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2.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ags/tag3.xml" ContentType="application/vnd.openxmlformats-officedocument.presentationml.tag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media/image96.jpg" ContentType="image/png"/>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tags/tag10.xml" ContentType="application/vnd.openxmlformats-officedocument.presentationml.tags+xml"/>
  <Override PartName="/ppt/notesSlides/notesSlide8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48" r:id="rId4"/>
    <p:sldMasterId id="2147483966" r:id="rId5"/>
    <p:sldMasterId id="2147483983" r:id="rId6"/>
  </p:sldMasterIdLst>
  <p:notesMasterIdLst>
    <p:notesMasterId r:id="rId90"/>
  </p:notesMasterIdLst>
  <p:handoutMasterIdLst>
    <p:handoutMasterId r:id="rId91"/>
  </p:handoutMasterIdLst>
  <p:sldIdLst>
    <p:sldId id="634" r:id="rId7"/>
    <p:sldId id="980" r:id="rId8"/>
    <p:sldId id="981" r:id="rId9"/>
    <p:sldId id="671" r:id="rId10"/>
    <p:sldId id="1012" r:id="rId11"/>
    <p:sldId id="591" r:id="rId12"/>
    <p:sldId id="457" r:id="rId13"/>
    <p:sldId id="683" r:id="rId14"/>
    <p:sldId id="476" r:id="rId15"/>
    <p:sldId id="968" r:id="rId16"/>
    <p:sldId id="582" r:id="rId17"/>
    <p:sldId id="994" r:id="rId18"/>
    <p:sldId id="997" r:id="rId19"/>
    <p:sldId id="469" r:id="rId20"/>
    <p:sldId id="587" r:id="rId21"/>
    <p:sldId id="516" r:id="rId22"/>
    <p:sldId id="524" r:id="rId23"/>
    <p:sldId id="903" r:id="rId24"/>
    <p:sldId id="974" r:id="rId25"/>
    <p:sldId id="471" r:id="rId26"/>
    <p:sldId id="676" r:id="rId27"/>
    <p:sldId id="677" r:id="rId28"/>
    <p:sldId id="972" r:id="rId29"/>
    <p:sldId id="973" r:id="rId30"/>
    <p:sldId id="523" r:id="rId31"/>
    <p:sldId id="678" r:id="rId32"/>
    <p:sldId id="871" r:id="rId33"/>
    <p:sldId id="594" r:id="rId34"/>
    <p:sldId id="589" r:id="rId35"/>
    <p:sldId id="673" r:id="rId36"/>
    <p:sldId id="975" r:id="rId37"/>
    <p:sldId id="962" r:id="rId38"/>
    <p:sldId id="999" r:id="rId39"/>
    <p:sldId id="976" r:id="rId40"/>
    <p:sldId id="991" r:id="rId41"/>
    <p:sldId id="978" r:id="rId42"/>
    <p:sldId id="548" r:id="rId43"/>
    <p:sldId id="400" r:id="rId44"/>
    <p:sldId id="993" r:id="rId45"/>
    <p:sldId id="379" r:id="rId46"/>
    <p:sldId id="682" r:id="rId47"/>
    <p:sldId id="657" r:id="rId48"/>
    <p:sldId id="988" r:id="rId49"/>
    <p:sldId id="681" r:id="rId50"/>
    <p:sldId id="585" r:id="rId51"/>
    <p:sldId id="636" r:id="rId52"/>
    <p:sldId id="363" r:id="rId53"/>
    <p:sldId id="1011" r:id="rId54"/>
    <p:sldId id="672" r:id="rId55"/>
    <p:sldId id="801" r:id="rId56"/>
    <p:sldId id="675" r:id="rId57"/>
    <p:sldId id="565" r:id="rId58"/>
    <p:sldId id="826" r:id="rId59"/>
    <p:sldId id="829" r:id="rId60"/>
    <p:sldId id="1005" r:id="rId61"/>
    <p:sldId id="987" r:id="rId62"/>
    <p:sldId id="674" r:id="rId63"/>
    <p:sldId id="680" r:id="rId64"/>
    <p:sldId id="631" r:id="rId65"/>
    <p:sldId id="374" r:id="rId66"/>
    <p:sldId id="380" r:id="rId67"/>
    <p:sldId id="536" r:id="rId68"/>
    <p:sldId id="537" r:id="rId69"/>
    <p:sldId id="538" r:id="rId70"/>
    <p:sldId id="539" r:id="rId71"/>
    <p:sldId id="540" r:id="rId72"/>
    <p:sldId id="990" r:id="rId73"/>
    <p:sldId id="377" r:id="rId74"/>
    <p:sldId id="288" r:id="rId75"/>
    <p:sldId id="984" r:id="rId76"/>
    <p:sldId id="985" r:id="rId77"/>
    <p:sldId id="633" r:id="rId78"/>
    <p:sldId id="1006" r:id="rId79"/>
    <p:sldId id="1004" r:id="rId80"/>
    <p:sldId id="598" r:id="rId81"/>
    <p:sldId id="630" r:id="rId82"/>
    <p:sldId id="443" r:id="rId83"/>
    <p:sldId id="979" r:id="rId84"/>
    <p:sldId id="613" r:id="rId85"/>
    <p:sldId id="664" r:id="rId86"/>
    <p:sldId id="982" r:id="rId87"/>
    <p:sldId id="573" r:id="rId88"/>
    <p:sldId id="983" r:id="rId89"/>
  </p:sldIdLst>
  <p:sldSz cx="9144000" cy="6858000" type="screen4x3"/>
  <p:notesSz cx="7010400" cy="9296400"/>
  <p:custDataLst>
    <p:tags r:id="rId9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unelle Romano" initials="JR" lastIdx="2" clrIdx="0">
    <p:extLst>
      <p:ext uri="{19B8F6BF-5375-455C-9EA6-DF929625EA0E}">
        <p15:presenceInfo xmlns:p15="http://schemas.microsoft.com/office/powerpoint/2012/main" userId="S-1-5-21-3707425852-568568098-828204084-4177" providerId="AD"/>
      </p:ext>
    </p:extLst>
  </p:cmAuthor>
  <p:cmAuthor id="2" name="Yvonne Hollingsworth" initials="YH" lastIdx="1" clrIdx="1">
    <p:extLst>
      <p:ext uri="{19B8F6BF-5375-455C-9EA6-DF929625EA0E}">
        <p15:presenceInfo xmlns:p15="http://schemas.microsoft.com/office/powerpoint/2012/main" userId="S-1-5-21-3707425852-568568098-828204084-3484" providerId="AD"/>
      </p:ext>
    </p:extLst>
  </p:cmAuthor>
  <p:cmAuthor id="3" name="Jon Waldrep" initials="JW" lastIdx="2" clrIdx="2">
    <p:extLst>
      <p:ext uri="{19B8F6BF-5375-455C-9EA6-DF929625EA0E}">
        <p15:presenceInfo xmlns:p15="http://schemas.microsoft.com/office/powerpoint/2012/main" userId="S-1-5-21-3707425852-568568098-828204084-351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E282"/>
    <a:srgbClr val="008000"/>
    <a:srgbClr val="0000FF"/>
    <a:srgbClr val="705D95"/>
    <a:srgbClr val="E68900"/>
    <a:srgbClr val="999C24"/>
    <a:srgbClr val="463940"/>
    <a:srgbClr val="1C3766"/>
    <a:srgbClr val="339966"/>
    <a:srgbClr val="C096E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B4AB439-5403-4558-85A1-F81F05673E63}" v="55" dt="2019-11-12T16:23:56.56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606" autoAdjust="0"/>
    <p:restoredTop sz="86375" autoAdjust="0"/>
  </p:normalViewPr>
  <p:slideViewPr>
    <p:cSldViewPr>
      <p:cViewPr varScale="1">
        <p:scale>
          <a:sx n="88" d="100"/>
          <a:sy n="88" d="100"/>
        </p:scale>
        <p:origin x="102" y="192"/>
      </p:cViewPr>
      <p:guideLst>
        <p:guide orient="horz" pos="2160"/>
        <p:guide pos="2880"/>
      </p:guideLst>
    </p:cSldViewPr>
  </p:slideViewPr>
  <p:outlineViewPr>
    <p:cViewPr>
      <p:scale>
        <a:sx n="33" d="100"/>
        <a:sy n="33" d="100"/>
      </p:scale>
      <p:origin x="0" y="-22098"/>
    </p:cViewPr>
  </p:outlineViewPr>
  <p:notesTextViewPr>
    <p:cViewPr>
      <p:scale>
        <a:sx n="150" d="100"/>
        <a:sy n="150" d="100"/>
      </p:scale>
      <p:origin x="0" y="0"/>
    </p:cViewPr>
  </p:notesTextViewPr>
  <p:sorterViewPr>
    <p:cViewPr varScale="1">
      <p:scale>
        <a:sx n="1" d="1"/>
        <a:sy n="1" d="1"/>
      </p:scale>
      <p:origin x="0" y="-10746"/>
    </p:cViewPr>
  </p:sorterViewPr>
  <p:notesViewPr>
    <p:cSldViewPr>
      <p:cViewPr varScale="1">
        <p:scale>
          <a:sx n="55" d="100"/>
          <a:sy n="55" d="100"/>
        </p:scale>
        <p:origin x="2526" y="7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6" Type="http://schemas.openxmlformats.org/officeDocument/2006/relationships/slide" Target="slides/slide70.xml"/><Relationship Id="rId84" Type="http://schemas.openxmlformats.org/officeDocument/2006/relationships/slide" Target="slides/slide78.xml"/><Relationship Id="rId89" Type="http://schemas.openxmlformats.org/officeDocument/2006/relationships/slide" Target="slides/slide83.xml"/><Relationship Id="rId97" Type="http://schemas.openxmlformats.org/officeDocument/2006/relationships/tableStyles" Target="tableStyles.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tags" Target="tags/tag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slide" Target="slides/slide73.xml"/><Relationship Id="rId87" Type="http://schemas.openxmlformats.org/officeDocument/2006/relationships/slide" Target="slides/slide81.xml"/><Relationship Id="rId5" Type="http://schemas.openxmlformats.org/officeDocument/2006/relationships/slideMaster" Target="slideMasters/slideMaster2.xml"/><Relationship Id="rId61" Type="http://schemas.openxmlformats.org/officeDocument/2006/relationships/slide" Target="slides/slide55.xml"/><Relationship Id="rId82" Type="http://schemas.openxmlformats.org/officeDocument/2006/relationships/slide" Target="slides/slide76.xml"/><Relationship Id="rId90" Type="http://schemas.openxmlformats.org/officeDocument/2006/relationships/notesMaster" Target="notesMasters/notesMaster1.xml"/><Relationship Id="rId95" Type="http://schemas.openxmlformats.org/officeDocument/2006/relationships/viewProps" Target="viewProp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93" Type="http://schemas.openxmlformats.org/officeDocument/2006/relationships/commentAuthors" Target="commentAuthors.xml"/><Relationship Id="rId98"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handoutMaster" Target="handoutMasters/handoutMaster1.xml"/><Relationship Id="rId9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presProps" Target="presProps.xml"/><Relationship Id="rId99"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ael Lemus" userId="S::mlemus@csac.ca.gov::68db2f4d-1fe2-4a5b-97c2-087f14b3c55e" providerId="AD" clId="Web-{FC2625E8-4942-456B-8E06-E84C7C8C4B5F}"/>
    <pc:docChg chg="addSld delSld modSld">
      <pc:chgData name="Michael Lemus" userId="S::mlemus@csac.ca.gov::68db2f4d-1fe2-4a5b-97c2-087f14b3c55e" providerId="AD" clId="Web-{FC2625E8-4942-456B-8E06-E84C7C8C4B5F}" dt="2019-11-07T23:56:59.531" v="152"/>
      <pc:docMkLst>
        <pc:docMk/>
      </pc:docMkLst>
      <pc:sldChg chg="modNotes">
        <pc:chgData name="Michael Lemus" userId="S::mlemus@csac.ca.gov::68db2f4d-1fe2-4a5b-97c2-087f14b3c55e" providerId="AD" clId="Web-{FC2625E8-4942-456B-8E06-E84C7C8C4B5F}" dt="2019-11-07T23:52:50.333" v="139"/>
        <pc:sldMkLst>
          <pc:docMk/>
          <pc:sldMk cId="3652195908" sldId="536"/>
        </pc:sldMkLst>
      </pc:sldChg>
      <pc:sldChg chg="modNotes">
        <pc:chgData name="Michael Lemus" userId="S::mlemus@csac.ca.gov::68db2f4d-1fe2-4a5b-97c2-087f14b3c55e" providerId="AD" clId="Web-{FC2625E8-4942-456B-8E06-E84C7C8C4B5F}" dt="2019-11-07T23:53:14.818" v="143"/>
        <pc:sldMkLst>
          <pc:docMk/>
          <pc:sldMk cId="3014191135" sldId="537"/>
        </pc:sldMkLst>
      </pc:sldChg>
      <pc:sldChg chg="modNotes">
        <pc:chgData name="Michael Lemus" userId="S::mlemus@csac.ca.gov::68db2f4d-1fe2-4a5b-97c2-087f14b3c55e" providerId="AD" clId="Web-{FC2625E8-4942-456B-8E06-E84C7C8C4B5F}" dt="2019-11-07T23:51:23.813" v="122"/>
        <pc:sldMkLst>
          <pc:docMk/>
          <pc:sldMk cId="1887188428" sldId="565"/>
        </pc:sldMkLst>
      </pc:sldChg>
      <pc:sldChg chg="addSp modSp modNotes">
        <pc:chgData name="Michael Lemus" userId="S::mlemus@csac.ca.gov::68db2f4d-1fe2-4a5b-97c2-087f14b3c55e" providerId="AD" clId="Web-{FC2625E8-4942-456B-8E06-E84C7C8C4B5F}" dt="2019-11-07T23:48:15.587" v="112"/>
        <pc:sldMkLst>
          <pc:docMk/>
          <pc:sldMk cId="1077056562" sldId="585"/>
        </pc:sldMkLst>
        <pc:picChg chg="add mod">
          <ac:chgData name="Michael Lemus" userId="S::mlemus@csac.ca.gov::68db2f4d-1fe2-4a5b-97c2-087f14b3c55e" providerId="AD" clId="Web-{FC2625E8-4942-456B-8E06-E84C7C8C4B5F}" dt="2019-11-07T23:48:00.977" v="111" actId="1076"/>
          <ac:picMkLst>
            <pc:docMk/>
            <pc:sldMk cId="1077056562" sldId="585"/>
            <ac:picMk id="3" creationId="{18611CDB-5B22-4508-84E3-DF22817097F0}"/>
          </ac:picMkLst>
        </pc:picChg>
      </pc:sldChg>
      <pc:sldChg chg="addSp delSp modSp">
        <pc:chgData name="Michael Lemus" userId="S::mlemus@csac.ca.gov::68db2f4d-1fe2-4a5b-97c2-087f14b3c55e" providerId="AD" clId="Web-{FC2625E8-4942-456B-8E06-E84C7C8C4B5F}" dt="2019-11-07T23:45:50.518" v="93" actId="1076"/>
        <pc:sldMkLst>
          <pc:docMk/>
          <pc:sldMk cId="2055673141" sldId="589"/>
        </pc:sldMkLst>
        <pc:spChg chg="mod">
          <ac:chgData name="Michael Lemus" userId="S::mlemus@csac.ca.gov::68db2f4d-1fe2-4a5b-97c2-087f14b3c55e" providerId="AD" clId="Web-{FC2625E8-4942-456B-8E06-E84C7C8C4B5F}" dt="2019-11-07T23:45:28.752" v="84" actId="20577"/>
          <ac:spMkLst>
            <pc:docMk/>
            <pc:sldMk cId="2055673141" sldId="589"/>
            <ac:spMk id="2" creationId="{4FA824C7-31A7-4ADF-990A-C619EC61385E}"/>
          </ac:spMkLst>
        </pc:spChg>
        <pc:picChg chg="add mod">
          <ac:chgData name="Michael Lemus" userId="S::mlemus@csac.ca.gov::68db2f4d-1fe2-4a5b-97c2-087f14b3c55e" providerId="AD" clId="Web-{FC2625E8-4942-456B-8E06-E84C7C8C4B5F}" dt="2019-11-07T23:45:50.518" v="93" actId="1076"/>
          <ac:picMkLst>
            <pc:docMk/>
            <pc:sldMk cId="2055673141" sldId="589"/>
            <ac:picMk id="3" creationId="{FD24CAA2-1D26-4F4B-85BD-24AE4E709D99}"/>
          </ac:picMkLst>
        </pc:picChg>
        <pc:picChg chg="del">
          <ac:chgData name="Michael Lemus" userId="S::mlemus@csac.ca.gov::68db2f4d-1fe2-4a5b-97c2-087f14b3c55e" providerId="AD" clId="Web-{FC2625E8-4942-456B-8E06-E84C7C8C4B5F}" dt="2019-11-07T23:45:23.345" v="77"/>
          <ac:picMkLst>
            <pc:docMk/>
            <pc:sldMk cId="2055673141" sldId="589"/>
            <ac:picMk id="4" creationId="{26DB8AEE-3098-4D5A-8F2B-04115274C277}"/>
          </ac:picMkLst>
        </pc:picChg>
      </pc:sldChg>
      <pc:sldChg chg="modNotes">
        <pc:chgData name="Michael Lemus" userId="S::mlemus@csac.ca.gov::68db2f4d-1fe2-4a5b-97c2-087f14b3c55e" providerId="AD" clId="Web-{FC2625E8-4942-456B-8E06-E84C7C8C4B5F}" dt="2019-11-07T23:44:27.827" v="72"/>
        <pc:sldMkLst>
          <pc:docMk/>
          <pc:sldMk cId="3667747339" sldId="591"/>
        </pc:sldMkLst>
      </pc:sldChg>
      <pc:sldChg chg="modNotes">
        <pc:chgData name="Michael Lemus" userId="S::mlemus@csac.ca.gov::68db2f4d-1fe2-4a5b-97c2-087f14b3c55e" providerId="AD" clId="Web-{FC2625E8-4942-456B-8E06-E84C7C8C4B5F}" dt="2019-11-07T23:56:59.531" v="152"/>
        <pc:sldMkLst>
          <pc:docMk/>
          <pc:sldMk cId="2831940591" sldId="613"/>
        </pc:sldMkLst>
      </pc:sldChg>
      <pc:sldChg chg="modNotes">
        <pc:chgData name="Michael Lemus" userId="S::mlemus@csac.ca.gov::68db2f4d-1fe2-4a5b-97c2-087f14b3c55e" providerId="AD" clId="Web-{FC2625E8-4942-456B-8E06-E84C7C8C4B5F}" dt="2019-11-07T23:52:05.550" v="132"/>
        <pc:sldMkLst>
          <pc:docMk/>
          <pc:sldMk cId="2375501471" sldId="631"/>
        </pc:sldMkLst>
      </pc:sldChg>
      <pc:sldChg chg="modNotes">
        <pc:chgData name="Michael Lemus" userId="S::mlemus@csac.ca.gov::68db2f4d-1fe2-4a5b-97c2-087f14b3c55e" providerId="AD" clId="Web-{FC2625E8-4942-456B-8E06-E84C7C8C4B5F}" dt="2019-11-07T23:56:25.186" v="150"/>
        <pc:sldMkLst>
          <pc:docMk/>
          <pc:sldMk cId="2899666093" sldId="633"/>
        </pc:sldMkLst>
      </pc:sldChg>
      <pc:sldChg chg="modNotes">
        <pc:chgData name="Michael Lemus" userId="S::mlemus@csac.ca.gov::68db2f4d-1fe2-4a5b-97c2-087f14b3c55e" providerId="AD" clId="Web-{FC2625E8-4942-456B-8E06-E84C7C8C4B5F}" dt="2019-11-07T23:48:50.651" v="116"/>
        <pc:sldMkLst>
          <pc:docMk/>
          <pc:sldMk cId="3655791034" sldId="801"/>
        </pc:sldMkLst>
      </pc:sldChg>
      <pc:sldChg chg="modNotes">
        <pc:chgData name="Michael Lemus" userId="S::mlemus@csac.ca.gov::68db2f4d-1fe2-4a5b-97c2-087f14b3c55e" providerId="AD" clId="Web-{FC2625E8-4942-456B-8E06-E84C7C8C4B5F}" dt="2019-11-07T23:45:20.407" v="76"/>
        <pc:sldMkLst>
          <pc:docMk/>
          <pc:sldMk cId="3589144479" sldId="871"/>
        </pc:sldMkLst>
      </pc:sldChg>
      <pc:sldChg chg="modNotes">
        <pc:chgData name="Michael Lemus" userId="S::mlemus@csac.ca.gov::68db2f4d-1fe2-4a5b-97c2-087f14b3c55e" providerId="AD" clId="Web-{FC2625E8-4942-456B-8E06-E84C7C8C4B5F}" dt="2019-11-07T23:46:44.270" v="97"/>
        <pc:sldMkLst>
          <pc:docMk/>
          <pc:sldMk cId="1802237406" sldId="976"/>
        </pc:sldMkLst>
      </pc:sldChg>
      <pc:sldChg chg="modNotes">
        <pc:chgData name="Michael Lemus" userId="S::mlemus@csac.ca.gov::68db2f4d-1fe2-4a5b-97c2-087f14b3c55e" providerId="AD" clId="Web-{FC2625E8-4942-456B-8E06-E84C7C8C4B5F}" dt="2019-11-07T23:55:47.403" v="144"/>
        <pc:sldMkLst>
          <pc:docMk/>
          <pc:sldMk cId="3212038527" sldId="984"/>
        </pc:sldMkLst>
      </pc:sldChg>
      <pc:sldChg chg="modNotes">
        <pc:chgData name="Michael Lemus" userId="S::mlemus@csac.ca.gov::68db2f4d-1fe2-4a5b-97c2-087f14b3c55e" providerId="AD" clId="Web-{FC2625E8-4942-456B-8E06-E84C7C8C4B5F}" dt="2019-11-07T23:56:04.669" v="146"/>
        <pc:sldMkLst>
          <pc:docMk/>
          <pc:sldMk cId="148296764" sldId="985"/>
        </pc:sldMkLst>
      </pc:sldChg>
      <pc:sldChg chg="modNotes">
        <pc:chgData name="Michael Lemus" userId="S::mlemus@csac.ca.gov::68db2f4d-1fe2-4a5b-97c2-087f14b3c55e" providerId="AD" clId="Web-{FC2625E8-4942-456B-8E06-E84C7C8C4B5F}" dt="2019-11-07T23:47:31.600" v="103"/>
        <pc:sldMkLst>
          <pc:docMk/>
          <pc:sldMk cId="4164149641" sldId="993"/>
        </pc:sldMkLst>
      </pc:sldChg>
      <pc:sldChg chg="addSp delSp modSp new mod modClrScheme addAnim chgLayout modNotes">
        <pc:chgData name="Michael Lemus" userId="S::mlemus@csac.ca.gov::68db2f4d-1fe2-4a5b-97c2-087f14b3c55e" providerId="AD" clId="Web-{FC2625E8-4942-456B-8E06-E84C7C8C4B5F}" dt="2019-11-07T23:42:19.603" v="68" actId="1076"/>
        <pc:sldMkLst>
          <pc:docMk/>
          <pc:sldMk cId="4270218455" sldId="1012"/>
        </pc:sldMkLst>
        <pc:spChg chg="add mod">
          <ac:chgData name="Michael Lemus" userId="S::mlemus@csac.ca.gov::68db2f4d-1fe2-4a5b-97c2-087f14b3c55e" providerId="AD" clId="Web-{FC2625E8-4942-456B-8E06-E84C7C8C4B5F}" dt="2019-11-07T23:42:19.603" v="68" actId="1076"/>
          <ac:spMkLst>
            <pc:docMk/>
            <pc:sldMk cId="4270218455" sldId="1012"/>
            <ac:spMk id="5" creationId="{03733E65-9E2A-4CD6-B10F-1B728B6E296C}"/>
          </ac:spMkLst>
        </pc:spChg>
        <pc:spChg chg="add mod">
          <ac:chgData name="Michael Lemus" userId="S::mlemus@csac.ca.gov::68db2f4d-1fe2-4a5b-97c2-087f14b3c55e" providerId="AD" clId="Web-{FC2625E8-4942-456B-8E06-E84C7C8C4B5F}" dt="2019-11-07T23:39:19.517" v="27" actId="1076"/>
          <ac:spMkLst>
            <pc:docMk/>
            <pc:sldMk cId="4270218455" sldId="1012"/>
            <ac:spMk id="7" creationId="{F94B9E7F-EEDA-4F46-89AC-1246C5833BC4}"/>
          </ac:spMkLst>
        </pc:spChg>
        <pc:spChg chg="add mod">
          <ac:chgData name="Michael Lemus" userId="S::mlemus@csac.ca.gov::68db2f4d-1fe2-4a5b-97c2-087f14b3c55e" providerId="AD" clId="Web-{FC2625E8-4942-456B-8E06-E84C7C8C4B5F}" dt="2019-11-07T23:39:58.316" v="35" actId="20577"/>
          <ac:spMkLst>
            <pc:docMk/>
            <pc:sldMk cId="4270218455" sldId="1012"/>
            <ac:spMk id="9" creationId="{DD3280DF-9D6C-47F1-A55B-308CEEF34F5E}"/>
          </ac:spMkLst>
        </pc:spChg>
        <pc:spChg chg="add mod">
          <ac:chgData name="Michael Lemus" userId="S::mlemus@csac.ca.gov::68db2f4d-1fe2-4a5b-97c2-087f14b3c55e" providerId="AD" clId="Web-{FC2625E8-4942-456B-8E06-E84C7C8C4B5F}" dt="2019-11-07T23:39:41.846" v="31" actId="1076"/>
          <ac:spMkLst>
            <pc:docMk/>
            <pc:sldMk cId="4270218455" sldId="1012"/>
            <ac:spMk id="11" creationId="{A07888EE-7E76-405A-B650-A46C5CB1C2E1}"/>
          </ac:spMkLst>
        </pc:spChg>
        <pc:spChg chg="add mod">
          <ac:chgData name="Michael Lemus" userId="S::mlemus@csac.ca.gov::68db2f4d-1fe2-4a5b-97c2-087f14b3c55e" providerId="AD" clId="Web-{FC2625E8-4942-456B-8E06-E84C7C8C4B5F}" dt="2019-11-07T23:40:21.645" v="42" actId="1076"/>
          <ac:spMkLst>
            <pc:docMk/>
            <pc:sldMk cId="4270218455" sldId="1012"/>
            <ac:spMk id="12" creationId="{524D92B8-C0CF-4A7E-B53A-F1A3EA43D0FE}"/>
          </ac:spMkLst>
        </pc:spChg>
        <pc:spChg chg="add mod">
          <ac:chgData name="Michael Lemus" userId="S::mlemus@csac.ca.gov::68db2f4d-1fe2-4a5b-97c2-087f14b3c55e" providerId="AD" clId="Web-{FC2625E8-4942-456B-8E06-E84C7C8C4B5F}" dt="2019-11-07T23:42:05.884" v="67" actId="1076"/>
          <ac:spMkLst>
            <pc:docMk/>
            <pc:sldMk cId="4270218455" sldId="1012"/>
            <ac:spMk id="14" creationId="{EDD0A0D2-4484-42AD-A1EC-559970B83597}"/>
          </ac:spMkLst>
        </pc:spChg>
        <pc:spChg chg="add mod">
          <ac:chgData name="Michael Lemus" userId="S::mlemus@csac.ca.gov::68db2f4d-1fe2-4a5b-97c2-087f14b3c55e" providerId="AD" clId="Web-{FC2625E8-4942-456B-8E06-E84C7C8C4B5F}" dt="2019-11-07T23:41:35.679" v="65" actId="1076"/>
          <ac:spMkLst>
            <pc:docMk/>
            <pc:sldMk cId="4270218455" sldId="1012"/>
            <ac:spMk id="16" creationId="{2EFEA7A2-8BCF-401A-8700-BF107C277B85}"/>
          </ac:spMkLst>
        </pc:spChg>
        <pc:spChg chg="add del mod ord">
          <ac:chgData name="Michael Lemus" userId="S::mlemus@csac.ca.gov::68db2f4d-1fe2-4a5b-97c2-087f14b3c55e" providerId="AD" clId="Web-{FC2625E8-4942-456B-8E06-E84C7C8C4B5F}" dt="2019-11-07T23:41:32.788" v="64"/>
          <ac:spMkLst>
            <pc:docMk/>
            <pc:sldMk cId="4270218455" sldId="1012"/>
            <ac:spMk id="17" creationId="{080B8760-1DCF-48C9-A695-A1C59B26CF0B}"/>
          </ac:spMkLst>
        </pc:spChg>
        <pc:spChg chg="add del mod ord">
          <ac:chgData name="Michael Lemus" userId="S::mlemus@csac.ca.gov::68db2f4d-1fe2-4a5b-97c2-087f14b3c55e" providerId="AD" clId="Web-{FC2625E8-4942-456B-8E06-E84C7C8C4B5F}" dt="2019-11-07T23:41:31.367" v="63"/>
          <ac:spMkLst>
            <pc:docMk/>
            <pc:sldMk cId="4270218455" sldId="1012"/>
            <ac:spMk id="18" creationId="{4B4D1A89-C607-4CA8-A608-60E15C4E33A3}"/>
          </ac:spMkLst>
        </pc:spChg>
        <pc:picChg chg="add del mod">
          <ac:chgData name="Michael Lemus" userId="S::mlemus@csac.ca.gov::68db2f4d-1fe2-4a5b-97c2-087f14b3c55e" providerId="AD" clId="Web-{FC2625E8-4942-456B-8E06-E84C7C8C4B5F}" dt="2019-11-07T23:38:08.749" v="17"/>
          <ac:picMkLst>
            <pc:docMk/>
            <pc:sldMk cId="4270218455" sldId="1012"/>
            <ac:picMk id="2" creationId="{DF2CB17B-3938-46D5-A453-53DA8FBD8F11}"/>
          </ac:picMkLst>
        </pc:picChg>
      </pc:sldChg>
    </pc:docChg>
  </pc:docChgLst>
  <pc:docChgLst>
    <pc:chgData name="Michael Lemus" userId="68db2f4d-1fe2-4a5b-97c2-087f14b3c55e" providerId="ADAL" clId="{EB4AB439-5403-4558-85A1-F81F05673E63}"/>
    <pc:docChg chg="modSld">
      <pc:chgData name="Michael Lemus" userId="68db2f4d-1fe2-4a5b-97c2-087f14b3c55e" providerId="ADAL" clId="{EB4AB439-5403-4558-85A1-F81F05673E63}" dt="2019-11-12T16:23:56.561" v="65"/>
      <pc:docMkLst>
        <pc:docMk/>
      </pc:docMkLst>
      <pc:sldChg chg="modSp modAnim">
        <pc:chgData name="Michael Lemus" userId="68db2f4d-1fe2-4a5b-97c2-087f14b3c55e" providerId="ADAL" clId="{EB4AB439-5403-4558-85A1-F81F05673E63}" dt="2019-11-12T16:09:37.691" v="23" actId="1076"/>
        <pc:sldMkLst>
          <pc:docMk/>
          <pc:sldMk cId="990767698" sldId="516"/>
        </pc:sldMkLst>
        <pc:picChg chg="mod">
          <ac:chgData name="Michael Lemus" userId="68db2f4d-1fe2-4a5b-97c2-087f14b3c55e" providerId="ADAL" clId="{EB4AB439-5403-4558-85A1-F81F05673E63}" dt="2019-11-12T16:09:34.131" v="21" actId="1076"/>
          <ac:picMkLst>
            <pc:docMk/>
            <pc:sldMk cId="990767698" sldId="516"/>
            <ac:picMk id="11" creationId="{AECC9194-7DA3-44F7-A12B-A4F465DE3635}"/>
          </ac:picMkLst>
        </pc:picChg>
        <pc:picChg chg="mod">
          <ac:chgData name="Michael Lemus" userId="68db2f4d-1fe2-4a5b-97c2-087f14b3c55e" providerId="ADAL" clId="{EB4AB439-5403-4558-85A1-F81F05673E63}" dt="2019-11-12T16:09:37.691" v="23" actId="1076"/>
          <ac:picMkLst>
            <pc:docMk/>
            <pc:sldMk cId="990767698" sldId="516"/>
            <ac:picMk id="76" creationId="{D84FC1CE-6A1A-4020-93F0-EB1726A3AF40}"/>
          </ac:picMkLst>
        </pc:picChg>
      </pc:sldChg>
      <pc:sldChg chg="modAnim">
        <pc:chgData name="Michael Lemus" userId="68db2f4d-1fe2-4a5b-97c2-087f14b3c55e" providerId="ADAL" clId="{EB4AB439-5403-4558-85A1-F81F05673E63}" dt="2019-11-12T16:15:28.598" v="47"/>
        <pc:sldMkLst>
          <pc:docMk/>
          <pc:sldMk cId="2180685733" sldId="538"/>
        </pc:sldMkLst>
      </pc:sldChg>
      <pc:sldChg chg="modAnim">
        <pc:chgData name="Michael Lemus" userId="68db2f4d-1fe2-4a5b-97c2-087f14b3c55e" providerId="ADAL" clId="{EB4AB439-5403-4558-85A1-F81F05673E63}" dt="2019-11-12T16:15:57.886" v="52"/>
        <pc:sldMkLst>
          <pc:docMk/>
          <pc:sldMk cId="624443641" sldId="539"/>
        </pc:sldMkLst>
      </pc:sldChg>
      <pc:sldChg chg="modAnim">
        <pc:chgData name="Michael Lemus" userId="68db2f4d-1fe2-4a5b-97c2-087f14b3c55e" providerId="ADAL" clId="{EB4AB439-5403-4558-85A1-F81F05673E63}" dt="2019-11-12T16:16:14.031" v="53"/>
        <pc:sldMkLst>
          <pc:docMk/>
          <pc:sldMk cId="3885263014" sldId="540"/>
        </pc:sldMkLst>
      </pc:sldChg>
      <pc:sldChg chg="modAnim">
        <pc:chgData name="Michael Lemus" userId="68db2f4d-1fe2-4a5b-97c2-087f14b3c55e" providerId="ADAL" clId="{EB4AB439-5403-4558-85A1-F81F05673E63}" dt="2019-11-12T16:16:45.053" v="54"/>
        <pc:sldMkLst>
          <pc:docMk/>
          <pc:sldMk cId="2899666093" sldId="633"/>
        </pc:sldMkLst>
      </pc:sldChg>
      <pc:sldChg chg="modAnim">
        <pc:chgData name="Michael Lemus" userId="68db2f4d-1fe2-4a5b-97c2-087f14b3c55e" providerId="ADAL" clId="{EB4AB439-5403-4558-85A1-F81F05673E63}" dt="2019-11-12T16:23:56.561" v="65"/>
        <pc:sldMkLst>
          <pc:docMk/>
          <pc:sldMk cId="188468083" sldId="673"/>
        </pc:sldMkLst>
      </pc:sldChg>
      <pc:sldChg chg="modAnim">
        <pc:chgData name="Michael Lemus" userId="68db2f4d-1fe2-4a5b-97c2-087f14b3c55e" providerId="ADAL" clId="{EB4AB439-5403-4558-85A1-F81F05673E63}" dt="2019-11-12T16:14:45.754" v="46"/>
        <pc:sldMkLst>
          <pc:docMk/>
          <pc:sldMk cId="3676363347" sldId="680"/>
        </pc:sldMkLst>
      </pc:sldChg>
      <pc:sldChg chg="modAnim">
        <pc:chgData name="Michael Lemus" userId="68db2f4d-1fe2-4a5b-97c2-087f14b3c55e" providerId="ADAL" clId="{EB4AB439-5403-4558-85A1-F81F05673E63}" dt="2019-11-08T00:03:11.049" v="6"/>
        <pc:sldMkLst>
          <pc:docMk/>
          <pc:sldMk cId="2800718531" sldId="681"/>
        </pc:sldMkLst>
      </pc:sldChg>
      <pc:sldChg chg="modAnim">
        <pc:chgData name="Michael Lemus" userId="68db2f4d-1fe2-4a5b-97c2-087f14b3c55e" providerId="ADAL" clId="{EB4AB439-5403-4558-85A1-F81F05673E63}" dt="2019-11-07T23:59:59.723" v="4"/>
        <pc:sldMkLst>
          <pc:docMk/>
          <pc:sldMk cId="4270218455" sldId="1012"/>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7512B7-3372-4C98-98FF-FB427E149F80}" type="doc">
      <dgm:prSet loTypeId="urn:microsoft.com/office/officeart/2009/3/layout/CircleRelationship" loCatId="relationship" qsTypeId="urn:microsoft.com/office/officeart/2005/8/quickstyle/simple1" qsCatId="simple" csTypeId="urn:microsoft.com/office/officeart/2005/8/colors/accent1_2" csCatId="accent1" phldr="1"/>
      <dgm:spPr/>
      <dgm:t>
        <a:bodyPr/>
        <a:lstStyle/>
        <a:p>
          <a:endParaRPr lang="en-US"/>
        </a:p>
      </dgm:t>
    </dgm:pt>
    <dgm:pt modelId="{EE8FE4E3-A70F-4424-9BE7-46736B45B581}">
      <dgm:prSet phldrT="[Text]" custT="1"/>
      <dgm:spPr>
        <a:solidFill>
          <a:schemeClr val="tx1"/>
        </a:solidFill>
      </dgm:spPr>
      <dgm:t>
        <a:bodyPr/>
        <a:lstStyle/>
        <a:p>
          <a:pPr algn="ctr"/>
          <a:r>
            <a:rPr lang="en-US" sz="1950" b="1">
              <a:ln>
                <a:noFill/>
              </a:ln>
              <a:solidFill>
                <a:schemeClr val="bg1"/>
              </a:solidFill>
              <a:latin typeface="Verdana" panose="020B0604030504040204" pitchFamily="34" charset="0"/>
              <a:ea typeface="Verdana" panose="020B0604030504040204" pitchFamily="34" charset="0"/>
              <a:cs typeface="Verdana" panose="020B0604030504040204" pitchFamily="34" charset="0"/>
            </a:rPr>
            <a:t>Basic Eligibility </a:t>
          </a:r>
        </a:p>
        <a:p>
          <a:pPr algn="ctr"/>
          <a:r>
            <a:rPr lang="en-US" sz="1950" b="1">
              <a:ln>
                <a:noFill/>
              </a:ln>
              <a:solidFill>
                <a:schemeClr val="bg1"/>
              </a:solidFill>
              <a:latin typeface="Verdana" panose="020B0604030504040204" pitchFamily="34" charset="0"/>
              <a:ea typeface="Verdana" panose="020B0604030504040204" pitchFamily="34" charset="0"/>
              <a:cs typeface="Verdana" panose="020B0604030504040204" pitchFamily="34" charset="0"/>
            </a:rPr>
            <a:t>Requirements</a:t>
          </a:r>
          <a:endParaRPr lang="en-US" sz="1950" b="1" dirty="0">
            <a:ln>
              <a:noFill/>
            </a:ln>
            <a:solidFill>
              <a:schemeClr val="bg1"/>
            </a:solidFill>
            <a:latin typeface="Verdana" panose="020B0604030504040204" pitchFamily="34" charset="0"/>
            <a:ea typeface="Verdana" panose="020B0604030504040204" pitchFamily="34" charset="0"/>
            <a:cs typeface="Verdana" panose="020B0604030504040204" pitchFamily="34" charset="0"/>
          </a:endParaRPr>
        </a:p>
      </dgm:t>
    </dgm:pt>
    <dgm:pt modelId="{246F22CD-30B5-4E96-8F24-6D5CA289094B}" type="parTrans" cxnId="{9D8C2464-357E-4579-8C86-6760764BDD89}">
      <dgm:prSet/>
      <dgm:spPr/>
      <dgm:t>
        <a:bodyPr/>
        <a:lstStyle/>
        <a:p>
          <a:endParaRPr lang="en-US">
            <a:ln>
              <a:solidFill>
                <a:schemeClr val="bg2"/>
              </a:solidFill>
            </a:ln>
            <a:solidFill>
              <a:schemeClr val="bg1"/>
            </a:solidFill>
            <a:latin typeface="Verdana" panose="020B0604030504040204" pitchFamily="34" charset="0"/>
            <a:ea typeface="Verdana" panose="020B0604030504040204" pitchFamily="34" charset="0"/>
            <a:cs typeface="Verdana" panose="020B0604030504040204" pitchFamily="34" charset="0"/>
          </a:endParaRPr>
        </a:p>
      </dgm:t>
    </dgm:pt>
    <dgm:pt modelId="{6624C522-B0FD-4605-954C-E33C12470B09}" type="sibTrans" cxnId="{9D8C2464-357E-4579-8C86-6760764BDD89}">
      <dgm:prSet/>
      <dgm:spPr/>
      <dgm:t>
        <a:bodyPr/>
        <a:lstStyle/>
        <a:p>
          <a:endParaRPr lang="en-US">
            <a:ln>
              <a:solidFill>
                <a:schemeClr val="bg2"/>
              </a:solidFill>
            </a:ln>
            <a:solidFill>
              <a:schemeClr val="bg1"/>
            </a:solidFill>
            <a:latin typeface="Verdana" panose="020B0604030504040204" pitchFamily="34" charset="0"/>
            <a:ea typeface="Verdana" panose="020B0604030504040204" pitchFamily="34" charset="0"/>
            <a:cs typeface="Verdana" panose="020B0604030504040204" pitchFamily="34" charset="0"/>
          </a:endParaRPr>
        </a:p>
      </dgm:t>
    </dgm:pt>
    <dgm:pt modelId="{B09B2685-F036-46D0-A244-FF2C4A989644}">
      <dgm:prSet phldrT="[Text]"/>
      <dgm:spPr>
        <a:solidFill>
          <a:schemeClr val="accent3"/>
        </a:solidFill>
        <a:ln>
          <a:solidFill>
            <a:schemeClr val="bg1"/>
          </a:solidFill>
        </a:ln>
      </dgm:spPr>
      <dgm:t>
        <a:bodyPr/>
        <a:lstStyle/>
        <a:p>
          <a:r>
            <a:rPr lang="en-US" b="1">
              <a:ln>
                <a:noFill/>
              </a:ln>
              <a:solidFill>
                <a:schemeClr val="bg1"/>
              </a:solidFill>
              <a:latin typeface="Verdana" panose="020B0604030504040204" pitchFamily="34" charset="0"/>
              <a:ea typeface="Verdana" panose="020B0604030504040204" pitchFamily="34" charset="0"/>
              <a:cs typeface="Verdana" panose="020B0604030504040204" pitchFamily="34" charset="0"/>
            </a:rPr>
            <a:t>*U.S. Citizen, Eligible Non-Citizen</a:t>
          </a:r>
          <a:endParaRPr lang="en-US" b="1" dirty="0">
            <a:ln>
              <a:noFill/>
            </a:ln>
            <a:solidFill>
              <a:schemeClr val="bg1"/>
            </a:solidFill>
            <a:latin typeface="Verdana" panose="020B0604030504040204" pitchFamily="34" charset="0"/>
            <a:ea typeface="Verdana" panose="020B0604030504040204" pitchFamily="34" charset="0"/>
            <a:cs typeface="Verdana" panose="020B0604030504040204" pitchFamily="34" charset="0"/>
          </a:endParaRPr>
        </a:p>
      </dgm:t>
    </dgm:pt>
    <dgm:pt modelId="{9C75536F-A14F-4ECF-8643-75962A5908FE}" type="parTrans" cxnId="{6E0305F4-0144-4586-8FEE-98D6ED205FC9}">
      <dgm:prSet/>
      <dgm:spPr/>
      <dgm:t>
        <a:bodyPr/>
        <a:lstStyle/>
        <a:p>
          <a:endParaRPr lang="en-US">
            <a:ln>
              <a:solidFill>
                <a:schemeClr val="bg2"/>
              </a:solidFill>
            </a:ln>
            <a:solidFill>
              <a:schemeClr val="bg1"/>
            </a:solidFill>
            <a:latin typeface="Verdana" panose="020B0604030504040204" pitchFamily="34" charset="0"/>
            <a:ea typeface="Verdana" panose="020B0604030504040204" pitchFamily="34" charset="0"/>
            <a:cs typeface="Verdana" panose="020B0604030504040204" pitchFamily="34" charset="0"/>
          </a:endParaRPr>
        </a:p>
      </dgm:t>
    </dgm:pt>
    <dgm:pt modelId="{AFFA2FE0-00CE-4C48-8B1B-3451A0089BAC}" type="sibTrans" cxnId="{6E0305F4-0144-4586-8FEE-98D6ED205FC9}">
      <dgm:prSet/>
      <dgm:spPr/>
      <dgm:t>
        <a:bodyPr/>
        <a:lstStyle/>
        <a:p>
          <a:endParaRPr lang="en-US">
            <a:ln>
              <a:solidFill>
                <a:schemeClr val="bg2"/>
              </a:solidFill>
            </a:ln>
            <a:solidFill>
              <a:schemeClr val="bg1"/>
            </a:solidFill>
            <a:latin typeface="Verdana" panose="020B0604030504040204" pitchFamily="34" charset="0"/>
            <a:ea typeface="Verdana" panose="020B0604030504040204" pitchFamily="34" charset="0"/>
            <a:cs typeface="Verdana" panose="020B0604030504040204" pitchFamily="34" charset="0"/>
          </a:endParaRPr>
        </a:p>
      </dgm:t>
    </dgm:pt>
    <dgm:pt modelId="{3901287C-3866-4E89-86F9-32A4C67A4D10}">
      <dgm:prSet phldrT="[Text]"/>
      <dgm:spPr>
        <a:solidFill>
          <a:schemeClr val="bg1">
            <a:lumMod val="95000"/>
          </a:schemeClr>
        </a:solidFill>
      </dgm:spPr>
      <dgm:t>
        <a:bodyPr/>
        <a:lstStyle/>
        <a:p>
          <a:r>
            <a:rPr lang="en-US" b="1">
              <a:ln>
                <a:noFill/>
              </a:ln>
              <a:solidFill>
                <a:schemeClr val="tx1"/>
              </a:solidFill>
              <a:latin typeface="Verdana" panose="020B0604030504040204" pitchFamily="34" charset="0"/>
              <a:ea typeface="Verdana" panose="020B0604030504040204" pitchFamily="34" charset="0"/>
              <a:cs typeface="Verdana" panose="020B0604030504040204" pitchFamily="34" charset="0"/>
            </a:rPr>
            <a:t>*Social Security Number</a:t>
          </a:r>
          <a:endParaRPr lang="en-US" b="1" dirty="0">
            <a:ln>
              <a:noFill/>
            </a:ln>
            <a:solidFill>
              <a:schemeClr val="tx1"/>
            </a:solidFill>
            <a:latin typeface="Verdana" panose="020B0604030504040204" pitchFamily="34" charset="0"/>
            <a:ea typeface="Verdana" panose="020B0604030504040204" pitchFamily="34" charset="0"/>
            <a:cs typeface="Verdana" panose="020B0604030504040204" pitchFamily="34" charset="0"/>
          </a:endParaRPr>
        </a:p>
      </dgm:t>
    </dgm:pt>
    <dgm:pt modelId="{40F0049F-E5A1-4BC9-8D4E-BEB452040A39}" type="parTrans" cxnId="{6030B0FD-2A05-42B1-9D37-8A1E445F80A1}">
      <dgm:prSet/>
      <dgm:spPr/>
      <dgm:t>
        <a:bodyPr/>
        <a:lstStyle/>
        <a:p>
          <a:endParaRPr lang="en-US">
            <a:ln>
              <a:solidFill>
                <a:schemeClr val="bg2"/>
              </a:solidFill>
            </a:ln>
            <a:solidFill>
              <a:schemeClr val="bg1"/>
            </a:solidFill>
            <a:latin typeface="Verdana" panose="020B0604030504040204" pitchFamily="34" charset="0"/>
            <a:ea typeface="Verdana" panose="020B0604030504040204" pitchFamily="34" charset="0"/>
            <a:cs typeface="Verdana" panose="020B0604030504040204" pitchFamily="34" charset="0"/>
          </a:endParaRPr>
        </a:p>
      </dgm:t>
    </dgm:pt>
    <dgm:pt modelId="{008D8211-4C6B-49D0-8BF4-0B7E293D68D7}" type="sibTrans" cxnId="{6030B0FD-2A05-42B1-9D37-8A1E445F80A1}">
      <dgm:prSet/>
      <dgm:spPr/>
      <dgm:t>
        <a:bodyPr/>
        <a:lstStyle/>
        <a:p>
          <a:endParaRPr lang="en-US">
            <a:ln>
              <a:solidFill>
                <a:schemeClr val="bg2"/>
              </a:solidFill>
            </a:ln>
            <a:solidFill>
              <a:schemeClr val="bg1"/>
            </a:solidFill>
            <a:latin typeface="Verdana" panose="020B0604030504040204" pitchFamily="34" charset="0"/>
            <a:ea typeface="Verdana" panose="020B0604030504040204" pitchFamily="34" charset="0"/>
            <a:cs typeface="Verdana" panose="020B0604030504040204" pitchFamily="34" charset="0"/>
          </a:endParaRPr>
        </a:p>
      </dgm:t>
    </dgm:pt>
    <dgm:pt modelId="{0190F9E5-BCE4-42F9-8C18-C85DE6AD0EF6}">
      <dgm:prSet phldrT="[Text]"/>
      <dgm:spPr>
        <a:solidFill>
          <a:schemeClr val="accent3"/>
        </a:solidFill>
      </dgm:spPr>
      <dgm:t>
        <a:bodyPr/>
        <a:lstStyle/>
        <a:p>
          <a:r>
            <a:rPr lang="en-US" b="1" dirty="0">
              <a:ln>
                <a:noFill/>
              </a:ln>
              <a:solidFill>
                <a:schemeClr val="bg1"/>
              </a:solidFill>
              <a:latin typeface="Verdana" panose="020B0604030504040204" pitchFamily="34" charset="0"/>
              <a:ea typeface="Verdana" panose="020B0604030504040204" pitchFamily="34" charset="0"/>
              <a:cs typeface="Verdana" panose="020B0604030504040204" pitchFamily="34" charset="0"/>
            </a:rPr>
            <a:t>No Bachelor’s Degree</a:t>
          </a:r>
        </a:p>
      </dgm:t>
    </dgm:pt>
    <dgm:pt modelId="{F8BF5174-9BA2-4EB2-B2A9-7C7AC714BF34}" type="parTrans" cxnId="{713D5EFA-6E46-416F-9456-285D1E7A31FE}">
      <dgm:prSet/>
      <dgm:spPr/>
      <dgm:t>
        <a:bodyPr/>
        <a:lstStyle/>
        <a:p>
          <a:endParaRPr lang="en-US">
            <a:ln>
              <a:solidFill>
                <a:schemeClr val="bg2"/>
              </a:solidFill>
            </a:ln>
            <a:solidFill>
              <a:schemeClr val="bg1"/>
            </a:solidFill>
            <a:latin typeface="Verdana" panose="020B0604030504040204" pitchFamily="34" charset="0"/>
            <a:ea typeface="Verdana" panose="020B0604030504040204" pitchFamily="34" charset="0"/>
            <a:cs typeface="Verdana" panose="020B0604030504040204" pitchFamily="34" charset="0"/>
          </a:endParaRPr>
        </a:p>
      </dgm:t>
    </dgm:pt>
    <dgm:pt modelId="{1A18D2F3-0332-4799-8612-A40C0329BB5C}" type="sibTrans" cxnId="{713D5EFA-6E46-416F-9456-285D1E7A31FE}">
      <dgm:prSet/>
      <dgm:spPr/>
      <dgm:t>
        <a:bodyPr/>
        <a:lstStyle/>
        <a:p>
          <a:endParaRPr lang="en-US">
            <a:ln>
              <a:solidFill>
                <a:schemeClr val="bg2"/>
              </a:solidFill>
            </a:ln>
            <a:solidFill>
              <a:schemeClr val="bg1"/>
            </a:solidFill>
            <a:latin typeface="Verdana" panose="020B0604030504040204" pitchFamily="34" charset="0"/>
            <a:ea typeface="Verdana" panose="020B0604030504040204" pitchFamily="34" charset="0"/>
            <a:cs typeface="Verdana" panose="020B0604030504040204" pitchFamily="34" charset="0"/>
          </a:endParaRPr>
        </a:p>
      </dgm:t>
    </dgm:pt>
    <dgm:pt modelId="{7F0EF07D-7D8F-4D5C-98BE-A3D1EC2CBAFF}">
      <dgm:prSet custT="1"/>
      <dgm:spPr>
        <a:solidFill>
          <a:schemeClr val="bg1">
            <a:lumMod val="95000"/>
          </a:schemeClr>
        </a:solidFill>
      </dgm:spPr>
      <dgm:t>
        <a:bodyPr/>
        <a:lstStyle/>
        <a:p>
          <a:r>
            <a:rPr lang="en-US" sz="1100" b="1" dirty="0">
              <a:ln>
                <a:noFill/>
              </a:ln>
              <a:solidFill>
                <a:schemeClr val="tx1"/>
              </a:solidFill>
              <a:latin typeface="Verdana" panose="020B0604030504040204" pitchFamily="34" charset="0"/>
              <a:ea typeface="Verdana" panose="020B0604030504040204" pitchFamily="34" charset="0"/>
              <a:cs typeface="Verdana" panose="020B0604030504040204" pitchFamily="34" charset="0"/>
            </a:rPr>
            <a:t>*California Resident</a:t>
          </a:r>
        </a:p>
      </dgm:t>
    </dgm:pt>
    <dgm:pt modelId="{92A9124B-03EF-423A-85B9-E617CEF0DC88}" type="parTrans" cxnId="{9424C112-1772-4326-968F-9FCA2A1FEC11}">
      <dgm:prSet/>
      <dgm:spPr/>
      <dgm:t>
        <a:bodyPr/>
        <a:lstStyle/>
        <a:p>
          <a:endParaRPr lang="en-US">
            <a:ln>
              <a:solidFill>
                <a:schemeClr val="bg2"/>
              </a:solidFill>
            </a:ln>
            <a:solidFill>
              <a:schemeClr val="bg1"/>
            </a:solidFill>
            <a:latin typeface="Verdana" panose="020B0604030504040204" pitchFamily="34" charset="0"/>
            <a:ea typeface="Verdana" panose="020B0604030504040204" pitchFamily="34" charset="0"/>
            <a:cs typeface="Verdana" panose="020B0604030504040204" pitchFamily="34" charset="0"/>
          </a:endParaRPr>
        </a:p>
      </dgm:t>
    </dgm:pt>
    <dgm:pt modelId="{AF8C006E-6E6C-4851-BC69-1E657C0E0F30}" type="sibTrans" cxnId="{9424C112-1772-4326-968F-9FCA2A1FEC11}">
      <dgm:prSet/>
      <dgm:spPr/>
      <dgm:t>
        <a:bodyPr/>
        <a:lstStyle/>
        <a:p>
          <a:endParaRPr lang="en-US">
            <a:ln>
              <a:solidFill>
                <a:schemeClr val="bg2"/>
              </a:solidFill>
            </a:ln>
            <a:solidFill>
              <a:schemeClr val="bg1"/>
            </a:solidFill>
            <a:latin typeface="Verdana" panose="020B0604030504040204" pitchFamily="34" charset="0"/>
            <a:ea typeface="Verdana" panose="020B0604030504040204" pitchFamily="34" charset="0"/>
            <a:cs typeface="Verdana" panose="020B0604030504040204" pitchFamily="34" charset="0"/>
          </a:endParaRPr>
        </a:p>
      </dgm:t>
    </dgm:pt>
    <dgm:pt modelId="{B3C50E75-42BD-4821-A2E9-F7C2ACC4841F}" type="pres">
      <dgm:prSet presAssocID="{D37512B7-3372-4C98-98FF-FB427E149F80}" presName="Name0" presStyleCnt="0">
        <dgm:presLayoutVars>
          <dgm:chMax val="1"/>
          <dgm:chPref val="1"/>
        </dgm:presLayoutVars>
      </dgm:prSet>
      <dgm:spPr/>
    </dgm:pt>
    <dgm:pt modelId="{55AF7FAA-B6B9-4245-9CEA-FC92C3E2A62A}" type="pres">
      <dgm:prSet presAssocID="{EE8FE4E3-A70F-4424-9BE7-46736B45B581}" presName="Parent" presStyleLbl="node0" presStyleIdx="0" presStyleCnt="1" custScaleX="101086" custLinFactNeighborX="40" custLinFactNeighborY="-460">
        <dgm:presLayoutVars>
          <dgm:chMax val="5"/>
          <dgm:chPref val="5"/>
        </dgm:presLayoutVars>
      </dgm:prSet>
      <dgm:spPr/>
    </dgm:pt>
    <dgm:pt modelId="{889DF675-C961-416D-86EA-EB22E3E0A8C4}" type="pres">
      <dgm:prSet presAssocID="{EE8FE4E3-A70F-4424-9BE7-46736B45B581}" presName="Accent1" presStyleLbl="node1" presStyleIdx="0" presStyleCnt="17" custLinFactNeighborX="-83805" custLinFactNeighborY="-6067"/>
      <dgm:spPr/>
    </dgm:pt>
    <dgm:pt modelId="{9C0D093D-DC97-4FEA-B7E8-EE28AF299BBF}" type="pres">
      <dgm:prSet presAssocID="{EE8FE4E3-A70F-4424-9BE7-46736B45B581}" presName="Accent2" presStyleLbl="node1" presStyleIdx="1" presStyleCnt="17"/>
      <dgm:spPr/>
    </dgm:pt>
    <dgm:pt modelId="{CCD88B62-9680-40E5-AC20-5FD9AA21B0C8}" type="pres">
      <dgm:prSet presAssocID="{EE8FE4E3-A70F-4424-9BE7-46736B45B581}" presName="Accent3" presStyleLbl="node1" presStyleIdx="2" presStyleCnt="17"/>
      <dgm:spPr>
        <a:solidFill>
          <a:schemeClr val="accent3"/>
        </a:solidFill>
      </dgm:spPr>
    </dgm:pt>
    <dgm:pt modelId="{A544E6AD-AE45-4AAF-AA1B-7723D2551DDD}" type="pres">
      <dgm:prSet presAssocID="{EE8FE4E3-A70F-4424-9BE7-46736B45B581}" presName="Accent4" presStyleLbl="node1" presStyleIdx="3" presStyleCnt="17"/>
      <dgm:spPr>
        <a:solidFill>
          <a:schemeClr val="bg1">
            <a:lumMod val="95000"/>
          </a:schemeClr>
        </a:solidFill>
        <a:ln>
          <a:solidFill>
            <a:schemeClr val="tx1"/>
          </a:solidFill>
        </a:ln>
      </dgm:spPr>
    </dgm:pt>
    <dgm:pt modelId="{4BB45BD8-9D69-4A3C-9238-BA373E4922BB}" type="pres">
      <dgm:prSet presAssocID="{EE8FE4E3-A70F-4424-9BE7-46736B45B581}" presName="Accent5" presStyleLbl="node1" presStyleIdx="4" presStyleCnt="17"/>
      <dgm:spPr/>
    </dgm:pt>
    <dgm:pt modelId="{E1EEABEC-A943-4939-AD9E-9598D9E01A96}" type="pres">
      <dgm:prSet presAssocID="{EE8FE4E3-A70F-4424-9BE7-46736B45B581}" presName="Accent6" presStyleLbl="node1" presStyleIdx="5" presStyleCnt="17"/>
      <dgm:spPr/>
    </dgm:pt>
    <dgm:pt modelId="{355E1ED2-BB9A-47A9-A120-8F663CC560A5}" type="pres">
      <dgm:prSet presAssocID="{B09B2685-F036-46D0-A244-FF2C4A989644}" presName="Child1" presStyleLbl="node1" presStyleIdx="6" presStyleCnt="17" custScaleX="111013" custLinFactNeighborX="131" custLinFactNeighborY="1557">
        <dgm:presLayoutVars>
          <dgm:chMax val="0"/>
          <dgm:chPref val="0"/>
        </dgm:presLayoutVars>
      </dgm:prSet>
      <dgm:spPr/>
    </dgm:pt>
    <dgm:pt modelId="{36835490-CB91-44AA-8032-C9DF3AD17D4E}" type="pres">
      <dgm:prSet presAssocID="{B09B2685-F036-46D0-A244-FF2C4A989644}" presName="Accent7" presStyleCnt="0"/>
      <dgm:spPr/>
    </dgm:pt>
    <dgm:pt modelId="{B0A776AB-2846-43C9-8EFA-323C3AB574D8}" type="pres">
      <dgm:prSet presAssocID="{B09B2685-F036-46D0-A244-FF2C4A989644}" presName="AccentHold1" presStyleLbl="node1" presStyleIdx="7" presStyleCnt="17"/>
      <dgm:spPr>
        <a:solidFill>
          <a:schemeClr val="accent3"/>
        </a:solidFill>
      </dgm:spPr>
    </dgm:pt>
    <dgm:pt modelId="{B1B68486-131A-43A8-9D8A-6527826C43A6}" type="pres">
      <dgm:prSet presAssocID="{B09B2685-F036-46D0-A244-FF2C4A989644}" presName="Accent8" presStyleCnt="0"/>
      <dgm:spPr/>
    </dgm:pt>
    <dgm:pt modelId="{E9051914-74A0-4789-942E-75DBCF914297}" type="pres">
      <dgm:prSet presAssocID="{B09B2685-F036-46D0-A244-FF2C4A989644}" presName="AccentHold2" presStyleLbl="node1" presStyleIdx="8" presStyleCnt="17" custLinFactNeighborX="10574" custLinFactNeighborY="-11239"/>
      <dgm:spPr>
        <a:solidFill>
          <a:schemeClr val="bg1">
            <a:lumMod val="85000"/>
          </a:schemeClr>
        </a:solidFill>
        <a:ln>
          <a:solidFill>
            <a:schemeClr val="tx1"/>
          </a:solidFill>
        </a:ln>
      </dgm:spPr>
    </dgm:pt>
    <dgm:pt modelId="{9AFFE2D3-4670-40D1-9529-86F8BD393B49}" type="pres">
      <dgm:prSet presAssocID="{3901287C-3866-4E89-86F9-32A4C67A4D10}" presName="Child2" presStyleLbl="node1" presStyleIdx="9" presStyleCnt="17" custLinFactNeighborX="-2235" custLinFactNeighborY="24407">
        <dgm:presLayoutVars>
          <dgm:chMax val="0"/>
          <dgm:chPref val="0"/>
        </dgm:presLayoutVars>
      </dgm:prSet>
      <dgm:spPr/>
    </dgm:pt>
    <dgm:pt modelId="{8EE7D06C-45F0-4682-9365-5B8AD853DCF6}" type="pres">
      <dgm:prSet presAssocID="{3901287C-3866-4E89-86F9-32A4C67A4D10}" presName="Accent9" presStyleCnt="0"/>
      <dgm:spPr/>
    </dgm:pt>
    <dgm:pt modelId="{8C2BADEA-EE9D-4227-B558-BF268084FEF8}" type="pres">
      <dgm:prSet presAssocID="{3901287C-3866-4E89-86F9-32A4C67A4D10}" presName="AccentHold1" presStyleLbl="node1" presStyleIdx="10" presStyleCnt="17" custLinFactNeighborX="10450" custLinFactNeighborY="15567"/>
      <dgm:spPr/>
    </dgm:pt>
    <dgm:pt modelId="{F2A4AF00-3B0A-4E78-8CF1-4B0F21F07172}" type="pres">
      <dgm:prSet presAssocID="{3901287C-3866-4E89-86F9-32A4C67A4D10}" presName="Accent10" presStyleCnt="0"/>
      <dgm:spPr/>
    </dgm:pt>
    <dgm:pt modelId="{E075D675-2B7E-4259-87B1-2E62F5F6FCE9}" type="pres">
      <dgm:prSet presAssocID="{3901287C-3866-4E89-86F9-32A4C67A4D10}" presName="AccentHold2" presStyleLbl="node1" presStyleIdx="11" presStyleCnt="17" custLinFactNeighborX="69359" custLinFactNeighborY="-52611"/>
      <dgm:spPr>
        <a:solidFill>
          <a:schemeClr val="accent3"/>
        </a:solidFill>
      </dgm:spPr>
    </dgm:pt>
    <dgm:pt modelId="{F19C875E-61EB-4B64-91D1-8A273AF8D361}" type="pres">
      <dgm:prSet presAssocID="{3901287C-3866-4E89-86F9-32A4C67A4D10}" presName="Accent11" presStyleCnt="0"/>
      <dgm:spPr/>
    </dgm:pt>
    <dgm:pt modelId="{0BFF8EA1-A02E-4384-A84E-8B306D4CC036}" type="pres">
      <dgm:prSet presAssocID="{3901287C-3866-4E89-86F9-32A4C67A4D10}" presName="AccentHold3" presStyleLbl="node1" presStyleIdx="12" presStyleCnt="17"/>
      <dgm:spPr/>
    </dgm:pt>
    <dgm:pt modelId="{E751B5B2-C296-47E7-8F4E-35FEA8E28396}" type="pres">
      <dgm:prSet presAssocID="{0190F9E5-BCE4-42F9-8C18-C85DE6AD0EF6}" presName="Child3" presStyleLbl="node1" presStyleIdx="13" presStyleCnt="17" custLinFactNeighborX="-32465" custLinFactNeighborY="-29082">
        <dgm:presLayoutVars>
          <dgm:chMax val="0"/>
          <dgm:chPref val="0"/>
        </dgm:presLayoutVars>
      </dgm:prSet>
      <dgm:spPr/>
    </dgm:pt>
    <dgm:pt modelId="{D7B431D8-A93B-436C-A4D7-EFF51C7148FA}" type="pres">
      <dgm:prSet presAssocID="{0190F9E5-BCE4-42F9-8C18-C85DE6AD0EF6}" presName="Accent12" presStyleCnt="0"/>
      <dgm:spPr/>
    </dgm:pt>
    <dgm:pt modelId="{0B59BD7B-E529-4AEA-84CD-B1ADE1E61E82}" type="pres">
      <dgm:prSet presAssocID="{0190F9E5-BCE4-42F9-8C18-C85DE6AD0EF6}" presName="AccentHold1" presStyleLbl="node1" presStyleIdx="14" presStyleCnt="17" custLinFactX="61128" custLinFactY="-83867" custLinFactNeighborX="100000" custLinFactNeighborY="-100000"/>
      <dgm:spPr/>
    </dgm:pt>
    <dgm:pt modelId="{9EDE5311-6BF0-42BD-B787-65A61958DAC8}" type="pres">
      <dgm:prSet presAssocID="{7F0EF07D-7D8F-4D5C-98BE-A3D1EC2CBAFF}" presName="Child4" presStyleLbl="node1" presStyleIdx="15" presStyleCnt="17" custScaleX="104829" custLinFactNeighborX="-89" custLinFactNeighborY="-2181">
        <dgm:presLayoutVars>
          <dgm:chMax val="0"/>
          <dgm:chPref val="0"/>
        </dgm:presLayoutVars>
      </dgm:prSet>
      <dgm:spPr/>
    </dgm:pt>
    <dgm:pt modelId="{A6412007-9EB7-49B9-9013-362B4B298E72}" type="pres">
      <dgm:prSet presAssocID="{7F0EF07D-7D8F-4D5C-98BE-A3D1EC2CBAFF}" presName="Accent13" presStyleCnt="0"/>
      <dgm:spPr/>
    </dgm:pt>
    <dgm:pt modelId="{CEF84458-C0AB-4A2D-8492-00B3E47B2046}" type="pres">
      <dgm:prSet presAssocID="{7F0EF07D-7D8F-4D5C-98BE-A3D1EC2CBAFF}" presName="AccentHold1" presStyleLbl="node1" presStyleIdx="16" presStyleCnt="17"/>
      <dgm:spPr>
        <a:solidFill>
          <a:schemeClr val="accent3"/>
        </a:solidFill>
      </dgm:spPr>
    </dgm:pt>
  </dgm:ptLst>
  <dgm:cxnLst>
    <dgm:cxn modelId="{4501450E-E348-471B-8D23-0FC7C71FA0C8}" type="presOf" srcId="{EE8FE4E3-A70F-4424-9BE7-46736B45B581}" destId="{55AF7FAA-B6B9-4245-9CEA-FC92C3E2A62A}" srcOrd="0" destOrd="0" presId="urn:microsoft.com/office/officeart/2009/3/layout/CircleRelationship"/>
    <dgm:cxn modelId="{9424C112-1772-4326-968F-9FCA2A1FEC11}" srcId="{EE8FE4E3-A70F-4424-9BE7-46736B45B581}" destId="{7F0EF07D-7D8F-4D5C-98BE-A3D1EC2CBAFF}" srcOrd="3" destOrd="0" parTransId="{92A9124B-03EF-423A-85B9-E617CEF0DC88}" sibTransId="{AF8C006E-6E6C-4851-BC69-1E657C0E0F30}"/>
    <dgm:cxn modelId="{DFA63D3B-8EA8-462B-87E0-7DA7771617B0}" type="presOf" srcId="{7F0EF07D-7D8F-4D5C-98BE-A3D1EC2CBAFF}" destId="{9EDE5311-6BF0-42BD-B787-65A61958DAC8}" srcOrd="0" destOrd="0" presId="urn:microsoft.com/office/officeart/2009/3/layout/CircleRelationship"/>
    <dgm:cxn modelId="{9D8C2464-357E-4579-8C86-6760764BDD89}" srcId="{D37512B7-3372-4C98-98FF-FB427E149F80}" destId="{EE8FE4E3-A70F-4424-9BE7-46736B45B581}" srcOrd="0" destOrd="0" parTransId="{246F22CD-30B5-4E96-8F24-6D5CA289094B}" sibTransId="{6624C522-B0FD-4605-954C-E33C12470B09}"/>
    <dgm:cxn modelId="{5BDCD748-0B25-4EC2-88DA-5A87D839FBB5}" type="presOf" srcId="{0190F9E5-BCE4-42F9-8C18-C85DE6AD0EF6}" destId="{E751B5B2-C296-47E7-8F4E-35FEA8E28396}" srcOrd="0" destOrd="0" presId="urn:microsoft.com/office/officeart/2009/3/layout/CircleRelationship"/>
    <dgm:cxn modelId="{98A57076-625B-40F6-95DA-B7F8B7933CA8}" type="presOf" srcId="{B09B2685-F036-46D0-A244-FF2C4A989644}" destId="{355E1ED2-BB9A-47A9-A120-8F663CC560A5}" srcOrd="0" destOrd="0" presId="urn:microsoft.com/office/officeart/2009/3/layout/CircleRelationship"/>
    <dgm:cxn modelId="{0785F9AC-29BF-4C8D-B551-8A47C2E926DD}" type="presOf" srcId="{3901287C-3866-4E89-86F9-32A4C67A4D10}" destId="{9AFFE2D3-4670-40D1-9529-86F8BD393B49}" srcOrd="0" destOrd="0" presId="urn:microsoft.com/office/officeart/2009/3/layout/CircleRelationship"/>
    <dgm:cxn modelId="{1AEEE9E1-9B13-48EA-9DFD-AC41EA6830A4}" type="presOf" srcId="{D37512B7-3372-4C98-98FF-FB427E149F80}" destId="{B3C50E75-42BD-4821-A2E9-F7C2ACC4841F}" srcOrd="0" destOrd="0" presId="urn:microsoft.com/office/officeart/2009/3/layout/CircleRelationship"/>
    <dgm:cxn modelId="{6E0305F4-0144-4586-8FEE-98D6ED205FC9}" srcId="{EE8FE4E3-A70F-4424-9BE7-46736B45B581}" destId="{B09B2685-F036-46D0-A244-FF2C4A989644}" srcOrd="0" destOrd="0" parTransId="{9C75536F-A14F-4ECF-8643-75962A5908FE}" sibTransId="{AFFA2FE0-00CE-4C48-8B1B-3451A0089BAC}"/>
    <dgm:cxn modelId="{713D5EFA-6E46-416F-9456-285D1E7A31FE}" srcId="{EE8FE4E3-A70F-4424-9BE7-46736B45B581}" destId="{0190F9E5-BCE4-42F9-8C18-C85DE6AD0EF6}" srcOrd="2" destOrd="0" parTransId="{F8BF5174-9BA2-4EB2-B2A9-7C7AC714BF34}" sibTransId="{1A18D2F3-0332-4799-8612-A40C0329BB5C}"/>
    <dgm:cxn modelId="{6030B0FD-2A05-42B1-9D37-8A1E445F80A1}" srcId="{EE8FE4E3-A70F-4424-9BE7-46736B45B581}" destId="{3901287C-3866-4E89-86F9-32A4C67A4D10}" srcOrd="1" destOrd="0" parTransId="{40F0049F-E5A1-4BC9-8D4E-BEB452040A39}" sibTransId="{008D8211-4C6B-49D0-8BF4-0B7E293D68D7}"/>
    <dgm:cxn modelId="{C550EDC7-B940-4B90-B771-FCF54998A000}" type="presParOf" srcId="{B3C50E75-42BD-4821-A2E9-F7C2ACC4841F}" destId="{55AF7FAA-B6B9-4245-9CEA-FC92C3E2A62A}" srcOrd="0" destOrd="0" presId="urn:microsoft.com/office/officeart/2009/3/layout/CircleRelationship"/>
    <dgm:cxn modelId="{519B44E5-EC13-4005-9F88-B06DB1CAF720}" type="presParOf" srcId="{B3C50E75-42BD-4821-A2E9-F7C2ACC4841F}" destId="{889DF675-C961-416D-86EA-EB22E3E0A8C4}" srcOrd="1" destOrd="0" presId="urn:microsoft.com/office/officeart/2009/3/layout/CircleRelationship"/>
    <dgm:cxn modelId="{3FE6749B-A5D6-4C2D-A9DA-7BA649BDD953}" type="presParOf" srcId="{B3C50E75-42BD-4821-A2E9-F7C2ACC4841F}" destId="{9C0D093D-DC97-4FEA-B7E8-EE28AF299BBF}" srcOrd="2" destOrd="0" presId="urn:microsoft.com/office/officeart/2009/3/layout/CircleRelationship"/>
    <dgm:cxn modelId="{EA474B0D-68CA-42B0-89DE-6947C39B35D5}" type="presParOf" srcId="{B3C50E75-42BD-4821-A2E9-F7C2ACC4841F}" destId="{CCD88B62-9680-40E5-AC20-5FD9AA21B0C8}" srcOrd="3" destOrd="0" presId="urn:microsoft.com/office/officeart/2009/3/layout/CircleRelationship"/>
    <dgm:cxn modelId="{5CC1ACB0-5331-4A32-886D-B127E517409A}" type="presParOf" srcId="{B3C50E75-42BD-4821-A2E9-F7C2ACC4841F}" destId="{A544E6AD-AE45-4AAF-AA1B-7723D2551DDD}" srcOrd="4" destOrd="0" presId="urn:microsoft.com/office/officeart/2009/3/layout/CircleRelationship"/>
    <dgm:cxn modelId="{6E82A52B-9D8A-4FC5-86A8-AA7979A89469}" type="presParOf" srcId="{B3C50E75-42BD-4821-A2E9-F7C2ACC4841F}" destId="{4BB45BD8-9D69-4A3C-9238-BA373E4922BB}" srcOrd="5" destOrd="0" presId="urn:microsoft.com/office/officeart/2009/3/layout/CircleRelationship"/>
    <dgm:cxn modelId="{CF69990C-0E6A-4969-8305-88AE21130E81}" type="presParOf" srcId="{B3C50E75-42BD-4821-A2E9-F7C2ACC4841F}" destId="{E1EEABEC-A943-4939-AD9E-9598D9E01A96}" srcOrd="6" destOrd="0" presId="urn:microsoft.com/office/officeart/2009/3/layout/CircleRelationship"/>
    <dgm:cxn modelId="{D85DC1C7-3DBD-4DAC-827B-58BB9416D181}" type="presParOf" srcId="{B3C50E75-42BD-4821-A2E9-F7C2ACC4841F}" destId="{355E1ED2-BB9A-47A9-A120-8F663CC560A5}" srcOrd="7" destOrd="0" presId="urn:microsoft.com/office/officeart/2009/3/layout/CircleRelationship"/>
    <dgm:cxn modelId="{9D14A032-17AD-428B-8606-B4B00EACCA9A}" type="presParOf" srcId="{B3C50E75-42BD-4821-A2E9-F7C2ACC4841F}" destId="{36835490-CB91-44AA-8032-C9DF3AD17D4E}" srcOrd="8" destOrd="0" presId="urn:microsoft.com/office/officeart/2009/3/layout/CircleRelationship"/>
    <dgm:cxn modelId="{B8D25730-E189-4EAB-82D0-C1A2E74315D3}" type="presParOf" srcId="{36835490-CB91-44AA-8032-C9DF3AD17D4E}" destId="{B0A776AB-2846-43C9-8EFA-323C3AB574D8}" srcOrd="0" destOrd="0" presId="urn:microsoft.com/office/officeart/2009/3/layout/CircleRelationship"/>
    <dgm:cxn modelId="{587A2699-1E53-481B-AD56-25312C4BDE3E}" type="presParOf" srcId="{B3C50E75-42BD-4821-A2E9-F7C2ACC4841F}" destId="{B1B68486-131A-43A8-9D8A-6527826C43A6}" srcOrd="9" destOrd="0" presId="urn:microsoft.com/office/officeart/2009/3/layout/CircleRelationship"/>
    <dgm:cxn modelId="{4144C1BA-39E0-4557-8D15-01B65BBE23B0}" type="presParOf" srcId="{B1B68486-131A-43A8-9D8A-6527826C43A6}" destId="{E9051914-74A0-4789-942E-75DBCF914297}" srcOrd="0" destOrd="0" presId="urn:microsoft.com/office/officeart/2009/3/layout/CircleRelationship"/>
    <dgm:cxn modelId="{FFE6F87D-DB8D-4193-914D-A9B10C984FEE}" type="presParOf" srcId="{B3C50E75-42BD-4821-A2E9-F7C2ACC4841F}" destId="{9AFFE2D3-4670-40D1-9529-86F8BD393B49}" srcOrd="10" destOrd="0" presId="urn:microsoft.com/office/officeart/2009/3/layout/CircleRelationship"/>
    <dgm:cxn modelId="{E11F2517-07E2-411C-8D57-EC13CA7846B0}" type="presParOf" srcId="{B3C50E75-42BD-4821-A2E9-F7C2ACC4841F}" destId="{8EE7D06C-45F0-4682-9365-5B8AD853DCF6}" srcOrd="11" destOrd="0" presId="urn:microsoft.com/office/officeart/2009/3/layout/CircleRelationship"/>
    <dgm:cxn modelId="{A9F3B99C-1BF3-4163-907D-46FE9A4A8FCE}" type="presParOf" srcId="{8EE7D06C-45F0-4682-9365-5B8AD853DCF6}" destId="{8C2BADEA-EE9D-4227-B558-BF268084FEF8}" srcOrd="0" destOrd="0" presId="urn:microsoft.com/office/officeart/2009/3/layout/CircleRelationship"/>
    <dgm:cxn modelId="{4C489DE7-C255-4936-95C6-6683EC2B8045}" type="presParOf" srcId="{B3C50E75-42BD-4821-A2E9-F7C2ACC4841F}" destId="{F2A4AF00-3B0A-4E78-8CF1-4B0F21F07172}" srcOrd="12" destOrd="0" presId="urn:microsoft.com/office/officeart/2009/3/layout/CircleRelationship"/>
    <dgm:cxn modelId="{A5E874CF-762F-4228-B72E-89B5C4D0415B}" type="presParOf" srcId="{F2A4AF00-3B0A-4E78-8CF1-4B0F21F07172}" destId="{E075D675-2B7E-4259-87B1-2E62F5F6FCE9}" srcOrd="0" destOrd="0" presId="urn:microsoft.com/office/officeart/2009/3/layout/CircleRelationship"/>
    <dgm:cxn modelId="{621D1CCE-BBDD-4812-BF7E-004367DE54DB}" type="presParOf" srcId="{B3C50E75-42BD-4821-A2E9-F7C2ACC4841F}" destId="{F19C875E-61EB-4B64-91D1-8A273AF8D361}" srcOrd="13" destOrd="0" presId="urn:microsoft.com/office/officeart/2009/3/layout/CircleRelationship"/>
    <dgm:cxn modelId="{622D7C32-576F-421C-9F99-23A8BF10AA33}" type="presParOf" srcId="{F19C875E-61EB-4B64-91D1-8A273AF8D361}" destId="{0BFF8EA1-A02E-4384-A84E-8B306D4CC036}" srcOrd="0" destOrd="0" presId="urn:microsoft.com/office/officeart/2009/3/layout/CircleRelationship"/>
    <dgm:cxn modelId="{BD6F228A-BC30-4CE5-BDE5-6D174CEE6AD9}" type="presParOf" srcId="{B3C50E75-42BD-4821-A2E9-F7C2ACC4841F}" destId="{E751B5B2-C296-47E7-8F4E-35FEA8E28396}" srcOrd="14" destOrd="0" presId="urn:microsoft.com/office/officeart/2009/3/layout/CircleRelationship"/>
    <dgm:cxn modelId="{D11FDC01-C48A-412D-AC13-CE4517E34B33}" type="presParOf" srcId="{B3C50E75-42BD-4821-A2E9-F7C2ACC4841F}" destId="{D7B431D8-A93B-436C-A4D7-EFF51C7148FA}" srcOrd="15" destOrd="0" presId="urn:microsoft.com/office/officeart/2009/3/layout/CircleRelationship"/>
    <dgm:cxn modelId="{286A51D7-64BD-489B-BFCC-F28804C304C9}" type="presParOf" srcId="{D7B431D8-A93B-436C-A4D7-EFF51C7148FA}" destId="{0B59BD7B-E529-4AEA-84CD-B1ADE1E61E82}" srcOrd="0" destOrd="0" presId="urn:microsoft.com/office/officeart/2009/3/layout/CircleRelationship"/>
    <dgm:cxn modelId="{0C08936F-D18F-4D7D-BACD-60CF3B4BF1AD}" type="presParOf" srcId="{B3C50E75-42BD-4821-A2E9-F7C2ACC4841F}" destId="{9EDE5311-6BF0-42BD-B787-65A61958DAC8}" srcOrd="16" destOrd="0" presId="urn:microsoft.com/office/officeart/2009/3/layout/CircleRelationship"/>
    <dgm:cxn modelId="{4EE38216-C4EB-4DE2-8549-EC5A5C8C9FA6}" type="presParOf" srcId="{B3C50E75-42BD-4821-A2E9-F7C2ACC4841F}" destId="{A6412007-9EB7-49B9-9013-362B4B298E72}" srcOrd="17" destOrd="0" presId="urn:microsoft.com/office/officeart/2009/3/layout/CircleRelationship"/>
    <dgm:cxn modelId="{E547123D-CD0E-4493-8B4B-7CF4E5171A78}" type="presParOf" srcId="{A6412007-9EB7-49B9-9013-362B4B298E72}" destId="{CEF84458-C0AB-4A2D-8492-00B3E47B2046}" srcOrd="0" destOrd="0" presId="urn:microsoft.com/office/officeart/2009/3/layout/CircleRelationship"/>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AF7FAA-B6B9-4245-9CEA-FC92C3E2A62A}">
      <dsp:nvSpPr>
        <dsp:cNvPr id="0" name=""/>
        <dsp:cNvSpPr/>
      </dsp:nvSpPr>
      <dsp:spPr>
        <a:xfrm>
          <a:off x="1815197" y="157257"/>
          <a:ext cx="3872157" cy="3830764"/>
        </a:xfrm>
        <a:prstGeom prst="ellipse">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66775">
            <a:lnSpc>
              <a:spcPct val="90000"/>
            </a:lnSpc>
            <a:spcBef>
              <a:spcPct val="0"/>
            </a:spcBef>
            <a:spcAft>
              <a:spcPct val="35000"/>
            </a:spcAft>
            <a:buNone/>
          </a:pPr>
          <a:r>
            <a:rPr lang="en-US" sz="1950" b="1" kern="1200">
              <a:ln>
                <a:noFill/>
              </a:ln>
              <a:solidFill>
                <a:schemeClr val="bg1"/>
              </a:solidFill>
              <a:latin typeface="Verdana" panose="020B0604030504040204" pitchFamily="34" charset="0"/>
              <a:ea typeface="Verdana" panose="020B0604030504040204" pitchFamily="34" charset="0"/>
              <a:cs typeface="Verdana" panose="020B0604030504040204" pitchFamily="34" charset="0"/>
            </a:rPr>
            <a:t>Basic Eligibility </a:t>
          </a:r>
        </a:p>
        <a:p>
          <a:pPr marL="0" lvl="0" indent="0" algn="ctr" defTabSz="866775">
            <a:lnSpc>
              <a:spcPct val="90000"/>
            </a:lnSpc>
            <a:spcBef>
              <a:spcPct val="0"/>
            </a:spcBef>
            <a:spcAft>
              <a:spcPct val="35000"/>
            </a:spcAft>
            <a:buNone/>
          </a:pPr>
          <a:r>
            <a:rPr lang="en-US" sz="1950" b="1" kern="1200">
              <a:ln>
                <a:noFill/>
              </a:ln>
              <a:solidFill>
                <a:schemeClr val="bg1"/>
              </a:solidFill>
              <a:latin typeface="Verdana" panose="020B0604030504040204" pitchFamily="34" charset="0"/>
              <a:ea typeface="Verdana" panose="020B0604030504040204" pitchFamily="34" charset="0"/>
              <a:cs typeface="Verdana" panose="020B0604030504040204" pitchFamily="34" charset="0"/>
            </a:rPr>
            <a:t>Requirements</a:t>
          </a:r>
          <a:endParaRPr lang="en-US" sz="1950" b="1" kern="1200" dirty="0">
            <a:ln>
              <a:noFill/>
            </a:ln>
            <a:solidFill>
              <a:schemeClr val="bg1"/>
            </a:solidFill>
            <a:latin typeface="Verdana" panose="020B0604030504040204" pitchFamily="34" charset="0"/>
            <a:ea typeface="Verdana" panose="020B0604030504040204" pitchFamily="34" charset="0"/>
            <a:cs typeface="Verdana" panose="020B0604030504040204" pitchFamily="34" charset="0"/>
          </a:endParaRPr>
        </a:p>
      </dsp:txBody>
      <dsp:txXfrm>
        <a:off x="2382261" y="718259"/>
        <a:ext cx="2738029" cy="2708760"/>
      </dsp:txXfrm>
    </dsp:sp>
    <dsp:sp modelId="{889DF675-C961-416D-86EA-EB22E3E0A8C4}">
      <dsp:nvSpPr>
        <dsp:cNvPr id="0" name=""/>
        <dsp:cNvSpPr/>
      </dsp:nvSpPr>
      <dsp:spPr>
        <a:xfrm>
          <a:off x="3663528" y="0"/>
          <a:ext cx="425879" cy="42633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C0D093D-DC97-4FEA-B7E8-EE28AF299BBF}">
      <dsp:nvSpPr>
        <dsp:cNvPr id="0" name=""/>
        <dsp:cNvSpPr/>
      </dsp:nvSpPr>
      <dsp:spPr>
        <a:xfrm>
          <a:off x="3012312" y="3721036"/>
          <a:ext cx="308801" cy="30861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CD88B62-9680-40E5-AC20-5FD9AA21B0C8}">
      <dsp:nvSpPr>
        <dsp:cNvPr id="0" name=""/>
        <dsp:cNvSpPr/>
      </dsp:nvSpPr>
      <dsp:spPr>
        <a:xfrm>
          <a:off x="5911749" y="1729359"/>
          <a:ext cx="308801" cy="308610"/>
        </a:xfrm>
        <a:prstGeom prst="ellipse">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544E6AD-AE45-4AAF-AA1B-7723D2551DDD}">
      <dsp:nvSpPr>
        <dsp:cNvPr id="0" name=""/>
        <dsp:cNvSpPr/>
      </dsp:nvSpPr>
      <dsp:spPr>
        <a:xfrm>
          <a:off x="4436100" y="4049077"/>
          <a:ext cx="425879" cy="426339"/>
        </a:xfrm>
        <a:prstGeom prst="ellipse">
          <a:avLst/>
        </a:prstGeom>
        <a:solidFill>
          <a:schemeClr val="bg1">
            <a:lumMod val="95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sp>
    <dsp:sp modelId="{4BB45BD8-9D69-4A3C-9238-BA373E4922BB}">
      <dsp:nvSpPr>
        <dsp:cNvPr id="0" name=""/>
        <dsp:cNvSpPr/>
      </dsp:nvSpPr>
      <dsp:spPr>
        <a:xfrm>
          <a:off x="3098745" y="605218"/>
          <a:ext cx="308801" cy="30861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1EEABEC-A943-4939-AD9E-9598D9E01A96}">
      <dsp:nvSpPr>
        <dsp:cNvPr id="0" name=""/>
        <dsp:cNvSpPr/>
      </dsp:nvSpPr>
      <dsp:spPr>
        <a:xfrm>
          <a:off x="2126765" y="2372296"/>
          <a:ext cx="308801" cy="30861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55E1ED2-BB9A-47A9-A120-8F663CC560A5}">
      <dsp:nvSpPr>
        <dsp:cNvPr id="0" name=""/>
        <dsp:cNvSpPr/>
      </dsp:nvSpPr>
      <dsp:spPr>
        <a:xfrm>
          <a:off x="553257" y="890070"/>
          <a:ext cx="1728879" cy="1557337"/>
        </a:xfrm>
        <a:prstGeom prst="ellipse">
          <a:avLst/>
        </a:prstGeom>
        <a:solidFill>
          <a:schemeClr val="accent3"/>
        </a:solidFill>
        <a:ln w="254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a:ln>
                <a:noFill/>
              </a:ln>
              <a:solidFill>
                <a:schemeClr val="bg1"/>
              </a:solidFill>
              <a:latin typeface="Verdana" panose="020B0604030504040204" pitchFamily="34" charset="0"/>
              <a:ea typeface="Verdana" panose="020B0604030504040204" pitchFamily="34" charset="0"/>
              <a:cs typeface="Verdana" panose="020B0604030504040204" pitchFamily="34" charset="0"/>
            </a:rPr>
            <a:t>*U.S. Citizen, Eligible Non-Citizen</a:t>
          </a:r>
          <a:endParaRPr lang="en-US" sz="1300" b="1" kern="1200" dirty="0">
            <a:ln>
              <a:noFill/>
            </a:ln>
            <a:solidFill>
              <a:schemeClr val="bg1"/>
            </a:solidFill>
            <a:latin typeface="Verdana" panose="020B0604030504040204" pitchFamily="34" charset="0"/>
            <a:ea typeface="Verdana" panose="020B0604030504040204" pitchFamily="34" charset="0"/>
            <a:cs typeface="Verdana" panose="020B0604030504040204" pitchFamily="34" charset="0"/>
          </a:endParaRPr>
        </a:p>
      </dsp:txBody>
      <dsp:txXfrm>
        <a:off x="806445" y="1118137"/>
        <a:ext cx="1222503" cy="1101203"/>
      </dsp:txXfrm>
    </dsp:sp>
    <dsp:sp modelId="{B0A776AB-2846-43C9-8EFA-323C3AB574D8}">
      <dsp:nvSpPr>
        <dsp:cNvPr id="0" name=""/>
        <dsp:cNvSpPr/>
      </dsp:nvSpPr>
      <dsp:spPr>
        <a:xfrm>
          <a:off x="3589842" y="618934"/>
          <a:ext cx="425879" cy="426339"/>
        </a:xfrm>
        <a:prstGeom prst="ellipse">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9051914-74A0-4789-942E-75DBCF914297}">
      <dsp:nvSpPr>
        <dsp:cNvPr id="0" name=""/>
        <dsp:cNvSpPr/>
      </dsp:nvSpPr>
      <dsp:spPr>
        <a:xfrm>
          <a:off x="865334" y="2792633"/>
          <a:ext cx="770040" cy="770382"/>
        </a:xfrm>
        <a:prstGeom prst="ellipse">
          <a:avLst/>
        </a:prstGeom>
        <a:solidFill>
          <a:schemeClr val="bg1">
            <a:lumMod val="85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sp>
    <dsp:sp modelId="{9AFFE2D3-4670-40D1-9529-86F8BD393B49}">
      <dsp:nvSpPr>
        <dsp:cNvPr id="0" name=""/>
        <dsp:cNvSpPr/>
      </dsp:nvSpPr>
      <dsp:spPr>
        <a:xfrm>
          <a:off x="6023878" y="513258"/>
          <a:ext cx="1557367" cy="1557337"/>
        </a:xfrm>
        <a:prstGeom prst="ellipse">
          <a:avLst/>
        </a:prstGeom>
        <a:solidFill>
          <a:schemeClr val="bg1">
            <a:lumMod val="9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a:ln>
                <a:noFill/>
              </a:ln>
              <a:solidFill>
                <a:schemeClr val="tx1"/>
              </a:solidFill>
              <a:latin typeface="Verdana" panose="020B0604030504040204" pitchFamily="34" charset="0"/>
              <a:ea typeface="Verdana" panose="020B0604030504040204" pitchFamily="34" charset="0"/>
              <a:cs typeface="Verdana" panose="020B0604030504040204" pitchFamily="34" charset="0"/>
            </a:rPr>
            <a:t>*Social Security Number</a:t>
          </a:r>
          <a:endParaRPr lang="en-US" sz="1300" b="1" kern="1200" dirty="0">
            <a:ln>
              <a:noFill/>
            </a:ln>
            <a:solidFill>
              <a:schemeClr val="tx1"/>
            </a:solidFill>
            <a:latin typeface="Verdana" panose="020B0604030504040204" pitchFamily="34" charset="0"/>
            <a:ea typeface="Verdana" panose="020B0604030504040204" pitchFamily="34" charset="0"/>
            <a:cs typeface="Verdana" panose="020B0604030504040204" pitchFamily="34" charset="0"/>
          </a:endParaRPr>
        </a:p>
      </dsp:txBody>
      <dsp:txXfrm>
        <a:off x="6251949" y="741325"/>
        <a:ext cx="1101225" cy="1101203"/>
      </dsp:txXfrm>
    </dsp:sp>
    <dsp:sp modelId="{8C2BADEA-EE9D-4227-B558-BF268084FEF8}">
      <dsp:nvSpPr>
        <dsp:cNvPr id="0" name=""/>
        <dsp:cNvSpPr/>
      </dsp:nvSpPr>
      <dsp:spPr>
        <a:xfrm>
          <a:off x="5407796" y="1275090"/>
          <a:ext cx="425879" cy="42633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075D675-2B7E-4259-87B1-2E62F5F6FCE9}">
      <dsp:nvSpPr>
        <dsp:cNvPr id="0" name=""/>
        <dsp:cNvSpPr/>
      </dsp:nvSpPr>
      <dsp:spPr>
        <a:xfrm>
          <a:off x="705005" y="3633540"/>
          <a:ext cx="308801" cy="308610"/>
        </a:xfrm>
        <a:prstGeom prst="ellipse">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BFF8EA1-A02E-4384-A84E-8B306D4CC036}">
      <dsp:nvSpPr>
        <dsp:cNvPr id="0" name=""/>
        <dsp:cNvSpPr/>
      </dsp:nvSpPr>
      <dsp:spPr>
        <a:xfrm>
          <a:off x="3567841" y="3356419"/>
          <a:ext cx="308801" cy="30861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751B5B2-C296-47E7-8F4E-35FEA8E28396}">
      <dsp:nvSpPr>
        <dsp:cNvPr id="0" name=""/>
        <dsp:cNvSpPr/>
      </dsp:nvSpPr>
      <dsp:spPr>
        <a:xfrm>
          <a:off x="6285410" y="2372019"/>
          <a:ext cx="1557367" cy="1557337"/>
        </a:xfrm>
        <a:prstGeom prst="ellipse">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dirty="0">
              <a:ln>
                <a:noFill/>
              </a:ln>
              <a:solidFill>
                <a:schemeClr val="bg1"/>
              </a:solidFill>
              <a:latin typeface="Verdana" panose="020B0604030504040204" pitchFamily="34" charset="0"/>
              <a:ea typeface="Verdana" panose="020B0604030504040204" pitchFamily="34" charset="0"/>
              <a:cs typeface="Verdana" panose="020B0604030504040204" pitchFamily="34" charset="0"/>
            </a:rPr>
            <a:t>No Bachelor’s Degree</a:t>
          </a:r>
        </a:p>
      </dsp:txBody>
      <dsp:txXfrm>
        <a:off x="6513481" y="2600086"/>
        <a:ext cx="1101225" cy="1101203"/>
      </dsp:txXfrm>
    </dsp:sp>
    <dsp:sp modelId="{0B59BD7B-E529-4AEA-84CD-B1ADE1E61E82}">
      <dsp:nvSpPr>
        <dsp:cNvPr id="0" name=""/>
        <dsp:cNvSpPr/>
      </dsp:nvSpPr>
      <dsp:spPr>
        <a:xfrm>
          <a:off x="6849338" y="2203200"/>
          <a:ext cx="308801" cy="30861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EDE5311-6BF0-42BD-B787-65A61958DAC8}">
      <dsp:nvSpPr>
        <dsp:cNvPr id="0" name=""/>
        <dsp:cNvSpPr/>
      </dsp:nvSpPr>
      <dsp:spPr>
        <a:xfrm>
          <a:off x="2281858" y="4123696"/>
          <a:ext cx="1632572" cy="1557337"/>
        </a:xfrm>
        <a:prstGeom prst="ellipse">
          <a:avLst/>
        </a:prstGeom>
        <a:solidFill>
          <a:schemeClr val="bg1">
            <a:lumMod val="9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kern="1200" dirty="0">
              <a:ln>
                <a:noFill/>
              </a:ln>
              <a:solidFill>
                <a:schemeClr val="tx1"/>
              </a:solidFill>
              <a:latin typeface="Verdana" panose="020B0604030504040204" pitchFamily="34" charset="0"/>
              <a:ea typeface="Verdana" panose="020B0604030504040204" pitchFamily="34" charset="0"/>
              <a:cs typeface="Verdana" panose="020B0604030504040204" pitchFamily="34" charset="0"/>
            </a:rPr>
            <a:t>*California Resident</a:t>
          </a:r>
        </a:p>
      </dsp:txBody>
      <dsp:txXfrm>
        <a:off x="2520943" y="4351763"/>
        <a:ext cx="1154402" cy="1101203"/>
      </dsp:txXfrm>
    </dsp:sp>
    <dsp:sp modelId="{CEF84458-C0AB-4A2D-8492-00B3E47B2046}">
      <dsp:nvSpPr>
        <dsp:cNvPr id="0" name=""/>
        <dsp:cNvSpPr/>
      </dsp:nvSpPr>
      <dsp:spPr>
        <a:xfrm>
          <a:off x="3711634" y="4105084"/>
          <a:ext cx="308801" cy="308610"/>
        </a:xfrm>
        <a:prstGeom prst="ellipse">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9/3/layout/CircleRelationship">
  <dgm:title val=""/>
  <dgm:desc val=""/>
  <dgm:catLst>
    <dgm:cat type="relationship" pri="1500"/>
  </dgm:catLst>
  <dgm:samp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ampData>
  <dgm:style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tyleData>
  <dgm:clr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clrData>
  <dgm:layoutNode name="Name0">
    <dgm:varLst>
      <dgm:chMax val="1"/>
      <dgm:chPref val="1"/>
    </dgm:varLst>
    <dgm:shape xmlns:r="http://schemas.openxmlformats.org/officeDocument/2006/relationships" r:blip="">
      <dgm:adjLst/>
    </dgm:shape>
    <dgm:choose name="Name1">
      <dgm:if name="Name2" axis="ch ch" ptType="node node" func="cnt" op="equ" val="0">
        <dgm:alg type="composite">
          <dgm:param type="ar" val="0.98"/>
        </dgm:alg>
        <dgm:constrLst>
          <dgm:constr type="primFontSz" for="des" ptType="node" op="equ" val="65"/>
          <dgm:constr type="l" for="ch" forName="Parent" refType="w" fact="0"/>
          <dgm:constr type="t" for="ch" forName="Parent" refType="h" fact="0.039"/>
          <dgm:constr type="w" for="ch" forName="Parent" refType="w" fact="0.8734"/>
          <dgm:constr type="h" for="ch" forName="Parent" refType="h" fact="0.856"/>
          <dgm:constr type="l" for="ch" forName="Accent1" refType="w" fact="0.4984"/>
          <dgm:constr type="t" for="ch" forName="Accent1" refType="h" fact="0"/>
          <dgm:constr type="w" for="ch" forName="Accent1" refType="w" fact="0.0972"/>
          <dgm:constr type="h" for="ch" forName="Accent1" refType="h" fact="0.0952"/>
          <dgm:constr type="l" for="ch" forName="Accent2" refType="w" fact="0.2684"/>
          <dgm:constr type="t" for="ch" forName="Accent2" refType="h" fact="0.8314"/>
          <dgm:constr type="w" for="ch" forName="Accent2" refType="w" fact="0.0704"/>
          <dgm:constr type="h" for="ch" forName="Accent2" refType="h" fact="0.069"/>
          <dgm:constr type="l" for="ch" forName="Accent3" refType="w" fact="0.9296"/>
          <dgm:constr type="t" for="ch" forName="Accent3" refType="h" fact="0.3864"/>
          <dgm:constr type="w" for="ch" forName="Accent3" refType="w" fact="0.0704"/>
          <dgm:constr type="h" for="ch" forName="Accent3" refType="h" fact="0.069"/>
          <dgm:constr type="l" for="ch" forName="Accent4" refType="w" fact="0.5931"/>
          <dgm:constr type="t" for="ch" forName="Accent4" refType="h" fact="0.9048"/>
          <dgm:constr type="w" for="ch" forName="Accent4" refType="w" fact="0.0972"/>
          <dgm:constr type="h" for="ch" forName="Accent4" refType="h" fact="0.0952"/>
          <dgm:constr type="l" for="ch" forName="Accent5" refType="w" fact="0.2883"/>
          <dgm:constr type="t" for="ch" forName="Accent5" refType="h" fact="0.1353"/>
          <dgm:constr type="w" for="ch" forName="Accent5" refType="w" fact="0.0704"/>
          <dgm:constr type="h" for="ch" forName="Accent5" refType="h" fact="0.069"/>
          <dgm:constr type="l" for="ch" forName="Accent6" refType="w" fact="0.0666"/>
          <dgm:constr type="t" for="ch" forName="Accent6" refType="h" fact="0.53"/>
          <dgm:constr type="w" for="ch" forName="Accent6" refType="w" fact="0.0704"/>
          <dgm:constr type="h" for="ch" forName="Accent6" refType="h" fact="0.069"/>
        </dgm:constrLst>
      </dgm:if>
      <dgm:if name="Name3" axis="ch ch" ptType="node node" func="cnt" op="equ" val="1">
        <dgm:alg type="composite">
          <dgm:param type="ar" val="1.2476"/>
        </dgm:alg>
        <dgm:constrLst>
          <dgm:constr type="primFontSz" for="des" ptType="node" op="equ" val="65"/>
          <dgm:constr type="l" for="ch" forName="Parent" refType="w" fact="0.2145"/>
          <dgm:constr type="t" for="ch" forName="Parent" refType="h" fact="0.039"/>
          <dgm:constr type="w" for="ch" forName="Parent" refType="w" fact="0.6861"/>
          <dgm:constr type="h" for="ch" forName="Parent" refType="h" fact="0.856"/>
          <dgm:constr type="l" for="ch" forName="Accent8" refType="w" fact="0.0262"/>
          <dgm:constr type="t" for="ch" forName="Accent8" refType="h" fact="0.6434"/>
          <dgm:constr type="w" for="ch" forName="Accent8" refType="w" fact="0.138"/>
          <dgm:constr type="h" for="ch" forName="Accent8" refType="h" fact="0.1721"/>
          <dgm:constr type="l" for="ch" forName="Accent1" refType="w" fact="0.6059"/>
          <dgm:constr type="t" for="ch" forName="Accent1" refType="h" fact="0"/>
          <dgm:constr type="w" for="ch" forName="Accent1" refType="w" fact="0.0763"/>
          <dgm:constr type="h" for="ch" forName="Accent1" refType="h" fact="0.0952"/>
          <dgm:constr type="l" for="ch" forName="Accent2" refType="w" fact="0.4253"/>
          <dgm:constr type="t" for="ch" forName="Accent2" refType="h" fact="0.8314"/>
          <dgm:constr type="w" for="ch" forName="Accent2" refType="w" fact="0.0553"/>
          <dgm:constr type="h" for="ch" forName="Accent2" refType="h" fact="0.069"/>
          <dgm:constr type="l" for="ch" forName="Accent3" refType="w" fact="0.9447"/>
          <dgm:constr type="t" for="ch" forName="Accent3" refType="h" fact="0.3864"/>
          <dgm:constr type="w" for="ch" forName="Accent3" refType="w" fact="0.0553"/>
          <dgm:constr type="h" for="ch" forName="Accent3" refType="h" fact="0.069"/>
          <dgm:constr type="l" for="ch" forName="Child1" refType="w" fact="0"/>
          <dgm:constr type="t" for="ch" forName="Child1" refType="h" fact="0.1935"/>
          <dgm:constr type="w" for="ch" forName="Child1" refType="w" fact="0.2789"/>
          <dgm:constr type="h" for="ch" forName="Child1" refType="h" fact="0.3479"/>
          <dgm:constr type="l" for="ch" forName="Accent4" refType="w" fact="0.6803"/>
          <dgm:constr type="t" for="ch" forName="Accent4" refType="h" fact="0.9048"/>
          <dgm:constr type="w" for="ch" forName="Accent4" refType="w" fact="0.0763"/>
          <dgm:constr type="h" for="ch" forName="Accent4" refType="h" fact="0.0952"/>
          <dgm:constr type="l" for="ch" forName="Accent7" refType="w" fact="0.5287"/>
          <dgm:constr type="t" for="ch" forName="Accent7" refType="h" fact="0.1383"/>
          <dgm:constr type="w" for="ch" forName="Accent7" refType="w" fact="0.0763"/>
          <dgm:constr type="h" for="ch" forName="Accent7" refType="h" fact="0.0952"/>
          <dgm:constr type="l" for="ch" forName="Accent5" refType="w" fact="0.4409"/>
          <dgm:constr type="t" for="ch" forName="Accent5" refType="h" fact="0.1353"/>
          <dgm:constr type="w" for="ch" forName="Accent5" refType="w" fact="0.0553"/>
          <dgm:constr type="h" for="ch" forName="Accent5" refType="h" fact="0.069"/>
          <dgm:constr type="l" for="ch" forName="Accent6" refType="w" fact="0.2668"/>
          <dgm:constr type="t" for="ch" forName="Accent6" refType="h" fact="0.53"/>
          <dgm:constr type="w" for="ch" forName="Accent6" refType="w" fact="0.0553"/>
          <dgm:constr type="h" for="ch" forName="Accent6" refType="h" fact="0.069"/>
        </dgm:constrLst>
      </dgm:if>
      <dgm:if name="Name4" axis="ch ch" ptType="node node" func="cnt" op="equ" val="2">
        <dgm:alg type="composite">
          <dgm:param type="ar" val="1.592"/>
        </dgm:alg>
        <dgm:constrLst>
          <dgm:constr type="primFontSz" for="des" ptType="node" op="equ" val="65"/>
          <dgm:constr type="l" for="ch" forName="Parent" refType="w" fact="0.1886"/>
          <dgm:constr type="t" for="ch" forName="Parent" refType="h" fact="0.039"/>
          <dgm:constr type="w" for="ch" forName="Parent" refType="w" fact="0.5377"/>
          <dgm:constr type="h" for="ch" forName="Parent" refType="h" fact="0.856"/>
          <dgm:constr type="l" for="ch" forName="Accent8" refType="w" fact="0.0411"/>
          <dgm:constr type="t" for="ch" forName="Accent8" refType="h" fact="0.6434"/>
          <dgm:constr type="w" for="ch" forName="Accent8" refType="w" fact="0.1081"/>
          <dgm:constr type="h" for="ch" forName="Accent8" refType="h" fact="0.1721"/>
          <dgm:constr type="l" for="ch" forName="Accent1" refType="w" fact="0.4954"/>
          <dgm:constr type="t" for="ch" forName="Accent1" refType="h" fact="0"/>
          <dgm:constr type="w" for="ch" forName="Accent1" refType="w" fact="0.0598"/>
          <dgm:constr type="h" for="ch" forName="Accent1" refType="h" fact="0.0952"/>
          <dgm:constr type="l" for="ch" forName="Accent2" refType="w" fact="0.3538"/>
          <dgm:constr type="t" for="ch" forName="Accent2" refType="h" fact="0.8314"/>
          <dgm:constr type="w" for="ch" forName="Accent2" refType="w" fact="0.0433"/>
          <dgm:constr type="h" for="ch" forName="Accent2" refType="h" fact="0.069"/>
          <dgm:constr type="l" for="ch" forName="Accent3" refType="w" fact="0.7609"/>
          <dgm:constr type="t" for="ch" forName="Accent3" refType="h" fact="0.3864"/>
          <dgm:constr type="w" for="ch" forName="Accent3" refType="w" fact="0.0433"/>
          <dgm:constr type="h" for="ch" forName="Accent3" refType="h" fact="0.069"/>
          <dgm:constr type="l" for="ch" forName="Accent9" refType="w" fact="0.6839"/>
          <dgm:constr type="t" for="ch" forName="Accent9" refType="h" fact="0.27"/>
          <dgm:constr type="w" for="ch" forName="Accent9" refType="w" fact="0.0598"/>
          <dgm:constr type="h" for="ch" forName="Accent9" refType="h" fact="0.0952"/>
          <dgm:constr type="l" for="ch" forName="Child1" refType="w" fact="0.0206"/>
          <dgm:constr type="t" for="ch" forName="Child1" refType="h" fact="0.1935"/>
          <dgm:constr type="w" for="ch" forName="Child1" refType="w" fact="0.2186"/>
          <dgm:constr type="h" for="ch" forName="Child1" refType="h" fact="0.3479"/>
          <dgm:constr type="l" for="ch" forName="Child2" refType="w" fact="0.7814"/>
          <dgm:constr type="t" for="ch" forName="Child2" refType="h" fact="0.0298"/>
          <dgm:constr type="w" for="ch" forName="Child2" refType="w" fact="0.2186"/>
          <dgm:constr type="h" for="ch" forName="Child2" refType="h" fact="0.3479"/>
          <dgm:constr type="l" for="ch" forName="Accent10" refType="w" fact="0"/>
          <dgm:constr type="t" for="ch" forName="Accent10" refType="h" fact="0.8482"/>
          <dgm:constr type="w" for="ch" forName="Accent10" refType="w" fact="0.0433"/>
          <dgm:constr type="h" for="ch" forName="Accent10" refType="h" fact="0.069"/>
          <dgm:constr type="l" for="ch" forName="Accent11" refType="w" fact="0.4318"/>
          <dgm:constr type="t" for="ch" forName="Accent11" refType="h" fact="0.75"/>
          <dgm:constr type="w" for="ch" forName="Accent11" refType="w" fact="0.0433"/>
          <dgm:constr type="h" for="ch" forName="Accent11" refType="h" fact="0.069"/>
          <dgm:constr type="l" for="ch" forName="Accent7" refType="w" fact="0.4349"/>
          <dgm:constr type="t" for="ch" forName="Accent7" refType="h" fact="0.1383"/>
          <dgm:constr type="w" for="ch" forName="Accent7" refType="w" fact="0.0598"/>
          <dgm:constr type="h" for="ch" forName="Accent7" refType="h" fact="0.0952"/>
          <dgm:constr type="l" for="ch" forName="Accent5" refType="w" fact="0.3661"/>
          <dgm:constr type="t" for="ch" forName="Accent5" refType="h" fact="0.1353"/>
          <dgm:constr type="w" for="ch" forName="Accent5" refType="w" fact="0.0433"/>
          <dgm:constr type="h" for="ch" forName="Accent5" refType="h" fact="0.069"/>
          <dgm:constr type="l" for="ch" forName="Accent6" refType="w" fact="0.2296"/>
          <dgm:constr type="t" for="ch" forName="Accent6" refType="h" fact="0.53"/>
          <dgm:constr type="w" for="ch" forName="Accent6" refType="w" fact="0.0433"/>
          <dgm:constr type="h" for="ch" forName="Accent6" refType="h" fact="0.069"/>
          <dgm:constr type="l" for="ch" forName="Accent4" refType="w" fact="0.5537"/>
          <dgm:constr type="t" for="ch" forName="Accent4" refType="h" fact="0.9048"/>
          <dgm:constr type="w" for="ch" forName="Accent4" refType="w" fact="0.0598"/>
          <dgm:constr type="h" for="ch" forName="Accent4" refType="h" fact="0.0952"/>
        </dgm:constrLst>
      </dgm:if>
      <dgm:if name="Name5" axis="ch ch" ptType="node node" func="cnt" op="equ" val="3">
        <dgm:alg type="composite">
          <dgm:param type="ar" val="1.7557"/>
        </dgm:alg>
        <dgm:constrLst>
          <dgm:constr type="primFontSz" for="des" ptType="node" op="equ" val="65"/>
          <dgm:constr type="l" for="ch" forName="Parent" refType="w" fact="0.171"/>
          <dgm:constr type="t" for="ch" forName="Parent" refType="h" fact="0.039"/>
          <dgm:constr type="w" for="ch" forName="Parent" refType="w" fact="0.4875"/>
          <dgm:constr type="h" for="ch" forName="Parent" refType="h" fact="0.856"/>
          <dgm:constr type="l" for="ch" forName="Accent8" refType="w" fact="0.0373"/>
          <dgm:constr type="t" for="ch" forName="Accent8" refType="h" fact="0.6434"/>
          <dgm:constr type="w" for="ch" forName="Accent8" refType="w" fact="0.098"/>
          <dgm:constr type="h" for="ch" forName="Accent8" refType="h" fact="0.1721"/>
          <dgm:constr type="l" for="ch" forName="Accent1" refType="w" fact="0.4492"/>
          <dgm:constr type="t" for="ch" forName="Accent1" refType="h" fact="0"/>
          <dgm:constr type="w" for="ch" forName="Accent1" refType="w" fact="0.0542"/>
          <dgm:constr type="h" for="ch" forName="Accent1" refType="h" fact="0.0952"/>
          <dgm:constr type="l" for="ch" forName="Accent2" refType="w" fact="0.3209"/>
          <dgm:constr type="t" for="ch" forName="Accent2" refType="h" fact="0.8314"/>
          <dgm:constr type="w" for="ch" forName="Accent2" refType="w" fact="0.0393"/>
          <dgm:constr type="h" for="ch" forName="Accent2" refType="h" fact="0.069"/>
          <dgm:constr type="l" for="ch" forName="Accent3" refType="w" fact="0.6899"/>
          <dgm:constr type="t" for="ch" forName="Accent3" refType="h" fact="0.3864"/>
          <dgm:constr type="w" for="ch" forName="Accent3" refType="w" fact="0.0393"/>
          <dgm:constr type="h" for="ch" forName="Accent3" refType="h" fact="0.069"/>
          <dgm:constr type="l" for="ch" forName="Accent9" refType="w" fact="0.6201"/>
          <dgm:constr type="t" for="ch" forName="Accent9" refType="h" fact="0.27"/>
          <dgm:constr type="w" for="ch" forName="Accent9" refType="w" fact="0.0542"/>
          <dgm:constr type="h" for="ch" forName="Accent9" refType="h" fact="0.0952"/>
          <dgm:constr type="l" for="ch" forName="Child1" refType="w" fact="0.0186"/>
          <dgm:constr type="t" for="ch" forName="Child1" refType="h" fact="0.1935"/>
          <dgm:constr type="w" for="ch" forName="Child1" refType="w" fact="0.1982"/>
          <dgm:constr type="h" for="ch" forName="Child1" refType="h" fact="0.3479"/>
          <dgm:constr type="l" for="ch" forName="Child2" refType="w" fact="0.7086"/>
          <dgm:constr type="t" for="ch" forName="Child2" refType="h" fact="0.0298"/>
          <dgm:constr type="w" for="ch" forName="Child2" refType="w" fact="0.1982"/>
          <dgm:constr type="h" for="ch" forName="Child2" refType="h" fact="0.3479"/>
          <dgm:constr type="l" for="ch" forName="Child3" refType="w" fact="0.8018"/>
          <dgm:constr type="t" for="ch" forName="Child3" refType="h" fact="0.6312"/>
          <dgm:constr type="w" for="ch" forName="Child3" refType="w" fact="0.1982"/>
          <dgm:constr type="h" for="ch" forName="Child3" refType="h" fact="0.3479"/>
          <dgm:constr type="l" for="ch" forName="Accent12" refType="w" fact="0.7459"/>
          <dgm:constr type="t" for="ch" forName="Accent12" refType="h" fact="0.619"/>
          <dgm:constr type="w" for="ch" forName="Accent12" refType="w" fact="0.0393"/>
          <dgm:constr type="h" for="ch" forName="Accent12" refType="h" fact="0.069"/>
          <dgm:constr type="l" for="ch" forName="Accent4" refType="w" fact="0.5021"/>
          <dgm:constr type="t" for="ch" forName="Accent4" refType="h" fact="0.9048"/>
          <dgm:constr type="w" for="ch" forName="Accent4" refType="w" fact="0.0542"/>
          <dgm:constr type="h" for="ch" forName="Accent4" refType="h" fact="0.0952"/>
          <dgm:constr type="l" for="ch" forName="Accent10" refType="w" fact="0"/>
          <dgm:constr type="t" for="ch" forName="Accent10" refType="h" fact="0.8482"/>
          <dgm:constr type="w" for="ch" forName="Accent10" refType="w" fact="0.0393"/>
          <dgm:constr type="h" for="ch" forName="Accent10" refType="h" fact="0.069"/>
          <dgm:constr type="l" for="ch" forName="Accent11" refType="w" fact="0.3916"/>
          <dgm:constr type="t" for="ch" forName="Accent11" refType="h" fact="0.75"/>
          <dgm:constr type="w" for="ch" forName="Accent11" refType="w" fact="0.0393"/>
          <dgm:constr type="h" for="ch" forName="Accent11" refType="h" fact="0.069"/>
          <dgm:constr type="l" for="ch" forName="Accent7" refType="w" fact="0.3944"/>
          <dgm:constr type="t" for="ch" forName="Accent7" refType="h" fact="0.1383"/>
          <dgm:constr type="w" for="ch" forName="Accent7" refType="w" fact="0.0542"/>
          <dgm:constr type="h" for="ch" forName="Accent7" refType="h" fact="0.0952"/>
          <dgm:constr type="l" for="ch" forName="Accent5" refType="w" fact="0.3319"/>
          <dgm:constr type="t" for="ch" forName="Accent5" refType="h" fact="0.1353"/>
          <dgm:constr type="w" for="ch" forName="Accent5" refType="w" fact="0.0393"/>
          <dgm:constr type="h" for="ch" forName="Accent5" refType="h" fact="0.069"/>
          <dgm:constr type="l" for="ch" forName="Accent6" refType="w" fact="0.2082"/>
          <dgm:constr type="t" for="ch" forName="Accent6" refType="h" fact="0.53"/>
          <dgm:constr type="w" for="ch" forName="Accent6" refType="w" fact="0.0393"/>
          <dgm:constr type="h" for="ch" forName="Accent6" refType="h" fact="0.069"/>
        </dgm:constrLst>
      </dgm:if>
      <dgm:if name="Name6" axis="ch ch" ptType="node node" func="cnt" op="equ" val="4">
        <dgm:alg type="composite">
          <dgm:param type="ar" val="1.3749"/>
        </dgm:alg>
        <dgm:constrLst>
          <dgm:constr type="primFontSz" for="des" ptType="node" op="equ" val="65"/>
          <dgm:constr type="l" for="ch" forName="Parent" refType="w" fact="0.171"/>
          <dgm:constr type="t" for="ch" forName="Parent" refType="h" fact="0.0306"/>
          <dgm:constr type="w" for="ch" forName="Parent" refType="w" fact="0.4875"/>
          <dgm:constr type="h" for="ch" forName="Parent" refType="h" fact="0.6703"/>
          <dgm:constr type="l" for="ch" forName="Accent8" refType="w" fact="0.0373"/>
          <dgm:constr type="t" for="ch" forName="Accent8" refType="h" fact="0.5038"/>
          <dgm:constr type="w" for="ch" forName="Accent8" refType="w" fact="0.098"/>
          <dgm:constr type="h" for="ch" forName="Accent8" refType="h" fact="0.1348"/>
          <dgm:constr type="l" for="ch" forName="Accent1" refType="w" fact="0.4492"/>
          <dgm:constr type="t" for="ch" forName="Accent1" refType="h" fact="0"/>
          <dgm:constr type="w" for="ch" forName="Accent1" refType="w" fact="0.0542"/>
          <dgm:constr type="h" for="ch" forName="Accent1" refType="h" fact="0.0746"/>
          <dgm:constr type="l" for="ch" forName="Accent2" refType="w" fact="0.3209"/>
          <dgm:constr type="t" for="ch" forName="Accent2" refType="h" fact="0.6511"/>
          <dgm:constr type="w" for="ch" forName="Accent2" refType="w" fact="0.0393"/>
          <dgm:constr type="h" for="ch" forName="Accent2" refType="h" fact="0.054"/>
          <dgm:constr type="l" for="ch" forName="Accent3" refType="w" fact="0.6899"/>
          <dgm:constr type="t" for="ch" forName="Accent3" refType="h" fact="0.3026"/>
          <dgm:constr type="w" for="ch" forName="Accent3" refType="w" fact="0.0393"/>
          <dgm:constr type="h" for="ch" forName="Accent3" refType="h" fact="0.054"/>
          <dgm:constr type="l" for="ch" forName="Accent9" refType="w" fact="0.6201"/>
          <dgm:constr type="t" for="ch" forName="Accent9" refType="h" fact="0.2115"/>
          <dgm:constr type="w" for="ch" forName="Accent9" refType="w" fact="0.0542"/>
          <dgm:constr type="h" for="ch" forName="Accent9" refType="h" fact="0.0746"/>
          <dgm:constr type="l" for="ch" forName="Child1" refType="w" fact="0.0186"/>
          <dgm:constr type="t" for="ch" forName="Child1" refType="h" fact="0.1515"/>
          <dgm:constr type="w" for="ch" forName="Child1" refType="w" fact="0.1982"/>
          <dgm:constr type="h" for="ch" forName="Child1" refType="h" fact="0.2725"/>
          <dgm:constr type="l" for="ch" forName="Child2" refType="w" fact="0.7086"/>
          <dgm:constr type="t" for="ch" forName="Child2" refType="h" fact="0.0233"/>
          <dgm:constr type="w" for="ch" forName="Child2" refType="w" fact="0.1982"/>
          <dgm:constr type="h" for="ch" forName="Child2" refType="h" fact="0.2725"/>
          <dgm:constr type="l" for="ch" forName="Child3" refType="w" fact="0.8018"/>
          <dgm:constr type="t" for="ch" forName="Child3" refType="h" fact="0.4943"/>
          <dgm:constr type="w" for="ch" forName="Child3" refType="w" fact="0.1982"/>
          <dgm:constr type="h" for="ch" forName="Child3" refType="h" fact="0.2725"/>
          <dgm:constr type="l" for="ch" forName="Accent12" refType="w" fact="0.7459"/>
          <dgm:constr type="t" for="ch" forName="Accent12" refType="h" fact="0.4848"/>
          <dgm:constr type="w" for="ch" forName="Accent12" refType="w" fact="0.0393"/>
          <dgm:constr type="h" for="ch" forName="Accent12" refType="h" fact="0.054"/>
          <dgm:constr type="l" for="ch" forName="Accent4" refType="w" fact="0.5021"/>
          <dgm:constr type="t" for="ch" forName="Accent4" refType="h" fact="0.7085"/>
          <dgm:constr type="w" for="ch" forName="Accent4" refType="w" fact="0.0542"/>
          <dgm:constr type="h" for="ch" forName="Accent4" refType="h" fact="0.0746"/>
          <dgm:constr type="l" for="ch" forName="Accent10" refType="w" fact="0"/>
          <dgm:constr type="t" for="ch" forName="Accent10" refType="h" fact="0.6642"/>
          <dgm:constr type="w" for="ch" forName="Accent10" refType="w" fact="0.0393"/>
          <dgm:constr type="h" for="ch" forName="Accent10" refType="h" fact="0.054"/>
          <dgm:constr type="l" for="ch" forName="Accent11" refType="w" fact="0.3916"/>
          <dgm:constr type="t" for="ch" forName="Accent11" refType="h" fact="0.5873"/>
          <dgm:constr type="w" for="ch" forName="Accent11" refType="w" fact="0.0393"/>
          <dgm:constr type="h" for="ch" forName="Accent11" refType="h" fact="0.054"/>
          <dgm:constr type="l" for="ch" forName="Accent7" refType="w" fact="0.3944"/>
          <dgm:constr type="t" for="ch" forName="Accent7" refType="h" fact="0.1083"/>
          <dgm:constr type="w" for="ch" forName="Accent7" refType="w" fact="0.0542"/>
          <dgm:constr type="h" for="ch" forName="Accent7" refType="h" fact="0.0746"/>
          <dgm:constr type="l" for="ch" forName="Accent5" refType="w" fact="0.3319"/>
          <dgm:constr type="t" for="ch" forName="Accent5" refType="h" fact="0.1059"/>
          <dgm:constr type="w" for="ch" forName="Accent5" refType="w" fact="0.0393"/>
          <dgm:constr type="h" for="ch" forName="Accent5" refType="h" fact="0.054"/>
          <dgm:constr type="l" for="ch" forName="Accent6" refType="w" fact="0.2082"/>
          <dgm:constr type="t" for="ch" forName="Accent6" refType="h" fact="0.4151"/>
          <dgm:constr type="w" for="ch" forName="Accent6" refType="w" fact="0.0393"/>
          <dgm:constr type="h" for="ch" forName="Accent6" refType="h" fact="0.054"/>
          <dgm:constr type="l" for="ch" forName="Child4" refType="w" fact="0.2329"/>
          <dgm:constr type="t" for="ch" forName="Child4" refType="h" fact="0.7275"/>
          <dgm:constr type="w" for="ch" forName="Child4" refType="w" fact="0.1982"/>
          <dgm:constr type="h" for="ch" forName="Child4" refType="h" fact="0.2725"/>
          <dgm:constr type="l" for="ch" forName="Accent13" refType="w" fact="0.4099"/>
          <dgm:constr type="t" for="ch" forName="Accent13" refType="h" fact="0.7183"/>
          <dgm:constr type="w" for="ch" forName="Accent13" refType="w" fact="0.0393"/>
          <dgm:constr type="h" for="ch" forName="Accent13" refType="h" fact="0.054"/>
        </dgm:constrLst>
      </dgm:if>
      <dgm:else name="Name7">
        <dgm:alg type="composite">
          <dgm:param type="ar" val="1.1477"/>
        </dgm:alg>
        <dgm:constrLst>
          <dgm:constr type="primFontSz" for="des" ptType="node" op="equ" val="65"/>
          <dgm:constr type="l" for="ch" forName="Parent" refType="w" fact="0.171"/>
          <dgm:constr type="t" for="ch" forName="Parent" refType="h" fact="0.1907"/>
          <dgm:constr type="w" for="ch" forName="Parent" refType="w" fact="0.4875"/>
          <dgm:constr type="h" for="ch" forName="Parent" refType="h" fact="0.5596"/>
          <dgm:constr type="l" for="ch" forName="Accent8" refType="w" fact="0.0373"/>
          <dgm:constr type="t" for="ch" forName="Accent8" refType="h" fact="0.5858"/>
          <dgm:constr type="w" for="ch" forName="Accent8" refType="w" fact="0.098"/>
          <dgm:constr type="h" for="ch" forName="Accent8" refType="h" fact="0.1125"/>
          <dgm:constr type="l" for="ch" forName="Accent1" refType="w" fact="0.4492"/>
          <dgm:constr type="t" for="ch" forName="Accent1" refType="h" fact="0.1652"/>
          <dgm:constr type="w" for="ch" forName="Accent1" refType="w" fact="0.0542"/>
          <dgm:constr type="h" for="ch" forName="Accent1" refType="h" fact="0.0623"/>
          <dgm:constr type="l" for="ch" forName="Accent2" refType="w" fact="0.3209"/>
          <dgm:constr type="t" for="ch" forName="Accent2" refType="h" fact="0.7087"/>
          <dgm:constr type="w" for="ch" forName="Accent2" refType="w" fact="0.0393"/>
          <dgm:constr type="h" for="ch" forName="Accent2" refType="h" fact="0.0451"/>
          <dgm:constr type="l" for="ch" forName="Accent3" refType="w" fact="0.6899"/>
          <dgm:constr type="t" for="ch" forName="Accent3" refType="h" fact="0.4178"/>
          <dgm:constr type="w" for="ch" forName="Accent3" refType="w" fact="0.0393"/>
          <dgm:constr type="h" for="ch" forName="Accent3" refType="h" fact="0.0451"/>
          <dgm:constr type="l" for="ch" forName="Accent9" refType="w" fact="0.6201"/>
          <dgm:constr type="t" for="ch" forName="Accent9" refType="h" fact="0.3417"/>
          <dgm:constr type="w" for="ch" forName="Accent9" refType="w" fact="0.0542"/>
          <dgm:constr type="h" for="ch" forName="Accent9" refType="h" fact="0.0623"/>
          <dgm:constr type="l" for="ch" forName="Child1" refType="w" fact="0.0186"/>
          <dgm:constr type="t" for="ch" forName="Child1" refType="h" fact="0.2917"/>
          <dgm:constr type="w" for="ch" forName="Child1" refType="w" fact="0.1982"/>
          <dgm:constr type="h" for="ch" forName="Child1" refType="h" fact="0.2275"/>
          <dgm:constr type="l" for="ch" forName="Child2" refType="w" fact="0.7086"/>
          <dgm:constr type="t" for="ch" forName="Child2" refType="h" fact="0.1847"/>
          <dgm:constr type="w" for="ch" forName="Child2" refType="w" fact="0.1982"/>
          <dgm:constr type="h" for="ch" forName="Child2" refType="h" fact="0.2275"/>
          <dgm:constr type="l" for="ch" forName="Child3" refType="w" fact="0.8018"/>
          <dgm:constr type="t" for="ch" forName="Child3" refType="h" fact="0.5778"/>
          <dgm:constr type="w" for="ch" forName="Child3" refType="w" fact="0.1982"/>
          <dgm:constr type="h" for="ch" forName="Child3" refType="h" fact="0.2275"/>
          <dgm:constr type="l" for="ch" forName="Accent12" refType="w" fact="0.7459"/>
          <dgm:constr type="t" for="ch" forName="Accent12" refType="h" fact="0.5699"/>
          <dgm:constr type="w" for="ch" forName="Accent12" refType="w" fact="0.0393"/>
          <dgm:constr type="h" for="ch" forName="Accent12" refType="h" fact="0.0451"/>
          <dgm:constr type="l" for="ch" forName="Accent4" refType="w" fact="0.5021"/>
          <dgm:constr type="t" for="ch" forName="Accent4" refType="h" fact="0.7567"/>
          <dgm:constr type="w" for="ch" forName="Accent4" refType="w" fact="0.0542"/>
          <dgm:constr type="h" for="ch" forName="Accent4" refType="h" fact="0.0623"/>
          <dgm:constr type="l" for="ch" forName="Accent10" refType="w" fact="0"/>
          <dgm:constr type="t" for="ch" forName="Accent10" refType="h" fact="0.7197"/>
          <dgm:constr type="w" for="ch" forName="Accent10" refType="w" fact="0.0393"/>
          <dgm:constr type="h" for="ch" forName="Accent10" refType="h" fact="0.0451"/>
          <dgm:constr type="l" for="ch" forName="Accent11" refType="w" fact="0.3916"/>
          <dgm:constr type="t" for="ch" forName="Accent11" refType="h" fact="0.6555"/>
          <dgm:constr type="w" for="ch" forName="Accent11" refType="w" fact="0.0393"/>
          <dgm:constr type="h" for="ch" forName="Accent11" refType="h" fact="0.0451"/>
          <dgm:constr type="l" for="ch" forName="Accent7" refType="w" fact="0.3944"/>
          <dgm:constr type="t" for="ch" forName="Accent7" refType="h" fact="0.2556"/>
          <dgm:constr type="w" for="ch" forName="Accent7" refType="w" fact="0.0542"/>
          <dgm:constr type="h" for="ch" forName="Accent7" refType="h" fact="0.0623"/>
          <dgm:constr type="l" for="ch" forName="Accent5" refType="w" fact="0.3319"/>
          <dgm:constr type="t" for="ch" forName="Accent5" refType="h" fact="0.2536"/>
          <dgm:constr type="w" for="ch" forName="Accent5" refType="w" fact="0.0393"/>
          <dgm:constr type="h" for="ch" forName="Accent5" refType="h" fact="0.0451"/>
          <dgm:constr type="l" for="ch" forName="Accent6" refType="w" fact="0.2082"/>
          <dgm:constr type="t" for="ch" forName="Accent6" refType="h" fact="0.5117"/>
          <dgm:constr type="w" for="ch" forName="Accent6" refType="w" fact="0.0393"/>
          <dgm:constr type="h" for="ch" forName="Accent6" refType="h" fact="0.0451"/>
          <dgm:constr type="l" for="ch" forName="Child5" refType="w" fact="0.4219"/>
          <dgm:constr type="t" for="ch" forName="Child5" refType="h" fact="0"/>
          <dgm:constr type="w" for="ch" forName="Child5" refType="w" fact="0.1982"/>
          <dgm:constr type="h" for="ch" forName="Child5" refType="h" fact="0.2275"/>
          <dgm:constr type="l" for="ch" forName="Child4" refType="w" fact="0.2329"/>
          <dgm:constr type="t" for="ch" forName="Child4" refType="h" fact="0.7725"/>
          <dgm:constr type="w" for="ch" forName="Child4" refType="w" fact="0.1982"/>
          <dgm:constr type="h" for="ch" forName="Child4" refType="h" fact="0.2275"/>
          <dgm:constr type="l" for="ch" forName="Accent15" refType="w" fact="0.1775"/>
          <dgm:constr type="t" for="ch" forName="Accent15" refType="h" fact="0.2466"/>
          <dgm:constr type="w" for="ch" forName="Accent15" refType="w" fact="0.0393"/>
          <dgm:constr type="h" for="ch" forName="Accent15" refType="h" fact="0.0451"/>
          <dgm:constr type="l" for="ch" forName="Accent16" refType="w" fact="0.6351"/>
          <dgm:constr type="t" for="ch" forName="Accent16" refType="h" fact="0.056"/>
          <dgm:constr type="w" for="ch" forName="Accent16" refType="w" fact="0.0393"/>
          <dgm:constr type="h" for="ch" forName="Accent16" refType="h" fact="0.0451"/>
          <dgm:constr type="l" for="ch" forName="Accent13" refType="w" fact="0.4099"/>
          <dgm:constr type="t" for="ch" forName="Accent13" refType="h" fact="0.7648"/>
          <dgm:constr type="w" for="ch" forName="Accent13" refType="w" fact="0.0393"/>
          <dgm:constr type="h" for="ch" forName="Accent13" refType="h" fact="0.0451"/>
        </dgm:constrLst>
      </dgm:else>
    </dgm:choose>
    <dgm:forEach name="wrapper" axis="self" ptType="parTrans">
      <dgm:forEach name="accentRepeat1" axis="self">
        <dgm:layoutNode name="AccentHold1" styleLbl="node1">
          <dgm:alg type="sp"/>
          <dgm:shape xmlns:r="http://schemas.openxmlformats.org/officeDocument/2006/relationships" type="ellipse" r:blip="">
            <dgm:adjLst/>
          </dgm:shape>
          <dgm:presOf/>
        </dgm:layoutNode>
      </dgm:forEach>
      <dgm:forEach name="accentRepeat2" axis="self">
        <dgm:layoutNode name="AccentHold2" styleLbl="node1">
          <dgm:alg type="sp"/>
          <dgm:shape xmlns:r="http://schemas.openxmlformats.org/officeDocument/2006/relationships" type="ellipse" r:blip="">
            <dgm:adjLst/>
          </dgm:shape>
          <dgm:presOf/>
        </dgm:layoutNode>
      </dgm:forEach>
      <dgm:forEach name="accentRepeat3" axis="self">
        <dgm:layoutNode name="AccentHold3" styleLbl="node1">
          <dgm:alg type="sp"/>
          <dgm:shape xmlns:r="http://schemas.openxmlformats.org/officeDocument/2006/relationships" type="ellipse" r:blip="">
            <dgm:adjLst/>
          </dgm:shape>
          <dgm:presOf/>
        </dgm:layoutNode>
      </dgm:forEach>
    </dgm:forEach>
    <dgm:forEach name="Name8" axis="ch" ptType="node" cnt="1">
      <dgm:layoutNode name="Parent" styleLbl="node0">
        <dgm:varLst>
          <dgm:chMax val="5"/>
          <dgm:chPref val="5"/>
        </dgm:varLst>
        <dgm:alg type="tx"/>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ch" ptType="node" func="cnt" op="lte" val="4">
          <dgm:layoutNode name="Accent1" styleLbl="node1">
            <dgm:alg type="sp"/>
            <dgm:shape xmlns:r="http://schemas.openxmlformats.org/officeDocument/2006/relationships" type="ellipse" r:blip="">
              <dgm:adjLst/>
            </dgm:shape>
            <dgm:presOf/>
            <dgm:constrLst/>
          </dgm:layoutNode>
        </dgm:if>
        <dgm:else name="Name11"/>
      </dgm:choose>
      <dgm:layoutNode name="Accent2" styleLbl="node1">
        <dgm:alg type="sp"/>
        <dgm:shape xmlns:r="http://schemas.openxmlformats.org/officeDocument/2006/relationships" type="ellipse" r:blip="">
          <dgm:adjLst/>
        </dgm:shape>
        <dgm:presOf/>
        <dgm:constrLst/>
      </dgm:layoutNode>
      <dgm:layoutNode name="Accent3" styleLbl="node1">
        <dgm:alg type="sp"/>
        <dgm:shape xmlns:r="http://schemas.openxmlformats.org/officeDocument/2006/relationships" type="ellipse" r:blip="">
          <dgm:adjLst/>
        </dgm:shape>
        <dgm:presOf/>
        <dgm:constrLst/>
      </dgm:layoutNode>
      <dgm:layoutNode name="Accent4" styleLbl="node1">
        <dgm:alg type="sp"/>
        <dgm:shape xmlns:r="http://schemas.openxmlformats.org/officeDocument/2006/relationships" type="ellipse" r:blip="">
          <dgm:adjLst/>
        </dgm:shape>
        <dgm:presOf/>
        <dgm:constrLst/>
      </dgm:layoutNode>
      <dgm:layoutNode name="Accent5" styleLbl="node1">
        <dgm:alg type="sp"/>
        <dgm:shape xmlns:r="http://schemas.openxmlformats.org/officeDocument/2006/relationships" type="ellipse" r:blip="">
          <dgm:adjLst/>
        </dgm:shape>
        <dgm:presOf/>
        <dgm:constrLst/>
      </dgm:layoutNode>
      <dgm:layoutNode name="Accent6" styleLbl="node1">
        <dgm:alg type="sp"/>
        <dgm:shape xmlns:r="http://schemas.openxmlformats.org/officeDocument/2006/relationships" type="ellipse" r:blip="">
          <dgm:adjLst/>
        </dgm:shape>
        <dgm:presOf/>
        <dgm:constrLst/>
      </dgm:layoutNode>
    </dgm:forEach>
    <dgm:forEach name="Name12" axis="ch ch" ptType="node node" st="1 1" cnt="1 1">
      <dgm:layoutNode name="Child1"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7">
        <dgm:alg type="sp"/>
        <dgm:shape xmlns:r="http://schemas.openxmlformats.org/officeDocument/2006/relationships" r:blip="">
          <dgm:adjLst/>
        </dgm:shape>
        <dgm:presOf/>
        <dgm:constrLst/>
        <dgm:forEach name="Name13" ref="accentRepeat1"/>
      </dgm:layoutNode>
      <dgm:layoutNode name="Accent8">
        <dgm:alg type="sp"/>
        <dgm:shape xmlns:r="http://schemas.openxmlformats.org/officeDocument/2006/relationships" r:blip="">
          <dgm:adjLst/>
        </dgm:shape>
        <dgm:presOf/>
        <dgm:constrLst/>
        <dgm:forEach name="Name14" ref="accentRepeat2"/>
      </dgm:layoutNode>
    </dgm:forEach>
    <dgm:forEach name="Name15" axis="ch ch" ptType="node node" st="1 2" cnt="1 1">
      <dgm:layoutNode name="Child2"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9">
        <dgm:alg type="sp"/>
        <dgm:shape xmlns:r="http://schemas.openxmlformats.org/officeDocument/2006/relationships" r:blip="">
          <dgm:adjLst/>
        </dgm:shape>
        <dgm:presOf/>
        <dgm:constrLst/>
        <dgm:forEach name="Name16" ref="accentRepeat1"/>
      </dgm:layoutNode>
      <dgm:layoutNode name="Accent10">
        <dgm:alg type="sp"/>
        <dgm:shape xmlns:r="http://schemas.openxmlformats.org/officeDocument/2006/relationships" r:blip="">
          <dgm:adjLst/>
        </dgm:shape>
        <dgm:presOf/>
        <dgm:constrLst/>
        <dgm:forEach name="Name17" ref="accentRepeat2"/>
      </dgm:layoutNode>
      <dgm:layoutNode name="Accent11">
        <dgm:alg type="sp"/>
        <dgm:shape xmlns:r="http://schemas.openxmlformats.org/officeDocument/2006/relationships" r:blip="">
          <dgm:adjLst/>
        </dgm:shape>
        <dgm:presOf/>
        <dgm:constrLst/>
        <dgm:forEach name="Name18" ref="accentRepeat3"/>
      </dgm:layoutNode>
    </dgm:forEach>
    <dgm:forEach name="Name19" axis="ch ch" ptType="node node" st="1 3" cnt="1 1">
      <dgm:layoutNode name="Child3"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2">
        <dgm:alg type="sp"/>
        <dgm:shape xmlns:r="http://schemas.openxmlformats.org/officeDocument/2006/relationships" r:blip="">
          <dgm:adjLst/>
        </dgm:shape>
        <dgm:presOf/>
        <dgm:constrLst/>
        <dgm:forEach name="Name20" ref="accentRepeat1"/>
      </dgm:layoutNode>
    </dgm:forEach>
    <dgm:forEach name="Name21" axis="ch ch" ptType="node node" st="1 4" cnt="1 1">
      <dgm:layoutNode name="Child4"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3">
        <dgm:alg type="sp"/>
        <dgm:shape xmlns:r="http://schemas.openxmlformats.org/officeDocument/2006/relationships" r:blip="">
          <dgm:adjLst/>
        </dgm:shape>
        <dgm:presOf/>
        <dgm:constrLst/>
        <dgm:forEach name="Name22" ref="accentRepeat1"/>
      </dgm:layoutNode>
    </dgm:forEach>
    <dgm:forEach name="Name23" axis="ch ch" ptType="node node" st="1 5" cnt="1 1">
      <dgm:layoutNode name="Child5"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5">
        <dgm:alg type="sp"/>
        <dgm:shape xmlns:r="http://schemas.openxmlformats.org/officeDocument/2006/relationships" r:blip="">
          <dgm:adjLst/>
        </dgm:shape>
        <dgm:presOf/>
        <dgm:constrLst/>
        <dgm:forEach name="Name24" ref="accentRepeat2"/>
      </dgm:layoutNode>
      <dgm:layoutNode name="Accent16">
        <dgm:alg type="sp"/>
        <dgm:shape xmlns:r="http://schemas.openxmlformats.org/officeDocument/2006/relationships" r:blip="">
          <dgm:adjLst/>
        </dgm:shape>
        <dgm:presOf/>
        <dgm:constrLst/>
        <dgm:forEach name="Name25" ref="accentRepeat3"/>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38475" cy="465138"/>
          </a:xfrm>
          <a:prstGeom prst="rect">
            <a:avLst/>
          </a:prstGeom>
        </p:spPr>
        <p:txBody>
          <a:bodyPr vert="horz" lIns="91413" tIns="45706" rIns="91413" bIns="45706" rtlCol="0"/>
          <a:lstStyle>
            <a:lvl1pPr algn="l">
              <a:defRPr sz="1200"/>
            </a:lvl1pPr>
          </a:lstStyle>
          <a:p>
            <a:endParaRPr lang="en-US" dirty="0"/>
          </a:p>
        </p:txBody>
      </p:sp>
      <p:sp>
        <p:nvSpPr>
          <p:cNvPr id="4" name="Footer Placeholder 3"/>
          <p:cNvSpPr>
            <a:spLocks noGrp="1"/>
          </p:cNvSpPr>
          <p:nvPr>
            <p:ph type="ftr" sz="quarter" idx="2"/>
          </p:nvPr>
        </p:nvSpPr>
        <p:spPr>
          <a:xfrm>
            <a:off x="2" y="8829675"/>
            <a:ext cx="3038475" cy="465138"/>
          </a:xfrm>
          <a:prstGeom prst="rect">
            <a:avLst/>
          </a:prstGeom>
        </p:spPr>
        <p:txBody>
          <a:bodyPr vert="horz" lIns="91413" tIns="45706" rIns="91413" bIns="45706" rtlCol="0" anchor="b"/>
          <a:lstStyle>
            <a:lvl1pPr algn="l">
              <a:defRPr sz="1200"/>
            </a:lvl1pPr>
          </a:lstStyle>
          <a:p>
            <a:endParaRPr lang="en-US" dirty="0"/>
          </a:p>
        </p:txBody>
      </p:sp>
    </p:spTree>
    <p:extLst>
      <p:ext uri="{BB962C8B-B14F-4D97-AF65-F5344CB8AC3E}">
        <p14:creationId xmlns:p14="http://schemas.microsoft.com/office/powerpoint/2010/main" val="289444451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50" tIns="46576" rIns="93150" bIns="46576" rtlCol="0"/>
          <a:lstStyle>
            <a:lvl1pPr algn="l">
              <a:defRPr sz="1200"/>
            </a:lvl1pPr>
          </a:lstStyle>
          <a:p>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50" tIns="46576" rIns="93150" bIns="46576"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50" tIns="46576" rIns="93150" bIns="4657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50" tIns="46576" rIns="93150" bIns="46576" rtlCol="0" anchor="b"/>
          <a:lstStyle>
            <a:lvl1pPr algn="l">
              <a:defRPr sz="1200"/>
            </a:lvl1pPr>
          </a:lstStyle>
          <a:p>
            <a:endParaRPr lang="en-US" dirty="0"/>
          </a:p>
        </p:txBody>
      </p:sp>
    </p:spTree>
    <p:extLst>
      <p:ext uri="{BB962C8B-B14F-4D97-AF65-F5344CB8AC3E}">
        <p14:creationId xmlns:p14="http://schemas.microsoft.com/office/powerpoint/2010/main" val="133947466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csac.ca.gov/middle-class-scholarship"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csac.ca.gov/sites/main/files/2019_20_eligible_cal_grant_schools.pdf"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image" Target="../media/image42.png"/></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mygrantinfo.csac.ca.gov/"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image" Target="../media/image44.png"/></Relationships>
</file>

<file path=ppt/notesSlides/_rels/note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cccco.financialaidtv.com/play/60629-community-college-student-success-completion-grant/60631-what-community-college-student-success-completion-grant"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icanaffordcollege.com/Financial-Aid/California-College-Promise-Grant"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mygrantinfo.csac.ca.gov/" TargetMode="External"/><Relationship Id="rId2" Type="http://schemas.openxmlformats.org/officeDocument/2006/relationships/slide" Target="../slides/slide26.xml"/><Relationship Id="rId1" Type="http://schemas.openxmlformats.org/officeDocument/2006/relationships/notesMaster" Target="../notesMasters/notesMaster1.xml"/><Relationship Id="rId5" Type="http://schemas.openxmlformats.org/officeDocument/2006/relationships/image" Target="../media/image51.png"/><Relationship Id="rId4" Type="http://schemas.openxmlformats.org/officeDocument/2006/relationships/hyperlink" Target="https://www.csac.ca.gov/post/cal-grant-c-award" TargetMode="Externa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csac.ca.gov/post/cal-grant-c-award"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csac.ca.gov/post/faq"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csac.ca.gov/post/cal-grant-income-and-asset-ceilings"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csac.ca.gov/sites/main/files/file-attachments/gsa_2019-23.pdf?1567614324"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dream.csac.ca.gov/" TargetMode="External"/><Relationship Id="rId2" Type="http://schemas.openxmlformats.org/officeDocument/2006/relationships/slide" Target="../slides/slide34.xml"/><Relationship Id="rId1" Type="http://schemas.openxmlformats.org/officeDocument/2006/relationships/notesMaster" Target="../notesMasters/notesMaster1.xml"/><Relationship Id="rId4" Type="http://schemas.openxmlformats.org/officeDocument/2006/relationships/hyperlink" Target="https://www.csac.ca.gov/post/resources-california-dream-act-application" TargetMode="Externa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csac.ca.gov/sites/main/files/file-attachments/gsa_2018-07.pdf"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nilc.org/issues/daca/" TargetMode="External"/><Relationship Id="rId2" Type="http://schemas.openxmlformats.org/officeDocument/2006/relationships/slide" Target="../slides/slide37.xml"/><Relationship Id="rId1" Type="http://schemas.openxmlformats.org/officeDocument/2006/relationships/notesMaster" Target="../notesMasters/notesMaster1.xml"/><Relationship Id="rId4" Type="http://schemas.openxmlformats.org/officeDocument/2006/relationships/hyperlink" Target="https://immigrantsrising.org/" TargetMode="Externa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sss.gov/Portals/0/PDFs/regform_copyINT_1.pdf"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slide" Target="../slides/slide39.xml"/><Relationship Id="rId1" Type="http://schemas.openxmlformats.org/officeDocument/2006/relationships/notesMaster" Target="../notesMasters/notesMaster1.xml"/><Relationship Id="rId5" Type="http://schemas.openxmlformats.org/officeDocument/2006/relationships/hyperlink" Target="https://immigrantsrising.org/resource/educational-binder/" TargetMode="External"/><Relationship Id="rId4" Type="http://schemas.openxmlformats.org/officeDocument/2006/relationships/hyperlink" Target="https://immigrantsrising.org/"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csac.ca.gov/post/access-forms"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csac.ca.gov/sites/main/files/file-attachments/non-ssn_gpa_upload_user_guide_0.pdf"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mailto:schoolsupport@csac.ca.gov"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www.cde.ca.gov/nr/el/le/yr19ltr0926.asp"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www.cde.ca.gov/ta/tg/gd/gedtest.asp" TargetMode="External"/><Relationship Id="rId2" Type="http://schemas.openxmlformats.org/officeDocument/2006/relationships/slide" Target="../slides/slide47.xml"/><Relationship Id="rId1" Type="http://schemas.openxmlformats.org/officeDocument/2006/relationships/notesMaster" Target="../notesMasters/notesMaster1.xml"/><Relationship Id="rId5" Type="http://schemas.openxmlformats.org/officeDocument/2006/relationships/hyperlink" Target="https://hiset.ets.org/" TargetMode="External"/><Relationship Id="rId4" Type="http://schemas.openxmlformats.org/officeDocument/2006/relationships/hyperlink" Target="https://tasctest.com/" TargetMode="Externa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www.csac.ca.gov/sites/main/files/file-attachments/g-28_2019_cal_grant_gpa_demographic_verif.pdf"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mailto:schoolsupport@csac.ca.gov"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www.csac.ca.gov/sites/main/files/file-attachments/gpa_editing_matching.pdf?1570725688" TargetMode="External"/><Relationship Id="rId2" Type="http://schemas.openxmlformats.org/officeDocument/2006/relationships/slide" Target="../slides/slide50.xml"/><Relationship Id="rId1" Type="http://schemas.openxmlformats.org/officeDocument/2006/relationships/notesMaster" Target="../notesMasters/notesMaster1.xml"/><Relationship Id="rId4" Type="http://schemas.openxmlformats.org/officeDocument/2006/relationships/image" Target="../media/image122.png"/></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studentaid.ed.gov/sa/fafsa" TargetMode="External"/><Relationship Id="rId2" Type="http://schemas.openxmlformats.org/officeDocument/2006/relationships/slide" Target="../slides/slide52.xml"/><Relationship Id="rId1" Type="http://schemas.openxmlformats.org/officeDocument/2006/relationships/notesMaster" Target="../notesMasters/notesMaster1.xml"/><Relationship Id="rId4" Type="http://schemas.openxmlformats.org/officeDocument/2006/relationships/hyperlink" Target="mailto:studentsupport@csac.ca.gov" TargetMode="Externa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leginfo.legislature.ca.gov/faces/billTextClient.xhtml?bill_id=201720180AB2015" TargetMode="External"/><Relationship Id="rId2" Type="http://schemas.openxmlformats.org/officeDocument/2006/relationships/slide" Target="../slides/slide57.xml"/><Relationship Id="rId1" Type="http://schemas.openxmlformats.org/officeDocument/2006/relationships/notesMaster" Target="../notesMasters/notesMaster1.xml"/><Relationship Id="rId5" Type="http://schemas.openxmlformats.org/officeDocument/2006/relationships/image" Target="../media/image128.png"/><Relationship Id="rId4" Type="http://schemas.openxmlformats.org/officeDocument/2006/relationships/hyperlink" Target="https://home.cccapply.org/money/california-college-promise-grant" TargetMode="Externa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csac.ca.gov/law-enforcement-personnel-dependents-grant-program-lepd"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csac.ca.gov/california-national-guard-education-assistance-award-program-cng-eaap" TargetMode="Externa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s://mygrantinfo.csac.ca.gov/" TargetMode="External"/><Relationship Id="rId2" Type="http://schemas.openxmlformats.org/officeDocument/2006/relationships/slide" Target="../slides/slide62.xml"/><Relationship Id="rId1" Type="http://schemas.openxmlformats.org/officeDocument/2006/relationships/notesMaster" Target="../notesMasters/notesMaster1.xml"/><Relationship Id="rId4" Type="http://schemas.openxmlformats.org/officeDocument/2006/relationships/image" Target="../media/image134.png"/></Relationships>
</file>

<file path=ppt/notesSlides/_rels/notesSlide63.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chafee.csac.ca.gov/"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3" Type="http://schemas.openxmlformats.org/officeDocument/2006/relationships/hyperlink" Target="https://webutil.csac.ca.gov/dashboard/" TargetMode="External"/><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3" Type="http://schemas.openxmlformats.org/officeDocument/2006/relationships/hyperlink" Target="https://www.fastweb.com/" TargetMode="External"/><Relationship Id="rId7" Type="http://schemas.openxmlformats.org/officeDocument/2006/relationships/hyperlink" Target="https://immigrantsrising.org/resource/list-of-undergraduate-scholarships/" TargetMode="External"/><Relationship Id="rId2" Type="http://schemas.openxmlformats.org/officeDocument/2006/relationships/slide" Target="../slides/slide72.xml"/><Relationship Id="rId1" Type="http://schemas.openxmlformats.org/officeDocument/2006/relationships/notesMaster" Target="../notesMasters/notesMaster1.xml"/><Relationship Id="rId6" Type="http://schemas.openxmlformats.org/officeDocument/2006/relationships/hyperlink" Target="https://bigfuture.collegeboard.org/" TargetMode="External"/><Relationship Id="rId5" Type="http://schemas.openxmlformats.org/officeDocument/2006/relationships/hyperlink" Target="https://www.scholarships.com/" TargetMode="External"/><Relationship Id="rId4" Type="http://schemas.openxmlformats.org/officeDocument/2006/relationships/hyperlink" Target="https://www.careeronestop.org/" TargetMode="Externa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3" Type="http://schemas.openxmlformats.org/officeDocument/2006/relationships/hyperlink" Target="https://www.cash4college.csac.ca.gov/Organization/CCFC_CreateOrganization" TargetMode="External"/><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3" Type="http://schemas.openxmlformats.org/officeDocument/2006/relationships/hyperlink" Target="https://www.csac.ca.gov/california-student-opportunity-and-access-program-cal-soap" TargetMode="External"/><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3" Type="http://schemas.openxmlformats.org/officeDocument/2006/relationships/hyperlink" Target="http://www.csac.ca.gov/" TargetMode="External"/><Relationship Id="rId2" Type="http://schemas.openxmlformats.org/officeDocument/2006/relationships/slide" Target="../slides/slide77.xml"/><Relationship Id="rId1" Type="http://schemas.openxmlformats.org/officeDocument/2006/relationships/notesMaster" Target="../notesMasters/notesMaster1.xml"/><Relationship Id="rId4" Type="http://schemas.openxmlformats.org/officeDocument/2006/relationships/hyperlink" Target="https://www.csac.ca.gov/pod/subscribe-list-serv" TargetMode="Externa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csac.ca.gov/sites/default/files/file-attachments/gsa_2019-20.pdf?1565806770"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3" Type="http://schemas.openxmlformats.org/officeDocument/2006/relationships/hyperlink" Target="https://webutil.csac.ca.gov/epubs/" TargetMode="External"/><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32">
              <a:defRPr/>
            </a:pPr>
            <a:r>
              <a:rPr lang="en-US" dirty="0"/>
              <a:t>Welcome</a:t>
            </a:r>
            <a:r>
              <a:rPr lang="en-US" baseline="0" dirty="0"/>
              <a:t> to our annual Statewide Financial Aid Workshop (SFAW), one of 46 workshops we are holding all over the state. </a:t>
            </a:r>
            <a:r>
              <a:rPr lang="en-US" sz="1200" kern="1200" dirty="0">
                <a:effectLst/>
                <a:latin typeface="+mn-lt"/>
                <a:ea typeface="+mn-ea"/>
                <a:cs typeface="+mn-cs"/>
              </a:rPr>
              <a:t>The </a:t>
            </a:r>
            <a:r>
              <a:rPr lang="en-US" dirty="0"/>
              <a:t>SFAW</a:t>
            </a:r>
            <a:r>
              <a:rPr lang="en-US" sz="1200" kern="1200" dirty="0">
                <a:effectLst/>
                <a:latin typeface="+mn-lt"/>
                <a:ea typeface="+mn-ea"/>
                <a:cs typeface="+mn-cs"/>
              </a:rPr>
              <a:t> series is a partnership effort between the California Association of Student Financial Aid Administrators (CASFAA), Educational Credit Management Corporation (ECMC) and the California Student Aid Commission (CSAC). </a:t>
            </a:r>
            <a:r>
              <a:rPr lang="en-US" baseline="0" dirty="0"/>
              <a:t> </a:t>
            </a:r>
            <a:endParaRPr lang="en-US" dirty="0"/>
          </a:p>
          <a:p>
            <a:endParaRPr lang="en-US" dirty="0"/>
          </a:p>
        </p:txBody>
      </p:sp>
    </p:spTree>
    <p:extLst>
      <p:ext uri="{BB962C8B-B14F-4D97-AF65-F5344CB8AC3E}">
        <p14:creationId xmlns:p14="http://schemas.microsoft.com/office/powerpoint/2010/main" val="27892514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en-US" dirty="0"/>
              <a:t>AB 1809 trailer bill went into effect in the 2018-19 award year, and expanded the eligibility pool for foster youth who are Cal Grant B awardees:</a:t>
            </a:r>
          </a:p>
          <a:p>
            <a:endParaRPr lang="en-US" dirty="0"/>
          </a:p>
          <a:p>
            <a:r>
              <a:rPr lang="en-US" b="1" dirty="0"/>
              <a:t>High School Entitlement (E1) window: </a:t>
            </a:r>
          </a:p>
          <a:p>
            <a:pPr marL="628650" lvl="1" indent="-171450">
              <a:buFont typeface="Arial" panose="020B0604020202020204" pitchFamily="34" charset="0"/>
              <a:buChar char="•"/>
            </a:pPr>
            <a:r>
              <a:rPr lang="en-US" dirty="0"/>
              <a:t>Non foster youth: high school seniors and prior-year graduates only</a:t>
            </a:r>
          </a:p>
          <a:p>
            <a:pPr marL="628650" lvl="1" indent="-171450">
              <a:buFont typeface="Arial" panose="020B0604020202020204" pitchFamily="34" charset="0"/>
              <a:buChar char="•"/>
            </a:pPr>
            <a:r>
              <a:rPr lang="en-US" dirty="0"/>
              <a:t>Foster youth: Students who are under age 26 on July 1</a:t>
            </a:r>
            <a:r>
              <a:rPr lang="en-US" baseline="30000" dirty="0"/>
              <a:t>st</a:t>
            </a:r>
            <a:r>
              <a:rPr lang="en-US" dirty="0"/>
              <a:t> of the award year</a:t>
            </a:r>
          </a:p>
          <a:p>
            <a:pPr lvl="0"/>
            <a:r>
              <a:rPr lang="en-US" b="1" dirty="0"/>
              <a:t>Application Deadline: </a:t>
            </a:r>
            <a:r>
              <a:rPr lang="en-US" dirty="0"/>
              <a:t>Foster youth attending a CA community college are still considered Entitlement applicants, as long as they apply by September 2</a:t>
            </a:r>
            <a:r>
              <a:rPr lang="en-US" baseline="30000" dirty="0"/>
              <a:t>nd</a:t>
            </a:r>
            <a:r>
              <a:rPr lang="en-US" dirty="0"/>
              <a:t>.  </a:t>
            </a:r>
          </a:p>
          <a:p>
            <a:pPr lvl="0"/>
            <a:r>
              <a:rPr lang="en-US" b="1" dirty="0"/>
              <a:t>Maximum Eligibility: </a:t>
            </a:r>
            <a:r>
              <a:rPr lang="en-US" dirty="0"/>
              <a:t>Increased from 4 years to 8 years</a:t>
            </a:r>
          </a:p>
          <a:p>
            <a:endParaRPr lang="en-US" dirty="0"/>
          </a:p>
          <a:p>
            <a:r>
              <a:rPr lang="en-US" dirty="0"/>
              <a:t>Current and former foster youth students (a person whose dependency was established or continued by the court on or after the date on which the person reached 13 years of age) are eligible to receive Cal Grant B High School Entitlement Award consideration as long as they have not yet reached 26 years of age as of July 1 of the initial award year and submit a qualifying high school GPA or test score, regardless of the date of high school graduation or the equivalent.</a:t>
            </a:r>
          </a:p>
        </p:txBody>
      </p:sp>
    </p:spTree>
    <p:extLst>
      <p:ext uri="{BB962C8B-B14F-4D97-AF65-F5344CB8AC3E}">
        <p14:creationId xmlns:p14="http://schemas.microsoft.com/office/powerpoint/2010/main" val="27052040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398">
              <a:defRPr/>
            </a:pPr>
            <a:r>
              <a:rPr lang="en-US" baseline="0" dirty="0"/>
              <a:t>Students enrolled at a UC or CSU whose income exceeds the limits for Cal Grant A or B, will automatically be considered for the Middle Class Scholarship if they applied on time with the FAFSA or the California Dream Act Application. In order to be eligible, students must be enrolled at least half time in their first undergraduate program, meaning they cannot have previously earned a bachelor’s degree.    </a:t>
            </a:r>
          </a:p>
          <a:p>
            <a:pPr defTabSz="931398">
              <a:defRPr/>
            </a:pPr>
            <a:endParaRPr lang="en-US" baseline="0" dirty="0"/>
          </a:p>
          <a:p>
            <a:pPr defTabSz="931398">
              <a:defRPr/>
            </a:pPr>
            <a:r>
              <a:rPr lang="en-US" baseline="0" dirty="0"/>
              <a:t>Only students who have less than 40% of their UC or CSU fees covered by grants and scholarships are eligible to receive the Middle Class Scholarship. Additionally, students must have i</a:t>
            </a:r>
            <a:r>
              <a:rPr lang="en-US" dirty="0"/>
              <a:t>ncome of $177,000 or less and assets of $177,000 or less. Remember, students are also considered for Middle Class Scholarship upon successfully completing an on time FAFSA or CA Dream Act application. No additional application is needed.</a:t>
            </a:r>
          </a:p>
          <a:p>
            <a:pPr defTabSz="931398">
              <a:defRPr/>
            </a:pPr>
            <a:endParaRPr lang="en-US" dirty="0"/>
          </a:p>
          <a:p>
            <a:pPr defTabSz="931398">
              <a:defRPr/>
            </a:pPr>
            <a:r>
              <a:rPr lang="en-US" dirty="0"/>
              <a:t>Sometimes students do not apply for aid because they believe their family makes too much money to get an award, but that is not always the case. It is important that we encourage all students to apply for financial aid early so that they get consideration for all programs. </a:t>
            </a:r>
          </a:p>
          <a:p>
            <a:pPr defTabSz="931398">
              <a:defRPr/>
            </a:pPr>
            <a:endParaRPr lang="en-US" dirty="0"/>
          </a:p>
          <a:p>
            <a:pPr defTabSz="931398">
              <a:defRPr/>
            </a:pPr>
            <a:r>
              <a:rPr lang="en-US" b="1" dirty="0"/>
              <a:t>Note: </a:t>
            </a:r>
            <a:r>
              <a:rPr lang="en-US" dirty="0"/>
              <a:t>Just like with Cal Grants, the 2019-20 Middle Class Scholarship award amounts are subject to change with the governor’s final budget.</a:t>
            </a:r>
          </a:p>
          <a:p>
            <a:pPr defTabSz="931398">
              <a:defRPr/>
            </a:pPr>
            <a:endParaRPr lang="en-US" dirty="0"/>
          </a:p>
          <a:p>
            <a:pPr defTabSz="931398">
              <a:defRPr/>
            </a:pPr>
            <a:r>
              <a:rPr lang="en-US" dirty="0"/>
              <a:t>For more information about the Middle Class Scholarship, please visit: </a:t>
            </a:r>
            <a:r>
              <a:rPr lang="en-US" dirty="0">
                <a:hlinkClick r:id="rId3"/>
              </a:rPr>
              <a:t>https://www.csac.ca.gov/middle-class-scholarship</a:t>
            </a:r>
            <a:endParaRPr lang="en-US" dirty="0"/>
          </a:p>
          <a:p>
            <a:pPr defTabSz="931398">
              <a:defRPr/>
            </a:pPr>
            <a:endParaRPr lang="en-US" dirty="0"/>
          </a:p>
        </p:txBody>
      </p:sp>
    </p:spTree>
    <p:extLst>
      <p:ext uri="{BB962C8B-B14F-4D97-AF65-F5344CB8AC3E}">
        <p14:creationId xmlns:p14="http://schemas.microsoft.com/office/powerpoint/2010/main" val="18613746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CCB7127-213B-474C-846D-984990B07D6D}"/>
              </a:ext>
            </a:extLst>
          </p:cNvPr>
          <p:cNvPicPr>
            <a:picLocks noChangeAspect="1"/>
          </p:cNvPicPr>
          <p:nvPr/>
        </p:nvPicPr>
        <p:blipFill>
          <a:blip r:embed="rId3"/>
          <a:stretch>
            <a:fillRect/>
          </a:stretch>
        </p:blipFill>
        <p:spPr>
          <a:xfrm>
            <a:off x="1066800" y="609600"/>
            <a:ext cx="4672721" cy="3503224"/>
          </a:xfrm>
          <a:prstGeom prst="rect">
            <a:avLst/>
          </a:prstGeom>
          <a:ln>
            <a:solidFill>
              <a:schemeClr val="tx1"/>
            </a:solidFill>
          </a:ln>
        </p:spPr>
      </p:pic>
      <p:sp>
        <p:nvSpPr>
          <p:cNvPr id="3" name="Notes Placeholder 2"/>
          <p:cNvSpPr>
            <a:spLocks noGrp="1"/>
          </p:cNvSpPr>
          <p:nvPr>
            <p:ph type="body" idx="1"/>
          </p:nvPr>
        </p:nvSpPr>
        <p:spPr/>
        <p:txBody>
          <a:bodyPr/>
          <a:lstStyle/>
          <a:p>
            <a:r>
              <a:rPr lang="en-US" dirty="0"/>
              <a:t>New legislation allows for Cal Grant awarded students with Dependent Children to receive a new, and significantly larger, Cal Grant Access award. Students at California Community Colleges, California State Universities and University of California campuses with dependent children under 18 years of age for whom they provide more than 50 percent support can qualify. Eligibility is initially determined by the dependent children question on the FAFSA and the California Dream Act Application: “Do you now have or will you have children who will receive more than half of their support from you?” The new Access Award pays up to $6,000 for qualifying Cal Grant A and B recipients; or up to $4,000 for eligible Cal Grant C recipients.</a:t>
            </a:r>
          </a:p>
          <a:p>
            <a:endParaRPr lang="en-US" dirty="0"/>
          </a:p>
          <a:p>
            <a:r>
              <a:rPr lang="en-US" b="1" dirty="0"/>
              <a:t>This means that there is no automatic CCC reserve for students with dependent</a:t>
            </a:r>
          </a:p>
          <a:p>
            <a:r>
              <a:rPr lang="en-US" b="1" dirty="0"/>
              <a:t>children receiving a Cal Grant A access award at a community college. </a:t>
            </a:r>
          </a:p>
          <a:p>
            <a:pPr lvl="0">
              <a:defRPr/>
            </a:pPr>
            <a:endParaRPr lang="en-US" dirty="0"/>
          </a:p>
          <a:p>
            <a:pPr lvl="0">
              <a:defRPr/>
            </a:pPr>
            <a:endParaRPr lang="en-US" dirty="0"/>
          </a:p>
          <a:p>
            <a:endParaRPr lang="en-US" dirty="0"/>
          </a:p>
        </p:txBody>
      </p:sp>
    </p:spTree>
    <p:extLst>
      <p:ext uri="{BB962C8B-B14F-4D97-AF65-F5344CB8AC3E}">
        <p14:creationId xmlns:p14="http://schemas.microsoft.com/office/powerpoint/2010/main" val="28587483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FF23222-C92F-4787-8D85-494E3BC28A9F}"/>
              </a:ext>
            </a:extLst>
          </p:cNvPr>
          <p:cNvPicPr>
            <a:picLocks noChangeAspect="1"/>
          </p:cNvPicPr>
          <p:nvPr/>
        </p:nvPicPr>
        <p:blipFill>
          <a:blip r:embed="rId3"/>
          <a:stretch>
            <a:fillRect/>
          </a:stretch>
        </p:blipFill>
        <p:spPr>
          <a:xfrm>
            <a:off x="1039332" y="697230"/>
            <a:ext cx="4904268" cy="3718560"/>
          </a:xfrm>
          <a:prstGeom prst="rect">
            <a:avLst/>
          </a:prstGeom>
          <a:ln>
            <a:solidFill>
              <a:schemeClr val="tx1"/>
            </a:solidFill>
          </a:ln>
        </p:spPr>
      </p:pic>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Beginning with the 2019-20 academic year, competitive Cal Grants will increase from 25,750 to 41,000</a:t>
            </a:r>
          </a:p>
          <a:p>
            <a:pPr marL="285750" indent="-285750">
              <a:buFont typeface="Arial" panose="020B0604020202020204" pitchFamily="34" charset="0"/>
              <a:buChar char="•"/>
            </a:pPr>
            <a:r>
              <a:rPr lang="en-US" dirty="0"/>
              <a:t>For the first time, AB 540 eligible students will be able to receive a competitive award</a:t>
            </a:r>
          </a:p>
          <a:p>
            <a:pPr marL="285750" indent="-285750">
              <a:buFont typeface="Arial" panose="020B0604020202020204" pitchFamily="34" charset="0"/>
              <a:buChar char="•"/>
            </a:pPr>
            <a:r>
              <a:rPr lang="en-US" dirty="0"/>
              <a:t>Students who do not receive an entitlement award for any reason may be considered for a competitive award, assuming that an on-time GPA is submitted</a:t>
            </a:r>
          </a:p>
          <a:p>
            <a:endParaRPr lang="en-US" dirty="0"/>
          </a:p>
        </p:txBody>
      </p:sp>
    </p:spTree>
    <p:extLst>
      <p:ext uri="{BB962C8B-B14F-4D97-AF65-F5344CB8AC3E}">
        <p14:creationId xmlns:p14="http://schemas.microsoft.com/office/powerpoint/2010/main" val="3465450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32">
              <a:defRPr/>
            </a:pPr>
            <a:r>
              <a:rPr lang="en-US" baseline="0" dirty="0"/>
              <a:t>Let’s continue today’s training with a discussion of the Cal Grant program. </a:t>
            </a:r>
          </a:p>
          <a:p>
            <a:endParaRPr lang="en-US" dirty="0"/>
          </a:p>
        </p:txBody>
      </p:sp>
    </p:spTree>
    <p:extLst>
      <p:ext uri="{BB962C8B-B14F-4D97-AF65-F5344CB8AC3E}">
        <p14:creationId xmlns:p14="http://schemas.microsoft.com/office/powerpoint/2010/main" val="27250432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9F5BD1-1FB5-418E-8805-D0A7D7FE1019}"/>
              </a:ext>
            </a:extLst>
          </p:cNvPr>
          <p:cNvPicPr>
            <a:picLocks noChangeAspect="1"/>
          </p:cNvPicPr>
          <p:nvPr/>
        </p:nvPicPr>
        <p:blipFill>
          <a:blip r:embed="rId3"/>
          <a:stretch>
            <a:fillRect/>
          </a:stretch>
        </p:blipFill>
        <p:spPr>
          <a:xfrm>
            <a:off x="1067663" y="762000"/>
            <a:ext cx="4875073" cy="3690889"/>
          </a:xfrm>
          <a:prstGeom prst="rect">
            <a:avLst/>
          </a:prstGeom>
          <a:ln>
            <a:solidFill>
              <a:schemeClr val="tx1"/>
            </a:solidFill>
          </a:ln>
        </p:spPr>
      </p:pic>
      <p:sp>
        <p:nvSpPr>
          <p:cNvPr id="3" name="Notes Placeholder 2"/>
          <p:cNvSpPr>
            <a:spLocks noGrp="1"/>
          </p:cNvSpPr>
          <p:nvPr>
            <p:ph type="body" idx="1"/>
          </p:nvPr>
        </p:nvSpPr>
        <p:spPr>
          <a:xfrm>
            <a:off x="838200" y="4575981"/>
            <a:ext cx="5608320" cy="4491819"/>
          </a:xfrm>
        </p:spPr>
        <p:txBody>
          <a:bodyPr/>
          <a:lstStyle/>
          <a:p>
            <a:pPr defTabSz="931500">
              <a:spcBef>
                <a:spcPct val="0"/>
              </a:spcBef>
              <a:defRPr/>
            </a:pPr>
            <a:r>
              <a:rPr lang="en-US" dirty="0"/>
              <a:t>To be awarded a Cal Grant, students must meet the basic eligibility requirements. The GPA requirement corresponds to the type of Cal Grant award as you will see in the upcoming pages. </a:t>
            </a:r>
          </a:p>
          <a:p>
            <a:pPr defTabSz="931500">
              <a:spcBef>
                <a:spcPct val="0"/>
              </a:spcBef>
              <a:defRPr/>
            </a:pPr>
            <a:endParaRPr lang="en-US" dirty="0"/>
          </a:p>
          <a:p>
            <a:pPr defTabSz="931500">
              <a:spcBef>
                <a:spcPct val="0"/>
              </a:spcBef>
              <a:defRPr/>
            </a:pPr>
            <a:r>
              <a:rPr lang="en-US" dirty="0"/>
              <a:t>Basic Eligibility Requirements:</a:t>
            </a:r>
          </a:p>
          <a:p>
            <a:pPr defTabSz="931500">
              <a:spcBef>
                <a:spcPct val="0"/>
              </a:spcBef>
              <a:defRPr/>
            </a:pPr>
            <a:endParaRPr lang="en-US" dirty="0"/>
          </a:p>
          <a:p>
            <a:pPr marL="171400" indent="-171400">
              <a:buFont typeface="Arial" panose="020B0604020202020204" pitchFamily="34" charset="0"/>
              <a:buChar char="•"/>
            </a:pPr>
            <a:r>
              <a:rPr lang="en-US" dirty="0"/>
              <a:t>be a U.S. citizen or eligible noncitizen or meet AB540 eligibility criteria</a:t>
            </a:r>
          </a:p>
          <a:p>
            <a:pPr marL="171400" indent="-171400">
              <a:buFont typeface="Arial" panose="020B0604020202020204" pitchFamily="34" charset="0"/>
              <a:buChar char="•"/>
            </a:pPr>
            <a:r>
              <a:rPr lang="en-US" dirty="0"/>
              <a:t>have a Social Security number (for FAFSA)</a:t>
            </a:r>
          </a:p>
          <a:p>
            <a:pPr marL="171400" indent="-171400">
              <a:buFont typeface="Arial" panose="020B0604020202020204" pitchFamily="34" charset="0"/>
              <a:buChar char="•"/>
            </a:pPr>
            <a:r>
              <a:rPr lang="en-US" dirty="0"/>
              <a:t>be a California resident for 1 year + 1 day</a:t>
            </a:r>
          </a:p>
          <a:p>
            <a:pPr marL="171400" indent="-171400">
              <a:buFont typeface="Arial" panose="020B0604020202020204" pitchFamily="34" charset="0"/>
              <a:buChar char="•"/>
            </a:pPr>
            <a:r>
              <a:rPr lang="en-US" dirty="0"/>
              <a:t>attend a qualifying California college</a:t>
            </a:r>
          </a:p>
          <a:p>
            <a:pPr marL="171400" indent="-171400">
              <a:buFont typeface="Arial" panose="020B0604020202020204" pitchFamily="34" charset="0"/>
              <a:buChar char="•"/>
            </a:pPr>
            <a:r>
              <a:rPr lang="en-US" dirty="0"/>
              <a:t>not have a bachelor’s or professional degree</a:t>
            </a:r>
          </a:p>
          <a:p>
            <a:pPr marL="171400" indent="-171400">
              <a:buFont typeface="Arial" panose="020B0604020202020204" pitchFamily="34" charset="0"/>
              <a:buChar char="•"/>
            </a:pPr>
            <a:r>
              <a:rPr lang="en-US" dirty="0"/>
              <a:t>be enrolled or plan to enroll at least half time</a:t>
            </a:r>
          </a:p>
          <a:p>
            <a:pPr marL="171400" indent="-171400">
              <a:buFont typeface="Arial" panose="020B0604020202020204" pitchFamily="34" charset="0"/>
              <a:buChar char="•"/>
            </a:pPr>
            <a:r>
              <a:rPr lang="en-US" dirty="0"/>
              <a:t>Register with the U.S. Selective Service (Males 18-25 years old) </a:t>
            </a:r>
          </a:p>
          <a:p>
            <a:pPr marL="171400" indent="-171400">
              <a:buFont typeface="Arial" panose="020B0604020202020204" pitchFamily="34" charset="0"/>
              <a:buChar char="•"/>
            </a:pPr>
            <a:r>
              <a:rPr lang="en-US" dirty="0"/>
              <a:t>Not owe a refund on any state or federal grant or be in default on a student loan</a:t>
            </a:r>
          </a:p>
          <a:p>
            <a:pPr marL="171400" indent="-171400">
              <a:buFont typeface="Arial" panose="020B0604020202020204" pitchFamily="34" charset="0"/>
              <a:buChar char="•"/>
            </a:pPr>
            <a:r>
              <a:rPr lang="en-US" dirty="0"/>
              <a:t>Not be incarcerated</a:t>
            </a:r>
          </a:p>
          <a:p>
            <a:pPr marL="171400" indent="-171400">
              <a:buFont typeface="Arial" panose="020B0604020202020204" pitchFamily="34" charset="0"/>
              <a:buChar char="•"/>
            </a:pPr>
            <a:r>
              <a:rPr lang="en-US" dirty="0"/>
              <a:t>Maintain the Satisfactory Academic Progress (SAP) standards as established by the school. Recipients who do not meet the standards are ineligible for Cal Grant payment and will not use eligibility during the terms they are ineligible for payment.</a:t>
            </a:r>
          </a:p>
          <a:p>
            <a:pPr marL="171400" indent="-171400">
              <a:buFont typeface="Arial" panose="020B0604020202020204" pitchFamily="34" charset="0"/>
              <a:buChar char="•"/>
            </a:pPr>
            <a:r>
              <a:rPr lang="en-US" dirty="0"/>
              <a:t>Apply by March 2nd</a:t>
            </a:r>
          </a:p>
          <a:p>
            <a:pPr marL="171400" indent="-171400">
              <a:buFont typeface="Arial" panose="020B0604020202020204" pitchFamily="34" charset="0"/>
              <a:buChar char="•"/>
            </a:pPr>
            <a:r>
              <a:rPr lang="en-US" dirty="0"/>
              <a:t>have a GPA (or equivalent) when applying</a:t>
            </a:r>
          </a:p>
          <a:p>
            <a:pPr marL="171400" indent="-171400">
              <a:buFont typeface="Arial" panose="020B0604020202020204" pitchFamily="34" charset="0"/>
              <a:buChar char="•"/>
            </a:pPr>
            <a:r>
              <a:rPr lang="en-US" dirty="0"/>
              <a:t>Provide GPA by March 2</a:t>
            </a:r>
            <a:r>
              <a:rPr lang="en-US" baseline="30000" dirty="0"/>
              <a:t>nd</a:t>
            </a:r>
            <a:r>
              <a:rPr lang="en-US" dirty="0"/>
              <a:t> </a:t>
            </a:r>
          </a:p>
          <a:p>
            <a:pPr marL="171400" indent="-171400">
              <a:buFont typeface="Arial" panose="020B0604020202020204" pitchFamily="34" charset="0"/>
              <a:buChar char="•"/>
            </a:pPr>
            <a:endParaRPr lang="en-US" dirty="0"/>
          </a:p>
          <a:p>
            <a:r>
              <a:rPr lang="en-US" b="1" dirty="0"/>
              <a:t>*</a:t>
            </a:r>
            <a:r>
              <a:rPr lang="en-US" dirty="0"/>
              <a:t> AB 540 applicants have other eligibility requirements</a:t>
            </a:r>
          </a:p>
        </p:txBody>
      </p:sp>
    </p:spTree>
    <p:extLst>
      <p:ext uri="{BB962C8B-B14F-4D97-AF65-F5344CB8AC3E}">
        <p14:creationId xmlns:p14="http://schemas.microsoft.com/office/powerpoint/2010/main" val="15519832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66800" y="749300"/>
            <a:ext cx="4648200" cy="3486150"/>
          </a:xfrm>
        </p:spPr>
      </p:sp>
      <p:sp>
        <p:nvSpPr>
          <p:cNvPr id="3" name="Notes Placeholder 2"/>
          <p:cNvSpPr>
            <a:spLocks noGrp="1"/>
          </p:cNvSpPr>
          <p:nvPr>
            <p:ph type="body" idx="1"/>
          </p:nvPr>
        </p:nvSpPr>
        <p:spPr>
          <a:xfrm>
            <a:off x="701040" y="4416107"/>
            <a:ext cx="5608320" cy="4183380"/>
          </a:xfrm>
        </p:spPr>
        <p:txBody>
          <a:bodyPr/>
          <a:lstStyle/>
          <a:p>
            <a:r>
              <a:rPr lang="en-US" dirty="0"/>
              <a:t>As you probably know, a Cal Grant is a state-funded grant that provides aid to California’s undergraduates, certain associate degree students, vocational training students, and those in teacher certification programs. </a:t>
            </a:r>
          </a:p>
          <a:p>
            <a:endParaRPr lang="en-US" dirty="0"/>
          </a:p>
          <a:p>
            <a:pPr defTabSz="897037">
              <a:defRPr/>
            </a:pPr>
            <a:r>
              <a:rPr lang="en-US" dirty="0"/>
              <a:t>The Cal Grant application process has two components and both must be completed by the March 2</a:t>
            </a:r>
            <a:r>
              <a:rPr lang="en-US" baseline="30000" dirty="0"/>
              <a:t>nd</a:t>
            </a:r>
            <a:r>
              <a:rPr lang="en-US" dirty="0"/>
              <a:t> deadline. </a:t>
            </a:r>
          </a:p>
          <a:p>
            <a:pPr defTabSz="897037">
              <a:defRPr/>
            </a:pPr>
            <a:endParaRPr lang="en-US" dirty="0"/>
          </a:p>
          <a:p>
            <a:pPr marL="228600" indent="-228600" defTabSz="897037">
              <a:buAutoNum type="arabicParenR"/>
              <a:defRPr/>
            </a:pPr>
            <a:r>
              <a:rPr lang="en-US" dirty="0"/>
              <a:t>The first component is the application form. For many students that means the Free Application for Federal Student Aid or FAFSA. For undocumented students, however, the correct application is the California Dream Act Application (CADAA), which will be discussed in greater detail later.</a:t>
            </a:r>
          </a:p>
          <a:p>
            <a:pPr marL="228600" lvl="0" indent="-228600" defTabSz="897037">
              <a:buFontTx/>
              <a:buAutoNum type="arabicParenR"/>
              <a:defRPr/>
            </a:pPr>
            <a:r>
              <a:rPr lang="en-US" dirty="0"/>
              <a:t>The second component of the Cal Grant application process is an official student Grade Point Average (GPA), because a student’s GPA is a key factor in determining Cal Grant eligibility. </a:t>
            </a:r>
            <a:r>
              <a:rPr lang="en-US" b="1" dirty="0"/>
              <a:t>CA Education Code 69432.9 mandates public high schools and charters to electronically upload GPAs for their seniors by October 1</a:t>
            </a:r>
            <a:r>
              <a:rPr lang="en-US" b="1" baseline="30000" dirty="0"/>
              <a:t>st</a:t>
            </a:r>
            <a:r>
              <a:rPr lang="en-US" b="1" dirty="0"/>
              <a:t> of each year</a:t>
            </a:r>
            <a:r>
              <a:rPr lang="en-US" dirty="0"/>
              <a:t>, although the Commission opens the GPA upload functionality as early as May. </a:t>
            </a:r>
          </a:p>
          <a:p>
            <a:pPr marL="228600" indent="-228600" defTabSz="897037">
              <a:buAutoNum type="arabicParenR"/>
              <a:defRPr/>
            </a:pPr>
            <a:endParaRPr lang="en-US" dirty="0"/>
          </a:p>
          <a:p>
            <a:r>
              <a:rPr lang="en-US" dirty="0"/>
              <a:t>A best practice is to submit as early as possible so that students will have the opportunity to be awarded early. It also gives schools more time to receive technical help if they need it. For those of you who are new, electronic GPA submission is not only a critical component of financial aid for your students, it’s also the law for public high schools and highly recommended for all schools.</a:t>
            </a:r>
          </a:p>
          <a:p>
            <a:pPr marL="705301" lvl="1" indent="-354269">
              <a:defRPr/>
            </a:pPr>
            <a:endParaRPr lang="en-US" dirty="0"/>
          </a:p>
        </p:txBody>
      </p:sp>
    </p:spTree>
    <p:extLst>
      <p:ext uri="{BB962C8B-B14F-4D97-AF65-F5344CB8AC3E}">
        <p14:creationId xmlns:p14="http://schemas.microsoft.com/office/powerpoint/2010/main" val="12946261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50520" y="4343400"/>
            <a:ext cx="6309360" cy="4800600"/>
          </a:xfrm>
        </p:spPr>
        <p:txBody>
          <a:bodyPr/>
          <a:lstStyle/>
          <a:p>
            <a:pPr lvl="0" defTabSz="914132">
              <a:defRPr/>
            </a:pPr>
            <a:r>
              <a:rPr lang="en-US" dirty="0"/>
              <a:t>Once the FAFSA/CADAA has been successfully submitted on-time AND the corresponding GPA has been matched to it, the student will be considered for a Cal Grant. Each Cal Grant has different qualifying factors. The Cal Grant program is divided into three different awards, Cal Grant A, B, and C. The GPA submitted has an impact on qualifying for A or B, or in some cases both. In order to qualify for any of the three programs the student has to have financial need as well as be under the income &amp; asset ceiling reported for 2020-21. Students also need to be enrolled in specific programs in order to be eligible for certain Cal Grants. </a:t>
            </a:r>
          </a:p>
          <a:p>
            <a:pPr defTabSz="914132">
              <a:defRPr/>
            </a:pPr>
            <a:endParaRPr lang="en-US" dirty="0"/>
          </a:p>
          <a:p>
            <a:pPr defTabSz="914132">
              <a:defRPr/>
            </a:pPr>
            <a:r>
              <a:rPr lang="en-US" b="1" dirty="0"/>
              <a:t>Income &amp; Assets/Financial Need:  </a:t>
            </a:r>
            <a:r>
              <a:rPr lang="en-US" dirty="0"/>
              <a:t>Students must be under the income &amp; asset ceilings, and must have sufficient financial need. “Financial need” is determined by the following calculation, and must meet minimum requirements. The Cal Grant B has a lower income threshold and lower financial need requirement because it was designed for students with lower incomes.</a:t>
            </a:r>
          </a:p>
          <a:p>
            <a:pPr defTabSz="914132">
              <a:defRPr/>
            </a:pPr>
            <a:endParaRPr lang="en-US" dirty="0"/>
          </a:p>
          <a:p>
            <a:pPr defTabSz="914132">
              <a:defRPr/>
            </a:pPr>
            <a:r>
              <a:rPr lang="en-US" b="1" dirty="0"/>
              <a:t>Financial Need Calculation:	                     Financial Need Requirements:</a:t>
            </a:r>
          </a:p>
          <a:p>
            <a:pPr defTabSz="914132">
              <a:defRPr/>
            </a:pPr>
            <a:r>
              <a:rPr lang="en-US" dirty="0"/>
              <a:t>   Cost of Attendance (COA)	                     Cal Grant A &amp; C: Max Cal Grant award + $1,500</a:t>
            </a:r>
          </a:p>
          <a:p>
            <a:pPr defTabSz="914132">
              <a:defRPr/>
            </a:pPr>
            <a:r>
              <a:rPr lang="en-US" b="1" u="sng" dirty="0">
                <a:latin typeface="Cambria" panose="02040503050406030204" pitchFamily="18" charset="0"/>
              </a:rPr>
              <a:t>- </a:t>
            </a:r>
            <a:r>
              <a:rPr lang="en-US" u="sng" dirty="0"/>
              <a:t>Expected Family Contribution (EFC)</a:t>
            </a:r>
            <a:r>
              <a:rPr lang="en-US" dirty="0"/>
              <a:t>         Cal Grant B: At least $700</a:t>
            </a:r>
            <a:endParaRPr lang="en-US" u="sng" dirty="0"/>
          </a:p>
          <a:p>
            <a:pPr defTabSz="914132">
              <a:defRPr/>
            </a:pPr>
            <a:r>
              <a:rPr lang="en-US" dirty="0"/>
              <a:t>   Unmet Financial Need</a:t>
            </a:r>
          </a:p>
          <a:p>
            <a:pPr defTabSz="914132">
              <a:defRPr/>
            </a:pPr>
            <a:endParaRPr lang="en-US" dirty="0"/>
          </a:p>
          <a:p>
            <a:pPr defTabSz="914132">
              <a:defRPr/>
            </a:pPr>
            <a:r>
              <a:rPr lang="en-US" b="1" dirty="0"/>
              <a:t>GPA: </a:t>
            </a:r>
            <a:r>
              <a:rPr lang="en-US" dirty="0"/>
              <a:t>A student’s GPA has an impact on qualifying for Cal Grant A and/or B. The GPA requirements are: Cal Grant A: 3.0, Cal Grant B: 2.0, Cal Grant C: No GPA requirement</a:t>
            </a:r>
          </a:p>
          <a:p>
            <a:pPr defTabSz="914132">
              <a:defRPr/>
            </a:pPr>
            <a:r>
              <a:rPr lang="en-US" dirty="0"/>
              <a:t> </a:t>
            </a:r>
            <a:endParaRPr lang="en-US" b="1" dirty="0"/>
          </a:p>
          <a:p>
            <a:pPr defTabSz="914132">
              <a:defRPr/>
            </a:pPr>
            <a:r>
              <a:rPr lang="en-US" b="1" dirty="0"/>
              <a:t>Program Enrollment: </a:t>
            </a:r>
            <a:r>
              <a:rPr lang="en-US" dirty="0"/>
              <a:t>Certain Cal Grants require students to be enrolled in specific programs:</a:t>
            </a:r>
          </a:p>
          <a:p>
            <a:pPr defTabSz="914132">
              <a:defRPr/>
            </a:pPr>
            <a:r>
              <a:rPr lang="en-US" dirty="0"/>
              <a:t>Cal Grant A:  Minimum 2-year program leading to an Associate or Baccalaureate degree</a:t>
            </a:r>
          </a:p>
          <a:p>
            <a:pPr defTabSz="914132">
              <a:defRPr/>
            </a:pPr>
            <a:r>
              <a:rPr lang="en-US" dirty="0"/>
              <a:t>Cal Grant B:  Minimum 1-year program leading to a Certificate, Associate or Baccalaureate degree</a:t>
            </a:r>
          </a:p>
          <a:p>
            <a:pPr defTabSz="914132">
              <a:defRPr/>
            </a:pPr>
            <a:r>
              <a:rPr lang="en-US" dirty="0"/>
              <a:t>Cal Grant C:  Minimum 4-month program coded as a vocational/technical/occupational program</a:t>
            </a:r>
          </a:p>
          <a:p>
            <a:pPr defTabSz="914132">
              <a:defRPr/>
            </a:pPr>
            <a:endParaRPr lang="en-US" baseline="0" dirty="0"/>
          </a:p>
          <a:p>
            <a:pPr defTabSz="914132">
              <a:defRPr/>
            </a:pPr>
            <a:endParaRPr lang="en-US" dirty="0"/>
          </a:p>
        </p:txBody>
      </p:sp>
    </p:spTree>
    <p:extLst>
      <p:ext uri="{BB962C8B-B14F-4D97-AF65-F5344CB8AC3E}">
        <p14:creationId xmlns:p14="http://schemas.microsoft.com/office/powerpoint/2010/main" val="13222863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21994" y="4267200"/>
            <a:ext cx="6004560" cy="4880610"/>
          </a:xfrm>
        </p:spPr>
        <p:txBody>
          <a:bodyPr/>
          <a:lstStyle/>
          <a:p>
            <a:r>
              <a:rPr lang="en-US" dirty="0"/>
              <a:t>There are two types of Cal Grants: </a:t>
            </a:r>
            <a:r>
              <a:rPr lang="en-US" b="1" dirty="0"/>
              <a:t>Entitlement</a:t>
            </a:r>
            <a:r>
              <a:rPr lang="en-US" dirty="0"/>
              <a:t> and </a:t>
            </a:r>
            <a:r>
              <a:rPr lang="en-US" b="1" dirty="0"/>
              <a:t>Competitive</a:t>
            </a:r>
            <a:r>
              <a:rPr lang="en-US" dirty="0"/>
              <a:t>. While the actual Cal Grant itself is the same, i.e. an entitlement Cal Grant B pays the same as a competitive Cal Grant B, the student cohort being considered for the award is different.</a:t>
            </a:r>
          </a:p>
          <a:p>
            <a:endParaRPr lang="en-US" dirty="0"/>
          </a:p>
          <a:p>
            <a:r>
              <a:rPr lang="en-US" dirty="0"/>
              <a:t>Here’s the only thing you need to remember: Entitlement Cal Grants are </a:t>
            </a:r>
            <a:r>
              <a:rPr lang="en-US" b="1" dirty="0"/>
              <a:t>guaranteed</a:t>
            </a:r>
            <a:r>
              <a:rPr lang="en-US" dirty="0"/>
              <a:t> for students who meet eligibility requirements. Competitive Cal Grants are also great, but much more difficult to get.</a:t>
            </a:r>
          </a:p>
          <a:p>
            <a:endParaRPr lang="en-US" dirty="0"/>
          </a:p>
          <a:p>
            <a:pPr fontAlgn="base"/>
            <a:r>
              <a:rPr lang="en-US" b="1" dirty="0"/>
              <a:t>NEW!  </a:t>
            </a:r>
          </a:p>
          <a:p>
            <a:pPr fontAlgn="base"/>
            <a:r>
              <a:rPr lang="en-US" dirty="0"/>
              <a:t>Dreamers are now eligible for a Competitive Cal Grant effective 2019-20. However, implementation and system programming to include CADAA applicants is still being worked on. Stay tuned!</a:t>
            </a:r>
          </a:p>
          <a:p>
            <a:endParaRPr lang="en-US" dirty="0"/>
          </a:p>
          <a:p>
            <a:pPr lvl="0">
              <a:defRPr/>
            </a:pPr>
            <a:r>
              <a:rPr lang="en-US" dirty="0"/>
              <a:t>You don’t need to remember all of these details. Just remember that uploading GPAs on time and preparing your students to start college right after high school will ensure their best opportunity to receive a Cal Grant.  </a:t>
            </a:r>
          </a:p>
          <a:p>
            <a:endParaRPr lang="en-US" dirty="0"/>
          </a:p>
        </p:txBody>
      </p:sp>
      <p:pic>
        <p:nvPicPr>
          <p:cNvPr id="4" name="Picture 3">
            <a:extLst>
              <a:ext uri="{FF2B5EF4-FFF2-40B4-BE49-F238E27FC236}">
                <a16:creationId xmlns:a16="http://schemas.microsoft.com/office/drawing/2014/main" id="{E6B2BA47-FF5A-4D75-98DE-58B86FBB0D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4226" y="609600"/>
            <a:ext cx="4620096" cy="3499407"/>
          </a:xfrm>
          <a:prstGeom prst="rect">
            <a:avLst/>
          </a:prstGeom>
          <a:ln>
            <a:solidFill>
              <a:schemeClr val="tx1"/>
            </a:solidFill>
            <a:prstDash val="solid"/>
          </a:ln>
        </p:spPr>
      </p:pic>
    </p:spTree>
    <p:extLst>
      <p:ext uri="{BB962C8B-B14F-4D97-AF65-F5344CB8AC3E}">
        <p14:creationId xmlns:p14="http://schemas.microsoft.com/office/powerpoint/2010/main" val="26069389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583894" y="3998472"/>
            <a:ext cx="6080760" cy="5297928"/>
          </a:xfrm>
        </p:spPr>
        <p:txBody>
          <a:bodyPr/>
          <a:lstStyle/>
          <a:p>
            <a:r>
              <a:rPr lang="en-US" dirty="0">
                <a:latin typeface="Calbri (body)"/>
              </a:rPr>
              <a:t>Note: Competitive applicants, just like Entitlement applicants, must provide an on-time GPA &amp; FAFSA/CADAA in order to receive Cal Grant consideration.</a:t>
            </a:r>
          </a:p>
          <a:p>
            <a:endParaRPr lang="en-US" dirty="0">
              <a:latin typeface="Calbri (body)"/>
            </a:endParaRPr>
          </a:p>
          <a:p>
            <a:r>
              <a:rPr lang="en-US" dirty="0">
                <a:latin typeface="Calbri (body)"/>
              </a:rPr>
              <a:t>Why are entitlement Cal Grants easier to get? Basically, if a student meets the requirements, they are entitled to receive a Cal Grant. PLUS, the state does not put a limit on the number of Entitlement Cal Grants which can be awarded, nor the total dollar amount that can be disbursed to students meeting the basic eligibility requirements. High school graduates and last year’s graduates are eligible for Entitlement Cal Grants as long as the FASFA/CADAA </a:t>
            </a:r>
            <a:r>
              <a:rPr lang="en-US" b="1" u="sng" dirty="0">
                <a:latin typeface="Calbri (body)"/>
              </a:rPr>
              <a:t>and</a:t>
            </a:r>
            <a:r>
              <a:rPr lang="en-US" dirty="0">
                <a:latin typeface="Calbri (body)"/>
              </a:rPr>
              <a:t> GPA are received by March 2</a:t>
            </a:r>
            <a:r>
              <a:rPr lang="en-US" baseline="30000" dirty="0">
                <a:latin typeface="Calbri (body)"/>
              </a:rPr>
              <a:t>nd</a:t>
            </a:r>
            <a:r>
              <a:rPr lang="en-US" dirty="0">
                <a:latin typeface="Calbri (body)"/>
              </a:rPr>
              <a:t>. This is why it is essential to upload GPAs early.  Meaning that the easiest time for them to be awarded a Cal Grant is when they graduate from high school, or the year after that.     </a:t>
            </a:r>
          </a:p>
          <a:p>
            <a:endParaRPr lang="en-US" dirty="0">
              <a:latin typeface="Calbri (body)"/>
            </a:endParaRPr>
          </a:p>
          <a:p>
            <a:r>
              <a:rPr lang="en-US" dirty="0">
                <a:latin typeface="Calbri (body)"/>
              </a:rPr>
              <a:t>So what is a competitive award? </a:t>
            </a:r>
          </a:p>
          <a:p>
            <a:r>
              <a:rPr lang="en-US" dirty="0">
                <a:latin typeface="Calbri (body)"/>
              </a:rPr>
              <a:t>A competitive award is a Cal Grant that is awarded based on a scoring matrix. Unlike entitlement awards, competitive awards are limited.  Generally speaking, any student who is not awarded a Cal Grant Entitlement award will be considered for a Cal Grant Competitive award. But let’s do the math. Nearly 300,000 students are considered for 41,000 Competitive awards (increased in 2019/20 from 25,750). </a:t>
            </a:r>
            <a:r>
              <a:rPr lang="en-US" dirty="0">
                <a:latin typeface="Calbri (body)"/>
                <a:ea typeface="Verdana" panose="020B0604030504040204" pitchFamily="34" charset="0"/>
                <a:cs typeface="Verdana" panose="020B0604030504040204" pitchFamily="34" charset="0"/>
              </a:rPr>
              <a:t>Students who do not receive a Cal Grant as </a:t>
            </a:r>
            <a:r>
              <a:rPr lang="en-US" b="1" dirty="0">
                <a:latin typeface="Calbri (body)"/>
                <a:ea typeface="Verdana" panose="020B0604030504040204" pitchFamily="34" charset="0"/>
                <a:cs typeface="Verdana" panose="020B0604030504040204" pitchFamily="34" charset="0"/>
              </a:rPr>
              <a:t>E1 </a:t>
            </a:r>
            <a:r>
              <a:rPr lang="en-US" dirty="0">
                <a:latin typeface="Calbri (body)"/>
                <a:ea typeface="Verdana" panose="020B0604030504040204" pitchFamily="34" charset="0"/>
                <a:cs typeface="Verdana" panose="020B0604030504040204" pitchFamily="34" charset="0"/>
              </a:rPr>
              <a:t>could have another opportunity for an Entitlement award if they transfer from a Community College to a 4-year </a:t>
            </a:r>
            <a:r>
              <a:rPr lang="en-US" b="1" dirty="0">
                <a:latin typeface="Calbri (body)"/>
                <a:ea typeface="Verdana" panose="020B0604030504040204" pitchFamily="34" charset="0"/>
                <a:cs typeface="Verdana" panose="020B0604030504040204" pitchFamily="34" charset="0"/>
              </a:rPr>
              <a:t>(E2)</a:t>
            </a:r>
            <a:r>
              <a:rPr lang="en-US" dirty="0">
                <a:latin typeface="Calbri (body)"/>
                <a:ea typeface="Verdana" panose="020B0604030504040204" pitchFamily="34" charset="0"/>
                <a:cs typeface="Verdana" panose="020B0604030504040204" pitchFamily="34" charset="0"/>
              </a:rPr>
              <a:t>. </a:t>
            </a:r>
            <a:r>
              <a:rPr lang="en-US" dirty="0">
                <a:latin typeface="Calbri (body)"/>
              </a:rPr>
              <a:t>If students do not get a HS Entitlement or Competitive Cal Grant A or B, they have another shot at an Entitlement Award if the following apply:</a:t>
            </a:r>
          </a:p>
          <a:p>
            <a:endParaRPr lang="en-US" b="1" dirty="0">
              <a:latin typeface="Calbri (body)"/>
            </a:endParaRPr>
          </a:p>
          <a:p>
            <a:r>
              <a:rPr lang="en-US" b="1" dirty="0">
                <a:latin typeface="Calbri (body)"/>
              </a:rPr>
              <a:t>Transfer Entitlement (E2):</a:t>
            </a:r>
          </a:p>
          <a:p>
            <a:pPr>
              <a:buFont typeface="Arial" panose="020B0604020202020204" pitchFamily="34" charset="0"/>
              <a:buChar char="•"/>
            </a:pPr>
            <a:r>
              <a:rPr lang="en-US" dirty="0">
                <a:latin typeface="Calbri (body)"/>
              </a:rPr>
              <a:t> Students who were not previously awarded</a:t>
            </a:r>
          </a:p>
          <a:p>
            <a:pPr>
              <a:buFont typeface="Arial" panose="020B0604020202020204" pitchFamily="34" charset="0"/>
              <a:buChar char="•"/>
            </a:pPr>
            <a:r>
              <a:rPr lang="en-US" dirty="0">
                <a:latin typeface="Calbri (body)"/>
              </a:rPr>
              <a:t> Transfer directly from a CA community college to a 4-year university </a:t>
            </a:r>
          </a:p>
          <a:p>
            <a:pPr>
              <a:buFont typeface="Arial" panose="020B0604020202020204" pitchFamily="34" charset="0"/>
              <a:buChar char="•"/>
            </a:pPr>
            <a:r>
              <a:rPr lang="en-US" dirty="0">
                <a:latin typeface="Calbri (body)"/>
              </a:rPr>
              <a:t> Under age 28 on December 31 of the award year</a:t>
            </a:r>
          </a:p>
          <a:p>
            <a:pPr>
              <a:buFont typeface="Arial" panose="020B0604020202020204" pitchFamily="34" charset="0"/>
              <a:buChar char="•"/>
            </a:pPr>
            <a:r>
              <a:rPr lang="en-US" dirty="0">
                <a:latin typeface="Calbri (body)"/>
              </a:rPr>
              <a:t> 2.4 Community College GPA (submitted by the Community College)</a:t>
            </a:r>
          </a:p>
          <a:p>
            <a:pPr>
              <a:buFont typeface="Arial" panose="020B0604020202020204" pitchFamily="34" charset="0"/>
              <a:buChar char="•"/>
            </a:pPr>
            <a:r>
              <a:rPr lang="en-US" dirty="0">
                <a:latin typeface="Calbri (body)"/>
              </a:rPr>
              <a:t> Community College enrollment file (submitted by the Community College)</a:t>
            </a:r>
          </a:p>
          <a:p>
            <a:pPr>
              <a:buFont typeface="Arial" panose="020B0604020202020204" pitchFamily="34" charset="0"/>
              <a:buChar char="•"/>
            </a:pPr>
            <a:endParaRPr lang="en-US" dirty="0">
              <a:latin typeface="Calbri (body)"/>
            </a:endParaRPr>
          </a:p>
          <a:p>
            <a:endParaRPr lang="en-US" dirty="0"/>
          </a:p>
        </p:txBody>
      </p:sp>
      <p:pic>
        <p:nvPicPr>
          <p:cNvPr id="4" name="Picture 3">
            <a:extLst>
              <a:ext uri="{FF2B5EF4-FFF2-40B4-BE49-F238E27FC236}">
                <a16:creationId xmlns:a16="http://schemas.microsoft.com/office/drawing/2014/main" id="{EB85BB41-B8EA-437F-AE64-A07A388647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4226" y="533400"/>
            <a:ext cx="4620096" cy="3465072"/>
          </a:xfrm>
          <a:prstGeom prst="rect">
            <a:avLst/>
          </a:prstGeom>
          <a:ln>
            <a:solidFill>
              <a:schemeClr val="tx1"/>
            </a:solidFill>
            <a:prstDash val="solid"/>
          </a:ln>
        </p:spPr>
      </p:pic>
    </p:spTree>
    <p:extLst>
      <p:ext uri="{BB962C8B-B14F-4D97-AF65-F5344CB8AC3E}">
        <p14:creationId xmlns:p14="http://schemas.microsoft.com/office/powerpoint/2010/main" val="19923340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32">
              <a:defRPr/>
            </a:pPr>
            <a:r>
              <a:rPr lang="en-US" dirty="0"/>
              <a:t>We</a:t>
            </a:r>
            <a:r>
              <a:rPr lang="en-US" baseline="0" dirty="0"/>
              <a:t> would like to start by saying thanks. T</a:t>
            </a:r>
            <a:r>
              <a:rPr lang="en-US" dirty="0"/>
              <a:t>hank you to everyone here today. We appreciate you taking the time to be here and we certainly appreciate all that you do to help your students.  </a:t>
            </a:r>
          </a:p>
          <a:p>
            <a:endParaRPr lang="en-US" dirty="0"/>
          </a:p>
        </p:txBody>
      </p:sp>
    </p:spTree>
    <p:extLst>
      <p:ext uri="{BB962C8B-B14F-4D97-AF65-F5344CB8AC3E}">
        <p14:creationId xmlns:p14="http://schemas.microsoft.com/office/powerpoint/2010/main" val="37504474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457200" y="4267200"/>
            <a:ext cx="6385560" cy="5029200"/>
          </a:xfrm>
        </p:spPr>
        <p:txBody>
          <a:bodyPr/>
          <a:lstStyle/>
          <a:p>
            <a:r>
              <a:rPr lang="en-US" dirty="0"/>
              <a:t>The 2019-20 Eligible Schools list is usually released in November every year, after the Department of Education certifies CDR and graduation rate data in October. To be awarded and paid a Cal Grant award, students must list and attend a Cal Grant eligible college on the FAFSA/CADAA. It is a common misconception among students that the Cal Grant can be used at any college as long as its located in the state of California. While it is true that all public colleges -  California community colleges, CSUs and UCs - are eligible, not all private colleges meet Cal Grant eligibility standards. </a:t>
            </a:r>
          </a:p>
          <a:p>
            <a:r>
              <a:rPr lang="en-US" dirty="0"/>
              <a:t>To help protect both students and state funds, private colleges must meet specific standards to be eligible to participate in the Cal Grant program:</a:t>
            </a:r>
          </a:p>
          <a:p>
            <a:endParaRPr lang="en-US" dirty="0"/>
          </a:p>
          <a:p>
            <a:r>
              <a:rPr lang="en-US" dirty="0"/>
              <a:t>Participates in the Federal Pell Grant program (Title IV), +2 of the following federal student aid programs:</a:t>
            </a:r>
          </a:p>
          <a:p>
            <a:pPr marL="628650" lvl="1" indent="-171450">
              <a:buFont typeface="Arial" panose="020B0604020202020204" pitchFamily="34" charset="0"/>
              <a:buChar char="•"/>
            </a:pPr>
            <a:r>
              <a:rPr lang="en-US" dirty="0"/>
              <a:t>Federal Work Study Program (FWS)</a:t>
            </a:r>
          </a:p>
          <a:p>
            <a:pPr marL="628650" lvl="1" indent="-171450">
              <a:buFont typeface="Arial" panose="020B0604020202020204" pitchFamily="34" charset="0"/>
              <a:buChar char="•"/>
            </a:pPr>
            <a:r>
              <a:rPr lang="en-US" dirty="0"/>
              <a:t>Federal Direct Loan Program</a:t>
            </a:r>
          </a:p>
          <a:p>
            <a:pPr marL="628650" lvl="1" indent="-171450">
              <a:spcAft>
                <a:spcPts val="600"/>
              </a:spcAft>
              <a:buFont typeface="Arial" panose="020B0604020202020204" pitchFamily="34" charset="0"/>
              <a:buChar char="•"/>
            </a:pPr>
            <a:r>
              <a:rPr lang="en-US" dirty="0"/>
              <a:t>Federal Supplemental Educational Opportunity Grant Program (FSEOG)</a:t>
            </a:r>
          </a:p>
          <a:p>
            <a:pPr lvl="0"/>
            <a:r>
              <a:rPr lang="en-US" dirty="0"/>
              <a:t>In addition, schools with 40% of federal student loan borrowers must also meet the following:</a:t>
            </a:r>
          </a:p>
          <a:p>
            <a:pPr marL="171450" lvl="0" indent="-171450">
              <a:buFont typeface="Arial" panose="020B0604020202020204" pitchFamily="34" charset="0"/>
              <a:buChar char="•"/>
            </a:pPr>
            <a:r>
              <a:rPr lang="en-US" dirty="0"/>
              <a:t>3-year CDR less than 15.5%</a:t>
            </a:r>
          </a:p>
          <a:p>
            <a:pPr marL="171450" lvl="0" indent="-171450">
              <a:buFont typeface="Arial" panose="020B0604020202020204" pitchFamily="34" charset="0"/>
              <a:buChar char="•"/>
            </a:pPr>
            <a:r>
              <a:rPr lang="en-US" dirty="0"/>
              <a:t>2-year graduation rate greater than 30%</a:t>
            </a:r>
          </a:p>
          <a:p>
            <a:pPr marL="171450" lvl="0" indent="-171450">
              <a:buFont typeface="Arial" panose="020B0604020202020204" pitchFamily="34" charset="0"/>
              <a:buChar char="•"/>
            </a:pPr>
            <a:endParaRPr lang="en-US" dirty="0"/>
          </a:p>
          <a:p>
            <a:pPr lvl="0">
              <a:defRPr/>
            </a:pPr>
            <a:r>
              <a:rPr lang="en-US" dirty="0"/>
              <a:t>Students who wish to be considered for the Cal Grant award should list a Cal Grant eligible college on their financial aid application. Students can search by college name, by city, or by segment. In order to receive notice of their Cal Grant award, the college must be on our eligible colleges list – so please remind your students.</a:t>
            </a:r>
          </a:p>
          <a:p>
            <a:pPr lvl="0"/>
            <a:endParaRPr lang="en-US" dirty="0"/>
          </a:p>
          <a:p>
            <a:pPr lvl="0"/>
            <a:r>
              <a:rPr lang="en-US" dirty="0"/>
              <a:t>The 2019-20 Cal Grant Eligible Schools list can be found here: </a:t>
            </a:r>
            <a:r>
              <a:rPr lang="en-US" dirty="0">
                <a:hlinkClick r:id="rId3"/>
              </a:rPr>
              <a:t>https://www.csac.ca.gov/sites/main/files/2019_20_eligible_cal_grant_schools.pdf</a:t>
            </a:r>
            <a:endParaRPr lang="en-US" dirty="0"/>
          </a:p>
        </p:txBody>
      </p:sp>
      <p:pic>
        <p:nvPicPr>
          <p:cNvPr id="4" name="Picture 3">
            <a:extLst>
              <a:ext uri="{FF2B5EF4-FFF2-40B4-BE49-F238E27FC236}">
                <a16:creationId xmlns:a16="http://schemas.microsoft.com/office/drawing/2014/main" id="{7EF4A9FC-9097-453C-89FE-39135CEEE3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800" y="693420"/>
            <a:ext cx="4657748" cy="3493311"/>
          </a:xfrm>
          <a:prstGeom prst="rect">
            <a:avLst/>
          </a:prstGeom>
          <a:ln>
            <a:solidFill>
              <a:schemeClr val="tx1"/>
            </a:solidFill>
            <a:prstDash val="solid"/>
          </a:ln>
        </p:spPr>
      </p:pic>
    </p:spTree>
    <p:extLst>
      <p:ext uri="{BB962C8B-B14F-4D97-AF65-F5344CB8AC3E}">
        <p14:creationId xmlns:p14="http://schemas.microsoft.com/office/powerpoint/2010/main" val="8890078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01040" y="3962400"/>
            <a:ext cx="5775960" cy="5181600"/>
          </a:xfrm>
        </p:spPr>
        <p:txBody>
          <a:bodyPr/>
          <a:lstStyle/>
          <a:p>
            <a:pPr defTabSz="948368">
              <a:defRPr/>
            </a:pPr>
            <a:r>
              <a:rPr lang="en-US" dirty="0">
                <a:latin typeface="Calibri (body)"/>
              </a:rPr>
              <a:t>Cal Grant A has a minimum GPA requirement of 3.0; and provides assistance with Tuition and Fees for Associate or Bachelor degree programs that are at least 2 years in duration. Cal Grant A awards for students attending a CA Community College are put on CC Reserve for up to 2 years, and a 3</a:t>
            </a:r>
            <a:r>
              <a:rPr lang="en-US" baseline="30000" dirty="0">
                <a:latin typeface="Calibri (body)"/>
              </a:rPr>
              <a:t>rd</a:t>
            </a:r>
            <a:r>
              <a:rPr lang="en-US" dirty="0">
                <a:latin typeface="Calibri (body)"/>
              </a:rPr>
              <a:t> year of reserve can be requested by students via their student portal.  </a:t>
            </a:r>
          </a:p>
          <a:p>
            <a:pPr marL="171450" lvl="0" indent="-171450">
              <a:buFont typeface="Arial" panose="020B0604020202020204" pitchFamily="34" charset="0"/>
              <a:buChar char="•"/>
              <a:defRPr/>
            </a:pPr>
            <a:endParaRPr lang="en-US" dirty="0">
              <a:latin typeface="Calibri (body)"/>
            </a:endParaRPr>
          </a:p>
          <a:p>
            <a:r>
              <a:rPr lang="en-US" dirty="0">
                <a:latin typeface="Calibri (body)"/>
              </a:rPr>
              <a:t>For academic year 2019-20, the Cal Grant A </a:t>
            </a:r>
            <a:r>
              <a:rPr lang="en-US" b="1" dirty="0">
                <a:latin typeface="Calibri (body)"/>
              </a:rPr>
              <a:t>maximum (up to) </a:t>
            </a:r>
            <a:r>
              <a:rPr lang="en-US" dirty="0">
                <a:latin typeface="Calibri (body)"/>
              </a:rPr>
              <a:t>award amounts are as follows. Keep in mind that these award amounts may change as the state budget is passed each year:</a:t>
            </a:r>
          </a:p>
          <a:p>
            <a:pPr marL="171450" indent="-171450">
              <a:buFont typeface="Arial" panose="020B0604020202020204" pitchFamily="34" charset="0"/>
              <a:buChar char="•"/>
            </a:pPr>
            <a:r>
              <a:rPr lang="en-US" b="1" dirty="0">
                <a:latin typeface="Calibri (body)"/>
              </a:rPr>
              <a:t>UC: </a:t>
            </a:r>
            <a:r>
              <a:rPr lang="en-US" dirty="0">
                <a:latin typeface="Calibri (body)"/>
              </a:rPr>
              <a:t>$12,570</a:t>
            </a:r>
          </a:p>
          <a:p>
            <a:pPr marL="171450" indent="-171450">
              <a:buFont typeface="Arial" panose="020B0604020202020204" pitchFamily="34" charset="0"/>
              <a:buChar char="•"/>
            </a:pPr>
            <a:r>
              <a:rPr lang="en-US" b="1" dirty="0">
                <a:latin typeface="Calibri (body)"/>
              </a:rPr>
              <a:t>CSU: </a:t>
            </a:r>
            <a:r>
              <a:rPr lang="en-US" dirty="0">
                <a:latin typeface="Calibri (body)"/>
              </a:rPr>
              <a:t>$5,742</a:t>
            </a:r>
          </a:p>
          <a:p>
            <a:endParaRPr lang="en-US" dirty="0">
              <a:latin typeface="Calibri (body)"/>
            </a:endParaRPr>
          </a:p>
          <a:p>
            <a:r>
              <a:rPr lang="en-US" dirty="0">
                <a:latin typeface="Calibri (body)"/>
              </a:rPr>
              <a:t>Private colleges fall into 3 categories and </a:t>
            </a:r>
            <a:r>
              <a:rPr lang="en-US" b="1" dirty="0">
                <a:latin typeface="Calibri (body)"/>
              </a:rPr>
              <a:t>maximum (up to) </a:t>
            </a:r>
            <a:r>
              <a:rPr lang="en-US" dirty="0">
                <a:latin typeface="Calibri (body)"/>
              </a:rPr>
              <a:t>awards are as follows:</a:t>
            </a:r>
          </a:p>
          <a:p>
            <a:pPr marL="171450" indent="-171450">
              <a:buFont typeface="Arial" panose="020B0604020202020204" pitchFamily="34" charset="0"/>
              <a:buChar char="•"/>
            </a:pPr>
            <a:r>
              <a:rPr lang="en-US" b="1" dirty="0">
                <a:latin typeface="Calibri (body)"/>
              </a:rPr>
              <a:t>For-profit</a:t>
            </a:r>
            <a:r>
              <a:rPr lang="en-US" dirty="0">
                <a:latin typeface="Calibri (body)"/>
              </a:rPr>
              <a:t>, Western Association of Schools and Colleges </a:t>
            </a:r>
            <a:r>
              <a:rPr lang="en-US" b="1" dirty="0">
                <a:latin typeface="Calibri (body)"/>
              </a:rPr>
              <a:t>(WASC)-accredited: </a:t>
            </a:r>
            <a:r>
              <a:rPr lang="en-US" dirty="0">
                <a:latin typeface="Calibri (body)"/>
              </a:rPr>
              <a:t>$8,056</a:t>
            </a:r>
          </a:p>
          <a:p>
            <a:pPr marL="171450" indent="-171450">
              <a:buFont typeface="Arial" panose="020B0604020202020204" pitchFamily="34" charset="0"/>
              <a:buChar char="•"/>
            </a:pPr>
            <a:r>
              <a:rPr lang="en-US" b="1" dirty="0">
                <a:latin typeface="Calibri (body)"/>
              </a:rPr>
              <a:t>For-profit, non-WASC: </a:t>
            </a:r>
            <a:r>
              <a:rPr lang="en-US" dirty="0">
                <a:latin typeface="Calibri (body)"/>
              </a:rPr>
              <a:t>$4,000</a:t>
            </a:r>
          </a:p>
          <a:p>
            <a:pPr marL="171450" indent="-171450">
              <a:buFont typeface="Arial" panose="020B0604020202020204" pitchFamily="34" charset="0"/>
              <a:buChar char="•"/>
            </a:pPr>
            <a:r>
              <a:rPr lang="en-US" b="1" dirty="0">
                <a:latin typeface="Calibri (body)"/>
              </a:rPr>
              <a:t>Nonprofit institutions: </a:t>
            </a:r>
            <a:r>
              <a:rPr lang="en-US" dirty="0">
                <a:latin typeface="Calibri (body)"/>
              </a:rPr>
              <a:t>$9,084</a:t>
            </a:r>
          </a:p>
          <a:p>
            <a:endParaRPr lang="en-US" dirty="0">
              <a:latin typeface="Calibri (body)"/>
            </a:endParaRPr>
          </a:p>
          <a:p>
            <a:pPr>
              <a:spcBef>
                <a:spcPts val="312"/>
              </a:spcBef>
              <a:spcAft>
                <a:spcPts val="0"/>
              </a:spcAft>
            </a:pPr>
            <a:r>
              <a:rPr lang="en-US" dirty="0">
                <a:latin typeface="Calibri (body)"/>
              </a:rPr>
              <a:t>The Cal Grant A cannot be disbursed at a California Community College; rather, the award is kept on reserve for up to 2 years, at which time the award will be payable at a 4-year, tuition-and-fees-charging institution. This is because technically, community colleges charge enrollment fees rather than tuition and fees. The Community College reserve is automatically granted for two years, and can be extended to three years by student request via the student portal, WebGrants4students: </a:t>
            </a:r>
            <a:r>
              <a:rPr lang="en-US" dirty="0">
                <a:latin typeface="Calibri (body)"/>
                <a:hlinkClick r:id="rId3"/>
              </a:rPr>
              <a:t>https://mygrantinfo.csac.ca.gov/</a:t>
            </a:r>
            <a:endParaRPr lang="en-US" dirty="0">
              <a:latin typeface="Calibri (body)"/>
            </a:endParaRPr>
          </a:p>
          <a:p>
            <a:pPr lvl="0">
              <a:defRPr/>
            </a:pPr>
            <a:endParaRPr lang="en-US" dirty="0">
              <a:latin typeface="Calibri (body)"/>
            </a:endParaRPr>
          </a:p>
          <a:p>
            <a:pPr lvl="0">
              <a:defRPr/>
            </a:pPr>
            <a:r>
              <a:rPr lang="en-US" b="1" dirty="0">
                <a:latin typeface="Calibri (body)"/>
              </a:rPr>
              <a:t>* New in 2019-20: </a:t>
            </a:r>
            <a:r>
              <a:rPr lang="en-US" dirty="0">
                <a:latin typeface="Calibri (body)"/>
                <a:ea typeface="Verdana" panose="020B0604030504040204" pitchFamily="34" charset="0"/>
                <a:cs typeface="Verdana" panose="020B0604030504040204" pitchFamily="34" charset="0"/>
              </a:rPr>
              <a:t>Students with dependent children may be eligible for up to a $6,000 Access Award. Students who receive this Access Award will begin to use eligibility with their first disbursement. Therefore, for students at a CCC who receive this award, the CC Reserve does not apply. </a:t>
            </a:r>
          </a:p>
          <a:p>
            <a:endParaRPr lang="en-US" dirty="0"/>
          </a:p>
        </p:txBody>
      </p:sp>
      <p:pic>
        <p:nvPicPr>
          <p:cNvPr id="4" name="Picture 3">
            <a:extLst>
              <a:ext uri="{FF2B5EF4-FFF2-40B4-BE49-F238E27FC236}">
                <a16:creationId xmlns:a16="http://schemas.microsoft.com/office/drawing/2014/main" id="{11179CBA-2790-4739-9455-8E3583431925}"/>
              </a:ext>
            </a:extLst>
          </p:cNvPr>
          <p:cNvPicPr>
            <a:picLocks noChangeAspect="1"/>
          </p:cNvPicPr>
          <p:nvPr/>
        </p:nvPicPr>
        <p:blipFill>
          <a:blip r:embed="rId4"/>
          <a:stretch>
            <a:fillRect/>
          </a:stretch>
        </p:blipFill>
        <p:spPr>
          <a:xfrm>
            <a:off x="1143000" y="457200"/>
            <a:ext cx="4572396" cy="3429297"/>
          </a:xfrm>
          <a:prstGeom prst="rect">
            <a:avLst/>
          </a:prstGeom>
          <a:ln>
            <a:solidFill>
              <a:schemeClr val="tx1"/>
            </a:solidFill>
            <a:prstDash val="solid"/>
          </a:ln>
        </p:spPr>
      </p:pic>
    </p:spTree>
    <p:extLst>
      <p:ext uri="{BB962C8B-B14F-4D97-AF65-F5344CB8AC3E}">
        <p14:creationId xmlns:p14="http://schemas.microsoft.com/office/powerpoint/2010/main" val="37015512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defTabSz="948368">
              <a:defRPr/>
            </a:pPr>
            <a:r>
              <a:rPr lang="en-US" dirty="0">
                <a:latin typeface="Calibri (body)"/>
              </a:rPr>
              <a:t>Cal Grant B awards have a minimum GPA requirement of 2.0, and have lower income and asset requirements than the Cal Grant A. This award is for lower-income students and provides them with a living allowance (called an access award) as well as assistance with tuition and fees. This grant operates a little differently because in the first year, the vast majority of students receive only the $1,672 access award portion of the grant, with the award for tuition and fees kicking in the second, third and fourth year. </a:t>
            </a:r>
          </a:p>
          <a:p>
            <a:pPr defTabSz="948368">
              <a:defRPr/>
            </a:pPr>
            <a:endParaRPr lang="en-US" dirty="0">
              <a:latin typeface="Calibri (body)"/>
            </a:endParaRPr>
          </a:p>
          <a:p>
            <a:pPr defTabSz="948368">
              <a:defRPr/>
            </a:pPr>
            <a:r>
              <a:rPr lang="en-US" dirty="0">
                <a:latin typeface="Calibri (body)"/>
              </a:rPr>
              <a:t>For a Cal Grant B, the coursework must be at least one academic year in length, and may be a certificate or degree program. </a:t>
            </a:r>
          </a:p>
          <a:p>
            <a:endParaRPr lang="en-US" dirty="0">
              <a:latin typeface="Calibri (body)"/>
            </a:endParaRPr>
          </a:p>
          <a:p>
            <a:pPr lvl="0">
              <a:defRPr/>
            </a:pPr>
            <a:r>
              <a:rPr lang="en-US" b="1" dirty="0">
                <a:latin typeface="Calibri (body)"/>
              </a:rPr>
              <a:t>New in 2019-20: </a:t>
            </a:r>
            <a:r>
              <a:rPr lang="en-US" dirty="0">
                <a:latin typeface="Calibri (body)"/>
                <a:ea typeface="Verdana" panose="020B0604030504040204" pitchFamily="34" charset="0"/>
                <a:cs typeface="Verdana" panose="020B0604030504040204" pitchFamily="34" charset="0"/>
              </a:rPr>
              <a:t>Students with dependent children may be eligible for up to a $6,000 Access Award.</a:t>
            </a:r>
          </a:p>
          <a:p>
            <a:endParaRPr lang="en-US" dirty="0">
              <a:latin typeface="Calibri (body)"/>
            </a:endParaRPr>
          </a:p>
          <a:p>
            <a:endParaRPr lang="en-US" dirty="0"/>
          </a:p>
        </p:txBody>
      </p:sp>
      <p:pic>
        <p:nvPicPr>
          <p:cNvPr id="4" name="Picture 3">
            <a:extLst>
              <a:ext uri="{FF2B5EF4-FFF2-40B4-BE49-F238E27FC236}">
                <a16:creationId xmlns:a16="http://schemas.microsoft.com/office/drawing/2014/main" id="{8D6E4B5F-253A-4844-85B3-7C9597CE35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6326" y="838200"/>
            <a:ext cx="4657748" cy="3493311"/>
          </a:xfrm>
          <a:prstGeom prst="rect">
            <a:avLst/>
          </a:prstGeom>
          <a:ln>
            <a:solidFill>
              <a:schemeClr val="tx1"/>
            </a:solidFill>
            <a:prstDash val="solid"/>
          </a:ln>
        </p:spPr>
      </p:pic>
    </p:spTree>
    <p:extLst>
      <p:ext uri="{BB962C8B-B14F-4D97-AF65-F5344CB8AC3E}">
        <p14:creationId xmlns:p14="http://schemas.microsoft.com/office/powerpoint/2010/main" val="41100860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dirty="0"/>
              <a:t>The Student Success Completion Grant became effective in Fall 2018. It is awarded to California Community College students who collect the Cal Grant B or C and are Full-Time . Students are required to enroll in 12 or more units, meet both college and federal satisfactory academic standards, and be exempt from nonresident tuition.</a:t>
            </a:r>
          </a:p>
          <a:p>
            <a:pPr fontAlgn="base"/>
            <a:endParaRPr lang="en-US" dirty="0"/>
          </a:p>
          <a:p>
            <a:pPr fontAlgn="base"/>
            <a:r>
              <a:rPr lang="en-US" dirty="0"/>
              <a:t>The award amount is $649-$2,000 per semester (24-30 units maximum, based on state funding).</a:t>
            </a:r>
          </a:p>
          <a:p>
            <a:pPr fontAlgn="base"/>
            <a:endParaRPr lang="en-US" dirty="0"/>
          </a:p>
          <a:p>
            <a:r>
              <a:rPr lang="en-US" dirty="0"/>
              <a:t>For more information on The Student Success Completion Grant, visit this link: </a:t>
            </a:r>
            <a:r>
              <a:rPr lang="en-US" dirty="0">
                <a:hlinkClick r:id="rId3"/>
              </a:rPr>
              <a:t>https://cccco.financialaidtv.com/play/60629-community-college-student-success-completion-grant/60631-what-community-college-student-success-completion-grant</a:t>
            </a:r>
            <a:r>
              <a:rPr lang="en-US" dirty="0"/>
              <a:t> </a:t>
            </a:r>
          </a:p>
        </p:txBody>
      </p:sp>
    </p:spTree>
    <p:extLst>
      <p:ext uri="{BB962C8B-B14F-4D97-AF65-F5344CB8AC3E}">
        <p14:creationId xmlns:p14="http://schemas.microsoft.com/office/powerpoint/2010/main" val="21931321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California College Promise Grant (CCCPG), formally known as the Board of Governors Fee Waiver, is administered by California Community Colleges (CCC), and waives enrollment fees for qualifying students attending CCCs. The California College Promise Grant will waive your per-unit enrollment fee (currently $46) at any community college throughout the state. </a:t>
            </a:r>
          </a:p>
          <a:p>
            <a:endParaRPr lang="en-US" dirty="0"/>
          </a:p>
          <a:p>
            <a:r>
              <a:rPr lang="en-US" dirty="0"/>
              <a:t>To participate in the CCCPG, students must:</a:t>
            </a:r>
          </a:p>
          <a:p>
            <a:pPr marL="171450" indent="-171450">
              <a:buFont typeface="Arial" panose="020B0604020202020204" pitchFamily="34" charset="0"/>
              <a:buChar char="•"/>
            </a:pPr>
            <a:r>
              <a:rPr lang="en-US" dirty="0"/>
              <a:t>Enroll at a CCC</a:t>
            </a:r>
          </a:p>
          <a:p>
            <a:pPr marL="171450" indent="-171450">
              <a:buFont typeface="Arial" panose="020B0604020202020204" pitchFamily="34" charset="0"/>
              <a:buChar char="•"/>
            </a:pPr>
            <a:r>
              <a:rPr lang="en-US" dirty="0"/>
              <a:t>Be  a CA resident, or AB 540-eligible</a:t>
            </a:r>
          </a:p>
          <a:p>
            <a:pPr marL="171450" indent="-171450">
              <a:buFont typeface="Arial" panose="020B0604020202020204" pitchFamily="34" charset="0"/>
              <a:buChar char="•"/>
            </a:pPr>
            <a:r>
              <a:rPr lang="en-US" dirty="0"/>
              <a:t>Have sufficient financial need</a:t>
            </a:r>
          </a:p>
          <a:p>
            <a:pPr marL="171450" indent="-171450">
              <a:buFont typeface="Arial" panose="020B0604020202020204" pitchFamily="34" charset="0"/>
              <a:buChar char="•"/>
            </a:pPr>
            <a:r>
              <a:rPr lang="en-US" dirty="0"/>
              <a:t>Maintain a GPA of 2.0 or higher</a:t>
            </a:r>
          </a:p>
          <a:p>
            <a:pPr marL="171450" indent="-171450">
              <a:buFont typeface="Arial" panose="020B0604020202020204" pitchFamily="34" charset="0"/>
              <a:buChar char="•"/>
            </a:pPr>
            <a:r>
              <a:rPr lang="en-US" dirty="0"/>
              <a:t>Complete more than 50% of coursework attempted</a:t>
            </a:r>
          </a:p>
          <a:p>
            <a:endParaRPr lang="en-US" dirty="0"/>
          </a:p>
          <a:p>
            <a:r>
              <a:rPr lang="en-US" dirty="0"/>
              <a:t>For the 2017-2018 academic year, nearly one million California community college students received a California College Promise Grant, totaling more than $7.6 million in financial aid.</a:t>
            </a:r>
          </a:p>
          <a:p>
            <a:pPr marL="171450" indent="-171450">
              <a:buFont typeface="Arial" panose="020B0604020202020204" pitchFamily="34" charset="0"/>
              <a:buChar char="•"/>
            </a:pPr>
            <a:endParaRPr lang="en-US" dirty="0"/>
          </a:p>
          <a:p>
            <a:r>
              <a:rPr lang="en-US" dirty="0"/>
              <a:t>For more information, visit: </a:t>
            </a:r>
            <a:r>
              <a:rPr lang="en-US" dirty="0">
                <a:hlinkClick r:id="rId3"/>
              </a:rPr>
              <a:t>https://icanaffordcollege.com/Financial-Aid/California-College-Promise-Grant</a:t>
            </a:r>
            <a:r>
              <a:rPr lang="en-US" dirty="0"/>
              <a:t> </a:t>
            </a:r>
          </a:p>
          <a:p>
            <a:pPr fontAlgn="base"/>
            <a:endParaRPr lang="en-US" b="1" dirty="0"/>
          </a:p>
          <a:p>
            <a:endParaRPr lang="en-US" dirty="0"/>
          </a:p>
        </p:txBody>
      </p:sp>
    </p:spTree>
    <p:extLst>
      <p:ext uri="{BB962C8B-B14F-4D97-AF65-F5344CB8AC3E}">
        <p14:creationId xmlns:p14="http://schemas.microsoft.com/office/powerpoint/2010/main" val="6491955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09600" y="4343400"/>
            <a:ext cx="6080760" cy="4727893"/>
          </a:xfrm>
        </p:spPr>
        <p:txBody>
          <a:bodyPr/>
          <a:lstStyle/>
          <a:p>
            <a:r>
              <a:rPr lang="en-US" dirty="0">
                <a:latin typeface="Calibri (Body)"/>
              </a:rPr>
              <a:t>First a little background information:  the Cal Grant B, unlike the Cal Grant A (except for students with dependent children), can be used at a Community College. Students who use their Cal Grant B award at the Community College receive the “Access” portion of the award; basically a stipend, of $1,672 each year to help cover the cost of books, supplies, parking or any other expense related to their education. They are also using up some of their Cal Grant eligibility in doing so. The issue is that these students are often told to put their Cal Grant “on hold” while they are at the community college (where the cost of attendance is LOWER) and save it for the 4-year school (where the cost of attendance is HIGHER)….the idea being to save the Cal Grant award when students need it the most. While the intent behind putting Grant B on hold while at a CCC is well-meaning, in reality, this may result in students losing out on Cal Grant funds.</a:t>
            </a:r>
          </a:p>
          <a:p>
            <a:endParaRPr lang="en-US" dirty="0">
              <a:latin typeface="Calibri (Body)"/>
            </a:endParaRPr>
          </a:p>
          <a:p>
            <a:pPr lvl="0">
              <a:defRPr/>
            </a:pPr>
            <a:r>
              <a:rPr lang="en-US" dirty="0">
                <a:latin typeface="Calibri (Body)"/>
              </a:rPr>
              <a:t>When a student is awarded any Cal Grant, the clock “starts ticking” in two different ways. The first way, obviously, is that as the Cal Grant is paid out, the corresponding amount of eligibility is used. So when the first year is paid in full, that would leave three years worth of payments. The second way has to do with the student’s educational level. When a high school student graduates and starts college, they are considered to have an educational level of one, i.e. they are freshmen. Even if a student isn’t paid, their education level could become a factor in their remaining Cal Grant eligibility. Also remember that once a student has received a Bachelor’s degree, they no longer are Cal Grant eligible.</a:t>
            </a:r>
          </a:p>
          <a:p>
            <a:endParaRPr lang="en-US" dirty="0">
              <a:latin typeface="Calibri (Body)"/>
            </a:endParaRPr>
          </a:p>
          <a:p>
            <a:r>
              <a:rPr lang="en-US" dirty="0">
                <a:latin typeface="Calibri (Body)"/>
              </a:rPr>
              <a:t>So whether it’s a good idea to put the Cal Grant B on hold until the student transfers to a 4 year school really depends on the individual circumstances for each student. There is no one size fits all when it comes to this scenario. Therefore, the student really needs to have those conversations with financial aid staff at their college and the 4 year college they plan to attend.</a:t>
            </a:r>
          </a:p>
          <a:p>
            <a:endParaRPr lang="en-US" baseline="0" dirty="0"/>
          </a:p>
        </p:txBody>
      </p:sp>
    </p:spTree>
    <p:extLst>
      <p:ext uri="{BB962C8B-B14F-4D97-AF65-F5344CB8AC3E}">
        <p14:creationId xmlns:p14="http://schemas.microsoft.com/office/powerpoint/2010/main" val="4377205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838200" y="4343400"/>
            <a:ext cx="5608320" cy="4183380"/>
          </a:xfrm>
        </p:spPr>
        <p:txBody>
          <a:bodyPr/>
          <a:lstStyle/>
          <a:p>
            <a:pPr defTabSz="948368">
              <a:defRPr/>
            </a:pPr>
            <a:r>
              <a:rPr lang="en-US" dirty="0">
                <a:latin typeface="Calibri (Body)"/>
              </a:rPr>
              <a:t>If a student is not eligible for a Cal Grant A or B, they could still be considered for a Cal Grant C if they enroll in an occupational or technical program of </a:t>
            </a:r>
            <a:r>
              <a:rPr lang="en-US" dirty="0">
                <a:solidFill>
                  <a:prstClr val="black"/>
                </a:solidFill>
                <a:latin typeface="Calibri (Body)"/>
                <a:ea typeface="Verdana" panose="020B0604030504040204" pitchFamily="34" charset="0"/>
                <a:cs typeface="Verdana" panose="020B0604030504040204" pitchFamily="34" charset="0"/>
              </a:rPr>
              <a:t>at least 4 months in length</a:t>
            </a:r>
            <a:r>
              <a:rPr lang="en-US" dirty="0">
                <a:latin typeface="Calibri (Body)"/>
              </a:rPr>
              <a:t>. Students still must meet all income and asset requirements and have financial need, as we discussed earlier. Unlike Cal Grant A or B, Cal Grant C has no GPA submission requirement. Students need to attend a Cal Grant eligible institution that offers a recognized program. </a:t>
            </a:r>
          </a:p>
          <a:p>
            <a:pPr defTabSz="948368">
              <a:defRPr/>
            </a:pPr>
            <a:endParaRPr lang="en-US" dirty="0">
              <a:latin typeface="Calibri (Body)"/>
            </a:endParaRPr>
          </a:p>
          <a:p>
            <a:r>
              <a:rPr lang="en-US" dirty="0">
                <a:latin typeface="Calibri (Body)"/>
              </a:rPr>
              <a:t>Once students are deemed financially eligible for a Cal Grant C, we ask for additional information via the Cal Grant C Supplement form via their student portal, Webgrants4students,</a:t>
            </a:r>
            <a:r>
              <a:rPr lang="en-US" dirty="0">
                <a:latin typeface="Calibri (Body)"/>
                <a:hlinkClick r:id="rId3"/>
              </a:rPr>
              <a:t> https://mygrantinfo.csac.ca.gov/</a:t>
            </a:r>
            <a:r>
              <a:rPr lang="en-US" dirty="0">
                <a:latin typeface="Calibri (Body)"/>
              </a:rPr>
              <a:t>.  The C Supplement form is scored, and students are ranked for eligibility based on certain factors, such as work history, educational history, and unemployment status.  Bonus points are awarded for students enrolled in programs that prepare students for work in “Priority Occupations”, identified on the next page.</a:t>
            </a:r>
          </a:p>
          <a:p>
            <a:endParaRPr lang="en-US" dirty="0">
              <a:latin typeface="Calibri (Body)"/>
            </a:endParaRPr>
          </a:p>
          <a:p>
            <a:r>
              <a:rPr lang="en-US" dirty="0">
                <a:latin typeface="Calibri (Body)"/>
              </a:rPr>
              <a:t>For more information about Cal Grant C, please visit </a:t>
            </a:r>
            <a:r>
              <a:rPr lang="en-US" dirty="0">
                <a:latin typeface="Calibri (Body)"/>
                <a:hlinkClick r:id="rId4"/>
              </a:rPr>
              <a:t>https://www.csac.ca.gov/post/cal-grant-c-award</a:t>
            </a:r>
            <a:r>
              <a:rPr lang="en-US" dirty="0">
                <a:latin typeface="Calibri (Body)"/>
              </a:rPr>
              <a:t>.</a:t>
            </a:r>
          </a:p>
          <a:p>
            <a:endParaRPr lang="en-US" dirty="0">
              <a:latin typeface="Calibri (Body)"/>
            </a:endParaRPr>
          </a:p>
          <a:p>
            <a:pPr lvl="0">
              <a:defRPr/>
            </a:pPr>
            <a:r>
              <a:rPr lang="en-US" b="1" dirty="0">
                <a:latin typeface="Calibri (Body)"/>
              </a:rPr>
              <a:t>New in 2019-20: </a:t>
            </a:r>
            <a:r>
              <a:rPr lang="en-US" dirty="0">
                <a:latin typeface="Calibri (Body)"/>
                <a:ea typeface="Verdana" panose="020B0604030504040204" pitchFamily="34" charset="0"/>
                <a:cs typeface="Verdana" panose="020B0604030504040204" pitchFamily="34" charset="0"/>
              </a:rPr>
              <a:t>Students with dependent children may be eligible for up to a $4,000 Access Award.</a:t>
            </a:r>
          </a:p>
          <a:p>
            <a:pPr defTabSz="948368">
              <a:defRPr/>
            </a:pPr>
            <a:endParaRPr lang="en-US" dirty="0"/>
          </a:p>
        </p:txBody>
      </p:sp>
      <p:pic>
        <p:nvPicPr>
          <p:cNvPr id="6" name="Picture 5">
            <a:extLst>
              <a:ext uri="{FF2B5EF4-FFF2-40B4-BE49-F238E27FC236}">
                <a16:creationId xmlns:a16="http://schemas.microsoft.com/office/drawing/2014/main" id="{57D3C70D-FDAE-407F-A297-1B88D924D5F8}"/>
              </a:ext>
            </a:extLst>
          </p:cNvPr>
          <p:cNvPicPr>
            <a:picLocks noChangeAspect="1"/>
          </p:cNvPicPr>
          <p:nvPr/>
        </p:nvPicPr>
        <p:blipFill>
          <a:blip r:embed="rId5"/>
          <a:stretch>
            <a:fillRect/>
          </a:stretch>
        </p:blipFill>
        <p:spPr>
          <a:xfrm>
            <a:off x="1219002" y="748284"/>
            <a:ext cx="4572396" cy="3429297"/>
          </a:xfrm>
          <a:prstGeom prst="rect">
            <a:avLst/>
          </a:prstGeom>
          <a:ln>
            <a:solidFill>
              <a:schemeClr val="tx1"/>
            </a:solidFill>
            <a:prstDash val="solid"/>
          </a:ln>
        </p:spPr>
      </p:pic>
    </p:spTree>
    <p:extLst>
      <p:ext uri="{BB962C8B-B14F-4D97-AF65-F5344CB8AC3E}">
        <p14:creationId xmlns:p14="http://schemas.microsoft.com/office/powerpoint/2010/main" val="20497233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62000" y="4267200"/>
            <a:ext cx="5608320" cy="4724400"/>
          </a:xfrm>
        </p:spPr>
        <p:txBody>
          <a:bodyPr/>
          <a:lstStyle/>
          <a:p>
            <a:pPr lvl="0">
              <a:defRPr/>
            </a:pPr>
            <a:r>
              <a:rPr lang="en-US" dirty="0"/>
              <a:t>Here is a list of priority occupations that students can potentially study for under the Cal Grant C. Cal Grant C approved programs are identified on the Cal Grant C </a:t>
            </a:r>
            <a:r>
              <a:rPr lang="en-US" b="1" dirty="0"/>
              <a:t>Occupational list</a:t>
            </a:r>
            <a:r>
              <a:rPr lang="en-US" dirty="0"/>
              <a:t>, and the </a:t>
            </a:r>
            <a:r>
              <a:rPr lang="en-US" b="1" dirty="0"/>
              <a:t>Priority Occupational list</a:t>
            </a:r>
            <a:r>
              <a:rPr lang="en-US" dirty="0"/>
              <a:t>. Extra points are given for students enrolled in priority occupations, during the award scoring process.</a:t>
            </a:r>
          </a:p>
          <a:p>
            <a:endParaRPr lang="en-US" dirty="0"/>
          </a:p>
          <a:p>
            <a:r>
              <a:rPr lang="en-US" dirty="0"/>
              <a:t>Students who are preliminarily awarded the Cal Grant C complete the C-Supplement form and will select the occupation that most closely resembles the type of program they are enrolled in. If a certain occupation isn’t listed or does not closely resemble the student’s intended occupation, they can select “Other.” Extra points are given for priority occupations, however if the student selects “Other,” then they won’t receive those extra points. </a:t>
            </a:r>
          </a:p>
          <a:p>
            <a:endParaRPr lang="en-US" dirty="0">
              <a:cs typeface="Calibri"/>
            </a:endParaRPr>
          </a:p>
          <a:p>
            <a:r>
              <a:rPr lang="en-US" dirty="0"/>
              <a:t>In the past, priority was given based on a student’s occupational goal, but now applicants will only receive priority if they select a program that meets at least two of the following criteria:</a:t>
            </a:r>
            <a:endParaRPr lang="en-US" dirty="0">
              <a:cs typeface="Calibri"/>
            </a:endParaRPr>
          </a:p>
          <a:p>
            <a:r>
              <a:rPr lang="en-US" dirty="0"/>
              <a:t>•High employer need or demand</a:t>
            </a:r>
            <a:endParaRPr lang="en-US" dirty="0">
              <a:cs typeface="Calibri"/>
            </a:endParaRPr>
          </a:p>
          <a:p>
            <a:r>
              <a:rPr lang="en-US" dirty="0"/>
              <a:t>•High employment growth or industry cluster</a:t>
            </a:r>
            <a:endParaRPr lang="en-US" dirty="0">
              <a:cs typeface="Calibri"/>
            </a:endParaRPr>
          </a:p>
          <a:p>
            <a:r>
              <a:rPr lang="en-US" dirty="0"/>
              <a:t>•High employment salary and wage projections</a:t>
            </a:r>
            <a:endParaRPr lang="en-US" dirty="0">
              <a:cs typeface="Calibri"/>
            </a:endParaRPr>
          </a:p>
          <a:p>
            <a:r>
              <a:rPr lang="en-US" dirty="0"/>
              <a:t>•Economic security</a:t>
            </a:r>
            <a:endParaRPr lang="en-US" dirty="0">
              <a:cs typeface="Calibri"/>
            </a:endParaRPr>
          </a:p>
          <a:p>
            <a:pPr defTabSz="966529">
              <a:defRPr/>
            </a:pPr>
            <a:r>
              <a:rPr lang="en-US" dirty="0"/>
              <a:t>For more information about Cal Grant C, and to see the standard Occupational list and the Priority Occupational list, visit </a:t>
            </a:r>
            <a:r>
              <a:rPr lang="en-US" dirty="0">
                <a:hlinkClick r:id="rId3"/>
              </a:rPr>
              <a:t>https://www.csac.ca.gov/post/cal-grant-c-award</a:t>
            </a:r>
            <a:r>
              <a:rPr lang="en-US" dirty="0"/>
              <a:t>. </a:t>
            </a:r>
            <a:endParaRPr lang="en-US" dirty="0">
              <a:cs typeface="Calibri"/>
            </a:endParaRPr>
          </a:p>
          <a:p>
            <a:pPr marL="0" defTabSz="966529">
              <a:defRPr/>
            </a:pPr>
            <a:endParaRPr lang="en-US" dirty="0">
              <a:latin typeface="Calibri (Body)"/>
            </a:endParaRPr>
          </a:p>
          <a:p>
            <a:endParaRPr lang="en-US" dirty="0"/>
          </a:p>
        </p:txBody>
      </p:sp>
    </p:spTree>
    <p:extLst>
      <p:ext uri="{BB962C8B-B14F-4D97-AF65-F5344CB8AC3E}">
        <p14:creationId xmlns:p14="http://schemas.microsoft.com/office/powerpoint/2010/main" val="39399392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there are </a:t>
            </a:r>
            <a:r>
              <a:rPr lang="en-US" baseline="0" dirty="0"/>
              <a:t>3 different types of Cal Grants students can receive, it is important to note that students can only receive one type of grant at any given time, A, B, or C. When students apply for a Cal Grant, they are not applying specifically for just the Cal Grant A or just the Cal Grant B, they are being considered for all three types of Cal Grants as well as the Middle Class Scholarship. In the event that students meet the requirements for multiple grants, the grant deemed most beneficial is applied and students will be notified of the Cal Grant awarded. </a:t>
            </a:r>
          </a:p>
          <a:p>
            <a:endParaRPr lang="en-US" baseline="0" dirty="0"/>
          </a:p>
          <a:p>
            <a:pPr defTabSz="914132">
              <a:defRPr/>
            </a:pPr>
            <a:r>
              <a:rPr lang="en-US" dirty="0"/>
              <a:t>Students who are not awarded a Cal Grant after graduating High School still have the opportunity to receive an entitlement award the following academic year if their high school uploads a GPA for their past year graduates. For students at a Community College who do not have a Cal Grant, they may receive a ‘Transfer Entitlement” Cal Grant if they transfer to an eligible four year institution and meet the age and GPA requirements. </a:t>
            </a:r>
          </a:p>
          <a:p>
            <a:pPr defTabSz="914132">
              <a:defRPr/>
            </a:pPr>
            <a:endParaRPr lang="en-US" dirty="0"/>
          </a:p>
          <a:p>
            <a:pPr defTabSz="914132">
              <a:defRPr/>
            </a:pPr>
            <a:r>
              <a:rPr lang="en-US" dirty="0"/>
              <a:t>For additional information and FAQ about Cal Grants, please use this link:</a:t>
            </a:r>
          </a:p>
          <a:p>
            <a:pPr defTabSz="914132">
              <a:defRPr/>
            </a:pPr>
            <a:r>
              <a:rPr lang="en-US" dirty="0">
                <a:hlinkClick r:id="rId3"/>
              </a:rPr>
              <a:t>https://www.csac.ca.gov/post/faq</a:t>
            </a:r>
            <a:endParaRPr lang="en-US" dirty="0"/>
          </a:p>
        </p:txBody>
      </p:sp>
    </p:spTree>
    <p:extLst>
      <p:ext uri="{BB962C8B-B14F-4D97-AF65-F5344CB8AC3E}">
        <p14:creationId xmlns:p14="http://schemas.microsoft.com/office/powerpoint/2010/main" val="19017982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income and assets of a student or a student’s family is one of the eligibility factors for receiving a Cal Grant. </a:t>
            </a:r>
            <a:r>
              <a:rPr lang="en-US" sz="1200" b="0" i="0" kern="1200" dirty="0">
                <a:solidFill>
                  <a:schemeClr val="tx1"/>
                </a:solidFill>
                <a:effectLst/>
                <a:latin typeface="+mn-lt"/>
                <a:ea typeface="+mn-ea"/>
                <a:cs typeface="+mn-cs"/>
              </a:rPr>
              <a:t>Each year the Commission publishes income and asset ceilings for the Cal Grant Program. These ceilings are subject to change until the annual state budget is passed.</a:t>
            </a:r>
            <a:r>
              <a:rPr lang="en-US" dirty="0"/>
              <a:t> Please note that income ceils are contingent on family size and type of award.</a:t>
            </a:r>
          </a:p>
          <a:p>
            <a:endParaRPr lang="en-US" dirty="0"/>
          </a:p>
          <a:p>
            <a:r>
              <a:rPr lang="en-US" dirty="0"/>
              <a:t>For the most up-to-date Cal Grant income and asset ceilings please use this link:</a:t>
            </a:r>
          </a:p>
          <a:p>
            <a:r>
              <a:rPr lang="en-US" dirty="0">
                <a:hlinkClick r:id="rId3"/>
              </a:rPr>
              <a:t>https://www.csac.ca.gov/post/cal-grant-income-and-asset-ceilings</a:t>
            </a:r>
            <a:endParaRPr lang="en-US" dirty="0"/>
          </a:p>
          <a:p>
            <a:endParaRPr lang="en-US" dirty="0"/>
          </a:p>
          <a:p>
            <a:r>
              <a:rPr lang="en-US" dirty="0"/>
              <a:t>   </a:t>
            </a:r>
          </a:p>
        </p:txBody>
      </p:sp>
    </p:spTree>
    <p:extLst>
      <p:ext uri="{BB962C8B-B14F-4D97-AF65-F5344CB8AC3E}">
        <p14:creationId xmlns:p14="http://schemas.microsoft.com/office/powerpoint/2010/main" val="2976530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449">
              <a:defRPr/>
            </a:pPr>
            <a:r>
              <a:rPr lang="en-US" dirty="0"/>
              <a:t>Here is the agenda for today’s workshop. Please follow along with the workbook and take notes as needed.</a:t>
            </a:r>
          </a:p>
          <a:p>
            <a:pPr defTabSz="931449">
              <a:defRPr/>
            </a:pPr>
            <a:endParaRPr lang="en-US" dirty="0"/>
          </a:p>
          <a:p>
            <a:pPr defTabSz="931449">
              <a:defRPr/>
            </a:pPr>
            <a:r>
              <a:rPr lang="en-US" dirty="0"/>
              <a:t>We will start out by giving a brief overview of the California Student Aid Commission and the programs we administer. This will be followed by information, updates and eligibility requirements for Cal Grants. We will then move on and cover the California Dream Act Application. Next, we give you a quick overview of what high schools need to do to ensure they have access to </a:t>
            </a:r>
            <a:r>
              <a:rPr lang="en-US" dirty="0" err="1"/>
              <a:t>WebGrants</a:t>
            </a:r>
            <a:r>
              <a:rPr lang="en-US" dirty="0"/>
              <a:t>. Finally, we will go over </a:t>
            </a:r>
            <a:r>
              <a:rPr lang="en-US" dirty="0" err="1"/>
              <a:t>WebGrants</a:t>
            </a:r>
            <a:r>
              <a:rPr lang="en-US" dirty="0"/>
              <a:t> 4 Students, provide you with some additional resources, and briefly talk about the important Cash for College program.</a:t>
            </a:r>
          </a:p>
          <a:p>
            <a:pPr defTabSz="931449">
              <a:defRPr/>
            </a:pPr>
            <a:endParaRPr lang="en-US" dirty="0"/>
          </a:p>
          <a:p>
            <a:pPr defTabSz="931449">
              <a:defRPr/>
            </a:pPr>
            <a:endParaRPr lang="en-US" dirty="0"/>
          </a:p>
          <a:p>
            <a:pPr defTabSz="931449">
              <a:defRPr/>
            </a:pPr>
            <a:endParaRPr lang="en-US" dirty="0"/>
          </a:p>
          <a:p>
            <a:pPr defTabSz="931449">
              <a:defRPr/>
            </a:pPr>
            <a:endParaRPr lang="en-US" dirty="0"/>
          </a:p>
          <a:p>
            <a:pPr defTabSz="931449">
              <a:defRPr/>
            </a:pPr>
            <a:endParaRPr lang="en-US" dirty="0"/>
          </a:p>
          <a:p>
            <a:pPr defTabSz="931449">
              <a:defRPr/>
            </a:pPr>
            <a:endParaRPr lang="en-US" dirty="0"/>
          </a:p>
        </p:txBody>
      </p:sp>
    </p:spTree>
    <p:extLst>
      <p:ext uri="{BB962C8B-B14F-4D97-AF65-F5344CB8AC3E}">
        <p14:creationId xmlns:p14="http://schemas.microsoft.com/office/powerpoint/2010/main" val="12130208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talk about something we’re going to call the “No Cal Grant Zone.” </a:t>
            </a:r>
          </a:p>
          <a:p>
            <a:endParaRPr lang="en-US" dirty="0"/>
          </a:p>
          <a:p>
            <a:r>
              <a:rPr lang="en-US" dirty="0"/>
              <a:t>Both</a:t>
            </a:r>
            <a:r>
              <a:rPr lang="en-US" baseline="0" dirty="0"/>
              <a:t> the student’s GPA and the family income and assets are used to determine </a:t>
            </a:r>
            <a:r>
              <a:rPr lang="en-US" dirty="0"/>
              <a:t>Cal Grant eligibility. It’s important</a:t>
            </a:r>
            <a:r>
              <a:rPr lang="en-US" baseline="0" dirty="0"/>
              <a:t> for students to know how their GPA and family income are used in consideration for a Cal Grant and how they can be impacted by both. Remember that Cal Grant A and Cal Grant B have different GPA requirements and different income ceilings. We don’t want students to get caught “in the middle” of these requirements, that is to say with family income too high for a Cal Grant B, but a GPA too low for a Cal Grant A. In that case, they would not be eligible for any Cal Grant because they would be in the “No Cal Grant Zone”.  </a:t>
            </a:r>
          </a:p>
          <a:p>
            <a:endParaRPr lang="en-US" baseline="0" dirty="0"/>
          </a:p>
          <a:p>
            <a:pPr defTabSz="914132">
              <a:defRPr/>
            </a:pPr>
            <a:r>
              <a:rPr lang="en-US" dirty="0"/>
              <a:t>We recommend that you make students and their families aware of both the Cal Grant GPA requirements and the corresponding income ceilings during the students’ freshman year of high school.   </a:t>
            </a:r>
          </a:p>
          <a:p>
            <a:r>
              <a:rPr lang="en-US" baseline="0" dirty="0"/>
              <a:t> </a:t>
            </a:r>
            <a:r>
              <a:rPr lang="en-US" dirty="0"/>
              <a:t> </a:t>
            </a:r>
            <a:r>
              <a:rPr lang="en-US" baseline="0" dirty="0"/>
              <a:t> </a:t>
            </a:r>
            <a:endParaRPr lang="en-US" dirty="0"/>
          </a:p>
          <a:p>
            <a:r>
              <a:rPr lang="en-US" dirty="0"/>
              <a:t>  </a:t>
            </a:r>
          </a:p>
          <a:p>
            <a:endParaRPr lang="en-US" dirty="0"/>
          </a:p>
        </p:txBody>
      </p:sp>
    </p:spTree>
    <p:extLst>
      <p:ext uri="{BB962C8B-B14F-4D97-AF65-F5344CB8AC3E}">
        <p14:creationId xmlns:p14="http://schemas.microsoft.com/office/powerpoint/2010/main" val="35227630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talk about an important</a:t>
            </a:r>
            <a:r>
              <a:rPr lang="en-US" baseline="0" dirty="0"/>
              <a:t> source of aid for California’s undocumented students, or Dreamers. The California Dream Act.</a:t>
            </a:r>
          </a:p>
          <a:p>
            <a:endParaRPr lang="en-US" baseline="0" dirty="0"/>
          </a:p>
          <a:p>
            <a:r>
              <a:rPr lang="en-US" dirty="0"/>
              <a:t>The California DREAM (Development, Relief, and Education for Alien Minors) Act is a package of California state laws that allow some undocumented children who were brought into the US to apply for and receive student financial aid benefits to attend California colleges and universities.</a:t>
            </a:r>
          </a:p>
          <a:p>
            <a:endParaRPr lang="en-US" dirty="0"/>
          </a:p>
          <a:p>
            <a:r>
              <a:rPr lang="en-US" sz="1200" b="0" i="0" kern="1200" dirty="0">
                <a:solidFill>
                  <a:schemeClr val="tx1"/>
                </a:solidFill>
                <a:effectLst/>
                <a:latin typeface="+mn-lt"/>
                <a:ea typeface="+mn-ea"/>
                <a:cs typeface="+mn-cs"/>
              </a:rPr>
              <a:t>Undocumented students cannot file the Free Application for Federal Student Aid (FAFSA) to apply for federal and state financial aid for college. This means that without the California Dream Act, they would not have access to Cal Grants, one of the state’s main forms of financial aid.</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 </a:t>
            </a:r>
            <a:endParaRPr lang="en-US" dirty="0"/>
          </a:p>
        </p:txBody>
      </p:sp>
    </p:spTree>
    <p:extLst>
      <p:ext uri="{BB962C8B-B14F-4D97-AF65-F5344CB8AC3E}">
        <p14:creationId xmlns:p14="http://schemas.microsoft.com/office/powerpoint/2010/main" val="11471803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California is one of the only handful of states which has developed and implemented its own application for eligible undocumented students, in this case the California Dream Act Application. </a:t>
            </a:r>
          </a:p>
          <a:p>
            <a:endParaRPr lang="en-US" baseline="0" dirty="0"/>
          </a:p>
          <a:p>
            <a:r>
              <a:rPr lang="en-US" baseline="0" dirty="0"/>
              <a:t>Eligible students who complete and successfully submit the California Dream Act Application are eligible for a wide range of aid, including Cal Grants, Middle Class Scholarship, Chafee Grant, Institutional Aid, the California College Promise Grants (formally the Board of Governors fee waiver), Dreamer loans at UCs and CSUs as well as other aid and scholarships.</a:t>
            </a:r>
          </a:p>
          <a:p>
            <a:endParaRPr lang="en-US" baseline="0" dirty="0"/>
          </a:p>
          <a:p>
            <a:r>
              <a:rPr lang="en-US" sz="1200" b="0" i="0" kern="1200" dirty="0">
                <a:solidFill>
                  <a:schemeClr val="tx1"/>
                </a:solidFill>
                <a:effectLst/>
                <a:latin typeface="+mn-lt"/>
                <a:ea typeface="+mn-ea"/>
                <a:cs typeface="+mn-cs"/>
              </a:rPr>
              <a:t>The Educational Opportunity Program (EOP) provides assistance through mentorship, academic programs, financial assistance, counseling/advising, and other campus support services to those who are first-generation college students, and/or from low-income and educationally disadvantaged backgrounds.</a:t>
            </a:r>
          </a:p>
          <a:p>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endParaRPr lang="en-US" dirty="0"/>
          </a:p>
        </p:txBody>
      </p:sp>
    </p:spTree>
    <p:extLst>
      <p:ext uri="{BB962C8B-B14F-4D97-AF65-F5344CB8AC3E}">
        <p14:creationId xmlns:p14="http://schemas.microsoft.com/office/powerpoint/2010/main" val="22126372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Coming in 2020-21 – The Cal Grant B Service Incentive Grant Program. </a:t>
            </a:r>
            <a:r>
              <a:rPr lang="en-US" sz="1200" b="0" i="0" kern="1200" dirty="0">
                <a:solidFill>
                  <a:schemeClr val="tx1"/>
                </a:solidFill>
                <a:effectLst/>
                <a:latin typeface="+mn-lt"/>
                <a:ea typeface="+mn-ea"/>
                <a:cs typeface="+mn-cs"/>
              </a:rPr>
              <a:t>Participating student </a:t>
            </a:r>
            <a:r>
              <a:rPr lang="en-US" dirty="0"/>
              <a:t>are</a:t>
            </a:r>
            <a:r>
              <a:rPr lang="en-US" sz="1200" b="0" i="0" kern="1200" dirty="0">
                <a:solidFill>
                  <a:schemeClr val="tx1"/>
                </a:solidFill>
                <a:effectLst/>
                <a:latin typeface="+mn-lt"/>
                <a:ea typeface="+mn-ea"/>
                <a:cs typeface="+mn-cs"/>
              </a:rPr>
              <a:t> eligible to receive a grant under the program for a maximum of eight semesters or 12 quarters. Once a student has met the minimum service requirement, the student is eligible for an award of up to one thousand five hundred dollars ($1,500) per semester or one thousand dollars ($1,000) per quarter. These is a limit of 2,500 eligible students simultaneously receiving grants.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lvl="0">
              <a:defRPr/>
            </a:pPr>
            <a:r>
              <a:rPr lang="en-US" sz="1200" b="0" i="0" kern="1200" dirty="0">
                <a:solidFill>
                  <a:schemeClr val="tx1"/>
                </a:solidFill>
                <a:effectLst/>
                <a:latin typeface="+mn-lt"/>
                <a:ea typeface="+mn-ea"/>
                <a:cs typeface="+mn-cs"/>
              </a:rPr>
              <a:t>For more information on the Cal Grant B Service Incentive Grant Program, please see this Special Alert,</a:t>
            </a:r>
            <a:r>
              <a:rPr lang="en-US" dirty="0">
                <a:hlinkClick r:id="rId3"/>
              </a:rPr>
              <a:t> https://www.csac.ca.gov/sites/main/files/file-attachments/gsa_2019-23.pdf?1567614324</a:t>
            </a:r>
            <a:r>
              <a:rPr lang="en-US" dirty="0"/>
              <a:t> </a:t>
            </a: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sz="1200" b="0" i="0" kern="1200" baseline="0" dirty="0">
              <a:solidFill>
                <a:schemeClr val="tx1"/>
              </a:solidFill>
              <a:effectLst/>
              <a:latin typeface="+mn-lt"/>
              <a:ea typeface="+mn-ea"/>
              <a:cs typeface="+mn-cs"/>
            </a:endParaRPr>
          </a:p>
          <a:p>
            <a:endParaRPr lang="en-US" sz="900" baseline="0" dirty="0"/>
          </a:p>
          <a:p>
            <a:endParaRPr lang="en-US" dirty="0"/>
          </a:p>
        </p:txBody>
      </p:sp>
      <p:sp>
        <p:nvSpPr>
          <p:cNvPr id="4" name="Slide Number Placeholder 3"/>
          <p:cNvSpPr>
            <a:spLocks noGrp="1"/>
          </p:cNvSpPr>
          <p:nvPr>
            <p:ph type="sldNum" sz="quarter" idx="10"/>
          </p:nvPr>
        </p:nvSpPr>
        <p:spPr/>
        <p:txBody>
          <a:bodyPr/>
          <a:lstStyle/>
          <a:p>
            <a:endParaRPr lang="en-US" dirty="0"/>
          </a:p>
        </p:txBody>
      </p:sp>
    </p:spTree>
    <p:extLst>
      <p:ext uri="{BB962C8B-B14F-4D97-AF65-F5344CB8AC3E}">
        <p14:creationId xmlns:p14="http://schemas.microsoft.com/office/powerpoint/2010/main" val="22126372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This California Dream Act Application home page can be found on the Student Aid Commission home page. Once on the site, students, their parents and schools can click on the California Dream Act Resources Page link where they will find all the resources they may need pertaining to the application and more. </a:t>
            </a:r>
            <a:endParaRPr lang="en-US"/>
          </a:p>
          <a:p>
            <a:pPr>
              <a:defRPr/>
            </a:pPr>
            <a:endParaRPr lang="en-US" dirty="0">
              <a:cs typeface="Calibri"/>
            </a:endParaRPr>
          </a:p>
          <a:p>
            <a:pPr>
              <a:defRPr/>
            </a:pPr>
            <a:r>
              <a:rPr lang="en-US" dirty="0"/>
              <a:t>New students starting their very first CADAA should click on “Start”. Returning students who are renewing their application for the new academic year should click “Login”,</a:t>
            </a:r>
            <a:r>
              <a:rPr lang="en-US" b="1" dirty="0"/>
              <a:t> </a:t>
            </a:r>
            <a:r>
              <a:rPr lang="en-US" dirty="0"/>
              <a:t>and parents who need to request a new pin, or recover their previous 4-digit electronic pin signature will click on “Parent Signature”.</a:t>
            </a:r>
            <a:endParaRPr lang="en-US" dirty="0">
              <a:cs typeface="Calibri"/>
            </a:endParaRPr>
          </a:p>
          <a:p>
            <a:pPr>
              <a:defRPr/>
            </a:pPr>
            <a:r>
              <a:rPr lang="en-US" dirty="0"/>
              <a:t>To go to the California Dream Act Application page, please use this link:</a:t>
            </a:r>
            <a:endParaRPr lang="en-US" dirty="0">
              <a:cs typeface="Calibri"/>
            </a:endParaRPr>
          </a:p>
          <a:p>
            <a:pPr>
              <a:defRPr/>
            </a:pPr>
            <a:r>
              <a:rPr lang="en-US" dirty="0">
                <a:hlinkClick r:id="rId3"/>
              </a:rPr>
              <a:t>https://dream.csac.ca.gov/</a:t>
            </a:r>
            <a:endParaRPr lang="en-US"/>
          </a:p>
          <a:p>
            <a:pPr>
              <a:defRPr/>
            </a:pPr>
            <a:r>
              <a:rPr lang="en-US" dirty="0"/>
              <a:t>For a paper copy of the California Dream Act Application in English, please use this link:</a:t>
            </a:r>
            <a:endParaRPr lang="en-US" dirty="0">
              <a:cs typeface="Calibri"/>
            </a:endParaRPr>
          </a:p>
          <a:p>
            <a:pPr>
              <a:defRPr/>
            </a:pPr>
            <a:r>
              <a:rPr lang="en-US" dirty="0">
                <a:hlinkClick r:id="rId4"/>
              </a:rPr>
              <a:t>https://www.csac.ca.gov/post/resources-california-dream-act-application</a:t>
            </a:r>
            <a:endParaRPr lang="en-US"/>
          </a:p>
          <a:p>
            <a:pPr>
              <a:defRPr/>
            </a:pPr>
            <a:r>
              <a:rPr lang="en-US" dirty="0"/>
              <a:t>For a paper copy of the California Dream Act Application in Spanish, please use this link:</a:t>
            </a:r>
            <a:endParaRPr lang="en-US" dirty="0">
              <a:cs typeface="Calibri"/>
            </a:endParaRPr>
          </a:p>
          <a:p>
            <a:pPr>
              <a:defRPr/>
            </a:pPr>
            <a:r>
              <a:rPr lang="en-US" dirty="0">
                <a:hlinkClick r:id="rId4"/>
              </a:rPr>
              <a:t>https://www.csac.ca.gov/post/resources-california-dream-act-application</a:t>
            </a:r>
            <a:endParaRPr lang="en-US"/>
          </a:p>
          <a:p>
            <a:pPr marL="0" marR="0" lvl="0" indent="0" algn="l" defTabSz="914400">
              <a:lnSpc>
                <a:spcPct val="100000"/>
              </a:lnSpc>
              <a:spcBef>
                <a:spcPts val="0"/>
              </a:spcBef>
              <a:spcAft>
                <a:spcPts val="0"/>
              </a:spcAft>
              <a:buClrTx/>
              <a:buSzTx/>
              <a:buFontTx/>
              <a:buNone/>
              <a:tabLst/>
              <a:defRPr/>
            </a:pPr>
            <a:endParaRPr lang="en-US" sz="1200" b="0" i="0" kern="1200" dirty="0">
              <a:effectLst/>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highlight>
                <a:srgbClr val="FFFF00"/>
              </a:highlight>
            </a:endParaRPr>
          </a:p>
          <a:p>
            <a:endParaRPr lang="en-US" dirty="0"/>
          </a:p>
        </p:txBody>
      </p:sp>
      <p:sp>
        <p:nvSpPr>
          <p:cNvPr id="4" name="Slide Number Placeholder 3"/>
          <p:cNvSpPr>
            <a:spLocks noGrp="1"/>
          </p:cNvSpPr>
          <p:nvPr>
            <p:ph type="sldNum" sz="quarter" idx="10"/>
          </p:nvPr>
        </p:nvSpPr>
        <p:spPr/>
        <p:txBody>
          <a:bodyPr/>
          <a:lstStyle/>
          <a:p>
            <a:endParaRPr lang="en-US" dirty="0"/>
          </a:p>
        </p:txBody>
      </p:sp>
    </p:spTree>
    <p:extLst>
      <p:ext uri="{BB962C8B-B14F-4D97-AF65-F5344CB8AC3E}">
        <p14:creationId xmlns:p14="http://schemas.microsoft.com/office/powerpoint/2010/main" val="14914577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ea typeface="+mn-ea"/>
                <a:cs typeface="+mn-cs"/>
              </a:rPr>
              <a:t>As</a:t>
            </a:r>
            <a:r>
              <a:rPr lang="en-US" baseline="0" dirty="0">
                <a:solidFill>
                  <a:prstClr val="black"/>
                </a:solidFill>
                <a:ea typeface="+mn-ea"/>
                <a:cs typeface="+mn-cs"/>
              </a:rPr>
              <a:t> of Jan 1, 2018, California Education Code expanded some of the requirements under AB 540. To be eligible under AB540, students must meet 3 requirements. In the first requirement, SB 68 expanded on the equivalency of high school attendance to include adult schools, </a:t>
            </a:r>
            <a:r>
              <a:rPr lang="en-US" dirty="0"/>
              <a:t>county office of education, unified school district or high school district,</a:t>
            </a:r>
            <a:r>
              <a:rPr lang="en-US" baseline="0" dirty="0"/>
              <a:t> t</a:t>
            </a:r>
            <a:r>
              <a:rPr lang="en-US" dirty="0"/>
              <a:t>he Department of Corrections and Rehabilitation,</a:t>
            </a:r>
            <a:r>
              <a:rPr lang="en-US" baseline="0" dirty="0"/>
              <a:t> and </a:t>
            </a:r>
            <a:r>
              <a:rPr lang="en-US" dirty="0"/>
              <a:t>California Community Colleges. This expansion directly benefits students who do not have a California high school diploma or GED.</a:t>
            </a:r>
            <a:endParaRPr lang="en-US" dirty="0">
              <a:solidFill>
                <a:prstClr val="black"/>
              </a:solidFil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prstClr val="black"/>
              </a:solidFill>
              <a:ea typeface="+mn-ea"/>
              <a:cs typeface="+mn-cs"/>
            </a:endParaRPr>
          </a:p>
          <a:p>
            <a:endParaRPr lang="en-US" dirty="0"/>
          </a:p>
        </p:txBody>
      </p:sp>
      <p:sp>
        <p:nvSpPr>
          <p:cNvPr id="4" name="Slide Number Placeholder 3"/>
          <p:cNvSpPr>
            <a:spLocks noGrp="1"/>
          </p:cNvSpPr>
          <p:nvPr>
            <p:ph type="sldNum" sz="quarter" idx="10"/>
          </p:nvPr>
        </p:nvSpPr>
        <p:spPr/>
        <p:txBody>
          <a:bodyPr/>
          <a:lstStyle/>
          <a:p>
            <a:endParaRPr lang="en-US" dirty="0"/>
          </a:p>
        </p:txBody>
      </p:sp>
    </p:spTree>
    <p:extLst>
      <p:ext uri="{BB962C8B-B14F-4D97-AF65-F5344CB8AC3E}">
        <p14:creationId xmlns:p14="http://schemas.microsoft.com/office/powerpoint/2010/main" val="22748026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the second requirement, SB 68 expanded the high school graduation</a:t>
            </a:r>
            <a:r>
              <a:rPr lang="en-US" baseline="0" dirty="0"/>
              <a:t> requirements to include an earned associates degree from a CA Community College; or by meeting the minimum transfer requirements at a CSU or UC.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r>
              <a:rPr lang="en-US" baseline="0" dirty="0"/>
              <a:t>Lastly, for those with unlawful immigration status, the Non-resident Tuition Exemption waiver declaring that the student has filed or will file an application to legalize their immigration status must be submitted. </a:t>
            </a:r>
            <a:r>
              <a:rPr lang="en-US" b="0" baseline="0" dirty="0"/>
              <a:t>The affidavit e</a:t>
            </a:r>
            <a:r>
              <a:rPr lang="en-US" b="0" dirty="0"/>
              <a:t>xempts qualifying students from paying nonresident tuition &amp; certifies that students are eligible to apply for Cal Grant under the CADAA.</a:t>
            </a:r>
          </a:p>
          <a:p>
            <a:endParaRPr lang="en-US" dirty="0"/>
          </a:p>
          <a:p>
            <a:r>
              <a:rPr lang="en-US" b="0" dirty="0"/>
              <a:t>To see the Commission Special Alert regarding SB 68, please click here:</a:t>
            </a:r>
          </a:p>
          <a:p>
            <a:endParaRPr lang="en-US" dirty="0"/>
          </a:p>
          <a:p>
            <a:r>
              <a:rPr lang="en-US" dirty="0">
                <a:hlinkClick r:id="rId3"/>
              </a:rPr>
              <a:t>https://www.csac.ca.gov/sites/main/files/file-attachments/gsa_2018-07.pdf</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p>
        </p:txBody>
      </p:sp>
      <p:sp>
        <p:nvSpPr>
          <p:cNvPr id="4" name="Slide Number Placeholder 3"/>
          <p:cNvSpPr>
            <a:spLocks noGrp="1"/>
          </p:cNvSpPr>
          <p:nvPr>
            <p:ph type="sldNum" sz="quarter" idx="10"/>
          </p:nvPr>
        </p:nvSpPr>
        <p:spPr/>
        <p:txBody>
          <a:bodyPr/>
          <a:lstStyle/>
          <a:p>
            <a:endParaRPr lang="en-US" dirty="0"/>
          </a:p>
        </p:txBody>
      </p:sp>
    </p:spTree>
    <p:extLst>
      <p:ext uri="{BB962C8B-B14F-4D97-AF65-F5344CB8AC3E}">
        <p14:creationId xmlns:p14="http://schemas.microsoft.com/office/powerpoint/2010/main" val="28525081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DACA</a:t>
            </a:r>
            <a:r>
              <a:rPr lang="en-US" baseline="0" dirty="0"/>
              <a:t> (Deferred Action for Childhood Arrivals) is a federal program which recognizes undocumented immigrants who were brought here as children and affords them some protections once in the program. Those who apply for DACA and meet the eligibility requirements and background screenings for DACA are protected from deportation for two years and are issued a Social Security Card for work purposes only. </a:t>
            </a:r>
          </a:p>
          <a:p>
            <a:endParaRPr lang="en-US" baseline="0" dirty="0"/>
          </a:p>
          <a:p>
            <a:r>
              <a:rPr lang="en-US" baseline="0" dirty="0"/>
              <a:t>DACA is not a requirement to apply for financial aid with the California Dream Act Application (CADAA).</a:t>
            </a:r>
          </a:p>
          <a:p>
            <a:endParaRPr lang="en-US" dirty="0"/>
          </a:p>
          <a:p>
            <a:r>
              <a:rPr lang="en-US" baseline="0" dirty="0"/>
              <a:t>There are a number of resources to get up-to date information on the most current the status of DACA. Here’s one: </a:t>
            </a:r>
            <a:r>
              <a:rPr lang="en-US" dirty="0">
                <a:hlinkClick r:id="rId3"/>
              </a:rPr>
              <a:t>https://www.nilc.org/issues/daca/</a:t>
            </a:r>
            <a:r>
              <a:rPr lang="en-US" baseline="0" dirty="0"/>
              <a:t>   </a:t>
            </a:r>
          </a:p>
          <a:p>
            <a:endParaRPr lang="en-US" dirty="0"/>
          </a:p>
          <a:p>
            <a:r>
              <a:rPr lang="en-US" dirty="0"/>
              <a:t>Another great resource related to supporting undocumented students is Immigrants Rising, which can be found through this link, </a:t>
            </a:r>
            <a:r>
              <a:rPr lang="en-US" dirty="0">
                <a:hlinkClick r:id="rId4"/>
              </a:rPr>
              <a:t>https://immigrantsrising.org/</a:t>
            </a:r>
            <a:endParaRPr lang="en-US" dirty="0"/>
          </a:p>
        </p:txBody>
      </p:sp>
      <p:sp>
        <p:nvSpPr>
          <p:cNvPr id="4" name="Slide Number Placeholder 3"/>
          <p:cNvSpPr>
            <a:spLocks noGrp="1"/>
          </p:cNvSpPr>
          <p:nvPr>
            <p:ph type="sldNum" sz="quarter" idx="10"/>
          </p:nvPr>
        </p:nvSpPr>
        <p:spPr/>
        <p:txBody>
          <a:bodyPr/>
          <a:lstStyle/>
          <a:p>
            <a:endParaRPr lang="en-US" dirty="0"/>
          </a:p>
        </p:txBody>
      </p:sp>
    </p:spTree>
    <p:extLst>
      <p:ext uri="{BB962C8B-B14F-4D97-AF65-F5344CB8AC3E}">
        <p14:creationId xmlns:p14="http://schemas.microsoft.com/office/powerpoint/2010/main" val="18092558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49478"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All males between the ages of 18-25 (including undocumented students) must register for Selective Service in order to receive their financial aid. For Dreamers, </a:t>
            </a:r>
            <a:r>
              <a:rPr lang="en-US" baseline="0" dirty="0"/>
              <a:t>the Selective Service requirement can be a barrier as students may not realize they need to register or may be anxious about registering, because they fear their undocumented immigration status will somehow come to light. </a:t>
            </a:r>
            <a:r>
              <a:rPr lang="en-US" dirty="0"/>
              <a:t>Selective Service does not share information about a male’s citizenship status and it is stated right on their website. Please make your students aware of this and emphasize that it is a requirement for financial aid. Undocumented students cannot register online, but must use the paper form and mail that in. </a:t>
            </a:r>
          </a:p>
          <a:p>
            <a:pPr marL="0" marR="0" lvl="0" indent="0" algn="l" defTabSz="949478"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defTabSz="949478">
              <a:defRPr/>
            </a:pPr>
            <a:r>
              <a:rPr lang="en-US" dirty="0"/>
              <a:t>Because these students must register by mail, it is critical that they do so as soon as they are approaching their 18</a:t>
            </a:r>
            <a:r>
              <a:rPr lang="en-US" baseline="30000" dirty="0"/>
              <a:t>th</a:t>
            </a:r>
            <a:r>
              <a:rPr lang="en-US" dirty="0"/>
              <a:t> birthday.  </a:t>
            </a:r>
          </a:p>
          <a:p>
            <a:pPr marL="0" marR="0" lvl="0" indent="0" algn="l" defTabSz="949478"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49478"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We suggest that you print out the form and make it available to your undocumented students. Please use this link to get the printable form.</a:t>
            </a:r>
          </a:p>
          <a:p>
            <a:pPr marL="0" marR="0" lvl="0" indent="0" algn="l" defTabSz="949478"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hlinkClick r:id="rId3"/>
              </a:rPr>
              <a:t>https://www.sss.gov/Portals/0/PDFs/regform_copyINT_1.pdf</a:t>
            </a:r>
            <a:r>
              <a:rPr lang="en-US" dirty="0"/>
              <a:t> </a:t>
            </a:r>
          </a:p>
          <a:p>
            <a:pPr marL="0" marR="0" lvl="0" indent="0" algn="l" defTabSz="949478"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highlight>
                <a:srgbClr val="FFFF00"/>
              </a:highlight>
            </a:endParaRPr>
          </a:p>
          <a:p>
            <a:pPr defTabSz="949478">
              <a:defRPr/>
            </a:pPr>
            <a:endParaRPr lang="en-US" dirty="0">
              <a:highlight>
                <a:srgbClr val="FFFF00"/>
              </a:highlight>
            </a:endParaRPr>
          </a:p>
          <a:p>
            <a:pPr marL="0" marR="0" lvl="0" indent="0" algn="l" defTabSz="949478"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highlight>
                <a:srgbClr val="FFFF00"/>
              </a:highlight>
            </a:endParaRPr>
          </a:p>
          <a:p>
            <a:pPr marL="0" indent="0" defTabSz="949478">
              <a:buFont typeface="Arial" panose="020B0604020202020204" pitchFamily="34" charset="0"/>
              <a:buNone/>
              <a:defRPr/>
            </a:pPr>
            <a:endParaRPr lang="en-US" baseline="0" dirty="0"/>
          </a:p>
          <a:p>
            <a:pPr defTabSz="949478">
              <a:defRPr/>
            </a:pPr>
            <a:endParaRPr lang="en-US" dirty="0"/>
          </a:p>
          <a:p>
            <a:pPr marL="174708" indent="-174708" defTabSz="931774">
              <a:buFont typeface="Arial" panose="020B0604020202020204" pitchFamily="34" charset="0"/>
              <a:buChar char="•"/>
              <a:defRPr/>
            </a:pPr>
            <a:endParaRPr lang="en-US" dirty="0"/>
          </a:p>
        </p:txBody>
      </p:sp>
    </p:spTree>
    <p:extLst>
      <p:ext uri="{BB962C8B-B14F-4D97-AF65-F5344CB8AC3E}">
        <p14:creationId xmlns:p14="http://schemas.microsoft.com/office/powerpoint/2010/main" val="11334154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3BC9630-F9E8-486F-AA7B-BBAEBF8E6D14}"/>
              </a:ext>
            </a:extLst>
          </p:cNvPr>
          <p:cNvPicPr>
            <a:picLocks noChangeAspect="1"/>
          </p:cNvPicPr>
          <p:nvPr/>
        </p:nvPicPr>
        <p:blipFill>
          <a:blip r:embed="rId3"/>
          <a:stretch>
            <a:fillRect/>
          </a:stretch>
        </p:blipFill>
        <p:spPr>
          <a:xfrm>
            <a:off x="1219002" y="838200"/>
            <a:ext cx="4572396" cy="3429297"/>
          </a:xfrm>
          <a:prstGeom prst="rect">
            <a:avLst/>
          </a:prstGeom>
          <a:ln>
            <a:solidFill>
              <a:schemeClr val="tx1"/>
            </a:solidFill>
            <a:prstDash val="solid"/>
          </a:ln>
        </p:spPr>
      </p:pic>
      <p:sp>
        <p:nvSpPr>
          <p:cNvPr id="3" name="Notes Placeholder 2"/>
          <p:cNvSpPr>
            <a:spLocks noGrp="1"/>
          </p:cNvSpPr>
          <p:nvPr>
            <p:ph type="body" idx="1"/>
          </p:nvPr>
        </p:nvSpPr>
        <p:spPr/>
        <p:txBody>
          <a:bodyPr/>
          <a:lstStyle/>
          <a:p>
            <a:r>
              <a:rPr lang="en-US" dirty="0"/>
              <a:t>Immigrants rising (formally Educators for Fair Consideration - E4FC) is a San Francisco-based organization that supports undocumented students by advocating for opportunities for undocumented people to get an education, pursue careers, and build a brighter future for themselves and their communities. They offer a wealth of resources to students and to educators including a list of scholarships that don’t require proof of citizenship or legal permanent residency, information on getting legal help and resources about entrepreneurship and starting a business.</a:t>
            </a:r>
          </a:p>
          <a:p>
            <a:endParaRPr lang="en-US" dirty="0"/>
          </a:p>
          <a:p>
            <a:r>
              <a:rPr lang="en-US" dirty="0"/>
              <a:t>The Immigrants Rising website can be found here: </a:t>
            </a:r>
            <a:r>
              <a:rPr lang="en-US" dirty="0">
                <a:hlinkClick r:id="rId4"/>
              </a:rPr>
              <a:t>https://immigrantsrising.org/</a:t>
            </a:r>
            <a:endParaRPr lang="en-US"/>
          </a:p>
          <a:p>
            <a:endParaRPr lang="en-US" dirty="0"/>
          </a:p>
          <a:p>
            <a:r>
              <a:rPr lang="en-US" dirty="0"/>
              <a:t>Here is also a link to Immigrants Rising’s Educational Resource Binder: </a:t>
            </a:r>
            <a:r>
              <a:rPr lang="en-US" dirty="0">
                <a:hlinkClick r:id="rId5"/>
              </a:rPr>
              <a:t>https://immigrantsrising.org/resource/educational-binder/</a:t>
            </a:r>
            <a:endParaRPr lang="en-US"/>
          </a:p>
          <a:p>
            <a:r>
              <a:rPr lang="en-US" dirty="0"/>
              <a:t>  </a:t>
            </a:r>
            <a:endParaRPr lang="en-US" dirty="0">
              <a:cs typeface="Calibri"/>
            </a:endParaRPr>
          </a:p>
          <a:p>
            <a:endParaRPr lang="en-US" dirty="0">
              <a:cs typeface="Calibri"/>
            </a:endParaRPr>
          </a:p>
        </p:txBody>
      </p:sp>
    </p:spTree>
    <p:extLst>
      <p:ext uri="{BB962C8B-B14F-4D97-AF65-F5344CB8AC3E}">
        <p14:creationId xmlns:p14="http://schemas.microsoft.com/office/powerpoint/2010/main" val="17187893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Commission was created by the Legislature in 1955 and continues to operate as the principal state agency responsible for administering financial aid programs for students attending public and private universities, colleges, and vocational schools in California.</a:t>
            </a:r>
          </a:p>
          <a:p>
            <a:endParaRPr lang="en-US" dirty="0"/>
          </a:p>
          <a:p>
            <a:endParaRPr lang="en-US" dirty="0"/>
          </a:p>
          <a:p>
            <a:endParaRPr lang="en-US" dirty="0"/>
          </a:p>
        </p:txBody>
      </p:sp>
    </p:spTree>
    <p:extLst>
      <p:ext uri="{BB962C8B-B14F-4D97-AF65-F5344CB8AC3E}">
        <p14:creationId xmlns:p14="http://schemas.microsoft.com/office/powerpoint/2010/main" val="269161237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cover the things that you, your school or your district can do to help ensure students are awarded a Cal Grant and that you can assist them along the way. </a:t>
            </a:r>
          </a:p>
        </p:txBody>
      </p:sp>
    </p:spTree>
    <p:extLst>
      <p:ext uri="{BB962C8B-B14F-4D97-AF65-F5344CB8AC3E}">
        <p14:creationId xmlns:p14="http://schemas.microsoft.com/office/powerpoint/2010/main" val="24902758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15790"/>
            <a:ext cx="5608320" cy="4183380"/>
          </a:xfrm>
        </p:spPr>
        <p:txBody>
          <a:bodyPr/>
          <a:lstStyle/>
          <a:p>
            <a:pPr defTabSz="931500">
              <a:defRPr/>
            </a:pPr>
            <a:r>
              <a:rPr lang="en-US" dirty="0"/>
              <a:t>The WebGrants system is an important tool you will utilize, even if you don’t upload GPAs. In order to use it, </a:t>
            </a:r>
            <a:r>
              <a:rPr lang="en-US" baseline="0" dirty="0"/>
              <a:t>you must first gain access to WebGrants by completing two forms: the High School System Administrator Access Request form and the Information Security and Confidentiality Agreement Form. One last form, the FAFSA/Dream Act Completion Agreement allows high schools and districts to receive certain FAFSA and California Dream Act application filling status information for their students. </a:t>
            </a:r>
          </a:p>
          <a:p>
            <a:pPr defTabSz="931500">
              <a:defRPr/>
            </a:pPr>
            <a:endParaRPr lang="en-US" baseline="0" dirty="0"/>
          </a:p>
          <a:p>
            <a:r>
              <a:rPr lang="en-US" baseline="0" dirty="0"/>
              <a:t>WebGrants accounts for high school users are set with a 2 year expiration date, at which point updated forms need to be completed. These forms are available at the California Student Aid Commission’s website and must be submitted before access can be gained by your school.  Remember – even if you are not the person involved in the GPA upload process, you still should have access to WebGrants in order to check reports, see which students have been awarded a Cal Grant and assist in the matching process if needed.</a:t>
            </a:r>
          </a:p>
          <a:p>
            <a:endParaRPr lang="en-US" baseline="0" dirty="0"/>
          </a:p>
          <a:p>
            <a:r>
              <a:rPr lang="en-US" baseline="0" dirty="0"/>
              <a:t>To access the forms you need to request WebGrants access, please use this link:</a:t>
            </a:r>
          </a:p>
          <a:p>
            <a:r>
              <a:rPr lang="en-US" dirty="0">
                <a:hlinkClick r:id="rId3"/>
              </a:rPr>
              <a:t>https://www.csac.ca.gov/post/access-forms</a:t>
            </a:r>
            <a:r>
              <a:rPr lang="en-US" baseline="0" dirty="0"/>
              <a:t> </a:t>
            </a:r>
          </a:p>
          <a:p>
            <a:endParaRPr lang="en-US" dirty="0"/>
          </a:p>
        </p:txBody>
      </p:sp>
    </p:spTree>
    <p:extLst>
      <p:ext uri="{BB962C8B-B14F-4D97-AF65-F5344CB8AC3E}">
        <p14:creationId xmlns:p14="http://schemas.microsoft.com/office/powerpoint/2010/main" val="364520866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will be uploading GPAs for the first time, here are the first steps you should take. We are not going to go over all this information in great detail, but please remember we do have training materials on our website, offer live and pre-recorded webinars and are available by phone or e-mail to assist you.  </a:t>
            </a:r>
          </a:p>
          <a:p>
            <a:endParaRPr lang="en-US" dirty="0"/>
          </a:p>
          <a:p>
            <a:r>
              <a:rPr lang="en-US" dirty="0"/>
              <a:t>Here’s what you need to do to get started. First – check out our training materials offered on our website or register for a live webinar that covers the NON-SSN upload process. Next - Download Non-SSN Upload User Guide. Then- Download Non-SSN GPA Excel Template. Finally – Upload the text file you created.</a:t>
            </a:r>
          </a:p>
          <a:p>
            <a:endParaRPr lang="en-US" dirty="0"/>
          </a:p>
          <a:p>
            <a:r>
              <a:rPr lang="en-US" dirty="0"/>
              <a:t>For the NON-SSN GPA UPLOAD user guide please use this link:</a:t>
            </a:r>
          </a:p>
          <a:p>
            <a:r>
              <a:rPr lang="en-US" dirty="0">
                <a:hlinkClick r:id="rId3"/>
              </a:rPr>
              <a:t>https://www.csac.ca.gov/sites/main/files/file-attachments/non-ssn_gpa_upload_user_guide_0.pdf</a:t>
            </a:r>
            <a:endParaRPr lang="en-US" dirty="0"/>
          </a:p>
        </p:txBody>
      </p:sp>
    </p:spTree>
    <p:extLst>
      <p:ext uri="{BB962C8B-B14F-4D97-AF65-F5344CB8AC3E}">
        <p14:creationId xmlns:p14="http://schemas.microsoft.com/office/powerpoint/2010/main" val="19526377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State of California mandates that public schools and charter schools upload GPAs electronically for their senior class by October 1</a:t>
            </a:r>
            <a:r>
              <a:rPr lang="en-US" baseline="30000" dirty="0"/>
              <a:t>st</a:t>
            </a:r>
            <a:r>
              <a:rPr lang="en-US" dirty="0"/>
              <a:t> each year. We suggest that all schools upload GPAs by the state mandated date. March 2</a:t>
            </a:r>
            <a:r>
              <a:rPr lang="en-US" baseline="30000" dirty="0"/>
              <a:t>nd</a:t>
            </a:r>
            <a:r>
              <a:rPr lang="en-US" dirty="0"/>
              <a:t>  remains the hard deadline for GPA uploads. Although this is the absolute deadline, please don’t wait to upload GPAs. </a:t>
            </a:r>
          </a:p>
          <a:p>
            <a:endParaRPr lang="en-US" dirty="0"/>
          </a:p>
          <a:p>
            <a:r>
              <a:rPr lang="en-US" dirty="0"/>
              <a:t>March 2</a:t>
            </a:r>
            <a:r>
              <a:rPr lang="en-US" baseline="30000" dirty="0"/>
              <a:t>nd</a:t>
            </a:r>
            <a:r>
              <a:rPr lang="en-US" dirty="0"/>
              <a:t> is also the deadline for schools to use the edit screens to make corrections and help match their students for Cal Grant consideration.     </a:t>
            </a:r>
          </a:p>
        </p:txBody>
      </p:sp>
    </p:spTree>
    <p:extLst>
      <p:ext uri="{BB962C8B-B14F-4D97-AF65-F5344CB8AC3E}">
        <p14:creationId xmlns:p14="http://schemas.microsoft.com/office/powerpoint/2010/main" val="32731329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WebGrants is the California Student Aid Commission’s internet-based access for Cal Grant grade point average (GPA) submission for high schools. While WebGrants provides a high school with the ability to upload Cal Grant GPA data, it also provides the ability to: Access reports, use online services, view your </a:t>
            </a:r>
            <a:r>
              <a:rPr lang="en-US" dirty="0"/>
              <a:t>C</a:t>
            </a:r>
            <a:r>
              <a:rPr lang="en-US" sz="1200" b="0" i="0" kern="1200" dirty="0">
                <a:solidFill>
                  <a:schemeClr val="tx1"/>
                </a:solidFill>
                <a:effectLst/>
                <a:latin typeface="+mn-lt"/>
                <a:ea typeface="+mn-ea"/>
                <a:cs typeface="+mn-cs"/>
              </a:rPr>
              <a:t>al Grant </a:t>
            </a:r>
            <a:r>
              <a:rPr lang="en-US" dirty="0"/>
              <a:t>a</a:t>
            </a:r>
            <a:r>
              <a:rPr lang="en-US" sz="1200" b="0" i="0" kern="1200" dirty="0">
                <a:solidFill>
                  <a:schemeClr val="tx1"/>
                </a:solidFill>
                <a:effectLst/>
                <a:latin typeface="+mn-lt"/>
                <a:ea typeface="+mn-ea"/>
                <a:cs typeface="+mn-cs"/>
              </a:rPr>
              <a:t>wardees, edit a record, add individual GPA and verify student high school graduation dates.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Please contact the California Student Aid Commission if you have any questions about WebGrants or WebGrants access.</a:t>
            </a:r>
          </a:p>
          <a:p>
            <a:r>
              <a:rPr lang="en-US" sz="1200" b="0" i="0" kern="1200" dirty="0">
                <a:solidFill>
                  <a:schemeClr val="tx1"/>
                </a:solidFill>
                <a:effectLst/>
                <a:latin typeface="+mn-lt"/>
                <a:ea typeface="+mn-ea"/>
                <a:cs typeface="+mn-cs"/>
              </a:rPr>
              <a:t>E-mail: </a:t>
            </a:r>
            <a:r>
              <a:rPr lang="en-US" sz="1200" b="0" i="0" kern="1200" dirty="0">
                <a:solidFill>
                  <a:schemeClr val="tx1"/>
                </a:solidFill>
                <a:effectLst/>
                <a:latin typeface="+mn-lt"/>
                <a:ea typeface="+mn-ea"/>
                <a:cs typeface="+mn-cs"/>
                <a:hlinkClick r:id="rId3"/>
              </a:rPr>
              <a:t>schoolsupport@csac.ca.gov</a:t>
            </a:r>
            <a:endParaRPr lang="en-US" sz="1200" b="0" i="0" kern="1200" dirty="0">
              <a:solidFill>
                <a:schemeClr val="tx1"/>
              </a:solidFill>
              <a:effectLst/>
              <a:latin typeface="+mn-lt"/>
              <a:ea typeface="+mn-ea"/>
              <a:cs typeface="+mn-cs"/>
            </a:endParaRPr>
          </a:p>
          <a:p>
            <a:endParaRPr lang="en-US" dirty="0"/>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 </a:t>
            </a:r>
          </a:p>
          <a:p>
            <a:endParaRPr lang="en-US" dirty="0"/>
          </a:p>
        </p:txBody>
      </p:sp>
    </p:spTree>
    <p:extLst>
      <p:ext uri="{BB962C8B-B14F-4D97-AF65-F5344CB8AC3E}">
        <p14:creationId xmlns:p14="http://schemas.microsoft.com/office/powerpoint/2010/main" val="67622006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15790"/>
            <a:ext cx="5928360" cy="4183380"/>
          </a:xfrm>
        </p:spPr>
        <p:txBody>
          <a:bodyPr/>
          <a:lstStyle/>
          <a:p>
            <a:pPr marL="0" lvl="1"/>
            <a:r>
              <a:rPr lang="en-US" dirty="0">
                <a:latin typeface="Calibri (Body)"/>
              </a:rPr>
              <a:t>All schools should electronically</a:t>
            </a:r>
            <a:r>
              <a:rPr lang="en-US" baseline="0" dirty="0">
                <a:latin typeface="Calibri (Body)"/>
              </a:rPr>
              <a:t> upload Non-SSN GPA’s for all seniors by October 1</a:t>
            </a:r>
            <a:r>
              <a:rPr lang="en-US" baseline="30000" dirty="0">
                <a:latin typeface="Calibri (Body)"/>
              </a:rPr>
              <a:t>st</a:t>
            </a:r>
            <a:r>
              <a:rPr lang="en-US" baseline="0" dirty="0">
                <a:latin typeface="Calibri (Body)"/>
              </a:rPr>
              <a:t> of each academic year, except for those students who have opted out. </a:t>
            </a:r>
          </a:p>
          <a:p>
            <a:pPr marL="0" lvl="1"/>
            <a:endParaRPr lang="en-US" baseline="0" dirty="0">
              <a:latin typeface="Calibri (Body)"/>
            </a:endParaRPr>
          </a:p>
          <a:p>
            <a:pPr marL="0" lvl="1"/>
            <a:r>
              <a:rPr lang="en-US" baseline="0" dirty="0">
                <a:latin typeface="Calibri (Body)"/>
              </a:rPr>
              <a:t>Schools must create an opt-out option for students and parents. </a:t>
            </a:r>
          </a:p>
          <a:p>
            <a:pPr marL="0" lvl="1"/>
            <a:endParaRPr lang="en-US" baseline="0" dirty="0">
              <a:latin typeface="Calibri (Body)"/>
            </a:endParaRPr>
          </a:p>
          <a:p>
            <a:pPr marL="171450" lvl="2" indent="-171450">
              <a:buFont typeface="Arial" panose="020B0604020202020204" pitchFamily="34" charset="0"/>
              <a:buChar char="•"/>
            </a:pPr>
            <a:r>
              <a:rPr lang="en-US" baseline="0" dirty="0">
                <a:latin typeface="Calibri (Body)"/>
              </a:rPr>
              <a:t>Schools must provide this opt-out option to students no later than January 1</a:t>
            </a:r>
            <a:r>
              <a:rPr lang="en-US" baseline="30000" dirty="0">
                <a:latin typeface="Calibri (Body)"/>
              </a:rPr>
              <a:t>st</a:t>
            </a:r>
            <a:r>
              <a:rPr lang="en-US" baseline="0" dirty="0">
                <a:latin typeface="Calibri (Body)"/>
              </a:rPr>
              <a:t> of the student’s junior year.</a:t>
            </a:r>
          </a:p>
          <a:p>
            <a:pPr marL="171450" lvl="2" indent="-171450">
              <a:buFont typeface="Arial" panose="020B0604020202020204" pitchFamily="34" charset="0"/>
              <a:buChar char="•"/>
            </a:pPr>
            <a:r>
              <a:rPr lang="en-US" baseline="0" dirty="0">
                <a:latin typeface="Calibri (Body)"/>
              </a:rPr>
              <a:t>We recommend that schools consider </a:t>
            </a:r>
            <a:r>
              <a:rPr lang="en-US" b="0" baseline="0" dirty="0">
                <a:latin typeface="Calibri (Body)"/>
              </a:rPr>
              <a:t>passive permission </a:t>
            </a:r>
            <a:r>
              <a:rPr lang="en-US" baseline="0" dirty="0">
                <a:latin typeface="Calibri (Body)"/>
              </a:rPr>
              <a:t>for this opt-out process. For example, an e-mail to parents which states that parents must respond in order to have their student opted out of the electronic upload process.</a:t>
            </a:r>
          </a:p>
          <a:p>
            <a:pPr marL="171450" lvl="2" indent="-171450">
              <a:buFont typeface="Arial" panose="020B0604020202020204" pitchFamily="34" charset="0"/>
              <a:buChar char="•"/>
            </a:pPr>
            <a:r>
              <a:rPr lang="en-US" baseline="0" dirty="0">
                <a:latin typeface="Calibri (Body)"/>
              </a:rPr>
              <a:t>Schools can create their own Opt-out form or use the one available on the CSAC website.</a:t>
            </a:r>
          </a:p>
          <a:p>
            <a:pPr marL="0" lvl="1"/>
            <a:r>
              <a:rPr lang="en-US" dirty="0">
                <a:latin typeface="Calibri (Body)"/>
              </a:rPr>
              <a:t> </a:t>
            </a:r>
            <a:endParaRPr lang="en-US" baseline="0" dirty="0">
              <a:latin typeface="Calibri (Body)"/>
            </a:endParaRPr>
          </a:p>
          <a:p>
            <a:pPr marL="0" lvl="1"/>
            <a:r>
              <a:rPr lang="en-US" b="0" baseline="0" dirty="0">
                <a:latin typeface="Calibri (Body)"/>
              </a:rPr>
              <a:t>Schools should verify high school graduation by August 31</a:t>
            </a:r>
            <a:r>
              <a:rPr lang="en-US" b="0" baseline="30000" dirty="0">
                <a:latin typeface="Calibri (Body)"/>
              </a:rPr>
              <a:t>st</a:t>
            </a:r>
            <a:r>
              <a:rPr lang="en-US" b="0" baseline="0" dirty="0">
                <a:latin typeface="Calibri (Body)"/>
              </a:rPr>
              <a:t> of the same academic year following graduation. Schools, school districts and county offices of education all have had the opportunity to upload GPAs.</a:t>
            </a:r>
          </a:p>
          <a:p>
            <a:pPr marL="0" lvl="1"/>
            <a:endParaRPr lang="en-US" dirty="0">
              <a:latin typeface="Calibri (Body)"/>
            </a:endParaRPr>
          </a:p>
          <a:p>
            <a:r>
              <a:rPr lang="en-US" dirty="0"/>
              <a:t>For more information on the October 1</a:t>
            </a:r>
            <a:r>
              <a:rPr lang="en-US" baseline="30000" dirty="0"/>
              <a:t>st</a:t>
            </a:r>
            <a:r>
              <a:rPr lang="en-US" dirty="0"/>
              <a:t> Deadline, please see this letter from the California Department of Education, </a:t>
            </a:r>
            <a:r>
              <a:rPr lang="en-US" dirty="0">
                <a:hlinkClick r:id="rId3"/>
              </a:rPr>
              <a:t>https://www.cde.ca.gov/nr/el/le/yr19ltr0926.asp</a:t>
            </a:r>
            <a:r>
              <a:rPr lang="en-US" dirty="0"/>
              <a:t> </a:t>
            </a:r>
          </a:p>
          <a:p>
            <a:endParaRPr lang="en-US" dirty="0">
              <a:highlight>
                <a:srgbClr val="FFFF00"/>
              </a:highlight>
            </a:endParaRPr>
          </a:p>
          <a:p>
            <a:endParaRPr lang="en-US" dirty="0">
              <a:cs typeface="Calibri"/>
            </a:endParaRPr>
          </a:p>
          <a:p>
            <a:endParaRPr lang="en-US" dirty="0"/>
          </a:p>
          <a:p>
            <a:pPr lvl="1"/>
            <a:endParaRPr lang="en-US" dirty="0">
              <a:latin typeface="Calibri (Body)"/>
            </a:endParaRPr>
          </a:p>
          <a:p>
            <a:pPr marL="0" lvl="1"/>
            <a:endParaRPr lang="en-US" b="0" baseline="0" dirty="0">
              <a:latin typeface="Calibri (Body)"/>
            </a:endParaRPr>
          </a:p>
          <a:p>
            <a:r>
              <a:rPr lang="en-US" b="0" baseline="0" dirty="0"/>
              <a:t> </a:t>
            </a:r>
            <a:endParaRPr lang="en-US" b="0" dirty="0"/>
          </a:p>
        </p:txBody>
      </p:sp>
    </p:spTree>
    <p:extLst>
      <p:ext uri="{BB962C8B-B14F-4D97-AF65-F5344CB8AC3E}">
        <p14:creationId xmlns:p14="http://schemas.microsoft.com/office/powerpoint/2010/main" val="125761557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Traditionally, high schools or districts upload GPAs for their current seniors each year. But there are times when a student will graduate early. Here is how you would handle the GPA upload, or equivalent process, for each academic year.  </a:t>
            </a:r>
          </a:p>
          <a:p>
            <a:endParaRPr lang="en-US" dirty="0"/>
          </a:p>
          <a:p>
            <a:r>
              <a:rPr lang="en-US" dirty="0"/>
              <a:t>Most of you know that when submitting GPAs for your current seniors you will only use completed coursework from the 10th grade and the 11th grade and any summer school following those two grades.</a:t>
            </a:r>
            <a:r>
              <a:rPr lang="en-US" baseline="0" dirty="0"/>
              <a:t> 9</a:t>
            </a:r>
            <a:r>
              <a:rPr lang="en-US" baseline="30000" dirty="0"/>
              <a:t>th</a:t>
            </a:r>
            <a:r>
              <a:rPr lang="en-US" baseline="0" dirty="0"/>
              <a:t> grade coursework is never included and obviously you won’t include any 12</a:t>
            </a:r>
            <a:r>
              <a:rPr lang="en-US" baseline="30000" dirty="0"/>
              <a:t>th</a:t>
            </a:r>
            <a:r>
              <a:rPr lang="en-US" baseline="0" dirty="0"/>
              <a:t> grade coursework because students are still in that academic year. </a:t>
            </a:r>
            <a:r>
              <a:rPr lang="en-US" dirty="0"/>
              <a:t>Acceptable GPAs are unweighted and calculated using a 4.0 GPA</a:t>
            </a:r>
            <a:r>
              <a:rPr lang="en-US" baseline="0" dirty="0"/>
              <a:t> scale. </a:t>
            </a:r>
          </a:p>
          <a:p>
            <a:r>
              <a:rPr lang="en-US" baseline="0" dirty="0"/>
              <a:t> </a:t>
            </a:r>
          </a:p>
          <a:p>
            <a:pPr defTabSz="914132">
              <a:defRPr/>
            </a:pPr>
            <a:r>
              <a:rPr lang="en-US" dirty="0"/>
              <a:t>For those students who have graduated from high school the prior year, or the “one year outs” you will use the 10th grade through 12th grade coursework. Once again, 9th grade year coursework is not included. All other rules are applicable to your one year out students.</a:t>
            </a:r>
          </a:p>
          <a:p>
            <a:pPr defTabSz="914132">
              <a:defRPr/>
            </a:pPr>
            <a:endParaRPr lang="en-US" dirty="0"/>
          </a:p>
          <a:p>
            <a:pPr marL="0" marR="0" lvl="0" indent="0" algn="l" defTabSz="914400" rtl="0" eaLnBrk="1" fontAlgn="auto" latinLnBrk="0" hangingPunct="1">
              <a:lnSpc>
                <a:spcPct val="100000"/>
              </a:lnSpc>
              <a:spcBef>
                <a:spcPts val="0"/>
              </a:spcBef>
              <a:spcAft>
                <a:spcPts val="0"/>
              </a:spcAft>
              <a:buClr>
                <a:schemeClr val="accent6"/>
              </a:buClr>
              <a:buSzPct val="125000"/>
              <a:buFontTx/>
              <a:buNone/>
              <a:tabLst/>
              <a:defRPr/>
            </a:pPr>
            <a:r>
              <a:rPr lang="en-US" dirty="0"/>
              <a:t>One last note about uploading GPAs for your past year graduates: Please make that a separate GPA upload and ensure the graduation date is correctly reflected. Uploading for your previous year graduates </a:t>
            </a:r>
            <a:r>
              <a:rPr lang="en-US" dirty="0">
                <a:ea typeface="Verdana" panose="020B0604030504040204" pitchFamily="34" charset="0"/>
                <a:cs typeface="Verdana" panose="020B0604030504040204" pitchFamily="34" charset="0"/>
              </a:rPr>
              <a:t>benefits students who missed the March 2</a:t>
            </a:r>
            <a:r>
              <a:rPr lang="en-US" baseline="30000" dirty="0">
                <a:ea typeface="Verdana" panose="020B0604030504040204" pitchFamily="34" charset="0"/>
                <a:cs typeface="Verdana" panose="020B0604030504040204" pitchFamily="34" charset="0"/>
              </a:rPr>
              <a:t>nd</a:t>
            </a:r>
            <a:r>
              <a:rPr lang="en-US" dirty="0">
                <a:ea typeface="Verdana" panose="020B0604030504040204" pitchFamily="34" charset="0"/>
                <a:cs typeface="Verdana" panose="020B0604030504040204" pitchFamily="34" charset="0"/>
              </a:rPr>
              <a:t> deadline, took a “Gap Year” after HS graduation, didn’t apply for financial aid the year they graduated or were disqualified for having GPA below minimum for Cal Grant A or B. </a:t>
            </a:r>
            <a:r>
              <a:rPr lang="en-US" b="1" dirty="0">
                <a:ea typeface="Verdana" panose="020B0604030504040204" pitchFamily="34" charset="0"/>
                <a:cs typeface="Verdana" panose="020B0604030504040204" pitchFamily="34" charset="0"/>
              </a:rPr>
              <a:t>Many past year graduates would benefit from having their GPA uploaded electronically!</a:t>
            </a:r>
          </a:p>
          <a:p>
            <a:pPr>
              <a:buClr>
                <a:schemeClr val="accent6"/>
              </a:buClr>
              <a:buSzPct val="125000"/>
            </a:pPr>
            <a:endParaRPr lang="en-US" b="1" dirty="0">
              <a:ea typeface="Verdana" panose="020B0604030504040204" pitchFamily="34" charset="0"/>
              <a:cs typeface="Verdana" panose="020B0604030504040204" pitchFamily="34" charset="0"/>
            </a:endParaRPr>
          </a:p>
          <a:p>
            <a:pPr defTabSz="914132">
              <a:defRPr/>
            </a:pPr>
            <a:r>
              <a:rPr lang="en-US" dirty="0"/>
              <a:t> </a:t>
            </a:r>
          </a:p>
          <a:p>
            <a:pPr defTabSz="914132">
              <a:defRPr/>
            </a:pPr>
            <a:endParaRPr lang="en-US" dirty="0"/>
          </a:p>
          <a:p>
            <a:endParaRPr lang="en-US" dirty="0"/>
          </a:p>
        </p:txBody>
      </p:sp>
    </p:spTree>
    <p:extLst>
      <p:ext uri="{BB962C8B-B14F-4D97-AF65-F5344CB8AC3E}">
        <p14:creationId xmlns:p14="http://schemas.microsoft.com/office/powerpoint/2010/main" val="69478420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4132">
              <a:defRPr/>
            </a:pPr>
            <a:r>
              <a:rPr lang="en-US" baseline="0" dirty="0"/>
              <a:t>As stated previously, a student’s GPA is a factor in the Cal Grant awarding process. If a student doesn’t have a qualifying GPA, either because their school isn’t </a:t>
            </a:r>
            <a:r>
              <a:rPr lang="en-US" dirty="0"/>
              <a:t>accredited or grades were based on pass/fail, then students can submit </a:t>
            </a:r>
            <a:r>
              <a:rPr lang="en-US" baseline="0" dirty="0"/>
              <a:t>proof of passing a high school equivalency test such as the GED, SAT, ACT, High School Equivalency Test (HiSET) or Test Assessing Secondary Completion (TASC)</a:t>
            </a:r>
            <a:r>
              <a:rPr lang="en-US" dirty="0"/>
              <a:t>. Those test scores are converted to a traditional GPA by the Commission, and the student will be processed for award consideration. Student cannot use test</a:t>
            </a:r>
            <a:r>
              <a:rPr lang="en-US" baseline="0" dirty="0"/>
              <a:t> scores in lieu of a GPA. If a student has a GPA then a student must use their GPA. </a:t>
            </a:r>
          </a:p>
          <a:p>
            <a:pPr defTabSz="914132">
              <a:defRPr/>
            </a:pPr>
            <a:endParaRPr lang="en-US" baseline="0" dirty="0"/>
          </a:p>
          <a:p>
            <a:pPr marL="0" marR="0" lvl="0" indent="0" algn="l" defTabSz="914132" rtl="0" eaLnBrk="1" fontAlgn="auto" latinLnBrk="0" hangingPunct="1">
              <a:lnSpc>
                <a:spcPct val="100000"/>
              </a:lnSpc>
              <a:spcBef>
                <a:spcPts val="0"/>
              </a:spcBef>
              <a:spcAft>
                <a:spcPts val="0"/>
              </a:spcAft>
              <a:buClrTx/>
              <a:buSzTx/>
              <a:buFontTx/>
              <a:buNone/>
              <a:tabLst/>
              <a:defRPr/>
            </a:pPr>
            <a:r>
              <a:rPr lang="en-US" dirty="0"/>
              <a:t>For additional information about the GED, please visit this website: </a:t>
            </a:r>
            <a:r>
              <a:rPr lang="en-US" dirty="0">
                <a:hlinkClick r:id="rId3"/>
              </a:rPr>
              <a:t>https://www.cde.ca.gov/ta/tg/gd/gedtest.asp</a:t>
            </a:r>
            <a:endParaRPr lang="en-US" dirty="0"/>
          </a:p>
          <a:p>
            <a:pPr defTabSz="914132">
              <a:defRPr/>
            </a:pPr>
            <a:r>
              <a:rPr lang="en-US" dirty="0"/>
              <a:t>For additional information about the TASC, please visit this website: </a:t>
            </a:r>
            <a:r>
              <a:rPr lang="en-US" dirty="0">
                <a:hlinkClick r:id="rId4"/>
              </a:rPr>
              <a:t>https://tasctest.com/</a:t>
            </a:r>
            <a:endParaRPr lang="en-US" dirty="0"/>
          </a:p>
          <a:p>
            <a:pPr defTabSz="914132">
              <a:defRPr/>
            </a:pPr>
            <a:r>
              <a:rPr lang="en-US" dirty="0"/>
              <a:t>For additional information about the HiSET, please visit this website: </a:t>
            </a:r>
            <a:r>
              <a:rPr lang="en-US" dirty="0">
                <a:hlinkClick r:id="rId5"/>
              </a:rPr>
              <a:t>https://hiset.ets.org/</a:t>
            </a:r>
            <a:endParaRPr lang="en-US" dirty="0"/>
          </a:p>
        </p:txBody>
      </p:sp>
    </p:spTree>
    <p:extLst>
      <p:ext uri="{BB962C8B-B14F-4D97-AF65-F5344CB8AC3E}">
        <p14:creationId xmlns:p14="http://schemas.microsoft.com/office/powerpoint/2010/main" val="118293173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Dual enrollment – also known as concurrent enrollment – is provided through three avenues in California, the most popular of which is the College and Career Pathways program. Authorized by Assembly Bill 288 in 2015, the College and Career Pathways program enables high school students to take college courses, taught by college professors, at their high school campus.</a:t>
            </a:r>
          </a:p>
          <a:p>
            <a:endParaRPr lang="en-US" dirty="0"/>
          </a:p>
          <a:p>
            <a:r>
              <a:rPr lang="en-US" dirty="0"/>
              <a:t>The two other dual enrollment programs – one that allows high school students to take college courses on a college campus, and a middle college high school model that integrates a high school ‘campus’ into a community college, also are popular.</a:t>
            </a:r>
          </a:p>
          <a:p>
            <a:endParaRPr lang="en-US" dirty="0"/>
          </a:p>
          <a:p>
            <a:r>
              <a:rPr lang="en-US" dirty="0"/>
              <a:t>It is important to remember that the Student Aid Commission will always want the high school GPA for any dually enrolled student. This is typically not an issue because most high schools upload GPAs early and many dually enrolled students do not obtain a sufficient number of college level units so as to allow a college GPA to be uploaded.</a:t>
            </a:r>
          </a:p>
          <a:p>
            <a:endParaRPr lang="en-US" dirty="0"/>
          </a:p>
          <a:p>
            <a:r>
              <a:rPr lang="en-US" dirty="0"/>
              <a:t>Please bear in mind that it is possible for a student’s financial aid eligibility to be impacted if they have a high number of college units when they graduate from high school. </a:t>
            </a:r>
          </a:p>
          <a:p>
            <a:endParaRPr lang="en-US" dirty="0"/>
          </a:p>
        </p:txBody>
      </p:sp>
    </p:spTree>
    <p:extLst>
      <p:ext uri="{BB962C8B-B14F-4D97-AF65-F5344CB8AC3E}">
        <p14:creationId xmlns:p14="http://schemas.microsoft.com/office/powerpoint/2010/main" val="13579278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15790"/>
            <a:ext cx="5608320" cy="4423410"/>
          </a:xfrm>
        </p:spPr>
        <p:txBody>
          <a:bodyPr/>
          <a:lstStyle/>
          <a:p>
            <a:r>
              <a:rPr lang="en-US" dirty="0">
                <a:latin typeface="Calibri (body)"/>
              </a:rPr>
              <a:t>We can think about the entire process of applying for financial aid as a series of steps. The one obvious component of each step is the student’s name and address and it is critically important in connecting, or matching, one part of the process with the other. </a:t>
            </a:r>
          </a:p>
          <a:p>
            <a:endParaRPr lang="en-US" dirty="0">
              <a:latin typeface="Calibri (body)"/>
            </a:endParaRPr>
          </a:p>
          <a:p>
            <a:r>
              <a:rPr lang="en-US" b="1" dirty="0">
                <a:latin typeface="Calibri (body)"/>
              </a:rPr>
              <a:t>We recommend:</a:t>
            </a:r>
          </a:p>
          <a:p>
            <a:pPr marL="171450" indent="-171450" defTabSz="914132">
              <a:buFont typeface="Arial" panose="020B0604020202020204" pitchFamily="34" charset="0"/>
              <a:buChar char="•"/>
              <a:defRPr/>
            </a:pPr>
            <a:r>
              <a:rPr lang="en-US" dirty="0">
                <a:latin typeface="Calibri (body)"/>
              </a:rPr>
              <a:t>Providing your seniors with the </a:t>
            </a:r>
            <a:r>
              <a:rPr lang="en-US" b="1" dirty="0">
                <a:latin typeface="Calibri (body)"/>
              </a:rPr>
              <a:t>name</a:t>
            </a:r>
            <a:r>
              <a:rPr lang="en-US" dirty="0">
                <a:latin typeface="Calibri (body)"/>
              </a:rPr>
              <a:t> and </a:t>
            </a:r>
            <a:r>
              <a:rPr lang="en-US" b="1" dirty="0">
                <a:latin typeface="Calibri (body)"/>
              </a:rPr>
              <a:t>address </a:t>
            </a:r>
            <a:r>
              <a:rPr lang="en-US" dirty="0">
                <a:latin typeface="Calibri (body)"/>
              </a:rPr>
              <a:t>the school or district will be using to upload their GPA. This will alert the student to what will be on the GPA upload and allow them to either request a name change at the school, or to use the exact same name on their application if it is correct. This can be done by providing your students with the </a:t>
            </a:r>
            <a:r>
              <a:rPr lang="en-US" i="1" dirty="0">
                <a:latin typeface="Calibri (body)"/>
              </a:rPr>
              <a:t>“GPA Demographic Verification”</a:t>
            </a:r>
            <a:r>
              <a:rPr lang="en-US" dirty="0">
                <a:latin typeface="Calibri (body)"/>
              </a:rPr>
              <a:t> form, which can be accessed via CSAC’s webpage and it’s available in the resources section of the workbook.</a:t>
            </a:r>
          </a:p>
          <a:p>
            <a:pPr marL="171450" indent="-171450" defTabSz="914132">
              <a:buFont typeface="Arial" panose="020B0604020202020204" pitchFamily="34" charset="0"/>
              <a:buChar char="•"/>
              <a:defRPr/>
            </a:pPr>
            <a:r>
              <a:rPr lang="en-US" dirty="0">
                <a:latin typeface="Calibri (body)"/>
              </a:rPr>
              <a:t>Contacting us early if you anticipate a matching issue because of a name change, or any other change that would prevent a student from matching</a:t>
            </a:r>
          </a:p>
          <a:p>
            <a:pPr marL="171450" indent="-171450" defTabSz="914132">
              <a:buFont typeface="Arial" panose="020B0604020202020204" pitchFamily="34" charset="0"/>
              <a:buChar char="•"/>
              <a:defRPr/>
            </a:pPr>
            <a:r>
              <a:rPr lang="en-US" dirty="0">
                <a:latin typeface="Calibri (body)"/>
              </a:rPr>
              <a:t>Reminding students that one small error with their name or date of birth on their financial aid application (FAFSA or Dream Act Application) may result in weeks of delays in being processed for award consideration</a:t>
            </a:r>
          </a:p>
          <a:p>
            <a:pPr marL="171450" indent="-171450" defTabSz="914132">
              <a:buFont typeface="Arial" panose="020B0604020202020204" pitchFamily="34" charset="0"/>
              <a:buChar char="•"/>
              <a:defRPr/>
            </a:pPr>
            <a:r>
              <a:rPr lang="en-US" dirty="0">
                <a:latin typeface="Calibri (body)"/>
              </a:rPr>
              <a:t>Reminding students to double-check whatever forms of identification they have before completing a financial aid application. Remember, the college will want their award to be in the same name as their IDs</a:t>
            </a:r>
          </a:p>
          <a:p>
            <a:pPr defTabSz="914132">
              <a:defRPr/>
            </a:pPr>
            <a:endParaRPr lang="en-US" dirty="0">
              <a:latin typeface="Calibri (body)"/>
            </a:endParaRPr>
          </a:p>
          <a:p>
            <a:pPr defTabSz="914132">
              <a:defRPr/>
            </a:pPr>
            <a:r>
              <a:rPr lang="en-US" dirty="0">
                <a:latin typeface="Calibri (body)"/>
              </a:rPr>
              <a:t>For a copy of the Cal Grant GPA Demographic Verification form please use this link:</a:t>
            </a:r>
          </a:p>
          <a:p>
            <a:pPr defTabSz="914132">
              <a:defRPr/>
            </a:pPr>
            <a:r>
              <a:rPr lang="en-US" dirty="0">
                <a:latin typeface="Calibri (body)"/>
                <a:hlinkClick r:id="rId3"/>
              </a:rPr>
              <a:t>https://www.csac.ca.gov/sites/main/files/file-attachments/g-28_2019_cal_grant_gpa_demographic_verif.pdf</a:t>
            </a:r>
            <a:endParaRPr lang="en-US" dirty="0">
              <a:latin typeface="Calibri (body)"/>
            </a:endParaRPr>
          </a:p>
          <a:p>
            <a:pPr defTabSz="914132">
              <a:defRPr/>
            </a:pPr>
            <a:r>
              <a:rPr lang="en-US" dirty="0"/>
              <a:t> </a:t>
            </a:r>
          </a:p>
          <a:p>
            <a:pPr defTabSz="914132">
              <a:defRPr/>
            </a:pPr>
            <a:endParaRPr lang="en-US" dirty="0"/>
          </a:p>
          <a:p>
            <a:endParaRPr lang="en-US" dirty="0"/>
          </a:p>
          <a:p>
            <a:endParaRPr lang="en-US" dirty="0"/>
          </a:p>
          <a:p>
            <a:r>
              <a:rPr lang="en-US" dirty="0"/>
              <a:t> </a:t>
            </a:r>
          </a:p>
          <a:p>
            <a:endParaRPr lang="en-US" dirty="0"/>
          </a:p>
          <a:p>
            <a:endParaRPr lang="en-US" dirty="0"/>
          </a:p>
          <a:p>
            <a:endParaRPr lang="en-US" dirty="0"/>
          </a:p>
        </p:txBody>
      </p:sp>
    </p:spTree>
    <p:extLst>
      <p:ext uri="{BB962C8B-B14F-4D97-AF65-F5344CB8AC3E}">
        <p14:creationId xmlns:p14="http://schemas.microsoft.com/office/powerpoint/2010/main" val="33428832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Commission’s Institutional Support Unit has been split to encompass both Institutional Support and a newly developed unit called Outreach and Training. The Institutional Support Unit provides support to all high school counselors and college financial aid staff across the state via email and phone.</a:t>
            </a:r>
          </a:p>
          <a:p>
            <a:endParaRPr lang="en-US" dirty="0"/>
          </a:p>
          <a:p>
            <a:r>
              <a:rPr lang="en-US" dirty="0"/>
              <a:t>As part of the customer support available to high school counselors, the Outreach and Training unit offers Ad Hoc trainings, the annual Statewide Financial Aid Workshop series, financial aid workshops, regional trainings, monthly live webinars, and staffing at various outreach events. Institutional Support will continue to provide colleges and universities </a:t>
            </a:r>
            <a:r>
              <a:rPr lang="en-US" dirty="0" err="1"/>
              <a:t>WebGrants</a:t>
            </a:r>
            <a:r>
              <a:rPr lang="en-US" dirty="0"/>
              <a:t> support for GPA uploads and matching process, as well as regular communications through the Commission’s Special Alerts and Operations Memos.</a:t>
            </a:r>
          </a:p>
          <a:p>
            <a:endParaRPr lang="en-US" dirty="0"/>
          </a:p>
          <a:p>
            <a:r>
              <a:rPr lang="en-US" dirty="0"/>
              <a:t>If you would like to contact us in regards to Institutional Support and/or Outreach and Training, we can be reached via email at </a:t>
            </a:r>
            <a:r>
              <a:rPr lang="en-US" dirty="0">
                <a:hlinkClick r:id="rId3"/>
              </a:rPr>
              <a:t>schoolsupport@csac.ca.gov</a:t>
            </a:r>
            <a:r>
              <a:rPr lang="en-US" dirty="0"/>
              <a:t> </a:t>
            </a:r>
          </a:p>
          <a:p>
            <a:endParaRPr lang="en-US" dirty="0"/>
          </a:p>
          <a:p>
            <a:endParaRPr lang="en-US" dirty="0">
              <a:cs typeface="Calibri"/>
            </a:endParaRPr>
          </a:p>
        </p:txBody>
      </p:sp>
    </p:spTree>
    <p:extLst>
      <p:ext uri="{BB962C8B-B14F-4D97-AF65-F5344CB8AC3E}">
        <p14:creationId xmlns:p14="http://schemas.microsoft.com/office/powerpoint/2010/main" val="96732641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lgn="l" defTabSz="914400">
              <a:lnSpc>
                <a:spcPct val="100000"/>
              </a:lnSpc>
              <a:spcBef>
                <a:spcPts val="0"/>
              </a:spcBef>
              <a:spcAft>
                <a:spcPts val="0"/>
              </a:spcAft>
              <a:buNone/>
              <a:tabLst/>
              <a:defRPr/>
            </a:pPr>
            <a:r>
              <a:rPr kumimoji="0" lang="en-US" b="0" i="0" u="none" strike="noStrike" kern="1200" cap="none" spc="0" normalizeH="0" baseline="0" noProof="0" dirty="0">
                <a:ln>
                  <a:noFill/>
                </a:ln>
                <a:effectLst/>
                <a:uLnTx/>
                <a:uFillTx/>
              </a:rPr>
              <a:t>It is the high school’s responsibility to upload, edit &amp; match GPAs, and verify the high school graduation of students who do not self-certify via their WebGrants4Students portal.</a:t>
            </a:r>
            <a:endParaRPr lang="en-US" dirty="0"/>
          </a:p>
          <a:p>
            <a:pPr>
              <a:defRPr/>
            </a:pPr>
            <a:r>
              <a:rPr kumimoji="0" lang="en-US" b="0" i="0" u="none" strike="noStrike" kern="1200" cap="none" spc="0" normalizeH="0" baseline="0" noProof="0" dirty="0">
                <a:ln>
                  <a:noFill/>
                </a:ln>
                <a:effectLst/>
                <a:uLnTx/>
                <a:uFillTx/>
              </a:rPr>
              <a:t>The matching/editing process can begin 24 hours after GPAs have been uploaded for students who have submitted their FAFSA/CADAA. </a:t>
            </a:r>
            <a:r>
              <a:rPr kumimoji="0" lang="en-US" b="1" i="0" u="none" strike="noStrike" kern="1200" cap="none" spc="0" normalizeH="0" baseline="0" noProof="0" dirty="0">
                <a:ln>
                  <a:noFill/>
                </a:ln>
                <a:effectLst/>
                <a:uLnTx/>
                <a:uFillTx/>
              </a:rPr>
              <a:t>The matching process can continue after the March 2</a:t>
            </a:r>
            <a:r>
              <a:rPr kumimoji="0" lang="en-US" b="1" i="0" u="none" strike="noStrike" kern="1200" cap="none" spc="0" normalizeH="0" noProof="0" dirty="0">
                <a:ln>
                  <a:noFill/>
                </a:ln>
                <a:effectLst/>
                <a:uLnTx/>
                <a:uFillTx/>
              </a:rPr>
              <a:t>nd</a:t>
            </a:r>
            <a:r>
              <a:rPr kumimoji="0" lang="en-US" b="1" i="0" u="none" strike="noStrike" kern="1200" cap="none" spc="0" normalizeH="0" baseline="0" noProof="0" dirty="0">
                <a:ln>
                  <a:noFill/>
                </a:ln>
                <a:effectLst/>
                <a:uLnTx/>
                <a:uFillTx/>
              </a:rPr>
              <a:t> deadline, through late March.</a:t>
            </a:r>
            <a:r>
              <a:rPr lang="en-US" b="1" dirty="0"/>
              <a:t>  </a:t>
            </a:r>
            <a:endParaRPr lang="en-US"/>
          </a:p>
          <a:p>
            <a:pPr>
              <a:defRPr/>
            </a:pPr>
            <a:endParaRPr lang="en-US" b="1" dirty="0">
              <a:cs typeface="Calibri"/>
            </a:endParaRPr>
          </a:p>
          <a:p>
            <a:pPr>
              <a:defRPr/>
            </a:pPr>
            <a:r>
              <a:rPr kumimoji="0" lang="en-US" b="0" i="0" u="none" strike="noStrike" kern="1200" cap="none" spc="0" normalizeH="0" baseline="0" noProof="0" dirty="0">
                <a:ln>
                  <a:noFill/>
                </a:ln>
                <a:effectLst/>
                <a:uLnTx/>
                <a:uFillTx/>
              </a:rPr>
              <a:t>To view GPA reports, you will need </a:t>
            </a:r>
            <a:r>
              <a:rPr kumimoji="0" lang="en-US" b="0" i="0" u="none" strike="noStrike" kern="1200" cap="none" spc="0" normalizeH="0" baseline="0" noProof="0" dirty="0" err="1">
                <a:ln>
                  <a:noFill/>
                </a:ln>
                <a:effectLst/>
                <a:uLnTx/>
                <a:uFillTx/>
              </a:rPr>
              <a:t>WebGrants</a:t>
            </a:r>
            <a:r>
              <a:rPr kumimoji="0" lang="en-US" b="0" i="0" u="none" strike="noStrike" kern="1200" cap="none" spc="0" normalizeH="0" baseline="0" noProof="0" dirty="0">
                <a:ln>
                  <a:noFill/>
                </a:ln>
                <a:effectLst/>
                <a:uLnTx/>
                <a:uFillTx/>
              </a:rPr>
              <a:t> access.</a:t>
            </a:r>
            <a:r>
              <a:rPr lang="en-US" dirty="0"/>
              <a:t> </a:t>
            </a:r>
            <a:r>
              <a:rPr kumimoji="0" lang="en-US" b="0" i="0" u="none" strike="noStrike" kern="1200" cap="none" spc="0" normalizeH="0" baseline="0" noProof="0" dirty="0">
                <a:ln>
                  <a:noFill/>
                </a:ln>
                <a:effectLst/>
                <a:uLnTx/>
                <a:uFillTx/>
              </a:rPr>
              <a:t> If you are new to </a:t>
            </a:r>
            <a:r>
              <a:rPr kumimoji="0" lang="en-US" b="0" i="0" u="none" strike="noStrike" kern="1200" cap="none" spc="0" normalizeH="0" baseline="0" noProof="0" dirty="0" err="1">
                <a:ln>
                  <a:noFill/>
                </a:ln>
                <a:effectLst/>
                <a:uLnTx/>
                <a:uFillTx/>
              </a:rPr>
              <a:t>WebGrants</a:t>
            </a:r>
            <a:r>
              <a:rPr kumimoji="0" lang="en-US" b="0" i="0" u="none" strike="noStrike" kern="1200" cap="none" spc="0" normalizeH="0" baseline="0" noProof="0" dirty="0">
                <a:ln>
                  <a:noFill/>
                </a:ln>
                <a:effectLst/>
                <a:uLnTx/>
                <a:uFillTx/>
              </a:rPr>
              <a:t>, it may be helpful to pull up each report that you have available to you. Please contact the Student Aid Commission if you have any questions.</a:t>
            </a:r>
            <a:r>
              <a:rPr lang="en-US" dirty="0"/>
              <a:t> </a:t>
            </a:r>
          </a:p>
          <a:p>
            <a:pPr>
              <a:defRPr/>
            </a:pPr>
            <a:endParaRPr lang="en-US" dirty="0">
              <a:cs typeface="Calibri"/>
            </a:endParaRPr>
          </a:p>
          <a:p>
            <a:pPr>
              <a:defRPr/>
            </a:pPr>
            <a:r>
              <a:rPr lang="en-US" dirty="0"/>
              <a:t>For link to GPA Matching and Editing Reference Guide, please visit this link: </a:t>
            </a:r>
            <a:r>
              <a:rPr lang="en-US" dirty="0">
                <a:hlinkClick r:id="rId3"/>
              </a:rPr>
              <a:t>https://www.csac.ca.gov/sites/main/files/file-attachments/gpa_editing_matching.pdf?1570725688</a:t>
            </a:r>
            <a:r>
              <a:rPr lang="en-US" dirty="0"/>
              <a:t> </a:t>
            </a:r>
            <a:endParaRPr lang="en-US" dirty="0">
              <a:cs typeface="Calibri"/>
            </a:endParaRPr>
          </a:p>
          <a:p>
            <a:pPr marL="0" marR="0" lvl="0" indent="0" algn="l" defTabSz="914400">
              <a:lnSpc>
                <a:spcPct val="100000"/>
              </a:lnSpc>
              <a:spcBef>
                <a:spcPts val="0"/>
              </a:spcBef>
              <a:spcAft>
                <a:spcPts val="0"/>
              </a:spcAft>
              <a:buClrTx/>
              <a:buSzTx/>
              <a:buFontTx/>
              <a:buNone/>
              <a:tabLst/>
              <a:defRPr/>
            </a:pPr>
            <a:endParaRPr lang="en-US" sz="1200" b="0" i="0" u="none" strike="noStrike" kern="1200" cap="none" spc="0" normalizeH="0" baseline="0" noProof="0" dirty="0">
              <a:ln>
                <a:noFill/>
              </a:ln>
              <a:effectLst/>
              <a:uLnTx/>
              <a:uFillTx/>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p:txBody>
      </p:sp>
      <p:pic>
        <p:nvPicPr>
          <p:cNvPr id="4" name="Picture 3">
            <a:extLst>
              <a:ext uri="{FF2B5EF4-FFF2-40B4-BE49-F238E27FC236}">
                <a16:creationId xmlns:a16="http://schemas.microsoft.com/office/drawing/2014/main" id="{D74F423A-48D4-4E82-9DAB-71D741211FE4}"/>
              </a:ext>
            </a:extLst>
          </p:cNvPr>
          <p:cNvPicPr>
            <a:picLocks noChangeAspect="1"/>
          </p:cNvPicPr>
          <p:nvPr/>
        </p:nvPicPr>
        <p:blipFill>
          <a:blip r:embed="rId4"/>
          <a:stretch>
            <a:fillRect/>
          </a:stretch>
        </p:blipFill>
        <p:spPr>
          <a:xfrm>
            <a:off x="1219002" y="864108"/>
            <a:ext cx="4572396" cy="3545586"/>
          </a:xfrm>
          <a:prstGeom prst="rect">
            <a:avLst/>
          </a:prstGeom>
          <a:ln>
            <a:solidFill>
              <a:schemeClr val="tx1"/>
            </a:solidFill>
            <a:prstDash val="solid"/>
          </a:ln>
        </p:spPr>
      </p:pic>
    </p:spTree>
    <p:extLst>
      <p:ext uri="{BB962C8B-B14F-4D97-AF65-F5344CB8AC3E}">
        <p14:creationId xmlns:p14="http://schemas.microsoft.com/office/powerpoint/2010/main" val="205288582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32">
              <a:defRPr/>
            </a:pPr>
            <a:r>
              <a:rPr lang="en-US" dirty="0"/>
              <a:t>Let’s take a minute to discuss things to consider after the student has applied with the FAFSA or California Dream Act application. </a:t>
            </a:r>
          </a:p>
          <a:p>
            <a:pPr defTabSz="914132">
              <a:defRPr/>
            </a:pPr>
            <a:endParaRPr lang="en-US" baseline="0" dirty="0"/>
          </a:p>
          <a:p>
            <a:endParaRPr lang="en-US" baseline="0" dirty="0"/>
          </a:p>
          <a:p>
            <a:pPr defTabSz="914132">
              <a:defRPr/>
            </a:pPr>
            <a:endParaRPr lang="en-US" baseline="0" dirty="0"/>
          </a:p>
          <a:p>
            <a:endParaRPr lang="en-US" baseline="0" dirty="0"/>
          </a:p>
          <a:p>
            <a:endParaRPr lang="en-US" baseline="0" dirty="0"/>
          </a:p>
        </p:txBody>
      </p:sp>
    </p:spTree>
    <p:extLst>
      <p:ext uri="{BB962C8B-B14F-4D97-AF65-F5344CB8AC3E}">
        <p14:creationId xmlns:p14="http://schemas.microsoft.com/office/powerpoint/2010/main" val="381402055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66800" y="685800"/>
            <a:ext cx="4648200" cy="3486150"/>
          </a:xfrm>
        </p:spPr>
      </p:sp>
      <p:sp>
        <p:nvSpPr>
          <p:cNvPr id="3" name="Notes Placeholder 2"/>
          <p:cNvSpPr>
            <a:spLocks noGrp="1"/>
          </p:cNvSpPr>
          <p:nvPr>
            <p:ph type="body" idx="1"/>
          </p:nvPr>
        </p:nvSpPr>
        <p:spPr>
          <a:xfrm>
            <a:off x="838200" y="4343400"/>
            <a:ext cx="5608320" cy="4953000"/>
          </a:xfrm>
        </p:spPr>
        <p:txBody>
          <a:bodyPr/>
          <a:lstStyle/>
          <a:p>
            <a:r>
              <a:rPr lang="en-US" dirty="0"/>
              <a:t>Make sure your students’ applications were successfully submitted. </a:t>
            </a:r>
            <a:endParaRPr lang="en-US"/>
          </a:p>
          <a:p>
            <a:endParaRPr lang="en-US" dirty="0"/>
          </a:p>
          <a:p>
            <a:r>
              <a:rPr lang="en-US" dirty="0"/>
              <a:t>Pro Tip: You can verify which students still need to complete their financial aid applications by checking the “Non-SSN GPA Status Report”. This report will show the students that were uploaded on their GPA upload and also provide financial aid application status. </a:t>
            </a:r>
          </a:p>
          <a:p>
            <a:endParaRPr lang="en-US" dirty="0">
              <a:cs typeface="Calibri"/>
            </a:endParaRPr>
          </a:p>
          <a:p>
            <a:r>
              <a:rPr lang="en-US" b="1" dirty="0"/>
              <a:t>FAFSA </a:t>
            </a:r>
            <a:r>
              <a:rPr lang="en-US" dirty="0"/>
              <a:t>- After students submit their FAFSA, they should receive a Student Aid Report (SAR) within 3-5 days via e-mail. If they do not get this e-mail, have them log back into their FAFSA account to check for errors and make corrections if needed. If they need additional help, they can call or use the corresponding chat feature via the usage of the FAFSA website, </a:t>
            </a:r>
            <a:r>
              <a:rPr lang="en-US" dirty="0">
                <a:hlinkClick r:id="rId3"/>
              </a:rPr>
              <a:t>https://studentaid.ed.gov/sa/fafsa</a:t>
            </a:r>
            <a:endParaRPr lang="en-US"/>
          </a:p>
          <a:p>
            <a:endParaRPr lang="en-US" dirty="0"/>
          </a:p>
          <a:p>
            <a:r>
              <a:rPr lang="en-US" b="1" dirty="0"/>
              <a:t>California Dream Act Application </a:t>
            </a:r>
            <a:r>
              <a:rPr lang="en-US" dirty="0"/>
              <a:t>- After students submit their California Dream Act Applications, they will get a system generated e-mail that states the application has processed. If they do not get that e-mail, or think there is an issue with their application, please have them contact Student Support for assistance at the California Student Aid Commission at </a:t>
            </a:r>
            <a:r>
              <a:rPr lang="en-US" dirty="0">
                <a:hlinkClick r:id="rId4"/>
              </a:rPr>
              <a:t>studentsupport@csac.ca.gov</a:t>
            </a:r>
            <a:r>
              <a:rPr lang="en-US" dirty="0"/>
              <a:t> </a:t>
            </a:r>
            <a:endParaRPr lang="en-US" dirty="0">
              <a:cs typeface="Calibri"/>
            </a:endParaRPr>
          </a:p>
          <a:p>
            <a:endParaRPr lang="en-US" dirty="0">
              <a:cs typeface="Calibri"/>
            </a:endParaRPr>
          </a:p>
        </p:txBody>
      </p:sp>
    </p:spTree>
    <p:extLst>
      <p:ext uri="{BB962C8B-B14F-4D97-AF65-F5344CB8AC3E}">
        <p14:creationId xmlns:p14="http://schemas.microsoft.com/office/powerpoint/2010/main" val="157194023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After the GPA has been uploaded and the application has been submitted there may still be things that must be done to allow that student to successfully process for Cal Grant consideration. </a:t>
            </a:r>
            <a:r>
              <a:rPr lang="en-US" dirty="0"/>
              <a:t>Let’s take a look at some typical issues that may cause the student to not get awarded, or to not receive an initial award.</a:t>
            </a:r>
          </a:p>
          <a:p>
            <a:endParaRPr lang="en-US" baseline="0" dirty="0"/>
          </a:p>
          <a:p>
            <a:endParaRPr lang="en-US" baseline="0" dirty="0"/>
          </a:p>
        </p:txBody>
      </p:sp>
    </p:spTree>
    <p:extLst>
      <p:ext uri="{BB962C8B-B14F-4D97-AF65-F5344CB8AC3E}">
        <p14:creationId xmlns:p14="http://schemas.microsoft.com/office/powerpoint/2010/main" val="170698345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reasons why a student’s application may not be processing. Some application errors will cause the application to not even be processed, and thereby will not give these students Cal Grant consideration. Please alert your students to help them prevent errors at the time of application submission:</a:t>
            </a:r>
          </a:p>
          <a:p>
            <a:pPr marL="171450" indent="-171450">
              <a:buFont typeface="Arial" panose="020B0604020202020204" pitchFamily="34" charset="0"/>
              <a:buChar char="•"/>
            </a:pPr>
            <a:r>
              <a:rPr lang="en-US" dirty="0"/>
              <a:t>Submit all applications </a:t>
            </a:r>
            <a:r>
              <a:rPr lang="en-US" i="1" u="sng" dirty="0"/>
              <a:t>for the correct academic year</a:t>
            </a:r>
            <a:r>
              <a:rPr lang="en-US" u="sng" dirty="0"/>
              <a:t>, </a:t>
            </a:r>
            <a:r>
              <a:rPr lang="en-US" b="0" i="1" u="sng" dirty="0"/>
              <a:t>by March 2nd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 a WebGrants4Students account to monitor your application. Do the green checkmarks appear, indicating that both the application, and the GPA were received?</a:t>
            </a:r>
          </a:p>
          <a:p>
            <a:pPr marL="628650" lvl="1" indent="-171450">
              <a:buFont typeface="Arial" panose="020B0604020202020204" pitchFamily="34" charset="0"/>
              <a:buChar char="•"/>
            </a:pPr>
            <a:r>
              <a:rPr lang="en-US" dirty="0"/>
              <a:t>If the GPA field does not display a green checkmark: Follow up with the High School to submit the GPA (especially important for prior-year graduates)</a:t>
            </a:r>
          </a:p>
          <a:p>
            <a:pPr marL="171450" indent="-171450">
              <a:buFont typeface="Arial" panose="020B0604020202020204" pitchFamily="34" charset="0"/>
              <a:buChar char="•"/>
            </a:pPr>
            <a:r>
              <a:rPr lang="en-US" dirty="0"/>
              <a:t>(Dependent students) Ensure a parent signs the original application, and each subsequent application correction</a:t>
            </a:r>
          </a:p>
          <a:p>
            <a:pPr marL="171450" indent="-171450">
              <a:buFont typeface="Arial" panose="020B0604020202020204" pitchFamily="34" charset="0"/>
              <a:buChar char="•"/>
            </a:pPr>
            <a:r>
              <a:rPr lang="en-US" dirty="0"/>
              <a:t>Review the Student Aid Report for errors. Resolve any application errors</a:t>
            </a:r>
          </a:p>
          <a:p>
            <a:pPr marL="171450" indent="-171450">
              <a:buFont typeface="Arial" panose="020B0604020202020204" pitchFamily="34" charset="0"/>
              <a:buChar char="•"/>
            </a:pPr>
            <a:r>
              <a:rPr lang="en-US" dirty="0"/>
              <a:t>Always list a CA college on the application- even if planning to attend out of state- as a backup plan </a:t>
            </a:r>
          </a:p>
          <a:p>
            <a:pPr marL="0" indent="0">
              <a:buFont typeface="Arial" panose="020B0604020202020204" pitchFamily="34" charset="0"/>
              <a:buNone/>
            </a:pPr>
            <a:endParaRPr lang="en-US" dirty="0"/>
          </a:p>
          <a:p>
            <a:endParaRPr lang="en-US" dirty="0"/>
          </a:p>
        </p:txBody>
      </p:sp>
    </p:spTree>
    <p:extLst>
      <p:ext uri="{BB962C8B-B14F-4D97-AF65-F5344CB8AC3E}">
        <p14:creationId xmlns:p14="http://schemas.microsoft.com/office/powerpoint/2010/main" val="270291873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multiple reasons why a student may not receive a Cal Grant. </a:t>
            </a:r>
          </a:p>
          <a:p>
            <a:endParaRPr lang="en-US" dirty="0"/>
          </a:p>
          <a:p>
            <a:r>
              <a:rPr lang="en-US" dirty="0"/>
              <a:t>In order receive Cal Grant </a:t>
            </a:r>
            <a:r>
              <a:rPr lang="en-US" i="1" dirty="0"/>
              <a:t>consideration, </a:t>
            </a:r>
            <a:r>
              <a:rPr lang="en-US" dirty="0"/>
              <a:t>meaning that CSAC will </a:t>
            </a:r>
            <a:r>
              <a:rPr lang="en-US" i="1" dirty="0"/>
              <a:t>process</a:t>
            </a:r>
            <a:r>
              <a:rPr lang="en-US" dirty="0"/>
              <a:t> the application: an on-time application and matched GPA are required.  Students may not qualify because their income is too high, or GPA is too low. </a:t>
            </a:r>
          </a:p>
          <a:p>
            <a:endParaRPr lang="en-US" dirty="0"/>
          </a:p>
          <a:p>
            <a:pPr marL="0" indent="0">
              <a:buFont typeface="Arial" panose="020B0604020202020204" pitchFamily="34" charset="0"/>
              <a:buNone/>
            </a:pPr>
            <a:endParaRPr lang="en-US" dirty="0"/>
          </a:p>
          <a:p>
            <a:endParaRPr lang="en-US" dirty="0"/>
          </a:p>
        </p:txBody>
      </p:sp>
    </p:spTree>
    <p:extLst>
      <p:ext uri="{BB962C8B-B14F-4D97-AF65-F5344CB8AC3E}">
        <p14:creationId xmlns:p14="http://schemas.microsoft.com/office/powerpoint/2010/main" val="270291873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chart shows common awarding issues &amp; solutions. All of these errors can be corrected by high school </a:t>
            </a:r>
            <a:r>
              <a:rPr lang="en-US" dirty="0" err="1"/>
              <a:t>WebGrants</a:t>
            </a:r>
            <a:r>
              <a:rPr lang="en-US" dirty="0"/>
              <a:t> users before March 2</a:t>
            </a:r>
            <a:r>
              <a:rPr lang="en-US" baseline="30000" dirty="0"/>
              <a:t>nd</a:t>
            </a:r>
            <a:r>
              <a:rPr lang="en-US" dirty="0"/>
              <a:t>. Any corrections after 3/2 are handled via the appeal request process, and require Student Aid Commission management review and approval.</a:t>
            </a:r>
          </a:p>
        </p:txBody>
      </p:sp>
    </p:spTree>
    <p:extLst>
      <p:ext uri="{BB962C8B-B14F-4D97-AF65-F5344CB8AC3E}">
        <p14:creationId xmlns:p14="http://schemas.microsoft.com/office/powerpoint/2010/main" val="284960273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85800" y="4111287"/>
            <a:ext cx="6172200" cy="4183380"/>
          </a:xfrm>
        </p:spPr>
        <p:txBody>
          <a:bodyPr/>
          <a:lstStyle/>
          <a:p>
            <a:pPr>
              <a:defRPr/>
            </a:pPr>
            <a:r>
              <a:rPr lang="en-US" b="1" dirty="0"/>
              <a:t>Beginning 2020/21: </a:t>
            </a:r>
            <a:r>
              <a:rPr lang="en-US" dirty="0"/>
              <a:t>AB 2015 (Reyes) requires public high schools &amp; charters to provide instruction on how to complete the FAFSA/CADAA before entering 12</a:t>
            </a:r>
            <a:r>
              <a:rPr lang="en-US" baseline="30000" dirty="0"/>
              <a:t>th</a:t>
            </a:r>
            <a:r>
              <a:rPr lang="en-US" dirty="0"/>
              <a:t> grade: </a:t>
            </a:r>
            <a:r>
              <a:rPr lang="en-US" dirty="0">
                <a:hlinkClick r:id="rId3"/>
              </a:rPr>
              <a:t>https://leginfo.legislature.ca.gov/faces/billTextClient.xhtml?bill_id=201720180AB2015</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It is important that students going to college have </a:t>
            </a:r>
            <a:r>
              <a:rPr lang="en-US" sz="1200" b="1" kern="1200" dirty="0">
                <a:solidFill>
                  <a:schemeClr val="tx1"/>
                </a:solidFill>
                <a:latin typeface="+mn-lt"/>
                <a:ea typeface="+mn-ea"/>
                <a:cs typeface="+mn-cs"/>
              </a:rPr>
              <a:t>FINANCIAL AID LITERACY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Where is my financial aid coming from?</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What was the application process for each type of aid?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What do I have to do to maintain eligibility for the aid I’m receiving?</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How can I get updated information for each type of financial aid I am receiving?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How long will my financial aid last?</a:t>
            </a:r>
          </a:p>
          <a:p>
            <a:pPr lvl="0"/>
            <a:endParaRPr lang="en-US" sz="1200" kern="1200" dirty="0">
              <a:solidFill>
                <a:schemeClr val="tx1"/>
              </a:solidFill>
              <a:effectLst/>
              <a:latin typeface="+mn-lt"/>
              <a:ea typeface="+mn-ea"/>
              <a:cs typeface="+mn-cs"/>
            </a:endParaRPr>
          </a:p>
          <a:p>
            <a:pPr fontAlgn="base"/>
            <a:r>
              <a:rPr lang="en-US" sz="1200" b="1" i="0" kern="1200" dirty="0">
                <a:solidFill>
                  <a:schemeClr val="tx1"/>
                </a:solidFill>
                <a:effectLst/>
                <a:latin typeface="+mn-lt"/>
                <a:ea typeface="+mn-ea"/>
                <a:cs typeface="+mn-cs"/>
              </a:rPr>
              <a:t>California College Promise Grant (Formerly known as the Board of Governors Fee Waiver)</a:t>
            </a:r>
          </a:p>
          <a:p>
            <a:pPr fontAlgn="base"/>
            <a:r>
              <a:rPr lang="en-US" sz="1200" b="0" i="0" kern="1200" dirty="0">
                <a:solidFill>
                  <a:schemeClr val="tx1"/>
                </a:solidFill>
                <a:effectLst/>
                <a:latin typeface="+mn-lt"/>
                <a:ea typeface="+mn-ea"/>
                <a:cs typeface="+mn-cs"/>
              </a:rPr>
              <a:t>The California College Promise Grant is available specifically for students at California community colleges. The California College Promise Grant will waive your per-unit enrollment fee (currently $46) at any community college throughout the state. For the 2017-2018 academic year, nearly one million California community college students received a California College Promise Grant, totaling more than $7.6 million in financial aid. </a:t>
            </a:r>
            <a:r>
              <a:rPr lang="en-US" dirty="0">
                <a:hlinkClick r:id="rId4"/>
              </a:rPr>
              <a:t>https://home.cccapply.org/money/california-college-promise-grant</a:t>
            </a:r>
            <a:endParaRPr lang="en-US" sz="1200" b="0" i="0" kern="1200" dirty="0">
              <a:solidFill>
                <a:schemeClr val="tx1"/>
              </a:solidFill>
              <a:effectLst/>
              <a:latin typeface="+mn-lt"/>
              <a:ea typeface="+mn-ea"/>
              <a:cs typeface="+mn-cs"/>
            </a:endParaRPr>
          </a:p>
          <a:p>
            <a:pPr fontAlgn="base"/>
            <a:endParaRPr lang="en-US" sz="1200" b="0" i="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Student Success Completion Grant</a:t>
            </a:r>
          </a:p>
          <a:p>
            <a:pPr fontAlgn="base"/>
            <a:r>
              <a:rPr lang="en-US" sz="1200" b="0" i="0" kern="1200" dirty="0">
                <a:solidFill>
                  <a:schemeClr val="tx1"/>
                </a:solidFill>
                <a:effectLst/>
                <a:latin typeface="+mn-lt"/>
                <a:ea typeface="+mn-ea"/>
                <a:cs typeface="+mn-cs"/>
              </a:rPr>
              <a:t>With the Student Success Completion Grant, you could get up to $4,000 per year to help take more classes, ensuring you stay on track to graduate and get your degree faster. The more classes you take, the more money you’re eligible to receive. If you are a full-time student and a full-time Cal Grant B or C recipient, the Student Success Completion Grant will provide an additional $1,298 (if you’re attending 12-14 units per semester) or up to $4,000 (if you’re attending 15+ units per semester) annually. That’s on top of the annual Cal Grant awards you’re eligible to receive! So, you’ll want to take at least 15 units per semester to receive the most money. </a:t>
            </a:r>
          </a:p>
          <a:p>
            <a:pPr lvl="0"/>
            <a:endParaRPr lang="en-US" sz="1200" kern="1200" dirty="0">
              <a:solidFill>
                <a:schemeClr val="tx1"/>
              </a:solidFill>
              <a:effectLst/>
              <a:latin typeface="+mn-lt"/>
              <a:ea typeface="+mn-ea"/>
              <a:cs typeface="+mn-cs"/>
            </a:endParaRPr>
          </a:p>
          <a:p>
            <a:endParaRPr lang="en-US" dirty="0"/>
          </a:p>
        </p:txBody>
      </p:sp>
      <p:pic>
        <p:nvPicPr>
          <p:cNvPr id="5" name="Picture 4">
            <a:extLst>
              <a:ext uri="{FF2B5EF4-FFF2-40B4-BE49-F238E27FC236}">
                <a16:creationId xmlns:a16="http://schemas.microsoft.com/office/drawing/2014/main" id="{7D5F5DB2-7FCF-4486-B3CA-8E1A1B8FFE68}"/>
              </a:ext>
            </a:extLst>
          </p:cNvPr>
          <p:cNvPicPr>
            <a:picLocks noChangeAspect="1"/>
          </p:cNvPicPr>
          <p:nvPr/>
        </p:nvPicPr>
        <p:blipFill>
          <a:blip r:embed="rId5"/>
          <a:stretch>
            <a:fillRect/>
          </a:stretch>
        </p:blipFill>
        <p:spPr>
          <a:xfrm>
            <a:off x="1219002" y="681990"/>
            <a:ext cx="4572396" cy="3429297"/>
          </a:xfrm>
          <a:prstGeom prst="rect">
            <a:avLst/>
          </a:prstGeom>
          <a:ln>
            <a:solidFill>
              <a:schemeClr val="tx1"/>
            </a:solidFill>
            <a:prstDash val="solid"/>
          </a:ln>
        </p:spPr>
      </p:pic>
    </p:spTree>
    <p:extLst>
      <p:ext uri="{BB962C8B-B14F-4D97-AF65-F5344CB8AC3E}">
        <p14:creationId xmlns:p14="http://schemas.microsoft.com/office/powerpoint/2010/main" val="156301851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"summer melt" refers to the phenomenon of college-bound high school seniors who fail to matriculate into college. There are a number of complex factors that contribute to this trend—the sticker shock of the true cost of college, the absence of school support, confusion over paperwork, lack of parental guidance, and the teenage tendency to procrastinate. </a:t>
            </a:r>
          </a:p>
          <a:p>
            <a:endParaRPr lang="en-US" dirty="0"/>
          </a:p>
          <a:p>
            <a:r>
              <a:rPr lang="en-US" b="1" dirty="0"/>
              <a:t>This is why it is especially important for high schools to submit GPAs for 1-year-outs!</a:t>
            </a:r>
            <a:endParaRPr lang="en-US" sz="1200" b="0" i="0" u="none" strike="noStrike" kern="1200" baseline="0" dirty="0">
              <a:solidFill>
                <a:schemeClr val="tx1"/>
              </a:solidFill>
              <a:latin typeface="+mn-lt"/>
              <a:ea typeface="+mn-ea"/>
              <a:cs typeface="+mn-cs"/>
            </a:endParaRPr>
          </a:p>
          <a:p>
            <a:endParaRPr lang="en-US" dirty="0"/>
          </a:p>
          <a:p>
            <a:r>
              <a:rPr lang="en-US" sz="1200" b="0" i="0" u="none" strike="noStrike" kern="1200" baseline="0" dirty="0">
                <a:solidFill>
                  <a:schemeClr val="tx1"/>
                </a:solidFill>
                <a:latin typeface="+mn-lt"/>
                <a:ea typeface="+mn-ea"/>
                <a:cs typeface="+mn-cs"/>
              </a:rPr>
              <a:t>In order to best help these students, we can also:</a:t>
            </a:r>
          </a:p>
          <a:p>
            <a:endParaRPr lang="en-US" dirty="0"/>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Get them connected to college mentors</a:t>
            </a:r>
          </a:p>
          <a:p>
            <a:pPr marL="171450" indent="-171450">
              <a:buFont typeface="Arial" panose="020B0604020202020204" pitchFamily="34" charset="0"/>
              <a:buChar char="•"/>
            </a:pPr>
            <a:r>
              <a:rPr lang="en-US" dirty="0"/>
              <a:t>Connect them to community advocates and organizations</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Remind them to stay on top of their emails and respond promptly</a:t>
            </a:r>
          </a:p>
          <a:p>
            <a:pPr marL="171450" indent="-171450">
              <a:buFont typeface="Arial" panose="020B0604020202020204" pitchFamily="34" charset="0"/>
              <a:buChar char="•"/>
            </a:pPr>
            <a:r>
              <a:rPr lang="en-US" dirty="0"/>
              <a:t>Help them understand their financial aid status and the true cost of college </a:t>
            </a:r>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endParaRPr lang="en-US" dirty="0"/>
          </a:p>
        </p:txBody>
      </p:sp>
    </p:spTree>
    <p:extLst>
      <p:ext uri="{BB962C8B-B14F-4D97-AF65-F5344CB8AC3E}">
        <p14:creationId xmlns:p14="http://schemas.microsoft.com/office/powerpoint/2010/main" val="335806347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500">
              <a:defRPr/>
            </a:pPr>
            <a:r>
              <a:rPr lang="en-US" dirty="0"/>
              <a:t>Beginning in the 2020-21 award year (i.e. the high school senior class of 2020), the Commission will remove the capability for schools to upload student GPAs using SSNs in </a:t>
            </a:r>
            <a:r>
              <a:rPr lang="en-US" dirty="0" err="1"/>
              <a:t>WebGrants</a:t>
            </a:r>
            <a:r>
              <a:rPr lang="en-US" dirty="0"/>
              <a:t>. GPAs from that point forward must be submitted without SSNs, using the “Non-SSN GPA” method. </a:t>
            </a:r>
            <a:endParaRPr lang="en-US"/>
          </a:p>
          <a:p>
            <a:pPr defTabSz="931500">
              <a:defRPr/>
            </a:pPr>
            <a:endParaRPr lang="en-US" dirty="0">
              <a:cs typeface="Calibri"/>
            </a:endParaRPr>
          </a:p>
          <a:p>
            <a:pPr defTabSz="931500">
              <a:defRPr/>
            </a:pPr>
            <a:r>
              <a:rPr lang="en-US" dirty="0"/>
              <a:t>Schools should ensure their student information systems (i.e. Aeries, Power School, Illuminate, Infinite Campus) have the capability to produce GPA files in text (.txt) format without SSNs. We suggest that you contact your vendor directly, as we have no expertise in any of these systems. The Commission will offer live webinar training on a continuous basis to assist schools that are new to this process or need a refresher. Please check our training page regularly to view our upcoming webinars.</a:t>
            </a:r>
            <a:endParaRPr lang="en-US" dirty="0">
              <a:cs typeface="Calibri"/>
            </a:endParaRPr>
          </a:p>
          <a:p>
            <a:pPr defTabSz="931500">
              <a:defRPr/>
            </a:pPr>
            <a:endParaRPr lang="en-US" dirty="0"/>
          </a:p>
          <a:p>
            <a:pPr defTabSz="931500">
              <a:defRPr/>
            </a:pPr>
            <a:r>
              <a:rPr lang="en-US" b="1" dirty="0"/>
              <a:t>File path on </a:t>
            </a:r>
            <a:r>
              <a:rPr lang="en-US" b="1" dirty="0" err="1"/>
              <a:t>WebGrants</a:t>
            </a:r>
            <a:r>
              <a:rPr lang="en-US" b="1" dirty="0"/>
              <a:t>:</a:t>
            </a:r>
            <a:endParaRPr lang="en-US" dirty="0"/>
          </a:p>
          <a:p>
            <a:pPr defTabSz="931500">
              <a:defRPr/>
            </a:pPr>
            <a:r>
              <a:rPr lang="en-US" dirty="0" err="1"/>
              <a:t>WebGrants</a:t>
            </a:r>
            <a:r>
              <a:rPr lang="en-US" dirty="0"/>
              <a:t> --&gt; Non-SSN GPA --&gt; Upload Non-SSN GPA’s </a:t>
            </a:r>
            <a:endParaRPr lang="en-US" dirty="0">
              <a:cs typeface="Calibri"/>
            </a:endParaRPr>
          </a:p>
          <a:p>
            <a:pPr defTabSz="931500">
              <a:defRPr/>
            </a:pPr>
            <a:endParaRPr lang="en-US" dirty="0">
              <a:cs typeface="Calibri"/>
            </a:endParaRPr>
          </a:p>
          <a:p>
            <a:pPr defTabSz="931500">
              <a:defRPr/>
            </a:pPr>
            <a:r>
              <a:rPr lang="en-US" dirty="0"/>
              <a:t>(Photo is of Las </a:t>
            </a:r>
            <a:r>
              <a:rPr lang="en-US" dirty="0" err="1"/>
              <a:t>Teresitas</a:t>
            </a:r>
            <a:r>
              <a:rPr lang="en-US" dirty="0"/>
              <a:t> Beach in Tenerife)</a:t>
            </a:r>
            <a:endParaRPr lang="en-US" dirty="0">
              <a:cs typeface="Calibri"/>
            </a:endParaRPr>
          </a:p>
          <a:p>
            <a:pPr defTabSz="931500">
              <a:defRPr/>
            </a:pPr>
            <a:endParaRPr lang="en-US" dirty="0">
              <a:cs typeface="Calibri"/>
            </a:endParaRPr>
          </a:p>
        </p:txBody>
      </p:sp>
    </p:spTree>
    <p:extLst>
      <p:ext uri="{BB962C8B-B14F-4D97-AF65-F5344CB8AC3E}">
        <p14:creationId xmlns:p14="http://schemas.microsoft.com/office/powerpoint/2010/main" val="18371449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32">
              <a:defRPr/>
            </a:pPr>
            <a:r>
              <a:rPr lang="en-US" dirty="0"/>
              <a:t>Although we are best known for the Cal Grant, the largest program that the Commission administers, we also offer students financial assistance for higher education through the Middle Class Scholarship, Chafee Grant for Foster Youth, Law Enforcement Personnel Dependents Grant (LEPD) and the California National Guard Educational Award Assistance Program. </a:t>
            </a:r>
            <a:endParaRPr lang="en-US"/>
          </a:p>
          <a:p>
            <a:pPr defTabSz="914132">
              <a:defRPr/>
            </a:pPr>
            <a:endParaRPr lang="en-US" dirty="0">
              <a:cs typeface="Calibri"/>
            </a:endParaRPr>
          </a:p>
          <a:p>
            <a:pPr defTabSz="914132">
              <a:defRPr/>
            </a:pPr>
            <a:r>
              <a:rPr lang="en-US" dirty="0"/>
              <a:t>•The Law Enforcement Personnel Dependents Grant (LEPD) is for dependents and spouses of peace officers and firefighters who were either permanently disabled or passed away while in the line of duty. </a:t>
            </a:r>
          </a:p>
          <a:p>
            <a:pPr defTabSz="914132">
              <a:defRPr/>
            </a:pPr>
            <a:r>
              <a:rPr lang="en-US" dirty="0"/>
              <a:t>•The California National Guard Educational Award Assistance Program is for students who are active members of the California National Guard, the State Military Reserve, or the Naval Militia. </a:t>
            </a:r>
            <a:endParaRPr lang="en-US" dirty="0">
              <a:cs typeface="Calibri"/>
            </a:endParaRPr>
          </a:p>
          <a:p>
            <a:pPr defTabSz="914132">
              <a:defRPr/>
            </a:pPr>
            <a:endParaRPr lang="en-US" dirty="0">
              <a:cs typeface="Calibri"/>
            </a:endParaRPr>
          </a:p>
          <a:p>
            <a:pPr defTabSz="914132">
              <a:defRPr/>
            </a:pPr>
            <a:r>
              <a:rPr lang="en-US" dirty="0"/>
              <a:t>For more information on LEPD, please visit this site, </a:t>
            </a:r>
            <a:r>
              <a:rPr lang="en-US" dirty="0">
                <a:hlinkClick r:id="rId3"/>
              </a:rPr>
              <a:t>https://www.csac.ca.gov/law-enforcement-personnel-dependents-grant-program-lepd</a:t>
            </a:r>
            <a:endParaRPr lang="en-US"/>
          </a:p>
          <a:p>
            <a:pPr defTabSz="914132">
              <a:defRPr/>
            </a:pPr>
            <a:r>
              <a:rPr lang="en-US" dirty="0"/>
              <a:t>For more information on the California National Guard Educational Award Assistance Program, please visit this site, </a:t>
            </a:r>
            <a:r>
              <a:rPr lang="en-US" dirty="0">
                <a:hlinkClick r:id="rId4"/>
              </a:rPr>
              <a:t>https://www.csac.ca.gov/california-national-guard-education-assistance-award-program-cng-eaap</a:t>
            </a:r>
            <a:r>
              <a:rPr lang="en-US" dirty="0"/>
              <a:t> </a:t>
            </a:r>
            <a:endParaRPr lang="en-US" dirty="0">
              <a:cs typeface="Calibri"/>
            </a:endParaRPr>
          </a:p>
          <a:p>
            <a:pPr defTabSz="914132">
              <a:defRPr/>
            </a:pPr>
            <a:endParaRPr lang="en-US" dirty="0">
              <a:cs typeface="Calibri"/>
            </a:endParaRPr>
          </a:p>
          <a:p>
            <a:endParaRPr lang="en-US" dirty="0"/>
          </a:p>
        </p:txBody>
      </p:sp>
    </p:spTree>
    <p:extLst>
      <p:ext uri="{BB962C8B-B14F-4D97-AF65-F5344CB8AC3E}">
        <p14:creationId xmlns:p14="http://schemas.microsoft.com/office/powerpoint/2010/main" val="146425287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know how</a:t>
            </a:r>
            <a:r>
              <a:rPr lang="en-US" baseline="0" dirty="0"/>
              <a:t> hard schools work to upload correct information, but sometimes errors occur. L</a:t>
            </a:r>
            <a:r>
              <a:rPr lang="en-US" dirty="0"/>
              <a:t>et’s say incorrect</a:t>
            </a:r>
            <a:r>
              <a:rPr lang="en-US" baseline="0" dirty="0"/>
              <a:t> information was submitted to the Commission. In order to make a correction, you could edit the information in WebGrants if the Non-SSN method was used and the GPA was not matched.</a:t>
            </a:r>
          </a:p>
          <a:p>
            <a:endParaRPr lang="en-US" baseline="0" dirty="0"/>
          </a:p>
          <a:p>
            <a:r>
              <a:rPr lang="en-US" baseline="0" dirty="0"/>
              <a:t>After the March 2</a:t>
            </a:r>
            <a:r>
              <a:rPr lang="en-US" baseline="30000" dirty="0"/>
              <a:t>nd</a:t>
            </a:r>
            <a:r>
              <a:rPr lang="en-US" baseline="0" dirty="0"/>
              <a:t> deadline, if the incorrect GPA was submitted with a SSN or Non-SSN, you would send an encrypted </a:t>
            </a:r>
            <a:r>
              <a:rPr lang="en-US" dirty="0"/>
              <a:t>email with the school letterhead</a:t>
            </a:r>
            <a:r>
              <a:rPr lang="en-US" baseline="0" dirty="0"/>
              <a:t> requesting the correction. You will need to include all of the student’s information and clearly state what was incorrect and what is correct. Also, be sure to add your contact information, just in case we have questions or need clarification. </a:t>
            </a:r>
            <a:endParaRPr lang="en-US" dirty="0"/>
          </a:p>
        </p:txBody>
      </p:sp>
    </p:spTree>
    <p:extLst>
      <p:ext uri="{BB962C8B-B14F-4D97-AF65-F5344CB8AC3E}">
        <p14:creationId xmlns:p14="http://schemas.microsoft.com/office/powerpoint/2010/main" val="305500906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talked about the kinds of financial aid students can receive, and the resources available to you and your students</a:t>
            </a:r>
            <a:r>
              <a:rPr lang="en-US" baseline="0" dirty="0"/>
              <a:t> regarding state funded financial aid;</a:t>
            </a:r>
            <a:r>
              <a:rPr lang="en-US" dirty="0"/>
              <a:t> let</a:t>
            </a:r>
            <a:r>
              <a:rPr lang="en-US" baseline="0" dirty="0"/>
              <a:t> u</a:t>
            </a:r>
            <a:r>
              <a:rPr lang="en-US" dirty="0"/>
              <a:t>s round out our discussion by talking about the steps students need</a:t>
            </a:r>
            <a:r>
              <a:rPr lang="en-US" baseline="0" dirty="0"/>
              <a:t> to take to get awarded.</a:t>
            </a:r>
          </a:p>
          <a:p>
            <a:endParaRPr lang="en-US" baseline="0" dirty="0"/>
          </a:p>
          <a:p>
            <a:pPr defTabSz="914132">
              <a:defRPr/>
            </a:pPr>
            <a:r>
              <a:rPr lang="en-US" baseline="0" dirty="0"/>
              <a:t>Citizens and eligible non-citizens, such as green card holders, should fill out a FAFSA to be considered for both state and federal aid. Undocumented students should fill out a California Dream Act Application to be considered for institutional and state financial aid. The corresponding application should be completed by the March 2</a:t>
            </a:r>
            <a:r>
              <a:rPr lang="en-US" baseline="30000" dirty="0"/>
              <a:t>nd</a:t>
            </a:r>
            <a:r>
              <a:rPr lang="en-US" baseline="0" dirty="0"/>
              <a:t> deadline to give the student their best chance at receiving an award. </a:t>
            </a:r>
            <a:endParaRPr lang="en-US" dirty="0"/>
          </a:p>
          <a:p>
            <a:endParaRPr lang="en-US" dirty="0"/>
          </a:p>
          <a:p>
            <a:endParaRPr lang="en-US" dirty="0"/>
          </a:p>
        </p:txBody>
      </p:sp>
    </p:spTree>
    <p:extLst>
      <p:ext uri="{BB962C8B-B14F-4D97-AF65-F5344CB8AC3E}">
        <p14:creationId xmlns:p14="http://schemas.microsoft.com/office/powerpoint/2010/main" val="416708192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b="1" dirty="0"/>
              <a:t>NOTE: </a:t>
            </a:r>
            <a:r>
              <a:rPr lang="en-US" b="1" dirty="0" err="1"/>
              <a:t>WebGrants</a:t>
            </a:r>
            <a:r>
              <a:rPr lang="en-US" b="1" dirty="0"/>
              <a:t> 4 Students is going through an upgrade and the look of the platform will change. </a:t>
            </a:r>
            <a:endParaRPr lang="en-US"/>
          </a:p>
          <a:p>
            <a:endParaRPr lang="en-US" b="1" dirty="0">
              <a:cs typeface="Calibri"/>
            </a:endParaRPr>
          </a:p>
          <a:p>
            <a:r>
              <a:rPr lang="en-US" dirty="0"/>
              <a:t>All students must create a </a:t>
            </a:r>
            <a:r>
              <a:rPr lang="en-US" dirty="0" err="1"/>
              <a:t>WebGrants</a:t>
            </a:r>
            <a:r>
              <a:rPr lang="en-US" dirty="0"/>
              <a:t> 4 Students account. The web address is </a:t>
            </a:r>
            <a:r>
              <a:rPr lang="en-US" dirty="0">
                <a:hlinkClick r:id="rId3"/>
              </a:rPr>
              <a:t>https://mygrantinfo.csac.ca.gov/</a:t>
            </a:r>
            <a:r>
              <a:rPr lang="en-US" dirty="0"/>
              <a:t>. </a:t>
            </a:r>
          </a:p>
          <a:p>
            <a:endParaRPr lang="en-US" dirty="0">
              <a:cs typeface="Calibri"/>
            </a:endParaRPr>
          </a:p>
          <a:p>
            <a:r>
              <a:rPr lang="en-US" dirty="0"/>
              <a:t>Once on this page, students should click on the create an account link, to create their account and log into the system. </a:t>
            </a:r>
          </a:p>
          <a:p>
            <a:endParaRPr lang="en-US" dirty="0">
              <a:cs typeface="Calibri"/>
            </a:endParaRPr>
          </a:p>
          <a:p>
            <a:r>
              <a:rPr lang="en-US" dirty="0"/>
              <a:t>It’s important that they create their account using the exact spelling of their name as provided on their FAFSA or California Dream Act Application. For example, if the student has a hyphenated last name listed on the application, they should be sure to use that same hyphenated last name when creating a </a:t>
            </a:r>
            <a:r>
              <a:rPr lang="en-US" dirty="0" err="1"/>
              <a:t>Webgrants</a:t>
            </a:r>
            <a:r>
              <a:rPr lang="en-US" dirty="0"/>
              <a:t> 4 Students account. </a:t>
            </a:r>
          </a:p>
          <a:p>
            <a:endParaRPr lang="en-US" dirty="0">
              <a:cs typeface="Calibri"/>
            </a:endParaRPr>
          </a:p>
          <a:p>
            <a:r>
              <a:rPr lang="en-US" dirty="0"/>
              <a:t>Until we complete our </a:t>
            </a:r>
            <a:r>
              <a:rPr lang="en-US" dirty="0" err="1"/>
              <a:t>WebGrants</a:t>
            </a:r>
            <a:r>
              <a:rPr lang="en-US" dirty="0"/>
              <a:t> upgrade, please let students know that mobile devices like smartphones and tablets are not compatible with our system. Students should use a laptop or desktop computer to avoid compatibility issues. It’s important to note </a:t>
            </a:r>
            <a:r>
              <a:rPr lang="en-US" dirty="0" err="1"/>
              <a:t>WebGrants</a:t>
            </a:r>
            <a:r>
              <a:rPr lang="en-US" dirty="0"/>
              <a:t> is only compatible with Internet Explorer or Mozilla Firefox web browsers when using this website. </a:t>
            </a:r>
            <a:endParaRPr lang="en-US" dirty="0">
              <a:cs typeface="Calibri"/>
            </a:endParaRPr>
          </a:p>
          <a:p>
            <a:endParaRPr lang="en-US" b="1" dirty="0">
              <a:cs typeface="Calibri"/>
            </a:endParaRPr>
          </a:p>
        </p:txBody>
      </p:sp>
      <p:pic>
        <p:nvPicPr>
          <p:cNvPr id="5" name="Picture 4">
            <a:extLst>
              <a:ext uri="{FF2B5EF4-FFF2-40B4-BE49-F238E27FC236}">
                <a16:creationId xmlns:a16="http://schemas.microsoft.com/office/drawing/2014/main" id="{0D6DB5AC-4AC3-4455-A60C-EB75EE743AAE}"/>
              </a:ext>
            </a:extLst>
          </p:cNvPr>
          <p:cNvPicPr>
            <a:picLocks noChangeAspect="1"/>
          </p:cNvPicPr>
          <p:nvPr/>
        </p:nvPicPr>
        <p:blipFill>
          <a:blip r:embed="rId4"/>
          <a:stretch>
            <a:fillRect/>
          </a:stretch>
        </p:blipFill>
        <p:spPr>
          <a:xfrm>
            <a:off x="1219002" y="838200"/>
            <a:ext cx="4572396" cy="3429297"/>
          </a:xfrm>
          <a:prstGeom prst="rect">
            <a:avLst/>
          </a:prstGeom>
          <a:ln>
            <a:solidFill>
              <a:schemeClr val="tx1"/>
            </a:solidFill>
            <a:prstDash val="solid"/>
          </a:ln>
        </p:spPr>
      </p:pic>
    </p:spTree>
    <p:extLst>
      <p:ext uri="{BB962C8B-B14F-4D97-AF65-F5344CB8AC3E}">
        <p14:creationId xmlns:p14="http://schemas.microsoft.com/office/powerpoint/2010/main" val="286486308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These requirements are only for students who have been </a:t>
            </a:r>
            <a:r>
              <a:rPr lang="en-US" b="1" dirty="0"/>
              <a:t>awarded</a:t>
            </a:r>
            <a:r>
              <a:rPr lang="en-US" dirty="0"/>
              <a:t> a Cal Grant.</a:t>
            </a:r>
          </a:p>
          <a:p>
            <a:endParaRPr lang="en-US" dirty="0"/>
          </a:p>
          <a:p>
            <a:r>
              <a:rPr lang="en-US" dirty="0"/>
              <a:t>The</a:t>
            </a:r>
            <a:r>
              <a:rPr lang="en-US" baseline="0" dirty="0"/>
              <a:t> Cal Grant link will take your student to the Cal Grant Main Menu. If there is a stop sign, that means the student must complete the requirements listed by following the posted links. The student may be presented with up to two requirements: Confirmation of School of Attendance and/or Certify High School Graduation Date. These requirements must be completed for the holds to drop off in order for the student to be paid their Cal Grant.</a:t>
            </a:r>
            <a:r>
              <a:rPr lang="en-US" dirty="0"/>
              <a:t> </a:t>
            </a:r>
          </a:p>
          <a:p>
            <a:endParaRPr lang="en-US" dirty="0">
              <a:cs typeface="Calibri"/>
            </a:endParaRPr>
          </a:p>
          <a:p>
            <a:pPr defTabSz="914132">
              <a:defRPr/>
            </a:pPr>
            <a:r>
              <a:rPr lang="en-US" baseline="0" dirty="0"/>
              <a:t>The confirmation of the school (college) of attendance becomes active in February and the high school graduation confirmation link will become active beginning on the first day of the month in which the student will be graduating. For example, if a student will be graduating on June 15</a:t>
            </a:r>
            <a:r>
              <a:rPr lang="en-US" dirty="0"/>
              <a:t>th</a:t>
            </a:r>
            <a:r>
              <a:rPr lang="en-US" baseline="0" dirty="0"/>
              <a:t>, the High School Graduation confirmation link will become active in </a:t>
            </a:r>
            <a:r>
              <a:rPr lang="en-US" baseline="0" dirty="0" err="1"/>
              <a:t>WebGrants</a:t>
            </a:r>
            <a:r>
              <a:rPr lang="en-US" baseline="0" dirty="0"/>
              <a:t> beginning on June 1</a:t>
            </a:r>
            <a:r>
              <a:rPr lang="en-US" dirty="0"/>
              <a:t>st</a:t>
            </a:r>
            <a:r>
              <a:rPr lang="en-US" baseline="0" dirty="0"/>
              <a:t>.</a:t>
            </a:r>
            <a:r>
              <a:rPr lang="en-US" dirty="0"/>
              <a:t> </a:t>
            </a:r>
            <a:endParaRPr lang="en-US" dirty="0">
              <a:cs typeface="Calibri"/>
            </a:endParaRPr>
          </a:p>
          <a:p>
            <a:pPr defTabSz="914132">
              <a:defRPr/>
            </a:pPr>
            <a:endParaRPr lang="en-US" baseline="0" dirty="0">
              <a:cs typeface="Calibri"/>
            </a:endParaRPr>
          </a:p>
        </p:txBody>
      </p:sp>
      <p:pic>
        <p:nvPicPr>
          <p:cNvPr id="4" name="Picture 3">
            <a:extLst>
              <a:ext uri="{FF2B5EF4-FFF2-40B4-BE49-F238E27FC236}">
                <a16:creationId xmlns:a16="http://schemas.microsoft.com/office/drawing/2014/main" id="{3CE2E1B3-F3AB-4C5C-B210-DF7CBE40A1C1}"/>
              </a:ext>
            </a:extLst>
          </p:cNvPr>
          <p:cNvPicPr>
            <a:picLocks noChangeAspect="1"/>
          </p:cNvPicPr>
          <p:nvPr/>
        </p:nvPicPr>
        <p:blipFill>
          <a:blip r:embed="rId3"/>
          <a:stretch>
            <a:fillRect/>
          </a:stretch>
        </p:blipFill>
        <p:spPr>
          <a:xfrm>
            <a:off x="1066800" y="681990"/>
            <a:ext cx="4876800" cy="3718560"/>
          </a:xfrm>
          <a:prstGeom prst="rect">
            <a:avLst/>
          </a:prstGeom>
          <a:ln>
            <a:solidFill>
              <a:schemeClr val="tx1"/>
            </a:solidFill>
            <a:prstDash val="solid"/>
          </a:ln>
        </p:spPr>
      </p:pic>
    </p:spTree>
    <p:extLst>
      <p:ext uri="{BB962C8B-B14F-4D97-AF65-F5344CB8AC3E}">
        <p14:creationId xmlns:p14="http://schemas.microsoft.com/office/powerpoint/2010/main" val="344593542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baseline="0" dirty="0"/>
              <a:t>Let’s take a look at the first requirement: Confirmation of School of Attendance. This is where students will confirm what college they plan on attending.</a:t>
            </a:r>
          </a:p>
          <a:p>
            <a:endParaRPr lang="en-US" baseline="0" dirty="0"/>
          </a:p>
          <a:p>
            <a:pPr defTabSz="914132">
              <a:defRPr/>
            </a:pPr>
            <a:r>
              <a:rPr lang="en-US" baseline="0" dirty="0"/>
              <a:t>Beginning in February, students who have been awarded a Cal Grant can begin to confirm their school (college) of attendance. We realize that most students still won’t know what school they will be attending until much later, often not until schools start to send acceptance letters. That is not an issue. Students can confirm their school of attendance at any time once that window is open. If the school of attendance changes, students can simply perform a school change on their WebGrants 4 Students account. </a:t>
            </a:r>
          </a:p>
          <a:p>
            <a:endParaRPr lang="en-US" baseline="0" dirty="0"/>
          </a:p>
          <a:p>
            <a:pPr defTabSz="914132">
              <a:defRPr/>
            </a:pPr>
            <a:r>
              <a:rPr lang="en-US" baseline="0" dirty="0"/>
              <a:t>After clicking the Confirmation of School of Attendance link, students will be presented with two options. If the school listed will be the school of attendance, they can simply make this confirmation right then and there. By default, we will show the first school listed on the student’s FAFSA or California Dream Act application.</a:t>
            </a:r>
          </a:p>
          <a:p>
            <a:pPr defTabSz="914132">
              <a:defRPr/>
            </a:pPr>
            <a:endParaRPr lang="en-US" baseline="0" dirty="0"/>
          </a:p>
          <a:p>
            <a:pPr defTabSz="914132">
              <a:defRPr/>
            </a:pPr>
            <a:r>
              <a:rPr lang="en-US" baseline="0" dirty="0"/>
              <a:t>If students end up going to a school they didn’t initially list on their FAFSA or California Dream Act Application, they will need to go back into the application first to add the new school before they go through this process. </a:t>
            </a:r>
          </a:p>
          <a:p>
            <a:endParaRPr lang="en-US" baseline="0" dirty="0"/>
          </a:p>
          <a:p>
            <a:endParaRPr lang="en-US" baseline="0" dirty="0"/>
          </a:p>
        </p:txBody>
      </p:sp>
      <p:pic>
        <p:nvPicPr>
          <p:cNvPr id="4" name="Picture 3">
            <a:extLst>
              <a:ext uri="{FF2B5EF4-FFF2-40B4-BE49-F238E27FC236}">
                <a16:creationId xmlns:a16="http://schemas.microsoft.com/office/drawing/2014/main" id="{A7BC859B-7F57-48A3-B806-364CD0DE3671}"/>
              </a:ext>
            </a:extLst>
          </p:cNvPr>
          <p:cNvPicPr>
            <a:picLocks noChangeAspect="1"/>
          </p:cNvPicPr>
          <p:nvPr/>
        </p:nvPicPr>
        <p:blipFill>
          <a:blip r:embed="rId3"/>
          <a:stretch>
            <a:fillRect/>
          </a:stretch>
        </p:blipFill>
        <p:spPr>
          <a:xfrm>
            <a:off x="1066800" y="838200"/>
            <a:ext cx="4648200" cy="3429297"/>
          </a:xfrm>
          <a:prstGeom prst="rect">
            <a:avLst/>
          </a:prstGeom>
          <a:ln>
            <a:solidFill>
              <a:schemeClr val="tx1"/>
            </a:solidFill>
            <a:prstDash val="solid"/>
          </a:ln>
        </p:spPr>
      </p:pic>
    </p:spTree>
    <p:extLst>
      <p:ext uri="{BB962C8B-B14F-4D97-AF65-F5344CB8AC3E}">
        <p14:creationId xmlns:p14="http://schemas.microsoft.com/office/powerpoint/2010/main" val="336760019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baseline="0" dirty="0"/>
              <a:t>If the school listed is not the school they’ll be attending, they can request a school change by simply clicking on the Submit School Change link.</a:t>
            </a:r>
          </a:p>
          <a:p>
            <a:endParaRPr lang="en-US" baseline="0" dirty="0"/>
          </a:p>
          <a:p>
            <a:r>
              <a:rPr lang="en-US" baseline="0" dirty="0"/>
              <a:t>Make sure the correct award year is selected. The corresponding page will display the schools the student listed on their financial aid application, as well as the option to Complete a School Change to a completely new school. </a:t>
            </a:r>
          </a:p>
          <a:p>
            <a:endParaRPr lang="en-US" baseline="0" dirty="0"/>
          </a:p>
          <a:p>
            <a:r>
              <a:rPr lang="en-US" baseline="0" dirty="0"/>
              <a:t>Students must certify they’ve read and understood the statements presented with the school change then hit submit. Once they have completed this requirement, they will receive a notification that the school of attendance has been confirmed. </a:t>
            </a:r>
          </a:p>
          <a:p>
            <a:endParaRPr lang="en-US" baseline="0" dirty="0"/>
          </a:p>
          <a:p>
            <a:endParaRPr lang="en-US" dirty="0"/>
          </a:p>
        </p:txBody>
      </p:sp>
      <p:pic>
        <p:nvPicPr>
          <p:cNvPr id="4" name="Picture 3">
            <a:extLst>
              <a:ext uri="{FF2B5EF4-FFF2-40B4-BE49-F238E27FC236}">
                <a16:creationId xmlns:a16="http://schemas.microsoft.com/office/drawing/2014/main" id="{97DF71DA-742E-424C-B017-DBC9CB28D0AE}"/>
              </a:ext>
            </a:extLst>
          </p:cNvPr>
          <p:cNvPicPr>
            <a:picLocks noChangeAspect="1"/>
          </p:cNvPicPr>
          <p:nvPr/>
        </p:nvPicPr>
        <p:blipFill>
          <a:blip r:embed="rId3"/>
          <a:stretch>
            <a:fillRect/>
          </a:stretch>
        </p:blipFill>
        <p:spPr>
          <a:xfrm>
            <a:off x="914400" y="733806"/>
            <a:ext cx="4953000" cy="3429297"/>
          </a:xfrm>
          <a:prstGeom prst="rect">
            <a:avLst/>
          </a:prstGeom>
          <a:ln>
            <a:solidFill>
              <a:schemeClr val="tx1"/>
            </a:solidFill>
            <a:prstDash val="solid"/>
          </a:ln>
        </p:spPr>
      </p:pic>
    </p:spTree>
    <p:extLst>
      <p:ext uri="{BB962C8B-B14F-4D97-AF65-F5344CB8AC3E}">
        <p14:creationId xmlns:p14="http://schemas.microsoft.com/office/powerpoint/2010/main" val="86611047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baseline="0" dirty="0"/>
              <a:t>Although high schools and high school districts are requested to verify their students’ high school graduation, students also have the option to confirm their high school graduation if their school has not completed this process. </a:t>
            </a:r>
            <a:r>
              <a:rPr lang="en-US" dirty="0"/>
              <a:t>A student’s Cal Grant Entitlement award is placed on-hold until the high school graduation requirement is satisfied. </a:t>
            </a:r>
          </a:p>
          <a:p>
            <a:endParaRPr lang="en-US" dirty="0"/>
          </a:p>
          <a:p>
            <a:r>
              <a:rPr lang="en-US" baseline="0" dirty="0"/>
              <a:t>The student must select the option that best fits his or her current educational status. For the vast majority of students that will mean they have met all graduation requirements, so they will select option A, then certify, then hit submit. </a:t>
            </a:r>
          </a:p>
          <a:p>
            <a:pPr defTabSz="914132">
              <a:defRPr/>
            </a:pPr>
            <a:endParaRPr lang="en-US" dirty="0"/>
          </a:p>
          <a:p>
            <a:pPr defTabSz="914132">
              <a:defRPr/>
            </a:pPr>
            <a:r>
              <a:rPr lang="en-US" baseline="0" dirty="0"/>
              <a:t>Once the student has completed this requirement, they will get a notification that their high school graduation date has been successfully certified. </a:t>
            </a:r>
            <a:r>
              <a:rPr lang="en-US" dirty="0"/>
              <a:t>Once all requirements have been completed,</a:t>
            </a:r>
            <a:r>
              <a:rPr lang="en-US" baseline="0" dirty="0"/>
              <a:t> they will no longer be visible on the Cal Grant Main Menu. </a:t>
            </a:r>
            <a:endParaRPr lang="en-US" dirty="0"/>
          </a:p>
        </p:txBody>
      </p:sp>
      <p:pic>
        <p:nvPicPr>
          <p:cNvPr id="4" name="Picture 3">
            <a:extLst>
              <a:ext uri="{FF2B5EF4-FFF2-40B4-BE49-F238E27FC236}">
                <a16:creationId xmlns:a16="http://schemas.microsoft.com/office/drawing/2014/main" id="{3ACEB605-1C53-42A2-BA99-573616857269}"/>
              </a:ext>
            </a:extLst>
          </p:cNvPr>
          <p:cNvPicPr>
            <a:picLocks noChangeAspect="1"/>
          </p:cNvPicPr>
          <p:nvPr/>
        </p:nvPicPr>
        <p:blipFill>
          <a:blip r:embed="rId3"/>
          <a:stretch>
            <a:fillRect/>
          </a:stretch>
        </p:blipFill>
        <p:spPr>
          <a:xfrm>
            <a:off x="990600" y="977349"/>
            <a:ext cx="4800600" cy="3429297"/>
          </a:xfrm>
          <a:prstGeom prst="rect">
            <a:avLst/>
          </a:prstGeom>
          <a:ln>
            <a:solidFill>
              <a:schemeClr val="tx1"/>
            </a:solidFill>
            <a:prstDash val="solid"/>
          </a:ln>
        </p:spPr>
      </p:pic>
    </p:spTree>
    <p:extLst>
      <p:ext uri="{BB962C8B-B14F-4D97-AF65-F5344CB8AC3E}">
        <p14:creationId xmlns:p14="http://schemas.microsoft.com/office/powerpoint/2010/main" val="189457620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 mock-up of what the Student Landing Page might look like. </a:t>
            </a:r>
            <a:r>
              <a:rPr lang="en-US" b="1" dirty="0"/>
              <a:t>This would replace the current WebGrants for Students accounts.</a:t>
            </a:r>
          </a:p>
          <a:p>
            <a:endParaRPr lang="en-US" b="0" dirty="0"/>
          </a:p>
          <a:p>
            <a:r>
              <a:rPr lang="en-US" b="0" dirty="0"/>
              <a:t>It is worth mentioning that not all programs will display for all students, but rather only those that are applicable to that particular student.</a:t>
            </a:r>
            <a:r>
              <a:rPr lang="en-US" b="1" dirty="0"/>
              <a:t> </a:t>
            </a:r>
          </a:p>
        </p:txBody>
      </p:sp>
    </p:spTree>
    <p:extLst>
      <p:ext uri="{BB962C8B-B14F-4D97-AF65-F5344CB8AC3E}">
        <p14:creationId xmlns:p14="http://schemas.microsoft.com/office/powerpoint/2010/main" val="141734027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408432" y="3886497"/>
            <a:ext cx="6614160" cy="4183380"/>
          </a:xfrm>
        </p:spPr>
        <p:txBody>
          <a:bodyPr/>
          <a:lstStyle/>
          <a:p>
            <a:pPr defTabSz="914132">
              <a:defRPr/>
            </a:pPr>
            <a:r>
              <a:rPr lang="en-US" dirty="0"/>
              <a:t>Like we said in the previous slide, although a student is able to self-verify their high school graduation, we count on </a:t>
            </a:r>
            <a:r>
              <a:rPr lang="en-US" baseline="0" dirty="0"/>
              <a:t>the High School WebGrants administrator to ensure High School graduation verification is done for all students no later than 8/31 following graduation. </a:t>
            </a:r>
            <a:r>
              <a:rPr lang="en-US" dirty="0"/>
              <a:t>The High School Graduation Verification screen is accessed from the GPA Menu</a:t>
            </a:r>
            <a:r>
              <a:rPr lang="en-US" baseline="0" dirty="0"/>
              <a:t> in WebGrants. This screen is made available the month students graduate and it only lists your Cal Grant awardees. For example, if your students graduate in the middle of June then the screen is made available early June.</a:t>
            </a:r>
          </a:p>
          <a:p>
            <a:endParaRPr lang="en-US" dirty="0"/>
          </a:p>
          <a:p>
            <a:r>
              <a:rPr lang="en-US" dirty="0"/>
              <a:t>You </a:t>
            </a:r>
            <a:r>
              <a:rPr lang="en-US" baseline="0" dirty="0"/>
              <a:t>can assist your students in verifying their graduation status by selecting from the following options. Students also have the option to do this in WebGrants for Students. </a:t>
            </a:r>
            <a:r>
              <a:rPr lang="en-US" b="0" baseline="0" dirty="0"/>
              <a:t>You will select GRADUATED for students who graduated receiving a diploma. If you are certain a student did not or will not graduate, </a:t>
            </a:r>
            <a:r>
              <a:rPr lang="en-US" baseline="0" dirty="0"/>
              <a:t>you will select NOT GRADUATED. This withdraws their award. </a:t>
            </a:r>
          </a:p>
          <a:p>
            <a:endParaRPr lang="en-US" b="0" baseline="0" dirty="0"/>
          </a:p>
          <a:p>
            <a:r>
              <a:rPr lang="en-US" b="0" baseline="0" dirty="0"/>
              <a:t>The Pending option should be marked for students who are still working on meeting HS graduation requirements. For example, they may be attending night classes, summer school or even attending an adult school program. After the student graduates, the school official must come back to this screen in WebGrants to release the award. The verification of graduation still needs to be completed or the student will be withdrawn. </a:t>
            </a:r>
          </a:p>
          <a:p>
            <a:endParaRPr lang="en-US" dirty="0"/>
          </a:p>
          <a:p>
            <a:r>
              <a:rPr lang="en-US" dirty="0"/>
              <a:t>When the ‘pending’ option is selected, students will receive a message in their WebGrants for Students account letting them know that the self-certification option is not available and to contact the Commission to certify their high school graduation. If the high school does not update the status, students will be required to submit a copy of their high school diploma and the high school graduation certification form (G-8). To obtain the form, students can contact Student Support at 1-888-224-7268 or at studentsupport@csac.ca.gov </a:t>
            </a:r>
          </a:p>
          <a:p>
            <a:endParaRPr lang="en-US" b="0" baseline="0" dirty="0"/>
          </a:p>
          <a:p>
            <a:r>
              <a:rPr lang="en-US" b="0" baseline="0" dirty="0"/>
              <a:t>You could also use this option for students who are no longer at your school. </a:t>
            </a:r>
            <a:r>
              <a:rPr lang="en-US" baseline="0" dirty="0"/>
              <a:t>If the ‘Not graduated’ status was reported in error, the student can appeal to the Commission by providing their HS transcripts or Diploma reflecting their HS graduation date. </a:t>
            </a:r>
            <a:r>
              <a:rPr lang="en-US" b="0" baseline="0" dirty="0"/>
              <a:t>The student has until December 31 of the award year to satisfy high school graduation requirements to retain their Cal Grant award.</a:t>
            </a:r>
          </a:p>
          <a:p>
            <a:endParaRPr lang="en-US" b="0" baseline="0" dirty="0"/>
          </a:p>
          <a:p>
            <a:endParaRPr lang="en-US" baseline="0" dirty="0"/>
          </a:p>
          <a:p>
            <a:endParaRPr lang="en-US" dirty="0"/>
          </a:p>
        </p:txBody>
      </p:sp>
      <p:pic>
        <p:nvPicPr>
          <p:cNvPr id="5" name="Picture 4">
            <a:extLst>
              <a:ext uri="{FF2B5EF4-FFF2-40B4-BE49-F238E27FC236}">
                <a16:creationId xmlns:a16="http://schemas.microsoft.com/office/drawing/2014/main" id="{47F316FB-E0B2-45B2-9F07-1492006B69E5}"/>
              </a:ext>
            </a:extLst>
          </p:cNvPr>
          <p:cNvPicPr>
            <a:picLocks noChangeAspect="1"/>
          </p:cNvPicPr>
          <p:nvPr/>
        </p:nvPicPr>
        <p:blipFill>
          <a:blip r:embed="rId3"/>
          <a:stretch>
            <a:fillRect/>
          </a:stretch>
        </p:blipFill>
        <p:spPr>
          <a:xfrm>
            <a:off x="1219200" y="457200"/>
            <a:ext cx="4762500" cy="3429297"/>
          </a:xfrm>
          <a:prstGeom prst="rect">
            <a:avLst/>
          </a:prstGeom>
          <a:ln>
            <a:solidFill>
              <a:schemeClr val="tx1"/>
            </a:solidFill>
            <a:prstDash val="solid"/>
          </a:ln>
        </p:spPr>
      </p:pic>
    </p:spTree>
    <p:extLst>
      <p:ext uri="{BB962C8B-B14F-4D97-AF65-F5344CB8AC3E}">
        <p14:creationId xmlns:p14="http://schemas.microsoft.com/office/powerpoint/2010/main" val="231853739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32">
              <a:defRPr/>
            </a:pPr>
            <a:r>
              <a:rPr lang="en-US" baseline="0" dirty="0"/>
              <a:t>We would now like to go over some additional updates and resources available to you.</a:t>
            </a:r>
          </a:p>
          <a:p>
            <a:pPr defTabSz="914132">
              <a:defRPr/>
            </a:pPr>
            <a:endParaRPr lang="en-US" baseline="0" dirty="0"/>
          </a:p>
          <a:p>
            <a:endParaRPr lang="en-US" baseline="0" dirty="0"/>
          </a:p>
          <a:p>
            <a:pPr defTabSz="914132">
              <a:defRPr/>
            </a:pPr>
            <a:endParaRPr lang="en-US" baseline="0" dirty="0"/>
          </a:p>
          <a:p>
            <a:endParaRPr lang="en-US" baseline="0" dirty="0"/>
          </a:p>
          <a:p>
            <a:endParaRPr lang="en-US" baseline="0" dirty="0"/>
          </a:p>
        </p:txBody>
      </p:sp>
    </p:spTree>
    <p:extLst>
      <p:ext uri="{BB962C8B-B14F-4D97-AF65-F5344CB8AC3E}">
        <p14:creationId xmlns:p14="http://schemas.microsoft.com/office/powerpoint/2010/main" val="38692357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a:xfrm>
            <a:off x="701040" y="4267200"/>
            <a:ext cx="5608320" cy="4880610"/>
          </a:xfrm>
        </p:spPr>
        <p:txBody>
          <a:bodyPr/>
          <a:lstStyle/>
          <a:p>
            <a:r>
              <a:rPr lang="en-US" dirty="0">
                <a:latin typeface="Calibri (body)"/>
              </a:rPr>
              <a:t>The California Chafee Grant for foster youth is administered by the Commission through an interagency agreement with the California Department of Social Services (CDSS)</a:t>
            </a:r>
          </a:p>
          <a:p>
            <a:endParaRPr lang="en-US" dirty="0">
              <a:latin typeface="Calibri (body)"/>
            </a:endParaRPr>
          </a:p>
          <a:p>
            <a:pPr marL="171450" indent="-171450">
              <a:buFont typeface="Arial" panose="020B0604020202020204" pitchFamily="34" charset="0"/>
              <a:buChar char="•"/>
            </a:pPr>
            <a:r>
              <a:rPr lang="en-US" dirty="0">
                <a:latin typeface="Calibri (body)"/>
              </a:rPr>
              <a:t>It assists current &amp; former foster youth that were in foster placement for at least one day between the ages of 16 and 18 to help pay for college or career/technical training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Calibri (body)"/>
              </a:rPr>
              <a:t>$17,623,700 - federal and state funded grant subject to annual availability of funds</a:t>
            </a:r>
          </a:p>
          <a:p>
            <a:pPr marL="171450" indent="-171450">
              <a:buFont typeface="Arial" panose="020B0604020202020204" pitchFamily="34" charset="0"/>
              <a:buChar char="•"/>
            </a:pPr>
            <a:r>
              <a:rPr lang="en-US" dirty="0">
                <a:latin typeface="Calibri (body)"/>
              </a:rPr>
              <a:t>Maximum annual award amount is $5,000 per academic year based on unmet need. Funds may be used towards: </a:t>
            </a:r>
          </a:p>
          <a:p>
            <a:pPr marL="628650" lvl="1" indent="-171450">
              <a:buFont typeface="Arial" panose="020B0604020202020204" pitchFamily="34" charset="0"/>
              <a:buChar char="•"/>
            </a:pPr>
            <a:r>
              <a:rPr lang="en-US" dirty="0">
                <a:latin typeface="Calibri (body)"/>
              </a:rPr>
              <a:t>Tuition/fees</a:t>
            </a:r>
          </a:p>
          <a:p>
            <a:pPr marL="628650" lvl="1" indent="-171450">
              <a:buFont typeface="Arial" panose="020B0604020202020204" pitchFamily="34" charset="0"/>
              <a:buChar char="•"/>
            </a:pPr>
            <a:r>
              <a:rPr lang="en-US" dirty="0">
                <a:latin typeface="Calibri (body)"/>
              </a:rPr>
              <a:t>Books/supplies</a:t>
            </a:r>
          </a:p>
          <a:p>
            <a:pPr marL="628650" lvl="1" indent="-171450">
              <a:buFont typeface="Arial" panose="020B0604020202020204" pitchFamily="34" charset="0"/>
              <a:buChar char="•"/>
            </a:pPr>
            <a:r>
              <a:rPr lang="en-US" dirty="0">
                <a:latin typeface="Calibri (body)"/>
              </a:rPr>
              <a:t>Housing</a:t>
            </a:r>
          </a:p>
          <a:p>
            <a:pPr marL="628650" lvl="1" indent="-171450">
              <a:buFont typeface="Arial" panose="020B0604020202020204" pitchFamily="34" charset="0"/>
              <a:buChar char="•"/>
            </a:pPr>
            <a:r>
              <a:rPr lang="en-US" dirty="0">
                <a:latin typeface="Calibri (body)"/>
              </a:rPr>
              <a:t>Transportation</a:t>
            </a:r>
          </a:p>
          <a:p>
            <a:pPr marL="628650" lvl="1" indent="-171450">
              <a:buFont typeface="Arial" panose="020B0604020202020204" pitchFamily="34" charset="0"/>
              <a:buChar char="•"/>
            </a:pPr>
            <a:r>
              <a:rPr lang="en-US" dirty="0">
                <a:latin typeface="Calibri (body)"/>
              </a:rPr>
              <a:t>Child Care</a:t>
            </a:r>
          </a:p>
          <a:p>
            <a:endParaRPr lang="en-US" dirty="0">
              <a:latin typeface="Calibri (body)"/>
            </a:endParaRPr>
          </a:p>
          <a:p>
            <a:r>
              <a:rPr lang="en-US" dirty="0">
                <a:latin typeface="Calibri (body)"/>
              </a:rPr>
              <a:t>For more information about the Chafee Grant, please visit: </a:t>
            </a:r>
            <a:r>
              <a:rPr lang="en-US" dirty="0">
                <a:latin typeface="Calibri (body)"/>
                <a:hlinkClick r:id="rId3"/>
              </a:rPr>
              <a:t>https://chafee.csac.ca.gov/</a:t>
            </a:r>
            <a:endParaRPr lang="en-US" dirty="0">
              <a:latin typeface="Calibri (body)"/>
            </a:endParaRPr>
          </a:p>
          <a:p>
            <a:pPr marL="0" lvl="0" indent="0">
              <a:buFont typeface="Arial" panose="020B0604020202020204" pitchFamily="34" charset="0"/>
              <a:buNone/>
            </a:pPr>
            <a:endParaRPr lang="en-US" sz="1200" dirty="0">
              <a:highlight>
                <a:srgbClr val="FFFF00"/>
              </a:highlight>
              <a:latin typeface="Century Gothic" panose="020B0502020202020204" pitchFamily="34" charset="0"/>
            </a:endParaRPr>
          </a:p>
          <a:p>
            <a:endParaRPr lang="en-US" sz="1200" dirty="0">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endParaRPr lang="en-US" dirty="0"/>
          </a:p>
        </p:txBody>
      </p:sp>
    </p:spTree>
    <p:extLst>
      <p:ext uri="{BB962C8B-B14F-4D97-AF65-F5344CB8AC3E}">
        <p14:creationId xmlns:p14="http://schemas.microsoft.com/office/powerpoint/2010/main" val="292039900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381000"/>
            <a:ext cx="4648200" cy="3486150"/>
          </a:xfrm>
        </p:spPr>
      </p:sp>
      <p:sp>
        <p:nvSpPr>
          <p:cNvPr id="3" name="Notes Placeholder 2"/>
          <p:cNvSpPr>
            <a:spLocks noGrp="1"/>
          </p:cNvSpPr>
          <p:nvPr>
            <p:ph type="body" idx="1"/>
          </p:nvPr>
        </p:nvSpPr>
        <p:spPr>
          <a:xfrm>
            <a:off x="457200" y="3962400"/>
            <a:ext cx="6400800" cy="4183380"/>
          </a:xfrm>
        </p:spPr>
        <p:txBody>
          <a:bodyPr/>
          <a:lstStyle/>
          <a:p>
            <a:r>
              <a:rPr lang="en-US" dirty="0"/>
              <a:t>Winners of Race to Submit are chosen based on </a:t>
            </a:r>
            <a:r>
              <a:rPr lang="en-US" i="1" dirty="0"/>
              <a:t># of applications submitted </a:t>
            </a:r>
            <a:r>
              <a:rPr lang="en-US" i="1" u="sng" dirty="0"/>
              <a:t>with matched GPAs</a:t>
            </a:r>
            <a:r>
              <a:rPr lang="en-US" i="1" dirty="0"/>
              <a:t>. </a:t>
            </a:r>
            <a:r>
              <a:rPr lang="en-US" dirty="0"/>
              <a:t>Note: There are now 8 levels as opposed to 7. </a:t>
            </a:r>
          </a:p>
          <a:p>
            <a:endParaRPr lang="en-US" dirty="0"/>
          </a:p>
          <a:p>
            <a:r>
              <a:rPr lang="en-US" dirty="0"/>
              <a:t>The Race to Submit Dashboard (Dashboard) allows high schools, school districts, counties, students, organizations and the public to track schools’ financial aid application counts and Cal Grant awarding by academic year. The intent of the tool is to encourage teachers, counselors, and other school administrators to reach out to students and guide them through the financial aid application process to ensure timely submission by the March 2 Cal Grant deadline.</a:t>
            </a:r>
          </a:p>
          <a:p>
            <a:endParaRPr lang="en-US" dirty="0"/>
          </a:p>
          <a:p>
            <a:r>
              <a:rPr lang="en-US" dirty="0"/>
              <a:t>The Dashboard is updated twice per week and displays information by high school, school district, and county. The dashboard displays the following information:</a:t>
            </a:r>
          </a:p>
          <a:p>
            <a:r>
              <a:rPr lang="en-US" dirty="0"/>
              <a:t>• FAFSA/CADAA [submitted and completed]</a:t>
            </a:r>
          </a:p>
          <a:p>
            <a:r>
              <a:rPr lang="en-US" dirty="0"/>
              <a:t>• Number of Cal Grant applications [submitted and completed]</a:t>
            </a:r>
          </a:p>
          <a:p>
            <a:r>
              <a:rPr lang="en-US" dirty="0"/>
              <a:t>• Number of students eligible for Cal Grants</a:t>
            </a:r>
          </a:p>
          <a:p>
            <a:r>
              <a:rPr lang="en-US" dirty="0"/>
              <a:t>• Number of Cal Grant awards</a:t>
            </a:r>
          </a:p>
          <a:p>
            <a:endParaRPr lang="en-US" dirty="0"/>
          </a:p>
          <a:p>
            <a:r>
              <a:rPr lang="en-US" dirty="0"/>
              <a:t>Schools can compare their numbers against schools within their district, their county or check where they rank on the “Leaderboard.” The leaderboard is separated into 8 levels depending on a school’s graduating class size. Similarly, this data can be downloaded for analysis by clicking on the “Export” button.</a:t>
            </a:r>
          </a:p>
          <a:p>
            <a:endParaRPr lang="en-US" dirty="0"/>
          </a:p>
          <a:p>
            <a:r>
              <a:rPr lang="en-US" baseline="0" dirty="0"/>
              <a:t>To view Race to Submit Dashboard, please visit this link, </a:t>
            </a:r>
            <a:r>
              <a:rPr lang="en-US" dirty="0">
                <a:hlinkClick r:id="rId3"/>
              </a:rPr>
              <a:t>https://webutil.csac.ca.gov/dashboard/</a:t>
            </a:r>
            <a:r>
              <a:rPr lang="en-US" dirty="0"/>
              <a:t> </a:t>
            </a:r>
            <a:endParaRPr lang="en-US" baseline="0" dirty="0"/>
          </a:p>
        </p:txBody>
      </p:sp>
    </p:spTree>
    <p:extLst>
      <p:ext uri="{BB962C8B-B14F-4D97-AF65-F5344CB8AC3E}">
        <p14:creationId xmlns:p14="http://schemas.microsoft.com/office/powerpoint/2010/main" val="194699235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important to note that CSAC uses prior year certified October senior enrollment counts instead of current enrollment data because the California Department of Education (CDE) doesn’t release current enrollment data until April of the following year. CSAC will use updated senior enrollment data when we receive this data from CDE to determine the winners for Race to Submit. Obviously, senior enrollment counts may differ between the two years and the Commission has requested that CDE provide current senior enrollment data much sooner for purposes of the Race To Submit campaign. Discussions on the possibility of this happening are continuing. </a:t>
            </a:r>
          </a:p>
          <a:p>
            <a:endParaRPr lang="en-US" dirty="0">
              <a:cs typeface="Calibri"/>
            </a:endParaRPr>
          </a:p>
          <a:p>
            <a:endParaRPr lang="en-US" dirty="0"/>
          </a:p>
        </p:txBody>
      </p:sp>
    </p:spTree>
    <p:extLst>
      <p:ext uri="{BB962C8B-B14F-4D97-AF65-F5344CB8AC3E}">
        <p14:creationId xmlns:p14="http://schemas.microsoft.com/office/powerpoint/2010/main" val="216683574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baseline="0" dirty="0">
                <a:solidFill>
                  <a:prstClr val="black"/>
                </a:solidFill>
              </a:rPr>
              <a:t>Scholarships are free money for college. The majority of scholarship applications will consist of an application, a letter of recommendation (usually from a teacher, counselor, coach, community member, etc.), academic transcripts and the occasional interview. Often, the more prestigious or high award scholarships will often have an interview built into the selection process.</a:t>
            </a:r>
          </a:p>
          <a:p>
            <a:endParaRPr lang="en-US" baseline="0" dirty="0">
              <a:solidFill>
                <a:prstClr val="black"/>
              </a:solidFill>
            </a:endParaRPr>
          </a:p>
          <a:p>
            <a:r>
              <a:rPr lang="en-US" baseline="0" dirty="0"/>
              <a:t>To view the Fastweb</a:t>
            </a:r>
            <a:r>
              <a:rPr lang="en-US" dirty="0"/>
              <a:t> website, please visit this website, </a:t>
            </a:r>
            <a:r>
              <a:rPr lang="en-US" dirty="0">
                <a:hlinkClick r:id="rId3"/>
              </a:rPr>
              <a:t>https://www.fastweb.com/</a:t>
            </a:r>
            <a:r>
              <a:rPr lang="en-US" dirty="0"/>
              <a:t> </a:t>
            </a:r>
            <a:endParaRPr lang="en-US" dirty="0">
              <a:cs typeface="Calibri"/>
            </a:endParaRPr>
          </a:p>
          <a:p>
            <a:endParaRPr lang="en-US" baseline="0" dirty="0">
              <a:solidFill>
                <a:prstClr val="black"/>
              </a:solidFill>
            </a:endParaRPr>
          </a:p>
          <a:p>
            <a:r>
              <a:rPr lang="en-US" dirty="0">
                <a:solidFill>
                  <a:prstClr val="black"/>
                </a:solidFill>
              </a:rPr>
              <a:t>To view the </a:t>
            </a:r>
            <a:r>
              <a:rPr lang="en-US" dirty="0" err="1">
                <a:solidFill>
                  <a:prstClr val="black"/>
                </a:solidFill>
              </a:rPr>
              <a:t>Careeronestop</a:t>
            </a:r>
            <a:r>
              <a:rPr lang="en-US" dirty="0">
                <a:solidFill>
                  <a:prstClr val="black"/>
                </a:solidFill>
              </a:rPr>
              <a:t> website, please visit this link, </a:t>
            </a:r>
            <a:r>
              <a:rPr lang="en-US" dirty="0">
                <a:solidFill>
                  <a:prstClr val="black"/>
                </a:solidFill>
                <a:hlinkClick r:id="rId4"/>
              </a:rPr>
              <a:t>https://www.careeronestop.org/</a:t>
            </a:r>
            <a:r>
              <a:rPr lang="en-US" dirty="0">
                <a:solidFill>
                  <a:prstClr val="black"/>
                </a:solidFill>
              </a:rPr>
              <a:t> </a:t>
            </a:r>
          </a:p>
          <a:p>
            <a:endParaRPr lang="en-US" baseline="0" dirty="0">
              <a:solidFill>
                <a:prstClr val="black"/>
              </a:solidFill>
            </a:endParaRPr>
          </a:p>
          <a:p>
            <a:r>
              <a:rPr lang="en-US" dirty="0">
                <a:solidFill>
                  <a:prstClr val="black"/>
                </a:solidFill>
              </a:rPr>
              <a:t>To view the Scholarships.com website, please visit this link, </a:t>
            </a:r>
            <a:r>
              <a:rPr lang="en-US" dirty="0">
                <a:solidFill>
                  <a:prstClr val="black"/>
                </a:solidFill>
                <a:hlinkClick r:id="rId5"/>
              </a:rPr>
              <a:t>https://www.scholarships.com/</a:t>
            </a:r>
            <a:r>
              <a:rPr lang="en-US" dirty="0">
                <a:solidFill>
                  <a:prstClr val="black"/>
                </a:solidFill>
              </a:rPr>
              <a:t> </a:t>
            </a:r>
          </a:p>
          <a:p>
            <a:endParaRPr lang="en-US" baseline="0" dirty="0">
              <a:solidFill>
                <a:prstClr val="black"/>
              </a:solidFill>
            </a:endParaRPr>
          </a:p>
          <a:p>
            <a:r>
              <a:rPr lang="en-US" dirty="0">
                <a:solidFill>
                  <a:prstClr val="black"/>
                </a:solidFill>
              </a:rPr>
              <a:t>To view the </a:t>
            </a:r>
            <a:r>
              <a:rPr lang="en-US" dirty="0" err="1">
                <a:solidFill>
                  <a:prstClr val="black"/>
                </a:solidFill>
              </a:rPr>
              <a:t>Bigfuture</a:t>
            </a:r>
            <a:r>
              <a:rPr lang="en-US" dirty="0">
                <a:solidFill>
                  <a:prstClr val="black"/>
                </a:solidFill>
              </a:rPr>
              <a:t> website, please visit this link, </a:t>
            </a:r>
            <a:r>
              <a:rPr lang="en-US" dirty="0">
                <a:solidFill>
                  <a:prstClr val="black"/>
                </a:solidFill>
                <a:hlinkClick r:id="rId6"/>
              </a:rPr>
              <a:t>https://bigfuture.collegeboard.org/</a:t>
            </a:r>
            <a:r>
              <a:rPr lang="en-US" dirty="0">
                <a:solidFill>
                  <a:prstClr val="black"/>
                </a:solidFill>
              </a:rPr>
              <a:t> </a:t>
            </a:r>
            <a:endParaRPr lang="en-US" baseline="0" dirty="0">
              <a:solidFill>
                <a:prstClr val="black"/>
              </a:solidFill>
            </a:endParaRPr>
          </a:p>
          <a:p>
            <a:endParaRPr lang="en-US" baseline="0" dirty="0">
              <a:cs typeface="Calibri"/>
            </a:endParaRPr>
          </a:p>
          <a:p>
            <a:r>
              <a:rPr lang="en-US" dirty="0"/>
              <a:t>To view list of undergraduate scholarships that don’t require proof of citizenship or legal permanent residency, please visit: </a:t>
            </a:r>
            <a:r>
              <a:rPr lang="en-US" dirty="0">
                <a:hlinkClick r:id="rId7"/>
              </a:rPr>
              <a:t>https://immigrantsrising.org/resource/list-of-undergraduate-scholarships/</a:t>
            </a:r>
            <a:r>
              <a:rPr lang="en-US" dirty="0"/>
              <a:t>  </a:t>
            </a:r>
            <a:endParaRPr lang="en-US" dirty="0">
              <a:cs typeface="Calibri"/>
            </a:endParaRPr>
          </a:p>
          <a:p>
            <a:endParaRPr lang="en-US" baseline="0" dirty="0">
              <a:cs typeface="Calibri"/>
            </a:endParaRPr>
          </a:p>
          <a:p>
            <a:endParaRPr lang="en-US" dirty="0">
              <a:solidFill>
                <a:prstClr val="black"/>
              </a:solidFill>
              <a:cs typeface="Calibri"/>
            </a:endParaRPr>
          </a:p>
          <a:p>
            <a:endParaRPr lang="en-US" dirty="0">
              <a:solidFill>
                <a:prstClr val="black"/>
              </a:solidFill>
              <a:cs typeface="Calibri"/>
            </a:endParaRPr>
          </a:p>
        </p:txBody>
      </p:sp>
      <p:sp>
        <p:nvSpPr>
          <p:cNvPr id="4" name="Slide Number Placeholder 3"/>
          <p:cNvSpPr>
            <a:spLocks noGrp="1"/>
          </p:cNvSpPr>
          <p:nvPr>
            <p:ph type="sldNum" sz="quarter" idx="10"/>
          </p:nvPr>
        </p:nvSpPr>
        <p:spPr/>
        <p:txBody>
          <a:bodyPr lIns="91413" tIns="45706" rIns="91413" bIns="45706"/>
          <a:lstStyle/>
          <a:p>
            <a:endParaRPr lang="en-US" dirty="0">
              <a:solidFill>
                <a:prstClr val="black"/>
              </a:solidFill>
            </a:endParaRPr>
          </a:p>
        </p:txBody>
      </p:sp>
    </p:spTree>
    <p:extLst>
      <p:ext uri="{BB962C8B-B14F-4D97-AF65-F5344CB8AC3E}">
        <p14:creationId xmlns:p14="http://schemas.microsoft.com/office/powerpoint/2010/main" val="45927609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baseline="0" dirty="0">
                <a:solidFill>
                  <a:prstClr val="black"/>
                </a:solidFill>
              </a:rPr>
              <a:t>One of our favorite scholarships is the Duck Brand Tape, “Stuck at the Prom Scholarship” in which a</a:t>
            </a:r>
            <a:r>
              <a:rPr lang="en-US" sz="1200" b="0" i="0" kern="1200" dirty="0">
                <a:solidFill>
                  <a:schemeClr val="tx1"/>
                </a:solidFill>
                <a:effectLst/>
                <a:latin typeface="+mn-lt"/>
                <a:ea typeface="+mn-ea"/>
                <a:cs typeface="+mn-cs"/>
              </a:rPr>
              <a:t>pplicant must create and accessorize their prom outfit with duct tape. The grand prize winner for best tux and best prom dress each gets $10,000.</a:t>
            </a:r>
            <a:endParaRPr lang="en-US" baseline="0" dirty="0">
              <a:solidFill>
                <a:prstClr val="black"/>
              </a:solidFill>
            </a:endParaRPr>
          </a:p>
          <a:p>
            <a:endParaRPr lang="en-US" baseline="0" dirty="0">
              <a:solidFill>
                <a:prstClr val="black"/>
              </a:solidFill>
            </a:endParaRPr>
          </a:p>
          <a:p>
            <a:endParaRPr lang="en-US" baseline="0" dirty="0">
              <a:solidFill>
                <a:prstClr val="black"/>
              </a:solidFill>
            </a:endParaRPr>
          </a:p>
        </p:txBody>
      </p:sp>
      <p:sp>
        <p:nvSpPr>
          <p:cNvPr id="4" name="Slide Number Placeholder 3"/>
          <p:cNvSpPr>
            <a:spLocks noGrp="1"/>
          </p:cNvSpPr>
          <p:nvPr>
            <p:ph type="sldNum" sz="quarter" idx="10"/>
          </p:nvPr>
        </p:nvSpPr>
        <p:spPr/>
        <p:txBody>
          <a:bodyPr lIns="91413" tIns="45706" rIns="91413" bIns="45706"/>
          <a:lstStyle/>
          <a:p>
            <a:endParaRPr lang="en-US" dirty="0">
              <a:solidFill>
                <a:prstClr val="black"/>
              </a:solidFill>
            </a:endParaRPr>
          </a:p>
        </p:txBody>
      </p:sp>
    </p:spTree>
    <p:extLst>
      <p:ext uri="{BB962C8B-B14F-4D97-AF65-F5344CB8AC3E}">
        <p14:creationId xmlns:p14="http://schemas.microsoft.com/office/powerpoint/2010/main" val="45927609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3: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US" baseline="0" dirty="0">
                <a:effectLst/>
              </a:rPr>
              <a:t>Travis Credit Union is 209,991 members strong with more than $3.1 billion in assets, serving 12 counties with 24 branches.</a:t>
            </a:r>
            <a:r>
              <a:rPr lang="en-US" dirty="0">
                <a:effectLst/>
              </a:rPr>
              <a:t> What sets Travis Credit Union apart from the rest is </a:t>
            </a:r>
            <a:r>
              <a:rPr lang="en-US" dirty="0"/>
              <a:t>their</a:t>
            </a:r>
            <a:r>
              <a:rPr lang="en-US" dirty="0">
                <a:effectLst/>
              </a:rPr>
              <a:t> commitment and dedication toward building authentic community impact through what </a:t>
            </a:r>
            <a:r>
              <a:rPr lang="en-US" dirty="0"/>
              <a:t>they call</a:t>
            </a:r>
            <a:r>
              <a:rPr lang="en-US" dirty="0">
                <a:effectLst/>
              </a:rPr>
              <a:t> their “Awesome Cause” – Financial Education, Financial Literacy and Financial Advocacy.</a:t>
            </a:r>
          </a:p>
          <a:p>
            <a:pPr marL="0" indent="0">
              <a:buNone/>
            </a:pPr>
            <a:endParaRPr lang="en-US" dirty="0">
              <a:effectLst/>
            </a:endParaRPr>
          </a:p>
          <a:p>
            <a:pPr marL="0" indent="0">
              <a:buNone/>
            </a:pPr>
            <a:r>
              <a:rPr lang="en-US" dirty="0">
                <a:effectLst/>
              </a:rPr>
              <a:t>At Travis, </a:t>
            </a:r>
            <a:r>
              <a:rPr lang="en-US" dirty="0"/>
              <a:t>they </a:t>
            </a:r>
            <a:r>
              <a:rPr lang="en-US" dirty="0">
                <a:effectLst/>
              </a:rPr>
              <a:t>believe in sponsoring financial education programs and helping </a:t>
            </a:r>
            <a:r>
              <a:rPr lang="en-US" dirty="0"/>
              <a:t>their</a:t>
            </a:r>
            <a:r>
              <a:rPr lang="en-US" dirty="0">
                <a:effectLst/>
              </a:rPr>
              <a:t> members become financially literate and self-sufficient.  </a:t>
            </a:r>
          </a:p>
          <a:p>
            <a:pPr marL="0" indent="0">
              <a:buNone/>
            </a:pPr>
            <a:endParaRPr lang="en-US" dirty="0">
              <a:effectLst/>
            </a:endParaRPr>
          </a:p>
          <a:p>
            <a:pPr marL="0" indent="0">
              <a:buNone/>
            </a:pPr>
            <a:r>
              <a:rPr lang="en-US" dirty="0">
                <a:effectLst/>
              </a:rPr>
              <a:t>Learn more at:</a:t>
            </a:r>
            <a:r>
              <a:rPr lang="en-US" baseline="0" dirty="0">
                <a:effectLst/>
              </a:rPr>
              <a:t> </a:t>
            </a:r>
            <a:r>
              <a:rPr lang="en-US" b="1" baseline="0" dirty="0">
                <a:effectLst/>
              </a:rPr>
              <a:t>traviscu.org/</a:t>
            </a:r>
            <a:r>
              <a:rPr lang="en-US" b="1" baseline="0" dirty="0" err="1">
                <a:effectLst/>
              </a:rPr>
              <a:t>awesomecause</a:t>
            </a:r>
            <a:r>
              <a:rPr lang="en-US" baseline="0" dirty="0">
                <a:effectLst/>
              </a:rPr>
              <a:t> or follow them on social media at </a:t>
            </a:r>
            <a:r>
              <a:rPr lang="en-US" b="1" baseline="0" dirty="0">
                <a:effectLst/>
              </a:rPr>
              <a:t>@</a:t>
            </a:r>
            <a:r>
              <a:rPr lang="en-US" b="1" baseline="0" dirty="0" err="1">
                <a:effectLst/>
              </a:rPr>
              <a:t>TravisCU</a:t>
            </a:r>
            <a:r>
              <a:rPr lang="en-US" baseline="0" dirty="0">
                <a:effectLst/>
              </a:rPr>
              <a:t>.</a:t>
            </a:r>
            <a:endParaRPr dirty="0"/>
          </a:p>
        </p:txBody>
      </p:sp>
      <p:sp>
        <p:nvSpPr>
          <p:cNvPr id="95" name="Google Shape;95;p3: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7480873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defTabSz="844550">
              <a:lnSpc>
                <a:spcPct val="90000"/>
              </a:lnSpc>
              <a:spcBef>
                <a:spcPct val="0"/>
              </a:spcBef>
              <a:spcAft>
                <a:spcPct val="35000"/>
              </a:spcAft>
              <a:buClr>
                <a:srgbClr val="F49100"/>
              </a:buClr>
              <a:buSzPct val="95000"/>
              <a:defRPr/>
            </a:pPr>
            <a:r>
              <a:rPr lang="en-US" sz="1200" dirty="0">
                <a:solidFill>
                  <a:prstClr val="black"/>
                </a:solidFill>
              </a:rPr>
              <a:t>Cash for College workshops are workshops in which families and their students can attain help in </a:t>
            </a:r>
            <a:r>
              <a:rPr lang="en-US" dirty="0">
                <a:solidFill>
                  <a:prstClr val="black"/>
                </a:solidFill>
              </a:rPr>
              <a:t>completing their FAFSA </a:t>
            </a:r>
            <a:r>
              <a:rPr lang="en-US" sz="1200" dirty="0">
                <a:solidFill>
                  <a:prstClr val="black"/>
                </a:solidFill>
              </a:rPr>
              <a:t>or CADAA or Chaffee Grant for Foster Youth applications. </a:t>
            </a:r>
          </a:p>
          <a:p>
            <a:pPr lvl="0" defTabSz="844550">
              <a:lnSpc>
                <a:spcPct val="90000"/>
              </a:lnSpc>
              <a:spcBef>
                <a:spcPct val="0"/>
              </a:spcBef>
              <a:spcAft>
                <a:spcPct val="35000"/>
              </a:spcAft>
              <a:buClr>
                <a:srgbClr val="F49100"/>
              </a:buClr>
              <a:buSzPct val="95000"/>
              <a:defRPr/>
            </a:pPr>
            <a:endParaRPr lang="en-US" dirty="0">
              <a:solidFill>
                <a:prstClr val="black"/>
              </a:solidFill>
            </a:endParaRPr>
          </a:p>
          <a:p>
            <a:pPr lvl="0" defTabSz="844550">
              <a:lnSpc>
                <a:spcPct val="90000"/>
              </a:lnSpc>
              <a:spcBef>
                <a:spcPct val="0"/>
              </a:spcBef>
              <a:spcAft>
                <a:spcPct val="35000"/>
              </a:spcAft>
              <a:buClr>
                <a:srgbClr val="F49100"/>
              </a:buClr>
              <a:buSzPct val="95000"/>
              <a:defRPr/>
            </a:pPr>
            <a:r>
              <a:rPr lang="en-US" dirty="0">
                <a:solidFill>
                  <a:prstClr val="black"/>
                </a:solidFill>
              </a:rPr>
              <a:t>During the 2019-2020 academic year, we will have hosted over 300 Cash for College workshops across the state. </a:t>
            </a:r>
            <a:endParaRPr lang="en-US" sz="1200" dirty="0">
              <a:solidFill>
                <a:prstClr val="black"/>
              </a:solidFill>
            </a:endParaRPr>
          </a:p>
          <a:p>
            <a:pPr lvl="0" defTabSz="844550">
              <a:lnSpc>
                <a:spcPct val="90000"/>
              </a:lnSpc>
              <a:spcBef>
                <a:spcPct val="0"/>
              </a:spcBef>
              <a:spcAft>
                <a:spcPct val="35000"/>
              </a:spcAft>
              <a:buClr>
                <a:srgbClr val="F49100"/>
              </a:buClr>
              <a:buSzPct val="95000"/>
              <a:defRPr/>
            </a:pPr>
            <a:endParaRPr lang="en-US" sz="1200" dirty="0">
              <a:solidFill>
                <a:prstClr val="black"/>
              </a:solidFill>
            </a:endParaRPr>
          </a:p>
          <a:p>
            <a:pPr marL="0" marR="0" lvl="0" indent="0" algn="l" defTabSz="844550" rtl="0" eaLnBrk="1" fontAlgn="auto" latinLnBrk="0" hangingPunct="1">
              <a:lnSpc>
                <a:spcPct val="90000"/>
              </a:lnSpc>
              <a:spcBef>
                <a:spcPct val="0"/>
              </a:spcBef>
              <a:spcAft>
                <a:spcPct val="35000"/>
              </a:spcAft>
              <a:buClr>
                <a:srgbClr val="F49100"/>
              </a:buClr>
              <a:buSzPct val="95000"/>
              <a:buFont typeface="Arial" panose="020B0604020202020204" pitchFamily="34" charset="0"/>
              <a:buNone/>
              <a:tabLst/>
              <a:defRPr/>
            </a:pPr>
            <a:r>
              <a:rPr lang="en-US" sz="1200" dirty="0">
                <a:solidFill>
                  <a:prstClr val="black"/>
                </a:solidFill>
              </a:rPr>
              <a:t>Interested in hosting?</a:t>
            </a:r>
          </a:p>
          <a:p>
            <a:pPr marL="0" marR="0" lvl="0" indent="0" algn="l" defTabSz="844550" rtl="0" eaLnBrk="1" fontAlgn="auto" latinLnBrk="0" hangingPunct="1">
              <a:lnSpc>
                <a:spcPct val="90000"/>
              </a:lnSpc>
              <a:spcBef>
                <a:spcPct val="0"/>
              </a:spcBef>
              <a:spcAft>
                <a:spcPct val="35000"/>
              </a:spcAft>
              <a:buClr>
                <a:srgbClr val="F49100"/>
              </a:buClr>
              <a:buSzPct val="95000"/>
              <a:buFont typeface="Arial" panose="020B0604020202020204" pitchFamily="34" charset="0"/>
              <a:buNone/>
              <a:tabLst/>
              <a:defRPr/>
            </a:pPr>
            <a:endParaRPr lang="en-US" sz="1200" dirty="0">
              <a:solidFill>
                <a:prstClr val="black"/>
              </a:solidFill>
            </a:endParaRPr>
          </a:p>
          <a:p>
            <a:pPr marL="0" marR="0" lvl="0" indent="0" algn="l" defTabSz="844550" rtl="0" eaLnBrk="1" fontAlgn="auto" latinLnBrk="0" hangingPunct="1">
              <a:lnSpc>
                <a:spcPct val="90000"/>
              </a:lnSpc>
              <a:spcBef>
                <a:spcPct val="0"/>
              </a:spcBef>
              <a:spcAft>
                <a:spcPct val="35000"/>
              </a:spcAft>
              <a:buClr>
                <a:srgbClr val="F49100"/>
              </a:buClr>
              <a:buSzPct val="95000"/>
              <a:buFont typeface="Arial" panose="020B0604020202020204" pitchFamily="34" charset="0"/>
              <a:buNone/>
              <a:tabLst/>
              <a:defRPr/>
            </a:pPr>
            <a:r>
              <a:rPr lang="en-US" sz="1200" dirty="0">
                <a:solidFill>
                  <a:prstClr val="black"/>
                </a:solidFill>
              </a:rPr>
              <a:t>Register your school or organization at </a:t>
            </a:r>
            <a:r>
              <a:rPr lang="en-US" dirty="0">
                <a:hlinkClick r:id="rId3"/>
              </a:rPr>
              <a:t>https://www.cash4college.csac.ca.gov/Organization/CCFC_CreateOrganization</a:t>
            </a:r>
            <a:endParaRPr lang="en-US" dirty="0"/>
          </a:p>
          <a:p>
            <a:pPr marL="0" marR="0" lvl="0" indent="0" algn="l" defTabSz="844550" rtl="0" eaLnBrk="1" fontAlgn="auto" latinLnBrk="0" hangingPunct="1">
              <a:lnSpc>
                <a:spcPct val="90000"/>
              </a:lnSpc>
              <a:spcBef>
                <a:spcPct val="0"/>
              </a:spcBef>
              <a:spcAft>
                <a:spcPct val="35000"/>
              </a:spcAft>
              <a:buClr>
                <a:srgbClr val="F49100"/>
              </a:buClr>
              <a:buSzPct val="95000"/>
              <a:buFont typeface="Arial" panose="020B0604020202020204" pitchFamily="34" charset="0"/>
              <a:buNone/>
              <a:tabLst/>
              <a:defRPr/>
            </a:pPr>
            <a:endParaRPr lang="en-US" sz="1200" dirty="0">
              <a:solidFill>
                <a:prstClr val="black"/>
              </a:solidFill>
            </a:endParaRPr>
          </a:p>
          <a:p>
            <a:pPr marL="0" marR="0" lvl="0" indent="0" algn="l" defTabSz="844550" rtl="0" eaLnBrk="1" fontAlgn="auto" latinLnBrk="0" hangingPunct="1">
              <a:lnSpc>
                <a:spcPct val="90000"/>
              </a:lnSpc>
              <a:spcBef>
                <a:spcPct val="0"/>
              </a:spcBef>
              <a:spcAft>
                <a:spcPct val="35000"/>
              </a:spcAft>
              <a:buClr>
                <a:srgbClr val="F49100"/>
              </a:buClr>
              <a:buSzPct val="95000"/>
              <a:buFont typeface="Arial" panose="020B0604020202020204" pitchFamily="34" charset="0"/>
              <a:buNone/>
              <a:tabLst/>
              <a:defRPr/>
            </a:pPr>
            <a:endParaRPr lang="en-US" sz="1200" dirty="0">
              <a:solidFill>
                <a:prstClr val="black"/>
              </a:solidFill>
            </a:endParaRPr>
          </a:p>
          <a:p>
            <a:pPr marL="0" marR="0" lvl="0" indent="0" algn="l" defTabSz="844550" rtl="0" eaLnBrk="1" fontAlgn="auto" latinLnBrk="0" hangingPunct="1">
              <a:lnSpc>
                <a:spcPct val="90000"/>
              </a:lnSpc>
              <a:spcBef>
                <a:spcPct val="0"/>
              </a:spcBef>
              <a:spcAft>
                <a:spcPct val="35000"/>
              </a:spcAft>
              <a:buClr>
                <a:srgbClr val="F49100"/>
              </a:buClr>
              <a:buSzPct val="95000"/>
              <a:buFont typeface="Arial" panose="020B0604020202020204" pitchFamily="34" charset="0"/>
              <a:buNone/>
              <a:tabLst/>
              <a:defRPr/>
            </a:pPr>
            <a:endParaRPr lang="en-US" sz="1200" dirty="0">
              <a:solidFill>
                <a:prstClr val="black"/>
              </a:solidFill>
            </a:endParaRPr>
          </a:p>
          <a:p>
            <a:pPr marL="0" marR="0" lvl="0" indent="0" algn="l" defTabSz="844550" rtl="0" eaLnBrk="1" fontAlgn="auto" latinLnBrk="0" hangingPunct="1">
              <a:lnSpc>
                <a:spcPct val="90000"/>
              </a:lnSpc>
              <a:spcBef>
                <a:spcPct val="0"/>
              </a:spcBef>
              <a:spcAft>
                <a:spcPct val="35000"/>
              </a:spcAft>
              <a:buClr>
                <a:srgbClr val="F49100"/>
              </a:buClr>
              <a:buSzPct val="95000"/>
              <a:buFont typeface="Arial" panose="020B0604020202020204" pitchFamily="34" charset="0"/>
              <a:buNone/>
              <a:tabLst/>
              <a:defRPr/>
            </a:pPr>
            <a:endParaRPr lang="en-US" sz="1200" dirty="0">
              <a:solidFill>
                <a:prstClr val="black"/>
              </a:solidFill>
            </a:endParaRPr>
          </a:p>
        </p:txBody>
      </p:sp>
    </p:spTree>
    <p:extLst>
      <p:ext uri="{BB962C8B-B14F-4D97-AF65-F5344CB8AC3E}">
        <p14:creationId xmlns:p14="http://schemas.microsoft.com/office/powerpoint/2010/main" val="395049160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defTabSz="914132">
              <a:defRPr/>
            </a:pPr>
            <a:r>
              <a:rPr lang="en-US" dirty="0"/>
              <a:t>California Student Opportunity and Access Program (Cal-SOAP), a program funded by the Commission, is another great student resource.</a:t>
            </a:r>
          </a:p>
          <a:p>
            <a:pPr defTabSz="914132">
              <a:defRPr/>
            </a:pPr>
            <a:endParaRPr lang="en-US" dirty="0"/>
          </a:p>
          <a:p>
            <a:r>
              <a:rPr lang="en-US" dirty="0"/>
              <a:t>The </a:t>
            </a:r>
            <a:r>
              <a:rPr lang="en-US" baseline="0" dirty="0"/>
              <a:t>Cal-SOAP is an organization that goes into schools in particular areas to raise achievement levels of low-income students. They focus on regions with low college participation rates and assist with tutoring, financial aid workshops and more. You can learn more about Cal SOAP on our website, </a:t>
            </a:r>
            <a:r>
              <a:rPr lang="en-US" dirty="0">
                <a:hlinkClick r:id="rId3"/>
              </a:rPr>
              <a:t>https://www.csac.ca.gov/california-student-opportunity-and-access-program-cal-soap</a:t>
            </a:r>
            <a:r>
              <a:rPr lang="en-US" dirty="0"/>
              <a:t> </a:t>
            </a:r>
          </a:p>
        </p:txBody>
      </p:sp>
    </p:spTree>
    <p:extLst>
      <p:ext uri="{BB962C8B-B14F-4D97-AF65-F5344CB8AC3E}">
        <p14:creationId xmlns:p14="http://schemas.microsoft.com/office/powerpoint/2010/main" val="408498428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a:t>
            </a:r>
            <a:r>
              <a:rPr lang="en-US" baseline="0" dirty="0"/>
              <a:t> great resource, and one you should all subscribe to, is our listserv. There is a link to subscribe at the bottom of the Commission’s homepage at </a:t>
            </a:r>
            <a:r>
              <a:rPr lang="en-US" baseline="0" dirty="0">
                <a:hlinkClick r:id="rId3"/>
              </a:rPr>
              <a:t>www.csac.ca.gov</a:t>
            </a:r>
            <a:r>
              <a:rPr lang="en-US" baseline="0" dirty="0"/>
              <a:t>.  Once you subscribe, you will receive operations memos and special alerts in your email to keep you up to date and informed about financial aid programs and operations. This is extremely important because as you all might know the world of financial aid keeps changing and there are always new updates.</a:t>
            </a:r>
          </a:p>
          <a:p>
            <a:endParaRPr lang="en-US" baseline="0" dirty="0"/>
          </a:p>
          <a:p>
            <a:r>
              <a:rPr lang="en-US" baseline="0" dirty="0"/>
              <a:t>Commission meetings can be followed live, but are also recorded so you can watch them any time. Be sure to check in to be better informed about the changes within CSAC and financial aid across California. </a:t>
            </a:r>
          </a:p>
          <a:p>
            <a:endParaRPr lang="en-US" dirty="0"/>
          </a:p>
          <a:p>
            <a:r>
              <a:rPr lang="en-US" dirty="0"/>
              <a:t>For link to list-serve sign up, please visit this link </a:t>
            </a:r>
            <a:r>
              <a:rPr lang="en-US" dirty="0">
                <a:hlinkClick r:id="rId4"/>
              </a:rPr>
              <a:t>https://www.csac.ca.gov/pod/subscribe-list-serv</a:t>
            </a:r>
            <a:r>
              <a:rPr lang="en-US" dirty="0"/>
              <a:t> </a:t>
            </a:r>
          </a:p>
          <a:p>
            <a:endParaRPr lang="en-US" dirty="0"/>
          </a:p>
        </p:txBody>
      </p:sp>
    </p:spTree>
    <p:extLst>
      <p:ext uri="{BB962C8B-B14F-4D97-AF65-F5344CB8AC3E}">
        <p14:creationId xmlns:p14="http://schemas.microsoft.com/office/powerpoint/2010/main" val="374235383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Signing up for the CSAC List-Serv is quick and easy! </a:t>
            </a:r>
          </a:p>
        </p:txBody>
      </p:sp>
    </p:spTree>
    <p:extLst>
      <p:ext uri="{BB962C8B-B14F-4D97-AF65-F5344CB8AC3E}">
        <p14:creationId xmlns:p14="http://schemas.microsoft.com/office/powerpoint/2010/main" val="244740095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The California Student</a:t>
            </a:r>
            <a:r>
              <a:rPr lang="en-US" baseline="0" dirty="0"/>
              <a:t> Aid Commission may be available to provide training and/or attend outreach events such as:</a:t>
            </a:r>
          </a:p>
          <a:p>
            <a:endParaRPr lang="en-US" baseline="0" dirty="0"/>
          </a:p>
          <a:p>
            <a:pPr marL="171450" indent="-171450">
              <a:buFont typeface="Arial,Sans-Serif"/>
              <a:buChar char="•"/>
            </a:pPr>
            <a:r>
              <a:rPr lang="en-US" dirty="0"/>
              <a:t>Financial Aid Nights</a:t>
            </a:r>
            <a:endParaRPr lang="en-US" dirty="0">
              <a:cs typeface="Calibri"/>
            </a:endParaRPr>
          </a:p>
          <a:p>
            <a:pPr marL="171450" indent="-171450">
              <a:buFont typeface="Arial,Sans-Serif"/>
              <a:buChar char="•"/>
            </a:pPr>
            <a:r>
              <a:rPr lang="en-US" dirty="0"/>
              <a:t>Dreamer Conferences</a:t>
            </a:r>
            <a:endParaRPr lang="en-US" dirty="0">
              <a:cs typeface="Calibri"/>
            </a:endParaRPr>
          </a:p>
          <a:p>
            <a:pPr marL="171450" indent="-171450">
              <a:buFont typeface="Arial,Sans-Serif"/>
              <a:buChar char="•"/>
            </a:pPr>
            <a:r>
              <a:rPr lang="en-US" dirty="0"/>
              <a:t>College Fairs</a:t>
            </a:r>
            <a:endParaRPr lang="en-US" dirty="0">
              <a:cs typeface="Calibri"/>
            </a:endParaRPr>
          </a:p>
          <a:p>
            <a:pPr marL="171450" indent="-171450">
              <a:buFont typeface="Arial,Sans-Serif"/>
              <a:buChar char="•"/>
            </a:pPr>
            <a:r>
              <a:rPr lang="en-US" dirty="0"/>
              <a:t>Tailored webinars</a:t>
            </a:r>
            <a:endParaRPr lang="en-US" dirty="0">
              <a:cs typeface="Calibri"/>
            </a:endParaRPr>
          </a:p>
          <a:p>
            <a:endParaRPr lang="en-US" dirty="0"/>
          </a:p>
          <a:p>
            <a:r>
              <a:rPr lang="en-US" dirty="0"/>
              <a:t>Any training requests will be handled by the Institutional Support Unit, whereas Outreach requests (i.e. presenter request, tabling event, college fair, financial aid night) will be handled by our Specialized Program and Outreach unit. Either way, you will first need to submit a training request form, which can be provided to you by contacting the Institutional Support Unit. Because</a:t>
            </a:r>
            <a:r>
              <a:rPr lang="en-US" baseline="0" dirty="0"/>
              <a:t> we are a small unit, we don’t have the resources to attend every event, so requests are reviewed on a case-by-case basis.</a:t>
            </a:r>
            <a:r>
              <a:rPr lang="en-US" dirty="0"/>
              <a:t> </a:t>
            </a:r>
            <a:endParaRPr lang="en-US" dirty="0">
              <a:cs typeface="Calibri"/>
            </a:endParaRPr>
          </a:p>
        </p:txBody>
      </p:sp>
      <p:pic>
        <p:nvPicPr>
          <p:cNvPr id="2" name="Picture 1">
            <a:extLst>
              <a:ext uri="{FF2B5EF4-FFF2-40B4-BE49-F238E27FC236}">
                <a16:creationId xmlns:a16="http://schemas.microsoft.com/office/drawing/2014/main" id="{71BE4A03-DF04-4473-BF89-578854333691}"/>
              </a:ext>
            </a:extLst>
          </p:cNvPr>
          <p:cNvPicPr>
            <a:picLocks noChangeAspect="1"/>
          </p:cNvPicPr>
          <p:nvPr/>
        </p:nvPicPr>
        <p:blipFill>
          <a:blip r:embed="rId3"/>
          <a:stretch>
            <a:fillRect/>
          </a:stretch>
        </p:blipFill>
        <p:spPr>
          <a:xfrm>
            <a:off x="1219002" y="838200"/>
            <a:ext cx="4572396" cy="3509010"/>
          </a:xfrm>
          <a:prstGeom prst="rect">
            <a:avLst/>
          </a:prstGeom>
        </p:spPr>
      </p:pic>
    </p:spTree>
    <p:extLst>
      <p:ext uri="{BB962C8B-B14F-4D97-AF65-F5344CB8AC3E}">
        <p14:creationId xmlns:p14="http://schemas.microsoft.com/office/powerpoint/2010/main" val="14108929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libri (body)"/>
                <a:ea typeface="Verdana" panose="020B0604030504040204" pitchFamily="34" charset="0"/>
                <a:cs typeface="Verdana" panose="020B0604030504040204" pitchFamily="34" charset="0"/>
              </a:rPr>
              <a:t>Chafee Grant eligibility expanded to include students who have not reached their 26th birthday as of July 1</a:t>
            </a:r>
            <a:r>
              <a:rPr lang="en-US" baseline="30000" dirty="0">
                <a:latin typeface="Calibri (body)"/>
                <a:ea typeface="Verdana" panose="020B0604030504040204" pitchFamily="34" charset="0"/>
                <a:cs typeface="Verdana" panose="020B0604030504040204" pitchFamily="34" charset="0"/>
              </a:rPr>
              <a:t>st </a:t>
            </a:r>
            <a:r>
              <a:rPr lang="en-US" dirty="0">
                <a:latin typeface="Calibri (body)"/>
                <a:ea typeface="Verdana" panose="020B0604030504040204" pitchFamily="34" charset="0"/>
                <a:cs typeface="Verdana" panose="020B0604030504040204" pitchFamily="34" charset="0"/>
              </a:rPr>
              <a:t>of the award year. The previous age limit was 23-years-old.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Calibri (body)"/>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libri (body)"/>
                <a:ea typeface="Verdana" panose="020B0604030504040204" pitchFamily="34" charset="0"/>
                <a:cs typeface="Verdana" panose="020B0604030504040204" pitchFamily="34" charset="0"/>
              </a:rPr>
              <a:t>Chafee maximum paid participation is 5 years consecutive or non-consecutive payments.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Calibri (body)"/>
              <a:ea typeface="Verdana" panose="020B0604030504040204" pitchFamily="34" charset="0"/>
              <a:cs typeface="Verdana" panose="020B0604030504040204" pitchFamily="34" charset="0"/>
            </a:endParaRPr>
          </a:p>
          <a:p>
            <a:r>
              <a:rPr lang="en-US" dirty="0">
                <a:latin typeface="Calibri (body)"/>
              </a:rPr>
              <a:t>AB 1811 Trailer Bill: GSA 2018-36</a:t>
            </a:r>
          </a:p>
          <a:p>
            <a:pPr marL="285750" indent="-285750">
              <a:buFont typeface="Arial" panose="020B0604020202020204" pitchFamily="34" charset="0"/>
              <a:buChar char="•"/>
            </a:pPr>
            <a:r>
              <a:rPr lang="en-US" dirty="0">
                <a:latin typeface="Calibri (body)"/>
              </a:rPr>
              <a:t>Students may receive 5 years (consecutive or non-consecutive) of Chafee payment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Calibri (body)"/>
              <a:ea typeface="Verdana" panose="020B0604030504040204" pitchFamily="34" charset="0"/>
              <a:cs typeface="Verdana" panose="020B0604030504040204" pitchFamily="34" charset="0"/>
            </a:endParaRPr>
          </a:p>
          <a:p>
            <a:pPr>
              <a:defRPr/>
            </a:pPr>
            <a:r>
              <a:rPr lang="en-US" dirty="0">
                <a:latin typeface="Calibri (body)"/>
                <a:ea typeface="Verdana" panose="020B0604030504040204" pitchFamily="34" charset="0"/>
              </a:rPr>
              <a:t>Note that even a payment of anything greater than $1 counts as 1 year of paid participation. </a:t>
            </a:r>
            <a:endParaRPr lang="en-US" dirty="0">
              <a:latin typeface="Calibri (body)"/>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Calibri (body)"/>
              <a:ea typeface="Verdana" panose="020B0604030504040204" pitchFamily="34" charset="0"/>
              <a:cs typeface="Verdana" panose="020B0604030504040204" pitchFamily="34" charset="0"/>
            </a:endParaRPr>
          </a:p>
          <a:p>
            <a:pPr lvl="0">
              <a:defRPr/>
            </a:pPr>
            <a:r>
              <a:rPr lang="en-US" dirty="0">
                <a:latin typeface="Calibri (body)"/>
                <a:ea typeface="Verdana" panose="020B0604030504040204" pitchFamily="34" charset="0"/>
                <a:cs typeface="Verdana" panose="020B0604030504040204" pitchFamily="34" charset="0"/>
              </a:rPr>
              <a:t>Link to Special Alert: </a:t>
            </a:r>
            <a:r>
              <a:rPr lang="en-US" dirty="0">
                <a:latin typeface="Calibri (body)"/>
                <a:ea typeface="Verdana" panose="020B0604030504040204" pitchFamily="34" charset="0"/>
                <a:cs typeface="Verdana" panose="020B0604030504040204" pitchFamily="34" charset="0"/>
                <a:hlinkClick r:id="rId3"/>
              </a:rPr>
              <a:t>https://www.csac.ca.gov/sites/default/files/file-attachments/gsa_2019-20.pdf?1565806770</a:t>
            </a:r>
            <a:r>
              <a:rPr lang="en-US" dirty="0">
                <a:latin typeface="Calibri (body)"/>
                <a:ea typeface="Verdana" panose="020B0604030504040204" pitchFamily="34" charset="0"/>
                <a:cs typeface="Verdana" panose="020B0604030504040204" pitchFamily="34" charset="0"/>
              </a:rPr>
              <a:t>  </a:t>
            </a:r>
          </a:p>
          <a:p>
            <a:pPr lvl="0">
              <a:defRPr/>
            </a:pPr>
            <a:endParaRPr lang="en-US" dirty="0">
              <a:latin typeface="Calibri (body)"/>
              <a:ea typeface="Verdana" panose="020B0604030504040204" pitchFamily="34" charset="0"/>
            </a:endParaRPr>
          </a:p>
          <a:p>
            <a:pPr lvl="0">
              <a:defRPr/>
            </a:pPr>
            <a:r>
              <a:rPr lang="en-US" dirty="0">
                <a:latin typeface="Calibri (body)"/>
                <a:ea typeface="Verdana" panose="020B0604030504040204" pitchFamily="34" charset="0"/>
              </a:rPr>
              <a:t>*Please note that the 5 year limit on Chafee is separate than the Cal Grant B For Foster Youth limit of 8 years.</a:t>
            </a:r>
          </a:p>
        </p:txBody>
      </p:sp>
    </p:spTree>
    <p:extLst>
      <p:ext uri="{BB962C8B-B14F-4D97-AF65-F5344CB8AC3E}">
        <p14:creationId xmlns:p14="http://schemas.microsoft.com/office/powerpoint/2010/main" val="155646584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Arthur S. Marmaduke award</a:t>
            </a:r>
            <a:r>
              <a:rPr lang="en-US" baseline="0" dirty="0"/>
              <a:t> is an award that goes to one outstanding California high school counselor who demonstrates exemplary skills in helping students fulfill their dreams of going to college. The high school counselor awarded receives a cash award. Counselors can be nominated by district and county leadership, school counselor/teacher colleague, and/or site administrators.</a:t>
            </a:r>
          </a:p>
          <a:p>
            <a:endParaRPr lang="en-US" baseline="0" dirty="0"/>
          </a:p>
          <a:p>
            <a:r>
              <a:rPr lang="en-US" baseline="0" dirty="0"/>
              <a:t>A Special Alert and other communications are released annually with details of the application process, including links to the nomination form and deadline, so please make sure have signed up our List-Serv e-mail communications.</a:t>
            </a:r>
          </a:p>
        </p:txBody>
      </p:sp>
    </p:spTree>
    <p:extLst>
      <p:ext uri="{BB962C8B-B14F-4D97-AF65-F5344CB8AC3E}">
        <p14:creationId xmlns:p14="http://schemas.microsoft.com/office/powerpoint/2010/main" val="68042431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offer a resource called the Fund Your Future Magazine. We also have other online and printed publications available in different languages. To check what resources we currently have available, please check </a:t>
            </a:r>
            <a:r>
              <a:rPr lang="en-US" b="1" u="sng" dirty="0" err="1"/>
              <a:t>EPubs</a:t>
            </a:r>
            <a:r>
              <a:rPr lang="en-US" b="1" u="sng" dirty="0"/>
              <a:t>, </a:t>
            </a:r>
            <a:r>
              <a:rPr lang="en-US" dirty="0">
                <a:hlinkClick r:id="rId3"/>
              </a:rPr>
              <a:t>https://webutil.csac.ca.gov/epubs/</a:t>
            </a:r>
            <a:endParaRPr lang="en-US" dirty="0"/>
          </a:p>
          <a:p>
            <a:endParaRPr lang="en-US" baseline="0" dirty="0"/>
          </a:p>
          <a:p>
            <a:endParaRPr lang="en-US" baseline="0" dirty="0"/>
          </a:p>
        </p:txBody>
      </p:sp>
    </p:spTree>
    <p:extLst>
      <p:ext uri="{BB962C8B-B14F-4D97-AF65-F5344CB8AC3E}">
        <p14:creationId xmlns:p14="http://schemas.microsoft.com/office/powerpoint/2010/main" val="336207494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send all participants a</a:t>
            </a:r>
            <a:r>
              <a:rPr lang="en-US" baseline="0" dirty="0"/>
              <a:t> survey following each workshop. We encourage you to respond to this survey to let us know not only what you thought about today’s workshop, but to offer ideas or suggestions on what additional material you would like to see added or changed. </a:t>
            </a:r>
            <a:r>
              <a:rPr lang="en-US" b="1" baseline="0" dirty="0"/>
              <a:t>If you complete the survey but don’t get your Certificate of Completion within a few days after that – please check your spam folder. If you still don’t see it, please contact us.</a:t>
            </a:r>
          </a:p>
          <a:p>
            <a:endParaRPr lang="en-US" baseline="0" dirty="0"/>
          </a:p>
          <a:p>
            <a:r>
              <a:rPr lang="en-US" baseline="0" dirty="0"/>
              <a:t>Remember, most of the changes we make each year to our trainings come as a result of your input and suggestions.</a:t>
            </a:r>
          </a:p>
        </p:txBody>
      </p:sp>
    </p:spTree>
    <p:extLst>
      <p:ext uri="{BB962C8B-B14F-4D97-AF65-F5344CB8AC3E}">
        <p14:creationId xmlns:p14="http://schemas.microsoft.com/office/powerpoint/2010/main" val="109235176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32">
              <a:defRPr/>
            </a:pPr>
            <a:r>
              <a:rPr lang="en-US" baseline="0" dirty="0"/>
              <a:t>We want to thank you for attending this training. We hope the information we’ve provided today proves to be helpful to you in assisting your students. We know that you make a difference in the lives of your students and we encourage you to keep up the good work. Together we can changes lives and make education financially accessible to all students.</a:t>
            </a:r>
          </a:p>
          <a:p>
            <a:endParaRPr lang="en-US" dirty="0"/>
          </a:p>
          <a:p>
            <a:r>
              <a:rPr lang="en-US" dirty="0"/>
              <a:t>If you have additional questions that come up later, we encourage you </a:t>
            </a:r>
            <a:r>
              <a:rPr lang="en-US" baseline="0" dirty="0"/>
              <a:t>to contact </a:t>
            </a:r>
            <a:r>
              <a:rPr lang="en-US" dirty="0"/>
              <a:t>Institutional Support by phone or email. Please don’t forget to complete our survey so you can receive your Certificate of Attendance. </a:t>
            </a:r>
            <a:r>
              <a:rPr lang="en-US" baseline="0" dirty="0"/>
              <a:t>Finally, if you are new to WebGrants or you just need a refresher on uploading GPAs or using reports,  we have ongoing, live webinars on a number of those topics. Please check our website or contact us for additional information. </a:t>
            </a:r>
            <a:endParaRPr lang="en-US" dirty="0"/>
          </a:p>
        </p:txBody>
      </p:sp>
    </p:spTree>
    <p:extLst>
      <p:ext uri="{BB962C8B-B14F-4D97-AF65-F5344CB8AC3E}">
        <p14:creationId xmlns:p14="http://schemas.microsoft.com/office/powerpoint/2010/main" val="6910997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a:xfrm>
            <a:off x="701040" y="4415790"/>
            <a:ext cx="5608320" cy="4183380"/>
          </a:xfrm>
        </p:spPr>
        <p:txBody>
          <a:bodyPr/>
          <a:lstStyle/>
          <a:p>
            <a:r>
              <a:rPr lang="en-US" dirty="0"/>
              <a:t>There are many aspects of Chafee Grant eligibility that make it very different from traditional financial aid. For example, students without a high school diploma or the equivalent do not have to meet ability-to-benefit requirements, nor be clear of loan default. In addition, male students are not required to register for Selective Service. </a:t>
            </a:r>
          </a:p>
          <a:p>
            <a:endParaRPr lang="en-US" b="1" dirty="0"/>
          </a:p>
          <a:p>
            <a:r>
              <a:rPr lang="en-US" dirty="0"/>
              <a:t>Definition of </a:t>
            </a:r>
            <a:r>
              <a:rPr lang="en-US" b="1" dirty="0"/>
              <a:t>Ability to Benefit: </a:t>
            </a:r>
            <a:r>
              <a:rPr lang="en-US" dirty="0"/>
              <a:t>Students who do not have a high school diploma or the equivalent, are typically required to take coursework that leads to a certificate/degree, if receiving federal financial aid. Chafee students are NOT required to take specific degree/certificate-related coursework. In other words, Chafee awardees can take any classes of their choosing.</a:t>
            </a:r>
          </a:p>
          <a:p>
            <a:endParaRPr lang="en-US" dirty="0"/>
          </a:p>
          <a:p>
            <a:r>
              <a:rPr lang="en-US" b="1" dirty="0"/>
              <a:t>Award year is from 7/1-6/30. Award processing and payments are allowed through late September.</a:t>
            </a:r>
          </a:p>
          <a:p>
            <a:endParaRPr lang="en-US" dirty="0"/>
          </a:p>
          <a:p>
            <a:r>
              <a:rPr lang="en-US" b="1" dirty="0"/>
              <a:t>March 2</a:t>
            </a:r>
            <a:r>
              <a:rPr lang="en-US" b="1" baseline="30000" dirty="0"/>
              <a:t>nd</a:t>
            </a:r>
            <a:r>
              <a:rPr lang="en-US" b="1" dirty="0"/>
              <a:t> deadline: </a:t>
            </a:r>
            <a:r>
              <a:rPr lang="en-US" dirty="0"/>
              <a:t>Does </a:t>
            </a:r>
            <a:r>
              <a:rPr lang="en-US" u="sng" dirty="0"/>
              <a:t>not</a:t>
            </a:r>
            <a:r>
              <a:rPr lang="en-US" dirty="0"/>
              <a:t> apply to Chafee. However, it DOES apply to students who also want consideration for Cal Grant. </a:t>
            </a:r>
            <a:r>
              <a:rPr lang="en-US" b="1" dirty="0"/>
              <a:t>Note: The deadline for Cal Grant B for Foster Youth attending CCC’s is 9/2. </a:t>
            </a:r>
            <a:r>
              <a:rPr lang="en-US" i="1" dirty="0"/>
              <a:t>The deadline for Cal Grant A at any school segment; or Cal Grant B for students attending CSU, UC, or private colleges is still March 2</a:t>
            </a:r>
            <a:r>
              <a:rPr lang="en-US" i="1" baseline="30000" dirty="0"/>
              <a:t>nd</a:t>
            </a:r>
            <a:r>
              <a:rPr lang="en-US" i="1" dirty="0"/>
              <a:t>. </a:t>
            </a:r>
          </a:p>
          <a:p>
            <a:endParaRPr lang="en-US" b="1" dirty="0"/>
          </a:p>
          <a:p>
            <a:endParaRPr lang="en-US" b="1" baseline="0" dirty="0"/>
          </a:p>
          <a:p>
            <a:endParaRPr lang="en-US" b="1" baseline="0" dirty="0"/>
          </a:p>
        </p:txBody>
      </p:sp>
      <p:sp>
        <p:nvSpPr>
          <p:cNvPr id="4" name="Slide Number Placeholder 3"/>
          <p:cNvSpPr>
            <a:spLocks noGrp="1"/>
          </p:cNvSpPr>
          <p:nvPr>
            <p:ph type="sldNum" sz="quarter" idx="10"/>
          </p:nvPr>
        </p:nvSpPr>
        <p:spPr/>
        <p:txBody>
          <a:bodyPr/>
          <a:lstStyle/>
          <a:p>
            <a:endParaRPr lang="en-US" dirty="0"/>
          </a:p>
        </p:txBody>
      </p:sp>
    </p:spTree>
    <p:extLst>
      <p:ext uri="{BB962C8B-B14F-4D97-AF65-F5344CB8AC3E}">
        <p14:creationId xmlns:p14="http://schemas.microsoft.com/office/powerpoint/2010/main" val="12836031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jpe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grpSp>
        <p:nvGrpSpPr>
          <p:cNvPr id="3" name="Group 2"/>
          <p:cNvGrpSpPr/>
          <p:nvPr userDrawn="1"/>
        </p:nvGrpSpPr>
        <p:grpSpPr>
          <a:xfrm>
            <a:off x="990600" y="104775"/>
            <a:ext cx="7477125" cy="1714500"/>
            <a:chOff x="990600" y="104775"/>
            <a:chExt cx="7477125" cy="1714500"/>
          </a:xfrm>
        </p:grpSpPr>
        <p:sp>
          <p:nvSpPr>
            <p:cNvPr id="4" name="Title 1"/>
            <p:cNvSpPr txBox="1">
              <a:spLocks/>
            </p:cNvSpPr>
            <p:nvPr userDrawn="1"/>
          </p:nvSpPr>
          <p:spPr>
            <a:xfrm>
              <a:off x="990600" y="676275"/>
              <a:ext cx="7162800" cy="1143000"/>
            </a:xfrm>
            <a:prstGeom prst="rect">
              <a:avLst/>
            </a:prstGeom>
          </p:spPr>
          <p:txBody>
            <a:bodyPr vert="horz" tIns="45720" bIns="0" anchor="b">
              <a:noAutofit/>
              <a:scene3d>
                <a:camera prst="orthographicFront"/>
                <a:lightRig rig="freezing" dir="t">
                  <a:rot lat="0" lon="0" rev="5640000"/>
                </a:lightRig>
              </a:scene3d>
              <a:sp3d prstMaterial="flat">
                <a:contourClr>
                  <a:schemeClr val="tx2"/>
                </a:contourClr>
              </a:sp3d>
            </a:bodyPr>
            <a:lstStyle>
              <a:lvl1pPr algn="l" rtl="0" eaLnBrk="1" latinLnBrk="0" hangingPunct="1">
                <a:spcBef>
                  <a:spcPct val="0"/>
                </a:spcBef>
                <a:buNone/>
                <a:defRPr kumimoji="0" sz="4400" b="0" kern="1200">
                  <a:ln>
                    <a:noFill/>
                  </a:ln>
                  <a:solidFill>
                    <a:srgbClr val="002060"/>
                  </a:solidFill>
                  <a:effectLst/>
                  <a:latin typeface="Century Gothic" panose="020B0502020202020204" pitchFamily="34" charset="0"/>
                  <a:ea typeface="+mj-ea"/>
                  <a:cs typeface="+mj-cs"/>
                </a:defRPr>
              </a:lvl1pPr>
            </a:lstStyle>
            <a:p>
              <a:r>
                <a:rPr lang="en-US" dirty="0"/>
                <a:t>Student Aid</a:t>
              </a:r>
              <a:r>
                <a:rPr lang="en-US" baseline="0" dirty="0"/>
                <a:t> </a:t>
              </a:r>
              <a:r>
                <a:rPr lang="en-US" dirty="0"/>
                <a:t>Commission</a:t>
              </a:r>
            </a:p>
          </p:txBody>
        </p:sp>
        <p:sp>
          <p:nvSpPr>
            <p:cNvPr id="5" name="Title Placeholder 8"/>
            <p:cNvSpPr txBox="1">
              <a:spLocks/>
            </p:cNvSpPr>
            <p:nvPr userDrawn="1"/>
          </p:nvSpPr>
          <p:spPr>
            <a:xfrm>
              <a:off x="1076325" y="104775"/>
              <a:ext cx="7391400" cy="1143000"/>
            </a:xfrm>
            <a:prstGeom prst="rect">
              <a:avLst/>
            </a:prstGeom>
          </p:spPr>
          <p:txBody>
            <a:bodyPr vert="horz" lIns="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en-US" sz="3400" dirty="0">
                  <a:solidFill>
                    <a:schemeClr val="accent3"/>
                  </a:solidFill>
                  <a:latin typeface="Century Gothic" panose="020B0502020202020204" pitchFamily="34" charset="0"/>
                </a:rPr>
                <a:t>California</a:t>
              </a:r>
            </a:p>
          </p:txBody>
        </p:sp>
      </p:grpSp>
      <p:pic>
        <p:nvPicPr>
          <p:cNvPr id="6" name="Picture 4"/>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181600" y="1762983"/>
            <a:ext cx="3459997" cy="4954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userDrawn="1"/>
        </p:nvSpPr>
        <p:spPr>
          <a:xfrm>
            <a:off x="1371600" y="2286000"/>
            <a:ext cx="3809999" cy="40386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80158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a:prstGeom prst="rect">
            <a:avLst/>
          </a:prstGeom>
        </p:spPr>
        <p:txBody>
          <a:bodyPr tIns="45720" anchor="ctr"/>
          <a:lstStyle>
            <a:lvl1pPr algn="ctr">
              <a:defRPr sz="4000">
                <a:latin typeface="Verdana" panose="020B0604030504040204" pitchFamily="34" charset="0"/>
                <a:ea typeface="Verdana" panose="020B0604030504040204" pitchFamily="34" charset="0"/>
                <a:cs typeface="Verdana" panose="020B0604030504040204" pitchFamily="34" charset="0"/>
              </a:defRPr>
            </a:lvl1pPr>
          </a:lstStyle>
          <a:p>
            <a:r>
              <a:rPr kumimoji="0" lang="en-US" dirty="0"/>
              <a:t>Click to edit Master title style</a:t>
            </a:r>
          </a:p>
        </p:txBody>
      </p:sp>
      <p:sp>
        <p:nvSpPr>
          <p:cNvPr id="3" name="Text Placeholder 2"/>
          <p:cNvSpPr>
            <a:spLocks noGrp="1"/>
          </p:cNvSpPr>
          <p:nvPr>
            <p:ph type="body" idx="1"/>
          </p:nvPr>
        </p:nvSpPr>
        <p:spPr>
          <a:xfrm>
            <a:off x="457200" y="1855248"/>
            <a:ext cx="4040188" cy="659352"/>
          </a:xfrm>
          <a:prstGeom prst="rect">
            <a:avLst/>
          </a:prstGeom>
        </p:spPr>
        <p:txBody>
          <a:bodyPr lIns="45720" tIns="0" rIns="45720" bIns="0" anchor="ctr">
            <a:noAutofit/>
          </a:bodyPr>
          <a:lstStyle>
            <a:lvl1pPr marL="0" indent="0">
              <a:buNone/>
              <a:defRPr sz="2400" b="1" cap="none" baseline="0">
                <a:solidFill>
                  <a:schemeClr val="tx2"/>
                </a:solidFill>
                <a:effectLst/>
                <a:latin typeface="Verdana" panose="020B0604030504040204" pitchFamily="34" charset="0"/>
                <a:ea typeface="Verdana" panose="020B0604030504040204" pitchFamily="34" charset="0"/>
                <a:cs typeface="Verdana" panose="020B0604030504040204" pitchFamily="34" charset="0"/>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 Master text styles</a:t>
            </a:r>
          </a:p>
        </p:txBody>
      </p:sp>
      <p:sp>
        <p:nvSpPr>
          <p:cNvPr id="4" name="Text Placeholder 3"/>
          <p:cNvSpPr>
            <a:spLocks noGrp="1"/>
          </p:cNvSpPr>
          <p:nvPr>
            <p:ph type="body" sz="half" idx="3"/>
          </p:nvPr>
        </p:nvSpPr>
        <p:spPr>
          <a:xfrm>
            <a:off x="4645025" y="1859757"/>
            <a:ext cx="4041775" cy="654843"/>
          </a:xfrm>
          <a:prstGeom prst="rect">
            <a:avLst/>
          </a:prstGeom>
        </p:spPr>
        <p:txBody>
          <a:bodyPr lIns="45720" tIns="0" rIns="45720" bIns="0" anchor="ctr"/>
          <a:lstStyle>
            <a:lvl1pPr marL="0" indent="0">
              <a:buNone/>
              <a:defRPr sz="2400" b="1" cap="none" baseline="0">
                <a:solidFill>
                  <a:schemeClr val="tx2"/>
                </a:solidFill>
                <a:effectLst/>
                <a:latin typeface="Verdana" panose="020B0604030504040204" pitchFamily="34" charset="0"/>
                <a:ea typeface="Verdana" panose="020B0604030504040204" pitchFamily="34" charset="0"/>
                <a:cs typeface="Verdana" panose="020B0604030504040204" pitchFamily="34" charset="0"/>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 Master text styles</a:t>
            </a:r>
          </a:p>
        </p:txBody>
      </p:sp>
      <p:sp>
        <p:nvSpPr>
          <p:cNvPr id="5" name="Content Placeholder 4"/>
          <p:cNvSpPr>
            <a:spLocks noGrp="1"/>
          </p:cNvSpPr>
          <p:nvPr>
            <p:ph sz="quarter" idx="2"/>
          </p:nvPr>
        </p:nvSpPr>
        <p:spPr>
          <a:xfrm>
            <a:off x="457200" y="2514600"/>
            <a:ext cx="4040188" cy="3845720"/>
          </a:xfrm>
          <a:prstGeom prst="rect">
            <a:avLst/>
          </a:prstGeom>
        </p:spPr>
        <p:txBody>
          <a:bodyPr tIns="0"/>
          <a:lstStyle>
            <a:lvl1pPr>
              <a:defRPr sz="2200">
                <a:latin typeface="Verdana" panose="020B0604030504040204" pitchFamily="34" charset="0"/>
                <a:ea typeface="Verdana" panose="020B0604030504040204" pitchFamily="34" charset="0"/>
                <a:cs typeface="Verdana" panose="020B0604030504040204" pitchFamily="34" charset="0"/>
              </a:defRPr>
            </a:lvl1pPr>
            <a:lvl2pPr>
              <a:defRPr sz="2000">
                <a:latin typeface="Verdana" panose="020B0604030504040204" pitchFamily="34" charset="0"/>
                <a:ea typeface="Verdana" panose="020B0604030504040204" pitchFamily="34" charset="0"/>
                <a:cs typeface="Verdana" panose="020B0604030504040204" pitchFamily="34" charset="0"/>
              </a:defRPr>
            </a:lvl2pPr>
            <a:lvl3pPr>
              <a:defRPr sz="1800">
                <a:latin typeface="Verdana" panose="020B0604030504040204" pitchFamily="34" charset="0"/>
                <a:ea typeface="Verdana" panose="020B0604030504040204" pitchFamily="34" charset="0"/>
                <a:cs typeface="Verdana" panose="020B0604030504040204" pitchFamily="34" charset="0"/>
              </a:defRPr>
            </a:lvl3pPr>
            <a:lvl4pPr>
              <a:defRPr sz="1600">
                <a:latin typeface="Verdana" panose="020B0604030504040204" pitchFamily="34" charset="0"/>
                <a:ea typeface="Verdana" panose="020B0604030504040204" pitchFamily="34" charset="0"/>
                <a:cs typeface="Verdana" panose="020B0604030504040204" pitchFamily="34" charset="0"/>
              </a:defRPr>
            </a:lvl4pPr>
            <a:lvl5pPr>
              <a:defRPr sz="1600">
                <a:latin typeface="Verdana" panose="020B0604030504040204" pitchFamily="34" charset="0"/>
                <a:ea typeface="Verdana" panose="020B0604030504040204" pitchFamily="34" charset="0"/>
                <a:cs typeface="Verdana" panose="020B0604030504040204" pitchFamily="34" charset="0"/>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6" name="Content Placeholder 5"/>
          <p:cNvSpPr>
            <a:spLocks noGrp="1"/>
          </p:cNvSpPr>
          <p:nvPr>
            <p:ph sz="quarter" idx="4"/>
          </p:nvPr>
        </p:nvSpPr>
        <p:spPr>
          <a:xfrm>
            <a:off x="4645025" y="2514600"/>
            <a:ext cx="4041775" cy="3845720"/>
          </a:xfrm>
          <a:prstGeom prst="rect">
            <a:avLst/>
          </a:prstGeom>
        </p:spPr>
        <p:txBody>
          <a:bodyPr tIns="0"/>
          <a:lstStyle>
            <a:lvl1pPr>
              <a:defRPr sz="2200">
                <a:latin typeface="Verdana" panose="020B0604030504040204" pitchFamily="34" charset="0"/>
                <a:ea typeface="Verdana" panose="020B0604030504040204" pitchFamily="34" charset="0"/>
                <a:cs typeface="Verdana" panose="020B0604030504040204" pitchFamily="34" charset="0"/>
              </a:defRPr>
            </a:lvl1pPr>
            <a:lvl2pPr>
              <a:defRPr sz="2000">
                <a:latin typeface="Verdana" panose="020B0604030504040204" pitchFamily="34" charset="0"/>
                <a:ea typeface="Verdana" panose="020B0604030504040204" pitchFamily="34" charset="0"/>
                <a:cs typeface="Verdana" panose="020B0604030504040204" pitchFamily="34" charset="0"/>
              </a:defRPr>
            </a:lvl2pPr>
            <a:lvl3pPr>
              <a:defRPr sz="1800">
                <a:latin typeface="Verdana" panose="020B0604030504040204" pitchFamily="34" charset="0"/>
                <a:ea typeface="Verdana" panose="020B0604030504040204" pitchFamily="34" charset="0"/>
                <a:cs typeface="Verdana" panose="020B0604030504040204" pitchFamily="34" charset="0"/>
              </a:defRPr>
            </a:lvl3pPr>
            <a:lvl4pPr>
              <a:defRPr sz="1600">
                <a:latin typeface="Verdana" panose="020B0604030504040204" pitchFamily="34" charset="0"/>
                <a:ea typeface="Verdana" panose="020B0604030504040204" pitchFamily="34" charset="0"/>
                <a:cs typeface="Verdana" panose="020B0604030504040204" pitchFamily="34" charset="0"/>
              </a:defRPr>
            </a:lvl4pPr>
            <a:lvl5pPr>
              <a:defRPr sz="1600">
                <a:latin typeface="Verdana" panose="020B0604030504040204" pitchFamily="34" charset="0"/>
                <a:ea typeface="Verdana" panose="020B0604030504040204" pitchFamily="34" charset="0"/>
                <a:cs typeface="Verdana" panose="020B0604030504040204" pitchFamily="34" charset="0"/>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1" name="Rectangle 10"/>
          <p:cNvSpPr/>
          <p:nvPr userDrawn="1"/>
        </p:nvSpPr>
        <p:spPr>
          <a:xfrm>
            <a:off x="441324" y="6343650"/>
            <a:ext cx="8264525" cy="338554"/>
          </a:xfrm>
          <a:prstGeom prst="rect">
            <a:avLst/>
          </a:prstGeom>
        </p:spPr>
        <p:txBody>
          <a:bodyPr wrap="square">
            <a:spAutoFit/>
          </a:bodyPr>
          <a:lstStyle/>
          <a:p>
            <a:pPr algn="ctr"/>
            <a:r>
              <a:rPr lang="en-US" sz="1600" b="0" i="1" kern="1200" dirty="0">
                <a:solidFill>
                  <a:schemeClr val="accent6"/>
                </a:solidFill>
                <a:effectLst/>
                <a:latin typeface="Century Gothic" panose="020B0502020202020204" pitchFamily="34" charset="0"/>
                <a:ea typeface="+mn-ea"/>
                <a:cs typeface="+mn-cs"/>
              </a:rPr>
              <a:t>Making education beyond high school financially accessible to all Californians.</a:t>
            </a:r>
            <a:endParaRPr lang="en-US" sz="1600" b="0" i="1" dirty="0">
              <a:solidFill>
                <a:schemeClr val="accent6"/>
              </a:solidFill>
              <a:latin typeface="Century Gothic" panose="020B0502020202020204" pitchFamily="34" charset="0"/>
            </a:endParaRPr>
          </a:p>
        </p:txBody>
      </p:sp>
      <p:grpSp>
        <p:nvGrpSpPr>
          <p:cNvPr id="12" name="Group 11"/>
          <p:cNvGrpSpPr/>
          <p:nvPr userDrawn="1"/>
        </p:nvGrpSpPr>
        <p:grpSpPr>
          <a:xfrm>
            <a:off x="221673" y="-299054"/>
            <a:ext cx="7863321" cy="985838"/>
            <a:chOff x="221673" y="-299054"/>
            <a:chExt cx="7863321" cy="985838"/>
          </a:xfrm>
        </p:grpSpPr>
        <p:grpSp>
          <p:nvGrpSpPr>
            <p:cNvPr id="13" name="Group 12"/>
            <p:cNvGrpSpPr/>
            <p:nvPr userDrawn="1"/>
          </p:nvGrpSpPr>
          <p:grpSpPr>
            <a:xfrm>
              <a:off x="590550" y="-299054"/>
              <a:ext cx="7494444" cy="767746"/>
              <a:chOff x="476251" y="-161269"/>
              <a:chExt cx="7494444" cy="1535492"/>
            </a:xfrm>
          </p:grpSpPr>
          <p:sp>
            <p:nvSpPr>
              <p:cNvPr id="18" name="Title 1"/>
              <p:cNvSpPr txBox="1">
                <a:spLocks/>
              </p:cNvSpPr>
              <p:nvPr userDrawn="1"/>
            </p:nvSpPr>
            <p:spPr>
              <a:xfrm>
                <a:off x="476251" y="231223"/>
                <a:ext cx="7162800" cy="1143000"/>
              </a:xfrm>
              <a:prstGeom prst="rect">
                <a:avLst/>
              </a:prstGeom>
            </p:spPr>
            <p:txBody>
              <a:bodyPr vert="horz" tIns="45720" bIns="0" anchor="b">
                <a:noAutofit/>
                <a:scene3d>
                  <a:camera prst="orthographicFront"/>
                  <a:lightRig rig="freezing" dir="t">
                    <a:rot lat="0" lon="0" rev="5640000"/>
                  </a:lightRig>
                </a:scene3d>
                <a:sp3d prstMaterial="flat">
                  <a:contourClr>
                    <a:schemeClr val="tx2"/>
                  </a:contourClr>
                </a:sp3d>
              </a:bodyPr>
              <a:lstStyle>
                <a:lvl1pPr algn="l" rtl="0" eaLnBrk="1" latinLnBrk="0" hangingPunct="1">
                  <a:spcBef>
                    <a:spcPct val="0"/>
                  </a:spcBef>
                  <a:buNone/>
                  <a:defRPr kumimoji="0" sz="4400" b="0" kern="1200">
                    <a:ln>
                      <a:noFill/>
                    </a:ln>
                    <a:solidFill>
                      <a:srgbClr val="002060"/>
                    </a:solidFill>
                    <a:effectLst/>
                    <a:latin typeface="Century Gothic" panose="020B0502020202020204" pitchFamily="34" charset="0"/>
                    <a:ea typeface="+mj-ea"/>
                    <a:cs typeface="+mj-cs"/>
                  </a:defRPr>
                </a:lvl1pPr>
              </a:lstStyle>
              <a:p>
                <a:r>
                  <a:rPr lang="en-US" sz="1400" dirty="0"/>
                  <a:t>Student Aid</a:t>
                </a:r>
                <a:r>
                  <a:rPr lang="en-US" sz="1400" baseline="0" dirty="0"/>
                  <a:t> </a:t>
                </a:r>
                <a:r>
                  <a:rPr lang="en-US" sz="1400" dirty="0"/>
                  <a:t>Commission</a:t>
                </a:r>
              </a:p>
            </p:txBody>
          </p:sp>
          <p:sp>
            <p:nvSpPr>
              <p:cNvPr id="19" name="Title Placeholder 8"/>
              <p:cNvSpPr txBox="1">
                <a:spLocks/>
              </p:cNvSpPr>
              <p:nvPr userDrawn="1"/>
            </p:nvSpPr>
            <p:spPr>
              <a:xfrm>
                <a:off x="579295" y="-161269"/>
                <a:ext cx="7391400" cy="1143000"/>
              </a:xfrm>
              <a:prstGeom prst="rect">
                <a:avLst/>
              </a:prstGeom>
            </p:spPr>
            <p:txBody>
              <a:bodyPr vert="horz" lIns="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en-US" sz="1200" dirty="0">
                    <a:solidFill>
                      <a:schemeClr val="accent3"/>
                    </a:solidFill>
                    <a:latin typeface="Century Gothic" panose="020B0502020202020204" pitchFamily="34" charset="0"/>
                  </a:rPr>
                  <a:t>California</a:t>
                </a:r>
              </a:p>
            </p:txBody>
          </p:sp>
        </p:grpSp>
        <p:pic>
          <p:nvPicPr>
            <p:cNvPr id="17" name="Picture 3" descr="image001"/>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21673" y="28903"/>
              <a:ext cx="462396" cy="657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6" name="Rectangle 5"/>
          <p:cNvSpPr/>
          <p:nvPr userDrawn="1"/>
        </p:nvSpPr>
        <p:spPr>
          <a:xfrm rot="5400000">
            <a:off x="-2490345" y="3612862"/>
            <a:ext cx="5638802" cy="584775"/>
          </a:xfrm>
          <a:prstGeom prst="rect">
            <a:avLst/>
          </a:prstGeom>
        </p:spPr>
        <p:txBody>
          <a:bodyPr wrap="square">
            <a:spAutoFit/>
          </a:bodyPr>
          <a:lstStyle/>
          <a:p>
            <a:pPr algn="ctr"/>
            <a:r>
              <a:rPr lang="en-US" sz="1600" b="0" i="1" kern="1200" dirty="0">
                <a:solidFill>
                  <a:schemeClr val="accent6"/>
                </a:solidFill>
                <a:effectLst/>
                <a:latin typeface="Century Gothic" panose="020B0502020202020204" pitchFamily="34" charset="0"/>
                <a:ea typeface="+mn-ea"/>
                <a:cs typeface="+mn-cs"/>
              </a:rPr>
              <a:t>Making education beyond high school</a:t>
            </a:r>
          </a:p>
          <a:p>
            <a:pPr algn="ctr"/>
            <a:r>
              <a:rPr lang="en-US" sz="1600" b="0" i="1" kern="1200" dirty="0">
                <a:solidFill>
                  <a:schemeClr val="accent6"/>
                </a:solidFill>
                <a:effectLst/>
                <a:latin typeface="Century Gothic" panose="020B0502020202020204" pitchFamily="34" charset="0"/>
                <a:ea typeface="+mn-ea"/>
                <a:cs typeface="+mn-cs"/>
              </a:rPr>
              <a:t>financially accessible to all Californians.</a:t>
            </a:r>
            <a:endParaRPr lang="en-US" sz="1600" b="0" i="1" dirty="0">
              <a:solidFill>
                <a:schemeClr val="accent6"/>
              </a:solidFill>
              <a:latin typeface="Century Gothic" panose="020B0502020202020204" pitchFamily="34" charset="0"/>
            </a:endParaRPr>
          </a:p>
        </p:txBody>
      </p:sp>
      <p:grpSp>
        <p:nvGrpSpPr>
          <p:cNvPr id="9" name="Group 8"/>
          <p:cNvGrpSpPr/>
          <p:nvPr userDrawn="1"/>
        </p:nvGrpSpPr>
        <p:grpSpPr>
          <a:xfrm>
            <a:off x="221673" y="-299054"/>
            <a:ext cx="7863321" cy="985838"/>
            <a:chOff x="221673" y="-299054"/>
            <a:chExt cx="7863321" cy="985838"/>
          </a:xfrm>
        </p:grpSpPr>
        <p:grpSp>
          <p:nvGrpSpPr>
            <p:cNvPr id="10" name="Group 9"/>
            <p:cNvGrpSpPr/>
            <p:nvPr userDrawn="1"/>
          </p:nvGrpSpPr>
          <p:grpSpPr>
            <a:xfrm>
              <a:off x="590550" y="-299054"/>
              <a:ext cx="7494444" cy="767746"/>
              <a:chOff x="476251" y="-161269"/>
              <a:chExt cx="7494444" cy="1535492"/>
            </a:xfrm>
          </p:grpSpPr>
          <p:sp>
            <p:nvSpPr>
              <p:cNvPr id="12" name="Title 1"/>
              <p:cNvSpPr txBox="1">
                <a:spLocks/>
              </p:cNvSpPr>
              <p:nvPr userDrawn="1"/>
            </p:nvSpPr>
            <p:spPr>
              <a:xfrm>
                <a:off x="476251" y="231223"/>
                <a:ext cx="7162800" cy="1143000"/>
              </a:xfrm>
              <a:prstGeom prst="rect">
                <a:avLst/>
              </a:prstGeom>
            </p:spPr>
            <p:txBody>
              <a:bodyPr vert="horz" tIns="45720" bIns="0" anchor="b">
                <a:noAutofit/>
                <a:scene3d>
                  <a:camera prst="orthographicFront"/>
                  <a:lightRig rig="freezing" dir="t">
                    <a:rot lat="0" lon="0" rev="5640000"/>
                  </a:lightRig>
                </a:scene3d>
                <a:sp3d prstMaterial="flat">
                  <a:contourClr>
                    <a:schemeClr val="tx2"/>
                  </a:contourClr>
                </a:sp3d>
              </a:bodyPr>
              <a:lstStyle>
                <a:lvl1pPr algn="l" rtl="0" eaLnBrk="1" latinLnBrk="0" hangingPunct="1">
                  <a:spcBef>
                    <a:spcPct val="0"/>
                  </a:spcBef>
                  <a:buNone/>
                  <a:defRPr kumimoji="0" sz="4400" b="0" kern="1200">
                    <a:ln>
                      <a:noFill/>
                    </a:ln>
                    <a:solidFill>
                      <a:srgbClr val="002060"/>
                    </a:solidFill>
                    <a:effectLst/>
                    <a:latin typeface="Century Gothic" panose="020B0502020202020204" pitchFamily="34" charset="0"/>
                    <a:ea typeface="+mj-ea"/>
                    <a:cs typeface="+mj-cs"/>
                  </a:defRPr>
                </a:lvl1pPr>
              </a:lstStyle>
              <a:p>
                <a:r>
                  <a:rPr lang="en-US" sz="1400" dirty="0"/>
                  <a:t>Student Aid</a:t>
                </a:r>
                <a:r>
                  <a:rPr lang="en-US" sz="1400" baseline="0" dirty="0"/>
                  <a:t> </a:t>
                </a:r>
                <a:r>
                  <a:rPr lang="en-US" sz="1400" dirty="0"/>
                  <a:t>Commission</a:t>
                </a:r>
              </a:p>
            </p:txBody>
          </p:sp>
          <p:sp>
            <p:nvSpPr>
              <p:cNvPr id="13" name="Title Placeholder 8"/>
              <p:cNvSpPr txBox="1">
                <a:spLocks/>
              </p:cNvSpPr>
              <p:nvPr userDrawn="1"/>
            </p:nvSpPr>
            <p:spPr>
              <a:xfrm>
                <a:off x="579295" y="-161269"/>
                <a:ext cx="7391400" cy="1143000"/>
              </a:xfrm>
              <a:prstGeom prst="rect">
                <a:avLst/>
              </a:prstGeom>
            </p:spPr>
            <p:txBody>
              <a:bodyPr vert="horz" lIns="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en-US" sz="1200" dirty="0">
                    <a:solidFill>
                      <a:schemeClr val="accent3"/>
                    </a:solidFill>
                    <a:latin typeface="Century Gothic" panose="020B0502020202020204" pitchFamily="34" charset="0"/>
                  </a:rPr>
                  <a:t>California</a:t>
                </a:r>
              </a:p>
            </p:txBody>
          </p:sp>
        </p:grpSp>
        <p:pic>
          <p:nvPicPr>
            <p:cNvPr id="11" name="Picture 3" descr="image001"/>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21673" y="28903"/>
              <a:ext cx="462396" cy="657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621444" y="873367"/>
            <a:ext cx="8065356" cy="5451233"/>
          </a:xfrm>
          <a:prstGeom prst="rect">
            <a:avLst/>
          </a:prstGeom>
        </p:spPr>
        <p:txBody>
          <a:bodyPr vert="eaVert"/>
          <a:lstStyle>
            <a:lvl1pPr marL="0" indent="0">
              <a:buFontTx/>
              <a:buNone/>
              <a:defRPr sz="1600">
                <a:latin typeface="Verdana" panose="020B0604030504040204" pitchFamily="34" charset="0"/>
                <a:ea typeface="Verdana" panose="020B0604030504040204" pitchFamily="34" charset="0"/>
                <a:cs typeface="Verdana" panose="020B0604030504040204" pitchFamily="34" charset="0"/>
              </a:defRPr>
            </a:lvl1pPr>
            <a:lvl2pPr marL="393192" indent="0">
              <a:buFontTx/>
              <a:buNone/>
              <a:defRPr>
                <a:latin typeface="Verdana" panose="020B0604030504040204" pitchFamily="34" charset="0"/>
                <a:ea typeface="Verdana" panose="020B0604030504040204" pitchFamily="34" charset="0"/>
                <a:cs typeface="Verdana" panose="020B0604030504040204" pitchFamily="34" charset="0"/>
              </a:defRPr>
            </a:lvl2pPr>
            <a:lvl3pPr marL="667512" indent="0">
              <a:buFontTx/>
              <a:buNone/>
              <a:defRPr>
                <a:latin typeface="Verdana" panose="020B0604030504040204" pitchFamily="34" charset="0"/>
                <a:ea typeface="Verdana" panose="020B0604030504040204" pitchFamily="34" charset="0"/>
                <a:cs typeface="Verdana" panose="020B0604030504040204" pitchFamily="34" charset="0"/>
              </a:defRPr>
            </a:lvl3pPr>
            <a:lvl4pPr marL="978408" indent="0">
              <a:buFontTx/>
              <a:buNone/>
              <a:defRPr>
                <a:latin typeface="Verdana" panose="020B0604030504040204" pitchFamily="34" charset="0"/>
                <a:ea typeface="Verdana" panose="020B0604030504040204" pitchFamily="34" charset="0"/>
                <a:cs typeface="Verdana" panose="020B0604030504040204" pitchFamily="34" charset="0"/>
              </a:defRPr>
            </a:lvl4pPr>
            <a:lvl5pPr marL="1252728" indent="0">
              <a:buFontTx/>
              <a:buNone/>
              <a:defRPr>
                <a:latin typeface="Verdana" panose="020B0604030504040204" pitchFamily="34" charset="0"/>
                <a:ea typeface="Verdana" panose="020B0604030504040204" pitchFamily="34" charset="0"/>
                <a:cs typeface="Verdana" panose="020B0604030504040204" pitchFamily="34" charset="0"/>
              </a:defRPr>
            </a:lvl5pPr>
          </a:lstStyle>
          <a:p>
            <a:pPr lvl="0" eaLnBrk="1" latinLnBrk="0" hangingPunct="1"/>
            <a:r>
              <a:rPr lang="en-US" dirty="0"/>
              <a:t>Click to edit Master text styles</a:t>
            </a:r>
          </a:p>
          <a:p>
            <a:pPr lvl="0" eaLnBrk="1" latinLnBrk="0" hangingPunct="1"/>
            <a:endParaRPr lang="en-US" dirty="0"/>
          </a:p>
          <a:p>
            <a:pPr lvl="0" eaLnBrk="1" latinLnBrk="0" hangingPunct="1"/>
            <a:endParaRPr lang="en-US" dirty="0"/>
          </a:p>
        </p:txBody>
      </p:sp>
      <p:sp>
        <p:nvSpPr>
          <p:cNvPr id="5" name="Rectangle 4"/>
          <p:cNvSpPr/>
          <p:nvPr userDrawn="1"/>
        </p:nvSpPr>
        <p:spPr>
          <a:xfrm rot="5400000">
            <a:off x="-2490345" y="3612862"/>
            <a:ext cx="5638802" cy="584775"/>
          </a:xfrm>
          <a:prstGeom prst="rect">
            <a:avLst/>
          </a:prstGeom>
        </p:spPr>
        <p:txBody>
          <a:bodyPr wrap="square">
            <a:spAutoFit/>
          </a:bodyPr>
          <a:lstStyle/>
          <a:p>
            <a:pPr algn="ctr"/>
            <a:r>
              <a:rPr lang="en-US" sz="1600" b="0" i="1" kern="1200" dirty="0">
                <a:solidFill>
                  <a:schemeClr val="accent6"/>
                </a:solidFill>
                <a:effectLst/>
                <a:latin typeface="Century Gothic" panose="020B0502020202020204" pitchFamily="34" charset="0"/>
                <a:ea typeface="+mn-ea"/>
                <a:cs typeface="+mn-cs"/>
              </a:rPr>
              <a:t>Making education beyond high school</a:t>
            </a:r>
          </a:p>
          <a:p>
            <a:pPr algn="ctr"/>
            <a:r>
              <a:rPr lang="en-US" sz="1600" b="0" i="1" kern="1200" dirty="0">
                <a:solidFill>
                  <a:schemeClr val="accent6"/>
                </a:solidFill>
                <a:effectLst/>
                <a:latin typeface="Century Gothic" panose="020B0502020202020204" pitchFamily="34" charset="0"/>
                <a:ea typeface="+mn-ea"/>
                <a:cs typeface="+mn-cs"/>
              </a:rPr>
              <a:t>financially accessible to all Californians.</a:t>
            </a:r>
            <a:endParaRPr lang="en-US" sz="1600" b="0" i="1" dirty="0">
              <a:solidFill>
                <a:schemeClr val="accent6"/>
              </a:solidFill>
              <a:latin typeface="Century Gothic" panose="020B0502020202020204" pitchFamily="34" charset="0"/>
            </a:endParaRPr>
          </a:p>
        </p:txBody>
      </p:sp>
      <p:grpSp>
        <p:nvGrpSpPr>
          <p:cNvPr id="10" name="Group 9"/>
          <p:cNvGrpSpPr/>
          <p:nvPr userDrawn="1"/>
        </p:nvGrpSpPr>
        <p:grpSpPr>
          <a:xfrm>
            <a:off x="221673" y="-299054"/>
            <a:ext cx="7863321" cy="985838"/>
            <a:chOff x="221673" y="-299054"/>
            <a:chExt cx="7863321" cy="985838"/>
          </a:xfrm>
        </p:grpSpPr>
        <p:grpSp>
          <p:nvGrpSpPr>
            <p:cNvPr id="11" name="Group 10"/>
            <p:cNvGrpSpPr/>
            <p:nvPr userDrawn="1"/>
          </p:nvGrpSpPr>
          <p:grpSpPr>
            <a:xfrm>
              <a:off x="590550" y="-299054"/>
              <a:ext cx="7494444" cy="767746"/>
              <a:chOff x="476251" y="-161269"/>
              <a:chExt cx="7494444" cy="1535492"/>
            </a:xfrm>
          </p:grpSpPr>
          <p:sp>
            <p:nvSpPr>
              <p:cNvPr id="13" name="Title 1"/>
              <p:cNvSpPr txBox="1">
                <a:spLocks/>
              </p:cNvSpPr>
              <p:nvPr userDrawn="1"/>
            </p:nvSpPr>
            <p:spPr>
              <a:xfrm>
                <a:off x="476251" y="231223"/>
                <a:ext cx="7162800" cy="1143000"/>
              </a:xfrm>
              <a:prstGeom prst="rect">
                <a:avLst/>
              </a:prstGeom>
            </p:spPr>
            <p:txBody>
              <a:bodyPr vert="horz" tIns="45720" bIns="0" anchor="b">
                <a:noAutofit/>
                <a:scene3d>
                  <a:camera prst="orthographicFront"/>
                  <a:lightRig rig="freezing" dir="t">
                    <a:rot lat="0" lon="0" rev="5640000"/>
                  </a:lightRig>
                </a:scene3d>
                <a:sp3d prstMaterial="flat">
                  <a:contourClr>
                    <a:schemeClr val="tx2"/>
                  </a:contourClr>
                </a:sp3d>
              </a:bodyPr>
              <a:lstStyle>
                <a:lvl1pPr algn="l" rtl="0" eaLnBrk="1" latinLnBrk="0" hangingPunct="1">
                  <a:spcBef>
                    <a:spcPct val="0"/>
                  </a:spcBef>
                  <a:buNone/>
                  <a:defRPr kumimoji="0" sz="4400" b="0" kern="1200">
                    <a:ln>
                      <a:noFill/>
                    </a:ln>
                    <a:solidFill>
                      <a:srgbClr val="002060"/>
                    </a:solidFill>
                    <a:effectLst/>
                    <a:latin typeface="Century Gothic" panose="020B0502020202020204" pitchFamily="34" charset="0"/>
                    <a:ea typeface="+mj-ea"/>
                    <a:cs typeface="+mj-cs"/>
                  </a:defRPr>
                </a:lvl1pPr>
              </a:lstStyle>
              <a:p>
                <a:r>
                  <a:rPr lang="en-US" sz="1400" dirty="0"/>
                  <a:t>Student Aid</a:t>
                </a:r>
                <a:r>
                  <a:rPr lang="en-US" sz="1400" baseline="0" dirty="0"/>
                  <a:t> </a:t>
                </a:r>
                <a:r>
                  <a:rPr lang="en-US" sz="1400" dirty="0"/>
                  <a:t>Commission</a:t>
                </a:r>
              </a:p>
            </p:txBody>
          </p:sp>
          <p:sp>
            <p:nvSpPr>
              <p:cNvPr id="14" name="Title Placeholder 8"/>
              <p:cNvSpPr txBox="1">
                <a:spLocks/>
              </p:cNvSpPr>
              <p:nvPr userDrawn="1"/>
            </p:nvSpPr>
            <p:spPr>
              <a:xfrm>
                <a:off x="579295" y="-161269"/>
                <a:ext cx="7391400" cy="1143000"/>
              </a:xfrm>
              <a:prstGeom prst="rect">
                <a:avLst/>
              </a:prstGeom>
            </p:spPr>
            <p:txBody>
              <a:bodyPr vert="horz" lIns="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en-US" sz="1200" dirty="0">
                    <a:solidFill>
                      <a:schemeClr val="accent3"/>
                    </a:solidFill>
                    <a:latin typeface="Century Gothic" panose="020B0502020202020204" pitchFamily="34" charset="0"/>
                  </a:rPr>
                  <a:t>California</a:t>
                </a:r>
              </a:p>
            </p:txBody>
          </p:sp>
        </p:grpSp>
        <p:pic>
          <p:nvPicPr>
            <p:cNvPr id="12" name="Picture 3" descr="image001"/>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21673" y="28903"/>
              <a:ext cx="462396" cy="657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7701770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Freeform 10"/>
          <p:cNvSpPr>
            <a:spLocks/>
          </p:cNvSpPr>
          <p:nvPr/>
        </p:nvSpPr>
        <p:spPr bwMode="auto">
          <a:xfrm flipV="1">
            <a:off x="4391025" y="621982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2" name="Title 1"/>
          <p:cNvSpPr>
            <a:spLocks noGrp="1"/>
          </p:cNvSpPr>
          <p:nvPr>
            <p:ph type="title"/>
          </p:nvPr>
        </p:nvSpPr>
        <p:spPr>
          <a:xfrm>
            <a:off x="609600" y="1176996"/>
            <a:ext cx="2212848" cy="1582621"/>
          </a:xfrm>
          <a:prstGeom prst="rect">
            <a:avLst/>
          </a:prstGeom>
        </p:spPr>
        <p:txBody>
          <a:bodyPr vert="horz" lIns="45720" tIns="45720" rIns="45720" bIns="45720" anchor="b"/>
          <a:lstStyle>
            <a:lvl1pPr algn="l">
              <a:buNone/>
              <a:defRPr sz="2000" b="1">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r>
              <a:rPr kumimoji="0" lang="en-US" dirty="0"/>
              <a:t>Click to edit Master title style</a:t>
            </a:r>
          </a:p>
        </p:txBody>
      </p:sp>
      <p:sp>
        <p:nvSpPr>
          <p:cNvPr id="4" name="Text Placeholder 3"/>
          <p:cNvSpPr>
            <a:spLocks noGrp="1"/>
          </p:cNvSpPr>
          <p:nvPr>
            <p:ph type="body" sz="half" idx="2"/>
          </p:nvPr>
        </p:nvSpPr>
        <p:spPr>
          <a:xfrm>
            <a:off x="609600" y="2828785"/>
            <a:ext cx="2209800" cy="2179320"/>
          </a:xfrm>
          <a:prstGeom prst="rect">
            <a:avLst/>
          </a:prstGeom>
        </p:spPr>
        <p:txBody>
          <a:bodyPr lIns="64008" rIns="45720" bIns="45720" anchor="t"/>
          <a:lstStyle>
            <a:lvl1pPr marL="0" indent="0" algn="l">
              <a:spcBef>
                <a:spcPts val="250"/>
              </a:spcBef>
              <a:buFontTx/>
              <a:buNone/>
              <a:defRPr sz="1300">
                <a:latin typeface="Verdana" panose="020B0604030504040204" pitchFamily="34" charset="0"/>
                <a:ea typeface="Verdana" panose="020B0604030504040204" pitchFamily="34" charset="0"/>
                <a:cs typeface="Verdana" panose="020B0604030504040204" pitchFamily="34" charset="0"/>
              </a:defRPr>
            </a:lvl1pPr>
            <a:lvl2pPr>
              <a:defRPr sz="1200"/>
            </a:lvl2pPr>
            <a:lvl3pPr>
              <a:defRPr sz="1000"/>
            </a:lvl3pPr>
            <a:lvl4pPr>
              <a:defRPr sz="900"/>
            </a:lvl4pPr>
            <a:lvl5pPr>
              <a:defRPr sz="900"/>
            </a:lvl5pPr>
          </a:lstStyle>
          <a:p>
            <a:pPr lvl="0" eaLnBrk="1" latinLnBrk="0" hangingPunct="1"/>
            <a:r>
              <a:rPr kumimoji="0" lang="en-US" dirty="0"/>
              <a:t>Click to edit Master text styles</a:t>
            </a: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atin typeface="Verdana" panose="020B0604030504040204" pitchFamily="34" charset="0"/>
                <a:ea typeface="Verdana" panose="020B0604030504040204" pitchFamily="34" charset="0"/>
                <a:cs typeface="Verdana" panose="020B0604030504040204" pitchFamily="34" charset="0"/>
              </a:defRPr>
            </a:lvl1pPr>
          </a:lstStyle>
          <a:p>
            <a:r>
              <a:rPr kumimoji="0" lang="en-US" dirty="0"/>
              <a:t>Click icon to add picture</a:t>
            </a:r>
          </a:p>
        </p:txBody>
      </p:sp>
      <p:sp>
        <p:nvSpPr>
          <p:cNvPr id="10" name="Freeform 9"/>
          <p:cNvSpPr>
            <a:spLocks/>
          </p:cNvSpPr>
          <p:nvPr userDrawn="1"/>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grpSp>
        <p:nvGrpSpPr>
          <p:cNvPr id="17" name="Group 16"/>
          <p:cNvGrpSpPr/>
          <p:nvPr userDrawn="1"/>
        </p:nvGrpSpPr>
        <p:grpSpPr>
          <a:xfrm>
            <a:off x="-28575" y="5872162"/>
            <a:ext cx="7863321" cy="985838"/>
            <a:chOff x="221673" y="-299054"/>
            <a:chExt cx="7863321" cy="985838"/>
          </a:xfrm>
        </p:grpSpPr>
        <p:grpSp>
          <p:nvGrpSpPr>
            <p:cNvPr id="18" name="Group 17"/>
            <p:cNvGrpSpPr/>
            <p:nvPr userDrawn="1"/>
          </p:nvGrpSpPr>
          <p:grpSpPr>
            <a:xfrm>
              <a:off x="590550" y="-299054"/>
              <a:ext cx="7494444" cy="767746"/>
              <a:chOff x="476251" y="-161269"/>
              <a:chExt cx="7494444" cy="1535492"/>
            </a:xfrm>
          </p:grpSpPr>
          <p:sp>
            <p:nvSpPr>
              <p:cNvPr id="20" name="Title 1"/>
              <p:cNvSpPr txBox="1">
                <a:spLocks/>
              </p:cNvSpPr>
              <p:nvPr userDrawn="1"/>
            </p:nvSpPr>
            <p:spPr>
              <a:xfrm>
                <a:off x="476251" y="231223"/>
                <a:ext cx="7162800" cy="1143000"/>
              </a:xfrm>
              <a:prstGeom prst="rect">
                <a:avLst/>
              </a:prstGeom>
            </p:spPr>
            <p:txBody>
              <a:bodyPr vert="horz" tIns="45720" bIns="0" anchor="b">
                <a:noAutofit/>
                <a:scene3d>
                  <a:camera prst="orthographicFront"/>
                  <a:lightRig rig="freezing" dir="t">
                    <a:rot lat="0" lon="0" rev="5640000"/>
                  </a:lightRig>
                </a:scene3d>
                <a:sp3d prstMaterial="flat">
                  <a:contourClr>
                    <a:schemeClr val="tx2"/>
                  </a:contourClr>
                </a:sp3d>
              </a:bodyPr>
              <a:lstStyle>
                <a:lvl1pPr algn="l" rtl="0" eaLnBrk="1" latinLnBrk="0" hangingPunct="1">
                  <a:spcBef>
                    <a:spcPct val="0"/>
                  </a:spcBef>
                  <a:buNone/>
                  <a:defRPr kumimoji="0" sz="4400" b="0" kern="1200">
                    <a:ln>
                      <a:noFill/>
                    </a:ln>
                    <a:solidFill>
                      <a:srgbClr val="002060"/>
                    </a:solidFill>
                    <a:effectLst/>
                    <a:latin typeface="Century Gothic" panose="020B0502020202020204" pitchFamily="34" charset="0"/>
                    <a:ea typeface="+mj-ea"/>
                    <a:cs typeface="+mj-cs"/>
                  </a:defRPr>
                </a:lvl1pPr>
              </a:lstStyle>
              <a:p>
                <a:r>
                  <a:rPr lang="en-US" sz="1400" dirty="0"/>
                  <a:t>Student Aid</a:t>
                </a:r>
                <a:r>
                  <a:rPr lang="en-US" sz="1400" baseline="0" dirty="0"/>
                  <a:t> </a:t>
                </a:r>
                <a:r>
                  <a:rPr lang="en-US" sz="1400" dirty="0"/>
                  <a:t>Commission</a:t>
                </a:r>
              </a:p>
            </p:txBody>
          </p:sp>
          <p:sp>
            <p:nvSpPr>
              <p:cNvPr id="21" name="Title Placeholder 8"/>
              <p:cNvSpPr txBox="1">
                <a:spLocks/>
              </p:cNvSpPr>
              <p:nvPr userDrawn="1"/>
            </p:nvSpPr>
            <p:spPr>
              <a:xfrm>
                <a:off x="579295" y="-161269"/>
                <a:ext cx="7391400" cy="1143000"/>
              </a:xfrm>
              <a:prstGeom prst="rect">
                <a:avLst/>
              </a:prstGeom>
            </p:spPr>
            <p:txBody>
              <a:bodyPr vert="horz" lIns="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en-US" sz="1200" dirty="0">
                    <a:solidFill>
                      <a:schemeClr val="accent3"/>
                    </a:solidFill>
                    <a:latin typeface="Century Gothic" panose="020B0502020202020204" pitchFamily="34" charset="0"/>
                  </a:rPr>
                  <a:t>California</a:t>
                </a:r>
              </a:p>
            </p:txBody>
          </p:sp>
        </p:grpSp>
        <p:pic>
          <p:nvPicPr>
            <p:cNvPr id="19" name="Picture 3" descr="image001"/>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21673" y="28903"/>
              <a:ext cx="462396" cy="657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a:prstGeom prst="rect">
            <a:avLst/>
          </a:prstGeom>
        </p:spPr>
        <p:txBody>
          <a:bodyPr lIns="0" anchor="b">
            <a:noAutofit/>
          </a:bodyPr>
          <a:lstStyle>
            <a:lvl1pPr algn="l" rtl="0">
              <a:spcBef>
                <a:spcPct val="0"/>
              </a:spcBef>
              <a:buNone/>
              <a:defRPr sz="2400" b="0">
                <a:ln>
                  <a:noFill/>
                </a:ln>
                <a:solidFill>
                  <a:schemeClr val="tx2"/>
                </a:solidFill>
                <a:effectLst/>
                <a:latin typeface="Verdana" panose="020B0604030504040204" pitchFamily="34" charset="0"/>
                <a:ea typeface="Verdana" panose="020B0604030504040204" pitchFamily="34" charset="0"/>
                <a:cs typeface="Verdana" panose="020B0604030504040204" pitchFamily="34" charset="0"/>
              </a:defRPr>
            </a:lvl1pPr>
          </a:lstStyle>
          <a:p>
            <a:r>
              <a:rPr kumimoji="0" lang="en-US" dirty="0"/>
              <a:t>Click to edit Master title style</a:t>
            </a:r>
          </a:p>
        </p:txBody>
      </p:sp>
      <p:sp>
        <p:nvSpPr>
          <p:cNvPr id="3" name="Text Placeholder 2"/>
          <p:cNvSpPr>
            <a:spLocks noGrp="1"/>
          </p:cNvSpPr>
          <p:nvPr>
            <p:ph type="body" idx="2"/>
          </p:nvPr>
        </p:nvSpPr>
        <p:spPr>
          <a:xfrm>
            <a:off x="685800" y="1676400"/>
            <a:ext cx="2743200" cy="4572000"/>
          </a:xfrm>
          <a:prstGeom prst="rect">
            <a:avLst/>
          </a:prstGeom>
        </p:spPr>
        <p:txBody>
          <a:bodyPr lIns="18288" rIns="18288"/>
          <a:lstStyle>
            <a:lvl1pPr marL="0" indent="0" algn="l">
              <a:buNone/>
              <a:defRPr sz="1400">
                <a:latin typeface="Verdana" panose="020B0604030504040204" pitchFamily="34" charset="0"/>
                <a:ea typeface="Verdana" panose="020B0604030504040204" pitchFamily="34" charset="0"/>
                <a:cs typeface="Verdana" panose="020B0604030504040204" pitchFamily="34" charset="0"/>
              </a:defRPr>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dirty="0"/>
              <a:t>Click to edit Master text styles</a:t>
            </a:r>
          </a:p>
        </p:txBody>
      </p:sp>
      <p:sp>
        <p:nvSpPr>
          <p:cNvPr id="4" name="Content Placeholder 3"/>
          <p:cNvSpPr>
            <a:spLocks noGrp="1"/>
          </p:cNvSpPr>
          <p:nvPr>
            <p:ph sz="half" idx="1"/>
          </p:nvPr>
        </p:nvSpPr>
        <p:spPr>
          <a:xfrm>
            <a:off x="3581400" y="1676400"/>
            <a:ext cx="5111750" cy="4572000"/>
          </a:xfrm>
          <a:prstGeom prst="rect">
            <a:avLst/>
          </a:prstGeom>
        </p:spPr>
        <p:txBody>
          <a:bodyPr tIns="0"/>
          <a:lstStyle>
            <a:lvl1pPr>
              <a:defRPr sz="2800">
                <a:latin typeface="Verdana" panose="020B0604030504040204" pitchFamily="34" charset="0"/>
                <a:ea typeface="Verdana" panose="020B0604030504040204" pitchFamily="34" charset="0"/>
                <a:cs typeface="Verdana" panose="020B0604030504040204" pitchFamily="34" charset="0"/>
              </a:defRPr>
            </a:lvl1pPr>
            <a:lvl2pPr>
              <a:defRPr sz="2600">
                <a:latin typeface="Verdana" panose="020B0604030504040204" pitchFamily="34" charset="0"/>
                <a:ea typeface="Verdana" panose="020B0604030504040204" pitchFamily="34" charset="0"/>
                <a:cs typeface="Verdana" panose="020B0604030504040204" pitchFamily="34" charset="0"/>
              </a:defRPr>
            </a:lvl2pPr>
            <a:lvl3pPr>
              <a:defRPr sz="2400">
                <a:latin typeface="Verdana" panose="020B0604030504040204" pitchFamily="34" charset="0"/>
                <a:ea typeface="Verdana" panose="020B0604030504040204" pitchFamily="34" charset="0"/>
                <a:cs typeface="Verdana" panose="020B0604030504040204" pitchFamily="34" charset="0"/>
              </a:defRPr>
            </a:lvl3pPr>
            <a:lvl4pPr>
              <a:defRPr sz="2000">
                <a:latin typeface="Verdana" panose="020B0604030504040204" pitchFamily="34" charset="0"/>
                <a:ea typeface="Verdana" panose="020B0604030504040204" pitchFamily="34" charset="0"/>
                <a:cs typeface="Verdana" panose="020B0604030504040204" pitchFamily="34" charset="0"/>
              </a:defRPr>
            </a:lvl4pPr>
            <a:lvl5pPr>
              <a:defRPr sz="1800">
                <a:latin typeface="Verdana" panose="020B0604030504040204" pitchFamily="34" charset="0"/>
                <a:ea typeface="Verdana" panose="020B0604030504040204" pitchFamily="34" charset="0"/>
                <a:cs typeface="Verdana" panose="020B0604030504040204" pitchFamily="34" charset="0"/>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grpSp>
        <p:nvGrpSpPr>
          <p:cNvPr id="9" name="Group 8"/>
          <p:cNvGrpSpPr/>
          <p:nvPr userDrawn="1"/>
        </p:nvGrpSpPr>
        <p:grpSpPr>
          <a:xfrm>
            <a:off x="221673" y="-299054"/>
            <a:ext cx="7863321" cy="985838"/>
            <a:chOff x="221673" y="-299054"/>
            <a:chExt cx="7863321" cy="985838"/>
          </a:xfrm>
        </p:grpSpPr>
        <p:grpSp>
          <p:nvGrpSpPr>
            <p:cNvPr id="13" name="Group 12"/>
            <p:cNvGrpSpPr/>
            <p:nvPr userDrawn="1"/>
          </p:nvGrpSpPr>
          <p:grpSpPr>
            <a:xfrm>
              <a:off x="590550" y="-299054"/>
              <a:ext cx="7494444" cy="767746"/>
              <a:chOff x="476251" y="-161269"/>
              <a:chExt cx="7494444" cy="1535492"/>
            </a:xfrm>
          </p:grpSpPr>
          <p:sp>
            <p:nvSpPr>
              <p:cNvPr id="15" name="Title 1"/>
              <p:cNvSpPr txBox="1">
                <a:spLocks/>
              </p:cNvSpPr>
              <p:nvPr userDrawn="1"/>
            </p:nvSpPr>
            <p:spPr>
              <a:xfrm>
                <a:off x="476251" y="231223"/>
                <a:ext cx="7162800" cy="1143000"/>
              </a:xfrm>
              <a:prstGeom prst="rect">
                <a:avLst/>
              </a:prstGeom>
            </p:spPr>
            <p:txBody>
              <a:bodyPr vert="horz" tIns="45720" bIns="0" anchor="b">
                <a:noAutofit/>
                <a:scene3d>
                  <a:camera prst="orthographicFront"/>
                  <a:lightRig rig="freezing" dir="t">
                    <a:rot lat="0" lon="0" rev="5640000"/>
                  </a:lightRig>
                </a:scene3d>
                <a:sp3d prstMaterial="flat">
                  <a:contourClr>
                    <a:schemeClr val="tx2"/>
                  </a:contourClr>
                </a:sp3d>
              </a:bodyPr>
              <a:lstStyle>
                <a:lvl1pPr algn="l" rtl="0" eaLnBrk="1" latinLnBrk="0" hangingPunct="1">
                  <a:spcBef>
                    <a:spcPct val="0"/>
                  </a:spcBef>
                  <a:buNone/>
                  <a:defRPr kumimoji="0" sz="4400" b="0" kern="1200">
                    <a:ln>
                      <a:noFill/>
                    </a:ln>
                    <a:solidFill>
                      <a:srgbClr val="002060"/>
                    </a:solidFill>
                    <a:effectLst/>
                    <a:latin typeface="Century Gothic" panose="020B0502020202020204" pitchFamily="34" charset="0"/>
                    <a:ea typeface="+mj-ea"/>
                    <a:cs typeface="+mj-cs"/>
                  </a:defRPr>
                </a:lvl1pPr>
              </a:lstStyle>
              <a:p>
                <a:r>
                  <a:rPr lang="en-US" sz="1400" dirty="0"/>
                  <a:t>Student Aid</a:t>
                </a:r>
                <a:r>
                  <a:rPr lang="en-US" sz="1400" baseline="0" dirty="0"/>
                  <a:t> </a:t>
                </a:r>
                <a:r>
                  <a:rPr lang="en-US" sz="1400" dirty="0"/>
                  <a:t>Commission</a:t>
                </a:r>
              </a:p>
            </p:txBody>
          </p:sp>
          <p:sp>
            <p:nvSpPr>
              <p:cNvPr id="16" name="Title Placeholder 8"/>
              <p:cNvSpPr txBox="1">
                <a:spLocks/>
              </p:cNvSpPr>
              <p:nvPr userDrawn="1"/>
            </p:nvSpPr>
            <p:spPr>
              <a:xfrm>
                <a:off x="579295" y="-161269"/>
                <a:ext cx="7391400" cy="1143000"/>
              </a:xfrm>
              <a:prstGeom prst="rect">
                <a:avLst/>
              </a:prstGeom>
            </p:spPr>
            <p:txBody>
              <a:bodyPr vert="horz" lIns="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en-US" sz="1200" dirty="0">
                    <a:solidFill>
                      <a:schemeClr val="accent3"/>
                    </a:solidFill>
                    <a:latin typeface="Century Gothic" panose="020B0502020202020204" pitchFamily="34" charset="0"/>
                  </a:rPr>
                  <a:t>California</a:t>
                </a:r>
              </a:p>
            </p:txBody>
          </p:sp>
        </p:grpSp>
        <p:pic>
          <p:nvPicPr>
            <p:cNvPr id="14" name="Picture 3" descr="image001"/>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21673" y="28903"/>
              <a:ext cx="462396" cy="657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704088"/>
            <a:ext cx="8229600" cy="1143000"/>
          </a:xfrm>
          <a:prstGeom prst="rect">
            <a:avLst/>
          </a:prstGeom>
        </p:spPr>
        <p:txBody>
          <a:bodyPr anchor="ctr"/>
          <a:lstStyle>
            <a:lvl1pPr algn="ctr">
              <a:defRPr sz="3600">
                <a:solidFill>
                  <a:schemeClr val="tx1"/>
                </a:solidFill>
                <a:latin typeface="Century Gothic" panose="020B0502020202020204" pitchFamily="34" charset="0"/>
                <a:ea typeface="Verdana" panose="020B0604030504040204" pitchFamily="34" charset="0"/>
                <a:cs typeface="Verdana" panose="020B0604030504040204" pitchFamily="34" charset="0"/>
              </a:defRPr>
            </a:lvl1pPr>
          </a:lstStyle>
          <a:p>
            <a:r>
              <a:rPr kumimoji="0" lang="en-US" dirty="0"/>
              <a:t>California Student Aid Commission</a:t>
            </a:r>
          </a:p>
        </p:txBody>
      </p:sp>
      <p:sp>
        <p:nvSpPr>
          <p:cNvPr id="3" name="Vertical Text Placeholder 2"/>
          <p:cNvSpPr>
            <a:spLocks noGrp="1"/>
          </p:cNvSpPr>
          <p:nvPr>
            <p:ph type="body" orient="vert" idx="1"/>
          </p:nvPr>
        </p:nvSpPr>
        <p:spPr>
          <a:xfrm>
            <a:off x="457200" y="1935480"/>
            <a:ext cx="8229600" cy="4389120"/>
          </a:xfrm>
          <a:prstGeom prst="rect">
            <a:avLst/>
          </a:prstGeom>
        </p:spPr>
        <p:txBody>
          <a:bodyPr vert="eaVert"/>
          <a:lstStyle>
            <a:lvl1pPr>
              <a:defRPr>
                <a:latin typeface="Verdana" panose="020B0604030504040204" pitchFamily="34" charset="0"/>
                <a:ea typeface="Verdana" panose="020B0604030504040204" pitchFamily="34" charset="0"/>
                <a:cs typeface="Verdana" panose="020B0604030504040204" pitchFamily="34" charset="0"/>
              </a:defRPr>
            </a:lvl1pPr>
            <a:lvl2pPr>
              <a:defRPr>
                <a:latin typeface="Verdana" panose="020B0604030504040204" pitchFamily="34" charset="0"/>
                <a:ea typeface="Verdana" panose="020B0604030504040204" pitchFamily="34" charset="0"/>
                <a:cs typeface="Verdana" panose="020B0604030504040204" pitchFamily="34" charset="0"/>
              </a:defRPr>
            </a:lvl2pPr>
            <a:lvl3pPr>
              <a:defRPr>
                <a:latin typeface="Verdana" panose="020B0604030504040204" pitchFamily="34" charset="0"/>
                <a:ea typeface="Verdana" panose="020B0604030504040204" pitchFamily="34" charset="0"/>
                <a:cs typeface="Verdana" panose="020B0604030504040204" pitchFamily="34" charset="0"/>
              </a:defRPr>
            </a:lvl3pPr>
            <a:lvl4pPr>
              <a:defRPr>
                <a:latin typeface="Verdana" panose="020B0604030504040204" pitchFamily="34" charset="0"/>
                <a:ea typeface="Verdana" panose="020B0604030504040204" pitchFamily="34" charset="0"/>
                <a:cs typeface="Verdana" panose="020B0604030504040204" pitchFamily="34" charset="0"/>
              </a:defRPr>
            </a:lvl4pPr>
            <a:lvl5pPr>
              <a:defRPr>
                <a:latin typeface="Verdana" panose="020B0604030504040204" pitchFamily="34" charset="0"/>
                <a:ea typeface="Verdana" panose="020B0604030504040204" pitchFamily="34" charset="0"/>
                <a:cs typeface="Verdana" panose="020B0604030504040204" pitchFamily="34" charset="0"/>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grpSp>
        <p:nvGrpSpPr>
          <p:cNvPr id="9" name="Group 8"/>
          <p:cNvGrpSpPr/>
          <p:nvPr userDrawn="1"/>
        </p:nvGrpSpPr>
        <p:grpSpPr>
          <a:xfrm>
            <a:off x="221673" y="-299054"/>
            <a:ext cx="7863321" cy="985838"/>
            <a:chOff x="221673" y="-299054"/>
            <a:chExt cx="7863321" cy="985838"/>
          </a:xfrm>
        </p:grpSpPr>
        <p:grpSp>
          <p:nvGrpSpPr>
            <p:cNvPr id="10" name="Group 9"/>
            <p:cNvGrpSpPr/>
            <p:nvPr userDrawn="1"/>
          </p:nvGrpSpPr>
          <p:grpSpPr>
            <a:xfrm>
              <a:off x="590550" y="-299054"/>
              <a:ext cx="7494444" cy="767746"/>
              <a:chOff x="476251" y="-161269"/>
              <a:chExt cx="7494444" cy="1535492"/>
            </a:xfrm>
          </p:grpSpPr>
          <p:sp>
            <p:nvSpPr>
              <p:cNvPr id="12" name="Title 1"/>
              <p:cNvSpPr txBox="1">
                <a:spLocks/>
              </p:cNvSpPr>
              <p:nvPr userDrawn="1"/>
            </p:nvSpPr>
            <p:spPr>
              <a:xfrm>
                <a:off x="476251" y="231223"/>
                <a:ext cx="7162800" cy="1143000"/>
              </a:xfrm>
              <a:prstGeom prst="rect">
                <a:avLst/>
              </a:prstGeom>
            </p:spPr>
            <p:txBody>
              <a:bodyPr vert="horz" tIns="45720" bIns="0" anchor="b">
                <a:noAutofit/>
                <a:scene3d>
                  <a:camera prst="orthographicFront"/>
                  <a:lightRig rig="freezing" dir="t">
                    <a:rot lat="0" lon="0" rev="5640000"/>
                  </a:lightRig>
                </a:scene3d>
                <a:sp3d prstMaterial="flat">
                  <a:contourClr>
                    <a:schemeClr val="tx2"/>
                  </a:contourClr>
                </a:sp3d>
              </a:bodyPr>
              <a:lstStyle>
                <a:lvl1pPr algn="l" rtl="0" eaLnBrk="1" latinLnBrk="0" hangingPunct="1">
                  <a:spcBef>
                    <a:spcPct val="0"/>
                  </a:spcBef>
                  <a:buNone/>
                  <a:defRPr kumimoji="0" sz="4400" b="0" kern="1200">
                    <a:ln>
                      <a:noFill/>
                    </a:ln>
                    <a:solidFill>
                      <a:srgbClr val="002060"/>
                    </a:solidFill>
                    <a:effectLst/>
                    <a:latin typeface="Century Gothic" panose="020B0502020202020204" pitchFamily="34" charset="0"/>
                    <a:ea typeface="+mj-ea"/>
                    <a:cs typeface="+mj-cs"/>
                  </a:defRPr>
                </a:lvl1pPr>
              </a:lstStyle>
              <a:p>
                <a:r>
                  <a:rPr lang="en-US" sz="1400" dirty="0"/>
                  <a:t>Student Aid</a:t>
                </a:r>
                <a:r>
                  <a:rPr lang="en-US" sz="1400" baseline="0" dirty="0"/>
                  <a:t> </a:t>
                </a:r>
                <a:r>
                  <a:rPr lang="en-US" sz="1400" dirty="0"/>
                  <a:t>Commission</a:t>
                </a:r>
              </a:p>
            </p:txBody>
          </p:sp>
          <p:sp>
            <p:nvSpPr>
              <p:cNvPr id="13" name="Title Placeholder 8"/>
              <p:cNvSpPr txBox="1">
                <a:spLocks/>
              </p:cNvSpPr>
              <p:nvPr userDrawn="1"/>
            </p:nvSpPr>
            <p:spPr>
              <a:xfrm>
                <a:off x="579295" y="-161269"/>
                <a:ext cx="7391400" cy="1143000"/>
              </a:xfrm>
              <a:prstGeom prst="rect">
                <a:avLst/>
              </a:prstGeom>
            </p:spPr>
            <p:txBody>
              <a:bodyPr vert="horz" lIns="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en-US" sz="1200" dirty="0">
                    <a:solidFill>
                      <a:schemeClr val="accent3"/>
                    </a:solidFill>
                    <a:latin typeface="Century Gothic" panose="020B0502020202020204" pitchFamily="34" charset="0"/>
                  </a:rPr>
                  <a:t>California</a:t>
                </a:r>
              </a:p>
            </p:txBody>
          </p:sp>
        </p:grpSp>
        <p:pic>
          <p:nvPicPr>
            <p:cNvPr id="11" name="Picture 3" descr="image001"/>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21673" y="28903"/>
              <a:ext cx="462396" cy="657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a:prstGeom prst="rect">
            <a:avLst/>
          </a:prstGeom>
        </p:spPr>
        <p:txBody>
          <a:bodyPr vert="eaVert"/>
          <a:lstStyle>
            <a:lvl1pPr>
              <a:defRPr>
                <a:latin typeface="Verdana" panose="020B0604030504040204" pitchFamily="34" charset="0"/>
                <a:ea typeface="Verdana" panose="020B0604030504040204" pitchFamily="34" charset="0"/>
                <a:cs typeface="Verdana" panose="020B0604030504040204" pitchFamily="34" charset="0"/>
              </a:defRPr>
            </a:lvl1pPr>
          </a:lstStyle>
          <a:p>
            <a:r>
              <a:rPr kumimoji="0" lang="en-US" dirty="0"/>
              <a:t>Click to edit Master title style</a:t>
            </a:r>
          </a:p>
        </p:txBody>
      </p:sp>
      <p:sp>
        <p:nvSpPr>
          <p:cNvPr id="3" name="Vertical Text Placeholder 2"/>
          <p:cNvSpPr>
            <a:spLocks noGrp="1"/>
          </p:cNvSpPr>
          <p:nvPr>
            <p:ph type="body" orient="vert" idx="1"/>
          </p:nvPr>
        </p:nvSpPr>
        <p:spPr>
          <a:xfrm>
            <a:off x="621444" y="914401"/>
            <a:ext cx="5855556" cy="5211763"/>
          </a:xfrm>
          <a:prstGeom prst="rect">
            <a:avLst/>
          </a:prstGeom>
        </p:spPr>
        <p:txBody>
          <a:bodyPr vert="eaVert"/>
          <a:lstStyle>
            <a:lvl1pPr>
              <a:defRPr>
                <a:latin typeface="Verdana" panose="020B0604030504040204" pitchFamily="34" charset="0"/>
                <a:ea typeface="Verdana" panose="020B0604030504040204" pitchFamily="34" charset="0"/>
                <a:cs typeface="Verdana" panose="020B0604030504040204" pitchFamily="34" charset="0"/>
              </a:defRPr>
            </a:lvl1pPr>
            <a:lvl2pPr>
              <a:defRPr>
                <a:latin typeface="Verdana" panose="020B0604030504040204" pitchFamily="34" charset="0"/>
                <a:ea typeface="Verdana" panose="020B0604030504040204" pitchFamily="34" charset="0"/>
                <a:cs typeface="Verdana" panose="020B0604030504040204" pitchFamily="34" charset="0"/>
              </a:defRPr>
            </a:lvl2pPr>
            <a:lvl3pPr>
              <a:defRPr>
                <a:latin typeface="Verdana" panose="020B0604030504040204" pitchFamily="34" charset="0"/>
                <a:ea typeface="Verdana" panose="020B0604030504040204" pitchFamily="34" charset="0"/>
                <a:cs typeface="Verdana" panose="020B0604030504040204" pitchFamily="34" charset="0"/>
              </a:defRPr>
            </a:lvl3pPr>
            <a:lvl4pPr>
              <a:defRPr>
                <a:latin typeface="Verdana" panose="020B0604030504040204" pitchFamily="34" charset="0"/>
                <a:ea typeface="Verdana" panose="020B0604030504040204" pitchFamily="34" charset="0"/>
                <a:cs typeface="Verdana" panose="020B0604030504040204" pitchFamily="34" charset="0"/>
              </a:defRPr>
            </a:lvl4pPr>
            <a:lvl5pPr>
              <a:defRPr>
                <a:latin typeface="Verdana" panose="020B0604030504040204" pitchFamily="34" charset="0"/>
                <a:ea typeface="Verdana" panose="020B0604030504040204" pitchFamily="34" charset="0"/>
                <a:cs typeface="Verdana" panose="020B0604030504040204" pitchFamily="34" charset="0"/>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8" name="Rectangle 7"/>
          <p:cNvSpPr/>
          <p:nvPr userDrawn="1"/>
        </p:nvSpPr>
        <p:spPr>
          <a:xfrm rot="5400000">
            <a:off x="-2490345" y="3612862"/>
            <a:ext cx="5638802" cy="584775"/>
          </a:xfrm>
          <a:prstGeom prst="rect">
            <a:avLst/>
          </a:prstGeom>
        </p:spPr>
        <p:txBody>
          <a:bodyPr wrap="square">
            <a:spAutoFit/>
          </a:bodyPr>
          <a:lstStyle/>
          <a:p>
            <a:pPr algn="ctr"/>
            <a:r>
              <a:rPr lang="en-US" sz="1600" b="0" i="1" kern="1200" dirty="0">
                <a:solidFill>
                  <a:schemeClr val="accent6"/>
                </a:solidFill>
                <a:effectLst/>
                <a:latin typeface="Century Gothic" panose="020B0502020202020204" pitchFamily="34" charset="0"/>
                <a:ea typeface="+mn-ea"/>
                <a:cs typeface="+mn-cs"/>
              </a:rPr>
              <a:t>Making education beyond high school</a:t>
            </a:r>
          </a:p>
          <a:p>
            <a:pPr algn="ctr"/>
            <a:r>
              <a:rPr lang="en-US" sz="1600" b="0" i="1" kern="1200" dirty="0">
                <a:solidFill>
                  <a:schemeClr val="accent6"/>
                </a:solidFill>
                <a:effectLst/>
                <a:latin typeface="Century Gothic" panose="020B0502020202020204" pitchFamily="34" charset="0"/>
                <a:ea typeface="+mn-ea"/>
                <a:cs typeface="+mn-cs"/>
              </a:rPr>
              <a:t>financially accessible to all Californians.</a:t>
            </a:r>
            <a:endParaRPr lang="en-US" sz="1600" b="0" i="1" dirty="0">
              <a:solidFill>
                <a:schemeClr val="accent6"/>
              </a:solidFill>
              <a:latin typeface="Century Gothic" panose="020B0502020202020204" pitchFamily="34" charset="0"/>
            </a:endParaRPr>
          </a:p>
        </p:txBody>
      </p:sp>
      <p:grpSp>
        <p:nvGrpSpPr>
          <p:cNvPr id="11" name="Group 10"/>
          <p:cNvGrpSpPr/>
          <p:nvPr userDrawn="1"/>
        </p:nvGrpSpPr>
        <p:grpSpPr>
          <a:xfrm>
            <a:off x="221673" y="-299054"/>
            <a:ext cx="7863321" cy="985838"/>
            <a:chOff x="221673" y="-299054"/>
            <a:chExt cx="7863321" cy="985838"/>
          </a:xfrm>
        </p:grpSpPr>
        <p:grpSp>
          <p:nvGrpSpPr>
            <p:cNvPr id="12" name="Group 11"/>
            <p:cNvGrpSpPr/>
            <p:nvPr userDrawn="1"/>
          </p:nvGrpSpPr>
          <p:grpSpPr>
            <a:xfrm>
              <a:off x="590550" y="-299054"/>
              <a:ext cx="7494444" cy="767746"/>
              <a:chOff x="476251" y="-161269"/>
              <a:chExt cx="7494444" cy="1535492"/>
            </a:xfrm>
          </p:grpSpPr>
          <p:sp>
            <p:nvSpPr>
              <p:cNvPr id="14" name="Title 1"/>
              <p:cNvSpPr txBox="1">
                <a:spLocks/>
              </p:cNvSpPr>
              <p:nvPr userDrawn="1"/>
            </p:nvSpPr>
            <p:spPr>
              <a:xfrm>
                <a:off x="476251" y="231223"/>
                <a:ext cx="7162800" cy="1143000"/>
              </a:xfrm>
              <a:prstGeom prst="rect">
                <a:avLst/>
              </a:prstGeom>
            </p:spPr>
            <p:txBody>
              <a:bodyPr vert="horz" tIns="45720" bIns="0" anchor="b">
                <a:noAutofit/>
                <a:scene3d>
                  <a:camera prst="orthographicFront"/>
                  <a:lightRig rig="freezing" dir="t">
                    <a:rot lat="0" lon="0" rev="5640000"/>
                  </a:lightRig>
                </a:scene3d>
                <a:sp3d prstMaterial="flat">
                  <a:contourClr>
                    <a:schemeClr val="tx2"/>
                  </a:contourClr>
                </a:sp3d>
              </a:bodyPr>
              <a:lstStyle>
                <a:lvl1pPr algn="l" rtl="0" eaLnBrk="1" latinLnBrk="0" hangingPunct="1">
                  <a:spcBef>
                    <a:spcPct val="0"/>
                  </a:spcBef>
                  <a:buNone/>
                  <a:defRPr kumimoji="0" sz="4400" b="0" kern="1200">
                    <a:ln>
                      <a:noFill/>
                    </a:ln>
                    <a:solidFill>
                      <a:srgbClr val="002060"/>
                    </a:solidFill>
                    <a:effectLst/>
                    <a:latin typeface="Century Gothic" panose="020B0502020202020204" pitchFamily="34" charset="0"/>
                    <a:ea typeface="+mj-ea"/>
                    <a:cs typeface="+mj-cs"/>
                  </a:defRPr>
                </a:lvl1pPr>
              </a:lstStyle>
              <a:p>
                <a:r>
                  <a:rPr lang="en-US" sz="1400" dirty="0"/>
                  <a:t>Student Aid</a:t>
                </a:r>
                <a:r>
                  <a:rPr lang="en-US" sz="1400" baseline="0" dirty="0"/>
                  <a:t> </a:t>
                </a:r>
                <a:r>
                  <a:rPr lang="en-US" sz="1400" dirty="0"/>
                  <a:t>Commission</a:t>
                </a:r>
              </a:p>
            </p:txBody>
          </p:sp>
          <p:sp>
            <p:nvSpPr>
              <p:cNvPr id="15" name="Title Placeholder 8"/>
              <p:cNvSpPr txBox="1">
                <a:spLocks/>
              </p:cNvSpPr>
              <p:nvPr userDrawn="1"/>
            </p:nvSpPr>
            <p:spPr>
              <a:xfrm>
                <a:off x="579295" y="-161269"/>
                <a:ext cx="7391400" cy="1143000"/>
              </a:xfrm>
              <a:prstGeom prst="rect">
                <a:avLst/>
              </a:prstGeom>
            </p:spPr>
            <p:txBody>
              <a:bodyPr vert="horz" lIns="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en-US" sz="1200" dirty="0">
                    <a:solidFill>
                      <a:schemeClr val="accent3"/>
                    </a:solidFill>
                    <a:latin typeface="Century Gothic" panose="020B0502020202020204" pitchFamily="34" charset="0"/>
                  </a:rPr>
                  <a:t>California</a:t>
                </a:r>
              </a:p>
            </p:txBody>
          </p:sp>
        </p:grpSp>
        <p:pic>
          <p:nvPicPr>
            <p:cNvPr id="13" name="Picture 3" descr="image001"/>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21673" y="28903"/>
              <a:ext cx="462396" cy="657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3" name="Rectangle 2"/>
          <p:cNvSpPr/>
          <p:nvPr/>
        </p:nvSpPr>
        <p:spPr>
          <a:xfrm flipV="1">
            <a:off x="5410200" y="3810000"/>
            <a:ext cx="3733800" cy="90488"/>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 name="Rectangle 3"/>
          <p:cNvSpPr/>
          <p:nvPr/>
        </p:nvSpPr>
        <p:spPr>
          <a:xfrm flipV="1">
            <a:off x="5410200" y="3897313"/>
            <a:ext cx="3733800" cy="19208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 name="Rectangle 4"/>
          <p:cNvSpPr/>
          <p:nvPr/>
        </p:nvSpPr>
        <p:spPr>
          <a:xfrm flipV="1">
            <a:off x="5410200" y="4114800"/>
            <a:ext cx="3733800" cy="9525"/>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Rectangle 5"/>
          <p:cNvSpPr/>
          <p:nvPr/>
        </p:nvSpPr>
        <p:spPr>
          <a:xfrm flipV="1">
            <a:off x="5410200" y="4164013"/>
            <a:ext cx="1965325" cy="19050"/>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7" name="Rectangle 6"/>
          <p:cNvSpPr/>
          <p:nvPr/>
        </p:nvSpPr>
        <p:spPr>
          <a:xfrm flipV="1">
            <a:off x="5410200" y="4198938"/>
            <a:ext cx="1965325" cy="9525"/>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useBgFill="1">
        <p:nvSpPr>
          <p:cNvPr id="9" name="Rounded Rectangle 8"/>
          <p:cNvSpPr/>
          <p:nvPr/>
        </p:nvSpPr>
        <p:spPr bwMode="white">
          <a:xfrm>
            <a:off x="5410200" y="3962400"/>
            <a:ext cx="3063875" cy="26988"/>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useBgFill="1">
        <p:nvSpPr>
          <p:cNvPr id="10" name="Rounded Rectangle 9"/>
          <p:cNvSpPr/>
          <p:nvPr/>
        </p:nvSpPr>
        <p:spPr bwMode="white">
          <a:xfrm>
            <a:off x="7377113" y="4060825"/>
            <a:ext cx="1600200" cy="36513"/>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1" name="Rectangle 10"/>
          <p:cNvSpPr/>
          <p:nvPr/>
        </p:nvSpPr>
        <p:spPr>
          <a:xfrm>
            <a:off x="0" y="3649663"/>
            <a:ext cx="9144000" cy="24447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2" name="Rectangle 11"/>
          <p:cNvSpPr/>
          <p:nvPr/>
        </p:nvSpPr>
        <p:spPr>
          <a:xfrm>
            <a:off x="0" y="3675063"/>
            <a:ext cx="9144000" cy="1412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3" name="Rectangle 12"/>
          <p:cNvSpPr/>
          <p:nvPr/>
        </p:nvSpPr>
        <p:spPr>
          <a:xfrm flipV="1">
            <a:off x="6413500" y="3643313"/>
            <a:ext cx="2730500" cy="247650"/>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4" name="Rectangle 13"/>
          <p:cNvSpPr/>
          <p:nvPr/>
        </p:nvSpPr>
        <p:spPr>
          <a:xfrm>
            <a:off x="0" y="0"/>
            <a:ext cx="9144000" cy="3702050"/>
          </a:xfrm>
          <a:prstGeom prst="rect">
            <a:avLst/>
          </a:prstGeom>
          <a:solidFill>
            <a:schemeClr val="accent1"/>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dirty="0"/>
          </a:p>
        </p:txBody>
      </p:sp>
      <p:grpSp>
        <p:nvGrpSpPr>
          <p:cNvPr id="15" name="Group 19"/>
          <p:cNvGrpSpPr>
            <a:grpSpLocks/>
          </p:cNvGrpSpPr>
          <p:nvPr userDrawn="1"/>
        </p:nvGrpSpPr>
        <p:grpSpPr bwMode="auto">
          <a:xfrm>
            <a:off x="3746500" y="4572000"/>
            <a:ext cx="5321300" cy="1985963"/>
            <a:chOff x="3746500" y="4572000"/>
            <a:chExt cx="5321300" cy="1985962"/>
          </a:xfrm>
        </p:grpSpPr>
        <p:pic>
          <p:nvPicPr>
            <p:cNvPr id="16" name="Picture 9" descr="CSA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0940" y="4572000"/>
              <a:ext cx="1226860" cy="198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0" descr="header_1"/>
            <p:cNvPicPr>
              <a:picLocks noChangeAspect="1" noChangeArrowheads="1"/>
            </p:cNvPicPr>
            <p:nvPr/>
          </p:nvPicPr>
          <p:blipFill>
            <a:blip r:embed="rId3">
              <a:extLst>
                <a:ext uri="{28A0092B-C50C-407E-A947-70E740481C1C}">
                  <a14:useLocalDpi xmlns:a14="http://schemas.microsoft.com/office/drawing/2010/main" val="0"/>
                </a:ext>
              </a:extLst>
            </a:blip>
            <a:srcRect l="1666" t="77684" r="78755" b="-378"/>
            <a:stretch>
              <a:fillRect/>
            </a:stretch>
          </p:blipFill>
          <p:spPr bwMode="auto">
            <a:xfrm>
              <a:off x="3746500" y="5833370"/>
              <a:ext cx="1740847" cy="493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Title 7"/>
          <p:cNvSpPr>
            <a:spLocks noGrp="1"/>
          </p:cNvSpPr>
          <p:nvPr>
            <p:ph type="ctrTitle"/>
          </p:nvPr>
        </p:nvSpPr>
        <p:spPr>
          <a:xfrm>
            <a:off x="457200" y="2286000"/>
            <a:ext cx="8458200" cy="1470025"/>
          </a:xfrm>
        </p:spPr>
        <p:txBody>
          <a:bodyPr anchor="b"/>
          <a:lstStyle>
            <a:lvl1pPr>
              <a:defRPr sz="4400">
                <a:solidFill>
                  <a:schemeClr val="bg1"/>
                </a:solidFill>
              </a:defRPr>
            </a:lvl1pPr>
          </a:lstStyle>
          <a:p>
            <a:r>
              <a:rPr lang="en-US" dirty="0"/>
              <a:t>Click to edit Master title style</a:t>
            </a:r>
          </a:p>
        </p:txBody>
      </p:sp>
      <p:sp>
        <p:nvSpPr>
          <p:cNvPr id="19" name="Slide Number Placeholder 28"/>
          <p:cNvSpPr>
            <a:spLocks noGrp="1"/>
          </p:cNvSpPr>
          <p:nvPr userDrawn="1">
            <p:ph type="sldNum" sz="quarter" idx="10"/>
          </p:nvPr>
        </p:nvSpPr>
        <p:spPr>
          <a:xfrm>
            <a:off x="8320088" y="1588"/>
            <a:ext cx="747712" cy="365125"/>
          </a:xfrm>
          <a:prstGeom prst="rect">
            <a:avLst/>
          </a:prstGeom>
        </p:spPr>
        <p:txBody>
          <a:bodyPr/>
          <a:lstStyle>
            <a:lvl1pPr algn="r">
              <a:defRPr sz="1800">
                <a:solidFill>
                  <a:schemeClr val="bg1"/>
                </a:solidFill>
              </a:defRPr>
            </a:lvl1pPr>
          </a:lstStyle>
          <a:p>
            <a:pPr>
              <a:defRPr/>
            </a:pPr>
            <a:fld id="{BB6E9EE9-C514-4112-A215-0E56B45136A7}" type="slidenum">
              <a:rPr lang="en-US"/>
              <a:pPr>
                <a:defRPr/>
              </a:pPr>
              <a:t>‹#›</a:t>
            </a:fld>
            <a:endParaRPr lang="en-US" dirty="0"/>
          </a:p>
        </p:txBody>
      </p:sp>
      <p:pic>
        <p:nvPicPr>
          <p:cNvPr id="18" name="Picture 2" descr="G:\DPI\Admin\Logos\ECMC_rgb_hi res_2in.jpg"/>
          <p:cNvPicPr>
            <a:picLocks noChangeAspect="1" noChangeArrowheads="1"/>
          </p:cNvPicPr>
          <p:nvPr userDrawn="1"/>
        </p:nvPicPr>
        <p:blipFill>
          <a:blip r:embed="rId4" cstate="print"/>
          <a:srcRect/>
          <a:stretch>
            <a:fillRect/>
          </a:stretch>
        </p:blipFill>
        <p:spPr bwMode="auto">
          <a:xfrm>
            <a:off x="6253938" y="6019800"/>
            <a:ext cx="1123176" cy="289096"/>
          </a:xfrm>
          <a:prstGeom prst="rect">
            <a:avLst/>
          </a:prstGeom>
          <a:noFill/>
        </p:spPr>
      </p:pic>
    </p:spTree>
    <p:extLst>
      <p:ext uri="{BB962C8B-B14F-4D97-AF65-F5344CB8AC3E}">
        <p14:creationId xmlns:p14="http://schemas.microsoft.com/office/powerpoint/2010/main" val="23864519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3_Title Only">
    <p:spTree>
      <p:nvGrpSpPr>
        <p:cNvPr id="1" name=""/>
        <p:cNvGrpSpPr/>
        <p:nvPr/>
      </p:nvGrpSpPr>
      <p:grpSpPr>
        <a:xfrm>
          <a:off x="0" y="0"/>
          <a:ext cx="0" cy="0"/>
          <a:chOff x="0" y="0"/>
          <a:chExt cx="0" cy="0"/>
        </a:xfrm>
      </p:grpSpPr>
      <p:sp>
        <p:nvSpPr>
          <p:cNvPr id="9" name="Title 1"/>
          <p:cNvSpPr>
            <a:spLocks noGrp="1"/>
          </p:cNvSpPr>
          <p:nvPr>
            <p:ph type="title"/>
          </p:nvPr>
        </p:nvSpPr>
        <p:spPr>
          <a:xfrm>
            <a:off x="457200" y="704088"/>
            <a:ext cx="8229600" cy="1143000"/>
          </a:xfrm>
          <a:prstGeom prst="rect">
            <a:avLst/>
          </a:prstGeom>
        </p:spPr>
        <p:txBody>
          <a:bodyPr anchor="ctr">
            <a:normAutofit/>
          </a:bodyPr>
          <a:lstStyle>
            <a:lvl1pPr algn="ctr">
              <a:defRPr sz="2800" b="1">
                <a:latin typeface="Verdana" panose="020B0604030504040204" pitchFamily="34" charset="0"/>
                <a:ea typeface="Verdana" panose="020B0604030504040204" pitchFamily="34" charset="0"/>
                <a:cs typeface="Verdana" panose="020B0604030504040204" pitchFamily="34" charset="0"/>
              </a:defRPr>
            </a:lvl1pPr>
          </a:lstStyle>
          <a:p>
            <a:r>
              <a:rPr kumimoji="0" lang="en-US" dirty="0"/>
              <a:t>Click to edit Master title style</a:t>
            </a:r>
          </a:p>
        </p:txBody>
      </p:sp>
      <p:grpSp>
        <p:nvGrpSpPr>
          <p:cNvPr id="13" name="Group 12"/>
          <p:cNvGrpSpPr/>
          <p:nvPr userDrawn="1"/>
        </p:nvGrpSpPr>
        <p:grpSpPr>
          <a:xfrm>
            <a:off x="221673" y="-299054"/>
            <a:ext cx="7863321" cy="985838"/>
            <a:chOff x="221673" y="-299054"/>
            <a:chExt cx="7863321" cy="985838"/>
          </a:xfrm>
        </p:grpSpPr>
        <p:grpSp>
          <p:nvGrpSpPr>
            <p:cNvPr id="14" name="Group 13"/>
            <p:cNvGrpSpPr/>
            <p:nvPr userDrawn="1"/>
          </p:nvGrpSpPr>
          <p:grpSpPr>
            <a:xfrm>
              <a:off x="590550" y="-299054"/>
              <a:ext cx="7494444" cy="767746"/>
              <a:chOff x="476251" y="-161269"/>
              <a:chExt cx="7494444" cy="1535492"/>
            </a:xfrm>
          </p:grpSpPr>
          <p:sp>
            <p:nvSpPr>
              <p:cNvPr id="16" name="Title 1"/>
              <p:cNvSpPr txBox="1">
                <a:spLocks/>
              </p:cNvSpPr>
              <p:nvPr userDrawn="1"/>
            </p:nvSpPr>
            <p:spPr>
              <a:xfrm>
                <a:off x="476251" y="231223"/>
                <a:ext cx="7162800" cy="1143000"/>
              </a:xfrm>
              <a:prstGeom prst="rect">
                <a:avLst/>
              </a:prstGeom>
            </p:spPr>
            <p:txBody>
              <a:bodyPr vert="horz" tIns="45720" bIns="0" anchor="b">
                <a:noAutofit/>
                <a:scene3d>
                  <a:camera prst="orthographicFront"/>
                  <a:lightRig rig="freezing" dir="t">
                    <a:rot lat="0" lon="0" rev="5640000"/>
                  </a:lightRig>
                </a:scene3d>
                <a:sp3d prstMaterial="flat">
                  <a:contourClr>
                    <a:schemeClr val="tx2"/>
                  </a:contourClr>
                </a:sp3d>
              </a:bodyPr>
              <a:lstStyle>
                <a:lvl1pPr algn="l" rtl="0" eaLnBrk="1" latinLnBrk="0" hangingPunct="1">
                  <a:spcBef>
                    <a:spcPct val="0"/>
                  </a:spcBef>
                  <a:buNone/>
                  <a:defRPr kumimoji="0" sz="4400" b="0" kern="1200">
                    <a:ln>
                      <a:noFill/>
                    </a:ln>
                    <a:solidFill>
                      <a:srgbClr val="002060"/>
                    </a:solidFill>
                    <a:effectLst/>
                    <a:latin typeface="Century Gothic" panose="020B0502020202020204" pitchFamily="34" charset="0"/>
                    <a:ea typeface="+mj-ea"/>
                    <a:cs typeface="+mj-cs"/>
                  </a:defRPr>
                </a:lvl1pPr>
              </a:lstStyle>
              <a:p>
                <a:r>
                  <a:rPr lang="en-US" sz="1400" dirty="0"/>
                  <a:t>Student Aid Commission</a:t>
                </a:r>
              </a:p>
            </p:txBody>
          </p:sp>
          <p:sp>
            <p:nvSpPr>
              <p:cNvPr id="17" name="Title Placeholder 8"/>
              <p:cNvSpPr txBox="1">
                <a:spLocks/>
              </p:cNvSpPr>
              <p:nvPr userDrawn="1"/>
            </p:nvSpPr>
            <p:spPr>
              <a:xfrm>
                <a:off x="579295" y="-161269"/>
                <a:ext cx="7391400" cy="1143000"/>
              </a:xfrm>
              <a:prstGeom prst="rect">
                <a:avLst/>
              </a:prstGeom>
            </p:spPr>
            <p:txBody>
              <a:bodyPr vert="horz" lIns="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en-US" sz="1200" dirty="0">
                    <a:solidFill>
                      <a:srgbClr val="F49100"/>
                    </a:solidFill>
                    <a:latin typeface="Century Gothic" panose="020B0502020202020204" pitchFamily="34" charset="0"/>
                  </a:rPr>
                  <a:t>California</a:t>
                </a:r>
              </a:p>
            </p:txBody>
          </p:sp>
        </p:grpSp>
        <p:pic>
          <p:nvPicPr>
            <p:cNvPr id="15" name="Picture 3" descr="image001"/>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21673" y="28903"/>
              <a:ext cx="462396" cy="657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4989382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grpSp>
        <p:nvGrpSpPr>
          <p:cNvPr id="3" name="Group 2"/>
          <p:cNvGrpSpPr/>
          <p:nvPr userDrawn="1"/>
        </p:nvGrpSpPr>
        <p:grpSpPr>
          <a:xfrm>
            <a:off x="990600" y="104775"/>
            <a:ext cx="7477125" cy="1714500"/>
            <a:chOff x="990600" y="104775"/>
            <a:chExt cx="7477125" cy="1714500"/>
          </a:xfrm>
        </p:grpSpPr>
        <p:sp>
          <p:nvSpPr>
            <p:cNvPr id="4" name="Title 1"/>
            <p:cNvSpPr txBox="1">
              <a:spLocks/>
            </p:cNvSpPr>
            <p:nvPr userDrawn="1"/>
          </p:nvSpPr>
          <p:spPr>
            <a:xfrm>
              <a:off x="990600" y="676275"/>
              <a:ext cx="7162800" cy="1143000"/>
            </a:xfrm>
            <a:prstGeom prst="rect">
              <a:avLst/>
            </a:prstGeom>
          </p:spPr>
          <p:txBody>
            <a:bodyPr vert="horz" tIns="45720" bIns="0" anchor="b">
              <a:noAutofit/>
              <a:scene3d>
                <a:camera prst="orthographicFront"/>
                <a:lightRig rig="freezing" dir="t">
                  <a:rot lat="0" lon="0" rev="5640000"/>
                </a:lightRig>
              </a:scene3d>
              <a:sp3d prstMaterial="flat">
                <a:contourClr>
                  <a:schemeClr val="tx2"/>
                </a:contourClr>
              </a:sp3d>
            </a:bodyPr>
            <a:lstStyle>
              <a:lvl1pPr algn="l" rtl="0" eaLnBrk="1" latinLnBrk="0" hangingPunct="1">
                <a:spcBef>
                  <a:spcPct val="0"/>
                </a:spcBef>
                <a:buNone/>
                <a:defRPr kumimoji="0" sz="4400" b="0" kern="1200">
                  <a:ln>
                    <a:noFill/>
                  </a:ln>
                  <a:solidFill>
                    <a:srgbClr val="002060"/>
                  </a:solidFill>
                  <a:effectLst/>
                  <a:latin typeface="Century Gothic" panose="020B0502020202020204" pitchFamily="34" charset="0"/>
                  <a:ea typeface="+mj-ea"/>
                  <a:cs typeface="+mj-cs"/>
                </a:defRPr>
              </a:lvl1pPr>
            </a:lstStyle>
            <a:p>
              <a:r>
                <a:rPr lang="en-US" dirty="0"/>
                <a:t>Student Aid Commission</a:t>
              </a:r>
            </a:p>
          </p:txBody>
        </p:sp>
        <p:sp>
          <p:nvSpPr>
            <p:cNvPr id="5" name="Title Placeholder 8"/>
            <p:cNvSpPr txBox="1">
              <a:spLocks/>
            </p:cNvSpPr>
            <p:nvPr userDrawn="1"/>
          </p:nvSpPr>
          <p:spPr>
            <a:xfrm>
              <a:off x="1076325" y="104775"/>
              <a:ext cx="7391400" cy="1143000"/>
            </a:xfrm>
            <a:prstGeom prst="rect">
              <a:avLst/>
            </a:prstGeom>
          </p:spPr>
          <p:txBody>
            <a:bodyPr vert="horz" lIns="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en-US" sz="3400" dirty="0">
                  <a:solidFill>
                    <a:srgbClr val="F49100"/>
                  </a:solidFill>
                  <a:latin typeface="Century Gothic" panose="020B0502020202020204" pitchFamily="34" charset="0"/>
                </a:rPr>
                <a:t>California</a:t>
              </a:r>
            </a:p>
          </p:txBody>
        </p:sp>
      </p:grpSp>
      <p:pic>
        <p:nvPicPr>
          <p:cNvPr id="6" name="Picture 4"/>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181600" y="1762983"/>
            <a:ext cx="3459997" cy="4954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userDrawn="1"/>
        </p:nvSpPr>
        <p:spPr>
          <a:xfrm>
            <a:off x="1371600" y="2286000"/>
            <a:ext cx="3809999" cy="40386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6682745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_Title Only">
    <p:spTree>
      <p:nvGrpSpPr>
        <p:cNvPr id="1" name=""/>
        <p:cNvGrpSpPr/>
        <p:nvPr/>
      </p:nvGrpSpPr>
      <p:grpSpPr>
        <a:xfrm>
          <a:off x="0" y="0"/>
          <a:ext cx="0" cy="0"/>
          <a:chOff x="0" y="0"/>
          <a:chExt cx="0" cy="0"/>
        </a:xfrm>
      </p:grpSpPr>
      <p:sp>
        <p:nvSpPr>
          <p:cNvPr id="9" name="Title 1"/>
          <p:cNvSpPr>
            <a:spLocks noGrp="1"/>
          </p:cNvSpPr>
          <p:nvPr>
            <p:ph type="title"/>
          </p:nvPr>
        </p:nvSpPr>
        <p:spPr>
          <a:xfrm>
            <a:off x="457200" y="704088"/>
            <a:ext cx="8229600" cy="1143000"/>
          </a:xfrm>
          <a:prstGeom prst="rect">
            <a:avLst/>
          </a:prstGeom>
        </p:spPr>
        <p:txBody>
          <a:bodyPr anchor="ctr"/>
          <a:lstStyle>
            <a:lvl1pPr algn="ctr">
              <a:defRPr sz="3600" b="1">
                <a:latin typeface="Verdana" panose="020B0604030504040204" pitchFamily="34" charset="0"/>
                <a:ea typeface="Verdana" panose="020B0604030504040204" pitchFamily="34" charset="0"/>
                <a:cs typeface="Verdana" panose="020B0604030504040204" pitchFamily="34" charset="0"/>
              </a:defRPr>
            </a:lvl1pPr>
          </a:lstStyle>
          <a:p>
            <a:r>
              <a:rPr kumimoji="0" lang="en-US" dirty="0"/>
              <a:t>Click to edit Master title style</a:t>
            </a:r>
          </a:p>
        </p:txBody>
      </p:sp>
      <p:sp>
        <p:nvSpPr>
          <p:cNvPr id="10" name="Content Placeholder 2"/>
          <p:cNvSpPr>
            <a:spLocks noGrp="1"/>
          </p:cNvSpPr>
          <p:nvPr>
            <p:ph idx="1"/>
          </p:nvPr>
        </p:nvSpPr>
        <p:spPr>
          <a:xfrm>
            <a:off x="457200" y="1935480"/>
            <a:ext cx="8229600" cy="4389120"/>
          </a:xfrm>
          <a:prstGeom prst="rect">
            <a:avLst/>
          </a:prstGeom>
        </p:spPr>
        <p:txBody>
          <a:bodyPr/>
          <a:lstStyle>
            <a:lvl1pPr marL="0" indent="0">
              <a:buFontTx/>
              <a:buNone/>
              <a:defRPr b="0">
                <a:latin typeface="Verdana" panose="020B0604030504040204" pitchFamily="34" charset="0"/>
                <a:ea typeface="Verdana" panose="020B0604030504040204" pitchFamily="34" charset="0"/>
                <a:cs typeface="Verdana" panose="020B0604030504040204" pitchFamily="34" charset="0"/>
              </a:defRPr>
            </a:lvl1pPr>
            <a:lvl2pPr marL="393192" indent="0">
              <a:buFontTx/>
              <a:buNone/>
              <a:defRPr b="1">
                <a:latin typeface="Verdana" panose="020B0604030504040204" pitchFamily="34" charset="0"/>
                <a:ea typeface="Verdana" panose="020B0604030504040204" pitchFamily="34" charset="0"/>
                <a:cs typeface="Verdana" panose="020B0604030504040204" pitchFamily="34" charset="0"/>
              </a:defRPr>
            </a:lvl2pPr>
            <a:lvl3pPr marL="667512" indent="0">
              <a:buFontTx/>
              <a:buNone/>
              <a:defRPr b="1">
                <a:latin typeface="Verdana" panose="020B0604030504040204" pitchFamily="34" charset="0"/>
                <a:ea typeface="Verdana" panose="020B0604030504040204" pitchFamily="34" charset="0"/>
                <a:cs typeface="Verdana" panose="020B0604030504040204" pitchFamily="34" charset="0"/>
              </a:defRPr>
            </a:lvl3pPr>
            <a:lvl4pPr marL="978408" indent="0">
              <a:buFontTx/>
              <a:buNone/>
              <a:defRPr b="1">
                <a:latin typeface="Verdana" panose="020B0604030504040204" pitchFamily="34" charset="0"/>
                <a:ea typeface="Verdana" panose="020B0604030504040204" pitchFamily="34" charset="0"/>
                <a:cs typeface="Verdana" panose="020B0604030504040204" pitchFamily="34" charset="0"/>
              </a:defRPr>
            </a:lvl4pPr>
            <a:lvl5pPr marL="1252728" indent="0">
              <a:buFontTx/>
              <a:buNone/>
              <a:defRPr b="1">
                <a:latin typeface="Verdana" panose="020B0604030504040204" pitchFamily="34" charset="0"/>
                <a:ea typeface="Verdana" panose="020B0604030504040204" pitchFamily="34" charset="0"/>
                <a:cs typeface="Verdana" panose="020B0604030504040204" pitchFamily="34" charset="0"/>
              </a:defRPr>
            </a:lvl5pPr>
          </a:lstStyle>
          <a:p>
            <a:pPr lvl="0" eaLnBrk="1" latinLnBrk="0" hangingPunct="1"/>
            <a:r>
              <a:rPr lang="en-US" dirty="0"/>
              <a:t>Click to edit Master text styles</a:t>
            </a:r>
          </a:p>
        </p:txBody>
      </p:sp>
      <p:grpSp>
        <p:nvGrpSpPr>
          <p:cNvPr id="2" name="Group 1"/>
          <p:cNvGrpSpPr/>
          <p:nvPr userDrawn="1"/>
        </p:nvGrpSpPr>
        <p:grpSpPr>
          <a:xfrm>
            <a:off x="221673" y="-299054"/>
            <a:ext cx="7863321" cy="985838"/>
            <a:chOff x="221673" y="-299054"/>
            <a:chExt cx="7863321" cy="985838"/>
          </a:xfrm>
        </p:grpSpPr>
        <p:grpSp>
          <p:nvGrpSpPr>
            <p:cNvPr id="18" name="Group 17"/>
            <p:cNvGrpSpPr/>
            <p:nvPr userDrawn="1"/>
          </p:nvGrpSpPr>
          <p:grpSpPr>
            <a:xfrm>
              <a:off x="590550" y="-299054"/>
              <a:ext cx="7494444" cy="767746"/>
              <a:chOff x="476251" y="-161269"/>
              <a:chExt cx="7494444" cy="1535492"/>
            </a:xfrm>
          </p:grpSpPr>
          <p:sp>
            <p:nvSpPr>
              <p:cNvPr id="19" name="Title 1"/>
              <p:cNvSpPr txBox="1">
                <a:spLocks/>
              </p:cNvSpPr>
              <p:nvPr userDrawn="1"/>
            </p:nvSpPr>
            <p:spPr>
              <a:xfrm>
                <a:off x="476251" y="231223"/>
                <a:ext cx="7162800" cy="1143000"/>
              </a:xfrm>
              <a:prstGeom prst="rect">
                <a:avLst/>
              </a:prstGeom>
            </p:spPr>
            <p:txBody>
              <a:bodyPr vert="horz" tIns="45720" bIns="0" anchor="b">
                <a:noAutofit/>
                <a:scene3d>
                  <a:camera prst="orthographicFront"/>
                  <a:lightRig rig="freezing" dir="t">
                    <a:rot lat="0" lon="0" rev="5640000"/>
                  </a:lightRig>
                </a:scene3d>
                <a:sp3d prstMaterial="flat">
                  <a:contourClr>
                    <a:schemeClr val="tx2"/>
                  </a:contourClr>
                </a:sp3d>
              </a:bodyPr>
              <a:lstStyle>
                <a:lvl1pPr algn="l" rtl="0" eaLnBrk="1" latinLnBrk="0" hangingPunct="1">
                  <a:spcBef>
                    <a:spcPct val="0"/>
                  </a:spcBef>
                  <a:buNone/>
                  <a:defRPr kumimoji="0" sz="4400" b="0" kern="1200">
                    <a:ln>
                      <a:noFill/>
                    </a:ln>
                    <a:solidFill>
                      <a:srgbClr val="002060"/>
                    </a:solidFill>
                    <a:effectLst/>
                    <a:latin typeface="Century Gothic" panose="020B0502020202020204" pitchFamily="34" charset="0"/>
                    <a:ea typeface="+mj-ea"/>
                    <a:cs typeface="+mj-cs"/>
                  </a:defRPr>
                </a:lvl1pPr>
              </a:lstStyle>
              <a:p>
                <a:r>
                  <a:rPr lang="en-US" sz="1400" dirty="0"/>
                  <a:t>Student Aid</a:t>
                </a:r>
                <a:r>
                  <a:rPr lang="en-US" sz="1400" baseline="0" dirty="0"/>
                  <a:t> </a:t>
                </a:r>
                <a:r>
                  <a:rPr lang="en-US" sz="1400" dirty="0"/>
                  <a:t>Commission</a:t>
                </a:r>
              </a:p>
            </p:txBody>
          </p:sp>
          <p:sp>
            <p:nvSpPr>
              <p:cNvPr id="20" name="Title Placeholder 8"/>
              <p:cNvSpPr txBox="1">
                <a:spLocks/>
              </p:cNvSpPr>
              <p:nvPr userDrawn="1"/>
            </p:nvSpPr>
            <p:spPr>
              <a:xfrm>
                <a:off x="579295" y="-161269"/>
                <a:ext cx="7391400" cy="1143000"/>
              </a:xfrm>
              <a:prstGeom prst="rect">
                <a:avLst/>
              </a:prstGeom>
            </p:spPr>
            <p:txBody>
              <a:bodyPr vert="horz" lIns="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en-US" sz="1200" dirty="0">
                    <a:solidFill>
                      <a:schemeClr val="accent3"/>
                    </a:solidFill>
                    <a:latin typeface="Century Gothic" panose="020B0502020202020204" pitchFamily="34" charset="0"/>
                  </a:rPr>
                  <a:t>California</a:t>
                </a:r>
              </a:p>
            </p:txBody>
          </p:sp>
        </p:grpSp>
        <p:pic>
          <p:nvPicPr>
            <p:cNvPr id="1026" name="Picture 3" descr="image001"/>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21673" y="28903"/>
              <a:ext cx="462396" cy="657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8015575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2_Title Only">
    <p:spTree>
      <p:nvGrpSpPr>
        <p:cNvPr id="1" name=""/>
        <p:cNvGrpSpPr/>
        <p:nvPr/>
      </p:nvGrpSpPr>
      <p:grpSpPr>
        <a:xfrm>
          <a:off x="0" y="0"/>
          <a:ext cx="0" cy="0"/>
          <a:chOff x="0" y="0"/>
          <a:chExt cx="0" cy="0"/>
        </a:xfrm>
      </p:grpSpPr>
      <p:sp>
        <p:nvSpPr>
          <p:cNvPr id="9" name="Title 1"/>
          <p:cNvSpPr>
            <a:spLocks noGrp="1"/>
          </p:cNvSpPr>
          <p:nvPr>
            <p:ph type="title"/>
          </p:nvPr>
        </p:nvSpPr>
        <p:spPr>
          <a:xfrm>
            <a:off x="457200" y="704088"/>
            <a:ext cx="8229600" cy="1143000"/>
          </a:xfrm>
          <a:prstGeom prst="rect">
            <a:avLst/>
          </a:prstGeom>
        </p:spPr>
        <p:txBody>
          <a:bodyPr anchor="ctr"/>
          <a:lstStyle>
            <a:lvl1pPr algn="ctr">
              <a:defRPr sz="3600" b="1">
                <a:latin typeface="Verdana" panose="020B0604030504040204" pitchFamily="34" charset="0"/>
                <a:ea typeface="Verdana" panose="020B0604030504040204" pitchFamily="34" charset="0"/>
                <a:cs typeface="Verdana" panose="020B0604030504040204" pitchFamily="34" charset="0"/>
              </a:defRPr>
            </a:lvl1pPr>
          </a:lstStyle>
          <a:p>
            <a:r>
              <a:rPr kumimoji="0" lang="en-US" dirty="0"/>
              <a:t>Click to edit Master title style</a:t>
            </a:r>
          </a:p>
        </p:txBody>
      </p:sp>
      <p:sp>
        <p:nvSpPr>
          <p:cNvPr id="10" name="Content Placeholder 2"/>
          <p:cNvSpPr>
            <a:spLocks noGrp="1"/>
          </p:cNvSpPr>
          <p:nvPr>
            <p:ph idx="1"/>
          </p:nvPr>
        </p:nvSpPr>
        <p:spPr>
          <a:xfrm>
            <a:off x="457200" y="1935480"/>
            <a:ext cx="8229600" cy="4389120"/>
          </a:xfrm>
          <a:prstGeom prst="rect">
            <a:avLst/>
          </a:prstGeom>
        </p:spPr>
        <p:txBody>
          <a:bodyPr/>
          <a:lstStyle>
            <a:lvl1pPr marL="0" indent="0">
              <a:buFontTx/>
              <a:buNone/>
              <a:defRPr b="0">
                <a:latin typeface="Verdana" panose="020B0604030504040204" pitchFamily="34" charset="0"/>
                <a:ea typeface="Verdana" panose="020B0604030504040204" pitchFamily="34" charset="0"/>
                <a:cs typeface="Verdana" panose="020B0604030504040204" pitchFamily="34" charset="0"/>
              </a:defRPr>
            </a:lvl1pPr>
            <a:lvl2pPr marL="393192" indent="0">
              <a:buFontTx/>
              <a:buNone/>
              <a:defRPr b="1">
                <a:latin typeface="Verdana" panose="020B0604030504040204" pitchFamily="34" charset="0"/>
                <a:ea typeface="Verdana" panose="020B0604030504040204" pitchFamily="34" charset="0"/>
                <a:cs typeface="Verdana" panose="020B0604030504040204" pitchFamily="34" charset="0"/>
              </a:defRPr>
            </a:lvl2pPr>
            <a:lvl3pPr marL="667512" indent="0">
              <a:buFontTx/>
              <a:buNone/>
              <a:defRPr b="1">
                <a:latin typeface="Verdana" panose="020B0604030504040204" pitchFamily="34" charset="0"/>
                <a:ea typeface="Verdana" panose="020B0604030504040204" pitchFamily="34" charset="0"/>
                <a:cs typeface="Verdana" panose="020B0604030504040204" pitchFamily="34" charset="0"/>
              </a:defRPr>
            </a:lvl3pPr>
            <a:lvl4pPr marL="978408" indent="0">
              <a:buFontTx/>
              <a:buNone/>
              <a:defRPr b="1">
                <a:latin typeface="Verdana" panose="020B0604030504040204" pitchFamily="34" charset="0"/>
                <a:ea typeface="Verdana" panose="020B0604030504040204" pitchFamily="34" charset="0"/>
                <a:cs typeface="Verdana" panose="020B0604030504040204" pitchFamily="34" charset="0"/>
              </a:defRPr>
            </a:lvl4pPr>
            <a:lvl5pPr marL="1252728" indent="0">
              <a:buFontTx/>
              <a:buNone/>
              <a:defRPr b="1">
                <a:latin typeface="Verdana" panose="020B0604030504040204" pitchFamily="34" charset="0"/>
                <a:ea typeface="Verdana" panose="020B0604030504040204" pitchFamily="34" charset="0"/>
                <a:cs typeface="Verdana" panose="020B0604030504040204" pitchFamily="34" charset="0"/>
              </a:defRPr>
            </a:lvl5pPr>
          </a:lstStyle>
          <a:p>
            <a:pPr lvl="0" eaLnBrk="1" latinLnBrk="0" hangingPunct="1"/>
            <a:r>
              <a:rPr lang="en-US" dirty="0"/>
              <a:t>Click to edit Master text styles</a:t>
            </a:r>
          </a:p>
        </p:txBody>
      </p:sp>
      <p:grpSp>
        <p:nvGrpSpPr>
          <p:cNvPr id="2" name="Group 1"/>
          <p:cNvGrpSpPr/>
          <p:nvPr userDrawn="1"/>
        </p:nvGrpSpPr>
        <p:grpSpPr>
          <a:xfrm>
            <a:off x="221673" y="-299054"/>
            <a:ext cx="7863321" cy="985838"/>
            <a:chOff x="221673" y="-299054"/>
            <a:chExt cx="7863321" cy="985838"/>
          </a:xfrm>
        </p:grpSpPr>
        <p:grpSp>
          <p:nvGrpSpPr>
            <p:cNvPr id="18" name="Group 17"/>
            <p:cNvGrpSpPr/>
            <p:nvPr userDrawn="1"/>
          </p:nvGrpSpPr>
          <p:grpSpPr>
            <a:xfrm>
              <a:off x="590550" y="-299054"/>
              <a:ext cx="7494444" cy="767746"/>
              <a:chOff x="476251" y="-161269"/>
              <a:chExt cx="7494444" cy="1535492"/>
            </a:xfrm>
          </p:grpSpPr>
          <p:sp>
            <p:nvSpPr>
              <p:cNvPr id="19" name="Title 1"/>
              <p:cNvSpPr txBox="1">
                <a:spLocks/>
              </p:cNvSpPr>
              <p:nvPr userDrawn="1"/>
            </p:nvSpPr>
            <p:spPr>
              <a:xfrm>
                <a:off x="476251" y="231223"/>
                <a:ext cx="7162800" cy="1143000"/>
              </a:xfrm>
              <a:prstGeom prst="rect">
                <a:avLst/>
              </a:prstGeom>
            </p:spPr>
            <p:txBody>
              <a:bodyPr vert="horz" tIns="45720" bIns="0" anchor="b">
                <a:noAutofit/>
                <a:scene3d>
                  <a:camera prst="orthographicFront"/>
                  <a:lightRig rig="freezing" dir="t">
                    <a:rot lat="0" lon="0" rev="5640000"/>
                  </a:lightRig>
                </a:scene3d>
                <a:sp3d prstMaterial="flat">
                  <a:contourClr>
                    <a:schemeClr val="tx2"/>
                  </a:contourClr>
                </a:sp3d>
              </a:bodyPr>
              <a:lstStyle>
                <a:lvl1pPr algn="l" rtl="0" eaLnBrk="1" latinLnBrk="0" hangingPunct="1">
                  <a:spcBef>
                    <a:spcPct val="0"/>
                  </a:spcBef>
                  <a:buNone/>
                  <a:defRPr kumimoji="0" sz="4400" b="0" kern="1200">
                    <a:ln>
                      <a:noFill/>
                    </a:ln>
                    <a:solidFill>
                      <a:srgbClr val="002060"/>
                    </a:solidFill>
                    <a:effectLst/>
                    <a:latin typeface="Century Gothic" panose="020B0502020202020204" pitchFamily="34" charset="0"/>
                    <a:ea typeface="+mj-ea"/>
                    <a:cs typeface="+mj-cs"/>
                  </a:defRPr>
                </a:lvl1pPr>
              </a:lstStyle>
              <a:p>
                <a:r>
                  <a:rPr lang="en-US" sz="1400" dirty="0"/>
                  <a:t>Student Aid Commission</a:t>
                </a:r>
              </a:p>
            </p:txBody>
          </p:sp>
          <p:sp>
            <p:nvSpPr>
              <p:cNvPr id="20" name="Title Placeholder 8"/>
              <p:cNvSpPr txBox="1">
                <a:spLocks/>
              </p:cNvSpPr>
              <p:nvPr userDrawn="1"/>
            </p:nvSpPr>
            <p:spPr>
              <a:xfrm>
                <a:off x="579295" y="-161269"/>
                <a:ext cx="7391400" cy="1143000"/>
              </a:xfrm>
              <a:prstGeom prst="rect">
                <a:avLst/>
              </a:prstGeom>
            </p:spPr>
            <p:txBody>
              <a:bodyPr vert="horz" lIns="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en-US" sz="1200" dirty="0">
                    <a:solidFill>
                      <a:srgbClr val="F49100"/>
                    </a:solidFill>
                    <a:latin typeface="Century Gothic" panose="020B0502020202020204" pitchFamily="34" charset="0"/>
                  </a:rPr>
                  <a:t>California</a:t>
                </a:r>
              </a:p>
            </p:txBody>
          </p:sp>
        </p:grpSp>
        <p:pic>
          <p:nvPicPr>
            <p:cNvPr id="1026" name="Picture 3" descr="image001"/>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21673" y="28903"/>
              <a:ext cx="462396" cy="657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0143659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457200" y="704088"/>
            <a:ext cx="8229600" cy="1143000"/>
          </a:xfrm>
          <a:prstGeom prst="rect">
            <a:avLst/>
          </a:prstGeom>
        </p:spPr>
        <p:txBody>
          <a:bodyPr anchor="ctr"/>
          <a:lstStyle>
            <a:lvl1pPr algn="ctr">
              <a:defRPr sz="3600" b="1">
                <a:latin typeface="Verdana" panose="020B0604030504040204" pitchFamily="34" charset="0"/>
                <a:ea typeface="Verdana" panose="020B0604030504040204" pitchFamily="34" charset="0"/>
                <a:cs typeface="Verdana" panose="020B0604030504040204" pitchFamily="34" charset="0"/>
              </a:defRPr>
            </a:lvl1pPr>
          </a:lstStyle>
          <a:p>
            <a:r>
              <a:rPr kumimoji="0" lang="en-US" dirty="0"/>
              <a:t>Click to edit Master title style</a:t>
            </a:r>
          </a:p>
        </p:txBody>
      </p:sp>
      <p:sp>
        <p:nvSpPr>
          <p:cNvPr id="10" name="Content Placeholder 2"/>
          <p:cNvSpPr>
            <a:spLocks noGrp="1"/>
          </p:cNvSpPr>
          <p:nvPr>
            <p:ph idx="1"/>
          </p:nvPr>
        </p:nvSpPr>
        <p:spPr>
          <a:xfrm>
            <a:off x="457200" y="1935480"/>
            <a:ext cx="8229600" cy="4389120"/>
          </a:xfrm>
          <a:prstGeom prst="rect">
            <a:avLst/>
          </a:prstGeom>
        </p:spPr>
        <p:txBody>
          <a:bodyPr/>
          <a:lstStyle>
            <a:lvl1pPr marL="0" indent="0">
              <a:buFontTx/>
              <a:buNone/>
              <a:defRPr b="0">
                <a:latin typeface="Verdana" panose="020B0604030504040204" pitchFamily="34" charset="0"/>
                <a:ea typeface="Verdana" panose="020B0604030504040204" pitchFamily="34" charset="0"/>
                <a:cs typeface="Verdana" panose="020B0604030504040204" pitchFamily="34" charset="0"/>
              </a:defRPr>
            </a:lvl1pPr>
            <a:lvl2pPr marL="393192" indent="0">
              <a:buFontTx/>
              <a:buNone/>
              <a:defRPr b="1">
                <a:latin typeface="Verdana" panose="020B0604030504040204" pitchFamily="34" charset="0"/>
                <a:ea typeface="Verdana" panose="020B0604030504040204" pitchFamily="34" charset="0"/>
                <a:cs typeface="Verdana" panose="020B0604030504040204" pitchFamily="34" charset="0"/>
              </a:defRPr>
            </a:lvl2pPr>
            <a:lvl3pPr marL="667512" indent="0">
              <a:buFontTx/>
              <a:buNone/>
              <a:defRPr b="1">
                <a:latin typeface="Verdana" panose="020B0604030504040204" pitchFamily="34" charset="0"/>
                <a:ea typeface="Verdana" panose="020B0604030504040204" pitchFamily="34" charset="0"/>
                <a:cs typeface="Verdana" panose="020B0604030504040204" pitchFamily="34" charset="0"/>
              </a:defRPr>
            </a:lvl3pPr>
            <a:lvl4pPr marL="978408" indent="0">
              <a:buFontTx/>
              <a:buNone/>
              <a:defRPr b="1">
                <a:latin typeface="Verdana" panose="020B0604030504040204" pitchFamily="34" charset="0"/>
                <a:ea typeface="Verdana" panose="020B0604030504040204" pitchFamily="34" charset="0"/>
                <a:cs typeface="Verdana" panose="020B0604030504040204" pitchFamily="34" charset="0"/>
              </a:defRPr>
            </a:lvl4pPr>
            <a:lvl5pPr marL="1252728" indent="0">
              <a:buFontTx/>
              <a:buNone/>
              <a:defRPr b="1">
                <a:latin typeface="Verdana" panose="020B0604030504040204" pitchFamily="34" charset="0"/>
                <a:ea typeface="Verdana" panose="020B0604030504040204" pitchFamily="34" charset="0"/>
                <a:cs typeface="Verdana" panose="020B0604030504040204" pitchFamily="34" charset="0"/>
              </a:defRPr>
            </a:lvl5pPr>
          </a:lstStyle>
          <a:p>
            <a:pPr lvl="0" eaLnBrk="1" latinLnBrk="0" hangingPunct="1"/>
            <a:r>
              <a:rPr lang="en-US" dirty="0"/>
              <a:t>Click to edit Master text styles</a:t>
            </a:r>
          </a:p>
        </p:txBody>
      </p:sp>
      <p:sp>
        <p:nvSpPr>
          <p:cNvPr id="11" name="Rectangle 10"/>
          <p:cNvSpPr/>
          <p:nvPr userDrawn="1"/>
        </p:nvSpPr>
        <p:spPr>
          <a:xfrm>
            <a:off x="441324" y="6343650"/>
            <a:ext cx="8264525" cy="338554"/>
          </a:xfrm>
          <a:prstGeom prst="rect">
            <a:avLst/>
          </a:prstGeom>
        </p:spPr>
        <p:txBody>
          <a:bodyPr wrap="square">
            <a:spAutoFit/>
          </a:bodyPr>
          <a:lstStyle/>
          <a:p>
            <a:pPr algn="ctr"/>
            <a:r>
              <a:rPr lang="en-US" sz="1600" i="1" dirty="0">
                <a:solidFill>
                  <a:srgbClr val="F49100"/>
                </a:solidFill>
                <a:latin typeface="Century Gothic" panose="020B0502020202020204" pitchFamily="34" charset="0"/>
              </a:rPr>
              <a:t>Making education beyond high school financially accessible to all Californians.</a:t>
            </a:r>
          </a:p>
        </p:txBody>
      </p:sp>
      <p:grpSp>
        <p:nvGrpSpPr>
          <p:cNvPr id="2" name="Group 1"/>
          <p:cNvGrpSpPr/>
          <p:nvPr userDrawn="1"/>
        </p:nvGrpSpPr>
        <p:grpSpPr>
          <a:xfrm>
            <a:off x="221673" y="-299054"/>
            <a:ext cx="7863321" cy="985838"/>
            <a:chOff x="221673" y="-299054"/>
            <a:chExt cx="7863321" cy="985838"/>
          </a:xfrm>
        </p:grpSpPr>
        <p:grpSp>
          <p:nvGrpSpPr>
            <p:cNvPr id="18" name="Group 17"/>
            <p:cNvGrpSpPr/>
            <p:nvPr userDrawn="1"/>
          </p:nvGrpSpPr>
          <p:grpSpPr>
            <a:xfrm>
              <a:off x="590550" y="-299054"/>
              <a:ext cx="7494444" cy="767746"/>
              <a:chOff x="476251" y="-161269"/>
              <a:chExt cx="7494444" cy="1535492"/>
            </a:xfrm>
          </p:grpSpPr>
          <p:sp>
            <p:nvSpPr>
              <p:cNvPr id="19" name="Title 1"/>
              <p:cNvSpPr txBox="1">
                <a:spLocks/>
              </p:cNvSpPr>
              <p:nvPr userDrawn="1"/>
            </p:nvSpPr>
            <p:spPr>
              <a:xfrm>
                <a:off x="476251" y="231223"/>
                <a:ext cx="7162800" cy="1143000"/>
              </a:xfrm>
              <a:prstGeom prst="rect">
                <a:avLst/>
              </a:prstGeom>
            </p:spPr>
            <p:txBody>
              <a:bodyPr vert="horz" tIns="45720" bIns="0" anchor="b">
                <a:noAutofit/>
                <a:scene3d>
                  <a:camera prst="orthographicFront"/>
                  <a:lightRig rig="freezing" dir="t">
                    <a:rot lat="0" lon="0" rev="5640000"/>
                  </a:lightRig>
                </a:scene3d>
                <a:sp3d prstMaterial="flat">
                  <a:contourClr>
                    <a:schemeClr val="tx2"/>
                  </a:contourClr>
                </a:sp3d>
              </a:bodyPr>
              <a:lstStyle>
                <a:lvl1pPr algn="l" rtl="0" eaLnBrk="1" latinLnBrk="0" hangingPunct="1">
                  <a:spcBef>
                    <a:spcPct val="0"/>
                  </a:spcBef>
                  <a:buNone/>
                  <a:defRPr kumimoji="0" sz="4400" b="0" kern="1200">
                    <a:ln>
                      <a:noFill/>
                    </a:ln>
                    <a:solidFill>
                      <a:srgbClr val="002060"/>
                    </a:solidFill>
                    <a:effectLst/>
                    <a:latin typeface="Century Gothic" panose="020B0502020202020204" pitchFamily="34" charset="0"/>
                    <a:ea typeface="+mj-ea"/>
                    <a:cs typeface="+mj-cs"/>
                  </a:defRPr>
                </a:lvl1pPr>
              </a:lstStyle>
              <a:p>
                <a:r>
                  <a:rPr lang="en-US" sz="1400" dirty="0"/>
                  <a:t>Student Aid Commission</a:t>
                </a:r>
              </a:p>
            </p:txBody>
          </p:sp>
          <p:sp>
            <p:nvSpPr>
              <p:cNvPr id="20" name="Title Placeholder 8"/>
              <p:cNvSpPr txBox="1">
                <a:spLocks/>
              </p:cNvSpPr>
              <p:nvPr userDrawn="1"/>
            </p:nvSpPr>
            <p:spPr>
              <a:xfrm>
                <a:off x="579295" y="-161269"/>
                <a:ext cx="7391400" cy="1143000"/>
              </a:xfrm>
              <a:prstGeom prst="rect">
                <a:avLst/>
              </a:prstGeom>
            </p:spPr>
            <p:txBody>
              <a:bodyPr vert="horz" lIns="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en-US" sz="1200" dirty="0">
                    <a:solidFill>
                      <a:srgbClr val="F49100"/>
                    </a:solidFill>
                    <a:latin typeface="Century Gothic" panose="020B0502020202020204" pitchFamily="34" charset="0"/>
                  </a:rPr>
                  <a:t>California</a:t>
                </a:r>
              </a:p>
            </p:txBody>
          </p:sp>
        </p:grpSp>
        <p:pic>
          <p:nvPicPr>
            <p:cNvPr id="1026" name="Picture 3" descr="image001"/>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21673" y="28903"/>
              <a:ext cx="462396" cy="657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4224351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a:prstGeom prst="rect">
            <a:avLst/>
          </a:prstGeom>
        </p:spPr>
        <p:txBody>
          <a:bodyPr anchor="ctr"/>
          <a:lstStyle>
            <a:lvl1pPr algn="ctr">
              <a:defRPr sz="4000">
                <a:latin typeface="Verdana" panose="020B0604030504040204" pitchFamily="34" charset="0"/>
                <a:ea typeface="Verdana" panose="020B0604030504040204" pitchFamily="34" charset="0"/>
                <a:cs typeface="Verdana" panose="020B0604030504040204" pitchFamily="34" charset="0"/>
              </a:defRPr>
            </a:lvl1pPr>
          </a:lstStyle>
          <a:p>
            <a:r>
              <a:rPr kumimoji="0" lang="en-US" dirty="0"/>
              <a:t>Click to edit Master title style</a:t>
            </a:r>
          </a:p>
        </p:txBody>
      </p:sp>
      <p:sp>
        <p:nvSpPr>
          <p:cNvPr id="3" name="Content Placeholder 2"/>
          <p:cNvSpPr>
            <a:spLocks noGrp="1"/>
          </p:cNvSpPr>
          <p:nvPr>
            <p:ph sz="half" idx="1"/>
          </p:nvPr>
        </p:nvSpPr>
        <p:spPr>
          <a:xfrm>
            <a:off x="457200" y="1920085"/>
            <a:ext cx="4038600" cy="4434840"/>
          </a:xfrm>
          <a:prstGeom prst="rect">
            <a:avLst/>
          </a:prstGeom>
        </p:spPr>
        <p:txBody>
          <a:bodyPr/>
          <a:lstStyle>
            <a:lvl1pPr>
              <a:defRPr sz="2600">
                <a:latin typeface="Verdana" panose="020B0604030504040204" pitchFamily="34" charset="0"/>
                <a:ea typeface="Verdana" panose="020B0604030504040204" pitchFamily="34" charset="0"/>
                <a:cs typeface="Verdana" panose="020B0604030504040204" pitchFamily="34" charset="0"/>
              </a:defRPr>
            </a:lvl1pPr>
            <a:lvl2pPr>
              <a:defRPr sz="2400">
                <a:latin typeface="Verdana" panose="020B0604030504040204" pitchFamily="34" charset="0"/>
                <a:ea typeface="Verdana" panose="020B0604030504040204" pitchFamily="34" charset="0"/>
                <a:cs typeface="Verdana" panose="020B0604030504040204" pitchFamily="34" charset="0"/>
              </a:defRPr>
            </a:lvl2pPr>
            <a:lvl3pPr>
              <a:defRPr sz="2000">
                <a:latin typeface="Verdana" panose="020B0604030504040204" pitchFamily="34" charset="0"/>
                <a:ea typeface="Verdana" panose="020B0604030504040204" pitchFamily="34" charset="0"/>
                <a:cs typeface="Verdana" panose="020B0604030504040204" pitchFamily="34" charset="0"/>
              </a:defRPr>
            </a:lvl3pPr>
            <a:lvl4pPr>
              <a:defRPr sz="1800">
                <a:latin typeface="Verdana" panose="020B0604030504040204" pitchFamily="34" charset="0"/>
                <a:ea typeface="Verdana" panose="020B0604030504040204" pitchFamily="34" charset="0"/>
                <a:cs typeface="Verdana" panose="020B0604030504040204" pitchFamily="34" charset="0"/>
              </a:defRPr>
            </a:lvl4pPr>
            <a:lvl5pPr>
              <a:defRPr sz="1800">
                <a:latin typeface="Verdana" panose="020B0604030504040204" pitchFamily="34" charset="0"/>
                <a:ea typeface="Verdana" panose="020B0604030504040204" pitchFamily="34" charset="0"/>
                <a:cs typeface="Verdana" panose="020B0604030504040204" pitchFamily="34" charset="0"/>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4" name="Content Placeholder 3"/>
          <p:cNvSpPr>
            <a:spLocks noGrp="1"/>
          </p:cNvSpPr>
          <p:nvPr>
            <p:ph sz="half" idx="2"/>
          </p:nvPr>
        </p:nvSpPr>
        <p:spPr>
          <a:xfrm>
            <a:off x="4648200" y="1920085"/>
            <a:ext cx="4038600" cy="4434840"/>
          </a:xfrm>
          <a:prstGeom prst="rect">
            <a:avLst/>
          </a:prstGeom>
        </p:spPr>
        <p:txBody>
          <a:bodyPr/>
          <a:lstStyle>
            <a:lvl1pPr>
              <a:defRPr sz="2600">
                <a:latin typeface="Verdana" panose="020B0604030504040204" pitchFamily="34" charset="0"/>
                <a:ea typeface="Verdana" panose="020B0604030504040204" pitchFamily="34" charset="0"/>
                <a:cs typeface="Verdana" panose="020B0604030504040204" pitchFamily="34" charset="0"/>
              </a:defRPr>
            </a:lvl1pPr>
            <a:lvl2pPr>
              <a:defRPr sz="2400">
                <a:latin typeface="Verdana" panose="020B0604030504040204" pitchFamily="34" charset="0"/>
                <a:ea typeface="Verdana" panose="020B0604030504040204" pitchFamily="34" charset="0"/>
                <a:cs typeface="Verdana" panose="020B0604030504040204" pitchFamily="34" charset="0"/>
              </a:defRPr>
            </a:lvl2pPr>
            <a:lvl3pPr>
              <a:defRPr sz="2000">
                <a:latin typeface="Verdana" panose="020B0604030504040204" pitchFamily="34" charset="0"/>
                <a:ea typeface="Verdana" panose="020B0604030504040204" pitchFamily="34" charset="0"/>
                <a:cs typeface="Verdana" panose="020B0604030504040204" pitchFamily="34" charset="0"/>
              </a:defRPr>
            </a:lvl3pPr>
            <a:lvl4pPr>
              <a:defRPr sz="1800">
                <a:latin typeface="Verdana" panose="020B0604030504040204" pitchFamily="34" charset="0"/>
                <a:ea typeface="Verdana" panose="020B0604030504040204" pitchFamily="34" charset="0"/>
                <a:cs typeface="Verdana" panose="020B0604030504040204" pitchFamily="34" charset="0"/>
              </a:defRPr>
            </a:lvl4pPr>
            <a:lvl5pPr>
              <a:defRPr sz="1800">
                <a:latin typeface="Verdana" panose="020B0604030504040204" pitchFamily="34" charset="0"/>
                <a:ea typeface="Verdana" panose="020B0604030504040204" pitchFamily="34" charset="0"/>
                <a:cs typeface="Verdana" panose="020B0604030504040204" pitchFamily="34" charset="0"/>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9" name="Rectangle 8"/>
          <p:cNvSpPr/>
          <p:nvPr userDrawn="1"/>
        </p:nvSpPr>
        <p:spPr>
          <a:xfrm>
            <a:off x="441324" y="6343650"/>
            <a:ext cx="8264525" cy="338554"/>
          </a:xfrm>
          <a:prstGeom prst="rect">
            <a:avLst/>
          </a:prstGeom>
        </p:spPr>
        <p:txBody>
          <a:bodyPr wrap="square">
            <a:spAutoFit/>
          </a:bodyPr>
          <a:lstStyle/>
          <a:p>
            <a:pPr algn="ctr"/>
            <a:r>
              <a:rPr lang="en-US" sz="1600" i="1" dirty="0">
                <a:solidFill>
                  <a:srgbClr val="F49100"/>
                </a:solidFill>
                <a:latin typeface="Century Gothic" panose="020B0502020202020204" pitchFamily="34" charset="0"/>
              </a:rPr>
              <a:t>Making education beyond high school financially accessible to all Californians.</a:t>
            </a:r>
          </a:p>
        </p:txBody>
      </p:sp>
      <p:grpSp>
        <p:nvGrpSpPr>
          <p:cNvPr id="10" name="Group 9"/>
          <p:cNvGrpSpPr/>
          <p:nvPr userDrawn="1"/>
        </p:nvGrpSpPr>
        <p:grpSpPr>
          <a:xfrm>
            <a:off x="221673" y="-299054"/>
            <a:ext cx="7863321" cy="985838"/>
            <a:chOff x="221673" y="-299054"/>
            <a:chExt cx="7863321" cy="985838"/>
          </a:xfrm>
        </p:grpSpPr>
        <p:grpSp>
          <p:nvGrpSpPr>
            <p:cNvPr id="11" name="Group 10"/>
            <p:cNvGrpSpPr/>
            <p:nvPr userDrawn="1"/>
          </p:nvGrpSpPr>
          <p:grpSpPr>
            <a:xfrm>
              <a:off x="590550" y="-299054"/>
              <a:ext cx="7494444" cy="767746"/>
              <a:chOff x="476251" y="-161269"/>
              <a:chExt cx="7494444" cy="1535492"/>
            </a:xfrm>
          </p:grpSpPr>
          <p:sp>
            <p:nvSpPr>
              <p:cNvPr id="16" name="Title 1"/>
              <p:cNvSpPr txBox="1">
                <a:spLocks/>
              </p:cNvSpPr>
              <p:nvPr userDrawn="1"/>
            </p:nvSpPr>
            <p:spPr>
              <a:xfrm>
                <a:off x="476251" y="231223"/>
                <a:ext cx="7162800" cy="1143000"/>
              </a:xfrm>
              <a:prstGeom prst="rect">
                <a:avLst/>
              </a:prstGeom>
            </p:spPr>
            <p:txBody>
              <a:bodyPr vert="horz" tIns="45720" bIns="0" anchor="b">
                <a:noAutofit/>
                <a:scene3d>
                  <a:camera prst="orthographicFront"/>
                  <a:lightRig rig="freezing" dir="t">
                    <a:rot lat="0" lon="0" rev="5640000"/>
                  </a:lightRig>
                </a:scene3d>
                <a:sp3d prstMaterial="flat">
                  <a:contourClr>
                    <a:schemeClr val="tx2"/>
                  </a:contourClr>
                </a:sp3d>
              </a:bodyPr>
              <a:lstStyle>
                <a:lvl1pPr algn="l" rtl="0" eaLnBrk="1" latinLnBrk="0" hangingPunct="1">
                  <a:spcBef>
                    <a:spcPct val="0"/>
                  </a:spcBef>
                  <a:buNone/>
                  <a:defRPr kumimoji="0" sz="4400" b="0" kern="1200">
                    <a:ln>
                      <a:noFill/>
                    </a:ln>
                    <a:solidFill>
                      <a:srgbClr val="002060"/>
                    </a:solidFill>
                    <a:effectLst/>
                    <a:latin typeface="Century Gothic" panose="020B0502020202020204" pitchFamily="34" charset="0"/>
                    <a:ea typeface="+mj-ea"/>
                    <a:cs typeface="+mj-cs"/>
                  </a:defRPr>
                </a:lvl1pPr>
              </a:lstStyle>
              <a:p>
                <a:r>
                  <a:rPr lang="en-US" sz="1400" dirty="0"/>
                  <a:t>Student Aid Commission</a:t>
                </a:r>
              </a:p>
            </p:txBody>
          </p:sp>
          <p:sp>
            <p:nvSpPr>
              <p:cNvPr id="17" name="Title Placeholder 8"/>
              <p:cNvSpPr txBox="1">
                <a:spLocks/>
              </p:cNvSpPr>
              <p:nvPr userDrawn="1"/>
            </p:nvSpPr>
            <p:spPr>
              <a:xfrm>
                <a:off x="579295" y="-161269"/>
                <a:ext cx="7391400" cy="1143000"/>
              </a:xfrm>
              <a:prstGeom prst="rect">
                <a:avLst/>
              </a:prstGeom>
            </p:spPr>
            <p:txBody>
              <a:bodyPr vert="horz" lIns="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en-US" sz="1200" dirty="0">
                    <a:solidFill>
                      <a:srgbClr val="F49100"/>
                    </a:solidFill>
                    <a:latin typeface="Century Gothic" panose="020B0502020202020204" pitchFamily="34" charset="0"/>
                  </a:rPr>
                  <a:t>California</a:t>
                </a:r>
              </a:p>
            </p:txBody>
          </p:sp>
        </p:grpSp>
        <p:pic>
          <p:nvPicPr>
            <p:cNvPr id="15" name="Picture 3" descr="image001"/>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21673" y="28903"/>
              <a:ext cx="462396" cy="657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4633449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a:prstGeom prst="rect">
            <a:avLst/>
          </a:prstGeom>
        </p:spPr>
        <p:txBody>
          <a:bodyPr anchor="ctr"/>
          <a:lstStyle>
            <a:lvl1pPr algn="ctr">
              <a:defRPr sz="4000">
                <a:latin typeface="Verdana" panose="020B0604030504040204" pitchFamily="34" charset="0"/>
                <a:ea typeface="Verdana" panose="020B0604030504040204" pitchFamily="34" charset="0"/>
                <a:cs typeface="Verdana" panose="020B0604030504040204" pitchFamily="34" charset="0"/>
              </a:defRPr>
            </a:lvl1pPr>
          </a:lstStyle>
          <a:p>
            <a:r>
              <a:rPr kumimoji="0" lang="en-US" dirty="0"/>
              <a:t>Click to edit Master title style</a:t>
            </a:r>
          </a:p>
        </p:txBody>
      </p:sp>
      <p:sp>
        <p:nvSpPr>
          <p:cNvPr id="3" name="Content Placeholder 2"/>
          <p:cNvSpPr>
            <a:spLocks noGrp="1"/>
          </p:cNvSpPr>
          <p:nvPr>
            <p:ph sz="half" idx="1"/>
          </p:nvPr>
        </p:nvSpPr>
        <p:spPr>
          <a:xfrm>
            <a:off x="457200" y="1920085"/>
            <a:ext cx="4038600" cy="4434840"/>
          </a:xfrm>
          <a:prstGeom prst="rect">
            <a:avLst/>
          </a:prstGeom>
        </p:spPr>
        <p:txBody>
          <a:bodyPr/>
          <a:lstStyle>
            <a:lvl1pPr>
              <a:defRPr sz="2600">
                <a:latin typeface="Verdana" panose="020B0604030504040204" pitchFamily="34" charset="0"/>
                <a:ea typeface="Verdana" panose="020B0604030504040204" pitchFamily="34" charset="0"/>
                <a:cs typeface="Verdana" panose="020B0604030504040204" pitchFamily="34" charset="0"/>
              </a:defRPr>
            </a:lvl1pPr>
            <a:lvl2pPr>
              <a:defRPr sz="2400">
                <a:latin typeface="Verdana" panose="020B0604030504040204" pitchFamily="34" charset="0"/>
                <a:ea typeface="Verdana" panose="020B0604030504040204" pitchFamily="34" charset="0"/>
                <a:cs typeface="Verdana" panose="020B0604030504040204" pitchFamily="34" charset="0"/>
              </a:defRPr>
            </a:lvl2pPr>
            <a:lvl3pPr>
              <a:defRPr sz="2000">
                <a:latin typeface="Verdana" panose="020B0604030504040204" pitchFamily="34" charset="0"/>
                <a:ea typeface="Verdana" panose="020B0604030504040204" pitchFamily="34" charset="0"/>
                <a:cs typeface="Verdana" panose="020B0604030504040204" pitchFamily="34" charset="0"/>
              </a:defRPr>
            </a:lvl3pPr>
            <a:lvl4pPr>
              <a:defRPr sz="1800">
                <a:latin typeface="Verdana" panose="020B0604030504040204" pitchFamily="34" charset="0"/>
                <a:ea typeface="Verdana" panose="020B0604030504040204" pitchFamily="34" charset="0"/>
                <a:cs typeface="Verdana" panose="020B0604030504040204" pitchFamily="34" charset="0"/>
              </a:defRPr>
            </a:lvl4pPr>
            <a:lvl5pPr>
              <a:defRPr sz="1800">
                <a:latin typeface="Verdana" panose="020B0604030504040204" pitchFamily="34" charset="0"/>
                <a:ea typeface="Verdana" panose="020B0604030504040204" pitchFamily="34" charset="0"/>
                <a:cs typeface="Verdana" panose="020B0604030504040204" pitchFamily="34" charset="0"/>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4" name="Content Placeholder 3"/>
          <p:cNvSpPr>
            <a:spLocks noGrp="1"/>
          </p:cNvSpPr>
          <p:nvPr>
            <p:ph sz="half" idx="2"/>
          </p:nvPr>
        </p:nvSpPr>
        <p:spPr>
          <a:xfrm>
            <a:off x="4648200" y="1920085"/>
            <a:ext cx="4038600" cy="4434840"/>
          </a:xfrm>
          <a:prstGeom prst="rect">
            <a:avLst/>
          </a:prstGeom>
        </p:spPr>
        <p:txBody>
          <a:bodyPr/>
          <a:lstStyle>
            <a:lvl1pPr>
              <a:defRPr sz="2600">
                <a:latin typeface="Verdana" panose="020B0604030504040204" pitchFamily="34" charset="0"/>
                <a:ea typeface="Verdana" panose="020B0604030504040204" pitchFamily="34" charset="0"/>
                <a:cs typeface="Verdana" panose="020B0604030504040204" pitchFamily="34" charset="0"/>
              </a:defRPr>
            </a:lvl1pPr>
            <a:lvl2pPr>
              <a:defRPr sz="2400">
                <a:latin typeface="Verdana" panose="020B0604030504040204" pitchFamily="34" charset="0"/>
                <a:ea typeface="Verdana" panose="020B0604030504040204" pitchFamily="34" charset="0"/>
                <a:cs typeface="Verdana" panose="020B0604030504040204" pitchFamily="34" charset="0"/>
              </a:defRPr>
            </a:lvl2pPr>
            <a:lvl3pPr>
              <a:defRPr sz="2000">
                <a:latin typeface="Verdana" panose="020B0604030504040204" pitchFamily="34" charset="0"/>
                <a:ea typeface="Verdana" panose="020B0604030504040204" pitchFamily="34" charset="0"/>
                <a:cs typeface="Verdana" panose="020B0604030504040204" pitchFamily="34" charset="0"/>
              </a:defRPr>
            </a:lvl3pPr>
            <a:lvl4pPr>
              <a:defRPr sz="1800">
                <a:latin typeface="Verdana" panose="020B0604030504040204" pitchFamily="34" charset="0"/>
                <a:ea typeface="Verdana" panose="020B0604030504040204" pitchFamily="34" charset="0"/>
                <a:cs typeface="Verdana" panose="020B0604030504040204" pitchFamily="34" charset="0"/>
              </a:defRPr>
            </a:lvl4pPr>
            <a:lvl5pPr>
              <a:defRPr sz="1800">
                <a:latin typeface="Verdana" panose="020B0604030504040204" pitchFamily="34" charset="0"/>
                <a:ea typeface="Verdana" panose="020B0604030504040204" pitchFamily="34" charset="0"/>
                <a:cs typeface="Verdana" panose="020B0604030504040204" pitchFamily="34" charset="0"/>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grpSp>
        <p:nvGrpSpPr>
          <p:cNvPr id="10" name="Group 9"/>
          <p:cNvGrpSpPr/>
          <p:nvPr userDrawn="1"/>
        </p:nvGrpSpPr>
        <p:grpSpPr>
          <a:xfrm>
            <a:off x="221673" y="-299054"/>
            <a:ext cx="7863321" cy="985838"/>
            <a:chOff x="221673" y="-299054"/>
            <a:chExt cx="7863321" cy="985838"/>
          </a:xfrm>
        </p:grpSpPr>
        <p:grpSp>
          <p:nvGrpSpPr>
            <p:cNvPr id="11" name="Group 10"/>
            <p:cNvGrpSpPr/>
            <p:nvPr userDrawn="1"/>
          </p:nvGrpSpPr>
          <p:grpSpPr>
            <a:xfrm>
              <a:off x="590550" y="-299054"/>
              <a:ext cx="7494444" cy="767746"/>
              <a:chOff x="476251" y="-161269"/>
              <a:chExt cx="7494444" cy="1535492"/>
            </a:xfrm>
          </p:grpSpPr>
          <p:sp>
            <p:nvSpPr>
              <p:cNvPr id="16" name="Title 1"/>
              <p:cNvSpPr txBox="1">
                <a:spLocks/>
              </p:cNvSpPr>
              <p:nvPr userDrawn="1"/>
            </p:nvSpPr>
            <p:spPr>
              <a:xfrm>
                <a:off x="476251" y="231223"/>
                <a:ext cx="7162800" cy="1143000"/>
              </a:xfrm>
              <a:prstGeom prst="rect">
                <a:avLst/>
              </a:prstGeom>
            </p:spPr>
            <p:txBody>
              <a:bodyPr vert="horz" tIns="45720" bIns="0" anchor="b">
                <a:noAutofit/>
                <a:scene3d>
                  <a:camera prst="orthographicFront"/>
                  <a:lightRig rig="freezing" dir="t">
                    <a:rot lat="0" lon="0" rev="5640000"/>
                  </a:lightRig>
                </a:scene3d>
                <a:sp3d prstMaterial="flat">
                  <a:contourClr>
                    <a:schemeClr val="tx2"/>
                  </a:contourClr>
                </a:sp3d>
              </a:bodyPr>
              <a:lstStyle>
                <a:lvl1pPr algn="l" rtl="0" eaLnBrk="1" latinLnBrk="0" hangingPunct="1">
                  <a:spcBef>
                    <a:spcPct val="0"/>
                  </a:spcBef>
                  <a:buNone/>
                  <a:defRPr kumimoji="0" sz="4400" b="0" kern="1200">
                    <a:ln>
                      <a:noFill/>
                    </a:ln>
                    <a:solidFill>
                      <a:srgbClr val="002060"/>
                    </a:solidFill>
                    <a:effectLst/>
                    <a:latin typeface="Century Gothic" panose="020B0502020202020204" pitchFamily="34" charset="0"/>
                    <a:ea typeface="+mj-ea"/>
                    <a:cs typeface="+mj-cs"/>
                  </a:defRPr>
                </a:lvl1pPr>
              </a:lstStyle>
              <a:p>
                <a:r>
                  <a:rPr lang="en-US" sz="1400" dirty="0"/>
                  <a:t>Student Aid Commission</a:t>
                </a:r>
              </a:p>
            </p:txBody>
          </p:sp>
          <p:sp>
            <p:nvSpPr>
              <p:cNvPr id="17" name="Title Placeholder 8"/>
              <p:cNvSpPr txBox="1">
                <a:spLocks/>
              </p:cNvSpPr>
              <p:nvPr userDrawn="1"/>
            </p:nvSpPr>
            <p:spPr>
              <a:xfrm>
                <a:off x="579295" y="-161269"/>
                <a:ext cx="7391400" cy="1143000"/>
              </a:xfrm>
              <a:prstGeom prst="rect">
                <a:avLst/>
              </a:prstGeom>
            </p:spPr>
            <p:txBody>
              <a:bodyPr vert="horz" lIns="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en-US" sz="1200" dirty="0">
                    <a:solidFill>
                      <a:srgbClr val="F49100"/>
                    </a:solidFill>
                    <a:latin typeface="Century Gothic" panose="020B0502020202020204" pitchFamily="34" charset="0"/>
                  </a:rPr>
                  <a:t>California</a:t>
                </a:r>
              </a:p>
            </p:txBody>
          </p:sp>
        </p:grpSp>
        <p:pic>
          <p:nvPicPr>
            <p:cNvPr id="15" name="Picture 3" descr="image001"/>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21673" y="28903"/>
              <a:ext cx="462396" cy="657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9109203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Title Only">
    <p:spTree>
      <p:nvGrpSpPr>
        <p:cNvPr id="1" name=""/>
        <p:cNvGrpSpPr/>
        <p:nvPr/>
      </p:nvGrpSpPr>
      <p:grpSpPr>
        <a:xfrm>
          <a:off x="0" y="0"/>
          <a:ext cx="0" cy="0"/>
          <a:chOff x="0" y="0"/>
          <a:chExt cx="0" cy="0"/>
        </a:xfrm>
      </p:grpSpPr>
      <p:sp>
        <p:nvSpPr>
          <p:cNvPr id="11" name="Rectangle 10"/>
          <p:cNvSpPr/>
          <p:nvPr userDrawn="1"/>
        </p:nvSpPr>
        <p:spPr>
          <a:xfrm>
            <a:off x="441324" y="6343650"/>
            <a:ext cx="8264525" cy="338554"/>
          </a:xfrm>
          <a:prstGeom prst="rect">
            <a:avLst/>
          </a:prstGeom>
        </p:spPr>
        <p:txBody>
          <a:bodyPr wrap="square">
            <a:spAutoFit/>
          </a:bodyPr>
          <a:lstStyle/>
          <a:p>
            <a:pPr algn="ctr"/>
            <a:r>
              <a:rPr lang="en-US" sz="1600" i="1" dirty="0">
                <a:solidFill>
                  <a:srgbClr val="F49100"/>
                </a:solidFill>
                <a:latin typeface="Century Gothic" panose="020B0502020202020204" pitchFamily="34" charset="0"/>
              </a:rPr>
              <a:t>Making education beyond high school financially accessible to all Californians.</a:t>
            </a:r>
          </a:p>
        </p:txBody>
      </p:sp>
      <p:grpSp>
        <p:nvGrpSpPr>
          <p:cNvPr id="16" name="Group 15"/>
          <p:cNvGrpSpPr/>
          <p:nvPr userDrawn="1"/>
        </p:nvGrpSpPr>
        <p:grpSpPr>
          <a:xfrm>
            <a:off x="221673" y="-299054"/>
            <a:ext cx="7863321" cy="985838"/>
            <a:chOff x="221673" y="-299054"/>
            <a:chExt cx="7863321" cy="985838"/>
          </a:xfrm>
        </p:grpSpPr>
        <p:grpSp>
          <p:nvGrpSpPr>
            <p:cNvPr id="17" name="Group 16"/>
            <p:cNvGrpSpPr/>
            <p:nvPr userDrawn="1"/>
          </p:nvGrpSpPr>
          <p:grpSpPr>
            <a:xfrm>
              <a:off x="590550" y="-299054"/>
              <a:ext cx="7494444" cy="767746"/>
              <a:chOff x="476251" y="-161269"/>
              <a:chExt cx="7494444" cy="1535492"/>
            </a:xfrm>
          </p:grpSpPr>
          <p:sp>
            <p:nvSpPr>
              <p:cNvPr id="19" name="Title 1"/>
              <p:cNvSpPr txBox="1">
                <a:spLocks/>
              </p:cNvSpPr>
              <p:nvPr userDrawn="1"/>
            </p:nvSpPr>
            <p:spPr>
              <a:xfrm>
                <a:off x="476251" y="231223"/>
                <a:ext cx="7162800" cy="1143000"/>
              </a:xfrm>
              <a:prstGeom prst="rect">
                <a:avLst/>
              </a:prstGeom>
            </p:spPr>
            <p:txBody>
              <a:bodyPr vert="horz" tIns="45720" bIns="0" anchor="b">
                <a:noAutofit/>
                <a:scene3d>
                  <a:camera prst="orthographicFront"/>
                  <a:lightRig rig="freezing" dir="t">
                    <a:rot lat="0" lon="0" rev="5640000"/>
                  </a:lightRig>
                </a:scene3d>
                <a:sp3d prstMaterial="flat">
                  <a:contourClr>
                    <a:schemeClr val="tx2"/>
                  </a:contourClr>
                </a:sp3d>
              </a:bodyPr>
              <a:lstStyle>
                <a:lvl1pPr algn="l" rtl="0" eaLnBrk="1" latinLnBrk="0" hangingPunct="1">
                  <a:spcBef>
                    <a:spcPct val="0"/>
                  </a:spcBef>
                  <a:buNone/>
                  <a:defRPr kumimoji="0" sz="4400" b="0" kern="1200">
                    <a:ln>
                      <a:noFill/>
                    </a:ln>
                    <a:solidFill>
                      <a:srgbClr val="002060"/>
                    </a:solidFill>
                    <a:effectLst/>
                    <a:latin typeface="Century Gothic" panose="020B0502020202020204" pitchFamily="34" charset="0"/>
                    <a:ea typeface="+mj-ea"/>
                    <a:cs typeface="+mj-cs"/>
                  </a:defRPr>
                </a:lvl1pPr>
              </a:lstStyle>
              <a:p>
                <a:r>
                  <a:rPr lang="en-US" sz="1400" dirty="0"/>
                  <a:t>Student Aid Commission</a:t>
                </a:r>
              </a:p>
            </p:txBody>
          </p:sp>
          <p:sp>
            <p:nvSpPr>
              <p:cNvPr id="20" name="Title Placeholder 8"/>
              <p:cNvSpPr txBox="1">
                <a:spLocks/>
              </p:cNvSpPr>
              <p:nvPr userDrawn="1"/>
            </p:nvSpPr>
            <p:spPr>
              <a:xfrm>
                <a:off x="579295" y="-161269"/>
                <a:ext cx="7391400" cy="1143000"/>
              </a:xfrm>
              <a:prstGeom prst="rect">
                <a:avLst/>
              </a:prstGeom>
            </p:spPr>
            <p:txBody>
              <a:bodyPr vert="horz" lIns="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en-US" sz="1200" dirty="0">
                    <a:solidFill>
                      <a:srgbClr val="F49100"/>
                    </a:solidFill>
                    <a:latin typeface="Century Gothic" panose="020B0502020202020204" pitchFamily="34" charset="0"/>
                  </a:rPr>
                  <a:t>California</a:t>
                </a:r>
              </a:p>
            </p:txBody>
          </p:sp>
        </p:grpSp>
        <p:pic>
          <p:nvPicPr>
            <p:cNvPr id="18" name="Picture 3" descr="image001"/>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21673" y="28903"/>
              <a:ext cx="462396" cy="657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5662835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a:prstGeom prst="rect">
            <a:avLst/>
          </a:prstGeom>
        </p:spPr>
        <p:txBody>
          <a:bodyPr anchor="ctr"/>
          <a:lstStyle>
            <a:lvl1pPr algn="ctr">
              <a:defRPr sz="3600" b="1">
                <a:latin typeface="Verdana" panose="020B0604030504040204" pitchFamily="34" charset="0"/>
                <a:ea typeface="Verdana" panose="020B0604030504040204" pitchFamily="34" charset="0"/>
                <a:cs typeface="Verdana" panose="020B0604030504040204" pitchFamily="34" charset="0"/>
              </a:defRPr>
            </a:lvl1pPr>
          </a:lstStyle>
          <a:p>
            <a:r>
              <a:rPr kumimoji="0" lang="en-US" dirty="0"/>
              <a:t>Click to edit Master title style</a:t>
            </a:r>
          </a:p>
        </p:txBody>
      </p:sp>
      <p:sp>
        <p:nvSpPr>
          <p:cNvPr id="3" name="Content Placeholder 2"/>
          <p:cNvSpPr>
            <a:spLocks noGrp="1"/>
          </p:cNvSpPr>
          <p:nvPr>
            <p:ph idx="1"/>
          </p:nvPr>
        </p:nvSpPr>
        <p:spPr>
          <a:xfrm>
            <a:off x="457200" y="1935480"/>
            <a:ext cx="8229600" cy="4389120"/>
          </a:xfrm>
          <a:prstGeom prst="rect">
            <a:avLst/>
          </a:prstGeo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vl2pPr>
              <a:defRPr>
                <a:latin typeface="Verdana" panose="020B0604030504040204" pitchFamily="34" charset="0"/>
                <a:ea typeface="Verdana" panose="020B0604030504040204" pitchFamily="34" charset="0"/>
                <a:cs typeface="Verdana" panose="020B0604030504040204" pitchFamily="34" charset="0"/>
              </a:defRPr>
            </a:lvl2pPr>
            <a:lvl3pPr>
              <a:defRPr>
                <a:latin typeface="Verdana" panose="020B0604030504040204" pitchFamily="34" charset="0"/>
                <a:ea typeface="Verdana" panose="020B0604030504040204" pitchFamily="34" charset="0"/>
                <a:cs typeface="Verdana" panose="020B0604030504040204" pitchFamily="34" charset="0"/>
              </a:defRPr>
            </a:lvl3pPr>
            <a:lvl4pPr>
              <a:defRPr>
                <a:latin typeface="Verdana" panose="020B0604030504040204" pitchFamily="34" charset="0"/>
                <a:ea typeface="Verdana" panose="020B0604030504040204" pitchFamily="34" charset="0"/>
                <a:cs typeface="Verdana" panose="020B0604030504040204" pitchFamily="34" charset="0"/>
              </a:defRPr>
            </a:lvl4pPr>
            <a:lvl5pPr>
              <a:defRPr>
                <a:latin typeface="Verdana" panose="020B0604030504040204" pitchFamily="34" charset="0"/>
                <a:ea typeface="Verdana" panose="020B0604030504040204" pitchFamily="34" charset="0"/>
                <a:cs typeface="Verdana" panose="020B0604030504040204" pitchFamily="34" charset="0"/>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8" name="Rectangle 7"/>
          <p:cNvSpPr/>
          <p:nvPr userDrawn="1"/>
        </p:nvSpPr>
        <p:spPr>
          <a:xfrm>
            <a:off x="441324" y="6343650"/>
            <a:ext cx="8264525" cy="338554"/>
          </a:xfrm>
          <a:prstGeom prst="rect">
            <a:avLst/>
          </a:prstGeom>
        </p:spPr>
        <p:txBody>
          <a:bodyPr wrap="square">
            <a:spAutoFit/>
          </a:bodyPr>
          <a:lstStyle/>
          <a:p>
            <a:pPr algn="ctr"/>
            <a:r>
              <a:rPr lang="en-US" sz="1600" i="1" dirty="0">
                <a:solidFill>
                  <a:srgbClr val="F49100"/>
                </a:solidFill>
                <a:latin typeface="Century Gothic" panose="020B0502020202020204" pitchFamily="34" charset="0"/>
              </a:rPr>
              <a:t>Making education beyond high school financially accessible to all Californians.</a:t>
            </a:r>
          </a:p>
        </p:txBody>
      </p:sp>
      <p:grpSp>
        <p:nvGrpSpPr>
          <p:cNvPr id="9" name="Group 8"/>
          <p:cNvGrpSpPr/>
          <p:nvPr userDrawn="1"/>
        </p:nvGrpSpPr>
        <p:grpSpPr>
          <a:xfrm>
            <a:off x="221673" y="-299054"/>
            <a:ext cx="7863321" cy="985838"/>
            <a:chOff x="221673" y="-299054"/>
            <a:chExt cx="7863321" cy="985838"/>
          </a:xfrm>
        </p:grpSpPr>
        <p:grpSp>
          <p:nvGrpSpPr>
            <p:cNvPr id="10" name="Group 9"/>
            <p:cNvGrpSpPr/>
            <p:nvPr userDrawn="1"/>
          </p:nvGrpSpPr>
          <p:grpSpPr>
            <a:xfrm>
              <a:off x="590550" y="-299054"/>
              <a:ext cx="7494444" cy="767746"/>
              <a:chOff x="476251" y="-161269"/>
              <a:chExt cx="7494444" cy="1535492"/>
            </a:xfrm>
          </p:grpSpPr>
          <p:sp>
            <p:nvSpPr>
              <p:cNvPr id="15" name="Title 1"/>
              <p:cNvSpPr txBox="1">
                <a:spLocks/>
              </p:cNvSpPr>
              <p:nvPr userDrawn="1"/>
            </p:nvSpPr>
            <p:spPr>
              <a:xfrm>
                <a:off x="476251" y="231223"/>
                <a:ext cx="7162800" cy="1143000"/>
              </a:xfrm>
              <a:prstGeom prst="rect">
                <a:avLst/>
              </a:prstGeom>
            </p:spPr>
            <p:txBody>
              <a:bodyPr vert="horz" tIns="45720" bIns="0" anchor="b">
                <a:noAutofit/>
                <a:scene3d>
                  <a:camera prst="orthographicFront"/>
                  <a:lightRig rig="freezing" dir="t">
                    <a:rot lat="0" lon="0" rev="5640000"/>
                  </a:lightRig>
                </a:scene3d>
                <a:sp3d prstMaterial="flat">
                  <a:contourClr>
                    <a:schemeClr val="tx2"/>
                  </a:contourClr>
                </a:sp3d>
              </a:bodyPr>
              <a:lstStyle>
                <a:lvl1pPr algn="l" rtl="0" eaLnBrk="1" latinLnBrk="0" hangingPunct="1">
                  <a:spcBef>
                    <a:spcPct val="0"/>
                  </a:spcBef>
                  <a:buNone/>
                  <a:defRPr kumimoji="0" sz="4400" b="0" kern="1200">
                    <a:ln>
                      <a:noFill/>
                    </a:ln>
                    <a:solidFill>
                      <a:srgbClr val="002060"/>
                    </a:solidFill>
                    <a:effectLst/>
                    <a:latin typeface="Century Gothic" panose="020B0502020202020204" pitchFamily="34" charset="0"/>
                    <a:ea typeface="+mj-ea"/>
                    <a:cs typeface="+mj-cs"/>
                  </a:defRPr>
                </a:lvl1pPr>
              </a:lstStyle>
              <a:p>
                <a:r>
                  <a:rPr lang="en-US" sz="1400" dirty="0"/>
                  <a:t>Student Aid Commission</a:t>
                </a:r>
              </a:p>
            </p:txBody>
          </p:sp>
          <p:sp>
            <p:nvSpPr>
              <p:cNvPr id="16" name="Title Placeholder 8"/>
              <p:cNvSpPr txBox="1">
                <a:spLocks/>
              </p:cNvSpPr>
              <p:nvPr userDrawn="1"/>
            </p:nvSpPr>
            <p:spPr>
              <a:xfrm>
                <a:off x="579295" y="-161269"/>
                <a:ext cx="7391400" cy="1143000"/>
              </a:xfrm>
              <a:prstGeom prst="rect">
                <a:avLst/>
              </a:prstGeom>
            </p:spPr>
            <p:txBody>
              <a:bodyPr vert="horz" lIns="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en-US" sz="1200" dirty="0">
                    <a:solidFill>
                      <a:srgbClr val="F49100"/>
                    </a:solidFill>
                    <a:latin typeface="Century Gothic" panose="020B0502020202020204" pitchFamily="34" charset="0"/>
                  </a:rPr>
                  <a:t>California</a:t>
                </a:r>
              </a:p>
            </p:txBody>
          </p:sp>
        </p:grpSp>
        <p:pic>
          <p:nvPicPr>
            <p:cNvPr id="14" name="Picture 3" descr="image001"/>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21673" y="28903"/>
              <a:ext cx="462396" cy="657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8264949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prstGeom prst="rect">
            <a:avLst/>
          </a:prstGeom>
          <a:ln>
            <a:noFill/>
          </a:ln>
        </p:spPr>
        <p:txBody>
          <a:bodyPr vert="horz" tIns="0" rIns="18288" bIns="0" anchor="t">
            <a:normAutofit/>
            <a:scene3d>
              <a:camera prst="orthographicFront"/>
              <a:lightRig rig="freezing" dir="t">
                <a:rot lat="0" lon="0" rev="5640000"/>
              </a:lightRig>
            </a:scene3d>
            <a:sp3d prstMaterial="flat">
              <a:bevelT w="38100" h="38100"/>
              <a:contourClr>
                <a:schemeClr val="tx2"/>
              </a:contourClr>
            </a:sp3d>
          </a:bodyPr>
          <a:lstStyle>
            <a:lvl1pPr algn="ctr" rtl="0">
              <a:spcBef>
                <a:spcPct val="0"/>
              </a:spcBef>
              <a:buNone/>
              <a:defRPr sz="3600" b="1">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defRPr>
            </a:lvl1pPr>
          </a:lstStyle>
          <a:p>
            <a:r>
              <a:rPr kumimoji="0" lang="en-US" dirty="0"/>
              <a:t>Click to edit Master title style</a:t>
            </a:r>
          </a:p>
        </p:txBody>
      </p:sp>
      <p:sp>
        <p:nvSpPr>
          <p:cNvPr id="17" name="Subtitle 16"/>
          <p:cNvSpPr>
            <a:spLocks noGrp="1"/>
          </p:cNvSpPr>
          <p:nvPr>
            <p:ph type="subTitle" idx="1"/>
          </p:nvPr>
        </p:nvSpPr>
        <p:spPr>
          <a:xfrm>
            <a:off x="533400" y="3228536"/>
            <a:ext cx="7854696" cy="1752600"/>
          </a:xfrm>
          <a:prstGeom prst="rect">
            <a:avLst/>
          </a:prstGeom>
        </p:spPr>
        <p:txBody>
          <a:bodyPr lIns="0" rIns="18288"/>
          <a:lstStyle>
            <a:lvl1pPr marL="0" marR="45720" indent="0" algn="r">
              <a:buNone/>
              <a:defRPr>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
        <p:nvSpPr>
          <p:cNvPr id="11" name="Rectangle 10"/>
          <p:cNvSpPr/>
          <p:nvPr userDrawn="1"/>
        </p:nvSpPr>
        <p:spPr>
          <a:xfrm>
            <a:off x="441324" y="6343650"/>
            <a:ext cx="8264525" cy="338554"/>
          </a:xfrm>
          <a:prstGeom prst="rect">
            <a:avLst/>
          </a:prstGeom>
        </p:spPr>
        <p:txBody>
          <a:bodyPr wrap="square">
            <a:spAutoFit/>
          </a:bodyPr>
          <a:lstStyle/>
          <a:p>
            <a:pPr algn="ctr"/>
            <a:r>
              <a:rPr lang="en-US" sz="1600" i="1" dirty="0">
                <a:solidFill>
                  <a:srgbClr val="F49100"/>
                </a:solidFill>
                <a:latin typeface="Century Gothic" panose="020B0502020202020204" pitchFamily="34" charset="0"/>
              </a:rPr>
              <a:t>Making education beyond high school financially accessible to all Californians.</a:t>
            </a:r>
          </a:p>
        </p:txBody>
      </p:sp>
      <p:grpSp>
        <p:nvGrpSpPr>
          <p:cNvPr id="10" name="Group 9"/>
          <p:cNvGrpSpPr/>
          <p:nvPr userDrawn="1"/>
        </p:nvGrpSpPr>
        <p:grpSpPr>
          <a:xfrm>
            <a:off x="221673" y="-299054"/>
            <a:ext cx="7863321" cy="985838"/>
            <a:chOff x="221673" y="-299054"/>
            <a:chExt cx="7863321" cy="985838"/>
          </a:xfrm>
        </p:grpSpPr>
        <p:grpSp>
          <p:nvGrpSpPr>
            <p:cNvPr id="12" name="Group 11"/>
            <p:cNvGrpSpPr/>
            <p:nvPr userDrawn="1"/>
          </p:nvGrpSpPr>
          <p:grpSpPr>
            <a:xfrm>
              <a:off x="590550" y="-299054"/>
              <a:ext cx="7494444" cy="767746"/>
              <a:chOff x="476251" y="-161269"/>
              <a:chExt cx="7494444" cy="1535492"/>
            </a:xfrm>
          </p:grpSpPr>
          <p:sp>
            <p:nvSpPr>
              <p:cNvPr id="18" name="Title 1"/>
              <p:cNvSpPr txBox="1">
                <a:spLocks/>
              </p:cNvSpPr>
              <p:nvPr userDrawn="1"/>
            </p:nvSpPr>
            <p:spPr>
              <a:xfrm>
                <a:off x="476251" y="231223"/>
                <a:ext cx="7162800" cy="1143000"/>
              </a:xfrm>
              <a:prstGeom prst="rect">
                <a:avLst/>
              </a:prstGeom>
            </p:spPr>
            <p:txBody>
              <a:bodyPr vert="horz" tIns="45720" bIns="0" anchor="b">
                <a:noAutofit/>
                <a:scene3d>
                  <a:camera prst="orthographicFront"/>
                  <a:lightRig rig="freezing" dir="t">
                    <a:rot lat="0" lon="0" rev="5640000"/>
                  </a:lightRig>
                </a:scene3d>
                <a:sp3d prstMaterial="flat">
                  <a:contourClr>
                    <a:schemeClr val="tx2"/>
                  </a:contourClr>
                </a:sp3d>
              </a:bodyPr>
              <a:lstStyle>
                <a:lvl1pPr algn="l" rtl="0" eaLnBrk="1" latinLnBrk="0" hangingPunct="1">
                  <a:spcBef>
                    <a:spcPct val="0"/>
                  </a:spcBef>
                  <a:buNone/>
                  <a:defRPr kumimoji="0" sz="4400" b="0" kern="1200">
                    <a:ln>
                      <a:noFill/>
                    </a:ln>
                    <a:solidFill>
                      <a:srgbClr val="002060"/>
                    </a:solidFill>
                    <a:effectLst/>
                    <a:latin typeface="Century Gothic" panose="020B0502020202020204" pitchFamily="34" charset="0"/>
                    <a:ea typeface="+mj-ea"/>
                    <a:cs typeface="+mj-cs"/>
                  </a:defRPr>
                </a:lvl1pPr>
              </a:lstStyle>
              <a:p>
                <a:r>
                  <a:rPr lang="en-US" sz="1400" dirty="0"/>
                  <a:t>Student Aid Commission</a:t>
                </a:r>
              </a:p>
            </p:txBody>
          </p:sp>
          <p:sp>
            <p:nvSpPr>
              <p:cNvPr id="19" name="Title Placeholder 8"/>
              <p:cNvSpPr txBox="1">
                <a:spLocks/>
              </p:cNvSpPr>
              <p:nvPr userDrawn="1"/>
            </p:nvSpPr>
            <p:spPr>
              <a:xfrm>
                <a:off x="579295" y="-161269"/>
                <a:ext cx="7391400" cy="1143000"/>
              </a:xfrm>
              <a:prstGeom prst="rect">
                <a:avLst/>
              </a:prstGeom>
            </p:spPr>
            <p:txBody>
              <a:bodyPr vert="horz" lIns="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en-US" sz="1200" dirty="0">
                    <a:solidFill>
                      <a:srgbClr val="F49100"/>
                    </a:solidFill>
                    <a:latin typeface="Century Gothic" panose="020B0502020202020204" pitchFamily="34" charset="0"/>
                  </a:rPr>
                  <a:t>California</a:t>
                </a:r>
              </a:p>
            </p:txBody>
          </p:sp>
        </p:grpSp>
        <p:pic>
          <p:nvPicPr>
            <p:cNvPr id="13" name="Picture 3" descr="image001"/>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21673" y="28903"/>
              <a:ext cx="462396" cy="657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1008681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prstGeom prst="rect">
            <a:avLst/>
          </a:prstGeom>
          <a:ln>
            <a:noFill/>
          </a:ln>
        </p:spPr>
        <p:txBody>
          <a:bodyPr vert="horz" tIns="0" bIns="0" anchor="t">
            <a:noAutofit/>
            <a:scene3d>
              <a:camera prst="orthographicFront"/>
              <a:lightRig rig="freezing" dir="t">
                <a:rot lat="0" lon="0" rev="5640000"/>
              </a:lightRig>
            </a:scene3d>
            <a:sp3d prstMaterial="flat">
              <a:bevelT w="38100" h="38100"/>
            </a:sp3d>
          </a:bodyPr>
          <a:lstStyle>
            <a:lvl1pPr algn="ctr" rtl="0">
              <a:spcBef>
                <a:spcPct val="0"/>
              </a:spcBef>
              <a:buNone/>
              <a:defRPr lang="en-US" sz="3200" b="1" cap="none" baseline="0" dirty="0">
                <a:ln w="635">
                  <a:noFill/>
                </a:ln>
                <a:solidFill>
                  <a:schemeClr val="tx1"/>
                </a:solidFill>
                <a:effectLst/>
                <a:latin typeface="Verdana" panose="020B0604030504040204" pitchFamily="34" charset="0"/>
                <a:ea typeface="Verdana" panose="020B0604030504040204" pitchFamily="34" charset="0"/>
                <a:cs typeface="Verdana" panose="020B0604030504040204" pitchFamily="34" charset="0"/>
              </a:defRPr>
            </a:lvl1pPr>
          </a:lstStyle>
          <a:p>
            <a:r>
              <a:rPr kumimoji="0" lang="en-US" dirty="0"/>
              <a:t>Click to edit Master title style</a:t>
            </a:r>
          </a:p>
        </p:txBody>
      </p:sp>
      <p:sp>
        <p:nvSpPr>
          <p:cNvPr id="3" name="Text Placeholder 2"/>
          <p:cNvSpPr>
            <a:spLocks noGrp="1"/>
          </p:cNvSpPr>
          <p:nvPr>
            <p:ph type="body" idx="1"/>
          </p:nvPr>
        </p:nvSpPr>
        <p:spPr>
          <a:xfrm>
            <a:off x="530352" y="2704664"/>
            <a:ext cx="7772400" cy="1509712"/>
          </a:xfrm>
          <a:prstGeom prst="rect">
            <a:avLst/>
          </a:prstGeom>
        </p:spPr>
        <p:txBody>
          <a:bodyPr lIns="45720" rIns="45720" anchor="t"/>
          <a:lstStyle>
            <a:lvl1pPr marL="0" indent="0">
              <a:buNone/>
              <a:defRPr sz="2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8" name="Rectangle 7"/>
          <p:cNvSpPr/>
          <p:nvPr userDrawn="1"/>
        </p:nvSpPr>
        <p:spPr>
          <a:xfrm>
            <a:off x="441324" y="6343650"/>
            <a:ext cx="8264525" cy="338554"/>
          </a:xfrm>
          <a:prstGeom prst="rect">
            <a:avLst/>
          </a:prstGeom>
        </p:spPr>
        <p:txBody>
          <a:bodyPr wrap="square">
            <a:spAutoFit/>
          </a:bodyPr>
          <a:lstStyle/>
          <a:p>
            <a:pPr algn="ctr"/>
            <a:r>
              <a:rPr lang="en-US" sz="1600" i="1" dirty="0">
                <a:solidFill>
                  <a:srgbClr val="F49100"/>
                </a:solidFill>
                <a:latin typeface="Century Gothic" panose="020B0502020202020204" pitchFamily="34" charset="0"/>
              </a:rPr>
              <a:t>Making education beyond high school financially accessible to all Californians.</a:t>
            </a:r>
          </a:p>
        </p:txBody>
      </p:sp>
      <p:grpSp>
        <p:nvGrpSpPr>
          <p:cNvPr id="9" name="Group 8"/>
          <p:cNvGrpSpPr/>
          <p:nvPr userDrawn="1"/>
        </p:nvGrpSpPr>
        <p:grpSpPr>
          <a:xfrm>
            <a:off x="221673" y="-299054"/>
            <a:ext cx="7863321" cy="985838"/>
            <a:chOff x="221673" y="-299054"/>
            <a:chExt cx="7863321" cy="985838"/>
          </a:xfrm>
        </p:grpSpPr>
        <p:grpSp>
          <p:nvGrpSpPr>
            <p:cNvPr id="10" name="Group 9"/>
            <p:cNvGrpSpPr/>
            <p:nvPr userDrawn="1"/>
          </p:nvGrpSpPr>
          <p:grpSpPr>
            <a:xfrm>
              <a:off x="590550" y="-299054"/>
              <a:ext cx="7494444" cy="767746"/>
              <a:chOff x="476251" y="-161269"/>
              <a:chExt cx="7494444" cy="1535492"/>
            </a:xfrm>
          </p:grpSpPr>
          <p:sp>
            <p:nvSpPr>
              <p:cNvPr id="15" name="Title 1"/>
              <p:cNvSpPr txBox="1">
                <a:spLocks/>
              </p:cNvSpPr>
              <p:nvPr userDrawn="1"/>
            </p:nvSpPr>
            <p:spPr>
              <a:xfrm>
                <a:off x="476251" y="231223"/>
                <a:ext cx="7162800" cy="1143000"/>
              </a:xfrm>
              <a:prstGeom prst="rect">
                <a:avLst/>
              </a:prstGeom>
            </p:spPr>
            <p:txBody>
              <a:bodyPr vert="horz" tIns="45720" bIns="0" anchor="b">
                <a:noAutofit/>
                <a:scene3d>
                  <a:camera prst="orthographicFront"/>
                  <a:lightRig rig="freezing" dir="t">
                    <a:rot lat="0" lon="0" rev="5640000"/>
                  </a:lightRig>
                </a:scene3d>
                <a:sp3d prstMaterial="flat">
                  <a:contourClr>
                    <a:schemeClr val="tx2"/>
                  </a:contourClr>
                </a:sp3d>
              </a:bodyPr>
              <a:lstStyle>
                <a:lvl1pPr algn="l" rtl="0" eaLnBrk="1" latinLnBrk="0" hangingPunct="1">
                  <a:spcBef>
                    <a:spcPct val="0"/>
                  </a:spcBef>
                  <a:buNone/>
                  <a:defRPr kumimoji="0" sz="4400" b="0" kern="1200">
                    <a:ln>
                      <a:noFill/>
                    </a:ln>
                    <a:solidFill>
                      <a:srgbClr val="002060"/>
                    </a:solidFill>
                    <a:effectLst/>
                    <a:latin typeface="Century Gothic" panose="020B0502020202020204" pitchFamily="34" charset="0"/>
                    <a:ea typeface="+mj-ea"/>
                    <a:cs typeface="+mj-cs"/>
                  </a:defRPr>
                </a:lvl1pPr>
              </a:lstStyle>
              <a:p>
                <a:r>
                  <a:rPr lang="en-US" sz="1400" dirty="0"/>
                  <a:t>Student Aid Commission</a:t>
                </a:r>
              </a:p>
            </p:txBody>
          </p:sp>
          <p:sp>
            <p:nvSpPr>
              <p:cNvPr id="16" name="Title Placeholder 8"/>
              <p:cNvSpPr txBox="1">
                <a:spLocks/>
              </p:cNvSpPr>
              <p:nvPr userDrawn="1"/>
            </p:nvSpPr>
            <p:spPr>
              <a:xfrm>
                <a:off x="579295" y="-161269"/>
                <a:ext cx="7391400" cy="1143000"/>
              </a:xfrm>
              <a:prstGeom prst="rect">
                <a:avLst/>
              </a:prstGeom>
            </p:spPr>
            <p:txBody>
              <a:bodyPr vert="horz" lIns="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en-US" sz="1200" dirty="0">
                    <a:solidFill>
                      <a:srgbClr val="F49100"/>
                    </a:solidFill>
                    <a:latin typeface="Century Gothic" panose="020B0502020202020204" pitchFamily="34" charset="0"/>
                  </a:rPr>
                  <a:t>California</a:t>
                </a:r>
              </a:p>
            </p:txBody>
          </p:sp>
        </p:grpSp>
        <p:pic>
          <p:nvPicPr>
            <p:cNvPr id="14" name="Picture 3" descr="image001"/>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21673" y="28903"/>
              <a:ext cx="462396" cy="657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1976912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a:prstGeom prst="rect">
            <a:avLst/>
          </a:prstGeom>
        </p:spPr>
        <p:txBody>
          <a:bodyPr tIns="45720" anchor="ctr"/>
          <a:lstStyle>
            <a:lvl1pPr algn="ctr">
              <a:defRPr sz="4000">
                <a:latin typeface="Verdana" panose="020B0604030504040204" pitchFamily="34" charset="0"/>
                <a:ea typeface="Verdana" panose="020B0604030504040204" pitchFamily="34" charset="0"/>
                <a:cs typeface="Verdana" panose="020B0604030504040204" pitchFamily="34" charset="0"/>
              </a:defRPr>
            </a:lvl1pPr>
          </a:lstStyle>
          <a:p>
            <a:r>
              <a:rPr kumimoji="0" lang="en-US" dirty="0"/>
              <a:t>Click to edit Master title style</a:t>
            </a:r>
          </a:p>
        </p:txBody>
      </p:sp>
      <p:sp>
        <p:nvSpPr>
          <p:cNvPr id="3" name="Text Placeholder 2"/>
          <p:cNvSpPr>
            <a:spLocks noGrp="1"/>
          </p:cNvSpPr>
          <p:nvPr>
            <p:ph type="body" idx="1"/>
          </p:nvPr>
        </p:nvSpPr>
        <p:spPr>
          <a:xfrm>
            <a:off x="457200" y="1855248"/>
            <a:ext cx="4040188" cy="659352"/>
          </a:xfrm>
          <a:prstGeom prst="rect">
            <a:avLst/>
          </a:prstGeom>
        </p:spPr>
        <p:txBody>
          <a:bodyPr lIns="45720" tIns="0" rIns="45720" bIns="0" anchor="ctr">
            <a:noAutofit/>
          </a:bodyPr>
          <a:lstStyle>
            <a:lvl1pPr marL="0" indent="0">
              <a:buNone/>
              <a:defRPr sz="2400" b="1" cap="none" baseline="0">
                <a:solidFill>
                  <a:schemeClr val="tx2"/>
                </a:solidFill>
                <a:effectLst/>
                <a:latin typeface="Verdana" panose="020B0604030504040204" pitchFamily="34" charset="0"/>
                <a:ea typeface="Verdana" panose="020B0604030504040204" pitchFamily="34" charset="0"/>
                <a:cs typeface="Verdana" panose="020B0604030504040204" pitchFamily="34" charset="0"/>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 Master text styles</a:t>
            </a:r>
          </a:p>
        </p:txBody>
      </p:sp>
      <p:sp>
        <p:nvSpPr>
          <p:cNvPr id="4" name="Text Placeholder 3"/>
          <p:cNvSpPr>
            <a:spLocks noGrp="1"/>
          </p:cNvSpPr>
          <p:nvPr>
            <p:ph type="body" sz="half" idx="3"/>
          </p:nvPr>
        </p:nvSpPr>
        <p:spPr>
          <a:xfrm>
            <a:off x="4645025" y="1859757"/>
            <a:ext cx="4041775" cy="654843"/>
          </a:xfrm>
          <a:prstGeom prst="rect">
            <a:avLst/>
          </a:prstGeom>
        </p:spPr>
        <p:txBody>
          <a:bodyPr lIns="45720" tIns="0" rIns="45720" bIns="0" anchor="ctr"/>
          <a:lstStyle>
            <a:lvl1pPr marL="0" indent="0">
              <a:buNone/>
              <a:defRPr sz="2400" b="1" cap="none" baseline="0">
                <a:solidFill>
                  <a:schemeClr val="tx2"/>
                </a:solidFill>
                <a:effectLst/>
                <a:latin typeface="Verdana" panose="020B0604030504040204" pitchFamily="34" charset="0"/>
                <a:ea typeface="Verdana" panose="020B0604030504040204" pitchFamily="34" charset="0"/>
                <a:cs typeface="Verdana" panose="020B0604030504040204" pitchFamily="34" charset="0"/>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 Master text styles</a:t>
            </a:r>
          </a:p>
        </p:txBody>
      </p:sp>
      <p:sp>
        <p:nvSpPr>
          <p:cNvPr id="5" name="Content Placeholder 4"/>
          <p:cNvSpPr>
            <a:spLocks noGrp="1"/>
          </p:cNvSpPr>
          <p:nvPr>
            <p:ph sz="quarter" idx="2"/>
          </p:nvPr>
        </p:nvSpPr>
        <p:spPr>
          <a:xfrm>
            <a:off x="457200" y="2514600"/>
            <a:ext cx="4040188" cy="3845720"/>
          </a:xfrm>
          <a:prstGeom prst="rect">
            <a:avLst/>
          </a:prstGeom>
        </p:spPr>
        <p:txBody>
          <a:bodyPr tIns="0"/>
          <a:lstStyle>
            <a:lvl1pPr>
              <a:defRPr sz="2200">
                <a:latin typeface="Verdana" panose="020B0604030504040204" pitchFamily="34" charset="0"/>
                <a:ea typeface="Verdana" panose="020B0604030504040204" pitchFamily="34" charset="0"/>
                <a:cs typeface="Verdana" panose="020B0604030504040204" pitchFamily="34" charset="0"/>
              </a:defRPr>
            </a:lvl1pPr>
            <a:lvl2pPr>
              <a:defRPr sz="2000">
                <a:latin typeface="Verdana" panose="020B0604030504040204" pitchFamily="34" charset="0"/>
                <a:ea typeface="Verdana" panose="020B0604030504040204" pitchFamily="34" charset="0"/>
                <a:cs typeface="Verdana" panose="020B0604030504040204" pitchFamily="34" charset="0"/>
              </a:defRPr>
            </a:lvl2pPr>
            <a:lvl3pPr>
              <a:defRPr sz="1800">
                <a:latin typeface="Verdana" panose="020B0604030504040204" pitchFamily="34" charset="0"/>
                <a:ea typeface="Verdana" panose="020B0604030504040204" pitchFamily="34" charset="0"/>
                <a:cs typeface="Verdana" panose="020B0604030504040204" pitchFamily="34" charset="0"/>
              </a:defRPr>
            </a:lvl3pPr>
            <a:lvl4pPr>
              <a:defRPr sz="1600">
                <a:latin typeface="Verdana" panose="020B0604030504040204" pitchFamily="34" charset="0"/>
                <a:ea typeface="Verdana" panose="020B0604030504040204" pitchFamily="34" charset="0"/>
                <a:cs typeface="Verdana" panose="020B0604030504040204" pitchFamily="34" charset="0"/>
              </a:defRPr>
            </a:lvl4pPr>
            <a:lvl5pPr>
              <a:defRPr sz="1600">
                <a:latin typeface="Verdana" panose="020B0604030504040204" pitchFamily="34" charset="0"/>
                <a:ea typeface="Verdana" panose="020B0604030504040204" pitchFamily="34" charset="0"/>
                <a:cs typeface="Verdana" panose="020B0604030504040204" pitchFamily="34" charset="0"/>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6" name="Content Placeholder 5"/>
          <p:cNvSpPr>
            <a:spLocks noGrp="1"/>
          </p:cNvSpPr>
          <p:nvPr>
            <p:ph sz="quarter" idx="4"/>
          </p:nvPr>
        </p:nvSpPr>
        <p:spPr>
          <a:xfrm>
            <a:off x="4645025" y="2514600"/>
            <a:ext cx="4041775" cy="3845720"/>
          </a:xfrm>
          <a:prstGeom prst="rect">
            <a:avLst/>
          </a:prstGeom>
        </p:spPr>
        <p:txBody>
          <a:bodyPr tIns="0"/>
          <a:lstStyle>
            <a:lvl1pPr>
              <a:defRPr sz="2200">
                <a:latin typeface="Verdana" panose="020B0604030504040204" pitchFamily="34" charset="0"/>
                <a:ea typeface="Verdana" panose="020B0604030504040204" pitchFamily="34" charset="0"/>
                <a:cs typeface="Verdana" panose="020B0604030504040204" pitchFamily="34" charset="0"/>
              </a:defRPr>
            </a:lvl1pPr>
            <a:lvl2pPr>
              <a:defRPr sz="2000">
                <a:latin typeface="Verdana" panose="020B0604030504040204" pitchFamily="34" charset="0"/>
                <a:ea typeface="Verdana" panose="020B0604030504040204" pitchFamily="34" charset="0"/>
                <a:cs typeface="Verdana" panose="020B0604030504040204" pitchFamily="34" charset="0"/>
              </a:defRPr>
            </a:lvl2pPr>
            <a:lvl3pPr>
              <a:defRPr sz="1800">
                <a:latin typeface="Verdana" panose="020B0604030504040204" pitchFamily="34" charset="0"/>
                <a:ea typeface="Verdana" panose="020B0604030504040204" pitchFamily="34" charset="0"/>
                <a:cs typeface="Verdana" panose="020B0604030504040204" pitchFamily="34" charset="0"/>
              </a:defRPr>
            </a:lvl3pPr>
            <a:lvl4pPr>
              <a:defRPr sz="1600">
                <a:latin typeface="Verdana" panose="020B0604030504040204" pitchFamily="34" charset="0"/>
                <a:ea typeface="Verdana" panose="020B0604030504040204" pitchFamily="34" charset="0"/>
                <a:cs typeface="Verdana" panose="020B0604030504040204" pitchFamily="34" charset="0"/>
              </a:defRPr>
            </a:lvl4pPr>
            <a:lvl5pPr>
              <a:defRPr sz="1600">
                <a:latin typeface="Verdana" panose="020B0604030504040204" pitchFamily="34" charset="0"/>
                <a:ea typeface="Verdana" panose="020B0604030504040204" pitchFamily="34" charset="0"/>
                <a:cs typeface="Verdana" panose="020B0604030504040204" pitchFamily="34" charset="0"/>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1" name="Rectangle 10"/>
          <p:cNvSpPr/>
          <p:nvPr userDrawn="1"/>
        </p:nvSpPr>
        <p:spPr>
          <a:xfrm>
            <a:off x="441324" y="6343650"/>
            <a:ext cx="8264525" cy="338554"/>
          </a:xfrm>
          <a:prstGeom prst="rect">
            <a:avLst/>
          </a:prstGeom>
        </p:spPr>
        <p:txBody>
          <a:bodyPr wrap="square">
            <a:spAutoFit/>
          </a:bodyPr>
          <a:lstStyle/>
          <a:p>
            <a:pPr algn="ctr"/>
            <a:r>
              <a:rPr lang="en-US" sz="1600" i="1" dirty="0">
                <a:solidFill>
                  <a:srgbClr val="F49100"/>
                </a:solidFill>
                <a:latin typeface="Century Gothic" panose="020B0502020202020204" pitchFamily="34" charset="0"/>
              </a:rPr>
              <a:t>Making education beyond high school financially accessible to all Californians.</a:t>
            </a:r>
          </a:p>
        </p:txBody>
      </p:sp>
      <p:grpSp>
        <p:nvGrpSpPr>
          <p:cNvPr id="12" name="Group 11"/>
          <p:cNvGrpSpPr/>
          <p:nvPr userDrawn="1"/>
        </p:nvGrpSpPr>
        <p:grpSpPr>
          <a:xfrm>
            <a:off x="221673" y="-299054"/>
            <a:ext cx="7863321" cy="985838"/>
            <a:chOff x="221673" y="-299054"/>
            <a:chExt cx="7863321" cy="985838"/>
          </a:xfrm>
        </p:grpSpPr>
        <p:grpSp>
          <p:nvGrpSpPr>
            <p:cNvPr id="13" name="Group 12"/>
            <p:cNvGrpSpPr/>
            <p:nvPr userDrawn="1"/>
          </p:nvGrpSpPr>
          <p:grpSpPr>
            <a:xfrm>
              <a:off x="590550" y="-299054"/>
              <a:ext cx="7494444" cy="767746"/>
              <a:chOff x="476251" y="-161269"/>
              <a:chExt cx="7494444" cy="1535492"/>
            </a:xfrm>
          </p:grpSpPr>
          <p:sp>
            <p:nvSpPr>
              <p:cNvPr id="18" name="Title 1"/>
              <p:cNvSpPr txBox="1">
                <a:spLocks/>
              </p:cNvSpPr>
              <p:nvPr userDrawn="1"/>
            </p:nvSpPr>
            <p:spPr>
              <a:xfrm>
                <a:off x="476251" y="231223"/>
                <a:ext cx="7162800" cy="1143000"/>
              </a:xfrm>
              <a:prstGeom prst="rect">
                <a:avLst/>
              </a:prstGeom>
            </p:spPr>
            <p:txBody>
              <a:bodyPr vert="horz" tIns="45720" bIns="0" anchor="b">
                <a:noAutofit/>
                <a:scene3d>
                  <a:camera prst="orthographicFront"/>
                  <a:lightRig rig="freezing" dir="t">
                    <a:rot lat="0" lon="0" rev="5640000"/>
                  </a:lightRig>
                </a:scene3d>
                <a:sp3d prstMaterial="flat">
                  <a:contourClr>
                    <a:schemeClr val="tx2"/>
                  </a:contourClr>
                </a:sp3d>
              </a:bodyPr>
              <a:lstStyle>
                <a:lvl1pPr algn="l" rtl="0" eaLnBrk="1" latinLnBrk="0" hangingPunct="1">
                  <a:spcBef>
                    <a:spcPct val="0"/>
                  </a:spcBef>
                  <a:buNone/>
                  <a:defRPr kumimoji="0" sz="4400" b="0" kern="1200">
                    <a:ln>
                      <a:noFill/>
                    </a:ln>
                    <a:solidFill>
                      <a:srgbClr val="002060"/>
                    </a:solidFill>
                    <a:effectLst/>
                    <a:latin typeface="Century Gothic" panose="020B0502020202020204" pitchFamily="34" charset="0"/>
                    <a:ea typeface="+mj-ea"/>
                    <a:cs typeface="+mj-cs"/>
                  </a:defRPr>
                </a:lvl1pPr>
              </a:lstStyle>
              <a:p>
                <a:r>
                  <a:rPr lang="en-US" sz="1400" dirty="0"/>
                  <a:t>Student Aid Commission</a:t>
                </a:r>
              </a:p>
            </p:txBody>
          </p:sp>
          <p:sp>
            <p:nvSpPr>
              <p:cNvPr id="19" name="Title Placeholder 8"/>
              <p:cNvSpPr txBox="1">
                <a:spLocks/>
              </p:cNvSpPr>
              <p:nvPr userDrawn="1"/>
            </p:nvSpPr>
            <p:spPr>
              <a:xfrm>
                <a:off x="579295" y="-161269"/>
                <a:ext cx="7391400" cy="1143000"/>
              </a:xfrm>
              <a:prstGeom prst="rect">
                <a:avLst/>
              </a:prstGeom>
            </p:spPr>
            <p:txBody>
              <a:bodyPr vert="horz" lIns="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en-US" sz="1200" dirty="0">
                    <a:solidFill>
                      <a:srgbClr val="F49100"/>
                    </a:solidFill>
                    <a:latin typeface="Century Gothic" panose="020B0502020202020204" pitchFamily="34" charset="0"/>
                  </a:rPr>
                  <a:t>California</a:t>
                </a:r>
              </a:p>
            </p:txBody>
          </p:sp>
        </p:grpSp>
        <p:pic>
          <p:nvPicPr>
            <p:cNvPr id="17" name="Picture 3" descr="image001"/>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21673" y="28903"/>
              <a:ext cx="462396" cy="657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7127836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6" name="Rectangle 5"/>
          <p:cNvSpPr/>
          <p:nvPr userDrawn="1"/>
        </p:nvSpPr>
        <p:spPr>
          <a:xfrm rot="5400000">
            <a:off x="-2490345" y="3612862"/>
            <a:ext cx="5638802" cy="584775"/>
          </a:xfrm>
          <a:prstGeom prst="rect">
            <a:avLst/>
          </a:prstGeom>
        </p:spPr>
        <p:txBody>
          <a:bodyPr wrap="square">
            <a:spAutoFit/>
          </a:bodyPr>
          <a:lstStyle/>
          <a:p>
            <a:pPr algn="ctr"/>
            <a:r>
              <a:rPr lang="en-US" sz="1600" i="1" dirty="0">
                <a:solidFill>
                  <a:srgbClr val="F49100"/>
                </a:solidFill>
                <a:latin typeface="Century Gothic" panose="020B0502020202020204" pitchFamily="34" charset="0"/>
              </a:rPr>
              <a:t>Making education beyond high school</a:t>
            </a:r>
          </a:p>
          <a:p>
            <a:pPr algn="ctr"/>
            <a:r>
              <a:rPr lang="en-US" sz="1600" i="1" dirty="0">
                <a:solidFill>
                  <a:srgbClr val="F49100"/>
                </a:solidFill>
                <a:latin typeface="Century Gothic" panose="020B0502020202020204" pitchFamily="34" charset="0"/>
              </a:rPr>
              <a:t>financially accessible to all Californians.</a:t>
            </a:r>
          </a:p>
        </p:txBody>
      </p:sp>
      <p:grpSp>
        <p:nvGrpSpPr>
          <p:cNvPr id="9" name="Group 8"/>
          <p:cNvGrpSpPr/>
          <p:nvPr userDrawn="1"/>
        </p:nvGrpSpPr>
        <p:grpSpPr>
          <a:xfrm>
            <a:off x="221673" y="-299054"/>
            <a:ext cx="7863321" cy="985838"/>
            <a:chOff x="221673" y="-299054"/>
            <a:chExt cx="7863321" cy="985838"/>
          </a:xfrm>
        </p:grpSpPr>
        <p:grpSp>
          <p:nvGrpSpPr>
            <p:cNvPr id="10" name="Group 9"/>
            <p:cNvGrpSpPr/>
            <p:nvPr userDrawn="1"/>
          </p:nvGrpSpPr>
          <p:grpSpPr>
            <a:xfrm>
              <a:off x="590550" y="-299054"/>
              <a:ext cx="7494444" cy="767746"/>
              <a:chOff x="476251" y="-161269"/>
              <a:chExt cx="7494444" cy="1535492"/>
            </a:xfrm>
          </p:grpSpPr>
          <p:sp>
            <p:nvSpPr>
              <p:cNvPr id="12" name="Title 1"/>
              <p:cNvSpPr txBox="1">
                <a:spLocks/>
              </p:cNvSpPr>
              <p:nvPr userDrawn="1"/>
            </p:nvSpPr>
            <p:spPr>
              <a:xfrm>
                <a:off x="476251" y="231223"/>
                <a:ext cx="7162800" cy="1143000"/>
              </a:xfrm>
              <a:prstGeom prst="rect">
                <a:avLst/>
              </a:prstGeom>
            </p:spPr>
            <p:txBody>
              <a:bodyPr vert="horz" tIns="45720" bIns="0" anchor="b">
                <a:noAutofit/>
                <a:scene3d>
                  <a:camera prst="orthographicFront"/>
                  <a:lightRig rig="freezing" dir="t">
                    <a:rot lat="0" lon="0" rev="5640000"/>
                  </a:lightRig>
                </a:scene3d>
                <a:sp3d prstMaterial="flat">
                  <a:contourClr>
                    <a:schemeClr val="tx2"/>
                  </a:contourClr>
                </a:sp3d>
              </a:bodyPr>
              <a:lstStyle>
                <a:lvl1pPr algn="l" rtl="0" eaLnBrk="1" latinLnBrk="0" hangingPunct="1">
                  <a:spcBef>
                    <a:spcPct val="0"/>
                  </a:spcBef>
                  <a:buNone/>
                  <a:defRPr kumimoji="0" sz="4400" b="0" kern="1200">
                    <a:ln>
                      <a:noFill/>
                    </a:ln>
                    <a:solidFill>
                      <a:srgbClr val="002060"/>
                    </a:solidFill>
                    <a:effectLst/>
                    <a:latin typeface="Century Gothic" panose="020B0502020202020204" pitchFamily="34" charset="0"/>
                    <a:ea typeface="+mj-ea"/>
                    <a:cs typeface="+mj-cs"/>
                  </a:defRPr>
                </a:lvl1pPr>
              </a:lstStyle>
              <a:p>
                <a:r>
                  <a:rPr lang="en-US" sz="1400" dirty="0"/>
                  <a:t>Student Aid Commission</a:t>
                </a:r>
              </a:p>
            </p:txBody>
          </p:sp>
          <p:sp>
            <p:nvSpPr>
              <p:cNvPr id="13" name="Title Placeholder 8"/>
              <p:cNvSpPr txBox="1">
                <a:spLocks/>
              </p:cNvSpPr>
              <p:nvPr userDrawn="1"/>
            </p:nvSpPr>
            <p:spPr>
              <a:xfrm>
                <a:off x="579295" y="-161269"/>
                <a:ext cx="7391400" cy="1143000"/>
              </a:xfrm>
              <a:prstGeom prst="rect">
                <a:avLst/>
              </a:prstGeom>
            </p:spPr>
            <p:txBody>
              <a:bodyPr vert="horz" lIns="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en-US" sz="1200" dirty="0">
                    <a:solidFill>
                      <a:srgbClr val="F49100"/>
                    </a:solidFill>
                    <a:latin typeface="Century Gothic" panose="020B0502020202020204" pitchFamily="34" charset="0"/>
                  </a:rPr>
                  <a:t>California</a:t>
                </a:r>
              </a:p>
            </p:txBody>
          </p:sp>
        </p:grpSp>
        <p:pic>
          <p:nvPicPr>
            <p:cNvPr id="11" name="Picture 3" descr="image001"/>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21673" y="28903"/>
              <a:ext cx="462396" cy="657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8499558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457200" y="704088"/>
            <a:ext cx="8229600" cy="1143000"/>
          </a:xfrm>
          <a:prstGeom prst="rect">
            <a:avLst/>
          </a:prstGeom>
        </p:spPr>
        <p:txBody>
          <a:bodyPr anchor="ctr"/>
          <a:lstStyle>
            <a:lvl1pPr algn="ctr">
              <a:defRPr sz="3600" b="1">
                <a:latin typeface="Verdana" panose="020B0604030504040204" pitchFamily="34" charset="0"/>
                <a:ea typeface="Verdana" panose="020B0604030504040204" pitchFamily="34" charset="0"/>
                <a:cs typeface="Verdana" panose="020B0604030504040204" pitchFamily="34" charset="0"/>
              </a:defRPr>
            </a:lvl1pPr>
          </a:lstStyle>
          <a:p>
            <a:r>
              <a:rPr kumimoji="0" lang="en-US" dirty="0"/>
              <a:t>Click to edit Master title style</a:t>
            </a:r>
          </a:p>
        </p:txBody>
      </p:sp>
      <p:sp>
        <p:nvSpPr>
          <p:cNvPr id="10" name="Content Placeholder 2"/>
          <p:cNvSpPr>
            <a:spLocks noGrp="1"/>
          </p:cNvSpPr>
          <p:nvPr>
            <p:ph idx="1"/>
          </p:nvPr>
        </p:nvSpPr>
        <p:spPr>
          <a:xfrm>
            <a:off x="457200" y="1935480"/>
            <a:ext cx="8229600" cy="4389120"/>
          </a:xfrm>
          <a:prstGeom prst="rect">
            <a:avLst/>
          </a:prstGeom>
        </p:spPr>
        <p:txBody>
          <a:bodyPr/>
          <a:lstStyle>
            <a:lvl1pPr marL="0" indent="0">
              <a:buFontTx/>
              <a:buNone/>
              <a:defRPr b="0">
                <a:latin typeface="Verdana" panose="020B0604030504040204" pitchFamily="34" charset="0"/>
                <a:ea typeface="Verdana" panose="020B0604030504040204" pitchFamily="34" charset="0"/>
                <a:cs typeface="Verdana" panose="020B0604030504040204" pitchFamily="34" charset="0"/>
              </a:defRPr>
            </a:lvl1pPr>
            <a:lvl2pPr marL="393192" indent="0">
              <a:buFontTx/>
              <a:buNone/>
              <a:defRPr b="1">
                <a:latin typeface="Verdana" panose="020B0604030504040204" pitchFamily="34" charset="0"/>
                <a:ea typeface="Verdana" panose="020B0604030504040204" pitchFamily="34" charset="0"/>
                <a:cs typeface="Verdana" panose="020B0604030504040204" pitchFamily="34" charset="0"/>
              </a:defRPr>
            </a:lvl2pPr>
            <a:lvl3pPr marL="667512" indent="0">
              <a:buFontTx/>
              <a:buNone/>
              <a:defRPr b="1">
                <a:latin typeface="Verdana" panose="020B0604030504040204" pitchFamily="34" charset="0"/>
                <a:ea typeface="Verdana" panose="020B0604030504040204" pitchFamily="34" charset="0"/>
                <a:cs typeface="Verdana" panose="020B0604030504040204" pitchFamily="34" charset="0"/>
              </a:defRPr>
            </a:lvl3pPr>
            <a:lvl4pPr marL="978408" indent="0">
              <a:buFontTx/>
              <a:buNone/>
              <a:defRPr b="1">
                <a:latin typeface="Verdana" panose="020B0604030504040204" pitchFamily="34" charset="0"/>
                <a:ea typeface="Verdana" panose="020B0604030504040204" pitchFamily="34" charset="0"/>
                <a:cs typeface="Verdana" panose="020B0604030504040204" pitchFamily="34" charset="0"/>
              </a:defRPr>
            </a:lvl4pPr>
            <a:lvl5pPr marL="1252728" indent="0">
              <a:buFontTx/>
              <a:buNone/>
              <a:defRPr b="1">
                <a:latin typeface="Verdana" panose="020B0604030504040204" pitchFamily="34" charset="0"/>
                <a:ea typeface="Verdana" panose="020B0604030504040204" pitchFamily="34" charset="0"/>
                <a:cs typeface="Verdana" panose="020B0604030504040204" pitchFamily="34" charset="0"/>
              </a:defRPr>
            </a:lvl5pPr>
          </a:lstStyle>
          <a:p>
            <a:pPr lvl="0" eaLnBrk="1" latinLnBrk="0" hangingPunct="1"/>
            <a:r>
              <a:rPr lang="en-US" dirty="0"/>
              <a:t>Click to edit Master text styles</a:t>
            </a:r>
          </a:p>
        </p:txBody>
      </p:sp>
      <p:sp>
        <p:nvSpPr>
          <p:cNvPr id="11" name="Rectangle 10"/>
          <p:cNvSpPr/>
          <p:nvPr userDrawn="1"/>
        </p:nvSpPr>
        <p:spPr>
          <a:xfrm>
            <a:off x="441324" y="6343650"/>
            <a:ext cx="8264525" cy="338554"/>
          </a:xfrm>
          <a:prstGeom prst="rect">
            <a:avLst/>
          </a:prstGeom>
        </p:spPr>
        <p:txBody>
          <a:bodyPr wrap="square">
            <a:spAutoFit/>
          </a:bodyPr>
          <a:lstStyle/>
          <a:p>
            <a:pPr algn="ctr"/>
            <a:r>
              <a:rPr lang="en-US" sz="1600" b="0" i="1" kern="1200" dirty="0">
                <a:solidFill>
                  <a:schemeClr val="accent6"/>
                </a:solidFill>
                <a:effectLst/>
                <a:latin typeface="Century Gothic" panose="020B0502020202020204" pitchFamily="34" charset="0"/>
                <a:ea typeface="+mn-ea"/>
                <a:cs typeface="+mn-cs"/>
              </a:rPr>
              <a:t>Making education beyond high school financially accessible to all Californians.</a:t>
            </a:r>
            <a:endParaRPr lang="en-US" sz="1600" b="0" i="1" dirty="0">
              <a:solidFill>
                <a:schemeClr val="accent6"/>
              </a:solidFill>
              <a:latin typeface="Century Gothic" panose="020B0502020202020204" pitchFamily="34" charset="0"/>
            </a:endParaRPr>
          </a:p>
        </p:txBody>
      </p:sp>
      <p:grpSp>
        <p:nvGrpSpPr>
          <p:cNvPr id="2" name="Group 1"/>
          <p:cNvGrpSpPr/>
          <p:nvPr userDrawn="1"/>
        </p:nvGrpSpPr>
        <p:grpSpPr>
          <a:xfrm>
            <a:off x="221673" y="-299054"/>
            <a:ext cx="7863321" cy="985838"/>
            <a:chOff x="221673" y="-299054"/>
            <a:chExt cx="7863321" cy="985838"/>
          </a:xfrm>
        </p:grpSpPr>
        <p:grpSp>
          <p:nvGrpSpPr>
            <p:cNvPr id="18" name="Group 17"/>
            <p:cNvGrpSpPr/>
            <p:nvPr userDrawn="1"/>
          </p:nvGrpSpPr>
          <p:grpSpPr>
            <a:xfrm>
              <a:off x="590550" y="-299054"/>
              <a:ext cx="7494444" cy="767746"/>
              <a:chOff x="476251" y="-161269"/>
              <a:chExt cx="7494444" cy="1535492"/>
            </a:xfrm>
          </p:grpSpPr>
          <p:sp>
            <p:nvSpPr>
              <p:cNvPr id="19" name="Title 1"/>
              <p:cNvSpPr txBox="1">
                <a:spLocks/>
              </p:cNvSpPr>
              <p:nvPr userDrawn="1"/>
            </p:nvSpPr>
            <p:spPr>
              <a:xfrm>
                <a:off x="476251" y="231223"/>
                <a:ext cx="7162800" cy="1143000"/>
              </a:xfrm>
              <a:prstGeom prst="rect">
                <a:avLst/>
              </a:prstGeom>
            </p:spPr>
            <p:txBody>
              <a:bodyPr vert="horz" tIns="45720" bIns="0" anchor="b">
                <a:noAutofit/>
                <a:scene3d>
                  <a:camera prst="orthographicFront"/>
                  <a:lightRig rig="freezing" dir="t">
                    <a:rot lat="0" lon="0" rev="5640000"/>
                  </a:lightRig>
                </a:scene3d>
                <a:sp3d prstMaterial="flat">
                  <a:contourClr>
                    <a:schemeClr val="tx2"/>
                  </a:contourClr>
                </a:sp3d>
              </a:bodyPr>
              <a:lstStyle>
                <a:lvl1pPr algn="l" rtl="0" eaLnBrk="1" latinLnBrk="0" hangingPunct="1">
                  <a:spcBef>
                    <a:spcPct val="0"/>
                  </a:spcBef>
                  <a:buNone/>
                  <a:defRPr kumimoji="0" sz="4400" b="0" kern="1200">
                    <a:ln>
                      <a:noFill/>
                    </a:ln>
                    <a:solidFill>
                      <a:srgbClr val="002060"/>
                    </a:solidFill>
                    <a:effectLst/>
                    <a:latin typeface="Century Gothic" panose="020B0502020202020204" pitchFamily="34" charset="0"/>
                    <a:ea typeface="+mj-ea"/>
                    <a:cs typeface="+mj-cs"/>
                  </a:defRPr>
                </a:lvl1pPr>
              </a:lstStyle>
              <a:p>
                <a:r>
                  <a:rPr lang="en-US" sz="1400" dirty="0"/>
                  <a:t>Student Aid</a:t>
                </a:r>
                <a:r>
                  <a:rPr lang="en-US" sz="1400" baseline="0" dirty="0"/>
                  <a:t> </a:t>
                </a:r>
                <a:r>
                  <a:rPr lang="en-US" sz="1400" dirty="0"/>
                  <a:t>Commission</a:t>
                </a:r>
              </a:p>
            </p:txBody>
          </p:sp>
          <p:sp>
            <p:nvSpPr>
              <p:cNvPr id="20" name="Title Placeholder 8"/>
              <p:cNvSpPr txBox="1">
                <a:spLocks/>
              </p:cNvSpPr>
              <p:nvPr userDrawn="1"/>
            </p:nvSpPr>
            <p:spPr>
              <a:xfrm>
                <a:off x="579295" y="-161269"/>
                <a:ext cx="7391400" cy="1143000"/>
              </a:xfrm>
              <a:prstGeom prst="rect">
                <a:avLst/>
              </a:prstGeom>
            </p:spPr>
            <p:txBody>
              <a:bodyPr vert="horz" lIns="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en-US" sz="1200" dirty="0">
                    <a:solidFill>
                      <a:schemeClr val="accent3"/>
                    </a:solidFill>
                    <a:latin typeface="Century Gothic" panose="020B0502020202020204" pitchFamily="34" charset="0"/>
                  </a:rPr>
                  <a:t>California</a:t>
                </a:r>
              </a:p>
            </p:txBody>
          </p:sp>
        </p:grpSp>
        <p:pic>
          <p:nvPicPr>
            <p:cNvPr id="1026" name="Picture 3" descr="image001"/>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21673" y="28903"/>
              <a:ext cx="462396" cy="657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1_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621444" y="873367"/>
            <a:ext cx="8065356" cy="5451233"/>
          </a:xfrm>
          <a:prstGeom prst="rect">
            <a:avLst/>
          </a:prstGeom>
        </p:spPr>
        <p:txBody>
          <a:bodyPr vert="eaVert"/>
          <a:lstStyle>
            <a:lvl1pPr marL="0" indent="0">
              <a:buFontTx/>
              <a:buNone/>
              <a:defRPr sz="1600">
                <a:latin typeface="Verdana" panose="020B0604030504040204" pitchFamily="34" charset="0"/>
                <a:ea typeface="Verdana" panose="020B0604030504040204" pitchFamily="34" charset="0"/>
                <a:cs typeface="Verdana" panose="020B0604030504040204" pitchFamily="34" charset="0"/>
              </a:defRPr>
            </a:lvl1pPr>
            <a:lvl2pPr marL="393192" indent="0">
              <a:buFontTx/>
              <a:buNone/>
              <a:defRPr>
                <a:latin typeface="Verdana" panose="020B0604030504040204" pitchFamily="34" charset="0"/>
                <a:ea typeface="Verdana" panose="020B0604030504040204" pitchFamily="34" charset="0"/>
                <a:cs typeface="Verdana" panose="020B0604030504040204" pitchFamily="34" charset="0"/>
              </a:defRPr>
            </a:lvl2pPr>
            <a:lvl3pPr marL="667512" indent="0">
              <a:buFontTx/>
              <a:buNone/>
              <a:defRPr>
                <a:latin typeface="Verdana" panose="020B0604030504040204" pitchFamily="34" charset="0"/>
                <a:ea typeface="Verdana" panose="020B0604030504040204" pitchFamily="34" charset="0"/>
                <a:cs typeface="Verdana" panose="020B0604030504040204" pitchFamily="34" charset="0"/>
              </a:defRPr>
            </a:lvl3pPr>
            <a:lvl4pPr marL="978408" indent="0">
              <a:buFontTx/>
              <a:buNone/>
              <a:defRPr>
                <a:latin typeface="Verdana" panose="020B0604030504040204" pitchFamily="34" charset="0"/>
                <a:ea typeface="Verdana" panose="020B0604030504040204" pitchFamily="34" charset="0"/>
                <a:cs typeface="Verdana" panose="020B0604030504040204" pitchFamily="34" charset="0"/>
              </a:defRPr>
            </a:lvl4pPr>
            <a:lvl5pPr marL="1252728" indent="0">
              <a:buFontTx/>
              <a:buNone/>
              <a:defRPr>
                <a:latin typeface="Verdana" panose="020B0604030504040204" pitchFamily="34" charset="0"/>
                <a:ea typeface="Verdana" panose="020B0604030504040204" pitchFamily="34" charset="0"/>
                <a:cs typeface="Verdana" panose="020B0604030504040204" pitchFamily="34" charset="0"/>
              </a:defRPr>
            </a:lvl5pPr>
          </a:lstStyle>
          <a:p>
            <a:pPr lvl="0" eaLnBrk="1" latinLnBrk="0" hangingPunct="1"/>
            <a:r>
              <a:rPr lang="en-US" dirty="0"/>
              <a:t>Click to edit Master text styles</a:t>
            </a:r>
          </a:p>
          <a:p>
            <a:pPr lvl="0" eaLnBrk="1" latinLnBrk="0" hangingPunct="1"/>
            <a:endParaRPr lang="en-US" dirty="0"/>
          </a:p>
          <a:p>
            <a:pPr lvl="0" eaLnBrk="1" latinLnBrk="0" hangingPunct="1"/>
            <a:endParaRPr lang="en-US" dirty="0"/>
          </a:p>
        </p:txBody>
      </p:sp>
      <p:sp>
        <p:nvSpPr>
          <p:cNvPr id="5" name="Rectangle 4"/>
          <p:cNvSpPr/>
          <p:nvPr userDrawn="1"/>
        </p:nvSpPr>
        <p:spPr>
          <a:xfrm rot="5400000">
            <a:off x="-2490345" y="3612862"/>
            <a:ext cx="5638802" cy="584775"/>
          </a:xfrm>
          <a:prstGeom prst="rect">
            <a:avLst/>
          </a:prstGeom>
        </p:spPr>
        <p:txBody>
          <a:bodyPr wrap="square">
            <a:spAutoFit/>
          </a:bodyPr>
          <a:lstStyle/>
          <a:p>
            <a:pPr algn="ctr"/>
            <a:r>
              <a:rPr lang="en-US" sz="1600" i="1" dirty="0">
                <a:solidFill>
                  <a:srgbClr val="F49100"/>
                </a:solidFill>
                <a:latin typeface="Century Gothic" panose="020B0502020202020204" pitchFamily="34" charset="0"/>
              </a:rPr>
              <a:t>Making education beyond high school</a:t>
            </a:r>
          </a:p>
          <a:p>
            <a:pPr algn="ctr"/>
            <a:r>
              <a:rPr lang="en-US" sz="1600" i="1" dirty="0">
                <a:solidFill>
                  <a:srgbClr val="F49100"/>
                </a:solidFill>
                <a:latin typeface="Century Gothic" panose="020B0502020202020204" pitchFamily="34" charset="0"/>
              </a:rPr>
              <a:t>financially accessible to all Californians.</a:t>
            </a:r>
          </a:p>
        </p:txBody>
      </p:sp>
      <p:grpSp>
        <p:nvGrpSpPr>
          <p:cNvPr id="10" name="Group 9"/>
          <p:cNvGrpSpPr/>
          <p:nvPr userDrawn="1"/>
        </p:nvGrpSpPr>
        <p:grpSpPr>
          <a:xfrm>
            <a:off x="221673" y="-299054"/>
            <a:ext cx="7863321" cy="985838"/>
            <a:chOff x="221673" y="-299054"/>
            <a:chExt cx="7863321" cy="985838"/>
          </a:xfrm>
        </p:grpSpPr>
        <p:grpSp>
          <p:nvGrpSpPr>
            <p:cNvPr id="11" name="Group 10"/>
            <p:cNvGrpSpPr/>
            <p:nvPr userDrawn="1"/>
          </p:nvGrpSpPr>
          <p:grpSpPr>
            <a:xfrm>
              <a:off x="590550" y="-299054"/>
              <a:ext cx="7494444" cy="767746"/>
              <a:chOff x="476251" y="-161269"/>
              <a:chExt cx="7494444" cy="1535492"/>
            </a:xfrm>
          </p:grpSpPr>
          <p:sp>
            <p:nvSpPr>
              <p:cNvPr id="13" name="Title 1"/>
              <p:cNvSpPr txBox="1">
                <a:spLocks/>
              </p:cNvSpPr>
              <p:nvPr userDrawn="1"/>
            </p:nvSpPr>
            <p:spPr>
              <a:xfrm>
                <a:off x="476251" y="231223"/>
                <a:ext cx="7162800" cy="1143000"/>
              </a:xfrm>
              <a:prstGeom prst="rect">
                <a:avLst/>
              </a:prstGeom>
            </p:spPr>
            <p:txBody>
              <a:bodyPr vert="horz" tIns="45720" bIns="0" anchor="b">
                <a:noAutofit/>
                <a:scene3d>
                  <a:camera prst="orthographicFront"/>
                  <a:lightRig rig="freezing" dir="t">
                    <a:rot lat="0" lon="0" rev="5640000"/>
                  </a:lightRig>
                </a:scene3d>
                <a:sp3d prstMaterial="flat">
                  <a:contourClr>
                    <a:schemeClr val="tx2"/>
                  </a:contourClr>
                </a:sp3d>
              </a:bodyPr>
              <a:lstStyle>
                <a:lvl1pPr algn="l" rtl="0" eaLnBrk="1" latinLnBrk="0" hangingPunct="1">
                  <a:spcBef>
                    <a:spcPct val="0"/>
                  </a:spcBef>
                  <a:buNone/>
                  <a:defRPr kumimoji="0" sz="4400" b="0" kern="1200">
                    <a:ln>
                      <a:noFill/>
                    </a:ln>
                    <a:solidFill>
                      <a:srgbClr val="002060"/>
                    </a:solidFill>
                    <a:effectLst/>
                    <a:latin typeface="Century Gothic" panose="020B0502020202020204" pitchFamily="34" charset="0"/>
                    <a:ea typeface="+mj-ea"/>
                    <a:cs typeface="+mj-cs"/>
                  </a:defRPr>
                </a:lvl1pPr>
              </a:lstStyle>
              <a:p>
                <a:r>
                  <a:rPr lang="en-US" sz="1400" dirty="0"/>
                  <a:t>Student Aid Commission</a:t>
                </a:r>
              </a:p>
            </p:txBody>
          </p:sp>
          <p:sp>
            <p:nvSpPr>
              <p:cNvPr id="14" name="Title Placeholder 8"/>
              <p:cNvSpPr txBox="1">
                <a:spLocks/>
              </p:cNvSpPr>
              <p:nvPr userDrawn="1"/>
            </p:nvSpPr>
            <p:spPr>
              <a:xfrm>
                <a:off x="579295" y="-161269"/>
                <a:ext cx="7391400" cy="1143000"/>
              </a:xfrm>
              <a:prstGeom prst="rect">
                <a:avLst/>
              </a:prstGeom>
            </p:spPr>
            <p:txBody>
              <a:bodyPr vert="horz" lIns="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en-US" sz="1200" dirty="0">
                    <a:solidFill>
                      <a:srgbClr val="F49100"/>
                    </a:solidFill>
                    <a:latin typeface="Century Gothic" panose="020B0502020202020204" pitchFamily="34" charset="0"/>
                  </a:rPr>
                  <a:t>California</a:t>
                </a:r>
              </a:p>
            </p:txBody>
          </p:sp>
        </p:grpSp>
        <p:pic>
          <p:nvPicPr>
            <p:cNvPr id="12" name="Picture 3" descr="image001"/>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21673" y="28903"/>
              <a:ext cx="462396" cy="657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2527616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Freeform 10"/>
          <p:cNvSpPr>
            <a:spLocks/>
          </p:cNvSpPr>
          <p:nvPr/>
        </p:nvSpPr>
        <p:spPr bwMode="auto">
          <a:xfrm flipV="1">
            <a:off x="4391025" y="621982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p:nvPr>
        </p:nvSpPr>
        <p:spPr>
          <a:xfrm>
            <a:off x="609600" y="1176996"/>
            <a:ext cx="2212848" cy="1582621"/>
          </a:xfrm>
          <a:prstGeom prst="rect">
            <a:avLst/>
          </a:prstGeom>
        </p:spPr>
        <p:txBody>
          <a:bodyPr vert="horz" lIns="45720" tIns="45720" rIns="45720" bIns="45720" anchor="b"/>
          <a:lstStyle>
            <a:lvl1pPr algn="l">
              <a:buNone/>
              <a:defRPr sz="2000" b="1">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r>
              <a:rPr kumimoji="0" lang="en-US" dirty="0"/>
              <a:t>Click to edit Master title style</a:t>
            </a:r>
          </a:p>
        </p:txBody>
      </p:sp>
      <p:sp>
        <p:nvSpPr>
          <p:cNvPr id="4" name="Text Placeholder 3"/>
          <p:cNvSpPr>
            <a:spLocks noGrp="1"/>
          </p:cNvSpPr>
          <p:nvPr>
            <p:ph type="body" sz="half" idx="2"/>
          </p:nvPr>
        </p:nvSpPr>
        <p:spPr>
          <a:xfrm>
            <a:off x="609600" y="2828785"/>
            <a:ext cx="2209800" cy="2179320"/>
          </a:xfrm>
          <a:prstGeom prst="rect">
            <a:avLst/>
          </a:prstGeom>
        </p:spPr>
        <p:txBody>
          <a:bodyPr lIns="64008" rIns="45720" bIns="45720" anchor="t"/>
          <a:lstStyle>
            <a:lvl1pPr marL="0" indent="0" algn="l">
              <a:spcBef>
                <a:spcPts val="250"/>
              </a:spcBef>
              <a:buFontTx/>
              <a:buNone/>
              <a:defRPr sz="1300">
                <a:latin typeface="Verdana" panose="020B0604030504040204" pitchFamily="34" charset="0"/>
                <a:ea typeface="Verdana" panose="020B0604030504040204" pitchFamily="34" charset="0"/>
                <a:cs typeface="Verdana" panose="020B0604030504040204" pitchFamily="34" charset="0"/>
              </a:defRPr>
            </a:lvl1pPr>
            <a:lvl2pPr>
              <a:defRPr sz="1200"/>
            </a:lvl2pPr>
            <a:lvl3pPr>
              <a:defRPr sz="1000"/>
            </a:lvl3pPr>
            <a:lvl4pPr>
              <a:defRPr sz="900"/>
            </a:lvl4pPr>
            <a:lvl5pPr>
              <a:defRPr sz="900"/>
            </a:lvl5pPr>
          </a:lstStyle>
          <a:p>
            <a:pPr lvl="0" eaLnBrk="1" latinLnBrk="0" hangingPunct="1"/>
            <a:r>
              <a:rPr kumimoji="0" lang="en-US" dirty="0"/>
              <a:t>Click to edit Master text styles</a:t>
            </a: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atin typeface="Verdana" panose="020B0604030504040204" pitchFamily="34" charset="0"/>
                <a:ea typeface="Verdana" panose="020B0604030504040204" pitchFamily="34" charset="0"/>
                <a:cs typeface="Verdana" panose="020B0604030504040204" pitchFamily="34" charset="0"/>
              </a:defRPr>
            </a:lvl1pPr>
          </a:lstStyle>
          <a:p>
            <a:r>
              <a:rPr kumimoji="0" lang="en-US" dirty="0"/>
              <a:t>Click icon to add picture</a:t>
            </a:r>
          </a:p>
        </p:txBody>
      </p:sp>
      <p:sp>
        <p:nvSpPr>
          <p:cNvPr id="10" name="Freeform 9"/>
          <p:cNvSpPr>
            <a:spLocks/>
          </p:cNvSpPr>
          <p:nvPr userDrawn="1"/>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grpSp>
        <p:nvGrpSpPr>
          <p:cNvPr id="17" name="Group 16"/>
          <p:cNvGrpSpPr/>
          <p:nvPr userDrawn="1"/>
        </p:nvGrpSpPr>
        <p:grpSpPr>
          <a:xfrm>
            <a:off x="-28575" y="5872162"/>
            <a:ext cx="7863321" cy="985838"/>
            <a:chOff x="221673" y="-299054"/>
            <a:chExt cx="7863321" cy="985838"/>
          </a:xfrm>
        </p:grpSpPr>
        <p:grpSp>
          <p:nvGrpSpPr>
            <p:cNvPr id="18" name="Group 17"/>
            <p:cNvGrpSpPr/>
            <p:nvPr userDrawn="1"/>
          </p:nvGrpSpPr>
          <p:grpSpPr>
            <a:xfrm>
              <a:off x="590550" y="-299054"/>
              <a:ext cx="7494444" cy="767746"/>
              <a:chOff x="476251" y="-161269"/>
              <a:chExt cx="7494444" cy="1535492"/>
            </a:xfrm>
          </p:grpSpPr>
          <p:sp>
            <p:nvSpPr>
              <p:cNvPr id="20" name="Title 1"/>
              <p:cNvSpPr txBox="1">
                <a:spLocks/>
              </p:cNvSpPr>
              <p:nvPr userDrawn="1"/>
            </p:nvSpPr>
            <p:spPr>
              <a:xfrm>
                <a:off x="476251" y="231223"/>
                <a:ext cx="7162800" cy="1143000"/>
              </a:xfrm>
              <a:prstGeom prst="rect">
                <a:avLst/>
              </a:prstGeom>
            </p:spPr>
            <p:txBody>
              <a:bodyPr vert="horz" tIns="45720" bIns="0" anchor="b">
                <a:noAutofit/>
                <a:scene3d>
                  <a:camera prst="orthographicFront"/>
                  <a:lightRig rig="freezing" dir="t">
                    <a:rot lat="0" lon="0" rev="5640000"/>
                  </a:lightRig>
                </a:scene3d>
                <a:sp3d prstMaterial="flat">
                  <a:contourClr>
                    <a:schemeClr val="tx2"/>
                  </a:contourClr>
                </a:sp3d>
              </a:bodyPr>
              <a:lstStyle>
                <a:lvl1pPr algn="l" rtl="0" eaLnBrk="1" latinLnBrk="0" hangingPunct="1">
                  <a:spcBef>
                    <a:spcPct val="0"/>
                  </a:spcBef>
                  <a:buNone/>
                  <a:defRPr kumimoji="0" sz="4400" b="0" kern="1200">
                    <a:ln>
                      <a:noFill/>
                    </a:ln>
                    <a:solidFill>
                      <a:srgbClr val="002060"/>
                    </a:solidFill>
                    <a:effectLst/>
                    <a:latin typeface="Century Gothic" panose="020B0502020202020204" pitchFamily="34" charset="0"/>
                    <a:ea typeface="+mj-ea"/>
                    <a:cs typeface="+mj-cs"/>
                  </a:defRPr>
                </a:lvl1pPr>
              </a:lstStyle>
              <a:p>
                <a:r>
                  <a:rPr lang="en-US" sz="1400" dirty="0"/>
                  <a:t>Student Aid Commission</a:t>
                </a:r>
              </a:p>
            </p:txBody>
          </p:sp>
          <p:sp>
            <p:nvSpPr>
              <p:cNvPr id="21" name="Title Placeholder 8"/>
              <p:cNvSpPr txBox="1">
                <a:spLocks/>
              </p:cNvSpPr>
              <p:nvPr userDrawn="1"/>
            </p:nvSpPr>
            <p:spPr>
              <a:xfrm>
                <a:off x="579295" y="-161269"/>
                <a:ext cx="7391400" cy="1143000"/>
              </a:xfrm>
              <a:prstGeom prst="rect">
                <a:avLst/>
              </a:prstGeom>
            </p:spPr>
            <p:txBody>
              <a:bodyPr vert="horz" lIns="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en-US" sz="1200" dirty="0">
                    <a:solidFill>
                      <a:srgbClr val="F49100"/>
                    </a:solidFill>
                    <a:latin typeface="Century Gothic" panose="020B0502020202020204" pitchFamily="34" charset="0"/>
                  </a:rPr>
                  <a:t>California</a:t>
                </a:r>
              </a:p>
            </p:txBody>
          </p:sp>
        </p:grpSp>
        <p:pic>
          <p:nvPicPr>
            <p:cNvPr id="19" name="Picture 3" descr="image001"/>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21673" y="28903"/>
              <a:ext cx="462396" cy="657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226427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a:prstGeom prst="rect">
            <a:avLst/>
          </a:prstGeom>
        </p:spPr>
        <p:txBody>
          <a:bodyPr lIns="0" anchor="b">
            <a:noAutofit/>
          </a:bodyPr>
          <a:lstStyle>
            <a:lvl1pPr algn="l" rtl="0">
              <a:spcBef>
                <a:spcPct val="0"/>
              </a:spcBef>
              <a:buNone/>
              <a:defRPr sz="2400" b="0">
                <a:ln>
                  <a:noFill/>
                </a:ln>
                <a:solidFill>
                  <a:schemeClr val="tx2"/>
                </a:solidFill>
                <a:effectLst/>
                <a:latin typeface="Verdana" panose="020B0604030504040204" pitchFamily="34" charset="0"/>
                <a:ea typeface="Verdana" panose="020B0604030504040204" pitchFamily="34" charset="0"/>
                <a:cs typeface="Verdana" panose="020B0604030504040204" pitchFamily="34" charset="0"/>
              </a:defRPr>
            </a:lvl1pPr>
          </a:lstStyle>
          <a:p>
            <a:r>
              <a:rPr kumimoji="0" lang="en-US" dirty="0"/>
              <a:t>Click to edit Master title style</a:t>
            </a:r>
          </a:p>
        </p:txBody>
      </p:sp>
      <p:sp>
        <p:nvSpPr>
          <p:cNvPr id="3" name="Text Placeholder 2"/>
          <p:cNvSpPr>
            <a:spLocks noGrp="1"/>
          </p:cNvSpPr>
          <p:nvPr>
            <p:ph type="body" idx="2"/>
          </p:nvPr>
        </p:nvSpPr>
        <p:spPr>
          <a:xfrm>
            <a:off x="685800" y="1676400"/>
            <a:ext cx="2743200" cy="4572000"/>
          </a:xfrm>
          <a:prstGeom prst="rect">
            <a:avLst/>
          </a:prstGeom>
        </p:spPr>
        <p:txBody>
          <a:bodyPr lIns="18288" rIns="18288"/>
          <a:lstStyle>
            <a:lvl1pPr marL="0" indent="0" algn="l">
              <a:buNone/>
              <a:defRPr sz="1400">
                <a:latin typeface="Verdana" panose="020B0604030504040204" pitchFamily="34" charset="0"/>
                <a:ea typeface="Verdana" panose="020B0604030504040204" pitchFamily="34" charset="0"/>
                <a:cs typeface="Verdana" panose="020B0604030504040204" pitchFamily="34" charset="0"/>
              </a:defRPr>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dirty="0"/>
              <a:t>Click to edit Master text styles</a:t>
            </a:r>
          </a:p>
        </p:txBody>
      </p:sp>
      <p:sp>
        <p:nvSpPr>
          <p:cNvPr id="4" name="Content Placeholder 3"/>
          <p:cNvSpPr>
            <a:spLocks noGrp="1"/>
          </p:cNvSpPr>
          <p:nvPr>
            <p:ph sz="half" idx="1"/>
          </p:nvPr>
        </p:nvSpPr>
        <p:spPr>
          <a:xfrm>
            <a:off x="3581400" y="1676400"/>
            <a:ext cx="5111750" cy="4572000"/>
          </a:xfrm>
          <a:prstGeom prst="rect">
            <a:avLst/>
          </a:prstGeom>
        </p:spPr>
        <p:txBody>
          <a:bodyPr tIns="0"/>
          <a:lstStyle>
            <a:lvl1pPr>
              <a:defRPr sz="2800">
                <a:latin typeface="Verdana" panose="020B0604030504040204" pitchFamily="34" charset="0"/>
                <a:ea typeface="Verdana" panose="020B0604030504040204" pitchFamily="34" charset="0"/>
                <a:cs typeface="Verdana" panose="020B0604030504040204" pitchFamily="34" charset="0"/>
              </a:defRPr>
            </a:lvl1pPr>
            <a:lvl2pPr>
              <a:defRPr sz="2600">
                <a:latin typeface="Verdana" panose="020B0604030504040204" pitchFamily="34" charset="0"/>
                <a:ea typeface="Verdana" panose="020B0604030504040204" pitchFamily="34" charset="0"/>
                <a:cs typeface="Verdana" panose="020B0604030504040204" pitchFamily="34" charset="0"/>
              </a:defRPr>
            </a:lvl2pPr>
            <a:lvl3pPr>
              <a:defRPr sz="2400">
                <a:latin typeface="Verdana" panose="020B0604030504040204" pitchFamily="34" charset="0"/>
                <a:ea typeface="Verdana" panose="020B0604030504040204" pitchFamily="34" charset="0"/>
                <a:cs typeface="Verdana" panose="020B0604030504040204" pitchFamily="34" charset="0"/>
              </a:defRPr>
            </a:lvl3pPr>
            <a:lvl4pPr>
              <a:defRPr sz="2000">
                <a:latin typeface="Verdana" panose="020B0604030504040204" pitchFamily="34" charset="0"/>
                <a:ea typeface="Verdana" panose="020B0604030504040204" pitchFamily="34" charset="0"/>
                <a:cs typeface="Verdana" panose="020B0604030504040204" pitchFamily="34" charset="0"/>
              </a:defRPr>
            </a:lvl4pPr>
            <a:lvl5pPr>
              <a:defRPr sz="1800">
                <a:latin typeface="Verdana" panose="020B0604030504040204" pitchFamily="34" charset="0"/>
                <a:ea typeface="Verdana" panose="020B0604030504040204" pitchFamily="34" charset="0"/>
                <a:cs typeface="Verdana" panose="020B0604030504040204" pitchFamily="34" charset="0"/>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grpSp>
        <p:nvGrpSpPr>
          <p:cNvPr id="9" name="Group 8"/>
          <p:cNvGrpSpPr/>
          <p:nvPr userDrawn="1"/>
        </p:nvGrpSpPr>
        <p:grpSpPr>
          <a:xfrm>
            <a:off x="221673" y="-299054"/>
            <a:ext cx="7863321" cy="985838"/>
            <a:chOff x="221673" y="-299054"/>
            <a:chExt cx="7863321" cy="985838"/>
          </a:xfrm>
        </p:grpSpPr>
        <p:grpSp>
          <p:nvGrpSpPr>
            <p:cNvPr id="13" name="Group 12"/>
            <p:cNvGrpSpPr/>
            <p:nvPr userDrawn="1"/>
          </p:nvGrpSpPr>
          <p:grpSpPr>
            <a:xfrm>
              <a:off x="590550" y="-299054"/>
              <a:ext cx="7494444" cy="767746"/>
              <a:chOff x="476251" y="-161269"/>
              <a:chExt cx="7494444" cy="1535492"/>
            </a:xfrm>
          </p:grpSpPr>
          <p:sp>
            <p:nvSpPr>
              <p:cNvPr id="15" name="Title 1"/>
              <p:cNvSpPr txBox="1">
                <a:spLocks/>
              </p:cNvSpPr>
              <p:nvPr userDrawn="1"/>
            </p:nvSpPr>
            <p:spPr>
              <a:xfrm>
                <a:off x="476251" y="231223"/>
                <a:ext cx="7162800" cy="1143000"/>
              </a:xfrm>
              <a:prstGeom prst="rect">
                <a:avLst/>
              </a:prstGeom>
            </p:spPr>
            <p:txBody>
              <a:bodyPr vert="horz" tIns="45720" bIns="0" anchor="b">
                <a:noAutofit/>
                <a:scene3d>
                  <a:camera prst="orthographicFront"/>
                  <a:lightRig rig="freezing" dir="t">
                    <a:rot lat="0" lon="0" rev="5640000"/>
                  </a:lightRig>
                </a:scene3d>
                <a:sp3d prstMaterial="flat">
                  <a:contourClr>
                    <a:schemeClr val="tx2"/>
                  </a:contourClr>
                </a:sp3d>
              </a:bodyPr>
              <a:lstStyle>
                <a:lvl1pPr algn="l" rtl="0" eaLnBrk="1" latinLnBrk="0" hangingPunct="1">
                  <a:spcBef>
                    <a:spcPct val="0"/>
                  </a:spcBef>
                  <a:buNone/>
                  <a:defRPr kumimoji="0" sz="4400" b="0" kern="1200">
                    <a:ln>
                      <a:noFill/>
                    </a:ln>
                    <a:solidFill>
                      <a:srgbClr val="002060"/>
                    </a:solidFill>
                    <a:effectLst/>
                    <a:latin typeface="Century Gothic" panose="020B0502020202020204" pitchFamily="34" charset="0"/>
                    <a:ea typeface="+mj-ea"/>
                    <a:cs typeface="+mj-cs"/>
                  </a:defRPr>
                </a:lvl1pPr>
              </a:lstStyle>
              <a:p>
                <a:r>
                  <a:rPr lang="en-US" sz="1400" dirty="0"/>
                  <a:t>Student Aid Commission</a:t>
                </a:r>
              </a:p>
            </p:txBody>
          </p:sp>
          <p:sp>
            <p:nvSpPr>
              <p:cNvPr id="16" name="Title Placeholder 8"/>
              <p:cNvSpPr txBox="1">
                <a:spLocks/>
              </p:cNvSpPr>
              <p:nvPr userDrawn="1"/>
            </p:nvSpPr>
            <p:spPr>
              <a:xfrm>
                <a:off x="579295" y="-161269"/>
                <a:ext cx="7391400" cy="1143000"/>
              </a:xfrm>
              <a:prstGeom prst="rect">
                <a:avLst/>
              </a:prstGeom>
            </p:spPr>
            <p:txBody>
              <a:bodyPr vert="horz" lIns="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en-US" sz="1200" dirty="0">
                    <a:solidFill>
                      <a:srgbClr val="F49100"/>
                    </a:solidFill>
                    <a:latin typeface="Century Gothic" panose="020B0502020202020204" pitchFamily="34" charset="0"/>
                  </a:rPr>
                  <a:t>California</a:t>
                </a:r>
              </a:p>
            </p:txBody>
          </p:sp>
        </p:grpSp>
        <p:pic>
          <p:nvPicPr>
            <p:cNvPr id="14" name="Picture 3" descr="image001"/>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21673" y="28903"/>
              <a:ext cx="462396" cy="657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5998201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704088"/>
            <a:ext cx="8229600" cy="1143000"/>
          </a:xfrm>
          <a:prstGeom prst="rect">
            <a:avLst/>
          </a:prstGeom>
        </p:spPr>
        <p:txBody>
          <a:bodyPr anchor="ctr"/>
          <a:lstStyle>
            <a:lvl1pPr algn="ctr">
              <a:defRPr sz="3600">
                <a:solidFill>
                  <a:schemeClr val="tx1"/>
                </a:solidFill>
                <a:latin typeface="Century Gothic" panose="020B0502020202020204" pitchFamily="34" charset="0"/>
                <a:ea typeface="Verdana" panose="020B0604030504040204" pitchFamily="34" charset="0"/>
                <a:cs typeface="Verdana" panose="020B0604030504040204" pitchFamily="34" charset="0"/>
              </a:defRPr>
            </a:lvl1pPr>
          </a:lstStyle>
          <a:p>
            <a:r>
              <a:rPr kumimoji="0" lang="en-US" dirty="0"/>
              <a:t>California Student Aid Commission</a:t>
            </a:r>
          </a:p>
        </p:txBody>
      </p:sp>
      <p:sp>
        <p:nvSpPr>
          <p:cNvPr id="3" name="Vertical Text Placeholder 2"/>
          <p:cNvSpPr>
            <a:spLocks noGrp="1"/>
          </p:cNvSpPr>
          <p:nvPr>
            <p:ph type="body" orient="vert" idx="1"/>
          </p:nvPr>
        </p:nvSpPr>
        <p:spPr>
          <a:xfrm>
            <a:off x="457200" y="1935480"/>
            <a:ext cx="8229600" cy="4389120"/>
          </a:xfrm>
          <a:prstGeom prst="rect">
            <a:avLst/>
          </a:prstGeom>
        </p:spPr>
        <p:txBody>
          <a:bodyPr vert="eaVert"/>
          <a:lstStyle>
            <a:lvl1pPr>
              <a:defRPr>
                <a:latin typeface="Verdana" panose="020B0604030504040204" pitchFamily="34" charset="0"/>
                <a:ea typeface="Verdana" panose="020B0604030504040204" pitchFamily="34" charset="0"/>
                <a:cs typeface="Verdana" panose="020B0604030504040204" pitchFamily="34" charset="0"/>
              </a:defRPr>
            </a:lvl1pPr>
            <a:lvl2pPr>
              <a:defRPr>
                <a:latin typeface="Verdana" panose="020B0604030504040204" pitchFamily="34" charset="0"/>
                <a:ea typeface="Verdana" panose="020B0604030504040204" pitchFamily="34" charset="0"/>
                <a:cs typeface="Verdana" panose="020B0604030504040204" pitchFamily="34" charset="0"/>
              </a:defRPr>
            </a:lvl2pPr>
            <a:lvl3pPr>
              <a:defRPr>
                <a:latin typeface="Verdana" panose="020B0604030504040204" pitchFamily="34" charset="0"/>
                <a:ea typeface="Verdana" panose="020B0604030504040204" pitchFamily="34" charset="0"/>
                <a:cs typeface="Verdana" panose="020B0604030504040204" pitchFamily="34" charset="0"/>
              </a:defRPr>
            </a:lvl3pPr>
            <a:lvl4pPr>
              <a:defRPr>
                <a:latin typeface="Verdana" panose="020B0604030504040204" pitchFamily="34" charset="0"/>
                <a:ea typeface="Verdana" panose="020B0604030504040204" pitchFamily="34" charset="0"/>
                <a:cs typeface="Verdana" panose="020B0604030504040204" pitchFamily="34" charset="0"/>
              </a:defRPr>
            </a:lvl4pPr>
            <a:lvl5pPr>
              <a:defRPr>
                <a:latin typeface="Verdana" panose="020B0604030504040204" pitchFamily="34" charset="0"/>
                <a:ea typeface="Verdana" panose="020B0604030504040204" pitchFamily="34" charset="0"/>
                <a:cs typeface="Verdana" panose="020B0604030504040204" pitchFamily="34" charset="0"/>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grpSp>
        <p:nvGrpSpPr>
          <p:cNvPr id="9" name="Group 8"/>
          <p:cNvGrpSpPr/>
          <p:nvPr userDrawn="1"/>
        </p:nvGrpSpPr>
        <p:grpSpPr>
          <a:xfrm>
            <a:off x="221673" y="-299054"/>
            <a:ext cx="7863321" cy="985838"/>
            <a:chOff x="221673" y="-299054"/>
            <a:chExt cx="7863321" cy="985838"/>
          </a:xfrm>
        </p:grpSpPr>
        <p:grpSp>
          <p:nvGrpSpPr>
            <p:cNvPr id="10" name="Group 9"/>
            <p:cNvGrpSpPr/>
            <p:nvPr userDrawn="1"/>
          </p:nvGrpSpPr>
          <p:grpSpPr>
            <a:xfrm>
              <a:off x="590550" y="-299054"/>
              <a:ext cx="7494444" cy="767746"/>
              <a:chOff x="476251" y="-161269"/>
              <a:chExt cx="7494444" cy="1535492"/>
            </a:xfrm>
          </p:grpSpPr>
          <p:sp>
            <p:nvSpPr>
              <p:cNvPr id="12" name="Title 1"/>
              <p:cNvSpPr txBox="1">
                <a:spLocks/>
              </p:cNvSpPr>
              <p:nvPr userDrawn="1"/>
            </p:nvSpPr>
            <p:spPr>
              <a:xfrm>
                <a:off x="476251" y="231223"/>
                <a:ext cx="7162800" cy="1143000"/>
              </a:xfrm>
              <a:prstGeom prst="rect">
                <a:avLst/>
              </a:prstGeom>
            </p:spPr>
            <p:txBody>
              <a:bodyPr vert="horz" tIns="45720" bIns="0" anchor="b">
                <a:noAutofit/>
                <a:scene3d>
                  <a:camera prst="orthographicFront"/>
                  <a:lightRig rig="freezing" dir="t">
                    <a:rot lat="0" lon="0" rev="5640000"/>
                  </a:lightRig>
                </a:scene3d>
                <a:sp3d prstMaterial="flat">
                  <a:contourClr>
                    <a:schemeClr val="tx2"/>
                  </a:contourClr>
                </a:sp3d>
              </a:bodyPr>
              <a:lstStyle>
                <a:lvl1pPr algn="l" rtl="0" eaLnBrk="1" latinLnBrk="0" hangingPunct="1">
                  <a:spcBef>
                    <a:spcPct val="0"/>
                  </a:spcBef>
                  <a:buNone/>
                  <a:defRPr kumimoji="0" sz="4400" b="0" kern="1200">
                    <a:ln>
                      <a:noFill/>
                    </a:ln>
                    <a:solidFill>
                      <a:srgbClr val="002060"/>
                    </a:solidFill>
                    <a:effectLst/>
                    <a:latin typeface="Century Gothic" panose="020B0502020202020204" pitchFamily="34" charset="0"/>
                    <a:ea typeface="+mj-ea"/>
                    <a:cs typeface="+mj-cs"/>
                  </a:defRPr>
                </a:lvl1pPr>
              </a:lstStyle>
              <a:p>
                <a:r>
                  <a:rPr lang="en-US" sz="1400" dirty="0"/>
                  <a:t>Student Aid Commission</a:t>
                </a:r>
              </a:p>
            </p:txBody>
          </p:sp>
          <p:sp>
            <p:nvSpPr>
              <p:cNvPr id="13" name="Title Placeholder 8"/>
              <p:cNvSpPr txBox="1">
                <a:spLocks/>
              </p:cNvSpPr>
              <p:nvPr userDrawn="1"/>
            </p:nvSpPr>
            <p:spPr>
              <a:xfrm>
                <a:off x="579295" y="-161269"/>
                <a:ext cx="7391400" cy="1143000"/>
              </a:xfrm>
              <a:prstGeom prst="rect">
                <a:avLst/>
              </a:prstGeom>
            </p:spPr>
            <p:txBody>
              <a:bodyPr vert="horz" lIns="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en-US" sz="1200" dirty="0">
                    <a:solidFill>
                      <a:srgbClr val="F49100"/>
                    </a:solidFill>
                    <a:latin typeface="Century Gothic" panose="020B0502020202020204" pitchFamily="34" charset="0"/>
                  </a:rPr>
                  <a:t>California</a:t>
                </a:r>
              </a:p>
            </p:txBody>
          </p:sp>
        </p:grpSp>
        <p:pic>
          <p:nvPicPr>
            <p:cNvPr id="11" name="Picture 3" descr="image001"/>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21673" y="28903"/>
              <a:ext cx="462396" cy="657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9207229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a:prstGeom prst="rect">
            <a:avLst/>
          </a:prstGeom>
        </p:spPr>
        <p:txBody>
          <a:bodyPr vert="eaVert"/>
          <a:lstStyle>
            <a:lvl1pPr>
              <a:defRPr>
                <a:latin typeface="Verdana" panose="020B0604030504040204" pitchFamily="34" charset="0"/>
                <a:ea typeface="Verdana" panose="020B0604030504040204" pitchFamily="34" charset="0"/>
                <a:cs typeface="Verdana" panose="020B0604030504040204" pitchFamily="34" charset="0"/>
              </a:defRPr>
            </a:lvl1pPr>
          </a:lstStyle>
          <a:p>
            <a:r>
              <a:rPr kumimoji="0" lang="en-US" dirty="0"/>
              <a:t>Click to edit Master title style</a:t>
            </a:r>
          </a:p>
        </p:txBody>
      </p:sp>
      <p:sp>
        <p:nvSpPr>
          <p:cNvPr id="3" name="Vertical Text Placeholder 2"/>
          <p:cNvSpPr>
            <a:spLocks noGrp="1"/>
          </p:cNvSpPr>
          <p:nvPr>
            <p:ph type="body" orient="vert" idx="1"/>
          </p:nvPr>
        </p:nvSpPr>
        <p:spPr>
          <a:xfrm>
            <a:off x="621444" y="914401"/>
            <a:ext cx="5855556" cy="5211763"/>
          </a:xfrm>
          <a:prstGeom prst="rect">
            <a:avLst/>
          </a:prstGeom>
        </p:spPr>
        <p:txBody>
          <a:bodyPr vert="eaVert"/>
          <a:lstStyle>
            <a:lvl1pPr>
              <a:defRPr>
                <a:latin typeface="Verdana" panose="020B0604030504040204" pitchFamily="34" charset="0"/>
                <a:ea typeface="Verdana" panose="020B0604030504040204" pitchFamily="34" charset="0"/>
                <a:cs typeface="Verdana" panose="020B0604030504040204" pitchFamily="34" charset="0"/>
              </a:defRPr>
            </a:lvl1pPr>
            <a:lvl2pPr>
              <a:defRPr>
                <a:latin typeface="Verdana" panose="020B0604030504040204" pitchFamily="34" charset="0"/>
                <a:ea typeface="Verdana" panose="020B0604030504040204" pitchFamily="34" charset="0"/>
                <a:cs typeface="Verdana" panose="020B0604030504040204" pitchFamily="34" charset="0"/>
              </a:defRPr>
            </a:lvl2pPr>
            <a:lvl3pPr>
              <a:defRPr>
                <a:latin typeface="Verdana" panose="020B0604030504040204" pitchFamily="34" charset="0"/>
                <a:ea typeface="Verdana" panose="020B0604030504040204" pitchFamily="34" charset="0"/>
                <a:cs typeface="Verdana" panose="020B0604030504040204" pitchFamily="34" charset="0"/>
              </a:defRPr>
            </a:lvl3pPr>
            <a:lvl4pPr>
              <a:defRPr>
                <a:latin typeface="Verdana" panose="020B0604030504040204" pitchFamily="34" charset="0"/>
                <a:ea typeface="Verdana" panose="020B0604030504040204" pitchFamily="34" charset="0"/>
                <a:cs typeface="Verdana" panose="020B0604030504040204" pitchFamily="34" charset="0"/>
              </a:defRPr>
            </a:lvl4pPr>
            <a:lvl5pPr>
              <a:defRPr>
                <a:latin typeface="Verdana" panose="020B0604030504040204" pitchFamily="34" charset="0"/>
                <a:ea typeface="Verdana" panose="020B0604030504040204" pitchFamily="34" charset="0"/>
                <a:cs typeface="Verdana" panose="020B0604030504040204" pitchFamily="34" charset="0"/>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8" name="Rectangle 7"/>
          <p:cNvSpPr/>
          <p:nvPr userDrawn="1"/>
        </p:nvSpPr>
        <p:spPr>
          <a:xfrm rot="5400000">
            <a:off x="-2490345" y="3612862"/>
            <a:ext cx="5638802" cy="584775"/>
          </a:xfrm>
          <a:prstGeom prst="rect">
            <a:avLst/>
          </a:prstGeom>
        </p:spPr>
        <p:txBody>
          <a:bodyPr wrap="square">
            <a:spAutoFit/>
          </a:bodyPr>
          <a:lstStyle/>
          <a:p>
            <a:pPr algn="ctr"/>
            <a:r>
              <a:rPr lang="en-US" sz="1600" i="1" dirty="0">
                <a:solidFill>
                  <a:srgbClr val="F49100"/>
                </a:solidFill>
                <a:latin typeface="Century Gothic" panose="020B0502020202020204" pitchFamily="34" charset="0"/>
              </a:rPr>
              <a:t>Making education beyond high school</a:t>
            </a:r>
          </a:p>
          <a:p>
            <a:pPr algn="ctr"/>
            <a:r>
              <a:rPr lang="en-US" sz="1600" i="1" dirty="0">
                <a:solidFill>
                  <a:srgbClr val="F49100"/>
                </a:solidFill>
                <a:latin typeface="Century Gothic" panose="020B0502020202020204" pitchFamily="34" charset="0"/>
              </a:rPr>
              <a:t>financially accessible to all Californians.</a:t>
            </a:r>
          </a:p>
        </p:txBody>
      </p:sp>
      <p:grpSp>
        <p:nvGrpSpPr>
          <p:cNvPr id="11" name="Group 10"/>
          <p:cNvGrpSpPr/>
          <p:nvPr userDrawn="1"/>
        </p:nvGrpSpPr>
        <p:grpSpPr>
          <a:xfrm>
            <a:off x="221673" y="-299054"/>
            <a:ext cx="7863321" cy="985838"/>
            <a:chOff x="221673" y="-299054"/>
            <a:chExt cx="7863321" cy="985838"/>
          </a:xfrm>
        </p:grpSpPr>
        <p:grpSp>
          <p:nvGrpSpPr>
            <p:cNvPr id="12" name="Group 11"/>
            <p:cNvGrpSpPr/>
            <p:nvPr userDrawn="1"/>
          </p:nvGrpSpPr>
          <p:grpSpPr>
            <a:xfrm>
              <a:off x="590550" y="-299054"/>
              <a:ext cx="7494444" cy="767746"/>
              <a:chOff x="476251" y="-161269"/>
              <a:chExt cx="7494444" cy="1535492"/>
            </a:xfrm>
          </p:grpSpPr>
          <p:sp>
            <p:nvSpPr>
              <p:cNvPr id="14" name="Title 1"/>
              <p:cNvSpPr txBox="1">
                <a:spLocks/>
              </p:cNvSpPr>
              <p:nvPr userDrawn="1"/>
            </p:nvSpPr>
            <p:spPr>
              <a:xfrm>
                <a:off x="476251" y="231223"/>
                <a:ext cx="7162800" cy="1143000"/>
              </a:xfrm>
              <a:prstGeom prst="rect">
                <a:avLst/>
              </a:prstGeom>
            </p:spPr>
            <p:txBody>
              <a:bodyPr vert="horz" tIns="45720" bIns="0" anchor="b">
                <a:noAutofit/>
                <a:scene3d>
                  <a:camera prst="orthographicFront"/>
                  <a:lightRig rig="freezing" dir="t">
                    <a:rot lat="0" lon="0" rev="5640000"/>
                  </a:lightRig>
                </a:scene3d>
                <a:sp3d prstMaterial="flat">
                  <a:contourClr>
                    <a:schemeClr val="tx2"/>
                  </a:contourClr>
                </a:sp3d>
              </a:bodyPr>
              <a:lstStyle>
                <a:lvl1pPr algn="l" rtl="0" eaLnBrk="1" latinLnBrk="0" hangingPunct="1">
                  <a:spcBef>
                    <a:spcPct val="0"/>
                  </a:spcBef>
                  <a:buNone/>
                  <a:defRPr kumimoji="0" sz="4400" b="0" kern="1200">
                    <a:ln>
                      <a:noFill/>
                    </a:ln>
                    <a:solidFill>
                      <a:srgbClr val="002060"/>
                    </a:solidFill>
                    <a:effectLst/>
                    <a:latin typeface="Century Gothic" panose="020B0502020202020204" pitchFamily="34" charset="0"/>
                    <a:ea typeface="+mj-ea"/>
                    <a:cs typeface="+mj-cs"/>
                  </a:defRPr>
                </a:lvl1pPr>
              </a:lstStyle>
              <a:p>
                <a:r>
                  <a:rPr lang="en-US" sz="1400" dirty="0"/>
                  <a:t>Student Aid Commission</a:t>
                </a:r>
              </a:p>
            </p:txBody>
          </p:sp>
          <p:sp>
            <p:nvSpPr>
              <p:cNvPr id="15" name="Title Placeholder 8"/>
              <p:cNvSpPr txBox="1">
                <a:spLocks/>
              </p:cNvSpPr>
              <p:nvPr userDrawn="1"/>
            </p:nvSpPr>
            <p:spPr>
              <a:xfrm>
                <a:off x="579295" y="-161269"/>
                <a:ext cx="7391400" cy="1143000"/>
              </a:xfrm>
              <a:prstGeom prst="rect">
                <a:avLst/>
              </a:prstGeom>
            </p:spPr>
            <p:txBody>
              <a:bodyPr vert="horz" lIns="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en-US" sz="1200" dirty="0">
                    <a:solidFill>
                      <a:srgbClr val="F49100"/>
                    </a:solidFill>
                    <a:latin typeface="Century Gothic" panose="020B0502020202020204" pitchFamily="34" charset="0"/>
                  </a:rPr>
                  <a:t>California</a:t>
                </a:r>
              </a:p>
            </p:txBody>
          </p:sp>
        </p:grpSp>
        <p:pic>
          <p:nvPicPr>
            <p:cNvPr id="13" name="Picture 3" descr="image001"/>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21673" y="28903"/>
              <a:ext cx="462396" cy="657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813537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3_Title Only">
    <p:spTree>
      <p:nvGrpSpPr>
        <p:cNvPr id="1" name=""/>
        <p:cNvGrpSpPr/>
        <p:nvPr/>
      </p:nvGrpSpPr>
      <p:grpSpPr>
        <a:xfrm>
          <a:off x="0" y="0"/>
          <a:ext cx="0" cy="0"/>
          <a:chOff x="0" y="0"/>
          <a:chExt cx="0" cy="0"/>
        </a:xfrm>
      </p:grpSpPr>
      <p:sp>
        <p:nvSpPr>
          <p:cNvPr id="9" name="Title 1"/>
          <p:cNvSpPr>
            <a:spLocks noGrp="1"/>
          </p:cNvSpPr>
          <p:nvPr>
            <p:ph type="title"/>
          </p:nvPr>
        </p:nvSpPr>
        <p:spPr>
          <a:xfrm>
            <a:off x="457200" y="704088"/>
            <a:ext cx="8229600" cy="1143000"/>
          </a:xfrm>
          <a:prstGeom prst="rect">
            <a:avLst/>
          </a:prstGeom>
        </p:spPr>
        <p:txBody>
          <a:bodyPr anchor="ctr">
            <a:normAutofit/>
          </a:bodyPr>
          <a:lstStyle>
            <a:lvl1pPr algn="ctr">
              <a:defRPr sz="2800" b="1">
                <a:latin typeface="Verdana" panose="020B0604030504040204" pitchFamily="34" charset="0"/>
                <a:ea typeface="Verdana" panose="020B0604030504040204" pitchFamily="34" charset="0"/>
                <a:cs typeface="Verdana" panose="020B0604030504040204" pitchFamily="34" charset="0"/>
              </a:defRPr>
            </a:lvl1pPr>
          </a:lstStyle>
          <a:p>
            <a:r>
              <a:rPr kumimoji="0" lang="en-US" dirty="0"/>
              <a:t>Click to edit Master title style</a:t>
            </a:r>
          </a:p>
        </p:txBody>
      </p:sp>
      <p:grpSp>
        <p:nvGrpSpPr>
          <p:cNvPr id="13" name="Group 12"/>
          <p:cNvGrpSpPr/>
          <p:nvPr userDrawn="1"/>
        </p:nvGrpSpPr>
        <p:grpSpPr>
          <a:xfrm>
            <a:off x="221674" y="-299054"/>
            <a:ext cx="7863321" cy="985838"/>
            <a:chOff x="221673" y="-299054"/>
            <a:chExt cx="7863321" cy="985838"/>
          </a:xfrm>
        </p:grpSpPr>
        <p:grpSp>
          <p:nvGrpSpPr>
            <p:cNvPr id="14" name="Group 13"/>
            <p:cNvGrpSpPr/>
            <p:nvPr userDrawn="1"/>
          </p:nvGrpSpPr>
          <p:grpSpPr>
            <a:xfrm>
              <a:off x="590550" y="-299054"/>
              <a:ext cx="7494444" cy="767746"/>
              <a:chOff x="476251" y="-161269"/>
              <a:chExt cx="7494444" cy="1535492"/>
            </a:xfrm>
          </p:grpSpPr>
          <p:sp>
            <p:nvSpPr>
              <p:cNvPr id="16" name="Title 1"/>
              <p:cNvSpPr txBox="1">
                <a:spLocks/>
              </p:cNvSpPr>
              <p:nvPr userDrawn="1"/>
            </p:nvSpPr>
            <p:spPr>
              <a:xfrm>
                <a:off x="476251" y="231223"/>
                <a:ext cx="7162800" cy="1143000"/>
              </a:xfrm>
              <a:prstGeom prst="rect">
                <a:avLst/>
              </a:prstGeom>
            </p:spPr>
            <p:txBody>
              <a:bodyPr vert="horz" tIns="45720" bIns="0" anchor="b">
                <a:noAutofit/>
                <a:scene3d>
                  <a:camera prst="orthographicFront"/>
                  <a:lightRig rig="freezing" dir="t">
                    <a:rot lat="0" lon="0" rev="5640000"/>
                  </a:lightRig>
                </a:scene3d>
                <a:sp3d prstMaterial="flat">
                  <a:contourClr>
                    <a:schemeClr val="tx2"/>
                  </a:contourClr>
                </a:sp3d>
              </a:bodyPr>
              <a:lstStyle>
                <a:lvl1pPr algn="l" rtl="0" eaLnBrk="1" latinLnBrk="0" hangingPunct="1">
                  <a:spcBef>
                    <a:spcPct val="0"/>
                  </a:spcBef>
                  <a:buNone/>
                  <a:defRPr kumimoji="0" sz="4400" b="0" kern="1200">
                    <a:ln>
                      <a:noFill/>
                    </a:ln>
                    <a:solidFill>
                      <a:srgbClr val="002060"/>
                    </a:solidFill>
                    <a:effectLst/>
                    <a:latin typeface="Century Gothic" panose="020B0502020202020204" pitchFamily="34" charset="0"/>
                    <a:ea typeface="+mj-ea"/>
                    <a:cs typeface="+mj-cs"/>
                  </a:defRPr>
                </a:lvl1pPr>
              </a:lstStyle>
              <a:p>
                <a:r>
                  <a:rPr lang="en-US" sz="1400" dirty="0"/>
                  <a:t>Student Aid</a:t>
                </a:r>
                <a:r>
                  <a:rPr lang="en-US" sz="1400" baseline="0" dirty="0"/>
                  <a:t> </a:t>
                </a:r>
                <a:r>
                  <a:rPr lang="en-US" sz="1400" dirty="0"/>
                  <a:t>Commission</a:t>
                </a:r>
              </a:p>
            </p:txBody>
          </p:sp>
          <p:sp>
            <p:nvSpPr>
              <p:cNvPr id="17" name="Title Placeholder 8"/>
              <p:cNvSpPr txBox="1">
                <a:spLocks/>
              </p:cNvSpPr>
              <p:nvPr userDrawn="1"/>
            </p:nvSpPr>
            <p:spPr>
              <a:xfrm>
                <a:off x="579295" y="-161269"/>
                <a:ext cx="7391400" cy="1143000"/>
              </a:xfrm>
              <a:prstGeom prst="rect">
                <a:avLst/>
              </a:prstGeom>
            </p:spPr>
            <p:txBody>
              <a:bodyPr vert="horz" lIns="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en-US" sz="1200" dirty="0">
                    <a:solidFill>
                      <a:schemeClr val="accent3"/>
                    </a:solidFill>
                    <a:latin typeface="Century Gothic" panose="020B0502020202020204" pitchFamily="34" charset="0"/>
                  </a:rPr>
                  <a:t>California</a:t>
                </a:r>
              </a:p>
            </p:txBody>
          </p:sp>
        </p:grpSp>
        <p:pic>
          <p:nvPicPr>
            <p:cNvPr id="15" name="Picture 3" descr="image001"/>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21673" y="28903"/>
              <a:ext cx="462396" cy="657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6998729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grpSp>
        <p:nvGrpSpPr>
          <p:cNvPr id="3" name="Group 2"/>
          <p:cNvGrpSpPr/>
          <p:nvPr userDrawn="1"/>
        </p:nvGrpSpPr>
        <p:grpSpPr>
          <a:xfrm>
            <a:off x="990600" y="104775"/>
            <a:ext cx="7477125" cy="1714500"/>
            <a:chOff x="990600" y="104775"/>
            <a:chExt cx="7477125" cy="1714500"/>
          </a:xfrm>
        </p:grpSpPr>
        <p:sp>
          <p:nvSpPr>
            <p:cNvPr id="4" name="Title 1"/>
            <p:cNvSpPr txBox="1">
              <a:spLocks/>
            </p:cNvSpPr>
            <p:nvPr userDrawn="1"/>
          </p:nvSpPr>
          <p:spPr>
            <a:xfrm>
              <a:off x="990600" y="676275"/>
              <a:ext cx="7162800" cy="1143000"/>
            </a:xfrm>
            <a:prstGeom prst="rect">
              <a:avLst/>
            </a:prstGeom>
          </p:spPr>
          <p:txBody>
            <a:bodyPr vert="horz" tIns="45720" bIns="0" anchor="b">
              <a:noAutofit/>
              <a:scene3d>
                <a:camera prst="orthographicFront"/>
                <a:lightRig rig="freezing" dir="t">
                  <a:rot lat="0" lon="0" rev="5640000"/>
                </a:lightRig>
              </a:scene3d>
              <a:sp3d prstMaterial="flat">
                <a:contourClr>
                  <a:schemeClr val="tx2"/>
                </a:contourClr>
              </a:sp3d>
            </a:bodyPr>
            <a:lstStyle>
              <a:lvl1pPr algn="l" rtl="0" eaLnBrk="1" latinLnBrk="0" hangingPunct="1">
                <a:spcBef>
                  <a:spcPct val="0"/>
                </a:spcBef>
                <a:buNone/>
                <a:defRPr kumimoji="0" sz="4400" b="0" kern="1200">
                  <a:ln>
                    <a:noFill/>
                  </a:ln>
                  <a:solidFill>
                    <a:srgbClr val="002060"/>
                  </a:solidFill>
                  <a:effectLst/>
                  <a:latin typeface="Century Gothic" panose="020B0502020202020204" pitchFamily="34" charset="0"/>
                  <a:ea typeface="+mj-ea"/>
                  <a:cs typeface="+mj-cs"/>
                </a:defRPr>
              </a:lvl1pPr>
            </a:lstStyle>
            <a:p>
              <a:r>
                <a:rPr lang="en-US" dirty="0"/>
                <a:t>Student Aid Commission</a:t>
              </a:r>
            </a:p>
          </p:txBody>
        </p:sp>
        <p:sp>
          <p:nvSpPr>
            <p:cNvPr id="5" name="Title Placeholder 8"/>
            <p:cNvSpPr txBox="1">
              <a:spLocks/>
            </p:cNvSpPr>
            <p:nvPr userDrawn="1"/>
          </p:nvSpPr>
          <p:spPr>
            <a:xfrm>
              <a:off x="1076325" y="104775"/>
              <a:ext cx="7391400" cy="1143000"/>
            </a:xfrm>
            <a:prstGeom prst="rect">
              <a:avLst/>
            </a:prstGeom>
          </p:spPr>
          <p:txBody>
            <a:bodyPr vert="horz" lIns="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en-US" sz="3400" dirty="0">
                  <a:solidFill>
                    <a:srgbClr val="F49100"/>
                  </a:solidFill>
                  <a:latin typeface="Century Gothic" panose="020B0502020202020204" pitchFamily="34" charset="0"/>
                </a:rPr>
                <a:t>California</a:t>
              </a:r>
            </a:p>
          </p:txBody>
        </p:sp>
      </p:grpSp>
      <p:pic>
        <p:nvPicPr>
          <p:cNvPr id="6" name="Picture 4"/>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181600" y="1762983"/>
            <a:ext cx="3459997" cy="4954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userDrawn="1"/>
        </p:nvSpPr>
        <p:spPr>
          <a:xfrm>
            <a:off x="1371600" y="2286000"/>
            <a:ext cx="3809999" cy="40386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16255284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2_Title Only">
    <p:spTree>
      <p:nvGrpSpPr>
        <p:cNvPr id="1" name=""/>
        <p:cNvGrpSpPr/>
        <p:nvPr/>
      </p:nvGrpSpPr>
      <p:grpSpPr>
        <a:xfrm>
          <a:off x="0" y="0"/>
          <a:ext cx="0" cy="0"/>
          <a:chOff x="0" y="0"/>
          <a:chExt cx="0" cy="0"/>
        </a:xfrm>
      </p:grpSpPr>
      <p:sp>
        <p:nvSpPr>
          <p:cNvPr id="9" name="Title 1"/>
          <p:cNvSpPr>
            <a:spLocks noGrp="1"/>
          </p:cNvSpPr>
          <p:nvPr>
            <p:ph type="title"/>
          </p:nvPr>
        </p:nvSpPr>
        <p:spPr>
          <a:xfrm>
            <a:off x="457200" y="704088"/>
            <a:ext cx="8229600" cy="1143000"/>
          </a:xfrm>
          <a:prstGeom prst="rect">
            <a:avLst/>
          </a:prstGeom>
        </p:spPr>
        <p:txBody>
          <a:bodyPr anchor="ctr"/>
          <a:lstStyle>
            <a:lvl1pPr algn="ctr">
              <a:defRPr sz="3600" b="1">
                <a:latin typeface="Verdana" panose="020B0604030504040204" pitchFamily="34" charset="0"/>
                <a:ea typeface="Verdana" panose="020B0604030504040204" pitchFamily="34" charset="0"/>
                <a:cs typeface="Verdana" panose="020B0604030504040204" pitchFamily="34" charset="0"/>
              </a:defRPr>
            </a:lvl1pPr>
          </a:lstStyle>
          <a:p>
            <a:r>
              <a:rPr kumimoji="0" lang="en-US" dirty="0"/>
              <a:t>Click to edit Master title style</a:t>
            </a:r>
          </a:p>
        </p:txBody>
      </p:sp>
      <p:sp>
        <p:nvSpPr>
          <p:cNvPr id="10" name="Content Placeholder 2"/>
          <p:cNvSpPr>
            <a:spLocks noGrp="1"/>
          </p:cNvSpPr>
          <p:nvPr>
            <p:ph idx="1"/>
          </p:nvPr>
        </p:nvSpPr>
        <p:spPr>
          <a:xfrm>
            <a:off x="457200" y="1935480"/>
            <a:ext cx="8229600" cy="4389120"/>
          </a:xfrm>
          <a:prstGeom prst="rect">
            <a:avLst/>
          </a:prstGeom>
        </p:spPr>
        <p:txBody>
          <a:bodyPr/>
          <a:lstStyle>
            <a:lvl1pPr marL="0" indent="0">
              <a:buFontTx/>
              <a:buNone/>
              <a:defRPr b="0">
                <a:latin typeface="Verdana" panose="020B0604030504040204" pitchFamily="34" charset="0"/>
                <a:ea typeface="Verdana" panose="020B0604030504040204" pitchFamily="34" charset="0"/>
                <a:cs typeface="Verdana" panose="020B0604030504040204" pitchFamily="34" charset="0"/>
              </a:defRPr>
            </a:lvl1pPr>
            <a:lvl2pPr marL="393192" indent="0">
              <a:buFontTx/>
              <a:buNone/>
              <a:defRPr b="1">
                <a:latin typeface="Verdana" panose="020B0604030504040204" pitchFamily="34" charset="0"/>
                <a:ea typeface="Verdana" panose="020B0604030504040204" pitchFamily="34" charset="0"/>
                <a:cs typeface="Verdana" panose="020B0604030504040204" pitchFamily="34" charset="0"/>
              </a:defRPr>
            </a:lvl2pPr>
            <a:lvl3pPr marL="667512" indent="0">
              <a:buFontTx/>
              <a:buNone/>
              <a:defRPr b="1">
                <a:latin typeface="Verdana" panose="020B0604030504040204" pitchFamily="34" charset="0"/>
                <a:ea typeface="Verdana" panose="020B0604030504040204" pitchFamily="34" charset="0"/>
                <a:cs typeface="Verdana" panose="020B0604030504040204" pitchFamily="34" charset="0"/>
              </a:defRPr>
            </a:lvl3pPr>
            <a:lvl4pPr marL="978408" indent="0">
              <a:buFontTx/>
              <a:buNone/>
              <a:defRPr b="1">
                <a:latin typeface="Verdana" panose="020B0604030504040204" pitchFamily="34" charset="0"/>
                <a:ea typeface="Verdana" panose="020B0604030504040204" pitchFamily="34" charset="0"/>
                <a:cs typeface="Verdana" panose="020B0604030504040204" pitchFamily="34" charset="0"/>
              </a:defRPr>
            </a:lvl4pPr>
            <a:lvl5pPr marL="1252728" indent="0">
              <a:buFontTx/>
              <a:buNone/>
              <a:defRPr b="1">
                <a:latin typeface="Verdana" panose="020B0604030504040204" pitchFamily="34" charset="0"/>
                <a:ea typeface="Verdana" panose="020B0604030504040204" pitchFamily="34" charset="0"/>
                <a:cs typeface="Verdana" panose="020B0604030504040204" pitchFamily="34" charset="0"/>
              </a:defRPr>
            </a:lvl5pPr>
          </a:lstStyle>
          <a:p>
            <a:pPr lvl="0" eaLnBrk="1" latinLnBrk="0" hangingPunct="1"/>
            <a:r>
              <a:rPr lang="en-US" dirty="0"/>
              <a:t>Click to edit Master text styles</a:t>
            </a:r>
          </a:p>
        </p:txBody>
      </p:sp>
      <p:grpSp>
        <p:nvGrpSpPr>
          <p:cNvPr id="2" name="Group 1"/>
          <p:cNvGrpSpPr/>
          <p:nvPr userDrawn="1"/>
        </p:nvGrpSpPr>
        <p:grpSpPr>
          <a:xfrm>
            <a:off x="221673" y="-299054"/>
            <a:ext cx="7863321" cy="985838"/>
            <a:chOff x="221673" y="-299054"/>
            <a:chExt cx="7863321" cy="985838"/>
          </a:xfrm>
        </p:grpSpPr>
        <p:grpSp>
          <p:nvGrpSpPr>
            <p:cNvPr id="18" name="Group 17"/>
            <p:cNvGrpSpPr/>
            <p:nvPr userDrawn="1"/>
          </p:nvGrpSpPr>
          <p:grpSpPr>
            <a:xfrm>
              <a:off x="590550" y="-299054"/>
              <a:ext cx="7494444" cy="767746"/>
              <a:chOff x="476251" y="-161269"/>
              <a:chExt cx="7494444" cy="1535492"/>
            </a:xfrm>
          </p:grpSpPr>
          <p:sp>
            <p:nvSpPr>
              <p:cNvPr id="19" name="Title 1"/>
              <p:cNvSpPr txBox="1">
                <a:spLocks/>
              </p:cNvSpPr>
              <p:nvPr userDrawn="1"/>
            </p:nvSpPr>
            <p:spPr>
              <a:xfrm>
                <a:off x="476251" y="231223"/>
                <a:ext cx="7162800" cy="1143000"/>
              </a:xfrm>
              <a:prstGeom prst="rect">
                <a:avLst/>
              </a:prstGeom>
            </p:spPr>
            <p:txBody>
              <a:bodyPr vert="horz" tIns="45720" bIns="0" anchor="b">
                <a:noAutofit/>
                <a:scene3d>
                  <a:camera prst="orthographicFront"/>
                  <a:lightRig rig="freezing" dir="t">
                    <a:rot lat="0" lon="0" rev="5640000"/>
                  </a:lightRig>
                </a:scene3d>
                <a:sp3d prstMaterial="flat">
                  <a:contourClr>
                    <a:schemeClr val="tx2"/>
                  </a:contourClr>
                </a:sp3d>
              </a:bodyPr>
              <a:lstStyle>
                <a:lvl1pPr algn="l" rtl="0" eaLnBrk="1" latinLnBrk="0" hangingPunct="1">
                  <a:spcBef>
                    <a:spcPct val="0"/>
                  </a:spcBef>
                  <a:buNone/>
                  <a:defRPr kumimoji="0" sz="4400" b="0" kern="1200">
                    <a:ln>
                      <a:noFill/>
                    </a:ln>
                    <a:solidFill>
                      <a:srgbClr val="002060"/>
                    </a:solidFill>
                    <a:effectLst/>
                    <a:latin typeface="Century Gothic" panose="020B0502020202020204" pitchFamily="34" charset="0"/>
                    <a:ea typeface="+mj-ea"/>
                    <a:cs typeface="+mj-cs"/>
                  </a:defRPr>
                </a:lvl1pPr>
              </a:lstStyle>
              <a:p>
                <a:r>
                  <a:rPr lang="en-US" sz="1400" dirty="0"/>
                  <a:t>Student Aid Commission</a:t>
                </a:r>
              </a:p>
            </p:txBody>
          </p:sp>
          <p:sp>
            <p:nvSpPr>
              <p:cNvPr id="20" name="Title Placeholder 8"/>
              <p:cNvSpPr txBox="1">
                <a:spLocks/>
              </p:cNvSpPr>
              <p:nvPr userDrawn="1"/>
            </p:nvSpPr>
            <p:spPr>
              <a:xfrm>
                <a:off x="579295" y="-161269"/>
                <a:ext cx="7391400" cy="1143000"/>
              </a:xfrm>
              <a:prstGeom prst="rect">
                <a:avLst/>
              </a:prstGeom>
            </p:spPr>
            <p:txBody>
              <a:bodyPr vert="horz" lIns="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en-US" sz="1200" dirty="0">
                    <a:solidFill>
                      <a:srgbClr val="F49100"/>
                    </a:solidFill>
                    <a:latin typeface="Century Gothic" panose="020B0502020202020204" pitchFamily="34" charset="0"/>
                  </a:rPr>
                  <a:t>California</a:t>
                </a:r>
              </a:p>
            </p:txBody>
          </p:sp>
        </p:grpSp>
        <p:pic>
          <p:nvPicPr>
            <p:cNvPr id="1026" name="Picture 3" descr="image001"/>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21673" y="28903"/>
              <a:ext cx="462396" cy="657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1233638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457200" y="704088"/>
            <a:ext cx="8229600" cy="1143000"/>
          </a:xfrm>
          <a:prstGeom prst="rect">
            <a:avLst/>
          </a:prstGeom>
        </p:spPr>
        <p:txBody>
          <a:bodyPr anchor="ctr"/>
          <a:lstStyle>
            <a:lvl1pPr algn="ctr">
              <a:defRPr sz="3600" b="1">
                <a:latin typeface="Verdana" panose="020B0604030504040204" pitchFamily="34" charset="0"/>
                <a:ea typeface="Verdana" panose="020B0604030504040204" pitchFamily="34" charset="0"/>
                <a:cs typeface="Verdana" panose="020B0604030504040204" pitchFamily="34" charset="0"/>
              </a:defRPr>
            </a:lvl1pPr>
          </a:lstStyle>
          <a:p>
            <a:r>
              <a:rPr kumimoji="0" lang="en-US" dirty="0"/>
              <a:t>Click to edit Master title style</a:t>
            </a:r>
          </a:p>
        </p:txBody>
      </p:sp>
      <p:sp>
        <p:nvSpPr>
          <p:cNvPr id="10" name="Content Placeholder 2"/>
          <p:cNvSpPr>
            <a:spLocks noGrp="1"/>
          </p:cNvSpPr>
          <p:nvPr>
            <p:ph idx="1"/>
          </p:nvPr>
        </p:nvSpPr>
        <p:spPr>
          <a:xfrm>
            <a:off x="457200" y="1935480"/>
            <a:ext cx="8229600" cy="4389120"/>
          </a:xfrm>
          <a:prstGeom prst="rect">
            <a:avLst/>
          </a:prstGeom>
        </p:spPr>
        <p:txBody>
          <a:bodyPr/>
          <a:lstStyle>
            <a:lvl1pPr marL="0" indent="0">
              <a:buFontTx/>
              <a:buNone/>
              <a:defRPr b="0">
                <a:latin typeface="Verdana" panose="020B0604030504040204" pitchFamily="34" charset="0"/>
                <a:ea typeface="Verdana" panose="020B0604030504040204" pitchFamily="34" charset="0"/>
                <a:cs typeface="Verdana" panose="020B0604030504040204" pitchFamily="34" charset="0"/>
              </a:defRPr>
            </a:lvl1pPr>
            <a:lvl2pPr marL="393192" indent="0">
              <a:buFontTx/>
              <a:buNone/>
              <a:defRPr b="1">
                <a:latin typeface="Verdana" panose="020B0604030504040204" pitchFamily="34" charset="0"/>
                <a:ea typeface="Verdana" panose="020B0604030504040204" pitchFamily="34" charset="0"/>
                <a:cs typeface="Verdana" panose="020B0604030504040204" pitchFamily="34" charset="0"/>
              </a:defRPr>
            </a:lvl2pPr>
            <a:lvl3pPr marL="667512" indent="0">
              <a:buFontTx/>
              <a:buNone/>
              <a:defRPr b="1">
                <a:latin typeface="Verdana" panose="020B0604030504040204" pitchFamily="34" charset="0"/>
                <a:ea typeface="Verdana" panose="020B0604030504040204" pitchFamily="34" charset="0"/>
                <a:cs typeface="Verdana" panose="020B0604030504040204" pitchFamily="34" charset="0"/>
              </a:defRPr>
            </a:lvl3pPr>
            <a:lvl4pPr marL="978408" indent="0">
              <a:buFontTx/>
              <a:buNone/>
              <a:defRPr b="1">
                <a:latin typeface="Verdana" panose="020B0604030504040204" pitchFamily="34" charset="0"/>
                <a:ea typeface="Verdana" panose="020B0604030504040204" pitchFamily="34" charset="0"/>
                <a:cs typeface="Verdana" panose="020B0604030504040204" pitchFamily="34" charset="0"/>
              </a:defRPr>
            </a:lvl4pPr>
            <a:lvl5pPr marL="1252728" indent="0">
              <a:buFontTx/>
              <a:buNone/>
              <a:defRPr b="1">
                <a:latin typeface="Verdana" panose="020B0604030504040204" pitchFamily="34" charset="0"/>
                <a:ea typeface="Verdana" panose="020B0604030504040204" pitchFamily="34" charset="0"/>
                <a:cs typeface="Verdana" panose="020B0604030504040204" pitchFamily="34" charset="0"/>
              </a:defRPr>
            </a:lvl5pPr>
          </a:lstStyle>
          <a:p>
            <a:pPr lvl="0" eaLnBrk="1" latinLnBrk="0" hangingPunct="1"/>
            <a:r>
              <a:rPr lang="en-US" dirty="0"/>
              <a:t>Click to edit Master text styles</a:t>
            </a:r>
          </a:p>
        </p:txBody>
      </p:sp>
      <p:sp>
        <p:nvSpPr>
          <p:cNvPr id="11" name="Rectangle 10"/>
          <p:cNvSpPr/>
          <p:nvPr userDrawn="1"/>
        </p:nvSpPr>
        <p:spPr>
          <a:xfrm>
            <a:off x="441324" y="6343650"/>
            <a:ext cx="8264525" cy="338554"/>
          </a:xfrm>
          <a:prstGeom prst="rect">
            <a:avLst/>
          </a:prstGeom>
        </p:spPr>
        <p:txBody>
          <a:bodyPr wrap="square">
            <a:spAutoFit/>
          </a:bodyPr>
          <a:lstStyle/>
          <a:p>
            <a:pPr algn="ctr"/>
            <a:r>
              <a:rPr lang="en-US" sz="1600" i="1" dirty="0">
                <a:solidFill>
                  <a:srgbClr val="F49100"/>
                </a:solidFill>
                <a:latin typeface="Century Gothic" panose="020B0502020202020204" pitchFamily="34" charset="0"/>
              </a:rPr>
              <a:t>Making education beyond high school financially accessible to all Californians.</a:t>
            </a:r>
          </a:p>
        </p:txBody>
      </p:sp>
      <p:grpSp>
        <p:nvGrpSpPr>
          <p:cNvPr id="2" name="Group 1"/>
          <p:cNvGrpSpPr/>
          <p:nvPr userDrawn="1"/>
        </p:nvGrpSpPr>
        <p:grpSpPr>
          <a:xfrm>
            <a:off x="221673" y="-299054"/>
            <a:ext cx="7863321" cy="985838"/>
            <a:chOff x="221673" y="-299054"/>
            <a:chExt cx="7863321" cy="985838"/>
          </a:xfrm>
        </p:grpSpPr>
        <p:grpSp>
          <p:nvGrpSpPr>
            <p:cNvPr id="18" name="Group 17"/>
            <p:cNvGrpSpPr/>
            <p:nvPr userDrawn="1"/>
          </p:nvGrpSpPr>
          <p:grpSpPr>
            <a:xfrm>
              <a:off x="590550" y="-299054"/>
              <a:ext cx="7494444" cy="767746"/>
              <a:chOff x="476251" y="-161269"/>
              <a:chExt cx="7494444" cy="1535492"/>
            </a:xfrm>
          </p:grpSpPr>
          <p:sp>
            <p:nvSpPr>
              <p:cNvPr id="19" name="Title 1"/>
              <p:cNvSpPr txBox="1">
                <a:spLocks/>
              </p:cNvSpPr>
              <p:nvPr userDrawn="1"/>
            </p:nvSpPr>
            <p:spPr>
              <a:xfrm>
                <a:off x="476251" y="231223"/>
                <a:ext cx="7162800" cy="1143000"/>
              </a:xfrm>
              <a:prstGeom prst="rect">
                <a:avLst/>
              </a:prstGeom>
            </p:spPr>
            <p:txBody>
              <a:bodyPr vert="horz" tIns="45720" bIns="0" anchor="b">
                <a:noAutofit/>
                <a:scene3d>
                  <a:camera prst="orthographicFront"/>
                  <a:lightRig rig="freezing" dir="t">
                    <a:rot lat="0" lon="0" rev="5640000"/>
                  </a:lightRig>
                </a:scene3d>
                <a:sp3d prstMaterial="flat">
                  <a:contourClr>
                    <a:schemeClr val="tx2"/>
                  </a:contourClr>
                </a:sp3d>
              </a:bodyPr>
              <a:lstStyle>
                <a:lvl1pPr algn="l" rtl="0" eaLnBrk="1" latinLnBrk="0" hangingPunct="1">
                  <a:spcBef>
                    <a:spcPct val="0"/>
                  </a:spcBef>
                  <a:buNone/>
                  <a:defRPr kumimoji="0" sz="4400" b="0" kern="1200">
                    <a:ln>
                      <a:noFill/>
                    </a:ln>
                    <a:solidFill>
                      <a:srgbClr val="002060"/>
                    </a:solidFill>
                    <a:effectLst/>
                    <a:latin typeface="Century Gothic" panose="020B0502020202020204" pitchFamily="34" charset="0"/>
                    <a:ea typeface="+mj-ea"/>
                    <a:cs typeface="+mj-cs"/>
                  </a:defRPr>
                </a:lvl1pPr>
              </a:lstStyle>
              <a:p>
                <a:r>
                  <a:rPr lang="en-US" sz="1400" dirty="0"/>
                  <a:t>Student Aid Commission</a:t>
                </a:r>
              </a:p>
            </p:txBody>
          </p:sp>
          <p:sp>
            <p:nvSpPr>
              <p:cNvPr id="20" name="Title Placeholder 8"/>
              <p:cNvSpPr txBox="1">
                <a:spLocks/>
              </p:cNvSpPr>
              <p:nvPr userDrawn="1"/>
            </p:nvSpPr>
            <p:spPr>
              <a:xfrm>
                <a:off x="579295" y="-161269"/>
                <a:ext cx="7391400" cy="1143000"/>
              </a:xfrm>
              <a:prstGeom prst="rect">
                <a:avLst/>
              </a:prstGeom>
            </p:spPr>
            <p:txBody>
              <a:bodyPr vert="horz" lIns="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en-US" sz="1200" dirty="0">
                    <a:solidFill>
                      <a:srgbClr val="F49100"/>
                    </a:solidFill>
                    <a:latin typeface="Century Gothic" panose="020B0502020202020204" pitchFamily="34" charset="0"/>
                  </a:rPr>
                  <a:t>California</a:t>
                </a:r>
              </a:p>
            </p:txBody>
          </p:sp>
        </p:grpSp>
        <p:pic>
          <p:nvPicPr>
            <p:cNvPr id="1026" name="Picture 3" descr="image001"/>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21673" y="28903"/>
              <a:ext cx="462396" cy="657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8825277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a:prstGeom prst="rect">
            <a:avLst/>
          </a:prstGeom>
        </p:spPr>
        <p:txBody>
          <a:bodyPr anchor="ctr"/>
          <a:lstStyle>
            <a:lvl1pPr algn="ctr">
              <a:defRPr sz="4000">
                <a:latin typeface="Verdana" panose="020B0604030504040204" pitchFamily="34" charset="0"/>
                <a:ea typeface="Verdana" panose="020B0604030504040204" pitchFamily="34" charset="0"/>
                <a:cs typeface="Verdana" panose="020B0604030504040204" pitchFamily="34" charset="0"/>
              </a:defRPr>
            </a:lvl1pPr>
          </a:lstStyle>
          <a:p>
            <a:r>
              <a:rPr kumimoji="0" lang="en-US" dirty="0"/>
              <a:t>Click to edit Master title style</a:t>
            </a:r>
          </a:p>
        </p:txBody>
      </p:sp>
      <p:sp>
        <p:nvSpPr>
          <p:cNvPr id="3" name="Content Placeholder 2"/>
          <p:cNvSpPr>
            <a:spLocks noGrp="1"/>
          </p:cNvSpPr>
          <p:nvPr>
            <p:ph sz="half" idx="1"/>
          </p:nvPr>
        </p:nvSpPr>
        <p:spPr>
          <a:xfrm>
            <a:off x="457200" y="1920085"/>
            <a:ext cx="4038600" cy="4434840"/>
          </a:xfrm>
          <a:prstGeom prst="rect">
            <a:avLst/>
          </a:prstGeom>
        </p:spPr>
        <p:txBody>
          <a:bodyPr/>
          <a:lstStyle>
            <a:lvl1pPr>
              <a:defRPr sz="2600">
                <a:latin typeface="Verdana" panose="020B0604030504040204" pitchFamily="34" charset="0"/>
                <a:ea typeface="Verdana" panose="020B0604030504040204" pitchFamily="34" charset="0"/>
                <a:cs typeface="Verdana" panose="020B0604030504040204" pitchFamily="34" charset="0"/>
              </a:defRPr>
            </a:lvl1pPr>
            <a:lvl2pPr>
              <a:defRPr sz="2400">
                <a:latin typeface="Verdana" panose="020B0604030504040204" pitchFamily="34" charset="0"/>
                <a:ea typeface="Verdana" panose="020B0604030504040204" pitchFamily="34" charset="0"/>
                <a:cs typeface="Verdana" panose="020B0604030504040204" pitchFamily="34" charset="0"/>
              </a:defRPr>
            </a:lvl2pPr>
            <a:lvl3pPr>
              <a:defRPr sz="2000">
                <a:latin typeface="Verdana" panose="020B0604030504040204" pitchFamily="34" charset="0"/>
                <a:ea typeface="Verdana" panose="020B0604030504040204" pitchFamily="34" charset="0"/>
                <a:cs typeface="Verdana" panose="020B0604030504040204" pitchFamily="34" charset="0"/>
              </a:defRPr>
            </a:lvl3pPr>
            <a:lvl4pPr>
              <a:defRPr sz="1800">
                <a:latin typeface="Verdana" panose="020B0604030504040204" pitchFamily="34" charset="0"/>
                <a:ea typeface="Verdana" panose="020B0604030504040204" pitchFamily="34" charset="0"/>
                <a:cs typeface="Verdana" panose="020B0604030504040204" pitchFamily="34" charset="0"/>
              </a:defRPr>
            </a:lvl4pPr>
            <a:lvl5pPr>
              <a:defRPr sz="1800">
                <a:latin typeface="Verdana" panose="020B0604030504040204" pitchFamily="34" charset="0"/>
                <a:ea typeface="Verdana" panose="020B0604030504040204" pitchFamily="34" charset="0"/>
                <a:cs typeface="Verdana" panose="020B0604030504040204" pitchFamily="34" charset="0"/>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4" name="Content Placeholder 3"/>
          <p:cNvSpPr>
            <a:spLocks noGrp="1"/>
          </p:cNvSpPr>
          <p:nvPr>
            <p:ph sz="half" idx="2"/>
          </p:nvPr>
        </p:nvSpPr>
        <p:spPr>
          <a:xfrm>
            <a:off x="4648200" y="1920085"/>
            <a:ext cx="4038600" cy="4434840"/>
          </a:xfrm>
          <a:prstGeom prst="rect">
            <a:avLst/>
          </a:prstGeom>
        </p:spPr>
        <p:txBody>
          <a:bodyPr/>
          <a:lstStyle>
            <a:lvl1pPr>
              <a:defRPr sz="2600">
                <a:latin typeface="Verdana" panose="020B0604030504040204" pitchFamily="34" charset="0"/>
                <a:ea typeface="Verdana" panose="020B0604030504040204" pitchFamily="34" charset="0"/>
                <a:cs typeface="Verdana" panose="020B0604030504040204" pitchFamily="34" charset="0"/>
              </a:defRPr>
            </a:lvl1pPr>
            <a:lvl2pPr>
              <a:defRPr sz="2400">
                <a:latin typeface="Verdana" panose="020B0604030504040204" pitchFamily="34" charset="0"/>
                <a:ea typeface="Verdana" panose="020B0604030504040204" pitchFamily="34" charset="0"/>
                <a:cs typeface="Verdana" panose="020B0604030504040204" pitchFamily="34" charset="0"/>
              </a:defRPr>
            </a:lvl2pPr>
            <a:lvl3pPr>
              <a:defRPr sz="2000">
                <a:latin typeface="Verdana" panose="020B0604030504040204" pitchFamily="34" charset="0"/>
                <a:ea typeface="Verdana" panose="020B0604030504040204" pitchFamily="34" charset="0"/>
                <a:cs typeface="Verdana" panose="020B0604030504040204" pitchFamily="34" charset="0"/>
              </a:defRPr>
            </a:lvl3pPr>
            <a:lvl4pPr>
              <a:defRPr sz="1800">
                <a:latin typeface="Verdana" panose="020B0604030504040204" pitchFamily="34" charset="0"/>
                <a:ea typeface="Verdana" panose="020B0604030504040204" pitchFamily="34" charset="0"/>
                <a:cs typeface="Verdana" panose="020B0604030504040204" pitchFamily="34" charset="0"/>
              </a:defRPr>
            </a:lvl4pPr>
            <a:lvl5pPr>
              <a:defRPr sz="1800">
                <a:latin typeface="Verdana" panose="020B0604030504040204" pitchFamily="34" charset="0"/>
                <a:ea typeface="Verdana" panose="020B0604030504040204" pitchFamily="34" charset="0"/>
                <a:cs typeface="Verdana" panose="020B0604030504040204" pitchFamily="34" charset="0"/>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9" name="Rectangle 8"/>
          <p:cNvSpPr/>
          <p:nvPr userDrawn="1"/>
        </p:nvSpPr>
        <p:spPr>
          <a:xfrm>
            <a:off x="441324" y="6343650"/>
            <a:ext cx="8264525" cy="338554"/>
          </a:xfrm>
          <a:prstGeom prst="rect">
            <a:avLst/>
          </a:prstGeom>
        </p:spPr>
        <p:txBody>
          <a:bodyPr wrap="square">
            <a:spAutoFit/>
          </a:bodyPr>
          <a:lstStyle/>
          <a:p>
            <a:pPr algn="ctr"/>
            <a:r>
              <a:rPr lang="en-US" sz="1600" i="1" dirty="0">
                <a:solidFill>
                  <a:srgbClr val="F49100"/>
                </a:solidFill>
                <a:latin typeface="Century Gothic" panose="020B0502020202020204" pitchFamily="34" charset="0"/>
              </a:rPr>
              <a:t>Making education beyond high school financially accessible to all Californians.</a:t>
            </a:r>
          </a:p>
        </p:txBody>
      </p:sp>
      <p:grpSp>
        <p:nvGrpSpPr>
          <p:cNvPr id="10" name="Group 9"/>
          <p:cNvGrpSpPr/>
          <p:nvPr userDrawn="1"/>
        </p:nvGrpSpPr>
        <p:grpSpPr>
          <a:xfrm>
            <a:off x="221673" y="-299054"/>
            <a:ext cx="7863321" cy="985838"/>
            <a:chOff x="221673" y="-299054"/>
            <a:chExt cx="7863321" cy="985838"/>
          </a:xfrm>
        </p:grpSpPr>
        <p:grpSp>
          <p:nvGrpSpPr>
            <p:cNvPr id="11" name="Group 10"/>
            <p:cNvGrpSpPr/>
            <p:nvPr userDrawn="1"/>
          </p:nvGrpSpPr>
          <p:grpSpPr>
            <a:xfrm>
              <a:off x="590550" y="-299054"/>
              <a:ext cx="7494444" cy="767746"/>
              <a:chOff x="476251" y="-161269"/>
              <a:chExt cx="7494444" cy="1535492"/>
            </a:xfrm>
          </p:grpSpPr>
          <p:sp>
            <p:nvSpPr>
              <p:cNvPr id="16" name="Title 1"/>
              <p:cNvSpPr txBox="1">
                <a:spLocks/>
              </p:cNvSpPr>
              <p:nvPr userDrawn="1"/>
            </p:nvSpPr>
            <p:spPr>
              <a:xfrm>
                <a:off x="476251" y="231223"/>
                <a:ext cx="7162800" cy="1143000"/>
              </a:xfrm>
              <a:prstGeom prst="rect">
                <a:avLst/>
              </a:prstGeom>
            </p:spPr>
            <p:txBody>
              <a:bodyPr vert="horz" tIns="45720" bIns="0" anchor="b">
                <a:noAutofit/>
                <a:scene3d>
                  <a:camera prst="orthographicFront"/>
                  <a:lightRig rig="freezing" dir="t">
                    <a:rot lat="0" lon="0" rev="5640000"/>
                  </a:lightRig>
                </a:scene3d>
                <a:sp3d prstMaterial="flat">
                  <a:contourClr>
                    <a:schemeClr val="tx2"/>
                  </a:contourClr>
                </a:sp3d>
              </a:bodyPr>
              <a:lstStyle>
                <a:lvl1pPr algn="l" rtl="0" eaLnBrk="1" latinLnBrk="0" hangingPunct="1">
                  <a:spcBef>
                    <a:spcPct val="0"/>
                  </a:spcBef>
                  <a:buNone/>
                  <a:defRPr kumimoji="0" sz="4400" b="0" kern="1200">
                    <a:ln>
                      <a:noFill/>
                    </a:ln>
                    <a:solidFill>
                      <a:srgbClr val="002060"/>
                    </a:solidFill>
                    <a:effectLst/>
                    <a:latin typeface="Century Gothic" panose="020B0502020202020204" pitchFamily="34" charset="0"/>
                    <a:ea typeface="+mj-ea"/>
                    <a:cs typeface="+mj-cs"/>
                  </a:defRPr>
                </a:lvl1pPr>
              </a:lstStyle>
              <a:p>
                <a:r>
                  <a:rPr lang="en-US" sz="1400" dirty="0"/>
                  <a:t>Student Aid Commission</a:t>
                </a:r>
              </a:p>
            </p:txBody>
          </p:sp>
          <p:sp>
            <p:nvSpPr>
              <p:cNvPr id="17" name="Title Placeholder 8"/>
              <p:cNvSpPr txBox="1">
                <a:spLocks/>
              </p:cNvSpPr>
              <p:nvPr userDrawn="1"/>
            </p:nvSpPr>
            <p:spPr>
              <a:xfrm>
                <a:off x="579295" y="-161269"/>
                <a:ext cx="7391400" cy="1143000"/>
              </a:xfrm>
              <a:prstGeom prst="rect">
                <a:avLst/>
              </a:prstGeom>
            </p:spPr>
            <p:txBody>
              <a:bodyPr vert="horz" lIns="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en-US" sz="1200" dirty="0">
                    <a:solidFill>
                      <a:srgbClr val="F49100"/>
                    </a:solidFill>
                    <a:latin typeface="Century Gothic" panose="020B0502020202020204" pitchFamily="34" charset="0"/>
                  </a:rPr>
                  <a:t>California</a:t>
                </a:r>
              </a:p>
            </p:txBody>
          </p:sp>
        </p:grpSp>
        <p:pic>
          <p:nvPicPr>
            <p:cNvPr id="15" name="Picture 3" descr="image001"/>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21673" y="28903"/>
              <a:ext cx="462396" cy="657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6355984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a:prstGeom prst="rect">
            <a:avLst/>
          </a:prstGeom>
        </p:spPr>
        <p:txBody>
          <a:bodyPr anchor="ctr"/>
          <a:lstStyle>
            <a:lvl1pPr algn="ctr">
              <a:defRPr sz="4000">
                <a:latin typeface="Verdana" panose="020B0604030504040204" pitchFamily="34" charset="0"/>
                <a:ea typeface="Verdana" panose="020B0604030504040204" pitchFamily="34" charset="0"/>
                <a:cs typeface="Verdana" panose="020B0604030504040204" pitchFamily="34" charset="0"/>
              </a:defRPr>
            </a:lvl1pPr>
          </a:lstStyle>
          <a:p>
            <a:r>
              <a:rPr kumimoji="0" lang="en-US" dirty="0"/>
              <a:t>Click to edit Master title style</a:t>
            </a:r>
          </a:p>
        </p:txBody>
      </p:sp>
      <p:sp>
        <p:nvSpPr>
          <p:cNvPr id="3" name="Content Placeholder 2"/>
          <p:cNvSpPr>
            <a:spLocks noGrp="1"/>
          </p:cNvSpPr>
          <p:nvPr>
            <p:ph sz="half" idx="1"/>
          </p:nvPr>
        </p:nvSpPr>
        <p:spPr>
          <a:xfrm>
            <a:off x="457200" y="1920085"/>
            <a:ext cx="4038600" cy="4434840"/>
          </a:xfrm>
          <a:prstGeom prst="rect">
            <a:avLst/>
          </a:prstGeom>
        </p:spPr>
        <p:txBody>
          <a:bodyPr/>
          <a:lstStyle>
            <a:lvl1pPr>
              <a:defRPr sz="2600">
                <a:latin typeface="Verdana" panose="020B0604030504040204" pitchFamily="34" charset="0"/>
                <a:ea typeface="Verdana" panose="020B0604030504040204" pitchFamily="34" charset="0"/>
                <a:cs typeface="Verdana" panose="020B0604030504040204" pitchFamily="34" charset="0"/>
              </a:defRPr>
            </a:lvl1pPr>
            <a:lvl2pPr>
              <a:defRPr sz="2400">
                <a:latin typeface="Verdana" panose="020B0604030504040204" pitchFamily="34" charset="0"/>
                <a:ea typeface="Verdana" panose="020B0604030504040204" pitchFamily="34" charset="0"/>
                <a:cs typeface="Verdana" panose="020B0604030504040204" pitchFamily="34" charset="0"/>
              </a:defRPr>
            </a:lvl2pPr>
            <a:lvl3pPr>
              <a:defRPr sz="2000">
                <a:latin typeface="Verdana" panose="020B0604030504040204" pitchFamily="34" charset="0"/>
                <a:ea typeface="Verdana" panose="020B0604030504040204" pitchFamily="34" charset="0"/>
                <a:cs typeface="Verdana" panose="020B0604030504040204" pitchFamily="34" charset="0"/>
              </a:defRPr>
            </a:lvl3pPr>
            <a:lvl4pPr>
              <a:defRPr sz="1800">
                <a:latin typeface="Verdana" panose="020B0604030504040204" pitchFamily="34" charset="0"/>
                <a:ea typeface="Verdana" panose="020B0604030504040204" pitchFamily="34" charset="0"/>
                <a:cs typeface="Verdana" panose="020B0604030504040204" pitchFamily="34" charset="0"/>
              </a:defRPr>
            </a:lvl4pPr>
            <a:lvl5pPr>
              <a:defRPr sz="1800">
                <a:latin typeface="Verdana" panose="020B0604030504040204" pitchFamily="34" charset="0"/>
                <a:ea typeface="Verdana" panose="020B0604030504040204" pitchFamily="34" charset="0"/>
                <a:cs typeface="Verdana" panose="020B0604030504040204" pitchFamily="34" charset="0"/>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4" name="Content Placeholder 3"/>
          <p:cNvSpPr>
            <a:spLocks noGrp="1"/>
          </p:cNvSpPr>
          <p:nvPr>
            <p:ph sz="half" idx="2"/>
          </p:nvPr>
        </p:nvSpPr>
        <p:spPr>
          <a:xfrm>
            <a:off x="4648200" y="1920085"/>
            <a:ext cx="4038600" cy="4434840"/>
          </a:xfrm>
          <a:prstGeom prst="rect">
            <a:avLst/>
          </a:prstGeom>
        </p:spPr>
        <p:txBody>
          <a:bodyPr/>
          <a:lstStyle>
            <a:lvl1pPr>
              <a:defRPr sz="2600">
                <a:latin typeface="Verdana" panose="020B0604030504040204" pitchFamily="34" charset="0"/>
                <a:ea typeface="Verdana" panose="020B0604030504040204" pitchFamily="34" charset="0"/>
                <a:cs typeface="Verdana" panose="020B0604030504040204" pitchFamily="34" charset="0"/>
              </a:defRPr>
            </a:lvl1pPr>
            <a:lvl2pPr>
              <a:defRPr sz="2400">
                <a:latin typeface="Verdana" panose="020B0604030504040204" pitchFamily="34" charset="0"/>
                <a:ea typeface="Verdana" panose="020B0604030504040204" pitchFamily="34" charset="0"/>
                <a:cs typeface="Verdana" panose="020B0604030504040204" pitchFamily="34" charset="0"/>
              </a:defRPr>
            </a:lvl2pPr>
            <a:lvl3pPr>
              <a:defRPr sz="2000">
                <a:latin typeface="Verdana" panose="020B0604030504040204" pitchFamily="34" charset="0"/>
                <a:ea typeface="Verdana" panose="020B0604030504040204" pitchFamily="34" charset="0"/>
                <a:cs typeface="Verdana" panose="020B0604030504040204" pitchFamily="34" charset="0"/>
              </a:defRPr>
            </a:lvl3pPr>
            <a:lvl4pPr>
              <a:defRPr sz="1800">
                <a:latin typeface="Verdana" panose="020B0604030504040204" pitchFamily="34" charset="0"/>
                <a:ea typeface="Verdana" panose="020B0604030504040204" pitchFamily="34" charset="0"/>
                <a:cs typeface="Verdana" panose="020B0604030504040204" pitchFamily="34" charset="0"/>
              </a:defRPr>
            </a:lvl4pPr>
            <a:lvl5pPr>
              <a:defRPr sz="1800">
                <a:latin typeface="Verdana" panose="020B0604030504040204" pitchFamily="34" charset="0"/>
                <a:ea typeface="Verdana" panose="020B0604030504040204" pitchFamily="34" charset="0"/>
                <a:cs typeface="Verdana" panose="020B0604030504040204" pitchFamily="34" charset="0"/>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9" name="Rectangle 8"/>
          <p:cNvSpPr/>
          <p:nvPr userDrawn="1"/>
        </p:nvSpPr>
        <p:spPr>
          <a:xfrm>
            <a:off x="441324" y="6343650"/>
            <a:ext cx="8264525" cy="338554"/>
          </a:xfrm>
          <a:prstGeom prst="rect">
            <a:avLst/>
          </a:prstGeom>
        </p:spPr>
        <p:txBody>
          <a:bodyPr wrap="square">
            <a:spAutoFit/>
          </a:bodyPr>
          <a:lstStyle/>
          <a:p>
            <a:pPr algn="ctr"/>
            <a:r>
              <a:rPr lang="en-US" sz="1600" b="0" i="1" kern="1200" dirty="0">
                <a:solidFill>
                  <a:schemeClr val="accent6"/>
                </a:solidFill>
                <a:effectLst/>
                <a:latin typeface="Century Gothic" panose="020B0502020202020204" pitchFamily="34" charset="0"/>
                <a:ea typeface="+mn-ea"/>
                <a:cs typeface="+mn-cs"/>
              </a:rPr>
              <a:t>Making education beyond high school financially accessible to all Californians.</a:t>
            </a:r>
            <a:endParaRPr lang="en-US" sz="1600" b="0" i="1" dirty="0">
              <a:solidFill>
                <a:schemeClr val="accent6"/>
              </a:solidFill>
              <a:latin typeface="Century Gothic" panose="020B0502020202020204" pitchFamily="34" charset="0"/>
            </a:endParaRPr>
          </a:p>
        </p:txBody>
      </p:sp>
      <p:grpSp>
        <p:nvGrpSpPr>
          <p:cNvPr id="10" name="Group 9"/>
          <p:cNvGrpSpPr/>
          <p:nvPr userDrawn="1"/>
        </p:nvGrpSpPr>
        <p:grpSpPr>
          <a:xfrm>
            <a:off x="221673" y="-299054"/>
            <a:ext cx="7863321" cy="985838"/>
            <a:chOff x="221673" y="-299054"/>
            <a:chExt cx="7863321" cy="985838"/>
          </a:xfrm>
        </p:grpSpPr>
        <p:grpSp>
          <p:nvGrpSpPr>
            <p:cNvPr id="11" name="Group 10"/>
            <p:cNvGrpSpPr/>
            <p:nvPr userDrawn="1"/>
          </p:nvGrpSpPr>
          <p:grpSpPr>
            <a:xfrm>
              <a:off x="590550" y="-299054"/>
              <a:ext cx="7494444" cy="767746"/>
              <a:chOff x="476251" y="-161269"/>
              <a:chExt cx="7494444" cy="1535492"/>
            </a:xfrm>
          </p:grpSpPr>
          <p:sp>
            <p:nvSpPr>
              <p:cNvPr id="16" name="Title 1"/>
              <p:cNvSpPr txBox="1">
                <a:spLocks/>
              </p:cNvSpPr>
              <p:nvPr userDrawn="1"/>
            </p:nvSpPr>
            <p:spPr>
              <a:xfrm>
                <a:off x="476251" y="231223"/>
                <a:ext cx="7162800" cy="1143000"/>
              </a:xfrm>
              <a:prstGeom prst="rect">
                <a:avLst/>
              </a:prstGeom>
            </p:spPr>
            <p:txBody>
              <a:bodyPr vert="horz" tIns="45720" bIns="0" anchor="b">
                <a:noAutofit/>
                <a:scene3d>
                  <a:camera prst="orthographicFront"/>
                  <a:lightRig rig="freezing" dir="t">
                    <a:rot lat="0" lon="0" rev="5640000"/>
                  </a:lightRig>
                </a:scene3d>
                <a:sp3d prstMaterial="flat">
                  <a:contourClr>
                    <a:schemeClr val="tx2"/>
                  </a:contourClr>
                </a:sp3d>
              </a:bodyPr>
              <a:lstStyle>
                <a:lvl1pPr algn="l" rtl="0" eaLnBrk="1" latinLnBrk="0" hangingPunct="1">
                  <a:spcBef>
                    <a:spcPct val="0"/>
                  </a:spcBef>
                  <a:buNone/>
                  <a:defRPr kumimoji="0" sz="4400" b="0" kern="1200">
                    <a:ln>
                      <a:noFill/>
                    </a:ln>
                    <a:solidFill>
                      <a:srgbClr val="002060"/>
                    </a:solidFill>
                    <a:effectLst/>
                    <a:latin typeface="Century Gothic" panose="020B0502020202020204" pitchFamily="34" charset="0"/>
                    <a:ea typeface="+mj-ea"/>
                    <a:cs typeface="+mj-cs"/>
                  </a:defRPr>
                </a:lvl1pPr>
              </a:lstStyle>
              <a:p>
                <a:r>
                  <a:rPr lang="en-US" sz="1400" dirty="0"/>
                  <a:t>Student Aid</a:t>
                </a:r>
                <a:r>
                  <a:rPr lang="en-US" sz="1400" baseline="0" dirty="0"/>
                  <a:t> </a:t>
                </a:r>
                <a:r>
                  <a:rPr lang="en-US" sz="1400" dirty="0"/>
                  <a:t>Commission</a:t>
                </a:r>
              </a:p>
            </p:txBody>
          </p:sp>
          <p:sp>
            <p:nvSpPr>
              <p:cNvPr id="17" name="Title Placeholder 8"/>
              <p:cNvSpPr txBox="1">
                <a:spLocks/>
              </p:cNvSpPr>
              <p:nvPr userDrawn="1"/>
            </p:nvSpPr>
            <p:spPr>
              <a:xfrm>
                <a:off x="579295" y="-161269"/>
                <a:ext cx="7391400" cy="1143000"/>
              </a:xfrm>
              <a:prstGeom prst="rect">
                <a:avLst/>
              </a:prstGeom>
            </p:spPr>
            <p:txBody>
              <a:bodyPr vert="horz" lIns="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en-US" sz="1200" dirty="0">
                    <a:solidFill>
                      <a:schemeClr val="accent3"/>
                    </a:solidFill>
                    <a:latin typeface="Century Gothic" panose="020B0502020202020204" pitchFamily="34" charset="0"/>
                  </a:rPr>
                  <a:t>California</a:t>
                </a:r>
              </a:p>
            </p:txBody>
          </p:sp>
        </p:grpSp>
        <p:pic>
          <p:nvPicPr>
            <p:cNvPr id="15" name="Picture 3" descr="image001"/>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21673" y="28903"/>
              <a:ext cx="462396" cy="657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a:prstGeom prst="rect">
            <a:avLst/>
          </a:prstGeom>
        </p:spPr>
        <p:txBody>
          <a:bodyPr anchor="ctr"/>
          <a:lstStyle>
            <a:lvl1pPr algn="ctr">
              <a:defRPr sz="4000">
                <a:latin typeface="Verdana" panose="020B0604030504040204" pitchFamily="34" charset="0"/>
                <a:ea typeface="Verdana" panose="020B0604030504040204" pitchFamily="34" charset="0"/>
                <a:cs typeface="Verdana" panose="020B0604030504040204" pitchFamily="34" charset="0"/>
              </a:defRPr>
            </a:lvl1pPr>
          </a:lstStyle>
          <a:p>
            <a:r>
              <a:rPr kumimoji="0" lang="en-US" dirty="0"/>
              <a:t>Click to edit Master title style</a:t>
            </a:r>
          </a:p>
        </p:txBody>
      </p:sp>
      <p:sp>
        <p:nvSpPr>
          <p:cNvPr id="3" name="Content Placeholder 2"/>
          <p:cNvSpPr>
            <a:spLocks noGrp="1"/>
          </p:cNvSpPr>
          <p:nvPr>
            <p:ph sz="half" idx="1"/>
          </p:nvPr>
        </p:nvSpPr>
        <p:spPr>
          <a:xfrm>
            <a:off x="457200" y="1920085"/>
            <a:ext cx="4038600" cy="4434840"/>
          </a:xfrm>
          <a:prstGeom prst="rect">
            <a:avLst/>
          </a:prstGeom>
        </p:spPr>
        <p:txBody>
          <a:bodyPr/>
          <a:lstStyle>
            <a:lvl1pPr>
              <a:defRPr sz="2600">
                <a:latin typeface="Verdana" panose="020B0604030504040204" pitchFamily="34" charset="0"/>
                <a:ea typeface="Verdana" panose="020B0604030504040204" pitchFamily="34" charset="0"/>
                <a:cs typeface="Verdana" panose="020B0604030504040204" pitchFamily="34" charset="0"/>
              </a:defRPr>
            </a:lvl1pPr>
            <a:lvl2pPr>
              <a:defRPr sz="2400">
                <a:latin typeface="Verdana" panose="020B0604030504040204" pitchFamily="34" charset="0"/>
                <a:ea typeface="Verdana" panose="020B0604030504040204" pitchFamily="34" charset="0"/>
                <a:cs typeface="Verdana" panose="020B0604030504040204" pitchFamily="34" charset="0"/>
              </a:defRPr>
            </a:lvl2pPr>
            <a:lvl3pPr>
              <a:defRPr sz="2000">
                <a:latin typeface="Verdana" panose="020B0604030504040204" pitchFamily="34" charset="0"/>
                <a:ea typeface="Verdana" panose="020B0604030504040204" pitchFamily="34" charset="0"/>
                <a:cs typeface="Verdana" panose="020B0604030504040204" pitchFamily="34" charset="0"/>
              </a:defRPr>
            </a:lvl3pPr>
            <a:lvl4pPr>
              <a:defRPr sz="1800">
                <a:latin typeface="Verdana" panose="020B0604030504040204" pitchFamily="34" charset="0"/>
                <a:ea typeface="Verdana" panose="020B0604030504040204" pitchFamily="34" charset="0"/>
                <a:cs typeface="Verdana" panose="020B0604030504040204" pitchFamily="34" charset="0"/>
              </a:defRPr>
            </a:lvl4pPr>
            <a:lvl5pPr>
              <a:defRPr sz="1800">
                <a:latin typeface="Verdana" panose="020B0604030504040204" pitchFamily="34" charset="0"/>
                <a:ea typeface="Verdana" panose="020B0604030504040204" pitchFamily="34" charset="0"/>
                <a:cs typeface="Verdana" panose="020B0604030504040204" pitchFamily="34" charset="0"/>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4" name="Content Placeholder 3"/>
          <p:cNvSpPr>
            <a:spLocks noGrp="1"/>
          </p:cNvSpPr>
          <p:nvPr>
            <p:ph sz="half" idx="2"/>
          </p:nvPr>
        </p:nvSpPr>
        <p:spPr>
          <a:xfrm>
            <a:off x="4648200" y="1920085"/>
            <a:ext cx="4038600" cy="4434840"/>
          </a:xfrm>
          <a:prstGeom prst="rect">
            <a:avLst/>
          </a:prstGeom>
        </p:spPr>
        <p:txBody>
          <a:bodyPr/>
          <a:lstStyle>
            <a:lvl1pPr>
              <a:defRPr sz="2600">
                <a:latin typeface="Verdana" panose="020B0604030504040204" pitchFamily="34" charset="0"/>
                <a:ea typeface="Verdana" panose="020B0604030504040204" pitchFamily="34" charset="0"/>
                <a:cs typeface="Verdana" panose="020B0604030504040204" pitchFamily="34" charset="0"/>
              </a:defRPr>
            </a:lvl1pPr>
            <a:lvl2pPr>
              <a:defRPr sz="2400">
                <a:latin typeface="Verdana" panose="020B0604030504040204" pitchFamily="34" charset="0"/>
                <a:ea typeface="Verdana" panose="020B0604030504040204" pitchFamily="34" charset="0"/>
                <a:cs typeface="Verdana" panose="020B0604030504040204" pitchFamily="34" charset="0"/>
              </a:defRPr>
            </a:lvl2pPr>
            <a:lvl3pPr>
              <a:defRPr sz="2000">
                <a:latin typeface="Verdana" panose="020B0604030504040204" pitchFamily="34" charset="0"/>
                <a:ea typeface="Verdana" panose="020B0604030504040204" pitchFamily="34" charset="0"/>
                <a:cs typeface="Verdana" panose="020B0604030504040204" pitchFamily="34" charset="0"/>
              </a:defRPr>
            </a:lvl3pPr>
            <a:lvl4pPr>
              <a:defRPr sz="1800">
                <a:latin typeface="Verdana" panose="020B0604030504040204" pitchFamily="34" charset="0"/>
                <a:ea typeface="Verdana" panose="020B0604030504040204" pitchFamily="34" charset="0"/>
                <a:cs typeface="Verdana" panose="020B0604030504040204" pitchFamily="34" charset="0"/>
              </a:defRPr>
            </a:lvl4pPr>
            <a:lvl5pPr>
              <a:defRPr sz="1800">
                <a:latin typeface="Verdana" panose="020B0604030504040204" pitchFamily="34" charset="0"/>
                <a:ea typeface="Verdana" panose="020B0604030504040204" pitchFamily="34" charset="0"/>
                <a:cs typeface="Verdana" panose="020B0604030504040204" pitchFamily="34" charset="0"/>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grpSp>
        <p:nvGrpSpPr>
          <p:cNvPr id="10" name="Group 9"/>
          <p:cNvGrpSpPr/>
          <p:nvPr userDrawn="1"/>
        </p:nvGrpSpPr>
        <p:grpSpPr>
          <a:xfrm>
            <a:off x="221673" y="-299054"/>
            <a:ext cx="7863321" cy="985838"/>
            <a:chOff x="221673" y="-299054"/>
            <a:chExt cx="7863321" cy="985838"/>
          </a:xfrm>
        </p:grpSpPr>
        <p:grpSp>
          <p:nvGrpSpPr>
            <p:cNvPr id="11" name="Group 10"/>
            <p:cNvGrpSpPr/>
            <p:nvPr userDrawn="1"/>
          </p:nvGrpSpPr>
          <p:grpSpPr>
            <a:xfrm>
              <a:off x="590550" y="-299054"/>
              <a:ext cx="7494444" cy="767746"/>
              <a:chOff x="476251" y="-161269"/>
              <a:chExt cx="7494444" cy="1535492"/>
            </a:xfrm>
          </p:grpSpPr>
          <p:sp>
            <p:nvSpPr>
              <p:cNvPr id="16" name="Title 1"/>
              <p:cNvSpPr txBox="1">
                <a:spLocks/>
              </p:cNvSpPr>
              <p:nvPr userDrawn="1"/>
            </p:nvSpPr>
            <p:spPr>
              <a:xfrm>
                <a:off x="476251" y="231223"/>
                <a:ext cx="7162800" cy="1143000"/>
              </a:xfrm>
              <a:prstGeom prst="rect">
                <a:avLst/>
              </a:prstGeom>
            </p:spPr>
            <p:txBody>
              <a:bodyPr vert="horz" tIns="45720" bIns="0" anchor="b">
                <a:noAutofit/>
                <a:scene3d>
                  <a:camera prst="orthographicFront"/>
                  <a:lightRig rig="freezing" dir="t">
                    <a:rot lat="0" lon="0" rev="5640000"/>
                  </a:lightRig>
                </a:scene3d>
                <a:sp3d prstMaterial="flat">
                  <a:contourClr>
                    <a:schemeClr val="tx2"/>
                  </a:contourClr>
                </a:sp3d>
              </a:bodyPr>
              <a:lstStyle>
                <a:lvl1pPr algn="l" rtl="0" eaLnBrk="1" latinLnBrk="0" hangingPunct="1">
                  <a:spcBef>
                    <a:spcPct val="0"/>
                  </a:spcBef>
                  <a:buNone/>
                  <a:defRPr kumimoji="0" sz="4400" b="0" kern="1200">
                    <a:ln>
                      <a:noFill/>
                    </a:ln>
                    <a:solidFill>
                      <a:srgbClr val="002060"/>
                    </a:solidFill>
                    <a:effectLst/>
                    <a:latin typeface="Century Gothic" panose="020B0502020202020204" pitchFamily="34" charset="0"/>
                    <a:ea typeface="+mj-ea"/>
                    <a:cs typeface="+mj-cs"/>
                  </a:defRPr>
                </a:lvl1pPr>
              </a:lstStyle>
              <a:p>
                <a:r>
                  <a:rPr lang="en-US" sz="1400" dirty="0"/>
                  <a:t>Student Aid Commission</a:t>
                </a:r>
              </a:p>
            </p:txBody>
          </p:sp>
          <p:sp>
            <p:nvSpPr>
              <p:cNvPr id="17" name="Title Placeholder 8"/>
              <p:cNvSpPr txBox="1">
                <a:spLocks/>
              </p:cNvSpPr>
              <p:nvPr userDrawn="1"/>
            </p:nvSpPr>
            <p:spPr>
              <a:xfrm>
                <a:off x="579295" y="-161269"/>
                <a:ext cx="7391400" cy="1143000"/>
              </a:xfrm>
              <a:prstGeom prst="rect">
                <a:avLst/>
              </a:prstGeom>
            </p:spPr>
            <p:txBody>
              <a:bodyPr vert="horz" lIns="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en-US" sz="1200" dirty="0">
                    <a:solidFill>
                      <a:srgbClr val="F49100"/>
                    </a:solidFill>
                    <a:latin typeface="Century Gothic" panose="020B0502020202020204" pitchFamily="34" charset="0"/>
                  </a:rPr>
                  <a:t>California</a:t>
                </a:r>
              </a:p>
            </p:txBody>
          </p:sp>
        </p:grpSp>
        <p:pic>
          <p:nvPicPr>
            <p:cNvPr id="15" name="Picture 3" descr="image001"/>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21673" y="28903"/>
              <a:ext cx="462396" cy="657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0396041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1_Title Only">
    <p:spTree>
      <p:nvGrpSpPr>
        <p:cNvPr id="1" name=""/>
        <p:cNvGrpSpPr/>
        <p:nvPr/>
      </p:nvGrpSpPr>
      <p:grpSpPr>
        <a:xfrm>
          <a:off x="0" y="0"/>
          <a:ext cx="0" cy="0"/>
          <a:chOff x="0" y="0"/>
          <a:chExt cx="0" cy="0"/>
        </a:xfrm>
      </p:grpSpPr>
      <p:sp>
        <p:nvSpPr>
          <p:cNvPr id="11" name="Rectangle 10"/>
          <p:cNvSpPr/>
          <p:nvPr userDrawn="1"/>
        </p:nvSpPr>
        <p:spPr>
          <a:xfrm>
            <a:off x="441324" y="6343650"/>
            <a:ext cx="8264525" cy="338554"/>
          </a:xfrm>
          <a:prstGeom prst="rect">
            <a:avLst/>
          </a:prstGeom>
        </p:spPr>
        <p:txBody>
          <a:bodyPr wrap="square">
            <a:spAutoFit/>
          </a:bodyPr>
          <a:lstStyle/>
          <a:p>
            <a:pPr algn="ctr"/>
            <a:r>
              <a:rPr lang="en-US" sz="1600" i="1" dirty="0">
                <a:solidFill>
                  <a:srgbClr val="F49100"/>
                </a:solidFill>
                <a:latin typeface="Century Gothic" panose="020B0502020202020204" pitchFamily="34" charset="0"/>
              </a:rPr>
              <a:t>Making education beyond high school financially accessible to all Californians.</a:t>
            </a:r>
          </a:p>
        </p:txBody>
      </p:sp>
      <p:grpSp>
        <p:nvGrpSpPr>
          <p:cNvPr id="16" name="Group 15"/>
          <p:cNvGrpSpPr/>
          <p:nvPr userDrawn="1"/>
        </p:nvGrpSpPr>
        <p:grpSpPr>
          <a:xfrm>
            <a:off x="221673" y="-299054"/>
            <a:ext cx="7863321" cy="985838"/>
            <a:chOff x="221673" y="-299054"/>
            <a:chExt cx="7863321" cy="985838"/>
          </a:xfrm>
        </p:grpSpPr>
        <p:grpSp>
          <p:nvGrpSpPr>
            <p:cNvPr id="17" name="Group 16"/>
            <p:cNvGrpSpPr/>
            <p:nvPr userDrawn="1"/>
          </p:nvGrpSpPr>
          <p:grpSpPr>
            <a:xfrm>
              <a:off x="590550" y="-299054"/>
              <a:ext cx="7494444" cy="767746"/>
              <a:chOff x="476251" y="-161269"/>
              <a:chExt cx="7494444" cy="1535492"/>
            </a:xfrm>
          </p:grpSpPr>
          <p:sp>
            <p:nvSpPr>
              <p:cNvPr id="19" name="Title 1"/>
              <p:cNvSpPr txBox="1">
                <a:spLocks/>
              </p:cNvSpPr>
              <p:nvPr userDrawn="1"/>
            </p:nvSpPr>
            <p:spPr>
              <a:xfrm>
                <a:off x="476251" y="231223"/>
                <a:ext cx="7162800" cy="1143000"/>
              </a:xfrm>
              <a:prstGeom prst="rect">
                <a:avLst/>
              </a:prstGeom>
            </p:spPr>
            <p:txBody>
              <a:bodyPr vert="horz" tIns="45720" bIns="0" anchor="b">
                <a:noAutofit/>
                <a:scene3d>
                  <a:camera prst="orthographicFront"/>
                  <a:lightRig rig="freezing" dir="t">
                    <a:rot lat="0" lon="0" rev="5640000"/>
                  </a:lightRig>
                </a:scene3d>
                <a:sp3d prstMaterial="flat">
                  <a:contourClr>
                    <a:schemeClr val="tx2"/>
                  </a:contourClr>
                </a:sp3d>
              </a:bodyPr>
              <a:lstStyle>
                <a:lvl1pPr algn="l" rtl="0" eaLnBrk="1" latinLnBrk="0" hangingPunct="1">
                  <a:spcBef>
                    <a:spcPct val="0"/>
                  </a:spcBef>
                  <a:buNone/>
                  <a:defRPr kumimoji="0" sz="4400" b="0" kern="1200">
                    <a:ln>
                      <a:noFill/>
                    </a:ln>
                    <a:solidFill>
                      <a:srgbClr val="002060"/>
                    </a:solidFill>
                    <a:effectLst/>
                    <a:latin typeface="Century Gothic" panose="020B0502020202020204" pitchFamily="34" charset="0"/>
                    <a:ea typeface="+mj-ea"/>
                    <a:cs typeface="+mj-cs"/>
                  </a:defRPr>
                </a:lvl1pPr>
              </a:lstStyle>
              <a:p>
                <a:r>
                  <a:rPr lang="en-US" sz="1400" dirty="0"/>
                  <a:t>Student Aid Commission</a:t>
                </a:r>
              </a:p>
            </p:txBody>
          </p:sp>
          <p:sp>
            <p:nvSpPr>
              <p:cNvPr id="20" name="Title Placeholder 8"/>
              <p:cNvSpPr txBox="1">
                <a:spLocks/>
              </p:cNvSpPr>
              <p:nvPr userDrawn="1"/>
            </p:nvSpPr>
            <p:spPr>
              <a:xfrm>
                <a:off x="579295" y="-161269"/>
                <a:ext cx="7391400" cy="1143000"/>
              </a:xfrm>
              <a:prstGeom prst="rect">
                <a:avLst/>
              </a:prstGeom>
            </p:spPr>
            <p:txBody>
              <a:bodyPr vert="horz" lIns="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en-US" sz="1200" dirty="0">
                    <a:solidFill>
                      <a:srgbClr val="F49100"/>
                    </a:solidFill>
                    <a:latin typeface="Century Gothic" panose="020B0502020202020204" pitchFamily="34" charset="0"/>
                  </a:rPr>
                  <a:t>California</a:t>
                </a:r>
              </a:p>
            </p:txBody>
          </p:sp>
        </p:grpSp>
        <p:pic>
          <p:nvPicPr>
            <p:cNvPr id="18" name="Picture 3" descr="image001"/>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21673" y="28903"/>
              <a:ext cx="462396" cy="657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354714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a:prstGeom prst="rect">
            <a:avLst/>
          </a:prstGeom>
        </p:spPr>
        <p:txBody>
          <a:bodyPr anchor="ctr"/>
          <a:lstStyle>
            <a:lvl1pPr algn="ctr">
              <a:defRPr sz="3600" b="1">
                <a:latin typeface="Verdana" panose="020B0604030504040204" pitchFamily="34" charset="0"/>
                <a:ea typeface="Verdana" panose="020B0604030504040204" pitchFamily="34" charset="0"/>
                <a:cs typeface="Verdana" panose="020B0604030504040204" pitchFamily="34" charset="0"/>
              </a:defRPr>
            </a:lvl1pPr>
          </a:lstStyle>
          <a:p>
            <a:r>
              <a:rPr kumimoji="0" lang="en-US" dirty="0"/>
              <a:t>Click to edit Master title style</a:t>
            </a:r>
          </a:p>
        </p:txBody>
      </p:sp>
      <p:sp>
        <p:nvSpPr>
          <p:cNvPr id="3" name="Content Placeholder 2"/>
          <p:cNvSpPr>
            <a:spLocks noGrp="1"/>
          </p:cNvSpPr>
          <p:nvPr>
            <p:ph idx="1"/>
          </p:nvPr>
        </p:nvSpPr>
        <p:spPr>
          <a:xfrm>
            <a:off x="457200" y="1935480"/>
            <a:ext cx="8229600" cy="4389120"/>
          </a:xfrm>
          <a:prstGeom prst="rect">
            <a:avLst/>
          </a:prstGeo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vl2pPr>
              <a:defRPr>
                <a:latin typeface="Verdana" panose="020B0604030504040204" pitchFamily="34" charset="0"/>
                <a:ea typeface="Verdana" panose="020B0604030504040204" pitchFamily="34" charset="0"/>
                <a:cs typeface="Verdana" panose="020B0604030504040204" pitchFamily="34" charset="0"/>
              </a:defRPr>
            </a:lvl2pPr>
            <a:lvl3pPr>
              <a:defRPr>
                <a:latin typeface="Verdana" panose="020B0604030504040204" pitchFamily="34" charset="0"/>
                <a:ea typeface="Verdana" panose="020B0604030504040204" pitchFamily="34" charset="0"/>
                <a:cs typeface="Verdana" panose="020B0604030504040204" pitchFamily="34" charset="0"/>
              </a:defRPr>
            </a:lvl3pPr>
            <a:lvl4pPr>
              <a:defRPr>
                <a:latin typeface="Verdana" panose="020B0604030504040204" pitchFamily="34" charset="0"/>
                <a:ea typeface="Verdana" panose="020B0604030504040204" pitchFamily="34" charset="0"/>
                <a:cs typeface="Verdana" panose="020B0604030504040204" pitchFamily="34" charset="0"/>
              </a:defRPr>
            </a:lvl4pPr>
            <a:lvl5pPr>
              <a:defRPr>
                <a:latin typeface="Verdana" panose="020B0604030504040204" pitchFamily="34" charset="0"/>
                <a:ea typeface="Verdana" panose="020B0604030504040204" pitchFamily="34" charset="0"/>
                <a:cs typeface="Verdana" panose="020B0604030504040204" pitchFamily="34" charset="0"/>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8" name="Rectangle 7"/>
          <p:cNvSpPr/>
          <p:nvPr userDrawn="1"/>
        </p:nvSpPr>
        <p:spPr>
          <a:xfrm>
            <a:off x="441324" y="6343650"/>
            <a:ext cx="8264525" cy="338554"/>
          </a:xfrm>
          <a:prstGeom prst="rect">
            <a:avLst/>
          </a:prstGeom>
        </p:spPr>
        <p:txBody>
          <a:bodyPr wrap="square">
            <a:spAutoFit/>
          </a:bodyPr>
          <a:lstStyle/>
          <a:p>
            <a:pPr algn="ctr"/>
            <a:r>
              <a:rPr lang="en-US" sz="1600" i="1" dirty="0">
                <a:solidFill>
                  <a:srgbClr val="F49100"/>
                </a:solidFill>
                <a:latin typeface="Century Gothic" panose="020B0502020202020204" pitchFamily="34" charset="0"/>
              </a:rPr>
              <a:t>Making education beyond high school financially accessible to all Californians.</a:t>
            </a:r>
          </a:p>
        </p:txBody>
      </p:sp>
      <p:grpSp>
        <p:nvGrpSpPr>
          <p:cNvPr id="9" name="Group 8"/>
          <p:cNvGrpSpPr/>
          <p:nvPr userDrawn="1"/>
        </p:nvGrpSpPr>
        <p:grpSpPr>
          <a:xfrm>
            <a:off x="221673" y="-299054"/>
            <a:ext cx="7863321" cy="985838"/>
            <a:chOff x="221673" y="-299054"/>
            <a:chExt cx="7863321" cy="985838"/>
          </a:xfrm>
        </p:grpSpPr>
        <p:grpSp>
          <p:nvGrpSpPr>
            <p:cNvPr id="10" name="Group 9"/>
            <p:cNvGrpSpPr/>
            <p:nvPr userDrawn="1"/>
          </p:nvGrpSpPr>
          <p:grpSpPr>
            <a:xfrm>
              <a:off x="590550" y="-299054"/>
              <a:ext cx="7494444" cy="767746"/>
              <a:chOff x="476251" y="-161269"/>
              <a:chExt cx="7494444" cy="1535492"/>
            </a:xfrm>
          </p:grpSpPr>
          <p:sp>
            <p:nvSpPr>
              <p:cNvPr id="15" name="Title 1"/>
              <p:cNvSpPr txBox="1">
                <a:spLocks/>
              </p:cNvSpPr>
              <p:nvPr userDrawn="1"/>
            </p:nvSpPr>
            <p:spPr>
              <a:xfrm>
                <a:off x="476251" y="231223"/>
                <a:ext cx="7162800" cy="1143000"/>
              </a:xfrm>
              <a:prstGeom prst="rect">
                <a:avLst/>
              </a:prstGeom>
            </p:spPr>
            <p:txBody>
              <a:bodyPr vert="horz" tIns="45720" bIns="0" anchor="b">
                <a:noAutofit/>
                <a:scene3d>
                  <a:camera prst="orthographicFront"/>
                  <a:lightRig rig="freezing" dir="t">
                    <a:rot lat="0" lon="0" rev="5640000"/>
                  </a:lightRig>
                </a:scene3d>
                <a:sp3d prstMaterial="flat">
                  <a:contourClr>
                    <a:schemeClr val="tx2"/>
                  </a:contourClr>
                </a:sp3d>
              </a:bodyPr>
              <a:lstStyle>
                <a:lvl1pPr algn="l" rtl="0" eaLnBrk="1" latinLnBrk="0" hangingPunct="1">
                  <a:spcBef>
                    <a:spcPct val="0"/>
                  </a:spcBef>
                  <a:buNone/>
                  <a:defRPr kumimoji="0" sz="4400" b="0" kern="1200">
                    <a:ln>
                      <a:noFill/>
                    </a:ln>
                    <a:solidFill>
                      <a:srgbClr val="002060"/>
                    </a:solidFill>
                    <a:effectLst/>
                    <a:latin typeface="Century Gothic" panose="020B0502020202020204" pitchFamily="34" charset="0"/>
                    <a:ea typeface="+mj-ea"/>
                    <a:cs typeface="+mj-cs"/>
                  </a:defRPr>
                </a:lvl1pPr>
              </a:lstStyle>
              <a:p>
                <a:r>
                  <a:rPr lang="en-US" sz="1400" dirty="0"/>
                  <a:t>Student Aid Commission</a:t>
                </a:r>
              </a:p>
            </p:txBody>
          </p:sp>
          <p:sp>
            <p:nvSpPr>
              <p:cNvPr id="16" name="Title Placeholder 8"/>
              <p:cNvSpPr txBox="1">
                <a:spLocks/>
              </p:cNvSpPr>
              <p:nvPr userDrawn="1"/>
            </p:nvSpPr>
            <p:spPr>
              <a:xfrm>
                <a:off x="579295" y="-161269"/>
                <a:ext cx="7391400" cy="1143000"/>
              </a:xfrm>
              <a:prstGeom prst="rect">
                <a:avLst/>
              </a:prstGeom>
            </p:spPr>
            <p:txBody>
              <a:bodyPr vert="horz" lIns="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en-US" sz="1200" dirty="0">
                    <a:solidFill>
                      <a:srgbClr val="F49100"/>
                    </a:solidFill>
                    <a:latin typeface="Century Gothic" panose="020B0502020202020204" pitchFamily="34" charset="0"/>
                  </a:rPr>
                  <a:t>California</a:t>
                </a:r>
              </a:p>
            </p:txBody>
          </p:sp>
        </p:grpSp>
        <p:pic>
          <p:nvPicPr>
            <p:cNvPr id="14" name="Picture 3" descr="image001"/>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21673" y="28903"/>
              <a:ext cx="462396" cy="657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018725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prstGeom prst="rect">
            <a:avLst/>
          </a:prstGeom>
          <a:ln>
            <a:noFill/>
          </a:ln>
        </p:spPr>
        <p:txBody>
          <a:bodyPr vert="horz" tIns="0" rIns="18288" bIns="0" anchor="t">
            <a:normAutofit/>
            <a:scene3d>
              <a:camera prst="orthographicFront"/>
              <a:lightRig rig="freezing" dir="t">
                <a:rot lat="0" lon="0" rev="5640000"/>
              </a:lightRig>
            </a:scene3d>
            <a:sp3d prstMaterial="flat">
              <a:bevelT w="38100" h="38100"/>
              <a:contourClr>
                <a:schemeClr val="tx2"/>
              </a:contourClr>
            </a:sp3d>
          </a:bodyPr>
          <a:lstStyle>
            <a:lvl1pPr algn="ctr" rtl="0">
              <a:spcBef>
                <a:spcPct val="0"/>
              </a:spcBef>
              <a:buNone/>
              <a:defRPr sz="3600" b="1">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defRPr>
            </a:lvl1pPr>
          </a:lstStyle>
          <a:p>
            <a:r>
              <a:rPr kumimoji="0" lang="en-US" dirty="0"/>
              <a:t>Click to edit Master title style</a:t>
            </a:r>
          </a:p>
        </p:txBody>
      </p:sp>
      <p:sp>
        <p:nvSpPr>
          <p:cNvPr id="17" name="Subtitle 16"/>
          <p:cNvSpPr>
            <a:spLocks noGrp="1"/>
          </p:cNvSpPr>
          <p:nvPr>
            <p:ph type="subTitle" idx="1"/>
          </p:nvPr>
        </p:nvSpPr>
        <p:spPr>
          <a:xfrm>
            <a:off x="533400" y="3228536"/>
            <a:ext cx="7854696" cy="1752600"/>
          </a:xfrm>
          <a:prstGeom prst="rect">
            <a:avLst/>
          </a:prstGeom>
        </p:spPr>
        <p:txBody>
          <a:bodyPr lIns="0" rIns="18288"/>
          <a:lstStyle>
            <a:lvl1pPr marL="0" marR="45720" indent="0" algn="r">
              <a:buNone/>
              <a:defRPr>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
        <p:nvSpPr>
          <p:cNvPr id="11" name="Rectangle 10"/>
          <p:cNvSpPr/>
          <p:nvPr userDrawn="1"/>
        </p:nvSpPr>
        <p:spPr>
          <a:xfrm>
            <a:off x="441324" y="6343650"/>
            <a:ext cx="8264525" cy="338554"/>
          </a:xfrm>
          <a:prstGeom prst="rect">
            <a:avLst/>
          </a:prstGeom>
        </p:spPr>
        <p:txBody>
          <a:bodyPr wrap="square">
            <a:spAutoFit/>
          </a:bodyPr>
          <a:lstStyle/>
          <a:p>
            <a:pPr algn="ctr"/>
            <a:r>
              <a:rPr lang="en-US" sz="1600" i="1" dirty="0">
                <a:solidFill>
                  <a:srgbClr val="F49100"/>
                </a:solidFill>
                <a:latin typeface="Century Gothic" panose="020B0502020202020204" pitchFamily="34" charset="0"/>
              </a:rPr>
              <a:t>Making education beyond high school financially accessible to all Californians.</a:t>
            </a:r>
          </a:p>
        </p:txBody>
      </p:sp>
      <p:grpSp>
        <p:nvGrpSpPr>
          <p:cNvPr id="10" name="Group 9"/>
          <p:cNvGrpSpPr/>
          <p:nvPr userDrawn="1"/>
        </p:nvGrpSpPr>
        <p:grpSpPr>
          <a:xfrm>
            <a:off x="221673" y="-299054"/>
            <a:ext cx="7863321" cy="985838"/>
            <a:chOff x="221673" y="-299054"/>
            <a:chExt cx="7863321" cy="985838"/>
          </a:xfrm>
        </p:grpSpPr>
        <p:grpSp>
          <p:nvGrpSpPr>
            <p:cNvPr id="12" name="Group 11"/>
            <p:cNvGrpSpPr/>
            <p:nvPr userDrawn="1"/>
          </p:nvGrpSpPr>
          <p:grpSpPr>
            <a:xfrm>
              <a:off x="590550" y="-299054"/>
              <a:ext cx="7494444" cy="767746"/>
              <a:chOff x="476251" y="-161269"/>
              <a:chExt cx="7494444" cy="1535492"/>
            </a:xfrm>
          </p:grpSpPr>
          <p:sp>
            <p:nvSpPr>
              <p:cNvPr id="18" name="Title 1"/>
              <p:cNvSpPr txBox="1">
                <a:spLocks/>
              </p:cNvSpPr>
              <p:nvPr userDrawn="1"/>
            </p:nvSpPr>
            <p:spPr>
              <a:xfrm>
                <a:off x="476251" y="231223"/>
                <a:ext cx="7162800" cy="1143000"/>
              </a:xfrm>
              <a:prstGeom prst="rect">
                <a:avLst/>
              </a:prstGeom>
            </p:spPr>
            <p:txBody>
              <a:bodyPr vert="horz" tIns="45720" bIns="0" anchor="b">
                <a:noAutofit/>
                <a:scene3d>
                  <a:camera prst="orthographicFront"/>
                  <a:lightRig rig="freezing" dir="t">
                    <a:rot lat="0" lon="0" rev="5640000"/>
                  </a:lightRig>
                </a:scene3d>
                <a:sp3d prstMaterial="flat">
                  <a:contourClr>
                    <a:schemeClr val="tx2"/>
                  </a:contourClr>
                </a:sp3d>
              </a:bodyPr>
              <a:lstStyle>
                <a:lvl1pPr algn="l" rtl="0" eaLnBrk="1" latinLnBrk="0" hangingPunct="1">
                  <a:spcBef>
                    <a:spcPct val="0"/>
                  </a:spcBef>
                  <a:buNone/>
                  <a:defRPr kumimoji="0" sz="4400" b="0" kern="1200">
                    <a:ln>
                      <a:noFill/>
                    </a:ln>
                    <a:solidFill>
                      <a:srgbClr val="002060"/>
                    </a:solidFill>
                    <a:effectLst/>
                    <a:latin typeface="Century Gothic" panose="020B0502020202020204" pitchFamily="34" charset="0"/>
                    <a:ea typeface="+mj-ea"/>
                    <a:cs typeface="+mj-cs"/>
                  </a:defRPr>
                </a:lvl1pPr>
              </a:lstStyle>
              <a:p>
                <a:r>
                  <a:rPr lang="en-US" sz="1400" dirty="0"/>
                  <a:t>Student Aid Commission</a:t>
                </a:r>
              </a:p>
            </p:txBody>
          </p:sp>
          <p:sp>
            <p:nvSpPr>
              <p:cNvPr id="19" name="Title Placeholder 8"/>
              <p:cNvSpPr txBox="1">
                <a:spLocks/>
              </p:cNvSpPr>
              <p:nvPr userDrawn="1"/>
            </p:nvSpPr>
            <p:spPr>
              <a:xfrm>
                <a:off x="579295" y="-161269"/>
                <a:ext cx="7391400" cy="1143000"/>
              </a:xfrm>
              <a:prstGeom prst="rect">
                <a:avLst/>
              </a:prstGeom>
            </p:spPr>
            <p:txBody>
              <a:bodyPr vert="horz" lIns="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en-US" sz="1200" dirty="0">
                    <a:solidFill>
                      <a:srgbClr val="F49100"/>
                    </a:solidFill>
                    <a:latin typeface="Century Gothic" panose="020B0502020202020204" pitchFamily="34" charset="0"/>
                  </a:rPr>
                  <a:t>California</a:t>
                </a:r>
              </a:p>
            </p:txBody>
          </p:sp>
        </p:grpSp>
        <p:pic>
          <p:nvPicPr>
            <p:cNvPr id="13" name="Picture 3" descr="image001"/>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21673" y="28903"/>
              <a:ext cx="462396" cy="657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77941618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prstGeom prst="rect">
            <a:avLst/>
          </a:prstGeom>
          <a:ln>
            <a:noFill/>
          </a:ln>
        </p:spPr>
        <p:txBody>
          <a:bodyPr vert="horz" tIns="0" bIns="0" anchor="t">
            <a:noAutofit/>
            <a:scene3d>
              <a:camera prst="orthographicFront"/>
              <a:lightRig rig="freezing" dir="t">
                <a:rot lat="0" lon="0" rev="5640000"/>
              </a:lightRig>
            </a:scene3d>
            <a:sp3d prstMaterial="flat">
              <a:bevelT w="38100" h="38100"/>
            </a:sp3d>
          </a:bodyPr>
          <a:lstStyle>
            <a:lvl1pPr algn="ctr" rtl="0">
              <a:spcBef>
                <a:spcPct val="0"/>
              </a:spcBef>
              <a:buNone/>
              <a:defRPr lang="en-US" sz="3200" b="1" cap="none" baseline="0" dirty="0">
                <a:ln w="635">
                  <a:noFill/>
                </a:ln>
                <a:solidFill>
                  <a:schemeClr val="tx1"/>
                </a:solidFill>
                <a:effectLst/>
                <a:latin typeface="Verdana" panose="020B0604030504040204" pitchFamily="34" charset="0"/>
                <a:ea typeface="Verdana" panose="020B0604030504040204" pitchFamily="34" charset="0"/>
                <a:cs typeface="Verdana" panose="020B0604030504040204" pitchFamily="34" charset="0"/>
              </a:defRPr>
            </a:lvl1pPr>
          </a:lstStyle>
          <a:p>
            <a:r>
              <a:rPr kumimoji="0" lang="en-US" dirty="0"/>
              <a:t>Click to edit Master title style</a:t>
            </a:r>
          </a:p>
        </p:txBody>
      </p:sp>
      <p:sp>
        <p:nvSpPr>
          <p:cNvPr id="3" name="Text Placeholder 2"/>
          <p:cNvSpPr>
            <a:spLocks noGrp="1"/>
          </p:cNvSpPr>
          <p:nvPr>
            <p:ph type="body" idx="1"/>
          </p:nvPr>
        </p:nvSpPr>
        <p:spPr>
          <a:xfrm>
            <a:off x="530352" y="2704664"/>
            <a:ext cx="7772400" cy="1509712"/>
          </a:xfrm>
          <a:prstGeom prst="rect">
            <a:avLst/>
          </a:prstGeom>
        </p:spPr>
        <p:txBody>
          <a:bodyPr lIns="45720" rIns="45720" anchor="t"/>
          <a:lstStyle>
            <a:lvl1pPr marL="0" indent="0">
              <a:buNone/>
              <a:defRPr sz="2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8" name="Rectangle 7"/>
          <p:cNvSpPr/>
          <p:nvPr userDrawn="1"/>
        </p:nvSpPr>
        <p:spPr>
          <a:xfrm>
            <a:off x="441324" y="6343650"/>
            <a:ext cx="8264525" cy="338554"/>
          </a:xfrm>
          <a:prstGeom prst="rect">
            <a:avLst/>
          </a:prstGeom>
        </p:spPr>
        <p:txBody>
          <a:bodyPr wrap="square">
            <a:spAutoFit/>
          </a:bodyPr>
          <a:lstStyle/>
          <a:p>
            <a:pPr algn="ctr"/>
            <a:r>
              <a:rPr lang="en-US" sz="1600" i="1" dirty="0">
                <a:solidFill>
                  <a:srgbClr val="F49100"/>
                </a:solidFill>
                <a:latin typeface="Century Gothic" panose="020B0502020202020204" pitchFamily="34" charset="0"/>
              </a:rPr>
              <a:t>Making education beyond high school financially accessible to all Californians.</a:t>
            </a:r>
          </a:p>
        </p:txBody>
      </p:sp>
      <p:grpSp>
        <p:nvGrpSpPr>
          <p:cNvPr id="9" name="Group 8"/>
          <p:cNvGrpSpPr/>
          <p:nvPr userDrawn="1"/>
        </p:nvGrpSpPr>
        <p:grpSpPr>
          <a:xfrm>
            <a:off x="221673" y="-299054"/>
            <a:ext cx="7863321" cy="985838"/>
            <a:chOff x="221673" y="-299054"/>
            <a:chExt cx="7863321" cy="985838"/>
          </a:xfrm>
        </p:grpSpPr>
        <p:grpSp>
          <p:nvGrpSpPr>
            <p:cNvPr id="10" name="Group 9"/>
            <p:cNvGrpSpPr/>
            <p:nvPr userDrawn="1"/>
          </p:nvGrpSpPr>
          <p:grpSpPr>
            <a:xfrm>
              <a:off x="590550" y="-299054"/>
              <a:ext cx="7494444" cy="767746"/>
              <a:chOff x="476251" y="-161269"/>
              <a:chExt cx="7494444" cy="1535492"/>
            </a:xfrm>
          </p:grpSpPr>
          <p:sp>
            <p:nvSpPr>
              <p:cNvPr id="15" name="Title 1"/>
              <p:cNvSpPr txBox="1">
                <a:spLocks/>
              </p:cNvSpPr>
              <p:nvPr userDrawn="1"/>
            </p:nvSpPr>
            <p:spPr>
              <a:xfrm>
                <a:off x="476251" y="231223"/>
                <a:ext cx="7162800" cy="1143000"/>
              </a:xfrm>
              <a:prstGeom prst="rect">
                <a:avLst/>
              </a:prstGeom>
            </p:spPr>
            <p:txBody>
              <a:bodyPr vert="horz" tIns="45720" bIns="0" anchor="b">
                <a:noAutofit/>
                <a:scene3d>
                  <a:camera prst="orthographicFront"/>
                  <a:lightRig rig="freezing" dir="t">
                    <a:rot lat="0" lon="0" rev="5640000"/>
                  </a:lightRig>
                </a:scene3d>
                <a:sp3d prstMaterial="flat">
                  <a:contourClr>
                    <a:schemeClr val="tx2"/>
                  </a:contourClr>
                </a:sp3d>
              </a:bodyPr>
              <a:lstStyle>
                <a:lvl1pPr algn="l" rtl="0" eaLnBrk="1" latinLnBrk="0" hangingPunct="1">
                  <a:spcBef>
                    <a:spcPct val="0"/>
                  </a:spcBef>
                  <a:buNone/>
                  <a:defRPr kumimoji="0" sz="4400" b="0" kern="1200">
                    <a:ln>
                      <a:noFill/>
                    </a:ln>
                    <a:solidFill>
                      <a:srgbClr val="002060"/>
                    </a:solidFill>
                    <a:effectLst/>
                    <a:latin typeface="Century Gothic" panose="020B0502020202020204" pitchFamily="34" charset="0"/>
                    <a:ea typeface="+mj-ea"/>
                    <a:cs typeface="+mj-cs"/>
                  </a:defRPr>
                </a:lvl1pPr>
              </a:lstStyle>
              <a:p>
                <a:r>
                  <a:rPr lang="en-US" sz="1400" dirty="0"/>
                  <a:t>Student Aid Commission</a:t>
                </a:r>
              </a:p>
            </p:txBody>
          </p:sp>
          <p:sp>
            <p:nvSpPr>
              <p:cNvPr id="16" name="Title Placeholder 8"/>
              <p:cNvSpPr txBox="1">
                <a:spLocks/>
              </p:cNvSpPr>
              <p:nvPr userDrawn="1"/>
            </p:nvSpPr>
            <p:spPr>
              <a:xfrm>
                <a:off x="579295" y="-161269"/>
                <a:ext cx="7391400" cy="1143000"/>
              </a:xfrm>
              <a:prstGeom prst="rect">
                <a:avLst/>
              </a:prstGeom>
            </p:spPr>
            <p:txBody>
              <a:bodyPr vert="horz" lIns="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en-US" sz="1200" dirty="0">
                    <a:solidFill>
                      <a:srgbClr val="F49100"/>
                    </a:solidFill>
                    <a:latin typeface="Century Gothic" panose="020B0502020202020204" pitchFamily="34" charset="0"/>
                  </a:rPr>
                  <a:t>California</a:t>
                </a:r>
              </a:p>
            </p:txBody>
          </p:sp>
        </p:grpSp>
        <p:pic>
          <p:nvPicPr>
            <p:cNvPr id="14" name="Picture 3" descr="image001"/>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21673" y="28903"/>
              <a:ext cx="462396" cy="657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7918754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a:prstGeom prst="rect">
            <a:avLst/>
          </a:prstGeom>
        </p:spPr>
        <p:txBody>
          <a:bodyPr tIns="45720" anchor="ctr"/>
          <a:lstStyle>
            <a:lvl1pPr algn="ctr">
              <a:defRPr sz="4000">
                <a:latin typeface="Verdana" panose="020B0604030504040204" pitchFamily="34" charset="0"/>
                <a:ea typeface="Verdana" panose="020B0604030504040204" pitchFamily="34" charset="0"/>
                <a:cs typeface="Verdana" panose="020B0604030504040204" pitchFamily="34" charset="0"/>
              </a:defRPr>
            </a:lvl1pPr>
          </a:lstStyle>
          <a:p>
            <a:r>
              <a:rPr kumimoji="0" lang="en-US" dirty="0"/>
              <a:t>Click to edit Master title style</a:t>
            </a:r>
          </a:p>
        </p:txBody>
      </p:sp>
      <p:sp>
        <p:nvSpPr>
          <p:cNvPr id="3" name="Text Placeholder 2"/>
          <p:cNvSpPr>
            <a:spLocks noGrp="1"/>
          </p:cNvSpPr>
          <p:nvPr>
            <p:ph type="body" idx="1"/>
          </p:nvPr>
        </p:nvSpPr>
        <p:spPr>
          <a:xfrm>
            <a:off x="457200" y="1855248"/>
            <a:ext cx="4040188" cy="659352"/>
          </a:xfrm>
          <a:prstGeom prst="rect">
            <a:avLst/>
          </a:prstGeom>
        </p:spPr>
        <p:txBody>
          <a:bodyPr lIns="45720" tIns="0" rIns="45720" bIns="0" anchor="ctr">
            <a:noAutofit/>
          </a:bodyPr>
          <a:lstStyle>
            <a:lvl1pPr marL="0" indent="0">
              <a:buNone/>
              <a:defRPr sz="2400" b="1" cap="none" baseline="0">
                <a:solidFill>
                  <a:schemeClr val="tx2"/>
                </a:solidFill>
                <a:effectLst/>
                <a:latin typeface="Verdana" panose="020B0604030504040204" pitchFamily="34" charset="0"/>
                <a:ea typeface="Verdana" panose="020B0604030504040204" pitchFamily="34" charset="0"/>
                <a:cs typeface="Verdana" panose="020B0604030504040204" pitchFamily="34" charset="0"/>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 Master text styles</a:t>
            </a:r>
          </a:p>
        </p:txBody>
      </p:sp>
      <p:sp>
        <p:nvSpPr>
          <p:cNvPr id="4" name="Text Placeholder 3"/>
          <p:cNvSpPr>
            <a:spLocks noGrp="1"/>
          </p:cNvSpPr>
          <p:nvPr>
            <p:ph type="body" sz="half" idx="3"/>
          </p:nvPr>
        </p:nvSpPr>
        <p:spPr>
          <a:xfrm>
            <a:off x="4645025" y="1859757"/>
            <a:ext cx="4041775" cy="654843"/>
          </a:xfrm>
          <a:prstGeom prst="rect">
            <a:avLst/>
          </a:prstGeom>
        </p:spPr>
        <p:txBody>
          <a:bodyPr lIns="45720" tIns="0" rIns="45720" bIns="0" anchor="ctr"/>
          <a:lstStyle>
            <a:lvl1pPr marL="0" indent="0">
              <a:buNone/>
              <a:defRPr sz="2400" b="1" cap="none" baseline="0">
                <a:solidFill>
                  <a:schemeClr val="tx2"/>
                </a:solidFill>
                <a:effectLst/>
                <a:latin typeface="Verdana" panose="020B0604030504040204" pitchFamily="34" charset="0"/>
                <a:ea typeface="Verdana" panose="020B0604030504040204" pitchFamily="34" charset="0"/>
                <a:cs typeface="Verdana" panose="020B0604030504040204" pitchFamily="34" charset="0"/>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 Master text styles</a:t>
            </a:r>
          </a:p>
        </p:txBody>
      </p:sp>
      <p:sp>
        <p:nvSpPr>
          <p:cNvPr id="5" name="Content Placeholder 4"/>
          <p:cNvSpPr>
            <a:spLocks noGrp="1"/>
          </p:cNvSpPr>
          <p:nvPr>
            <p:ph sz="quarter" idx="2"/>
          </p:nvPr>
        </p:nvSpPr>
        <p:spPr>
          <a:xfrm>
            <a:off x="457200" y="2514600"/>
            <a:ext cx="4040188" cy="3845720"/>
          </a:xfrm>
          <a:prstGeom prst="rect">
            <a:avLst/>
          </a:prstGeom>
        </p:spPr>
        <p:txBody>
          <a:bodyPr tIns="0"/>
          <a:lstStyle>
            <a:lvl1pPr>
              <a:defRPr sz="2200">
                <a:latin typeface="Verdana" panose="020B0604030504040204" pitchFamily="34" charset="0"/>
                <a:ea typeface="Verdana" panose="020B0604030504040204" pitchFamily="34" charset="0"/>
                <a:cs typeface="Verdana" panose="020B0604030504040204" pitchFamily="34" charset="0"/>
              </a:defRPr>
            </a:lvl1pPr>
            <a:lvl2pPr>
              <a:defRPr sz="2000">
                <a:latin typeface="Verdana" panose="020B0604030504040204" pitchFamily="34" charset="0"/>
                <a:ea typeface="Verdana" panose="020B0604030504040204" pitchFamily="34" charset="0"/>
                <a:cs typeface="Verdana" panose="020B0604030504040204" pitchFamily="34" charset="0"/>
              </a:defRPr>
            </a:lvl2pPr>
            <a:lvl3pPr>
              <a:defRPr sz="1800">
                <a:latin typeface="Verdana" panose="020B0604030504040204" pitchFamily="34" charset="0"/>
                <a:ea typeface="Verdana" panose="020B0604030504040204" pitchFamily="34" charset="0"/>
                <a:cs typeface="Verdana" panose="020B0604030504040204" pitchFamily="34" charset="0"/>
              </a:defRPr>
            </a:lvl3pPr>
            <a:lvl4pPr>
              <a:defRPr sz="1600">
                <a:latin typeface="Verdana" panose="020B0604030504040204" pitchFamily="34" charset="0"/>
                <a:ea typeface="Verdana" panose="020B0604030504040204" pitchFamily="34" charset="0"/>
                <a:cs typeface="Verdana" panose="020B0604030504040204" pitchFamily="34" charset="0"/>
              </a:defRPr>
            </a:lvl4pPr>
            <a:lvl5pPr>
              <a:defRPr sz="1600">
                <a:latin typeface="Verdana" panose="020B0604030504040204" pitchFamily="34" charset="0"/>
                <a:ea typeface="Verdana" panose="020B0604030504040204" pitchFamily="34" charset="0"/>
                <a:cs typeface="Verdana" panose="020B0604030504040204" pitchFamily="34" charset="0"/>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6" name="Content Placeholder 5"/>
          <p:cNvSpPr>
            <a:spLocks noGrp="1"/>
          </p:cNvSpPr>
          <p:nvPr>
            <p:ph sz="quarter" idx="4"/>
          </p:nvPr>
        </p:nvSpPr>
        <p:spPr>
          <a:xfrm>
            <a:off x="4645025" y="2514600"/>
            <a:ext cx="4041775" cy="3845720"/>
          </a:xfrm>
          <a:prstGeom prst="rect">
            <a:avLst/>
          </a:prstGeom>
        </p:spPr>
        <p:txBody>
          <a:bodyPr tIns="0"/>
          <a:lstStyle>
            <a:lvl1pPr>
              <a:defRPr sz="2200">
                <a:latin typeface="Verdana" panose="020B0604030504040204" pitchFamily="34" charset="0"/>
                <a:ea typeface="Verdana" panose="020B0604030504040204" pitchFamily="34" charset="0"/>
                <a:cs typeface="Verdana" panose="020B0604030504040204" pitchFamily="34" charset="0"/>
              </a:defRPr>
            </a:lvl1pPr>
            <a:lvl2pPr>
              <a:defRPr sz="2000">
                <a:latin typeface="Verdana" panose="020B0604030504040204" pitchFamily="34" charset="0"/>
                <a:ea typeface="Verdana" panose="020B0604030504040204" pitchFamily="34" charset="0"/>
                <a:cs typeface="Verdana" panose="020B0604030504040204" pitchFamily="34" charset="0"/>
              </a:defRPr>
            </a:lvl2pPr>
            <a:lvl3pPr>
              <a:defRPr sz="1800">
                <a:latin typeface="Verdana" panose="020B0604030504040204" pitchFamily="34" charset="0"/>
                <a:ea typeface="Verdana" panose="020B0604030504040204" pitchFamily="34" charset="0"/>
                <a:cs typeface="Verdana" panose="020B0604030504040204" pitchFamily="34" charset="0"/>
              </a:defRPr>
            </a:lvl3pPr>
            <a:lvl4pPr>
              <a:defRPr sz="1600">
                <a:latin typeface="Verdana" panose="020B0604030504040204" pitchFamily="34" charset="0"/>
                <a:ea typeface="Verdana" panose="020B0604030504040204" pitchFamily="34" charset="0"/>
                <a:cs typeface="Verdana" panose="020B0604030504040204" pitchFamily="34" charset="0"/>
              </a:defRPr>
            </a:lvl4pPr>
            <a:lvl5pPr>
              <a:defRPr sz="1600">
                <a:latin typeface="Verdana" panose="020B0604030504040204" pitchFamily="34" charset="0"/>
                <a:ea typeface="Verdana" panose="020B0604030504040204" pitchFamily="34" charset="0"/>
                <a:cs typeface="Verdana" panose="020B0604030504040204" pitchFamily="34" charset="0"/>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1" name="Rectangle 10"/>
          <p:cNvSpPr/>
          <p:nvPr userDrawn="1"/>
        </p:nvSpPr>
        <p:spPr>
          <a:xfrm>
            <a:off x="441324" y="6343650"/>
            <a:ext cx="8264525" cy="338554"/>
          </a:xfrm>
          <a:prstGeom prst="rect">
            <a:avLst/>
          </a:prstGeom>
        </p:spPr>
        <p:txBody>
          <a:bodyPr wrap="square">
            <a:spAutoFit/>
          </a:bodyPr>
          <a:lstStyle/>
          <a:p>
            <a:pPr algn="ctr"/>
            <a:r>
              <a:rPr lang="en-US" sz="1600" i="1" dirty="0">
                <a:solidFill>
                  <a:srgbClr val="F49100"/>
                </a:solidFill>
                <a:latin typeface="Century Gothic" panose="020B0502020202020204" pitchFamily="34" charset="0"/>
              </a:rPr>
              <a:t>Making education beyond high school financially accessible to all Californians.</a:t>
            </a:r>
          </a:p>
        </p:txBody>
      </p:sp>
      <p:grpSp>
        <p:nvGrpSpPr>
          <p:cNvPr id="12" name="Group 11"/>
          <p:cNvGrpSpPr/>
          <p:nvPr userDrawn="1"/>
        </p:nvGrpSpPr>
        <p:grpSpPr>
          <a:xfrm>
            <a:off x="221673" y="-299054"/>
            <a:ext cx="7863321" cy="985838"/>
            <a:chOff x="221673" y="-299054"/>
            <a:chExt cx="7863321" cy="985838"/>
          </a:xfrm>
        </p:grpSpPr>
        <p:grpSp>
          <p:nvGrpSpPr>
            <p:cNvPr id="13" name="Group 12"/>
            <p:cNvGrpSpPr/>
            <p:nvPr userDrawn="1"/>
          </p:nvGrpSpPr>
          <p:grpSpPr>
            <a:xfrm>
              <a:off x="590550" y="-299054"/>
              <a:ext cx="7494444" cy="767746"/>
              <a:chOff x="476251" y="-161269"/>
              <a:chExt cx="7494444" cy="1535492"/>
            </a:xfrm>
          </p:grpSpPr>
          <p:sp>
            <p:nvSpPr>
              <p:cNvPr id="18" name="Title 1"/>
              <p:cNvSpPr txBox="1">
                <a:spLocks/>
              </p:cNvSpPr>
              <p:nvPr userDrawn="1"/>
            </p:nvSpPr>
            <p:spPr>
              <a:xfrm>
                <a:off x="476251" y="231223"/>
                <a:ext cx="7162800" cy="1143000"/>
              </a:xfrm>
              <a:prstGeom prst="rect">
                <a:avLst/>
              </a:prstGeom>
            </p:spPr>
            <p:txBody>
              <a:bodyPr vert="horz" tIns="45720" bIns="0" anchor="b">
                <a:noAutofit/>
                <a:scene3d>
                  <a:camera prst="orthographicFront"/>
                  <a:lightRig rig="freezing" dir="t">
                    <a:rot lat="0" lon="0" rev="5640000"/>
                  </a:lightRig>
                </a:scene3d>
                <a:sp3d prstMaterial="flat">
                  <a:contourClr>
                    <a:schemeClr val="tx2"/>
                  </a:contourClr>
                </a:sp3d>
              </a:bodyPr>
              <a:lstStyle>
                <a:lvl1pPr algn="l" rtl="0" eaLnBrk="1" latinLnBrk="0" hangingPunct="1">
                  <a:spcBef>
                    <a:spcPct val="0"/>
                  </a:spcBef>
                  <a:buNone/>
                  <a:defRPr kumimoji="0" sz="4400" b="0" kern="1200">
                    <a:ln>
                      <a:noFill/>
                    </a:ln>
                    <a:solidFill>
                      <a:srgbClr val="002060"/>
                    </a:solidFill>
                    <a:effectLst/>
                    <a:latin typeface="Century Gothic" panose="020B0502020202020204" pitchFamily="34" charset="0"/>
                    <a:ea typeface="+mj-ea"/>
                    <a:cs typeface="+mj-cs"/>
                  </a:defRPr>
                </a:lvl1pPr>
              </a:lstStyle>
              <a:p>
                <a:r>
                  <a:rPr lang="en-US" sz="1400" dirty="0"/>
                  <a:t>Student Aid Commission</a:t>
                </a:r>
              </a:p>
            </p:txBody>
          </p:sp>
          <p:sp>
            <p:nvSpPr>
              <p:cNvPr id="19" name="Title Placeholder 8"/>
              <p:cNvSpPr txBox="1">
                <a:spLocks/>
              </p:cNvSpPr>
              <p:nvPr userDrawn="1"/>
            </p:nvSpPr>
            <p:spPr>
              <a:xfrm>
                <a:off x="579295" y="-161269"/>
                <a:ext cx="7391400" cy="1143000"/>
              </a:xfrm>
              <a:prstGeom prst="rect">
                <a:avLst/>
              </a:prstGeom>
            </p:spPr>
            <p:txBody>
              <a:bodyPr vert="horz" lIns="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en-US" sz="1200" dirty="0">
                    <a:solidFill>
                      <a:srgbClr val="F49100"/>
                    </a:solidFill>
                    <a:latin typeface="Century Gothic" panose="020B0502020202020204" pitchFamily="34" charset="0"/>
                  </a:rPr>
                  <a:t>California</a:t>
                </a:r>
              </a:p>
            </p:txBody>
          </p:sp>
        </p:grpSp>
        <p:pic>
          <p:nvPicPr>
            <p:cNvPr id="17" name="Picture 3" descr="image001"/>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21673" y="28903"/>
              <a:ext cx="462396" cy="657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1704935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6" name="Rectangle 5"/>
          <p:cNvSpPr/>
          <p:nvPr userDrawn="1"/>
        </p:nvSpPr>
        <p:spPr>
          <a:xfrm rot="5400000">
            <a:off x="-2490345" y="3612862"/>
            <a:ext cx="5638802" cy="584775"/>
          </a:xfrm>
          <a:prstGeom prst="rect">
            <a:avLst/>
          </a:prstGeom>
        </p:spPr>
        <p:txBody>
          <a:bodyPr wrap="square">
            <a:spAutoFit/>
          </a:bodyPr>
          <a:lstStyle/>
          <a:p>
            <a:pPr algn="ctr"/>
            <a:r>
              <a:rPr lang="en-US" sz="1600" i="1" dirty="0">
                <a:solidFill>
                  <a:srgbClr val="F49100"/>
                </a:solidFill>
                <a:latin typeface="Century Gothic" panose="020B0502020202020204" pitchFamily="34" charset="0"/>
              </a:rPr>
              <a:t>Making education beyond high school</a:t>
            </a:r>
          </a:p>
          <a:p>
            <a:pPr algn="ctr"/>
            <a:r>
              <a:rPr lang="en-US" sz="1600" i="1" dirty="0">
                <a:solidFill>
                  <a:srgbClr val="F49100"/>
                </a:solidFill>
                <a:latin typeface="Century Gothic" panose="020B0502020202020204" pitchFamily="34" charset="0"/>
              </a:rPr>
              <a:t>financially accessible to all Californians.</a:t>
            </a:r>
          </a:p>
        </p:txBody>
      </p:sp>
      <p:grpSp>
        <p:nvGrpSpPr>
          <p:cNvPr id="9" name="Group 8"/>
          <p:cNvGrpSpPr/>
          <p:nvPr userDrawn="1"/>
        </p:nvGrpSpPr>
        <p:grpSpPr>
          <a:xfrm>
            <a:off x="221673" y="-299054"/>
            <a:ext cx="7863321" cy="985838"/>
            <a:chOff x="221673" y="-299054"/>
            <a:chExt cx="7863321" cy="985838"/>
          </a:xfrm>
        </p:grpSpPr>
        <p:grpSp>
          <p:nvGrpSpPr>
            <p:cNvPr id="10" name="Group 9"/>
            <p:cNvGrpSpPr/>
            <p:nvPr userDrawn="1"/>
          </p:nvGrpSpPr>
          <p:grpSpPr>
            <a:xfrm>
              <a:off x="590550" y="-299054"/>
              <a:ext cx="7494444" cy="767746"/>
              <a:chOff x="476251" y="-161269"/>
              <a:chExt cx="7494444" cy="1535492"/>
            </a:xfrm>
          </p:grpSpPr>
          <p:sp>
            <p:nvSpPr>
              <p:cNvPr id="12" name="Title 1"/>
              <p:cNvSpPr txBox="1">
                <a:spLocks/>
              </p:cNvSpPr>
              <p:nvPr userDrawn="1"/>
            </p:nvSpPr>
            <p:spPr>
              <a:xfrm>
                <a:off x="476251" y="231223"/>
                <a:ext cx="7162800" cy="1143000"/>
              </a:xfrm>
              <a:prstGeom prst="rect">
                <a:avLst/>
              </a:prstGeom>
            </p:spPr>
            <p:txBody>
              <a:bodyPr vert="horz" tIns="45720" bIns="0" anchor="b">
                <a:noAutofit/>
                <a:scene3d>
                  <a:camera prst="orthographicFront"/>
                  <a:lightRig rig="freezing" dir="t">
                    <a:rot lat="0" lon="0" rev="5640000"/>
                  </a:lightRig>
                </a:scene3d>
                <a:sp3d prstMaterial="flat">
                  <a:contourClr>
                    <a:schemeClr val="tx2"/>
                  </a:contourClr>
                </a:sp3d>
              </a:bodyPr>
              <a:lstStyle>
                <a:lvl1pPr algn="l" rtl="0" eaLnBrk="1" latinLnBrk="0" hangingPunct="1">
                  <a:spcBef>
                    <a:spcPct val="0"/>
                  </a:spcBef>
                  <a:buNone/>
                  <a:defRPr kumimoji="0" sz="4400" b="0" kern="1200">
                    <a:ln>
                      <a:noFill/>
                    </a:ln>
                    <a:solidFill>
                      <a:srgbClr val="002060"/>
                    </a:solidFill>
                    <a:effectLst/>
                    <a:latin typeface="Century Gothic" panose="020B0502020202020204" pitchFamily="34" charset="0"/>
                    <a:ea typeface="+mj-ea"/>
                    <a:cs typeface="+mj-cs"/>
                  </a:defRPr>
                </a:lvl1pPr>
              </a:lstStyle>
              <a:p>
                <a:r>
                  <a:rPr lang="en-US" sz="1400" dirty="0"/>
                  <a:t>Student Aid Commission</a:t>
                </a:r>
              </a:p>
            </p:txBody>
          </p:sp>
          <p:sp>
            <p:nvSpPr>
              <p:cNvPr id="13" name="Title Placeholder 8"/>
              <p:cNvSpPr txBox="1">
                <a:spLocks/>
              </p:cNvSpPr>
              <p:nvPr userDrawn="1"/>
            </p:nvSpPr>
            <p:spPr>
              <a:xfrm>
                <a:off x="579295" y="-161269"/>
                <a:ext cx="7391400" cy="1143000"/>
              </a:xfrm>
              <a:prstGeom prst="rect">
                <a:avLst/>
              </a:prstGeom>
            </p:spPr>
            <p:txBody>
              <a:bodyPr vert="horz" lIns="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en-US" sz="1200" dirty="0">
                    <a:solidFill>
                      <a:srgbClr val="F49100"/>
                    </a:solidFill>
                    <a:latin typeface="Century Gothic" panose="020B0502020202020204" pitchFamily="34" charset="0"/>
                  </a:rPr>
                  <a:t>California</a:t>
                </a:r>
              </a:p>
            </p:txBody>
          </p:sp>
        </p:grpSp>
        <p:pic>
          <p:nvPicPr>
            <p:cNvPr id="11" name="Picture 3" descr="image001"/>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21673" y="28903"/>
              <a:ext cx="462396" cy="657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3309869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1_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621444" y="873367"/>
            <a:ext cx="8065356" cy="5451233"/>
          </a:xfrm>
          <a:prstGeom prst="rect">
            <a:avLst/>
          </a:prstGeom>
        </p:spPr>
        <p:txBody>
          <a:bodyPr vert="eaVert"/>
          <a:lstStyle>
            <a:lvl1pPr marL="0" indent="0">
              <a:buFontTx/>
              <a:buNone/>
              <a:defRPr sz="1600">
                <a:latin typeface="Verdana" panose="020B0604030504040204" pitchFamily="34" charset="0"/>
                <a:ea typeface="Verdana" panose="020B0604030504040204" pitchFamily="34" charset="0"/>
                <a:cs typeface="Verdana" panose="020B0604030504040204" pitchFamily="34" charset="0"/>
              </a:defRPr>
            </a:lvl1pPr>
            <a:lvl2pPr marL="393192" indent="0">
              <a:buFontTx/>
              <a:buNone/>
              <a:defRPr>
                <a:latin typeface="Verdana" panose="020B0604030504040204" pitchFamily="34" charset="0"/>
                <a:ea typeface="Verdana" panose="020B0604030504040204" pitchFamily="34" charset="0"/>
                <a:cs typeface="Verdana" panose="020B0604030504040204" pitchFamily="34" charset="0"/>
              </a:defRPr>
            </a:lvl2pPr>
            <a:lvl3pPr marL="667512" indent="0">
              <a:buFontTx/>
              <a:buNone/>
              <a:defRPr>
                <a:latin typeface="Verdana" panose="020B0604030504040204" pitchFamily="34" charset="0"/>
                <a:ea typeface="Verdana" panose="020B0604030504040204" pitchFamily="34" charset="0"/>
                <a:cs typeface="Verdana" panose="020B0604030504040204" pitchFamily="34" charset="0"/>
              </a:defRPr>
            </a:lvl3pPr>
            <a:lvl4pPr marL="978408" indent="0">
              <a:buFontTx/>
              <a:buNone/>
              <a:defRPr>
                <a:latin typeface="Verdana" panose="020B0604030504040204" pitchFamily="34" charset="0"/>
                <a:ea typeface="Verdana" panose="020B0604030504040204" pitchFamily="34" charset="0"/>
                <a:cs typeface="Verdana" panose="020B0604030504040204" pitchFamily="34" charset="0"/>
              </a:defRPr>
            </a:lvl4pPr>
            <a:lvl5pPr marL="1252728" indent="0">
              <a:buFontTx/>
              <a:buNone/>
              <a:defRPr>
                <a:latin typeface="Verdana" panose="020B0604030504040204" pitchFamily="34" charset="0"/>
                <a:ea typeface="Verdana" panose="020B0604030504040204" pitchFamily="34" charset="0"/>
                <a:cs typeface="Verdana" panose="020B0604030504040204" pitchFamily="34" charset="0"/>
              </a:defRPr>
            </a:lvl5pPr>
          </a:lstStyle>
          <a:p>
            <a:pPr lvl="0" eaLnBrk="1" latinLnBrk="0" hangingPunct="1"/>
            <a:r>
              <a:rPr lang="en-US" dirty="0"/>
              <a:t>Click to edit Master text styles</a:t>
            </a:r>
          </a:p>
          <a:p>
            <a:pPr lvl="0" eaLnBrk="1" latinLnBrk="0" hangingPunct="1"/>
            <a:endParaRPr lang="en-US" dirty="0"/>
          </a:p>
          <a:p>
            <a:pPr lvl="0" eaLnBrk="1" latinLnBrk="0" hangingPunct="1"/>
            <a:endParaRPr lang="en-US" dirty="0"/>
          </a:p>
        </p:txBody>
      </p:sp>
      <p:sp>
        <p:nvSpPr>
          <p:cNvPr id="5" name="Rectangle 4"/>
          <p:cNvSpPr/>
          <p:nvPr userDrawn="1"/>
        </p:nvSpPr>
        <p:spPr>
          <a:xfrm rot="5400000">
            <a:off x="-2490345" y="3612862"/>
            <a:ext cx="5638802" cy="584775"/>
          </a:xfrm>
          <a:prstGeom prst="rect">
            <a:avLst/>
          </a:prstGeom>
        </p:spPr>
        <p:txBody>
          <a:bodyPr wrap="square">
            <a:spAutoFit/>
          </a:bodyPr>
          <a:lstStyle/>
          <a:p>
            <a:pPr algn="ctr"/>
            <a:r>
              <a:rPr lang="en-US" sz="1600" i="1" dirty="0">
                <a:solidFill>
                  <a:srgbClr val="F49100"/>
                </a:solidFill>
                <a:latin typeface="Century Gothic" panose="020B0502020202020204" pitchFamily="34" charset="0"/>
              </a:rPr>
              <a:t>Making education beyond high school</a:t>
            </a:r>
          </a:p>
          <a:p>
            <a:pPr algn="ctr"/>
            <a:r>
              <a:rPr lang="en-US" sz="1600" i="1" dirty="0">
                <a:solidFill>
                  <a:srgbClr val="F49100"/>
                </a:solidFill>
                <a:latin typeface="Century Gothic" panose="020B0502020202020204" pitchFamily="34" charset="0"/>
              </a:rPr>
              <a:t>financially accessible to all Californians.</a:t>
            </a:r>
          </a:p>
        </p:txBody>
      </p:sp>
      <p:grpSp>
        <p:nvGrpSpPr>
          <p:cNvPr id="10" name="Group 9"/>
          <p:cNvGrpSpPr/>
          <p:nvPr userDrawn="1"/>
        </p:nvGrpSpPr>
        <p:grpSpPr>
          <a:xfrm>
            <a:off x="221673" y="-299054"/>
            <a:ext cx="7863321" cy="985838"/>
            <a:chOff x="221673" y="-299054"/>
            <a:chExt cx="7863321" cy="985838"/>
          </a:xfrm>
        </p:grpSpPr>
        <p:grpSp>
          <p:nvGrpSpPr>
            <p:cNvPr id="11" name="Group 10"/>
            <p:cNvGrpSpPr/>
            <p:nvPr userDrawn="1"/>
          </p:nvGrpSpPr>
          <p:grpSpPr>
            <a:xfrm>
              <a:off x="590550" y="-299054"/>
              <a:ext cx="7494444" cy="767746"/>
              <a:chOff x="476251" y="-161269"/>
              <a:chExt cx="7494444" cy="1535492"/>
            </a:xfrm>
          </p:grpSpPr>
          <p:sp>
            <p:nvSpPr>
              <p:cNvPr id="13" name="Title 1"/>
              <p:cNvSpPr txBox="1">
                <a:spLocks/>
              </p:cNvSpPr>
              <p:nvPr userDrawn="1"/>
            </p:nvSpPr>
            <p:spPr>
              <a:xfrm>
                <a:off x="476251" y="231223"/>
                <a:ext cx="7162800" cy="1143000"/>
              </a:xfrm>
              <a:prstGeom prst="rect">
                <a:avLst/>
              </a:prstGeom>
            </p:spPr>
            <p:txBody>
              <a:bodyPr vert="horz" tIns="45720" bIns="0" anchor="b">
                <a:noAutofit/>
                <a:scene3d>
                  <a:camera prst="orthographicFront"/>
                  <a:lightRig rig="freezing" dir="t">
                    <a:rot lat="0" lon="0" rev="5640000"/>
                  </a:lightRig>
                </a:scene3d>
                <a:sp3d prstMaterial="flat">
                  <a:contourClr>
                    <a:schemeClr val="tx2"/>
                  </a:contourClr>
                </a:sp3d>
              </a:bodyPr>
              <a:lstStyle>
                <a:lvl1pPr algn="l" rtl="0" eaLnBrk="1" latinLnBrk="0" hangingPunct="1">
                  <a:spcBef>
                    <a:spcPct val="0"/>
                  </a:spcBef>
                  <a:buNone/>
                  <a:defRPr kumimoji="0" sz="4400" b="0" kern="1200">
                    <a:ln>
                      <a:noFill/>
                    </a:ln>
                    <a:solidFill>
                      <a:srgbClr val="002060"/>
                    </a:solidFill>
                    <a:effectLst/>
                    <a:latin typeface="Century Gothic" panose="020B0502020202020204" pitchFamily="34" charset="0"/>
                    <a:ea typeface="+mj-ea"/>
                    <a:cs typeface="+mj-cs"/>
                  </a:defRPr>
                </a:lvl1pPr>
              </a:lstStyle>
              <a:p>
                <a:r>
                  <a:rPr lang="en-US" sz="1400" dirty="0"/>
                  <a:t>Student Aid Commission</a:t>
                </a:r>
              </a:p>
            </p:txBody>
          </p:sp>
          <p:sp>
            <p:nvSpPr>
              <p:cNvPr id="14" name="Title Placeholder 8"/>
              <p:cNvSpPr txBox="1">
                <a:spLocks/>
              </p:cNvSpPr>
              <p:nvPr userDrawn="1"/>
            </p:nvSpPr>
            <p:spPr>
              <a:xfrm>
                <a:off x="579295" y="-161269"/>
                <a:ext cx="7391400" cy="1143000"/>
              </a:xfrm>
              <a:prstGeom prst="rect">
                <a:avLst/>
              </a:prstGeom>
            </p:spPr>
            <p:txBody>
              <a:bodyPr vert="horz" lIns="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en-US" sz="1200" dirty="0">
                    <a:solidFill>
                      <a:srgbClr val="F49100"/>
                    </a:solidFill>
                    <a:latin typeface="Century Gothic" panose="020B0502020202020204" pitchFamily="34" charset="0"/>
                  </a:rPr>
                  <a:t>California</a:t>
                </a:r>
              </a:p>
            </p:txBody>
          </p:sp>
        </p:grpSp>
        <p:pic>
          <p:nvPicPr>
            <p:cNvPr id="12" name="Picture 3" descr="image001"/>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21673" y="28903"/>
              <a:ext cx="462396" cy="657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6696469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Freeform 10"/>
          <p:cNvSpPr>
            <a:spLocks/>
          </p:cNvSpPr>
          <p:nvPr/>
        </p:nvSpPr>
        <p:spPr bwMode="auto">
          <a:xfrm flipV="1">
            <a:off x="4391025" y="621982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p:nvPr>
        </p:nvSpPr>
        <p:spPr>
          <a:xfrm>
            <a:off x="609600" y="1176996"/>
            <a:ext cx="2212848" cy="1582621"/>
          </a:xfrm>
          <a:prstGeom prst="rect">
            <a:avLst/>
          </a:prstGeom>
        </p:spPr>
        <p:txBody>
          <a:bodyPr vert="horz" lIns="45720" tIns="45720" rIns="45720" bIns="45720" anchor="b"/>
          <a:lstStyle>
            <a:lvl1pPr algn="l">
              <a:buNone/>
              <a:defRPr sz="2000" b="1">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r>
              <a:rPr kumimoji="0" lang="en-US" dirty="0"/>
              <a:t>Click to edit Master title style</a:t>
            </a:r>
          </a:p>
        </p:txBody>
      </p:sp>
      <p:sp>
        <p:nvSpPr>
          <p:cNvPr id="4" name="Text Placeholder 3"/>
          <p:cNvSpPr>
            <a:spLocks noGrp="1"/>
          </p:cNvSpPr>
          <p:nvPr>
            <p:ph type="body" sz="half" idx="2"/>
          </p:nvPr>
        </p:nvSpPr>
        <p:spPr>
          <a:xfrm>
            <a:off x="609600" y="2828785"/>
            <a:ext cx="2209800" cy="2179320"/>
          </a:xfrm>
          <a:prstGeom prst="rect">
            <a:avLst/>
          </a:prstGeom>
        </p:spPr>
        <p:txBody>
          <a:bodyPr lIns="64008" rIns="45720" bIns="45720" anchor="t"/>
          <a:lstStyle>
            <a:lvl1pPr marL="0" indent="0" algn="l">
              <a:spcBef>
                <a:spcPts val="250"/>
              </a:spcBef>
              <a:buFontTx/>
              <a:buNone/>
              <a:defRPr sz="1300">
                <a:latin typeface="Verdana" panose="020B0604030504040204" pitchFamily="34" charset="0"/>
                <a:ea typeface="Verdana" panose="020B0604030504040204" pitchFamily="34" charset="0"/>
                <a:cs typeface="Verdana" panose="020B0604030504040204" pitchFamily="34" charset="0"/>
              </a:defRPr>
            </a:lvl1pPr>
            <a:lvl2pPr>
              <a:defRPr sz="1200"/>
            </a:lvl2pPr>
            <a:lvl3pPr>
              <a:defRPr sz="1000"/>
            </a:lvl3pPr>
            <a:lvl4pPr>
              <a:defRPr sz="900"/>
            </a:lvl4pPr>
            <a:lvl5pPr>
              <a:defRPr sz="900"/>
            </a:lvl5pPr>
          </a:lstStyle>
          <a:p>
            <a:pPr lvl="0" eaLnBrk="1" latinLnBrk="0" hangingPunct="1"/>
            <a:r>
              <a:rPr kumimoji="0" lang="en-US" dirty="0"/>
              <a:t>Click to edit Master text styles</a:t>
            </a: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atin typeface="Verdana" panose="020B0604030504040204" pitchFamily="34" charset="0"/>
                <a:ea typeface="Verdana" panose="020B0604030504040204" pitchFamily="34" charset="0"/>
                <a:cs typeface="Verdana" panose="020B0604030504040204" pitchFamily="34" charset="0"/>
              </a:defRPr>
            </a:lvl1pPr>
          </a:lstStyle>
          <a:p>
            <a:r>
              <a:rPr kumimoji="0" lang="en-US" dirty="0"/>
              <a:t>Click icon to add picture</a:t>
            </a:r>
          </a:p>
        </p:txBody>
      </p:sp>
      <p:sp>
        <p:nvSpPr>
          <p:cNvPr id="10" name="Freeform 9"/>
          <p:cNvSpPr>
            <a:spLocks/>
          </p:cNvSpPr>
          <p:nvPr userDrawn="1"/>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grpSp>
        <p:nvGrpSpPr>
          <p:cNvPr id="17" name="Group 16"/>
          <p:cNvGrpSpPr/>
          <p:nvPr userDrawn="1"/>
        </p:nvGrpSpPr>
        <p:grpSpPr>
          <a:xfrm>
            <a:off x="-28575" y="5872162"/>
            <a:ext cx="7863321" cy="985838"/>
            <a:chOff x="221673" y="-299054"/>
            <a:chExt cx="7863321" cy="985838"/>
          </a:xfrm>
        </p:grpSpPr>
        <p:grpSp>
          <p:nvGrpSpPr>
            <p:cNvPr id="18" name="Group 17"/>
            <p:cNvGrpSpPr/>
            <p:nvPr userDrawn="1"/>
          </p:nvGrpSpPr>
          <p:grpSpPr>
            <a:xfrm>
              <a:off x="590550" y="-299054"/>
              <a:ext cx="7494444" cy="767746"/>
              <a:chOff x="476251" y="-161269"/>
              <a:chExt cx="7494444" cy="1535492"/>
            </a:xfrm>
          </p:grpSpPr>
          <p:sp>
            <p:nvSpPr>
              <p:cNvPr id="20" name="Title 1"/>
              <p:cNvSpPr txBox="1">
                <a:spLocks/>
              </p:cNvSpPr>
              <p:nvPr userDrawn="1"/>
            </p:nvSpPr>
            <p:spPr>
              <a:xfrm>
                <a:off x="476251" y="231223"/>
                <a:ext cx="7162800" cy="1143000"/>
              </a:xfrm>
              <a:prstGeom prst="rect">
                <a:avLst/>
              </a:prstGeom>
            </p:spPr>
            <p:txBody>
              <a:bodyPr vert="horz" tIns="45720" bIns="0" anchor="b">
                <a:noAutofit/>
                <a:scene3d>
                  <a:camera prst="orthographicFront"/>
                  <a:lightRig rig="freezing" dir="t">
                    <a:rot lat="0" lon="0" rev="5640000"/>
                  </a:lightRig>
                </a:scene3d>
                <a:sp3d prstMaterial="flat">
                  <a:contourClr>
                    <a:schemeClr val="tx2"/>
                  </a:contourClr>
                </a:sp3d>
              </a:bodyPr>
              <a:lstStyle>
                <a:lvl1pPr algn="l" rtl="0" eaLnBrk="1" latinLnBrk="0" hangingPunct="1">
                  <a:spcBef>
                    <a:spcPct val="0"/>
                  </a:spcBef>
                  <a:buNone/>
                  <a:defRPr kumimoji="0" sz="4400" b="0" kern="1200">
                    <a:ln>
                      <a:noFill/>
                    </a:ln>
                    <a:solidFill>
                      <a:srgbClr val="002060"/>
                    </a:solidFill>
                    <a:effectLst/>
                    <a:latin typeface="Century Gothic" panose="020B0502020202020204" pitchFamily="34" charset="0"/>
                    <a:ea typeface="+mj-ea"/>
                    <a:cs typeface="+mj-cs"/>
                  </a:defRPr>
                </a:lvl1pPr>
              </a:lstStyle>
              <a:p>
                <a:r>
                  <a:rPr lang="en-US" sz="1400" dirty="0"/>
                  <a:t>Student Aid Commission</a:t>
                </a:r>
              </a:p>
            </p:txBody>
          </p:sp>
          <p:sp>
            <p:nvSpPr>
              <p:cNvPr id="21" name="Title Placeholder 8"/>
              <p:cNvSpPr txBox="1">
                <a:spLocks/>
              </p:cNvSpPr>
              <p:nvPr userDrawn="1"/>
            </p:nvSpPr>
            <p:spPr>
              <a:xfrm>
                <a:off x="579295" y="-161269"/>
                <a:ext cx="7391400" cy="1143000"/>
              </a:xfrm>
              <a:prstGeom prst="rect">
                <a:avLst/>
              </a:prstGeom>
            </p:spPr>
            <p:txBody>
              <a:bodyPr vert="horz" lIns="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en-US" sz="1200" dirty="0">
                    <a:solidFill>
                      <a:srgbClr val="F49100"/>
                    </a:solidFill>
                    <a:latin typeface="Century Gothic" panose="020B0502020202020204" pitchFamily="34" charset="0"/>
                  </a:rPr>
                  <a:t>California</a:t>
                </a:r>
              </a:p>
            </p:txBody>
          </p:sp>
        </p:grpSp>
        <p:pic>
          <p:nvPicPr>
            <p:cNvPr id="19" name="Picture 3" descr="image001"/>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21673" y="28903"/>
              <a:ext cx="462396" cy="657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78518450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a:prstGeom prst="rect">
            <a:avLst/>
          </a:prstGeom>
        </p:spPr>
        <p:txBody>
          <a:bodyPr lIns="0" anchor="b">
            <a:noAutofit/>
          </a:bodyPr>
          <a:lstStyle>
            <a:lvl1pPr algn="l" rtl="0">
              <a:spcBef>
                <a:spcPct val="0"/>
              </a:spcBef>
              <a:buNone/>
              <a:defRPr sz="2400" b="0">
                <a:ln>
                  <a:noFill/>
                </a:ln>
                <a:solidFill>
                  <a:schemeClr val="tx2"/>
                </a:solidFill>
                <a:effectLst/>
                <a:latin typeface="Verdana" panose="020B0604030504040204" pitchFamily="34" charset="0"/>
                <a:ea typeface="Verdana" panose="020B0604030504040204" pitchFamily="34" charset="0"/>
                <a:cs typeface="Verdana" panose="020B0604030504040204" pitchFamily="34" charset="0"/>
              </a:defRPr>
            </a:lvl1pPr>
          </a:lstStyle>
          <a:p>
            <a:r>
              <a:rPr kumimoji="0" lang="en-US" dirty="0"/>
              <a:t>Click to edit Master title style</a:t>
            </a:r>
          </a:p>
        </p:txBody>
      </p:sp>
      <p:sp>
        <p:nvSpPr>
          <p:cNvPr id="3" name="Text Placeholder 2"/>
          <p:cNvSpPr>
            <a:spLocks noGrp="1"/>
          </p:cNvSpPr>
          <p:nvPr>
            <p:ph type="body" idx="2"/>
          </p:nvPr>
        </p:nvSpPr>
        <p:spPr>
          <a:xfrm>
            <a:off x="685800" y="1676400"/>
            <a:ext cx="2743200" cy="4572000"/>
          </a:xfrm>
          <a:prstGeom prst="rect">
            <a:avLst/>
          </a:prstGeom>
        </p:spPr>
        <p:txBody>
          <a:bodyPr lIns="18288" rIns="18288"/>
          <a:lstStyle>
            <a:lvl1pPr marL="0" indent="0" algn="l">
              <a:buNone/>
              <a:defRPr sz="1400">
                <a:latin typeface="Verdana" panose="020B0604030504040204" pitchFamily="34" charset="0"/>
                <a:ea typeface="Verdana" panose="020B0604030504040204" pitchFamily="34" charset="0"/>
                <a:cs typeface="Verdana" panose="020B0604030504040204" pitchFamily="34" charset="0"/>
              </a:defRPr>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dirty="0"/>
              <a:t>Click to edit Master text styles</a:t>
            </a:r>
          </a:p>
        </p:txBody>
      </p:sp>
      <p:sp>
        <p:nvSpPr>
          <p:cNvPr id="4" name="Content Placeholder 3"/>
          <p:cNvSpPr>
            <a:spLocks noGrp="1"/>
          </p:cNvSpPr>
          <p:nvPr>
            <p:ph sz="half" idx="1"/>
          </p:nvPr>
        </p:nvSpPr>
        <p:spPr>
          <a:xfrm>
            <a:off x="3581400" y="1676400"/>
            <a:ext cx="5111750" cy="4572000"/>
          </a:xfrm>
          <a:prstGeom prst="rect">
            <a:avLst/>
          </a:prstGeom>
        </p:spPr>
        <p:txBody>
          <a:bodyPr tIns="0"/>
          <a:lstStyle>
            <a:lvl1pPr>
              <a:defRPr sz="2800">
                <a:latin typeface="Verdana" panose="020B0604030504040204" pitchFamily="34" charset="0"/>
                <a:ea typeface="Verdana" panose="020B0604030504040204" pitchFamily="34" charset="0"/>
                <a:cs typeface="Verdana" panose="020B0604030504040204" pitchFamily="34" charset="0"/>
              </a:defRPr>
            </a:lvl1pPr>
            <a:lvl2pPr>
              <a:defRPr sz="2600">
                <a:latin typeface="Verdana" panose="020B0604030504040204" pitchFamily="34" charset="0"/>
                <a:ea typeface="Verdana" panose="020B0604030504040204" pitchFamily="34" charset="0"/>
                <a:cs typeface="Verdana" panose="020B0604030504040204" pitchFamily="34" charset="0"/>
              </a:defRPr>
            </a:lvl2pPr>
            <a:lvl3pPr>
              <a:defRPr sz="2400">
                <a:latin typeface="Verdana" panose="020B0604030504040204" pitchFamily="34" charset="0"/>
                <a:ea typeface="Verdana" panose="020B0604030504040204" pitchFamily="34" charset="0"/>
                <a:cs typeface="Verdana" panose="020B0604030504040204" pitchFamily="34" charset="0"/>
              </a:defRPr>
            </a:lvl3pPr>
            <a:lvl4pPr>
              <a:defRPr sz="2000">
                <a:latin typeface="Verdana" panose="020B0604030504040204" pitchFamily="34" charset="0"/>
                <a:ea typeface="Verdana" panose="020B0604030504040204" pitchFamily="34" charset="0"/>
                <a:cs typeface="Verdana" panose="020B0604030504040204" pitchFamily="34" charset="0"/>
              </a:defRPr>
            </a:lvl4pPr>
            <a:lvl5pPr>
              <a:defRPr sz="1800">
                <a:latin typeface="Verdana" panose="020B0604030504040204" pitchFamily="34" charset="0"/>
                <a:ea typeface="Verdana" panose="020B0604030504040204" pitchFamily="34" charset="0"/>
                <a:cs typeface="Verdana" panose="020B0604030504040204" pitchFamily="34" charset="0"/>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grpSp>
        <p:nvGrpSpPr>
          <p:cNvPr id="9" name="Group 8"/>
          <p:cNvGrpSpPr/>
          <p:nvPr userDrawn="1"/>
        </p:nvGrpSpPr>
        <p:grpSpPr>
          <a:xfrm>
            <a:off x="221673" y="-299054"/>
            <a:ext cx="7863321" cy="985838"/>
            <a:chOff x="221673" y="-299054"/>
            <a:chExt cx="7863321" cy="985838"/>
          </a:xfrm>
        </p:grpSpPr>
        <p:grpSp>
          <p:nvGrpSpPr>
            <p:cNvPr id="13" name="Group 12"/>
            <p:cNvGrpSpPr/>
            <p:nvPr userDrawn="1"/>
          </p:nvGrpSpPr>
          <p:grpSpPr>
            <a:xfrm>
              <a:off x="590550" y="-299054"/>
              <a:ext cx="7494444" cy="767746"/>
              <a:chOff x="476251" y="-161269"/>
              <a:chExt cx="7494444" cy="1535492"/>
            </a:xfrm>
          </p:grpSpPr>
          <p:sp>
            <p:nvSpPr>
              <p:cNvPr id="15" name="Title 1"/>
              <p:cNvSpPr txBox="1">
                <a:spLocks/>
              </p:cNvSpPr>
              <p:nvPr userDrawn="1"/>
            </p:nvSpPr>
            <p:spPr>
              <a:xfrm>
                <a:off x="476251" y="231223"/>
                <a:ext cx="7162800" cy="1143000"/>
              </a:xfrm>
              <a:prstGeom prst="rect">
                <a:avLst/>
              </a:prstGeom>
            </p:spPr>
            <p:txBody>
              <a:bodyPr vert="horz" tIns="45720" bIns="0" anchor="b">
                <a:noAutofit/>
                <a:scene3d>
                  <a:camera prst="orthographicFront"/>
                  <a:lightRig rig="freezing" dir="t">
                    <a:rot lat="0" lon="0" rev="5640000"/>
                  </a:lightRig>
                </a:scene3d>
                <a:sp3d prstMaterial="flat">
                  <a:contourClr>
                    <a:schemeClr val="tx2"/>
                  </a:contourClr>
                </a:sp3d>
              </a:bodyPr>
              <a:lstStyle>
                <a:lvl1pPr algn="l" rtl="0" eaLnBrk="1" latinLnBrk="0" hangingPunct="1">
                  <a:spcBef>
                    <a:spcPct val="0"/>
                  </a:spcBef>
                  <a:buNone/>
                  <a:defRPr kumimoji="0" sz="4400" b="0" kern="1200">
                    <a:ln>
                      <a:noFill/>
                    </a:ln>
                    <a:solidFill>
                      <a:srgbClr val="002060"/>
                    </a:solidFill>
                    <a:effectLst/>
                    <a:latin typeface="Century Gothic" panose="020B0502020202020204" pitchFamily="34" charset="0"/>
                    <a:ea typeface="+mj-ea"/>
                    <a:cs typeface="+mj-cs"/>
                  </a:defRPr>
                </a:lvl1pPr>
              </a:lstStyle>
              <a:p>
                <a:r>
                  <a:rPr lang="en-US" sz="1400" dirty="0"/>
                  <a:t>Student Aid Commission</a:t>
                </a:r>
              </a:p>
            </p:txBody>
          </p:sp>
          <p:sp>
            <p:nvSpPr>
              <p:cNvPr id="16" name="Title Placeholder 8"/>
              <p:cNvSpPr txBox="1">
                <a:spLocks/>
              </p:cNvSpPr>
              <p:nvPr userDrawn="1"/>
            </p:nvSpPr>
            <p:spPr>
              <a:xfrm>
                <a:off x="579295" y="-161269"/>
                <a:ext cx="7391400" cy="1143000"/>
              </a:xfrm>
              <a:prstGeom prst="rect">
                <a:avLst/>
              </a:prstGeom>
            </p:spPr>
            <p:txBody>
              <a:bodyPr vert="horz" lIns="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en-US" sz="1200" dirty="0">
                    <a:solidFill>
                      <a:srgbClr val="F49100"/>
                    </a:solidFill>
                    <a:latin typeface="Century Gothic" panose="020B0502020202020204" pitchFamily="34" charset="0"/>
                  </a:rPr>
                  <a:t>California</a:t>
                </a:r>
              </a:p>
            </p:txBody>
          </p:sp>
        </p:grpSp>
        <p:pic>
          <p:nvPicPr>
            <p:cNvPr id="14" name="Picture 3" descr="image001"/>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21673" y="28903"/>
              <a:ext cx="462396" cy="657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1961295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a:prstGeom prst="rect">
            <a:avLst/>
          </a:prstGeom>
        </p:spPr>
        <p:txBody>
          <a:bodyPr anchor="ctr"/>
          <a:lstStyle>
            <a:lvl1pPr algn="ctr">
              <a:defRPr sz="4000">
                <a:latin typeface="Verdana" panose="020B0604030504040204" pitchFamily="34" charset="0"/>
                <a:ea typeface="Verdana" panose="020B0604030504040204" pitchFamily="34" charset="0"/>
                <a:cs typeface="Verdana" panose="020B0604030504040204" pitchFamily="34" charset="0"/>
              </a:defRPr>
            </a:lvl1pPr>
          </a:lstStyle>
          <a:p>
            <a:r>
              <a:rPr kumimoji="0" lang="en-US" dirty="0"/>
              <a:t>Click to edit Master title style</a:t>
            </a:r>
          </a:p>
        </p:txBody>
      </p:sp>
      <p:sp>
        <p:nvSpPr>
          <p:cNvPr id="3" name="Content Placeholder 2"/>
          <p:cNvSpPr>
            <a:spLocks noGrp="1"/>
          </p:cNvSpPr>
          <p:nvPr>
            <p:ph sz="half" idx="1"/>
          </p:nvPr>
        </p:nvSpPr>
        <p:spPr>
          <a:xfrm>
            <a:off x="457200" y="1920085"/>
            <a:ext cx="4038600" cy="4434840"/>
          </a:xfrm>
          <a:prstGeom prst="rect">
            <a:avLst/>
          </a:prstGeom>
        </p:spPr>
        <p:txBody>
          <a:bodyPr/>
          <a:lstStyle>
            <a:lvl1pPr>
              <a:defRPr sz="2600">
                <a:latin typeface="Verdana" panose="020B0604030504040204" pitchFamily="34" charset="0"/>
                <a:ea typeface="Verdana" panose="020B0604030504040204" pitchFamily="34" charset="0"/>
                <a:cs typeface="Verdana" panose="020B0604030504040204" pitchFamily="34" charset="0"/>
              </a:defRPr>
            </a:lvl1pPr>
            <a:lvl2pPr>
              <a:defRPr sz="2400">
                <a:latin typeface="Verdana" panose="020B0604030504040204" pitchFamily="34" charset="0"/>
                <a:ea typeface="Verdana" panose="020B0604030504040204" pitchFamily="34" charset="0"/>
                <a:cs typeface="Verdana" panose="020B0604030504040204" pitchFamily="34" charset="0"/>
              </a:defRPr>
            </a:lvl2pPr>
            <a:lvl3pPr>
              <a:defRPr sz="2000">
                <a:latin typeface="Verdana" panose="020B0604030504040204" pitchFamily="34" charset="0"/>
                <a:ea typeface="Verdana" panose="020B0604030504040204" pitchFamily="34" charset="0"/>
                <a:cs typeface="Verdana" panose="020B0604030504040204" pitchFamily="34" charset="0"/>
              </a:defRPr>
            </a:lvl3pPr>
            <a:lvl4pPr>
              <a:defRPr sz="1800">
                <a:latin typeface="Verdana" panose="020B0604030504040204" pitchFamily="34" charset="0"/>
                <a:ea typeface="Verdana" panose="020B0604030504040204" pitchFamily="34" charset="0"/>
                <a:cs typeface="Verdana" panose="020B0604030504040204" pitchFamily="34" charset="0"/>
              </a:defRPr>
            </a:lvl4pPr>
            <a:lvl5pPr>
              <a:defRPr sz="1800">
                <a:latin typeface="Verdana" panose="020B0604030504040204" pitchFamily="34" charset="0"/>
                <a:ea typeface="Verdana" panose="020B0604030504040204" pitchFamily="34" charset="0"/>
                <a:cs typeface="Verdana" panose="020B0604030504040204" pitchFamily="34" charset="0"/>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4" name="Content Placeholder 3"/>
          <p:cNvSpPr>
            <a:spLocks noGrp="1"/>
          </p:cNvSpPr>
          <p:nvPr>
            <p:ph sz="half" idx="2"/>
          </p:nvPr>
        </p:nvSpPr>
        <p:spPr>
          <a:xfrm>
            <a:off x="4648200" y="1920085"/>
            <a:ext cx="4038600" cy="4434840"/>
          </a:xfrm>
          <a:prstGeom prst="rect">
            <a:avLst/>
          </a:prstGeom>
        </p:spPr>
        <p:txBody>
          <a:bodyPr/>
          <a:lstStyle>
            <a:lvl1pPr>
              <a:defRPr sz="2600">
                <a:latin typeface="Verdana" panose="020B0604030504040204" pitchFamily="34" charset="0"/>
                <a:ea typeface="Verdana" panose="020B0604030504040204" pitchFamily="34" charset="0"/>
                <a:cs typeface="Verdana" panose="020B0604030504040204" pitchFamily="34" charset="0"/>
              </a:defRPr>
            </a:lvl1pPr>
            <a:lvl2pPr>
              <a:defRPr sz="2400">
                <a:latin typeface="Verdana" panose="020B0604030504040204" pitchFamily="34" charset="0"/>
                <a:ea typeface="Verdana" panose="020B0604030504040204" pitchFamily="34" charset="0"/>
                <a:cs typeface="Verdana" panose="020B0604030504040204" pitchFamily="34" charset="0"/>
              </a:defRPr>
            </a:lvl2pPr>
            <a:lvl3pPr>
              <a:defRPr sz="2000">
                <a:latin typeface="Verdana" panose="020B0604030504040204" pitchFamily="34" charset="0"/>
                <a:ea typeface="Verdana" panose="020B0604030504040204" pitchFamily="34" charset="0"/>
                <a:cs typeface="Verdana" panose="020B0604030504040204" pitchFamily="34" charset="0"/>
              </a:defRPr>
            </a:lvl3pPr>
            <a:lvl4pPr>
              <a:defRPr sz="1800">
                <a:latin typeface="Verdana" panose="020B0604030504040204" pitchFamily="34" charset="0"/>
                <a:ea typeface="Verdana" panose="020B0604030504040204" pitchFamily="34" charset="0"/>
                <a:cs typeface="Verdana" panose="020B0604030504040204" pitchFamily="34" charset="0"/>
              </a:defRPr>
            </a:lvl4pPr>
            <a:lvl5pPr>
              <a:defRPr sz="1800">
                <a:latin typeface="Verdana" panose="020B0604030504040204" pitchFamily="34" charset="0"/>
                <a:ea typeface="Verdana" panose="020B0604030504040204" pitchFamily="34" charset="0"/>
                <a:cs typeface="Verdana" panose="020B0604030504040204" pitchFamily="34" charset="0"/>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grpSp>
        <p:nvGrpSpPr>
          <p:cNvPr id="10" name="Group 9"/>
          <p:cNvGrpSpPr/>
          <p:nvPr userDrawn="1"/>
        </p:nvGrpSpPr>
        <p:grpSpPr>
          <a:xfrm>
            <a:off x="221673" y="-299054"/>
            <a:ext cx="7863321" cy="985838"/>
            <a:chOff x="221673" y="-299054"/>
            <a:chExt cx="7863321" cy="985838"/>
          </a:xfrm>
        </p:grpSpPr>
        <p:grpSp>
          <p:nvGrpSpPr>
            <p:cNvPr id="11" name="Group 10"/>
            <p:cNvGrpSpPr/>
            <p:nvPr userDrawn="1"/>
          </p:nvGrpSpPr>
          <p:grpSpPr>
            <a:xfrm>
              <a:off x="590550" y="-299054"/>
              <a:ext cx="7494444" cy="767746"/>
              <a:chOff x="476251" y="-161269"/>
              <a:chExt cx="7494444" cy="1535492"/>
            </a:xfrm>
          </p:grpSpPr>
          <p:sp>
            <p:nvSpPr>
              <p:cNvPr id="16" name="Title 1"/>
              <p:cNvSpPr txBox="1">
                <a:spLocks/>
              </p:cNvSpPr>
              <p:nvPr userDrawn="1"/>
            </p:nvSpPr>
            <p:spPr>
              <a:xfrm>
                <a:off x="476251" y="231223"/>
                <a:ext cx="7162800" cy="1143000"/>
              </a:xfrm>
              <a:prstGeom prst="rect">
                <a:avLst/>
              </a:prstGeom>
            </p:spPr>
            <p:txBody>
              <a:bodyPr vert="horz" tIns="45720" bIns="0" anchor="b">
                <a:noAutofit/>
                <a:scene3d>
                  <a:camera prst="orthographicFront"/>
                  <a:lightRig rig="freezing" dir="t">
                    <a:rot lat="0" lon="0" rev="5640000"/>
                  </a:lightRig>
                </a:scene3d>
                <a:sp3d prstMaterial="flat">
                  <a:contourClr>
                    <a:schemeClr val="tx2"/>
                  </a:contourClr>
                </a:sp3d>
              </a:bodyPr>
              <a:lstStyle>
                <a:lvl1pPr algn="l" rtl="0" eaLnBrk="1" latinLnBrk="0" hangingPunct="1">
                  <a:spcBef>
                    <a:spcPct val="0"/>
                  </a:spcBef>
                  <a:buNone/>
                  <a:defRPr kumimoji="0" sz="4400" b="0" kern="1200">
                    <a:ln>
                      <a:noFill/>
                    </a:ln>
                    <a:solidFill>
                      <a:srgbClr val="002060"/>
                    </a:solidFill>
                    <a:effectLst/>
                    <a:latin typeface="Century Gothic" panose="020B0502020202020204" pitchFamily="34" charset="0"/>
                    <a:ea typeface="+mj-ea"/>
                    <a:cs typeface="+mj-cs"/>
                  </a:defRPr>
                </a:lvl1pPr>
              </a:lstStyle>
              <a:p>
                <a:r>
                  <a:rPr lang="en-US" sz="1400" dirty="0"/>
                  <a:t>Student Aid</a:t>
                </a:r>
                <a:r>
                  <a:rPr lang="en-US" sz="1400" baseline="0" dirty="0"/>
                  <a:t> </a:t>
                </a:r>
                <a:r>
                  <a:rPr lang="en-US" sz="1400" dirty="0"/>
                  <a:t>Commission</a:t>
                </a:r>
              </a:p>
            </p:txBody>
          </p:sp>
          <p:sp>
            <p:nvSpPr>
              <p:cNvPr id="17" name="Title Placeholder 8"/>
              <p:cNvSpPr txBox="1">
                <a:spLocks/>
              </p:cNvSpPr>
              <p:nvPr userDrawn="1"/>
            </p:nvSpPr>
            <p:spPr>
              <a:xfrm>
                <a:off x="579295" y="-161269"/>
                <a:ext cx="7391400" cy="1143000"/>
              </a:xfrm>
              <a:prstGeom prst="rect">
                <a:avLst/>
              </a:prstGeom>
            </p:spPr>
            <p:txBody>
              <a:bodyPr vert="horz" lIns="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en-US" sz="1200" dirty="0">
                    <a:solidFill>
                      <a:schemeClr val="accent3"/>
                    </a:solidFill>
                    <a:latin typeface="Century Gothic" panose="020B0502020202020204" pitchFamily="34" charset="0"/>
                  </a:rPr>
                  <a:t>California</a:t>
                </a:r>
              </a:p>
            </p:txBody>
          </p:sp>
        </p:grpSp>
        <p:pic>
          <p:nvPicPr>
            <p:cNvPr id="15" name="Picture 3" descr="image001"/>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21673" y="28903"/>
              <a:ext cx="462396" cy="657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69229702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704088"/>
            <a:ext cx="8229600" cy="1143000"/>
          </a:xfrm>
          <a:prstGeom prst="rect">
            <a:avLst/>
          </a:prstGeom>
        </p:spPr>
        <p:txBody>
          <a:bodyPr anchor="ctr"/>
          <a:lstStyle>
            <a:lvl1pPr algn="ctr">
              <a:defRPr sz="3600">
                <a:solidFill>
                  <a:schemeClr val="tx1"/>
                </a:solidFill>
                <a:latin typeface="Century Gothic" panose="020B0502020202020204" pitchFamily="34" charset="0"/>
                <a:ea typeface="Verdana" panose="020B0604030504040204" pitchFamily="34" charset="0"/>
                <a:cs typeface="Verdana" panose="020B0604030504040204" pitchFamily="34" charset="0"/>
              </a:defRPr>
            </a:lvl1pPr>
          </a:lstStyle>
          <a:p>
            <a:r>
              <a:rPr kumimoji="0" lang="en-US" dirty="0"/>
              <a:t>California Student Aid Commission</a:t>
            </a:r>
          </a:p>
        </p:txBody>
      </p:sp>
      <p:sp>
        <p:nvSpPr>
          <p:cNvPr id="3" name="Vertical Text Placeholder 2"/>
          <p:cNvSpPr>
            <a:spLocks noGrp="1"/>
          </p:cNvSpPr>
          <p:nvPr>
            <p:ph type="body" orient="vert" idx="1"/>
          </p:nvPr>
        </p:nvSpPr>
        <p:spPr>
          <a:xfrm>
            <a:off x="457200" y="1935480"/>
            <a:ext cx="8229600" cy="4389120"/>
          </a:xfrm>
          <a:prstGeom prst="rect">
            <a:avLst/>
          </a:prstGeom>
        </p:spPr>
        <p:txBody>
          <a:bodyPr vert="eaVert"/>
          <a:lstStyle>
            <a:lvl1pPr>
              <a:defRPr>
                <a:latin typeface="Verdana" panose="020B0604030504040204" pitchFamily="34" charset="0"/>
                <a:ea typeface="Verdana" panose="020B0604030504040204" pitchFamily="34" charset="0"/>
                <a:cs typeface="Verdana" panose="020B0604030504040204" pitchFamily="34" charset="0"/>
              </a:defRPr>
            </a:lvl1pPr>
            <a:lvl2pPr>
              <a:defRPr>
                <a:latin typeface="Verdana" panose="020B0604030504040204" pitchFamily="34" charset="0"/>
                <a:ea typeface="Verdana" panose="020B0604030504040204" pitchFamily="34" charset="0"/>
                <a:cs typeface="Verdana" panose="020B0604030504040204" pitchFamily="34" charset="0"/>
              </a:defRPr>
            </a:lvl2pPr>
            <a:lvl3pPr>
              <a:defRPr>
                <a:latin typeface="Verdana" panose="020B0604030504040204" pitchFamily="34" charset="0"/>
                <a:ea typeface="Verdana" panose="020B0604030504040204" pitchFamily="34" charset="0"/>
                <a:cs typeface="Verdana" panose="020B0604030504040204" pitchFamily="34" charset="0"/>
              </a:defRPr>
            </a:lvl3pPr>
            <a:lvl4pPr>
              <a:defRPr>
                <a:latin typeface="Verdana" panose="020B0604030504040204" pitchFamily="34" charset="0"/>
                <a:ea typeface="Verdana" panose="020B0604030504040204" pitchFamily="34" charset="0"/>
                <a:cs typeface="Verdana" panose="020B0604030504040204" pitchFamily="34" charset="0"/>
              </a:defRPr>
            </a:lvl4pPr>
            <a:lvl5pPr>
              <a:defRPr>
                <a:latin typeface="Verdana" panose="020B0604030504040204" pitchFamily="34" charset="0"/>
                <a:ea typeface="Verdana" panose="020B0604030504040204" pitchFamily="34" charset="0"/>
                <a:cs typeface="Verdana" panose="020B0604030504040204" pitchFamily="34" charset="0"/>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grpSp>
        <p:nvGrpSpPr>
          <p:cNvPr id="9" name="Group 8"/>
          <p:cNvGrpSpPr/>
          <p:nvPr userDrawn="1"/>
        </p:nvGrpSpPr>
        <p:grpSpPr>
          <a:xfrm>
            <a:off x="221673" y="-299054"/>
            <a:ext cx="7863321" cy="985838"/>
            <a:chOff x="221673" y="-299054"/>
            <a:chExt cx="7863321" cy="985838"/>
          </a:xfrm>
        </p:grpSpPr>
        <p:grpSp>
          <p:nvGrpSpPr>
            <p:cNvPr id="10" name="Group 9"/>
            <p:cNvGrpSpPr/>
            <p:nvPr userDrawn="1"/>
          </p:nvGrpSpPr>
          <p:grpSpPr>
            <a:xfrm>
              <a:off x="590550" y="-299054"/>
              <a:ext cx="7494444" cy="767746"/>
              <a:chOff x="476251" y="-161269"/>
              <a:chExt cx="7494444" cy="1535492"/>
            </a:xfrm>
          </p:grpSpPr>
          <p:sp>
            <p:nvSpPr>
              <p:cNvPr id="12" name="Title 1"/>
              <p:cNvSpPr txBox="1">
                <a:spLocks/>
              </p:cNvSpPr>
              <p:nvPr userDrawn="1"/>
            </p:nvSpPr>
            <p:spPr>
              <a:xfrm>
                <a:off x="476251" y="231223"/>
                <a:ext cx="7162800" cy="1143000"/>
              </a:xfrm>
              <a:prstGeom prst="rect">
                <a:avLst/>
              </a:prstGeom>
            </p:spPr>
            <p:txBody>
              <a:bodyPr vert="horz" tIns="45720" bIns="0" anchor="b">
                <a:noAutofit/>
                <a:scene3d>
                  <a:camera prst="orthographicFront"/>
                  <a:lightRig rig="freezing" dir="t">
                    <a:rot lat="0" lon="0" rev="5640000"/>
                  </a:lightRig>
                </a:scene3d>
                <a:sp3d prstMaterial="flat">
                  <a:contourClr>
                    <a:schemeClr val="tx2"/>
                  </a:contourClr>
                </a:sp3d>
              </a:bodyPr>
              <a:lstStyle>
                <a:lvl1pPr algn="l" rtl="0" eaLnBrk="1" latinLnBrk="0" hangingPunct="1">
                  <a:spcBef>
                    <a:spcPct val="0"/>
                  </a:spcBef>
                  <a:buNone/>
                  <a:defRPr kumimoji="0" sz="4400" b="0" kern="1200">
                    <a:ln>
                      <a:noFill/>
                    </a:ln>
                    <a:solidFill>
                      <a:srgbClr val="002060"/>
                    </a:solidFill>
                    <a:effectLst/>
                    <a:latin typeface="Century Gothic" panose="020B0502020202020204" pitchFamily="34" charset="0"/>
                    <a:ea typeface="+mj-ea"/>
                    <a:cs typeface="+mj-cs"/>
                  </a:defRPr>
                </a:lvl1pPr>
              </a:lstStyle>
              <a:p>
                <a:r>
                  <a:rPr lang="en-US" sz="1400" dirty="0"/>
                  <a:t>Student Aid Commission</a:t>
                </a:r>
              </a:p>
            </p:txBody>
          </p:sp>
          <p:sp>
            <p:nvSpPr>
              <p:cNvPr id="13" name="Title Placeholder 8"/>
              <p:cNvSpPr txBox="1">
                <a:spLocks/>
              </p:cNvSpPr>
              <p:nvPr userDrawn="1"/>
            </p:nvSpPr>
            <p:spPr>
              <a:xfrm>
                <a:off x="579295" y="-161269"/>
                <a:ext cx="7391400" cy="1143000"/>
              </a:xfrm>
              <a:prstGeom prst="rect">
                <a:avLst/>
              </a:prstGeom>
            </p:spPr>
            <p:txBody>
              <a:bodyPr vert="horz" lIns="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en-US" sz="1200" dirty="0">
                    <a:solidFill>
                      <a:srgbClr val="F49100"/>
                    </a:solidFill>
                    <a:latin typeface="Century Gothic" panose="020B0502020202020204" pitchFamily="34" charset="0"/>
                  </a:rPr>
                  <a:t>California</a:t>
                </a:r>
              </a:p>
            </p:txBody>
          </p:sp>
        </p:grpSp>
        <p:pic>
          <p:nvPicPr>
            <p:cNvPr id="11" name="Picture 3" descr="image001"/>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21673" y="28903"/>
              <a:ext cx="462396" cy="657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90832736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a:prstGeom prst="rect">
            <a:avLst/>
          </a:prstGeom>
        </p:spPr>
        <p:txBody>
          <a:bodyPr vert="eaVert"/>
          <a:lstStyle>
            <a:lvl1pPr>
              <a:defRPr>
                <a:latin typeface="Verdana" panose="020B0604030504040204" pitchFamily="34" charset="0"/>
                <a:ea typeface="Verdana" panose="020B0604030504040204" pitchFamily="34" charset="0"/>
                <a:cs typeface="Verdana" panose="020B0604030504040204" pitchFamily="34" charset="0"/>
              </a:defRPr>
            </a:lvl1pPr>
          </a:lstStyle>
          <a:p>
            <a:r>
              <a:rPr kumimoji="0" lang="en-US" dirty="0"/>
              <a:t>Click to edit Master title style</a:t>
            </a:r>
          </a:p>
        </p:txBody>
      </p:sp>
      <p:sp>
        <p:nvSpPr>
          <p:cNvPr id="3" name="Vertical Text Placeholder 2"/>
          <p:cNvSpPr>
            <a:spLocks noGrp="1"/>
          </p:cNvSpPr>
          <p:nvPr>
            <p:ph type="body" orient="vert" idx="1"/>
          </p:nvPr>
        </p:nvSpPr>
        <p:spPr>
          <a:xfrm>
            <a:off x="621444" y="914401"/>
            <a:ext cx="5855556" cy="5211763"/>
          </a:xfrm>
          <a:prstGeom prst="rect">
            <a:avLst/>
          </a:prstGeom>
        </p:spPr>
        <p:txBody>
          <a:bodyPr vert="eaVert"/>
          <a:lstStyle>
            <a:lvl1pPr>
              <a:defRPr>
                <a:latin typeface="Verdana" panose="020B0604030504040204" pitchFamily="34" charset="0"/>
                <a:ea typeface="Verdana" panose="020B0604030504040204" pitchFamily="34" charset="0"/>
                <a:cs typeface="Verdana" panose="020B0604030504040204" pitchFamily="34" charset="0"/>
              </a:defRPr>
            </a:lvl1pPr>
            <a:lvl2pPr>
              <a:defRPr>
                <a:latin typeface="Verdana" panose="020B0604030504040204" pitchFamily="34" charset="0"/>
                <a:ea typeface="Verdana" panose="020B0604030504040204" pitchFamily="34" charset="0"/>
                <a:cs typeface="Verdana" panose="020B0604030504040204" pitchFamily="34" charset="0"/>
              </a:defRPr>
            </a:lvl2pPr>
            <a:lvl3pPr>
              <a:defRPr>
                <a:latin typeface="Verdana" panose="020B0604030504040204" pitchFamily="34" charset="0"/>
                <a:ea typeface="Verdana" panose="020B0604030504040204" pitchFamily="34" charset="0"/>
                <a:cs typeface="Verdana" panose="020B0604030504040204" pitchFamily="34" charset="0"/>
              </a:defRPr>
            </a:lvl3pPr>
            <a:lvl4pPr>
              <a:defRPr>
                <a:latin typeface="Verdana" panose="020B0604030504040204" pitchFamily="34" charset="0"/>
                <a:ea typeface="Verdana" panose="020B0604030504040204" pitchFamily="34" charset="0"/>
                <a:cs typeface="Verdana" panose="020B0604030504040204" pitchFamily="34" charset="0"/>
              </a:defRPr>
            </a:lvl4pPr>
            <a:lvl5pPr>
              <a:defRPr>
                <a:latin typeface="Verdana" panose="020B0604030504040204" pitchFamily="34" charset="0"/>
                <a:ea typeface="Verdana" panose="020B0604030504040204" pitchFamily="34" charset="0"/>
                <a:cs typeface="Verdana" panose="020B0604030504040204" pitchFamily="34" charset="0"/>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8" name="Rectangle 7"/>
          <p:cNvSpPr/>
          <p:nvPr userDrawn="1"/>
        </p:nvSpPr>
        <p:spPr>
          <a:xfrm rot="5400000">
            <a:off x="-2490345" y="3612862"/>
            <a:ext cx="5638802" cy="584775"/>
          </a:xfrm>
          <a:prstGeom prst="rect">
            <a:avLst/>
          </a:prstGeom>
        </p:spPr>
        <p:txBody>
          <a:bodyPr wrap="square">
            <a:spAutoFit/>
          </a:bodyPr>
          <a:lstStyle/>
          <a:p>
            <a:pPr algn="ctr"/>
            <a:r>
              <a:rPr lang="en-US" sz="1600" i="1" dirty="0">
                <a:solidFill>
                  <a:srgbClr val="F49100"/>
                </a:solidFill>
                <a:latin typeface="Century Gothic" panose="020B0502020202020204" pitchFamily="34" charset="0"/>
              </a:rPr>
              <a:t>Making education beyond high school</a:t>
            </a:r>
          </a:p>
          <a:p>
            <a:pPr algn="ctr"/>
            <a:r>
              <a:rPr lang="en-US" sz="1600" i="1" dirty="0">
                <a:solidFill>
                  <a:srgbClr val="F49100"/>
                </a:solidFill>
                <a:latin typeface="Century Gothic" panose="020B0502020202020204" pitchFamily="34" charset="0"/>
              </a:rPr>
              <a:t>financially accessible to all Californians.</a:t>
            </a:r>
          </a:p>
        </p:txBody>
      </p:sp>
      <p:grpSp>
        <p:nvGrpSpPr>
          <p:cNvPr id="11" name="Group 10"/>
          <p:cNvGrpSpPr/>
          <p:nvPr userDrawn="1"/>
        </p:nvGrpSpPr>
        <p:grpSpPr>
          <a:xfrm>
            <a:off x="221673" y="-299054"/>
            <a:ext cx="7863321" cy="985838"/>
            <a:chOff x="221673" y="-299054"/>
            <a:chExt cx="7863321" cy="985838"/>
          </a:xfrm>
        </p:grpSpPr>
        <p:grpSp>
          <p:nvGrpSpPr>
            <p:cNvPr id="12" name="Group 11"/>
            <p:cNvGrpSpPr/>
            <p:nvPr userDrawn="1"/>
          </p:nvGrpSpPr>
          <p:grpSpPr>
            <a:xfrm>
              <a:off x="590550" y="-299054"/>
              <a:ext cx="7494444" cy="767746"/>
              <a:chOff x="476251" y="-161269"/>
              <a:chExt cx="7494444" cy="1535492"/>
            </a:xfrm>
          </p:grpSpPr>
          <p:sp>
            <p:nvSpPr>
              <p:cNvPr id="14" name="Title 1"/>
              <p:cNvSpPr txBox="1">
                <a:spLocks/>
              </p:cNvSpPr>
              <p:nvPr userDrawn="1"/>
            </p:nvSpPr>
            <p:spPr>
              <a:xfrm>
                <a:off x="476251" y="231223"/>
                <a:ext cx="7162800" cy="1143000"/>
              </a:xfrm>
              <a:prstGeom prst="rect">
                <a:avLst/>
              </a:prstGeom>
            </p:spPr>
            <p:txBody>
              <a:bodyPr vert="horz" tIns="45720" bIns="0" anchor="b">
                <a:noAutofit/>
                <a:scene3d>
                  <a:camera prst="orthographicFront"/>
                  <a:lightRig rig="freezing" dir="t">
                    <a:rot lat="0" lon="0" rev="5640000"/>
                  </a:lightRig>
                </a:scene3d>
                <a:sp3d prstMaterial="flat">
                  <a:contourClr>
                    <a:schemeClr val="tx2"/>
                  </a:contourClr>
                </a:sp3d>
              </a:bodyPr>
              <a:lstStyle>
                <a:lvl1pPr algn="l" rtl="0" eaLnBrk="1" latinLnBrk="0" hangingPunct="1">
                  <a:spcBef>
                    <a:spcPct val="0"/>
                  </a:spcBef>
                  <a:buNone/>
                  <a:defRPr kumimoji="0" sz="4400" b="0" kern="1200">
                    <a:ln>
                      <a:noFill/>
                    </a:ln>
                    <a:solidFill>
                      <a:srgbClr val="002060"/>
                    </a:solidFill>
                    <a:effectLst/>
                    <a:latin typeface="Century Gothic" panose="020B0502020202020204" pitchFamily="34" charset="0"/>
                    <a:ea typeface="+mj-ea"/>
                    <a:cs typeface="+mj-cs"/>
                  </a:defRPr>
                </a:lvl1pPr>
              </a:lstStyle>
              <a:p>
                <a:r>
                  <a:rPr lang="en-US" sz="1400" dirty="0"/>
                  <a:t>Student Aid Commission</a:t>
                </a:r>
              </a:p>
            </p:txBody>
          </p:sp>
          <p:sp>
            <p:nvSpPr>
              <p:cNvPr id="15" name="Title Placeholder 8"/>
              <p:cNvSpPr txBox="1">
                <a:spLocks/>
              </p:cNvSpPr>
              <p:nvPr userDrawn="1"/>
            </p:nvSpPr>
            <p:spPr>
              <a:xfrm>
                <a:off x="579295" y="-161269"/>
                <a:ext cx="7391400" cy="1143000"/>
              </a:xfrm>
              <a:prstGeom prst="rect">
                <a:avLst/>
              </a:prstGeom>
            </p:spPr>
            <p:txBody>
              <a:bodyPr vert="horz" lIns="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en-US" sz="1200" dirty="0">
                    <a:solidFill>
                      <a:srgbClr val="F49100"/>
                    </a:solidFill>
                    <a:latin typeface="Century Gothic" panose="020B0502020202020204" pitchFamily="34" charset="0"/>
                  </a:rPr>
                  <a:t>California</a:t>
                </a:r>
              </a:p>
            </p:txBody>
          </p:sp>
        </p:grpSp>
        <p:pic>
          <p:nvPicPr>
            <p:cNvPr id="13" name="Picture 3" descr="image001"/>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21673" y="28903"/>
              <a:ext cx="462396" cy="657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2827538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userDrawn="1">
  <p:cSld name="3_Title Only">
    <p:spTree>
      <p:nvGrpSpPr>
        <p:cNvPr id="1" name=""/>
        <p:cNvGrpSpPr/>
        <p:nvPr/>
      </p:nvGrpSpPr>
      <p:grpSpPr>
        <a:xfrm>
          <a:off x="0" y="0"/>
          <a:ext cx="0" cy="0"/>
          <a:chOff x="0" y="0"/>
          <a:chExt cx="0" cy="0"/>
        </a:xfrm>
      </p:grpSpPr>
      <p:sp>
        <p:nvSpPr>
          <p:cNvPr id="9" name="Title 1"/>
          <p:cNvSpPr>
            <a:spLocks noGrp="1"/>
          </p:cNvSpPr>
          <p:nvPr>
            <p:ph type="title"/>
          </p:nvPr>
        </p:nvSpPr>
        <p:spPr>
          <a:xfrm>
            <a:off x="457200" y="704088"/>
            <a:ext cx="8229600" cy="1143000"/>
          </a:xfrm>
          <a:prstGeom prst="rect">
            <a:avLst/>
          </a:prstGeom>
        </p:spPr>
        <p:txBody>
          <a:bodyPr anchor="ctr">
            <a:normAutofit/>
          </a:bodyPr>
          <a:lstStyle>
            <a:lvl1pPr algn="ctr">
              <a:defRPr sz="2800" b="1">
                <a:latin typeface="Verdana" panose="020B0604030504040204" pitchFamily="34" charset="0"/>
                <a:ea typeface="Verdana" panose="020B0604030504040204" pitchFamily="34" charset="0"/>
                <a:cs typeface="Verdana" panose="020B0604030504040204" pitchFamily="34" charset="0"/>
              </a:defRPr>
            </a:lvl1pPr>
          </a:lstStyle>
          <a:p>
            <a:r>
              <a:rPr kumimoji="0" lang="en-US" dirty="0"/>
              <a:t>Click to edit Master title style</a:t>
            </a:r>
          </a:p>
        </p:txBody>
      </p:sp>
      <p:grpSp>
        <p:nvGrpSpPr>
          <p:cNvPr id="13" name="Group 12"/>
          <p:cNvGrpSpPr/>
          <p:nvPr userDrawn="1"/>
        </p:nvGrpSpPr>
        <p:grpSpPr>
          <a:xfrm>
            <a:off x="221673" y="-299054"/>
            <a:ext cx="7863321" cy="985838"/>
            <a:chOff x="221673" y="-299054"/>
            <a:chExt cx="7863321" cy="985838"/>
          </a:xfrm>
        </p:grpSpPr>
        <p:grpSp>
          <p:nvGrpSpPr>
            <p:cNvPr id="14" name="Group 13"/>
            <p:cNvGrpSpPr/>
            <p:nvPr userDrawn="1"/>
          </p:nvGrpSpPr>
          <p:grpSpPr>
            <a:xfrm>
              <a:off x="590550" y="-299054"/>
              <a:ext cx="7494444" cy="767746"/>
              <a:chOff x="476251" y="-161269"/>
              <a:chExt cx="7494444" cy="1535492"/>
            </a:xfrm>
          </p:grpSpPr>
          <p:sp>
            <p:nvSpPr>
              <p:cNvPr id="16" name="Title 1"/>
              <p:cNvSpPr txBox="1">
                <a:spLocks/>
              </p:cNvSpPr>
              <p:nvPr userDrawn="1"/>
            </p:nvSpPr>
            <p:spPr>
              <a:xfrm>
                <a:off x="476251" y="231223"/>
                <a:ext cx="7162800" cy="1143000"/>
              </a:xfrm>
              <a:prstGeom prst="rect">
                <a:avLst/>
              </a:prstGeom>
            </p:spPr>
            <p:txBody>
              <a:bodyPr vert="horz" tIns="45720" bIns="0" anchor="b">
                <a:noAutofit/>
                <a:scene3d>
                  <a:camera prst="orthographicFront"/>
                  <a:lightRig rig="freezing" dir="t">
                    <a:rot lat="0" lon="0" rev="5640000"/>
                  </a:lightRig>
                </a:scene3d>
                <a:sp3d prstMaterial="flat">
                  <a:contourClr>
                    <a:schemeClr val="tx2"/>
                  </a:contourClr>
                </a:sp3d>
              </a:bodyPr>
              <a:lstStyle>
                <a:lvl1pPr algn="l" rtl="0" eaLnBrk="1" latinLnBrk="0" hangingPunct="1">
                  <a:spcBef>
                    <a:spcPct val="0"/>
                  </a:spcBef>
                  <a:buNone/>
                  <a:defRPr kumimoji="0" sz="4400" b="0" kern="1200">
                    <a:ln>
                      <a:noFill/>
                    </a:ln>
                    <a:solidFill>
                      <a:srgbClr val="002060"/>
                    </a:solidFill>
                    <a:effectLst/>
                    <a:latin typeface="Century Gothic" panose="020B0502020202020204" pitchFamily="34" charset="0"/>
                    <a:ea typeface="+mj-ea"/>
                    <a:cs typeface="+mj-cs"/>
                  </a:defRPr>
                </a:lvl1pPr>
              </a:lstStyle>
              <a:p>
                <a:r>
                  <a:rPr lang="en-US" sz="1400" dirty="0"/>
                  <a:t>Student Aid Commission</a:t>
                </a:r>
              </a:p>
            </p:txBody>
          </p:sp>
          <p:sp>
            <p:nvSpPr>
              <p:cNvPr id="17" name="Title Placeholder 8"/>
              <p:cNvSpPr txBox="1">
                <a:spLocks/>
              </p:cNvSpPr>
              <p:nvPr userDrawn="1"/>
            </p:nvSpPr>
            <p:spPr>
              <a:xfrm>
                <a:off x="579295" y="-161269"/>
                <a:ext cx="7391400" cy="1143000"/>
              </a:xfrm>
              <a:prstGeom prst="rect">
                <a:avLst/>
              </a:prstGeom>
            </p:spPr>
            <p:txBody>
              <a:bodyPr vert="horz" lIns="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en-US" sz="1200" dirty="0">
                    <a:solidFill>
                      <a:srgbClr val="F49100"/>
                    </a:solidFill>
                    <a:latin typeface="Century Gothic" panose="020B0502020202020204" pitchFamily="34" charset="0"/>
                  </a:rPr>
                  <a:t>California</a:t>
                </a:r>
              </a:p>
            </p:txBody>
          </p:sp>
        </p:grpSp>
        <p:pic>
          <p:nvPicPr>
            <p:cNvPr id="15" name="Picture 3" descr="image001"/>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21673" y="28903"/>
              <a:ext cx="462396" cy="657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4979934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Title Only">
    <p:spTree>
      <p:nvGrpSpPr>
        <p:cNvPr id="1" name=""/>
        <p:cNvGrpSpPr/>
        <p:nvPr/>
      </p:nvGrpSpPr>
      <p:grpSpPr>
        <a:xfrm>
          <a:off x="0" y="0"/>
          <a:ext cx="0" cy="0"/>
          <a:chOff x="0" y="0"/>
          <a:chExt cx="0" cy="0"/>
        </a:xfrm>
      </p:grpSpPr>
      <p:sp>
        <p:nvSpPr>
          <p:cNvPr id="11" name="Rectangle 10"/>
          <p:cNvSpPr/>
          <p:nvPr userDrawn="1"/>
        </p:nvSpPr>
        <p:spPr>
          <a:xfrm>
            <a:off x="441324" y="6343650"/>
            <a:ext cx="8264525" cy="338554"/>
          </a:xfrm>
          <a:prstGeom prst="rect">
            <a:avLst/>
          </a:prstGeom>
        </p:spPr>
        <p:txBody>
          <a:bodyPr wrap="square">
            <a:spAutoFit/>
          </a:bodyPr>
          <a:lstStyle/>
          <a:p>
            <a:pPr algn="ctr"/>
            <a:r>
              <a:rPr lang="en-US" sz="1600" b="0" i="1" kern="1200" dirty="0">
                <a:solidFill>
                  <a:schemeClr val="accent6"/>
                </a:solidFill>
                <a:effectLst/>
                <a:latin typeface="Century Gothic" panose="020B0502020202020204" pitchFamily="34" charset="0"/>
                <a:ea typeface="+mn-ea"/>
                <a:cs typeface="+mn-cs"/>
              </a:rPr>
              <a:t>Making education beyond high school financially accessible to all Californians.</a:t>
            </a:r>
            <a:endParaRPr lang="en-US" sz="1600" b="0" i="1" dirty="0">
              <a:solidFill>
                <a:schemeClr val="accent6"/>
              </a:solidFill>
              <a:latin typeface="Century Gothic" panose="020B0502020202020204" pitchFamily="34" charset="0"/>
            </a:endParaRPr>
          </a:p>
        </p:txBody>
      </p:sp>
      <p:grpSp>
        <p:nvGrpSpPr>
          <p:cNvPr id="16" name="Group 15"/>
          <p:cNvGrpSpPr/>
          <p:nvPr userDrawn="1"/>
        </p:nvGrpSpPr>
        <p:grpSpPr>
          <a:xfrm>
            <a:off x="221673" y="-299054"/>
            <a:ext cx="7863321" cy="985838"/>
            <a:chOff x="221673" y="-299054"/>
            <a:chExt cx="7863321" cy="985838"/>
          </a:xfrm>
        </p:grpSpPr>
        <p:grpSp>
          <p:nvGrpSpPr>
            <p:cNvPr id="17" name="Group 16"/>
            <p:cNvGrpSpPr/>
            <p:nvPr userDrawn="1"/>
          </p:nvGrpSpPr>
          <p:grpSpPr>
            <a:xfrm>
              <a:off x="590550" y="-299054"/>
              <a:ext cx="7494444" cy="767746"/>
              <a:chOff x="476251" y="-161269"/>
              <a:chExt cx="7494444" cy="1535492"/>
            </a:xfrm>
          </p:grpSpPr>
          <p:sp>
            <p:nvSpPr>
              <p:cNvPr id="19" name="Title 1"/>
              <p:cNvSpPr txBox="1">
                <a:spLocks/>
              </p:cNvSpPr>
              <p:nvPr userDrawn="1"/>
            </p:nvSpPr>
            <p:spPr>
              <a:xfrm>
                <a:off x="476251" y="231223"/>
                <a:ext cx="7162800" cy="1143000"/>
              </a:xfrm>
              <a:prstGeom prst="rect">
                <a:avLst/>
              </a:prstGeom>
            </p:spPr>
            <p:txBody>
              <a:bodyPr vert="horz" tIns="45720" bIns="0" anchor="b">
                <a:noAutofit/>
                <a:scene3d>
                  <a:camera prst="orthographicFront"/>
                  <a:lightRig rig="freezing" dir="t">
                    <a:rot lat="0" lon="0" rev="5640000"/>
                  </a:lightRig>
                </a:scene3d>
                <a:sp3d prstMaterial="flat">
                  <a:contourClr>
                    <a:schemeClr val="tx2"/>
                  </a:contourClr>
                </a:sp3d>
              </a:bodyPr>
              <a:lstStyle>
                <a:lvl1pPr algn="l" rtl="0" eaLnBrk="1" latinLnBrk="0" hangingPunct="1">
                  <a:spcBef>
                    <a:spcPct val="0"/>
                  </a:spcBef>
                  <a:buNone/>
                  <a:defRPr kumimoji="0" sz="4400" b="0" kern="1200">
                    <a:ln>
                      <a:noFill/>
                    </a:ln>
                    <a:solidFill>
                      <a:srgbClr val="002060"/>
                    </a:solidFill>
                    <a:effectLst/>
                    <a:latin typeface="Century Gothic" panose="020B0502020202020204" pitchFamily="34" charset="0"/>
                    <a:ea typeface="+mj-ea"/>
                    <a:cs typeface="+mj-cs"/>
                  </a:defRPr>
                </a:lvl1pPr>
              </a:lstStyle>
              <a:p>
                <a:r>
                  <a:rPr lang="en-US" sz="1400" dirty="0"/>
                  <a:t>Student Aid</a:t>
                </a:r>
                <a:r>
                  <a:rPr lang="en-US" sz="1400" baseline="0" dirty="0"/>
                  <a:t> </a:t>
                </a:r>
                <a:r>
                  <a:rPr lang="en-US" sz="1400" dirty="0"/>
                  <a:t>Commission</a:t>
                </a:r>
              </a:p>
            </p:txBody>
          </p:sp>
          <p:sp>
            <p:nvSpPr>
              <p:cNvPr id="20" name="Title Placeholder 8"/>
              <p:cNvSpPr txBox="1">
                <a:spLocks/>
              </p:cNvSpPr>
              <p:nvPr userDrawn="1"/>
            </p:nvSpPr>
            <p:spPr>
              <a:xfrm>
                <a:off x="579295" y="-161269"/>
                <a:ext cx="7391400" cy="1143000"/>
              </a:xfrm>
              <a:prstGeom prst="rect">
                <a:avLst/>
              </a:prstGeom>
            </p:spPr>
            <p:txBody>
              <a:bodyPr vert="horz" lIns="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en-US" sz="1200" dirty="0">
                    <a:solidFill>
                      <a:schemeClr val="accent3"/>
                    </a:solidFill>
                    <a:latin typeface="Century Gothic" panose="020B0502020202020204" pitchFamily="34" charset="0"/>
                  </a:rPr>
                  <a:t>California</a:t>
                </a:r>
              </a:p>
            </p:txBody>
          </p:sp>
        </p:grpSp>
        <p:pic>
          <p:nvPicPr>
            <p:cNvPr id="18" name="Picture 3" descr="image001"/>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21673" y="28903"/>
              <a:ext cx="462396" cy="657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279780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a:prstGeom prst="rect">
            <a:avLst/>
          </a:prstGeom>
        </p:spPr>
        <p:txBody>
          <a:bodyPr anchor="ctr"/>
          <a:lstStyle>
            <a:lvl1pPr algn="ctr">
              <a:defRPr sz="3600" b="1">
                <a:latin typeface="Verdana" panose="020B0604030504040204" pitchFamily="34" charset="0"/>
                <a:ea typeface="Verdana" panose="020B0604030504040204" pitchFamily="34" charset="0"/>
                <a:cs typeface="Verdana" panose="020B0604030504040204" pitchFamily="34" charset="0"/>
              </a:defRPr>
            </a:lvl1pPr>
          </a:lstStyle>
          <a:p>
            <a:r>
              <a:rPr kumimoji="0" lang="en-US" dirty="0"/>
              <a:t>Click to edit Master title style</a:t>
            </a:r>
          </a:p>
        </p:txBody>
      </p:sp>
      <p:sp>
        <p:nvSpPr>
          <p:cNvPr id="3" name="Content Placeholder 2"/>
          <p:cNvSpPr>
            <a:spLocks noGrp="1"/>
          </p:cNvSpPr>
          <p:nvPr>
            <p:ph idx="1"/>
          </p:nvPr>
        </p:nvSpPr>
        <p:spPr>
          <a:xfrm>
            <a:off x="457200" y="1935480"/>
            <a:ext cx="8229600" cy="4389120"/>
          </a:xfrm>
          <a:prstGeom prst="rect">
            <a:avLst/>
          </a:prstGeo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vl2pPr>
              <a:defRPr>
                <a:latin typeface="Verdana" panose="020B0604030504040204" pitchFamily="34" charset="0"/>
                <a:ea typeface="Verdana" panose="020B0604030504040204" pitchFamily="34" charset="0"/>
                <a:cs typeface="Verdana" panose="020B0604030504040204" pitchFamily="34" charset="0"/>
              </a:defRPr>
            </a:lvl2pPr>
            <a:lvl3pPr>
              <a:defRPr>
                <a:latin typeface="Verdana" panose="020B0604030504040204" pitchFamily="34" charset="0"/>
                <a:ea typeface="Verdana" panose="020B0604030504040204" pitchFamily="34" charset="0"/>
                <a:cs typeface="Verdana" panose="020B0604030504040204" pitchFamily="34" charset="0"/>
              </a:defRPr>
            </a:lvl3pPr>
            <a:lvl4pPr>
              <a:defRPr>
                <a:latin typeface="Verdana" panose="020B0604030504040204" pitchFamily="34" charset="0"/>
                <a:ea typeface="Verdana" panose="020B0604030504040204" pitchFamily="34" charset="0"/>
                <a:cs typeface="Verdana" panose="020B0604030504040204" pitchFamily="34" charset="0"/>
              </a:defRPr>
            </a:lvl4pPr>
            <a:lvl5pPr>
              <a:defRPr>
                <a:latin typeface="Verdana" panose="020B0604030504040204" pitchFamily="34" charset="0"/>
                <a:ea typeface="Verdana" panose="020B0604030504040204" pitchFamily="34" charset="0"/>
                <a:cs typeface="Verdana" panose="020B0604030504040204" pitchFamily="34" charset="0"/>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8" name="Rectangle 7"/>
          <p:cNvSpPr/>
          <p:nvPr userDrawn="1"/>
        </p:nvSpPr>
        <p:spPr>
          <a:xfrm>
            <a:off x="441324" y="6343650"/>
            <a:ext cx="8264525" cy="338554"/>
          </a:xfrm>
          <a:prstGeom prst="rect">
            <a:avLst/>
          </a:prstGeom>
        </p:spPr>
        <p:txBody>
          <a:bodyPr wrap="square">
            <a:spAutoFit/>
          </a:bodyPr>
          <a:lstStyle/>
          <a:p>
            <a:pPr algn="ctr"/>
            <a:r>
              <a:rPr lang="en-US" sz="1600" b="0" i="1" kern="1200" dirty="0">
                <a:solidFill>
                  <a:schemeClr val="accent6"/>
                </a:solidFill>
                <a:effectLst/>
                <a:latin typeface="Century Gothic" panose="020B0502020202020204" pitchFamily="34" charset="0"/>
                <a:ea typeface="+mn-ea"/>
                <a:cs typeface="+mn-cs"/>
              </a:rPr>
              <a:t>Making education beyond high school financially accessible to all Californians.</a:t>
            </a:r>
            <a:endParaRPr lang="en-US" sz="1600" b="0" i="1" dirty="0">
              <a:solidFill>
                <a:schemeClr val="accent6"/>
              </a:solidFill>
              <a:latin typeface="Century Gothic" panose="020B0502020202020204" pitchFamily="34" charset="0"/>
            </a:endParaRPr>
          </a:p>
        </p:txBody>
      </p:sp>
      <p:grpSp>
        <p:nvGrpSpPr>
          <p:cNvPr id="9" name="Group 8"/>
          <p:cNvGrpSpPr/>
          <p:nvPr userDrawn="1"/>
        </p:nvGrpSpPr>
        <p:grpSpPr>
          <a:xfrm>
            <a:off x="221673" y="-299054"/>
            <a:ext cx="7863321" cy="985838"/>
            <a:chOff x="221673" y="-299054"/>
            <a:chExt cx="7863321" cy="985838"/>
          </a:xfrm>
        </p:grpSpPr>
        <p:grpSp>
          <p:nvGrpSpPr>
            <p:cNvPr id="10" name="Group 9"/>
            <p:cNvGrpSpPr/>
            <p:nvPr userDrawn="1"/>
          </p:nvGrpSpPr>
          <p:grpSpPr>
            <a:xfrm>
              <a:off x="590550" y="-299054"/>
              <a:ext cx="7494444" cy="767746"/>
              <a:chOff x="476251" y="-161269"/>
              <a:chExt cx="7494444" cy="1535492"/>
            </a:xfrm>
          </p:grpSpPr>
          <p:sp>
            <p:nvSpPr>
              <p:cNvPr id="15" name="Title 1"/>
              <p:cNvSpPr txBox="1">
                <a:spLocks/>
              </p:cNvSpPr>
              <p:nvPr userDrawn="1"/>
            </p:nvSpPr>
            <p:spPr>
              <a:xfrm>
                <a:off x="476251" y="231223"/>
                <a:ext cx="7162800" cy="1143000"/>
              </a:xfrm>
              <a:prstGeom prst="rect">
                <a:avLst/>
              </a:prstGeom>
            </p:spPr>
            <p:txBody>
              <a:bodyPr vert="horz" tIns="45720" bIns="0" anchor="b">
                <a:noAutofit/>
                <a:scene3d>
                  <a:camera prst="orthographicFront"/>
                  <a:lightRig rig="freezing" dir="t">
                    <a:rot lat="0" lon="0" rev="5640000"/>
                  </a:lightRig>
                </a:scene3d>
                <a:sp3d prstMaterial="flat">
                  <a:contourClr>
                    <a:schemeClr val="tx2"/>
                  </a:contourClr>
                </a:sp3d>
              </a:bodyPr>
              <a:lstStyle>
                <a:lvl1pPr algn="l" rtl="0" eaLnBrk="1" latinLnBrk="0" hangingPunct="1">
                  <a:spcBef>
                    <a:spcPct val="0"/>
                  </a:spcBef>
                  <a:buNone/>
                  <a:defRPr kumimoji="0" sz="4400" b="0" kern="1200">
                    <a:ln>
                      <a:noFill/>
                    </a:ln>
                    <a:solidFill>
                      <a:srgbClr val="002060"/>
                    </a:solidFill>
                    <a:effectLst/>
                    <a:latin typeface="Century Gothic" panose="020B0502020202020204" pitchFamily="34" charset="0"/>
                    <a:ea typeface="+mj-ea"/>
                    <a:cs typeface="+mj-cs"/>
                  </a:defRPr>
                </a:lvl1pPr>
              </a:lstStyle>
              <a:p>
                <a:r>
                  <a:rPr lang="en-US" sz="1400" dirty="0"/>
                  <a:t>Student Aid</a:t>
                </a:r>
                <a:r>
                  <a:rPr lang="en-US" sz="1400" baseline="0" dirty="0"/>
                  <a:t> </a:t>
                </a:r>
                <a:r>
                  <a:rPr lang="en-US" sz="1400" dirty="0"/>
                  <a:t>Commission</a:t>
                </a:r>
              </a:p>
            </p:txBody>
          </p:sp>
          <p:sp>
            <p:nvSpPr>
              <p:cNvPr id="16" name="Title Placeholder 8"/>
              <p:cNvSpPr txBox="1">
                <a:spLocks/>
              </p:cNvSpPr>
              <p:nvPr userDrawn="1"/>
            </p:nvSpPr>
            <p:spPr>
              <a:xfrm>
                <a:off x="579295" y="-161269"/>
                <a:ext cx="7391400" cy="1143000"/>
              </a:xfrm>
              <a:prstGeom prst="rect">
                <a:avLst/>
              </a:prstGeom>
            </p:spPr>
            <p:txBody>
              <a:bodyPr vert="horz" lIns="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en-US" sz="1200" dirty="0">
                    <a:solidFill>
                      <a:schemeClr val="accent3"/>
                    </a:solidFill>
                    <a:latin typeface="Century Gothic" panose="020B0502020202020204" pitchFamily="34" charset="0"/>
                  </a:rPr>
                  <a:t>California</a:t>
                </a:r>
              </a:p>
            </p:txBody>
          </p:sp>
        </p:grpSp>
        <p:pic>
          <p:nvPicPr>
            <p:cNvPr id="14" name="Picture 3" descr="image001"/>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21673" y="28903"/>
              <a:ext cx="462396" cy="657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prstGeom prst="rect">
            <a:avLst/>
          </a:prstGeom>
          <a:ln>
            <a:noFill/>
          </a:ln>
        </p:spPr>
        <p:txBody>
          <a:bodyPr vert="horz" tIns="0" rIns="18288" bIns="0" anchor="t">
            <a:normAutofit/>
            <a:scene3d>
              <a:camera prst="orthographicFront"/>
              <a:lightRig rig="freezing" dir="t">
                <a:rot lat="0" lon="0" rev="5640000"/>
              </a:lightRig>
            </a:scene3d>
            <a:sp3d prstMaterial="flat">
              <a:bevelT w="38100" h="38100"/>
              <a:contourClr>
                <a:schemeClr val="tx2"/>
              </a:contourClr>
            </a:sp3d>
          </a:bodyPr>
          <a:lstStyle>
            <a:lvl1pPr algn="ctr" rtl="0">
              <a:spcBef>
                <a:spcPct val="0"/>
              </a:spcBef>
              <a:buNone/>
              <a:defRPr sz="3600" b="1">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defRPr>
            </a:lvl1pPr>
          </a:lstStyle>
          <a:p>
            <a:r>
              <a:rPr kumimoji="0" lang="en-US" dirty="0"/>
              <a:t>Click to edit Master title style</a:t>
            </a:r>
          </a:p>
        </p:txBody>
      </p:sp>
      <p:sp>
        <p:nvSpPr>
          <p:cNvPr id="17" name="Subtitle 16"/>
          <p:cNvSpPr>
            <a:spLocks noGrp="1"/>
          </p:cNvSpPr>
          <p:nvPr>
            <p:ph type="subTitle" idx="1"/>
          </p:nvPr>
        </p:nvSpPr>
        <p:spPr>
          <a:xfrm>
            <a:off x="533400" y="3228536"/>
            <a:ext cx="7854696" cy="1752600"/>
          </a:xfrm>
          <a:prstGeom prst="rect">
            <a:avLst/>
          </a:prstGeom>
        </p:spPr>
        <p:txBody>
          <a:bodyPr lIns="0" rIns="18288"/>
          <a:lstStyle>
            <a:lvl1pPr marL="0" marR="45720" indent="0" algn="r">
              <a:buNone/>
              <a:defRPr>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
        <p:nvSpPr>
          <p:cNvPr id="11" name="Rectangle 10"/>
          <p:cNvSpPr/>
          <p:nvPr userDrawn="1"/>
        </p:nvSpPr>
        <p:spPr>
          <a:xfrm>
            <a:off x="441324" y="6343650"/>
            <a:ext cx="8264525" cy="338554"/>
          </a:xfrm>
          <a:prstGeom prst="rect">
            <a:avLst/>
          </a:prstGeom>
        </p:spPr>
        <p:txBody>
          <a:bodyPr wrap="square">
            <a:spAutoFit/>
          </a:bodyPr>
          <a:lstStyle/>
          <a:p>
            <a:pPr algn="ctr"/>
            <a:r>
              <a:rPr lang="en-US" sz="1600" b="0" i="1" kern="1200" dirty="0">
                <a:solidFill>
                  <a:schemeClr val="accent6"/>
                </a:solidFill>
                <a:effectLst/>
                <a:latin typeface="Century Gothic" panose="020B0502020202020204" pitchFamily="34" charset="0"/>
                <a:ea typeface="+mn-ea"/>
                <a:cs typeface="+mn-cs"/>
              </a:rPr>
              <a:t>Making education beyond high school financially accessible to all Californians.</a:t>
            </a:r>
            <a:endParaRPr lang="en-US" sz="1600" b="0" i="1" dirty="0">
              <a:solidFill>
                <a:schemeClr val="accent6"/>
              </a:solidFill>
              <a:latin typeface="Century Gothic" panose="020B0502020202020204" pitchFamily="34" charset="0"/>
            </a:endParaRPr>
          </a:p>
        </p:txBody>
      </p:sp>
      <p:grpSp>
        <p:nvGrpSpPr>
          <p:cNvPr id="10" name="Group 9"/>
          <p:cNvGrpSpPr/>
          <p:nvPr userDrawn="1"/>
        </p:nvGrpSpPr>
        <p:grpSpPr>
          <a:xfrm>
            <a:off x="221673" y="-299054"/>
            <a:ext cx="7863321" cy="985838"/>
            <a:chOff x="221673" y="-299054"/>
            <a:chExt cx="7863321" cy="985838"/>
          </a:xfrm>
        </p:grpSpPr>
        <p:grpSp>
          <p:nvGrpSpPr>
            <p:cNvPr id="12" name="Group 11"/>
            <p:cNvGrpSpPr/>
            <p:nvPr userDrawn="1"/>
          </p:nvGrpSpPr>
          <p:grpSpPr>
            <a:xfrm>
              <a:off x="590550" y="-299054"/>
              <a:ext cx="7494444" cy="767746"/>
              <a:chOff x="476251" y="-161269"/>
              <a:chExt cx="7494444" cy="1535492"/>
            </a:xfrm>
          </p:grpSpPr>
          <p:sp>
            <p:nvSpPr>
              <p:cNvPr id="18" name="Title 1"/>
              <p:cNvSpPr txBox="1">
                <a:spLocks/>
              </p:cNvSpPr>
              <p:nvPr userDrawn="1"/>
            </p:nvSpPr>
            <p:spPr>
              <a:xfrm>
                <a:off x="476251" y="231223"/>
                <a:ext cx="7162800" cy="1143000"/>
              </a:xfrm>
              <a:prstGeom prst="rect">
                <a:avLst/>
              </a:prstGeom>
            </p:spPr>
            <p:txBody>
              <a:bodyPr vert="horz" tIns="45720" bIns="0" anchor="b">
                <a:noAutofit/>
                <a:scene3d>
                  <a:camera prst="orthographicFront"/>
                  <a:lightRig rig="freezing" dir="t">
                    <a:rot lat="0" lon="0" rev="5640000"/>
                  </a:lightRig>
                </a:scene3d>
                <a:sp3d prstMaterial="flat">
                  <a:contourClr>
                    <a:schemeClr val="tx2"/>
                  </a:contourClr>
                </a:sp3d>
              </a:bodyPr>
              <a:lstStyle>
                <a:lvl1pPr algn="l" rtl="0" eaLnBrk="1" latinLnBrk="0" hangingPunct="1">
                  <a:spcBef>
                    <a:spcPct val="0"/>
                  </a:spcBef>
                  <a:buNone/>
                  <a:defRPr kumimoji="0" sz="4400" b="0" kern="1200">
                    <a:ln>
                      <a:noFill/>
                    </a:ln>
                    <a:solidFill>
                      <a:srgbClr val="002060"/>
                    </a:solidFill>
                    <a:effectLst/>
                    <a:latin typeface="Century Gothic" panose="020B0502020202020204" pitchFamily="34" charset="0"/>
                    <a:ea typeface="+mj-ea"/>
                    <a:cs typeface="+mj-cs"/>
                  </a:defRPr>
                </a:lvl1pPr>
              </a:lstStyle>
              <a:p>
                <a:r>
                  <a:rPr lang="en-US" sz="1400" dirty="0"/>
                  <a:t>Student Aid</a:t>
                </a:r>
                <a:r>
                  <a:rPr lang="en-US" sz="1400" baseline="0" dirty="0"/>
                  <a:t> </a:t>
                </a:r>
                <a:r>
                  <a:rPr lang="en-US" sz="1400" dirty="0"/>
                  <a:t>Commission</a:t>
                </a:r>
              </a:p>
            </p:txBody>
          </p:sp>
          <p:sp>
            <p:nvSpPr>
              <p:cNvPr id="19" name="Title Placeholder 8"/>
              <p:cNvSpPr txBox="1">
                <a:spLocks/>
              </p:cNvSpPr>
              <p:nvPr userDrawn="1"/>
            </p:nvSpPr>
            <p:spPr>
              <a:xfrm>
                <a:off x="579295" y="-161269"/>
                <a:ext cx="7391400" cy="1143000"/>
              </a:xfrm>
              <a:prstGeom prst="rect">
                <a:avLst/>
              </a:prstGeom>
            </p:spPr>
            <p:txBody>
              <a:bodyPr vert="horz" lIns="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en-US" sz="1200" dirty="0">
                    <a:solidFill>
                      <a:schemeClr val="accent3"/>
                    </a:solidFill>
                    <a:latin typeface="Century Gothic" panose="020B0502020202020204" pitchFamily="34" charset="0"/>
                  </a:rPr>
                  <a:t>California</a:t>
                </a:r>
              </a:p>
            </p:txBody>
          </p:sp>
        </p:grpSp>
        <p:pic>
          <p:nvPicPr>
            <p:cNvPr id="13" name="Picture 3" descr="image001"/>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21673" y="28903"/>
              <a:ext cx="462396" cy="657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prstGeom prst="rect">
            <a:avLst/>
          </a:prstGeom>
          <a:ln>
            <a:noFill/>
          </a:ln>
        </p:spPr>
        <p:txBody>
          <a:bodyPr vert="horz" tIns="0" bIns="0" anchor="t">
            <a:noAutofit/>
            <a:scene3d>
              <a:camera prst="orthographicFront"/>
              <a:lightRig rig="freezing" dir="t">
                <a:rot lat="0" lon="0" rev="5640000"/>
              </a:lightRig>
            </a:scene3d>
            <a:sp3d prstMaterial="flat">
              <a:bevelT w="38100" h="38100"/>
            </a:sp3d>
          </a:bodyPr>
          <a:lstStyle>
            <a:lvl1pPr algn="ctr" rtl="0">
              <a:spcBef>
                <a:spcPct val="0"/>
              </a:spcBef>
              <a:buNone/>
              <a:defRPr lang="en-US" sz="3200" b="1" cap="none" baseline="0" dirty="0">
                <a:ln w="635">
                  <a:noFill/>
                </a:ln>
                <a:solidFill>
                  <a:schemeClr val="tx1"/>
                </a:solidFill>
                <a:effectLst/>
                <a:latin typeface="Verdana" panose="020B0604030504040204" pitchFamily="34" charset="0"/>
                <a:ea typeface="Verdana" panose="020B0604030504040204" pitchFamily="34" charset="0"/>
                <a:cs typeface="Verdana" panose="020B0604030504040204" pitchFamily="34" charset="0"/>
              </a:defRPr>
            </a:lvl1pPr>
          </a:lstStyle>
          <a:p>
            <a:r>
              <a:rPr kumimoji="0" lang="en-US" dirty="0"/>
              <a:t>Click to edit Master title style</a:t>
            </a:r>
          </a:p>
        </p:txBody>
      </p:sp>
      <p:sp>
        <p:nvSpPr>
          <p:cNvPr id="3" name="Text Placeholder 2"/>
          <p:cNvSpPr>
            <a:spLocks noGrp="1"/>
          </p:cNvSpPr>
          <p:nvPr>
            <p:ph type="body" idx="1"/>
          </p:nvPr>
        </p:nvSpPr>
        <p:spPr>
          <a:xfrm>
            <a:off x="530352" y="2704664"/>
            <a:ext cx="7772400" cy="1509712"/>
          </a:xfrm>
          <a:prstGeom prst="rect">
            <a:avLst/>
          </a:prstGeom>
        </p:spPr>
        <p:txBody>
          <a:bodyPr lIns="45720" rIns="45720" anchor="t"/>
          <a:lstStyle>
            <a:lvl1pPr marL="0" indent="0">
              <a:buNone/>
              <a:defRPr sz="2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8" name="Rectangle 7"/>
          <p:cNvSpPr/>
          <p:nvPr userDrawn="1"/>
        </p:nvSpPr>
        <p:spPr>
          <a:xfrm>
            <a:off x="441324" y="6343650"/>
            <a:ext cx="8264525" cy="338554"/>
          </a:xfrm>
          <a:prstGeom prst="rect">
            <a:avLst/>
          </a:prstGeom>
        </p:spPr>
        <p:txBody>
          <a:bodyPr wrap="square">
            <a:spAutoFit/>
          </a:bodyPr>
          <a:lstStyle/>
          <a:p>
            <a:pPr algn="ctr"/>
            <a:r>
              <a:rPr lang="en-US" sz="1600" b="0" i="1" kern="1200" dirty="0">
                <a:solidFill>
                  <a:schemeClr val="accent6"/>
                </a:solidFill>
                <a:effectLst/>
                <a:latin typeface="Century Gothic" panose="020B0502020202020204" pitchFamily="34" charset="0"/>
                <a:ea typeface="+mn-ea"/>
                <a:cs typeface="+mn-cs"/>
              </a:rPr>
              <a:t>Making education beyond high school financially accessible to all Californians.</a:t>
            </a:r>
            <a:endParaRPr lang="en-US" sz="1600" b="0" i="1" dirty="0">
              <a:solidFill>
                <a:schemeClr val="accent6"/>
              </a:solidFill>
              <a:latin typeface="Century Gothic" panose="020B0502020202020204" pitchFamily="34" charset="0"/>
            </a:endParaRPr>
          </a:p>
        </p:txBody>
      </p:sp>
      <p:grpSp>
        <p:nvGrpSpPr>
          <p:cNvPr id="9" name="Group 8"/>
          <p:cNvGrpSpPr/>
          <p:nvPr userDrawn="1"/>
        </p:nvGrpSpPr>
        <p:grpSpPr>
          <a:xfrm>
            <a:off x="221673" y="-299054"/>
            <a:ext cx="7863321" cy="985838"/>
            <a:chOff x="221673" y="-299054"/>
            <a:chExt cx="7863321" cy="985838"/>
          </a:xfrm>
        </p:grpSpPr>
        <p:grpSp>
          <p:nvGrpSpPr>
            <p:cNvPr id="10" name="Group 9"/>
            <p:cNvGrpSpPr/>
            <p:nvPr userDrawn="1"/>
          </p:nvGrpSpPr>
          <p:grpSpPr>
            <a:xfrm>
              <a:off x="590550" y="-299054"/>
              <a:ext cx="7494444" cy="767746"/>
              <a:chOff x="476251" y="-161269"/>
              <a:chExt cx="7494444" cy="1535492"/>
            </a:xfrm>
          </p:grpSpPr>
          <p:sp>
            <p:nvSpPr>
              <p:cNvPr id="15" name="Title 1"/>
              <p:cNvSpPr txBox="1">
                <a:spLocks/>
              </p:cNvSpPr>
              <p:nvPr userDrawn="1"/>
            </p:nvSpPr>
            <p:spPr>
              <a:xfrm>
                <a:off x="476251" y="231223"/>
                <a:ext cx="7162800" cy="1143000"/>
              </a:xfrm>
              <a:prstGeom prst="rect">
                <a:avLst/>
              </a:prstGeom>
            </p:spPr>
            <p:txBody>
              <a:bodyPr vert="horz" tIns="45720" bIns="0" anchor="b">
                <a:noAutofit/>
                <a:scene3d>
                  <a:camera prst="orthographicFront"/>
                  <a:lightRig rig="freezing" dir="t">
                    <a:rot lat="0" lon="0" rev="5640000"/>
                  </a:lightRig>
                </a:scene3d>
                <a:sp3d prstMaterial="flat">
                  <a:contourClr>
                    <a:schemeClr val="tx2"/>
                  </a:contourClr>
                </a:sp3d>
              </a:bodyPr>
              <a:lstStyle>
                <a:lvl1pPr algn="l" rtl="0" eaLnBrk="1" latinLnBrk="0" hangingPunct="1">
                  <a:spcBef>
                    <a:spcPct val="0"/>
                  </a:spcBef>
                  <a:buNone/>
                  <a:defRPr kumimoji="0" sz="4400" b="0" kern="1200">
                    <a:ln>
                      <a:noFill/>
                    </a:ln>
                    <a:solidFill>
                      <a:srgbClr val="002060"/>
                    </a:solidFill>
                    <a:effectLst/>
                    <a:latin typeface="Century Gothic" panose="020B0502020202020204" pitchFamily="34" charset="0"/>
                    <a:ea typeface="+mj-ea"/>
                    <a:cs typeface="+mj-cs"/>
                  </a:defRPr>
                </a:lvl1pPr>
              </a:lstStyle>
              <a:p>
                <a:r>
                  <a:rPr lang="en-US" sz="1400" dirty="0"/>
                  <a:t>Student Aid</a:t>
                </a:r>
                <a:r>
                  <a:rPr lang="en-US" sz="1400" baseline="0" dirty="0"/>
                  <a:t> </a:t>
                </a:r>
                <a:r>
                  <a:rPr lang="en-US" sz="1400" dirty="0"/>
                  <a:t>Commission</a:t>
                </a:r>
              </a:p>
            </p:txBody>
          </p:sp>
          <p:sp>
            <p:nvSpPr>
              <p:cNvPr id="16" name="Title Placeholder 8"/>
              <p:cNvSpPr txBox="1">
                <a:spLocks/>
              </p:cNvSpPr>
              <p:nvPr userDrawn="1"/>
            </p:nvSpPr>
            <p:spPr>
              <a:xfrm>
                <a:off x="579295" y="-161269"/>
                <a:ext cx="7391400" cy="1143000"/>
              </a:xfrm>
              <a:prstGeom prst="rect">
                <a:avLst/>
              </a:prstGeom>
            </p:spPr>
            <p:txBody>
              <a:bodyPr vert="horz" lIns="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en-US" sz="1200" dirty="0">
                    <a:solidFill>
                      <a:schemeClr val="accent3"/>
                    </a:solidFill>
                    <a:latin typeface="Century Gothic" panose="020B0502020202020204" pitchFamily="34" charset="0"/>
                  </a:rPr>
                  <a:t>California</a:t>
                </a:r>
              </a:p>
            </p:txBody>
          </p:sp>
        </p:grpSp>
        <p:pic>
          <p:nvPicPr>
            <p:cNvPr id="14" name="Picture 3" descr="image001"/>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21673" y="28903"/>
              <a:ext cx="462396" cy="657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theme" Target="../theme/theme2.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image" Target="../media/image2.png"/><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theme" Target="../theme/theme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10" Type="http://schemas.openxmlformats.org/officeDocument/2006/relationships/slideLayout" Target="../slideLayouts/slideLayout45.xml"/><Relationship Id="rId19" Type="http://schemas.openxmlformats.org/officeDocument/2006/relationships/image" Target="../media/image2.png"/><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lum/>
          </a:blip>
          <a:srcRect/>
          <a:stretch>
            <a:fillRect r="-17000"/>
          </a:stretch>
        </a:blip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b="0" i="0" u="none" dirty="0">
              <a:solidFill>
                <a:schemeClr val="tx1"/>
              </a:solidFill>
              <a:latin typeface="+mn-lt"/>
              <a:ea typeface="+mn-ea"/>
              <a:cs typeface="+mn-cs"/>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grpSp>
      <p:sp>
        <p:nvSpPr>
          <p:cNvPr id="4" name="Title Placeholder 3"/>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Tree>
  </p:cSld>
  <p:clrMap bg1="lt1" tx1="dk1" bg2="lt2" tx2="dk2" accent1="accent1" accent2="accent2" accent3="accent3" accent4="accent4" accent5="accent5" accent6="accent6" hlink="hlink" folHlink="folHlink"/>
  <p:sldLayoutIdLst>
    <p:sldLayoutId id="2147483960" r:id="rId1"/>
    <p:sldLayoutId id="2147483963" r:id="rId2"/>
    <p:sldLayoutId id="2147483954" r:id="rId3"/>
    <p:sldLayoutId id="2147483952" r:id="rId4"/>
    <p:sldLayoutId id="2147483964" r:id="rId5"/>
    <p:sldLayoutId id="2147483962" r:id="rId6"/>
    <p:sldLayoutId id="2147483950" r:id="rId7"/>
    <p:sldLayoutId id="2147483949" r:id="rId8"/>
    <p:sldLayoutId id="2147483951" r:id="rId9"/>
    <p:sldLayoutId id="2147483953" r:id="rId10"/>
    <p:sldLayoutId id="2147483955" r:id="rId11"/>
    <p:sldLayoutId id="2147483961" r:id="rId12"/>
    <p:sldLayoutId id="2147483957" r:id="rId13"/>
    <p:sldLayoutId id="2147483956" r:id="rId14"/>
    <p:sldLayoutId id="2147483958" r:id="rId15"/>
    <p:sldLayoutId id="2147483959" r:id="rId16"/>
    <p:sldLayoutId id="2147483965" r:id="rId17"/>
    <p:sldLayoutId id="2147484001" r:id="rId18"/>
  </p:sldLayoutIdLst>
  <p:hf hdr="0" ftr="0" dt="0"/>
  <p:txStyles>
    <p:titleStyle>
      <a:lvl1pPr algn="l" rtl="0" eaLnBrk="1" latinLnBrk="0" hangingPunct="1">
        <a:spcBef>
          <a:spcPct val="0"/>
        </a:spcBef>
        <a:buNone/>
        <a:defRPr kumimoji="0" sz="5000" b="0" i="0" u="none"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r="-17000"/>
          </a:stretch>
        </a:blip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grpSp>
      <p:sp>
        <p:nvSpPr>
          <p:cNvPr id="4" name="Title Placeholder 3"/>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4209634144"/>
      </p:ext>
    </p:extLst>
  </p:cSld>
  <p:clrMap bg1="lt1" tx1="dk1" bg2="lt2" tx2="dk2" accent1="accent1" accent2="accent2" accent3="accent3" accent4="accent4" accent5="accent5" accent6="accent6" hlink="hlink" folHlink="folHlink"/>
  <p:sldLayoutIdLst>
    <p:sldLayoutId id="2147483967" r:id="rId1"/>
    <p:sldLayoutId id="2147483968" r:id="rId2"/>
    <p:sldLayoutId id="2147483969" r:id="rId3"/>
    <p:sldLayoutId id="2147483970" r:id="rId4"/>
    <p:sldLayoutId id="2147483971" r:id="rId5"/>
    <p:sldLayoutId id="2147483972" r:id="rId6"/>
    <p:sldLayoutId id="2147483973" r:id="rId7"/>
    <p:sldLayoutId id="2147483974" r:id="rId8"/>
    <p:sldLayoutId id="2147483975" r:id="rId9"/>
    <p:sldLayoutId id="2147483976" r:id="rId10"/>
    <p:sldLayoutId id="2147483977" r:id="rId11"/>
    <p:sldLayoutId id="2147483978" r:id="rId12"/>
    <p:sldLayoutId id="2147483979" r:id="rId13"/>
    <p:sldLayoutId id="2147483980" r:id="rId14"/>
    <p:sldLayoutId id="2147483981" r:id="rId15"/>
    <p:sldLayoutId id="2147483982" r:id="rId16"/>
    <p:sldLayoutId id="2147484002" r:id="rId17"/>
  </p:sldLayoutIdLst>
  <p:hf hdr="0" ftr="0" dt="0"/>
  <p:txStyles>
    <p:titleStyle>
      <a:lvl1pPr algn="l" rtl="0" eaLnBrk="1" latinLnBrk="0" hangingPunct="1">
        <a:spcBef>
          <a:spcPct val="0"/>
        </a:spcBef>
        <a:buNone/>
        <a:defRPr kumimoji="0" sz="5000" b="0" i="0" u="none"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r="-17000"/>
          </a:stretch>
        </a:blip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grpSp>
      <p:sp>
        <p:nvSpPr>
          <p:cNvPr id="4" name="Title Placeholder 3"/>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2332958553"/>
      </p:ext>
    </p:extLst>
  </p:cSld>
  <p:clrMap bg1="lt1" tx1="dk1" bg2="lt2" tx2="dk2" accent1="accent1" accent2="accent2" accent3="accent3" accent4="accent4" accent5="accent5" accent6="accent6" hlink="hlink" folHlink="folHlink"/>
  <p:sldLayoutIdLst>
    <p:sldLayoutId id="2147483984" r:id="rId1"/>
    <p:sldLayoutId id="2147483985" r:id="rId2"/>
    <p:sldLayoutId id="2147483986" r:id="rId3"/>
    <p:sldLayoutId id="2147483987" r:id="rId4"/>
    <p:sldLayoutId id="2147483988" r:id="rId5"/>
    <p:sldLayoutId id="2147483989" r:id="rId6"/>
    <p:sldLayoutId id="2147483990" r:id="rId7"/>
    <p:sldLayoutId id="2147483991" r:id="rId8"/>
    <p:sldLayoutId id="2147483992" r:id="rId9"/>
    <p:sldLayoutId id="2147483993" r:id="rId10"/>
    <p:sldLayoutId id="2147483994" r:id="rId11"/>
    <p:sldLayoutId id="2147483995" r:id="rId12"/>
    <p:sldLayoutId id="2147483996" r:id="rId13"/>
    <p:sldLayoutId id="2147483997" r:id="rId14"/>
    <p:sldLayoutId id="2147483998" r:id="rId15"/>
    <p:sldLayoutId id="2147483999" r:id="rId16"/>
    <p:sldLayoutId id="2147484000" r:id="rId17"/>
  </p:sldLayoutIdLst>
  <p:hf hdr="0" ftr="0" dt="0"/>
  <p:txStyles>
    <p:titleStyle>
      <a:lvl1pPr algn="l" rtl="0" eaLnBrk="1" latinLnBrk="0" hangingPunct="1">
        <a:spcBef>
          <a:spcPct val="0"/>
        </a:spcBef>
        <a:buNone/>
        <a:defRPr kumimoji="0" sz="5000" b="0" i="0" u="none"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8.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0.png"/><Relationship Id="rId7" Type="http://schemas.openxmlformats.org/officeDocument/2006/relationships/image" Target="../media/image33.png"/><Relationship Id="rId12"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37.xml"/><Relationship Id="rId6" Type="http://schemas.openxmlformats.org/officeDocument/2006/relationships/image" Target="../media/image32.png"/><Relationship Id="rId11" Type="http://schemas.openxmlformats.org/officeDocument/2006/relationships/image" Target="../media/image36.png"/><Relationship Id="rId5" Type="http://schemas.openxmlformats.org/officeDocument/2006/relationships/image" Target="../media/image31.png"/><Relationship Id="rId10" Type="http://schemas.openxmlformats.org/officeDocument/2006/relationships/image" Target="../media/image35.png"/><Relationship Id="rId4" Type="http://schemas.microsoft.com/office/2007/relationships/hdphoto" Target="../media/hdphoto1.wdp"/><Relationship Id="rId9"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3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0.xml"/><Relationship Id="rId1" Type="http://schemas.openxmlformats.org/officeDocument/2006/relationships/slideLayout" Target="../slideLayouts/slideLayout52.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52.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18.xml"/><Relationship Id="rId5" Type="http://schemas.openxmlformats.org/officeDocument/2006/relationships/image" Target="../media/image48.jpeg"/><Relationship Id="rId4" Type="http://schemas.openxmlformats.org/officeDocument/2006/relationships/image" Target="../media/image47.jpeg"/></Relationships>
</file>

<file path=ppt/slides/_rels/slide2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4.xml"/><Relationship Id="rId1" Type="http://schemas.openxmlformats.org/officeDocument/2006/relationships/slideLayout" Target="../slideLayouts/slideLayout52.xml"/></Relationships>
</file>

<file path=ppt/slides/_rels/slide2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5.xml"/><Relationship Id="rId1" Type="http://schemas.openxmlformats.org/officeDocument/2006/relationships/slideLayout" Target="../slideLayouts/slideLayout39.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52.xml"/></Relationships>
</file>

<file path=ppt/slides/_rels/slide27.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2.jpeg"/><Relationship Id="rId7" Type="http://schemas.openxmlformats.org/officeDocument/2006/relationships/image" Target="../media/image55.jpg"/><Relationship Id="rId2" Type="http://schemas.openxmlformats.org/officeDocument/2006/relationships/notesSlide" Target="../notesSlides/notesSlide27.xml"/><Relationship Id="rId1" Type="http://schemas.openxmlformats.org/officeDocument/2006/relationships/slideLayout" Target="../slideLayouts/slideLayout52.xml"/><Relationship Id="rId6" Type="http://schemas.openxmlformats.org/officeDocument/2006/relationships/image" Target="../media/image54.png"/><Relationship Id="rId5" Type="http://schemas.openxmlformats.org/officeDocument/2006/relationships/image" Target="../media/image53.jpeg"/><Relationship Id="rId10" Type="http://schemas.openxmlformats.org/officeDocument/2006/relationships/image" Target="../media/image58.png"/><Relationship Id="rId4" Type="http://schemas.openxmlformats.org/officeDocument/2006/relationships/hyperlink" Target="http://www.progressive-charlestown.com/2012/09/healing-our-health-care-system.html" TargetMode="External"/><Relationship Id="rId9" Type="http://schemas.openxmlformats.org/officeDocument/2006/relationships/image" Target="../media/image57.png"/></Relationships>
</file>

<file path=ppt/slides/_rels/slide28.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8.xml"/><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9.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61.png"/><Relationship Id="rId7" Type="http://schemas.openxmlformats.org/officeDocument/2006/relationships/image" Target="../media/image65.jp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64.jpg"/><Relationship Id="rId5" Type="http://schemas.openxmlformats.org/officeDocument/2006/relationships/image" Target="../media/image63.JPG"/><Relationship Id="rId4" Type="http://schemas.openxmlformats.org/officeDocument/2006/relationships/image" Target="../media/image62.JPG"/><Relationship Id="rId9" Type="http://schemas.openxmlformats.org/officeDocument/2006/relationships/image" Target="../media/image67.jpeg"/></Relationships>
</file>

<file path=ppt/slides/_rels/slide3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1.xml"/><Relationship Id="rId1" Type="http://schemas.openxmlformats.org/officeDocument/2006/relationships/slideLayout" Target="../slideLayouts/slideLayout36.xml"/><Relationship Id="rId4" Type="http://schemas.microsoft.com/office/2007/relationships/hdphoto" Target="../media/hdphoto3.wdp"/></Relationships>
</file>

<file path=ppt/slides/_rels/slide32.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32.xml"/><Relationship Id="rId1" Type="http://schemas.openxmlformats.org/officeDocument/2006/relationships/slideLayout" Target="../slideLayouts/slideLayout4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2.xml"/></Relationships>
</file>

<file path=ppt/slides/_rels/slide3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4.xml"/><Relationship Id="rId1" Type="http://schemas.openxmlformats.org/officeDocument/2006/relationships/slideLayout" Target="../slideLayouts/slideLayout5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0.xml"/></Relationships>
</file>

<file path=ppt/slides/_rels/slide3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7.xml"/><Relationship Id="rId1" Type="http://schemas.openxmlformats.org/officeDocument/2006/relationships/slideLayout" Target="../slideLayouts/slideLayout39.xml"/><Relationship Id="rId5" Type="http://schemas.openxmlformats.org/officeDocument/2006/relationships/image" Target="../media/image73.JPG"/><Relationship Id="rId4" Type="http://schemas.openxmlformats.org/officeDocument/2006/relationships/image" Target="../media/image72.gif"/></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2.xml"/><Relationship Id="rId1" Type="http://schemas.openxmlformats.org/officeDocument/2006/relationships/tags" Target="../tags/tag2.xml"/><Relationship Id="rId4" Type="http://schemas.openxmlformats.org/officeDocument/2006/relationships/image" Target="../media/image74.png"/></Relationships>
</file>

<file path=ppt/slides/_rels/slide3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9.xml"/><Relationship Id="rId1" Type="http://schemas.openxmlformats.org/officeDocument/2006/relationships/slideLayout" Target="../slideLayouts/slideLayout52.xml"/><Relationship Id="rId4" Type="http://schemas.openxmlformats.org/officeDocument/2006/relationships/image" Target="../media/image76.png"/></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35.xml"/><Relationship Id="rId4" Type="http://schemas.openxmlformats.org/officeDocument/2006/relationships/image" Target="../media/image15.jp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notesSlide" Target="../notesSlides/notesSlide41.xml"/><Relationship Id="rId7" Type="http://schemas.openxmlformats.org/officeDocument/2006/relationships/image" Target="../media/image80.pn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hyperlink" Target="mailto:SchoolSupport@csac.ca.gov" TargetMode="External"/><Relationship Id="rId5" Type="http://schemas.openxmlformats.org/officeDocument/2006/relationships/image" Target="../media/image79.png"/><Relationship Id="rId4" Type="http://schemas.openxmlformats.org/officeDocument/2006/relationships/image" Target="../media/image78.png"/></Relationships>
</file>

<file path=ppt/slides/_rels/slide42.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82.JPG"/><Relationship Id="rId7" Type="http://schemas.openxmlformats.org/officeDocument/2006/relationships/image" Target="../media/image85.jpe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84.jpeg"/><Relationship Id="rId11" Type="http://schemas.openxmlformats.org/officeDocument/2006/relationships/image" Target="../media/image88.jpeg"/><Relationship Id="rId5" Type="http://schemas.openxmlformats.org/officeDocument/2006/relationships/image" Target="../media/image16.jpg"/><Relationship Id="rId10" Type="http://schemas.openxmlformats.org/officeDocument/2006/relationships/image" Target="../media/image87.png"/><Relationship Id="rId4" Type="http://schemas.openxmlformats.org/officeDocument/2006/relationships/image" Target="../media/image83.jpeg"/><Relationship Id="rId9" Type="http://schemas.openxmlformats.org/officeDocument/2006/relationships/image" Target="../media/image86.jpeg"/></Relationships>
</file>

<file path=ppt/slides/_rels/slide4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44.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78.png"/><Relationship Id="rId7" Type="http://schemas.openxmlformats.org/officeDocument/2006/relationships/image" Target="../media/image93.png"/><Relationship Id="rId2" Type="http://schemas.openxmlformats.org/officeDocument/2006/relationships/notesSlide" Target="../notesSlides/notesSlide44.xml"/><Relationship Id="rId1" Type="http://schemas.openxmlformats.org/officeDocument/2006/relationships/slideLayout" Target="../slideLayouts/slideLayout35.xml"/><Relationship Id="rId6" Type="http://schemas.openxmlformats.org/officeDocument/2006/relationships/image" Target="../media/image92.JPG"/><Relationship Id="rId5" Type="http://schemas.openxmlformats.org/officeDocument/2006/relationships/image" Target="../media/image91.JPG"/><Relationship Id="rId4" Type="http://schemas.openxmlformats.org/officeDocument/2006/relationships/image" Target="../media/image90.JPG"/><Relationship Id="rId9" Type="http://schemas.openxmlformats.org/officeDocument/2006/relationships/image" Target="../media/image95.png"/></Relationships>
</file>

<file path=ppt/slides/_rels/slide45.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45.xml"/><Relationship Id="rId1" Type="http://schemas.openxmlformats.org/officeDocument/2006/relationships/slideLayout" Target="../slideLayouts/slideLayout18.xml"/><Relationship Id="rId5" Type="http://schemas.openxmlformats.org/officeDocument/2006/relationships/image" Target="../media/image98.png"/><Relationship Id="rId4" Type="http://schemas.openxmlformats.org/officeDocument/2006/relationships/image" Target="../media/image97.png"/></Relationships>
</file>

<file path=ppt/slides/_rels/slide46.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46.xml"/><Relationship Id="rId1" Type="http://schemas.openxmlformats.org/officeDocument/2006/relationships/slideLayout" Target="../slideLayouts/slideLayout35.xml"/><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image" Target="../media/image100.jpeg"/></Relationships>
</file>

<file path=ppt/slides/_rels/slide47.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47.xml"/><Relationship Id="rId1" Type="http://schemas.openxmlformats.org/officeDocument/2006/relationships/slideLayout" Target="../slideLayouts/slideLayout35.xml"/><Relationship Id="rId6" Type="http://schemas.openxmlformats.org/officeDocument/2006/relationships/image" Target="../media/image106.jpeg"/><Relationship Id="rId5" Type="http://schemas.openxmlformats.org/officeDocument/2006/relationships/image" Target="../media/image105.JPG"/><Relationship Id="rId4" Type="http://schemas.openxmlformats.org/officeDocument/2006/relationships/image" Target="../media/image104.jpg"/></Relationships>
</file>

<file path=ppt/slides/_rels/slide48.xml.rels><?xml version="1.0" encoding="UTF-8" standalone="yes"?>
<Relationships xmlns="http://schemas.openxmlformats.org/package/2006/relationships"><Relationship Id="rId8" Type="http://schemas.openxmlformats.org/officeDocument/2006/relationships/image" Target="../media/image112.jpeg"/><Relationship Id="rId3" Type="http://schemas.openxmlformats.org/officeDocument/2006/relationships/image" Target="../media/image107.jpeg"/><Relationship Id="rId7" Type="http://schemas.openxmlformats.org/officeDocument/2006/relationships/image" Target="../media/image111.jpeg"/><Relationship Id="rId2" Type="http://schemas.openxmlformats.org/officeDocument/2006/relationships/notesSlide" Target="../notesSlides/notesSlide48.xml"/><Relationship Id="rId1" Type="http://schemas.openxmlformats.org/officeDocument/2006/relationships/slideLayout" Target="../slideLayouts/slideLayout35.xml"/><Relationship Id="rId6" Type="http://schemas.openxmlformats.org/officeDocument/2006/relationships/image" Target="../media/image110.jpeg"/><Relationship Id="rId5" Type="http://schemas.openxmlformats.org/officeDocument/2006/relationships/image" Target="../media/image109.jpeg"/><Relationship Id="rId10" Type="http://schemas.openxmlformats.org/officeDocument/2006/relationships/image" Target="../media/image114.jpeg"/><Relationship Id="rId4" Type="http://schemas.openxmlformats.org/officeDocument/2006/relationships/image" Target="../media/image108.jpeg"/><Relationship Id="rId9" Type="http://schemas.openxmlformats.org/officeDocument/2006/relationships/image" Target="../media/image113.png"/></Relationships>
</file>

<file path=ppt/slides/_rels/slide49.xml.rels><?xml version="1.0" encoding="UTF-8" standalone="yes"?>
<Relationships xmlns="http://schemas.openxmlformats.org/package/2006/relationships"><Relationship Id="rId8" Type="http://schemas.openxmlformats.org/officeDocument/2006/relationships/image" Target="../media/image120.jpeg"/><Relationship Id="rId3" Type="http://schemas.openxmlformats.org/officeDocument/2006/relationships/image" Target="../media/image115.png"/><Relationship Id="rId7" Type="http://schemas.openxmlformats.org/officeDocument/2006/relationships/image" Target="../media/image119.jpg"/><Relationship Id="rId2" Type="http://schemas.openxmlformats.org/officeDocument/2006/relationships/notesSlide" Target="../notesSlides/notesSlide49.xml"/><Relationship Id="rId1" Type="http://schemas.openxmlformats.org/officeDocument/2006/relationships/slideLayout" Target="../slideLayouts/slideLayout6.xml"/><Relationship Id="rId6" Type="http://schemas.openxmlformats.org/officeDocument/2006/relationships/image" Target="../media/image118.jpg"/><Relationship Id="rId5" Type="http://schemas.openxmlformats.org/officeDocument/2006/relationships/image" Target="../media/image117.jpg"/><Relationship Id="rId4" Type="http://schemas.openxmlformats.org/officeDocument/2006/relationships/image" Target="../media/image116.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50.xml"/><Relationship Id="rId1" Type="http://schemas.openxmlformats.org/officeDocument/2006/relationships/slideLayout" Target="../slideLayouts/slideLayout3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6.xml"/></Relationships>
</file>

<file path=ppt/slides/_rels/slide5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52.xml"/><Relationship Id="rId1" Type="http://schemas.openxmlformats.org/officeDocument/2006/relationships/slideLayout" Target="../slideLayouts/slideLayout18.xml"/><Relationship Id="rId5" Type="http://schemas.openxmlformats.org/officeDocument/2006/relationships/image" Target="../media/image125.jpeg"/><Relationship Id="rId4" Type="http://schemas.openxmlformats.org/officeDocument/2006/relationships/image" Target="../media/image124.jpe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54.xml"/><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55.xml"/><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5.xml"/></Relationships>
</file>

<file path=ppt/slides/_rels/slide5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57.xml"/><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59.xml"/><Relationship Id="rId1" Type="http://schemas.openxmlformats.org/officeDocument/2006/relationships/slideLayout" Target="../slideLayouts/slideLayout7.xml"/><Relationship Id="rId5" Type="http://schemas.openxmlformats.org/officeDocument/2006/relationships/image" Target="../media/image131.jpg"/><Relationship Id="rId4" Type="http://schemas.openxmlformats.org/officeDocument/2006/relationships/image" Target="../media/image130.jpg"/></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4.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png"/></Relationships>
</file>

<file path=ppt/slides/_rels/slide60.xml.rels><?xml version="1.0" encoding="UTF-8" standalone="yes"?>
<Relationships xmlns="http://schemas.openxmlformats.org/package/2006/relationships"><Relationship Id="rId3" Type="http://schemas.openxmlformats.org/officeDocument/2006/relationships/hyperlink" Target="mailto:schoolsupport@csac.ca.gov" TargetMode="External"/><Relationship Id="rId2" Type="http://schemas.openxmlformats.org/officeDocument/2006/relationships/notesSlide" Target="../notesSlides/notesSlide60.xml"/><Relationship Id="rId1" Type="http://schemas.openxmlformats.org/officeDocument/2006/relationships/slideLayout" Target="../slideLayouts/slideLayout7.xml"/><Relationship Id="rId4" Type="http://schemas.openxmlformats.org/officeDocument/2006/relationships/image" Target="../media/image132.jpe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8" Type="http://schemas.openxmlformats.org/officeDocument/2006/relationships/notesSlide" Target="../notesSlides/notesSlide63.xml"/><Relationship Id="rId3" Type="http://schemas.openxmlformats.org/officeDocument/2006/relationships/tags" Target="../tags/tag6.xml"/><Relationship Id="rId7" Type="http://schemas.openxmlformats.org/officeDocument/2006/relationships/slideLayout" Target="../slideLayouts/slideLayout3.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tags" Target="../tags/tag9.xml"/><Relationship Id="rId11" Type="http://schemas.openxmlformats.org/officeDocument/2006/relationships/image" Target="../media/image137.jpeg"/><Relationship Id="rId5" Type="http://schemas.openxmlformats.org/officeDocument/2006/relationships/tags" Target="../tags/tag8.xml"/><Relationship Id="rId10" Type="http://schemas.openxmlformats.org/officeDocument/2006/relationships/image" Target="../media/image136.png"/><Relationship Id="rId4" Type="http://schemas.openxmlformats.org/officeDocument/2006/relationships/tags" Target="../tags/tag7.xml"/><Relationship Id="rId9" Type="http://schemas.openxmlformats.org/officeDocument/2006/relationships/image" Target="../media/image135.PNG"/></Relationships>
</file>

<file path=ppt/slides/_rels/slide64.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65.xml"/><Relationship Id="rId1" Type="http://schemas.openxmlformats.org/officeDocument/2006/relationships/slideLayout" Target="../slideLayouts/slideLayout3.xml"/><Relationship Id="rId4" Type="http://schemas.openxmlformats.org/officeDocument/2006/relationships/image" Target="../media/image141.PNG"/></Relationships>
</file>

<file path=ppt/slides/_rels/slide6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67.xml"/><Relationship Id="rId1" Type="http://schemas.openxmlformats.org/officeDocument/2006/relationships/slideLayout" Target="../slideLayouts/slideLayout7.xml"/><Relationship Id="rId5" Type="http://schemas.openxmlformats.org/officeDocument/2006/relationships/hyperlink" Target="file:///C:\Users\hvashi\Documents\Project%20Management\GDSM\Program%20Increment%20-%201\PI1-S1\Student-landing-page-v3\code\index.html" TargetMode="External"/><Relationship Id="rId4" Type="http://schemas.openxmlformats.org/officeDocument/2006/relationships/image" Target="../media/image145.jpeg"/></Relationships>
</file>

<file path=ppt/slides/_rels/slide68.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6.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35.xml"/></Relationships>
</file>

<file path=ppt/slides/_rels/slide70.xml.rels><?xml version="1.0" encoding="UTF-8" standalone="yes"?>
<Relationships xmlns="http://schemas.openxmlformats.org/package/2006/relationships"><Relationship Id="rId3" Type="http://schemas.openxmlformats.org/officeDocument/2006/relationships/image" Target="../media/image148.JP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149.jpg"/></Relationships>
</file>

<file path=ppt/slides/_rels/slide71.xml.rels><?xml version="1.0" encoding="UTF-8" standalone="yes"?>
<Relationships xmlns="http://schemas.openxmlformats.org/package/2006/relationships"><Relationship Id="rId3" Type="http://schemas.openxmlformats.org/officeDocument/2006/relationships/image" Target="../media/image148.JPG"/><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image" Target="../media/image151.png"/><Relationship Id="rId5" Type="http://schemas.openxmlformats.org/officeDocument/2006/relationships/image" Target="../media/image150.png"/><Relationship Id="rId4" Type="http://schemas.openxmlformats.org/officeDocument/2006/relationships/image" Target="../media/image149.jpg"/></Relationships>
</file>

<file path=ppt/slides/_rels/slide72.xml.rels><?xml version="1.0" encoding="UTF-8" standalone="yes"?>
<Relationships xmlns="http://schemas.openxmlformats.org/package/2006/relationships"><Relationship Id="rId8" Type="http://schemas.openxmlformats.org/officeDocument/2006/relationships/image" Target="../media/image157.png"/><Relationship Id="rId3" Type="http://schemas.openxmlformats.org/officeDocument/2006/relationships/image" Target="../media/image152.jpeg"/><Relationship Id="rId7" Type="http://schemas.openxmlformats.org/officeDocument/2006/relationships/image" Target="../media/image156.jpg"/><Relationship Id="rId2" Type="http://schemas.openxmlformats.org/officeDocument/2006/relationships/notesSlide" Target="../notesSlides/notesSlide72.xml"/><Relationship Id="rId1" Type="http://schemas.openxmlformats.org/officeDocument/2006/relationships/slideLayout" Target="../slideLayouts/slideLayout42.xml"/><Relationship Id="rId6" Type="http://schemas.openxmlformats.org/officeDocument/2006/relationships/image" Target="../media/image155.png"/><Relationship Id="rId11" Type="http://schemas.openxmlformats.org/officeDocument/2006/relationships/image" Target="../media/image159.jpg"/><Relationship Id="rId5" Type="http://schemas.openxmlformats.org/officeDocument/2006/relationships/image" Target="../media/image154.png"/><Relationship Id="rId10" Type="http://schemas.openxmlformats.org/officeDocument/2006/relationships/image" Target="../media/image158.JPG"/><Relationship Id="rId4" Type="http://schemas.openxmlformats.org/officeDocument/2006/relationships/image" Target="../media/image153.png"/><Relationship Id="rId9" Type="http://schemas.microsoft.com/office/2007/relationships/hdphoto" Target="../media/hdphoto4.wdp"/></Relationships>
</file>

<file path=ppt/slides/_rels/slide73.xml.rels><?xml version="1.0" encoding="UTF-8" standalone="yes"?>
<Relationships xmlns="http://schemas.openxmlformats.org/package/2006/relationships"><Relationship Id="rId3" Type="http://schemas.openxmlformats.org/officeDocument/2006/relationships/image" Target="../media/image156.jpg"/><Relationship Id="rId7" Type="http://schemas.openxmlformats.org/officeDocument/2006/relationships/image" Target="../media/image159.jpg"/><Relationship Id="rId2" Type="http://schemas.openxmlformats.org/officeDocument/2006/relationships/notesSlide" Target="../notesSlides/notesSlide73.xml"/><Relationship Id="rId1" Type="http://schemas.openxmlformats.org/officeDocument/2006/relationships/slideLayout" Target="../slideLayouts/slideLayout42.xml"/><Relationship Id="rId6" Type="http://schemas.openxmlformats.org/officeDocument/2006/relationships/image" Target="../media/image158.JPG"/><Relationship Id="rId5" Type="http://schemas.microsoft.com/office/2007/relationships/hdphoto" Target="../media/hdphoto4.wdp"/><Relationship Id="rId4" Type="http://schemas.openxmlformats.org/officeDocument/2006/relationships/image" Target="../media/image157.png"/></Relationships>
</file>

<file path=ppt/slides/_rels/slide74.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74.xml"/><Relationship Id="rId1" Type="http://schemas.openxmlformats.org/officeDocument/2006/relationships/slideLayout" Target="../slideLayouts/slideLayout43.xml"/></Relationships>
</file>

<file path=ppt/slides/_rels/slide75.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75.xml"/><Relationship Id="rId1" Type="http://schemas.openxmlformats.org/officeDocument/2006/relationships/slideLayout" Target="../slideLayouts/slideLayout38.xml"/></Relationships>
</file>

<file path=ppt/slides/_rels/slide76.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76.xml"/><Relationship Id="rId1" Type="http://schemas.openxmlformats.org/officeDocument/2006/relationships/slideLayout" Target="../slideLayouts/slideLayout41.xml"/></Relationships>
</file>

<file path=ppt/slides/_rels/slide77.xml.rels><?xml version="1.0" encoding="UTF-8" standalone="yes"?>
<Relationships xmlns="http://schemas.openxmlformats.org/package/2006/relationships"><Relationship Id="rId8" Type="http://schemas.openxmlformats.org/officeDocument/2006/relationships/image" Target="../media/image168.jpeg"/><Relationship Id="rId3" Type="http://schemas.openxmlformats.org/officeDocument/2006/relationships/image" Target="../media/image163.png"/><Relationship Id="rId7" Type="http://schemas.openxmlformats.org/officeDocument/2006/relationships/image" Target="../media/image167.png"/><Relationship Id="rId2" Type="http://schemas.openxmlformats.org/officeDocument/2006/relationships/notesSlide" Target="../notesSlides/notesSlide77.xml"/><Relationship Id="rId1" Type="http://schemas.openxmlformats.org/officeDocument/2006/relationships/slideLayout" Target="../slideLayouts/slideLayout18.xml"/><Relationship Id="rId6" Type="http://schemas.openxmlformats.org/officeDocument/2006/relationships/image" Target="../media/image166.jpg"/><Relationship Id="rId5" Type="http://schemas.openxmlformats.org/officeDocument/2006/relationships/image" Target="../media/image165.jpeg"/><Relationship Id="rId4" Type="http://schemas.openxmlformats.org/officeDocument/2006/relationships/image" Target="../media/image164.jpeg"/></Relationships>
</file>

<file path=ppt/slides/_rels/slide78.xml.rels><?xml version="1.0" encoding="UTF-8" standalone="yes"?>
<Relationships xmlns="http://schemas.openxmlformats.org/package/2006/relationships"><Relationship Id="rId3" Type="http://schemas.openxmlformats.org/officeDocument/2006/relationships/image" Target="../media/image169.JPG"/><Relationship Id="rId2" Type="http://schemas.openxmlformats.org/officeDocument/2006/relationships/notesSlide" Target="../notesSlides/notesSlide78.xml"/><Relationship Id="rId1" Type="http://schemas.openxmlformats.org/officeDocument/2006/relationships/slideLayout" Target="../slideLayouts/slideLayout42.xml"/></Relationships>
</file>

<file path=ppt/slides/_rels/slide79.xml.rels><?xml version="1.0" encoding="UTF-8" standalone="yes"?>
<Relationships xmlns="http://schemas.openxmlformats.org/package/2006/relationships"><Relationship Id="rId3" Type="http://schemas.openxmlformats.org/officeDocument/2006/relationships/image" Target="../media/image170.jpg"/><Relationship Id="rId2" Type="http://schemas.openxmlformats.org/officeDocument/2006/relationships/notesSlide" Target="../notesSlides/notesSlide79.xml"/><Relationship Id="rId1" Type="http://schemas.openxmlformats.org/officeDocument/2006/relationships/slideLayout" Target="../slideLayouts/slideLayout52.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80.xml"/><Relationship Id="rId1" Type="http://schemas.openxmlformats.org/officeDocument/2006/relationships/slideLayout" Target="../slideLayouts/slideLayout49.xml"/><Relationship Id="rId4" Type="http://schemas.openxmlformats.org/officeDocument/2006/relationships/image" Target="../media/image173.jpg"/></Relationships>
</file>

<file path=ppt/slides/_rels/slide81.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81.xml"/><Relationship Id="rId1" Type="http://schemas.openxmlformats.org/officeDocument/2006/relationships/slideLayout" Target="../slideLayouts/slideLayout40.xml"/><Relationship Id="rId4" Type="http://schemas.openxmlformats.org/officeDocument/2006/relationships/image" Target="../media/image175.png"/></Relationships>
</file>

<file path=ppt/slides/_rels/slide82.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82.xml"/><Relationship Id="rId1" Type="http://schemas.openxmlformats.org/officeDocument/2006/relationships/slideLayout" Target="../slideLayouts/slideLayout52.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37.xml"/><Relationship Id="rId1" Type="http://schemas.openxmlformats.org/officeDocument/2006/relationships/tags" Target="../tags/tag10.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B2E48724-82A5-4FCE-8B93-DC1EC2D3B4D6}"/>
              </a:ext>
            </a:extLst>
          </p:cNvPr>
          <p:cNvSpPr/>
          <p:nvPr/>
        </p:nvSpPr>
        <p:spPr>
          <a:xfrm>
            <a:off x="2324100" y="4892737"/>
            <a:ext cx="6172200" cy="1763494"/>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AF5C264-3EA4-4E05-BFCA-27EA5DEA85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33800" y="1432709"/>
            <a:ext cx="3352800" cy="3352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TextBox 9">
            <a:extLst>
              <a:ext uri="{FF2B5EF4-FFF2-40B4-BE49-F238E27FC236}">
                <a16:creationId xmlns:a16="http://schemas.microsoft.com/office/drawing/2014/main" id="{FF48DD07-3CB0-4913-BBAD-CD22F62A9E60}"/>
              </a:ext>
            </a:extLst>
          </p:cNvPr>
          <p:cNvSpPr txBox="1"/>
          <p:nvPr/>
        </p:nvSpPr>
        <p:spPr>
          <a:xfrm>
            <a:off x="2576145" y="5051209"/>
            <a:ext cx="5943601" cy="1446550"/>
          </a:xfrm>
          <a:prstGeom prst="rect">
            <a:avLst/>
          </a:prstGeom>
          <a:noFill/>
        </p:spPr>
        <p:txBody>
          <a:bodyPr wrap="square" rtlCol="0">
            <a:spAutoFit/>
          </a:bodyPr>
          <a:lstStyle/>
          <a:p>
            <a:r>
              <a:rPr lang="en-US" sz="2200" dirty="0">
                <a:latin typeface="Verdana" panose="020B0604030504040204" pitchFamily="34" charset="0"/>
                <a:ea typeface="Verdana" panose="020B0604030504040204" pitchFamily="34" charset="0"/>
                <a:cs typeface="Verdana" panose="020B0604030504040204" pitchFamily="34" charset="0"/>
              </a:rPr>
              <a:t>Free workshops for high school counselors, student advocates, outreach specialists and community education partners</a:t>
            </a:r>
          </a:p>
        </p:txBody>
      </p:sp>
      <p:sp>
        <p:nvSpPr>
          <p:cNvPr id="13" name="TextBox 12">
            <a:extLst>
              <a:ext uri="{FF2B5EF4-FFF2-40B4-BE49-F238E27FC236}">
                <a16:creationId xmlns:a16="http://schemas.microsoft.com/office/drawing/2014/main" id="{89DCB8D2-0CE1-46C5-ADC1-746B71AD4AA3}"/>
              </a:ext>
            </a:extLst>
          </p:cNvPr>
          <p:cNvSpPr txBox="1"/>
          <p:nvPr/>
        </p:nvSpPr>
        <p:spPr>
          <a:xfrm>
            <a:off x="990600" y="201769"/>
            <a:ext cx="8555990" cy="1261884"/>
          </a:xfrm>
          <a:prstGeom prst="rect">
            <a:avLst/>
          </a:prstGeom>
          <a:noFill/>
        </p:spPr>
        <p:txBody>
          <a:bodyPr wrap="square" rtlCol="0">
            <a:spAutoFit/>
          </a:bodyPr>
          <a:lstStyle/>
          <a:p>
            <a:pPr algn="ctr"/>
            <a:r>
              <a:rPr lang="en-US" sz="3800" b="1" dirty="0">
                <a:latin typeface="Verdana" panose="020B0604030504040204" pitchFamily="34" charset="0"/>
                <a:ea typeface="Verdana" panose="020B0604030504040204" pitchFamily="34" charset="0"/>
                <a:cs typeface="Verdana" panose="020B0604030504040204" pitchFamily="34" charset="0"/>
              </a:rPr>
              <a:t>2019 Annual Statewide Financial Aid Workshops</a:t>
            </a:r>
          </a:p>
        </p:txBody>
      </p:sp>
    </p:spTree>
    <p:extLst>
      <p:ext uri="{BB962C8B-B14F-4D97-AF65-F5344CB8AC3E}">
        <p14:creationId xmlns:p14="http://schemas.microsoft.com/office/powerpoint/2010/main" val="26295864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Explosion: 8 Points 4">
            <a:extLst>
              <a:ext uri="{FF2B5EF4-FFF2-40B4-BE49-F238E27FC236}">
                <a16:creationId xmlns:a16="http://schemas.microsoft.com/office/drawing/2014/main" id="{6BBEBC39-72B3-4C10-A85F-76423076CA96}"/>
              </a:ext>
            </a:extLst>
          </p:cNvPr>
          <p:cNvSpPr/>
          <p:nvPr/>
        </p:nvSpPr>
        <p:spPr>
          <a:xfrm rot="20961710">
            <a:off x="7105694" y="965646"/>
            <a:ext cx="1924745" cy="1409497"/>
          </a:xfrm>
          <a:prstGeom prst="irregularSeal1">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pPr algn="ctr"/>
            <a:r>
              <a:rPr lang="en-US" sz="2400" b="1" dirty="0">
                <a:solidFill>
                  <a:schemeClr val="tx1"/>
                </a:solidFill>
                <a:latin typeface="Verdana" panose="020B0604030504040204" pitchFamily="34" charset="0"/>
                <a:ea typeface="Verdana" panose="020B0604030504040204" pitchFamily="34" charset="0"/>
                <a:cs typeface="Verdana" panose="020B0604030504040204" pitchFamily="34" charset="0"/>
              </a:rPr>
              <a:t>NEW</a:t>
            </a:r>
          </a:p>
          <a:p>
            <a:pPr algn="ctr"/>
            <a:endParaRPr lang="en-US" sz="2000" dirty="0">
              <a:latin typeface="Verdana" panose="020B0604030504040204" pitchFamily="34" charset="0"/>
              <a:ea typeface="Verdana" panose="020B0604030504040204" pitchFamily="34" charset="0"/>
              <a:cs typeface="Verdana" panose="020B0604030504040204" pitchFamily="34" charset="0"/>
            </a:endParaRPr>
          </a:p>
        </p:txBody>
      </p:sp>
      <p:sp>
        <p:nvSpPr>
          <p:cNvPr id="2" name="Title 1">
            <a:extLst>
              <a:ext uri="{FF2B5EF4-FFF2-40B4-BE49-F238E27FC236}">
                <a16:creationId xmlns:a16="http://schemas.microsoft.com/office/drawing/2014/main" id="{4F222B4D-FCA0-4A6B-A0C9-0F7011FF79A3}"/>
              </a:ext>
            </a:extLst>
          </p:cNvPr>
          <p:cNvSpPr>
            <a:spLocks noGrp="1"/>
          </p:cNvSpPr>
          <p:nvPr>
            <p:ph type="title"/>
          </p:nvPr>
        </p:nvSpPr>
        <p:spPr>
          <a:xfrm>
            <a:off x="1889760" y="228600"/>
            <a:ext cx="6940550" cy="1143000"/>
          </a:xfrm>
        </p:spPr>
        <p:txBody>
          <a:bodyPr>
            <a:normAutofit/>
          </a:bodyPr>
          <a:lstStyle/>
          <a:p>
            <a:r>
              <a:rPr lang="en-US" sz="3000" b="1" dirty="0"/>
              <a:t>Cal Grant B for Foster Youth</a:t>
            </a:r>
            <a:br>
              <a:rPr lang="en-US" sz="3000" b="1" dirty="0"/>
            </a:br>
            <a:r>
              <a:rPr lang="en-US" sz="1400" dirty="0">
                <a:solidFill>
                  <a:schemeClr val="tx1"/>
                </a:solidFill>
              </a:rPr>
              <a:t>Lifetime Eligibility Expansion for Cal</a:t>
            </a:r>
            <a:br>
              <a:rPr lang="en-US" sz="1400" dirty="0">
                <a:solidFill>
                  <a:schemeClr val="tx1"/>
                </a:solidFill>
              </a:rPr>
            </a:br>
            <a:r>
              <a:rPr lang="en-US" sz="1400" dirty="0">
                <a:solidFill>
                  <a:schemeClr val="tx1"/>
                </a:solidFill>
              </a:rPr>
              <a:t>Grant B Foster Youth Recipients</a:t>
            </a:r>
          </a:p>
        </p:txBody>
      </p:sp>
      <p:sp>
        <p:nvSpPr>
          <p:cNvPr id="3" name="Content Placeholder 2">
            <a:extLst>
              <a:ext uri="{FF2B5EF4-FFF2-40B4-BE49-F238E27FC236}">
                <a16:creationId xmlns:a16="http://schemas.microsoft.com/office/drawing/2014/main" id="{0523671F-649F-401F-B0D2-B4CAF9218CD3}"/>
              </a:ext>
            </a:extLst>
          </p:cNvPr>
          <p:cNvSpPr>
            <a:spLocks noGrp="1"/>
          </p:cNvSpPr>
          <p:nvPr>
            <p:ph idx="1"/>
          </p:nvPr>
        </p:nvSpPr>
        <p:spPr>
          <a:xfrm>
            <a:off x="1752600" y="2042156"/>
            <a:ext cx="8077200" cy="4212250"/>
          </a:xfrm>
        </p:spPr>
        <p:txBody>
          <a:bodyPr/>
          <a:lstStyle/>
          <a:p>
            <a:pPr marL="0" indent="0">
              <a:spcBef>
                <a:spcPts val="0"/>
              </a:spcBef>
              <a:spcAft>
                <a:spcPts val="600"/>
              </a:spcAft>
              <a:buNone/>
            </a:pPr>
            <a:r>
              <a:rPr lang="en-US" sz="2400" b="1" dirty="0"/>
              <a:t>AB 1809 extends:</a:t>
            </a:r>
          </a:p>
          <a:p>
            <a:pPr>
              <a:spcBef>
                <a:spcPts val="0"/>
              </a:spcBef>
              <a:spcAft>
                <a:spcPts val="1200"/>
              </a:spcAft>
            </a:pPr>
            <a:r>
              <a:rPr lang="en-US" sz="2400" u="sng" dirty="0"/>
              <a:t>Application Window</a:t>
            </a:r>
            <a:r>
              <a:rPr lang="en-US" sz="2400" dirty="0"/>
              <a:t>: Students can apply for a </a:t>
            </a:r>
            <a:r>
              <a:rPr lang="en-US" sz="2400" b="1" dirty="0"/>
              <a:t>High School Entitlement</a:t>
            </a:r>
            <a:r>
              <a:rPr lang="en-US" sz="2400" dirty="0"/>
              <a:t> grant if under age </a:t>
            </a:r>
          </a:p>
          <a:p>
            <a:pPr>
              <a:spcBef>
                <a:spcPts val="0"/>
              </a:spcBef>
              <a:spcAft>
                <a:spcPts val="1200"/>
              </a:spcAft>
            </a:pPr>
            <a:r>
              <a:rPr lang="en-US" sz="2400" dirty="0"/>
              <a:t>26 by July 1st of the award year</a:t>
            </a:r>
          </a:p>
          <a:p>
            <a:pPr>
              <a:spcBef>
                <a:spcPts val="0"/>
              </a:spcBef>
              <a:spcAft>
                <a:spcPts val="1200"/>
              </a:spcAft>
            </a:pPr>
            <a:r>
              <a:rPr lang="en-US" sz="2400" u="sng" dirty="0"/>
              <a:t>Application Deadline</a:t>
            </a:r>
            <a:r>
              <a:rPr lang="en-US" sz="2400" dirty="0"/>
              <a:t>: from </a:t>
            </a:r>
            <a:r>
              <a:rPr lang="en-US" sz="2400" b="1" dirty="0"/>
              <a:t>March 2</a:t>
            </a:r>
            <a:r>
              <a:rPr lang="en-US" sz="2400" b="1" baseline="30000" dirty="0"/>
              <a:t>nd</a:t>
            </a:r>
            <a:r>
              <a:rPr lang="en-US" sz="2400" b="1" dirty="0"/>
              <a:t> to September 2</a:t>
            </a:r>
            <a:r>
              <a:rPr lang="en-US" sz="2400" b="1" baseline="30000" dirty="0"/>
              <a:t>nd</a:t>
            </a:r>
            <a:r>
              <a:rPr lang="en-US" sz="2400" b="1" dirty="0"/>
              <a:t> </a:t>
            </a:r>
            <a:r>
              <a:rPr lang="en-US" sz="2400" dirty="0"/>
              <a:t>for foster youth attending a California community college</a:t>
            </a:r>
          </a:p>
          <a:p>
            <a:pPr>
              <a:spcBef>
                <a:spcPts val="0"/>
              </a:spcBef>
              <a:spcAft>
                <a:spcPts val="1200"/>
              </a:spcAft>
            </a:pPr>
            <a:r>
              <a:rPr lang="en-US" sz="2400" u="sng" dirty="0"/>
              <a:t>Maximum Eligibility</a:t>
            </a:r>
            <a:r>
              <a:rPr lang="en-US" sz="2400" dirty="0"/>
              <a:t>: from </a:t>
            </a:r>
            <a:r>
              <a:rPr lang="en-US" sz="2400" b="1" dirty="0"/>
              <a:t>4 years to 8 years</a:t>
            </a:r>
            <a:r>
              <a:rPr lang="en-US" sz="2400" dirty="0"/>
              <a:t> </a:t>
            </a:r>
          </a:p>
          <a:p>
            <a:pPr>
              <a:spcBef>
                <a:spcPts val="0"/>
              </a:spcBef>
              <a:spcAft>
                <a:spcPts val="1200"/>
              </a:spcAft>
            </a:pPr>
            <a:r>
              <a:rPr lang="en-US" sz="2400" dirty="0"/>
              <a:t>of  full-time enrollment at any eligible college </a:t>
            </a:r>
          </a:p>
          <a:p>
            <a:endParaRPr lang="en-US" sz="2400" dirty="0"/>
          </a:p>
        </p:txBody>
      </p:sp>
    </p:spTree>
    <p:extLst>
      <p:ext uri="{BB962C8B-B14F-4D97-AF65-F5344CB8AC3E}">
        <p14:creationId xmlns:p14="http://schemas.microsoft.com/office/powerpoint/2010/main" val="2502620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p:cTn id="7" dur="2000" fill="hold"/>
                                        <p:tgtEl>
                                          <p:spTgt spid="5"/>
                                        </p:tgtEl>
                                        <p:attrNameLst>
                                          <p:attrName>ppt_w</p:attrName>
                                        </p:attrNameLst>
                                      </p:cBhvr>
                                      <p:tavLst>
                                        <p:tav tm="0">
                                          <p:val>
                                            <p:fltVal val="0"/>
                                          </p:val>
                                        </p:tav>
                                        <p:tav tm="100000">
                                          <p:val>
                                            <p:strVal val="#ppt_w"/>
                                          </p:val>
                                        </p:tav>
                                      </p:tavLst>
                                    </p:anim>
                                    <p:anim calcmode="lin" valueType="num">
                                      <p:cBhvr>
                                        <p:cTn id="8" dur="2000" fill="hold"/>
                                        <p:tgtEl>
                                          <p:spTgt spid="5"/>
                                        </p:tgtEl>
                                        <p:attrNameLst>
                                          <p:attrName>ppt_h</p:attrName>
                                        </p:attrNameLst>
                                      </p:cBhvr>
                                      <p:tavLst>
                                        <p:tav tm="0">
                                          <p:val>
                                            <p:fltVal val="0"/>
                                          </p:val>
                                        </p:tav>
                                        <p:tav tm="100000">
                                          <p:val>
                                            <p:strVal val="#ppt_h"/>
                                          </p:val>
                                        </p:tav>
                                      </p:tavLst>
                                    </p:anim>
                                    <p:animEffect transition="in" filter="fade">
                                      <p:cBhvr>
                                        <p:cTn id="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109540" y="-55867"/>
            <a:ext cx="6863873" cy="1143000"/>
          </a:xfrm>
        </p:spPr>
        <p:txBody>
          <a:bodyPr>
            <a:normAutofit/>
          </a:bodyPr>
          <a:lstStyle/>
          <a:p>
            <a:r>
              <a:rPr lang="en-US" sz="3200" noProof="0" dirty="0"/>
              <a:t>Middle Class Scholarship</a:t>
            </a:r>
          </a:p>
        </p:txBody>
      </p:sp>
      <p:sp>
        <p:nvSpPr>
          <p:cNvPr id="14" name="TextBox 13"/>
          <p:cNvSpPr txBox="1"/>
          <p:nvPr/>
        </p:nvSpPr>
        <p:spPr>
          <a:xfrm>
            <a:off x="1981200" y="2438400"/>
            <a:ext cx="2011680" cy="2585323"/>
          </a:xfrm>
          <a:prstGeom prst="rect">
            <a:avLst/>
          </a:prstGeom>
          <a:solidFill>
            <a:schemeClr val="bg1">
              <a:lumMod val="95000"/>
            </a:schemeClr>
          </a:solidFill>
          <a:ln>
            <a:solidFill>
              <a:schemeClr val="tx1"/>
            </a:solidFill>
          </a:ln>
        </p:spPr>
        <p:txBody>
          <a:bodyPr wrap="square" rtlCol="0">
            <a:spAutoFit/>
          </a:bodyPr>
          <a:lstStyle/>
          <a:p>
            <a:pPr>
              <a:buClr>
                <a:schemeClr val="accent3"/>
              </a:buClr>
            </a:pPr>
            <a:r>
              <a:rPr lang="en-US" u="sng" dirty="0">
                <a:latin typeface="Verdana" panose="020B0604030504040204" pitchFamily="34" charset="0"/>
                <a:ea typeface="Verdana" panose="020B0604030504040204" pitchFamily="34" charset="0"/>
                <a:cs typeface="Verdana" panose="020B0604030504040204" pitchFamily="34" charset="0"/>
              </a:rPr>
              <a:t>UC</a:t>
            </a:r>
            <a:r>
              <a:rPr lang="en-US" dirty="0">
                <a:latin typeface="Verdana" panose="020B0604030504040204" pitchFamily="34" charset="0"/>
                <a:ea typeface="Verdana" panose="020B0604030504040204" pitchFamily="34" charset="0"/>
                <a:cs typeface="Verdana" panose="020B0604030504040204" pitchFamily="34" charset="0"/>
              </a:rPr>
              <a:t> Maximum award amount for 2019-20: </a:t>
            </a:r>
            <a:r>
              <a:rPr lang="en-US" b="1" dirty="0">
                <a:latin typeface="Verdana" panose="020B0604030504040204" pitchFamily="34" charset="0"/>
                <a:ea typeface="Verdana" panose="020B0604030504040204" pitchFamily="34" charset="0"/>
                <a:cs typeface="Verdana" panose="020B0604030504040204" pitchFamily="34" charset="0"/>
              </a:rPr>
              <a:t>$5,028</a:t>
            </a:r>
          </a:p>
          <a:p>
            <a:pPr marL="342900" indent="-342900">
              <a:buClr>
                <a:schemeClr val="accent3"/>
              </a:buClr>
              <a:buFont typeface="Arial" panose="020B0604020202020204" pitchFamily="34" charset="0"/>
              <a:buChar char="•"/>
            </a:pPr>
            <a:endParaRPr lang="en-US" dirty="0">
              <a:latin typeface="Verdana" panose="020B0604030504040204" pitchFamily="34" charset="0"/>
              <a:ea typeface="Verdana" panose="020B0604030504040204" pitchFamily="34" charset="0"/>
              <a:cs typeface="Verdana" panose="020B0604030504040204" pitchFamily="34" charset="0"/>
            </a:endParaRPr>
          </a:p>
          <a:p>
            <a:pPr>
              <a:buClr>
                <a:schemeClr val="accent3"/>
              </a:buClr>
            </a:pPr>
            <a:r>
              <a:rPr lang="en-US" u="sng" dirty="0">
                <a:latin typeface="Verdana" panose="020B0604030504040204" pitchFamily="34" charset="0"/>
                <a:ea typeface="Verdana" panose="020B0604030504040204" pitchFamily="34" charset="0"/>
                <a:cs typeface="Verdana" panose="020B0604030504040204" pitchFamily="34" charset="0"/>
              </a:rPr>
              <a:t>CSU</a:t>
            </a:r>
            <a:r>
              <a:rPr lang="en-US" dirty="0">
                <a:latin typeface="Verdana" panose="020B0604030504040204" pitchFamily="34" charset="0"/>
                <a:ea typeface="Verdana" panose="020B0604030504040204" pitchFamily="34" charset="0"/>
                <a:cs typeface="Verdana" panose="020B0604030504040204" pitchFamily="34" charset="0"/>
              </a:rPr>
              <a:t> Maximum award amount for 2019-20: </a:t>
            </a:r>
            <a:r>
              <a:rPr lang="en-US" b="1" dirty="0">
                <a:latin typeface="Verdana" panose="020B0604030504040204" pitchFamily="34" charset="0"/>
                <a:ea typeface="Verdana" panose="020B0604030504040204" pitchFamily="34" charset="0"/>
                <a:cs typeface="Verdana" panose="020B0604030504040204" pitchFamily="34" charset="0"/>
              </a:rPr>
              <a:t>$2,298 </a:t>
            </a:r>
          </a:p>
        </p:txBody>
      </p:sp>
      <p:sp>
        <p:nvSpPr>
          <p:cNvPr id="6" name="TextBox 5"/>
          <p:cNvSpPr txBox="1"/>
          <p:nvPr/>
        </p:nvSpPr>
        <p:spPr>
          <a:xfrm>
            <a:off x="4038600" y="1560047"/>
            <a:ext cx="5334000" cy="3785652"/>
          </a:xfrm>
          <a:prstGeom prst="rect">
            <a:avLst/>
          </a:prstGeom>
          <a:noFill/>
        </p:spPr>
        <p:txBody>
          <a:bodyPr wrap="square" rtlCol="0">
            <a:spAutoFit/>
          </a:bodyPr>
          <a:lstStyle/>
          <a:p>
            <a:pPr marL="342900" indent="-342900">
              <a:spcAft>
                <a:spcPts val="1200"/>
              </a:spcAft>
              <a:buClr>
                <a:schemeClr val="accent3"/>
              </a:buClr>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Must be enrolled at a UC or CSU</a:t>
            </a:r>
          </a:p>
          <a:p>
            <a:pPr marL="342900" indent="-342900">
              <a:spcAft>
                <a:spcPts val="1200"/>
              </a:spcAft>
              <a:buClr>
                <a:schemeClr val="accent3"/>
              </a:buClr>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Can receive between 10% and 40% of tuition and fees</a:t>
            </a:r>
          </a:p>
          <a:p>
            <a:pPr marL="342900" indent="-342900">
              <a:spcAft>
                <a:spcPts val="1200"/>
              </a:spcAft>
              <a:buClr>
                <a:schemeClr val="accent3"/>
              </a:buClr>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Receive up to 4 years, depending on education level when awarded</a:t>
            </a:r>
          </a:p>
          <a:p>
            <a:pPr marL="342900" indent="-342900">
              <a:spcAft>
                <a:spcPts val="1200"/>
              </a:spcAft>
              <a:buClr>
                <a:schemeClr val="accent3"/>
              </a:buClr>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Must be enrolled at least ½ time</a:t>
            </a:r>
          </a:p>
          <a:p>
            <a:pPr marL="342900" indent="-342900">
              <a:spcAft>
                <a:spcPts val="1200"/>
              </a:spcAft>
              <a:buClr>
                <a:schemeClr val="accent3"/>
              </a:buClr>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1</a:t>
            </a:r>
            <a:r>
              <a:rPr lang="en-US" sz="2000" baseline="30000" dirty="0">
                <a:latin typeface="Verdana" panose="020B0604030504040204" pitchFamily="34" charset="0"/>
                <a:ea typeface="Verdana" panose="020B0604030504040204" pitchFamily="34" charset="0"/>
                <a:cs typeface="Verdana" panose="020B0604030504040204" pitchFamily="34" charset="0"/>
              </a:rPr>
              <a:t>st</a:t>
            </a:r>
            <a:r>
              <a:rPr lang="en-US" sz="2000" dirty="0">
                <a:latin typeface="Verdana" panose="020B0604030504040204" pitchFamily="34" charset="0"/>
                <a:ea typeface="Verdana" panose="020B0604030504040204" pitchFamily="34" charset="0"/>
                <a:cs typeface="Verdana" panose="020B0604030504040204" pitchFamily="34" charset="0"/>
              </a:rPr>
              <a:t> Undergraduate program</a:t>
            </a:r>
          </a:p>
          <a:p>
            <a:pPr marL="342900" indent="-342900">
              <a:spcAft>
                <a:spcPts val="1200"/>
              </a:spcAft>
              <a:buClr>
                <a:schemeClr val="accent3"/>
              </a:buClr>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Income ≤ $177,000</a:t>
            </a:r>
          </a:p>
          <a:p>
            <a:pPr marL="342900" indent="-342900">
              <a:spcAft>
                <a:spcPts val="1200"/>
              </a:spcAft>
              <a:buClr>
                <a:schemeClr val="accent3"/>
              </a:buClr>
              <a:buFont typeface="Arial" panose="020B0604020202020204" pitchFamily="34" charset="0"/>
              <a:buChar char="•"/>
            </a:pPr>
            <a:r>
              <a:rPr lang="en-US" sz="2000" dirty="0">
                <a:latin typeface="Verdana" panose="020B0604030504040204" pitchFamily="34" charset="0"/>
                <a:ea typeface="Verdana" panose="020B0604030504040204" pitchFamily="34" charset="0"/>
                <a:cs typeface="Verdana" panose="020B0604030504040204" pitchFamily="34" charset="0"/>
              </a:rPr>
              <a:t>Assets ≤ $177,000</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79060" y="819001"/>
            <a:ext cx="1476222" cy="1482092"/>
          </a:xfrm>
          <a:prstGeom prst="rect">
            <a:avLst/>
          </a:prstGeom>
        </p:spPr>
      </p:pic>
      <p:sp>
        <p:nvSpPr>
          <p:cNvPr id="7" name="Rectangle 6"/>
          <p:cNvSpPr/>
          <p:nvPr/>
        </p:nvSpPr>
        <p:spPr>
          <a:xfrm>
            <a:off x="4274613" y="994330"/>
            <a:ext cx="4600940" cy="461665"/>
          </a:xfrm>
          <a:prstGeom prst="rect">
            <a:avLst/>
          </a:prstGeom>
        </p:spPr>
        <p:txBody>
          <a:bodyPr wrap="none">
            <a:spAutoFit/>
          </a:bodyPr>
          <a:lstStyle/>
          <a:p>
            <a:pPr algn="ctr"/>
            <a:r>
              <a:rPr lang="en-US" sz="2400" b="1" u="sng" dirty="0">
                <a:latin typeface="Verdana" panose="020B0604030504040204" pitchFamily="34" charset="0"/>
                <a:ea typeface="Verdana" panose="020B0604030504040204" pitchFamily="34" charset="0"/>
                <a:cs typeface="Verdana" panose="020B0604030504040204" pitchFamily="34" charset="0"/>
              </a:rPr>
              <a:t>Enrollment Requirements</a:t>
            </a:r>
          </a:p>
        </p:txBody>
      </p:sp>
      <p:sp>
        <p:nvSpPr>
          <p:cNvPr id="5" name="TextBox 4"/>
          <p:cNvSpPr txBox="1"/>
          <p:nvPr/>
        </p:nvSpPr>
        <p:spPr>
          <a:xfrm>
            <a:off x="2105496" y="5497827"/>
            <a:ext cx="6770057" cy="877163"/>
          </a:xfrm>
          <a:prstGeom prst="rect">
            <a:avLst/>
          </a:prstGeom>
          <a:solidFill>
            <a:schemeClr val="bg1">
              <a:lumMod val="95000"/>
            </a:schemeClr>
          </a:solidFill>
          <a:ln>
            <a:solidFill>
              <a:schemeClr val="tx1"/>
            </a:solidFill>
          </a:ln>
        </p:spPr>
        <p:txBody>
          <a:bodyPr wrap="square" rtlCol="0">
            <a:spAutoFit/>
          </a:bodyPr>
          <a:lstStyle/>
          <a:p>
            <a:pPr algn="ctr"/>
            <a:r>
              <a:rPr lang="en-US" sz="1700" b="1" dirty="0">
                <a:latin typeface="Verdana" panose="020B0604030504040204" pitchFamily="34" charset="0"/>
                <a:ea typeface="Verdana" panose="020B0604030504040204" pitchFamily="34" charset="0"/>
                <a:cs typeface="Verdana" panose="020B0604030504040204" pitchFamily="34" charset="0"/>
              </a:rPr>
              <a:t>A completed, on time, FAFSA or CADAA application is all that is needed to be considered for the Middle Class Scholarship</a:t>
            </a:r>
          </a:p>
        </p:txBody>
      </p:sp>
    </p:spTree>
    <p:extLst>
      <p:ext uri="{BB962C8B-B14F-4D97-AF65-F5344CB8AC3E}">
        <p14:creationId xmlns:p14="http://schemas.microsoft.com/office/powerpoint/2010/main" val="417542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A6E1942-B610-4FF8-B6C5-D3AB4029D08C}"/>
              </a:ext>
            </a:extLst>
          </p:cNvPr>
          <p:cNvSpPr/>
          <p:nvPr/>
        </p:nvSpPr>
        <p:spPr>
          <a:xfrm>
            <a:off x="762000" y="-29985"/>
            <a:ext cx="9067800" cy="861774"/>
          </a:xfrm>
          <a:prstGeom prst="rect">
            <a:avLst/>
          </a:prstGeom>
        </p:spPr>
        <p:txBody>
          <a:bodyPr wrap="square">
            <a:spAutoFit/>
          </a:bodyPr>
          <a:lstStyle/>
          <a:p>
            <a:pPr algn="ctr"/>
            <a:r>
              <a:rPr lang="en-US" sz="2500" b="1" dirty="0">
                <a:solidFill>
                  <a:srgbClr val="000000"/>
                </a:solidFill>
                <a:latin typeface="Verdana" panose="020B0604030504040204" pitchFamily="34" charset="0"/>
                <a:ea typeface="Verdana" panose="020B0604030504040204" pitchFamily="34" charset="0"/>
                <a:cs typeface="Verdana" panose="020B0604030504040204" pitchFamily="34" charset="0"/>
              </a:rPr>
              <a:t>Cal Grant Award for Students </a:t>
            </a:r>
          </a:p>
          <a:p>
            <a:pPr algn="ctr"/>
            <a:r>
              <a:rPr lang="en-US" sz="2500" b="1" dirty="0">
                <a:solidFill>
                  <a:srgbClr val="000000"/>
                </a:solidFill>
                <a:latin typeface="Verdana" panose="020B0604030504040204" pitchFamily="34" charset="0"/>
                <a:ea typeface="Verdana" panose="020B0604030504040204" pitchFamily="34" charset="0"/>
                <a:cs typeface="Verdana" panose="020B0604030504040204" pitchFamily="34" charset="0"/>
              </a:rPr>
              <a:t>with Dependent Children</a:t>
            </a:r>
            <a:endParaRPr lang="en-US" sz="2500" dirty="0">
              <a:latin typeface="Verdana" panose="020B0604030504040204" pitchFamily="34" charset="0"/>
              <a:ea typeface="Verdana" panose="020B0604030504040204" pitchFamily="34" charset="0"/>
              <a:cs typeface="Verdana" panose="020B0604030504040204" pitchFamily="34" charset="0"/>
            </a:endParaRPr>
          </a:p>
        </p:txBody>
      </p:sp>
      <p:sp>
        <p:nvSpPr>
          <p:cNvPr id="5" name="Rectangle 4">
            <a:extLst>
              <a:ext uri="{FF2B5EF4-FFF2-40B4-BE49-F238E27FC236}">
                <a16:creationId xmlns:a16="http://schemas.microsoft.com/office/drawing/2014/main" id="{DB84251D-19B3-42B3-9CD5-9E30EC8ADE1C}"/>
              </a:ext>
            </a:extLst>
          </p:cNvPr>
          <p:cNvSpPr/>
          <p:nvPr/>
        </p:nvSpPr>
        <p:spPr>
          <a:xfrm>
            <a:off x="1828800" y="3514014"/>
            <a:ext cx="7315200" cy="3216265"/>
          </a:xfrm>
          <a:prstGeom prst="rect">
            <a:avLst/>
          </a:prstGeom>
        </p:spPr>
        <p:txBody>
          <a:bodyPr wrap="square">
            <a:spAutoFit/>
          </a:bodyPr>
          <a:lstStyle/>
          <a:p>
            <a:r>
              <a:rPr lang="en-US" sz="1400" dirty="0">
                <a:solidFill>
                  <a:srgbClr val="000000"/>
                </a:solidFill>
                <a:latin typeface="Arial" panose="020B0604020202020204" pitchFamily="34" charset="0"/>
                <a:ea typeface="Times New Roman" panose="02020603050405020304" pitchFamily="18" charset="0"/>
                <a:cs typeface="Calibri" panose="020F0502020204030204" pitchFamily="34" charset="0"/>
              </a:rPr>
              <a:t>Students with </a:t>
            </a:r>
            <a:r>
              <a:rPr lang="en-US" sz="1400" i="1" dirty="0">
                <a:solidFill>
                  <a:srgbClr val="000000"/>
                </a:solidFill>
                <a:latin typeface="Arial" panose="020B0604020202020204" pitchFamily="34" charset="0"/>
                <a:ea typeface="Times New Roman" panose="02020603050405020304" pitchFamily="18" charset="0"/>
                <a:cs typeface="Calibri" panose="020F0502020204030204" pitchFamily="34" charset="0"/>
              </a:rPr>
              <a:t>dependent</a:t>
            </a:r>
            <a:r>
              <a:rPr lang="en-US" sz="1400" dirty="0">
                <a:solidFill>
                  <a:srgbClr val="000000"/>
                </a:solidFill>
                <a:latin typeface="Arial" panose="020B0604020202020204" pitchFamily="34" charset="0"/>
                <a:ea typeface="Times New Roman" panose="02020603050405020304" pitchFamily="18" charset="0"/>
                <a:cs typeface="Calibri" panose="020F0502020204030204" pitchFamily="34" charset="0"/>
              </a:rPr>
              <a:t> </a:t>
            </a:r>
            <a:r>
              <a:rPr lang="en-US" sz="1400" i="1" dirty="0">
                <a:solidFill>
                  <a:srgbClr val="000000"/>
                </a:solidFill>
                <a:latin typeface="Arial" panose="020B0604020202020204" pitchFamily="34" charset="0"/>
                <a:ea typeface="Times New Roman" panose="02020603050405020304" pitchFamily="18" charset="0"/>
                <a:cs typeface="Calibri" panose="020F0502020204030204" pitchFamily="34" charset="0"/>
              </a:rPr>
              <a:t>children</a:t>
            </a:r>
            <a:r>
              <a:rPr lang="en-US" sz="1400" dirty="0">
                <a:solidFill>
                  <a:srgbClr val="000000"/>
                </a:solidFill>
                <a:latin typeface="Arial" panose="020B0604020202020204" pitchFamily="34" charset="0"/>
                <a:ea typeface="Times New Roman" panose="02020603050405020304" pitchFamily="18" charset="0"/>
                <a:cs typeface="Calibri" panose="020F0502020204030204" pitchFamily="34" charset="0"/>
              </a:rPr>
              <a:t> under 18 years of age for whom they provide more than 50% support can qualify for an increased Access Award</a:t>
            </a:r>
          </a:p>
          <a:p>
            <a:endParaRPr lang="en-US" sz="1400" dirty="0">
              <a:solidFill>
                <a:srgbClr val="000000"/>
              </a:solidFill>
              <a:latin typeface="Arial" panose="020B0604020202020204" pitchFamily="34" charset="0"/>
              <a:ea typeface="Times New Roman" panose="02020603050405020304" pitchFamily="18" charset="0"/>
              <a:cs typeface="Calibri" panose="020F0502020204030204" pitchFamily="34" charset="0"/>
            </a:endParaRPr>
          </a:p>
          <a:p>
            <a:pPr marL="731520" lvl="1" indent="-285750">
              <a:spcBef>
                <a:spcPts val="600"/>
              </a:spcBef>
              <a:buClr>
                <a:schemeClr val="accent6"/>
              </a:buClr>
              <a:buSzPct val="120000"/>
              <a:buFont typeface="Arial" panose="020B0604020202020204" pitchFamily="34" charset="0"/>
              <a:buChar char="•"/>
            </a:pPr>
            <a:r>
              <a:rPr lang="en-US" sz="1400" dirty="0">
                <a:solidFill>
                  <a:srgbClr val="000000"/>
                </a:solidFill>
                <a:latin typeface="Arial" panose="020B0604020202020204" pitchFamily="34" charset="0"/>
              </a:rPr>
              <a:t>For students </a:t>
            </a:r>
            <a:r>
              <a:rPr lang="en-US" sz="1400" dirty="0">
                <a:solidFill>
                  <a:srgbClr val="000000"/>
                </a:solidFill>
                <a:latin typeface="Arial" panose="020B0604020202020204" pitchFamily="34" charset="0"/>
                <a:ea typeface="Times New Roman" panose="02020603050405020304" pitchFamily="18" charset="0"/>
                <a:cs typeface="Calibri" panose="020F0502020204030204" pitchFamily="34" charset="0"/>
              </a:rPr>
              <a:t>attending </a:t>
            </a:r>
            <a:r>
              <a:rPr lang="en-US" sz="1400" i="1" dirty="0">
                <a:solidFill>
                  <a:srgbClr val="000000"/>
                </a:solidFill>
                <a:latin typeface="Arial" panose="020B0604020202020204" pitchFamily="34" charset="0"/>
                <a:ea typeface="Times New Roman" panose="02020603050405020304" pitchFamily="18" charset="0"/>
                <a:cs typeface="Calibri" panose="020F0502020204030204" pitchFamily="34" charset="0"/>
              </a:rPr>
              <a:t>public</a:t>
            </a:r>
            <a:r>
              <a:rPr lang="en-US" sz="1400" dirty="0">
                <a:solidFill>
                  <a:srgbClr val="000000"/>
                </a:solidFill>
                <a:latin typeface="Arial" panose="020B0604020202020204" pitchFamily="34" charset="0"/>
                <a:ea typeface="Times New Roman" panose="02020603050405020304" pitchFamily="18" charset="0"/>
                <a:cs typeface="Calibri" panose="020F0502020204030204" pitchFamily="34" charset="0"/>
              </a:rPr>
              <a:t> institutions</a:t>
            </a:r>
          </a:p>
          <a:p>
            <a:pPr marL="731520" marR="0" lvl="1" indent="-285750">
              <a:spcBef>
                <a:spcPts val="600"/>
              </a:spcBef>
              <a:spcAft>
                <a:spcPts val="0"/>
              </a:spcAft>
              <a:buClr>
                <a:schemeClr val="accent6"/>
              </a:buClr>
              <a:buSzPct val="120000"/>
              <a:buFont typeface="Arial" panose="020B0604020202020204" pitchFamily="34" charset="0"/>
              <a:buChar char="•"/>
            </a:pPr>
            <a:r>
              <a:rPr lang="en-US" sz="1400" dirty="0">
                <a:solidFill>
                  <a:srgbClr val="000000"/>
                </a:solidFill>
                <a:latin typeface="Arial" panose="020B0604020202020204" pitchFamily="34" charset="0"/>
                <a:ea typeface="Times New Roman" panose="02020603050405020304" pitchFamily="18" charset="0"/>
                <a:cs typeface="Calibri" panose="020F0502020204030204" pitchFamily="34" charset="0"/>
              </a:rPr>
              <a:t>Cal Grant A students (</a:t>
            </a:r>
            <a:r>
              <a:rPr lang="en-US" sz="1400" b="1" dirty="0">
                <a:solidFill>
                  <a:srgbClr val="000000"/>
                </a:solidFill>
                <a:latin typeface="Arial" panose="020B0604020202020204" pitchFamily="34" charset="0"/>
                <a:ea typeface="Times New Roman" panose="02020603050405020304" pitchFamily="18" charset="0"/>
                <a:cs typeface="Calibri" panose="020F0502020204030204" pitchFamily="34" charset="0"/>
              </a:rPr>
              <a:t>including CCC reserve students</a:t>
            </a:r>
            <a:r>
              <a:rPr lang="en-US" sz="1400" dirty="0">
                <a:solidFill>
                  <a:srgbClr val="000000"/>
                </a:solidFill>
                <a:latin typeface="Arial" panose="020B0604020202020204" pitchFamily="34" charset="0"/>
                <a:ea typeface="Times New Roman" panose="02020603050405020304" pitchFamily="18" charset="0"/>
                <a:cs typeface="Calibri" panose="020F0502020204030204" pitchFamily="34" charset="0"/>
              </a:rPr>
              <a:t>) will receive a new Access Award of up to $6,000</a:t>
            </a:r>
            <a:endParaRPr lang="en-US" sz="14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731520" marR="0" lvl="1" indent="-285750">
              <a:spcBef>
                <a:spcPts val="600"/>
              </a:spcBef>
              <a:spcAft>
                <a:spcPts val="0"/>
              </a:spcAft>
              <a:buClr>
                <a:schemeClr val="accent6"/>
              </a:buClr>
              <a:buSzPct val="120000"/>
              <a:buFont typeface="Arial" panose="020B0604020202020204" pitchFamily="34" charset="0"/>
              <a:buChar char="•"/>
            </a:pPr>
            <a:r>
              <a:rPr lang="en-US" sz="1400" dirty="0">
                <a:solidFill>
                  <a:srgbClr val="000000"/>
                </a:solidFill>
                <a:latin typeface="Arial" panose="020B0604020202020204" pitchFamily="34" charset="0"/>
                <a:ea typeface="Times New Roman" panose="02020603050405020304" pitchFamily="18" charset="0"/>
                <a:cs typeface="Calibri" panose="020F0502020204030204" pitchFamily="34" charset="0"/>
              </a:rPr>
              <a:t>The current Cal Grant B Access award will increase to a maximum of $6,000</a:t>
            </a:r>
            <a:endParaRPr lang="en-US" sz="14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731520" marR="0" lvl="1" indent="-285750">
              <a:spcBef>
                <a:spcPts val="600"/>
              </a:spcBef>
              <a:spcAft>
                <a:spcPts val="0"/>
              </a:spcAft>
              <a:buClr>
                <a:schemeClr val="accent6"/>
              </a:buClr>
              <a:buSzPct val="120000"/>
              <a:buFont typeface="Arial" panose="020B0604020202020204" pitchFamily="34" charset="0"/>
              <a:buChar char="•"/>
            </a:pPr>
            <a:r>
              <a:rPr lang="en-US" sz="1400" dirty="0">
                <a:solidFill>
                  <a:srgbClr val="000000"/>
                </a:solidFill>
                <a:latin typeface="Arial" panose="020B0604020202020204" pitchFamily="34" charset="0"/>
                <a:ea typeface="Times New Roman" panose="02020603050405020304" pitchFamily="18" charset="0"/>
                <a:cs typeface="Calibri" panose="020F0502020204030204" pitchFamily="34" charset="0"/>
              </a:rPr>
              <a:t>The current Cal Grant C Books/Supplies award will increase to a maximum of $4,000</a:t>
            </a:r>
            <a:endParaRPr lang="en-US" sz="14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endParaRPr lang="en-US" sz="1400" dirty="0">
              <a:solidFill>
                <a:srgbClr val="000000"/>
              </a:solidFill>
              <a:latin typeface="Arial" panose="020B0604020202020204" pitchFamily="34" charset="0"/>
              <a:ea typeface="Calibri" panose="020F0502020204030204" pitchFamily="34" charset="0"/>
              <a:cs typeface="Calibri" panose="020F0502020204030204" pitchFamily="34" charset="0"/>
            </a:endParaRPr>
          </a:p>
          <a:p>
            <a:r>
              <a:rPr lang="en-US" sz="1400" dirty="0">
                <a:solidFill>
                  <a:srgbClr val="000000"/>
                </a:solidFill>
                <a:latin typeface="Arial" panose="020B0604020202020204" pitchFamily="34" charset="0"/>
                <a:ea typeface="Times New Roman" panose="02020603050405020304" pitchFamily="18" charset="0"/>
                <a:cs typeface="Calibri" panose="020F0502020204030204" pitchFamily="34" charset="0"/>
              </a:rPr>
              <a:t>As with current Cal Grant programs, students can receive this award for a                      maximum of four full-time years (400% lifetime eligibility). </a:t>
            </a:r>
          </a:p>
          <a:p>
            <a:r>
              <a:rPr lang="en-US" sz="1400" b="1" dirty="0">
                <a:solidFill>
                  <a:srgbClr val="000000"/>
                </a:solidFill>
                <a:latin typeface="Arial" panose="020B0604020202020204" pitchFamily="34" charset="0"/>
                <a:ea typeface="Times New Roman" panose="02020603050405020304" pitchFamily="18" charset="0"/>
                <a:cs typeface="Calibri" panose="020F0502020204030204" pitchFamily="34" charset="0"/>
              </a:rPr>
              <a:t>Cal Grant B for foster youth may receive up to 800% maximum eligibility</a:t>
            </a:r>
            <a:r>
              <a:rPr lang="en-US" sz="1500" b="1" dirty="0">
                <a:solidFill>
                  <a:srgbClr val="000000"/>
                </a:solidFill>
                <a:latin typeface="Arial" panose="020B0604020202020204" pitchFamily="34" charset="0"/>
                <a:ea typeface="Times New Roman" panose="02020603050405020304" pitchFamily="18" charset="0"/>
                <a:cs typeface="Calibri" panose="020F0502020204030204" pitchFamily="34" charset="0"/>
              </a:rPr>
              <a:t>. </a:t>
            </a:r>
            <a:endParaRPr lang="en-US" sz="1500" dirty="0">
              <a:solidFill>
                <a:srgbClr val="000000"/>
              </a:solidFill>
              <a:latin typeface="Arial" panose="020B0604020202020204" pitchFamily="34" charset="0"/>
              <a:ea typeface="Times New Roman" panose="02020603050405020304" pitchFamily="18" charset="0"/>
              <a:cs typeface="Calibri" panose="020F0502020204030204" pitchFamily="34" charset="0"/>
            </a:endParaRPr>
          </a:p>
        </p:txBody>
      </p:sp>
      <p:pic>
        <p:nvPicPr>
          <p:cNvPr id="6" name="Picture 5">
            <a:extLst>
              <a:ext uri="{FF2B5EF4-FFF2-40B4-BE49-F238E27FC236}">
                <a16:creationId xmlns:a16="http://schemas.microsoft.com/office/drawing/2014/main" id="{D0E559B0-4713-4CBC-9C45-AFAB848D4DE8}"/>
              </a:ext>
            </a:extLst>
          </p:cNvPr>
          <p:cNvPicPr>
            <a:picLocks noChangeAspect="1"/>
          </p:cNvPicPr>
          <p:nvPr/>
        </p:nvPicPr>
        <p:blipFill>
          <a:blip r:embed="rId3"/>
          <a:stretch>
            <a:fillRect/>
          </a:stretch>
        </p:blipFill>
        <p:spPr>
          <a:xfrm>
            <a:off x="3553602" y="1200284"/>
            <a:ext cx="3858402" cy="2106022"/>
          </a:xfrm>
          <a:prstGeom prst="rect">
            <a:avLst/>
          </a:prstGeom>
        </p:spPr>
      </p:pic>
      <p:sp>
        <p:nvSpPr>
          <p:cNvPr id="7" name="TextBox 6">
            <a:extLst>
              <a:ext uri="{FF2B5EF4-FFF2-40B4-BE49-F238E27FC236}">
                <a16:creationId xmlns:a16="http://schemas.microsoft.com/office/drawing/2014/main" id="{E8FA36DC-D73E-4A15-BFD1-1FA890E7E71F}"/>
              </a:ext>
            </a:extLst>
          </p:cNvPr>
          <p:cNvSpPr txBox="1"/>
          <p:nvPr/>
        </p:nvSpPr>
        <p:spPr>
          <a:xfrm>
            <a:off x="3463503" y="830952"/>
            <a:ext cx="4038600" cy="369332"/>
          </a:xfrm>
          <a:prstGeom prst="rect">
            <a:avLst/>
          </a:prstGeom>
          <a:noFill/>
        </p:spPr>
        <p:txBody>
          <a:bodyPr wrap="square" rtlCol="0">
            <a:spAutoFit/>
          </a:bodyPr>
          <a:lstStyle/>
          <a:p>
            <a:r>
              <a:rPr lang="en-US" b="1" dirty="0">
                <a:solidFill>
                  <a:schemeClr val="accent6"/>
                </a:solidFill>
                <a:latin typeface="+mj-lt"/>
              </a:rPr>
              <a:t>New for the 2019-2020 Academic Year</a:t>
            </a:r>
          </a:p>
        </p:txBody>
      </p:sp>
    </p:spTree>
    <p:extLst>
      <p:ext uri="{BB962C8B-B14F-4D97-AF65-F5344CB8AC3E}">
        <p14:creationId xmlns:p14="http://schemas.microsoft.com/office/powerpoint/2010/main" val="33662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7">
                                            <p:txEl>
                                              <p:pRg st="0" end="0"/>
                                            </p:txEl>
                                          </p:spTgt>
                                        </p:tgtEl>
                                      </p:cBhvr>
                                    </p:animEffect>
                                    <p:animScale>
                                      <p:cBhvr>
                                        <p:cTn id="7" dur="250" autoRev="1" fill="hold"/>
                                        <p:tgtEl>
                                          <p:spTgt spid="7">
                                            <p:txEl>
                                              <p:pRg st="0" end="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8CB7DEB-0FF0-41A9-984E-B32073555454}"/>
              </a:ext>
            </a:extLst>
          </p:cNvPr>
          <p:cNvSpPr>
            <a:spLocks noGrp="1"/>
          </p:cNvSpPr>
          <p:nvPr>
            <p:ph type="title"/>
          </p:nvPr>
        </p:nvSpPr>
        <p:spPr>
          <a:xfrm>
            <a:off x="1828800" y="104147"/>
            <a:ext cx="7315200" cy="1085850"/>
          </a:xfrm>
          <a:prstGeom prst="rect">
            <a:avLst/>
          </a:prstGeom>
        </p:spPr>
        <p:txBody>
          <a:bodyPr wrap="square">
            <a:spAutoFit/>
          </a:bodyPr>
          <a:lstStyle/>
          <a:p>
            <a:pPr algn="ctr"/>
            <a:r>
              <a:rPr lang="en-US" sz="3200" b="1" dirty="0">
                <a:latin typeface="Verdana" panose="020B0604030504040204" pitchFamily="34" charset="0"/>
                <a:ea typeface="Verdana" panose="020B0604030504040204" pitchFamily="34" charset="0"/>
                <a:cs typeface="Verdana" panose="020B0604030504040204" pitchFamily="34" charset="0"/>
              </a:rPr>
              <a:t>Competitive Cal Grant Awards Increased </a:t>
            </a:r>
          </a:p>
        </p:txBody>
      </p:sp>
      <p:sp>
        <p:nvSpPr>
          <p:cNvPr id="4" name="TextBox 3">
            <a:extLst>
              <a:ext uri="{FF2B5EF4-FFF2-40B4-BE49-F238E27FC236}">
                <a16:creationId xmlns:a16="http://schemas.microsoft.com/office/drawing/2014/main" id="{A3EDED20-0DB8-4E21-95AD-4E8CB75E87BA}"/>
              </a:ext>
            </a:extLst>
          </p:cNvPr>
          <p:cNvSpPr txBox="1"/>
          <p:nvPr/>
        </p:nvSpPr>
        <p:spPr>
          <a:xfrm>
            <a:off x="1971151" y="2870538"/>
            <a:ext cx="6878097" cy="2031325"/>
          </a:xfrm>
          <a:prstGeom prst="rect">
            <a:avLst/>
          </a:prstGeom>
          <a:noFill/>
        </p:spPr>
        <p:txBody>
          <a:bodyPr wrap="square" rtlCol="0">
            <a:spAutoFit/>
          </a:bodyPr>
          <a:lstStyle/>
          <a:p>
            <a:pPr marL="285750" indent="-285750">
              <a:buClr>
                <a:schemeClr val="accent6"/>
              </a:buClr>
              <a:buFont typeface="Arial" panose="020B0604020202020204" pitchFamily="34" charset="0"/>
              <a:buChar char="•"/>
            </a:pPr>
            <a:r>
              <a:rPr lang="en-US" dirty="0">
                <a:latin typeface="+mj-lt"/>
              </a:rPr>
              <a:t>Beginning with the 2019-20 academic year, competitive Cal Grants will increase from 25,750 to 41,000</a:t>
            </a:r>
          </a:p>
          <a:p>
            <a:pPr marL="285750" indent="-285750">
              <a:buClr>
                <a:schemeClr val="accent6"/>
              </a:buClr>
              <a:buFont typeface="Arial" panose="020B0604020202020204" pitchFamily="34" charset="0"/>
              <a:buChar char="•"/>
            </a:pPr>
            <a:r>
              <a:rPr lang="en-US" dirty="0">
                <a:latin typeface="+mj-lt"/>
              </a:rPr>
              <a:t>For the first time, AB 540 eligible students will be able to receive a competitive award</a:t>
            </a:r>
          </a:p>
          <a:p>
            <a:pPr marL="285750" indent="-285750">
              <a:buClr>
                <a:schemeClr val="accent6"/>
              </a:buClr>
              <a:buFont typeface="Arial" panose="020B0604020202020204" pitchFamily="34" charset="0"/>
              <a:buChar char="•"/>
            </a:pPr>
            <a:r>
              <a:rPr lang="en-US" dirty="0">
                <a:latin typeface="+mj-lt"/>
              </a:rPr>
              <a:t>Students who do not receive an entitlement award for any reason are considered for a competitive award</a:t>
            </a:r>
          </a:p>
          <a:p>
            <a:pPr marL="285750" indent="-285750">
              <a:buClr>
                <a:schemeClr val="accent6"/>
              </a:buClr>
              <a:buFont typeface="Arial" panose="020B0604020202020204" pitchFamily="34" charset="0"/>
              <a:buChar char="•"/>
            </a:pPr>
            <a:r>
              <a:rPr lang="en-US" dirty="0">
                <a:latin typeface="+mj-lt"/>
              </a:rPr>
              <a:t>The competitive scoring matrix takes these things into consideration:</a:t>
            </a:r>
          </a:p>
        </p:txBody>
      </p:sp>
      <p:sp>
        <p:nvSpPr>
          <p:cNvPr id="5" name="TextBox 4">
            <a:extLst>
              <a:ext uri="{FF2B5EF4-FFF2-40B4-BE49-F238E27FC236}">
                <a16:creationId xmlns:a16="http://schemas.microsoft.com/office/drawing/2014/main" id="{EBA65837-7A19-43A9-BE01-49F134F1E625}"/>
              </a:ext>
            </a:extLst>
          </p:cNvPr>
          <p:cNvSpPr txBox="1"/>
          <p:nvPr/>
        </p:nvSpPr>
        <p:spPr>
          <a:xfrm>
            <a:off x="3390899" y="1184240"/>
            <a:ext cx="4038600" cy="369332"/>
          </a:xfrm>
          <a:prstGeom prst="rect">
            <a:avLst/>
          </a:prstGeom>
          <a:noFill/>
        </p:spPr>
        <p:txBody>
          <a:bodyPr wrap="square" rtlCol="0">
            <a:spAutoFit/>
          </a:bodyPr>
          <a:lstStyle/>
          <a:p>
            <a:r>
              <a:rPr lang="en-US" b="1" dirty="0">
                <a:solidFill>
                  <a:schemeClr val="accent6"/>
                </a:solidFill>
                <a:latin typeface="+mj-lt"/>
              </a:rPr>
              <a:t>New for the 2019-2020 Academic Year</a:t>
            </a:r>
          </a:p>
        </p:txBody>
      </p:sp>
      <p:pic>
        <p:nvPicPr>
          <p:cNvPr id="7" name="Picture 2" descr="Image result for increase">
            <a:extLst>
              <a:ext uri="{FF2B5EF4-FFF2-40B4-BE49-F238E27FC236}">
                <a16:creationId xmlns:a16="http://schemas.microsoft.com/office/drawing/2014/main" id="{4AD329E3-BA84-4DC4-9490-3325B66FB1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7022" y="1553572"/>
            <a:ext cx="2618852" cy="137954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1A7699A4-396F-4B2C-9C31-CCC9AEB5D6F4}"/>
              </a:ext>
            </a:extLst>
          </p:cNvPr>
          <p:cNvSpPr/>
          <p:nvPr/>
        </p:nvSpPr>
        <p:spPr>
          <a:xfrm>
            <a:off x="2057400" y="4826675"/>
            <a:ext cx="6878097" cy="2031325"/>
          </a:xfrm>
          <a:prstGeom prst="rect">
            <a:avLst/>
          </a:prstGeom>
          <a:ln>
            <a:solidFill>
              <a:schemeClr val="accent6"/>
            </a:solidFill>
          </a:ln>
        </p:spPr>
        <p:txBody>
          <a:bodyPr wrap="square">
            <a:spAutoFit/>
          </a:bodyPr>
          <a:lstStyle/>
          <a:p>
            <a:pPr algn="ctr">
              <a:buClr>
                <a:schemeClr val="tx2"/>
              </a:buClr>
            </a:pPr>
            <a:r>
              <a:rPr lang="en-US" dirty="0">
                <a:solidFill>
                  <a:schemeClr val="tx2"/>
                </a:solidFill>
                <a:latin typeface="Calibri" panose="020F0502020204030204" pitchFamily="34" charset="0"/>
              </a:rPr>
              <a:t>EXPECTED FAMILY CONTRIBUTION (EFC) </a:t>
            </a:r>
          </a:p>
          <a:p>
            <a:pPr algn="ctr">
              <a:buClr>
                <a:schemeClr val="tx2"/>
              </a:buClr>
            </a:pPr>
            <a:r>
              <a:rPr lang="en-US" dirty="0">
                <a:solidFill>
                  <a:schemeClr val="tx2"/>
                </a:solidFill>
                <a:latin typeface="Calibri" panose="020F0502020204030204" pitchFamily="34" charset="0"/>
              </a:rPr>
              <a:t>FAMILY INCOME &amp; HOUSEHOLD SIZE</a:t>
            </a:r>
          </a:p>
          <a:p>
            <a:pPr algn="ctr">
              <a:buClr>
                <a:schemeClr val="tx2"/>
              </a:buClr>
            </a:pPr>
            <a:r>
              <a:rPr lang="en-US" dirty="0">
                <a:solidFill>
                  <a:schemeClr val="tx2"/>
                </a:solidFill>
                <a:latin typeface="Calibri" panose="020F0502020204030204" pitchFamily="34" charset="0"/>
              </a:rPr>
              <a:t>GRADE POINT AVERAGE (GPA)</a:t>
            </a:r>
          </a:p>
          <a:p>
            <a:pPr algn="ctr">
              <a:buClr>
                <a:schemeClr val="tx2"/>
              </a:buClr>
            </a:pPr>
            <a:r>
              <a:rPr lang="en-US" dirty="0">
                <a:solidFill>
                  <a:schemeClr val="tx2"/>
                </a:solidFill>
                <a:latin typeface="Calibri" panose="020F0502020204030204" pitchFamily="34" charset="0"/>
              </a:rPr>
              <a:t>HOUSEHOLD STATUS (SINGLE INDEPENDENT APPLICANTS ONLY)</a:t>
            </a:r>
          </a:p>
          <a:p>
            <a:pPr algn="ctr">
              <a:buClr>
                <a:schemeClr val="tx2"/>
              </a:buClr>
            </a:pPr>
            <a:r>
              <a:rPr lang="en-US" dirty="0">
                <a:solidFill>
                  <a:schemeClr val="tx2"/>
                </a:solidFill>
                <a:latin typeface="Calibri" panose="020F0502020204030204" pitchFamily="34" charset="0"/>
              </a:rPr>
              <a:t>STUDENT EDUCATION / ACCESS EQUALIZER</a:t>
            </a:r>
          </a:p>
          <a:p>
            <a:pPr algn="ctr">
              <a:buClr>
                <a:schemeClr val="tx2"/>
              </a:buClr>
            </a:pPr>
            <a:r>
              <a:rPr lang="en-US" dirty="0">
                <a:solidFill>
                  <a:schemeClr val="tx2"/>
                </a:solidFill>
                <a:latin typeface="Calibri" panose="020F0502020204030204" pitchFamily="34" charset="0"/>
              </a:rPr>
              <a:t>PARENT EDUCATIONAL LEVEL (Parent 1 OR Parent 2)</a:t>
            </a:r>
          </a:p>
          <a:p>
            <a:pPr algn="ctr">
              <a:buClr>
                <a:schemeClr val="tx2"/>
              </a:buClr>
            </a:pPr>
            <a:r>
              <a:rPr lang="en-US" dirty="0">
                <a:solidFill>
                  <a:schemeClr val="tx2"/>
                </a:solidFill>
                <a:latin typeface="Calibri" panose="020F0502020204030204" pitchFamily="34" charset="0"/>
              </a:rPr>
              <a:t>FAMILY / ENVIRONMENT INDICATORS </a:t>
            </a:r>
          </a:p>
        </p:txBody>
      </p:sp>
    </p:spTree>
    <p:extLst>
      <p:ext uri="{BB962C8B-B14F-4D97-AF65-F5344CB8AC3E}">
        <p14:creationId xmlns:p14="http://schemas.microsoft.com/office/powerpoint/2010/main" val="8250220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3581400" y="1524000"/>
            <a:ext cx="3200400" cy="3505200"/>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Verdana" panose="020B0604030504040204" pitchFamily="34" charset="0"/>
                <a:ea typeface="Verdana" panose="020B0604030504040204" pitchFamily="34" charset="0"/>
                <a:cs typeface="Verdana" panose="020B0604030504040204" pitchFamily="34" charset="0"/>
              </a:rPr>
              <a:t>Cal Grant Basics</a:t>
            </a:r>
          </a:p>
          <a:p>
            <a:pPr algn="ctr"/>
            <a:endParaRPr lang="en-US" dirty="0"/>
          </a:p>
        </p:txBody>
      </p:sp>
    </p:spTree>
    <p:extLst>
      <p:ext uri="{BB962C8B-B14F-4D97-AF65-F5344CB8AC3E}">
        <p14:creationId xmlns:p14="http://schemas.microsoft.com/office/powerpoint/2010/main" val="20528088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 name="Oval 27">
            <a:extLst>
              <a:ext uri="{FF2B5EF4-FFF2-40B4-BE49-F238E27FC236}">
                <a16:creationId xmlns:a16="http://schemas.microsoft.com/office/drawing/2014/main" id="{5BF68E64-4BDA-4DDB-90D6-D4B7F4F11E42}"/>
              </a:ext>
            </a:extLst>
          </p:cNvPr>
          <p:cNvSpPr/>
          <p:nvPr/>
        </p:nvSpPr>
        <p:spPr>
          <a:xfrm>
            <a:off x="2088340" y="4435311"/>
            <a:ext cx="1143000" cy="1066800"/>
          </a:xfrm>
          <a:prstGeom prst="ellipse">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prstClr val="white"/>
                </a:solidFill>
              </a:ln>
              <a:solidFill>
                <a:prstClr val="white"/>
              </a:solidFill>
              <a:effectLst/>
              <a:uLnTx/>
              <a:uFillTx/>
              <a:latin typeface="Constantia"/>
              <a:ea typeface="+mn-ea"/>
              <a:cs typeface="+mn-cs"/>
            </a:endParaRPr>
          </a:p>
        </p:txBody>
      </p:sp>
      <p:sp>
        <p:nvSpPr>
          <p:cNvPr id="29" name="TextBox 28">
            <a:extLst>
              <a:ext uri="{FF2B5EF4-FFF2-40B4-BE49-F238E27FC236}">
                <a16:creationId xmlns:a16="http://schemas.microsoft.com/office/drawing/2014/main" id="{AE180102-2228-4E3A-963B-33238980DE40}"/>
              </a:ext>
            </a:extLst>
          </p:cNvPr>
          <p:cNvSpPr txBox="1"/>
          <p:nvPr/>
        </p:nvSpPr>
        <p:spPr>
          <a:xfrm>
            <a:off x="2240740" y="4837906"/>
            <a:ext cx="838200"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solidFill>
                    <a:prstClr val="white"/>
                  </a:solid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GPA</a:t>
            </a:r>
          </a:p>
        </p:txBody>
      </p:sp>
      <p:graphicFrame>
        <p:nvGraphicFramePr>
          <p:cNvPr id="21" name="Diagram 20">
            <a:extLst>
              <a:ext uri="{FF2B5EF4-FFF2-40B4-BE49-F238E27FC236}">
                <a16:creationId xmlns:a16="http://schemas.microsoft.com/office/drawing/2014/main" id="{A300C057-3535-4868-A5C9-C44D7BD354CC}"/>
              </a:ext>
            </a:extLst>
          </p:cNvPr>
          <p:cNvGraphicFramePr/>
          <p:nvPr>
            <p:extLst>
              <p:ext uri="{D42A27DB-BD31-4B8C-83A1-F6EECF244321}">
                <p14:modId xmlns:p14="http://schemas.microsoft.com/office/powerpoint/2010/main" val="1756231481"/>
              </p:ext>
            </p:extLst>
          </p:nvPr>
        </p:nvGraphicFramePr>
        <p:xfrm>
          <a:off x="870834" y="1147550"/>
          <a:ext cx="8839200" cy="5715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2" name="Oval 21">
            <a:extLst>
              <a:ext uri="{FF2B5EF4-FFF2-40B4-BE49-F238E27FC236}">
                <a16:creationId xmlns:a16="http://schemas.microsoft.com/office/drawing/2014/main" id="{2298EFFD-210E-4A16-9814-B3C46288E759}"/>
              </a:ext>
            </a:extLst>
          </p:cNvPr>
          <p:cNvSpPr/>
          <p:nvPr/>
        </p:nvSpPr>
        <p:spPr>
          <a:xfrm>
            <a:off x="2512803" y="1011029"/>
            <a:ext cx="1143000" cy="1066800"/>
          </a:xfrm>
          <a:prstGeom prst="ellipse">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prstClr val="white"/>
                </a:solidFill>
              </a:ln>
              <a:solidFill>
                <a:prstClr val="white"/>
              </a:solidFill>
              <a:effectLst/>
              <a:uLnTx/>
              <a:uFillTx/>
              <a:latin typeface="Constantia"/>
              <a:ea typeface="+mn-ea"/>
              <a:cs typeface="+mn-cs"/>
            </a:endParaRPr>
          </a:p>
        </p:txBody>
      </p:sp>
      <p:sp>
        <p:nvSpPr>
          <p:cNvPr id="23" name="TextBox 22">
            <a:extLst>
              <a:ext uri="{FF2B5EF4-FFF2-40B4-BE49-F238E27FC236}">
                <a16:creationId xmlns:a16="http://schemas.microsoft.com/office/drawing/2014/main" id="{470BE470-054B-4D68-A6B4-D7B4C60B05DF}"/>
              </a:ext>
            </a:extLst>
          </p:cNvPr>
          <p:cNvSpPr txBox="1"/>
          <p:nvPr/>
        </p:nvSpPr>
        <p:spPr>
          <a:xfrm>
            <a:off x="2583640" y="1276433"/>
            <a:ext cx="990600"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Meets Selective Service</a:t>
            </a:r>
          </a:p>
        </p:txBody>
      </p:sp>
      <p:sp>
        <p:nvSpPr>
          <p:cNvPr id="24" name="Oval 23">
            <a:extLst>
              <a:ext uri="{FF2B5EF4-FFF2-40B4-BE49-F238E27FC236}">
                <a16:creationId xmlns:a16="http://schemas.microsoft.com/office/drawing/2014/main" id="{F54D99F9-5AA1-49F4-9EBE-8EC3BDC52DD6}"/>
              </a:ext>
            </a:extLst>
          </p:cNvPr>
          <p:cNvSpPr/>
          <p:nvPr/>
        </p:nvSpPr>
        <p:spPr>
          <a:xfrm>
            <a:off x="5443704" y="4151007"/>
            <a:ext cx="1143000" cy="1066800"/>
          </a:xfrm>
          <a:prstGeom prst="ellipse">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prstClr val="white"/>
                </a:solidFill>
              </a:ln>
              <a:solidFill>
                <a:prstClr val="white"/>
              </a:solidFill>
              <a:effectLst/>
              <a:uLnTx/>
              <a:uFillTx/>
              <a:latin typeface="Constantia"/>
              <a:ea typeface="+mn-ea"/>
              <a:cs typeface="+mn-cs"/>
            </a:endParaRPr>
          </a:p>
        </p:txBody>
      </p:sp>
      <p:sp>
        <p:nvSpPr>
          <p:cNvPr id="25" name="TextBox 24">
            <a:extLst>
              <a:ext uri="{FF2B5EF4-FFF2-40B4-BE49-F238E27FC236}">
                <a16:creationId xmlns:a16="http://schemas.microsoft.com/office/drawing/2014/main" id="{A5E9CCEB-D3A2-488C-86B5-4614D12BBBD1}"/>
              </a:ext>
            </a:extLst>
          </p:cNvPr>
          <p:cNvSpPr txBox="1"/>
          <p:nvPr/>
        </p:nvSpPr>
        <p:spPr>
          <a:xfrm>
            <a:off x="5500854" y="4472177"/>
            <a:ext cx="1028700"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Verdana" panose="020B0604030504040204" pitchFamily="34" charset="0"/>
              </a:rPr>
              <a:t>Maintains SAP</a:t>
            </a:r>
          </a:p>
        </p:txBody>
      </p:sp>
      <p:sp>
        <p:nvSpPr>
          <p:cNvPr id="26" name="Oval 25">
            <a:extLst>
              <a:ext uri="{FF2B5EF4-FFF2-40B4-BE49-F238E27FC236}">
                <a16:creationId xmlns:a16="http://schemas.microsoft.com/office/drawing/2014/main" id="{08763019-9D13-4BDA-A0DE-DA59D3548E95}"/>
              </a:ext>
            </a:extLst>
          </p:cNvPr>
          <p:cNvSpPr/>
          <p:nvPr/>
        </p:nvSpPr>
        <p:spPr>
          <a:xfrm>
            <a:off x="6899126" y="995016"/>
            <a:ext cx="1143000" cy="1066800"/>
          </a:xfrm>
          <a:prstGeom prst="ellipse">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prstClr val="white"/>
                </a:solidFill>
              </a:ln>
              <a:solidFill>
                <a:prstClr val="white"/>
              </a:solidFill>
              <a:effectLst/>
              <a:uLnTx/>
              <a:uFillTx/>
              <a:latin typeface="Constantia"/>
              <a:ea typeface="+mn-ea"/>
              <a:cs typeface="+mn-cs"/>
            </a:endParaRPr>
          </a:p>
        </p:txBody>
      </p:sp>
      <p:sp>
        <p:nvSpPr>
          <p:cNvPr id="27" name="TextBox 26">
            <a:extLst>
              <a:ext uri="{FF2B5EF4-FFF2-40B4-BE49-F238E27FC236}">
                <a16:creationId xmlns:a16="http://schemas.microsoft.com/office/drawing/2014/main" id="{7DF26C26-00E7-467B-A405-BC431EA96A57}"/>
              </a:ext>
            </a:extLst>
          </p:cNvPr>
          <p:cNvSpPr txBox="1"/>
          <p:nvPr/>
        </p:nvSpPr>
        <p:spPr>
          <a:xfrm>
            <a:off x="6859543" y="1276433"/>
            <a:ext cx="1222165" cy="430887"/>
          </a:xfrm>
          <a:prstGeom prst="rect">
            <a:avLst/>
          </a:prstGeom>
          <a:noFill/>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Verdana" panose="020B0604030504040204" pitchFamily="34" charset="0"/>
              </a:rPr>
              <a:t>Not Incarcerated</a:t>
            </a:r>
          </a:p>
        </p:txBody>
      </p:sp>
      <p:sp>
        <p:nvSpPr>
          <p:cNvPr id="30" name="Oval 29">
            <a:extLst>
              <a:ext uri="{FF2B5EF4-FFF2-40B4-BE49-F238E27FC236}">
                <a16:creationId xmlns:a16="http://schemas.microsoft.com/office/drawing/2014/main" id="{CA058A85-A770-4BF2-8F41-836890417438}"/>
              </a:ext>
            </a:extLst>
          </p:cNvPr>
          <p:cNvSpPr/>
          <p:nvPr/>
        </p:nvSpPr>
        <p:spPr>
          <a:xfrm>
            <a:off x="6126065" y="5115835"/>
            <a:ext cx="1344561" cy="1300118"/>
          </a:xfrm>
          <a:prstGeom prst="ellipse">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prstClr val="white"/>
                </a:solidFill>
              </a:ln>
              <a:solidFill>
                <a:prstClr val="white"/>
              </a:solidFill>
              <a:effectLst/>
              <a:uLnTx/>
              <a:uFillTx/>
              <a:latin typeface="Constantia"/>
              <a:ea typeface="+mn-ea"/>
              <a:cs typeface="+mn-cs"/>
            </a:endParaRPr>
          </a:p>
        </p:txBody>
      </p:sp>
      <p:sp>
        <p:nvSpPr>
          <p:cNvPr id="31" name="TextBox 30">
            <a:extLst>
              <a:ext uri="{FF2B5EF4-FFF2-40B4-BE49-F238E27FC236}">
                <a16:creationId xmlns:a16="http://schemas.microsoft.com/office/drawing/2014/main" id="{C017ECED-E7F0-4F90-8772-B6359D8FBFCE}"/>
              </a:ext>
            </a:extLst>
          </p:cNvPr>
          <p:cNvSpPr txBox="1"/>
          <p:nvPr/>
        </p:nvSpPr>
        <p:spPr>
          <a:xfrm>
            <a:off x="6305339" y="5399127"/>
            <a:ext cx="986011" cy="76944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Attend Cal Grant Eligible School</a:t>
            </a:r>
          </a:p>
        </p:txBody>
      </p:sp>
      <p:sp>
        <p:nvSpPr>
          <p:cNvPr id="32" name="Oval 31">
            <a:extLst>
              <a:ext uri="{FF2B5EF4-FFF2-40B4-BE49-F238E27FC236}">
                <a16:creationId xmlns:a16="http://schemas.microsoft.com/office/drawing/2014/main" id="{1FA70478-CDBB-4593-8139-88D03643FE1C}"/>
              </a:ext>
            </a:extLst>
          </p:cNvPr>
          <p:cNvSpPr/>
          <p:nvPr/>
        </p:nvSpPr>
        <p:spPr>
          <a:xfrm>
            <a:off x="7879540" y="5082310"/>
            <a:ext cx="228600" cy="228600"/>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prstClr val="white"/>
                </a:solidFill>
              </a:ln>
              <a:solidFill>
                <a:prstClr val="white"/>
              </a:solidFill>
              <a:effectLst/>
              <a:uLnTx/>
              <a:uFillTx/>
              <a:latin typeface="Constantia"/>
              <a:ea typeface="+mn-ea"/>
              <a:cs typeface="+mn-cs"/>
            </a:endParaRPr>
          </a:p>
        </p:txBody>
      </p:sp>
      <p:sp>
        <p:nvSpPr>
          <p:cNvPr id="35" name="TextBox 34">
            <a:extLst>
              <a:ext uri="{FF2B5EF4-FFF2-40B4-BE49-F238E27FC236}">
                <a16:creationId xmlns:a16="http://schemas.microsoft.com/office/drawing/2014/main" id="{2ADFA7BA-1A5D-4277-BD49-8B2162DFF18F}"/>
              </a:ext>
            </a:extLst>
          </p:cNvPr>
          <p:cNvSpPr txBox="1"/>
          <p:nvPr/>
        </p:nvSpPr>
        <p:spPr>
          <a:xfrm>
            <a:off x="443745" y="5783847"/>
            <a:ext cx="2763166" cy="1015663"/>
          </a:xfrm>
          <a:prstGeom prst="rect">
            <a:avLst/>
          </a:prstGeom>
          <a:solidFill>
            <a:schemeClr val="bg1"/>
          </a:solid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500" b="1" i="0" u="none" strike="noStrike" kern="1200" cap="none" spc="0" normalizeH="0" baseline="0" noProof="0" dirty="0">
                <a:ln>
                  <a:solidFill>
                    <a:prstClr val="white"/>
                  </a:solidFill>
                </a:ln>
                <a:solidFill>
                  <a:prstClr val="black"/>
                </a:solidFill>
                <a:effectLst/>
                <a:uLnTx/>
                <a:uFillTx/>
                <a:latin typeface="Arial Black" panose="020B0A04020102020204" pitchFamily="34" charset="0"/>
                <a:ea typeface="Verdana" panose="020B0604030504040204" pitchFamily="34" charset="0"/>
                <a:cs typeface="Verdana" panose="020B0604030504040204" pitchFamily="34" charset="0"/>
              </a:rPr>
              <a:t>* Requirements are</a:t>
            </a:r>
          </a:p>
          <a:p>
            <a:pPr marR="0" lvl="0" algn="l" defTabSz="914400" rtl="0" eaLnBrk="1" fontAlgn="auto" latinLnBrk="0" hangingPunct="1">
              <a:lnSpc>
                <a:spcPct val="100000"/>
              </a:lnSpc>
              <a:spcBef>
                <a:spcPts val="0"/>
              </a:spcBef>
              <a:spcAft>
                <a:spcPts val="0"/>
              </a:spcAft>
              <a:buClrTx/>
              <a:buSzTx/>
              <a:tabLst/>
              <a:defRPr/>
            </a:pPr>
            <a:r>
              <a:rPr kumimoji="0" lang="en-US" sz="1500" b="1" i="0" u="none" strike="noStrike" kern="1200" cap="none" spc="0" normalizeH="0" baseline="0" noProof="0" dirty="0">
                <a:ln>
                  <a:solidFill>
                    <a:prstClr val="white"/>
                  </a:solidFill>
                </a:ln>
                <a:solidFill>
                  <a:prstClr val="black"/>
                </a:solidFill>
                <a:effectLst/>
                <a:uLnTx/>
                <a:uFillTx/>
                <a:latin typeface="Arial Black" panose="020B0A04020102020204" pitchFamily="34" charset="0"/>
                <a:ea typeface="Verdana" panose="020B0604030504040204" pitchFamily="34" charset="0"/>
                <a:cs typeface="Verdana" panose="020B0604030504040204" pitchFamily="34" charset="0"/>
              </a:rPr>
              <a:t>supplanted by other</a:t>
            </a:r>
          </a:p>
          <a:p>
            <a:pPr marR="0" lvl="0" algn="l" defTabSz="914400" rtl="0" eaLnBrk="1" fontAlgn="auto" latinLnBrk="0" hangingPunct="1">
              <a:lnSpc>
                <a:spcPct val="100000"/>
              </a:lnSpc>
              <a:spcBef>
                <a:spcPts val="0"/>
              </a:spcBef>
              <a:spcAft>
                <a:spcPts val="0"/>
              </a:spcAft>
              <a:buClrTx/>
              <a:buSzTx/>
              <a:tabLst/>
              <a:defRPr/>
            </a:pPr>
            <a:r>
              <a:rPr kumimoji="0" lang="en-US" sz="1500" b="1" i="0" u="none" strike="noStrike" kern="1200" cap="none" spc="0" normalizeH="0" baseline="0" noProof="0" dirty="0">
                <a:ln>
                  <a:solidFill>
                    <a:prstClr val="white"/>
                  </a:solidFill>
                </a:ln>
                <a:solidFill>
                  <a:prstClr val="black"/>
                </a:solidFill>
                <a:effectLst/>
                <a:uLnTx/>
                <a:uFillTx/>
                <a:latin typeface="Arial Black" panose="020B0A04020102020204" pitchFamily="34" charset="0"/>
                <a:ea typeface="Verdana" panose="020B0604030504040204" pitchFamily="34" charset="0"/>
                <a:cs typeface="Verdana" panose="020B0604030504040204" pitchFamily="34" charset="0"/>
              </a:rPr>
              <a:t>eligibility criteria for </a:t>
            </a:r>
          </a:p>
          <a:p>
            <a:pPr marR="0" lvl="0" algn="l" defTabSz="914400" rtl="0" eaLnBrk="1" fontAlgn="auto" latinLnBrk="0" hangingPunct="1">
              <a:lnSpc>
                <a:spcPct val="100000"/>
              </a:lnSpc>
              <a:spcBef>
                <a:spcPts val="0"/>
              </a:spcBef>
              <a:spcAft>
                <a:spcPts val="0"/>
              </a:spcAft>
              <a:buClrTx/>
              <a:buSzTx/>
              <a:tabLst/>
              <a:defRPr/>
            </a:pPr>
            <a:r>
              <a:rPr kumimoji="0" lang="en-US" sz="1500" b="1" i="0" u="none" strike="noStrike" kern="1200" cap="none" spc="0" normalizeH="0" baseline="0" noProof="0" dirty="0">
                <a:ln>
                  <a:solidFill>
                    <a:prstClr val="white"/>
                  </a:solidFill>
                </a:ln>
                <a:solidFill>
                  <a:prstClr val="black"/>
                </a:solidFill>
                <a:effectLst/>
                <a:uLnTx/>
                <a:uFillTx/>
                <a:latin typeface="Arial Black" panose="020B0A04020102020204" pitchFamily="34" charset="0"/>
                <a:ea typeface="Verdana" panose="020B0604030504040204" pitchFamily="34" charset="0"/>
                <a:cs typeface="Verdana" panose="020B0604030504040204" pitchFamily="34" charset="0"/>
              </a:rPr>
              <a:t>AB 540 Students</a:t>
            </a:r>
          </a:p>
        </p:txBody>
      </p:sp>
      <p:sp>
        <p:nvSpPr>
          <p:cNvPr id="37" name="Oval 36">
            <a:extLst>
              <a:ext uri="{FF2B5EF4-FFF2-40B4-BE49-F238E27FC236}">
                <a16:creationId xmlns:a16="http://schemas.microsoft.com/office/drawing/2014/main" id="{E8660853-F2EF-4373-A4A2-A0ED5F33E629}"/>
              </a:ext>
            </a:extLst>
          </p:cNvPr>
          <p:cNvSpPr/>
          <p:nvPr/>
        </p:nvSpPr>
        <p:spPr>
          <a:xfrm>
            <a:off x="758783" y="1264147"/>
            <a:ext cx="1344561" cy="1300118"/>
          </a:xfrm>
          <a:prstGeom prst="ellipse">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prstClr val="white"/>
                </a:solidFill>
              </a:ln>
              <a:solidFill>
                <a:prstClr val="white"/>
              </a:solidFill>
              <a:effectLst/>
              <a:uLnTx/>
              <a:uFillTx/>
              <a:latin typeface="Constantia"/>
              <a:ea typeface="+mn-ea"/>
              <a:cs typeface="+mn-cs"/>
            </a:endParaRPr>
          </a:p>
        </p:txBody>
      </p:sp>
      <p:sp>
        <p:nvSpPr>
          <p:cNvPr id="38" name="TextBox 37">
            <a:extLst>
              <a:ext uri="{FF2B5EF4-FFF2-40B4-BE49-F238E27FC236}">
                <a16:creationId xmlns:a16="http://schemas.microsoft.com/office/drawing/2014/main" id="{E25271C0-9415-438A-A9D2-225486477CCC}"/>
              </a:ext>
            </a:extLst>
          </p:cNvPr>
          <p:cNvSpPr txBox="1"/>
          <p:nvPr/>
        </p:nvSpPr>
        <p:spPr>
          <a:xfrm>
            <a:off x="886860" y="1444846"/>
            <a:ext cx="986011" cy="9387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Verdana" panose="020B0604030504040204" pitchFamily="34" charset="0"/>
              </a:rPr>
              <a:t>Not in default on Title IV Student Loan</a:t>
            </a:r>
          </a:p>
        </p:txBody>
      </p:sp>
      <p:sp>
        <p:nvSpPr>
          <p:cNvPr id="2" name="Oval 1">
            <a:extLst>
              <a:ext uri="{FF2B5EF4-FFF2-40B4-BE49-F238E27FC236}">
                <a16:creationId xmlns:a16="http://schemas.microsoft.com/office/drawing/2014/main" id="{4C20A0CC-A3FA-403C-B1FB-C7C89B5F1D2E}"/>
              </a:ext>
            </a:extLst>
          </p:cNvPr>
          <p:cNvSpPr/>
          <p:nvPr/>
        </p:nvSpPr>
        <p:spPr>
          <a:xfrm>
            <a:off x="5107145" y="1121684"/>
            <a:ext cx="1219200" cy="1228865"/>
          </a:xfrm>
          <a:prstGeom prst="ellipse">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nstantia"/>
              <a:ea typeface="+mn-ea"/>
              <a:cs typeface="+mn-cs"/>
            </a:endParaRPr>
          </a:p>
        </p:txBody>
      </p:sp>
      <p:sp>
        <p:nvSpPr>
          <p:cNvPr id="3" name="TextBox 2">
            <a:extLst>
              <a:ext uri="{FF2B5EF4-FFF2-40B4-BE49-F238E27FC236}">
                <a16:creationId xmlns:a16="http://schemas.microsoft.com/office/drawing/2014/main" id="{555CA016-27F5-4351-B4F0-009B3E3CD411}"/>
              </a:ext>
            </a:extLst>
          </p:cNvPr>
          <p:cNvSpPr txBox="1"/>
          <p:nvPr/>
        </p:nvSpPr>
        <p:spPr>
          <a:xfrm>
            <a:off x="5285838" y="1444846"/>
            <a:ext cx="987256" cy="60016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Verdana" panose="020B0604030504040204" pitchFamily="34" charset="0"/>
              </a:rPr>
              <a:t>Enrolled at least Half-Time</a:t>
            </a:r>
          </a:p>
        </p:txBody>
      </p:sp>
    </p:spTree>
    <p:extLst>
      <p:ext uri="{BB962C8B-B14F-4D97-AF65-F5344CB8AC3E}">
        <p14:creationId xmlns:p14="http://schemas.microsoft.com/office/powerpoint/2010/main" val="3058690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2000" fill="hold"/>
                                        <p:tgtEl>
                                          <p:spTgt spid="22"/>
                                        </p:tgtEl>
                                      </p:cBhvr>
                                      <p:by x="150000" y="150000"/>
                                    </p:animScale>
                                  </p:childTnLst>
                                </p:cTn>
                              </p:par>
                              <p:par>
                                <p:cTn id="7" presetID="6" presetClass="emph" presetSubtype="0" fill="hold" grpId="0" nodeType="withEffect">
                                  <p:stCondLst>
                                    <p:cond delay="2000"/>
                                  </p:stCondLst>
                                  <p:childTnLst>
                                    <p:animScale>
                                      <p:cBhvr>
                                        <p:cTn id="8" dur="2000" fill="hold"/>
                                        <p:tgtEl>
                                          <p:spTgt spid="30"/>
                                        </p:tgtEl>
                                      </p:cBhvr>
                                      <p:by x="150000" y="150000"/>
                                    </p:animScale>
                                  </p:childTnLst>
                                </p:cTn>
                              </p:par>
                              <p:par>
                                <p:cTn id="9" presetID="6" presetClass="emph" presetSubtype="0" fill="hold" grpId="0" nodeType="withEffect">
                                  <p:stCondLst>
                                    <p:cond delay="4000"/>
                                  </p:stCondLst>
                                  <p:childTnLst>
                                    <p:animScale>
                                      <p:cBhvr>
                                        <p:cTn id="10" dur="2000" fill="hold"/>
                                        <p:tgtEl>
                                          <p:spTgt spid="2"/>
                                        </p:tgtEl>
                                      </p:cBhvr>
                                      <p:by x="150000" y="150000"/>
                                    </p:animScale>
                                  </p:childTnLst>
                                </p:cTn>
                              </p:par>
                              <p:par>
                                <p:cTn id="11" presetID="6" presetClass="emph" presetSubtype="0" fill="hold" nodeType="withEffect">
                                  <p:stCondLst>
                                    <p:cond delay="0"/>
                                  </p:stCondLst>
                                  <p:childTnLst>
                                    <p:animScale>
                                      <p:cBhvr>
                                        <p:cTn id="12" dur="2000" fill="hold"/>
                                        <p:tgtEl>
                                          <p:spTgt spid="23">
                                            <p:txEl>
                                              <p:pRg st="0" end="0"/>
                                            </p:txEl>
                                          </p:spTgt>
                                        </p:tgtEl>
                                      </p:cBhvr>
                                      <p:by x="150000" y="150000"/>
                                    </p:animScale>
                                  </p:childTnLst>
                                </p:cTn>
                              </p:par>
                              <p:par>
                                <p:cTn id="13" presetID="6" presetClass="emph" presetSubtype="0" fill="hold" nodeType="withEffect">
                                  <p:stCondLst>
                                    <p:cond delay="2000"/>
                                  </p:stCondLst>
                                  <p:childTnLst>
                                    <p:animScale>
                                      <p:cBhvr>
                                        <p:cTn id="14" dur="2000" fill="hold"/>
                                        <p:tgtEl>
                                          <p:spTgt spid="31">
                                            <p:txEl>
                                              <p:pRg st="0" end="0"/>
                                            </p:txEl>
                                          </p:spTgt>
                                        </p:tgtEl>
                                      </p:cBhvr>
                                      <p:by x="150000" y="150000"/>
                                    </p:animScale>
                                  </p:childTnLst>
                                </p:cTn>
                              </p:par>
                              <p:par>
                                <p:cTn id="15" presetID="6" presetClass="emph" presetSubtype="0" fill="hold" nodeType="withEffect">
                                  <p:stCondLst>
                                    <p:cond delay="4000"/>
                                  </p:stCondLst>
                                  <p:childTnLst>
                                    <p:animScale>
                                      <p:cBhvr>
                                        <p:cTn id="16" dur="2000" fill="hold"/>
                                        <p:tgtEl>
                                          <p:spTgt spid="3">
                                            <p:txEl>
                                              <p:pRg st="0" end="0"/>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0" grpId="0" animBg="1"/>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2" name="Can 41"/>
          <p:cNvSpPr/>
          <p:nvPr/>
        </p:nvSpPr>
        <p:spPr>
          <a:xfrm rot="16200000">
            <a:off x="3634039" y="2660379"/>
            <a:ext cx="1564655" cy="2438400"/>
          </a:xfrm>
          <a:prstGeom prst="can">
            <a:avLst/>
          </a:prstGeom>
          <a:solidFill>
            <a:srgbClr val="D89245"/>
          </a:solidFill>
          <a:ln>
            <a:solidFill>
              <a:srgbClr val="D385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cstate="print">
            <a:extLst>
              <a:ext uri="{BEBA8EAE-BF5A-486C-A8C5-ECC9F3942E4B}">
                <a14:imgProps xmlns:a14="http://schemas.microsoft.com/office/drawing/2010/main">
                  <a14:imgLayer r:embed="rId4">
                    <a14:imgEffect>
                      <a14:backgroundRemoval t="9328" b="89552" l="4527" r="94674"/>
                    </a14:imgEffect>
                  </a14:imgLayer>
                </a14:imgProps>
              </a:ext>
              <a:ext uri="{28A0092B-C50C-407E-A947-70E740481C1C}">
                <a14:useLocalDpi xmlns:a14="http://schemas.microsoft.com/office/drawing/2010/main" val="0"/>
              </a:ext>
            </a:extLst>
          </a:blip>
          <a:stretch>
            <a:fillRect/>
          </a:stretch>
        </p:blipFill>
        <p:spPr>
          <a:xfrm>
            <a:off x="1066800" y="4114800"/>
            <a:ext cx="1981200" cy="527360"/>
          </a:xfrm>
          <a:prstGeom prst="rect">
            <a:avLst/>
          </a:prstGeom>
        </p:spPr>
      </p:pic>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9328" b="89552" l="4527" r="94674"/>
                    </a14:imgEffect>
                  </a14:imgLayer>
                </a14:imgProps>
              </a:ext>
              <a:ext uri="{28A0092B-C50C-407E-A947-70E740481C1C}">
                <a14:useLocalDpi xmlns:a14="http://schemas.microsoft.com/office/drawing/2010/main" val="0"/>
              </a:ext>
            </a:extLst>
          </a:blip>
          <a:stretch>
            <a:fillRect/>
          </a:stretch>
        </p:blipFill>
        <p:spPr>
          <a:xfrm>
            <a:off x="2743200" y="4114800"/>
            <a:ext cx="1981200" cy="527360"/>
          </a:xfrm>
          <a:prstGeom prst="rect">
            <a:avLst/>
          </a:prstGeom>
        </p:spPr>
      </p:pic>
      <p:pic>
        <p:nvPicPr>
          <p:cNvPr id="7" name="Picture 6"/>
          <p:cNvPicPr>
            <a:picLocks noChangeAspect="1"/>
          </p:cNvPicPr>
          <p:nvPr/>
        </p:nvPicPr>
        <p:blipFill>
          <a:blip r:embed="rId5" cstate="print">
            <a:extLst>
              <a:ext uri="{BEBA8EAE-BF5A-486C-A8C5-ECC9F3942E4B}">
                <a14:imgProps xmlns:a14="http://schemas.microsoft.com/office/drawing/2010/main">
                  <a14:imgLayer r:embed="rId4">
                    <a14:imgEffect>
                      <a14:backgroundRemoval t="9328" b="89552" l="4527" r="94674"/>
                    </a14:imgEffect>
                  </a14:imgLayer>
                </a14:imgProps>
              </a:ext>
              <a:ext uri="{28A0092B-C50C-407E-A947-70E740481C1C}">
                <a14:useLocalDpi xmlns:a14="http://schemas.microsoft.com/office/drawing/2010/main" val="0"/>
              </a:ext>
            </a:extLst>
          </a:blip>
          <a:stretch>
            <a:fillRect/>
          </a:stretch>
        </p:blipFill>
        <p:spPr>
          <a:xfrm>
            <a:off x="4419600" y="4108760"/>
            <a:ext cx="1981200" cy="527360"/>
          </a:xfrm>
          <a:prstGeom prst="rect">
            <a:avLst/>
          </a:prstGeom>
        </p:spPr>
      </p:pic>
      <p:pic>
        <p:nvPicPr>
          <p:cNvPr id="8" name="Picture 7"/>
          <p:cNvPicPr>
            <a:picLocks noChangeAspect="1"/>
          </p:cNvPicPr>
          <p:nvPr/>
        </p:nvPicPr>
        <p:blipFill>
          <a:blip r:embed="rId5" cstate="print">
            <a:extLst>
              <a:ext uri="{BEBA8EAE-BF5A-486C-A8C5-ECC9F3942E4B}">
                <a14:imgProps xmlns:a14="http://schemas.microsoft.com/office/drawing/2010/main">
                  <a14:imgLayer r:embed="rId4">
                    <a14:imgEffect>
                      <a14:backgroundRemoval t="9328" b="89552" l="4527" r="94674"/>
                    </a14:imgEffect>
                  </a14:imgLayer>
                </a14:imgProps>
              </a:ext>
              <a:ext uri="{28A0092B-C50C-407E-A947-70E740481C1C}">
                <a14:useLocalDpi xmlns:a14="http://schemas.microsoft.com/office/drawing/2010/main" val="0"/>
              </a:ext>
            </a:extLst>
          </a:blip>
          <a:stretch>
            <a:fillRect/>
          </a:stretch>
        </p:blipFill>
        <p:spPr>
          <a:xfrm>
            <a:off x="6106212" y="4108760"/>
            <a:ext cx="1981200" cy="527360"/>
          </a:xfrm>
          <a:prstGeom prst="rect">
            <a:avLst/>
          </a:prstGeom>
        </p:spPr>
      </p:pic>
      <p:sp>
        <p:nvSpPr>
          <p:cNvPr id="46" name="Title 1">
            <a:extLst>
              <a:ext uri="{FF2B5EF4-FFF2-40B4-BE49-F238E27FC236}">
                <a16:creationId xmlns:a16="http://schemas.microsoft.com/office/drawing/2014/main" id="{CEAD5A6B-07F5-4D85-9700-AD8308AD53E1}"/>
              </a:ext>
            </a:extLst>
          </p:cNvPr>
          <p:cNvSpPr>
            <a:spLocks noGrp="1"/>
          </p:cNvSpPr>
          <p:nvPr>
            <p:ph type="title"/>
          </p:nvPr>
        </p:nvSpPr>
        <p:spPr>
          <a:xfrm>
            <a:off x="1151903" y="312537"/>
            <a:ext cx="8229600" cy="896112"/>
          </a:xfrm>
        </p:spPr>
        <p:txBody>
          <a:bodyPr>
            <a:normAutofit fontScale="90000"/>
          </a:bodyPr>
          <a:lstStyle/>
          <a:p>
            <a:r>
              <a:rPr lang="en-US" dirty="0"/>
              <a:t>Cal Grant Award Process</a:t>
            </a:r>
            <a:br>
              <a:rPr lang="en-US" dirty="0"/>
            </a:br>
            <a:endParaRPr lang="en-US" dirty="0"/>
          </a:p>
        </p:txBody>
      </p:sp>
      <p:pic>
        <p:nvPicPr>
          <p:cNvPr id="47" name="Picture 46">
            <a:extLst>
              <a:ext uri="{FF2B5EF4-FFF2-40B4-BE49-F238E27FC236}">
                <a16:creationId xmlns:a16="http://schemas.microsoft.com/office/drawing/2014/main" id="{81D70A12-C57D-4A8D-AAB9-ACCE09103BC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1495" y="5766000"/>
            <a:ext cx="2086505" cy="725841"/>
          </a:xfrm>
          <a:prstGeom prst="rect">
            <a:avLst/>
          </a:prstGeom>
        </p:spPr>
      </p:pic>
      <p:grpSp>
        <p:nvGrpSpPr>
          <p:cNvPr id="53" name="Group 52">
            <a:extLst>
              <a:ext uri="{FF2B5EF4-FFF2-40B4-BE49-F238E27FC236}">
                <a16:creationId xmlns:a16="http://schemas.microsoft.com/office/drawing/2014/main" id="{D3F861EA-AD0C-4D4E-AA84-67CF0B687832}"/>
              </a:ext>
            </a:extLst>
          </p:cNvPr>
          <p:cNvGrpSpPr/>
          <p:nvPr/>
        </p:nvGrpSpPr>
        <p:grpSpPr>
          <a:xfrm>
            <a:off x="3926765" y="5461359"/>
            <a:ext cx="2679877" cy="1106307"/>
            <a:chOff x="709421" y="2526605"/>
            <a:chExt cx="3124791" cy="1323355"/>
          </a:xfrm>
          <a:noFill/>
        </p:grpSpPr>
        <p:pic>
          <p:nvPicPr>
            <p:cNvPr id="69" name="Picture 68">
              <a:extLst>
                <a:ext uri="{FF2B5EF4-FFF2-40B4-BE49-F238E27FC236}">
                  <a16:creationId xmlns:a16="http://schemas.microsoft.com/office/drawing/2014/main" id="{ADF3DD44-CF4F-4BC0-9795-EBD0D71C6E31}"/>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4000"/>
                      </a14:imgEffect>
                    </a14:imgLayer>
                  </a14:imgProps>
                </a:ext>
                <a:ext uri="{28A0092B-C50C-407E-A947-70E740481C1C}">
                  <a14:useLocalDpi xmlns:a14="http://schemas.microsoft.com/office/drawing/2010/main" val="0"/>
                </a:ext>
              </a:extLst>
            </a:blip>
            <a:srcRect r="5549"/>
            <a:stretch/>
          </p:blipFill>
          <p:spPr>
            <a:xfrm>
              <a:off x="709421" y="2526605"/>
              <a:ext cx="3124791" cy="1323355"/>
            </a:xfrm>
            <a:prstGeom prst="rect">
              <a:avLst/>
            </a:prstGeom>
          </p:spPr>
        </p:pic>
        <p:sp>
          <p:nvSpPr>
            <p:cNvPr id="70" name="TextBox 69">
              <a:extLst>
                <a:ext uri="{FF2B5EF4-FFF2-40B4-BE49-F238E27FC236}">
                  <a16:creationId xmlns:a16="http://schemas.microsoft.com/office/drawing/2014/main" id="{3A4742A8-8AC9-4EA7-9C84-2D7D7A5C3886}"/>
                </a:ext>
              </a:extLst>
            </p:cNvPr>
            <p:cNvSpPr txBox="1"/>
            <p:nvPr/>
          </p:nvSpPr>
          <p:spPr>
            <a:xfrm>
              <a:off x="1199498" y="3440239"/>
              <a:ext cx="1798148" cy="404975"/>
            </a:xfrm>
            <a:prstGeom prst="rect">
              <a:avLst/>
            </a:prstGeom>
            <a:grpFill/>
          </p:spPr>
          <p:txBody>
            <a:bodyPr wrap="square" rtlCol="0">
              <a:spAutoFit/>
            </a:bodyPr>
            <a:lstStyle/>
            <a:p>
              <a:r>
                <a:rPr lang="en-US" sz="1600" b="1" dirty="0">
                  <a:solidFill>
                    <a:srgbClr val="1D3664"/>
                  </a:solidFill>
                  <a:latin typeface="Verdana" panose="020B0604030504040204" pitchFamily="34" charset="0"/>
                  <a:ea typeface="Verdana" panose="020B0604030504040204" pitchFamily="34" charset="0"/>
                  <a:cs typeface="Verdana" panose="020B0604030504040204" pitchFamily="34" charset="0"/>
                </a:rPr>
                <a:t>Application</a:t>
              </a:r>
              <a:endParaRPr lang="en-US" b="1" dirty="0">
                <a:solidFill>
                  <a:srgbClr val="1D3664"/>
                </a:solidFill>
                <a:latin typeface="Verdana" panose="020B0604030504040204" pitchFamily="34" charset="0"/>
                <a:ea typeface="Verdana" panose="020B0604030504040204" pitchFamily="34" charset="0"/>
                <a:cs typeface="Verdana" panose="020B0604030504040204" pitchFamily="34" charset="0"/>
              </a:endParaRPr>
            </a:p>
          </p:txBody>
        </p:sp>
      </p:grpSp>
      <p:pic>
        <p:nvPicPr>
          <p:cNvPr id="72" name="Picture 2">
            <a:extLst>
              <a:ext uri="{FF2B5EF4-FFF2-40B4-BE49-F238E27FC236}">
                <a16:creationId xmlns:a16="http://schemas.microsoft.com/office/drawing/2014/main" id="{EDFDC99D-6528-46AE-9E62-BAA9BB0712D5}"/>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r="17485"/>
          <a:stretch/>
        </p:blipFill>
        <p:spPr bwMode="auto">
          <a:xfrm>
            <a:off x="7414454" y="5550557"/>
            <a:ext cx="1621204" cy="1031478"/>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6F495EF5-BE1A-4955-AA9F-B06346F8A5E5}"/>
              </a:ext>
            </a:extLst>
          </p:cNvPr>
          <p:cNvGrpSpPr/>
          <p:nvPr/>
        </p:nvGrpSpPr>
        <p:grpSpPr>
          <a:xfrm>
            <a:off x="3204089" y="5899684"/>
            <a:ext cx="708378" cy="516226"/>
            <a:chOff x="2747965" y="6143026"/>
            <a:chExt cx="708378" cy="516226"/>
          </a:xfrm>
        </p:grpSpPr>
        <p:sp>
          <p:nvSpPr>
            <p:cNvPr id="2" name="Oval 1">
              <a:extLst>
                <a:ext uri="{FF2B5EF4-FFF2-40B4-BE49-F238E27FC236}">
                  <a16:creationId xmlns:a16="http://schemas.microsoft.com/office/drawing/2014/main" id="{71A0E637-4D68-4C08-B986-FB39730AE230}"/>
                </a:ext>
              </a:extLst>
            </p:cNvPr>
            <p:cNvSpPr/>
            <p:nvPr/>
          </p:nvSpPr>
          <p:spPr>
            <a:xfrm>
              <a:off x="2747965" y="6143026"/>
              <a:ext cx="610985" cy="516226"/>
            </a:xfrm>
            <a:prstGeom prst="ellipse">
              <a:avLst/>
            </a:prstGeom>
            <a:solidFill>
              <a:schemeClr val="accent6">
                <a:lumMod val="40000"/>
                <a:lumOff val="6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7CB765A-9BAA-49D8-9164-DA477CB543CF}"/>
                </a:ext>
              </a:extLst>
            </p:cNvPr>
            <p:cNvSpPr txBox="1"/>
            <p:nvPr/>
          </p:nvSpPr>
          <p:spPr>
            <a:xfrm>
              <a:off x="2770543" y="6185695"/>
              <a:ext cx="685800" cy="430887"/>
            </a:xfrm>
            <a:prstGeom prst="rect">
              <a:avLst/>
            </a:prstGeom>
            <a:noFill/>
          </p:spPr>
          <p:txBody>
            <a:bodyPr wrap="square" rtlCol="0">
              <a:spAutoFit/>
            </a:bodyPr>
            <a:lstStyle/>
            <a:p>
              <a:r>
                <a:rPr lang="en-US" sz="2200" b="1" dirty="0">
                  <a:latin typeface="+mj-lt"/>
                </a:rPr>
                <a:t>OR</a:t>
              </a:r>
            </a:p>
          </p:txBody>
        </p:sp>
      </p:grpSp>
      <p:grpSp>
        <p:nvGrpSpPr>
          <p:cNvPr id="73" name="Group 72">
            <a:extLst>
              <a:ext uri="{FF2B5EF4-FFF2-40B4-BE49-F238E27FC236}">
                <a16:creationId xmlns:a16="http://schemas.microsoft.com/office/drawing/2014/main" id="{5550E82E-D4AC-429C-8D74-3F41BF2AA283}"/>
              </a:ext>
            </a:extLst>
          </p:cNvPr>
          <p:cNvGrpSpPr/>
          <p:nvPr/>
        </p:nvGrpSpPr>
        <p:grpSpPr>
          <a:xfrm>
            <a:off x="6719275" y="5766000"/>
            <a:ext cx="795624" cy="646331"/>
            <a:chOff x="7365854" y="2998321"/>
            <a:chExt cx="795624" cy="646331"/>
          </a:xfrm>
        </p:grpSpPr>
        <p:sp>
          <p:nvSpPr>
            <p:cNvPr id="74" name="Oval 73">
              <a:extLst>
                <a:ext uri="{FF2B5EF4-FFF2-40B4-BE49-F238E27FC236}">
                  <a16:creationId xmlns:a16="http://schemas.microsoft.com/office/drawing/2014/main" id="{12017E64-AA47-4420-A82E-9B6C367BA458}"/>
                </a:ext>
              </a:extLst>
            </p:cNvPr>
            <p:cNvSpPr/>
            <p:nvPr/>
          </p:nvSpPr>
          <p:spPr>
            <a:xfrm>
              <a:off x="7365854" y="3094893"/>
              <a:ext cx="610985" cy="516226"/>
            </a:xfrm>
            <a:prstGeom prst="ellipse">
              <a:avLst/>
            </a:prstGeom>
            <a:solidFill>
              <a:schemeClr val="accent6">
                <a:lumMod val="40000"/>
                <a:lumOff val="6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TextBox 74">
              <a:extLst>
                <a:ext uri="{FF2B5EF4-FFF2-40B4-BE49-F238E27FC236}">
                  <a16:creationId xmlns:a16="http://schemas.microsoft.com/office/drawing/2014/main" id="{316718DB-09B3-4699-AA0F-30D067B53B37}"/>
                </a:ext>
              </a:extLst>
            </p:cNvPr>
            <p:cNvSpPr txBox="1"/>
            <p:nvPr/>
          </p:nvSpPr>
          <p:spPr>
            <a:xfrm>
              <a:off x="7475678" y="2998321"/>
              <a:ext cx="685800" cy="646331"/>
            </a:xfrm>
            <a:prstGeom prst="rect">
              <a:avLst/>
            </a:prstGeom>
            <a:noFill/>
          </p:spPr>
          <p:txBody>
            <a:bodyPr wrap="square" rtlCol="0">
              <a:spAutoFit/>
            </a:bodyPr>
            <a:lstStyle/>
            <a:p>
              <a:r>
                <a:rPr lang="en-US" sz="3600" b="1" dirty="0">
                  <a:latin typeface="+mj-lt"/>
                </a:rPr>
                <a:t>+</a:t>
              </a:r>
            </a:p>
          </p:txBody>
        </p:sp>
      </p:grpSp>
      <p:pic>
        <p:nvPicPr>
          <p:cNvPr id="76" name="Picture 75">
            <a:extLst>
              <a:ext uri="{FF2B5EF4-FFF2-40B4-BE49-F238E27FC236}">
                <a16:creationId xmlns:a16="http://schemas.microsoft.com/office/drawing/2014/main" id="{D84FC1CE-6A1A-4020-93F0-EB1726A3AF4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96552" y="3017215"/>
            <a:ext cx="1295691" cy="140506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1" name="Picture 10">
            <a:extLst>
              <a:ext uri="{FF2B5EF4-FFF2-40B4-BE49-F238E27FC236}">
                <a16:creationId xmlns:a16="http://schemas.microsoft.com/office/drawing/2014/main" id="{AECC9194-7DA3-44F7-A12B-A4F465DE363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85174" y="3234340"/>
            <a:ext cx="872266" cy="1099232"/>
          </a:xfrm>
          <a:prstGeom prst="roundRect">
            <a:avLst>
              <a:gd name="adj" fmla="val 16667"/>
            </a:avLst>
          </a:prstGeom>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45" name="Picture 44"/>
          <p:cNvPicPr>
            <a:picLocks noChangeAspect="1"/>
          </p:cNvPicPr>
          <p:nvPr/>
        </p:nvPicPr>
        <p:blipFill>
          <a:blip r:embed="rId12">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197166" y="3076810"/>
            <a:ext cx="2462997" cy="1585097"/>
          </a:xfrm>
          <a:prstGeom prst="rect">
            <a:avLst/>
          </a:prstGeom>
          <a:ln>
            <a:noFill/>
          </a:ln>
        </p:spPr>
      </p:pic>
      <p:sp>
        <p:nvSpPr>
          <p:cNvPr id="13" name="TextBox 12">
            <a:extLst>
              <a:ext uri="{FF2B5EF4-FFF2-40B4-BE49-F238E27FC236}">
                <a16:creationId xmlns:a16="http://schemas.microsoft.com/office/drawing/2014/main" id="{EDD6505E-C6E4-46E2-916C-CE639F37CF04}"/>
              </a:ext>
            </a:extLst>
          </p:cNvPr>
          <p:cNvSpPr txBox="1"/>
          <p:nvPr/>
        </p:nvSpPr>
        <p:spPr>
          <a:xfrm>
            <a:off x="1783676" y="1018349"/>
            <a:ext cx="7390892" cy="2215991"/>
          </a:xfrm>
          <a:prstGeom prst="rect">
            <a:avLst/>
          </a:prstGeom>
          <a:noFill/>
        </p:spPr>
        <p:txBody>
          <a:bodyPr wrap="square" rtlCol="0">
            <a:spAutoFit/>
          </a:bodyPr>
          <a:lstStyle/>
          <a:p>
            <a:pPr marL="285750" indent="-285750">
              <a:buClr>
                <a:schemeClr val="accent6"/>
              </a:buClr>
              <a:buFont typeface="Arial" panose="020B060402020202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Students must fill out a FAFSA or California Dream Act Application beginning October 1</a:t>
            </a:r>
            <a:r>
              <a:rPr lang="en-US" baseline="30000" dirty="0">
                <a:latin typeface="Verdana" panose="020B0604030504040204" pitchFamily="34" charset="0"/>
                <a:ea typeface="Verdana" panose="020B0604030504040204" pitchFamily="34" charset="0"/>
                <a:cs typeface="Verdana" panose="020B0604030504040204" pitchFamily="34" charset="0"/>
              </a:rPr>
              <a:t>st</a:t>
            </a:r>
            <a:r>
              <a:rPr lang="en-US" dirty="0">
                <a:latin typeface="Verdana" panose="020B0604030504040204" pitchFamily="34" charset="0"/>
                <a:ea typeface="Verdana" panose="020B0604030504040204" pitchFamily="34" charset="0"/>
                <a:cs typeface="Verdana" panose="020B0604030504040204" pitchFamily="34" charset="0"/>
              </a:rPr>
              <a:t>, but no later than March 2</a:t>
            </a:r>
            <a:r>
              <a:rPr lang="en-US" baseline="30000" dirty="0">
                <a:latin typeface="Verdana" panose="020B0604030504040204" pitchFamily="34" charset="0"/>
                <a:ea typeface="Verdana" panose="020B0604030504040204" pitchFamily="34" charset="0"/>
                <a:cs typeface="Verdana" panose="020B0604030504040204" pitchFamily="34" charset="0"/>
              </a:rPr>
              <a:t>nd</a:t>
            </a:r>
          </a:p>
          <a:p>
            <a:pPr marL="285750" indent="-285750">
              <a:buClr>
                <a:schemeClr val="accent6"/>
              </a:buClr>
              <a:buFont typeface="Arial" panose="020B0604020202020204" pitchFamily="34" charset="0"/>
              <a:buChar char="•"/>
            </a:pPr>
            <a:endParaRPr lang="en-US" baseline="30000" dirty="0">
              <a:latin typeface="Verdana" panose="020B0604030504040204" pitchFamily="34" charset="0"/>
              <a:ea typeface="Verdana" panose="020B0604030504040204" pitchFamily="34" charset="0"/>
              <a:cs typeface="Verdana" panose="020B0604030504040204" pitchFamily="34" charset="0"/>
            </a:endParaRPr>
          </a:p>
          <a:p>
            <a:pPr marL="285750" indent="-285750">
              <a:buClr>
                <a:schemeClr val="accent6"/>
              </a:buClr>
              <a:buFont typeface="Arial" panose="020B060402020202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Schools need to submit student GPAs by the October 1</a:t>
            </a:r>
            <a:r>
              <a:rPr lang="en-US" baseline="30000" dirty="0">
                <a:latin typeface="Verdana" panose="020B0604030504040204" pitchFamily="34" charset="0"/>
                <a:ea typeface="Verdana" panose="020B0604030504040204" pitchFamily="34" charset="0"/>
                <a:cs typeface="Verdana" panose="020B0604030504040204" pitchFamily="34" charset="0"/>
              </a:rPr>
              <a:t>st</a:t>
            </a:r>
            <a:r>
              <a:rPr lang="en-US" dirty="0">
                <a:latin typeface="Verdana" panose="020B0604030504040204" pitchFamily="34" charset="0"/>
                <a:ea typeface="Verdana" panose="020B0604030504040204" pitchFamily="34" charset="0"/>
                <a:cs typeface="Verdana" panose="020B0604030504040204" pitchFamily="34" charset="0"/>
              </a:rPr>
              <a:t> deadline</a:t>
            </a:r>
          </a:p>
          <a:p>
            <a:pPr marL="285750" indent="-285750">
              <a:buClr>
                <a:schemeClr val="accent6"/>
              </a:buClr>
              <a:buFont typeface="Arial" panose="020B0604020202020204" pitchFamily="34" charset="0"/>
              <a:buChar char="•"/>
            </a:pPr>
            <a:endParaRPr lang="en-US" dirty="0">
              <a:latin typeface="Verdana" panose="020B0604030504040204" pitchFamily="34" charset="0"/>
              <a:ea typeface="Verdana" panose="020B0604030504040204" pitchFamily="34" charset="0"/>
              <a:cs typeface="Verdana" panose="020B0604030504040204" pitchFamily="34" charset="0"/>
            </a:endParaRPr>
          </a:p>
          <a:p>
            <a:pPr>
              <a:buClr>
                <a:schemeClr val="accent6"/>
              </a:buClr>
            </a:pPr>
            <a:endParaRPr lang="en-US" dirty="0">
              <a:latin typeface="Verdana" panose="020B0604030504040204" pitchFamily="34" charset="0"/>
              <a:ea typeface="Verdana" panose="020B0604030504040204" pitchFamily="34" charset="0"/>
              <a:cs typeface="Verdana" panose="020B0604030504040204" pitchFamily="34" charset="0"/>
            </a:endParaRPr>
          </a:p>
        </p:txBody>
      </p:sp>
      <p:grpSp>
        <p:nvGrpSpPr>
          <p:cNvPr id="37" name="Group 36">
            <a:extLst>
              <a:ext uri="{FF2B5EF4-FFF2-40B4-BE49-F238E27FC236}">
                <a16:creationId xmlns:a16="http://schemas.microsoft.com/office/drawing/2014/main" id="{C09E2DEE-A497-4B89-8524-DCD17687B4DE}"/>
              </a:ext>
            </a:extLst>
          </p:cNvPr>
          <p:cNvGrpSpPr/>
          <p:nvPr/>
        </p:nvGrpSpPr>
        <p:grpSpPr>
          <a:xfrm>
            <a:off x="3745041" y="3284737"/>
            <a:ext cx="1675689" cy="1168063"/>
            <a:chOff x="-1665247" y="1611086"/>
            <a:chExt cx="1675689" cy="1168063"/>
          </a:xfrm>
        </p:grpSpPr>
        <p:sp>
          <p:nvSpPr>
            <p:cNvPr id="20" name="Oval 19">
              <a:extLst>
                <a:ext uri="{FF2B5EF4-FFF2-40B4-BE49-F238E27FC236}">
                  <a16:creationId xmlns:a16="http://schemas.microsoft.com/office/drawing/2014/main" id="{81E03810-C62E-4EB0-B6C9-42F317E20698}"/>
                </a:ext>
              </a:extLst>
            </p:cNvPr>
            <p:cNvSpPr/>
            <p:nvPr/>
          </p:nvSpPr>
          <p:spPr>
            <a:xfrm>
              <a:off x="-1524000" y="1611086"/>
              <a:ext cx="1371600" cy="1168063"/>
            </a:xfrm>
            <a:prstGeom prst="ellipse">
              <a:avLst/>
            </a:prstGeom>
            <a:solidFill>
              <a:schemeClr val="accent6">
                <a:lumMod val="20000"/>
                <a:lumOff val="80000"/>
              </a:schemeClr>
            </a:solidFill>
            <a:ln>
              <a:solidFill>
                <a:srgbClr val="4639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F58FFE0E-64EC-4B35-B405-F33EE94D7CCD}"/>
                </a:ext>
              </a:extLst>
            </p:cNvPr>
            <p:cNvSpPr txBox="1"/>
            <p:nvPr/>
          </p:nvSpPr>
          <p:spPr>
            <a:xfrm>
              <a:off x="-1665247" y="1983241"/>
              <a:ext cx="1675689" cy="384721"/>
            </a:xfrm>
            <a:prstGeom prst="rect">
              <a:avLst/>
            </a:prstGeom>
            <a:noFill/>
          </p:spPr>
          <p:txBody>
            <a:bodyPr wrap="square" rtlCol="0">
              <a:spAutoFit/>
            </a:bodyPr>
            <a:lstStyle/>
            <a:p>
              <a:pPr algn="ctr"/>
              <a:r>
                <a:rPr lang="en-US" sz="1900" b="1" dirty="0">
                  <a:latin typeface="Verdana" panose="020B0604030504040204" pitchFamily="34" charset="0"/>
                  <a:ea typeface="Verdana" panose="020B0604030504040204" pitchFamily="34" charset="0"/>
                  <a:cs typeface="Verdana" panose="020B0604030504040204" pitchFamily="34" charset="0"/>
                </a:rPr>
                <a:t>Matched!</a:t>
              </a:r>
            </a:p>
          </p:txBody>
        </p:sp>
      </p:grpSp>
    </p:spTree>
    <p:extLst>
      <p:ext uri="{BB962C8B-B14F-4D97-AF65-F5344CB8AC3E}">
        <p14:creationId xmlns:p14="http://schemas.microsoft.com/office/powerpoint/2010/main" val="990767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500" fill="hold"/>
                                        <p:tgtEl>
                                          <p:spTgt spid="47"/>
                                        </p:tgtEl>
                                        <p:attrNameLst>
                                          <p:attrName>ppt_x</p:attrName>
                                        </p:attrNameLst>
                                      </p:cBhvr>
                                      <p:tavLst>
                                        <p:tav tm="0">
                                          <p:val>
                                            <p:strVal val="#ppt_x"/>
                                          </p:val>
                                        </p:tav>
                                        <p:tav tm="100000">
                                          <p:val>
                                            <p:strVal val="#ppt_x"/>
                                          </p:val>
                                        </p:tav>
                                      </p:tavLst>
                                    </p:anim>
                                    <p:anim calcmode="lin" valueType="num">
                                      <p:cBhvr additive="base">
                                        <p:cTn id="8" dur="500" fill="hold"/>
                                        <p:tgtEl>
                                          <p:spTgt spid="47"/>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100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500"/>
                            </p:stCondLst>
                            <p:childTnLst>
                              <p:par>
                                <p:cTn id="13" presetID="2" presetClass="entr" presetSubtype="4" fill="hold" nodeType="afterEffect">
                                  <p:stCondLst>
                                    <p:cond delay="500"/>
                                  </p:stCondLst>
                                  <p:childTnLst>
                                    <p:set>
                                      <p:cBhvr>
                                        <p:cTn id="14" dur="1" fill="hold">
                                          <p:stCondLst>
                                            <p:cond delay="0"/>
                                          </p:stCondLst>
                                        </p:cTn>
                                        <p:tgtEl>
                                          <p:spTgt spid="53"/>
                                        </p:tgtEl>
                                        <p:attrNameLst>
                                          <p:attrName>style.visibility</p:attrName>
                                        </p:attrNameLst>
                                      </p:cBhvr>
                                      <p:to>
                                        <p:strVal val="visible"/>
                                      </p:to>
                                    </p:set>
                                    <p:anim calcmode="lin" valueType="num">
                                      <p:cBhvr additive="base">
                                        <p:cTn id="15" dur="500" fill="hold"/>
                                        <p:tgtEl>
                                          <p:spTgt spid="53"/>
                                        </p:tgtEl>
                                        <p:attrNameLst>
                                          <p:attrName>ppt_x</p:attrName>
                                        </p:attrNameLst>
                                      </p:cBhvr>
                                      <p:tavLst>
                                        <p:tav tm="0">
                                          <p:val>
                                            <p:strVal val="#ppt_x"/>
                                          </p:val>
                                        </p:tav>
                                        <p:tav tm="100000">
                                          <p:val>
                                            <p:strVal val="#ppt_x"/>
                                          </p:val>
                                        </p:tav>
                                      </p:tavLst>
                                    </p:anim>
                                    <p:anim calcmode="lin" valueType="num">
                                      <p:cBhvr additive="base">
                                        <p:cTn id="16" dur="500" fill="hold"/>
                                        <p:tgtEl>
                                          <p:spTgt spid="53"/>
                                        </p:tgtEl>
                                        <p:attrNameLst>
                                          <p:attrName>ppt_y</p:attrName>
                                        </p:attrNameLst>
                                      </p:cBhvr>
                                      <p:tavLst>
                                        <p:tav tm="0">
                                          <p:val>
                                            <p:strVal val="1+#ppt_h/2"/>
                                          </p:val>
                                        </p:tav>
                                        <p:tav tm="100000">
                                          <p:val>
                                            <p:strVal val="#ppt_y"/>
                                          </p:val>
                                        </p:tav>
                                      </p:tavLst>
                                    </p:anim>
                                  </p:childTnLst>
                                </p:cTn>
                              </p:par>
                              <p:par>
                                <p:cTn id="17" presetID="10" presetClass="entr" presetSubtype="0" fill="hold" nodeType="withEffect">
                                  <p:stCondLst>
                                    <p:cond delay="1000"/>
                                  </p:stCondLst>
                                  <p:childTnLst>
                                    <p:set>
                                      <p:cBhvr>
                                        <p:cTn id="18" dur="1" fill="hold">
                                          <p:stCondLst>
                                            <p:cond delay="0"/>
                                          </p:stCondLst>
                                        </p:cTn>
                                        <p:tgtEl>
                                          <p:spTgt spid="73"/>
                                        </p:tgtEl>
                                        <p:attrNameLst>
                                          <p:attrName>style.visibility</p:attrName>
                                        </p:attrNameLst>
                                      </p:cBhvr>
                                      <p:to>
                                        <p:strVal val="visible"/>
                                      </p:to>
                                    </p:set>
                                    <p:animEffect transition="in" filter="fade">
                                      <p:cBhvr>
                                        <p:cTn id="19" dur="1000"/>
                                        <p:tgtEl>
                                          <p:spTgt spid="73"/>
                                        </p:tgtEl>
                                      </p:cBhvr>
                                    </p:animEffect>
                                  </p:childTnLst>
                                </p:cTn>
                              </p:par>
                              <p:par>
                                <p:cTn id="20" presetID="2" presetClass="entr" presetSubtype="4" fill="hold" nodeType="withEffect">
                                  <p:stCondLst>
                                    <p:cond delay="1500"/>
                                  </p:stCondLst>
                                  <p:childTnLst>
                                    <p:set>
                                      <p:cBhvr>
                                        <p:cTn id="21" dur="1" fill="hold">
                                          <p:stCondLst>
                                            <p:cond delay="0"/>
                                          </p:stCondLst>
                                        </p:cTn>
                                        <p:tgtEl>
                                          <p:spTgt spid="72"/>
                                        </p:tgtEl>
                                        <p:attrNameLst>
                                          <p:attrName>style.visibility</p:attrName>
                                        </p:attrNameLst>
                                      </p:cBhvr>
                                      <p:to>
                                        <p:strVal val="visible"/>
                                      </p:to>
                                    </p:set>
                                    <p:anim calcmode="lin" valueType="num">
                                      <p:cBhvr additive="base">
                                        <p:cTn id="22" dur="500" fill="hold"/>
                                        <p:tgtEl>
                                          <p:spTgt spid="72"/>
                                        </p:tgtEl>
                                        <p:attrNameLst>
                                          <p:attrName>ppt_x</p:attrName>
                                        </p:attrNameLst>
                                      </p:cBhvr>
                                      <p:tavLst>
                                        <p:tav tm="0">
                                          <p:val>
                                            <p:strVal val="#ppt_x"/>
                                          </p:val>
                                        </p:tav>
                                        <p:tav tm="100000">
                                          <p:val>
                                            <p:strVal val="#ppt_x"/>
                                          </p:val>
                                        </p:tav>
                                      </p:tavLst>
                                    </p:anim>
                                    <p:anim calcmode="lin" valueType="num">
                                      <p:cBhvr additive="base">
                                        <p:cTn id="23" dur="500" fill="hold"/>
                                        <p:tgtEl>
                                          <p:spTgt spid="72"/>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63" presetClass="path" presetSubtype="0" repeatCount="3000" accel="50000" decel="50000" fill="hold" nodeType="clickEffect">
                                  <p:stCondLst>
                                    <p:cond delay="0"/>
                                  </p:stCondLst>
                                  <p:childTnLst>
                                    <p:animMotion origin="layout" path="M -1.11111E-6 -1.11111E-6 L 1.22952 -0.01736 " pathEditMode="relative" rAng="0" ptsTypes="AA">
                                      <p:cBhvr>
                                        <p:cTn id="27" dur="5000" fill="hold"/>
                                        <p:tgtEl>
                                          <p:spTgt spid="76"/>
                                        </p:tgtEl>
                                        <p:attrNameLst>
                                          <p:attrName>ppt_x</p:attrName>
                                          <p:attrName>ppt_y</p:attrName>
                                        </p:attrNameLst>
                                      </p:cBhvr>
                                      <p:rCtr x="61476" y="-880"/>
                                    </p:animMotion>
                                  </p:childTnLst>
                                </p:cTn>
                              </p:par>
                              <p:par>
                                <p:cTn id="28" presetID="63" presetClass="path" presetSubtype="0" repeatCount="3000" accel="50000" decel="50000" fill="hold" nodeType="withEffect">
                                  <p:stCondLst>
                                    <p:cond delay="500"/>
                                  </p:stCondLst>
                                  <p:childTnLst>
                                    <p:animMotion origin="layout" path="M -0.01128 -0.0044 L 1.2816 -0.02454 " pathEditMode="relative" rAng="0" ptsTypes="AA">
                                      <p:cBhvr>
                                        <p:cTn id="29" dur="5000" fill="hold"/>
                                        <p:tgtEl>
                                          <p:spTgt spid="11"/>
                                        </p:tgtEl>
                                        <p:attrNameLst>
                                          <p:attrName>ppt_x</p:attrName>
                                          <p:attrName>ppt_y</p:attrName>
                                        </p:attrNameLst>
                                      </p:cBhvr>
                                      <p:rCtr x="64635" y="-1019"/>
                                    </p:animMotion>
                                  </p:childTnLst>
                                </p:cTn>
                              </p:par>
                              <p:par>
                                <p:cTn id="30" presetID="10" presetClass="entr" presetSubtype="0" fill="hold" nodeType="withEffect">
                                  <p:stCondLst>
                                    <p:cond delay="300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1000"/>
                                        <p:tgtEl>
                                          <p:spTgt spid="37"/>
                                        </p:tgtEl>
                                      </p:cBhvr>
                                    </p:animEffect>
                                  </p:childTnLst>
                                </p:cTn>
                              </p:par>
                              <p:par>
                                <p:cTn id="33" presetID="10" presetClass="exit" presetSubtype="0" fill="hold" nodeType="withEffect">
                                  <p:stCondLst>
                                    <p:cond delay="4500"/>
                                  </p:stCondLst>
                                  <p:childTnLst>
                                    <p:animEffect transition="out" filter="fade">
                                      <p:cBhvr>
                                        <p:cTn id="34" dur="1000"/>
                                        <p:tgtEl>
                                          <p:spTgt spid="37"/>
                                        </p:tgtEl>
                                      </p:cBhvr>
                                    </p:animEffect>
                                    <p:set>
                                      <p:cBhvr>
                                        <p:cTn id="35" dur="1" fill="hold">
                                          <p:stCondLst>
                                            <p:cond delay="999"/>
                                          </p:stCondLst>
                                        </p:cTn>
                                        <p:tgtEl>
                                          <p:spTgt spid="37"/>
                                        </p:tgtEl>
                                        <p:attrNameLst>
                                          <p:attrName>style.visibility</p:attrName>
                                        </p:attrNameLst>
                                      </p:cBhvr>
                                      <p:to>
                                        <p:strVal val="hidden"/>
                                      </p:to>
                                    </p:set>
                                  </p:childTnLst>
                                </p:cTn>
                              </p:par>
                              <p:par>
                                <p:cTn id="36" presetID="10" presetClass="entr" presetSubtype="0" fill="hold" nodeType="withEffect">
                                  <p:stCondLst>
                                    <p:cond delay="8000"/>
                                  </p:stCondLst>
                                  <p:childTnLst>
                                    <p:set>
                                      <p:cBhvr>
                                        <p:cTn id="37" dur="1" fill="hold">
                                          <p:stCondLst>
                                            <p:cond delay="0"/>
                                          </p:stCondLst>
                                        </p:cTn>
                                        <p:tgtEl>
                                          <p:spTgt spid="37"/>
                                        </p:tgtEl>
                                        <p:attrNameLst>
                                          <p:attrName>style.visibility</p:attrName>
                                        </p:attrNameLst>
                                      </p:cBhvr>
                                      <p:to>
                                        <p:strVal val="visible"/>
                                      </p:to>
                                    </p:set>
                                    <p:animEffect transition="in" filter="fade">
                                      <p:cBhvr>
                                        <p:cTn id="38" dur="1000"/>
                                        <p:tgtEl>
                                          <p:spTgt spid="37"/>
                                        </p:tgtEl>
                                      </p:cBhvr>
                                    </p:animEffect>
                                  </p:childTnLst>
                                </p:cTn>
                              </p:par>
                              <p:par>
                                <p:cTn id="39" presetID="10" presetClass="exit" presetSubtype="0" fill="hold" nodeType="withEffect">
                                  <p:stCondLst>
                                    <p:cond delay="9500"/>
                                  </p:stCondLst>
                                  <p:childTnLst>
                                    <p:animEffect transition="out" filter="fade">
                                      <p:cBhvr>
                                        <p:cTn id="40" dur="1000"/>
                                        <p:tgtEl>
                                          <p:spTgt spid="37"/>
                                        </p:tgtEl>
                                      </p:cBhvr>
                                    </p:animEffect>
                                    <p:set>
                                      <p:cBhvr>
                                        <p:cTn id="41" dur="1" fill="hold">
                                          <p:stCondLst>
                                            <p:cond delay="999"/>
                                          </p:stCondLst>
                                        </p:cTn>
                                        <p:tgtEl>
                                          <p:spTgt spid="37"/>
                                        </p:tgtEl>
                                        <p:attrNameLst>
                                          <p:attrName>style.visibility</p:attrName>
                                        </p:attrNameLst>
                                      </p:cBhvr>
                                      <p:to>
                                        <p:strVal val="hidden"/>
                                      </p:to>
                                    </p:set>
                                  </p:childTnLst>
                                </p:cTn>
                              </p:par>
                              <p:par>
                                <p:cTn id="42" presetID="10" presetClass="entr" presetSubtype="0" fill="hold" nodeType="withEffect">
                                  <p:stCondLst>
                                    <p:cond delay="13000"/>
                                  </p:stCondLst>
                                  <p:childTnLst>
                                    <p:set>
                                      <p:cBhvr>
                                        <p:cTn id="43" dur="1" fill="hold">
                                          <p:stCondLst>
                                            <p:cond delay="0"/>
                                          </p:stCondLst>
                                        </p:cTn>
                                        <p:tgtEl>
                                          <p:spTgt spid="37"/>
                                        </p:tgtEl>
                                        <p:attrNameLst>
                                          <p:attrName>style.visibility</p:attrName>
                                        </p:attrNameLst>
                                      </p:cBhvr>
                                      <p:to>
                                        <p:strVal val="visible"/>
                                      </p:to>
                                    </p:set>
                                    <p:animEffect transition="in" filter="fade">
                                      <p:cBhvr>
                                        <p:cTn id="44" dur="1000"/>
                                        <p:tgtEl>
                                          <p:spTgt spid="37"/>
                                        </p:tgtEl>
                                      </p:cBhvr>
                                    </p:animEffect>
                                  </p:childTnLst>
                                </p:cTn>
                              </p:par>
                              <p:par>
                                <p:cTn id="45" presetID="10" presetClass="exit" presetSubtype="0" fill="hold" nodeType="withEffect">
                                  <p:stCondLst>
                                    <p:cond delay="13500"/>
                                  </p:stCondLst>
                                  <p:childTnLst>
                                    <p:animEffect transition="out" filter="fade">
                                      <p:cBhvr>
                                        <p:cTn id="46" dur="1000"/>
                                        <p:tgtEl>
                                          <p:spTgt spid="37"/>
                                        </p:tgtEl>
                                      </p:cBhvr>
                                    </p:animEffect>
                                    <p:set>
                                      <p:cBhvr>
                                        <p:cTn id="47" dur="1" fill="hold">
                                          <p:stCondLst>
                                            <p:cond delay="999"/>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614603" y="581321"/>
            <a:ext cx="7620000" cy="416994"/>
          </a:xfrm>
        </p:spPr>
        <p:txBody>
          <a:bodyPr>
            <a:normAutofit fontScale="90000"/>
          </a:bodyPr>
          <a:lstStyle/>
          <a:p>
            <a:r>
              <a:rPr lang="en-US" sz="3600" b="1" noProof="0" dirty="0"/>
              <a:t>Cal Grant: Qualifying Factors</a:t>
            </a:r>
          </a:p>
        </p:txBody>
      </p:sp>
      <p:grpSp>
        <p:nvGrpSpPr>
          <p:cNvPr id="3" name="Group 2">
            <a:extLst>
              <a:ext uri="{FF2B5EF4-FFF2-40B4-BE49-F238E27FC236}">
                <a16:creationId xmlns:a16="http://schemas.microsoft.com/office/drawing/2014/main" id="{AF64A181-4BFD-46B5-8A98-8F4C804E8A0C}"/>
              </a:ext>
            </a:extLst>
          </p:cNvPr>
          <p:cNvGrpSpPr/>
          <p:nvPr/>
        </p:nvGrpSpPr>
        <p:grpSpPr>
          <a:xfrm>
            <a:off x="3200400" y="1303720"/>
            <a:ext cx="4555923" cy="4250559"/>
            <a:chOff x="2189628" y="1937655"/>
            <a:chExt cx="4555923" cy="4250559"/>
          </a:xfrm>
        </p:grpSpPr>
        <p:grpSp>
          <p:nvGrpSpPr>
            <p:cNvPr id="21" name="Group 20"/>
            <p:cNvGrpSpPr/>
            <p:nvPr/>
          </p:nvGrpSpPr>
          <p:grpSpPr>
            <a:xfrm>
              <a:off x="4282784" y="2354408"/>
              <a:ext cx="2152173" cy="2149184"/>
              <a:chOff x="4481158" y="2240486"/>
              <a:chExt cx="2152173" cy="2149184"/>
            </a:xfrm>
          </p:grpSpPr>
          <p:pic>
            <p:nvPicPr>
              <p:cNvPr id="9" name="Picture 8"/>
              <p:cNvPicPr>
                <a:picLocks noChangeAspect="1"/>
              </p:cNvPicPr>
              <p:nvPr/>
            </p:nvPicPr>
            <p:blipFill>
              <a:blip r:embed="rId3"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rot="5400000">
                <a:off x="4482653" y="2238991"/>
                <a:ext cx="2149184" cy="2152173"/>
              </a:xfrm>
              <a:prstGeom prst="rect">
                <a:avLst/>
              </a:prstGeom>
            </p:spPr>
          </p:pic>
          <p:sp>
            <p:nvSpPr>
              <p:cNvPr id="5" name="TextBox 4"/>
              <p:cNvSpPr txBox="1"/>
              <p:nvPr/>
            </p:nvSpPr>
            <p:spPr>
              <a:xfrm>
                <a:off x="5069060" y="3002240"/>
                <a:ext cx="953342" cy="461665"/>
              </a:xfrm>
              <a:prstGeom prst="rect">
                <a:avLst/>
              </a:prstGeom>
              <a:noFill/>
            </p:spPr>
            <p:txBody>
              <a:bodyPr wrap="square" rtlCol="0">
                <a:spAutoFit/>
              </a:bodyPr>
              <a:lstStyle/>
              <a:p>
                <a:r>
                  <a:rPr lang="en-US" sz="2400" b="1" dirty="0">
                    <a:solidFill>
                      <a:schemeClr val="bg1"/>
                    </a:solidFill>
                    <a:latin typeface="Verdana" panose="020B0604030504040204" pitchFamily="34" charset="0"/>
                    <a:ea typeface="Verdana" panose="020B0604030504040204" pitchFamily="34" charset="0"/>
                    <a:cs typeface="Verdana" panose="020B0604030504040204" pitchFamily="34" charset="0"/>
                  </a:rPr>
                  <a:t>GPA</a:t>
                </a:r>
              </a:p>
            </p:txBody>
          </p:sp>
        </p:grpSp>
        <p:grpSp>
          <p:nvGrpSpPr>
            <p:cNvPr id="22" name="Group 21"/>
            <p:cNvGrpSpPr/>
            <p:nvPr/>
          </p:nvGrpSpPr>
          <p:grpSpPr>
            <a:xfrm>
              <a:off x="2189628" y="3628671"/>
              <a:ext cx="2149184" cy="2152173"/>
              <a:chOff x="2413097" y="3463905"/>
              <a:chExt cx="2149184" cy="2152173"/>
            </a:xfrm>
          </p:grpSpPr>
          <p:pic>
            <p:nvPicPr>
              <p:cNvPr id="18" name="Picture 17"/>
              <p:cNvPicPr>
                <a:picLocks noChangeAspect="1"/>
              </p:cNvPicPr>
              <p:nvPr/>
            </p:nvPicPr>
            <p:blipFill>
              <a:blip r:embed="rId3" cstate="print">
                <a:duotone>
                  <a:prstClr val="black"/>
                  <a:srgbClr val="FF00FF">
                    <a:tint val="45000"/>
                    <a:satMod val="400000"/>
                  </a:srgbClr>
                </a:duotone>
                <a:extLst>
                  <a:ext uri="{28A0092B-C50C-407E-A947-70E740481C1C}">
                    <a14:useLocalDpi xmlns:a14="http://schemas.microsoft.com/office/drawing/2010/main" val="0"/>
                  </a:ext>
                </a:extLst>
              </a:blip>
              <a:stretch>
                <a:fillRect/>
              </a:stretch>
            </p:blipFill>
            <p:spPr>
              <a:xfrm flipH="1">
                <a:off x="2413097" y="3463905"/>
                <a:ext cx="2149184" cy="2152173"/>
              </a:xfrm>
              <a:prstGeom prst="rect">
                <a:avLst/>
              </a:prstGeom>
            </p:spPr>
          </p:pic>
          <p:sp>
            <p:nvSpPr>
              <p:cNvPr id="12" name="TextBox 11"/>
              <p:cNvSpPr txBox="1"/>
              <p:nvPr/>
            </p:nvSpPr>
            <p:spPr>
              <a:xfrm>
                <a:off x="2840290" y="4036917"/>
                <a:ext cx="1524000" cy="707886"/>
              </a:xfrm>
              <a:prstGeom prst="rect">
                <a:avLst/>
              </a:prstGeom>
              <a:noFill/>
            </p:spPr>
            <p:txBody>
              <a:bodyPr wrap="square" rtlCol="0">
                <a:spAutoFit/>
              </a:bodyPr>
              <a:lstStyle/>
              <a:p>
                <a:pPr algn="ctr"/>
                <a:r>
                  <a:rPr lang="en-US" sz="2000" b="1" dirty="0">
                    <a:solidFill>
                      <a:schemeClr val="bg1"/>
                    </a:solidFill>
                    <a:latin typeface="Verdana" panose="020B0604030504040204" pitchFamily="34" charset="0"/>
                    <a:ea typeface="Verdana" panose="020B0604030504040204" pitchFamily="34" charset="0"/>
                    <a:cs typeface="Verdana" panose="020B0604030504040204" pitchFamily="34" charset="0"/>
                  </a:rPr>
                  <a:t>Financial</a:t>
                </a:r>
              </a:p>
              <a:p>
                <a:pPr algn="ctr"/>
                <a:r>
                  <a:rPr lang="en-US" sz="2000" b="1" dirty="0">
                    <a:solidFill>
                      <a:schemeClr val="bg1"/>
                    </a:solidFill>
                    <a:latin typeface="Verdana" panose="020B0604030504040204" pitchFamily="34" charset="0"/>
                    <a:ea typeface="Verdana" panose="020B0604030504040204" pitchFamily="34" charset="0"/>
                    <a:cs typeface="Verdana" panose="020B0604030504040204" pitchFamily="34" charset="0"/>
                  </a:rPr>
                  <a:t>Need</a:t>
                </a:r>
              </a:p>
            </p:txBody>
          </p:sp>
        </p:grpSp>
        <p:grpSp>
          <p:nvGrpSpPr>
            <p:cNvPr id="20" name="Group 19"/>
            <p:cNvGrpSpPr/>
            <p:nvPr/>
          </p:nvGrpSpPr>
          <p:grpSpPr>
            <a:xfrm>
              <a:off x="2590800" y="1937655"/>
              <a:ext cx="2149184" cy="2152173"/>
              <a:chOff x="2811261" y="1792935"/>
              <a:chExt cx="2149184" cy="2152173"/>
            </a:xfrm>
          </p:grpSpPr>
          <p:pic>
            <p:nvPicPr>
              <p:cNvPr id="19" name="Picture 18"/>
              <p:cNvPicPr>
                <a:picLocks noChangeAspect="1"/>
              </p:cNvPicPr>
              <p:nvPr/>
            </p:nvPicPr>
            <p:blipFill>
              <a:blip r:embed="rId3" cstate="print">
                <a:duotone>
                  <a:prstClr val="black"/>
                  <a:schemeClr val="bg2">
                    <a:lumMod val="75000"/>
                    <a:tint val="45000"/>
                    <a:satMod val="400000"/>
                  </a:schemeClr>
                </a:duotone>
                <a:extLst>
                  <a:ext uri="{28A0092B-C50C-407E-A947-70E740481C1C}">
                    <a14:useLocalDpi xmlns:a14="http://schemas.microsoft.com/office/drawing/2010/main" val="0"/>
                  </a:ext>
                </a:extLst>
              </a:blip>
              <a:stretch>
                <a:fillRect/>
              </a:stretch>
            </p:blipFill>
            <p:spPr>
              <a:xfrm>
                <a:off x="2811261" y="1792935"/>
                <a:ext cx="2149184" cy="2152173"/>
              </a:xfrm>
              <a:prstGeom prst="rect">
                <a:avLst/>
              </a:prstGeom>
            </p:spPr>
          </p:pic>
          <p:sp>
            <p:nvSpPr>
              <p:cNvPr id="13" name="TextBox 12"/>
              <p:cNvSpPr txBox="1"/>
              <p:nvPr/>
            </p:nvSpPr>
            <p:spPr>
              <a:xfrm>
                <a:off x="3175910" y="2403746"/>
                <a:ext cx="1313608" cy="1015663"/>
              </a:xfrm>
              <a:prstGeom prst="rect">
                <a:avLst/>
              </a:prstGeom>
              <a:noFill/>
            </p:spPr>
            <p:txBody>
              <a:bodyPr wrap="square" rtlCol="0">
                <a:spAutoFit/>
              </a:bodyPr>
              <a:lstStyle/>
              <a:p>
                <a:pPr algn="ctr"/>
                <a:r>
                  <a:rPr lang="en-US" sz="2000" b="1" dirty="0">
                    <a:solidFill>
                      <a:schemeClr val="bg1"/>
                    </a:solidFill>
                    <a:latin typeface="Verdana" panose="020B0604030504040204" pitchFamily="34" charset="0"/>
                    <a:ea typeface="Verdana" panose="020B0604030504040204" pitchFamily="34" charset="0"/>
                    <a:cs typeface="Verdana" panose="020B0604030504040204" pitchFamily="34" charset="0"/>
                  </a:rPr>
                  <a:t>Income &amp; Assets</a:t>
                </a:r>
              </a:p>
            </p:txBody>
          </p:sp>
        </p:grpSp>
        <p:grpSp>
          <p:nvGrpSpPr>
            <p:cNvPr id="25" name="Group 24"/>
            <p:cNvGrpSpPr/>
            <p:nvPr/>
          </p:nvGrpSpPr>
          <p:grpSpPr>
            <a:xfrm>
              <a:off x="3853007" y="4039030"/>
              <a:ext cx="2892544" cy="2149184"/>
              <a:chOff x="6364243" y="5803045"/>
              <a:chExt cx="2892544" cy="2149184"/>
            </a:xfrm>
          </p:grpSpPr>
          <p:pic>
            <p:nvPicPr>
              <p:cNvPr id="17" name="Picture 16"/>
              <p:cNvPicPr>
                <a:picLocks noChangeAspect="1"/>
              </p:cNvPicPr>
              <p:nvPr/>
            </p:nvPicPr>
            <p:blipFill>
              <a:blip r:embed="rId3" cstate="print">
                <a:duotone>
                  <a:prstClr val="black"/>
                  <a:srgbClr val="0000FF">
                    <a:tint val="45000"/>
                    <a:satMod val="400000"/>
                  </a:srgbClr>
                </a:duotone>
                <a:extLst>
                  <a:ext uri="{28A0092B-C50C-407E-A947-70E740481C1C}">
                    <a14:useLocalDpi xmlns:a14="http://schemas.microsoft.com/office/drawing/2010/main" val="0"/>
                  </a:ext>
                </a:extLst>
              </a:blip>
              <a:stretch>
                <a:fillRect/>
              </a:stretch>
            </p:blipFill>
            <p:spPr>
              <a:xfrm rot="5400000" flipV="1">
                <a:off x="6365738" y="5801550"/>
                <a:ext cx="2149184" cy="2152173"/>
              </a:xfrm>
              <a:prstGeom prst="rect">
                <a:avLst/>
              </a:prstGeom>
            </p:spPr>
          </p:pic>
          <p:sp>
            <p:nvSpPr>
              <p:cNvPr id="24" name="TextBox 23"/>
              <p:cNvSpPr txBox="1"/>
              <p:nvPr/>
            </p:nvSpPr>
            <p:spPr>
              <a:xfrm>
                <a:off x="6859214" y="6811193"/>
                <a:ext cx="2397573" cy="923330"/>
              </a:xfrm>
              <a:prstGeom prst="rect">
                <a:avLst/>
              </a:prstGeom>
              <a:noFill/>
            </p:spPr>
            <p:txBody>
              <a:bodyPr wrap="square" rtlCol="0">
                <a:spAutoFit/>
              </a:bodyPr>
              <a:lstStyle/>
              <a:p>
                <a:r>
                  <a:rPr lang="en-US" b="1" dirty="0">
                    <a:solidFill>
                      <a:schemeClr val="bg1"/>
                    </a:solidFill>
                    <a:latin typeface="Verdana" panose="020B0604030504040204" pitchFamily="34" charset="0"/>
                    <a:ea typeface="Verdana" panose="020B0604030504040204" pitchFamily="34" charset="0"/>
                    <a:cs typeface="Verdana" panose="020B0604030504040204" pitchFamily="34" charset="0"/>
                  </a:rPr>
                  <a:t>Program</a:t>
                </a:r>
              </a:p>
              <a:p>
                <a:r>
                  <a:rPr lang="en-US" b="1" dirty="0">
                    <a:solidFill>
                      <a:schemeClr val="bg1"/>
                    </a:solidFill>
                    <a:latin typeface="Verdana" panose="020B0604030504040204" pitchFamily="34" charset="0"/>
                    <a:ea typeface="Verdana" panose="020B0604030504040204" pitchFamily="34" charset="0"/>
                    <a:cs typeface="Verdana" panose="020B0604030504040204" pitchFamily="34" charset="0"/>
                  </a:rPr>
                  <a:t>Enrollment</a:t>
                </a:r>
              </a:p>
              <a:p>
                <a:endParaRPr lang="en-US" sz="16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grpSp>
      </p:grpSp>
    </p:spTree>
    <p:extLst>
      <p:ext uri="{BB962C8B-B14F-4D97-AF65-F5344CB8AC3E}">
        <p14:creationId xmlns:p14="http://schemas.microsoft.com/office/powerpoint/2010/main" val="7574883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1480507-369B-49F2-8416-C761977D083F}"/>
              </a:ext>
            </a:extLst>
          </p:cNvPr>
          <p:cNvGrpSpPr/>
          <p:nvPr/>
        </p:nvGrpSpPr>
        <p:grpSpPr>
          <a:xfrm>
            <a:off x="1981201" y="990600"/>
            <a:ext cx="6858000" cy="4622559"/>
            <a:chOff x="457200" y="1923902"/>
            <a:chExt cx="8229600" cy="4685263"/>
          </a:xfrm>
        </p:grpSpPr>
        <p:sp>
          <p:nvSpPr>
            <p:cNvPr id="8" name="Flowchart: Process 7">
              <a:extLst>
                <a:ext uri="{FF2B5EF4-FFF2-40B4-BE49-F238E27FC236}">
                  <a16:creationId xmlns:a16="http://schemas.microsoft.com/office/drawing/2014/main" id="{D18F962A-03AA-4F37-9D5F-6D9979CC670E}"/>
                </a:ext>
              </a:extLst>
            </p:cNvPr>
            <p:cNvSpPr/>
            <p:nvPr/>
          </p:nvSpPr>
          <p:spPr>
            <a:xfrm>
              <a:off x="529790" y="2857970"/>
              <a:ext cx="3855025" cy="584224"/>
            </a:xfrm>
            <a:prstGeom prst="flowChartProcess">
              <a:avLst/>
            </a:prstGeom>
            <a:solidFill>
              <a:srgbClr val="E5FFE5"/>
            </a:solidFill>
            <a:ln w="38100">
              <a:solidFill>
                <a:srgbClr val="339966"/>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Process 8">
              <a:extLst>
                <a:ext uri="{FF2B5EF4-FFF2-40B4-BE49-F238E27FC236}">
                  <a16:creationId xmlns:a16="http://schemas.microsoft.com/office/drawing/2014/main" id="{0B07624D-A107-4E16-8161-31518617FF08}"/>
                </a:ext>
              </a:extLst>
            </p:cNvPr>
            <p:cNvSpPr/>
            <p:nvPr/>
          </p:nvSpPr>
          <p:spPr>
            <a:xfrm>
              <a:off x="457200" y="1939364"/>
              <a:ext cx="8229600" cy="655320"/>
            </a:xfrm>
            <a:prstGeom prst="flowChartProcess">
              <a:avLst/>
            </a:prstGeom>
            <a:solidFill>
              <a:schemeClr val="bg1">
                <a:lumMod val="95000"/>
              </a:schemeClr>
            </a:solidFill>
            <a:ln w="38100">
              <a:solidFill>
                <a:schemeClr val="tx1"/>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ooper Std Black" panose="0208090304030B020404" pitchFamily="18" charset="0"/>
                <a:ea typeface="Verdana" panose="020B0604030504040204" pitchFamily="34" charset="0"/>
                <a:cs typeface="Arial" panose="020B0604020202020204" pitchFamily="34" charset="0"/>
              </a:endParaRPr>
            </a:p>
          </p:txBody>
        </p:sp>
        <p:sp>
          <p:nvSpPr>
            <p:cNvPr id="14" name="Flowchart: Process 13">
              <a:extLst>
                <a:ext uri="{FF2B5EF4-FFF2-40B4-BE49-F238E27FC236}">
                  <a16:creationId xmlns:a16="http://schemas.microsoft.com/office/drawing/2014/main" id="{E788B208-65FD-4C11-890B-DA01AE203598}"/>
                </a:ext>
              </a:extLst>
            </p:cNvPr>
            <p:cNvSpPr/>
            <p:nvPr/>
          </p:nvSpPr>
          <p:spPr>
            <a:xfrm>
              <a:off x="5257801" y="2844776"/>
              <a:ext cx="3397824" cy="584224"/>
            </a:xfrm>
            <a:prstGeom prst="flowChartProcess">
              <a:avLst/>
            </a:prstGeom>
            <a:solidFill>
              <a:schemeClr val="accent6">
                <a:lumMod val="20000"/>
                <a:lumOff val="80000"/>
              </a:schemeClr>
            </a:solidFill>
            <a:ln w="38100">
              <a:solidFill>
                <a:schemeClr val="accent6"/>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lowchart: Process 14">
              <a:extLst>
                <a:ext uri="{FF2B5EF4-FFF2-40B4-BE49-F238E27FC236}">
                  <a16:creationId xmlns:a16="http://schemas.microsoft.com/office/drawing/2014/main" id="{57D8E62B-BC8E-4F93-93B2-6246F97CB203}"/>
                </a:ext>
              </a:extLst>
            </p:cNvPr>
            <p:cNvSpPr/>
            <p:nvPr/>
          </p:nvSpPr>
          <p:spPr>
            <a:xfrm>
              <a:off x="457200" y="4876800"/>
              <a:ext cx="2113464" cy="1681120"/>
            </a:xfrm>
            <a:prstGeom prst="flowChartProcess">
              <a:avLst/>
            </a:prstGeom>
            <a:solidFill>
              <a:srgbClr val="E5FFE5"/>
            </a:solidFill>
            <a:ln w="38100">
              <a:solidFill>
                <a:srgbClr val="339966"/>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Flowchart: Process 15">
              <a:extLst>
                <a:ext uri="{FF2B5EF4-FFF2-40B4-BE49-F238E27FC236}">
                  <a16:creationId xmlns:a16="http://schemas.microsoft.com/office/drawing/2014/main" id="{3F2D2E35-1779-45EC-ADFF-3C5D58DD39DC}"/>
                </a:ext>
              </a:extLst>
            </p:cNvPr>
            <p:cNvSpPr/>
            <p:nvPr/>
          </p:nvSpPr>
          <p:spPr>
            <a:xfrm>
              <a:off x="2777835" y="4876800"/>
              <a:ext cx="2126673" cy="1681120"/>
            </a:xfrm>
            <a:prstGeom prst="flowChartProcess">
              <a:avLst/>
            </a:prstGeom>
            <a:solidFill>
              <a:srgbClr val="E5FFE5"/>
            </a:solidFill>
            <a:ln w="38100">
              <a:solidFill>
                <a:srgbClr val="339966"/>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 name="Flowchart: Process 16">
              <a:extLst>
                <a:ext uri="{FF2B5EF4-FFF2-40B4-BE49-F238E27FC236}">
                  <a16:creationId xmlns:a16="http://schemas.microsoft.com/office/drawing/2014/main" id="{EA9827CE-1D6C-4CD1-9C51-1464E7B98FA9}"/>
                </a:ext>
              </a:extLst>
            </p:cNvPr>
            <p:cNvSpPr/>
            <p:nvPr/>
          </p:nvSpPr>
          <p:spPr>
            <a:xfrm>
              <a:off x="483178" y="3730520"/>
              <a:ext cx="4384532" cy="841480"/>
            </a:xfrm>
            <a:prstGeom prst="flowChartProcess">
              <a:avLst/>
            </a:prstGeom>
            <a:solidFill>
              <a:srgbClr val="E5FFE5"/>
            </a:solidFill>
            <a:ln w="38100">
              <a:solidFill>
                <a:srgbClr val="339966"/>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Flowchart: Process 17">
              <a:extLst>
                <a:ext uri="{FF2B5EF4-FFF2-40B4-BE49-F238E27FC236}">
                  <a16:creationId xmlns:a16="http://schemas.microsoft.com/office/drawing/2014/main" id="{D916F8DE-E62A-497D-A5E8-12178C24D389}"/>
                </a:ext>
              </a:extLst>
            </p:cNvPr>
            <p:cNvSpPr/>
            <p:nvPr/>
          </p:nvSpPr>
          <p:spPr>
            <a:xfrm>
              <a:off x="5262997" y="3730520"/>
              <a:ext cx="3397825" cy="841480"/>
            </a:xfrm>
            <a:prstGeom prst="flowChartProcess">
              <a:avLst/>
            </a:prstGeom>
            <a:solidFill>
              <a:schemeClr val="accent6">
                <a:lumMod val="20000"/>
                <a:lumOff val="80000"/>
              </a:schemeClr>
            </a:solidFill>
            <a:ln w="38100">
              <a:solidFill>
                <a:schemeClr val="accent6"/>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lowchart: Process 18">
              <a:extLst>
                <a:ext uri="{FF2B5EF4-FFF2-40B4-BE49-F238E27FC236}">
                  <a16:creationId xmlns:a16="http://schemas.microsoft.com/office/drawing/2014/main" id="{5790AAE9-E5FF-4C6C-80C1-351F6BE2A06D}"/>
                </a:ext>
              </a:extLst>
            </p:cNvPr>
            <p:cNvSpPr/>
            <p:nvPr/>
          </p:nvSpPr>
          <p:spPr>
            <a:xfrm>
              <a:off x="5757870" y="4872080"/>
              <a:ext cx="2374752" cy="1681120"/>
            </a:xfrm>
            <a:prstGeom prst="flowChartProcess">
              <a:avLst/>
            </a:prstGeom>
            <a:solidFill>
              <a:schemeClr val="accent6">
                <a:lumMod val="20000"/>
                <a:lumOff val="80000"/>
              </a:schemeClr>
            </a:solidFill>
            <a:ln w="38100">
              <a:solidFill>
                <a:schemeClr val="accent6"/>
              </a:soli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D2F56B1A-A673-4195-BA7D-C5973FC57A88}"/>
                </a:ext>
              </a:extLst>
            </p:cNvPr>
            <p:cNvSpPr txBox="1"/>
            <p:nvPr/>
          </p:nvSpPr>
          <p:spPr>
            <a:xfrm>
              <a:off x="1981537" y="1923902"/>
              <a:ext cx="5495490" cy="608305"/>
            </a:xfrm>
            <a:prstGeom prst="rect">
              <a:avLst/>
            </a:prstGeom>
            <a:noFill/>
            <a:ln>
              <a:noFill/>
            </a:ln>
          </p:spPr>
          <p:txBody>
            <a:bodyPr wrap="square" rtlCol="0">
              <a:spAutoFit/>
            </a:bodyPr>
            <a:lstStyle/>
            <a:p>
              <a:r>
                <a:rPr lang="en-US" sz="3300" b="1" dirty="0">
                  <a:latin typeface="Verdana" panose="020B0604030504040204" pitchFamily="34" charset="0"/>
                  <a:ea typeface="Verdana" panose="020B0604030504040204" pitchFamily="34" charset="0"/>
                  <a:cs typeface="Verdana" panose="020B0604030504040204" pitchFamily="34" charset="0"/>
                </a:rPr>
                <a:t>CAL GRANT A &amp; B</a:t>
              </a:r>
            </a:p>
          </p:txBody>
        </p:sp>
        <p:sp>
          <p:nvSpPr>
            <p:cNvPr id="22" name="TextBox 21">
              <a:extLst>
                <a:ext uri="{FF2B5EF4-FFF2-40B4-BE49-F238E27FC236}">
                  <a16:creationId xmlns:a16="http://schemas.microsoft.com/office/drawing/2014/main" id="{76B82214-9D25-4E33-B6AB-3CAE5B53D295}"/>
                </a:ext>
              </a:extLst>
            </p:cNvPr>
            <p:cNvSpPr txBox="1"/>
            <p:nvPr/>
          </p:nvSpPr>
          <p:spPr>
            <a:xfrm>
              <a:off x="1197032" y="2933979"/>
              <a:ext cx="2864791" cy="405537"/>
            </a:xfrm>
            <a:prstGeom prst="rect">
              <a:avLst/>
            </a:prstGeom>
            <a:noFill/>
            <a:ln>
              <a:noFill/>
            </a:ln>
          </p:spPr>
          <p:txBody>
            <a:bodyPr wrap="square" rtlCol="0">
              <a:spAutoFit/>
            </a:bodyPr>
            <a:lstStyle/>
            <a:p>
              <a:r>
                <a:rPr lang="en-US" sz="2000" b="1" dirty="0">
                  <a:latin typeface="Verdana" panose="020B0604030504040204" pitchFamily="34" charset="0"/>
                  <a:ea typeface="Verdana" panose="020B0604030504040204" pitchFamily="34" charset="0"/>
                  <a:cs typeface="Verdana" panose="020B0604030504040204" pitchFamily="34" charset="0"/>
                </a:rPr>
                <a:t>ENTITLEMENT</a:t>
              </a:r>
            </a:p>
          </p:txBody>
        </p:sp>
        <p:sp>
          <p:nvSpPr>
            <p:cNvPr id="23" name="TextBox 22">
              <a:extLst>
                <a:ext uri="{FF2B5EF4-FFF2-40B4-BE49-F238E27FC236}">
                  <a16:creationId xmlns:a16="http://schemas.microsoft.com/office/drawing/2014/main" id="{A53E5BE3-BFC8-4454-BB95-1A0BACA2FB59}"/>
                </a:ext>
              </a:extLst>
            </p:cNvPr>
            <p:cNvSpPr txBox="1"/>
            <p:nvPr/>
          </p:nvSpPr>
          <p:spPr>
            <a:xfrm>
              <a:off x="5694240" y="2915214"/>
              <a:ext cx="2676092" cy="405537"/>
            </a:xfrm>
            <a:prstGeom prst="rect">
              <a:avLst/>
            </a:prstGeom>
            <a:noFill/>
            <a:ln>
              <a:noFill/>
            </a:ln>
          </p:spPr>
          <p:txBody>
            <a:bodyPr wrap="square" rtlCol="0">
              <a:spAutoFit/>
            </a:bodyPr>
            <a:lstStyle/>
            <a:p>
              <a:r>
                <a:rPr lang="en-US" sz="2000" b="1" dirty="0">
                  <a:latin typeface="Verdana" panose="020B0604030504040204" pitchFamily="34" charset="0"/>
                  <a:ea typeface="Verdana" panose="020B0604030504040204" pitchFamily="34" charset="0"/>
                  <a:cs typeface="Verdana" panose="020B0604030504040204" pitchFamily="34" charset="0"/>
                </a:rPr>
                <a:t>COMPETITIVE</a:t>
              </a:r>
            </a:p>
          </p:txBody>
        </p:sp>
        <p:sp>
          <p:nvSpPr>
            <p:cNvPr id="24" name="TextBox 23">
              <a:extLst>
                <a:ext uri="{FF2B5EF4-FFF2-40B4-BE49-F238E27FC236}">
                  <a16:creationId xmlns:a16="http://schemas.microsoft.com/office/drawing/2014/main" id="{93C550DC-2B10-47BC-812A-009EE72DF660}"/>
                </a:ext>
              </a:extLst>
            </p:cNvPr>
            <p:cNvSpPr txBox="1"/>
            <p:nvPr/>
          </p:nvSpPr>
          <p:spPr>
            <a:xfrm>
              <a:off x="846645" y="3841562"/>
              <a:ext cx="3657597" cy="677108"/>
            </a:xfrm>
            <a:prstGeom prst="rect">
              <a:avLst/>
            </a:prstGeom>
            <a:noFill/>
            <a:ln>
              <a:noFill/>
            </a:ln>
          </p:spPr>
          <p:txBody>
            <a:bodyPr wrap="square" rtlCol="0">
              <a:spAutoFit/>
            </a:bodyPr>
            <a:lstStyle/>
            <a:p>
              <a:pPr marL="342900" indent="-342900">
                <a:buFont typeface="Arial" panose="020B060402020202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Unlimited</a:t>
              </a:r>
            </a:p>
            <a:p>
              <a:pPr marL="342900" indent="-342900">
                <a:buFont typeface="Arial" panose="020B060402020202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FAFSA &amp; CADAA filers</a:t>
              </a:r>
            </a:p>
          </p:txBody>
        </p:sp>
        <p:sp>
          <p:nvSpPr>
            <p:cNvPr id="25" name="TextBox 24">
              <a:extLst>
                <a:ext uri="{FF2B5EF4-FFF2-40B4-BE49-F238E27FC236}">
                  <a16:creationId xmlns:a16="http://schemas.microsoft.com/office/drawing/2014/main" id="{FCB9707D-983D-4362-B09D-74D86550C13C}"/>
                </a:ext>
              </a:extLst>
            </p:cNvPr>
            <p:cNvSpPr txBox="1"/>
            <p:nvPr/>
          </p:nvSpPr>
          <p:spPr>
            <a:xfrm>
              <a:off x="545956" y="4940224"/>
              <a:ext cx="1935952" cy="1668941"/>
            </a:xfrm>
            <a:prstGeom prst="rect">
              <a:avLst/>
            </a:prstGeom>
            <a:noFill/>
            <a:ln>
              <a:noFill/>
            </a:ln>
          </p:spPr>
          <p:txBody>
            <a:bodyPr wrap="square" rtlCol="0">
              <a:spAutoFit/>
            </a:bodyPr>
            <a:lstStyle/>
            <a:p>
              <a:pPr algn="ctr">
                <a:spcAft>
                  <a:spcPts val="600"/>
                </a:spcAft>
              </a:pPr>
              <a:r>
                <a:rPr lang="en-US" sz="1600" b="1" dirty="0">
                  <a:latin typeface="Verdana" panose="020B0604030504040204" pitchFamily="34" charset="0"/>
                  <a:ea typeface="Verdana" panose="020B0604030504040204" pitchFamily="34" charset="0"/>
                  <a:cs typeface="Verdana" panose="020B0604030504040204" pitchFamily="34" charset="0"/>
                </a:rPr>
                <a:t>E1</a:t>
              </a:r>
            </a:p>
            <a:p>
              <a:pPr marL="285750" indent="-285750">
                <a:buFont typeface="Arial" panose="020B0604020202020204" pitchFamily="34" charset="0"/>
                <a:buChar char="•"/>
              </a:pPr>
              <a:r>
                <a:rPr lang="en-US" sz="1600" dirty="0">
                  <a:latin typeface="Verdana" panose="020B0604030504040204" pitchFamily="34" charset="0"/>
                  <a:ea typeface="Verdana" panose="020B0604030504040204" pitchFamily="34" charset="0"/>
                  <a:cs typeface="Verdana" panose="020B0604030504040204" pitchFamily="34" charset="0"/>
                </a:rPr>
                <a:t>HS Seniors &amp; last year’s graduates</a:t>
              </a:r>
            </a:p>
            <a:p>
              <a:pPr marL="285750" indent="-285750">
                <a:buFont typeface="Arial" panose="020B0604020202020204" pitchFamily="34" charset="0"/>
                <a:buChar char="•"/>
              </a:pPr>
              <a:r>
                <a:rPr lang="en-US" sz="1600" dirty="0">
                  <a:latin typeface="Verdana" panose="020B0604030504040204" pitchFamily="34" charset="0"/>
                  <a:ea typeface="Verdana" panose="020B0604030504040204" pitchFamily="34" charset="0"/>
                  <a:cs typeface="Verdana" panose="020B0604030504040204" pitchFamily="34" charset="0"/>
                </a:rPr>
                <a:t>H.S. GPA</a:t>
              </a:r>
            </a:p>
          </p:txBody>
        </p:sp>
        <p:sp>
          <p:nvSpPr>
            <p:cNvPr id="26" name="TextBox 25">
              <a:extLst>
                <a:ext uri="{FF2B5EF4-FFF2-40B4-BE49-F238E27FC236}">
                  <a16:creationId xmlns:a16="http://schemas.microsoft.com/office/drawing/2014/main" id="{C0FAB087-E56B-471C-9E36-9D6CA7B8E688}"/>
                </a:ext>
              </a:extLst>
            </p:cNvPr>
            <p:cNvSpPr txBox="1"/>
            <p:nvPr/>
          </p:nvSpPr>
          <p:spPr>
            <a:xfrm>
              <a:off x="2769704" y="4976544"/>
              <a:ext cx="2579981" cy="1419379"/>
            </a:xfrm>
            <a:prstGeom prst="rect">
              <a:avLst/>
            </a:prstGeom>
            <a:noFill/>
            <a:ln>
              <a:noFill/>
            </a:ln>
          </p:spPr>
          <p:txBody>
            <a:bodyPr wrap="square" rtlCol="0">
              <a:spAutoFit/>
            </a:bodyPr>
            <a:lstStyle/>
            <a:p>
              <a:pPr algn="ctr">
                <a:spcAft>
                  <a:spcPts val="600"/>
                </a:spcAft>
              </a:pPr>
              <a:r>
                <a:rPr lang="en-US" sz="1600" b="1" dirty="0">
                  <a:latin typeface="Verdana" panose="020B0604030504040204" pitchFamily="34" charset="0"/>
                  <a:ea typeface="Verdana" panose="020B0604030504040204" pitchFamily="34" charset="0"/>
                  <a:cs typeface="Verdana" panose="020B0604030504040204" pitchFamily="34" charset="0"/>
                </a:rPr>
                <a:t>E2</a:t>
              </a:r>
            </a:p>
            <a:p>
              <a:pPr marL="285750" indent="-285750">
                <a:buFont typeface="Arial" panose="020B0604020202020204" pitchFamily="34" charset="0"/>
                <a:buChar char="•"/>
              </a:pPr>
              <a:r>
                <a:rPr lang="en-US" sz="1600" dirty="0">
                  <a:latin typeface="Verdana" panose="020B0604030504040204" pitchFamily="34" charset="0"/>
                  <a:ea typeface="Verdana" panose="020B0604030504040204" pitchFamily="34" charset="0"/>
                  <a:cs typeface="Verdana" panose="020B0604030504040204" pitchFamily="34" charset="0"/>
                </a:rPr>
                <a:t>Transfer from CCC&gt;4-year university</a:t>
              </a:r>
            </a:p>
            <a:p>
              <a:pPr marL="285750" indent="-285750">
                <a:buFont typeface="Arial" panose="020B0604020202020204" pitchFamily="34" charset="0"/>
                <a:buChar char="•"/>
              </a:pPr>
              <a:r>
                <a:rPr lang="en-US" sz="1600" dirty="0">
                  <a:latin typeface="Verdana" panose="020B0604030504040204" pitchFamily="34" charset="0"/>
                  <a:ea typeface="Verdana" panose="020B0604030504040204" pitchFamily="34" charset="0"/>
                  <a:cs typeface="Verdana" panose="020B0604030504040204" pitchFamily="34" charset="0"/>
                </a:rPr>
                <a:t>2.4 CCC GPA</a:t>
              </a:r>
            </a:p>
          </p:txBody>
        </p:sp>
        <p:sp>
          <p:nvSpPr>
            <p:cNvPr id="27" name="TextBox 26">
              <a:extLst>
                <a:ext uri="{FF2B5EF4-FFF2-40B4-BE49-F238E27FC236}">
                  <a16:creationId xmlns:a16="http://schemas.microsoft.com/office/drawing/2014/main" id="{0FCCB3F1-8C7D-4FB3-890B-31967EB25FA4}"/>
                </a:ext>
              </a:extLst>
            </p:cNvPr>
            <p:cNvSpPr txBox="1"/>
            <p:nvPr/>
          </p:nvSpPr>
          <p:spPr>
            <a:xfrm>
              <a:off x="5457251" y="3800102"/>
              <a:ext cx="3229549" cy="655098"/>
            </a:xfrm>
            <a:prstGeom prst="rect">
              <a:avLst/>
            </a:prstGeom>
            <a:noFill/>
            <a:ln>
              <a:noFill/>
            </a:ln>
          </p:spPr>
          <p:txBody>
            <a:bodyPr wrap="square" rtlCol="0">
              <a:spAutoFit/>
            </a:bodyPr>
            <a:lstStyle/>
            <a:p>
              <a:pPr marL="342900" indent="-342900">
                <a:buFont typeface="Arial" panose="020B060402020202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Limited (12,570)</a:t>
              </a:r>
            </a:p>
            <a:p>
              <a:pPr marL="342900" indent="-342900">
                <a:buFont typeface="Arial" panose="020B060402020202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FAFSA filer priority</a:t>
              </a:r>
            </a:p>
          </p:txBody>
        </p:sp>
        <p:sp>
          <p:nvSpPr>
            <p:cNvPr id="28" name="TextBox 27">
              <a:extLst>
                <a:ext uri="{FF2B5EF4-FFF2-40B4-BE49-F238E27FC236}">
                  <a16:creationId xmlns:a16="http://schemas.microsoft.com/office/drawing/2014/main" id="{34757901-352F-41E2-9362-AD18DC2BEDAE}"/>
                </a:ext>
              </a:extLst>
            </p:cNvPr>
            <p:cNvSpPr txBox="1"/>
            <p:nvPr/>
          </p:nvSpPr>
          <p:spPr>
            <a:xfrm>
              <a:off x="5861776" y="5072484"/>
              <a:ext cx="2367826" cy="1091830"/>
            </a:xfrm>
            <a:prstGeom prst="rect">
              <a:avLst/>
            </a:prstGeom>
            <a:noFill/>
            <a:ln>
              <a:noFill/>
            </a:ln>
          </p:spPr>
          <p:txBody>
            <a:bodyPr wrap="square" rtlCol="0">
              <a:spAutoFit/>
            </a:bodyPr>
            <a:lstStyle/>
            <a:p>
              <a:r>
                <a:rPr lang="en-US" sz="1600" dirty="0">
                  <a:latin typeface="Verdana" panose="020B0604030504040204" pitchFamily="34" charset="0"/>
                  <a:ea typeface="Verdana" panose="020B0604030504040204" pitchFamily="34" charset="0"/>
                  <a:cs typeface="Verdana" panose="020B0604030504040204" pitchFamily="34" charset="0"/>
                </a:rPr>
                <a:t>Any student who does not meet Entitlement requirements</a:t>
              </a:r>
            </a:p>
          </p:txBody>
        </p:sp>
        <p:sp>
          <p:nvSpPr>
            <p:cNvPr id="31" name="Arrow: Down 30">
              <a:extLst>
                <a:ext uri="{FF2B5EF4-FFF2-40B4-BE49-F238E27FC236}">
                  <a16:creationId xmlns:a16="http://schemas.microsoft.com/office/drawing/2014/main" id="{0521F393-69E1-4C18-A159-8EEBDE3FAC96}"/>
                </a:ext>
              </a:extLst>
            </p:cNvPr>
            <p:cNvSpPr/>
            <p:nvPr/>
          </p:nvSpPr>
          <p:spPr>
            <a:xfrm>
              <a:off x="2337956" y="3456710"/>
              <a:ext cx="248736" cy="301520"/>
            </a:xfrm>
            <a:prstGeom prst="downArrow">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row: Down 31">
              <a:extLst>
                <a:ext uri="{FF2B5EF4-FFF2-40B4-BE49-F238E27FC236}">
                  <a16:creationId xmlns:a16="http://schemas.microsoft.com/office/drawing/2014/main" id="{032998A1-756D-401C-BEBB-F3C2CDA709B5}"/>
                </a:ext>
              </a:extLst>
            </p:cNvPr>
            <p:cNvSpPr/>
            <p:nvPr/>
          </p:nvSpPr>
          <p:spPr>
            <a:xfrm>
              <a:off x="6779669" y="3470726"/>
              <a:ext cx="248736" cy="301520"/>
            </a:xfrm>
            <a:prstGeom prst="downArrow">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Arrow: Down 32">
              <a:extLst>
                <a:ext uri="{FF2B5EF4-FFF2-40B4-BE49-F238E27FC236}">
                  <a16:creationId xmlns:a16="http://schemas.microsoft.com/office/drawing/2014/main" id="{2B746478-DA30-44BE-9DB9-08E858095B2C}"/>
                </a:ext>
              </a:extLst>
            </p:cNvPr>
            <p:cNvSpPr/>
            <p:nvPr/>
          </p:nvSpPr>
          <p:spPr>
            <a:xfrm>
              <a:off x="2337956" y="3449781"/>
              <a:ext cx="252844" cy="294593"/>
            </a:xfrm>
            <a:prstGeom prst="downArrow">
              <a:avLst/>
            </a:prstGeom>
            <a:solidFill>
              <a:srgbClr val="FF00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Arrow Connector 35">
              <a:extLst>
                <a:ext uri="{FF2B5EF4-FFF2-40B4-BE49-F238E27FC236}">
                  <a16:creationId xmlns:a16="http://schemas.microsoft.com/office/drawing/2014/main" id="{120997BF-A21F-46FB-B9A1-483E7B55E8AA}"/>
                </a:ext>
              </a:extLst>
            </p:cNvPr>
            <p:cNvCxnSpPr>
              <a:cxnSpLocks/>
            </p:cNvCxnSpPr>
            <p:nvPr/>
          </p:nvCxnSpPr>
          <p:spPr>
            <a:xfrm flipH="1">
              <a:off x="1887676" y="4602190"/>
              <a:ext cx="639262" cy="47029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72A6895D-9C34-4D98-80A7-0296BAD1D50A}"/>
                </a:ext>
              </a:extLst>
            </p:cNvPr>
            <p:cNvCxnSpPr>
              <a:cxnSpLocks/>
            </p:cNvCxnSpPr>
            <p:nvPr/>
          </p:nvCxnSpPr>
          <p:spPr>
            <a:xfrm>
              <a:off x="2518706" y="4606562"/>
              <a:ext cx="672612" cy="46592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57B90A24-91D6-4CF3-A106-C3EFFF236DED}"/>
                </a:ext>
              </a:extLst>
            </p:cNvPr>
            <p:cNvCxnSpPr>
              <a:cxnSpLocks/>
            </p:cNvCxnSpPr>
            <p:nvPr/>
          </p:nvCxnSpPr>
          <p:spPr>
            <a:xfrm flipH="1">
              <a:off x="4098252" y="2590879"/>
              <a:ext cx="631030" cy="46592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E54304EC-8F6B-4B9F-861D-1AD884650E4A}"/>
                </a:ext>
              </a:extLst>
            </p:cNvPr>
            <p:cNvCxnSpPr>
              <a:cxnSpLocks/>
            </p:cNvCxnSpPr>
            <p:nvPr/>
          </p:nvCxnSpPr>
          <p:spPr>
            <a:xfrm>
              <a:off x="4730234" y="2597621"/>
              <a:ext cx="672612" cy="46592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DB8DA3BD-9B16-4007-A510-9FE0846616C9}"/>
                </a:ext>
              </a:extLst>
            </p:cNvPr>
            <p:cNvCxnSpPr>
              <a:cxnSpLocks/>
            </p:cNvCxnSpPr>
            <p:nvPr/>
          </p:nvCxnSpPr>
          <p:spPr>
            <a:xfrm>
              <a:off x="6934202" y="4593358"/>
              <a:ext cx="0" cy="48683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67" name="Title 66">
            <a:extLst>
              <a:ext uri="{FF2B5EF4-FFF2-40B4-BE49-F238E27FC236}">
                <a16:creationId xmlns:a16="http://schemas.microsoft.com/office/drawing/2014/main" id="{9A08D9F9-A920-48C6-A0CD-2D192643575C}"/>
              </a:ext>
            </a:extLst>
          </p:cNvPr>
          <p:cNvSpPr>
            <a:spLocks noGrp="1"/>
          </p:cNvSpPr>
          <p:nvPr>
            <p:ph type="title"/>
          </p:nvPr>
        </p:nvSpPr>
        <p:spPr>
          <a:xfrm>
            <a:off x="1238937" y="78494"/>
            <a:ext cx="8229600" cy="707886"/>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Award Cycles</a:t>
            </a:r>
            <a:endParaRPr kumimoji="0" lang="en-US" sz="1800" b="0" i="0" u="none" strike="noStrike" kern="1200" cap="none" spc="0" normalizeH="0" baseline="0" noProof="0" dirty="0">
              <a:ln>
                <a:noFill/>
              </a:ln>
              <a:solidFill>
                <a:prstClr val="black"/>
              </a:solidFill>
              <a:effectLst/>
              <a:uLnTx/>
              <a:uFillTx/>
              <a:latin typeface="Constantia"/>
              <a:ea typeface="+mn-ea"/>
              <a:cs typeface="+mn-cs"/>
            </a:endParaRPr>
          </a:p>
        </p:txBody>
      </p:sp>
    </p:spTree>
    <p:extLst>
      <p:ext uri="{BB962C8B-B14F-4D97-AF65-F5344CB8AC3E}">
        <p14:creationId xmlns:p14="http://schemas.microsoft.com/office/powerpoint/2010/main" val="22974250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3A6EE96-E37B-4F1C-B16E-7FE4E5617C3B}"/>
              </a:ext>
            </a:extLst>
          </p:cNvPr>
          <p:cNvSpPr>
            <a:spLocks noGrp="1"/>
          </p:cNvSpPr>
          <p:nvPr>
            <p:ph type="title"/>
          </p:nvPr>
        </p:nvSpPr>
        <p:spPr>
          <a:xfrm>
            <a:off x="1371600" y="30480"/>
            <a:ext cx="8229600" cy="1143000"/>
          </a:xfrm>
        </p:spPr>
        <p:txBody>
          <a:bodyPr>
            <a:normAutofit/>
          </a:bodyPr>
          <a:lstStyle/>
          <a:p>
            <a:r>
              <a:rPr lang="en-US" dirty="0"/>
              <a:t>Entitlement vs. Competitive</a:t>
            </a:r>
          </a:p>
        </p:txBody>
      </p:sp>
      <p:sp>
        <p:nvSpPr>
          <p:cNvPr id="8" name="Content Placeholder 7">
            <a:extLst>
              <a:ext uri="{FF2B5EF4-FFF2-40B4-BE49-F238E27FC236}">
                <a16:creationId xmlns:a16="http://schemas.microsoft.com/office/drawing/2014/main" id="{03C09445-BCFF-4A6C-A1BA-A90E61B94428}"/>
              </a:ext>
            </a:extLst>
          </p:cNvPr>
          <p:cNvSpPr>
            <a:spLocks noGrp="1"/>
          </p:cNvSpPr>
          <p:nvPr>
            <p:ph idx="1"/>
          </p:nvPr>
        </p:nvSpPr>
        <p:spPr>
          <a:xfrm>
            <a:off x="1828800" y="1066800"/>
            <a:ext cx="7315200" cy="5455920"/>
          </a:xfrm>
        </p:spPr>
        <p:txBody>
          <a:bodyPr/>
          <a:lstStyle/>
          <a:p>
            <a:r>
              <a:rPr lang="en-US" sz="1700" b="1" u="sng" dirty="0"/>
              <a:t>Entitlement</a:t>
            </a:r>
            <a:r>
              <a:rPr lang="en-US" sz="1700" b="1" dirty="0"/>
              <a:t>:</a:t>
            </a:r>
            <a:r>
              <a:rPr lang="en-US" sz="1700" b="1" dirty="0">
                <a:solidFill>
                  <a:srgbClr val="FF0000"/>
                </a:solidFill>
              </a:rPr>
              <a:t> </a:t>
            </a:r>
            <a:r>
              <a:rPr lang="en-US" sz="1700" i="1" dirty="0"/>
              <a:t>Guaranteed</a:t>
            </a:r>
            <a:r>
              <a:rPr lang="en-US" sz="1700" dirty="0"/>
              <a:t> for students who meet financial and merit requirements</a:t>
            </a:r>
          </a:p>
          <a:p>
            <a:pPr marL="342900" indent="-342900">
              <a:spcAft>
                <a:spcPts val="600"/>
              </a:spcAft>
              <a:buSzPct val="120000"/>
              <a:buFont typeface="Arial" panose="020B0604020202020204" pitchFamily="34" charset="0"/>
              <a:buChar char="•"/>
            </a:pPr>
            <a:r>
              <a:rPr lang="en-US" sz="1700" i="1" dirty="0"/>
              <a:t>Unlimited</a:t>
            </a:r>
            <a:r>
              <a:rPr lang="en-US" sz="1700" dirty="0"/>
              <a:t> awards</a:t>
            </a:r>
          </a:p>
          <a:p>
            <a:pPr marL="342900" indent="-342900">
              <a:spcAft>
                <a:spcPts val="600"/>
              </a:spcAft>
              <a:buSzPct val="120000"/>
              <a:buFont typeface="Arial" panose="020B0604020202020204" pitchFamily="34" charset="0"/>
              <a:buChar char="•"/>
            </a:pPr>
            <a:r>
              <a:rPr lang="en-US" sz="1700" dirty="0"/>
              <a:t>March 2</a:t>
            </a:r>
            <a:r>
              <a:rPr lang="en-US" sz="1700" baseline="30000" dirty="0"/>
              <a:t>nd</a:t>
            </a:r>
            <a:r>
              <a:rPr lang="en-US" sz="1700" dirty="0"/>
              <a:t> application/GPA deadline</a:t>
            </a:r>
          </a:p>
          <a:p>
            <a:pPr marL="342900" indent="-342900">
              <a:spcAft>
                <a:spcPts val="600"/>
              </a:spcAft>
              <a:buSzPct val="120000"/>
              <a:buFont typeface="Arial" panose="020B0604020202020204" pitchFamily="34" charset="0"/>
              <a:buChar char="•"/>
            </a:pPr>
            <a:r>
              <a:rPr lang="en-US" sz="1700" b="1" dirty="0"/>
              <a:t>High school Entitlement (E1):</a:t>
            </a:r>
            <a:r>
              <a:rPr lang="en-US" sz="1700" dirty="0"/>
              <a:t> Seniors + prior year grads</a:t>
            </a:r>
          </a:p>
          <a:p>
            <a:pPr marL="342900" indent="-342900">
              <a:buSzPct val="120000"/>
              <a:buFont typeface="Arial" panose="020B0604020202020204" pitchFamily="34" charset="0"/>
              <a:buChar char="•"/>
            </a:pPr>
            <a:r>
              <a:rPr lang="en-US" sz="1700" b="1" dirty="0"/>
              <a:t>Transfer Entitlement (E2): </a:t>
            </a:r>
            <a:r>
              <a:rPr lang="en-US" sz="1700" dirty="0"/>
              <a:t>Students who transfer directly from CCC to 4-year university and are under age 28 by 12/31 of the award year</a:t>
            </a:r>
          </a:p>
          <a:p>
            <a:pPr marL="736092" lvl="1" indent="-342900">
              <a:spcAft>
                <a:spcPts val="600"/>
              </a:spcAft>
              <a:buClr>
                <a:schemeClr val="accent6"/>
              </a:buClr>
              <a:buSzPct val="70000"/>
              <a:buFont typeface="Courier New" panose="02070309020205020404" pitchFamily="49" charset="0"/>
              <a:buChar char="o"/>
            </a:pPr>
            <a:r>
              <a:rPr lang="en-US" sz="1700" b="0" i="1" dirty="0"/>
              <a:t>Students enrolled in a CCC Bachelor program are eligible for E2</a:t>
            </a:r>
          </a:p>
          <a:p>
            <a:pPr marL="342900" indent="-342900">
              <a:spcAft>
                <a:spcPts val="600"/>
              </a:spcAft>
              <a:buClr>
                <a:schemeClr val="accent6"/>
              </a:buClr>
              <a:buSzPct val="120000"/>
              <a:buFont typeface="Arial" panose="020B0604020202020204" pitchFamily="34" charset="0"/>
              <a:buChar char="•"/>
            </a:pPr>
            <a:r>
              <a:rPr lang="en-US" sz="1900" b="0" dirty="0"/>
              <a:t>Cal Grant A &amp; B</a:t>
            </a:r>
          </a:p>
          <a:p>
            <a:r>
              <a:rPr lang="en-US" sz="1700" b="1" u="sng" dirty="0"/>
              <a:t>Competitive</a:t>
            </a:r>
            <a:r>
              <a:rPr lang="en-US" sz="1700" b="1" dirty="0"/>
              <a:t>:</a:t>
            </a:r>
            <a:r>
              <a:rPr lang="en-US" sz="1700" b="1" dirty="0">
                <a:solidFill>
                  <a:srgbClr val="0078D2"/>
                </a:solidFill>
              </a:rPr>
              <a:t> </a:t>
            </a:r>
            <a:r>
              <a:rPr lang="en-US" sz="1700" dirty="0"/>
              <a:t>All other students who do not qualify as High School Entitlement or Transfer Entitlement applicants</a:t>
            </a:r>
          </a:p>
          <a:p>
            <a:pPr marL="342900" indent="-342900">
              <a:buSzPct val="120000"/>
              <a:buFont typeface="Arial" panose="020B0604020202020204" pitchFamily="34" charset="0"/>
              <a:buChar char="•"/>
            </a:pPr>
            <a:r>
              <a:rPr lang="en-US" sz="1700" dirty="0"/>
              <a:t>Limited to 25,750 awards annually</a:t>
            </a:r>
          </a:p>
          <a:p>
            <a:pPr marL="342900" indent="-342900">
              <a:buSzPct val="120000"/>
              <a:buFont typeface="Arial" panose="020B0604020202020204" pitchFamily="34" charset="0"/>
              <a:buChar char="•"/>
            </a:pPr>
            <a:r>
              <a:rPr lang="en-US" sz="1700" dirty="0"/>
              <a:t>FAFSA filers are given priority </a:t>
            </a:r>
          </a:p>
        </p:txBody>
      </p:sp>
    </p:spTree>
    <p:extLst>
      <p:ext uri="{BB962C8B-B14F-4D97-AF65-F5344CB8AC3E}">
        <p14:creationId xmlns:p14="http://schemas.microsoft.com/office/powerpoint/2010/main" val="1122036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Related image">
            <a:extLst>
              <a:ext uri="{FF2B5EF4-FFF2-40B4-BE49-F238E27FC236}">
                <a16:creationId xmlns:a16="http://schemas.microsoft.com/office/drawing/2014/main" id="{DA5DEA8C-7FAE-4DC9-BCA8-F0F3E592EF3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5638" y="1383687"/>
            <a:ext cx="5950548" cy="258270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9" name="Picture 28">
            <a:extLst>
              <a:ext uri="{FF2B5EF4-FFF2-40B4-BE49-F238E27FC236}">
                <a16:creationId xmlns:a16="http://schemas.microsoft.com/office/drawing/2014/main" id="{A31CDF65-46B9-44E5-AABC-65B55C9326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8864" y="6034188"/>
            <a:ext cx="3270738" cy="539887"/>
          </a:xfrm>
          <a:prstGeom prst="rect">
            <a:avLst/>
          </a:prstGeom>
        </p:spPr>
      </p:pic>
      <p:pic>
        <p:nvPicPr>
          <p:cNvPr id="27" name="Picture 26">
            <a:extLst>
              <a:ext uri="{FF2B5EF4-FFF2-40B4-BE49-F238E27FC236}">
                <a16:creationId xmlns:a16="http://schemas.microsoft.com/office/drawing/2014/main" id="{18E2F75F-A0E2-4054-A3DD-D67143582D8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49909" y="5967933"/>
            <a:ext cx="670236" cy="63001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5" name="Picture 24">
            <a:extLst>
              <a:ext uri="{FF2B5EF4-FFF2-40B4-BE49-F238E27FC236}">
                <a16:creationId xmlns:a16="http://schemas.microsoft.com/office/drawing/2014/main" id="{9F9CC074-99AD-4F6D-87C9-8589F4E118A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59540" y="5995528"/>
            <a:ext cx="1702394" cy="540516"/>
          </a:xfrm>
          <a:prstGeom prst="rect">
            <a:avLst/>
          </a:prstGeom>
        </p:spPr>
      </p:pic>
      <p:pic>
        <p:nvPicPr>
          <p:cNvPr id="3" name="Picture 2">
            <a:extLst>
              <a:ext uri="{FF2B5EF4-FFF2-40B4-BE49-F238E27FC236}">
                <a16:creationId xmlns:a16="http://schemas.microsoft.com/office/drawing/2014/main" id="{9356E125-1644-4F25-8D1E-EA4856EA07E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58623" y="5956498"/>
            <a:ext cx="2576513" cy="630018"/>
          </a:xfrm>
          <a:prstGeom prst="rect">
            <a:avLst/>
          </a:prstGeom>
        </p:spPr>
      </p:pic>
      <p:sp>
        <p:nvSpPr>
          <p:cNvPr id="8" name="TextBox 7">
            <a:extLst>
              <a:ext uri="{FF2B5EF4-FFF2-40B4-BE49-F238E27FC236}">
                <a16:creationId xmlns:a16="http://schemas.microsoft.com/office/drawing/2014/main" id="{BEEDC5BA-B72E-4F14-B8DA-2EE2FF06F066}"/>
              </a:ext>
            </a:extLst>
          </p:cNvPr>
          <p:cNvSpPr txBox="1"/>
          <p:nvPr/>
        </p:nvSpPr>
        <p:spPr>
          <a:xfrm>
            <a:off x="2216386" y="4051925"/>
            <a:ext cx="6019800" cy="523220"/>
          </a:xfrm>
          <a:prstGeom prst="rect">
            <a:avLst/>
          </a:prstGeom>
          <a:noFill/>
        </p:spPr>
        <p:txBody>
          <a:bodyPr wrap="square" rtlCol="0">
            <a:spAutoFit/>
          </a:bodyPr>
          <a:lstStyle/>
          <a:p>
            <a:pPr algn="ctr"/>
            <a:r>
              <a:rPr lang="en-US" sz="2800" dirty="0">
                <a:latin typeface="Verdana" panose="020B0604030504040204" pitchFamily="34" charset="0"/>
                <a:ea typeface="Verdana" panose="020B0604030504040204" pitchFamily="34" charset="0"/>
                <a:cs typeface="Verdana" panose="020B0604030504040204" pitchFamily="34" charset="0"/>
              </a:rPr>
              <a:t>THANK YOU for attending!</a:t>
            </a:r>
          </a:p>
        </p:txBody>
      </p:sp>
    </p:spTree>
    <p:extLst>
      <p:ext uri="{BB962C8B-B14F-4D97-AF65-F5344CB8AC3E}">
        <p14:creationId xmlns:p14="http://schemas.microsoft.com/office/powerpoint/2010/main" val="31986174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1334586" y="83375"/>
            <a:ext cx="8229600" cy="1143000"/>
          </a:xfrm>
          <a:ln>
            <a:noFill/>
          </a:ln>
        </p:spPr>
        <p:txBody>
          <a:bodyPr>
            <a:normAutofit/>
          </a:bodyPr>
          <a:lstStyle/>
          <a:p>
            <a:r>
              <a:rPr lang="en-US" sz="3600" noProof="0" dirty="0"/>
              <a:t>Cal Grant Eligible Schools</a:t>
            </a:r>
          </a:p>
        </p:txBody>
      </p:sp>
      <p:sp>
        <p:nvSpPr>
          <p:cNvPr id="7" name="Down Arrow 6"/>
          <p:cNvSpPr>
            <a:spLocks/>
          </p:cNvSpPr>
          <p:nvPr/>
        </p:nvSpPr>
        <p:spPr>
          <a:xfrm rot="7579058">
            <a:off x="7353301" y="5385608"/>
            <a:ext cx="228599" cy="68580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3733800" y="5759806"/>
            <a:ext cx="3733800" cy="584775"/>
          </a:xfrm>
          <a:prstGeom prst="rect">
            <a:avLst/>
          </a:prstGeom>
          <a:noFill/>
        </p:spPr>
        <p:txBody>
          <a:bodyPr wrap="square" rtlCol="0">
            <a:spAutoFit/>
          </a:bodyPr>
          <a:lstStyle/>
          <a:p>
            <a:r>
              <a:rPr lang="en-US" sz="3200" dirty="0">
                <a:ln w="0"/>
                <a:solidFill>
                  <a:schemeClr val="accent1"/>
                </a:solidFill>
                <a:effectLst>
                  <a:outerShdw blurRad="38100" dist="25400" dir="5400000" algn="ctr" rotWithShape="0">
                    <a:srgbClr val="6E747A">
                      <a:alpha val="43000"/>
                    </a:srgbClr>
                  </a:outerShdw>
                </a:effectLst>
                <a:latin typeface="Verdana" panose="020B0604030504040204" pitchFamily="34" charset="0"/>
                <a:ea typeface="Verdana" panose="020B0604030504040204" pitchFamily="34" charset="0"/>
                <a:cs typeface="Verdana" panose="020B0604030504040204" pitchFamily="34" charset="0"/>
              </a:rPr>
              <a:t>www.csac.ca.gov</a:t>
            </a:r>
          </a:p>
        </p:txBody>
      </p:sp>
      <p:pic>
        <p:nvPicPr>
          <p:cNvPr id="9" name="Picture 8">
            <a:extLst>
              <a:ext uri="{FF2B5EF4-FFF2-40B4-BE49-F238E27FC236}">
                <a16:creationId xmlns:a16="http://schemas.microsoft.com/office/drawing/2014/main" id="{A43B6DEC-3E27-4692-A1DC-087F12936B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8941" y="1068109"/>
            <a:ext cx="6474644" cy="4291738"/>
          </a:xfrm>
          <a:prstGeom prst="rect">
            <a:avLst/>
          </a:prstGeom>
        </p:spPr>
      </p:pic>
    </p:spTree>
    <p:extLst>
      <p:ext uri="{BB962C8B-B14F-4D97-AF65-F5344CB8AC3E}">
        <p14:creationId xmlns:p14="http://schemas.microsoft.com/office/powerpoint/2010/main" val="2758699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600"/>
                                        <p:tgtEl>
                                          <p:spTgt spid="7"/>
                                        </p:tgtEl>
                                      </p:cBhvr>
                                    </p:animEffect>
                                    <p:set>
                                      <p:cBhvr>
                                        <p:cTn id="7" dur="1" fill="hold">
                                          <p:stCondLst>
                                            <p:cond delay="599"/>
                                          </p:stCondLst>
                                        </p:cTn>
                                        <p:tgtEl>
                                          <p:spTgt spid="7"/>
                                        </p:tgtEl>
                                        <p:attrNameLst>
                                          <p:attrName>style.visibility</p:attrName>
                                        </p:attrNameLst>
                                      </p:cBhvr>
                                      <p:to>
                                        <p:strVal val="hidden"/>
                                      </p:to>
                                    </p:set>
                                  </p:childTnLst>
                                </p:cTn>
                              </p:par>
                              <p:par>
                                <p:cTn id="8" presetID="42"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anim calcmode="lin" valueType="num">
                                      <p:cBhvr>
                                        <p:cTn id="11" dur="1000" fill="hold"/>
                                        <p:tgtEl>
                                          <p:spTgt spid="9"/>
                                        </p:tgtEl>
                                        <p:attrNameLst>
                                          <p:attrName>ppt_x</p:attrName>
                                        </p:attrNameLst>
                                      </p:cBhvr>
                                      <p:tavLst>
                                        <p:tav tm="0">
                                          <p:val>
                                            <p:strVal val="#ppt_x"/>
                                          </p:val>
                                        </p:tav>
                                        <p:tav tm="100000">
                                          <p:val>
                                            <p:strVal val="#ppt_x"/>
                                          </p:val>
                                        </p:tav>
                                      </p:tavLst>
                                    </p:anim>
                                    <p:anim calcmode="lin" valueType="num">
                                      <p:cBhvr>
                                        <p:cTn id="1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2DF3BB2-6C60-4719-8430-2CA1AEF74A6B}"/>
              </a:ext>
            </a:extLst>
          </p:cNvPr>
          <p:cNvPicPr>
            <a:picLocks noChangeAspect="1"/>
          </p:cNvPicPr>
          <p:nvPr/>
        </p:nvPicPr>
        <p:blipFill>
          <a:blip r:embed="rId3"/>
          <a:stretch>
            <a:fillRect/>
          </a:stretch>
        </p:blipFill>
        <p:spPr>
          <a:xfrm>
            <a:off x="1844040" y="2057400"/>
            <a:ext cx="2925207" cy="3423702"/>
          </a:xfrm>
          <a:prstGeom prst="rect">
            <a:avLst/>
          </a:prstGeom>
        </p:spPr>
      </p:pic>
      <p:sp>
        <p:nvSpPr>
          <p:cNvPr id="2" name="Title 1">
            <a:extLst>
              <a:ext uri="{FF2B5EF4-FFF2-40B4-BE49-F238E27FC236}">
                <a16:creationId xmlns:a16="http://schemas.microsoft.com/office/drawing/2014/main" id="{FAA4DB2C-A95F-4ACA-A1EF-06E57C7C5D61}"/>
              </a:ext>
            </a:extLst>
          </p:cNvPr>
          <p:cNvSpPr>
            <a:spLocks noGrp="1"/>
          </p:cNvSpPr>
          <p:nvPr>
            <p:ph type="title"/>
          </p:nvPr>
        </p:nvSpPr>
        <p:spPr>
          <a:xfrm>
            <a:off x="3048000" y="264378"/>
            <a:ext cx="4724400" cy="1143000"/>
          </a:xfrm>
        </p:spPr>
        <p:txBody>
          <a:bodyPr/>
          <a:lstStyle/>
          <a:p>
            <a:pPr lvl="0">
              <a:spcBef>
                <a:spcPts val="0"/>
              </a:spcBef>
            </a:pPr>
            <a:r>
              <a:rPr lang="en-US" sz="3600" u="sng" noProof="0" dirty="0">
                <a:solidFill>
                  <a:prstClr val="black"/>
                </a:solidFill>
              </a:rPr>
              <a:t>Cal Grant A</a:t>
            </a:r>
            <a:br>
              <a:rPr lang="en-US" sz="3600" u="sng" noProof="0" dirty="0">
                <a:solidFill>
                  <a:prstClr val="black"/>
                </a:solidFill>
              </a:rPr>
            </a:br>
            <a:endParaRPr lang="en-US" noProof="0" dirty="0"/>
          </a:p>
        </p:txBody>
      </p:sp>
      <p:sp>
        <p:nvSpPr>
          <p:cNvPr id="7" name="TextBox 6">
            <a:extLst>
              <a:ext uri="{FF2B5EF4-FFF2-40B4-BE49-F238E27FC236}">
                <a16:creationId xmlns:a16="http://schemas.microsoft.com/office/drawing/2014/main" id="{3A9CB750-C6AB-4E82-BCFD-756EC0FB6D6B}"/>
              </a:ext>
            </a:extLst>
          </p:cNvPr>
          <p:cNvSpPr txBox="1"/>
          <p:nvPr/>
        </p:nvSpPr>
        <p:spPr>
          <a:xfrm>
            <a:off x="4754007" y="1524000"/>
            <a:ext cx="4495800" cy="4247317"/>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200"/>
              </a:spcAft>
              <a:buClr>
                <a:srgbClr val="F49100"/>
              </a:buClr>
              <a:buSzTx/>
              <a:buFont typeface="Courier New" panose="02070309020205020404" pitchFamily="49" charset="0"/>
              <a:buChar char="o"/>
              <a:tabLst/>
              <a:defRPr/>
            </a:pPr>
            <a:r>
              <a:rPr kumimoji="0" lang="en-US" sz="2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GPA Minimum: 3.0</a:t>
            </a:r>
          </a:p>
          <a:p>
            <a:pPr marL="457200" marR="0" lvl="0" indent="-457200" algn="l" defTabSz="914400" rtl="0" eaLnBrk="1" fontAlgn="auto" latinLnBrk="0" hangingPunct="1">
              <a:lnSpc>
                <a:spcPct val="100000"/>
              </a:lnSpc>
              <a:spcBef>
                <a:spcPts val="0"/>
              </a:spcBef>
              <a:spcAft>
                <a:spcPts val="1200"/>
              </a:spcAft>
              <a:buClr>
                <a:srgbClr val="F49100"/>
              </a:buClr>
              <a:buSzTx/>
              <a:buFont typeface="Courier New" panose="02070309020205020404" pitchFamily="49" charset="0"/>
              <a:buChar char="o"/>
              <a:tabLst/>
              <a:defRPr/>
            </a:pPr>
            <a:r>
              <a:rPr kumimoji="0" lang="en-US" sz="2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Degree Requirements:</a:t>
            </a:r>
          </a:p>
          <a:p>
            <a:pPr marL="914400" marR="0" lvl="1" indent="-457200" algn="l" defTabSz="914400" rtl="0" eaLnBrk="1" fontAlgn="auto" latinLnBrk="0" hangingPunct="1">
              <a:lnSpc>
                <a:spcPct val="100000"/>
              </a:lnSpc>
              <a:spcBef>
                <a:spcPts val="0"/>
              </a:spcBef>
              <a:spcAft>
                <a:spcPts val="1200"/>
              </a:spcAft>
              <a:buClr>
                <a:srgbClr val="F49100"/>
              </a:buClr>
              <a:buSzTx/>
              <a:buFont typeface="Wingdings" panose="05000000000000000000" pitchFamily="2" charset="2"/>
              <a:buChar char="§"/>
              <a:tabLst/>
              <a:defRPr/>
            </a:pPr>
            <a:r>
              <a:rPr kumimoji="0" lang="en-US" sz="2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Minimum 2 year program</a:t>
            </a:r>
          </a:p>
          <a:p>
            <a:pPr marL="914400" marR="0" lvl="1" indent="-457200" algn="l" defTabSz="914400" rtl="0" eaLnBrk="1" fontAlgn="auto" latinLnBrk="0" hangingPunct="1">
              <a:lnSpc>
                <a:spcPct val="100000"/>
              </a:lnSpc>
              <a:spcBef>
                <a:spcPts val="0"/>
              </a:spcBef>
              <a:spcAft>
                <a:spcPts val="1200"/>
              </a:spcAft>
              <a:buClr>
                <a:srgbClr val="F49100"/>
              </a:buClr>
              <a:buSzTx/>
              <a:buFont typeface="Wingdings" panose="05000000000000000000" pitchFamily="2" charset="2"/>
              <a:buChar char="§"/>
              <a:tabLst/>
              <a:defRPr/>
            </a:pPr>
            <a:r>
              <a:rPr kumimoji="0" lang="en-US" sz="2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Associate or Baccalaureate Degree</a:t>
            </a:r>
          </a:p>
          <a:p>
            <a:pPr marL="457200" marR="0" lvl="0" indent="-457200" algn="l" defTabSz="914400" rtl="0" eaLnBrk="1" fontAlgn="auto" latinLnBrk="0" hangingPunct="1">
              <a:lnSpc>
                <a:spcPct val="100000"/>
              </a:lnSpc>
              <a:spcBef>
                <a:spcPts val="0"/>
              </a:spcBef>
              <a:spcAft>
                <a:spcPts val="1200"/>
              </a:spcAft>
              <a:buClr>
                <a:srgbClr val="F49100"/>
              </a:buClr>
              <a:buSzTx/>
              <a:buFont typeface="Courier New" panose="02070309020205020404" pitchFamily="49" charset="0"/>
              <a:buChar char="o"/>
              <a:tabLst/>
              <a:defRPr/>
            </a:pPr>
            <a:r>
              <a:rPr kumimoji="0" lang="en-US" sz="2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Award Coverage:</a:t>
            </a:r>
          </a:p>
          <a:p>
            <a:pPr marL="914400" marR="0" lvl="1" indent="-457200" algn="l" defTabSz="914400" rtl="0" eaLnBrk="1" fontAlgn="auto" latinLnBrk="0" hangingPunct="1">
              <a:lnSpc>
                <a:spcPct val="100000"/>
              </a:lnSpc>
              <a:spcBef>
                <a:spcPts val="0"/>
              </a:spcBef>
              <a:spcAft>
                <a:spcPts val="1200"/>
              </a:spcAft>
              <a:buClr>
                <a:srgbClr val="F49100"/>
              </a:buClr>
              <a:buSzTx/>
              <a:buFont typeface="Wingdings" panose="05000000000000000000" pitchFamily="2" charset="2"/>
              <a:buChar char="§"/>
              <a:tabLst/>
              <a:defRPr/>
            </a:pPr>
            <a:r>
              <a:rPr kumimoji="0" lang="en-US" sz="2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Up to 4 years of tuition &amp; fees at eligible California schools</a:t>
            </a:r>
            <a:endParaRPr kumimoji="0" lang="en-US" sz="2200" b="0" i="0" u="none" strike="noStrike" kern="1200" cap="none" spc="0" normalizeH="0" baseline="0" noProof="0" dirty="0">
              <a:ln>
                <a:noFill/>
              </a:ln>
              <a:solidFill>
                <a:prstClr val="black"/>
              </a:solidFill>
              <a:effectLst/>
              <a:uLnTx/>
              <a:uFillTx/>
              <a:latin typeface="Constantia"/>
              <a:ea typeface="+mn-ea"/>
              <a:cs typeface="+mn-cs"/>
            </a:endParaRPr>
          </a:p>
        </p:txBody>
      </p:sp>
    </p:spTree>
    <p:extLst>
      <p:ext uri="{BB962C8B-B14F-4D97-AF65-F5344CB8AC3E}">
        <p14:creationId xmlns:p14="http://schemas.microsoft.com/office/powerpoint/2010/main" val="112248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E27830-9390-49B4-AE7D-82E2ECECCEFA}"/>
              </a:ext>
            </a:extLst>
          </p:cNvPr>
          <p:cNvPicPr>
            <a:picLocks noChangeAspect="1"/>
          </p:cNvPicPr>
          <p:nvPr/>
        </p:nvPicPr>
        <p:blipFill>
          <a:blip r:embed="rId3"/>
          <a:stretch>
            <a:fillRect/>
          </a:stretch>
        </p:blipFill>
        <p:spPr>
          <a:xfrm flipH="1">
            <a:off x="6000185" y="1988148"/>
            <a:ext cx="2934830" cy="3351343"/>
          </a:xfrm>
          <a:prstGeom prst="rect">
            <a:avLst/>
          </a:prstGeom>
        </p:spPr>
      </p:pic>
      <p:sp>
        <p:nvSpPr>
          <p:cNvPr id="5" name="Title 4">
            <a:extLst>
              <a:ext uri="{FF2B5EF4-FFF2-40B4-BE49-F238E27FC236}">
                <a16:creationId xmlns:a16="http://schemas.microsoft.com/office/drawing/2014/main" id="{05F8C1C8-A9DA-4A2B-B4B9-02D083D15F52}"/>
              </a:ext>
            </a:extLst>
          </p:cNvPr>
          <p:cNvSpPr>
            <a:spLocks noGrp="1"/>
          </p:cNvSpPr>
          <p:nvPr>
            <p:ph type="title"/>
          </p:nvPr>
        </p:nvSpPr>
        <p:spPr>
          <a:xfrm>
            <a:off x="3048000" y="148211"/>
            <a:ext cx="4191000" cy="1143000"/>
          </a:xfrm>
        </p:spPr>
        <p:txBody>
          <a:bodyPr/>
          <a:lstStyle/>
          <a:p>
            <a:pPr lvl="0">
              <a:spcBef>
                <a:spcPts val="0"/>
              </a:spcBef>
            </a:pPr>
            <a:r>
              <a:rPr lang="en-US" sz="3600" u="sng" noProof="0" dirty="0">
                <a:solidFill>
                  <a:prstClr val="black"/>
                </a:solidFill>
              </a:rPr>
              <a:t>Cal Grant B</a:t>
            </a:r>
            <a:br>
              <a:rPr lang="en-US" sz="4400" u="sng" noProof="0" dirty="0">
                <a:solidFill>
                  <a:prstClr val="black"/>
                </a:solidFill>
              </a:rPr>
            </a:br>
            <a:endParaRPr lang="en-US" noProof="0" dirty="0"/>
          </a:p>
        </p:txBody>
      </p:sp>
      <p:sp>
        <p:nvSpPr>
          <p:cNvPr id="6" name="Rectangle 5">
            <a:extLst>
              <a:ext uri="{FF2B5EF4-FFF2-40B4-BE49-F238E27FC236}">
                <a16:creationId xmlns:a16="http://schemas.microsoft.com/office/drawing/2014/main" id="{4EAEB72E-14C6-45C9-AADC-62B76A6825B8}"/>
              </a:ext>
            </a:extLst>
          </p:cNvPr>
          <p:cNvSpPr/>
          <p:nvPr/>
        </p:nvSpPr>
        <p:spPr>
          <a:xfrm>
            <a:off x="1676400" y="1295400"/>
            <a:ext cx="4756836" cy="4736841"/>
          </a:xfrm>
          <a:prstGeom prst="rect">
            <a:avLst/>
          </a:prstGeom>
        </p:spPr>
        <p:txBody>
          <a:bodyPr wrap="square">
            <a:spAutoFit/>
          </a:bodyPr>
          <a:lstStyle/>
          <a:p>
            <a:pPr marL="457200" marR="0" lvl="0" indent="-457200" algn="l" defTabSz="914400" rtl="0" eaLnBrk="1" fontAlgn="auto" latinLnBrk="0" hangingPunct="1">
              <a:lnSpc>
                <a:spcPct val="100000"/>
              </a:lnSpc>
              <a:spcBef>
                <a:spcPts val="0"/>
              </a:spcBef>
              <a:spcAft>
                <a:spcPts val="1200"/>
              </a:spcAft>
              <a:buClr>
                <a:srgbClr val="F49100"/>
              </a:buClr>
              <a:buSzTx/>
              <a:buFont typeface="Courier New" panose="02070309020205020404" pitchFamily="49" charset="0"/>
              <a:buChar char="o"/>
              <a:tabLst/>
              <a:defRPr/>
            </a:pPr>
            <a:r>
              <a:rPr kumimoji="0" lang="en-US" sz="2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GPA Minimum: 2.0</a:t>
            </a:r>
          </a:p>
          <a:p>
            <a:pPr marL="457200" marR="0" lvl="0" indent="-457200" algn="l" defTabSz="914400" rtl="0" eaLnBrk="1" fontAlgn="auto" latinLnBrk="0" hangingPunct="1">
              <a:lnSpc>
                <a:spcPct val="100000"/>
              </a:lnSpc>
              <a:spcBef>
                <a:spcPts val="0"/>
              </a:spcBef>
              <a:spcAft>
                <a:spcPts val="1200"/>
              </a:spcAft>
              <a:buClr>
                <a:srgbClr val="F49100"/>
              </a:buClr>
              <a:buSzTx/>
              <a:buFont typeface="Courier New" panose="02070309020205020404" pitchFamily="49" charset="0"/>
              <a:buChar char="o"/>
              <a:tabLst/>
              <a:defRPr/>
            </a:pPr>
            <a:r>
              <a:rPr kumimoji="0" lang="en-US" sz="2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Degree Requirements:</a:t>
            </a:r>
          </a:p>
          <a:p>
            <a:pPr marL="914400" marR="0" lvl="1" indent="-457200" algn="l" defTabSz="914400" rtl="0" eaLnBrk="1" fontAlgn="auto" latinLnBrk="0" hangingPunct="1">
              <a:lnSpc>
                <a:spcPct val="100000"/>
              </a:lnSpc>
              <a:spcBef>
                <a:spcPts val="0"/>
              </a:spcBef>
              <a:spcAft>
                <a:spcPts val="1200"/>
              </a:spcAft>
              <a:buClr>
                <a:srgbClr val="F49100"/>
              </a:buClr>
              <a:buSzTx/>
              <a:buFont typeface="Wingdings" panose="05000000000000000000" pitchFamily="2" charset="2"/>
              <a:buChar char="§"/>
              <a:tabLst/>
              <a:defRPr/>
            </a:pPr>
            <a:r>
              <a:rPr kumimoji="0" lang="en-US" sz="2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Minimum 1 year program</a:t>
            </a:r>
          </a:p>
          <a:p>
            <a:pPr marL="914400" marR="0" lvl="1" indent="-457200" algn="l" defTabSz="914400" rtl="0" eaLnBrk="1" fontAlgn="auto" latinLnBrk="0" hangingPunct="1">
              <a:lnSpc>
                <a:spcPct val="100000"/>
              </a:lnSpc>
              <a:spcBef>
                <a:spcPts val="0"/>
              </a:spcBef>
              <a:spcAft>
                <a:spcPts val="1200"/>
              </a:spcAft>
              <a:buClr>
                <a:srgbClr val="F49100"/>
              </a:buClr>
              <a:buSzTx/>
              <a:buFont typeface="Wingdings" panose="05000000000000000000" pitchFamily="2" charset="2"/>
              <a:buChar char="§"/>
              <a:tabLst/>
              <a:defRPr/>
            </a:pPr>
            <a:r>
              <a:rPr kumimoji="0" lang="en-US" sz="2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Certificate, Associate or Baccalaureate Degree</a:t>
            </a:r>
          </a:p>
          <a:p>
            <a:pPr marL="457200" marR="0" lvl="0" indent="-457200" algn="l" defTabSz="914400" rtl="0" eaLnBrk="1" fontAlgn="auto" latinLnBrk="0" hangingPunct="1">
              <a:lnSpc>
                <a:spcPct val="100000"/>
              </a:lnSpc>
              <a:spcBef>
                <a:spcPts val="0"/>
              </a:spcBef>
              <a:spcAft>
                <a:spcPts val="1200"/>
              </a:spcAft>
              <a:buClr>
                <a:srgbClr val="F49100"/>
              </a:buClr>
              <a:buSzTx/>
              <a:buFont typeface="Courier New" panose="02070309020205020404" pitchFamily="49" charset="0"/>
              <a:buChar char="o"/>
              <a:tabLst/>
              <a:defRPr/>
            </a:pPr>
            <a:r>
              <a:rPr kumimoji="0" lang="en-US" sz="2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Award Coverage:</a:t>
            </a:r>
          </a:p>
          <a:p>
            <a:pPr marL="914400" marR="0" lvl="1" indent="-457200" algn="l" defTabSz="914400" rtl="0" eaLnBrk="1" fontAlgn="auto" latinLnBrk="0" hangingPunct="1">
              <a:lnSpc>
                <a:spcPct val="100000"/>
              </a:lnSpc>
              <a:spcBef>
                <a:spcPts val="0"/>
              </a:spcBef>
              <a:spcAft>
                <a:spcPts val="1200"/>
              </a:spcAft>
              <a:buClr>
                <a:srgbClr val="F49100"/>
              </a:buClr>
              <a:buSzTx/>
              <a:buFont typeface="Wingdings" panose="05000000000000000000" pitchFamily="2" charset="2"/>
              <a:buChar char="§"/>
              <a:tabLst/>
              <a:defRPr/>
            </a:pPr>
            <a:r>
              <a:rPr kumimoji="0" lang="en-US" sz="2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Tuition &amp; fees at eligible California schools for years 2-4</a:t>
            </a:r>
          </a:p>
          <a:p>
            <a:pPr marL="914400" marR="0" lvl="1" indent="-457200" algn="l" defTabSz="914400" rtl="0" eaLnBrk="1" fontAlgn="auto" latinLnBrk="0" hangingPunct="1">
              <a:lnSpc>
                <a:spcPct val="100000"/>
              </a:lnSpc>
              <a:spcBef>
                <a:spcPts val="0"/>
              </a:spcBef>
              <a:spcAft>
                <a:spcPts val="1200"/>
              </a:spcAft>
              <a:buClr>
                <a:srgbClr val="F49100"/>
              </a:buClr>
              <a:buSzTx/>
              <a:buFont typeface="Wingdings" panose="05000000000000000000" pitchFamily="2" charset="2"/>
              <a:buChar char="§"/>
              <a:tabLst/>
              <a:defRPr/>
            </a:pPr>
            <a:r>
              <a:rPr kumimoji="0" lang="en-US" sz="2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$1,672 Access Award for up to 4 Years</a:t>
            </a:r>
            <a:endParaRPr kumimoji="0" lang="en-US" sz="2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057385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8B2A6F6-A3EE-4D4A-BDB6-1C68DF6B6E97}"/>
              </a:ext>
            </a:extLst>
          </p:cNvPr>
          <p:cNvSpPr>
            <a:spLocks noGrp="1"/>
          </p:cNvSpPr>
          <p:nvPr>
            <p:ph idx="4294967295"/>
          </p:nvPr>
        </p:nvSpPr>
        <p:spPr>
          <a:xfrm>
            <a:off x="1699154" y="5430768"/>
            <a:ext cx="8305800" cy="1171575"/>
          </a:xfrm>
          <a:prstGeom prst="rect">
            <a:avLst/>
          </a:prstGeom>
        </p:spPr>
        <p:txBody>
          <a:bodyPr/>
          <a:lstStyle/>
          <a:p>
            <a:pPr fontAlgn="base">
              <a:buFont typeface="Wingdings" panose="05000000000000000000" pitchFamily="2" charset="2"/>
              <a:buChar char="v"/>
            </a:pPr>
            <a:r>
              <a:rPr lang="en-US" sz="1600" dirty="0">
                <a:latin typeface="+mj-lt"/>
              </a:rPr>
              <a:t>Attend a California Community College  </a:t>
            </a:r>
            <a:r>
              <a:rPr lang="en-US" sz="1600" b="1" dirty="0">
                <a:solidFill>
                  <a:schemeClr val="accent6"/>
                </a:solidFill>
                <a:latin typeface="+mj-lt"/>
              </a:rPr>
              <a:t>-</a:t>
            </a:r>
            <a:r>
              <a:rPr lang="en-US" sz="1600" dirty="0">
                <a:latin typeface="+mj-lt"/>
              </a:rPr>
              <a:t>  Receive a Cal Grant B or C award</a:t>
            </a:r>
          </a:p>
          <a:p>
            <a:pPr fontAlgn="base">
              <a:buFont typeface="Wingdings" panose="05000000000000000000" pitchFamily="2" charset="2"/>
              <a:buChar char="v"/>
            </a:pPr>
            <a:r>
              <a:rPr lang="en-US" sz="1600" dirty="0">
                <a:latin typeface="+mj-lt"/>
              </a:rPr>
              <a:t>Maintain a minimum of 2.00 cumulative GPA </a:t>
            </a:r>
            <a:r>
              <a:rPr lang="en-US" sz="1600" b="1" dirty="0">
                <a:solidFill>
                  <a:schemeClr val="accent6"/>
                </a:solidFill>
              </a:rPr>
              <a:t>-</a:t>
            </a:r>
            <a:r>
              <a:rPr lang="en-US" sz="1600" dirty="0">
                <a:latin typeface="+mj-lt"/>
              </a:rPr>
              <a:t> Have sufficient unmet financial need</a:t>
            </a:r>
          </a:p>
          <a:p>
            <a:pPr fontAlgn="base">
              <a:buFont typeface="Wingdings" panose="05000000000000000000" pitchFamily="2" charset="2"/>
              <a:buChar char="v"/>
            </a:pPr>
            <a:r>
              <a:rPr lang="en-US" sz="1600" dirty="0">
                <a:latin typeface="+mj-lt"/>
              </a:rPr>
              <a:t>Maintain federal Satisfactory Academic Progress (SAP) standards while enrolled</a:t>
            </a:r>
          </a:p>
          <a:p>
            <a:pPr fontAlgn="base">
              <a:buFont typeface="Wingdings" panose="05000000000000000000" pitchFamily="2" charset="2"/>
              <a:buChar char="v"/>
            </a:pPr>
            <a:r>
              <a:rPr lang="en-US" sz="1600" dirty="0">
                <a:latin typeface="+mj-lt"/>
              </a:rPr>
              <a:t>Be exempt from nonresident tuition </a:t>
            </a:r>
            <a:r>
              <a:rPr lang="en-US" sz="1600" b="1" dirty="0">
                <a:solidFill>
                  <a:schemeClr val="accent6"/>
                </a:solidFill>
              </a:rPr>
              <a:t>-</a:t>
            </a:r>
            <a:r>
              <a:rPr lang="en-US" sz="1600" dirty="0">
                <a:latin typeface="+mj-lt"/>
              </a:rPr>
              <a:t> Maintain full time attendance</a:t>
            </a:r>
          </a:p>
          <a:p>
            <a:pPr fontAlgn="base"/>
            <a:endParaRPr lang="en-US" sz="1400" dirty="0"/>
          </a:p>
          <a:p>
            <a:endParaRPr lang="en-US" dirty="0"/>
          </a:p>
        </p:txBody>
      </p:sp>
      <p:pic>
        <p:nvPicPr>
          <p:cNvPr id="5" name="Picture 4">
            <a:extLst>
              <a:ext uri="{FF2B5EF4-FFF2-40B4-BE49-F238E27FC236}">
                <a16:creationId xmlns:a16="http://schemas.microsoft.com/office/drawing/2014/main" id="{A9BDCA45-959E-405F-A153-C58696B5BC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52054" y="1099368"/>
            <a:ext cx="2875167" cy="1171576"/>
          </a:xfrm>
          <a:prstGeom prst="rect">
            <a:avLst/>
          </a:prstGeom>
        </p:spPr>
      </p:pic>
      <p:sp>
        <p:nvSpPr>
          <p:cNvPr id="6" name="TextBox 5">
            <a:extLst>
              <a:ext uri="{FF2B5EF4-FFF2-40B4-BE49-F238E27FC236}">
                <a16:creationId xmlns:a16="http://schemas.microsoft.com/office/drawing/2014/main" id="{6B2F5C1F-B2B2-44DC-9E89-3EAD7FE2FD6E}"/>
              </a:ext>
            </a:extLst>
          </p:cNvPr>
          <p:cNvSpPr txBox="1"/>
          <p:nvPr/>
        </p:nvSpPr>
        <p:spPr>
          <a:xfrm>
            <a:off x="2590800" y="85723"/>
            <a:ext cx="5486400" cy="1015663"/>
          </a:xfrm>
          <a:prstGeom prst="rect">
            <a:avLst/>
          </a:prstGeom>
          <a:noFill/>
        </p:spPr>
        <p:txBody>
          <a:bodyPr wrap="square" rtlCol="0">
            <a:spAutoFit/>
          </a:bodyPr>
          <a:lstStyle/>
          <a:p>
            <a:pPr algn="ctr"/>
            <a:r>
              <a:rPr lang="en-US" sz="3000" b="1" dirty="0">
                <a:latin typeface="Verdana" panose="020B0604030504040204" pitchFamily="34" charset="0"/>
                <a:ea typeface="Verdana" panose="020B0604030504040204" pitchFamily="34" charset="0"/>
                <a:cs typeface="Verdana" panose="020B0604030504040204" pitchFamily="34" charset="0"/>
              </a:rPr>
              <a:t>The Student Success Completion Grant</a:t>
            </a:r>
          </a:p>
        </p:txBody>
      </p:sp>
      <p:pic>
        <p:nvPicPr>
          <p:cNvPr id="1028" name="Picture 4" descr="Image result for Asian community college student headshot">
            <a:extLst>
              <a:ext uri="{FF2B5EF4-FFF2-40B4-BE49-F238E27FC236}">
                <a16:creationId xmlns:a16="http://schemas.microsoft.com/office/drawing/2014/main" id="{59EC1436-54F8-4891-BF8E-4C6B991EE10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88241" y="2230920"/>
            <a:ext cx="2362200" cy="14754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a16="http://schemas.microsoft.com/office/drawing/2014/main" id="{A7D0A4C9-27C6-4073-975A-67210547CF8A}"/>
              </a:ext>
            </a:extLst>
          </p:cNvPr>
          <p:cNvSpPr txBox="1"/>
          <p:nvPr/>
        </p:nvSpPr>
        <p:spPr>
          <a:xfrm>
            <a:off x="4887827" y="2321409"/>
            <a:ext cx="4256173" cy="1384995"/>
          </a:xfrm>
          <a:prstGeom prst="rect">
            <a:avLst/>
          </a:prstGeom>
          <a:noFill/>
        </p:spPr>
        <p:txBody>
          <a:bodyPr wrap="square" rtlCol="0">
            <a:spAutoFit/>
          </a:bodyPr>
          <a:lstStyle/>
          <a:p>
            <a:r>
              <a:rPr lang="en-US" sz="2200" dirty="0">
                <a:latin typeface="+mj-lt"/>
              </a:rPr>
              <a:t>A maximum of </a:t>
            </a:r>
            <a:r>
              <a:rPr lang="en-US" sz="2200" b="1" dirty="0">
                <a:latin typeface="+mj-lt"/>
              </a:rPr>
              <a:t>$1,298 annually </a:t>
            </a:r>
            <a:r>
              <a:rPr lang="en-US" sz="2200" dirty="0">
                <a:latin typeface="+mj-lt"/>
              </a:rPr>
              <a:t>for</a:t>
            </a:r>
            <a:r>
              <a:rPr lang="en-US" sz="2200" b="1" dirty="0">
                <a:latin typeface="+mj-lt"/>
              </a:rPr>
              <a:t> </a:t>
            </a:r>
            <a:r>
              <a:rPr lang="en-US" sz="2200" dirty="0">
                <a:latin typeface="+mj-lt"/>
              </a:rPr>
              <a:t>12 through 14 units per term at a California Community College</a:t>
            </a:r>
          </a:p>
          <a:p>
            <a:endParaRPr lang="en-US" dirty="0"/>
          </a:p>
        </p:txBody>
      </p:sp>
      <p:pic>
        <p:nvPicPr>
          <p:cNvPr id="1026" name="Picture 2" descr="Image result for Indian community college student headshot">
            <a:extLst>
              <a:ext uri="{FF2B5EF4-FFF2-40B4-BE49-F238E27FC236}">
                <a16:creationId xmlns:a16="http://schemas.microsoft.com/office/drawing/2014/main" id="{24618BF7-4069-46BE-9A50-558F7FCABE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4394" y="3716651"/>
            <a:ext cx="2362200" cy="14754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a:extLst>
              <a:ext uri="{FF2B5EF4-FFF2-40B4-BE49-F238E27FC236}">
                <a16:creationId xmlns:a16="http://schemas.microsoft.com/office/drawing/2014/main" id="{4CEDEA69-8732-4079-8431-FAB43A5540BA}"/>
              </a:ext>
            </a:extLst>
          </p:cNvPr>
          <p:cNvSpPr txBox="1"/>
          <p:nvPr/>
        </p:nvSpPr>
        <p:spPr>
          <a:xfrm>
            <a:off x="1752600" y="4109725"/>
            <a:ext cx="4648200" cy="1107996"/>
          </a:xfrm>
          <a:prstGeom prst="rect">
            <a:avLst/>
          </a:prstGeom>
          <a:noFill/>
        </p:spPr>
        <p:txBody>
          <a:bodyPr wrap="square" rtlCol="0">
            <a:spAutoFit/>
          </a:bodyPr>
          <a:lstStyle/>
          <a:p>
            <a:r>
              <a:rPr lang="en-US" sz="2200" dirty="0">
                <a:latin typeface="+mj-lt"/>
              </a:rPr>
              <a:t>A maximum of </a:t>
            </a:r>
            <a:r>
              <a:rPr lang="en-US" sz="2200" b="1" dirty="0">
                <a:latin typeface="+mj-lt"/>
              </a:rPr>
              <a:t>$4,000 annually </a:t>
            </a:r>
            <a:r>
              <a:rPr lang="en-US" sz="2200" dirty="0">
                <a:latin typeface="+mj-lt"/>
              </a:rPr>
              <a:t>for 15 units or more per term when enrolled</a:t>
            </a:r>
          </a:p>
          <a:p>
            <a:r>
              <a:rPr lang="en-US" sz="2200" dirty="0">
                <a:latin typeface="+mj-lt"/>
              </a:rPr>
              <a:t>at a California Community College</a:t>
            </a:r>
            <a:endParaRPr lang="en-US" sz="2200" dirty="0"/>
          </a:p>
        </p:txBody>
      </p:sp>
      <p:sp>
        <p:nvSpPr>
          <p:cNvPr id="10" name="TextBox 9">
            <a:extLst>
              <a:ext uri="{FF2B5EF4-FFF2-40B4-BE49-F238E27FC236}">
                <a16:creationId xmlns:a16="http://schemas.microsoft.com/office/drawing/2014/main" id="{557103C7-C131-492C-B197-0B905F790695}"/>
              </a:ext>
            </a:extLst>
          </p:cNvPr>
          <p:cNvSpPr txBox="1"/>
          <p:nvPr/>
        </p:nvSpPr>
        <p:spPr>
          <a:xfrm>
            <a:off x="782859" y="1337908"/>
            <a:ext cx="5771535" cy="461665"/>
          </a:xfrm>
          <a:prstGeom prst="rect">
            <a:avLst/>
          </a:prstGeom>
          <a:noFill/>
        </p:spPr>
        <p:txBody>
          <a:bodyPr wrap="square" rtlCol="0">
            <a:spAutoFit/>
          </a:bodyPr>
          <a:lstStyle/>
          <a:p>
            <a:pPr algn="ctr"/>
            <a:r>
              <a:rPr lang="en-US" sz="1200" dirty="0">
                <a:latin typeface="+mj-lt"/>
              </a:rPr>
              <a:t>Formerly the Full Time Student Success Grant </a:t>
            </a:r>
          </a:p>
          <a:p>
            <a:pPr algn="ctr"/>
            <a:r>
              <a:rPr lang="en-US" sz="1200" dirty="0">
                <a:latin typeface="+mj-lt"/>
              </a:rPr>
              <a:t>and the California Community College Completion Grant</a:t>
            </a:r>
          </a:p>
        </p:txBody>
      </p:sp>
    </p:spTree>
    <p:extLst>
      <p:ext uri="{BB962C8B-B14F-4D97-AF65-F5344CB8AC3E}">
        <p14:creationId xmlns:p14="http://schemas.microsoft.com/office/powerpoint/2010/main" val="1990925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4" descr="Image result for college student">
            <a:extLst>
              <a:ext uri="{FF2B5EF4-FFF2-40B4-BE49-F238E27FC236}">
                <a16:creationId xmlns:a16="http://schemas.microsoft.com/office/drawing/2014/main" id="{69E398C9-2C2D-4804-AC02-4203A400CE4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857"/>
          <a:stretch/>
        </p:blipFill>
        <p:spPr bwMode="auto">
          <a:xfrm>
            <a:off x="1949577" y="1058545"/>
            <a:ext cx="1693929" cy="33895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B8B2A6F6-A3EE-4D4A-BDB6-1C68DF6B6E97}"/>
              </a:ext>
            </a:extLst>
          </p:cNvPr>
          <p:cNvSpPr>
            <a:spLocks noGrp="1"/>
          </p:cNvSpPr>
          <p:nvPr>
            <p:ph idx="4294967295"/>
          </p:nvPr>
        </p:nvSpPr>
        <p:spPr>
          <a:xfrm>
            <a:off x="1964817" y="4359520"/>
            <a:ext cx="7317489" cy="2108948"/>
          </a:xfrm>
          <a:prstGeom prst="rect">
            <a:avLst/>
          </a:prstGeom>
        </p:spPr>
        <p:txBody>
          <a:bodyPr/>
          <a:lstStyle/>
          <a:p>
            <a:pPr marL="0" indent="0" algn="ctr" fontAlgn="t">
              <a:spcAft>
                <a:spcPts val="1200"/>
              </a:spcAft>
              <a:buNone/>
            </a:pPr>
            <a:r>
              <a:rPr lang="en-US" sz="1900" b="1" dirty="0">
                <a:latin typeface="+mj-lt"/>
              </a:rPr>
              <a:t>There are three types of CA College Promise Grant fee waivers:</a:t>
            </a:r>
            <a:endParaRPr lang="en-US" sz="1900" dirty="0">
              <a:latin typeface="+mj-lt"/>
            </a:endParaRPr>
          </a:p>
          <a:p>
            <a:pPr fontAlgn="t"/>
            <a:r>
              <a:rPr lang="en-US" sz="1500" b="1" dirty="0">
                <a:latin typeface="+mj-lt"/>
              </a:rPr>
              <a:t>CCPG A</a:t>
            </a:r>
            <a:r>
              <a:rPr lang="en-US" sz="1500" dirty="0">
                <a:latin typeface="+mj-lt"/>
              </a:rPr>
              <a:t>-- For students and/or a student's parent who are currently receiving some form of public assistance (AFDC, TANF, CalWORKs, SSI, and General Assistance). </a:t>
            </a:r>
          </a:p>
          <a:p>
            <a:pPr fontAlgn="t"/>
            <a:r>
              <a:rPr lang="en-US" sz="1500" b="1" dirty="0">
                <a:latin typeface="+mj-lt"/>
              </a:rPr>
              <a:t>CCPG B</a:t>
            </a:r>
            <a:r>
              <a:rPr lang="en-US" sz="1500" dirty="0">
                <a:latin typeface="+mj-lt"/>
              </a:rPr>
              <a:t> -- Based upon current household size and total </a:t>
            </a:r>
            <a:r>
              <a:rPr lang="en-US" sz="1500" b="1" dirty="0">
                <a:latin typeface="+mj-lt"/>
              </a:rPr>
              <a:t>2017</a:t>
            </a:r>
            <a:r>
              <a:rPr lang="en-US" sz="1500" dirty="0">
                <a:latin typeface="+mj-lt"/>
              </a:rPr>
              <a:t> income for the student and/or student's parent(s). Income standards are provided by the state Chancellor's Office. A CCPG B may be awarded based upon the income and household size information provided on the FAFSA or California Dream Act application.</a:t>
            </a:r>
          </a:p>
          <a:p>
            <a:pPr fontAlgn="t"/>
            <a:r>
              <a:rPr lang="en-US" sz="1500" b="1" dirty="0">
                <a:latin typeface="+mj-lt"/>
              </a:rPr>
              <a:t>CCPG C</a:t>
            </a:r>
            <a:r>
              <a:rPr lang="en-US" sz="1500" dirty="0">
                <a:latin typeface="+mj-lt"/>
              </a:rPr>
              <a:t> -- Must demonstrate at least </a:t>
            </a:r>
            <a:r>
              <a:rPr lang="en-US" sz="1500" b="1" dirty="0">
                <a:latin typeface="+mj-lt"/>
              </a:rPr>
              <a:t>$1,104.00</a:t>
            </a:r>
            <a:r>
              <a:rPr lang="en-US" sz="1500" dirty="0">
                <a:latin typeface="+mj-lt"/>
              </a:rPr>
              <a:t> worth of financial need in order to qualify.</a:t>
            </a:r>
          </a:p>
          <a:p>
            <a:pPr marL="0" indent="0" fontAlgn="t">
              <a:buNone/>
            </a:pPr>
            <a:endParaRPr lang="en-US" b="1" dirty="0"/>
          </a:p>
        </p:txBody>
      </p:sp>
      <p:sp>
        <p:nvSpPr>
          <p:cNvPr id="6" name="TextBox 5">
            <a:extLst>
              <a:ext uri="{FF2B5EF4-FFF2-40B4-BE49-F238E27FC236}">
                <a16:creationId xmlns:a16="http://schemas.microsoft.com/office/drawing/2014/main" id="{6B2F5C1F-B2B2-44DC-9E89-3EAD7FE2FD6E}"/>
              </a:ext>
            </a:extLst>
          </p:cNvPr>
          <p:cNvSpPr txBox="1"/>
          <p:nvPr/>
        </p:nvSpPr>
        <p:spPr>
          <a:xfrm>
            <a:off x="1643305" y="108245"/>
            <a:ext cx="7467600" cy="553998"/>
          </a:xfrm>
          <a:prstGeom prst="rect">
            <a:avLst/>
          </a:prstGeom>
          <a:noFill/>
        </p:spPr>
        <p:txBody>
          <a:bodyPr wrap="square" rtlCol="0">
            <a:spAutoFit/>
          </a:bodyPr>
          <a:lstStyle/>
          <a:p>
            <a:pPr algn="ctr"/>
            <a:r>
              <a:rPr lang="en-US" sz="3000" b="1" dirty="0">
                <a:latin typeface="Verdana" panose="020B0604030504040204" pitchFamily="34" charset="0"/>
                <a:ea typeface="Verdana" panose="020B0604030504040204" pitchFamily="34" charset="0"/>
                <a:cs typeface="Verdana" panose="020B0604030504040204" pitchFamily="34" charset="0"/>
              </a:rPr>
              <a:t>California College Promise Grant </a:t>
            </a:r>
          </a:p>
        </p:txBody>
      </p:sp>
      <p:sp>
        <p:nvSpPr>
          <p:cNvPr id="10" name="TextBox 9">
            <a:extLst>
              <a:ext uri="{FF2B5EF4-FFF2-40B4-BE49-F238E27FC236}">
                <a16:creationId xmlns:a16="http://schemas.microsoft.com/office/drawing/2014/main" id="{557103C7-C131-492C-B197-0B905F790695}"/>
              </a:ext>
            </a:extLst>
          </p:cNvPr>
          <p:cNvSpPr txBox="1"/>
          <p:nvPr/>
        </p:nvSpPr>
        <p:spPr>
          <a:xfrm>
            <a:off x="2491337" y="662243"/>
            <a:ext cx="5771535" cy="307777"/>
          </a:xfrm>
          <a:prstGeom prst="rect">
            <a:avLst/>
          </a:prstGeom>
          <a:noFill/>
        </p:spPr>
        <p:txBody>
          <a:bodyPr wrap="square" rtlCol="0">
            <a:spAutoFit/>
          </a:bodyPr>
          <a:lstStyle/>
          <a:p>
            <a:pPr algn="ctr"/>
            <a:r>
              <a:rPr lang="en-US" sz="1400" b="1" dirty="0">
                <a:latin typeface="+mj-lt"/>
              </a:rPr>
              <a:t>Formerly known as the BOG Fee Waiver</a:t>
            </a:r>
          </a:p>
        </p:txBody>
      </p:sp>
      <p:sp>
        <p:nvSpPr>
          <p:cNvPr id="9" name="TextBox 8">
            <a:extLst>
              <a:ext uri="{FF2B5EF4-FFF2-40B4-BE49-F238E27FC236}">
                <a16:creationId xmlns:a16="http://schemas.microsoft.com/office/drawing/2014/main" id="{00C42930-6E17-4066-9E47-49B932185098}"/>
              </a:ext>
            </a:extLst>
          </p:cNvPr>
          <p:cNvSpPr txBox="1"/>
          <p:nvPr/>
        </p:nvSpPr>
        <p:spPr>
          <a:xfrm>
            <a:off x="3670225" y="1325942"/>
            <a:ext cx="5410200" cy="2677656"/>
          </a:xfrm>
          <a:prstGeom prst="rect">
            <a:avLst/>
          </a:prstGeom>
          <a:noFill/>
          <a:ln w="19050">
            <a:noFill/>
          </a:ln>
        </p:spPr>
        <p:txBody>
          <a:bodyPr wrap="square" rtlCol="0">
            <a:spAutoFit/>
          </a:bodyPr>
          <a:lstStyle/>
          <a:p>
            <a:r>
              <a:rPr lang="en-US" sz="2400" dirty="0">
                <a:latin typeface="+mj-lt"/>
              </a:rPr>
              <a:t>The California College Promise Grant (formerly Board of Governors or BOG Fee Waiver) is available to  students who are California residents attending California community colleges. Per-unit enrollment fees (currently $46 per unit) are waived for eligible students</a:t>
            </a:r>
          </a:p>
        </p:txBody>
      </p:sp>
    </p:spTree>
    <p:extLst>
      <p:ext uri="{BB962C8B-B14F-4D97-AF65-F5344CB8AC3E}">
        <p14:creationId xmlns:p14="http://schemas.microsoft.com/office/powerpoint/2010/main" val="29594776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itle 10"/>
          <p:cNvSpPr>
            <a:spLocks noGrp="1"/>
          </p:cNvSpPr>
          <p:nvPr>
            <p:ph type="title"/>
          </p:nvPr>
        </p:nvSpPr>
        <p:spPr>
          <a:xfrm>
            <a:off x="-15240" y="61256"/>
            <a:ext cx="10887309" cy="986800"/>
          </a:xfrm>
        </p:spPr>
        <p:txBody>
          <a:bodyPr>
            <a:noAutofit/>
          </a:bodyPr>
          <a:lstStyle/>
          <a:p>
            <a:r>
              <a:rPr lang="en-US" sz="3200" b="1" dirty="0"/>
              <a:t>Cal Grant B Access Award</a:t>
            </a:r>
          </a:p>
        </p:txBody>
      </p:sp>
      <p:sp>
        <p:nvSpPr>
          <p:cNvPr id="10" name="Rectangle 9"/>
          <p:cNvSpPr/>
          <p:nvPr/>
        </p:nvSpPr>
        <p:spPr>
          <a:xfrm>
            <a:off x="1532271" y="819349"/>
            <a:ext cx="7792286" cy="430887"/>
          </a:xfrm>
          <a:prstGeom prst="rect">
            <a:avLst/>
          </a:prstGeom>
          <a:noFill/>
        </p:spPr>
        <p:txBody>
          <a:bodyPr wrap="square" lIns="91440" tIns="45720" rIns="91440" bIns="45720">
            <a:spAutoFit/>
          </a:bodyPr>
          <a:lstStyle/>
          <a:p>
            <a:pPr algn="ctr"/>
            <a:r>
              <a:rPr lang="en-US" sz="2200" b="1" cap="none" spc="0" dirty="0">
                <a:ln w="6600">
                  <a:solidFill>
                    <a:schemeClr val="tx1"/>
                  </a:solidFill>
                  <a:prstDash val="solid"/>
                </a:ln>
                <a:latin typeface="Lucida Calligraphy" panose="03010101010101010101" pitchFamily="66" charset="0"/>
              </a:rPr>
              <a:t>To hold or not to hold at the Community College?</a:t>
            </a:r>
          </a:p>
        </p:txBody>
      </p:sp>
      <p:sp>
        <p:nvSpPr>
          <p:cNvPr id="5" name="TextBox 4"/>
          <p:cNvSpPr txBox="1"/>
          <p:nvPr/>
        </p:nvSpPr>
        <p:spPr>
          <a:xfrm>
            <a:off x="4466961" y="5321598"/>
            <a:ext cx="3854378" cy="830997"/>
          </a:xfrm>
          <a:prstGeom prst="rect">
            <a:avLst/>
          </a:prstGeom>
          <a:noFill/>
        </p:spPr>
        <p:txBody>
          <a:bodyPr wrap="square" rtlCol="0">
            <a:spAutoFit/>
          </a:bodyPr>
          <a:lstStyle/>
          <a:p>
            <a:pPr algn="ctr">
              <a:spcAft>
                <a:spcPts val="600"/>
              </a:spcAft>
            </a:pPr>
            <a:r>
              <a:rPr lang="en-US" sz="2600" dirty="0">
                <a:solidFill>
                  <a:schemeClr val="bg1"/>
                </a:solidFill>
                <a:latin typeface="Verdana" panose="020B0604030504040204" pitchFamily="34" charset="0"/>
                <a:ea typeface="Verdana" panose="020B0604030504040204" pitchFamily="34" charset="0"/>
                <a:cs typeface="Verdana" panose="020B0604030504040204" pitchFamily="34" charset="0"/>
              </a:rPr>
              <a:t>Four Year University</a:t>
            </a:r>
          </a:p>
          <a:p>
            <a:pPr algn="ctr">
              <a:spcAft>
                <a:spcPts val="600"/>
              </a:spcAft>
            </a:pPr>
            <a:r>
              <a:rPr lang="en-US" sz="1700" dirty="0">
                <a:solidFill>
                  <a:schemeClr val="bg1"/>
                </a:solidFill>
                <a:latin typeface="Verdana" panose="020B0604030504040204" pitchFamily="34" charset="0"/>
                <a:ea typeface="Verdana" panose="020B0604030504040204" pitchFamily="34" charset="0"/>
                <a:cs typeface="Verdana" panose="020B0604030504040204" pitchFamily="34" charset="0"/>
              </a:rPr>
              <a:t>Access + tuition/fees paid</a:t>
            </a:r>
          </a:p>
        </p:txBody>
      </p:sp>
      <p:graphicFrame>
        <p:nvGraphicFramePr>
          <p:cNvPr id="3" name="Table 2"/>
          <p:cNvGraphicFramePr>
            <a:graphicFrameLocks noGrp="1"/>
          </p:cNvGraphicFramePr>
          <p:nvPr>
            <p:extLst>
              <p:ext uri="{D42A27DB-BD31-4B8C-83A1-F6EECF244321}">
                <p14:modId xmlns:p14="http://schemas.microsoft.com/office/powerpoint/2010/main" val="53439714"/>
              </p:ext>
            </p:extLst>
          </p:nvPr>
        </p:nvGraphicFramePr>
        <p:xfrm>
          <a:off x="1980145" y="4180292"/>
          <a:ext cx="6935256" cy="2286000"/>
        </p:xfrm>
        <a:graphic>
          <a:graphicData uri="http://schemas.openxmlformats.org/drawingml/2006/table">
            <a:tbl>
              <a:tblPr firstRow="1" bandRow="1">
                <a:tableStyleId>{5C22544A-7EE6-4342-B048-85BDC9FD1C3A}</a:tableStyleId>
              </a:tblPr>
              <a:tblGrid>
                <a:gridCol w="1733814">
                  <a:extLst>
                    <a:ext uri="{9D8B030D-6E8A-4147-A177-3AD203B41FA5}">
                      <a16:colId xmlns:a16="http://schemas.microsoft.com/office/drawing/2014/main" val="20000"/>
                    </a:ext>
                  </a:extLst>
                </a:gridCol>
                <a:gridCol w="1733814">
                  <a:extLst>
                    <a:ext uri="{9D8B030D-6E8A-4147-A177-3AD203B41FA5}">
                      <a16:colId xmlns:a16="http://schemas.microsoft.com/office/drawing/2014/main" val="20001"/>
                    </a:ext>
                  </a:extLst>
                </a:gridCol>
                <a:gridCol w="1733814">
                  <a:extLst>
                    <a:ext uri="{9D8B030D-6E8A-4147-A177-3AD203B41FA5}">
                      <a16:colId xmlns:a16="http://schemas.microsoft.com/office/drawing/2014/main" val="20002"/>
                    </a:ext>
                  </a:extLst>
                </a:gridCol>
                <a:gridCol w="1733814">
                  <a:extLst>
                    <a:ext uri="{9D8B030D-6E8A-4147-A177-3AD203B41FA5}">
                      <a16:colId xmlns:a16="http://schemas.microsoft.com/office/drawing/2014/main" val="20003"/>
                    </a:ext>
                  </a:extLst>
                </a:gridCol>
              </a:tblGrid>
              <a:tr h="179170">
                <a:tc>
                  <a:txBody>
                    <a:bodyPr/>
                    <a:lstStyle/>
                    <a:p>
                      <a:pPr algn="ctr"/>
                      <a:r>
                        <a:rPr lang="en-US" dirty="0">
                          <a:solidFill>
                            <a:sysClr val="windowText" lastClr="000000"/>
                          </a:solidFill>
                          <a:latin typeface="Verdana" panose="020B0604030504040204" pitchFamily="34" charset="0"/>
                          <a:ea typeface="Verdana" panose="020B0604030504040204" pitchFamily="34" charset="0"/>
                          <a:cs typeface="Verdana" panose="020B0604030504040204" pitchFamily="34" charset="0"/>
                        </a:rPr>
                        <a:t>Year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r>
                        <a:rPr lang="en-US" dirty="0">
                          <a:solidFill>
                            <a:sysClr val="windowText" lastClr="000000"/>
                          </a:solidFill>
                          <a:latin typeface="Verdana" panose="020B0604030504040204" pitchFamily="34" charset="0"/>
                          <a:ea typeface="Verdana" panose="020B0604030504040204" pitchFamily="34" charset="0"/>
                          <a:cs typeface="Verdana" panose="020B0604030504040204" pitchFamily="34" charset="0"/>
                        </a:rPr>
                        <a:t>Year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r>
                        <a:rPr lang="en-US" dirty="0">
                          <a:solidFill>
                            <a:sysClr val="windowText" lastClr="000000"/>
                          </a:solidFill>
                          <a:latin typeface="Verdana" panose="020B0604030504040204" pitchFamily="34" charset="0"/>
                          <a:ea typeface="Verdana" panose="020B0604030504040204" pitchFamily="34" charset="0"/>
                          <a:cs typeface="Verdana" panose="020B0604030504040204" pitchFamily="34" charset="0"/>
                        </a:rPr>
                        <a:t>Year 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r>
                        <a:rPr lang="en-US" dirty="0">
                          <a:solidFill>
                            <a:sysClr val="windowText" lastClr="000000"/>
                          </a:solidFill>
                          <a:latin typeface="Verdana" panose="020B0604030504040204" pitchFamily="34" charset="0"/>
                          <a:ea typeface="Verdana" panose="020B0604030504040204" pitchFamily="34" charset="0"/>
                          <a:cs typeface="Verdana" panose="020B0604030504040204" pitchFamily="34" charset="0"/>
                        </a:rPr>
                        <a:t>Year 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0000"/>
                  </a:ext>
                </a:extLst>
              </a:tr>
              <a:tr h="689340">
                <a:tc>
                  <a:txBody>
                    <a:bodyPr/>
                    <a:lstStyle/>
                    <a:p>
                      <a:pPr algn="ctr"/>
                      <a:r>
                        <a:rPr lang="en-US" sz="2000" b="1" dirty="0">
                          <a:solidFill>
                            <a:srgbClr val="FF0000"/>
                          </a:solidFill>
                          <a:latin typeface="Verdana" panose="020B0604030504040204" pitchFamily="34" charset="0"/>
                          <a:ea typeface="Verdana" panose="020B0604030504040204" pitchFamily="34" charset="0"/>
                          <a:cs typeface="Verdana" panose="020B0604030504040204" pitchFamily="34" charset="0"/>
                        </a:rPr>
                        <a:t>Award</a:t>
                      </a:r>
                    </a:p>
                    <a:p>
                      <a:pPr algn="ctr"/>
                      <a:r>
                        <a:rPr lang="en-US" sz="2000" b="1" dirty="0">
                          <a:solidFill>
                            <a:srgbClr val="FF0000"/>
                          </a:solidFill>
                          <a:latin typeface="Verdana" panose="020B0604030504040204" pitchFamily="34" charset="0"/>
                          <a:ea typeface="Verdana" panose="020B0604030504040204" pitchFamily="34" charset="0"/>
                          <a:cs typeface="Verdana" panose="020B0604030504040204" pitchFamily="34" charset="0"/>
                        </a:rPr>
                        <a:t>on hold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US" sz="2000" b="1" dirty="0">
                          <a:solidFill>
                            <a:srgbClr val="FF0000"/>
                          </a:solidFill>
                          <a:latin typeface="Verdana" panose="020B0604030504040204" pitchFamily="34" charset="0"/>
                          <a:ea typeface="Verdana" panose="020B0604030504040204" pitchFamily="34" charset="0"/>
                          <a:cs typeface="Verdana" panose="020B0604030504040204" pitchFamily="34" charset="0"/>
                        </a:rPr>
                        <a:t>Award</a:t>
                      </a:r>
                    </a:p>
                    <a:p>
                      <a:pPr algn="ctr"/>
                      <a:r>
                        <a:rPr lang="en-US" sz="2000" b="1" dirty="0">
                          <a:solidFill>
                            <a:srgbClr val="FF0000"/>
                          </a:solidFill>
                          <a:latin typeface="Verdana" panose="020B0604030504040204" pitchFamily="34" charset="0"/>
                          <a:ea typeface="Verdana" panose="020B0604030504040204" pitchFamily="34" charset="0"/>
                          <a:cs typeface="Verdana" panose="020B0604030504040204" pitchFamily="34" charset="0"/>
                        </a:rPr>
                        <a:t>on hold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US" dirty="0">
                          <a:latin typeface="Verdana" panose="020B0604030504040204" pitchFamily="34" charset="0"/>
                          <a:ea typeface="Verdana" panose="020B0604030504040204" pitchFamily="34" charset="0"/>
                          <a:cs typeface="Verdana" panose="020B0604030504040204" pitchFamily="34" charset="0"/>
                        </a:rPr>
                        <a:t>2 Years Remain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US" dirty="0">
                          <a:latin typeface="Verdana" panose="020B0604030504040204" pitchFamily="34" charset="0"/>
                          <a:ea typeface="Verdana" panose="020B0604030504040204" pitchFamily="34" charset="0"/>
                          <a:cs typeface="Verdana" panose="020B0604030504040204" pitchFamily="34" charset="0"/>
                        </a:rPr>
                        <a:t>1 Year Remains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a16="http://schemas.microsoft.com/office/drawing/2014/main" val="10001"/>
                  </a:ext>
                </a:extLst>
              </a:tr>
              <a:tr h="812854">
                <a:tc gridSpan="2">
                  <a:txBody>
                    <a:bodyPr/>
                    <a:lstStyle/>
                    <a:p>
                      <a:pPr algn="ctr"/>
                      <a:r>
                        <a:rPr lang="en-US" sz="2800" dirty="0">
                          <a:latin typeface="Verdana" panose="020B0604030504040204" pitchFamily="34" charset="0"/>
                          <a:ea typeface="Verdana" panose="020B0604030504040204" pitchFamily="34" charset="0"/>
                          <a:cs typeface="Verdana" panose="020B0604030504040204" pitchFamily="34" charset="0"/>
                        </a:rPr>
                        <a:t>Community College</a:t>
                      </a:r>
                    </a:p>
                    <a:p>
                      <a:pPr algn="ctr"/>
                      <a:r>
                        <a:rPr lang="en-US" sz="1800" dirty="0">
                          <a:latin typeface="Verdana" panose="020B0604030504040204" pitchFamily="34" charset="0"/>
                          <a:ea typeface="Verdana" panose="020B0604030504040204" pitchFamily="34" charset="0"/>
                          <a:cs typeface="Verdana" panose="020B0604030504040204" pitchFamily="34" charset="0"/>
                        </a:rPr>
                        <a:t>Only Access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dirty="0"/>
                    </a:p>
                  </a:txBody>
                  <a:tcPr/>
                </a:tc>
                <a:tc gridSpan="2">
                  <a:txBody>
                    <a:bodyPr/>
                    <a:lstStyle/>
                    <a:p>
                      <a:pPr algn="ctr"/>
                      <a:r>
                        <a:rPr lang="en-US" sz="2800" dirty="0">
                          <a:latin typeface="Verdana" panose="020B0604030504040204" pitchFamily="34" charset="0"/>
                          <a:ea typeface="Verdana" panose="020B0604030504040204" pitchFamily="34" charset="0"/>
                          <a:cs typeface="Verdana" panose="020B0604030504040204" pitchFamily="34" charset="0"/>
                        </a:rPr>
                        <a:t>Four</a:t>
                      </a:r>
                      <a:r>
                        <a:rPr lang="en-US" sz="2800" baseline="0" dirty="0">
                          <a:latin typeface="Verdana" panose="020B0604030504040204" pitchFamily="34" charset="0"/>
                          <a:ea typeface="Verdana" panose="020B0604030504040204" pitchFamily="34" charset="0"/>
                          <a:cs typeface="Verdana" panose="020B0604030504040204" pitchFamily="34" charset="0"/>
                        </a:rPr>
                        <a:t> Year University</a:t>
                      </a:r>
                    </a:p>
                    <a:p>
                      <a:pPr algn="ctr"/>
                      <a:r>
                        <a:rPr lang="en-US" sz="1800" dirty="0">
                          <a:latin typeface="Verdana" panose="020B0604030504040204" pitchFamily="34" charset="0"/>
                          <a:ea typeface="Verdana" panose="020B0604030504040204" pitchFamily="34" charset="0"/>
                          <a:cs typeface="Verdana" panose="020B0604030504040204" pitchFamily="34" charset="0"/>
                        </a:rPr>
                        <a:t>Access + Tuition/Fees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dirty="0"/>
                    </a:p>
                  </a:txBody>
                  <a:tcPr/>
                </a:tc>
                <a:extLst>
                  <a:ext uri="{0D108BD9-81ED-4DB2-BD59-A6C34878D82A}">
                    <a16:rowId xmlns:a16="http://schemas.microsoft.com/office/drawing/2014/main" val="10002"/>
                  </a:ext>
                </a:extLst>
              </a:tr>
            </a:tbl>
          </a:graphicData>
        </a:graphic>
      </p:graphicFrame>
      <p:graphicFrame>
        <p:nvGraphicFramePr>
          <p:cNvPr id="18" name="Table 17"/>
          <p:cNvGraphicFramePr>
            <a:graphicFrameLocks noGrp="1"/>
          </p:cNvGraphicFramePr>
          <p:nvPr>
            <p:extLst>
              <p:ext uri="{D42A27DB-BD31-4B8C-83A1-F6EECF244321}">
                <p14:modId xmlns:p14="http://schemas.microsoft.com/office/powerpoint/2010/main" val="827378014"/>
              </p:ext>
            </p:extLst>
          </p:nvPr>
        </p:nvGraphicFramePr>
        <p:xfrm>
          <a:off x="1980145" y="4180292"/>
          <a:ext cx="6935256" cy="2286000"/>
        </p:xfrm>
        <a:graphic>
          <a:graphicData uri="http://schemas.openxmlformats.org/drawingml/2006/table">
            <a:tbl>
              <a:tblPr firstRow="1" bandRow="1">
                <a:tableStyleId>{5C22544A-7EE6-4342-B048-85BDC9FD1C3A}</a:tableStyleId>
              </a:tblPr>
              <a:tblGrid>
                <a:gridCol w="1733814">
                  <a:extLst>
                    <a:ext uri="{9D8B030D-6E8A-4147-A177-3AD203B41FA5}">
                      <a16:colId xmlns:a16="http://schemas.microsoft.com/office/drawing/2014/main" val="20000"/>
                    </a:ext>
                  </a:extLst>
                </a:gridCol>
                <a:gridCol w="1733814">
                  <a:extLst>
                    <a:ext uri="{9D8B030D-6E8A-4147-A177-3AD203B41FA5}">
                      <a16:colId xmlns:a16="http://schemas.microsoft.com/office/drawing/2014/main" val="20001"/>
                    </a:ext>
                  </a:extLst>
                </a:gridCol>
                <a:gridCol w="1733814">
                  <a:extLst>
                    <a:ext uri="{9D8B030D-6E8A-4147-A177-3AD203B41FA5}">
                      <a16:colId xmlns:a16="http://schemas.microsoft.com/office/drawing/2014/main" val="20002"/>
                    </a:ext>
                  </a:extLst>
                </a:gridCol>
                <a:gridCol w="1733814">
                  <a:extLst>
                    <a:ext uri="{9D8B030D-6E8A-4147-A177-3AD203B41FA5}">
                      <a16:colId xmlns:a16="http://schemas.microsoft.com/office/drawing/2014/main" val="20003"/>
                    </a:ext>
                  </a:extLst>
                </a:gridCol>
              </a:tblGrid>
              <a:tr h="375781">
                <a:tc>
                  <a:txBody>
                    <a:bodyPr/>
                    <a:lstStyle/>
                    <a:p>
                      <a:pPr algn="ctr"/>
                      <a:r>
                        <a:rPr lang="en-US" dirty="0">
                          <a:solidFill>
                            <a:sysClr val="windowText" lastClr="000000"/>
                          </a:solidFill>
                          <a:latin typeface="Verdana" panose="020B0604030504040204" pitchFamily="34" charset="0"/>
                          <a:ea typeface="Verdana" panose="020B0604030504040204" pitchFamily="34" charset="0"/>
                          <a:cs typeface="Verdana" panose="020B0604030504040204" pitchFamily="34" charset="0"/>
                        </a:rPr>
                        <a:t>Year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r>
                        <a:rPr lang="en-US" dirty="0">
                          <a:solidFill>
                            <a:sysClr val="windowText" lastClr="000000"/>
                          </a:solidFill>
                          <a:latin typeface="Verdana" panose="020B0604030504040204" pitchFamily="34" charset="0"/>
                          <a:ea typeface="Verdana" panose="020B0604030504040204" pitchFamily="34" charset="0"/>
                          <a:cs typeface="Verdana" panose="020B0604030504040204" pitchFamily="34" charset="0"/>
                        </a:rPr>
                        <a:t>Year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r>
                        <a:rPr lang="en-US" dirty="0">
                          <a:solidFill>
                            <a:sysClr val="windowText" lastClr="000000"/>
                          </a:solidFill>
                          <a:latin typeface="Verdana" panose="020B0604030504040204" pitchFamily="34" charset="0"/>
                          <a:ea typeface="Verdana" panose="020B0604030504040204" pitchFamily="34" charset="0"/>
                          <a:cs typeface="Verdana" panose="020B0604030504040204" pitchFamily="34" charset="0"/>
                        </a:rPr>
                        <a:t>Year 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r>
                        <a:rPr lang="en-US" dirty="0">
                          <a:solidFill>
                            <a:sysClr val="windowText" lastClr="000000"/>
                          </a:solidFill>
                          <a:latin typeface="Verdana" panose="020B0604030504040204" pitchFamily="34" charset="0"/>
                          <a:ea typeface="Verdana" panose="020B0604030504040204" pitchFamily="34" charset="0"/>
                          <a:cs typeface="Verdana" panose="020B0604030504040204" pitchFamily="34" charset="0"/>
                        </a:rPr>
                        <a:t>Year 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0000"/>
                  </a:ext>
                </a:extLst>
              </a:tr>
              <a:tr h="657616">
                <a:tc>
                  <a:txBody>
                    <a:bodyPr/>
                    <a:lstStyle/>
                    <a:p>
                      <a:pPr algn="ctr"/>
                      <a:r>
                        <a:rPr lang="en-US" sz="1800" dirty="0">
                          <a:solidFill>
                            <a:schemeClr val="tx1"/>
                          </a:solidFill>
                          <a:latin typeface="Verdana" panose="020B0604030504040204" pitchFamily="34" charset="0"/>
                          <a:ea typeface="Verdana" panose="020B0604030504040204" pitchFamily="34" charset="0"/>
                          <a:cs typeface="Verdana" panose="020B0604030504040204" pitchFamily="34" charset="0"/>
                        </a:rPr>
                        <a:t>4</a:t>
                      </a:r>
                      <a:r>
                        <a:rPr lang="en-US" sz="1800" baseline="0" dirty="0">
                          <a:solidFill>
                            <a:schemeClr val="tx1"/>
                          </a:solidFill>
                          <a:latin typeface="Verdana" panose="020B0604030504040204" pitchFamily="34" charset="0"/>
                          <a:ea typeface="Verdana" panose="020B0604030504040204" pitchFamily="34" charset="0"/>
                          <a:cs typeface="Verdana" panose="020B0604030504040204" pitchFamily="34" charset="0"/>
                        </a:rPr>
                        <a:t> Years Remain</a:t>
                      </a:r>
                      <a:endParaRPr lang="en-US" sz="1800" dirty="0">
                        <a:solidFill>
                          <a:schemeClr val="tx1"/>
                        </a:solidFill>
                        <a:latin typeface="Verdana" panose="020B0604030504040204" pitchFamily="34" charset="0"/>
                        <a:ea typeface="Verdana" panose="020B0604030504040204" pitchFamily="34" charset="0"/>
                        <a:cs typeface="Verdan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US" sz="1800" dirty="0">
                          <a:solidFill>
                            <a:schemeClr val="tx1"/>
                          </a:solidFill>
                          <a:latin typeface="Verdana" panose="020B0604030504040204" pitchFamily="34" charset="0"/>
                          <a:ea typeface="Verdana" panose="020B0604030504040204" pitchFamily="34" charset="0"/>
                          <a:cs typeface="Verdana" panose="020B0604030504040204" pitchFamily="34" charset="0"/>
                        </a:rPr>
                        <a:t>3 Years Remain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US" dirty="0">
                          <a:latin typeface="Verdana" panose="020B0604030504040204" pitchFamily="34" charset="0"/>
                          <a:ea typeface="Verdana" panose="020B0604030504040204" pitchFamily="34" charset="0"/>
                          <a:cs typeface="Verdana" panose="020B0604030504040204" pitchFamily="34" charset="0"/>
                        </a:rPr>
                        <a:t>2 Years Remain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US" dirty="0">
                          <a:latin typeface="Verdana" panose="020B0604030504040204" pitchFamily="34" charset="0"/>
                          <a:ea typeface="Verdana" panose="020B0604030504040204" pitchFamily="34" charset="0"/>
                          <a:cs typeface="Verdana" panose="020B0604030504040204" pitchFamily="34" charset="0"/>
                        </a:rPr>
                        <a:t>1 Year Remains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extLst>
                  <a:ext uri="{0D108BD9-81ED-4DB2-BD59-A6C34878D82A}">
                    <a16:rowId xmlns:a16="http://schemas.microsoft.com/office/drawing/2014/main" val="10001"/>
                  </a:ext>
                </a:extLst>
              </a:tr>
              <a:tr h="1252603">
                <a:tc gridSpan="2">
                  <a:txBody>
                    <a:bodyPr/>
                    <a:lstStyle/>
                    <a:p>
                      <a:pPr algn="ctr"/>
                      <a:r>
                        <a:rPr lang="en-US" sz="2800" dirty="0">
                          <a:latin typeface="Verdana" panose="020B0604030504040204" pitchFamily="34" charset="0"/>
                          <a:ea typeface="Verdana" panose="020B0604030504040204" pitchFamily="34" charset="0"/>
                          <a:cs typeface="Verdana" panose="020B0604030504040204" pitchFamily="34" charset="0"/>
                        </a:rPr>
                        <a:t>Community College</a:t>
                      </a:r>
                    </a:p>
                    <a:p>
                      <a:pPr algn="ctr"/>
                      <a:r>
                        <a:rPr lang="en-US" sz="1800" dirty="0">
                          <a:latin typeface="Verdana" panose="020B0604030504040204" pitchFamily="34" charset="0"/>
                          <a:ea typeface="Verdana" panose="020B0604030504040204" pitchFamily="34" charset="0"/>
                          <a:cs typeface="Verdana" panose="020B0604030504040204" pitchFamily="34" charset="0"/>
                        </a:rPr>
                        <a:t>Access Only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hMerge="1">
                  <a:txBody>
                    <a:bodyPr/>
                    <a:lstStyle/>
                    <a:p>
                      <a:endParaRPr lang="en-US" dirty="0"/>
                    </a:p>
                  </a:txBody>
                  <a:tcPr/>
                </a:tc>
                <a:tc gridSpan="2">
                  <a:txBody>
                    <a:bodyPr/>
                    <a:lstStyle/>
                    <a:p>
                      <a:pPr algn="ctr"/>
                      <a:r>
                        <a:rPr lang="en-US" sz="2800" dirty="0">
                          <a:latin typeface="Verdana" panose="020B0604030504040204" pitchFamily="34" charset="0"/>
                          <a:ea typeface="Verdana" panose="020B0604030504040204" pitchFamily="34" charset="0"/>
                          <a:cs typeface="Verdana" panose="020B0604030504040204" pitchFamily="34" charset="0"/>
                        </a:rPr>
                        <a:t>Four</a:t>
                      </a:r>
                      <a:r>
                        <a:rPr lang="en-US" sz="2800" baseline="0" dirty="0">
                          <a:latin typeface="Verdana" panose="020B0604030504040204" pitchFamily="34" charset="0"/>
                          <a:ea typeface="Verdana" panose="020B0604030504040204" pitchFamily="34" charset="0"/>
                          <a:cs typeface="Verdana" panose="020B0604030504040204" pitchFamily="34" charset="0"/>
                        </a:rPr>
                        <a:t> Year University</a:t>
                      </a:r>
                    </a:p>
                    <a:p>
                      <a:pPr algn="ctr"/>
                      <a:r>
                        <a:rPr lang="en-US" sz="1800" dirty="0">
                          <a:latin typeface="Verdana" panose="020B0604030504040204" pitchFamily="34" charset="0"/>
                          <a:ea typeface="Verdana" panose="020B0604030504040204" pitchFamily="34" charset="0"/>
                          <a:cs typeface="Verdana" panose="020B0604030504040204" pitchFamily="34" charset="0"/>
                        </a:rPr>
                        <a:t>Access + Tuition/Fees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hMerge="1">
                  <a:txBody>
                    <a:bodyPr/>
                    <a:lstStyle/>
                    <a:p>
                      <a:endParaRPr lang="en-US" dirty="0"/>
                    </a:p>
                  </a:txBody>
                  <a:tcPr/>
                </a:tc>
                <a:extLst>
                  <a:ext uri="{0D108BD9-81ED-4DB2-BD59-A6C34878D82A}">
                    <a16:rowId xmlns:a16="http://schemas.microsoft.com/office/drawing/2014/main" val="10002"/>
                  </a:ext>
                </a:extLst>
              </a:tr>
            </a:tbl>
          </a:graphicData>
        </a:graphic>
      </p:graphicFrame>
      <p:grpSp>
        <p:nvGrpSpPr>
          <p:cNvPr id="9" name="Group 8">
            <a:extLst>
              <a:ext uri="{FF2B5EF4-FFF2-40B4-BE49-F238E27FC236}">
                <a16:creationId xmlns:a16="http://schemas.microsoft.com/office/drawing/2014/main" id="{7DF2A161-9ECB-48C5-817A-B2940D035874}"/>
              </a:ext>
            </a:extLst>
          </p:cNvPr>
          <p:cNvGrpSpPr/>
          <p:nvPr/>
        </p:nvGrpSpPr>
        <p:grpSpPr>
          <a:xfrm>
            <a:off x="3404394" y="1347403"/>
            <a:ext cx="4048040" cy="2642077"/>
            <a:chOff x="2442941" y="1201688"/>
            <a:chExt cx="4048040" cy="2642077"/>
          </a:xfrm>
        </p:grpSpPr>
        <p:pic>
          <p:nvPicPr>
            <p:cNvPr id="8" name="Picture 7">
              <a:extLst>
                <a:ext uri="{FF2B5EF4-FFF2-40B4-BE49-F238E27FC236}">
                  <a16:creationId xmlns:a16="http://schemas.microsoft.com/office/drawing/2014/main" id="{7DAA3C2B-37EA-4DB3-92FB-EB5E5F9696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2941" y="1201688"/>
              <a:ext cx="4048040" cy="2642077"/>
            </a:xfrm>
            <a:prstGeom prst="rect">
              <a:avLst/>
            </a:prstGeom>
          </p:spPr>
        </p:pic>
        <p:sp>
          <p:nvSpPr>
            <p:cNvPr id="7" name="TextBox 6">
              <a:extLst>
                <a:ext uri="{FF2B5EF4-FFF2-40B4-BE49-F238E27FC236}">
                  <a16:creationId xmlns:a16="http://schemas.microsoft.com/office/drawing/2014/main" id="{325AF182-D7D4-41A2-B74C-12ADC5D0843D}"/>
                </a:ext>
              </a:extLst>
            </p:cNvPr>
            <p:cNvSpPr txBox="1"/>
            <p:nvPr/>
          </p:nvSpPr>
          <p:spPr>
            <a:xfrm rot="912672">
              <a:off x="3037922" y="1742571"/>
              <a:ext cx="1757260" cy="738664"/>
            </a:xfrm>
            <a:prstGeom prst="rect">
              <a:avLst/>
            </a:prstGeom>
            <a:noFill/>
          </p:spPr>
          <p:txBody>
            <a:bodyPr wrap="square" rtlCol="0">
              <a:spAutoFit/>
            </a:bodyPr>
            <a:lstStyle/>
            <a:p>
              <a:r>
                <a:rPr lang="en-US" sz="4200" b="1" dirty="0">
                  <a:solidFill>
                    <a:schemeClr val="tx2"/>
                  </a:solidFill>
                  <a:latin typeface="+mj-lt"/>
                </a:rPr>
                <a:t>Hold?</a:t>
              </a:r>
            </a:p>
          </p:txBody>
        </p:sp>
        <p:sp>
          <p:nvSpPr>
            <p:cNvPr id="12" name="TextBox 11">
              <a:extLst>
                <a:ext uri="{FF2B5EF4-FFF2-40B4-BE49-F238E27FC236}">
                  <a16:creationId xmlns:a16="http://schemas.microsoft.com/office/drawing/2014/main" id="{4FF730CA-B626-4853-905A-A0D35F6A9ACE}"/>
                </a:ext>
              </a:extLst>
            </p:cNvPr>
            <p:cNvSpPr txBox="1"/>
            <p:nvPr/>
          </p:nvSpPr>
          <p:spPr>
            <a:xfrm rot="20448625">
              <a:off x="4548770" y="2310522"/>
              <a:ext cx="1424981" cy="738664"/>
            </a:xfrm>
            <a:prstGeom prst="rect">
              <a:avLst/>
            </a:prstGeom>
            <a:noFill/>
          </p:spPr>
          <p:txBody>
            <a:bodyPr wrap="square" rtlCol="0">
              <a:spAutoFit/>
            </a:bodyPr>
            <a:lstStyle/>
            <a:p>
              <a:r>
                <a:rPr lang="en-US" sz="4200" b="1" dirty="0">
                  <a:solidFill>
                    <a:schemeClr val="tx2"/>
                  </a:solidFill>
                  <a:latin typeface="+mj-lt"/>
                </a:rPr>
                <a:t>Use?</a:t>
              </a:r>
            </a:p>
          </p:txBody>
        </p:sp>
      </p:grpSp>
    </p:spTree>
    <p:extLst>
      <p:ext uri="{BB962C8B-B14F-4D97-AF65-F5344CB8AC3E}">
        <p14:creationId xmlns:p14="http://schemas.microsoft.com/office/powerpoint/2010/main" val="451912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56B3439-7D33-44C6-ABC8-64B68792C72A}"/>
              </a:ext>
            </a:extLst>
          </p:cNvPr>
          <p:cNvPicPr>
            <a:picLocks noChangeAspect="1"/>
          </p:cNvPicPr>
          <p:nvPr/>
        </p:nvPicPr>
        <p:blipFill>
          <a:blip r:embed="rId3"/>
          <a:stretch>
            <a:fillRect/>
          </a:stretch>
        </p:blipFill>
        <p:spPr>
          <a:xfrm>
            <a:off x="1835218" y="1828800"/>
            <a:ext cx="2653568" cy="3403703"/>
          </a:xfrm>
          <a:prstGeom prst="rect">
            <a:avLst/>
          </a:prstGeom>
        </p:spPr>
      </p:pic>
      <p:sp>
        <p:nvSpPr>
          <p:cNvPr id="2" name="Title 1">
            <a:extLst>
              <a:ext uri="{FF2B5EF4-FFF2-40B4-BE49-F238E27FC236}">
                <a16:creationId xmlns:a16="http://schemas.microsoft.com/office/drawing/2014/main" id="{7C7CB5C7-9096-4072-8840-12460A4FCF85}"/>
              </a:ext>
            </a:extLst>
          </p:cNvPr>
          <p:cNvSpPr>
            <a:spLocks noGrp="1"/>
          </p:cNvSpPr>
          <p:nvPr>
            <p:ph type="title"/>
          </p:nvPr>
        </p:nvSpPr>
        <p:spPr>
          <a:xfrm>
            <a:off x="2926080" y="80290"/>
            <a:ext cx="4876800" cy="1143000"/>
          </a:xfrm>
        </p:spPr>
        <p:txBody>
          <a:bodyPr/>
          <a:lstStyle/>
          <a:p>
            <a:pPr lvl="0">
              <a:spcBef>
                <a:spcPts val="0"/>
              </a:spcBef>
              <a:defRPr/>
            </a:pPr>
            <a:r>
              <a:rPr lang="en-US" sz="3600" u="sng" noProof="0" dirty="0">
                <a:solidFill>
                  <a:prstClr val="black"/>
                </a:solidFill>
              </a:rPr>
              <a:t>Cal Grant C</a:t>
            </a:r>
            <a:br>
              <a:rPr lang="en-US" sz="4400" u="sng" noProof="0" dirty="0">
                <a:solidFill>
                  <a:prstClr val="black"/>
                </a:solidFill>
              </a:rPr>
            </a:br>
            <a:endParaRPr lang="en-US" noProof="0" dirty="0"/>
          </a:p>
        </p:txBody>
      </p:sp>
      <p:sp>
        <p:nvSpPr>
          <p:cNvPr id="4" name="Rectangle 3">
            <a:extLst>
              <a:ext uri="{FF2B5EF4-FFF2-40B4-BE49-F238E27FC236}">
                <a16:creationId xmlns:a16="http://schemas.microsoft.com/office/drawing/2014/main" id="{E1172690-81B1-43C8-822F-ECB5059815FC}"/>
              </a:ext>
            </a:extLst>
          </p:cNvPr>
          <p:cNvSpPr/>
          <p:nvPr/>
        </p:nvSpPr>
        <p:spPr>
          <a:xfrm>
            <a:off x="4572000" y="1153703"/>
            <a:ext cx="4876800" cy="3631763"/>
          </a:xfrm>
          <a:prstGeom prst="rect">
            <a:avLst/>
          </a:prstGeom>
        </p:spPr>
        <p:txBody>
          <a:bodyPr wrap="square">
            <a:spAutoFit/>
          </a:bodyPr>
          <a:lstStyle/>
          <a:p>
            <a:pPr marL="457200" lvl="0" indent="-457200">
              <a:spcAft>
                <a:spcPts val="1200"/>
              </a:spcAft>
              <a:buClr>
                <a:srgbClr val="F49100"/>
              </a:buClr>
              <a:buFont typeface="Courier New" panose="02070309020205020404" pitchFamily="49" charset="0"/>
              <a:buChar char="o"/>
              <a:defRP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Program Requirements</a:t>
            </a:r>
          </a:p>
          <a:p>
            <a:pPr marL="457200" lvl="0" indent="-457200">
              <a:spcAft>
                <a:spcPts val="1200"/>
              </a:spcAft>
              <a:buClr>
                <a:srgbClr val="F49100"/>
              </a:buClr>
              <a:buFont typeface="Courier New" panose="02070309020205020404" pitchFamily="49" charset="0"/>
              <a:buChar char="o"/>
              <a:defRP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Vocational/technical/occupational programs</a:t>
            </a:r>
          </a:p>
          <a:p>
            <a:pPr marL="457200" lvl="0" indent="-457200">
              <a:spcAft>
                <a:spcPts val="1200"/>
              </a:spcAft>
              <a:buClr>
                <a:srgbClr val="F49100"/>
              </a:buClr>
              <a:buFont typeface="Courier New" panose="02070309020205020404" pitchFamily="49" charset="0"/>
              <a:buChar char="o"/>
              <a:defRP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At least 4 months in length</a:t>
            </a:r>
          </a:p>
          <a:p>
            <a:pPr marL="457200" lvl="0" indent="-457200">
              <a:spcAft>
                <a:spcPts val="1200"/>
              </a:spcAft>
              <a:buClr>
                <a:srgbClr val="F49100"/>
              </a:buClr>
              <a:buFont typeface="Courier New" panose="02070309020205020404" pitchFamily="49" charset="0"/>
              <a:buChar char="o"/>
              <a:defRP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No GPA requirement</a:t>
            </a:r>
          </a:p>
          <a:p>
            <a:pPr marL="457200" lvl="0" indent="-457200">
              <a:spcAft>
                <a:spcPts val="1200"/>
              </a:spcAft>
              <a:buClr>
                <a:srgbClr val="F49100"/>
              </a:buClr>
              <a:buFont typeface="Courier New" panose="02070309020205020404" pitchFamily="49" charset="0"/>
              <a:buChar char="o"/>
              <a:defRP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Eligible programs listed on USDE     E-CAR report</a:t>
            </a:r>
          </a:p>
          <a:p>
            <a:pPr marL="457200" lvl="0" indent="-457200">
              <a:spcAft>
                <a:spcPts val="1200"/>
              </a:spcAft>
              <a:buClr>
                <a:srgbClr val="F49100"/>
              </a:buClr>
              <a:buFont typeface="Courier New" panose="02070309020205020404" pitchFamily="49" charset="0"/>
              <a:buChar char="o"/>
              <a:defRPr/>
            </a:pPr>
            <a:r>
              <a:rPr lang="en-US" dirty="0">
                <a:solidFill>
                  <a:prstClr val="black"/>
                </a:solidFill>
                <a:latin typeface="Verdana" panose="020B0604030504040204" pitchFamily="34" charset="0"/>
                <a:ea typeface="Verdana" panose="020B0604030504040204" pitchFamily="34" charset="0"/>
                <a:cs typeface="Verdana" panose="020B0604030504040204" pitchFamily="34" charset="0"/>
              </a:rPr>
              <a:t>Special consideration for priority occupations &amp; long-term dislocated workers</a:t>
            </a:r>
          </a:p>
        </p:txBody>
      </p:sp>
      <p:graphicFrame>
        <p:nvGraphicFramePr>
          <p:cNvPr id="7" name="Table 6">
            <a:extLst>
              <a:ext uri="{FF2B5EF4-FFF2-40B4-BE49-F238E27FC236}">
                <a16:creationId xmlns:a16="http://schemas.microsoft.com/office/drawing/2014/main" id="{D078DF46-83D3-4072-AD7F-9EB3D4D46CDB}"/>
              </a:ext>
            </a:extLst>
          </p:cNvPr>
          <p:cNvGraphicFramePr>
            <a:graphicFrameLocks noGrp="1"/>
          </p:cNvGraphicFramePr>
          <p:nvPr>
            <p:extLst>
              <p:ext uri="{D42A27DB-BD31-4B8C-83A1-F6EECF244321}">
                <p14:modId xmlns:p14="http://schemas.microsoft.com/office/powerpoint/2010/main" val="1676451865"/>
              </p:ext>
            </p:extLst>
          </p:nvPr>
        </p:nvGraphicFramePr>
        <p:xfrm>
          <a:off x="4737836" y="5232503"/>
          <a:ext cx="4316940" cy="1360246"/>
        </p:xfrm>
        <a:graphic>
          <a:graphicData uri="http://schemas.openxmlformats.org/drawingml/2006/table">
            <a:tbl>
              <a:tblPr firstRow="1" bandRow="1">
                <a:tableStyleId>{5C22544A-7EE6-4342-B048-85BDC9FD1C3A}</a:tableStyleId>
              </a:tblPr>
              <a:tblGrid>
                <a:gridCol w="1038198">
                  <a:extLst>
                    <a:ext uri="{9D8B030D-6E8A-4147-A177-3AD203B41FA5}">
                      <a16:colId xmlns:a16="http://schemas.microsoft.com/office/drawing/2014/main" val="3215279727"/>
                    </a:ext>
                  </a:extLst>
                </a:gridCol>
                <a:gridCol w="1186512">
                  <a:extLst>
                    <a:ext uri="{9D8B030D-6E8A-4147-A177-3AD203B41FA5}">
                      <a16:colId xmlns:a16="http://schemas.microsoft.com/office/drawing/2014/main" val="1445205914"/>
                    </a:ext>
                  </a:extLst>
                </a:gridCol>
                <a:gridCol w="2092230">
                  <a:extLst>
                    <a:ext uri="{9D8B030D-6E8A-4147-A177-3AD203B41FA5}">
                      <a16:colId xmlns:a16="http://schemas.microsoft.com/office/drawing/2014/main" val="3133786568"/>
                    </a:ext>
                  </a:extLst>
                </a:gridCol>
              </a:tblGrid>
              <a:tr h="630146">
                <a:tc>
                  <a:txBody>
                    <a:bodyPr/>
                    <a:lstStyle/>
                    <a:p>
                      <a:pPr algn="ctr"/>
                      <a:r>
                        <a:rPr lang="en-US" sz="1800" dirty="0">
                          <a:solidFill>
                            <a:schemeClr val="tx1"/>
                          </a:solidFill>
                          <a:latin typeface="Verdana" panose="020B0604030504040204" pitchFamily="34" charset="0"/>
                          <a:ea typeface="Verdana" panose="020B0604030504040204" pitchFamily="34" charset="0"/>
                          <a:cs typeface="Verdana" panose="020B0604030504040204" pitchFamily="34" charset="0"/>
                        </a:rPr>
                        <a:t>Award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1800" dirty="0">
                          <a:solidFill>
                            <a:schemeClr val="tx1"/>
                          </a:solidFill>
                          <a:latin typeface="Verdana" panose="020B0604030504040204" pitchFamily="34" charset="0"/>
                          <a:ea typeface="Verdana" panose="020B0604030504040204" pitchFamily="34" charset="0"/>
                          <a:cs typeface="Verdana" panose="020B0604030504040204" pitchFamily="34" charset="0"/>
                        </a:rPr>
                        <a:t>CCC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1800" dirty="0">
                          <a:solidFill>
                            <a:schemeClr val="tx1"/>
                          </a:solidFill>
                          <a:latin typeface="Verdana" panose="020B0604030504040204" pitchFamily="34" charset="0"/>
                          <a:ea typeface="Verdana" panose="020B0604030504040204" pitchFamily="34" charset="0"/>
                          <a:cs typeface="Verdana" panose="020B0604030504040204" pitchFamily="34" charset="0"/>
                        </a:rPr>
                        <a:t>Independent/ Vocational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3239055094"/>
                  </a:ext>
                </a:extLst>
              </a:tr>
              <a:tr h="360083">
                <a:tc>
                  <a:txBody>
                    <a:bodyPr/>
                    <a:lstStyle/>
                    <a:p>
                      <a:pPr algn="ctr"/>
                      <a:r>
                        <a:rPr lang="en-US" sz="1600" dirty="0">
                          <a:latin typeface="Verdana" panose="020B0604030504040204" pitchFamily="34" charset="0"/>
                          <a:ea typeface="Verdana" panose="020B0604030504040204" pitchFamily="34" charset="0"/>
                          <a:cs typeface="Verdana" panose="020B0604030504040204" pitchFamily="34" charset="0"/>
                        </a:rPr>
                        <a:t>B/S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1600" dirty="0">
                          <a:latin typeface="Verdana" panose="020B0604030504040204" pitchFamily="34" charset="0"/>
                          <a:ea typeface="Verdana" panose="020B0604030504040204" pitchFamily="34" charset="0"/>
                          <a:cs typeface="Verdana" panose="020B0604030504040204" pitchFamily="34" charset="0"/>
                        </a:rPr>
                        <a:t>$1,094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1600" dirty="0">
                          <a:latin typeface="Verdana" panose="020B0604030504040204" pitchFamily="34" charset="0"/>
                          <a:ea typeface="Verdana" panose="020B0604030504040204" pitchFamily="34" charset="0"/>
                          <a:cs typeface="Verdana" panose="020B0604030504040204" pitchFamily="34" charset="0"/>
                        </a:rPr>
                        <a:t>$547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23710757"/>
                  </a:ext>
                </a:extLst>
              </a:tr>
              <a:tr h="360083">
                <a:tc>
                  <a:txBody>
                    <a:bodyPr/>
                    <a:lstStyle/>
                    <a:p>
                      <a:pPr algn="ctr"/>
                      <a:r>
                        <a:rPr lang="en-US" sz="1600" dirty="0">
                          <a:latin typeface="Verdana" panose="020B0604030504040204" pitchFamily="34" charset="0"/>
                          <a:ea typeface="Verdana" panose="020B0604030504040204" pitchFamily="34" charset="0"/>
                          <a:cs typeface="Verdana" panose="020B0604030504040204" pitchFamily="34" charset="0"/>
                        </a:rPr>
                        <a:t>T/F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D191"/>
                    </a:solidFill>
                  </a:tcPr>
                </a:tc>
                <a:tc>
                  <a:txBody>
                    <a:bodyPr/>
                    <a:lstStyle/>
                    <a:p>
                      <a:pPr algn="ctr"/>
                      <a:r>
                        <a:rPr lang="en-US" sz="1600" dirty="0">
                          <a:latin typeface="Verdana" panose="020B0604030504040204" pitchFamily="34" charset="0"/>
                          <a:ea typeface="Verdana" panose="020B0604030504040204" pitchFamily="34" charset="0"/>
                          <a:cs typeface="Verdana" panose="020B0604030504040204" pitchFamily="34" charset="0"/>
                        </a:rPr>
                        <a:t>N/A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D191"/>
                    </a:solidFill>
                  </a:tcPr>
                </a:tc>
                <a:tc>
                  <a:txBody>
                    <a:bodyPr/>
                    <a:lstStyle/>
                    <a:p>
                      <a:pPr algn="ctr"/>
                      <a:r>
                        <a:rPr lang="en-US" sz="1600" dirty="0">
                          <a:latin typeface="Verdana" panose="020B0604030504040204" pitchFamily="34" charset="0"/>
                          <a:ea typeface="Verdana" panose="020B0604030504040204" pitchFamily="34" charset="0"/>
                          <a:cs typeface="Verdana" panose="020B0604030504040204" pitchFamily="34" charset="0"/>
                        </a:rPr>
                        <a:t>$2,462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D191"/>
                    </a:solidFill>
                  </a:tcPr>
                </a:tc>
                <a:extLst>
                  <a:ext uri="{0D108BD9-81ED-4DB2-BD59-A6C34878D82A}">
                    <a16:rowId xmlns:a16="http://schemas.microsoft.com/office/drawing/2014/main" val="2605351266"/>
                  </a:ext>
                </a:extLst>
              </a:tr>
            </a:tbl>
          </a:graphicData>
        </a:graphic>
      </p:graphicFrame>
      <p:sp>
        <p:nvSpPr>
          <p:cNvPr id="8" name="Rectangle 7">
            <a:extLst>
              <a:ext uri="{FF2B5EF4-FFF2-40B4-BE49-F238E27FC236}">
                <a16:creationId xmlns:a16="http://schemas.microsoft.com/office/drawing/2014/main" id="{5D515D77-CD45-4682-B856-6717B37F23D4}"/>
              </a:ext>
            </a:extLst>
          </p:cNvPr>
          <p:cNvSpPr/>
          <p:nvPr/>
        </p:nvSpPr>
        <p:spPr>
          <a:xfrm>
            <a:off x="5116407" y="4785466"/>
            <a:ext cx="3704772" cy="369332"/>
          </a:xfrm>
          <a:prstGeom prst="rect">
            <a:avLst/>
          </a:prstGeom>
        </p:spPr>
        <p:txBody>
          <a:bodyPr wrap="square">
            <a:spAutoFit/>
          </a:bodyPr>
          <a:lstStyle/>
          <a:p>
            <a:pPr>
              <a:spcAft>
                <a:spcPts val="600"/>
              </a:spcAft>
              <a:buClr>
                <a:schemeClr val="accent6"/>
              </a:buClr>
            </a:pPr>
            <a:r>
              <a:rPr lang="en-US" b="1" dirty="0">
                <a:latin typeface="Verdana" panose="020B0604030504040204" pitchFamily="34" charset="0"/>
                <a:ea typeface="Verdana" panose="020B0604030504040204" pitchFamily="34" charset="0"/>
                <a:cs typeface="Verdana" panose="020B0604030504040204" pitchFamily="34" charset="0"/>
              </a:rPr>
              <a:t>2019-20 Maximum Award:</a:t>
            </a:r>
          </a:p>
        </p:txBody>
      </p:sp>
    </p:spTree>
    <p:extLst>
      <p:ext uri="{BB962C8B-B14F-4D97-AF65-F5344CB8AC3E}">
        <p14:creationId xmlns:p14="http://schemas.microsoft.com/office/powerpoint/2010/main" val="42113208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hidden="1">
            <a:extLst>
              <a:ext uri="{FF2B5EF4-FFF2-40B4-BE49-F238E27FC236}">
                <a16:creationId xmlns:a16="http://schemas.microsoft.com/office/drawing/2014/main" id="{3684D6A1-17CE-45B5-952E-00ECDF03A2B4}"/>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391282" y="1770713"/>
            <a:ext cx="2716320" cy="1787555"/>
          </a:xfrm>
          <a:prstGeom prst="rect">
            <a:avLst/>
          </a:prstGeom>
        </p:spPr>
      </p:pic>
      <p:sp>
        <p:nvSpPr>
          <p:cNvPr id="2" name="Title 1">
            <a:extLst>
              <a:ext uri="{FF2B5EF4-FFF2-40B4-BE49-F238E27FC236}">
                <a16:creationId xmlns:a16="http://schemas.microsoft.com/office/drawing/2014/main" id="{85526BEE-2A3D-4903-9C08-A1016AD6C768}"/>
              </a:ext>
            </a:extLst>
          </p:cNvPr>
          <p:cNvSpPr>
            <a:spLocks noGrp="1"/>
          </p:cNvSpPr>
          <p:nvPr>
            <p:ph type="title"/>
          </p:nvPr>
        </p:nvSpPr>
        <p:spPr>
          <a:xfrm>
            <a:off x="1371600" y="152400"/>
            <a:ext cx="8229600" cy="1143000"/>
          </a:xfrm>
        </p:spPr>
        <p:txBody>
          <a:bodyPr>
            <a:normAutofit/>
          </a:bodyPr>
          <a:lstStyle/>
          <a:p>
            <a:r>
              <a:rPr lang="en-US" sz="3600" dirty="0"/>
              <a:t>Priority Occupational List</a:t>
            </a:r>
          </a:p>
        </p:txBody>
      </p:sp>
      <p:pic>
        <p:nvPicPr>
          <p:cNvPr id="8" name="Picture 7" hidden="1">
            <a:extLst>
              <a:ext uri="{FF2B5EF4-FFF2-40B4-BE49-F238E27FC236}">
                <a16:creationId xmlns:a16="http://schemas.microsoft.com/office/drawing/2014/main" id="{ED99EBAA-D83F-48B8-AE09-FCFF30C4DF18}"/>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062746" y="3657600"/>
            <a:ext cx="2205094" cy="2205094"/>
          </a:xfrm>
          <a:prstGeom prst="rect">
            <a:avLst/>
          </a:prstGeom>
        </p:spPr>
      </p:pic>
      <p:pic>
        <p:nvPicPr>
          <p:cNvPr id="6" name="Picture 5">
            <a:extLst>
              <a:ext uri="{FF2B5EF4-FFF2-40B4-BE49-F238E27FC236}">
                <a16:creationId xmlns:a16="http://schemas.microsoft.com/office/drawing/2014/main" id="{62A89EA3-117D-493E-9C63-E59E2BF0CF15}"/>
              </a:ext>
            </a:extLst>
          </p:cNvPr>
          <p:cNvPicPr>
            <a:picLocks noChangeAspect="1"/>
          </p:cNvPicPr>
          <p:nvPr/>
        </p:nvPicPr>
        <p:blipFill>
          <a:blip r:embed="rId6"/>
          <a:stretch>
            <a:fillRect/>
          </a:stretch>
        </p:blipFill>
        <p:spPr>
          <a:xfrm>
            <a:off x="1848957" y="1743939"/>
            <a:ext cx="4922391" cy="3437661"/>
          </a:xfrm>
          <a:prstGeom prst="rect">
            <a:avLst/>
          </a:prstGeom>
        </p:spPr>
      </p:pic>
      <p:pic>
        <p:nvPicPr>
          <p:cNvPr id="12" name="Picture 11" hidden="1">
            <a:extLst>
              <a:ext uri="{FF2B5EF4-FFF2-40B4-BE49-F238E27FC236}">
                <a16:creationId xmlns:a16="http://schemas.microsoft.com/office/drawing/2014/main" id="{9F65DAF6-3C03-45F9-9040-425D940EA714}"/>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627298" y="4371975"/>
            <a:ext cx="1291908" cy="2476500"/>
          </a:xfrm>
          <a:prstGeom prst="rect">
            <a:avLst/>
          </a:prstGeom>
        </p:spPr>
      </p:pic>
      <p:pic>
        <p:nvPicPr>
          <p:cNvPr id="3" name="Picture 2">
            <a:extLst>
              <a:ext uri="{FF2B5EF4-FFF2-40B4-BE49-F238E27FC236}">
                <a16:creationId xmlns:a16="http://schemas.microsoft.com/office/drawing/2014/main" id="{B6126B70-A862-4202-9BE3-5657D9136D17}"/>
              </a:ext>
            </a:extLst>
          </p:cNvPr>
          <p:cNvPicPr>
            <a:picLocks noChangeAspect="1"/>
          </p:cNvPicPr>
          <p:nvPr/>
        </p:nvPicPr>
        <p:blipFill>
          <a:blip r:embed="rId8"/>
          <a:stretch>
            <a:fillRect/>
          </a:stretch>
        </p:blipFill>
        <p:spPr>
          <a:xfrm>
            <a:off x="6897455" y="3267940"/>
            <a:ext cx="2181904" cy="1695450"/>
          </a:xfrm>
          <a:prstGeom prst="rect">
            <a:avLst/>
          </a:prstGeom>
        </p:spPr>
      </p:pic>
      <p:pic>
        <p:nvPicPr>
          <p:cNvPr id="4" name="Picture 3">
            <a:extLst>
              <a:ext uri="{FF2B5EF4-FFF2-40B4-BE49-F238E27FC236}">
                <a16:creationId xmlns:a16="http://schemas.microsoft.com/office/drawing/2014/main" id="{99EC689B-1558-4A90-8495-1C7D141CC702}"/>
              </a:ext>
            </a:extLst>
          </p:cNvPr>
          <p:cNvPicPr>
            <a:picLocks noChangeAspect="1"/>
          </p:cNvPicPr>
          <p:nvPr/>
        </p:nvPicPr>
        <p:blipFill>
          <a:blip r:embed="rId9"/>
          <a:stretch>
            <a:fillRect/>
          </a:stretch>
        </p:blipFill>
        <p:spPr>
          <a:xfrm>
            <a:off x="6910155" y="5011880"/>
            <a:ext cx="2176462" cy="1766404"/>
          </a:xfrm>
          <a:prstGeom prst="rect">
            <a:avLst/>
          </a:prstGeom>
        </p:spPr>
      </p:pic>
      <p:pic>
        <p:nvPicPr>
          <p:cNvPr id="7" name="Picture 6">
            <a:extLst>
              <a:ext uri="{FF2B5EF4-FFF2-40B4-BE49-F238E27FC236}">
                <a16:creationId xmlns:a16="http://schemas.microsoft.com/office/drawing/2014/main" id="{92BDEAD2-1C9E-4581-88DA-1BBC2F1C3625}"/>
              </a:ext>
            </a:extLst>
          </p:cNvPr>
          <p:cNvPicPr>
            <a:picLocks noChangeAspect="1"/>
          </p:cNvPicPr>
          <p:nvPr/>
        </p:nvPicPr>
        <p:blipFill>
          <a:blip r:embed="rId10"/>
          <a:stretch>
            <a:fillRect/>
          </a:stretch>
        </p:blipFill>
        <p:spPr>
          <a:xfrm>
            <a:off x="6897455" y="1524000"/>
            <a:ext cx="2181904" cy="1695450"/>
          </a:xfrm>
          <a:prstGeom prst="rect">
            <a:avLst/>
          </a:prstGeom>
        </p:spPr>
      </p:pic>
      <p:sp>
        <p:nvSpPr>
          <p:cNvPr id="9" name="TextBox 8">
            <a:extLst>
              <a:ext uri="{FF2B5EF4-FFF2-40B4-BE49-F238E27FC236}">
                <a16:creationId xmlns:a16="http://schemas.microsoft.com/office/drawing/2014/main" id="{8B384177-90B2-4ECA-9569-7C79C3289C26}"/>
              </a:ext>
            </a:extLst>
          </p:cNvPr>
          <p:cNvSpPr txBox="1"/>
          <p:nvPr/>
        </p:nvSpPr>
        <p:spPr>
          <a:xfrm>
            <a:off x="1848956" y="5410200"/>
            <a:ext cx="4922391" cy="1600438"/>
          </a:xfrm>
          <a:prstGeom prst="rect">
            <a:avLst/>
          </a:prstGeom>
          <a:noFill/>
        </p:spPr>
        <p:txBody>
          <a:bodyPr wrap="square" rtlCol="0">
            <a:spAutoFit/>
          </a:bodyPr>
          <a:lstStyle/>
          <a:p>
            <a:r>
              <a:rPr lang="en-US" sz="2000" dirty="0">
                <a:latin typeface="+mj-lt"/>
              </a:rPr>
              <a:t>Here is a list of </a:t>
            </a:r>
            <a:r>
              <a:rPr lang="en-US" sz="2000" b="1" dirty="0">
                <a:latin typeface="+mj-lt"/>
              </a:rPr>
              <a:t>priority occupations </a:t>
            </a:r>
            <a:r>
              <a:rPr lang="en-US" sz="2000" dirty="0">
                <a:latin typeface="+mj-lt"/>
              </a:rPr>
              <a:t>that students can potentially study for under the Cal Grant C. </a:t>
            </a:r>
            <a:r>
              <a:rPr lang="en-US" sz="2000" b="1" dirty="0">
                <a:latin typeface="+mj-lt"/>
              </a:rPr>
              <a:t>Extra points </a:t>
            </a:r>
            <a:r>
              <a:rPr lang="en-US" sz="2000" dirty="0">
                <a:latin typeface="+mj-lt"/>
              </a:rPr>
              <a:t>are given for priority occupations in the award scoring process.</a:t>
            </a:r>
          </a:p>
          <a:p>
            <a:endParaRPr lang="en-US" dirty="0"/>
          </a:p>
        </p:txBody>
      </p:sp>
    </p:spTree>
    <p:extLst>
      <p:ext uri="{BB962C8B-B14F-4D97-AF65-F5344CB8AC3E}">
        <p14:creationId xmlns:p14="http://schemas.microsoft.com/office/powerpoint/2010/main" val="35891444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60CACF8-8C46-4080-BE2A-EF38266546FC}"/>
              </a:ext>
            </a:extLst>
          </p:cNvPr>
          <p:cNvSpPr/>
          <p:nvPr/>
        </p:nvSpPr>
        <p:spPr>
          <a:xfrm>
            <a:off x="1645410" y="305423"/>
            <a:ext cx="7924800"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Which Cal Grant is the Best?</a:t>
            </a:r>
            <a:endParaRPr kumimoji="0" lang="en-US" sz="1800" b="0" i="0" u="none" strike="noStrike" kern="1200" cap="none" spc="0" normalizeH="0" baseline="0" noProof="0" dirty="0">
              <a:ln>
                <a:noFill/>
              </a:ln>
              <a:solidFill>
                <a:prstClr val="black"/>
              </a:solidFill>
              <a:effectLst/>
              <a:uLnTx/>
              <a:uFillTx/>
              <a:latin typeface="Constantia"/>
              <a:ea typeface="+mn-ea"/>
              <a:cs typeface="+mn-cs"/>
            </a:endParaRPr>
          </a:p>
        </p:txBody>
      </p:sp>
      <p:sp>
        <p:nvSpPr>
          <p:cNvPr id="7" name="Rectangle 6">
            <a:extLst>
              <a:ext uri="{FF2B5EF4-FFF2-40B4-BE49-F238E27FC236}">
                <a16:creationId xmlns:a16="http://schemas.microsoft.com/office/drawing/2014/main" id="{7E6711EE-10D0-48C2-A741-D50D1230013D}"/>
              </a:ext>
            </a:extLst>
          </p:cNvPr>
          <p:cNvSpPr/>
          <p:nvPr/>
        </p:nvSpPr>
        <p:spPr>
          <a:xfrm>
            <a:off x="1645410" y="1795076"/>
            <a:ext cx="4495800" cy="5062924"/>
          </a:xfrm>
          <a:prstGeom prst="rect">
            <a:avLst/>
          </a:prstGeom>
        </p:spPr>
        <p:txBody>
          <a:bodyPr wrap="square">
            <a:spAutoFit/>
          </a:bodyPr>
          <a:lstStyle/>
          <a:p>
            <a:pPr marL="342900" marR="0" lvl="0" indent="-342900" algn="l" defTabSz="914400" rtl="0" eaLnBrk="1" fontAlgn="auto" latinLnBrk="0" hangingPunct="1">
              <a:spcBef>
                <a:spcPts val="0"/>
              </a:spcBef>
              <a:spcAft>
                <a:spcPts val="0"/>
              </a:spcAft>
              <a:buClr>
                <a:srgbClr val="F49100"/>
              </a:buClr>
              <a:buSzPct val="120000"/>
              <a:buFont typeface="Arial" panose="020B0604020202020204" pitchFamily="34" charset="0"/>
              <a:buChar char="•"/>
              <a:tabLst/>
              <a:defRPr/>
            </a:pPr>
            <a:r>
              <a:rPr kumimoji="0" lang="en-US" sz="19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Completing </a:t>
            </a:r>
            <a:r>
              <a:rPr kumimoji="0" lang="en-US" sz="19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the FAFSA or the California Dream Act Application </a:t>
            </a:r>
            <a:r>
              <a:rPr kumimoji="0" lang="en-US" sz="19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on time means </a:t>
            </a:r>
            <a:r>
              <a:rPr lang="en-US" sz="1900" dirty="0">
                <a:solidFill>
                  <a:prstClr val="black"/>
                </a:solidFill>
                <a:latin typeface="Verdana" panose="020B0604030504040204" pitchFamily="34" charset="0"/>
                <a:ea typeface="Verdana" panose="020B0604030504040204" pitchFamily="34" charset="0"/>
                <a:cs typeface="Verdana" panose="020B0604030504040204" pitchFamily="34" charset="0"/>
              </a:rPr>
              <a:t>that students have</a:t>
            </a:r>
            <a:r>
              <a:rPr kumimoji="0" lang="en-US" sz="19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applied for all Cal Grants and the Middle Class Scholarship</a:t>
            </a:r>
          </a:p>
          <a:p>
            <a:pPr marL="342900" marR="0" lvl="0" indent="-342900" algn="l" defTabSz="914400" rtl="0" eaLnBrk="1" fontAlgn="auto" latinLnBrk="0" hangingPunct="1">
              <a:lnSpc>
                <a:spcPct val="100000"/>
              </a:lnSpc>
              <a:spcBef>
                <a:spcPts val="0"/>
              </a:spcBef>
              <a:spcAft>
                <a:spcPts val="0"/>
              </a:spcAft>
              <a:buClr>
                <a:srgbClr val="F49100"/>
              </a:buClr>
              <a:buSzPct val="120000"/>
              <a:buFont typeface="Arial" panose="020B0604020202020204" pitchFamily="34" charset="0"/>
              <a:buChar char="•"/>
              <a:tabLst/>
              <a:defRPr/>
            </a:pPr>
            <a:endParaRPr kumimoji="0" lang="en-US" sz="19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342900" marR="0" lvl="0" indent="-342900" algn="l" defTabSz="914400" rtl="0" eaLnBrk="1" fontAlgn="auto" latinLnBrk="0" hangingPunct="1">
              <a:lnSpc>
                <a:spcPct val="100000"/>
              </a:lnSpc>
              <a:spcBef>
                <a:spcPts val="0"/>
              </a:spcBef>
              <a:spcAft>
                <a:spcPts val="0"/>
              </a:spcAft>
              <a:buClr>
                <a:srgbClr val="F49100"/>
              </a:buClr>
              <a:buSzPct val="120000"/>
              <a:buFont typeface="Arial" panose="020B0604020202020204" pitchFamily="34" charset="0"/>
              <a:buChar char="•"/>
              <a:tabLst/>
              <a:defRPr/>
            </a:pPr>
            <a:r>
              <a:rPr lang="en-US" sz="1900" dirty="0">
                <a:solidFill>
                  <a:prstClr val="black"/>
                </a:solidFill>
                <a:latin typeface="Verdana" panose="020B0604030504040204" pitchFamily="34" charset="0"/>
                <a:ea typeface="Verdana" panose="020B0604030504040204" pitchFamily="34" charset="0"/>
                <a:cs typeface="Verdana" panose="020B0604030504040204" pitchFamily="34" charset="0"/>
              </a:rPr>
              <a:t>The system will award </a:t>
            </a:r>
            <a:r>
              <a:rPr lang="en-US" sz="1900" b="1" dirty="0">
                <a:solidFill>
                  <a:prstClr val="black"/>
                </a:solidFill>
                <a:latin typeface="Verdana" panose="020B0604030504040204" pitchFamily="34" charset="0"/>
                <a:ea typeface="Verdana" panose="020B0604030504040204" pitchFamily="34" charset="0"/>
                <a:cs typeface="Verdana" panose="020B0604030504040204" pitchFamily="34" charset="0"/>
              </a:rPr>
              <a:t>the most</a:t>
            </a:r>
            <a:r>
              <a:rPr kumimoji="0" lang="en-US" sz="19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beneficial Cal Grant </a:t>
            </a:r>
            <a:r>
              <a:rPr kumimoji="0" lang="en-US" sz="19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based on the student’s need, qualifying factors and type of institution </a:t>
            </a:r>
          </a:p>
          <a:p>
            <a:pPr marL="342900" marR="0" lvl="0" indent="-342900" algn="l" defTabSz="914400" rtl="0" eaLnBrk="1" fontAlgn="auto" latinLnBrk="0" hangingPunct="1">
              <a:lnSpc>
                <a:spcPct val="100000"/>
              </a:lnSpc>
              <a:spcBef>
                <a:spcPts val="0"/>
              </a:spcBef>
              <a:spcAft>
                <a:spcPts val="0"/>
              </a:spcAft>
              <a:buClr>
                <a:srgbClr val="F49100"/>
              </a:buClr>
              <a:buSzPct val="120000"/>
              <a:buFont typeface="Arial" panose="020B0604020202020204" pitchFamily="34" charset="0"/>
              <a:buChar char="•"/>
              <a:tabLst/>
              <a:defRPr/>
            </a:pPr>
            <a:endParaRPr kumimoji="0" lang="en-US" sz="19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342900" lvl="0" indent="-342900">
              <a:buClr>
                <a:srgbClr val="F49100"/>
              </a:buClr>
              <a:buSzPct val="120000"/>
              <a:buFont typeface="Arial" panose="020B0604020202020204" pitchFamily="34" charset="0"/>
              <a:buChar char="•"/>
              <a:defRPr/>
            </a:pPr>
            <a:r>
              <a:rPr lang="en-US" sz="1900" dirty="0">
                <a:solidFill>
                  <a:prstClr val="black"/>
                </a:solidFill>
                <a:latin typeface="Verdana" panose="020B0604030504040204" pitchFamily="34" charset="0"/>
                <a:ea typeface="Verdana" panose="020B0604030504040204" pitchFamily="34" charset="0"/>
                <a:cs typeface="Verdana" panose="020B0604030504040204" pitchFamily="34" charset="0"/>
              </a:rPr>
              <a:t>The FAFSA application and the California Dream Act Application is </a:t>
            </a:r>
            <a:r>
              <a:rPr lang="en-US" sz="1900" b="1" dirty="0">
                <a:solidFill>
                  <a:prstClr val="black"/>
                </a:solidFill>
                <a:latin typeface="Verdana" panose="020B0604030504040204" pitchFamily="34" charset="0"/>
                <a:ea typeface="Verdana" panose="020B0604030504040204" pitchFamily="34" charset="0"/>
                <a:cs typeface="Verdana" panose="020B0604030504040204" pitchFamily="34" charset="0"/>
              </a:rPr>
              <a:t>one stop shopping</a:t>
            </a:r>
            <a:r>
              <a:rPr lang="en-US" sz="1900" dirty="0">
                <a:solidFill>
                  <a:prstClr val="black"/>
                </a:solidFill>
                <a:latin typeface="Verdana" panose="020B0604030504040204" pitchFamily="34" charset="0"/>
                <a:ea typeface="Verdana" panose="020B0604030504040204" pitchFamily="34" charset="0"/>
                <a:cs typeface="Verdana" panose="020B0604030504040204" pitchFamily="34" charset="0"/>
              </a:rPr>
              <a:t> for most financial aid</a:t>
            </a:r>
          </a:p>
        </p:txBody>
      </p:sp>
      <p:pic>
        <p:nvPicPr>
          <p:cNvPr id="4" name="Picture 3">
            <a:extLst>
              <a:ext uri="{FF2B5EF4-FFF2-40B4-BE49-F238E27FC236}">
                <a16:creationId xmlns:a16="http://schemas.microsoft.com/office/drawing/2014/main" id="{04716B3B-6C64-4309-A34D-742E52E3A826}"/>
              </a:ext>
            </a:extLst>
          </p:cNvPr>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6078351" y="2579757"/>
            <a:ext cx="2840477" cy="2693400"/>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5" name="TextBox 4">
            <a:extLst>
              <a:ext uri="{FF2B5EF4-FFF2-40B4-BE49-F238E27FC236}">
                <a16:creationId xmlns:a16="http://schemas.microsoft.com/office/drawing/2014/main" id="{8FC9F695-6332-4FB3-BF47-1D45924E4CF2}"/>
              </a:ext>
            </a:extLst>
          </p:cNvPr>
          <p:cNvSpPr txBox="1"/>
          <p:nvPr/>
        </p:nvSpPr>
        <p:spPr>
          <a:xfrm>
            <a:off x="2133600" y="911868"/>
            <a:ext cx="6832847" cy="769441"/>
          </a:xfrm>
          <a:prstGeom prst="rect">
            <a:avLst/>
          </a:prstGeom>
          <a:noFill/>
        </p:spPr>
        <p:txBody>
          <a:bodyPr wrap="square" rtlCol="0">
            <a:spAutoFit/>
          </a:bodyPr>
          <a:lstStyle/>
          <a:p>
            <a:pPr algn="ctr"/>
            <a:r>
              <a:rPr lang="en-US" sz="2200" i="1" dirty="0">
                <a:latin typeface="+mj-lt"/>
              </a:rPr>
              <a:t>All Cal Grants are free money for college that does not have to be repaid</a:t>
            </a:r>
          </a:p>
        </p:txBody>
      </p:sp>
    </p:spTree>
    <p:extLst>
      <p:ext uri="{BB962C8B-B14F-4D97-AF65-F5344CB8AC3E}">
        <p14:creationId xmlns:p14="http://schemas.microsoft.com/office/powerpoint/2010/main" val="17525304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824C7-31A7-4ADF-990A-C619EC61385E}"/>
              </a:ext>
            </a:extLst>
          </p:cNvPr>
          <p:cNvSpPr>
            <a:spLocks noGrp="1"/>
          </p:cNvSpPr>
          <p:nvPr>
            <p:ph type="title"/>
          </p:nvPr>
        </p:nvSpPr>
        <p:spPr>
          <a:xfrm>
            <a:off x="1371600" y="28448"/>
            <a:ext cx="8229600" cy="856488"/>
          </a:xfrm>
        </p:spPr>
        <p:txBody>
          <a:bodyPr>
            <a:normAutofit/>
          </a:bodyPr>
          <a:lstStyle/>
          <a:p>
            <a:r>
              <a:rPr lang="en-US" dirty="0">
                <a:latin typeface="Verdana"/>
                <a:ea typeface="Verdana"/>
                <a:cs typeface="Verdana"/>
              </a:rPr>
              <a:t>2020-21</a:t>
            </a:r>
            <a:r>
              <a:rPr lang="en-US" noProof="0" dirty="0">
                <a:latin typeface="Verdana"/>
                <a:ea typeface="Verdana"/>
                <a:cs typeface="Verdana"/>
              </a:rPr>
              <a:t> Income Ceilings</a:t>
            </a:r>
          </a:p>
        </p:txBody>
      </p:sp>
      <p:pic>
        <p:nvPicPr>
          <p:cNvPr id="3" name="Picture 4">
            <a:extLst>
              <a:ext uri="{FF2B5EF4-FFF2-40B4-BE49-F238E27FC236}">
                <a16:creationId xmlns:a16="http://schemas.microsoft.com/office/drawing/2014/main" id="{FD24CAA2-1D26-4F4B-85BD-24AE4E709D99}"/>
              </a:ext>
            </a:extLst>
          </p:cNvPr>
          <p:cNvPicPr>
            <a:picLocks noChangeAspect="1"/>
          </p:cNvPicPr>
          <p:nvPr/>
        </p:nvPicPr>
        <p:blipFill>
          <a:blip r:embed="rId3"/>
          <a:stretch>
            <a:fillRect/>
          </a:stretch>
        </p:blipFill>
        <p:spPr>
          <a:xfrm>
            <a:off x="2409510" y="1081914"/>
            <a:ext cx="5885095" cy="4401651"/>
          </a:xfrm>
          <a:prstGeom prst="rect">
            <a:avLst/>
          </a:prstGeom>
        </p:spPr>
      </p:pic>
    </p:spTree>
    <p:extLst>
      <p:ext uri="{BB962C8B-B14F-4D97-AF65-F5344CB8AC3E}">
        <p14:creationId xmlns:p14="http://schemas.microsoft.com/office/powerpoint/2010/main" val="20556731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E7A29-205E-4B8B-9E7B-BDB5813F9E6F}"/>
              </a:ext>
            </a:extLst>
          </p:cNvPr>
          <p:cNvSpPr>
            <a:spLocks noGrp="1"/>
          </p:cNvSpPr>
          <p:nvPr>
            <p:ph type="title"/>
          </p:nvPr>
        </p:nvSpPr>
        <p:spPr>
          <a:xfrm rot="16200000">
            <a:off x="-120321" y="2857499"/>
            <a:ext cx="4267200" cy="1143000"/>
          </a:xfrm>
        </p:spPr>
        <p:txBody>
          <a:bodyPr>
            <a:normAutofit/>
          </a:bodyPr>
          <a:lstStyle/>
          <a:p>
            <a:pPr algn="ctr"/>
            <a:r>
              <a:rPr lang="en-US" sz="4800" b="1" noProof="0" dirty="0">
                <a:ln>
                  <a:solidFill>
                    <a:schemeClr val="tx2"/>
                  </a:solidFill>
                </a:ln>
                <a:solidFill>
                  <a:schemeClr val="accent3"/>
                </a:solidFill>
              </a:rPr>
              <a:t>Agenda</a:t>
            </a:r>
          </a:p>
        </p:txBody>
      </p:sp>
      <p:cxnSp>
        <p:nvCxnSpPr>
          <p:cNvPr id="67" name="Straight Connector 66">
            <a:extLst>
              <a:ext uri="{FF2B5EF4-FFF2-40B4-BE49-F238E27FC236}">
                <a16:creationId xmlns:a16="http://schemas.microsoft.com/office/drawing/2014/main" id="{9300D8FC-39F8-4CCB-A81F-883A412E00D3}"/>
              </a:ext>
            </a:extLst>
          </p:cNvPr>
          <p:cNvCxnSpPr>
            <a:cxnSpLocks/>
          </p:cNvCxnSpPr>
          <p:nvPr/>
        </p:nvCxnSpPr>
        <p:spPr>
          <a:xfrm>
            <a:off x="1066800" y="2133599"/>
            <a:ext cx="0" cy="2590800"/>
          </a:xfrm>
          <a:prstGeom prst="line">
            <a:avLst/>
          </a:prstGeom>
        </p:spPr>
        <p:style>
          <a:lnRef idx="1">
            <a:schemeClr val="dk1"/>
          </a:lnRef>
          <a:fillRef idx="0">
            <a:schemeClr val="dk1"/>
          </a:fillRef>
          <a:effectRef idx="0">
            <a:schemeClr val="dk1"/>
          </a:effectRef>
          <a:fontRef idx="minor">
            <a:schemeClr val="tx1"/>
          </a:fontRef>
        </p:style>
      </p:cxnSp>
      <p:grpSp>
        <p:nvGrpSpPr>
          <p:cNvPr id="5" name="Group 4">
            <a:extLst>
              <a:ext uri="{FF2B5EF4-FFF2-40B4-BE49-F238E27FC236}">
                <a16:creationId xmlns:a16="http://schemas.microsoft.com/office/drawing/2014/main" id="{9749C5FF-3D39-4AC1-AE44-4C4BF7430F05}"/>
              </a:ext>
            </a:extLst>
          </p:cNvPr>
          <p:cNvGrpSpPr/>
          <p:nvPr/>
        </p:nvGrpSpPr>
        <p:grpSpPr>
          <a:xfrm>
            <a:off x="2590800" y="2351081"/>
            <a:ext cx="762000" cy="723900"/>
            <a:chOff x="1447800" y="3067050"/>
            <a:chExt cx="762000" cy="723900"/>
          </a:xfrm>
        </p:grpSpPr>
        <p:sp>
          <p:nvSpPr>
            <p:cNvPr id="62" name="Oval 61">
              <a:extLst>
                <a:ext uri="{FF2B5EF4-FFF2-40B4-BE49-F238E27FC236}">
                  <a16:creationId xmlns:a16="http://schemas.microsoft.com/office/drawing/2014/main" id="{74A7CD57-6848-445C-8594-AFA4D955C894}"/>
                </a:ext>
              </a:extLst>
            </p:cNvPr>
            <p:cNvSpPr/>
            <p:nvPr/>
          </p:nvSpPr>
          <p:spPr>
            <a:xfrm>
              <a:off x="1447800" y="3067050"/>
              <a:ext cx="762000" cy="723900"/>
            </a:xfrm>
            <a:prstGeom prst="ellipse">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extBox 71">
              <a:extLst>
                <a:ext uri="{FF2B5EF4-FFF2-40B4-BE49-F238E27FC236}">
                  <a16:creationId xmlns:a16="http://schemas.microsoft.com/office/drawing/2014/main" id="{D09C148C-41C9-4231-AAAE-6A918CA0D11C}"/>
                </a:ext>
              </a:extLst>
            </p:cNvPr>
            <p:cNvSpPr txBox="1"/>
            <p:nvPr/>
          </p:nvSpPr>
          <p:spPr>
            <a:xfrm>
              <a:off x="1623060" y="3167389"/>
              <a:ext cx="381000" cy="523220"/>
            </a:xfrm>
            <a:prstGeom prst="rect">
              <a:avLst/>
            </a:prstGeom>
            <a:noFill/>
          </p:spPr>
          <p:txBody>
            <a:bodyPr wrap="square" rtlCol="0">
              <a:spAutoFit/>
            </a:bodyPr>
            <a:lstStyle/>
            <a:p>
              <a:r>
                <a:rPr lang="en-US" sz="2800" b="1" dirty="0">
                  <a:latin typeface="Verdana" panose="020B0604030504040204" pitchFamily="34" charset="0"/>
                  <a:ea typeface="Verdana" panose="020B0604030504040204" pitchFamily="34" charset="0"/>
                  <a:cs typeface="Verdana" panose="020B0604030504040204" pitchFamily="34" charset="0"/>
                </a:rPr>
                <a:t>3</a:t>
              </a:r>
            </a:p>
          </p:txBody>
        </p:sp>
      </p:grpSp>
      <p:grpSp>
        <p:nvGrpSpPr>
          <p:cNvPr id="4" name="Group 3">
            <a:extLst>
              <a:ext uri="{FF2B5EF4-FFF2-40B4-BE49-F238E27FC236}">
                <a16:creationId xmlns:a16="http://schemas.microsoft.com/office/drawing/2014/main" id="{6D6F15ED-6E60-4816-BEF7-04F3E4FE0E38}"/>
              </a:ext>
            </a:extLst>
          </p:cNvPr>
          <p:cNvGrpSpPr/>
          <p:nvPr/>
        </p:nvGrpSpPr>
        <p:grpSpPr>
          <a:xfrm>
            <a:off x="2593190" y="1373795"/>
            <a:ext cx="762000" cy="723900"/>
            <a:chOff x="1447800" y="1959610"/>
            <a:chExt cx="762000" cy="723900"/>
          </a:xfrm>
        </p:grpSpPr>
        <p:sp>
          <p:nvSpPr>
            <p:cNvPr id="61" name="Oval 60">
              <a:extLst>
                <a:ext uri="{FF2B5EF4-FFF2-40B4-BE49-F238E27FC236}">
                  <a16:creationId xmlns:a16="http://schemas.microsoft.com/office/drawing/2014/main" id="{60342B80-A800-42D5-9A49-089179A53589}"/>
                </a:ext>
              </a:extLst>
            </p:cNvPr>
            <p:cNvSpPr/>
            <p:nvPr/>
          </p:nvSpPr>
          <p:spPr>
            <a:xfrm>
              <a:off x="1447800" y="1959610"/>
              <a:ext cx="762000" cy="723900"/>
            </a:xfrm>
            <a:prstGeom prst="ellipse">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extBox 72">
              <a:extLst>
                <a:ext uri="{FF2B5EF4-FFF2-40B4-BE49-F238E27FC236}">
                  <a16:creationId xmlns:a16="http://schemas.microsoft.com/office/drawing/2014/main" id="{2F95883E-03DA-418A-BAE4-F9E8BBAD67AC}"/>
                </a:ext>
              </a:extLst>
            </p:cNvPr>
            <p:cNvSpPr txBox="1"/>
            <p:nvPr/>
          </p:nvSpPr>
          <p:spPr>
            <a:xfrm>
              <a:off x="1623060" y="2059950"/>
              <a:ext cx="381000" cy="523220"/>
            </a:xfrm>
            <a:prstGeom prst="rect">
              <a:avLst/>
            </a:prstGeom>
            <a:noFill/>
          </p:spPr>
          <p:txBody>
            <a:bodyPr wrap="square" rtlCol="0">
              <a:spAutoFit/>
            </a:bodyPr>
            <a:lstStyle/>
            <a:p>
              <a:r>
                <a:rPr lang="en-US" sz="2800" b="1" dirty="0">
                  <a:latin typeface="Verdana" panose="020B0604030504040204" pitchFamily="34" charset="0"/>
                  <a:ea typeface="Verdana" panose="020B0604030504040204" pitchFamily="34" charset="0"/>
                  <a:cs typeface="Verdana" panose="020B0604030504040204" pitchFamily="34" charset="0"/>
                </a:rPr>
                <a:t>2</a:t>
              </a:r>
            </a:p>
          </p:txBody>
        </p:sp>
      </p:grpSp>
      <p:grpSp>
        <p:nvGrpSpPr>
          <p:cNvPr id="3" name="Group 2">
            <a:extLst>
              <a:ext uri="{FF2B5EF4-FFF2-40B4-BE49-F238E27FC236}">
                <a16:creationId xmlns:a16="http://schemas.microsoft.com/office/drawing/2014/main" id="{1BAD39AE-2307-42BD-8026-226CBCE08E57}"/>
              </a:ext>
            </a:extLst>
          </p:cNvPr>
          <p:cNvGrpSpPr/>
          <p:nvPr/>
        </p:nvGrpSpPr>
        <p:grpSpPr>
          <a:xfrm>
            <a:off x="2590800" y="411897"/>
            <a:ext cx="762000" cy="723900"/>
            <a:chOff x="1447800" y="927248"/>
            <a:chExt cx="762000" cy="723900"/>
          </a:xfrm>
        </p:grpSpPr>
        <p:sp>
          <p:nvSpPr>
            <p:cNvPr id="64" name="Oval 63">
              <a:extLst>
                <a:ext uri="{FF2B5EF4-FFF2-40B4-BE49-F238E27FC236}">
                  <a16:creationId xmlns:a16="http://schemas.microsoft.com/office/drawing/2014/main" id="{EBE8A0FA-A0C0-4A0C-B6B5-B716BD0AD3A9}"/>
                </a:ext>
              </a:extLst>
            </p:cNvPr>
            <p:cNvSpPr/>
            <p:nvPr/>
          </p:nvSpPr>
          <p:spPr>
            <a:xfrm>
              <a:off x="1447800" y="927248"/>
              <a:ext cx="762000" cy="723900"/>
            </a:xfrm>
            <a:prstGeom prst="ellipse">
              <a:avLst/>
            </a:prstGeom>
            <a:solidFill>
              <a:schemeClr val="accent3">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xtBox 73">
              <a:extLst>
                <a:ext uri="{FF2B5EF4-FFF2-40B4-BE49-F238E27FC236}">
                  <a16:creationId xmlns:a16="http://schemas.microsoft.com/office/drawing/2014/main" id="{DEE08AAD-EFC1-4786-8585-278253200966}"/>
                </a:ext>
              </a:extLst>
            </p:cNvPr>
            <p:cNvSpPr txBox="1"/>
            <p:nvPr/>
          </p:nvSpPr>
          <p:spPr>
            <a:xfrm>
              <a:off x="1628140" y="1012200"/>
              <a:ext cx="381000" cy="523220"/>
            </a:xfrm>
            <a:prstGeom prst="rect">
              <a:avLst/>
            </a:prstGeom>
            <a:noFill/>
          </p:spPr>
          <p:txBody>
            <a:bodyPr wrap="square" rtlCol="0">
              <a:spAutoFit/>
            </a:bodyPr>
            <a:lstStyle/>
            <a:p>
              <a:r>
                <a:rPr lang="en-US" sz="2800" b="1" dirty="0">
                  <a:latin typeface="Verdana" panose="020B0604030504040204" pitchFamily="34" charset="0"/>
                  <a:ea typeface="Verdana" panose="020B0604030504040204" pitchFamily="34" charset="0"/>
                  <a:cs typeface="Verdana" panose="020B0604030504040204" pitchFamily="34" charset="0"/>
                </a:rPr>
                <a:t>1</a:t>
              </a:r>
            </a:p>
          </p:txBody>
        </p:sp>
      </p:grpSp>
      <p:grpSp>
        <p:nvGrpSpPr>
          <p:cNvPr id="7" name="Group 6">
            <a:extLst>
              <a:ext uri="{FF2B5EF4-FFF2-40B4-BE49-F238E27FC236}">
                <a16:creationId xmlns:a16="http://schemas.microsoft.com/office/drawing/2014/main" id="{7E94AE01-40DE-4FD0-8B85-05CA166F236D}"/>
              </a:ext>
            </a:extLst>
          </p:cNvPr>
          <p:cNvGrpSpPr/>
          <p:nvPr/>
        </p:nvGrpSpPr>
        <p:grpSpPr>
          <a:xfrm>
            <a:off x="2590800" y="4305679"/>
            <a:ext cx="762000" cy="723900"/>
            <a:chOff x="1447800" y="5162550"/>
            <a:chExt cx="762000" cy="723900"/>
          </a:xfrm>
        </p:grpSpPr>
        <p:sp>
          <p:nvSpPr>
            <p:cNvPr id="66" name="Oval 65">
              <a:extLst>
                <a:ext uri="{FF2B5EF4-FFF2-40B4-BE49-F238E27FC236}">
                  <a16:creationId xmlns:a16="http://schemas.microsoft.com/office/drawing/2014/main" id="{A4798BA8-8151-47B1-8465-0667BFD6BC23}"/>
                </a:ext>
              </a:extLst>
            </p:cNvPr>
            <p:cNvSpPr/>
            <p:nvPr/>
          </p:nvSpPr>
          <p:spPr>
            <a:xfrm>
              <a:off x="1447800" y="5162550"/>
              <a:ext cx="762000" cy="723900"/>
            </a:xfrm>
            <a:prstGeom prst="ellipse">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TextBox 74">
              <a:extLst>
                <a:ext uri="{FF2B5EF4-FFF2-40B4-BE49-F238E27FC236}">
                  <a16:creationId xmlns:a16="http://schemas.microsoft.com/office/drawing/2014/main" id="{52225E61-ACE2-44E6-AA7E-A8213193B767}"/>
                </a:ext>
              </a:extLst>
            </p:cNvPr>
            <p:cNvSpPr txBox="1"/>
            <p:nvPr/>
          </p:nvSpPr>
          <p:spPr>
            <a:xfrm>
              <a:off x="1628140" y="5261620"/>
              <a:ext cx="381000" cy="523220"/>
            </a:xfrm>
            <a:prstGeom prst="rect">
              <a:avLst/>
            </a:prstGeom>
            <a:noFill/>
          </p:spPr>
          <p:txBody>
            <a:bodyPr wrap="square" rtlCol="0">
              <a:spAutoFit/>
            </a:bodyPr>
            <a:lstStyle/>
            <a:p>
              <a:r>
                <a:rPr lang="en-US" sz="2800" b="1" dirty="0">
                  <a:latin typeface="Verdana" panose="020B0604030504040204" pitchFamily="34" charset="0"/>
                  <a:ea typeface="Verdana" panose="020B0604030504040204" pitchFamily="34" charset="0"/>
                  <a:cs typeface="Verdana" panose="020B0604030504040204" pitchFamily="34" charset="0"/>
                </a:rPr>
                <a:t>5</a:t>
              </a:r>
            </a:p>
          </p:txBody>
        </p:sp>
      </p:grpSp>
      <p:grpSp>
        <p:nvGrpSpPr>
          <p:cNvPr id="6" name="Group 5">
            <a:extLst>
              <a:ext uri="{FF2B5EF4-FFF2-40B4-BE49-F238E27FC236}">
                <a16:creationId xmlns:a16="http://schemas.microsoft.com/office/drawing/2014/main" id="{5F64B9D1-637F-4479-9BDE-932E077B8246}"/>
              </a:ext>
            </a:extLst>
          </p:cNvPr>
          <p:cNvGrpSpPr/>
          <p:nvPr/>
        </p:nvGrpSpPr>
        <p:grpSpPr>
          <a:xfrm>
            <a:off x="2590800" y="3356424"/>
            <a:ext cx="762000" cy="723900"/>
            <a:chOff x="1447800" y="4114800"/>
            <a:chExt cx="762000" cy="723900"/>
          </a:xfrm>
        </p:grpSpPr>
        <p:sp>
          <p:nvSpPr>
            <p:cNvPr id="65" name="Oval 64">
              <a:extLst>
                <a:ext uri="{FF2B5EF4-FFF2-40B4-BE49-F238E27FC236}">
                  <a16:creationId xmlns:a16="http://schemas.microsoft.com/office/drawing/2014/main" id="{0DA99245-1CC4-45DE-A313-E40E6AD42BD4}"/>
                </a:ext>
              </a:extLst>
            </p:cNvPr>
            <p:cNvSpPr/>
            <p:nvPr/>
          </p:nvSpPr>
          <p:spPr>
            <a:xfrm>
              <a:off x="1447800" y="4114800"/>
              <a:ext cx="762000" cy="723900"/>
            </a:xfrm>
            <a:prstGeom prst="ellipse">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extBox 75">
              <a:extLst>
                <a:ext uri="{FF2B5EF4-FFF2-40B4-BE49-F238E27FC236}">
                  <a16:creationId xmlns:a16="http://schemas.microsoft.com/office/drawing/2014/main" id="{EAF05E4E-73F0-4ABD-8283-1C4A2E5CA258}"/>
                </a:ext>
              </a:extLst>
            </p:cNvPr>
            <p:cNvSpPr txBox="1"/>
            <p:nvPr/>
          </p:nvSpPr>
          <p:spPr>
            <a:xfrm>
              <a:off x="1623060" y="4210050"/>
              <a:ext cx="381000" cy="523220"/>
            </a:xfrm>
            <a:prstGeom prst="rect">
              <a:avLst/>
            </a:prstGeom>
            <a:noFill/>
          </p:spPr>
          <p:txBody>
            <a:bodyPr wrap="square" rtlCol="0">
              <a:spAutoFit/>
            </a:bodyPr>
            <a:lstStyle/>
            <a:p>
              <a:r>
                <a:rPr lang="en-US" sz="2800" b="1" dirty="0">
                  <a:latin typeface="Verdana" panose="020B0604030504040204" pitchFamily="34" charset="0"/>
                  <a:ea typeface="Verdana" panose="020B0604030504040204" pitchFamily="34" charset="0"/>
                  <a:cs typeface="Verdana" panose="020B0604030504040204" pitchFamily="34" charset="0"/>
                </a:rPr>
                <a:t>4</a:t>
              </a:r>
            </a:p>
          </p:txBody>
        </p:sp>
      </p:grpSp>
      <p:sp>
        <p:nvSpPr>
          <p:cNvPr id="78" name="TextBox 77">
            <a:extLst>
              <a:ext uri="{FF2B5EF4-FFF2-40B4-BE49-F238E27FC236}">
                <a16:creationId xmlns:a16="http://schemas.microsoft.com/office/drawing/2014/main" id="{EE0EC2BA-4885-4860-895E-02794406D229}"/>
              </a:ext>
            </a:extLst>
          </p:cNvPr>
          <p:cNvSpPr txBox="1"/>
          <p:nvPr/>
        </p:nvSpPr>
        <p:spPr>
          <a:xfrm>
            <a:off x="3378673" y="1474135"/>
            <a:ext cx="6268722" cy="461665"/>
          </a:xfrm>
          <a:prstGeom prst="rect">
            <a:avLst/>
          </a:prstGeom>
          <a:noFill/>
        </p:spPr>
        <p:txBody>
          <a:bodyPr wrap="square" rtlCol="0">
            <a:spAutoFit/>
          </a:bodyPr>
          <a:lstStyle/>
          <a:p>
            <a:r>
              <a:rPr lang="en-US" sz="2400" b="1" dirty="0">
                <a:latin typeface="+mj-lt"/>
              </a:rPr>
              <a:t>Chafee Grants and Programs for Foster Youth</a:t>
            </a:r>
          </a:p>
        </p:txBody>
      </p:sp>
      <p:sp>
        <p:nvSpPr>
          <p:cNvPr id="79" name="TextBox 78">
            <a:extLst>
              <a:ext uri="{FF2B5EF4-FFF2-40B4-BE49-F238E27FC236}">
                <a16:creationId xmlns:a16="http://schemas.microsoft.com/office/drawing/2014/main" id="{CBC92B2D-E869-4DFE-92A3-B8EF24436870}"/>
              </a:ext>
            </a:extLst>
          </p:cNvPr>
          <p:cNvSpPr txBox="1"/>
          <p:nvPr/>
        </p:nvSpPr>
        <p:spPr>
          <a:xfrm>
            <a:off x="3399607" y="4404749"/>
            <a:ext cx="5562600" cy="461665"/>
          </a:xfrm>
          <a:prstGeom prst="rect">
            <a:avLst/>
          </a:prstGeom>
          <a:noFill/>
        </p:spPr>
        <p:txBody>
          <a:bodyPr wrap="square" rtlCol="0">
            <a:spAutoFit/>
          </a:bodyPr>
          <a:lstStyle/>
          <a:p>
            <a:r>
              <a:rPr lang="en-US" sz="2400" b="1" dirty="0">
                <a:latin typeface="+mj-lt"/>
              </a:rPr>
              <a:t>High Schools: Doing your part</a:t>
            </a:r>
          </a:p>
        </p:txBody>
      </p:sp>
      <p:sp>
        <p:nvSpPr>
          <p:cNvPr id="81" name="TextBox 80">
            <a:extLst>
              <a:ext uri="{FF2B5EF4-FFF2-40B4-BE49-F238E27FC236}">
                <a16:creationId xmlns:a16="http://schemas.microsoft.com/office/drawing/2014/main" id="{5F3C5B22-853E-4B0A-A1A7-6C691FF5B628}"/>
              </a:ext>
            </a:extLst>
          </p:cNvPr>
          <p:cNvSpPr txBox="1"/>
          <p:nvPr/>
        </p:nvSpPr>
        <p:spPr>
          <a:xfrm>
            <a:off x="3378673" y="452005"/>
            <a:ext cx="6116322" cy="830997"/>
          </a:xfrm>
          <a:prstGeom prst="rect">
            <a:avLst/>
          </a:prstGeom>
          <a:noFill/>
        </p:spPr>
        <p:txBody>
          <a:bodyPr wrap="square" rtlCol="0">
            <a:spAutoFit/>
          </a:bodyPr>
          <a:lstStyle/>
          <a:p>
            <a:r>
              <a:rPr lang="en-US" sz="2400" b="1" dirty="0">
                <a:latin typeface="+mj-lt"/>
              </a:rPr>
              <a:t>California Student Aid Commission &amp; Commission Programs </a:t>
            </a:r>
          </a:p>
        </p:txBody>
      </p:sp>
      <p:sp>
        <p:nvSpPr>
          <p:cNvPr id="82" name="TextBox 81">
            <a:extLst>
              <a:ext uri="{FF2B5EF4-FFF2-40B4-BE49-F238E27FC236}">
                <a16:creationId xmlns:a16="http://schemas.microsoft.com/office/drawing/2014/main" id="{E0E8D1C9-1998-492E-844F-C46FC8142931}"/>
              </a:ext>
            </a:extLst>
          </p:cNvPr>
          <p:cNvSpPr txBox="1"/>
          <p:nvPr/>
        </p:nvSpPr>
        <p:spPr>
          <a:xfrm>
            <a:off x="3399607" y="5408777"/>
            <a:ext cx="5562600" cy="461665"/>
          </a:xfrm>
          <a:prstGeom prst="rect">
            <a:avLst/>
          </a:prstGeom>
          <a:noFill/>
        </p:spPr>
        <p:txBody>
          <a:bodyPr wrap="square" rtlCol="0">
            <a:spAutoFit/>
          </a:bodyPr>
          <a:lstStyle/>
          <a:p>
            <a:r>
              <a:rPr lang="en-US" sz="2400" b="1" dirty="0">
                <a:latin typeface="+mj-lt"/>
              </a:rPr>
              <a:t>Resources &amp; Cash for College</a:t>
            </a:r>
          </a:p>
        </p:txBody>
      </p:sp>
      <p:grpSp>
        <p:nvGrpSpPr>
          <p:cNvPr id="24" name="Group 23">
            <a:extLst>
              <a:ext uri="{FF2B5EF4-FFF2-40B4-BE49-F238E27FC236}">
                <a16:creationId xmlns:a16="http://schemas.microsoft.com/office/drawing/2014/main" id="{4D5B4FD5-7D34-44A9-B479-C72B5FBE11E7}"/>
              </a:ext>
            </a:extLst>
          </p:cNvPr>
          <p:cNvGrpSpPr/>
          <p:nvPr/>
        </p:nvGrpSpPr>
        <p:grpSpPr>
          <a:xfrm>
            <a:off x="2590799" y="5248152"/>
            <a:ext cx="762000" cy="723900"/>
            <a:chOff x="1447800" y="5162550"/>
            <a:chExt cx="762000" cy="723900"/>
          </a:xfrm>
        </p:grpSpPr>
        <p:sp>
          <p:nvSpPr>
            <p:cNvPr id="25" name="Oval 24">
              <a:extLst>
                <a:ext uri="{FF2B5EF4-FFF2-40B4-BE49-F238E27FC236}">
                  <a16:creationId xmlns:a16="http://schemas.microsoft.com/office/drawing/2014/main" id="{439D9BC5-2807-4656-84FD-36FE8B3102D2}"/>
                </a:ext>
              </a:extLst>
            </p:cNvPr>
            <p:cNvSpPr/>
            <p:nvPr/>
          </p:nvSpPr>
          <p:spPr>
            <a:xfrm>
              <a:off x="1447800" y="5162550"/>
              <a:ext cx="762000" cy="723900"/>
            </a:xfrm>
            <a:prstGeom prst="ellipse">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169B720F-475E-41BA-9245-A508B8BE7542}"/>
                </a:ext>
              </a:extLst>
            </p:cNvPr>
            <p:cNvSpPr txBox="1"/>
            <p:nvPr/>
          </p:nvSpPr>
          <p:spPr>
            <a:xfrm>
              <a:off x="1628140" y="5261620"/>
              <a:ext cx="381000" cy="523220"/>
            </a:xfrm>
            <a:prstGeom prst="rect">
              <a:avLst/>
            </a:prstGeom>
            <a:noFill/>
          </p:spPr>
          <p:txBody>
            <a:bodyPr wrap="square" rtlCol="0">
              <a:spAutoFit/>
            </a:bodyPr>
            <a:lstStyle/>
            <a:p>
              <a:r>
                <a:rPr lang="en-US" sz="2800" b="1" dirty="0">
                  <a:latin typeface="Verdana" panose="020B0604030504040204" pitchFamily="34" charset="0"/>
                  <a:ea typeface="Verdana" panose="020B0604030504040204" pitchFamily="34" charset="0"/>
                  <a:cs typeface="Verdana" panose="020B0604030504040204" pitchFamily="34" charset="0"/>
                </a:rPr>
                <a:t>6</a:t>
              </a:r>
            </a:p>
          </p:txBody>
        </p:sp>
      </p:grpSp>
      <p:sp>
        <p:nvSpPr>
          <p:cNvPr id="27" name="TextBox 26">
            <a:extLst>
              <a:ext uri="{FF2B5EF4-FFF2-40B4-BE49-F238E27FC236}">
                <a16:creationId xmlns:a16="http://schemas.microsoft.com/office/drawing/2014/main" id="{E09D0DEB-A46C-48B7-BD44-10F494FB256C}"/>
              </a:ext>
            </a:extLst>
          </p:cNvPr>
          <p:cNvSpPr txBox="1"/>
          <p:nvPr/>
        </p:nvSpPr>
        <p:spPr>
          <a:xfrm>
            <a:off x="3379595" y="3385427"/>
            <a:ext cx="5993005" cy="830997"/>
          </a:xfrm>
          <a:prstGeom prst="rect">
            <a:avLst/>
          </a:prstGeom>
          <a:noFill/>
        </p:spPr>
        <p:txBody>
          <a:bodyPr wrap="square" rtlCol="0">
            <a:spAutoFit/>
          </a:bodyPr>
          <a:lstStyle/>
          <a:p>
            <a:r>
              <a:rPr lang="en-US" sz="2400" b="1" dirty="0">
                <a:latin typeface="+mj-lt"/>
              </a:rPr>
              <a:t>AB 540 and the California Dream Act Application</a:t>
            </a:r>
          </a:p>
        </p:txBody>
      </p:sp>
      <p:sp>
        <p:nvSpPr>
          <p:cNvPr id="28" name="TextBox 27">
            <a:extLst>
              <a:ext uri="{FF2B5EF4-FFF2-40B4-BE49-F238E27FC236}">
                <a16:creationId xmlns:a16="http://schemas.microsoft.com/office/drawing/2014/main" id="{F37DB69D-C6C8-4845-BBBD-428D944664DC}"/>
              </a:ext>
            </a:extLst>
          </p:cNvPr>
          <p:cNvSpPr txBox="1"/>
          <p:nvPr/>
        </p:nvSpPr>
        <p:spPr>
          <a:xfrm>
            <a:off x="3378673" y="2431524"/>
            <a:ext cx="6268722" cy="461665"/>
          </a:xfrm>
          <a:prstGeom prst="rect">
            <a:avLst/>
          </a:prstGeom>
          <a:noFill/>
        </p:spPr>
        <p:txBody>
          <a:bodyPr wrap="square" rtlCol="0">
            <a:spAutoFit/>
          </a:bodyPr>
          <a:lstStyle/>
          <a:p>
            <a:r>
              <a:rPr lang="en-US" sz="2400" b="1" dirty="0">
                <a:latin typeface="+mj-lt"/>
              </a:rPr>
              <a:t>Cal Grants Basics - the A, B, C’s</a:t>
            </a:r>
          </a:p>
        </p:txBody>
      </p:sp>
    </p:spTree>
    <p:extLst>
      <p:ext uri="{BB962C8B-B14F-4D97-AF65-F5344CB8AC3E}">
        <p14:creationId xmlns:p14="http://schemas.microsoft.com/office/powerpoint/2010/main" val="40637364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7F7D3-EB08-4EB9-9568-37DA704C52A3}"/>
              </a:ext>
            </a:extLst>
          </p:cNvPr>
          <p:cNvSpPr>
            <a:spLocks noGrp="1"/>
          </p:cNvSpPr>
          <p:nvPr>
            <p:ph type="title" idx="4294967295"/>
          </p:nvPr>
        </p:nvSpPr>
        <p:spPr>
          <a:xfrm>
            <a:off x="2224084" y="130856"/>
            <a:ext cx="6553200" cy="1143000"/>
          </a:xfrm>
        </p:spPr>
        <p:txBody>
          <a:bodyPr/>
          <a:lstStyle/>
          <a:p>
            <a:r>
              <a:rPr lang="en-US" dirty="0"/>
              <a:t>The “No Cal Grant Zone”</a:t>
            </a:r>
          </a:p>
        </p:txBody>
      </p:sp>
      <p:sp>
        <p:nvSpPr>
          <p:cNvPr id="4" name="Flowchart: Extract 3">
            <a:extLst>
              <a:ext uri="{FF2B5EF4-FFF2-40B4-BE49-F238E27FC236}">
                <a16:creationId xmlns:a16="http://schemas.microsoft.com/office/drawing/2014/main" id="{CA2A5884-4D9A-45A8-8EC1-751BFA03D0C5}"/>
              </a:ext>
            </a:extLst>
          </p:cNvPr>
          <p:cNvSpPr/>
          <p:nvPr/>
        </p:nvSpPr>
        <p:spPr>
          <a:xfrm>
            <a:off x="4876800" y="2840368"/>
            <a:ext cx="1276350" cy="924824"/>
          </a:xfrm>
          <a:prstGeom prst="flowChartExtract">
            <a:avLst/>
          </a:prstGeom>
          <a:solidFill>
            <a:schemeClr val="tx1"/>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grpSp>
        <p:nvGrpSpPr>
          <p:cNvPr id="16" name="Group 15">
            <a:extLst>
              <a:ext uri="{FF2B5EF4-FFF2-40B4-BE49-F238E27FC236}">
                <a16:creationId xmlns:a16="http://schemas.microsoft.com/office/drawing/2014/main" id="{3DDCE079-5891-4D4E-8436-9966A7172179}"/>
              </a:ext>
            </a:extLst>
          </p:cNvPr>
          <p:cNvGrpSpPr/>
          <p:nvPr/>
        </p:nvGrpSpPr>
        <p:grpSpPr>
          <a:xfrm>
            <a:off x="1760879" y="1522979"/>
            <a:ext cx="7062788" cy="1717499"/>
            <a:chOff x="609600" y="1924051"/>
            <a:chExt cx="7977188" cy="1814700"/>
          </a:xfrm>
        </p:grpSpPr>
        <p:cxnSp>
          <p:nvCxnSpPr>
            <p:cNvPr id="6" name="Straight Connector 5">
              <a:extLst>
                <a:ext uri="{FF2B5EF4-FFF2-40B4-BE49-F238E27FC236}">
                  <a16:creationId xmlns:a16="http://schemas.microsoft.com/office/drawing/2014/main" id="{7156582F-A862-494C-B995-3D862F1F1E3F}"/>
                </a:ext>
              </a:extLst>
            </p:cNvPr>
            <p:cNvCxnSpPr>
              <a:cxnSpLocks/>
            </p:cNvCxnSpPr>
            <p:nvPr/>
          </p:nvCxnSpPr>
          <p:spPr>
            <a:xfrm>
              <a:off x="609600" y="3248025"/>
              <a:ext cx="7924800" cy="0"/>
            </a:xfrm>
            <a:prstGeom prst="line">
              <a:avLst/>
            </a:prstGeom>
            <a:ln/>
          </p:spPr>
          <p:style>
            <a:lnRef idx="2">
              <a:schemeClr val="accent6"/>
            </a:lnRef>
            <a:fillRef idx="0">
              <a:schemeClr val="accent6"/>
            </a:fillRef>
            <a:effectRef idx="1">
              <a:schemeClr val="accent6"/>
            </a:effectRef>
            <a:fontRef idx="minor">
              <a:schemeClr val="tx1"/>
            </a:fontRef>
          </p:style>
        </p:cxnSp>
        <p:grpSp>
          <p:nvGrpSpPr>
            <p:cNvPr id="14" name="Group 13">
              <a:extLst>
                <a:ext uri="{FF2B5EF4-FFF2-40B4-BE49-F238E27FC236}">
                  <a16:creationId xmlns:a16="http://schemas.microsoft.com/office/drawing/2014/main" id="{F1701D25-25E2-4286-BFD7-CEE06570482F}"/>
                </a:ext>
              </a:extLst>
            </p:cNvPr>
            <p:cNvGrpSpPr/>
            <p:nvPr/>
          </p:nvGrpSpPr>
          <p:grpSpPr>
            <a:xfrm>
              <a:off x="685800" y="1928049"/>
              <a:ext cx="1295400" cy="1779522"/>
              <a:chOff x="1219201" y="4648199"/>
              <a:chExt cx="1295400" cy="1779522"/>
            </a:xfrm>
          </p:grpSpPr>
          <p:pic>
            <p:nvPicPr>
              <p:cNvPr id="9" name="Picture 8">
                <a:extLst>
                  <a:ext uri="{FF2B5EF4-FFF2-40B4-BE49-F238E27FC236}">
                    <a16:creationId xmlns:a16="http://schemas.microsoft.com/office/drawing/2014/main" id="{A47DE142-30AB-48B7-BB54-12D85257DF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1" y="4648199"/>
                <a:ext cx="1295400" cy="1295400"/>
              </a:xfrm>
              <a:prstGeom prst="rect">
                <a:avLst/>
              </a:prstGeom>
            </p:spPr>
          </p:pic>
          <p:sp>
            <p:nvSpPr>
              <p:cNvPr id="10" name="TextBox 9">
                <a:extLst>
                  <a:ext uri="{FF2B5EF4-FFF2-40B4-BE49-F238E27FC236}">
                    <a16:creationId xmlns:a16="http://schemas.microsoft.com/office/drawing/2014/main" id="{8857913F-EDE9-4900-B256-EB372EF633F7}"/>
                  </a:ext>
                </a:extLst>
              </p:cNvPr>
              <p:cNvSpPr txBox="1"/>
              <p:nvPr/>
            </p:nvSpPr>
            <p:spPr>
              <a:xfrm>
                <a:off x="1343026" y="6004967"/>
                <a:ext cx="971550" cy="422754"/>
              </a:xfrm>
              <a:prstGeom prst="rect">
                <a:avLst/>
              </a:prstGeom>
              <a:noFill/>
            </p:spPr>
            <p:txBody>
              <a:bodyPr wrap="square" rtlCol="0">
                <a:spAutoFit/>
              </a:bodyPr>
              <a:lstStyle/>
              <a:p>
                <a:pPr algn="ctr"/>
                <a:r>
                  <a:rPr lang="en-US" sz="2000" b="1" dirty="0">
                    <a:latin typeface="Verdana" panose="020B0604030504040204" pitchFamily="34" charset="0"/>
                    <a:ea typeface="Verdana" panose="020B0604030504040204" pitchFamily="34" charset="0"/>
                    <a:cs typeface="Verdana" panose="020B0604030504040204" pitchFamily="34" charset="0"/>
                  </a:rPr>
                  <a:t>GPA</a:t>
                </a:r>
              </a:p>
            </p:txBody>
          </p:sp>
        </p:grpSp>
        <p:grpSp>
          <p:nvGrpSpPr>
            <p:cNvPr id="15" name="Group 14">
              <a:extLst>
                <a:ext uri="{FF2B5EF4-FFF2-40B4-BE49-F238E27FC236}">
                  <a16:creationId xmlns:a16="http://schemas.microsoft.com/office/drawing/2014/main" id="{467A7662-B79D-4DAF-AD79-4D29ED0E6C33}"/>
                </a:ext>
              </a:extLst>
            </p:cNvPr>
            <p:cNvGrpSpPr/>
            <p:nvPr/>
          </p:nvGrpSpPr>
          <p:grpSpPr>
            <a:xfrm>
              <a:off x="6996113" y="1924051"/>
              <a:ext cx="1590675" cy="1814700"/>
              <a:chOff x="6100762" y="4648199"/>
              <a:chExt cx="1590675" cy="1814700"/>
            </a:xfrm>
          </p:grpSpPr>
          <p:pic>
            <p:nvPicPr>
              <p:cNvPr id="12" name="Picture 11">
                <a:extLst>
                  <a:ext uri="{FF2B5EF4-FFF2-40B4-BE49-F238E27FC236}">
                    <a16:creationId xmlns:a16="http://schemas.microsoft.com/office/drawing/2014/main" id="{E00C6E63-063E-4EE5-AC9D-664355A20A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8400" y="4648199"/>
                <a:ext cx="1295400" cy="1295400"/>
              </a:xfrm>
              <a:prstGeom prst="rect">
                <a:avLst/>
              </a:prstGeom>
            </p:spPr>
          </p:pic>
          <p:sp>
            <p:nvSpPr>
              <p:cNvPr id="13" name="TextBox 12">
                <a:extLst>
                  <a:ext uri="{FF2B5EF4-FFF2-40B4-BE49-F238E27FC236}">
                    <a16:creationId xmlns:a16="http://schemas.microsoft.com/office/drawing/2014/main" id="{53A46033-34A5-42A6-9D20-BAD0EC884007}"/>
                  </a:ext>
                </a:extLst>
              </p:cNvPr>
              <p:cNvSpPr txBox="1"/>
              <p:nvPr/>
            </p:nvSpPr>
            <p:spPr>
              <a:xfrm>
                <a:off x="6100762" y="6040145"/>
                <a:ext cx="1590675" cy="422754"/>
              </a:xfrm>
              <a:prstGeom prst="rect">
                <a:avLst/>
              </a:prstGeom>
              <a:noFill/>
            </p:spPr>
            <p:txBody>
              <a:bodyPr wrap="square" rtlCol="0">
                <a:spAutoFit/>
              </a:bodyPr>
              <a:lstStyle/>
              <a:p>
                <a:pPr algn="ctr"/>
                <a:r>
                  <a:rPr lang="en-US" sz="2000" b="1" dirty="0">
                    <a:latin typeface="Verdana" panose="020B0604030504040204" pitchFamily="34" charset="0"/>
                    <a:ea typeface="Verdana" panose="020B0604030504040204" pitchFamily="34" charset="0"/>
                    <a:cs typeface="Verdana" panose="020B0604030504040204" pitchFamily="34" charset="0"/>
                  </a:rPr>
                  <a:t>INCOME</a:t>
                </a:r>
              </a:p>
            </p:txBody>
          </p:sp>
        </p:grpSp>
      </p:grpSp>
      <p:sp>
        <p:nvSpPr>
          <p:cNvPr id="17" name="TextBox 16" hidden="1">
            <a:extLst>
              <a:ext uri="{FF2B5EF4-FFF2-40B4-BE49-F238E27FC236}">
                <a16:creationId xmlns:a16="http://schemas.microsoft.com/office/drawing/2014/main" id="{9543E6BB-6716-4B42-9560-967936C2546E}"/>
              </a:ext>
            </a:extLst>
          </p:cNvPr>
          <p:cNvSpPr txBox="1"/>
          <p:nvPr/>
        </p:nvSpPr>
        <p:spPr>
          <a:xfrm>
            <a:off x="457200" y="4255316"/>
            <a:ext cx="8534400" cy="1754326"/>
          </a:xfrm>
          <a:prstGeom prst="rect">
            <a:avLst/>
          </a:prstGeom>
          <a:noFill/>
        </p:spPr>
        <p:txBody>
          <a:bodyPr wrap="square" rtlCol="0">
            <a:spAutoFit/>
          </a:bodyPr>
          <a:lstStyle/>
          <a:p>
            <a:pPr algn="ctr"/>
            <a:r>
              <a:rPr lang="en-US" sz="3600" dirty="0">
                <a:latin typeface="Verdana" panose="020B0604030504040204" pitchFamily="34" charset="0"/>
                <a:ea typeface="Verdana" panose="020B0604030504040204" pitchFamily="34" charset="0"/>
                <a:cs typeface="Verdana" panose="020B0604030504040204" pitchFamily="34" charset="0"/>
              </a:rPr>
              <a:t>Students must meet certain income and GPA requirements to be considered for a Cal Grant</a:t>
            </a:r>
          </a:p>
        </p:txBody>
      </p:sp>
      <p:pic>
        <p:nvPicPr>
          <p:cNvPr id="11" name="Picture 10">
            <a:extLst>
              <a:ext uri="{FF2B5EF4-FFF2-40B4-BE49-F238E27FC236}">
                <a16:creationId xmlns:a16="http://schemas.microsoft.com/office/drawing/2014/main" id="{7DD25A95-97D4-4F35-8ACC-6847D547DEEA}"/>
              </a:ext>
            </a:extLst>
          </p:cNvPr>
          <p:cNvPicPr>
            <a:picLocks noChangeAspect="1"/>
          </p:cNvPicPr>
          <p:nvPr/>
        </p:nvPicPr>
        <p:blipFill rotWithShape="1">
          <a:blip r:embed="rId4">
            <a:extLst>
              <a:ext uri="{28A0092B-C50C-407E-A947-70E740481C1C}">
                <a14:useLocalDpi xmlns:a14="http://schemas.microsoft.com/office/drawing/2010/main" val="0"/>
              </a:ext>
            </a:extLst>
          </a:blip>
          <a:srcRect l="8525" t="1845" r="3606" b="7011"/>
          <a:stretch/>
        </p:blipFill>
        <p:spPr>
          <a:xfrm>
            <a:off x="3213075" y="1700312"/>
            <a:ext cx="972453" cy="990602"/>
          </a:xfrm>
          <a:prstGeom prst="rect">
            <a:avLst/>
          </a:prstGeom>
        </p:spPr>
      </p:pic>
      <p:pic>
        <p:nvPicPr>
          <p:cNvPr id="7" name="Picture 6">
            <a:extLst>
              <a:ext uri="{FF2B5EF4-FFF2-40B4-BE49-F238E27FC236}">
                <a16:creationId xmlns:a16="http://schemas.microsoft.com/office/drawing/2014/main" id="{514BF9D1-22F7-41D9-9842-72C67D87D4F1}"/>
              </a:ext>
            </a:extLst>
          </p:cNvPr>
          <p:cNvPicPr>
            <a:picLocks noChangeAspect="1"/>
          </p:cNvPicPr>
          <p:nvPr/>
        </p:nvPicPr>
        <p:blipFill rotWithShape="1">
          <a:blip r:embed="rId5">
            <a:extLst>
              <a:ext uri="{28A0092B-C50C-407E-A947-70E740481C1C}">
                <a14:useLocalDpi xmlns:a14="http://schemas.microsoft.com/office/drawing/2010/main" val="0"/>
              </a:ext>
            </a:extLst>
          </a:blip>
          <a:srcRect l="6885" t="6071" r="10491" b="6345"/>
          <a:stretch/>
        </p:blipFill>
        <p:spPr>
          <a:xfrm>
            <a:off x="6573589" y="1675993"/>
            <a:ext cx="972452" cy="1046741"/>
          </a:xfrm>
          <a:prstGeom prst="rect">
            <a:avLst/>
          </a:prstGeom>
        </p:spPr>
      </p:pic>
      <p:sp>
        <p:nvSpPr>
          <p:cNvPr id="18" name="TextBox 17">
            <a:extLst>
              <a:ext uri="{FF2B5EF4-FFF2-40B4-BE49-F238E27FC236}">
                <a16:creationId xmlns:a16="http://schemas.microsoft.com/office/drawing/2014/main" id="{C4660592-1FE3-4E19-A1E5-60A05BE42B14}"/>
              </a:ext>
            </a:extLst>
          </p:cNvPr>
          <p:cNvSpPr txBox="1"/>
          <p:nvPr/>
        </p:nvSpPr>
        <p:spPr>
          <a:xfrm>
            <a:off x="2286000" y="4014315"/>
            <a:ext cx="6025508" cy="2308324"/>
          </a:xfrm>
          <a:prstGeom prst="rect">
            <a:avLst/>
          </a:prstGeom>
          <a:noFill/>
        </p:spPr>
        <p:txBody>
          <a:bodyPr wrap="square" rtlCol="0">
            <a:spAutoFit/>
          </a:bodyPr>
          <a:lstStyle/>
          <a:p>
            <a:pPr algn="ctr"/>
            <a:r>
              <a:rPr lang="en-US" sz="3600" dirty="0">
                <a:latin typeface="Verdana" panose="020B0604030504040204" pitchFamily="34" charset="0"/>
                <a:ea typeface="Verdana" panose="020B0604030504040204" pitchFamily="34" charset="0"/>
                <a:cs typeface="Verdana" panose="020B0604030504040204" pitchFamily="34" charset="0"/>
              </a:rPr>
              <a:t>Unfortunately, it is not uncommon for students to meet one requirement but not the other</a:t>
            </a:r>
            <a:endParaRPr lang="en-US" sz="3600" dirty="0">
              <a:latin typeface="+mj-lt"/>
            </a:endParaRPr>
          </a:p>
        </p:txBody>
      </p:sp>
      <p:sp>
        <p:nvSpPr>
          <p:cNvPr id="19" name="TextBox 18" hidden="1">
            <a:extLst>
              <a:ext uri="{FF2B5EF4-FFF2-40B4-BE49-F238E27FC236}">
                <a16:creationId xmlns:a16="http://schemas.microsoft.com/office/drawing/2014/main" id="{15A8D5A1-23D2-4585-8DD3-D3AF49E777EA}"/>
              </a:ext>
            </a:extLst>
          </p:cNvPr>
          <p:cNvSpPr txBox="1"/>
          <p:nvPr/>
        </p:nvSpPr>
        <p:spPr>
          <a:xfrm>
            <a:off x="400050" y="4226741"/>
            <a:ext cx="8763000" cy="1754326"/>
          </a:xfrm>
          <a:prstGeom prst="rect">
            <a:avLst/>
          </a:prstGeom>
          <a:noFill/>
        </p:spPr>
        <p:txBody>
          <a:bodyPr wrap="square" rtlCol="0">
            <a:spAutoFit/>
          </a:bodyPr>
          <a:lstStyle/>
          <a:p>
            <a:pPr algn="ctr"/>
            <a:r>
              <a:rPr lang="en-US" sz="3600" dirty="0">
                <a:latin typeface="Verdana" panose="020B0604030504040204" pitchFamily="34" charset="0"/>
                <a:ea typeface="Verdana" panose="020B0604030504040204" pitchFamily="34" charset="0"/>
                <a:cs typeface="Verdana" panose="020B0604030504040204" pitchFamily="34" charset="0"/>
              </a:rPr>
              <a:t>Let’s take a look at some examples. Will these students be eligible to receive a Cal Grant?</a:t>
            </a:r>
          </a:p>
        </p:txBody>
      </p:sp>
      <p:sp>
        <p:nvSpPr>
          <p:cNvPr id="22" name="TextBox 21" hidden="1">
            <a:extLst>
              <a:ext uri="{FF2B5EF4-FFF2-40B4-BE49-F238E27FC236}">
                <a16:creationId xmlns:a16="http://schemas.microsoft.com/office/drawing/2014/main" id="{2FAB3B38-69B3-4B2C-8437-89630B5AEEFD}"/>
              </a:ext>
            </a:extLst>
          </p:cNvPr>
          <p:cNvSpPr txBox="1"/>
          <p:nvPr/>
        </p:nvSpPr>
        <p:spPr>
          <a:xfrm>
            <a:off x="3505200" y="4495798"/>
            <a:ext cx="5429249" cy="1200329"/>
          </a:xfrm>
          <a:prstGeom prst="rect">
            <a:avLst/>
          </a:prstGeom>
          <a:noFill/>
        </p:spPr>
        <p:txBody>
          <a:bodyPr wrap="square" rtlCol="0">
            <a:spAutoFit/>
          </a:bodyPr>
          <a:lstStyle/>
          <a:p>
            <a:r>
              <a:rPr lang="en-US" sz="2400" dirty="0">
                <a:latin typeface="Verdana" panose="020B0604030504040204" pitchFamily="34" charset="0"/>
                <a:ea typeface="Verdana" panose="020B0604030504040204" pitchFamily="34" charset="0"/>
                <a:cs typeface="Verdana" panose="020B0604030504040204" pitchFamily="34" charset="0"/>
              </a:rPr>
              <a:t>Cassie has a </a:t>
            </a:r>
            <a:r>
              <a:rPr lang="en-US" sz="2400" b="1" dirty="0">
                <a:latin typeface="Verdana" panose="020B0604030504040204" pitchFamily="34" charset="0"/>
                <a:ea typeface="Verdana" panose="020B0604030504040204" pitchFamily="34" charset="0"/>
                <a:cs typeface="Verdana" panose="020B0604030504040204" pitchFamily="34" charset="0"/>
              </a:rPr>
              <a:t>2.80</a:t>
            </a:r>
            <a:r>
              <a:rPr lang="en-US" sz="2400" dirty="0">
                <a:latin typeface="Verdana" panose="020B0604030504040204" pitchFamily="34" charset="0"/>
                <a:ea typeface="Verdana" panose="020B0604030504040204" pitchFamily="34" charset="0"/>
                <a:cs typeface="Verdana" panose="020B0604030504040204" pitchFamily="34" charset="0"/>
              </a:rPr>
              <a:t> GPA and her family of </a:t>
            </a:r>
            <a:r>
              <a:rPr lang="en-US" sz="2400" b="1" dirty="0">
                <a:latin typeface="Verdana" panose="020B0604030504040204" pitchFamily="34" charset="0"/>
                <a:ea typeface="Verdana" panose="020B0604030504040204" pitchFamily="34" charset="0"/>
                <a:cs typeface="Verdana" panose="020B0604030504040204" pitchFamily="34" charset="0"/>
              </a:rPr>
              <a:t>four</a:t>
            </a:r>
            <a:r>
              <a:rPr lang="en-US" sz="2400" dirty="0">
                <a:latin typeface="Verdana" panose="020B0604030504040204" pitchFamily="34" charset="0"/>
                <a:ea typeface="Verdana" panose="020B0604030504040204" pitchFamily="34" charset="0"/>
                <a:cs typeface="Verdana" panose="020B0604030504040204" pitchFamily="34" charset="0"/>
              </a:rPr>
              <a:t> makes </a:t>
            </a:r>
            <a:r>
              <a:rPr lang="en-US" sz="2400" b="1" dirty="0">
                <a:latin typeface="Verdana" panose="020B0604030504040204" pitchFamily="34" charset="0"/>
                <a:ea typeface="Verdana" panose="020B0604030504040204" pitchFamily="34" charset="0"/>
                <a:cs typeface="Verdana" panose="020B0604030504040204" pitchFamily="34" charset="0"/>
              </a:rPr>
              <a:t>$60,000</a:t>
            </a:r>
            <a:r>
              <a:rPr lang="en-US" sz="2400" dirty="0">
                <a:latin typeface="Verdana" panose="020B0604030504040204" pitchFamily="34" charset="0"/>
                <a:ea typeface="Verdana" panose="020B0604030504040204" pitchFamily="34" charset="0"/>
                <a:cs typeface="Verdana" panose="020B0604030504040204" pitchFamily="34" charset="0"/>
              </a:rPr>
              <a:t>. Does she qualify for a Cal Grant?</a:t>
            </a:r>
          </a:p>
        </p:txBody>
      </p:sp>
      <p:pic>
        <p:nvPicPr>
          <p:cNvPr id="26" name="Picture 25" hidden="1">
            <a:extLst>
              <a:ext uri="{FF2B5EF4-FFF2-40B4-BE49-F238E27FC236}">
                <a16:creationId xmlns:a16="http://schemas.microsoft.com/office/drawing/2014/main" id="{B0E18976-0C11-4867-9584-76CCF2CEA60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9710" y="4120182"/>
            <a:ext cx="2438400" cy="199868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1" name="Picture 20" hidden="1">
            <a:extLst>
              <a:ext uri="{FF2B5EF4-FFF2-40B4-BE49-F238E27FC236}">
                <a16:creationId xmlns:a16="http://schemas.microsoft.com/office/drawing/2014/main" id="{7E29A4A9-D4ED-4842-B299-F4E1E9A8FF59}"/>
              </a:ext>
            </a:extLst>
          </p:cNvPr>
          <p:cNvPicPr>
            <a:picLocks noChangeAspect="1"/>
          </p:cNvPicPr>
          <p:nvPr/>
        </p:nvPicPr>
        <p:blipFill rotWithShape="1">
          <a:blip r:embed="rId7">
            <a:extLst>
              <a:ext uri="{28A0092B-C50C-407E-A947-70E740481C1C}">
                <a14:useLocalDpi xmlns:a14="http://schemas.microsoft.com/office/drawing/2010/main" val="0"/>
              </a:ext>
            </a:extLst>
          </a:blip>
          <a:srcRect l="-556" r="32778" b="16667"/>
          <a:stretch/>
        </p:blipFill>
        <p:spPr>
          <a:xfrm>
            <a:off x="749710" y="4096621"/>
            <a:ext cx="2438400" cy="199868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4" name="Picture 23" hidden="1">
            <a:extLst>
              <a:ext uri="{FF2B5EF4-FFF2-40B4-BE49-F238E27FC236}">
                <a16:creationId xmlns:a16="http://schemas.microsoft.com/office/drawing/2014/main" id="{B39B190D-D751-4AA5-9E0D-107BA4474CF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32500"/>
          <a:stretch/>
        </p:blipFill>
        <p:spPr>
          <a:xfrm>
            <a:off x="749710" y="4096621"/>
            <a:ext cx="2438399" cy="199868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8" name="Picture 27" hidden="1">
            <a:extLst>
              <a:ext uri="{FF2B5EF4-FFF2-40B4-BE49-F238E27FC236}">
                <a16:creationId xmlns:a16="http://schemas.microsoft.com/office/drawing/2014/main" id="{7DD22FAF-6F92-4B38-B9CE-E210ECCF0FDB}"/>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4166" r="11667" b="26663"/>
          <a:stretch/>
        </p:blipFill>
        <p:spPr>
          <a:xfrm>
            <a:off x="749708" y="4148096"/>
            <a:ext cx="2438401" cy="200505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9" name="TextBox 28" hidden="1">
            <a:extLst>
              <a:ext uri="{FF2B5EF4-FFF2-40B4-BE49-F238E27FC236}">
                <a16:creationId xmlns:a16="http://schemas.microsoft.com/office/drawing/2014/main" id="{BA0550BF-1C47-4B73-85FA-3D980DA4F425}"/>
              </a:ext>
            </a:extLst>
          </p:cNvPr>
          <p:cNvSpPr txBox="1"/>
          <p:nvPr/>
        </p:nvSpPr>
        <p:spPr>
          <a:xfrm>
            <a:off x="3505200" y="4495798"/>
            <a:ext cx="5429249" cy="1200329"/>
          </a:xfrm>
          <a:prstGeom prst="rect">
            <a:avLst/>
          </a:prstGeom>
          <a:noFill/>
        </p:spPr>
        <p:txBody>
          <a:bodyPr wrap="square" rtlCol="0">
            <a:spAutoFit/>
          </a:bodyPr>
          <a:lstStyle/>
          <a:p>
            <a:r>
              <a:rPr lang="en-US" sz="2400" dirty="0">
                <a:latin typeface="Verdana" panose="020B0604030504040204" pitchFamily="34" charset="0"/>
                <a:ea typeface="Verdana" panose="020B0604030504040204" pitchFamily="34" charset="0"/>
                <a:cs typeface="Verdana" panose="020B0604030504040204" pitchFamily="34" charset="0"/>
              </a:rPr>
              <a:t>Jordan has a </a:t>
            </a:r>
            <a:r>
              <a:rPr lang="en-US" sz="2400" b="1" dirty="0">
                <a:latin typeface="Verdana" panose="020B0604030504040204" pitchFamily="34" charset="0"/>
                <a:ea typeface="Verdana" panose="020B0604030504040204" pitchFamily="34" charset="0"/>
                <a:cs typeface="Verdana" panose="020B0604030504040204" pitchFamily="34" charset="0"/>
              </a:rPr>
              <a:t>3.92 GPA </a:t>
            </a:r>
            <a:r>
              <a:rPr lang="en-US" sz="2400" dirty="0">
                <a:latin typeface="Verdana" panose="020B0604030504040204" pitchFamily="34" charset="0"/>
                <a:ea typeface="Verdana" panose="020B0604030504040204" pitchFamily="34" charset="0"/>
                <a:cs typeface="Verdana" panose="020B0604030504040204" pitchFamily="34" charset="0"/>
              </a:rPr>
              <a:t>and his family of </a:t>
            </a:r>
            <a:r>
              <a:rPr lang="en-US" sz="2400" b="1" dirty="0">
                <a:latin typeface="Verdana" panose="020B0604030504040204" pitchFamily="34" charset="0"/>
                <a:ea typeface="Verdana" panose="020B0604030504040204" pitchFamily="34" charset="0"/>
                <a:cs typeface="Verdana" panose="020B0604030504040204" pitchFamily="34" charset="0"/>
              </a:rPr>
              <a:t>five</a:t>
            </a:r>
            <a:r>
              <a:rPr lang="en-US" sz="2400" dirty="0">
                <a:latin typeface="Verdana" panose="020B0604030504040204" pitchFamily="34" charset="0"/>
                <a:ea typeface="Verdana" panose="020B0604030504040204" pitchFamily="34" charset="0"/>
                <a:cs typeface="Verdana" panose="020B0604030504040204" pitchFamily="34" charset="0"/>
              </a:rPr>
              <a:t> makes </a:t>
            </a:r>
            <a:r>
              <a:rPr lang="en-US" sz="2400" b="1" dirty="0">
                <a:latin typeface="Verdana" panose="020B0604030504040204" pitchFamily="34" charset="0"/>
                <a:ea typeface="Verdana" panose="020B0604030504040204" pitchFamily="34" charset="0"/>
                <a:cs typeface="Verdana" panose="020B0604030504040204" pitchFamily="34" charset="0"/>
              </a:rPr>
              <a:t>$99,000</a:t>
            </a:r>
            <a:r>
              <a:rPr lang="en-US" sz="2400" dirty="0">
                <a:latin typeface="Verdana" panose="020B0604030504040204" pitchFamily="34" charset="0"/>
                <a:ea typeface="Verdana" panose="020B0604030504040204" pitchFamily="34" charset="0"/>
                <a:cs typeface="Verdana" panose="020B0604030504040204" pitchFamily="34" charset="0"/>
              </a:rPr>
              <a:t>. Does he qualify for a Cal Grant?</a:t>
            </a:r>
          </a:p>
        </p:txBody>
      </p:sp>
      <p:sp>
        <p:nvSpPr>
          <p:cNvPr id="30" name="TextBox 29" hidden="1">
            <a:extLst>
              <a:ext uri="{FF2B5EF4-FFF2-40B4-BE49-F238E27FC236}">
                <a16:creationId xmlns:a16="http://schemas.microsoft.com/office/drawing/2014/main" id="{DDC3690D-80B3-4FE7-AD13-DD4246EACCCC}"/>
              </a:ext>
            </a:extLst>
          </p:cNvPr>
          <p:cNvSpPr txBox="1"/>
          <p:nvPr/>
        </p:nvSpPr>
        <p:spPr>
          <a:xfrm>
            <a:off x="3505200" y="4519359"/>
            <a:ext cx="5429249" cy="1200329"/>
          </a:xfrm>
          <a:prstGeom prst="rect">
            <a:avLst/>
          </a:prstGeom>
          <a:noFill/>
        </p:spPr>
        <p:txBody>
          <a:bodyPr wrap="square" rtlCol="0">
            <a:spAutoFit/>
          </a:bodyPr>
          <a:lstStyle/>
          <a:p>
            <a:r>
              <a:rPr lang="en-US" sz="2400" dirty="0">
                <a:latin typeface="Verdana" panose="020B0604030504040204" pitchFamily="34" charset="0"/>
                <a:ea typeface="Verdana" panose="020B0604030504040204" pitchFamily="34" charset="0"/>
                <a:cs typeface="Verdana" panose="020B0604030504040204" pitchFamily="34" charset="0"/>
              </a:rPr>
              <a:t>Fatimah has a </a:t>
            </a:r>
            <a:r>
              <a:rPr lang="en-US" sz="2400" b="1" dirty="0">
                <a:latin typeface="Verdana" panose="020B0604030504040204" pitchFamily="34" charset="0"/>
                <a:ea typeface="Verdana" panose="020B0604030504040204" pitchFamily="34" charset="0"/>
                <a:cs typeface="Verdana" panose="020B0604030504040204" pitchFamily="34" charset="0"/>
              </a:rPr>
              <a:t>3.21 GPA</a:t>
            </a:r>
            <a:r>
              <a:rPr lang="en-US" sz="2400" dirty="0">
                <a:latin typeface="Verdana" panose="020B0604030504040204" pitchFamily="34" charset="0"/>
                <a:ea typeface="Verdana" panose="020B0604030504040204" pitchFamily="34" charset="0"/>
                <a:cs typeface="Verdana" panose="020B0604030504040204" pitchFamily="34" charset="0"/>
              </a:rPr>
              <a:t> and her family of </a:t>
            </a:r>
            <a:r>
              <a:rPr lang="en-US" sz="2400" b="1" dirty="0">
                <a:latin typeface="Verdana" panose="020B0604030504040204" pitchFamily="34" charset="0"/>
                <a:ea typeface="Verdana" panose="020B0604030504040204" pitchFamily="34" charset="0"/>
                <a:cs typeface="Verdana" panose="020B0604030504040204" pitchFamily="34" charset="0"/>
              </a:rPr>
              <a:t>three</a:t>
            </a:r>
            <a:r>
              <a:rPr lang="en-US" sz="2400" dirty="0">
                <a:latin typeface="Verdana" panose="020B0604030504040204" pitchFamily="34" charset="0"/>
                <a:ea typeface="Verdana" panose="020B0604030504040204" pitchFamily="34" charset="0"/>
                <a:cs typeface="Verdana" panose="020B0604030504040204" pitchFamily="34" charset="0"/>
              </a:rPr>
              <a:t> makes </a:t>
            </a:r>
            <a:r>
              <a:rPr lang="en-US" sz="2400" b="1" dirty="0">
                <a:latin typeface="Verdana" panose="020B0604030504040204" pitchFamily="34" charset="0"/>
                <a:ea typeface="Verdana" panose="020B0604030504040204" pitchFamily="34" charset="0"/>
                <a:cs typeface="Verdana" panose="020B0604030504040204" pitchFamily="34" charset="0"/>
              </a:rPr>
              <a:t>$41,500</a:t>
            </a:r>
            <a:r>
              <a:rPr lang="en-US" sz="2400" dirty="0">
                <a:latin typeface="Verdana" panose="020B0604030504040204" pitchFamily="34" charset="0"/>
                <a:ea typeface="Verdana" panose="020B0604030504040204" pitchFamily="34" charset="0"/>
                <a:cs typeface="Verdana" panose="020B0604030504040204" pitchFamily="34" charset="0"/>
              </a:rPr>
              <a:t>. Does she qualify for a Cal Grant?</a:t>
            </a:r>
          </a:p>
        </p:txBody>
      </p:sp>
      <p:sp>
        <p:nvSpPr>
          <p:cNvPr id="31" name="TextBox 30" hidden="1">
            <a:extLst>
              <a:ext uri="{FF2B5EF4-FFF2-40B4-BE49-F238E27FC236}">
                <a16:creationId xmlns:a16="http://schemas.microsoft.com/office/drawing/2014/main" id="{7C7E66D6-CC3F-483C-9E5F-0F984C81B997}"/>
              </a:ext>
            </a:extLst>
          </p:cNvPr>
          <p:cNvSpPr txBox="1"/>
          <p:nvPr/>
        </p:nvSpPr>
        <p:spPr>
          <a:xfrm>
            <a:off x="3505200" y="4334693"/>
            <a:ext cx="5429249" cy="1569660"/>
          </a:xfrm>
          <a:prstGeom prst="rect">
            <a:avLst/>
          </a:prstGeom>
          <a:noFill/>
        </p:spPr>
        <p:txBody>
          <a:bodyPr wrap="square" rtlCol="0">
            <a:spAutoFit/>
          </a:bodyPr>
          <a:lstStyle/>
          <a:p>
            <a:r>
              <a:rPr lang="en-US" sz="2400" dirty="0">
                <a:latin typeface="Verdana" panose="020B0604030504040204" pitchFamily="34" charset="0"/>
                <a:ea typeface="Verdana" panose="020B0604030504040204" pitchFamily="34" charset="0"/>
                <a:cs typeface="Verdana" panose="020B0604030504040204" pitchFamily="34" charset="0"/>
              </a:rPr>
              <a:t>Araceli has a </a:t>
            </a:r>
            <a:r>
              <a:rPr lang="en-US" sz="2400" b="1" dirty="0">
                <a:latin typeface="Verdana" panose="020B0604030504040204" pitchFamily="34" charset="0"/>
                <a:ea typeface="Verdana" panose="020B0604030504040204" pitchFamily="34" charset="0"/>
                <a:cs typeface="Verdana" panose="020B0604030504040204" pitchFamily="34" charset="0"/>
              </a:rPr>
              <a:t>4.0 GPA </a:t>
            </a:r>
            <a:r>
              <a:rPr lang="en-US" sz="2400" dirty="0">
                <a:latin typeface="Verdana" panose="020B0604030504040204" pitchFamily="34" charset="0"/>
                <a:ea typeface="Verdana" panose="020B0604030504040204" pitchFamily="34" charset="0"/>
                <a:cs typeface="Verdana" panose="020B0604030504040204" pitchFamily="34" charset="0"/>
              </a:rPr>
              <a:t>and her family of </a:t>
            </a:r>
            <a:r>
              <a:rPr lang="en-US" sz="2400" b="1" dirty="0">
                <a:latin typeface="Verdana" panose="020B0604030504040204" pitchFamily="34" charset="0"/>
                <a:ea typeface="Verdana" panose="020B0604030504040204" pitchFamily="34" charset="0"/>
                <a:cs typeface="Verdana" panose="020B0604030504040204" pitchFamily="34" charset="0"/>
              </a:rPr>
              <a:t>four </a:t>
            </a:r>
            <a:r>
              <a:rPr lang="en-US" sz="2400" dirty="0">
                <a:latin typeface="Verdana" panose="020B0604030504040204" pitchFamily="34" charset="0"/>
                <a:ea typeface="Verdana" panose="020B0604030504040204" pitchFamily="34" charset="0"/>
                <a:cs typeface="Verdana" panose="020B0604030504040204" pitchFamily="34" charset="0"/>
              </a:rPr>
              <a:t>made </a:t>
            </a:r>
            <a:r>
              <a:rPr lang="en-US" sz="2400" b="1" dirty="0">
                <a:latin typeface="Verdana" panose="020B0604030504040204" pitchFamily="34" charset="0"/>
                <a:ea typeface="Verdana" panose="020B0604030504040204" pitchFamily="34" charset="0"/>
                <a:cs typeface="Verdana" panose="020B0604030504040204" pitchFamily="34" charset="0"/>
              </a:rPr>
              <a:t>$115,000</a:t>
            </a:r>
          </a:p>
          <a:p>
            <a:r>
              <a:rPr lang="en-US" sz="2400" dirty="0">
                <a:latin typeface="Verdana" panose="020B0604030504040204" pitchFamily="34" charset="0"/>
                <a:ea typeface="Verdana" panose="020B0604030504040204" pitchFamily="34" charset="0"/>
                <a:cs typeface="Verdana" panose="020B0604030504040204" pitchFamily="34" charset="0"/>
              </a:rPr>
              <a:t>in 2017. Does she qualify for a Cal Grant?</a:t>
            </a:r>
          </a:p>
        </p:txBody>
      </p:sp>
      <p:sp>
        <p:nvSpPr>
          <p:cNvPr id="33" name="TextBox 32" hidden="1">
            <a:extLst>
              <a:ext uri="{FF2B5EF4-FFF2-40B4-BE49-F238E27FC236}">
                <a16:creationId xmlns:a16="http://schemas.microsoft.com/office/drawing/2014/main" id="{5AA28F11-EE6F-4637-A94E-BB065566FBCB}"/>
              </a:ext>
            </a:extLst>
          </p:cNvPr>
          <p:cNvSpPr txBox="1"/>
          <p:nvPr/>
        </p:nvSpPr>
        <p:spPr>
          <a:xfrm>
            <a:off x="3505200" y="4179874"/>
            <a:ext cx="5429249" cy="1938992"/>
          </a:xfrm>
          <a:prstGeom prst="rect">
            <a:avLst/>
          </a:prstGeom>
          <a:noFill/>
        </p:spPr>
        <p:txBody>
          <a:bodyPr wrap="square" rtlCol="0">
            <a:spAutoFit/>
          </a:bodyPr>
          <a:lstStyle/>
          <a:p>
            <a:r>
              <a:rPr lang="en-US" sz="2400" dirty="0">
                <a:latin typeface="Verdana" panose="020B0604030504040204" pitchFamily="34" charset="0"/>
                <a:ea typeface="Verdana" panose="020B0604030504040204" pitchFamily="34" charset="0"/>
                <a:cs typeface="Verdana" panose="020B0604030504040204" pitchFamily="34" charset="0"/>
              </a:rPr>
              <a:t>But wait…Araceli’s parents were divorced recently and she now lives with her mother, who makes about $60,000 a year. Does she now qualify for a Cal Grant?</a:t>
            </a:r>
          </a:p>
        </p:txBody>
      </p:sp>
      <p:sp>
        <p:nvSpPr>
          <p:cNvPr id="3" name="TextBox 2" hidden="1">
            <a:extLst>
              <a:ext uri="{FF2B5EF4-FFF2-40B4-BE49-F238E27FC236}">
                <a16:creationId xmlns:a16="http://schemas.microsoft.com/office/drawing/2014/main" id="{BB852679-D79A-4236-B408-4719444EC1D4}"/>
              </a:ext>
            </a:extLst>
          </p:cNvPr>
          <p:cNvSpPr txBox="1"/>
          <p:nvPr/>
        </p:nvSpPr>
        <p:spPr>
          <a:xfrm>
            <a:off x="2377625" y="1747514"/>
            <a:ext cx="4766126" cy="1107996"/>
          </a:xfrm>
          <a:prstGeom prst="rect">
            <a:avLst/>
          </a:prstGeom>
          <a:noFill/>
        </p:spPr>
        <p:txBody>
          <a:bodyPr wrap="square" rtlCol="0">
            <a:spAutoFit/>
          </a:bodyPr>
          <a:lstStyle/>
          <a:p>
            <a:r>
              <a:rPr lang="en-US" sz="2200" b="1" dirty="0">
                <a:solidFill>
                  <a:srgbClr val="FF0000"/>
                </a:solidFill>
                <a:latin typeface="+mj-lt"/>
              </a:rPr>
              <a:t>No</a:t>
            </a:r>
            <a:r>
              <a:rPr lang="en-US" sz="2200" dirty="0">
                <a:latin typeface="+mj-lt"/>
              </a:rPr>
              <a:t>. Unfortunately the income is over the ceiling for Cal Grant B and the GPA</a:t>
            </a:r>
          </a:p>
          <a:p>
            <a:r>
              <a:rPr lang="en-US" sz="2200" dirty="0">
                <a:latin typeface="+mj-lt"/>
              </a:rPr>
              <a:t>is too low for Cal Grant A.</a:t>
            </a:r>
          </a:p>
        </p:txBody>
      </p:sp>
      <p:sp>
        <p:nvSpPr>
          <p:cNvPr id="25" name="TextBox 24" hidden="1">
            <a:extLst>
              <a:ext uri="{FF2B5EF4-FFF2-40B4-BE49-F238E27FC236}">
                <a16:creationId xmlns:a16="http://schemas.microsoft.com/office/drawing/2014/main" id="{8E3E84A7-D5FB-479E-862D-6E6EA71772D7}"/>
              </a:ext>
            </a:extLst>
          </p:cNvPr>
          <p:cNvSpPr txBox="1"/>
          <p:nvPr/>
        </p:nvSpPr>
        <p:spPr>
          <a:xfrm>
            <a:off x="2206175" y="1747514"/>
            <a:ext cx="4766127" cy="1107996"/>
          </a:xfrm>
          <a:prstGeom prst="rect">
            <a:avLst/>
          </a:prstGeom>
          <a:noFill/>
        </p:spPr>
        <p:txBody>
          <a:bodyPr wrap="square" rtlCol="0">
            <a:spAutoFit/>
          </a:bodyPr>
          <a:lstStyle/>
          <a:p>
            <a:r>
              <a:rPr lang="en-US" sz="2200" b="1" dirty="0">
                <a:solidFill>
                  <a:srgbClr val="FF0000"/>
                </a:solidFill>
                <a:latin typeface="+mj-lt"/>
              </a:rPr>
              <a:t>Yes</a:t>
            </a:r>
            <a:r>
              <a:rPr lang="en-US" sz="2200" dirty="0">
                <a:latin typeface="+mj-lt"/>
              </a:rPr>
              <a:t>. While the income is over the ceiling for Cal Grant B, the GPA and income will allow the Cal Grant A to be awarded.</a:t>
            </a:r>
          </a:p>
        </p:txBody>
      </p:sp>
      <p:sp>
        <p:nvSpPr>
          <p:cNvPr id="27" name="TextBox 26" hidden="1">
            <a:extLst>
              <a:ext uri="{FF2B5EF4-FFF2-40B4-BE49-F238E27FC236}">
                <a16:creationId xmlns:a16="http://schemas.microsoft.com/office/drawing/2014/main" id="{C702B76A-B74E-4AD8-A3AA-829B2EB4A1CD}"/>
              </a:ext>
            </a:extLst>
          </p:cNvPr>
          <p:cNvSpPr txBox="1"/>
          <p:nvPr/>
        </p:nvSpPr>
        <p:spPr>
          <a:xfrm>
            <a:off x="2377624" y="1754302"/>
            <a:ext cx="4766127" cy="1107996"/>
          </a:xfrm>
          <a:prstGeom prst="rect">
            <a:avLst/>
          </a:prstGeom>
          <a:noFill/>
        </p:spPr>
        <p:txBody>
          <a:bodyPr wrap="square" rtlCol="0">
            <a:spAutoFit/>
          </a:bodyPr>
          <a:lstStyle/>
          <a:p>
            <a:r>
              <a:rPr lang="en-US" sz="2200" b="1" dirty="0">
                <a:solidFill>
                  <a:srgbClr val="FF0000"/>
                </a:solidFill>
                <a:latin typeface="+mj-lt"/>
              </a:rPr>
              <a:t>Yes</a:t>
            </a:r>
            <a:r>
              <a:rPr lang="en-US" sz="2200" dirty="0">
                <a:latin typeface="+mj-lt"/>
              </a:rPr>
              <a:t>. The lower income and high GPA </a:t>
            </a:r>
          </a:p>
          <a:p>
            <a:r>
              <a:rPr lang="en-US" sz="2200" dirty="0">
                <a:latin typeface="+mj-lt"/>
              </a:rPr>
              <a:t>will actually make the student eligible for both Cal A and Cal Grant B.</a:t>
            </a:r>
          </a:p>
        </p:txBody>
      </p:sp>
      <p:sp>
        <p:nvSpPr>
          <p:cNvPr id="32" name="TextBox 31" hidden="1">
            <a:extLst>
              <a:ext uri="{FF2B5EF4-FFF2-40B4-BE49-F238E27FC236}">
                <a16:creationId xmlns:a16="http://schemas.microsoft.com/office/drawing/2014/main" id="{265DBB61-52B0-4414-9985-CD59C943DD83}"/>
              </a:ext>
            </a:extLst>
          </p:cNvPr>
          <p:cNvSpPr txBox="1"/>
          <p:nvPr/>
        </p:nvSpPr>
        <p:spPr>
          <a:xfrm>
            <a:off x="2339524" y="1749122"/>
            <a:ext cx="4766127" cy="1107996"/>
          </a:xfrm>
          <a:prstGeom prst="rect">
            <a:avLst/>
          </a:prstGeom>
          <a:noFill/>
        </p:spPr>
        <p:txBody>
          <a:bodyPr wrap="square" rtlCol="0">
            <a:spAutoFit/>
          </a:bodyPr>
          <a:lstStyle/>
          <a:p>
            <a:r>
              <a:rPr lang="en-US" sz="2200" b="1" dirty="0">
                <a:solidFill>
                  <a:srgbClr val="FF0000"/>
                </a:solidFill>
                <a:latin typeface="+mj-lt"/>
              </a:rPr>
              <a:t>No</a:t>
            </a:r>
            <a:r>
              <a:rPr lang="en-US" sz="2200" dirty="0">
                <a:latin typeface="+mj-lt"/>
              </a:rPr>
              <a:t>. Even with a great GPA, the income is over the ceiling for both Cal Grant B and Cal Grant A.</a:t>
            </a:r>
          </a:p>
        </p:txBody>
      </p:sp>
      <p:sp>
        <p:nvSpPr>
          <p:cNvPr id="34" name="TextBox 33" hidden="1">
            <a:extLst>
              <a:ext uri="{FF2B5EF4-FFF2-40B4-BE49-F238E27FC236}">
                <a16:creationId xmlns:a16="http://schemas.microsoft.com/office/drawing/2014/main" id="{E7EC1AAF-C9C6-472A-9D36-6DE60CACD2F6}"/>
              </a:ext>
            </a:extLst>
          </p:cNvPr>
          <p:cNvSpPr txBox="1"/>
          <p:nvPr/>
        </p:nvSpPr>
        <p:spPr>
          <a:xfrm>
            <a:off x="2076450" y="1756410"/>
            <a:ext cx="5162552" cy="1107996"/>
          </a:xfrm>
          <a:prstGeom prst="rect">
            <a:avLst/>
          </a:prstGeom>
          <a:noFill/>
        </p:spPr>
        <p:txBody>
          <a:bodyPr wrap="square" rtlCol="0">
            <a:spAutoFit/>
          </a:bodyPr>
          <a:lstStyle/>
          <a:p>
            <a:r>
              <a:rPr lang="en-US" sz="2200" b="1" dirty="0">
                <a:solidFill>
                  <a:srgbClr val="FF0000"/>
                </a:solidFill>
                <a:latin typeface="+mj-lt"/>
              </a:rPr>
              <a:t>Possibly</a:t>
            </a:r>
            <a:r>
              <a:rPr lang="en-US" sz="2200" dirty="0">
                <a:latin typeface="+mj-lt"/>
              </a:rPr>
              <a:t>. When there is a significant change in circumstances, students need to work with their college financial aid office.</a:t>
            </a:r>
          </a:p>
        </p:txBody>
      </p:sp>
    </p:spTree>
    <p:extLst>
      <p:ext uri="{BB962C8B-B14F-4D97-AF65-F5344CB8AC3E}">
        <p14:creationId xmlns:p14="http://schemas.microsoft.com/office/powerpoint/2010/main" val="188468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500"/>
                                  </p:stCondLst>
                                  <p:childTnLst>
                                    <p:animRot by="120000">
                                      <p:cBhvr>
                                        <p:cTn id="6" dur="200" fill="hold">
                                          <p:stCondLst>
                                            <p:cond delay="0"/>
                                          </p:stCondLst>
                                        </p:cTn>
                                        <p:tgtEl>
                                          <p:spTgt spid="16"/>
                                        </p:tgtEl>
                                        <p:attrNameLst>
                                          <p:attrName>r</p:attrName>
                                        </p:attrNameLst>
                                      </p:cBhvr>
                                    </p:animRot>
                                    <p:animRot by="-240000">
                                      <p:cBhvr>
                                        <p:cTn id="7" dur="400" fill="hold">
                                          <p:stCondLst>
                                            <p:cond delay="400"/>
                                          </p:stCondLst>
                                        </p:cTn>
                                        <p:tgtEl>
                                          <p:spTgt spid="16"/>
                                        </p:tgtEl>
                                        <p:attrNameLst>
                                          <p:attrName>r</p:attrName>
                                        </p:attrNameLst>
                                      </p:cBhvr>
                                    </p:animRot>
                                    <p:animRot by="240000">
                                      <p:cBhvr>
                                        <p:cTn id="8" dur="400" fill="hold">
                                          <p:stCondLst>
                                            <p:cond delay="800"/>
                                          </p:stCondLst>
                                        </p:cTn>
                                        <p:tgtEl>
                                          <p:spTgt spid="16"/>
                                        </p:tgtEl>
                                        <p:attrNameLst>
                                          <p:attrName>r</p:attrName>
                                        </p:attrNameLst>
                                      </p:cBhvr>
                                    </p:animRot>
                                    <p:animRot by="-240000">
                                      <p:cBhvr>
                                        <p:cTn id="9" dur="400" fill="hold">
                                          <p:stCondLst>
                                            <p:cond delay="1200"/>
                                          </p:stCondLst>
                                        </p:cTn>
                                        <p:tgtEl>
                                          <p:spTgt spid="16"/>
                                        </p:tgtEl>
                                        <p:attrNameLst>
                                          <p:attrName>r</p:attrName>
                                        </p:attrNameLst>
                                      </p:cBhvr>
                                    </p:animRot>
                                    <p:animRot by="120000">
                                      <p:cBhvr>
                                        <p:cTn id="10" dur="400" fill="hold">
                                          <p:stCondLst>
                                            <p:cond delay="1600"/>
                                          </p:stCondLst>
                                        </p:cTn>
                                        <p:tgtEl>
                                          <p:spTgt spid="1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17"/>
                                        </p:tgtEl>
                                      </p:cBhvr>
                                    </p:animEffect>
                                    <p:set>
                                      <p:cBhvr>
                                        <p:cTn id="15" dur="1" fill="hold">
                                          <p:stCondLst>
                                            <p:cond delay="499"/>
                                          </p:stCondLst>
                                        </p:cTn>
                                        <p:tgtEl>
                                          <p:spTgt spid="17"/>
                                        </p:tgtEl>
                                        <p:attrNameLst>
                                          <p:attrName>style.visibility</p:attrName>
                                        </p:attrNameLst>
                                      </p:cBhvr>
                                      <p:to>
                                        <p:strVal val="hidden"/>
                                      </p:to>
                                    </p:set>
                                  </p:childTnLst>
                                </p:cTn>
                              </p:par>
                              <p:par>
                                <p:cTn id="16" presetID="10" presetClass="entr" presetSubtype="0" fill="hold" grpId="0" nodeType="withEffect">
                                  <p:stCondLst>
                                    <p:cond delay="50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1000"/>
                                        <p:tgtEl>
                                          <p:spTgt spid="18"/>
                                        </p:tgtEl>
                                      </p:cBhvr>
                                    </p:animEffect>
                                  </p:childTnLst>
                                </p:cTn>
                              </p:par>
                              <p:par>
                                <p:cTn id="19" presetID="9" presetClass="entr" presetSubtype="0" fill="hold" nodeType="withEffect">
                                  <p:stCondLst>
                                    <p:cond delay="500"/>
                                  </p:stCondLst>
                                  <p:childTnLst>
                                    <p:set>
                                      <p:cBhvr>
                                        <p:cTn id="20" dur="1" fill="hold">
                                          <p:stCondLst>
                                            <p:cond delay="0"/>
                                          </p:stCondLst>
                                        </p:cTn>
                                        <p:tgtEl>
                                          <p:spTgt spid="7"/>
                                        </p:tgtEl>
                                        <p:attrNameLst>
                                          <p:attrName>style.visibility</p:attrName>
                                        </p:attrNameLst>
                                      </p:cBhvr>
                                      <p:to>
                                        <p:strVal val="visible"/>
                                      </p:to>
                                    </p:set>
                                    <p:animEffect transition="in" filter="dissolve">
                                      <p:cBhvr>
                                        <p:cTn id="21" dur="1000"/>
                                        <p:tgtEl>
                                          <p:spTgt spid="7"/>
                                        </p:tgtEl>
                                      </p:cBhvr>
                                    </p:animEffect>
                                  </p:childTnLst>
                                </p:cTn>
                              </p:par>
                              <p:par>
                                <p:cTn id="22" presetID="9" presetClass="entr" presetSubtype="0" fill="hold" nodeType="withEffect">
                                  <p:stCondLst>
                                    <p:cond delay="500"/>
                                  </p:stCondLst>
                                  <p:childTnLst>
                                    <p:set>
                                      <p:cBhvr>
                                        <p:cTn id="23" dur="1" fill="hold">
                                          <p:stCondLst>
                                            <p:cond delay="0"/>
                                          </p:stCondLst>
                                        </p:cTn>
                                        <p:tgtEl>
                                          <p:spTgt spid="11"/>
                                        </p:tgtEl>
                                        <p:attrNameLst>
                                          <p:attrName>style.visibility</p:attrName>
                                        </p:attrNameLst>
                                      </p:cBhvr>
                                      <p:to>
                                        <p:strVal val="visible"/>
                                      </p:to>
                                    </p:set>
                                    <p:animEffect transition="in" filter="dissolve">
                                      <p:cBhvr>
                                        <p:cTn id="24" dur="10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7"/>
                                        </p:tgtEl>
                                      </p:cBhvr>
                                    </p:animEffect>
                                    <p:set>
                                      <p:cBhvr>
                                        <p:cTn id="29" dur="1" fill="hold">
                                          <p:stCondLst>
                                            <p:cond delay="499"/>
                                          </p:stCondLst>
                                        </p:cTn>
                                        <p:tgtEl>
                                          <p:spTgt spid="7"/>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1"/>
                                        </p:tgtEl>
                                      </p:cBhvr>
                                    </p:animEffect>
                                    <p:set>
                                      <p:cBhvr>
                                        <p:cTn id="34" dur="1" fill="hold">
                                          <p:stCondLst>
                                            <p:cond delay="499"/>
                                          </p:stCondLst>
                                        </p:cTn>
                                        <p:tgtEl>
                                          <p:spTgt spid="11"/>
                                        </p:tgtEl>
                                        <p:attrNameLst>
                                          <p:attrName>style.visibility</p:attrName>
                                        </p:attrNameLst>
                                      </p:cBhvr>
                                      <p:to>
                                        <p:strVal val="hidden"/>
                                      </p:to>
                                    </p:set>
                                  </p:childTnLst>
                                </p:cTn>
                              </p:par>
                              <p:par>
                                <p:cTn id="35" presetID="10"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19"/>
                                        </p:tgtEl>
                                      </p:cBhvr>
                                    </p:animEffect>
                                    <p:set>
                                      <p:cBhvr>
                                        <p:cTn id="42" dur="1" fill="hold">
                                          <p:stCondLst>
                                            <p:cond delay="499"/>
                                          </p:stCondLst>
                                        </p:cTn>
                                        <p:tgtEl>
                                          <p:spTgt spid="19"/>
                                        </p:tgtEl>
                                        <p:attrNameLst>
                                          <p:attrName>style.visibility</p:attrName>
                                        </p:attrNameLst>
                                      </p:cBhvr>
                                      <p:to>
                                        <p:strVal val="hidden"/>
                                      </p:to>
                                    </p:set>
                                  </p:childTnLst>
                                </p:cTn>
                              </p:par>
                              <p:par>
                                <p:cTn id="43" presetID="10" presetClass="entr" presetSubtype="0"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1000"/>
                                        <p:tgtEl>
                                          <p:spTgt spid="21"/>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1100"/>
                                        <p:tgtEl>
                                          <p:spTgt spid="22"/>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3"/>
                                        </p:tgtEl>
                                        <p:attrNameLst>
                                          <p:attrName>style.visibility</p:attrName>
                                        </p:attrNameLst>
                                      </p:cBhvr>
                                      <p:to>
                                        <p:strVal val="visible"/>
                                      </p:to>
                                    </p:set>
                                    <p:animEffect transition="in" filter="fade">
                                      <p:cBhvr>
                                        <p:cTn id="53" dur="500"/>
                                        <p:tgtEl>
                                          <p:spTgt spid="3"/>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grpId="1" nodeType="clickEffect">
                                  <p:stCondLst>
                                    <p:cond delay="0"/>
                                  </p:stCondLst>
                                  <p:childTnLst>
                                    <p:animEffect transition="out" filter="fade">
                                      <p:cBhvr>
                                        <p:cTn id="57" dur="500"/>
                                        <p:tgtEl>
                                          <p:spTgt spid="3"/>
                                        </p:tgtEl>
                                      </p:cBhvr>
                                    </p:animEffect>
                                    <p:set>
                                      <p:cBhvr>
                                        <p:cTn id="58" dur="1" fill="hold">
                                          <p:stCondLst>
                                            <p:cond delay="499"/>
                                          </p:stCondLst>
                                        </p:cTn>
                                        <p:tgtEl>
                                          <p:spTgt spid="3"/>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21"/>
                                        </p:tgtEl>
                                      </p:cBhvr>
                                    </p:animEffect>
                                    <p:set>
                                      <p:cBhvr>
                                        <p:cTn id="61" dur="1" fill="hold">
                                          <p:stCondLst>
                                            <p:cond delay="499"/>
                                          </p:stCondLst>
                                        </p:cTn>
                                        <p:tgtEl>
                                          <p:spTgt spid="21"/>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22"/>
                                        </p:tgtEl>
                                      </p:cBhvr>
                                    </p:animEffect>
                                    <p:set>
                                      <p:cBhvr>
                                        <p:cTn id="64" dur="1" fill="hold">
                                          <p:stCondLst>
                                            <p:cond delay="499"/>
                                          </p:stCondLst>
                                        </p:cTn>
                                        <p:tgtEl>
                                          <p:spTgt spid="22"/>
                                        </p:tgtEl>
                                        <p:attrNameLst>
                                          <p:attrName>style.visibility</p:attrName>
                                        </p:attrNameLst>
                                      </p:cBhvr>
                                      <p:to>
                                        <p:strVal val="hidden"/>
                                      </p:to>
                                    </p:set>
                                  </p:childTnLst>
                                </p:cTn>
                              </p:par>
                              <p:par>
                                <p:cTn id="65" presetID="10" presetClass="entr" presetSubtype="0" fill="hold" nodeType="with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fade">
                                      <p:cBhvr>
                                        <p:cTn id="67" dur="500"/>
                                        <p:tgtEl>
                                          <p:spTgt spid="26"/>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fade">
                                      <p:cBhvr>
                                        <p:cTn id="70" dur="500"/>
                                        <p:tgtEl>
                                          <p:spTgt spid="29"/>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25"/>
                                        </p:tgtEl>
                                        <p:attrNameLst>
                                          <p:attrName>style.visibility</p:attrName>
                                        </p:attrNameLst>
                                      </p:cBhvr>
                                      <p:to>
                                        <p:strVal val="visible"/>
                                      </p:to>
                                    </p:set>
                                    <p:animEffect transition="in" filter="fade">
                                      <p:cBhvr>
                                        <p:cTn id="75" dur="500"/>
                                        <p:tgtEl>
                                          <p:spTgt spid="25"/>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xit" presetSubtype="0" fill="hold" grpId="1" nodeType="clickEffect">
                                  <p:stCondLst>
                                    <p:cond delay="0"/>
                                  </p:stCondLst>
                                  <p:childTnLst>
                                    <p:animEffect transition="out" filter="fade">
                                      <p:cBhvr>
                                        <p:cTn id="79" dur="500"/>
                                        <p:tgtEl>
                                          <p:spTgt spid="25"/>
                                        </p:tgtEl>
                                      </p:cBhvr>
                                    </p:animEffect>
                                    <p:set>
                                      <p:cBhvr>
                                        <p:cTn id="80" dur="1" fill="hold">
                                          <p:stCondLst>
                                            <p:cond delay="499"/>
                                          </p:stCondLst>
                                        </p:cTn>
                                        <p:tgtEl>
                                          <p:spTgt spid="25"/>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26"/>
                                        </p:tgtEl>
                                      </p:cBhvr>
                                    </p:animEffect>
                                    <p:set>
                                      <p:cBhvr>
                                        <p:cTn id="83" dur="1" fill="hold">
                                          <p:stCondLst>
                                            <p:cond delay="499"/>
                                          </p:stCondLst>
                                        </p:cTn>
                                        <p:tgtEl>
                                          <p:spTgt spid="26"/>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500"/>
                                        <p:tgtEl>
                                          <p:spTgt spid="29"/>
                                        </p:tgtEl>
                                      </p:cBhvr>
                                    </p:animEffect>
                                    <p:set>
                                      <p:cBhvr>
                                        <p:cTn id="86" dur="1" fill="hold">
                                          <p:stCondLst>
                                            <p:cond delay="499"/>
                                          </p:stCondLst>
                                        </p:cTn>
                                        <p:tgtEl>
                                          <p:spTgt spid="29"/>
                                        </p:tgtEl>
                                        <p:attrNameLst>
                                          <p:attrName>style.visibility</p:attrName>
                                        </p:attrNameLst>
                                      </p:cBhvr>
                                      <p:to>
                                        <p:strVal val="hidden"/>
                                      </p:to>
                                    </p:set>
                                  </p:childTnLst>
                                </p:cTn>
                              </p:par>
                              <p:par>
                                <p:cTn id="87" presetID="10" presetClass="entr" presetSubtype="0" fill="hold" nodeType="withEffect">
                                  <p:stCondLst>
                                    <p:cond delay="0"/>
                                  </p:stCondLst>
                                  <p:childTnLst>
                                    <p:set>
                                      <p:cBhvr>
                                        <p:cTn id="88" dur="1" fill="hold">
                                          <p:stCondLst>
                                            <p:cond delay="0"/>
                                          </p:stCondLst>
                                        </p:cTn>
                                        <p:tgtEl>
                                          <p:spTgt spid="24"/>
                                        </p:tgtEl>
                                        <p:attrNameLst>
                                          <p:attrName>style.visibility</p:attrName>
                                        </p:attrNameLst>
                                      </p:cBhvr>
                                      <p:to>
                                        <p:strVal val="visible"/>
                                      </p:to>
                                    </p:set>
                                    <p:animEffect transition="in" filter="fade">
                                      <p:cBhvr>
                                        <p:cTn id="89" dur="500"/>
                                        <p:tgtEl>
                                          <p:spTgt spid="24"/>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30"/>
                                        </p:tgtEl>
                                        <p:attrNameLst>
                                          <p:attrName>style.visibility</p:attrName>
                                        </p:attrNameLst>
                                      </p:cBhvr>
                                      <p:to>
                                        <p:strVal val="visible"/>
                                      </p:to>
                                    </p:set>
                                    <p:animEffect transition="in" filter="fade">
                                      <p:cBhvr>
                                        <p:cTn id="92" dur="500"/>
                                        <p:tgtEl>
                                          <p:spTgt spid="30"/>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27"/>
                                        </p:tgtEl>
                                        <p:attrNameLst>
                                          <p:attrName>style.visibility</p:attrName>
                                        </p:attrNameLst>
                                      </p:cBhvr>
                                      <p:to>
                                        <p:strVal val="visible"/>
                                      </p:to>
                                    </p:set>
                                    <p:animEffect transition="in" filter="fade">
                                      <p:cBhvr>
                                        <p:cTn id="97" dur="500"/>
                                        <p:tgtEl>
                                          <p:spTgt spid="27"/>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xit" presetSubtype="0" fill="hold" grpId="1" nodeType="clickEffect">
                                  <p:stCondLst>
                                    <p:cond delay="0"/>
                                  </p:stCondLst>
                                  <p:childTnLst>
                                    <p:animEffect transition="out" filter="fade">
                                      <p:cBhvr>
                                        <p:cTn id="101" dur="500"/>
                                        <p:tgtEl>
                                          <p:spTgt spid="27"/>
                                        </p:tgtEl>
                                      </p:cBhvr>
                                    </p:animEffect>
                                    <p:set>
                                      <p:cBhvr>
                                        <p:cTn id="102" dur="1" fill="hold">
                                          <p:stCondLst>
                                            <p:cond delay="499"/>
                                          </p:stCondLst>
                                        </p:cTn>
                                        <p:tgtEl>
                                          <p:spTgt spid="27"/>
                                        </p:tgtEl>
                                        <p:attrNameLst>
                                          <p:attrName>style.visibility</p:attrName>
                                        </p:attrNameLst>
                                      </p:cBhvr>
                                      <p:to>
                                        <p:strVal val="hidden"/>
                                      </p:to>
                                    </p:set>
                                  </p:childTnLst>
                                </p:cTn>
                              </p:par>
                              <p:par>
                                <p:cTn id="103" presetID="10" presetClass="exit" presetSubtype="0" fill="hold" nodeType="withEffect">
                                  <p:stCondLst>
                                    <p:cond delay="0"/>
                                  </p:stCondLst>
                                  <p:childTnLst>
                                    <p:animEffect transition="out" filter="fade">
                                      <p:cBhvr>
                                        <p:cTn id="104" dur="500"/>
                                        <p:tgtEl>
                                          <p:spTgt spid="24"/>
                                        </p:tgtEl>
                                      </p:cBhvr>
                                    </p:animEffect>
                                    <p:set>
                                      <p:cBhvr>
                                        <p:cTn id="105" dur="1" fill="hold">
                                          <p:stCondLst>
                                            <p:cond delay="499"/>
                                          </p:stCondLst>
                                        </p:cTn>
                                        <p:tgtEl>
                                          <p:spTgt spid="24"/>
                                        </p:tgtEl>
                                        <p:attrNameLst>
                                          <p:attrName>style.visibility</p:attrName>
                                        </p:attrNameLst>
                                      </p:cBhvr>
                                      <p:to>
                                        <p:strVal val="hidden"/>
                                      </p:to>
                                    </p:set>
                                  </p:childTnLst>
                                </p:cTn>
                              </p:par>
                              <p:par>
                                <p:cTn id="106" presetID="10" presetClass="exit" presetSubtype="0" fill="hold" grpId="1" nodeType="withEffect">
                                  <p:stCondLst>
                                    <p:cond delay="0"/>
                                  </p:stCondLst>
                                  <p:childTnLst>
                                    <p:animEffect transition="out" filter="fade">
                                      <p:cBhvr>
                                        <p:cTn id="107" dur="500"/>
                                        <p:tgtEl>
                                          <p:spTgt spid="30"/>
                                        </p:tgtEl>
                                      </p:cBhvr>
                                    </p:animEffect>
                                    <p:set>
                                      <p:cBhvr>
                                        <p:cTn id="108" dur="1" fill="hold">
                                          <p:stCondLst>
                                            <p:cond delay="499"/>
                                          </p:stCondLst>
                                        </p:cTn>
                                        <p:tgtEl>
                                          <p:spTgt spid="30"/>
                                        </p:tgtEl>
                                        <p:attrNameLst>
                                          <p:attrName>style.visibility</p:attrName>
                                        </p:attrNameLst>
                                      </p:cBhvr>
                                      <p:to>
                                        <p:strVal val="hidden"/>
                                      </p:to>
                                    </p:set>
                                  </p:childTnLst>
                                </p:cTn>
                              </p:par>
                              <p:par>
                                <p:cTn id="109" presetID="10" presetClass="entr" presetSubtype="0" fill="hold" nodeType="withEffect">
                                  <p:stCondLst>
                                    <p:cond delay="0"/>
                                  </p:stCondLst>
                                  <p:childTnLst>
                                    <p:set>
                                      <p:cBhvr>
                                        <p:cTn id="110" dur="1" fill="hold">
                                          <p:stCondLst>
                                            <p:cond delay="0"/>
                                          </p:stCondLst>
                                        </p:cTn>
                                        <p:tgtEl>
                                          <p:spTgt spid="28"/>
                                        </p:tgtEl>
                                        <p:attrNameLst>
                                          <p:attrName>style.visibility</p:attrName>
                                        </p:attrNameLst>
                                      </p:cBhvr>
                                      <p:to>
                                        <p:strVal val="visible"/>
                                      </p:to>
                                    </p:set>
                                    <p:animEffect transition="in" filter="fade">
                                      <p:cBhvr>
                                        <p:cTn id="111" dur="500"/>
                                        <p:tgtEl>
                                          <p:spTgt spid="28"/>
                                        </p:tgtEl>
                                      </p:cBhvr>
                                    </p:animEffect>
                                  </p:childTnLst>
                                </p:cTn>
                              </p:par>
                              <p:par>
                                <p:cTn id="112" presetID="10" presetClass="entr" presetSubtype="0" fill="hold" grpId="0" nodeType="withEffect">
                                  <p:stCondLst>
                                    <p:cond delay="0"/>
                                  </p:stCondLst>
                                  <p:childTnLst>
                                    <p:set>
                                      <p:cBhvr>
                                        <p:cTn id="113" dur="1" fill="hold">
                                          <p:stCondLst>
                                            <p:cond delay="0"/>
                                          </p:stCondLst>
                                        </p:cTn>
                                        <p:tgtEl>
                                          <p:spTgt spid="31"/>
                                        </p:tgtEl>
                                        <p:attrNameLst>
                                          <p:attrName>style.visibility</p:attrName>
                                        </p:attrNameLst>
                                      </p:cBhvr>
                                      <p:to>
                                        <p:strVal val="visible"/>
                                      </p:to>
                                    </p:set>
                                    <p:animEffect transition="in" filter="fade">
                                      <p:cBhvr>
                                        <p:cTn id="114" dur="500"/>
                                        <p:tgtEl>
                                          <p:spTgt spid="31"/>
                                        </p:tgtEl>
                                      </p:cBhvr>
                                    </p:animEffect>
                                  </p:childTnLst>
                                </p:cTn>
                              </p:par>
                            </p:childTnLst>
                          </p:cTn>
                        </p:par>
                      </p:childTnLst>
                    </p:cTn>
                  </p:par>
                  <p:par>
                    <p:cTn id="115" fill="hold">
                      <p:stCondLst>
                        <p:cond delay="indefinite"/>
                      </p:stCondLst>
                      <p:childTnLst>
                        <p:par>
                          <p:cTn id="116" fill="hold">
                            <p:stCondLst>
                              <p:cond delay="0"/>
                            </p:stCondLst>
                            <p:childTnLst>
                              <p:par>
                                <p:cTn id="117" presetID="10" presetClass="entr" presetSubtype="0" fill="hold" grpId="0" nodeType="clickEffect">
                                  <p:stCondLst>
                                    <p:cond delay="0"/>
                                  </p:stCondLst>
                                  <p:childTnLst>
                                    <p:set>
                                      <p:cBhvr>
                                        <p:cTn id="118" dur="1" fill="hold">
                                          <p:stCondLst>
                                            <p:cond delay="0"/>
                                          </p:stCondLst>
                                        </p:cTn>
                                        <p:tgtEl>
                                          <p:spTgt spid="32"/>
                                        </p:tgtEl>
                                        <p:attrNameLst>
                                          <p:attrName>style.visibility</p:attrName>
                                        </p:attrNameLst>
                                      </p:cBhvr>
                                      <p:to>
                                        <p:strVal val="visible"/>
                                      </p:to>
                                    </p:set>
                                    <p:animEffect transition="in" filter="fade">
                                      <p:cBhvr>
                                        <p:cTn id="119" dur="500"/>
                                        <p:tgtEl>
                                          <p:spTgt spid="32"/>
                                        </p:tgtEl>
                                      </p:cBhvr>
                                    </p:animEffect>
                                  </p:childTnLst>
                                </p:cTn>
                              </p:par>
                            </p:childTnLst>
                          </p:cTn>
                        </p:par>
                      </p:childTnLst>
                    </p:cTn>
                  </p:par>
                  <p:par>
                    <p:cTn id="120" fill="hold">
                      <p:stCondLst>
                        <p:cond delay="indefinite"/>
                      </p:stCondLst>
                      <p:childTnLst>
                        <p:par>
                          <p:cTn id="121" fill="hold">
                            <p:stCondLst>
                              <p:cond delay="0"/>
                            </p:stCondLst>
                            <p:childTnLst>
                              <p:par>
                                <p:cTn id="122" presetID="10" presetClass="exit" presetSubtype="0" fill="hold" grpId="1" nodeType="clickEffect">
                                  <p:stCondLst>
                                    <p:cond delay="0"/>
                                  </p:stCondLst>
                                  <p:childTnLst>
                                    <p:animEffect transition="out" filter="fade">
                                      <p:cBhvr>
                                        <p:cTn id="123" dur="500"/>
                                        <p:tgtEl>
                                          <p:spTgt spid="32"/>
                                        </p:tgtEl>
                                      </p:cBhvr>
                                    </p:animEffect>
                                    <p:set>
                                      <p:cBhvr>
                                        <p:cTn id="124" dur="1" fill="hold">
                                          <p:stCondLst>
                                            <p:cond delay="499"/>
                                          </p:stCondLst>
                                        </p:cTn>
                                        <p:tgtEl>
                                          <p:spTgt spid="32"/>
                                        </p:tgtEl>
                                        <p:attrNameLst>
                                          <p:attrName>style.visibility</p:attrName>
                                        </p:attrNameLst>
                                      </p:cBhvr>
                                      <p:to>
                                        <p:strVal val="hidden"/>
                                      </p:to>
                                    </p:set>
                                  </p:childTnLst>
                                </p:cTn>
                              </p:par>
                              <p:par>
                                <p:cTn id="125" presetID="10" presetClass="exit" presetSubtype="0" fill="hold" grpId="1" nodeType="withEffect">
                                  <p:stCondLst>
                                    <p:cond delay="0"/>
                                  </p:stCondLst>
                                  <p:childTnLst>
                                    <p:animEffect transition="out" filter="fade">
                                      <p:cBhvr>
                                        <p:cTn id="126" dur="500"/>
                                        <p:tgtEl>
                                          <p:spTgt spid="31"/>
                                        </p:tgtEl>
                                      </p:cBhvr>
                                    </p:animEffect>
                                    <p:set>
                                      <p:cBhvr>
                                        <p:cTn id="127" dur="1" fill="hold">
                                          <p:stCondLst>
                                            <p:cond delay="499"/>
                                          </p:stCondLst>
                                        </p:cTn>
                                        <p:tgtEl>
                                          <p:spTgt spid="31"/>
                                        </p:tgtEl>
                                        <p:attrNameLst>
                                          <p:attrName>style.visibility</p:attrName>
                                        </p:attrNameLst>
                                      </p:cBhvr>
                                      <p:to>
                                        <p:strVal val="hidden"/>
                                      </p:to>
                                    </p:set>
                                  </p:childTnLst>
                                </p:cTn>
                              </p:par>
                              <p:par>
                                <p:cTn id="128" presetID="10" presetClass="entr" presetSubtype="0" fill="hold" grpId="0" nodeType="withEffect">
                                  <p:stCondLst>
                                    <p:cond delay="0"/>
                                  </p:stCondLst>
                                  <p:childTnLst>
                                    <p:set>
                                      <p:cBhvr>
                                        <p:cTn id="129" dur="1" fill="hold">
                                          <p:stCondLst>
                                            <p:cond delay="0"/>
                                          </p:stCondLst>
                                        </p:cTn>
                                        <p:tgtEl>
                                          <p:spTgt spid="33"/>
                                        </p:tgtEl>
                                        <p:attrNameLst>
                                          <p:attrName>style.visibility</p:attrName>
                                        </p:attrNameLst>
                                      </p:cBhvr>
                                      <p:to>
                                        <p:strVal val="visible"/>
                                      </p:to>
                                    </p:set>
                                    <p:animEffect transition="in" filter="fade">
                                      <p:cBhvr>
                                        <p:cTn id="130" dur="500"/>
                                        <p:tgtEl>
                                          <p:spTgt spid="33"/>
                                        </p:tgtEl>
                                      </p:cBhvr>
                                    </p:animEffect>
                                  </p:childTnLst>
                                </p:cTn>
                              </p:par>
                            </p:childTnLst>
                          </p:cTn>
                        </p:par>
                      </p:childTnLst>
                    </p:cTn>
                  </p:par>
                  <p:par>
                    <p:cTn id="131" fill="hold">
                      <p:stCondLst>
                        <p:cond delay="indefinite"/>
                      </p:stCondLst>
                      <p:childTnLst>
                        <p:par>
                          <p:cTn id="132" fill="hold">
                            <p:stCondLst>
                              <p:cond delay="0"/>
                            </p:stCondLst>
                            <p:childTnLst>
                              <p:par>
                                <p:cTn id="133" presetID="10" presetClass="entr" presetSubtype="0" fill="hold" grpId="0" nodeType="clickEffect">
                                  <p:stCondLst>
                                    <p:cond delay="0"/>
                                  </p:stCondLst>
                                  <p:childTnLst>
                                    <p:set>
                                      <p:cBhvr>
                                        <p:cTn id="134" dur="1" fill="hold">
                                          <p:stCondLst>
                                            <p:cond delay="0"/>
                                          </p:stCondLst>
                                        </p:cTn>
                                        <p:tgtEl>
                                          <p:spTgt spid="34"/>
                                        </p:tgtEl>
                                        <p:attrNameLst>
                                          <p:attrName>style.visibility</p:attrName>
                                        </p:attrNameLst>
                                      </p:cBhvr>
                                      <p:to>
                                        <p:strVal val="visible"/>
                                      </p:to>
                                    </p:set>
                                    <p:animEffect transition="in" filter="fade">
                                      <p:cBhvr>
                                        <p:cTn id="13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19" grpId="1"/>
      <p:bldP spid="22" grpId="0"/>
      <p:bldP spid="22" grpId="1"/>
      <p:bldP spid="29" grpId="0"/>
      <p:bldP spid="29" grpId="1"/>
      <p:bldP spid="30" grpId="0"/>
      <p:bldP spid="30" grpId="1"/>
      <p:bldP spid="31" grpId="0"/>
      <p:bldP spid="31" grpId="1"/>
      <p:bldP spid="33" grpId="0"/>
      <p:bldP spid="3" grpId="0"/>
      <p:bldP spid="3" grpId="1"/>
      <p:bldP spid="25" grpId="0"/>
      <p:bldP spid="25" grpId="1"/>
      <p:bldP spid="27" grpId="0"/>
      <p:bldP spid="27" grpId="1"/>
      <p:bldP spid="32" grpId="0"/>
      <p:bldP spid="32" grpId="1"/>
      <p:bldP spid="34"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3962400" y="1447800"/>
            <a:ext cx="3200400" cy="3505200"/>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Verdana" panose="020B0604030504040204" pitchFamily="34" charset="0"/>
                <a:ea typeface="Verdana" panose="020B0604030504040204" pitchFamily="34" charset="0"/>
                <a:cs typeface="Verdana" panose="020B0604030504040204" pitchFamily="34" charset="0"/>
              </a:rPr>
              <a:t>California Dream Act </a:t>
            </a:r>
          </a:p>
          <a:p>
            <a:pPr algn="ctr"/>
            <a:endParaRPr lang="en-US" dirty="0"/>
          </a:p>
        </p:txBody>
      </p:sp>
      <p:pic>
        <p:nvPicPr>
          <p:cNvPr id="4" name="Picture 3">
            <a:extLst>
              <a:ext uri="{FF2B5EF4-FFF2-40B4-BE49-F238E27FC236}">
                <a16:creationId xmlns:a16="http://schemas.microsoft.com/office/drawing/2014/main" id="{4B29EA4D-383E-4EB3-A5F6-E628ADCE4FD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896" b="96209" l="2092" r="97490">
                        <a14:foregroundMark x1="72757" y1="8803" x2="79498" y2="1896"/>
                        <a14:foregroundMark x1="79498" y1="1896" x2="78243" y2="6161"/>
                        <a14:foregroundMark x1="89540" y1="32701" x2="87866" y2="44550"/>
                        <a14:foregroundMark x1="88703" y1="45972" x2="96963" y2="54436"/>
                        <a14:foregroundMark x1="97359" y1="56996" x2="96234" y2="74408"/>
                        <a14:foregroundMark x1="91632" y1="46919" x2="94979" y2="49763"/>
                        <a14:foregroundMark x1="59414" y1="45024" x2="59414" y2="45498"/>
                        <a14:foregroundMark x1="62343" y1="88626" x2="54426" y2="94864"/>
                        <a14:foregroundMark x1="53834" y1="95918" x2="58159" y2="94787"/>
                        <a14:foregroundMark x1="10460" y1="40284" x2="10042" y2="45972"/>
                        <a14:foregroundMark x1="6276" y1="39336" x2="2092" y2="39810"/>
                        <a14:foregroundMark x1="62343" y1="34597" x2="61925" y2="36967"/>
                        <a14:foregroundMark x1="79498" y1="19905" x2="79079" y2="22275"/>
                        <a14:foregroundMark x1="77406" y1="18009" x2="75732" y2="20379"/>
                        <a14:backgroundMark x1="97908" y1="54028" x2="98745" y2="56398"/>
                        <a14:backgroundMark x1="58577" y1="45024" x2="58577" y2="45024"/>
                        <a14:backgroundMark x1="51883" y1="97156" x2="53138" y2="97156"/>
                        <a14:backgroundMark x1="71130" y1="8057" x2="69874" y2="11374"/>
                      </a14:backgroundRemoval>
                    </a14:imgEffect>
                  </a14:imgLayer>
                </a14:imgProps>
              </a:ext>
              <a:ext uri="{28A0092B-C50C-407E-A947-70E740481C1C}">
                <a14:useLocalDpi xmlns:a14="http://schemas.microsoft.com/office/drawing/2010/main" val="0"/>
              </a:ext>
            </a:extLst>
          </a:blip>
          <a:stretch>
            <a:fillRect/>
          </a:stretch>
        </p:blipFill>
        <p:spPr>
          <a:xfrm rot="383477" flipH="1">
            <a:off x="3147317" y="2857372"/>
            <a:ext cx="2157629" cy="1904852"/>
          </a:xfrm>
          <a:prstGeom prst="rect">
            <a:avLst/>
          </a:prstGeom>
        </p:spPr>
      </p:pic>
    </p:spTree>
    <p:extLst>
      <p:ext uri="{BB962C8B-B14F-4D97-AF65-F5344CB8AC3E}">
        <p14:creationId xmlns:p14="http://schemas.microsoft.com/office/powerpoint/2010/main" val="2255093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67A2CC3-BEB9-438F-9111-9C4B2B26D52C}"/>
              </a:ext>
            </a:extLst>
          </p:cNvPr>
          <p:cNvSpPr/>
          <p:nvPr/>
        </p:nvSpPr>
        <p:spPr>
          <a:xfrm>
            <a:off x="6705600" y="1676400"/>
            <a:ext cx="2438400" cy="4162356"/>
          </a:xfrm>
          <a:prstGeom prst="rect">
            <a:avLst/>
          </a:prstGeom>
          <a:blipFill dpi="0" rotWithShape="1">
            <a:blip r:embed="rId3">
              <a:alphaModFix amt="43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DF9769-BCD8-4C08-85F0-4EECA2B50088}"/>
              </a:ext>
            </a:extLst>
          </p:cNvPr>
          <p:cNvSpPr>
            <a:spLocks noGrp="1"/>
          </p:cNvSpPr>
          <p:nvPr>
            <p:ph type="title"/>
          </p:nvPr>
        </p:nvSpPr>
        <p:spPr>
          <a:xfrm>
            <a:off x="1905000" y="15441"/>
            <a:ext cx="6781800" cy="1398006"/>
          </a:xfrm>
        </p:spPr>
        <p:txBody>
          <a:bodyPr>
            <a:normAutofit/>
          </a:bodyPr>
          <a:lstStyle/>
          <a:p>
            <a:r>
              <a:rPr lang="en-US" dirty="0"/>
              <a:t>Available Aid for Dreamers in CA</a:t>
            </a:r>
          </a:p>
        </p:txBody>
      </p:sp>
      <p:sp>
        <p:nvSpPr>
          <p:cNvPr id="3" name="Content Placeholder 2">
            <a:extLst>
              <a:ext uri="{FF2B5EF4-FFF2-40B4-BE49-F238E27FC236}">
                <a16:creationId xmlns:a16="http://schemas.microsoft.com/office/drawing/2014/main" id="{C5FEF747-76DA-42CF-8F53-D36BBA4D6D1A}"/>
              </a:ext>
            </a:extLst>
          </p:cNvPr>
          <p:cNvSpPr>
            <a:spLocks noGrp="1"/>
          </p:cNvSpPr>
          <p:nvPr>
            <p:ph idx="1"/>
          </p:nvPr>
        </p:nvSpPr>
        <p:spPr>
          <a:xfrm>
            <a:off x="1905000" y="1282051"/>
            <a:ext cx="6400800" cy="5560507"/>
          </a:xfrm>
        </p:spPr>
        <p:txBody>
          <a:bodyPr>
            <a:noAutofit/>
          </a:bodyPr>
          <a:lstStyle/>
          <a:p>
            <a:pPr marL="342900" indent="-342900">
              <a:spcAft>
                <a:spcPts val="600"/>
              </a:spcAft>
              <a:buClr>
                <a:schemeClr val="accent6"/>
              </a:buClr>
              <a:buSzPct val="125000"/>
              <a:buFont typeface="Arial" panose="020B0604020202020204" pitchFamily="34" charset="0"/>
              <a:buChar char="•"/>
            </a:pPr>
            <a:r>
              <a:rPr lang="en-US" sz="2000" dirty="0"/>
              <a:t>Cal Grant </a:t>
            </a:r>
          </a:p>
          <a:p>
            <a:pPr marL="342900" indent="-342900">
              <a:spcAft>
                <a:spcPts val="600"/>
              </a:spcAft>
              <a:buClr>
                <a:schemeClr val="accent6"/>
              </a:buClr>
              <a:buSzPct val="125000"/>
              <a:buFont typeface="Arial" panose="020B0604020202020204" pitchFamily="34" charset="0"/>
              <a:buChar char="•"/>
            </a:pPr>
            <a:r>
              <a:rPr lang="en-US" sz="2000" dirty="0"/>
              <a:t>Middle Class Scholarship</a:t>
            </a:r>
          </a:p>
          <a:p>
            <a:pPr marL="342900" indent="-342900">
              <a:spcAft>
                <a:spcPts val="600"/>
              </a:spcAft>
              <a:buClr>
                <a:schemeClr val="accent6"/>
              </a:buClr>
              <a:buSzPct val="125000"/>
              <a:buFont typeface="Arial" panose="020B0604020202020204" pitchFamily="34" charset="0"/>
              <a:buChar char="•"/>
            </a:pPr>
            <a:r>
              <a:rPr lang="en-US" sz="2000" dirty="0"/>
              <a:t>Chafee Grant (Current and former foster youth)</a:t>
            </a:r>
          </a:p>
          <a:p>
            <a:pPr marL="342900" indent="-342900">
              <a:spcAft>
                <a:spcPts val="600"/>
              </a:spcAft>
              <a:buClr>
                <a:schemeClr val="accent6"/>
              </a:buClr>
              <a:buSzPct val="125000"/>
              <a:buFont typeface="Arial" panose="020B0604020202020204" pitchFamily="34" charset="0"/>
              <a:buChar char="•"/>
            </a:pPr>
            <a:r>
              <a:rPr lang="en-US" sz="2000" dirty="0"/>
              <a:t>UC University Grant</a:t>
            </a:r>
          </a:p>
          <a:p>
            <a:pPr marL="342900" indent="-342900">
              <a:spcAft>
                <a:spcPts val="600"/>
              </a:spcAft>
              <a:buClr>
                <a:schemeClr val="accent6"/>
              </a:buClr>
              <a:buSzPct val="125000"/>
              <a:buFont typeface="Arial" panose="020B0604020202020204" pitchFamily="34" charset="0"/>
              <a:buChar char="•"/>
            </a:pPr>
            <a:r>
              <a:rPr lang="en-US" sz="2000" dirty="0"/>
              <a:t>CSU State University Grant</a:t>
            </a:r>
          </a:p>
          <a:p>
            <a:pPr marL="342900" indent="-342900">
              <a:spcAft>
                <a:spcPts val="600"/>
              </a:spcAft>
              <a:buClr>
                <a:schemeClr val="accent6"/>
              </a:buClr>
              <a:buSzPct val="125000"/>
              <a:buFont typeface="Arial" panose="020B0604020202020204" pitchFamily="34" charset="0"/>
              <a:buChar char="•"/>
            </a:pPr>
            <a:r>
              <a:rPr lang="en-US" sz="2000" dirty="0"/>
              <a:t>California College Promise Grant</a:t>
            </a:r>
          </a:p>
          <a:p>
            <a:pPr marL="342900" indent="-342900">
              <a:spcAft>
                <a:spcPts val="600"/>
              </a:spcAft>
              <a:buClr>
                <a:schemeClr val="accent6"/>
              </a:buClr>
              <a:buSzPct val="125000"/>
              <a:buFont typeface="Arial" panose="020B0604020202020204" pitchFamily="34" charset="0"/>
              <a:buChar char="•"/>
            </a:pPr>
            <a:r>
              <a:rPr lang="en-US" sz="2000" dirty="0"/>
              <a:t>Student Success Completion Grant</a:t>
            </a:r>
          </a:p>
          <a:p>
            <a:pPr marL="342900" indent="-342900">
              <a:spcAft>
                <a:spcPts val="600"/>
              </a:spcAft>
              <a:buClr>
                <a:schemeClr val="accent6"/>
              </a:buClr>
              <a:buSzPct val="125000"/>
              <a:buFont typeface="Arial" panose="020B0604020202020204" pitchFamily="34" charset="0"/>
              <a:buChar char="•"/>
            </a:pPr>
            <a:r>
              <a:rPr lang="en-US" sz="2000" dirty="0"/>
              <a:t>Educational Opportunity Program Services (EOPS)</a:t>
            </a:r>
          </a:p>
          <a:p>
            <a:pPr marL="342900" indent="-342900">
              <a:spcAft>
                <a:spcPts val="600"/>
              </a:spcAft>
              <a:buClr>
                <a:schemeClr val="accent6"/>
              </a:buClr>
              <a:buSzPct val="125000"/>
              <a:buFont typeface="Arial" panose="020B0604020202020204" pitchFamily="34" charset="0"/>
              <a:buChar char="•"/>
            </a:pPr>
            <a:r>
              <a:rPr lang="en-US" sz="2000" dirty="0"/>
              <a:t>Work Study Programs (*check with school)</a:t>
            </a:r>
          </a:p>
          <a:p>
            <a:pPr marL="342900" indent="-342900">
              <a:spcAft>
                <a:spcPts val="600"/>
              </a:spcAft>
              <a:buClr>
                <a:schemeClr val="accent6"/>
              </a:buClr>
              <a:buSzPct val="125000"/>
              <a:buFont typeface="Arial" panose="020B0604020202020204" pitchFamily="34" charset="0"/>
              <a:buChar char="•"/>
            </a:pPr>
            <a:r>
              <a:rPr lang="en-US" sz="2000" dirty="0"/>
              <a:t>Private Scholarships</a:t>
            </a:r>
          </a:p>
        </p:txBody>
      </p:sp>
    </p:spTree>
    <p:extLst>
      <p:ext uri="{BB962C8B-B14F-4D97-AF65-F5344CB8AC3E}">
        <p14:creationId xmlns:p14="http://schemas.microsoft.com/office/powerpoint/2010/main" val="21219016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F9769-BCD8-4C08-85F0-4EECA2B50088}"/>
              </a:ext>
            </a:extLst>
          </p:cNvPr>
          <p:cNvSpPr>
            <a:spLocks noGrp="1"/>
          </p:cNvSpPr>
          <p:nvPr>
            <p:ph type="title"/>
          </p:nvPr>
        </p:nvSpPr>
        <p:spPr>
          <a:xfrm>
            <a:off x="1295400" y="15240"/>
            <a:ext cx="8229600" cy="1143000"/>
          </a:xfrm>
        </p:spPr>
        <p:txBody>
          <a:bodyPr>
            <a:normAutofit/>
          </a:bodyPr>
          <a:lstStyle/>
          <a:p>
            <a:r>
              <a:rPr lang="en-US" dirty="0"/>
              <a:t>Available Aid for Dreamers in CA</a:t>
            </a:r>
          </a:p>
        </p:txBody>
      </p:sp>
      <p:sp>
        <p:nvSpPr>
          <p:cNvPr id="4" name="TextBox 3">
            <a:extLst>
              <a:ext uri="{FF2B5EF4-FFF2-40B4-BE49-F238E27FC236}">
                <a16:creationId xmlns:a16="http://schemas.microsoft.com/office/drawing/2014/main" id="{90530C8A-508A-4413-8073-7DA8032C0172}"/>
              </a:ext>
            </a:extLst>
          </p:cNvPr>
          <p:cNvSpPr txBox="1"/>
          <p:nvPr/>
        </p:nvSpPr>
        <p:spPr>
          <a:xfrm>
            <a:off x="1676400" y="1097615"/>
            <a:ext cx="7467600" cy="5447645"/>
          </a:xfrm>
          <a:prstGeom prst="rect">
            <a:avLst/>
          </a:prstGeom>
          <a:solidFill>
            <a:schemeClr val="accent3">
              <a:lumMod val="20000"/>
              <a:lumOff val="80000"/>
            </a:schemeClr>
          </a:solidFill>
        </p:spPr>
        <p:txBody>
          <a:bodyPr wrap="square" rtlCol="0">
            <a:spAutoFit/>
          </a:bodyPr>
          <a:lstStyle/>
          <a:p>
            <a:pPr algn="ctr" fontAlgn="base"/>
            <a:r>
              <a:rPr lang="en-US" sz="2200" b="1" dirty="0">
                <a:latin typeface="Verdana" panose="020B0604030504040204" pitchFamily="34" charset="0"/>
                <a:ea typeface="Verdana" panose="020B0604030504040204" pitchFamily="34" charset="0"/>
              </a:rPr>
              <a:t>Cal Grant B Service Incentive Grant Program</a:t>
            </a:r>
          </a:p>
          <a:p>
            <a:pPr algn="ctr" fontAlgn="base"/>
            <a:r>
              <a:rPr lang="en-US" sz="2200" dirty="0">
                <a:latin typeface="Verdana" panose="020B0604030504040204" pitchFamily="34" charset="0"/>
                <a:ea typeface="Verdana" panose="020B0604030504040204" pitchFamily="34" charset="0"/>
              </a:rPr>
              <a:t>“California Dreamer Service Incentive Grant”</a:t>
            </a:r>
          </a:p>
          <a:p>
            <a:pPr algn="ctr" fontAlgn="base"/>
            <a:endParaRPr lang="en-US" sz="2200" b="1" dirty="0">
              <a:latin typeface="Verdana" panose="020B0604030504040204" pitchFamily="34" charset="0"/>
              <a:ea typeface="Verdana" panose="020B0604030504040204" pitchFamily="34" charset="0"/>
            </a:endParaRPr>
          </a:p>
          <a:p>
            <a:pPr fontAlgn="base"/>
            <a:r>
              <a:rPr lang="en-US" sz="2200" dirty="0">
                <a:latin typeface="Verdana" panose="020B0604030504040204" pitchFamily="34" charset="0"/>
                <a:ea typeface="Verdana" panose="020B0604030504040204" pitchFamily="34" charset="0"/>
              </a:rPr>
              <a:t>Beginning in </a:t>
            </a:r>
            <a:r>
              <a:rPr lang="en-US" sz="2200" b="1" dirty="0">
                <a:latin typeface="Verdana" panose="020B0604030504040204" pitchFamily="34" charset="0"/>
                <a:ea typeface="Verdana" panose="020B0604030504040204" pitchFamily="34" charset="0"/>
              </a:rPr>
              <a:t>2019–20,</a:t>
            </a:r>
            <a:r>
              <a:rPr lang="en-US" sz="2200" dirty="0">
                <a:latin typeface="Verdana" panose="020B0604030504040204" pitchFamily="34" charset="0"/>
                <a:ea typeface="Verdana" panose="020B0604030504040204" pitchFamily="34" charset="0"/>
              </a:rPr>
              <a:t> Cal Grant B recipients who completed the </a:t>
            </a:r>
            <a:r>
              <a:rPr lang="en-US" sz="2200" b="1" dirty="0">
                <a:solidFill>
                  <a:schemeClr val="accent6"/>
                </a:solidFill>
                <a:latin typeface="Verdana" panose="020B0604030504040204" pitchFamily="34" charset="0"/>
                <a:ea typeface="Verdana" panose="020B0604030504040204" pitchFamily="34" charset="0"/>
              </a:rPr>
              <a:t>California Dream Act Application</a:t>
            </a:r>
            <a:r>
              <a:rPr lang="en-US" sz="2200" dirty="0">
                <a:latin typeface="Verdana" panose="020B0604030504040204" pitchFamily="34" charset="0"/>
                <a:ea typeface="Verdana" panose="020B0604030504040204" pitchFamily="34" charset="0"/>
              </a:rPr>
              <a:t> can be considered for one of 2,500 </a:t>
            </a:r>
            <a:r>
              <a:rPr lang="en-US" sz="2200" b="1" dirty="0">
                <a:latin typeface="Verdana" panose="020B0604030504040204" pitchFamily="34" charset="0"/>
                <a:ea typeface="Verdana" panose="020B0604030504040204" pitchFamily="34" charset="0"/>
              </a:rPr>
              <a:t>Cal Grant B Service Incentive Grants</a:t>
            </a:r>
            <a:r>
              <a:rPr lang="en-US" sz="2200" dirty="0">
                <a:latin typeface="Verdana" panose="020B0604030504040204" pitchFamily="34" charset="0"/>
                <a:ea typeface="Verdana" panose="020B0604030504040204" pitchFamily="34" charset="0"/>
              </a:rPr>
              <a:t> of up to </a:t>
            </a:r>
            <a:r>
              <a:rPr lang="en-US" sz="2200" b="1" dirty="0">
                <a:latin typeface="Verdana" panose="020B0604030504040204" pitchFamily="34" charset="0"/>
                <a:ea typeface="Verdana" panose="020B0604030504040204" pitchFamily="34" charset="0"/>
              </a:rPr>
              <a:t>$3,000 per year</a:t>
            </a:r>
            <a:r>
              <a:rPr lang="en-US" sz="2200" dirty="0">
                <a:latin typeface="Verdana" panose="020B0604030504040204" pitchFamily="34" charset="0"/>
                <a:ea typeface="Verdana" panose="020B0604030504040204" pitchFamily="34" charset="0"/>
              </a:rPr>
              <a:t>.</a:t>
            </a:r>
          </a:p>
          <a:p>
            <a:pPr fontAlgn="base"/>
            <a:endParaRPr lang="en-US" sz="2200" dirty="0">
              <a:latin typeface="Verdana" panose="020B0604030504040204" pitchFamily="34" charset="0"/>
              <a:ea typeface="Verdana" panose="020B0604030504040204" pitchFamily="34" charset="0"/>
            </a:endParaRPr>
          </a:p>
          <a:p>
            <a:pPr fontAlgn="base"/>
            <a:r>
              <a:rPr lang="en-US" sz="2200" dirty="0">
                <a:latin typeface="Verdana" panose="020B0604030504040204" pitchFamily="34" charset="0"/>
                <a:ea typeface="Verdana" panose="020B0604030504040204" pitchFamily="34" charset="0"/>
              </a:rPr>
              <a:t>Eligible students must perform at least </a:t>
            </a:r>
            <a:r>
              <a:rPr lang="en-US" sz="2200" b="1" dirty="0">
                <a:latin typeface="Verdana" panose="020B0604030504040204" pitchFamily="34" charset="0"/>
                <a:ea typeface="Verdana" panose="020B0604030504040204" pitchFamily="34" charset="0"/>
              </a:rPr>
              <a:t>100 hours per quarter</a:t>
            </a:r>
            <a:r>
              <a:rPr lang="en-US" sz="2200" dirty="0">
                <a:latin typeface="Verdana" panose="020B0604030504040204" pitchFamily="34" charset="0"/>
                <a:ea typeface="Verdana" panose="020B0604030504040204" pitchFamily="34" charset="0"/>
              </a:rPr>
              <a:t> or </a:t>
            </a:r>
            <a:r>
              <a:rPr lang="en-US" sz="2200" b="1" dirty="0">
                <a:latin typeface="Verdana" panose="020B0604030504040204" pitchFamily="34" charset="0"/>
                <a:ea typeface="Verdana" panose="020B0604030504040204" pitchFamily="34" charset="0"/>
              </a:rPr>
              <a:t>150 hours per semester</a:t>
            </a:r>
            <a:r>
              <a:rPr lang="en-US" sz="2200" dirty="0">
                <a:latin typeface="Verdana" panose="020B0604030504040204" pitchFamily="34" charset="0"/>
                <a:ea typeface="Verdana" panose="020B0604030504040204" pitchFamily="34" charset="0"/>
              </a:rPr>
              <a:t> of community or volunteer service and attend a California public or independent institution. </a:t>
            </a:r>
            <a:r>
              <a:rPr lang="en-US" sz="2200" b="1" dirty="0">
                <a:latin typeface="Verdana" panose="020B0604030504040204" pitchFamily="34" charset="0"/>
                <a:ea typeface="Verdana" panose="020B0604030504040204" pitchFamily="34" charset="0"/>
              </a:rPr>
              <a:t>CSAC </a:t>
            </a:r>
            <a:r>
              <a:rPr lang="en-US" sz="2200" dirty="0">
                <a:latin typeface="Verdana" panose="020B0604030504040204" pitchFamily="34" charset="0"/>
                <a:ea typeface="Verdana" panose="020B0604030504040204" pitchFamily="34" charset="0"/>
              </a:rPr>
              <a:t>will administer the program. Check CSAC e-mails for updates.</a:t>
            </a:r>
          </a:p>
          <a:p>
            <a:endParaRPr lang="en-US" dirty="0"/>
          </a:p>
        </p:txBody>
      </p:sp>
    </p:spTree>
    <p:extLst>
      <p:ext uri="{BB962C8B-B14F-4D97-AF65-F5344CB8AC3E}">
        <p14:creationId xmlns:p14="http://schemas.microsoft.com/office/powerpoint/2010/main" val="1029038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5F01F2C-90FA-4E7B-B3DA-C5A5FC1D34AA}"/>
              </a:ext>
            </a:extLst>
          </p:cNvPr>
          <p:cNvSpPr txBox="1"/>
          <p:nvPr/>
        </p:nvSpPr>
        <p:spPr>
          <a:xfrm>
            <a:off x="5899527" y="1784586"/>
            <a:ext cx="3276600" cy="4278094"/>
          </a:xfrm>
          <a:prstGeom prst="rect">
            <a:avLst/>
          </a:prstGeom>
          <a:noFill/>
        </p:spPr>
        <p:txBody>
          <a:bodyPr wrap="square" rtlCol="0">
            <a:spAutoFit/>
          </a:bodyPr>
          <a:lstStyle/>
          <a:p>
            <a:r>
              <a:rPr lang="en-US" sz="1700" b="1" dirty="0">
                <a:latin typeface="Verdana" panose="020B0604030504040204" pitchFamily="34" charset="0"/>
                <a:ea typeface="Verdana" panose="020B0604030504040204" pitchFamily="34" charset="0"/>
                <a:cs typeface="Verdana" panose="020B0604030504040204" pitchFamily="34" charset="0"/>
              </a:rPr>
              <a:t>When To Apply:</a:t>
            </a:r>
          </a:p>
          <a:p>
            <a:pPr marL="285750" indent="-285750">
              <a:buFont typeface="Arial" panose="020B0604020202020204" pitchFamily="34" charset="0"/>
              <a:buChar char="•"/>
            </a:pPr>
            <a:r>
              <a:rPr lang="en-US" sz="1700" dirty="0">
                <a:latin typeface="Verdana" panose="020B0604030504040204" pitchFamily="34" charset="0"/>
                <a:ea typeface="Verdana" panose="020B0604030504040204" pitchFamily="34" charset="0"/>
                <a:cs typeface="Verdana" panose="020B0604030504040204" pitchFamily="34" charset="0"/>
              </a:rPr>
              <a:t>October 1 – March 2</a:t>
            </a:r>
          </a:p>
          <a:p>
            <a:endParaRPr lang="en-US" sz="1700" b="1" dirty="0">
              <a:latin typeface="Verdana" panose="020B0604030504040204" pitchFamily="34" charset="0"/>
              <a:ea typeface="Verdana" panose="020B0604030504040204" pitchFamily="34" charset="0"/>
              <a:cs typeface="Verdana" panose="020B0604030504040204" pitchFamily="34" charset="0"/>
            </a:endParaRPr>
          </a:p>
          <a:p>
            <a:r>
              <a:rPr lang="en-US" sz="1700" b="1" dirty="0">
                <a:latin typeface="Verdana" panose="020B0604030504040204" pitchFamily="34" charset="0"/>
                <a:ea typeface="Verdana" panose="020B0604030504040204" pitchFamily="34" charset="0"/>
                <a:cs typeface="Verdana" panose="020B0604030504040204" pitchFamily="34" charset="0"/>
              </a:rPr>
              <a:t>Who Can Apply?</a:t>
            </a:r>
          </a:p>
          <a:p>
            <a:pPr marL="285750" indent="-285750">
              <a:buFont typeface="Arial" panose="020B0604020202020204" pitchFamily="34" charset="0"/>
              <a:buChar char="•"/>
            </a:pPr>
            <a:r>
              <a:rPr lang="en-US" sz="1700" dirty="0">
                <a:latin typeface="Verdana" panose="020B0604030504040204" pitchFamily="34" charset="0"/>
                <a:ea typeface="Verdana" panose="020B0604030504040204" pitchFamily="34" charset="0"/>
                <a:cs typeface="Verdana" panose="020B0604030504040204" pitchFamily="34" charset="0"/>
              </a:rPr>
              <a:t>Undocumented Students</a:t>
            </a:r>
          </a:p>
          <a:p>
            <a:pPr marL="285750" indent="-285750">
              <a:buFont typeface="Arial" panose="020B0604020202020204" pitchFamily="34" charset="0"/>
              <a:buChar char="•"/>
            </a:pPr>
            <a:r>
              <a:rPr lang="en-US" sz="1700" dirty="0">
                <a:latin typeface="Verdana" panose="020B0604030504040204" pitchFamily="34" charset="0"/>
                <a:ea typeface="Verdana" panose="020B0604030504040204" pitchFamily="34" charset="0"/>
                <a:cs typeface="Verdana" panose="020B0604030504040204" pitchFamily="34" charset="0"/>
              </a:rPr>
              <a:t>With or without DACA</a:t>
            </a:r>
          </a:p>
          <a:p>
            <a:pPr marL="285750" indent="-285750">
              <a:buFont typeface="Arial" panose="020B0604020202020204" pitchFamily="34" charset="0"/>
              <a:buChar char="•"/>
            </a:pPr>
            <a:r>
              <a:rPr lang="en-US" sz="1700" dirty="0">
                <a:latin typeface="Verdana" panose="020B0604030504040204" pitchFamily="34" charset="0"/>
                <a:ea typeface="Verdana" panose="020B0604030504040204" pitchFamily="34" charset="0"/>
                <a:cs typeface="Verdana" panose="020B0604030504040204" pitchFamily="34" charset="0"/>
              </a:rPr>
              <a:t>TPS Status</a:t>
            </a:r>
          </a:p>
          <a:p>
            <a:pPr marL="285750" indent="-285750">
              <a:buFont typeface="Arial" panose="020B0604020202020204" pitchFamily="34" charset="0"/>
              <a:buChar char="•"/>
            </a:pPr>
            <a:r>
              <a:rPr lang="en-US" sz="1700" dirty="0">
                <a:latin typeface="Verdana" panose="020B0604030504040204" pitchFamily="34" charset="0"/>
                <a:ea typeface="Verdana" panose="020B0604030504040204" pitchFamily="34" charset="0"/>
                <a:cs typeface="Verdana" panose="020B0604030504040204" pitchFamily="34" charset="0"/>
              </a:rPr>
              <a:t>U Visa Holders</a:t>
            </a:r>
          </a:p>
          <a:p>
            <a:endParaRPr lang="en-US" sz="1700" dirty="0">
              <a:latin typeface="Verdana" panose="020B0604030504040204" pitchFamily="34" charset="0"/>
              <a:ea typeface="Verdana" panose="020B0604030504040204" pitchFamily="34" charset="0"/>
              <a:cs typeface="Verdana" panose="020B0604030504040204" pitchFamily="34" charset="0"/>
            </a:endParaRPr>
          </a:p>
          <a:p>
            <a:r>
              <a:rPr lang="en-US" sz="1700" b="1" dirty="0">
                <a:latin typeface="Verdana" panose="020B0604030504040204" pitchFamily="34" charset="0"/>
                <a:ea typeface="Verdana" panose="020B0604030504040204" pitchFamily="34" charset="0"/>
                <a:cs typeface="Verdana" panose="020B0604030504040204" pitchFamily="34" charset="0"/>
              </a:rPr>
              <a:t>Additional Requirements</a:t>
            </a:r>
          </a:p>
          <a:p>
            <a:pPr marL="285750" indent="-285750">
              <a:buFont typeface="Arial" panose="020B0604020202020204" pitchFamily="34" charset="0"/>
              <a:buChar char="•"/>
            </a:pPr>
            <a:r>
              <a:rPr lang="en-US" sz="1700" dirty="0">
                <a:latin typeface="Verdana" panose="020B0604030504040204" pitchFamily="34" charset="0"/>
                <a:ea typeface="Verdana" panose="020B0604030504040204" pitchFamily="34" charset="0"/>
                <a:cs typeface="Verdana" panose="020B0604030504040204" pitchFamily="34" charset="0"/>
              </a:rPr>
              <a:t>Must be eligible to submit the </a:t>
            </a:r>
            <a:r>
              <a:rPr lang="en-US" sz="1700" dirty="0">
                <a:solidFill>
                  <a:schemeClr val="accent6"/>
                </a:solidFill>
                <a:latin typeface="Verdana" panose="020B0604030504040204" pitchFamily="34" charset="0"/>
                <a:ea typeface="Verdana" panose="020B0604030504040204" pitchFamily="34" charset="0"/>
                <a:cs typeface="Verdana" panose="020B0604030504040204" pitchFamily="34" charset="0"/>
              </a:rPr>
              <a:t>non-resident tuition exemption</a:t>
            </a:r>
            <a:endParaRPr lang="en-US" sz="1700" dirty="0">
              <a:latin typeface="Verdana" panose="020B0604030504040204" pitchFamily="34" charset="0"/>
              <a:ea typeface="Verdana" panose="020B0604030504040204" pitchFamily="34" charset="0"/>
              <a:cs typeface="Verdana" panose="020B0604030504040204" pitchFamily="34" charset="0"/>
            </a:endParaRPr>
          </a:p>
          <a:p>
            <a:pPr marL="285750" indent="-285750">
              <a:spcAft>
                <a:spcPts val="600"/>
              </a:spcAft>
              <a:buFont typeface="Arial" panose="020B0604020202020204" pitchFamily="34" charset="0"/>
              <a:buChar char="•"/>
            </a:pPr>
            <a:r>
              <a:rPr lang="en-US" sz="1700" dirty="0">
                <a:latin typeface="Verdana" panose="020B0604030504040204" pitchFamily="34" charset="0"/>
                <a:ea typeface="Verdana" panose="020B0604030504040204" pitchFamily="34" charset="0"/>
                <a:cs typeface="Verdana" panose="020B0604030504040204" pitchFamily="34" charset="0"/>
              </a:rPr>
              <a:t>Males 18-25 yrs. old must register for Selective Service</a:t>
            </a:r>
            <a:endParaRPr lang="en-US" dirty="0"/>
          </a:p>
        </p:txBody>
      </p:sp>
      <p:grpSp>
        <p:nvGrpSpPr>
          <p:cNvPr id="7" name="Group 6">
            <a:extLst>
              <a:ext uri="{FF2B5EF4-FFF2-40B4-BE49-F238E27FC236}">
                <a16:creationId xmlns:a16="http://schemas.microsoft.com/office/drawing/2014/main" id="{1DD1063C-8044-4D54-B46E-888D886D267F}"/>
              </a:ext>
            </a:extLst>
          </p:cNvPr>
          <p:cNvGrpSpPr/>
          <p:nvPr/>
        </p:nvGrpSpPr>
        <p:grpSpPr>
          <a:xfrm>
            <a:off x="1752600" y="1643446"/>
            <a:ext cx="4108882" cy="4452188"/>
            <a:chOff x="178810" y="1676400"/>
            <a:chExt cx="5231390" cy="4757289"/>
          </a:xfrm>
        </p:grpSpPr>
        <p:pic>
          <p:nvPicPr>
            <p:cNvPr id="6" name="Picture 5">
              <a:extLst>
                <a:ext uri="{FF2B5EF4-FFF2-40B4-BE49-F238E27FC236}">
                  <a16:creationId xmlns:a16="http://schemas.microsoft.com/office/drawing/2014/main" id="{33F4D968-C136-46F5-8DCD-8F9BCC074E67}"/>
                </a:ext>
              </a:extLst>
            </p:cNvPr>
            <p:cNvPicPr>
              <a:picLocks noChangeAspect="1"/>
            </p:cNvPicPr>
            <p:nvPr/>
          </p:nvPicPr>
          <p:blipFill rotWithShape="1">
            <a:blip r:embed="rId3"/>
            <a:srcRect r="1196"/>
            <a:stretch/>
          </p:blipFill>
          <p:spPr>
            <a:xfrm>
              <a:off x="191877" y="1676401"/>
              <a:ext cx="5218323" cy="4757288"/>
            </a:xfrm>
            <a:prstGeom prst="rect">
              <a:avLst/>
            </a:prstGeom>
          </p:spPr>
        </p:pic>
        <p:sp>
          <p:nvSpPr>
            <p:cNvPr id="2" name="Arrow: Right 1">
              <a:extLst>
                <a:ext uri="{FF2B5EF4-FFF2-40B4-BE49-F238E27FC236}">
                  <a16:creationId xmlns:a16="http://schemas.microsoft.com/office/drawing/2014/main" id="{0B80CF0D-D0AC-4894-88E1-93900E465E5D}"/>
                </a:ext>
              </a:extLst>
            </p:cNvPr>
            <p:cNvSpPr/>
            <p:nvPr/>
          </p:nvSpPr>
          <p:spPr>
            <a:xfrm>
              <a:off x="609600" y="4264984"/>
              <a:ext cx="609600" cy="23081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0DA73DD5-1F2A-4AD6-8CDF-A61EA81467C6}"/>
                </a:ext>
              </a:extLst>
            </p:cNvPr>
            <p:cNvSpPr/>
            <p:nvPr/>
          </p:nvSpPr>
          <p:spPr>
            <a:xfrm>
              <a:off x="178810" y="1676400"/>
              <a:ext cx="5231390" cy="4724400"/>
            </a:xfrm>
            <a:prstGeom prst="rect">
              <a:avLst/>
            </a:prstGeom>
            <a:noFill/>
            <a:ln>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itle 8">
            <a:extLst>
              <a:ext uri="{FF2B5EF4-FFF2-40B4-BE49-F238E27FC236}">
                <a16:creationId xmlns:a16="http://schemas.microsoft.com/office/drawing/2014/main" id="{C737DD84-893B-4F64-AE86-1E060AAE47B7}"/>
              </a:ext>
            </a:extLst>
          </p:cNvPr>
          <p:cNvSpPr>
            <a:spLocks noGrp="1"/>
          </p:cNvSpPr>
          <p:nvPr>
            <p:ph type="title"/>
          </p:nvPr>
        </p:nvSpPr>
        <p:spPr>
          <a:xfrm>
            <a:off x="1600200" y="201435"/>
            <a:ext cx="7568362" cy="865365"/>
          </a:xfrm>
        </p:spPr>
        <p:txBody>
          <a:bodyPr>
            <a:normAutofit fontScale="90000"/>
          </a:bodyPr>
          <a:lstStyle/>
          <a:p>
            <a:r>
              <a:rPr lang="en-US" sz="3600" dirty="0">
                <a:solidFill>
                  <a:schemeClr val="tx1"/>
                </a:solidFill>
              </a:rPr>
              <a:t>California Dream Act Application</a:t>
            </a:r>
            <a:endParaRPr lang="en-US" sz="3600" b="1" dirty="0"/>
          </a:p>
        </p:txBody>
      </p:sp>
    </p:spTree>
    <p:extLst>
      <p:ext uri="{BB962C8B-B14F-4D97-AF65-F5344CB8AC3E}">
        <p14:creationId xmlns:p14="http://schemas.microsoft.com/office/powerpoint/2010/main" val="18022374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355367E4-01BA-4BB9-878F-EB42D823CC0C}"/>
              </a:ext>
            </a:extLst>
          </p:cNvPr>
          <p:cNvSpPr>
            <a:spLocks noGrp="1"/>
          </p:cNvSpPr>
          <p:nvPr>
            <p:ph type="title"/>
          </p:nvPr>
        </p:nvSpPr>
        <p:spPr>
          <a:xfrm>
            <a:off x="1600200" y="-35437"/>
            <a:ext cx="8229600" cy="1143000"/>
          </a:xfrm>
        </p:spPr>
        <p:txBody>
          <a:bodyPr>
            <a:normAutofit/>
          </a:bodyPr>
          <a:lstStyle/>
          <a:p>
            <a:r>
              <a:rPr lang="en-US" sz="3600" b="1" dirty="0">
                <a:solidFill>
                  <a:schemeClr val="tx1"/>
                </a:solidFill>
              </a:rPr>
              <a:t>AB 540 Requirements</a:t>
            </a:r>
            <a:endParaRPr lang="en-US" sz="3600" b="1" dirty="0"/>
          </a:p>
        </p:txBody>
      </p:sp>
      <p:sp>
        <p:nvSpPr>
          <p:cNvPr id="4" name="TextBox 2">
            <a:extLst>
              <a:ext uri="{FF2B5EF4-FFF2-40B4-BE49-F238E27FC236}">
                <a16:creationId xmlns:a16="http://schemas.microsoft.com/office/drawing/2014/main" id="{7532BE67-F6AB-4C1D-999F-22B10530E018}"/>
              </a:ext>
            </a:extLst>
          </p:cNvPr>
          <p:cNvSpPr txBox="1">
            <a:spLocks noGrp="1"/>
          </p:cNvSpPr>
          <p:nvPr>
            <p:ph sz="half" idx="1"/>
          </p:nvPr>
        </p:nvSpPr>
        <p:spPr>
          <a:xfrm>
            <a:off x="1862592" y="3620284"/>
            <a:ext cx="4038600" cy="152657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spcAft>
                <a:spcPts val="600"/>
              </a:spcAft>
              <a:buNone/>
            </a:pPr>
            <a:r>
              <a:rPr lang="en-US" sz="2100" b="1" dirty="0">
                <a:latin typeface="Verdana" panose="020B0604030504040204" pitchFamily="34" charset="0"/>
                <a:ea typeface="Verdana" panose="020B0604030504040204" pitchFamily="34" charset="0"/>
                <a:cs typeface="Verdana" panose="020B0604030504040204" pitchFamily="34" charset="0"/>
              </a:rPr>
              <a:t>Option B (SB 68):</a:t>
            </a:r>
          </a:p>
          <a:p>
            <a:pPr marL="342900" indent="-342900">
              <a:spcAft>
                <a:spcPts val="1200"/>
              </a:spcAft>
              <a:buClrTx/>
              <a:buFont typeface="Wingdings" panose="05000000000000000000" pitchFamily="2" charset="2"/>
              <a:buChar char="q"/>
            </a:pPr>
            <a:r>
              <a:rPr lang="en-US" sz="2100" dirty="0">
                <a:latin typeface="Verdana" panose="020B0604030504040204" pitchFamily="34" charset="0"/>
                <a:ea typeface="Verdana" panose="020B0604030504040204" pitchFamily="34" charset="0"/>
                <a:cs typeface="Verdana" panose="020B0604030504040204" pitchFamily="34" charset="0"/>
              </a:rPr>
              <a:t>3 years attendance (or equivalent) at any of these schools in CA</a:t>
            </a:r>
          </a:p>
        </p:txBody>
      </p:sp>
      <p:sp>
        <p:nvSpPr>
          <p:cNvPr id="10" name="Content Placeholder 9">
            <a:extLst>
              <a:ext uri="{FF2B5EF4-FFF2-40B4-BE49-F238E27FC236}">
                <a16:creationId xmlns:a16="http://schemas.microsoft.com/office/drawing/2014/main" id="{4B92B6FA-9249-4B63-964A-363A514D4417}"/>
              </a:ext>
            </a:extLst>
          </p:cNvPr>
          <p:cNvSpPr>
            <a:spLocks noGrp="1"/>
          </p:cNvSpPr>
          <p:nvPr>
            <p:ph sz="half" idx="2"/>
          </p:nvPr>
        </p:nvSpPr>
        <p:spPr>
          <a:xfrm>
            <a:off x="5740511" y="2066380"/>
            <a:ext cx="3081793" cy="1201817"/>
          </a:xfrm>
        </p:spPr>
        <p:txBody>
          <a:bodyPr/>
          <a:lstStyle/>
          <a:p>
            <a:pPr>
              <a:buClrTx/>
              <a:buSzPct val="100000"/>
            </a:pPr>
            <a:r>
              <a:rPr lang="en-US" sz="2100" dirty="0"/>
              <a:t>Elementary School</a:t>
            </a:r>
          </a:p>
          <a:p>
            <a:pPr>
              <a:buClrTx/>
              <a:buSzPct val="100000"/>
            </a:pPr>
            <a:r>
              <a:rPr lang="en-US" sz="2100" dirty="0"/>
              <a:t>Middle School</a:t>
            </a:r>
          </a:p>
          <a:p>
            <a:pPr>
              <a:buClrTx/>
              <a:buSzPct val="100000"/>
            </a:pPr>
            <a:r>
              <a:rPr lang="en-US" sz="2100" dirty="0"/>
              <a:t>High School</a:t>
            </a:r>
          </a:p>
        </p:txBody>
      </p:sp>
      <p:sp>
        <p:nvSpPr>
          <p:cNvPr id="13" name="TextBox 3">
            <a:extLst>
              <a:ext uri="{FF2B5EF4-FFF2-40B4-BE49-F238E27FC236}">
                <a16:creationId xmlns:a16="http://schemas.microsoft.com/office/drawing/2014/main" id="{95A4A5B0-F293-4B0A-AD68-3B873EC0007C}"/>
              </a:ext>
            </a:extLst>
          </p:cNvPr>
          <p:cNvSpPr txBox="1"/>
          <p:nvPr/>
        </p:nvSpPr>
        <p:spPr>
          <a:xfrm>
            <a:off x="5672592" y="3885183"/>
            <a:ext cx="3810000" cy="202824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74320" indent="-274320">
              <a:spcBef>
                <a:spcPct val="20000"/>
              </a:spcBef>
              <a:buSzPct val="100000"/>
              <a:buFont typeface="Wingdings 2"/>
              <a:buChar char=""/>
            </a:pPr>
            <a:r>
              <a:rPr lang="en-US" sz="2100" dirty="0">
                <a:latin typeface="Verdana" panose="020B0604030504040204" pitchFamily="34" charset="0"/>
                <a:ea typeface="Verdana" panose="020B0604030504040204" pitchFamily="34" charset="0"/>
                <a:cs typeface="Verdana" panose="020B0604030504040204" pitchFamily="34" charset="0"/>
              </a:rPr>
              <a:t>High School</a:t>
            </a:r>
          </a:p>
          <a:p>
            <a:pPr marL="274320" indent="-274320">
              <a:spcBef>
                <a:spcPct val="20000"/>
              </a:spcBef>
              <a:buSzPct val="100000"/>
              <a:buFont typeface="Wingdings 2"/>
              <a:buChar char=""/>
            </a:pPr>
            <a:r>
              <a:rPr lang="en-US" sz="2100" dirty="0">
                <a:latin typeface="Verdana" panose="020B0604030504040204" pitchFamily="34" charset="0"/>
                <a:ea typeface="Verdana" panose="020B0604030504040204" pitchFamily="34" charset="0"/>
                <a:cs typeface="Verdana" panose="020B0604030504040204" pitchFamily="34" charset="0"/>
              </a:rPr>
              <a:t>Adult School</a:t>
            </a:r>
          </a:p>
          <a:p>
            <a:pPr marL="274320" indent="-274320">
              <a:spcBef>
                <a:spcPct val="20000"/>
              </a:spcBef>
              <a:buSzPct val="100000"/>
              <a:buFont typeface="Wingdings 2"/>
              <a:buChar char=""/>
            </a:pPr>
            <a:r>
              <a:rPr lang="en-US" sz="2100" dirty="0">
                <a:latin typeface="Verdana" panose="020B0604030504040204" pitchFamily="34" charset="0"/>
                <a:ea typeface="Verdana" panose="020B0604030504040204" pitchFamily="34" charset="0"/>
                <a:cs typeface="Verdana" panose="020B0604030504040204" pitchFamily="34" charset="0"/>
              </a:rPr>
              <a:t>Community College</a:t>
            </a:r>
          </a:p>
          <a:p>
            <a:pPr marL="742950" lvl="1" indent="-285750">
              <a:spcBef>
                <a:spcPct val="20000"/>
              </a:spcBef>
              <a:buClr>
                <a:schemeClr val="accent6"/>
              </a:buClr>
              <a:buSzPct val="95000"/>
              <a:buFont typeface="Wingdings" panose="05000000000000000000" pitchFamily="2" charset="2"/>
              <a:buChar char="§"/>
            </a:pPr>
            <a:r>
              <a:rPr lang="en-US" sz="1700" dirty="0">
                <a:latin typeface="Verdana" panose="020B0604030504040204" pitchFamily="34" charset="0"/>
                <a:ea typeface="Verdana" panose="020B0604030504040204" pitchFamily="34" charset="0"/>
                <a:cs typeface="Verdana" panose="020B0604030504040204" pitchFamily="34" charset="0"/>
              </a:rPr>
              <a:t>Max. 2 years may be applied towards 3-year requirement</a:t>
            </a:r>
          </a:p>
        </p:txBody>
      </p:sp>
      <p:sp>
        <p:nvSpPr>
          <p:cNvPr id="14" name="Rectangle 13">
            <a:extLst>
              <a:ext uri="{FF2B5EF4-FFF2-40B4-BE49-F238E27FC236}">
                <a16:creationId xmlns:a16="http://schemas.microsoft.com/office/drawing/2014/main" id="{897A3C1F-CF51-44C9-9DED-2813BFD4834B}"/>
              </a:ext>
            </a:extLst>
          </p:cNvPr>
          <p:cNvSpPr/>
          <p:nvPr/>
        </p:nvSpPr>
        <p:spPr>
          <a:xfrm>
            <a:off x="1862592" y="929329"/>
            <a:ext cx="4961615" cy="523220"/>
          </a:xfrm>
          <a:prstGeom prst="rect">
            <a:avLst/>
          </a:prstGeom>
        </p:spPr>
        <p:txBody>
          <a:bodyPr wrap="none">
            <a:spAutoFit/>
          </a:bodyPr>
          <a:lstStyle/>
          <a:p>
            <a:pPr marL="342900" indent="-342900">
              <a:spcAft>
                <a:spcPts val="1200"/>
              </a:spcAft>
              <a:buFont typeface="+mj-lt"/>
              <a:buAutoNum type="arabicPeriod"/>
            </a:pPr>
            <a:r>
              <a:rPr lang="en-US" sz="2800" b="1" dirty="0">
                <a:latin typeface="Verdana" panose="020B0604030504040204" pitchFamily="34" charset="0"/>
                <a:ea typeface="Verdana" panose="020B0604030504040204" pitchFamily="34" charset="0"/>
                <a:cs typeface="Verdana" panose="020B0604030504040204" pitchFamily="34" charset="0"/>
              </a:rPr>
              <a:t>Time and Coursework</a:t>
            </a:r>
          </a:p>
        </p:txBody>
      </p:sp>
      <p:sp>
        <p:nvSpPr>
          <p:cNvPr id="15" name="Rectangle 14">
            <a:extLst>
              <a:ext uri="{FF2B5EF4-FFF2-40B4-BE49-F238E27FC236}">
                <a16:creationId xmlns:a16="http://schemas.microsoft.com/office/drawing/2014/main" id="{B3753E0D-53F4-4E04-A221-043F56CDB8C2}"/>
              </a:ext>
            </a:extLst>
          </p:cNvPr>
          <p:cNvSpPr/>
          <p:nvPr/>
        </p:nvSpPr>
        <p:spPr>
          <a:xfrm>
            <a:off x="1862592" y="1588901"/>
            <a:ext cx="3810000" cy="1785104"/>
          </a:xfrm>
          <a:prstGeom prst="rect">
            <a:avLst/>
          </a:prstGeom>
        </p:spPr>
        <p:txBody>
          <a:bodyPr wrap="square">
            <a:spAutoFit/>
          </a:bodyPr>
          <a:lstStyle/>
          <a:p>
            <a:pPr indent="0">
              <a:spcAft>
                <a:spcPts val="600"/>
              </a:spcAft>
              <a:buNone/>
            </a:pPr>
            <a:r>
              <a:rPr lang="en-US" sz="2100" b="1" dirty="0">
                <a:latin typeface="Verdana" panose="020B0604030504040204" pitchFamily="34" charset="0"/>
                <a:ea typeface="Verdana" panose="020B0604030504040204" pitchFamily="34" charset="0"/>
                <a:cs typeface="Verdana" panose="020B0604030504040204" pitchFamily="34" charset="0"/>
              </a:rPr>
              <a:t>Option A:</a:t>
            </a:r>
          </a:p>
          <a:p>
            <a:pPr marL="285750" indent="-285750">
              <a:spcAft>
                <a:spcPts val="1200"/>
              </a:spcAft>
              <a:buSzPct val="95000"/>
              <a:buFont typeface="Wingdings" panose="05000000000000000000" pitchFamily="2" charset="2"/>
              <a:buChar char="q"/>
            </a:pPr>
            <a:r>
              <a:rPr lang="en-US" sz="2100" dirty="0">
                <a:latin typeface="Verdana" panose="020B0604030504040204" pitchFamily="34" charset="0"/>
                <a:ea typeface="Verdana" panose="020B0604030504040204" pitchFamily="34" charset="0"/>
                <a:cs typeface="Verdana" panose="020B0604030504040204" pitchFamily="34" charset="0"/>
              </a:rPr>
              <a:t>3 years HS credits </a:t>
            </a:r>
            <a:r>
              <a:rPr lang="en-US" sz="2100" b="1" u="sng" dirty="0">
                <a:latin typeface="Verdana" panose="020B0604030504040204" pitchFamily="34" charset="0"/>
                <a:ea typeface="Verdana" panose="020B0604030504040204" pitchFamily="34" charset="0"/>
                <a:cs typeface="Verdana" panose="020B0604030504040204" pitchFamily="34" charset="0"/>
              </a:rPr>
              <a:t>and</a:t>
            </a:r>
            <a:r>
              <a:rPr lang="en-US" sz="2100" dirty="0">
                <a:latin typeface="Verdana" panose="020B0604030504040204" pitchFamily="34" charset="0"/>
                <a:ea typeface="Verdana" panose="020B0604030504040204" pitchFamily="34" charset="0"/>
                <a:cs typeface="Verdana" panose="020B0604030504040204" pitchFamily="34" charset="0"/>
              </a:rPr>
              <a:t> 3 years total attendance at any of these schools in CA</a:t>
            </a:r>
          </a:p>
        </p:txBody>
      </p:sp>
      <p:sp>
        <p:nvSpPr>
          <p:cNvPr id="21" name="Arrow: Right 20">
            <a:extLst>
              <a:ext uri="{FF2B5EF4-FFF2-40B4-BE49-F238E27FC236}">
                <a16:creationId xmlns:a16="http://schemas.microsoft.com/office/drawing/2014/main" id="{DE738706-358D-4046-9745-3F2D2DF6D28C}"/>
              </a:ext>
            </a:extLst>
          </p:cNvPr>
          <p:cNvSpPr/>
          <p:nvPr/>
        </p:nvSpPr>
        <p:spPr>
          <a:xfrm>
            <a:off x="4761672" y="3156474"/>
            <a:ext cx="609600" cy="30480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p>
        </p:txBody>
      </p:sp>
      <p:sp>
        <p:nvSpPr>
          <p:cNvPr id="22" name="Arrow: Right 21">
            <a:extLst>
              <a:ext uri="{FF2B5EF4-FFF2-40B4-BE49-F238E27FC236}">
                <a16:creationId xmlns:a16="http://schemas.microsoft.com/office/drawing/2014/main" id="{02C98FD1-3750-47A6-8778-394EBE297885}"/>
              </a:ext>
            </a:extLst>
          </p:cNvPr>
          <p:cNvSpPr/>
          <p:nvPr/>
        </p:nvSpPr>
        <p:spPr>
          <a:xfrm>
            <a:off x="4761672" y="5269099"/>
            <a:ext cx="609600" cy="30480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dirty="0"/>
          </a:p>
        </p:txBody>
      </p:sp>
    </p:spTree>
    <p:extLst>
      <p:ext uri="{BB962C8B-B14F-4D97-AF65-F5344CB8AC3E}">
        <p14:creationId xmlns:p14="http://schemas.microsoft.com/office/powerpoint/2010/main" val="1153821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5">
                                            <p:txEl>
                                              <p:pRg st="1" end="1"/>
                                            </p:txEl>
                                          </p:spTgt>
                                        </p:tgtEl>
                                        <p:attrNameLst>
                                          <p:attrName>style.visibility</p:attrName>
                                        </p:attrNameLst>
                                      </p:cBhvr>
                                      <p:to>
                                        <p:strVal val="visible"/>
                                      </p:to>
                                    </p:set>
                                    <p:animEffect transition="in" filter="fade">
                                      <p:cBhvr>
                                        <p:cTn id="10" dur="500"/>
                                        <p:tgtEl>
                                          <p:spTgt spid="15">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xEl>
                                              <p:pRg st="0" end="0"/>
                                            </p:txEl>
                                          </p:spTgt>
                                        </p:tgtEl>
                                        <p:attrNameLst>
                                          <p:attrName>style.visibility</p:attrName>
                                        </p:attrNameLst>
                                      </p:cBhvr>
                                      <p:to>
                                        <p:strVal val="visible"/>
                                      </p:to>
                                    </p:set>
                                    <p:animEffect transition="in" filter="fade">
                                      <p:cBhvr>
                                        <p:cTn id="16" dur="500"/>
                                        <p:tgtEl>
                                          <p:spTgt spid="10">
                                            <p:txEl>
                                              <p:pRg st="0" end="0"/>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10">
                                            <p:txEl>
                                              <p:pRg st="1" end="1"/>
                                            </p:txEl>
                                          </p:spTgt>
                                        </p:tgtEl>
                                        <p:attrNameLst>
                                          <p:attrName>style.visibility</p:attrName>
                                        </p:attrNameLst>
                                      </p:cBhvr>
                                      <p:to>
                                        <p:strVal val="visible"/>
                                      </p:to>
                                    </p:set>
                                    <p:animEffect transition="in" filter="fade">
                                      <p:cBhvr>
                                        <p:cTn id="19" dur="500"/>
                                        <p:tgtEl>
                                          <p:spTgt spid="10">
                                            <p:txEl>
                                              <p:pRg st="1" end="1"/>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fade">
                                      <p:cBhvr>
                                        <p:cTn id="22" dur="500"/>
                                        <p:tgtEl>
                                          <p:spTgt spid="1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animEffect transition="in" filter="fade">
                                      <p:cBhvr>
                                        <p:cTn id="27" dur="500"/>
                                        <p:tgtEl>
                                          <p:spTgt spid="4">
                                            <p:txEl>
                                              <p:pRg st="0" end="0"/>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4">
                                            <p:txEl>
                                              <p:pRg st="1" end="1"/>
                                            </p:txEl>
                                          </p:spTgt>
                                        </p:tgtEl>
                                        <p:attrNameLst>
                                          <p:attrName>style.visibility</p:attrName>
                                        </p:attrNameLst>
                                      </p:cBhvr>
                                      <p:to>
                                        <p:strVal val="visible"/>
                                      </p:to>
                                    </p:set>
                                    <p:animEffect transition="in" filter="fade">
                                      <p:cBhvr>
                                        <p:cTn id="30" dur="500"/>
                                        <p:tgtEl>
                                          <p:spTgt spid="4">
                                            <p:txEl>
                                              <p:pRg st="1" end="1"/>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500"/>
                                        <p:tgtEl>
                                          <p:spTgt spid="22"/>
                                        </p:tgtEl>
                                      </p:cBhvr>
                                    </p:animEffect>
                                  </p:childTnLst>
                                </p:cTn>
                              </p:par>
                              <p:par>
                                <p:cTn id="34" presetID="10" presetClass="entr" presetSubtype="0" fill="hold" nodeType="withEffect">
                                  <p:stCondLst>
                                    <p:cond delay="0"/>
                                  </p:stCondLst>
                                  <p:childTnLst>
                                    <p:set>
                                      <p:cBhvr>
                                        <p:cTn id="35" dur="1" fill="hold">
                                          <p:stCondLst>
                                            <p:cond delay="0"/>
                                          </p:stCondLst>
                                        </p:cTn>
                                        <p:tgtEl>
                                          <p:spTgt spid="13">
                                            <p:txEl>
                                              <p:pRg st="0" end="0"/>
                                            </p:txEl>
                                          </p:spTgt>
                                        </p:tgtEl>
                                        <p:attrNameLst>
                                          <p:attrName>style.visibility</p:attrName>
                                        </p:attrNameLst>
                                      </p:cBhvr>
                                      <p:to>
                                        <p:strVal val="visible"/>
                                      </p:to>
                                    </p:set>
                                    <p:animEffect transition="in" filter="fade">
                                      <p:cBhvr>
                                        <p:cTn id="36" dur="500"/>
                                        <p:tgtEl>
                                          <p:spTgt spid="13">
                                            <p:txEl>
                                              <p:pRg st="0" end="0"/>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13">
                                            <p:txEl>
                                              <p:pRg st="1" end="1"/>
                                            </p:txEl>
                                          </p:spTgt>
                                        </p:tgtEl>
                                        <p:attrNameLst>
                                          <p:attrName>style.visibility</p:attrName>
                                        </p:attrNameLst>
                                      </p:cBhvr>
                                      <p:to>
                                        <p:strVal val="visible"/>
                                      </p:to>
                                    </p:set>
                                    <p:animEffect transition="in" filter="fade">
                                      <p:cBhvr>
                                        <p:cTn id="39" dur="500"/>
                                        <p:tgtEl>
                                          <p:spTgt spid="13">
                                            <p:txEl>
                                              <p:pRg st="1" end="1"/>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13">
                                            <p:txEl>
                                              <p:pRg st="2" end="2"/>
                                            </p:txEl>
                                          </p:spTgt>
                                        </p:tgtEl>
                                        <p:attrNameLst>
                                          <p:attrName>style.visibility</p:attrName>
                                        </p:attrNameLst>
                                      </p:cBhvr>
                                      <p:to>
                                        <p:strVal val="visible"/>
                                      </p:to>
                                    </p:set>
                                    <p:animEffect transition="in" filter="fade">
                                      <p:cBhvr>
                                        <p:cTn id="42" dur="500"/>
                                        <p:tgtEl>
                                          <p:spTgt spid="13">
                                            <p:txEl>
                                              <p:pRg st="2" end="2"/>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13">
                                            <p:txEl>
                                              <p:pRg st="3" end="3"/>
                                            </p:txEl>
                                          </p:spTgt>
                                        </p:tgtEl>
                                        <p:attrNameLst>
                                          <p:attrName>style.visibility</p:attrName>
                                        </p:attrNameLst>
                                      </p:cBhvr>
                                      <p:to>
                                        <p:strVal val="visible"/>
                                      </p:to>
                                    </p:set>
                                    <p:animEffect transition="in" filter="fade">
                                      <p:cBhvr>
                                        <p:cTn id="45" dur="500"/>
                                        <p:tgtEl>
                                          <p:spTgt spid="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355367E4-01BA-4BB9-878F-EB42D823CC0C}"/>
              </a:ext>
            </a:extLst>
          </p:cNvPr>
          <p:cNvSpPr>
            <a:spLocks noGrp="1"/>
          </p:cNvSpPr>
          <p:nvPr>
            <p:ph type="title"/>
          </p:nvPr>
        </p:nvSpPr>
        <p:spPr>
          <a:xfrm>
            <a:off x="1143000" y="30659"/>
            <a:ext cx="8229600" cy="1143000"/>
          </a:xfrm>
        </p:spPr>
        <p:txBody>
          <a:bodyPr>
            <a:normAutofit/>
          </a:bodyPr>
          <a:lstStyle/>
          <a:p>
            <a:r>
              <a:rPr lang="en-US" sz="3600" b="1" dirty="0">
                <a:solidFill>
                  <a:schemeClr val="tx1"/>
                </a:solidFill>
              </a:rPr>
              <a:t>AB 540 Requirements</a:t>
            </a:r>
            <a:endParaRPr lang="en-US" sz="3600" b="1" dirty="0"/>
          </a:p>
        </p:txBody>
      </p:sp>
      <p:sp>
        <p:nvSpPr>
          <p:cNvPr id="4" name="TextBox 2">
            <a:extLst>
              <a:ext uri="{FF2B5EF4-FFF2-40B4-BE49-F238E27FC236}">
                <a16:creationId xmlns:a16="http://schemas.microsoft.com/office/drawing/2014/main" id="{7532BE67-F6AB-4C1D-999F-22B10530E018}"/>
              </a:ext>
            </a:extLst>
          </p:cNvPr>
          <p:cNvSpPr txBox="1">
            <a:spLocks noGrp="1"/>
          </p:cNvSpPr>
          <p:nvPr>
            <p:ph sz="half" idx="1"/>
          </p:nvPr>
        </p:nvSpPr>
        <p:spPr>
          <a:xfrm>
            <a:off x="1295400" y="1912723"/>
            <a:ext cx="8229600" cy="225908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800100" lvl="1" indent="-342900">
              <a:spcAft>
                <a:spcPts val="0"/>
              </a:spcAft>
              <a:buClr>
                <a:schemeClr val="accent6"/>
              </a:buClr>
              <a:buSzPct val="70000"/>
              <a:buFont typeface="Wingdings" panose="05000000000000000000" pitchFamily="2" charset="2"/>
              <a:buChar char="l"/>
            </a:pPr>
            <a:r>
              <a:rPr lang="en-US" sz="2200" dirty="0">
                <a:latin typeface="Verdana" panose="020B0604030504040204" pitchFamily="34" charset="0"/>
                <a:ea typeface="Verdana" panose="020B0604030504040204" pitchFamily="34" charset="0"/>
                <a:cs typeface="Verdana" panose="020B0604030504040204" pitchFamily="34" charset="0"/>
              </a:rPr>
              <a:t>Graduation from a California High School (or the equivalent, GED, HiSET, TASC, CHSPE) </a:t>
            </a:r>
            <a:r>
              <a:rPr lang="en-US" sz="2200" b="1" u="sng" dirty="0">
                <a:latin typeface="Verdana" panose="020B0604030504040204" pitchFamily="34" charset="0"/>
                <a:ea typeface="Verdana" panose="020B0604030504040204" pitchFamily="34" charset="0"/>
                <a:cs typeface="Verdana" panose="020B0604030504040204" pitchFamily="34" charset="0"/>
              </a:rPr>
              <a:t>or</a:t>
            </a:r>
          </a:p>
          <a:p>
            <a:pPr marL="800100" lvl="1" indent="-342900">
              <a:spcAft>
                <a:spcPts val="0"/>
              </a:spcAft>
              <a:buClr>
                <a:schemeClr val="accent6"/>
              </a:buClr>
              <a:buSzPct val="70000"/>
              <a:buFont typeface="Wingdings" panose="05000000000000000000" pitchFamily="2" charset="2"/>
              <a:buChar char="l"/>
            </a:pPr>
            <a:r>
              <a:rPr lang="en-US" sz="2200" dirty="0">
                <a:latin typeface="Verdana" panose="020B0604030504040204" pitchFamily="34" charset="0"/>
                <a:ea typeface="Verdana" panose="020B0604030504040204" pitchFamily="34" charset="0"/>
                <a:cs typeface="Verdana" panose="020B0604030504040204" pitchFamily="34" charset="0"/>
              </a:rPr>
              <a:t>Earned an associate’s degree from a California Community College </a:t>
            </a:r>
            <a:r>
              <a:rPr lang="en-US" sz="2200" b="1" u="sng" dirty="0">
                <a:latin typeface="Verdana" panose="020B0604030504040204" pitchFamily="34" charset="0"/>
                <a:ea typeface="Verdana" panose="020B0604030504040204" pitchFamily="34" charset="0"/>
                <a:cs typeface="Verdana" panose="020B0604030504040204" pitchFamily="34" charset="0"/>
              </a:rPr>
              <a:t>or</a:t>
            </a:r>
          </a:p>
          <a:p>
            <a:pPr marL="800100" lvl="1" indent="-342900">
              <a:spcAft>
                <a:spcPts val="0"/>
              </a:spcAft>
              <a:buClr>
                <a:schemeClr val="accent6"/>
              </a:buClr>
              <a:buSzPct val="70000"/>
              <a:buFont typeface="Wingdings" panose="05000000000000000000" pitchFamily="2" charset="2"/>
              <a:buChar char="l"/>
            </a:pPr>
            <a:r>
              <a:rPr lang="en-US" sz="2200" dirty="0">
                <a:latin typeface="Verdana" panose="020B0604030504040204" pitchFamily="34" charset="0"/>
                <a:ea typeface="Verdana" panose="020B0604030504040204" pitchFamily="34" charset="0"/>
                <a:cs typeface="Verdana" panose="020B0604030504040204" pitchFamily="34" charset="0"/>
              </a:rPr>
              <a:t>Met the minimum requirements to transfer to a CSU or UC</a:t>
            </a:r>
          </a:p>
        </p:txBody>
      </p:sp>
      <p:sp>
        <p:nvSpPr>
          <p:cNvPr id="14" name="Rectangle 13">
            <a:extLst>
              <a:ext uri="{FF2B5EF4-FFF2-40B4-BE49-F238E27FC236}">
                <a16:creationId xmlns:a16="http://schemas.microsoft.com/office/drawing/2014/main" id="{897A3C1F-CF51-44C9-9DED-2813BFD4834B}"/>
              </a:ext>
            </a:extLst>
          </p:cNvPr>
          <p:cNvSpPr/>
          <p:nvPr/>
        </p:nvSpPr>
        <p:spPr>
          <a:xfrm>
            <a:off x="1752600" y="1199815"/>
            <a:ext cx="6532558" cy="523220"/>
          </a:xfrm>
          <a:prstGeom prst="rect">
            <a:avLst/>
          </a:prstGeom>
        </p:spPr>
        <p:txBody>
          <a:bodyPr wrap="none">
            <a:spAutoFit/>
          </a:bodyPr>
          <a:lstStyle/>
          <a:p>
            <a:pPr marL="514350" indent="-514350">
              <a:spcAft>
                <a:spcPts val="1200"/>
              </a:spcAft>
              <a:buFont typeface="+mj-lt"/>
              <a:buAutoNum type="arabicPeriod" startAt="2"/>
            </a:pPr>
            <a:r>
              <a:rPr lang="en-US" sz="2800" b="1" dirty="0">
                <a:latin typeface="Verdana" panose="020B0604030504040204" pitchFamily="34" charset="0"/>
                <a:ea typeface="Verdana" panose="020B0604030504040204" pitchFamily="34" charset="0"/>
                <a:cs typeface="Verdana" panose="020B0604030504040204" pitchFamily="34" charset="0"/>
              </a:rPr>
              <a:t>Degree or Transfer Eligibility</a:t>
            </a:r>
          </a:p>
        </p:txBody>
      </p:sp>
      <p:sp>
        <p:nvSpPr>
          <p:cNvPr id="15" name="Rectangle 14">
            <a:extLst>
              <a:ext uri="{FF2B5EF4-FFF2-40B4-BE49-F238E27FC236}">
                <a16:creationId xmlns:a16="http://schemas.microsoft.com/office/drawing/2014/main" id="{B3753E0D-53F4-4E04-A221-043F56CDB8C2}"/>
              </a:ext>
            </a:extLst>
          </p:cNvPr>
          <p:cNvSpPr/>
          <p:nvPr/>
        </p:nvSpPr>
        <p:spPr>
          <a:xfrm>
            <a:off x="1364547" y="4695023"/>
            <a:ext cx="8091306" cy="769441"/>
          </a:xfrm>
          <a:prstGeom prst="rect">
            <a:avLst/>
          </a:prstGeom>
        </p:spPr>
        <p:txBody>
          <a:bodyPr wrap="square">
            <a:spAutoFit/>
          </a:bodyPr>
          <a:lstStyle/>
          <a:p>
            <a:pPr marL="800100" lvl="1" indent="-342900">
              <a:buClr>
                <a:schemeClr val="accent6"/>
              </a:buClr>
              <a:buSzPct val="70000"/>
              <a:buFont typeface="Wingdings" panose="05000000000000000000" pitchFamily="2" charset="2"/>
              <a:buChar char="l"/>
            </a:pPr>
            <a:r>
              <a:rPr lang="en-US" sz="2200" dirty="0">
                <a:latin typeface="Verdana" panose="020B0604030504040204" pitchFamily="34" charset="0"/>
                <a:ea typeface="Verdana" panose="020B0604030504040204" pitchFamily="34" charset="0"/>
                <a:cs typeface="Verdana" panose="020B0604030504040204" pitchFamily="34" charset="0"/>
              </a:rPr>
              <a:t>Student files</a:t>
            </a:r>
            <a:r>
              <a:rPr lang="en-US" sz="2200" b="1" dirty="0">
                <a:latin typeface="Verdana" panose="020B0604030504040204" pitchFamily="34" charset="0"/>
                <a:ea typeface="Verdana" panose="020B0604030504040204" pitchFamily="34" charset="0"/>
                <a:cs typeface="Verdana" panose="020B0604030504040204" pitchFamily="34" charset="0"/>
              </a:rPr>
              <a:t> </a:t>
            </a:r>
            <a:r>
              <a:rPr lang="en-US" sz="2200" dirty="0">
                <a:latin typeface="Verdana" panose="020B0604030504040204" pitchFamily="34" charset="0"/>
                <a:ea typeface="Verdana" panose="020B0604030504040204" pitchFamily="34" charset="0"/>
                <a:cs typeface="Verdana" panose="020B0604030504040204" pitchFamily="34" charset="0"/>
              </a:rPr>
              <a:t>waiver (affidavit) with the college or university</a:t>
            </a:r>
          </a:p>
        </p:txBody>
      </p:sp>
      <p:sp>
        <p:nvSpPr>
          <p:cNvPr id="11" name="Rectangle 10">
            <a:extLst>
              <a:ext uri="{FF2B5EF4-FFF2-40B4-BE49-F238E27FC236}">
                <a16:creationId xmlns:a16="http://schemas.microsoft.com/office/drawing/2014/main" id="{4D146594-F868-4F33-8DF4-43ED8E3FA77A}"/>
              </a:ext>
            </a:extLst>
          </p:cNvPr>
          <p:cNvSpPr/>
          <p:nvPr/>
        </p:nvSpPr>
        <p:spPr>
          <a:xfrm>
            <a:off x="1722120" y="4171803"/>
            <a:ext cx="8091306" cy="523220"/>
          </a:xfrm>
          <a:prstGeom prst="rect">
            <a:avLst/>
          </a:prstGeom>
        </p:spPr>
        <p:txBody>
          <a:bodyPr wrap="square">
            <a:spAutoFit/>
          </a:bodyPr>
          <a:lstStyle/>
          <a:p>
            <a:pPr marL="514350" indent="-514350">
              <a:spcAft>
                <a:spcPts val="1200"/>
              </a:spcAft>
              <a:buFont typeface="+mj-lt"/>
              <a:buAutoNum type="arabicPeriod" startAt="3"/>
            </a:pPr>
            <a:r>
              <a:rPr lang="en-US" sz="2800" b="1" dirty="0">
                <a:latin typeface="Verdana" panose="020B0604030504040204" pitchFamily="34" charset="0"/>
                <a:ea typeface="Verdana" panose="020B0604030504040204" pitchFamily="34" charset="0"/>
                <a:cs typeface="Verdana" panose="020B0604030504040204" pitchFamily="34" charset="0"/>
              </a:rPr>
              <a:t>Non-resident Tuition Exemption</a:t>
            </a:r>
          </a:p>
        </p:txBody>
      </p:sp>
    </p:spTree>
    <p:extLst>
      <p:ext uri="{BB962C8B-B14F-4D97-AF65-F5344CB8AC3E}">
        <p14:creationId xmlns:p14="http://schemas.microsoft.com/office/powerpoint/2010/main" val="1049523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15" grpId="0"/>
      <p:bldP spid="11" grpId="0"/>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962400" y="1765758"/>
            <a:ext cx="5334000" cy="2197919"/>
          </a:xfrm>
        </p:spPr>
        <p:txBody>
          <a:bodyPr>
            <a:normAutofit/>
          </a:bodyPr>
          <a:lstStyle/>
          <a:p>
            <a:pPr>
              <a:buSzPct val="70000"/>
              <a:buFont typeface="Wingdings" panose="05000000000000000000" pitchFamily="2" charset="2"/>
              <a:buChar char="l"/>
            </a:pPr>
            <a:r>
              <a:rPr lang="en-US" sz="2000" dirty="0"/>
              <a:t>DACA is a federal program</a:t>
            </a:r>
          </a:p>
          <a:p>
            <a:pPr>
              <a:buSzPct val="70000"/>
              <a:buFont typeface="Wingdings" panose="05000000000000000000" pitchFamily="2" charset="2"/>
              <a:buChar char="l"/>
            </a:pPr>
            <a:r>
              <a:rPr lang="en-US" sz="2000" dirty="0"/>
              <a:t>Valid for 2 years, subject to renewal</a:t>
            </a:r>
          </a:p>
          <a:p>
            <a:pPr>
              <a:buSzPct val="70000"/>
              <a:buFont typeface="Wingdings" panose="05000000000000000000" pitchFamily="2" charset="2"/>
              <a:buChar char="l"/>
            </a:pPr>
            <a:r>
              <a:rPr lang="en-US" sz="2000" dirty="0"/>
              <a:t>Protects individuals who came to the U.S as children from deportation</a:t>
            </a:r>
          </a:p>
          <a:p>
            <a:pPr>
              <a:buSzPct val="70000"/>
              <a:buFont typeface="Wingdings" panose="05000000000000000000" pitchFamily="2" charset="2"/>
              <a:buChar char="l"/>
            </a:pPr>
            <a:r>
              <a:rPr lang="en-US" sz="2000" dirty="0"/>
              <a:t>DACA issues SSN cards “valid for work only”</a:t>
            </a:r>
          </a:p>
          <a:p>
            <a:pPr marL="0" indent="0">
              <a:buNone/>
            </a:pPr>
            <a:endParaRPr lang="en-US" sz="2000" dirty="0"/>
          </a:p>
          <a:p>
            <a:pPr marL="457200" indent="-457200">
              <a:buFont typeface="Arial" panose="020B0604020202020204" pitchFamily="34" charset="0"/>
              <a:buChar char="•"/>
            </a:pPr>
            <a:endParaRPr lang="en-US" sz="2000" dirty="0"/>
          </a:p>
          <a:p>
            <a:pPr marL="457200" indent="-457200">
              <a:buFont typeface="Arial" panose="020B0604020202020204" pitchFamily="34" charset="0"/>
              <a:buChar char="•"/>
            </a:pPr>
            <a:endParaRPr lang="en-US" sz="2000" dirty="0"/>
          </a:p>
        </p:txBody>
      </p:sp>
      <p:pic>
        <p:nvPicPr>
          <p:cNvPr id="1026" name="Picture 2" descr="Image result for department of homeland security"/>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1703799" y="1765758"/>
            <a:ext cx="2258601" cy="200673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3.bp.blogspot.com/-5-RyX-WWppU/UI2cZL-ACkI/AAAAAAAAAN8/oNH6o-0r6JM/s1600/SampleSSN.gif">
            <a:extLst>
              <a:ext uri="{FF2B5EF4-FFF2-40B4-BE49-F238E27FC236}">
                <a16:creationId xmlns:a16="http://schemas.microsoft.com/office/drawing/2014/main" id="{994040E1-56DF-4D76-96F8-153AF9738A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4596" y="4296519"/>
            <a:ext cx="2870703" cy="177766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8B4899E2-82EB-4429-A1B5-9E13FEE22D8A}"/>
              </a:ext>
            </a:extLst>
          </p:cNvPr>
          <p:cNvSpPr/>
          <p:nvPr/>
        </p:nvSpPr>
        <p:spPr>
          <a:xfrm>
            <a:off x="1676400" y="4523631"/>
            <a:ext cx="4572000" cy="1323439"/>
          </a:xfrm>
          <a:prstGeom prst="rect">
            <a:avLst/>
          </a:prstGeom>
        </p:spPr>
        <p:txBody>
          <a:bodyPr>
            <a:spAutoFit/>
          </a:bodyPr>
          <a:lstStyle/>
          <a:p>
            <a:pPr marL="342900" indent="-342900">
              <a:buClr>
                <a:schemeClr val="accent6"/>
              </a:buClr>
              <a:buSzPct val="70000"/>
              <a:buFont typeface="Wingdings" panose="05000000000000000000" pitchFamily="2" charset="2"/>
              <a:buChar char="l"/>
            </a:pPr>
            <a:r>
              <a:rPr lang="en-US" sz="2000" dirty="0">
                <a:latin typeface="Verdana" panose="020B0604030504040204" pitchFamily="34" charset="0"/>
                <a:ea typeface="Verdana" panose="020B0604030504040204" pitchFamily="34" charset="0"/>
                <a:cs typeface="Verdana" panose="020B0604030504040204" pitchFamily="34" charset="0"/>
              </a:rPr>
              <a:t>Submit GPAs using </a:t>
            </a:r>
            <a:r>
              <a:rPr lang="en-US" sz="2000" b="1" dirty="0">
                <a:latin typeface="Verdana" panose="020B0604030504040204" pitchFamily="34" charset="0"/>
                <a:ea typeface="Verdana" panose="020B0604030504040204" pitchFamily="34" charset="0"/>
                <a:cs typeface="Verdana" panose="020B0604030504040204" pitchFamily="34" charset="0"/>
              </a:rPr>
              <a:t>Non-SSN </a:t>
            </a:r>
            <a:r>
              <a:rPr lang="en-US" sz="2000" dirty="0">
                <a:latin typeface="Verdana" panose="020B0604030504040204" pitchFamily="34" charset="0"/>
                <a:ea typeface="Verdana" panose="020B0604030504040204" pitchFamily="34" charset="0"/>
                <a:cs typeface="Verdana" panose="020B0604030504040204" pitchFamily="34" charset="0"/>
              </a:rPr>
              <a:t>method vs. DACA SSN</a:t>
            </a:r>
          </a:p>
          <a:p>
            <a:pPr marL="342900" indent="-342900">
              <a:buClr>
                <a:schemeClr val="accent6"/>
              </a:buClr>
              <a:buSzPct val="70000"/>
              <a:buFont typeface="Wingdings" panose="05000000000000000000" pitchFamily="2" charset="2"/>
              <a:buChar char="l"/>
            </a:pPr>
            <a:r>
              <a:rPr lang="en-US" sz="2000" dirty="0">
                <a:latin typeface="Verdana" panose="020B0604030504040204" pitchFamily="34" charset="0"/>
                <a:ea typeface="Verdana" panose="020B0604030504040204" pitchFamily="34" charset="0"/>
                <a:cs typeface="Verdana" panose="020B0604030504040204" pitchFamily="34" charset="0"/>
              </a:rPr>
              <a:t>DACA students file CADAA vs. FAFSA</a:t>
            </a:r>
          </a:p>
        </p:txBody>
      </p:sp>
      <p:sp>
        <p:nvSpPr>
          <p:cNvPr id="9" name="Rectangle 8">
            <a:extLst>
              <a:ext uri="{FF2B5EF4-FFF2-40B4-BE49-F238E27FC236}">
                <a16:creationId xmlns:a16="http://schemas.microsoft.com/office/drawing/2014/main" id="{CFECF455-661D-4CDE-88CB-4481BCBBB9D2}"/>
              </a:ext>
            </a:extLst>
          </p:cNvPr>
          <p:cNvSpPr/>
          <p:nvPr/>
        </p:nvSpPr>
        <p:spPr>
          <a:xfrm>
            <a:off x="1842499" y="295093"/>
            <a:ext cx="7162800" cy="1083591"/>
          </a:xfrm>
          <a:prstGeom prst="rect">
            <a:avLst/>
          </a:prstGeom>
          <a:blipFill dpi="0" rotWithShape="1">
            <a:blip r:embed="rId5">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0937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0-#ppt_w/2"/>
                                          </p:val>
                                        </p:tav>
                                        <p:tav tm="100000">
                                          <p:val>
                                            <p:strVal val="#ppt_x"/>
                                          </p:val>
                                        </p:tav>
                                      </p:tavLst>
                                    </p:anim>
                                    <p:anim calcmode="lin" valueType="num">
                                      <p:cBhvr additive="base">
                                        <p:cTn id="8" dur="500" fill="hold"/>
                                        <p:tgtEl>
                                          <p:spTgt spid="102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ppt_y"/>
                                          </p:val>
                                        </p:tav>
                                        <p:tav tm="100000">
                                          <p:val>
                                            <p:strVal val="#ppt_y"/>
                                          </p:val>
                                        </p:tav>
                                      </p:tavLst>
                                    </p:anim>
                                  </p:childTnLst>
                                </p:cTn>
                              </p:par>
                              <p:par>
                                <p:cTn id="15" presetID="2" presetClass="entr" presetSubtype="2" fill="hold" grpId="0"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additive="base">
                                        <p:cTn id="21"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22" dur="500" fill="hold"/>
                                        <p:tgtEl>
                                          <p:spTgt spid="3">
                                            <p:txEl>
                                              <p:pRg st="2" end="2"/>
                                            </p:txEl>
                                          </p:spTgt>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1+#ppt_w/2"/>
                                          </p:val>
                                        </p:tav>
                                        <p:tav tm="100000">
                                          <p:val>
                                            <p:strVal val="#ppt_x"/>
                                          </p:val>
                                        </p:tav>
                                      </p:tavLst>
                                    </p:anim>
                                    <p:anim calcmode="lin" valueType="num">
                                      <p:cBhvr additive="base">
                                        <p:cTn id="3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0-#ppt_w/2"/>
                                          </p:val>
                                        </p:tav>
                                        <p:tav tm="100000">
                                          <p:val>
                                            <p:strVal val="#ppt_x"/>
                                          </p:val>
                                        </p:tav>
                                      </p:tavLst>
                                    </p:anim>
                                    <p:anim calcmode="lin" valueType="num">
                                      <p:cBhvr additive="base">
                                        <p:cTn id="3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AB1C6EBB-4E08-4CE5-B2A6-8A0A98FB6BCD}"/>
              </a:ext>
            </a:extLst>
          </p:cNvPr>
          <p:cNvSpPr>
            <a:spLocks noGrp="1"/>
          </p:cNvSpPr>
          <p:nvPr>
            <p:ph idx="1"/>
          </p:nvPr>
        </p:nvSpPr>
        <p:spPr>
          <a:xfrm>
            <a:off x="1828800" y="972536"/>
            <a:ext cx="6943725" cy="4148102"/>
          </a:xfrm>
        </p:spPr>
        <p:txBody>
          <a:bodyPr>
            <a:noAutofit/>
          </a:bodyPr>
          <a:lstStyle/>
          <a:p>
            <a:pPr>
              <a:spcBef>
                <a:spcPts val="300"/>
              </a:spcBef>
              <a:spcAft>
                <a:spcPts val="1200"/>
              </a:spcAft>
            </a:pPr>
            <a:r>
              <a:rPr lang="en-US" sz="2400" dirty="0">
                <a:cs typeface="Arial" pitchFamily="34" charset="0"/>
              </a:rPr>
              <a:t>Males between ages 18-25 are required to register for Selective Service</a:t>
            </a:r>
          </a:p>
          <a:p>
            <a:pPr>
              <a:spcBef>
                <a:spcPts val="300"/>
              </a:spcBef>
            </a:pPr>
            <a:r>
              <a:rPr lang="en-US" sz="2400" dirty="0">
                <a:cs typeface="Arial" pitchFamily="34" charset="0"/>
              </a:rPr>
              <a:t>Mail paper registration form</a:t>
            </a:r>
          </a:p>
          <a:p>
            <a:pPr lvl="1">
              <a:spcBef>
                <a:spcPts val="300"/>
              </a:spcBef>
              <a:spcAft>
                <a:spcPts val="1200"/>
              </a:spcAft>
              <a:buClr>
                <a:schemeClr val="accent6"/>
              </a:buClr>
              <a:buSzPct val="75000"/>
              <a:buFont typeface="Courier New" panose="02070309020205020404" pitchFamily="49" charset="0"/>
              <a:buChar char="o"/>
            </a:pPr>
            <a:r>
              <a:rPr lang="en-US" dirty="0">
                <a:cs typeface="Arial" pitchFamily="34" charset="0"/>
              </a:rPr>
              <a:t>Registration card arrives by mail in 2-3 months</a:t>
            </a:r>
          </a:p>
          <a:p>
            <a:pPr>
              <a:spcBef>
                <a:spcPts val="300"/>
              </a:spcBef>
              <a:spcAft>
                <a:spcPts val="1200"/>
              </a:spcAft>
            </a:pPr>
            <a:r>
              <a:rPr lang="en-US" sz="2400" dirty="0">
                <a:cs typeface="Arial" pitchFamily="34" charset="0"/>
              </a:rPr>
              <a:t>Reminder emails sent to male CADAA applicants 17-25 yrs.</a:t>
            </a:r>
          </a:p>
          <a:p>
            <a:pPr>
              <a:spcBef>
                <a:spcPts val="300"/>
              </a:spcBef>
              <a:spcAft>
                <a:spcPts val="1200"/>
              </a:spcAft>
            </a:pPr>
            <a:r>
              <a:rPr lang="en-US" sz="2400" dirty="0">
                <a:cs typeface="Arial" pitchFamily="34" charset="0"/>
              </a:rPr>
              <a:t>SSN is </a:t>
            </a:r>
            <a:r>
              <a:rPr lang="en-US" sz="2400" b="1" dirty="0">
                <a:cs typeface="Arial" pitchFamily="34" charset="0"/>
              </a:rPr>
              <a:t>not</a:t>
            </a:r>
            <a:r>
              <a:rPr lang="en-US" sz="2400" dirty="0">
                <a:cs typeface="Arial" pitchFamily="34" charset="0"/>
              </a:rPr>
              <a:t> required to register. SSN field can be left blank</a:t>
            </a:r>
            <a:endParaRPr lang="en-US" sz="2400" dirty="0">
              <a:solidFill>
                <a:srgbClr val="FF0000"/>
              </a:solidFill>
              <a:cs typeface="Arial" pitchFamily="34" charset="0"/>
            </a:endParaRPr>
          </a:p>
          <a:p>
            <a:pPr>
              <a:spcBef>
                <a:spcPts val="300"/>
              </a:spcBef>
              <a:spcAft>
                <a:spcPts val="1200"/>
              </a:spcAft>
            </a:pPr>
            <a:endParaRPr lang="en-US" sz="1800" dirty="0">
              <a:cs typeface="Arial" pitchFamily="34" charset="0"/>
            </a:endParaRPr>
          </a:p>
          <a:p>
            <a:pPr>
              <a:spcBef>
                <a:spcPts val="300"/>
              </a:spcBef>
              <a:spcAft>
                <a:spcPts val="1200"/>
              </a:spcAft>
            </a:pPr>
            <a:endParaRPr lang="en-US" sz="1800" dirty="0">
              <a:cs typeface="Arial" pitchFamily="34" charset="0"/>
            </a:endParaRPr>
          </a:p>
        </p:txBody>
      </p:sp>
      <p:sp>
        <p:nvSpPr>
          <p:cNvPr id="2" name="Title 1"/>
          <p:cNvSpPr>
            <a:spLocks noGrp="1"/>
          </p:cNvSpPr>
          <p:nvPr>
            <p:ph type="title"/>
          </p:nvPr>
        </p:nvSpPr>
        <p:spPr>
          <a:xfrm>
            <a:off x="1295400" y="65978"/>
            <a:ext cx="8229600" cy="1143000"/>
          </a:xfrm>
        </p:spPr>
        <p:txBody>
          <a:bodyPr/>
          <a:lstStyle/>
          <a:p>
            <a:r>
              <a:rPr lang="en-US" dirty="0"/>
              <a:t>Selective Service</a:t>
            </a:r>
          </a:p>
        </p:txBody>
      </p:sp>
      <p:sp>
        <p:nvSpPr>
          <p:cNvPr id="9" name="TextBox 8" hidden="1"/>
          <p:cNvSpPr txBox="1"/>
          <p:nvPr/>
        </p:nvSpPr>
        <p:spPr>
          <a:xfrm>
            <a:off x="0" y="6433194"/>
            <a:ext cx="9144000" cy="36933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marL="0" lvl="1" algn="ctr"/>
            <a:r>
              <a:rPr lang="en-US" dirty="0">
                <a:latin typeface="Verdana" panose="020B0604030504040204" pitchFamily="34" charset="0"/>
                <a:ea typeface="Verdana" panose="020B0604030504040204" pitchFamily="34" charset="0"/>
                <a:cs typeface="Verdana" panose="020B0604030504040204" pitchFamily="34" charset="0"/>
              </a:rPr>
              <a:t>Registering for Selective Service is a </a:t>
            </a:r>
            <a:r>
              <a:rPr lang="en-US" i="1" dirty="0">
                <a:latin typeface="Verdana" panose="020B0604030504040204" pitchFamily="34" charset="0"/>
                <a:ea typeface="Verdana" panose="020B0604030504040204" pitchFamily="34" charset="0"/>
                <a:cs typeface="Verdana" panose="020B0604030504040204" pitchFamily="34" charset="0"/>
              </a:rPr>
              <a:t>requirement</a:t>
            </a:r>
            <a:r>
              <a:rPr lang="en-US" dirty="0">
                <a:latin typeface="Verdana" panose="020B0604030504040204" pitchFamily="34" charset="0"/>
                <a:ea typeface="Verdana" panose="020B0604030504040204" pitchFamily="34" charset="0"/>
                <a:cs typeface="Verdana" panose="020B0604030504040204" pitchFamily="34" charset="0"/>
              </a:rPr>
              <a:t> to receive financial aid</a:t>
            </a:r>
          </a:p>
        </p:txBody>
      </p:sp>
      <p:grpSp>
        <p:nvGrpSpPr>
          <p:cNvPr id="8" name="Group 7">
            <a:extLst>
              <a:ext uri="{FF2B5EF4-FFF2-40B4-BE49-F238E27FC236}">
                <a16:creationId xmlns:a16="http://schemas.microsoft.com/office/drawing/2014/main" id="{7BAEB622-64E7-4611-BE62-5B33C94F17AE}"/>
              </a:ext>
            </a:extLst>
          </p:cNvPr>
          <p:cNvGrpSpPr/>
          <p:nvPr/>
        </p:nvGrpSpPr>
        <p:grpSpPr>
          <a:xfrm>
            <a:off x="2133600" y="5105400"/>
            <a:ext cx="6629400" cy="1503476"/>
            <a:chOff x="457200" y="4153741"/>
            <a:chExt cx="8077200" cy="1676400"/>
          </a:xfrm>
        </p:grpSpPr>
        <p:pic>
          <p:nvPicPr>
            <p:cNvPr id="10" name="Picture 9">
              <a:extLst>
                <a:ext uri="{FF2B5EF4-FFF2-40B4-BE49-F238E27FC236}">
                  <a16:creationId xmlns:a16="http://schemas.microsoft.com/office/drawing/2014/main" id="{C642C4B1-F42A-4284-88A2-7D43F3D73C23}"/>
                </a:ext>
              </a:extLst>
            </p:cNvPr>
            <p:cNvPicPr>
              <a:picLocks noChangeAspect="1"/>
            </p:cNvPicPr>
            <p:nvPr/>
          </p:nvPicPr>
          <p:blipFill>
            <a:blip r:embed="rId4"/>
            <a:stretch>
              <a:fillRect/>
            </a:stretch>
          </p:blipFill>
          <p:spPr>
            <a:xfrm>
              <a:off x="457200" y="4153741"/>
              <a:ext cx="8077200" cy="1676400"/>
            </a:xfrm>
            <a:prstGeom prst="rect">
              <a:avLst/>
            </a:prstGeom>
          </p:spPr>
        </p:pic>
        <p:sp>
          <p:nvSpPr>
            <p:cNvPr id="12" name="Rounded Rectangle 6">
              <a:extLst>
                <a:ext uri="{FF2B5EF4-FFF2-40B4-BE49-F238E27FC236}">
                  <a16:creationId xmlns:a16="http://schemas.microsoft.com/office/drawing/2014/main" id="{93F68B9F-7E82-4313-9F3E-FA7E953A461B}"/>
                </a:ext>
              </a:extLst>
            </p:cNvPr>
            <p:cNvSpPr/>
            <p:nvPr/>
          </p:nvSpPr>
          <p:spPr>
            <a:xfrm>
              <a:off x="5181600" y="5255871"/>
              <a:ext cx="3124200" cy="543341"/>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 name="Speech Bubble: Rectangle with Corners Rounded 14">
            <a:extLst>
              <a:ext uri="{FF2B5EF4-FFF2-40B4-BE49-F238E27FC236}">
                <a16:creationId xmlns:a16="http://schemas.microsoft.com/office/drawing/2014/main" id="{34E88E77-6C2B-4D17-96B7-A789498F273E}"/>
              </a:ext>
            </a:extLst>
          </p:cNvPr>
          <p:cNvSpPr/>
          <p:nvPr/>
        </p:nvSpPr>
        <p:spPr>
          <a:xfrm>
            <a:off x="6858000" y="5148376"/>
            <a:ext cx="914400" cy="764965"/>
          </a:xfrm>
          <a:prstGeom prst="wedgeRoundRectCallout">
            <a:avLst>
              <a:gd name="adj1" fmla="val -21527"/>
              <a:gd name="adj2" fmla="val 74645"/>
              <a:gd name="adj3" fmla="val 16667"/>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6A62E849-2AB3-4F5D-9B5F-3E7DA08DFBBB}"/>
              </a:ext>
            </a:extLst>
          </p:cNvPr>
          <p:cNvSpPr txBox="1"/>
          <p:nvPr/>
        </p:nvSpPr>
        <p:spPr>
          <a:xfrm>
            <a:off x="6848475" y="5148376"/>
            <a:ext cx="1066800" cy="646331"/>
          </a:xfrm>
          <a:prstGeom prst="rect">
            <a:avLst/>
          </a:prstGeom>
          <a:noFill/>
        </p:spPr>
        <p:txBody>
          <a:bodyPr wrap="square" rtlCol="0">
            <a:spAutoFit/>
          </a:bodyPr>
          <a:lstStyle/>
          <a:p>
            <a:r>
              <a:rPr lang="en-US" b="1" dirty="0">
                <a:latin typeface="Verdana" panose="020B0604030504040204" pitchFamily="34" charset="0"/>
                <a:ea typeface="Verdana" panose="020B0604030504040204" pitchFamily="34" charset="0"/>
                <a:cs typeface="Verdana" panose="020B0604030504040204" pitchFamily="34" charset="0"/>
              </a:rPr>
              <a:t>Leave Blank</a:t>
            </a:r>
          </a:p>
        </p:txBody>
      </p:sp>
    </p:spTree>
    <p:custDataLst>
      <p:tags r:id="rId1"/>
    </p:custDataLst>
    <p:extLst>
      <p:ext uri="{BB962C8B-B14F-4D97-AF65-F5344CB8AC3E}">
        <p14:creationId xmlns:p14="http://schemas.microsoft.com/office/powerpoint/2010/main" val="89281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793A2E8-FD97-42AF-9ADD-2D2D68ED204C}"/>
              </a:ext>
            </a:extLst>
          </p:cNvPr>
          <p:cNvSpPr txBox="1">
            <a:spLocks noGrp="1"/>
          </p:cNvSpPr>
          <p:nvPr>
            <p:ph type="title"/>
          </p:nvPr>
        </p:nvSpPr>
        <p:spPr>
          <a:xfrm>
            <a:off x="1219200" y="121466"/>
            <a:ext cx="8229600" cy="1143000"/>
          </a:xfrm>
          <a:prstGeom prst="rect">
            <a:avLst/>
          </a:prstGeom>
          <a:noFill/>
        </p:spPr>
        <p:txBody>
          <a:bodyPr wrap="square" rtlCol="0">
            <a:spAutoFit/>
          </a:bodyPr>
          <a:lstStyle/>
          <a:p>
            <a:r>
              <a:rPr lang="en-US" sz="3800" b="1" dirty="0"/>
              <a:t>Request a Presentation</a:t>
            </a:r>
          </a:p>
        </p:txBody>
      </p:sp>
      <p:pic>
        <p:nvPicPr>
          <p:cNvPr id="6" name="Picture 5">
            <a:extLst>
              <a:ext uri="{FF2B5EF4-FFF2-40B4-BE49-F238E27FC236}">
                <a16:creationId xmlns:a16="http://schemas.microsoft.com/office/drawing/2014/main" id="{31A414D3-8A89-4C43-8333-19BA0C623A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598"/>
          <a:stretch/>
        </p:blipFill>
        <p:spPr>
          <a:xfrm>
            <a:off x="1760259" y="1361303"/>
            <a:ext cx="3497541" cy="29591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Google Shape;124;p28">
            <a:extLst>
              <a:ext uri="{FF2B5EF4-FFF2-40B4-BE49-F238E27FC236}">
                <a16:creationId xmlns:a16="http://schemas.microsoft.com/office/drawing/2014/main" id="{BDA7A150-1EBD-4ACD-A6D6-153385037269}"/>
              </a:ext>
            </a:extLst>
          </p:cNvPr>
          <p:cNvPicPr preferRelativeResize="0"/>
          <p:nvPr/>
        </p:nvPicPr>
        <p:blipFill>
          <a:blip r:embed="rId4">
            <a:alphaModFix/>
          </a:blip>
          <a:stretch>
            <a:fillRect/>
          </a:stretch>
        </p:blipFill>
        <p:spPr>
          <a:xfrm>
            <a:off x="2243799" y="5226547"/>
            <a:ext cx="2530460" cy="1082633"/>
          </a:xfrm>
          <a:prstGeom prst="rect">
            <a:avLst/>
          </a:prstGeom>
          <a:noFill/>
          <a:ln>
            <a:noFill/>
          </a:ln>
        </p:spPr>
      </p:pic>
      <p:sp>
        <p:nvSpPr>
          <p:cNvPr id="8" name="Rectangle 7">
            <a:extLst>
              <a:ext uri="{FF2B5EF4-FFF2-40B4-BE49-F238E27FC236}">
                <a16:creationId xmlns:a16="http://schemas.microsoft.com/office/drawing/2014/main" id="{F572B333-3DAD-48B6-998C-28451454F3ED}"/>
              </a:ext>
            </a:extLst>
          </p:cNvPr>
          <p:cNvSpPr/>
          <p:nvPr/>
        </p:nvSpPr>
        <p:spPr>
          <a:xfrm>
            <a:off x="5410200" y="1487194"/>
            <a:ext cx="3733800" cy="2862322"/>
          </a:xfrm>
          <a:prstGeom prst="rect">
            <a:avLst/>
          </a:prstGeom>
          <a:ln>
            <a:noFill/>
          </a:ln>
        </p:spPr>
        <p:txBody>
          <a:bodyPr wrap="square">
            <a:spAutoFit/>
          </a:bodyPr>
          <a:lstStyle/>
          <a:p>
            <a:r>
              <a:rPr lang="en-US" dirty="0">
                <a:solidFill>
                  <a:srgbClr val="221E1F"/>
                </a:solidFill>
                <a:latin typeface="Akzidenz Grotesk BE"/>
              </a:rPr>
              <a:t>Immigrants Rising’s in-person presentations provide information and support so you can see what’s possible for undocumented students. </a:t>
            </a:r>
          </a:p>
          <a:p>
            <a:endParaRPr lang="en-US" dirty="0">
              <a:solidFill>
                <a:srgbClr val="221E1F"/>
              </a:solidFill>
              <a:latin typeface="Akzidenz Grotesk BE"/>
            </a:endParaRPr>
          </a:p>
          <a:p>
            <a:r>
              <a:rPr lang="en-US" dirty="0">
                <a:solidFill>
                  <a:srgbClr val="221E1F"/>
                </a:solidFill>
                <a:latin typeface="Akzidenz Grotesk BE"/>
              </a:rPr>
              <a:t>We cover diverse topics such as immigration law and policy, college access, in-state tuition, financial aid, career opportunities, and how to be a strong ally. </a:t>
            </a:r>
            <a:endParaRPr lang="en-US" dirty="0"/>
          </a:p>
        </p:txBody>
      </p:sp>
      <p:sp>
        <p:nvSpPr>
          <p:cNvPr id="9" name="Rectangle 8">
            <a:extLst>
              <a:ext uri="{FF2B5EF4-FFF2-40B4-BE49-F238E27FC236}">
                <a16:creationId xmlns:a16="http://schemas.microsoft.com/office/drawing/2014/main" id="{D22DA6F7-2616-4955-B803-DCC83EF38497}"/>
              </a:ext>
            </a:extLst>
          </p:cNvPr>
          <p:cNvSpPr/>
          <p:nvPr/>
        </p:nvSpPr>
        <p:spPr>
          <a:xfrm>
            <a:off x="5410200" y="5029200"/>
            <a:ext cx="3657600" cy="1477328"/>
          </a:xfrm>
          <a:prstGeom prst="rect">
            <a:avLst/>
          </a:prstGeom>
          <a:solidFill>
            <a:schemeClr val="bg2">
              <a:lumMod val="90000"/>
            </a:schemeClr>
          </a:solidFill>
          <a:ln w="38100">
            <a:solidFill>
              <a:srgbClr val="00B0F0"/>
            </a:solidFill>
          </a:ln>
        </p:spPr>
        <p:txBody>
          <a:bodyPr wrap="square">
            <a:spAutoFit/>
          </a:bodyPr>
          <a:lstStyle/>
          <a:p>
            <a:r>
              <a:rPr lang="en-US" dirty="0">
                <a:latin typeface="Verdana" panose="020B0604030504040204" pitchFamily="34" charset="0"/>
                <a:ea typeface="Verdana" panose="020B0604030504040204" pitchFamily="34" charset="0"/>
                <a:cs typeface="Verdana" panose="020B0604030504040204" pitchFamily="34" charset="0"/>
              </a:rPr>
              <a:t>The Immigrants Rising </a:t>
            </a:r>
          </a:p>
          <a:p>
            <a:r>
              <a:rPr lang="en-US" dirty="0">
                <a:latin typeface="Verdana" panose="020B0604030504040204" pitchFamily="34" charset="0"/>
                <a:ea typeface="Verdana" panose="020B0604030504040204" pitchFamily="34" charset="0"/>
                <a:cs typeface="Verdana" panose="020B0604030504040204" pitchFamily="34" charset="0"/>
              </a:rPr>
              <a:t>Presentation Team is</a:t>
            </a:r>
          </a:p>
          <a:p>
            <a:r>
              <a:rPr lang="en-US" dirty="0">
                <a:latin typeface="Verdana" panose="020B0604030504040204" pitchFamily="34" charset="0"/>
                <a:ea typeface="Verdana" panose="020B0604030504040204" pitchFamily="34" charset="0"/>
                <a:cs typeface="Verdana" panose="020B0604030504040204" pitchFamily="34" charset="0"/>
              </a:rPr>
              <a:t>available to present at high schools, colleges and organizations in the Bay Area</a:t>
            </a:r>
          </a:p>
        </p:txBody>
      </p:sp>
      <p:sp>
        <p:nvSpPr>
          <p:cNvPr id="10" name="Rectangle 9">
            <a:extLst>
              <a:ext uri="{FF2B5EF4-FFF2-40B4-BE49-F238E27FC236}">
                <a16:creationId xmlns:a16="http://schemas.microsoft.com/office/drawing/2014/main" id="{3CC42594-3540-4310-8BE6-B6AC8C69B0A5}"/>
              </a:ext>
            </a:extLst>
          </p:cNvPr>
          <p:cNvSpPr/>
          <p:nvPr/>
        </p:nvSpPr>
        <p:spPr>
          <a:xfrm>
            <a:off x="1752600" y="4378569"/>
            <a:ext cx="4085224" cy="400110"/>
          </a:xfrm>
          <a:prstGeom prst="rect">
            <a:avLst/>
          </a:prstGeom>
          <a:solidFill>
            <a:schemeClr val="tx1"/>
          </a:solidFill>
          <a:ln>
            <a:noFill/>
          </a:ln>
        </p:spPr>
        <p:txBody>
          <a:bodyPr wrap="square">
            <a:spAutoFit/>
          </a:bodyPr>
          <a:lstStyle/>
          <a:p>
            <a:pPr algn="ctr"/>
            <a:r>
              <a:rPr lang="en-US" sz="1200" dirty="0">
                <a:solidFill>
                  <a:srgbClr val="000000"/>
                </a:solidFill>
                <a:latin typeface="Akzidenz Grotesk BE Bold"/>
              </a:rPr>
              <a:t> </a:t>
            </a:r>
            <a:r>
              <a:rPr lang="en-US" sz="2000" b="1" dirty="0">
                <a:solidFill>
                  <a:schemeClr val="bg1"/>
                </a:solidFill>
                <a:latin typeface="Akzidenz Grotesk BE Bold"/>
              </a:rPr>
              <a:t>immigrantsrising.org/presentations</a:t>
            </a:r>
            <a:endParaRPr lang="en-US" sz="2000" dirty="0">
              <a:solidFill>
                <a:schemeClr val="bg1"/>
              </a:solidFill>
            </a:endParaRPr>
          </a:p>
        </p:txBody>
      </p:sp>
    </p:spTree>
    <p:extLst>
      <p:ext uri="{BB962C8B-B14F-4D97-AF65-F5344CB8AC3E}">
        <p14:creationId xmlns:p14="http://schemas.microsoft.com/office/powerpoint/2010/main" val="41641496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6955777-0358-47C6-A437-9692A6B5DA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0" y="1040519"/>
            <a:ext cx="6783953" cy="4449876"/>
          </a:xfrm>
          <a:prstGeom prst="rect">
            <a:avLst/>
          </a:prstGeom>
        </p:spPr>
      </p:pic>
      <p:sp>
        <p:nvSpPr>
          <p:cNvPr id="20" name="Oval 19">
            <a:extLst>
              <a:ext uri="{FF2B5EF4-FFF2-40B4-BE49-F238E27FC236}">
                <a16:creationId xmlns:a16="http://schemas.microsoft.com/office/drawing/2014/main" id="{5E1A9B5F-4F6A-4605-8454-FC860945056F}"/>
              </a:ext>
            </a:extLst>
          </p:cNvPr>
          <p:cNvSpPr/>
          <p:nvPr/>
        </p:nvSpPr>
        <p:spPr>
          <a:xfrm>
            <a:off x="2561492" y="153851"/>
            <a:ext cx="5943600" cy="719125"/>
          </a:xfrm>
          <a:prstGeom prst="ellipse">
            <a:avLst/>
          </a:prstGeom>
          <a:solidFill>
            <a:schemeClr val="bg1"/>
          </a:solidFill>
          <a:ln>
            <a:solidFill>
              <a:schemeClr val="tx1"/>
            </a:solid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98CA4834-B878-47FD-BBB4-D5C81DF02383}"/>
              </a:ext>
            </a:extLst>
          </p:cNvPr>
          <p:cNvSpPr>
            <a:spLocks noGrp="1"/>
          </p:cNvSpPr>
          <p:nvPr>
            <p:ph type="title"/>
          </p:nvPr>
        </p:nvSpPr>
        <p:spPr>
          <a:xfrm>
            <a:off x="2507717" y="327734"/>
            <a:ext cx="6096000" cy="423976"/>
          </a:xfrm>
        </p:spPr>
        <p:txBody>
          <a:bodyPr>
            <a:normAutofit/>
          </a:bodyPr>
          <a:lstStyle/>
          <a:p>
            <a:r>
              <a:rPr lang="en-US" sz="2000" noProof="0" dirty="0">
                <a:ln w="13462">
                  <a:noFill/>
                  <a:prstDash val="solid"/>
                </a:ln>
                <a:solidFill>
                  <a:schemeClr val="tx1"/>
                </a:solidFill>
              </a:rPr>
              <a:t>California Student Aid Commission </a:t>
            </a:r>
            <a:endParaRPr lang="en-US" sz="2000" noProof="0" dirty="0"/>
          </a:p>
        </p:txBody>
      </p:sp>
      <p:pic>
        <p:nvPicPr>
          <p:cNvPr id="6" name="Picture 5">
            <a:extLst>
              <a:ext uri="{FF2B5EF4-FFF2-40B4-BE49-F238E27FC236}">
                <a16:creationId xmlns:a16="http://schemas.microsoft.com/office/drawing/2014/main" id="{F26478A8-7753-4006-B1C0-DD3529C630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2339" y="1540953"/>
            <a:ext cx="2586755" cy="3449007"/>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27" name="Group 26">
            <a:extLst>
              <a:ext uri="{FF2B5EF4-FFF2-40B4-BE49-F238E27FC236}">
                <a16:creationId xmlns:a16="http://schemas.microsoft.com/office/drawing/2014/main" id="{CEE41395-5D45-46BA-90C1-B68ED54261CD}"/>
              </a:ext>
            </a:extLst>
          </p:cNvPr>
          <p:cNvGrpSpPr/>
          <p:nvPr/>
        </p:nvGrpSpPr>
        <p:grpSpPr>
          <a:xfrm>
            <a:off x="2047340" y="5142014"/>
            <a:ext cx="7238186" cy="719124"/>
            <a:chOff x="-7793304" y="-364312"/>
            <a:chExt cx="7485826" cy="719124"/>
          </a:xfrm>
          <a:solidFill>
            <a:schemeClr val="accent3">
              <a:lumMod val="20000"/>
              <a:lumOff val="80000"/>
            </a:schemeClr>
          </a:solidFill>
        </p:grpSpPr>
        <p:sp>
          <p:nvSpPr>
            <p:cNvPr id="25" name="Rectangle 24">
              <a:extLst>
                <a:ext uri="{FF2B5EF4-FFF2-40B4-BE49-F238E27FC236}">
                  <a16:creationId xmlns:a16="http://schemas.microsoft.com/office/drawing/2014/main" id="{32B943D8-28C4-470F-98C6-A169B99BAC9D}"/>
                </a:ext>
              </a:extLst>
            </p:cNvPr>
            <p:cNvSpPr/>
            <p:nvPr/>
          </p:nvSpPr>
          <p:spPr>
            <a:xfrm>
              <a:off x="-7793304" y="-364312"/>
              <a:ext cx="7061286" cy="719124"/>
            </a:xfrm>
            <a:prstGeom prst="rect">
              <a:avLst/>
            </a:prstGeom>
            <a:grp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schemeClr val="tx1"/>
                </a:solidFill>
              </a:endParaRPr>
            </a:p>
          </p:txBody>
        </p:sp>
        <p:sp>
          <p:nvSpPr>
            <p:cNvPr id="26" name="TextBox 25">
              <a:extLst>
                <a:ext uri="{FF2B5EF4-FFF2-40B4-BE49-F238E27FC236}">
                  <a16:creationId xmlns:a16="http://schemas.microsoft.com/office/drawing/2014/main" id="{5A54F96B-CF86-4F90-8EA4-D36C1579A966}"/>
                </a:ext>
              </a:extLst>
            </p:cNvPr>
            <p:cNvSpPr txBox="1"/>
            <p:nvPr/>
          </p:nvSpPr>
          <p:spPr>
            <a:xfrm>
              <a:off x="-7546479" y="-232179"/>
              <a:ext cx="7239001" cy="538609"/>
            </a:xfrm>
            <a:prstGeom prst="rect">
              <a:avLst/>
            </a:prstGeom>
            <a:noFill/>
          </p:spPr>
          <p:txBody>
            <a:bodyPr wrap="square" rtlCol="0">
              <a:spAutoFit/>
            </a:bodyPr>
            <a:lstStyle/>
            <a:p>
              <a:r>
                <a:rPr lang="en-US" sz="2900" b="1" dirty="0">
                  <a:latin typeface="+mj-lt"/>
                </a:rPr>
                <a:t>New Executive Director-Marlene L. Garcia</a:t>
              </a:r>
            </a:p>
          </p:txBody>
        </p:sp>
      </p:grpSp>
      <p:sp>
        <p:nvSpPr>
          <p:cNvPr id="12" name="TextBox 11" hidden="1">
            <a:extLst>
              <a:ext uri="{FF2B5EF4-FFF2-40B4-BE49-F238E27FC236}">
                <a16:creationId xmlns:a16="http://schemas.microsoft.com/office/drawing/2014/main" id="{F272617A-3652-4D83-9AB8-5633EBD40187}"/>
              </a:ext>
            </a:extLst>
          </p:cNvPr>
          <p:cNvSpPr txBox="1"/>
          <p:nvPr/>
        </p:nvSpPr>
        <p:spPr>
          <a:xfrm>
            <a:off x="513938" y="2235944"/>
            <a:ext cx="4114800" cy="2893100"/>
          </a:xfrm>
          <a:prstGeom prst="rect">
            <a:avLst/>
          </a:prstGeom>
          <a:solidFill>
            <a:schemeClr val="accent3">
              <a:lumMod val="20000"/>
              <a:lumOff val="80000"/>
            </a:schemeClr>
          </a:solidFill>
        </p:spPr>
        <p:txBody>
          <a:bodyPr wrap="square" rtlCol="0">
            <a:spAutoFit/>
          </a:bodyPr>
          <a:lstStyle/>
          <a:p>
            <a:r>
              <a:rPr lang="en-US" sz="3200" b="1" dirty="0">
                <a:latin typeface="+mj-lt"/>
              </a:rPr>
              <a:t>Test your knowledge!</a:t>
            </a:r>
          </a:p>
          <a:p>
            <a:r>
              <a:rPr lang="en-US" sz="3000" dirty="0">
                <a:latin typeface="+mj-lt"/>
              </a:rPr>
              <a:t>Approximately how much state aid is administered by the California Student Aid Commission each year? </a:t>
            </a:r>
          </a:p>
        </p:txBody>
      </p:sp>
      <p:sp>
        <p:nvSpPr>
          <p:cNvPr id="13" name="TextBox 12" hidden="1">
            <a:extLst>
              <a:ext uri="{FF2B5EF4-FFF2-40B4-BE49-F238E27FC236}">
                <a16:creationId xmlns:a16="http://schemas.microsoft.com/office/drawing/2014/main" id="{C9432FB7-82D4-4024-8EDD-073AFF60592F}"/>
              </a:ext>
            </a:extLst>
          </p:cNvPr>
          <p:cNvSpPr txBox="1"/>
          <p:nvPr/>
        </p:nvSpPr>
        <p:spPr>
          <a:xfrm>
            <a:off x="5312472" y="1975657"/>
            <a:ext cx="3505200" cy="584775"/>
          </a:xfrm>
          <a:prstGeom prst="rect">
            <a:avLst/>
          </a:prstGeom>
          <a:solidFill>
            <a:schemeClr val="accent6">
              <a:lumMod val="20000"/>
              <a:lumOff val="80000"/>
            </a:schemeClr>
          </a:solidFill>
          <a:ln>
            <a:solidFill>
              <a:schemeClr val="accent3"/>
            </a:solidFill>
          </a:ln>
        </p:spPr>
        <p:txBody>
          <a:bodyPr wrap="square" rtlCol="0">
            <a:spAutoFit/>
          </a:bodyPr>
          <a:lstStyle/>
          <a:p>
            <a:r>
              <a:rPr lang="en-US" sz="3200" b="1" dirty="0">
                <a:latin typeface="+mj-lt"/>
              </a:rPr>
              <a:t>$100 million dollars</a:t>
            </a:r>
          </a:p>
        </p:txBody>
      </p:sp>
      <p:sp>
        <p:nvSpPr>
          <p:cNvPr id="14" name="TextBox 13" hidden="1">
            <a:extLst>
              <a:ext uri="{FF2B5EF4-FFF2-40B4-BE49-F238E27FC236}">
                <a16:creationId xmlns:a16="http://schemas.microsoft.com/office/drawing/2014/main" id="{8949F512-5A1A-490F-A916-34944865EC5B}"/>
              </a:ext>
            </a:extLst>
          </p:cNvPr>
          <p:cNvSpPr txBox="1"/>
          <p:nvPr/>
        </p:nvSpPr>
        <p:spPr>
          <a:xfrm>
            <a:off x="5330146" y="2640550"/>
            <a:ext cx="3505200" cy="584775"/>
          </a:xfrm>
          <a:prstGeom prst="rect">
            <a:avLst/>
          </a:prstGeom>
          <a:solidFill>
            <a:schemeClr val="accent6">
              <a:lumMod val="20000"/>
              <a:lumOff val="80000"/>
            </a:schemeClr>
          </a:solidFill>
          <a:ln>
            <a:solidFill>
              <a:schemeClr val="accent6"/>
            </a:solidFill>
          </a:ln>
        </p:spPr>
        <p:txBody>
          <a:bodyPr wrap="square" rtlCol="0">
            <a:spAutoFit/>
          </a:bodyPr>
          <a:lstStyle/>
          <a:p>
            <a:r>
              <a:rPr lang="en-US" sz="3200" b="1" dirty="0">
                <a:latin typeface="+mj-lt"/>
              </a:rPr>
              <a:t>$725 million dollars</a:t>
            </a:r>
          </a:p>
        </p:txBody>
      </p:sp>
      <p:sp>
        <p:nvSpPr>
          <p:cNvPr id="16" name="TextBox 15" hidden="1">
            <a:extLst>
              <a:ext uri="{FF2B5EF4-FFF2-40B4-BE49-F238E27FC236}">
                <a16:creationId xmlns:a16="http://schemas.microsoft.com/office/drawing/2014/main" id="{F2B3FE24-A10F-46B2-B429-3394ACDE4935}"/>
              </a:ext>
            </a:extLst>
          </p:cNvPr>
          <p:cNvSpPr txBox="1"/>
          <p:nvPr/>
        </p:nvSpPr>
        <p:spPr>
          <a:xfrm>
            <a:off x="5337988" y="3343858"/>
            <a:ext cx="3505200" cy="584775"/>
          </a:xfrm>
          <a:prstGeom prst="rect">
            <a:avLst/>
          </a:prstGeom>
          <a:solidFill>
            <a:schemeClr val="accent6">
              <a:lumMod val="20000"/>
              <a:lumOff val="80000"/>
            </a:schemeClr>
          </a:solidFill>
          <a:ln>
            <a:solidFill>
              <a:schemeClr val="accent6"/>
            </a:solidFill>
          </a:ln>
        </p:spPr>
        <p:txBody>
          <a:bodyPr wrap="square" rtlCol="0">
            <a:spAutoFit/>
          </a:bodyPr>
          <a:lstStyle/>
          <a:p>
            <a:r>
              <a:rPr lang="en-US" sz="3200" b="1" dirty="0">
                <a:latin typeface="+mj-lt"/>
              </a:rPr>
              <a:t>$2 billion dollars</a:t>
            </a:r>
          </a:p>
        </p:txBody>
      </p:sp>
      <p:sp>
        <p:nvSpPr>
          <p:cNvPr id="17" name="TextBox 16" hidden="1">
            <a:extLst>
              <a:ext uri="{FF2B5EF4-FFF2-40B4-BE49-F238E27FC236}">
                <a16:creationId xmlns:a16="http://schemas.microsoft.com/office/drawing/2014/main" id="{A540EC6F-104D-490D-8924-846F0DA716F5}"/>
              </a:ext>
            </a:extLst>
          </p:cNvPr>
          <p:cNvSpPr txBox="1"/>
          <p:nvPr/>
        </p:nvSpPr>
        <p:spPr>
          <a:xfrm>
            <a:off x="5338746" y="4039366"/>
            <a:ext cx="3505200" cy="584775"/>
          </a:xfrm>
          <a:prstGeom prst="rect">
            <a:avLst/>
          </a:prstGeom>
          <a:solidFill>
            <a:schemeClr val="accent6">
              <a:lumMod val="20000"/>
              <a:lumOff val="80000"/>
            </a:schemeClr>
          </a:solidFill>
          <a:ln>
            <a:solidFill>
              <a:schemeClr val="accent6"/>
            </a:solidFill>
          </a:ln>
        </p:spPr>
        <p:txBody>
          <a:bodyPr wrap="square" rtlCol="0">
            <a:spAutoFit/>
          </a:bodyPr>
          <a:lstStyle/>
          <a:p>
            <a:r>
              <a:rPr lang="en-US" sz="3200" b="1" dirty="0">
                <a:latin typeface="+mj-lt"/>
              </a:rPr>
              <a:t>$4 billion dollars</a:t>
            </a:r>
          </a:p>
        </p:txBody>
      </p:sp>
      <p:sp>
        <p:nvSpPr>
          <p:cNvPr id="15" name="TextBox 14" hidden="1">
            <a:extLst>
              <a:ext uri="{FF2B5EF4-FFF2-40B4-BE49-F238E27FC236}">
                <a16:creationId xmlns:a16="http://schemas.microsoft.com/office/drawing/2014/main" id="{E2B25741-4657-48BF-AEFB-614AE0EEDD11}"/>
              </a:ext>
            </a:extLst>
          </p:cNvPr>
          <p:cNvSpPr txBox="1"/>
          <p:nvPr/>
        </p:nvSpPr>
        <p:spPr>
          <a:xfrm>
            <a:off x="5330146" y="4754958"/>
            <a:ext cx="3505200" cy="584775"/>
          </a:xfrm>
          <a:prstGeom prst="rect">
            <a:avLst/>
          </a:prstGeom>
          <a:solidFill>
            <a:schemeClr val="accent6">
              <a:lumMod val="20000"/>
              <a:lumOff val="80000"/>
            </a:schemeClr>
          </a:solidFill>
          <a:ln>
            <a:solidFill>
              <a:schemeClr val="accent6"/>
            </a:solidFill>
          </a:ln>
        </p:spPr>
        <p:txBody>
          <a:bodyPr wrap="square" rtlCol="0">
            <a:spAutoFit/>
          </a:bodyPr>
          <a:lstStyle/>
          <a:p>
            <a:r>
              <a:rPr lang="en-US" sz="3200" b="1" dirty="0">
                <a:latin typeface="+mj-lt"/>
              </a:rPr>
              <a:t>$100 billion dollars</a:t>
            </a:r>
          </a:p>
        </p:txBody>
      </p:sp>
      <p:sp>
        <p:nvSpPr>
          <p:cNvPr id="21" name="TextBox 20" hidden="1">
            <a:extLst>
              <a:ext uri="{FF2B5EF4-FFF2-40B4-BE49-F238E27FC236}">
                <a16:creationId xmlns:a16="http://schemas.microsoft.com/office/drawing/2014/main" id="{4AC5967B-DF04-4198-9258-18DBB007A7F1}"/>
              </a:ext>
            </a:extLst>
          </p:cNvPr>
          <p:cNvSpPr txBox="1"/>
          <p:nvPr/>
        </p:nvSpPr>
        <p:spPr>
          <a:xfrm>
            <a:off x="5330146" y="3339540"/>
            <a:ext cx="3505200" cy="584775"/>
          </a:xfrm>
          <a:prstGeom prst="rect">
            <a:avLst/>
          </a:prstGeom>
          <a:solidFill>
            <a:schemeClr val="accent6">
              <a:lumMod val="20000"/>
              <a:lumOff val="80000"/>
            </a:schemeClr>
          </a:solidFill>
          <a:ln>
            <a:solidFill>
              <a:schemeClr val="accent6"/>
            </a:solidFill>
          </a:ln>
        </p:spPr>
        <p:txBody>
          <a:bodyPr wrap="square" rtlCol="0">
            <a:spAutoFit/>
          </a:bodyPr>
          <a:lstStyle/>
          <a:p>
            <a:r>
              <a:rPr lang="en-US" sz="3200" b="1" dirty="0">
                <a:solidFill>
                  <a:srgbClr val="FF0000"/>
                </a:solidFill>
                <a:latin typeface="+mj-lt"/>
              </a:rPr>
              <a:t>$2.2+ billion dollars</a:t>
            </a:r>
          </a:p>
        </p:txBody>
      </p:sp>
      <p:sp>
        <p:nvSpPr>
          <p:cNvPr id="18" name="Oval 17" hidden="1">
            <a:extLst>
              <a:ext uri="{FF2B5EF4-FFF2-40B4-BE49-F238E27FC236}">
                <a16:creationId xmlns:a16="http://schemas.microsoft.com/office/drawing/2014/main" id="{E193B887-B2CC-48B1-8858-2D1F315971C0}"/>
              </a:ext>
            </a:extLst>
          </p:cNvPr>
          <p:cNvSpPr/>
          <p:nvPr/>
        </p:nvSpPr>
        <p:spPr>
          <a:xfrm>
            <a:off x="5124683" y="3258568"/>
            <a:ext cx="3763273" cy="76200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Tree>
    <p:extLst>
      <p:ext uri="{BB962C8B-B14F-4D97-AF65-F5344CB8AC3E}">
        <p14:creationId xmlns:p14="http://schemas.microsoft.com/office/powerpoint/2010/main" val="714391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dissolve">
                                      <p:cBhvr>
                                        <p:cTn id="7" dur="1000"/>
                                        <p:tgtEl>
                                          <p:spTgt spid="27"/>
                                        </p:tgtEl>
                                      </p:cBhvr>
                                    </p:animEffect>
                                  </p:childTnLst>
                                </p:cTn>
                              </p:par>
                              <p:par>
                                <p:cTn id="8" presetID="9"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xit" presetSubtype="0" fill="hold" nodeType="clickEffect">
                                  <p:stCondLst>
                                    <p:cond delay="0"/>
                                  </p:stCondLst>
                                  <p:childTnLst>
                                    <p:animEffect transition="out" filter="dissolve">
                                      <p:cBhvr>
                                        <p:cTn id="14" dur="1000"/>
                                        <p:tgtEl>
                                          <p:spTgt spid="27"/>
                                        </p:tgtEl>
                                      </p:cBhvr>
                                    </p:animEffect>
                                    <p:set>
                                      <p:cBhvr>
                                        <p:cTn id="15" dur="1" fill="hold">
                                          <p:stCondLst>
                                            <p:cond delay="999"/>
                                          </p:stCondLst>
                                        </p:cTn>
                                        <p:tgtEl>
                                          <p:spTgt spid="27"/>
                                        </p:tgtEl>
                                        <p:attrNameLst>
                                          <p:attrName>style.visibility</p:attrName>
                                        </p:attrNameLst>
                                      </p:cBhvr>
                                      <p:to>
                                        <p:strVal val="hidden"/>
                                      </p:to>
                                    </p:set>
                                  </p:childTnLst>
                                </p:cTn>
                              </p:par>
                              <p:par>
                                <p:cTn id="16" presetID="9" presetClass="exit" presetSubtype="0" fill="hold" nodeType="withEffect">
                                  <p:stCondLst>
                                    <p:cond delay="0"/>
                                  </p:stCondLst>
                                  <p:childTnLst>
                                    <p:animEffect transition="out" filter="dissolve">
                                      <p:cBhvr>
                                        <p:cTn id="17" dur="1000"/>
                                        <p:tgtEl>
                                          <p:spTgt spid="6"/>
                                        </p:tgtEl>
                                      </p:cBhvr>
                                    </p:animEffect>
                                    <p:set>
                                      <p:cBhvr>
                                        <p:cTn id="18" dur="1" fill="hold">
                                          <p:stCondLst>
                                            <p:cond delay="999"/>
                                          </p:stCondLst>
                                        </p:cTn>
                                        <p:tgtEl>
                                          <p:spTgt spid="6"/>
                                        </p:tgtEl>
                                        <p:attrNameLst>
                                          <p:attrName>style.visibility</p:attrName>
                                        </p:attrNameLst>
                                      </p:cBhvr>
                                      <p:to>
                                        <p:strVal val="hidden"/>
                                      </p:to>
                                    </p:set>
                                  </p:childTnLst>
                                </p:cTn>
                              </p:par>
                              <p:par>
                                <p:cTn id="19" presetID="10" presetClass="entr" presetSubtype="0" fill="hold" grpId="0" nodeType="withEffect">
                                  <p:stCondLst>
                                    <p:cond delay="100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2000"/>
                                        <p:tgtEl>
                                          <p:spTgt spid="13"/>
                                        </p:tgtEl>
                                      </p:cBhvr>
                                    </p:animEffect>
                                  </p:childTnLst>
                                </p:cTn>
                              </p:par>
                              <p:par>
                                <p:cTn id="27" presetID="10" presetClass="entr" presetSubtype="0" fill="hold" grpId="0" nodeType="withEffect">
                                  <p:stCondLst>
                                    <p:cond delay="50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2000"/>
                                        <p:tgtEl>
                                          <p:spTgt spid="14"/>
                                        </p:tgtEl>
                                      </p:cBhvr>
                                    </p:animEffect>
                                  </p:childTnLst>
                                </p:cTn>
                              </p:par>
                              <p:par>
                                <p:cTn id="30" presetID="10" presetClass="entr" presetSubtype="0" fill="hold" grpId="0" nodeType="withEffect">
                                  <p:stCondLst>
                                    <p:cond delay="100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2000"/>
                                        <p:tgtEl>
                                          <p:spTgt spid="16"/>
                                        </p:tgtEl>
                                      </p:cBhvr>
                                    </p:animEffect>
                                  </p:childTnLst>
                                </p:cTn>
                              </p:par>
                              <p:par>
                                <p:cTn id="33" presetID="10" presetClass="entr" presetSubtype="0" fill="hold" grpId="0" nodeType="withEffect">
                                  <p:stCondLst>
                                    <p:cond delay="150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2000"/>
                                        <p:tgtEl>
                                          <p:spTgt spid="17"/>
                                        </p:tgtEl>
                                      </p:cBhvr>
                                    </p:animEffect>
                                  </p:childTnLst>
                                </p:cTn>
                              </p:par>
                              <p:par>
                                <p:cTn id="36" presetID="10" presetClass="entr" presetSubtype="0" fill="hold" grpId="0" nodeType="withEffect">
                                  <p:stCondLst>
                                    <p:cond delay="250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20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21" presetClass="entr" presetSubtype="1"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wheel(1)">
                                      <p:cBhvr>
                                        <p:cTn id="43" dur="2000"/>
                                        <p:tgtEl>
                                          <p:spTgt spid="18"/>
                                        </p:tgtEl>
                                      </p:cBhvr>
                                    </p:animEffect>
                                  </p:childTnLst>
                                </p:cTn>
                              </p:par>
                              <p:par>
                                <p:cTn id="44" presetID="10" presetClass="entr" presetSubtype="0" fill="hold" grpId="0" nodeType="withEffect">
                                  <p:stCondLst>
                                    <p:cond delay="100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2000"/>
                                        <p:tgtEl>
                                          <p:spTgt spid="21"/>
                                        </p:tgtEl>
                                      </p:cBhvr>
                                    </p:animEffect>
                                  </p:childTnLst>
                                </p:cTn>
                              </p:par>
                              <p:par>
                                <p:cTn id="47" presetID="10" presetClass="entr" presetSubtype="0" fill="hold" grpId="1" nodeType="withEffect">
                                  <p:stCondLst>
                                    <p:cond delay="100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6" grpId="0" animBg="1"/>
      <p:bldP spid="17" grpId="0" animBg="1"/>
      <p:bldP spid="15" grpId="0" animBg="1"/>
      <p:bldP spid="21" grpId="0" animBg="1"/>
      <p:bldP spid="21" grpId="1" animBg="1"/>
      <p:bldP spid="18" grpId="0" animBg="1"/>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3810000" y="1371600"/>
            <a:ext cx="3581400" cy="4114800"/>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Verdana" panose="020B0604030504040204" pitchFamily="34" charset="0"/>
                <a:ea typeface="Verdana" panose="020B0604030504040204" pitchFamily="34" charset="0"/>
                <a:cs typeface="Verdana" panose="020B0604030504040204" pitchFamily="34" charset="0"/>
              </a:rPr>
              <a:t>High Schools</a:t>
            </a:r>
          </a:p>
          <a:p>
            <a:pPr algn="ctr"/>
            <a:r>
              <a:rPr lang="en-US" sz="2200" b="1" dirty="0">
                <a:solidFill>
                  <a:schemeClr val="bg1"/>
                </a:solidFill>
                <a:latin typeface="Verdana" panose="020B0604030504040204" pitchFamily="34" charset="0"/>
                <a:ea typeface="Verdana" panose="020B0604030504040204" pitchFamily="34" charset="0"/>
                <a:cs typeface="Verdana" panose="020B0604030504040204" pitchFamily="34" charset="0"/>
              </a:rPr>
              <a:t>“Doing Your Part”</a:t>
            </a:r>
          </a:p>
          <a:p>
            <a:pPr algn="ctr"/>
            <a:endParaRPr lang="en-US" dirty="0"/>
          </a:p>
        </p:txBody>
      </p:sp>
    </p:spTree>
    <p:extLst>
      <p:ext uri="{BB962C8B-B14F-4D97-AF65-F5344CB8AC3E}">
        <p14:creationId xmlns:p14="http://schemas.microsoft.com/office/powerpoint/2010/main" val="1095436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4" name="Group 13"/>
          <p:cNvGrpSpPr/>
          <p:nvPr/>
        </p:nvGrpSpPr>
        <p:grpSpPr>
          <a:xfrm>
            <a:off x="1905000" y="2039134"/>
            <a:ext cx="3196493" cy="3416282"/>
            <a:chOff x="-4211370" y="4430673"/>
            <a:chExt cx="3512128" cy="2812501"/>
          </a:xfrm>
        </p:grpSpPr>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1370" y="4430673"/>
              <a:ext cx="3512128" cy="2812501"/>
            </a:xfrm>
            <a:prstGeom prst="rect">
              <a:avLst/>
            </a:prstGeom>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00880" y="4503735"/>
              <a:ext cx="3329395" cy="1970548"/>
            </a:xfrm>
            <a:prstGeom prst="rect">
              <a:avLst/>
            </a:prstGeom>
          </p:spPr>
        </p:pic>
      </p:grpSp>
      <p:sp>
        <p:nvSpPr>
          <p:cNvPr id="2" name="Title 1"/>
          <p:cNvSpPr>
            <a:spLocks noGrp="1"/>
          </p:cNvSpPr>
          <p:nvPr>
            <p:ph type="title"/>
          </p:nvPr>
        </p:nvSpPr>
        <p:spPr>
          <a:xfrm>
            <a:off x="1752600" y="397533"/>
            <a:ext cx="7679287" cy="787014"/>
          </a:xfrm>
        </p:spPr>
        <p:txBody>
          <a:bodyPr>
            <a:noAutofit/>
          </a:bodyPr>
          <a:lstStyle/>
          <a:p>
            <a:r>
              <a:rPr lang="en-US" noProof="0" dirty="0"/>
              <a:t>Establish </a:t>
            </a:r>
            <a:r>
              <a:rPr lang="en-US" noProof="0" dirty="0" err="1"/>
              <a:t>WebGrants</a:t>
            </a:r>
            <a:r>
              <a:rPr lang="en-US" noProof="0" dirty="0"/>
              <a:t> Access</a:t>
            </a:r>
            <a:endParaRPr lang="en-US" sz="3600" b="1" noProof="0" dirty="0">
              <a:latin typeface="Verdana" panose="020B0604030504040204" pitchFamily="34" charset="0"/>
              <a:ea typeface="Verdana" panose="020B0604030504040204" pitchFamily="34" charset="0"/>
              <a:cs typeface="Verdana" panose="020B0604030504040204" pitchFamily="34" charset="0"/>
            </a:endParaRPr>
          </a:p>
        </p:txBody>
      </p:sp>
      <p:sp>
        <p:nvSpPr>
          <p:cNvPr id="3" name="Content Placeholder 2"/>
          <p:cNvSpPr>
            <a:spLocks noGrp="1"/>
          </p:cNvSpPr>
          <p:nvPr>
            <p:ph idx="1"/>
          </p:nvPr>
        </p:nvSpPr>
        <p:spPr>
          <a:xfrm>
            <a:off x="5230709" y="1886887"/>
            <a:ext cx="4016581" cy="3720775"/>
          </a:xfrm>
        </p:spPr>
        <p:txBody>
          <a:bodyPr>
            <a:normAutofit/>
          </a:bodyPr>
          <a:lstStyle/>
          <a:p>
            <a:pPr marL="114300" indent="0">
              <a:spcAft>
                <a:spcPts val="1200"/>
              </a:spcAft>
              <a:buNone/>
            </a:pPr>
            <a:r>
              <a:rPr lang="en-US" sz="2400" u="sng" noProof="0" dirty="0">
                <a:latin typeface="Verdana" panose="020B0604030504040204" pitchFamily="34" charset="0"/>
                <a:ea typeface="Verdana" panose="020B0604030504040204" pitchFamily="34" charset="0"/>
                <a:cs typeface="Verdana" panose="020B0604030504040204" pitchFamily="34" charset="0"/>
              </a:rPr>
              <a:t>Complete and submit: </a:t>
            </a:r>
          </a:p>
          <a:p>
            <a:pPr>
              <a:spcAft>
                <a:spcPts val="1200"/>
              </a:spcAft>
            </a:pPr>
            <a:r>
              <a:rPr lang="en-US" sz="2000" noProof="0" dirty="0" err="1"/>
              <a:t>WebGrants</a:t>
            </a:r>
            <a:r>
              <a:rPr lang="en-US" sz="2000" noProof="0" dirty="0"/>
              <a:t> </a:t>
            </a:r>
            <a:r>
              <a:rPr lang="en-US" sz="2000" noProof="0" dirty="0">
                <a:latin typeface="Verdana" panose="020B0604030504040204" pitchFamily="34" charset="0"/>
                <a:ea typeface="Verdana" panose="020B0604030504040204" pitchFamily="34" charset="0"/>
                <a:cs typeface="Verdana" panose="020B0604030504040204" pitchFamily="34" charset="0"/>
              </a:rPr>
              <a:t>System Administrator’s Access Request Form</a:t>
            </a:r>
            <a:endParaRPr lang="en-US" sz="2000" noProof="0" dirty="0"/>
          </a:p>
          <a:p>
            <a:pPr>
              <a:spcAft>
                <a:spcPts val="1200"/>
              </a:spcAft>
            </a:pPr>
            <a:r>
              <a:rPr lang="en-US" sz="2000" noProof="0" dirty="0"/>
              <a:t>FAFSA/CA Dream Act Completion Program Agreement</a:t>
            </a:r>
            <a:endParaRPr lang="en-US" sz="2000" noProof="0" dirty="0">
              <a:latin typeface="Verdana" panose="020B0604030504040204" pitchFamily="34" charset="0"/>
              <a:ea typeface="Verdana" panose="020B0604030504040204" pitchFamily="34" charset="0"/>
              <a:cs typeface="Verdana" panose="020B0604030504040204" pitchFamily="34" charset="0"/>
            </a:endParaRPr>
          </a:p>
          <a:p>
            <a:pPr marL="0" indent="0">
              <a:buNone/>
            </a:pPr>
            <a:r>
              <a:rPr lang="en-US" sz="2000" noProof="0" dirty="0"/>
              <a:t>*Both can be emailed to </a:t>
            </a:r>
            <a:r>
              <a:rPr lang="en-US" sz="2000" noProof="0" dirty="0">
                <a:hlinkClick r:id="rId6">
                  <a:extLst>
                    <a:ext uri="{A12FA001-AC4F-418D-AE19-62706E023703}">
                      <ahyp:hlinkClr xmlns:ahyp="http://schemas.microsoft.com/office/drawing/2018/hyperlinkcolor" val="tx"/>
                    </a:ext>
                  </a:extLst>
                </a:hlinkClick>
              </a:rPr>
              <a:t>SchoolSupport@csac.ca.gov</a:t>
            </a:r>
            <a:r>
              <a:rPr lang="en-US" sz="2000" noProof="0" dirty="0"/>
              <a:t> </a:t>
            </a:r>
          </a:p>
        </p:txBody>
      </p:sp>
      <p:pic>
        <p:nvPicPr>
          <p:cNvPr id="4" name="Picture 3"/>
          <p:cNvPicPr>
            <a:picLocks noChangeAspect="1"/>
          </p:cNvPicPr>
          <p:nvPr/>
        </p:nvPicPr>
        <p:blipFill>
          <a:blip r:embed="rId7"/>
          <a:stretch>
            <a:fillRect/>
          </a:stretch>
        </p:blipFill>
        <p:spPr>
          <a:xfrm>
            <a:off x="381000" y="7104012"/>
            <a:ext cx="3517423" cy="4706988"/>
          </a:xfrm>
          <a:prstGeom prst="rect">
            <a:avLst/>
          </a:prstGeom>
          <a:ln>
            <a:solidFill>
              <a:schemeClr val="tx1"/>
            </a:solidFill>
          </a:ln>
        </p:spPr>
      </p:pic>
      <p:pic>
        <p:nvPicPr>
          <p:cNvPr id="5" name="Picture 4"/>
          <p:cNvPicPr>
            <a:picLocks noChangeAspect="1"/>
          </p:cNvPicPr>
          <p:nvPr/>
        </p:nvPicPr>
        <p:blipFill>
          <a:blip r:embed="rId8"/>
          <a:stretch>
            <a:fillRect/>
          </a:stretch>
        </p:blipFill>
        <p:spPr>
          <a:xfrm>
            <a:off x="1300879" y="7223102"/>
            <a:ext cx="3493111" cy="4575975"/>
          </a:xfrm>
          <a:prstGeom prst="rect">
            <a:avLst/>
          </a:prstGeom>
          <a:ln>
            <a:solidFill>
              <a:schemeClr val="tx1"/>
            </a:solidFill>
          </a:ln>
        </p:spPr>
      </p:pic>
    </p:spTree>
    <p:custDataLst>
      <p:tags r:id="rId1"/>
    </p:custDataLst>
    <p:extLst>
      <p:ext uri="{BB962C8B-B14F-4D97-AF65-F5344CB8AC3E}">
        <p14:creationId xmlns:p14="http://schemas.microsoft.com/office/powerpoint/2010/main" val="2144063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2" presetClass="entr" presetSubtype="4"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 calcmode="lin" valueType="num">
                                      <p:cBhvr additive="base">
                                        <p:cTn id="10"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1" dur="1000" fill="hold"/>
                                        <p:tgtEl>
                                          <p:spTgt spid="3">
                                            <p:txEl>
                                              <p:pRg st="0" end="0"/>
                                            </p:txEl>
                                          </p:spTgt>
                                        </p:tgtEl>
                                        <p:attrNameLst>
                                          <p:attrName>ppt_y</p:attrName>
                                        </p:attrNameLst>
                                      </p:cBhvr>
                                      <p:tavLst>
                                        <p:tav tm="0">
                                          <p:val>
                                            <p:strVal val="1+#ppt_h/2"/>
                                          </p:val>
                                        </p:tav>
                                        <p:tav tm="100000">
                                          <p:val>
                                            <p:strVal val="#ppt_y"/>
                                          </p:val>
                                        </p:tav>
                                      </p:tavLst>
                                    </p:anim>
                                  </p:childTnLst>
                                </p:cTn>
                              </p:par>
                              <p:par>
                                <p:cTn id="12" presetID="2" presetClass="entr" presetSubtype="4" fill="hold" grpId="0"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1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1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1000" fill="hold"/>
                                        <p:tgtEl>
                                          <p:spTgt spid="3">
                                            <p:txEl>
                                              <p:pRg st="3" end="3"/>
                                            </p:txEl>
                                          </p:spTgt>
                                        </p:tgtEl>
                                        <p:attrNameLst>
                                          <p:attrName>ppt_y</p:attrName>
                                        </p:attrNameLst>
                                      </p:cBhvr>
                                      <p:tavLst>
                                        <p:tav tm="0">
                                          <p:val>
                                            <p:strVal val="1+#ppt_h/2"/>
                                          </p:val>
                                        </p:tav>
                                        <p:tav tm="100000">
                                          <p:val>
                                            <p:strVal val="#ppt_y"/>
                                          </p:val>
                                        </p:tav>
                                      </p:tavLst>
                                    </p:anim>
                                  </p:childTnLst>
                                </p:cTn>
                              </p:par>
                              <p:par>
                                <p:cTn id="28" presetID="42" presetClass="path" presetSubtype="0" accel="50000" decel="50000" fill="hold" nodeType="withEffect">
                                  <p:stCondLst>
                                    <p:cond delay="0"/>
                                  </p:stCondLst>
                                  <p:childTnLst>
                                    <p:animMotion origin="layout" path="M 2.22222E-6 4.81481E-6 L 0.00764 -0.79213 " pathEditMode="relative" rAng="0" ptsTypes="AA">
                                      <p:cBhvr>
                                        <p:cTn id="29" dur="2000" fill="hold"/>
                                        <p:tgtEl>
                                          <p:spTgt spid="4"/>
                                        </p:tgtEl>
                                        <p:attrNameLst>
                                          <p:attrName>ppt_x</p:attrName>
                                          <p:attrName>ppt_y</p:attrName>
                                        </p:attrNameLst>
                                      </p:cBhvr>
                                      <p:rCtr x="382" y="-39606"/>
                                    </p:animMotion>
                                  </p:childTnLst>
                                </p:cTn>
                              </p:par>
                              <p:par>
                                <p:cTn id="30" presetID="42" presetClass="path" presetSubtype="0" accel="50000" decel="50000" fill="hold" nodeType="withEffect">
                                  <p:stCondLst>
                                    <p:cond delay="0"/>
                                  </p:stCondLst>
                                  <p:childTnLst>
                                    <p:animMotion origin="layout" path="M 0.00851 0.00208 L 0.00851 -0.8 " pathEditMode="relative" rAng="0" ptsTypes="AA">
                                      <p:cBhvr>
                                        <p:cTn id="31" dur="2000" fill="hold"/>
                                        <p:tgtEl>
                                          <p:spTgt spid="5"/>
                                        </p:tgtEl>
                                        <p:attrNameLst>
                                          <p:attrName>ppt_x</p:attrName>
                                          <p:attrName>ppt_y</p:attrName>
                                        </p:attrNameLst>
                                      </p:cBhvr>
                                      <p:rCtr x="0" y="-40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TextBox 13" hidden="1"/>
          <p:cNvSpPr txBox="1"/>
          <p:nvPr/>
        </p:nvSpPr>
        <p:spPr>
          <a:xfrm rot="10800000" flipH="1" flipV="1">
            <a:off x="1018083" y="6168938"/>
            <a:ext cx="7107832" cy="400110"/>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Finally – Upload the GPA text file you have created</a:t>
            </a:r>
          </a:p>
        </p:txBody>
      </p:sp>
      <p:sp>
        <p:nvSpPr>
          <p:cNvPr id="2" name="Title 1"/>
          <p:cNvSpPr>
            <a:spLocks noGrp="1"/>
          </p:cNvSpPr>
          <p:nvPr>
            <p:ph type="title"/>
          </p:nvPr>
        </p:nvSpPr>
        <p:spPr>
          <a:xfrm>
            <a:off x="1752600" y="640641"/>
            <a:ext cx="7086599" cy="280365"/>
          </a:xfrm>
        </p:spPr>
        <p:txBody>
          <a:bodyPr>
            <a:normAutofit fontScale="90000"/>
          </a:bodyPr>
          <a:lstStyle/>
          <a:p>
            <a:r>
              <a:rPr lang="en-US" noProof="0" dirty="0"/>
              <a:t>Getting Started: Uploading GPA’s</a:t>
            </a:r>
          </a:p>
        </p:txBody>
      </p:sp>
      <p:sp>
        <p:nvSpPr>
          <p:cNvPr id="11" name="TextBox 10" hidden="1"/>
          <p:cNvSpPr txBox="1"/>
          <p:nvPr/>
        </p:nvSpPr>
        <p:spPr>
          <a:xfrm rot="10800000" flipH="1" flipV="1">
            <a:off x="1138555" y="6165645"/>
            <a:ext cx="7315200" cy="400110"/>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First – Download the Non-SSN GPA Upload User Guide</a:t>
            </a:r>
          </a:p>
        </p:txBody>
      </p:sp>
      <p:sp>
        <p:nvSpPr>
          <p:cNvPr id="13" name="TextBox 12" hidden="1"/>
          <p:cNvSpPr txBox="1"/>
          <p:nvPr/>
        </p:nvSpPr>
        <p:spPr>
          <a:xfrm rot="10800000" flipH="1" flipV="1">
            <a:off x="1167130" y="6168938"/>
            <a:ext cx="8330370" cy="400110"/>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Then – Download the Non-SSN GPA Excel Template</a:t>
            </a:r>
          </a:p>
        </p:txBody>
      </p:sp>
      <p:sp>
        <p:nvSpPr>
          <p:cNvPr id="19" name="TextBox 18" hidden="1">
            <a:extLst>
              <a:ext uri="{FF2B5EF4-FFF2-40B4-BE49-F238E27FC236}">
                <a16:creationId xmlns:a16="http://schemas.microsoft.com/office/drawing/2014/main" id="{236EEB78-FE7E-4088-B686-09117A214948}"/>
              </a:ext>
            </a:extLst>
          </p:cNvPr>
          <p:cNvSpPr txBox="1"/>
          <p:nvPr/>
        </p:nvSpPr>
        <p:spPr>
          <a:xfrm rot="10800000" flipH="1" flipV="1">
            <a:off x="406814" y="6178463"/>
            <a:ext cx="8330370" cy="400110"/>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Or  – Use your Student Information System to create a text file</a:t>
            </a:r>
          </a:p>
        </p:txBody>
      </p:sp>
      <p:sp>
        <p:nvSpPr>
          <p:cNvPr id="20" name="TextBox 19" hidden="1">
            <a:extLst>
              <a:ext uri="{FF2B5EF4-FFF2-40B4-BE49-F238E27FC236}">
                <a16:creationId xmlns:a16="http://schemas.microsoft.com/office/drawing/2014/main" id="{B61C48C4-3263-4FDF-8E55-1BB777E42E92}"/>
              </a:ext>
            </a:extLst>
          </p:cNvPr>
          <p:cNvSpPr txBox="1"/>
          <p:nvPr/>
        </p:nvSpPr>
        <p:spPr>
          <a:xfrm rot="10800000" flipH="1" flipV="1">
            <a:off x="325402" y="6122710"/>
            <a:ext cx="9007400" cy="400110"/>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cs typeface="Verdana" panose="020B0604030504040204" pitchFamily="34" charset="0"/>
              </a:rPr>
              <a:t>Remember – We have specific training for the GPA upload process</a:t>
            </a:r>
          </a:p>
        </p:txBody>
      </p:sp>
      <p:sp>
        <p:nvSpPr>
          <p:cNvPr id="5" name="Oval 4" hidden="1">
            <a:extLst>
              <a:ext uri="{FF2B5EF4-FFF2-40B4-BE49-F238E27FC236}">
                <a16:creationId xmlns:a16="http://schemas.microsoft.com/office/drawing/2014/main" id="{F904D022-0D26-4F79-84C1-7CE4FF6769BD}"/>
              </a:ext>
            </a:extLst>
          </p:cNvPr>
          <p:cNvSpPr/>
          <p:nvPr/>
        </p:nvSpPr>
        <p:spPr>
          <a:xfrm>
            <a:off x="368714" y="6149859"/>
            <a:ext cx="533400" cy="44776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hidden="1">
            <a:extLst>
              <a:ext uri="{FF2B5EF4-FFF2-40B4-BE49-F238E27FC236}">
                <a16:creationId xmlns:a16="http://schemas.microsoft.com/office/drawing/2014/main" id="{2B6CEE1B-4FC1-458C-A6EB-CEFC5A9702C6}"/>
              </a:ext>
            </a:extLst>
          </p:cNvPr>
          <p:cNvGrpSpPr/>
          <p:nvPr/>
        </p:nvGrpSpPr>
        <p:grpSpPr>
          <a:xfrm>
            <a:off x="2224213" y="1872339"/>
            <a:ext cx="4697730" cy="2880628"/>
            <a:chOff x="978166" y="1446400"/>
            <a:chExt cx="4024557" cy="2043520"/>
          </a:xfrm>
        </p:grpSpPr>
        <p:grpSp>
          <p:nvGrpSpPr>
            <p:cNvPr id="30" name="Group 29">
              <a:extLst>
                <a:ext uri="{FF2B5EF4-FFF2-40B4-BE49-F238E27FC236}">
                  <a16:creationId xmlns:a16="http://schemas.microsoft.com/office/drawing/2014/main" id="{015FC371-7325-48DC-9DBF-765749B34256}"/>
                </a:ext>
              </a:extLst>
            </p:cNvPr>
            <p:cNvGrpSpPr/>
            <p:nvPr/>
          </p:nvGrpSpPr>
          <p:grpSpPr>
            <a:xfrm>
              <a:off x="978166" y="1446400"/>
              <a:ext cx="4024557" cy="2043520"/>
              <a:chOff x="2145895" y="-8385577"/>
              <a:chExt cx="7362824" cy="5740574"/>
            </a:xfrm>
          </p:grpSpPr>
          <p:pic>
            <p:nvPicPr>
              <p:cNvPr id="26" name="Picture 25">
                <a:extLst>
                  <a:ext uri="{FF2B5EF4-FFF2-40B4-BE49-F238E27FC236}">
                    <a16:creationId xmlns:a16="http://schemas.microsoft.com/office/drawing/2014/main" id="{7940D748-08D5-4E26-B3E5-A976EF4235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5895" y="-8385577"/>
                <a:ext cx="7362824" cy="5740574"/>
              </a:xfrm>
              <a:prstGeom prst="rect">
                <a:avLst/>
              </a:prstGeom>
            </p:spPr>
          </p:pic>
          <p:pic>
            <p:nvPicPr>
              <p:cNvPr id="28" name="Picture 27">
                <a:extLst>
                  <a:ext uri="{FF2B5EF4-FFF2-40B4-BE49-F238E27FC236}">
                    <a16:creationId xmlns:a16="http://schemas.microsoft.com/office/drawing/2014/main" id="{7E204A45-07B1-4F9E-8601-E10683A9A1C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09074" y="-5563110"/>
                <a:ext cx="5215853" cy="2248214"/>
              </a:xfrm>
              <a:prstGeom prst="rect">
                <a:avLst/>
              </a:prstGeom>
            </p:spPr>
          </p:pic>
          <p:sp>
            <p:nvSpPr>
              <p:cNvPr id="29" name="Rectangle: Rounded Corners 28">
                <a:extLst>
                  <a:ext uri="{FF2B5EF4-FFF2-40B4-BE49-F238E27FC236}">
                    <a16:creationId xmlns:a16="http://schemas.microsoft.com/office/drawing/2014/main" id="{B12A8C26-4487-4D1D-9C6D-E854B3BEF787}"/>
                  </a:ext>
                </a:extLst>
              </p:cNvPr>
              <p:cNvSpPr/>
              <p:nvPr/>
            </p:nvSpPr>
            <p:spPr>
              <a:xfrm>
                <a:off x="5497150" y="-3462671"/>
                <a:ext cx="1600201" cy="2286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33" name="Picture 32">
              <a:extLst>
                <a:ext uri="{FF2B5EF4-FFF2-40B4-BE49-F238E27FC236}">
                  <a16:creationId xmlns:a16="http://schemas.microsoft.com/office/drawing/2014/main" id="{25897FE4-3F8F-4D65-A18B-BD0B3B8D7F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7361" y="1577682"/>
              <a:ext cx="1008230" cy="556541"/>
            </a:xfrm>
            <a:prstGeom prst="rect">
              <a:avLst/>
            </a:prstGeom>
          </p:spPr>
        </p:pic>
      </p:grpSp>
      <p:pic>
        <p:nvPicPr>
          <p:cNvPr id="16" name="Picture 15" hidden="1">
            <a:extLst>
              <a:ext uri="{FF2B5EF4-FFF2-40B4-BE49-F238E27FC236}">
                <a16:creationId xmlns:a16="http://schemas.microsoft.com/office/drawing/2014/main" id="{06254404-1E2A-43DC-B082-D7A4A5BA79D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38558" y="1839208"/>
            <a:ext cx="4864727" cy="2946894"/>
          </a:xfrm>
          <a:prstGeom prst="rect">
            <a:avLst/>
          </a:prstGeom>
        </p:spPr>
      </p:pic>
      <p:pic>
        <p:nvPicPr>
          <p:cNvPr id="6" name="Picture 5" hidden="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38559" y="1816112"/>
            <a:ext cx="4864726" cy="3002647"/>
          </a:xfrm>
          <a:prstGeom prst="rect">
            <a:avLst/>
          </a:prstGeom>
        </p:spPr>
      </p:pic>
      <p:grpSp>
        <p:nvGrpSpPr>
          <p:cNvPr id="3" name="Group 2">
            <a:extLst>
              <a:ext uri="{FF2B5EF4-FFF2-40B4-BE49-F238E27FC236}">
                <a16:creationId xmlns:a16="http://schemas.microsoft.com/office/drawing/2014/main" id="{273D91CF-0513-49FF-8DB9-1861259AB10F}"/>
              </a:ext>
            </a:extLst>
          </p:cNvPr>
          <p:cNvGrpSpPr/>
          <p:nvPr/>
        </p:nvGrpSpPr>
        <p:grpSpPr>
          <a:xfrm>
            <a:off x="2851126" y="1447800"/>
            <a:ext cx="5064565" cy="4242351"/>
            <a:chOff x="2039715" y="1724301"/>
            <a:chExt cx="5064565" cy="4242351"/>
          </a:xfrm>
        </p:grpSpPr>
        <p:pic>
          <p:nvPicPr>
            <p:cNvPr id="27" name="Picture 26">
              <a:extLst>
                <a:ext uri="{FF2B5EF4-FFF2-40B4-BE49-F238E27FC236}">
                  <a16:creationId xmlns:a16="http://schemas.microsoft.com/office/drawing/2014/main" id="{E704AF6F-4A7D-46DE-A837-2A46D3DB2C3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39715" y="1724301"/>
              <a:ext cx="5064565" cy="4242351"/>
            </a:xfrm>
            <a:prstGeom prst="rect">
              <a:avLst/>
            </a:prstGeom>
          </p:spPr>
        </p:pic>
        <p:grpSp>
          <p:nvGrpSpPr>
            <p:cNvPr id="24" name="Group 23">
              <a:extLst>
                <a:ext uri="{FF2B5EF4-FFF2-40B4-BE49-F238E27FC236}">
                  <a16:creationId xmlns:a16="http://schemas.microsoft.com/office/drawing/2014/main" id="{65E241F0-22BC-4607-9B64-DD97F2DB1632}"/>
                </a:ext>
              </a:extLst>
            </p:cNvPr>
            <p:cNvGrpSpPr/>
            <p:nvPr/>
          </p:nvGrpSpPr>
          <p:grpSpPr>
            <a:xfrm>
              <a:off x="2119372" y="1778380"/>
              <a:ext cx="4905256" cy="3020554"/>
              <a:chOff x="-10289328" y="1670569"/>
              <a:chExt cx="4131519" cy="2151843"/>
            </a:xfrm>
          </p:grpSpPr>
          <p:pic>
            <p:nvPicPr>
              <p:cNvPr id="21" name="Picture 20">
                <a:extLst>
                  <a:ext uri="{FF2B5EF4-FFF2-40B4-BE49-F238E27FC236}">
                    <a16:creationId xmlns:a16="http://schemas.microsoft.com/office/drawing/2014/main" id="{23E9619A-2ED0-4ABC-B295-C458521E9B04}"/>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083" r="2083" b="2867"/>
              <a:stretch/>
            </p:blipFill>
            <p:spPr>
              <a:xfrm>
                <a:off x="-10289328" y="1670569"/>
                <a:ext cx="4131519" cy="2151843"/>
              </a:xfrm>
              <a:prstGeom prst="rect">
                <a:avLst/>
              </a:prstGeom>
            </p:spPr>
          </p:pic>
          <p:pic>
            <p:nvPicPr>
              <p:cNvPr id="23" name="Picture 22">
                <a:extLst>
                  <a:ext uri="{FF2B5EF4-FFF2-40B4-BE49-F238E27FC236}">
                    <a16:creationId xmlns:a16="http://schemas.microsoft.com/office/drawing/2014/main" id="{8040DAF5-0B79-432C-8368-ABD3F050EA7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44800" y="2826297"/>
                <a:ext cx="1219200" cy="918951"/>
              </a:xfrm>
              <a:prstGeom prst="rect">
                <a:avLst/>
              </a:prstGeom>
            </p:spPr>
          </p:pic>
        </p:grpSp>
      </p:grpSp>
      <p:pic>
        <p:nvPicPr>
          <p:cNvPr id="12" name="Picture 11" hidden="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30994" y="1806823"/>
            <a:ext cx="4883034" cy="3002646"/>
          </a:xfrm>
          <a:prstGeom prst="rect">
            <a:avLst/>
          </a:prstGeom>
        </p:spPr>
      </p:pic>
    </p:spTree>
    <p:extLst>
      <p:ext uri="{BB962C8B-B14F-4D97-AF65-F5344CB8AC3E}">
        <p14:creationId xmlns:p14="http://schemas.microsoft.com/office/powerpoint/2010/main" val="3109664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4"/>
                                        </p:tgtEl>
                                      </p:cBhvr>
                                    </p:animEffect>
                                    <p:set>
                                      <p:cBhvr>
                                        <p:cTn id="10" dur="1" fill="hold">
                                          <p:stCondLst>
                                            <p:cond delay="499"/>
                                          </p:stCondLst>
                                        </p:cTn>
                                        <p:tgtEl>
                                          <p:spTgt spid="4"/>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12"/>
                                        </p:tgtEl>
                                      </p:cBhvr>
                                    </p:animEffect>
                                    <p:set>
                                      <p:cBhvr>
                                        <p:cTn id="21" dur="1" fill="hold">
                                          <p:stCondLst>
                                            <p:cond delay="499"/>
                                          </p:stCondLst>
                                        </p:cTn>
                                        <p:tgtEl>
                                          <p:spTgt spid="12"/>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500"/>
                                        <p:tgtEl>
                                          <p:spTgt spid="13"/>
                                        </p:tgtEl>
                                      </p:cBhvr>
                                    </p:animEffect>
                                    <p:set>
                                      <p:cBhvr>
                                        <p:cTn id="24" dur="1" fill="hold">
                                          <p:stCondLst>
                                            <p:cond delay="499"/>
                                          </p:stCondLst>
                                        </p:cTn>
                                        <p:tgtEl>
                                          <p:spTgt spid="13"/>
                                        </p:tgtEl>
                                        <p:attrNameLst>
                                          <p:attrName>style.visibility</p:attrName>
                                        </p:attrNameLst>
                                      </p:cBhvr>
                                      <p:to>
                                        <p:strVal val="hidden"/>
                                      </p:to>
                                    </p:set>
                                  </p:childTnLst>
                                </p:cTn>
                              </p:par>
                              <p:par>
                                <p:cTn id="25" presetID="10"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500"/>
                                        <p:tgtEl>
                                          <p:spTgt spid="19"/>
                                        </p:tgtEl>
                                      </p:cBhvr>
                                    </p:animEffect>
                                  </p:childTnLst>
                                </p:cTn>
                              </p:par>
                              <p:par>
                                <p:cTn id="31" presetID="21" presetClass="entr" presetSubtype="1"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wheel(1)">
                                      <p:cBhvr>
                                        <p:cTn id="33" dur="20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16"/>
                                        </p:tgtEl>
                                      </p:cBhvr>
                                    </p:animEffect>
                                    <p:set>
                                      <p:cBhvr>
                                        <p:cTn id="38" dur="1" fill="hold">
                                          <p:stCondLst>
                                            <p:cond delay="499"/>
                                          </p:stCondLst>
                                        </p:cTn>
                                        <p:tgtEl>
                                          <p:spTgt spid="16"/>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500"/>
                                        <p:tgtEl>
                                          <p:spTgt spid="19"/>
                                        </p:tgtEl>
                                      </p:cBhvr>
                                    </p:animEffect>
                                    <p:set>
                                      <p:cBhvr>
                                        <p:cTn id="41" dur="1" fill="hold">
                                          <p:stCondLst>
                                            <p:cond delay="499"/>
                                          </p:stCondLst>
                                        </p:cTn>
                                        <p:tgtEl>
                                          <p:spTgt spid="19"/>
                                        </p:tgtEl>
                                        <p:attrNameLst>
                                          <p:attrName>style.visibility</p:attrName>
                                        </p:attrNameLst>
                                      </p:cBhvr>
                                      <p:to>
                                        <p:strVal val="hidden"/>
                                      </p:to>
                                    </p:set>
                                  </p:childTnLst>
                                </p:cTn>
                              </p:par>
                              <p:par>
                                <p:cTn id="42" presetID="10" presetClass="entr" presetSubtype="0" fill="hold" nodeType="with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fade">
                                      <p:cBhvr>
                                        <p:cTn id="44" dur="500"/>
                                        <p:tgtEl>
                                          <p:spTgt spid="6"/>
                                        </p:tgtEl>
                                      </p:cBhvr>
                                    </p:animEffect>
                                  </p:childTnLst>
                                </p:cTn>
                              </p:par>
                              <p:par>
                                <p:cTn id="45" presetID="10" presetClass="exit" presetSubtype="0" fill="hold" grpId="1" nodeType="withEffect">
                                  <p:stCondLst>
                                    <p:cond delay="0"/>
                                  </p:stCondLst>
                                  <p:childTnLst>
                                    <p:animEffect transition="out" filter="fade">
                                      <p:cBhvr>
                                        <p:cTn id="46" dur="500"/>
                                        <p:tgtEl>
                                          <p:spTgt spid="5"/>
                                        </p:tgtEl>
                                      </p:cBhvr>
                                    </p:animEffect>
                                    <p:set>
                                      <p:cBhvr>
                                        <p:cTn id="47" dur="1" fill="hold">
                                          <p:stCondLst>
                                            <p:cond delay="499"/>
                                          </p:stCondLst>
                                        </p:cTn>
                                        <p:tgtEl>
                                          <p:spTgt spid="5"/>
                                        </p:tgtEl>
                                        <p:attrNameLst>
                                          <p:attrName>style.visibility</p:attrName>
                                        </p:attrNameLst>
                                      </p:cBhvr>
                                      <p:to>
                                        <p:strVal val="hidden"/>
                                      </p:to>
                                    </p:set>
                                  </p:childTnLst>
                                </p:cTn>
                              </p:par>
                              <p:par>
                                <p:cTn id="48" presetID="10" presetClass="entr" presetSubtype="0" fill="hold" grpId="0" nodeType="with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fade">
                                      <p:cBhvr>
                                        <p:cTn id="50" dur="500"/>
                                        <p:tgtEl>
                                          <p:spTgt spid="14"/>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6"/>
                                        </p:tgtEl>
                                      </p:cBhvr>
                                    </p:animEffect>
                                    <p:set>
                                      <p:cBhvr>
                                        <p:cTn id="55" dur="1" fill="hold">
                                          <p:stCondLst>
                                            <p:cond delay="499"/>
                                          </p:stCondLst>
                                        </p:cTn>
                                        <p:tgtEl>
                                          <p:spTgt spid="6"/>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500"/>
                                        <p:tgtEl>
                                          <p:spTgt spid="14"/>
                                        </p:tgtEl>
                                      </p:cBhvr>
                                    </p:animEffect>
                                    <p:set>
                                      <p:cBhvr>
                                        <p:cTn id="58" dur="1" fill="hold">
                                          <p:stCondLst>
                                            <p:cond delay="499"/>
                                          </p:stCondLst>
                                        </p:cTn>
                                        <p:tgtEl>
                                          <p:spTgt spid="14"/>
                                        </p:tgtEl>
                                        <p:attrNameLst>
                                          <p:attrName>style.visibility</p:attrName>
                                        </p:attrNameLst>
                                      </p:cBhvr>
                                      <p:to>
                                        <p:strVal val="hidden"/>
                                      </p:to>
                                    </p:set>
                                  </p:childTnLst>
                                </p:cTn>
                              </p:par>
                              <p:par>
                                <p:cTn id="59" presetID="10" presetClass="entr" presetSubtype="0" fill="hold" grpId="0" nodeType="with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fade">
                                      <p:cBhvr>
                                        <p:cTn id="6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1" grpId="0"/>
      <p:bldP spid="13" grpId="0"/>
      <p:bldP spid="13" grpId="1"/>
      <p:bldP spid="19" grpId="0"/>
      <p:bldP spid="19" grpId="1"/>
      <p:bldP spid="20" grpId="0"/>
      <p:bldP spid="5" grpId="0" animBg="1"/>
      <p:bldP spid="5" grpId="1" animBg="1"/>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5A5D7-EE3A-44FD-B77A-C18D92100383}"/>
              </a:ext>
            </a:extLst>
          </p:cNvPr>
          <p:cNvSpPr>
            <a:spLocks noGrp="1"/>
          </p:cNvSpPr>
          <p:nvPr>
            <p:ph type="title"/>
          </p:nvPr>
        </p:nvSpPr>
        <p:spPr>
          <a:xfrm>
            <a:off x="1295400" y="160019"/>
            <a:ext cx="8229600" cy="1143000"/>
          </a:xfrm>
        </p:spPr>
        <p:txBody>
          <a:bodyPr>
            <a:normAutofit fontScale="90000"/>
          </a:bodyPr>
          <a:lstStyle/>
          <a:p>
            <a:r>
              <a:rPr lang="en-US" dirty="0"/>
              <a:t>March 2</a:t>
            </a:r>
            <a:r>
              <a:rPr lang="en-US" baseline="30000" dirty="0"/>
              <a:t>nd</a:t>
            </a:r>
            <a:r>
              <a:rPr lang="en-US" dirty="0"/>
              <a:t> Deadline for GPA uploads </a:t>
            </a:r>
            <a:r>
              <a:rPr lang="en-US" u="sng" dirty="0"/>
              <a:t>and</a:t>
            </a:r>
            <a:r>
              <a:rPr lang="en-US" dirty="0"/>
              <a:t> Edit Screens</a:t>
            </a:r>
          </a:p>
        </p:txBody>
      </p:sp>
      <p:pic>
        <p:nvPicPr>
          <p:cNvPr id="4" name="Content Placeholder 3">
            <a:extLst>
              <a:ext uri="{FF2B5EF4-FFF2-40B4-BE49-F238E27FC236}">
                <a16:creationId xmlns:a16="http://schemas.microsoft.com/office/drawing/2014/main" id="{1264E986-7BF5-4977-8662-D3F43FDD760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959867" y="1337090"/>
            <a:ext cx="5257800" cy="4552951"/>
          </a:xfrm>
          <a:prstGeom prst="rect">
            <a:avLst/>
          </a:prstGeom>
        </p:spPr>
      </p:pic>
      <p:pic>
        <p:nvPicPr>
          <p:cNvPr id="7" name="Picture 6">
            <a:extLst>
              <a:ext uri="{FF2B5EF4-FFF2-40B4-BE49-F238E27FC236}">
                <a16:creationId xmlns:a16="http://schemas.microsoft.com/office/drawing/2014/main" id="{112379CE-A9EE-4A80-9A75-5D076E7DD75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222"/>
          <a:stretch/>
        </p:blipFill>
        <p:spPr>
          <a:xfrm>
            <a:off x="3150367" y="1524000"/>
            <a:ext cx="4876800" cy="3116800"/>
          </a:xfrm>
          <a:prstGeom prst="rect">
            <a:avLst/>
          </a:prstGeom>
        </p:spPr>
      </p:pic>
      <p:sp>
        <p:nvSpPr>
          <p:cNvPr id="8" name="Rectangle: Rounded Corners 7">
            <a:extLst>
              <a:ext uri="{FF2B5EF4-FFF2-40B4-BE49-F238E27FC236}">
                <a16:creationId xmlns:a16="http://schemas.microsoft.com/office/drawing/2014/main" id="{748F8536-B46B-4D78-83AE-557B9CF1BAB8}"/>
              </a:ext>
            </a:extLst>
          </p:cNvPr>
          <p:cNvSpPr/>
          <p:nvPr/>
        </p:nvSpPr>
        <p:spPr>
          <a:xfrm>
            <a:off x="6261489" y="2349763"/>
            <a:ext cx="732232" cy="152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02A03903-B9A7-498C-BBD2-F39A57A3E8E0}"/>
              </a:ext>
            </a:extLst>
          </p:cNvPr>
          <p:cNvSpPr/>
          <p:nvPr/>
        </p:nvSpPr>
        <p:spPr>
          <a:xfrm>
            <a:off x="3999565" y="1892562"/>
            <a:ext cx="470909" cy="533401"/>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lowchart: Summing Junction 9" hidden="1">
            <a:extLst>
              <a:ext uri="{FF2B5EF4-FFF2-40B4-BE49-F238E27FC236}">
                <a16:creationId xmlns:a16="http://schemas.microsoft.com/office/drawing/2014/main" id="{EC2EE56C-1E8F-408A-AC12-7A0B65AFE7FA}"/>
              </a:ext>
            </a:extLst>
          </p:cNvPr>
          <p:cNvSpPr/>
          <p:nvPr/>
        </p:nvSpPr>
        <p:spPr>
          <a:xfrm>
            <a:off x="4923225" y="2705100"/>
            <a:ext cx="623887" cy="533400"/>
          </a:xfrm>
          <a:prstGeom prst="flowChartSummingJunction">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Summing Junction 10" hidden="1">
            <a:extLst>
              <a:ext uri="{FF2B5EF4-FFF2-40B4-BE49-F238E27FC236}">
                <a16:creationId xmlns:a16="http://schemas.microsoft.com/office/drawing/2014/main" id="{9407267F-BCC0-4AA5-B2D8-87AA4F84865B}"/>
              </a:ext>
            </a:extLst>
          </p:cNvPr>
          <p:cNvSpPr/>
          <p:nvPr/>
        </p:nvSpPr>
        <p:spPr>
          <a:xfrm>
            <a:off x="5635208" y="2687625"/>
            <a:ext cx="623887" cy="533400"/>
          </a:xfrm>
          <a:prstGeom prst="flowChartSummingJunction">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lowchart: Summing Junction 11" hidden="1">
            <a:extLst>
              <a:ext uri="{FF2B5EF4-FFF2-40B4-BE49-F238E27FC236}">
                <a16:creationId xmlns:a16="http://schemas.microsoft.com/office/drawing/2014/main" id="{4ADE8A74-EEFF-4FDD-A303-9DD83D1F8B14}"/>
              </a:ext>
            </a:extLst>
          </p:cNvPr>
          <p:cNvSpPr/>
          <p:nvPr/>
        </p:nvSpPr>
        <p:spPr>
          <a:xfrm>
            <a:off x="2867025" y="3238500"/>
            <a:ext cx="623887" cy="533400"/>
          </a:xfrm>
          <a:prstGeom prst="flowChartSummingJunction">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Summing Junction 12" hidden="1">
            <a:extLst>
              <a:ext uri="{FF2B5EF4-FFF2-40B4-BE49-F238E27FC236}">
                <a16:creationId xmlns:a16="http://schemas.microsoft.com/office/drawing/2014/main" id="{116518E9-5AC0-4BD0-B5C5-9763D961F7D7}"/>
              </a:ext>
            </a:extLst>
          </p:cNvPr>
          <p:cNvSpPr/>
          <p:nvPr/>
        </p:nvSpPr>
        <p:spPr>
          <a:xfrm>
            <a:off x="3563540" y="3245901"/>
            <a:ext cx="623887" cy="533400"/>
          </a:xfrm>
          <a:prstGeom prst="flowChartSummingJunction">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Summing Junction 13" hidden="1">
            <a:extLst>
              <a:ext uri="{FF2B5EF4-FFF2-40B4-BE49-F238E27FC236}">
                <a16:creationId xmlns:a16="http://schemas.microsoft.com/office/drawing/2014/main" id="{F3127C79-2860-48E6-AD48-1066252FE362}"/>
              </a:ext>
            </a:extLst>
          </p:cNvPr>
          <p:cNvSpPr/>
          <p:nvPr/>
        </p:nvSpPr>
        <p:spPr>
          <a:xfrm>
            <a:off x="4260054" y="3255426"/>
            <a:ext cx="623887" cy="533400"/>
          </a:xfrm>
          <a:prstGeom prst="flowChartSummingJunction">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lowchart: Summing Junction 14" hidden="1">
            <a:extLst>
              <a:ext uri="{FF2B5EF4-FFF2-40B4-BE49-F238E27FC236}">
                <a16:creationId xmlns:a16="http://schemas.microsoft.com/office/drawing/2014/main" id="{0E7B9ECB-7B66-455D-8554-E06477A45044}"/>
              </a:ext>
            </a:extLst>
          </p:cNvPr>
          <p:cNvSpPr/>
          <p:nvPr/>
        </p:nvSpPr>
        <p:spPr>
          <a:xfrm>
            <a:off x="4956572" y="3245901"/>
            <a:ext cx="623887" cy="533400"/>
          </a:xfrm>
          <a:prstGeom prst="flowChartSummingJunction">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lowchart: Summing Junction 15" hidden="1">
            <a:extLst>
              <a:ext uri="{FF2B5EF4-FFF2-40B4-BE49-F238E27FC236}">
                <a16:creationId xmlns:a16="http://schemas.microsoft.com/office/drawing/2014/main" id="{DBC7E29E-E031-4880-B73C-82394066F92B}"/>
              </a:ext>
            </a:extLst>
          </p:cNvPr>
          <p:cNvSpPr/>
          <p:nvPr/>
        </p:nvSpPr>
        <p:spPr>
          <a:xfrm>
            <a:off x="5659040" y="3255426"/>
            <a:ext cx="623887" cy="533400"/>
          </a:xfrm>
          <a:prstGeom prst="flowChartSummingJunction">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Summing Junction 16" hidden="1">
            <a:extLst>
              <a:ext uri="{FF2B5EF4-FFF2-40B4-BE49-F238E27FC236}">
                <a16:creationId xmlns:a16="http://schemas.microsoft.com/office/drawing/2014/main" id="{AE89A885-3002-49F9-A178-E41864A203A0}"/>
              </a:ext>
            </a:extLst>
          </p:cNvPr>
          <p:cNvSpPr/>
          <p:nvPr/>
        </p:nvSpPr>
        <p:spPr>
          <a:xfrm>
            <a:off x="2867023" y="3818737"/>
            <a:ext cx="623887" cy="533400"/>
          </a:xfrm>
          <a:prstGeom prst="flowChartSummingJunction">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Summing Junction 17" hidden="1">
            <a:extLst>
              <a:ext uri="{FF2B5EF4-FFF2-40B4-BE49-F238E27FC236}">
                <a16:creationId xmlns:a16="http://schemas.microsoft.com/office/drawing/2014/main" id="{BAD23C4E-E59A-4E9B-BB2D-78A2B5D29112}"/>
              </a:ext>
            </a:extLst>
          </p:cNvPr>
          <p:cNvSpPr/>
          <p:nvPr/>
        </p:nvSpPr>
        <p:spPr>
          <a:xfrm>
            <a:off x="3563539" y="3798350"/>
            <a:ext cx="623887" cy="533400"/>
          </a:xfrm>
          <a:prstGeom prst="flowChartSummingJunction">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Summing Junction 18" hidden="1">
            <a:extLst>
              <a:ext uri="{FF2B5EF4-FFF2-40B4-BE49-F238E27FC236}">
                <a16:creationId xmlns:a16="http://schemas.microsoft.com/office/drawing/2014/main" id="{B57058E6-CFB1-4EC6-B3E0-EB34EBE293D2}"/>
              </a:ext>
            </a:extLst>
          </p:cNvPr>
          <p:cNvSpPr/>
          <p:nvPr/>
        </p:nvSpPr>
        <p:spPr>
          <a:xfrm>
            <a:off x="4260055" y="3805752"/>
            <a:ext cx="623887" cy="533400"/>
          </a:xfrm>
          <a:prstGeom prst="flowChartSummingJunction">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lowchart: Summing Junction 19" hidden="1">
            <a:extLst>
              <a:ext uri="{FF2B5EF4-FFF2-40B4-BE49-F238E27FC236}">
                <a16:creationId xmlns:a16="http://schemas.microsoft.com/office/drawing/2014/main" id="{82B9C3E8-76BE-46EA-8F82-A44980234709}"/>
              </a:ext>
            </a:extLst>
          </p:cNvPr>
          <p:cNvSpPr/>
          <p:nvPr/>
        </p:nvSpPr>
        <p:spPr>
          <a:xfrm>
            <a:off x="4958943" y="3805752"/>
            <a:ext cx="623887" cy="533400"/>
          </a:xfrm>
          <a:prstGeom prst="flowChartSummingJunction">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Summing Junction 20" hidden="1">
            <a:extLst>
              <a:ext uri="{FF2B5EF4-FFF2-40B4-BE49-F238E27FC236}">
                <a16:creationId xmlns:a16="http://schemas.microsoft.com/office/drawing/2014/main" id="{12746E1B-CFB5-4874-B65D-DDCA4C486A4E}"/>
              </a:ext>
            </a:extLst>
          </p:cNvPr>
          <p:cNvSpPr/>
          <p:nvPr/>
        </p:nvSpPr>
        <p:spPr>
          <a:xfrm>
            <a:off x="3544482" y="4955126"/>
            <a:ext cx="623887" cy="533400"/>
          </a:xfrm>
          <a:prstGeom prst="flowChartSummingJunction">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Summing Junction 21" hidden="1">
            <a:extLst>
              <a:ext uri="{FF2B5EF4-FFF2-40B4-BE49-F238E27FC236}">
                <a16:creationId xmlns:a16="http://schemas.microsoft.com/office/drawing/2014/main" id="{8EC0CC8C-A7F4-43F2-8235-182AAB056992}"/>
              </a:ext>
            </a:extLst>
          </p:cNvPr>
          <p:cNvSpPr/>
          <p:nvPr/>
        </p:nvSpPr>
        <p:spPr>
          <a:xfrm>
            <a:off x="2858682" y="4951425"/>
            <a:ext cx="623887" cy="533400"/>
          </a:xfrm>
          <a:prstGeom prst="flowChartSummingJunction">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lowchart: Summing Junction 22" hidden="1">
            <a:extLst>
              <a:ext uri="{FF2B5EF4-FFF2-40B4-BE49-F238E27FC236}">
                <a16:creationId xmlns:a16="http://schemas.microsoft.com/office/drawing/2014/main" id="{AC5349BF-743D-49A8-AFBC-6DAD69E1F4E9}"/>
              </a:ext>
            </a:extLst>
          </p:cNvPr>
          <p:cNvSpPr/>
          <p:nvPr/>
        </p:nvSpPr>
        <p:spPr>
          <a:xfrm>
            <a:off x="2858683" y="4374100"/>
            <a:ext cx="623887" cy="533400"/>
          </a:xfrm>
          <a:prstGeom prst="flowChartSummingJunction">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owchart: Summing Junction 23" hidden="1">
            <a:extLst>
              <a:ext uri="{FF2B5EF4-FFF2-40B4-BE49-F238E27FC236}">
                <a16:creationId xmlns:a16="http://schemas.microsoft.com/office/drawing/2014/main" id="{96FFA320-A782-4950-9C42-A17C3B2FCE21}"/>
              </a:ext>
            </a:extLst>
          </p:cNvPr>
          <p:cNvSpPr/>
          <p:nvPr/>
        </p:nvSpPr>
        <p:spPr>
          <a:xfrm>
            <a:off x="4241006" y="4379375"/>
            <a:ext cx="623887" cy="533400"/>
          </a:xfrm>
          <a:prstGeom prst="flowChartSummingJunction">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lowchart: Summing Junction 24" hidden="1">
            <a:extLst>
              <a:ext uri="{FF2B5EF4-FFF2-40B4-BE49-F238E27FC236}">
                <a16:creationId xmlns:a16="http://schemas.microsoft.com/office/drawing/2014/main" id="{C9C8E0A0-CE19-433E-B524-9556303F7060}"/>
              </a:ext>
            </a:extLst>
          </p:cNvPr>
          <p:cNvSpPr/>
          <p:nvPr/>
        </p:nvSpPr>
        <p:spPr>
          <a:xfrm>
            <a:off x="3544482" y="4377251"/>
            <a:ext cx="623887" cy="533400"/>
          </a:xfrm>
          <a:prstGeom prst="flowChartSummingJunction">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Flowchart: Summing Junction 25" hidden="1">
            <a:extLst>
              <a:ext uri="{FF2B5EF4-FFF2-40B4-BE49-F238E27FC236}">
                <a16:creationId xmlns:a16="http://schemas.microsoft.com/office/drawing/2014/main" id="{9A2C200A-5842-47B3-BDDC-70D56D82ED9A}"/>
              </a:ext>
            </a:extLst>
          </p:cNvPr>
          <p:cNvSpPr/>
          <p:nvPr/>
        </p:nvSpPr>
        <p:spPr>
          <a:xfrm>
            <a:off x="4944645" y="4374100"/>
            <a:ext cx="623887" cy="533400"/>
          </a:xfrm>
          <a:prstGeom prst="flowChartSummingJunction">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Flowchart: Summing Junction 26" hidden="1">
            <a:extLst>
              <a:ext uri="{FF2B5EF4-FFF2-40B4-BE49-F238E27FC236}">
                <a16:creationId xmlns:a16="http://schemas.microsoft.com/office/drawing/2014/main" id="{6B6F9462-F9E7-4CFD-A538-C4A946E51DA8}"/>
              </a:ext>
            </a:extLst>
          </p:cNvPr>
          <p:cNvSpPr/>
          <p:nvPr/>
        </p:nvSpPr>
        <p:spPr>
          <a:xfrm>
            <a:off x="5648284" y="4362450"/>
            <a:ext cx="623887" cy="533400"/>
          </a:xfrm>
          <a:prstGeom prst="flowChartSummingJunction">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Flowchart: Summing Junction 27" hidden="1">
            <a:extLst>
              <a:ext uri="{FF2B5EF4-FFF2-40B4-BE49-F238E27FC236}">
                <a16:creationId xmlns:a16="http://schemas.microsoft.com/office/drawing/2014/main" id="{AA2B1ABA-AA94-47C6-8BC9-7FA97B5881AE}"/>
              </a:ext>
            </a:extLst>
          </p:cNvPr>
          <p:cNvSpPr/>
          <p:nvPr/>
        </p:nvSpPr>
        <p:spPr>
          <a:xfrm>
            <a:off x="5638800" y="3790950"/>
            <a:ext cx="623887" cy="533400"/>
          </a:xfrm>
          <a:prstGeom prst="flowChartSummingJunction">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lowchart: Summing Junction 28" hidden="1">
            <a:extLst>
              <a:ext uri="{FF2B5EF4-FFF2-40B4-BE49-F238E27FC236}">
                <a16:creationId xmlns:a16="http://schemas.microsoft.com/office/drawing/2014/main" id="{F267E237-70DD-4369-95CC-9886D46C9081}"/>
              </a:ext>
            </a:extLst>
          </p:cNvPr>
          <p:cNvSpPr/>
          <p:nvPr/>
        </p:nvSpPr>
        <p:spPr>
          <a:xfrm>
            <a:off x="4243378" y="2705100"/>
            <a:ext cx="623887" cy="533400"/>
          </a:xfrm>
          <a:prstGeom prst="flowChartSummingJunction">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Flowchart: Summing Junction 29" hidden="1">
            <a:extLst>
              <a:ext uri="{FF2B5EF4-FFF2-40B4-BE49-F238E27FC236}">
                <a16:creationId xmlns:a16="http://schemas.microsoft.com/office/drawing/2014/main" id="{99F22B00-DCC1-4366-BFF7-C7BB37575BE2}"/>
              </a:ext>
            </a:extLst>
          </p:cNvPr>
          <p:cNvSpPr/>
          <p:nvPr/>
        </p:nvSpPr>
        <p:spPr>
          <a:xfrm>
            <a:off x="3544482" y="2705100"/>
            <a:ext cx="623887" cy="533400"/>
          </a:xfrm>
          <a:prstGeom prst="flowChartSummingJunction">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64441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500"/>
                                        <p:tgtEl>
                                          <p:spTgt spid="19"/>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fade">
                                      <p:cBhvr>
                                        <p:cTn id="51" dur="500"/>
                                        <p:tgtEl>
                                          <p:spTgt spid="28"/>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500"/>
                                        <p:tgtEl>
                                          <p:spTgt spid="23"/>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fade">
                                      <p:cBhvr>
                                        <p:cTn id="57" dur="500"/>
                                        <p:tgtEl>
                                          <p:spTgt spid="25"/>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fade">
                                      <p:cBhvr>
                                        <p:cTn id="60" dur="500"/>
                                        <p:tgtEl>
                                          <p:spTgt spid="24"/>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fade">
                                      <p:cBhvr>
                                        <p:cTn id="63" dur="500"/>
                                        <p:tgtEl>
                                          <p:spTgt spid="26"/>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7"/>
                                        </p:tgtEl>
                                        <p:attrNameLst>
                                          <p:attrName>style.visibility</p:attrName>
                                        </p:attrNameLst>
                                      </p:cBhvr>
                                      <p:to>
                                        <p:strVal val="visible"/>
                                      </p:to>
                                    </p:set>
                                    <p:animEffect transition="in" filter="fade">
                                      <p:cBhvr>
                                        <p:cTn id="66" dur="500"/>
                                        <p:tgtEl>
                                          <p:spTgt spid="27"/>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fade">
                                      <p:cBhvr>
                                        <p:cTn id="69" dur="500"/>
                                        <p:tgtEl>
                                          <p:spTgt spid="22"/>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fade">
                                      <p:cBhvr>
                                        <p:cTn id="7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BC7DB-6AF4-466C-8C9A-57C818A78CEB}"/>
              </a:ext>
            </a:extLst>
          </p:cNvPr>
          <p:cNvSpPr>
            <a:spLocks noGrp="1"/>
          </p:cNvSpPr>
          <p:nvPr>
            <p:ph type="title"/>
          </p:nvPr>
        </p:nvSpPr>
        <p:spPr>
          <a:xfrm>
            <a:off x="1295400" y="228245"/>
            <a:ext cx="8229600" cy="1143000"/>
          </a:xfrm>
        </p:spPr>
        <p:txBody>
          <a:bodyPr>
            <a:normAutofit/>
          </a:bodyPr>
          <a:lstStyle/>
          <a:p>
            <a:r>
              <a:rPr lang="en-US" sz="3200" dirty="0"/>
              <a:t>Why would I want WebGrants</a:t>
            </a:r>
            <a:br>
              <a:rPr lang="en-US" sz="3200" dirty="0"/>
            </a:br>
            <a:r>
              <a:rPr lang="en-US" sz="3200" dirty="0"/>
              <a:t>access if I don’t upload GPAs?</a:t>
            </a:r>
          </a:p>
        </p:txBody>
      </p:sp>
      <p:sp>
        <p:nvSpPr>
          <p:cNvPr id="4" name="TextBox 3" hidden="1">
            <a:extLst>
              <a:ext uri="{FF2B5EF4-FFF2-40B4-BE49-F238E27FC236}">
                <a16:creationId xmlns:a16="http://schemas.microsoft.com/office/drawing/2014/main" id="{8D2BDFCE-E720-4BC2-96CD-AD2ECE900BF6}"/>
              </a:ext>
            </a:extLst>
          </p:cNvPr>
          <p:cNvSpPr txBox="1"/>
          <p:nvPr/>
        </p:nvSpPr>
        <p:spPr>
          <a:xfrm>
            <a:off x="5181600" y="1447800"/>
            <a:ext cx="3695700" cy="1631216"/>
          </a:xfrm>
          <a:prstGeom prst="rect">
            <a:avLst/>
          </a:prstGeom>
          <a:noFill/>
        </p:spPr>
        <p:txBody>
          <a:bodyPr wrap="square" rtlCol="0">
            <a:spAutoFit/>
          </a:bodyPr>
          <a:lstStyle/>
          <a:p>
            <a:r>
              <a:rPr lang="en-US" sz="2500" dirty="0">
                <a:latin typeface="+mj-lt"/>
              </a:rPr>
              <a:t>You will have the ability </a:t>
            </a:r>
          </a:p>
          <a:p>
            <a:r>
              <a:rPr lang="en-US" sz="2500" dirty="0">
                <a:latin typeface="+mj-lt"/>
              </a:rPr>
              <a:t>to review your </a:t>
            </a:r>
            <a:r>
              <a:rPr lang="en-US" sz="2500" b="1" dirty="0">
                <a:latin typeface="+mj-lt"/>
              </a:rPr>
              <a:t>reports</a:t>
            </a:r>
            <a:r>
              <a:rPr lang="en-US" sz="2500" dirty="0">
                <a:latin typeface="+mj-lt"/>
              </a:rPr>
              <a:t> to check the status of all of your students</a:t>
            </a:r>
          </a:p>
        </p:txBody>
      </p:sp>
      <p:sp>
        <p:nvSpPr>
          <p:cNvPr id="9" name="TextBox 8" hidden="1">
            <a:extLst>
              <a:ext uri="{FF2B5EF4-FFF2-40B4-BE49-F238E27FC236}">
                <a16:creationId xmlns:a16="http://schemas.microsoft.com/office/drawing/2014/main" id="{DD2945D1-B17E-4480-BE1C-C97096900588}"/>
              </a:ext>
            </a:extLst>
          </p:cNvPr>
          <p:cNvSpPr txBox="1"/>
          <p:nvPr/>
        </p:nvSpPr>
        <p:spPr>
          <a:xfrm>
            <a:off x="5181600" y="1460500"/>
            <a:ext cx="3695700" cy="1631216"/>
          </a:xfrm>
          <a:prstGeom prst="rect">
            <a:avLst/>
          </a:prstGeom>
          <a:noFill/>
        </p:spPr>
        <p:txBody>
          <a:bodyPr wrap="square" rtlCol="0">
            <a:spAutoFit/>
          </a:bodyPr>
          <a:lstStyle/>
          <a:p>
            <a:r>
              <a:rPr lang="en-US" sz="2500" dirty="0">
                <a:latin typeface="+mj-lt"/>
              </a:rPr>
              <a:t>You will have the ability </a:t>
            </a:r>
          </a:p>
          <a:p>
            <a:r>
              <a:rPr lang="en-US" sz="2500" dirty="0">
                <a:latin typeface="+mj-lt"/>
              </a:rPr>
              <a:t>to force </a:t>
            </a:r>
            <a:r>
              <a:rPr lang="en-US" sz="2500" b="1" dirty="0">
                <a:latin typeface="+mj-lt"/>
              </a:rPr>
              <a:t>match </a:t>
            </a:r>
            <a:r>
              <a:rPr lang="en-US" sz="2500" dirty="0">
                <a:latin typeface="+mj-lt"/>
              </a:rPr>
              <a:t>a student’s application to their GPA upload information </a:t>
            </a:r>
          </a:p>
        </p:txBody>
      </p:sp>
      <p:sp>
        <p:nvSpPr>
          <p:cNvPr id="10" name="TextBox 9" hidden="1">
            <a:extLst>
              <a:ext uri="{FF2B5EF4-FFF2-40B4-BE49-F238E27FC236}">
                <a16:creationId xmlns:a16="http://schemas.microsoft.com/office/drawing/2014/main" id="{96246BF6-9A70-4948-8FD5-C2F2BCE8DCA5}"/>
              </a:ext>
            </a:extLst>
          </p:cNvPr>
          <p:cNvSpPr txBox="1"/>
          <p:nvPr/>
        </p:nvSpPr>
        <p:spPr>
          <a:xfrm>
            <a:off x="5143500" y="1447800"/>
            <a:ext cx="3621958" cy="1815882"/>
          </a:xfrm>
          <a:prstGeom prst="rect">
            <a:avLst/>
          </a:prstGeom>
          <a:noFill/>
        </p:spPr>
        <p:txBody>
          <a:bodyPr wrap="square" rtlCol="0">
            <a:spAutoFit/>
          </a:bodyPr>
          <a:lstStyle/>
          <a:p>
            <a:r>
              <a:rPr lang="en-US" sz="2800" dirty="0">
                <a:latin typeface="+mj-lt"/>
              </a:rPr>
              <a:t>You will have the ability </a:t>
            </a:r>
          </a:p>
          <a:p>
            <a:r>
              <a:rPr lang="en-US" sz="2800" dirty="0">
                <a:latin typeface="+mj-lt"/>
              </a:rPr>
              <a:t>to </a:t>
            </a:r>
            <a:r>
              <a:rPr lang="en-US" sz="2800" b="1" dirty="0">
                <a:latin typeface="+mj-lt"/>
              </a:rPr>
              <a:t>edit/correct</a:t>
            </a:r>
            <a:r>
              <a:rPr lang="en-US" sz="2800" dirty="0">
                <a:latin typeface="+mj-lt"/>
              </a:rPr>
              <a:t> GPA </a:t>
            </a:r>
          </a:p>
          <a:p>
            <a:r>
              <a:rPr lang="en-US" sz="2800" dirty="0">
                <a:latin typeface="+mj-lt"/>
              </a:rPr>
              <a:t>data to help your students match</a:t>
            </a:r>
          </a:p>
        </p:txBody>
      </p:sp>
      <p:sp>
        <p:nvSpPr>
          <p:cNvPr id="11" name="TextBox 10" hidden="1">
            <a:extLst>
              <a:ext uri="{FF2B5EF4-FFF2-40B4-BE49-F238E27FC236}">
                <a16:creationId xmlns:a16="http://schemas.microsoft.com/office/drawing/2014/main" id="{B73D2EBE-842C-40E3-B52B-729213C3C6EF}"/>
              </a:ext>
            </a:extLst>
          </p:cNvPr>
          <p:cNvSpPr txBox="1"/>
          <p:nvPr/>
        </p:nvSpPr>
        <p:spPr>
          <a:xfrm>
            <a:off x="5168900" y="1460500"/>
            <a:ext cx="3695700" cy="2400657"/>
          </a:xfrm>
          <a:prstGeom prst="rect">
            <a:avLst/>
          </a:prstGeom>
          <a:noFill/>
        </p:spPr>
        <p:txBody>
          <a:bodyPr wrap="square" rtlCol="0">
            <a:spAutoFit/>
          </a:bodyPr>
          <a:lstStyle/>
          <a:p>
            <a:r>
              <a:rPr lang="en-US" sz="2500" dirty="0">
                <a:latin typeface="+mj-lt"/>
              </a:rPr>
              <a:t>You will have the ability </a:t>
            </a:r>
          </a:p>
          <a:p>
            <a:r>
              <a:rPr lang="en-US" sz="2500" dirty="0">
                <a:latin typeface="+mj-lt"/>
              </a:rPr>
              <a:t>to </a:t>
            </a:r>
            <a:r>
              <a:rPr lang="en-US" sz="2500" b="1" dirty="0">
                <a:latin typeface="+mj-lt"/>
              </a:rPr>
              <a:t>add</a:t>
            </a:r>
            <a:r>
              <a:rPr lang="en-US" sz="2500" dirty="0">
                <a:latin typeface="+mj-lt"/>
              </a:rPr>
              <a:t> an individual GPA for a student who wasn’t part of the original upload; i.e. late transfers, makeup credits</a:t>
            </a:r>
          </a:p>
        </p:txBody>
      </p:sp>
      <p:sp>
        <p:nvSpPr>
          <p:cNvPr id="17" name="TextBox 16" hidden="1">
            <a:extLst>
              <a:ext uri="{FF2B5EF4-FFF2-40B4-BE49-F238E27FC236}">
                <a16:creationId xmlns:a16="http://schemas.microsoft.com/office/drawing/2014/main" id="{E93ABD0E-2824-43F8-87EB-45493AFA09B3}"/>
              </a:ext>
            </a:extLst>
          </p:cNvPr>
          <p:cNvSpPr txBox="1"/>
          <p:nvPr/>
        </p:nvSpPr>
        <p:spPr>
          <a:xfrm>
            <a:off x="5101652" y="5774045"/>
            <a:ext cx="3489178" cy="769441"/>
          </a:xfrm>
          <a:prstGeom prst="rect">
            <a:avLst/>
          </a:prstGeom>
          <a:noFill/>
        </p:spPr>
        <p:txBody>
          <a:bodyPr wrap="square" rtlCol="0">
            <a:spAutoFit/>
          </a:bodyPr>
          <a:lstStyle/>
          <a:p>
            <a:pPr algn="ctr"/>
            <a:r>
              <a:rPr lang="en-US" sz="2200" b="1" dirty="0">
                <a:solidFill>
                  <a:srgbClr val="00B0F0"/>
                </a:solidFill>
                <a:latin typeface="Verdana" panose="020B0604030504040204" pitchFamily="34" charset="0"/>
                <a:ea typeface="Verdana" panose="020B0604030504040204" pitchFamily="34" charset="0"/>
                <a:cs typeface="Verdana" panose="020B0604030504040204" pitchFamily="34" charset="0"/>
              </a:rPr>
              <a:t>New training</a:t>
            </a:r>
          </a:p>
          <a:p>
            <a:pPr algn="ctr"/>
            <a:r>
              <a:rPr lang="en-US" sz="2200" b="1" dirty="0">
                <a:solidFill>
                  <a:srgbClr val="00B0F0"/>
                </a:solidFill>
                <a:latin typeface="Verdana" panose="020B0604030504040204" pitchFamily="34" charset="0"/>
                <a:ea typeface="Verdana" panose="020B0604030504040204" pitchFamily="34" charset="0"/>
                <a:cs typeface="Verdana" panose="020B0604030504040204" pitchFamily="34" charset="0"/>
              </a:rPr>
              <a:t> modules available</a:t>
            </a:r>
            <a:r>
              <a:rPr lang="en-US" sz="2200" dirty="0">
                <a:solidFill>
                  <a:srgbClr val="00B0F0"/>
                </a:solidFill>
                <a:latin typeface="Verdana" panose="020B0604030504040204" pitchFamily="34" charset="0"/>
                <a:ea typeface="Verdana" panose="020B0604030504040204" pitchFamily="34" charset="0"/>
                <a:cs typeface="Verdana" panose="020B0604030504040204" pitchFamily="34" charset="0"/>
              </a:rPr>
              <a:t>!</a:t>
            </a:r>
          </a:p>
        </p:txBody>
      </p:sp>
      <p:sp>
        <p:nvSpPr>
          <p:cNvPr id="18" name="TextBox 17" hidden="1">
            <a:extLst>
              <a:ext uri="{FF2B5EF4-FFF2-40B4-BE49-F238E27FC236}">
                <a16:creationId xmlns:a16="http://schemas.microsoft.com/office/drawing/2014/main" id="{661215C9-D949-405D-85EA-0D7C51BF6FA1}"/>
              </a:ext>
            </a:extLst>
          </p:cNvPr>
          <p:cNvSpPr txBox="1"/>
          <p:nvPr/>
        </p:nvSpPr>
        <p:spPr>
          <a:xfrm>
            <a:off x="5098032" y="5781450"/>
            <a:ext cx="3489178" cy="769441"/>
          </a:xfrm>
          <a:prstGeom prst="rect">
            <a:avLst/>
          </a:prstGeom>
          <a:noFill/>
        </p:spPr>
        <p:txBody>
          <a:bodyPr wrap="square" rtlCol="0">
            <a:spAutoFit/>
          </a:bodyPr>
          <a:lstStyle/>
          <a:p>
            <a:pPr algn="ctr"/>
            <a:r>
              <a:rPr lang="en-US" sz="2200" b="1" dirty="0">
                <a:solidFill>
                  <a:schemeClr val="accent2">
                    <a:lumMod val="60000"/>
                    <a:lumOff val="40000"/>
                  </a:schemeClr>
                </a:solidFill>
                <a:latin typeface="Verdana" panose="020B0604030504040204" pitchFamily="34" charset="0"/>
                <a:ea typeface="Verdana" panose="020B0604030504040204" pitchFamily="34" charset="0"/>
                <a:cs typeface="Verdana" panose="020B0604030504040204" pitchFamily="34" charset="0"/>
              </a:rPr>
              <a:t>New training</a:t>
            </a:r>
          </a:p>
          <a:p>
            <a:pPr algn="ctr"/>
            <a:r>
              <a:rPr lang="en-US" sz="2200" b="1" dirty="0">
                <a:solidFill>
                  <a:schemeClr val="accent2">
                    <a:lumMod val="60000"/>
                    <a:lumOff val="40000"/>
                  </a:schemeClr>
                </a:solidFill>
                <a:latin typeface="Verdana" panose="020B0604030504040204" pitchFamily="34" charset="0"/>
                <a:ea typeface="Verdana" panose="020B0604030504040204" pitchFamily="34" charset="0"/>
                <a:cs typeface="Verdana" panose="020B0604030504040204" pitchFamily="34" charset="0"/>
              </a:rPr>
              <a:t> modules available</a:t>
            </a:r>
            <a:r>
              <a:rPr lang="en-US" sz="2200" dirty="0">
                <a:solidFill>
                  <a:schemeClr val="accent2">
                    <a:lumMod val="60000"/>
                    <a:lumOff val="40000"/>
                  </a:schemeClr>
                </a:solidFill>
                <a:latin typeface="Verdana" panose="020B0604030504040204" pitchFamily="34" charset="0"/>
                <a:ea typeface="Verdana" panose="020B0604030504040204" pitchFamily="34" charset="0"/>
                <a:cs typeface="Verdana" panose="020B0604030504040204" pitchFamily="34" charset="0"/>
              </a:rPr>
              <a:t>!</a:t>
            </a:r>
          </a:p>
        </p:txBody>
      </p:sp>
      <p:sp>
        <p:nvSpPr>
          <p:cNvPr id="19" name="TextBox 18" hidden="1">
            <a:extLst>
              <a:ext uri="{FF2B5EF4-FFF2-40B4-BE49-F238E27FC236}">
                <a16:creationId xmlns:a16="http://schemas.microsoft.com/office/drawing/2014/main" id="{67A432F4-256B-42E4-B7D1-BE8BBE33AA40}"/>
              </a:ext>
            </a:extLst>
          </p:cNvPr>
          <p:cNvSpPr txBox="1"/>
          <p:nvPr/>
        </p:nvSpPr>
        <p:spPr>
          <a:xfrm>
            <a:off x="5098032" y="5774045"/>
            <a:ext cx="3489178" cy="769441"/>
          </a:xfrm>
          <a:prstGeom prst="rect">
            <a:avLst/>
          </a:prstGeom>
          <a:noFill/>
        </p:spPr>
        <p:txBody>
          <a:bodyPr wrap="square" rtlCol="0">
            <a:spAutoFit/>
          </a:bodyPr>
          <a:lstStyle/>
          <a:p>
            <a:pPr algn="ctr"/>
            <a:r>
              <a:rPr lang="en-US" sz="2200" b="1" dirty="0">
                <a:solidFill>
                  <a:srgbClr val="FF0000"/>
                </a:solidFill>
                <a:latin typeface="Verdana" panose="020B0604030504040204" pitchFamily="34" charset="0"/>
                <a:ea typeface="Verdana" panose="020B0604030504040204" pitchFamily="34" charset="0"/>
                <a:cs typeface="Verdana" panose="020B0604030504040204" pitchFamily="34" charset="0"/>
              </a:rPr>
              <a:t>New training</a:t>
            </a:r>
          </a:p>
          <a:p>
            <a:pPr algn="ctr"/>
            <a:r>
              <a:rPr lang="en-US" sz="2200" b="1" dirty="0">
                <a:solidFill>
                  <a:srgbClr val="FF0000"/>
                </a:solidFill>
                <a:latin typeface="Verdana" panose="020B0604030504040204" pitchFamily="34" charset="0"/>
                <a:ea typeface="Verdana" panose="020B0604030504040204" pitchFamily="34" charset="0"/>
                <a:cs typeface="Verdana" panose="020B0604030504040204" pitchFamily="34" charset="0"/>
              </a:rPr>
              <a:t> modules available</a:t>
            </a:r>
            <a:r>
              <a:rPr lang="en-US" sz="2200" dirty="0">
                <a:solidFill>
                  <a:srgbClr val="FF0000"/>
                </a:solidFill>
                <a:latin typeface="Verdana" panose="020B0604030504040204" pitchFamily="34" charset="0"/>
                <a:ea typeface="Verdana" panose="020B0604030504040204" pitchFamily="34" charset="0"/>
                <a:cs typeface="Verdana" panose="020B0604030504040204" pitchFamily="34" charset="0"/>
              </a:rPr>
              <a:t>!</a:t>
            </a:r>
          </a:p>
        </p:txBody>
      </p:sp>
      <p:grpSp>
        <p:nvGrpSpPr>
          <p:cNvPr id="3" name="Group 2">
            <a:extLst>
              <a:ext uri="{FF2B5EF4-FFF2-40B4-BE49-F238E27FC236}">
                <a16:creationId xmlns:a16="http://schemas.microsoft.com/office/drawing/2014/main" id="{3604736B-5BB3-4D7B-8DAC-B76461CD1EAC}"/>
              </a:ext>
            </a:extLst>
          </p:cNvPr>
          <p:cNvGrpSpPr/>
          <p:nvPr/>
        </p:nvGrpSpPr>
        <p:grpSpPr>
          <a:xfrm>
            <a:off x="3135958" y="1456853"/>
            <a:ext cx="4548483" cy="4805984"/>
            <a:chOff x="346993" y="1345375"/>
            <a:chExt cx="4548483" cy="4805984"/>
          </a:xfrm>
        </p:grpSpPr>
        <p:pic>
          <p:nvPicPr>
            <p:cNvPr id="22" name="Picture 21">
              <a:extLst>
                <a:ext uri="{FF2B5EF4-FFF2-40B4-BE49-F238E27FC236}">
                  <a16:creationId xmlns:a16="http://schemas.microsoft.com/office/drawing/2014/main" id="{EE17ACB5-4825-4422-9343-CFC2B72452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993" y="1345375"/>
              <a:ext cx="4548483" cy="4805984"/>
            </a:xfrm>
            <a:prstGeom prst="rect">
              <a:avLst/>
            </a:prstGeom>
          </p:spPr>
        </p:pic>
        <p:pic>
          <p:nvPicPr>
            <p:cNvPr id="5" name="Content Placeholder 6" hidden="1">
              <a:extLst>
                <a:ext uri="{FF2B5EF4-FFF2-40B4-BE49-F238E27FC236}">
                  <a16:creationId xmlns:a16="http://schemas.microsoft.com/office/drawing/2014/main" id="{B67B7683-0B7A-447F-9878-6E71B0D582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274" y="1435100"/>
              <a:ext cx="4263920" cy="3367524"/>
            </a:xfrm>
            <a:prstGeom prst="rect">
              <a:avLst/>
            </a:prstGeom>
            <a:ln w="9525">
              <a:solidFill>
                <a:schemeClr val="tx1"/>
              </a:solidFill>
            </a:ln>
          </p:spPr>
        </p:pic>
        <p:pic>
          <p:nvPicPr>
            <p:cNvPr id="16" name="Picture 15" hidden="1">
              <a:extLst>
                <a:ext uri="{FF2B5EF4-FFF2-40B4-BE49-F238E27FC236}">
                  <a16:creationId xmlns:a16="http://schemas.microsoft.com/office/drawing/2014/main" id="{4775C502-F78C-41F8-B7D3-0C5211253C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9274" y="1435100"/>
              <a:ext cx="4263920" cy="3342124"/>
            </a:xfrm>
            <a:prstGeom prst="rect">
              <a:avLst/>
            </a:prstGeom>
          </p:spPr>
        </p:pic>
        <p:pic>
          <p:nvPicPr>
            <p:cNvPr id="14" name="Picture 13" hidden="1">
              <a:extLst>
                <a:ext uri="{FF2B5EF4-FFF2-40B4-BE49-F238E27FC236}">
                  <a16:creationId xmlns:a16="http://schemas.microsoft.com/office/drawing/2014/main" id="{5D677D9D-C6F4-4E0B-92EC-042AC9562B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1121" y="1460500"/>
              <a:ext cx="4322073" cy="3366629"/>
            </a:xfrm>
            <a:prstGeom prst="rect">
              <a:avLst/>
            </a:prstGeom>
          </p:spPr>
        </p:pic>
      </p:grpSp>
      <p:pic>
        <p:nvPicPr>
          <p:cNvPr id="23" name="Picture 22" hidden="1">
            <a:extLst>
              <a:ext uri="{FF2B5EF4-FFF2-40B4-BE49-F238E27FC236}">
                <a16:creationId xmlns:a16="http://schemas.microsoft.com/office/drawing/2014/main" id="{88DD28BD-01E0-4B51-9FC6-42A0DFC594C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21234" y="3735667"/>
            <a:ext cx="1010966" cy="1010966"/>
          </a:xfrm>
          <a:prstGeom prst="rect">
            <a:avLst/>
          </a:prstGeom>
        </p:spPr>
      </p:pic>
      <p:pic>
        <p:nvPicPr>
          <p:cNvPr id="12" name="Picture 11" hidden="1">
            <a:extLst>
              <a:ext uri="{FF2B5EF4-FFF2-40B4-BE49-F238E27FC236}">
                <a16:creationId xmlns:a16="http://schemas.microsoft.com/office/drawing/2014/main" id="{86CABC4A-EA86-4C64-A6D3-B596A8309B3A}"/>
              </a:ext>
            </a:extLst>
          </p:cNvPr>
          <p:cNvPicPr>
            <a:picLocks noChangeAspect="1"/>
          </p:cNvPicPr>
          <p:nvPr/>
        </p:nvPicPr>
        <p:blipFill>
          <a:blip r:embed="rId8"/>
          <a:stretch>
            <a:fillRect/>
          </a:stretch>
        </p:blipFill>
        <p:spPr>
          <a:xfrm>
            <a:off x="463072" y="1460500"/>
            <a:ext cx="4263920" cy="3325584"/>
          </a:xfrm>
          <a:prstGeom prst="rect">
            <a:avLst/>
          </a:prstGeom>
          <a:ln>
            <a:solidFill>
              <a:schemeClr val="tx1"/>
            </a:solidFill>
          </a:ln>
        </p:spPr>
      </p:pic>
      <p:sp>
        <p:nvSpPr>
          <p:cNvPr id="20" name="Oval 19" hidden="1">
            <a:extLst>
              <a:ext uri="{FF2B5EF4-FFF2-40B4-BE49-F238E27FC236}">
                <a16:creationId xmlns:a16="http://schemas.microsoft.com/office/drawing/2014/main" id="{EB53408D-AA70-452C-A37A-E065AC26E124}"/>
              </a:ext>
            </a:extLst>
          </p:cNvPr>
          <p:cNvSpPr/>
          <p:nvPr/>
        </p:nvSpPr>
        <p:spPr>
          <a:xfrm>
            <a:off x="1005962" y="1688655"/>
            <a:ext cx="1190399" cy="298881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hidden="1">
            <a:extLst>
              <a:ext uri="{FF2B5EF4-FFF2-40B4-BE49-F238E27FC236}">
                <a16:creationId xmlns:a16="http://schemas.microsoft.com/office/drawing/2014/main" id="{E6656992-FCE3-45F6-8F36-68CEFFFFA0D4}"/>
              </a:ext>
            </a:extLst>
          </p:cNvPr>
          <p:cNvSpPr/>
          <p:nvPr/>
        </p:nvSpPr>
        <p:spPr>
          <a:xfrm>
            <a:off x="1926892" y="1719979"/>
            <a:ext cx="1190399" cy="292616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2F2E2AAB-BF38-40D7-A978-8C1C08282CB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578705" y="1752600"/>
            <a:ext cx="3662988" cy="2930390"/>
          </a:xfrm>
          <a:prstGeom prst="rect">
            <a:avLst/>
          </a:prstGeom>
        </p:spPr>
      </p:pic>
    </p:spTree>
    <p:extLst>
      <p:ext uri="{BB962C8B-B14F-4D97-AF65-F5344CB8AC3E}">
        <p14:creationId xmlns:p14="http://schemas.microsoft.com/office/powerpoint/2010/main" val="2800718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21" presetClass="entr" presetSubtype="1"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heel(1)">
                                      <p:cBhvr>
                                        <p:cTn id="21" dur="2000"/>
                                        <p:tgtEl>
                                          <p:spTgt spid="20"/>
                                        </p:tgtEl>
                                      </p:cBhvr>
                                    </p:animEffect>
                                  </p:childTnLst>
                                </p:cTn>
                              </p:par>
                              <p:par>
                                <p:cTn id="22" presetID="21" presetClass="entr" presetSubtype="1" fill="hold" grpId="0" nodeType="withEffect">
                                  <p:stCondLst>
                                    <p:cond delay="1000"/>
                                  </p:stCondLst>
                                  <p:childTnLst>
                                    <p:set>
                                      <p:cBhvr>
                                        <p:cTn id="23" dur="1" fill="hold">
                                          <p:stCondLst>
                                            <p:cond delay="0"/>
                                          </p:stCondLst>
                                        </p:cTn>
                                        <p:tgtEl>
                                          <p:spTgt spid="21"/>
                                        </p:tgtEl>
                                        <p:attrNameLst>
                                          <p:attrName>style.visibility</p:attrName>
                                        </p:attrNameLst>
                                      </p:cBhvr>
                                      <p:to>
                                        <p:strVal val="visible"/>
                                      </p:to>
                                    </p:set>
                                    <p:animEffect transition="in" filter="wheel(1)">
                                      <p:cBhvr>
                                        <p:cTn id="24" dur="2000"/>
                                        <p:tgtEl>
                                          <p:spTgt spid="21"/>
                                        </p:tgtEl>
                                      </p:cBhvr>
                                    </p:animEffect>
                                  </p:childTnLst>
                                </p:cTn>
                              </p:par>
                            </p:childTnLst>
                          </p:cTn>
                        </p:par>
                        <p:par>
                          <p:cTn id="25" fill="hold">
                            <p:stCondLst>
                              <p:cond delay="3000"/>
                            </p:stCondLst>
                            <p:childTnLst>
                              <p:par>
                                <p:cTn id="26" presetID="10" presetClass="entr" presetSubtype="0" fill="hold" grpId="0" nodeType="after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500"/>
                                        <p:tgtEl>
                                          <p:spTgt spid="12"/>
                                        </p:tgtEl>
                                      </p:cBhvr>
                                    </p:animEffect>
                                    <p:set>
                                      <p:cBhvr>
                                        <p:cTn id="33" dur="1" fill="hold">
                                          <p:stCondLst>
                                            <p:cond delay="499"/>
                                          </p:stCondLst>
                                        </p:cTn>
                                        <p:tgtEl>
                                          <p:spTgt spid="12"/>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500"/>
                                        <p:tgtEl>
                                          <p:spTgt spid="20"/>
                                        </p:tgtEl>
                                      </p:cBhvr>
                                    </p:animEffect>
                                    <p:set>
                                      <p:cBhvr>
                                        <p:cTn id="36" dur="1" fill="hold">
                                          <p:stCondLst>
                                            <p:cond delay="499"/>
                                          </p:stCondLst>
                                        </p:cTn>
                                        <p:tgtEl>
                                          <p:spTgt spid="20"/>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21"/>
                                        </p:tgtEl>
                                      </p:cBhvr>
                                    </p:animEffect>
                                    <p:set>
                                      <p:cBhvr>
                                        <p:cTn id="39" dur="1" fill="hold">
                                          <p:stCondLst>
                                            <p:cond delay="499"/>
                                          </p:stCondLst>
                                        </p:cTn>
                                        <p:tgtEl>
                                          <p:spTgt spid="21"/>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9"/>
                                        </p:tgtEl>
                                      </p:cBhvr>
                                    </p:animEffect>
                                    <p:set>
                                      <p:cBhvr>
                                        <p:cTn id="42" dur="1" fill="hold">
                                          <p:stCondLst>
                                            <p:cond delay="499"/>
                                          </p:stCondLst>
                                        </p:cTn>
                                        <p:tgtEl>
                                          <p:spTgt spid="9"/>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18"/>
                                        </p:tgtEl>
                                      </p:cBhvr>
                                    </p:animEffect>
                                    <p:set>
                                      <p:cBhvr>
                                        <p:cTn id="45" dur="1" fill="hold">
                                          <p:stCondLst>
                                            <p:cond delay="499"/>
                                          </p:stCondLst>
                                        </p:cTn>
                                        <p:tgtEl>
                                          <p:spTgt spid="18"/>
                                        </p:tgtEl>
                                        <p:attrNameLst>
                                          <p:attrName>style.visibility</p:attrName>
                                        </p:attrNameLst>
                                      </p:cBhvr>
                                      <p:to>
                                        <p:strVal val="hidden"/>
                                      </p:to>
                                    </p:set>
                                  </p:childTnLst>
                                </p:cTn>
                              </p:par>
                              <p:par>
                                <p:cTn id="46" presetID="10" presetClass="entr" presetSubtype="0" fill="hold" grpId="0"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500"/>
                                        <p:tgtEl>
                                          <p:spTgt spid="11"/>
                                        </p:tgtEl>
                                      </p:cBhvr>
                                    </p:animEffect>
                                  </p:childTnLst>
                                </p:cTn>
                              </p:par>
                              <p:par>
                                <p:cTn id="49" presetID="10" presetClass="entr" presetSubtype="0" fill="hold" grpId="0" nodeType="withEffect">
                                  <p:stCondLst>
                                    <p:cond delay="200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1000"/>
                                        <p:tgtEl>
                                          <p:spTgt spid="19"/>
                                        </p:tgtEl>
                                      </p:cBhvr>
                                    </p:animEffect>
                                  </p:childTnLst>
                                </p:cTn>
                              </p:par>
                              <p:par>
                                <p:cTn id="52" presetID="10" presetClass="exit" presetSubtype="0" fill="hold" grpId="1" nodeType="withEffect">
                                  <p:stCondLst>
                                    <p:cond delay="0"/>
                                  </p:stCondLst>
                                  <p:childTnLst>
                                    <p:animEffect transition="out" filter="fade">
                                      <p:cBhvr>
                                        <p:cTn id="53" dur="500"/>
                                        <p:tgtEl>
                                          <p:spTgt spid="11"/>
                                        </p:tgtEl>
                                      </p:cBhvr>
                                    </p:animEffect>
                                    <p:set>
                                      <p:cBhvr>
                                        <p:cTn id="54" dur="1" fill="hold">
                                          <p:stCondLst>
                                            <p:cond delay="499"/>
                                          </p:stCondLst>
                                        </p:cTn>
                                        <p:tgtEl>
                                          <p:spTgt spid="11"/>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19"/>
                                        </p:tgtEl>
                                      </p:cBhvr>
                                    </p:animEffect>
                                    <p:set>
                                      <p:cBhvr>
                                        <p:cTn id="57" dur="1" fill="hold">
                                          <p:stCondLst>
                                            <p:cond delay="499"/>
                                          </p:stCondLst>
                                        </p:cTn>
                                        <p:tgtEl>
                                          <p:spTgt spid="19"/>
                                        </p:tgtEl>
                                        <p:attrNameLst>
                                          <p:attrName>style.visibility</p:attrName>
                                        </p:attrNameLst>
                                      </p:cBhvr>
                                      <p:to>
                                        <p:strVal val="hidden"/>
                                      </p:to>
                                    </p:set>
                                  </p:childTnLst>
                                </p:cTn>
                              </p:par>
                              <p:par>
                                <p:cTn id="58" presetID="10" presetClass="entr" presetSubtype="0" fill="hold" grpId="0" nodeType="withEffect">
                                  <p:stCondLst>
                                    <p:cond delay="0"/>
                                  </p:stCondLst>
                                  <p:childTnLst>
                                    <p:set>
                                      <p:cBhvr>
                                        <p:cTn id="59" dur="1" fill="hold">
                                          <p:stCondLst>
                                            <p:cond delay="0"/>
                                          </p:stCondLst>
                                        </p:cTn>
                                        <p:tgtEl>
                                          <p:spTgt spid="4"/>
                                        </p:tgtEl>
                                        <p:attrNameLst>
                                          <p:attrName>style.visibility</p:attrName>
                                        </p:attrNameLst>
                                      </p:cBhvr>
                                      <p:to>
                                        <p:strVal val="visible"/>
                                      </p:to>
                                    </p:set>
                                    <p:animEffect transition="in" filter="fade">
                                      <p:cBhvr>
                                        <p:cTn id="60" dur="500"/>
                                        <p:tgtEl>
                                          <p:spTgt spid="4"/>
                                        </p:tgtEl>
                                      </p:cBhvr>
                                    </p:animEffect>
                                  </p:childTnLst>
                                </p:cTn>
                              </p:par>
                              <p:par>
                                <p:cTn id="61" presetID="10" presetClass="entr" presetSubtype="0" fill="hold" nodeType="withEffect">
                                  <p:stCondLst>
                                    <p:cond delay="1500"/>
                                  </p:stCondLst>
                                  <p:childTnLst>
                                    <p:set>
                                      <p:cBhvr>
                                        <p:cTn id="62" dur="1" fill="hold">
                                          <p:stCondLst>
                                            <p:cond delay="0"/>
                                          </p:stCondLst>
                                        </p:cTn>
                                        <p:tgtEl>
                                          <p:spTgt spid="23"/>
                                        </p:tgtEl>
                                        <p:attrNameLst>
                                          <p:attrName>style.visibility</p:attrName>
                                        </p:attrNameLst>
                                      </p:cBhvr>
                                      <p:to>
                                        <p:strVal val="visible"/>
                                      </p:to>
                                    </p:set>
                                    <p:animEffect transition="in" filter="fade">
                                      <p:cBhvr>
                                        <p:cTn id="63" dur="2000"/>
                                        <p:tgtEl>
                                          <p:spTgt spid="23"/>
                                        </p:tgtEl>
                                      </p:cBhvr>
                                    </p:animEffect>
                                  </p:childTnLst>
                                </p:cTn>
                              </p:par>
                            </p:childTnLst>
                          </p:cTn>
                        </p:par>
                        <p:par>
                          <p:cTn id="64" fill="hold">
                            <p:stCondLst>
                              <p:cond delay="3500"/>
                            </p:stCondLst>
                            <p:childTnLst>
                              <p:par>
                                <p:cTn id="65" presetID="10" presetClass="entr" presetSubtype="0" fill="hold" grpId="0" nodeType="afterEffect">
                                  <p:stCondLst>
                                    <p:cond delay="0"/>
                                  </p:stCondLst>
                                  <p:iterate type="lt">
                                    <p:tmPct val="0"/>
                                  </p:iterate>
                                  <p:childTnLst>
                                    <p:set>
                                      <p:cBhvr>
                                        <p:cTn id="66" dur="1" fill="hold">
                                          <p:stCondLst>
                                            <p:cond delay="0"/>
                                          </p:stCondLst>
                                        </p:cTn>
                                        <p:tgtEl>
                                          <p:spTgt spid="17"/>
                                        </p:tgtEl>
                                        <p:attrNameLst>
                                          <p:attrName>style.visibility</p:attrName>
                                        </p:attrNameLst>
                                      </p:cBhvr>
                                      <p:to>
                                        <p:strVal val="visible"/>
                                      </p:to>
                                    </p:set>
                                    <p:animEffect transition="in" filter="fade">
                                      <p:cBhvr>
                                        <p:cTn id="67" dur="500"/>
                                        <p:tgtEl>
                                          <p:spTgt spid="17"/>
                                        </p:tgtEl>
                                      </p:cBhvr>
                                    </p:animEffect>
                                  </p:childTnLst>
                                </p:cTn>
                              </p:par>
                            </p:childTnLst>
                          </p:cTn>
                        </p:par>
                        <p:par>
                          <p:cTn id="68" fill="hold">
                            <p:stCondLst>
                              <p:cond delay="4000"/>
                            </p:stCondLst>
                            <p:childTnLst>
                              <p:par>
                                <p:cTn id="69" presetID="16" presetClass="emph" presetSubtype="0" repeatCount="2000" fill="hold" grpId="1" nodeType="afterEffect">
                                  <p:stCondLst>
                                    <p:cond delay="0"/>
                                  </p:stCondLst>
                                  <p:iterate type="lt">
                                    <p:tmPct val="4000"/>
                                  </p:iterate>
                                  <p:childTnLst>
                                    <p:set>
                                      <p:cBhvr override="childStyle">
                                        <p:cTn id="70" dur="1000" fill="hold"/>
                                        <p:tgtEl>
                                          <p:spTgt spid="17"/>
                                        </p:tgtEl>
                                        <p:attrNameLst>
                                          <p:attrName>style.color</p:attrName>
                                        </p:attrNameLst>
                                      </p:cBhvr>
                                      <p:to>
                                        <p:clrVal>
                                          <a:schemeClr val="hlink"/>
                                        </p:clrVal>
                                      </p:to>
                                    </p:set>
                                    <p:set>
                                      <p:cBhvr>
                                        <p:cTn id="71" dur="1000" fill="hold"/>
                                        <p:tgtEl>
                                          <p:spTgt spid="17"/>
                                        </p:tgtEl>
                                        <p:attrNameLst>
                                          <p:attrName>fillcolor</p:attrName>
                                        </p:attrNameLst>
                                      </p:cBhvr>
                                      <p:to>
                                        <p:clrVal>
                                          <a:schemeClr val="hlink"/>
                                        </p:clrVal>
                                      </p:to>
                                    </p:set>
                                    <p:set>
                                      <p:cBhvr>
                                        <p:cTn id="72" dur="1000" fill="hold"/>
                                        <p:tgtEl>
                                          <p:spTgt spid="1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9" grpId="1"/>
      <p:bldP spid="10" grpId="0"/>
      <p:bldP spid="10" grpId="1"/>
      <p:bldP spid="11" grpId="0"/>
      <p:bldP spid="11" grpId="1"/>
      <p:bldP spid="17" grpId="0"/>
      <p:bldP spid="17" grpId="1"/>
      <p:bldP spid="18" grpId="0"/>
      <p:bldP spid="18" grpId="1"/>
      <p:bldP spid="19" grpId="0"/>
      <p:bldP spid="19" grpId="1"/>
      <p:bldP spid="20" grpId="0" animBg="1"/>
      <p:bldP spid="20" grpId="1" animBg="1"/>
      <p:bldP spid="21" grpId="0" animBg="1"/>
      <p:bldP spid="21" grpId="1" animBg="1"/>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974091" y="457200"/>
            <a:ext cx="5830991" cy="1143000"/>
          </a:xfrm>
        </p:spPr>
        <p:txBody>
          <a:bodyPr>
            <a:normAutofit fontScale="90000"/>
          </a:bodyPr>
          <a:lstStyle/>
          <a:p>
            <a:r>
              <a:rPr lang="en-US" sz="3600" b="1" dirty="0">
                <a:solidFill>
                  <a:schemeClr val="tx1"/>
                </a:solidFill>
              </a:rPr>
              <a:t>October 1, 2019 </a:t>
            </a:r>
            <a:br>
              <a:rPr lang="en-US" sz="3600" b="1" dirty="0">
                <a:solidFill>
                  <a:schemeClr val="tx1"/>
                </a:solidFill>
              </a:rPr>
            </a:br>
            <a:r>
              <a:rPr lang="en-US" sz="3600" b="1" dirty="0">
                <a:solidFill>
                  <a:schemeClr val="tx1"/>
                </a:solidFill>
              </a:rPr>
              <a:t>GPA Upload Deadline</a:t>
            </a:r>
            <a:endParaRPr lang="en-US" sz="3600" b="1" cap="small" noProof="0" dirty="0"/>
          </a:p>
        </p:txBody>
      </p:sp>
      <p:sp>
        <p:nvSpPr>
          <p:cNvPr id="5" name="Content Placeholder 2"/>
          <p:cNvSpPr>
            <a:spLocks noGrp="1"/>
          </p:cNvSpPr>
          <p:nvPr>
            <p:ph sz="half" idx="4294967295"/>
          </p:nvPr>
        </p:nvSpPr>
        <p:spPr>
          <a:xfrm>
            <a:off x="1552679" y="2018321"/>
            <a:ext cx="4057444" cy="4382479"/>
          </a:xfrm>
          <a:prstGeom prst="rect">
            <a:avLst/>
          </a:prstGeom>
        </p:spPr>
        <p:txBody>
          <a:bodyPr>
            <a:normAutofit fontScale="70000" lnSpcReduction="20000"/>
          </a:bodyPr>
          <a:lstStyle/>
          <a:p>
            <a:pPr marL="0" indent="0">
              <a:buNone/>
            </a:pPr>
            <a:endParaRPr lang="en-US" sz="2000" noProof="0" dirty="0"/>
          </a:p>
          <a:p>
            <a:r>
              <a:rPr lang="en-US" sz="2900" noProof="0" dirty="0">
                <a:latin typeface="+mj-lt"/>
              </a:rPr>
              <a:t>By law, all public high schools and charters should upload GPAs electronically for their enrolled seniors by </a:t>
            </a:r>
            <a:r>
              <a:rPr lang="en-US" sz="2900" b="1" noProof="0" dirty="0">
                <a:latin typeface="+mj-lt"/>
              </a:rPr>
              <a:t>October 1</a:t>
            </a:r>
            <a:r>
              <a:rPr lang="en-US" sz="2900" b="1" baseline="30000" noProof="0" dirty="0">
                <a:latin typeface="+mj-lt"/>
              </a:rPr>
              <a:t>st</a:t>
            </a:r>
            <a:r>
              <a:rPr lang="en-US" sz="2900" noProof="0" dirty="0">
                <a:latin typeface="+mj-lt"/>
              </a:rPr>
              <a:t>.</a:t>
            </a:r>
          </a:p>
          <a:p>
            <a:pPr marL="0" indent="0">
              <a:buNone/>
            </a:pPr>
            <a:endParaRPr lang="en-US" sz="2900" noProof="0" dirty="0">
              <a:latin typeface="+mj-lt"/>
            </a:endParaRPr>
          </a:p>
          <a:p>
            <a:r>
              <a:rPr lang="en-US" sz="2900" noProof="0" dirty="0">
                <a:latin typeface="+mj-lt"/>
              </a:rPr>
              <a:t>Schools shall provide students/parents with an opt-out option no later than </a:t>
            </a:r>
            <a:r>
              <a:rPr lang="en-US" sz="2900" b="1" noProof="0" dirty="0">
                <a:latin typeface="+mj-lt"/>
              </a:rPr>
              <a:t>January 1</a:t>
            </a:r>
            <a:r>
              <a:rPr lang="en-US" sz="2900" b="1" baseline="30000" noProof="0" dirty="0">
                <a:latin typeface="+mj-lt"/>
              </a:rPr>
              <a:t>st</a:t>
            </a:r>
            <a:r>
              <a:rPr lang="en-US" sz="2900" b="1" noProof="0" dirty="0">
                <a:latin typeface="+mj-lt"/>
              </a:rPr>
              <a:t> </a:t>
            </a:r>
            <a:r>
              <a:rPr lang="en-US" sz="2900" noProof="0" dirty="0">
                <a:latin typeface="+mj-lt"/>
              </a:rPr>
              <a:t>of </a:t>
            </a:r>
            <a:r>
              <a:rPr lang="en-US" sz="2900" b="1" noProof="0" dirty="0">
                <a:latin typeface="+mj-lt"/>
              </a:rPr>
              <a:t>junior year</a:t>
            </a:r>
            <a:r>
              <a:rPr lang="en-US" sz="2900" noProof="0" dirty="0">
                <a:latin typeface="+mj-lt"/>
              </a:rPr>
              <a:t>.</a:t>
            </a:r>
          </a:p>
          <a:p>
            <a:endParaRPr lang="en-US" sz="2900" noProof="0" dirty="0">
              <a:latin typeface="+mj-lt"/>
            </a:endParaRPr>
          </a:p>
          <a:p>
            <a:r>
              <a:rPr lang="en-US" sz="2900" noProof="0" dirty="0">
                <a:latin typeface="+mj-lt"/>
              </a:rPr>
              <a:t>Schools </a:t>
            </a:r>
            <a:r>
              <a:rPr lang="en-US" sz="2900" dirty="0">
                <a:latin typeface="+mj-lt"/>
              </a:rPr>
              <a:t>should </a:t>
            </a:r>
            <a:r>
              <a:rPr lang="en-US" sz="2900" noProof="0" dirty="0">
                <a:latin typeface="+mj-lt"/>
              </a:rPr>
              <a:t>verify high school graduation by </a:t>
            </a:r>
            <a:r>
              <a:rPr lang="en-US" sz="2900" b="1" noProof="0" dirty="0">
                <a:latin typeface="+mj-lt"/>
              </a:rPr>
              <a:t>August 31</a:t>
            </a:r>
            <a:r>
              <a:rPr lang="en-US" sz="2900" b="1" baseline="30000" noProof="0" dirty="0">
                <a:latin typeface="+mj-lt"/>
              </a:rPr>
              <a:t>st</a:t>
            </a:r>
            <a:r>
              <a:rPr lang="en-US" sz="2900" noProof="0" dirty="0">
                <a:latin typeface="+mj-lt"/>
              </a:rPr>
              <a:t>. Students can also verify on their WebGrants for Students account.</a:t>
            </a:r>
          </a:p>
          <a:p>
            <a:endParaRPr lang="en-US" sz="2000" noProof="0" dirty="0"/>
          </a:p>
          <a:p>
            <a:pPr marL="0" indent="0">
              <a:buNone/>
            </a:pPr>
            <a:endParaRPr lang="en-US" sz="2000" noProof="0" dirty="0"/>
          </a:p>
          <a:p>
            <a:pPr marL="0" indent="0">
              <a:buNone/>
            </a:pPr>
            <a:endParaRPr lang="en-US" sz="2200" noProof="0" dirty="0"/>
          </a:p>
          <a:p>
            <a:pPr marL="0" indent="0">
              <a:buNone/>
            </a:pPr>
            <a:endParaRPr lang="en-US" sz="2200" noProof="0" dirty="0"/>
          </a:p>
          <a:p>
            <a:endParaRPr lang="en-US" sz="800" noProof="0" dirty="0"/>
          </a:p>
          <a:p>
            <a:pPr>
              <a:lnSpc>
                <a:spcPct val="150000"/>
              </a:lnSpc>
            </a:pPr>
            <a:endParaRPr lang="en-US" sz="2200" noProof="0" dirty="0"/>
          </a:p>
          <a:p>
            <a:endParaRPr lang="en-US" noProof="0" dirty="0"/>
          </a:p>
          <a:p>
            <a:endParaRPr lang="en-US" sz="2200" noProof="0" dirty="0"/>
          </a:p>
          <a:p>
            <a:pPr marL="0" indent="0">
              <a:buNone/>
            </a:pPr>
            <a:endParaRPr lang="en-US" sz="2200" noProof="0" dirty="0"/>
          </a:p>
          <a:p>
            <a:endParaRPr lang="en-US" sz="2200" noProof="0" dirty="0"/>
          </a:p>
          <a:p>
            <a:endParaRPr lang="en-US" sz="2200" noProof="0" dirty="0"/>
          </a:p>
          <a:p>
            <a:endParaRPr lang="en-US" sz="2200" noProof="0" dirty="0"/>
          </a:p>
        </p:txBody>
      </p:sp>
      <p:pic>
        <p:nvPicPr>
          <p:cNvPr id="10" name="Picture 9">
            <a:extLst>
              <a:ext uri="{FF2B5EF4-FFF2-40B4-BE49-F238E27FC236}">
                <a16:creationId xmlns:a16="http://schemas.microsoft.com/office/drawing/2014/main" id="{32454E42-5337-45C3-B678-8D3DD817C5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0123" y="2053783"/>
            <a:ext cx="3518694" cy="4001479"/>
          </a:xfrm>
          <a:prstGeom prst="rect">
            <a:avLst/>
          </a:prstGeom>
        </p:spPr>
      </p:pic>
      <p:pic>
        <p:nvPicPr>
          <p:cNvPr id="16" name="Picture 15">
            <a:extLst>
              <a:ext uri="{FF2B5EF4-FFF2-40B4-BE49-F238E27FC236}">
                <a16:creationId xmlns:a16="http://schemas.microsoft.com/office/drawing/2014/main" id="{5094841D-BAE2-4B63-A8CA-BCA1FD30EC0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5556" t="10000" r="14975" b="16666"/>
          <a:stretch/>
        </p:blipFill>
        <p:spPr>
          <a:xfrm>
            <a:off x="1752600" y="348859"/>
            <a:ext cx="1690571" cy="1307319"/>
          </a:xfrm>
          <a:prstGeom prst="rect">
            <a:avLst/>
          </a:prstGeom>
        </p:spPr>
      </p:pic>
      <p:pic>
        <p:nvPicPr>
          <p:cNvPr id="3" name="Picture 3">
            <a:extLst>
              <a:ext uri="{FF2B5EF4-FFF2-40B4-BE49-F238E27FC236}">
                <a16:creationId xmlns:a16="http://schemas.microsoft.com/office/drawing/2014/main" id="{18611CDB-5B22-4508-84E3-DF22817097F0}"/>
              </a:ext>
            </a:extLst>
          </p:cNvPr>
          <p:cNvPicPr>
            <a:picLocks noChangeAspect="1"/>
          </p:cNvPicPr>
          <p:nvPr/>
        </p:nvPicPr>
        <p:blipFill>
          <a:blip r:embed="rId5"/>
          <a:stretch>
            <a:fillRect/>
          </a:stretch>
        </p:blipFill>
        <p:spPr>
          <a:xfrm>
            <a:off x="5616409" y="6052382"/>
            <a:ext cx="3490755" cy="473653"/>
          </a:xfrm>
          <a:prstGeom prst="rect">
            <a:avLst/>
          </a:prstGeom>
        </p:spPr>
      </p:pic>
    </p:spTree>
    <p:extLst>
      <p:ext uri="{BB962C8B-B14F-4D97-AF65-F5344CB8AC3E}">
        <p14:creationId xmlns:p14="http://schemas.microsoft.com/office/powerpoint/2010/main" val="10770565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C99EDBD-0224-4E1D-ACE7-8E4476845CEC}"/>
              </a:ext>
            </a:extLst>
          </p:cNvPr>
          <p:cNvSpPr txBox="1"/>
          <p:nvPr/>
        </p:nvSpPr>
        <p:spPr>
          <a:xfrm>
            <a:off x="1066800" y="133157"/>
            <a:ext cx="8229600" cy="584775"/>
          </a:xfrm>
          <a:prstGeom prst="rect">
            <a:avLst/>
          </a:prstGeom>
          <a:noFill/>
        </p:spPr>
        <p:txBody>
          <a:bodyPr wrap="square" rtlCol="0">
            <a:spAutoFit/>
          </a:bodyPr>
          <a:lstStyle/>
          <a:p>
            <a:pPr algn="ctr"/>
            <a:r>
              <a:rPr lang="en-US" sz="3200" b="1" dirty="0">
                <a:latin typeface="Verdana" panose="020B0604030504040204" pitchFamily="34" charset="0"/>
                <a:ea typeface="Verdana" panose="020B0604030504040204" pitchFamily="34" charset="0"/>
                <a:cs typeface="Verdana" panose="020B0604030504040204" pitchFamily="34" charset="0"/>
              </a:rPr>
              <a:t>GPA Calculations</a:t>
            </a:r>
          </a:p>
        </p:txBody>
      </p:sp>
      <p:sp>
        <p:nvSpPr>
          <p:cNvPr id="6" name="TextBox 5">
            <a:extLst>
              <a:ext uri="{FF2B5EF4-FFF2-40B4-BE49-F238E27FC236}">
                <a16:creationId xmlns:a16="http://schemas.microsoft.com/office/drawing/2014/main" id="{86E2CBD1-7E8C-4896-82B2-006ECFE85532}"/>
              </a:ext>
            </a:extLst>
          </p:cNvPr>
          <p:cNvSpPr txBox="1"/>
          <p:nvPr/>
        </p:nvSpPr>
        <p:spPr>
          <a:xfrm>
            <a:off x="1397790" y="1307600"/>
            <a:ext cx="6204412" cy="984885"/>
          </a:xfrm>
          <a:prstGeom prst="rect">
            <a:avLst/>
          </a:prstGeom>
          <a:noFill/>
        </p:spPr>
        <p:txBody>
          <a:bodyPr wrap="square" rtlCol="0">
            <a:spAutoFit/>
          </a:bodyPr>
          <a:lstStyle/>
          <a:p>
            <a:pPr algn="ctr"/>
            <a:r>
              <a:rPr lang="en-US" sz="2000" b="1" u="sng" dirty="0">
                <a:latin typeface="Verdana" panose="020B0604030504040204" pitchFamily="34" charset="0"/>
                <a:ea typeface="Verdana" panose="020B0604030504040204" pitchFamily="34" charset="0"/>
                <a:cs typeface="Verdana" panose="020B0604030504040204" pitchFamily="34" charset="0"/>
              </a:rPr>
              <a:t>Graduating Freshman or Sophomores</a:t>
            </a:r>
          </a:p>
          <a:p>
            <a:pPr algn="ctr"/>
            <a:r>
              <a:rPr lang="en-US" dirty="0">
                <a:latin typeface="Verdana" panose="020B0604030504040204" pitchFamily="34" charset="0"/>
                <a:ea typeface="Verdana" panose="020B0604030504040204" pitchFamily="34" charset="0"/>
                <a:cs typeface="Verdana" panose="020B0604030504040204" pitchFamily="34" charset="0"/>
              </a:rPr>
              <a:t>Provide a test score from a GED, </a:t>
            </a:r>
          </a:p>
          <a:p>
            <a:pPr algn="ctr"/>
            <a:r>
              <a:rPr lang="en-US" dirty="0">
                <a:latin typeface="Verdana" panose="020B0604030504040204" pitchFamily="34" charset="0"/>
                <a:ea typeface="Verdana" panose="020B0604030504040204" pitchFamily="34" charset="0"/>
                <a:cs typeface="Verdana" panose="020B0604030504040204" pitchFamily="34" charset="0"/>
              </a:rPr>
              <a:t>ACT, SAT, TASC or HiSet exam</a:t>
            </a:r>
          </a:p>
        </p:txBody>
      </p:sp>
      <p:sp>
        <p:nvSpPr>
          <p:cNvPr id="11" name="TextBox 10">
            <a:extLst>
              <a:ext uri="{FF2B5EF4-FFF2-40B4-BE49-F238E27FC236}">
                <a16:creationId xmlns:a16="http://schemas.microsoft.com/office/drawing/2014/main" id="{BD7196D5-DD0E-42B2-8AA8-8415CE8A2837}"/>
              </a:ext>
            </a:extLst>
          </p:cNvPr>
          <p:cNvSpPr txBox="1"/>
          <p:nvPr/>
        </p:nvSpPr>
        <p:spPr>
          <a:xfrm>
            <a:off x="3252902" y="2633418"/>
            <a:ext cx="4710276" cy="984885"/>
          </a:xfrm>
          <a:prstGeom prst="rect">
            <a:avLst/>
          </a:prstGeom>
          <a:noFill/>
        </p:spPr>
        <p:txBody>
          <a:bodyPr wrap="square" rtlCol="0">
            <a:spAutoFit/>
          </a:bodyPr>
          <a:lstStyle/>
          <a:p>
            <a:pPr algn="ctr"/>
            <a:r>
              <a:rPr lang="en-US" sz="2000" b="1" u="sng" dirty="0">
                <a:latin typeface="Verdana" panose="020B0604030504040204" pitchFamily="34" charset="0"/>
                <a:ea typeface="Verdana" panose="020B0604030504040204" pitchFamily="34" charset="0"/>
                <a:cs typeface="Verdana" panose="020B0604030504040204" pitchFamily="34" charset="0"/>
              </a:rPr>
              <a:t>Graduating Juniors</a:t>
            </a:r>
          </a:p>
          <a:p>
            <a:pPr algn="ctr"/>
            <a:r>
              <a:rPr lang="en-US" dirty="0">
                <a:latin typeface="Verdana" panose="020B0604030504040204" pitchFamily="34" charset="0"/>
                <a:ea typeface="Verdana" panose="020B0604030504040204" pitchFamily="34" charset="0"/>
                <a:cs typeface="Verdana" panose="020B0604030504040204" pitchFamily="34" charset="0"/>
              </a:rPr>
              <a:t>Use grades earned during 10</a:t>
            </a:r>
            <a:r>
              <a:rPr lang="en-US" baseline="30000" dirty="0">
                <a:latin typeface="Verdana" panose="020B0604030504040204" pitchFamily="34" charset="0"/>
                <a:ea typeface="Verdana" panose="020B0604030504040204" pitchFamily="34" charset="0"/>
                <a:cs typeface="Verdana" panose="020B0604030504040204" pitchFamily="34" charset="0"/>
              </a:rPr>
              <a:t>th</a:t>
            </a:r>
            <a:r>
              <a:rPr lang="en-US" dirty="0">
                <a:latin typeface="Verdana" panose="020B0604030504040204" pitchFamily="34" charset="0"/>
                <a:ea typeface="Verdana" panose="020B0604030504040204" pitchFamily="34" charset="0"/>
                <a:cs typeface="Verdana" panose="020B0604030504040204" pitchFamily="34" charset="0"/>
              </a:rPr>
              <a:t> grade and the summer following 10</a:t>
            </a:r>
            <a:r>
              <a:rPr lang="en-US" baseline="30000" dirty="0">
                <a:latin typeface="Verdana" panose="020B0604030504040204" pitchFamily="34" charset="0"/>
                <a:ea typeface="Verdana" panose="020B0604030504040204" pitchFamily="34" charset="0"/>
                <a:cs typeface="Verdana" panose="020B0604030504040204" pitchFamily="34" charset="0"/>
              </a:rPr>
              <a:t>th</a:t>
            </a:r>
            <a:r>
              <a:rPr lang="en-US" dirty="0">
                <a:latin typeface="Verdana" panose="020B0604030504040204" pitchFamily="34" charset="0"/>
                <a:ea typeface="Verdana" panose="020B0604030504040204" pitchFamily="34" charset="0"/>
                <a:cs typeface="Verdana" panose="020B0604030504040204" pitchFamily="34" charset="0"/>
              </a:rPr>
              <a:t> grade</a:t>
            </a:r>
          </a:p>
        </p:txBody>
      </p:sp>
      <p:sp>
        <p:nvSpPr>
          <p:cNvPr id="15" name="TextBox 14">
            <a:extLst>
              <a:ext uri="{FF2B5EF4-FFF2-40B4-BE49-F238E27FC236}">
                <a16:creationId xmlns:a16="http://schemas.microsoft.com/office/drawing/2014/main" id="{42A2B271-6C2F-4B25-B21B-8E78275DEC71}"/>
              </a:ext>
            </a:extLst>
          </p:cNvPr>
          <p:cNvSpPr txBox="1"/>
          <p:nvPr/>
        </p:nvSpPr>
        <p:spPr>
          <a:xfrm>
            <a:off x="1654832" y="4001409"/>
            <a:ext cx="4973382" cy="984885"/>
          </a:xfrm>
          <a:prstGeom prst="rect">
            <a:avLst/>
          </a:prstGeom>
          <a:noFill/>
        </p:spPr>
        <p:txBody>
          <a:bodyPr wrap="square" rtlCol="0">
            <a:spAutoFit/>
          </a:bodyPr>
          <a:lstStyle/>
          <a:p>
            <a:pPr algn="ctr"/>
            <a:r>
              <a:rPr lang="en-US" sz="2000" b="1" u="sng" dirty="0">
                <a:latin typeface="Verdana" panose="020B0604030504040204" pitchFamily="34" charset="0"/>
                <a:ea typeface="Verdana" panose="020B0604030504040204" pitchFamily="34" charset="0"/>
                <a:cs typeface="Verdana" panose="020B0604030504040204" pitchFamily="34" charset="0"/>
              </a:rPr>
              <a:t>Graduating Seniors</a:t>
            </a:r>
          </a:p>
          <a:p>
            <a:pPr algn="ctr"/>
            <a:r>
              <a:rPr lang="en-US" dirty="0">
                <a:latin typeface="Verdana" panose="020B0604030504040204" pitchFamily="34" charset="0"/>
                <a:ea typeface="Verdana" panose="020B0604030504040204" pitchFamily="34" charset="0"/>
                <a:cs typeface="Verdana" panose="020B0604030504040204" pitchFamily="34" charset="0"/>
              </a:rPr>
              <a:t>Use grades earned during 10</a:t>
            </a:r>
            <a:r>
              <a:rPr lang="en-US" baseline="30000" dirty="0">
                <a:latin typeface="Verdana" panose="020B0604030504040204" pitchFamily="34" charset="0"/>
                <a:ea typeface="Verdana" panose="020B0604030504040204" pitchFamily="34" charset="0"/>
                <a:cs typeface="Verdana" panose="020B0604030504040204" pitchFamily="34" charset="0"/>
              </a:rPr>
              <a:t>th</a:t>
            </a:r>
            <a:r>
              <a:rPr lang="en-US" dirty="0">
                <a:latin typeface="Verdana" panose="020B0604030504040204" pitchFamily="34" charset="0"/>
                <a:ea typeface="Verdana" panose="020B0604030504040204" pitchFamily="34" charset="0"/>
                <a:cs typeface="Verdana" panose="020B0604030504040204" pitchFamily="34" charset="0"/>
              </a:rPr>
              <a:t> &amp; 11the grades and summers following</a:t>
            </a:r>
          </a:p>
        </p:txBody>
      </p:sp>
      <p:sp>
        <p:nvSpPr>
          <p:cNvPr id="7" name="TextBox 6">
            <a:extLst>
              <a:ext uri="{FF2B5EF4-FFF2-40B4-BE49-F238E27FC236}">
                <a16:creationId xmlns:a16="http://schemas.microsoft.com/office/drawing/2014/main" id="{AAC57CA8-4D13-41C8-983D-E8F588D73D65}"/>
              </a:ext>
            </a:extLst>
          </p:cNvPr>
          <p:cNvSpPr txBox="1"/>
          <p:nvPr/>
        </p:nvSpPr>
        <p:spPr>
          <a:xfrm>
            <a:off x="3124200" y="5458713"/>
            <a:ext cx="5237016" cy="984885"/>
          </a:xfrm>
          <a:prstGeom prst="rect">
            <a:avLst/>
          </a:prstGeom>
          <a:noFill/>
        </p:spPr>
        <p:txBody>
          <a:bodyPr wrap="square" rtlCol="0">
            <a:spAutoFit/>
          </a:bodyPr>
          <a:lstStyle/>
          <a:p>
            <a:pPr algn="ctr"/>
            <a:r>
              <a:rPr lang="en-US" sz="2000" b="1" u="sng" dirty="0">
                <a:latin typeface="Verdana" panose="020B0604030504040204" pitchFamily="34" charset="0"/>
                <a:ea typeface="Verdana" panose="020B0604030504040204" pitchFamily="34" charset="0"/>
                <a:cs typeface="Verdana" panose="020B0604030504040204" pitchFamily="34" charset="0"/>
              </a:rPr>
              <a:t>Last Year’s Graduates</a:t>
            </a:r>
          </a:p>
          <a:p>
            <a:pPr algn="ctr"/>
            <a:r>
              <a:rPr lang="en-US" dirty="0">
                <a:latin typeface="Verdana" panose="020B0604030504040204" pitchFamily="34" charset="0"/>
                <a:ea typeface="Verdana" panose="020B0604030504040204" pitchFamily="34" charset="0"/>
                <a:cs typeface="Verdana" panose="020B0604030504040204" pitchFamily="34" charset="0"/>
              </a:rPr>
              <a:t>Grades earned during 10</a:t>
            </a:r>
            <a:r>
              <a:rPr lang="en-US" baseline="30000" dirty="0">
                <a:latin typeface="Verdana" panose="020B0604030504040204" pitchFamily="34" charset="0"/>
                <a:ea typeface="Verdana" panose="020B0604030504040204" pitchFamily="34" charset="0"/>
                <a:cs typeface="Verdana" panose="020B0604030504040204" pitchFamily="34" charset="0"/>
              </a:rPr>
              <a:t>th</a:t>
            </a:r>
            <a:r>
              <a:rPr lang="en-US" dirty="0">
                <a:latin typeface="Verdana" panose="020B0604030504040204" pitchFamily="34" charset="0"/>
                <a:ea typeface="Verdana" panose="020B0604030504040204" pitchFamily="34" charset="0"/>
                <a:cs typeface="Verdana" panose="020B0604030504040204" pitchFamily="34" charset="0"/>
              </a:rPr>
              <a:t>, 11</a:t>
            </a:r>
            <a:r>
              <a:rPr lang="en-US" baseline="30000" dirty="0">
                <a:latin typeface="Verdana" panose="020B0604030504040204" pitchFamily="34" charset="0"/>
                <a:ea typeface="Verdana" panose="020B0604030504040204" pitchFamily="34" charset="0"/>
                <a:cs typeface="Verdana" panose="020B0604030504040204" pitchFamily="34" charset="0"/>
              </a:rPr>
              <a:t>th</a:t>
            </a:r>
            <a:r>
              <a:rPr lang="en-US" dirty="0">
                <a:latin typeface="Verdana" panose="020B0604030504040204" pitchFamily="34" charset="0"/>
                <a:ea typeface="Verdana" panose="020B0604030504040204" pitchFamily="34" charset="0"/>
                <a:cs typeface="Verdana" panose="020B0604030504040204" pitchFamily="34" charset="0"/>
              </a:rPr>
              <a:t>  and 12</a:t>
            </a:r>
            <a:r>
              <a:rPr lang="en-US" baseline="30000" dirty="0">
                <a:latin typeface="Verdana" panose="020B0604030504040204" pitchFamily="34" charset="0"/>
                <a:ea typeface="Verdana" panose="020B0604030504040204" pitchFamily="34" charset="0"/>
                <a:cs typeface="Verdana" panose="020B0604030504040204" pitchFamily="34" charset="0"/>
              </a:rPr>
              <a:t>th</a:t>
            </a:r>
            <a:r>
              <a:rPr lang="en-US" dirty="0">
                <a:latin typeface="Verdana" panose="020B0604030504040204" pitchFamily="34" charset="0"/>
                <a:ea typeface="Verdana" panose="020B0604030504040204" pitchFamily="34" charset="0"/>
                <a:cs typeface="Verdana" panose="020B0604030504040204" pitchFamily="34" charset="0"/>
              </a:rPr>
              <a:t> grades and summers following</a:t>
            </a:r>
          </a:p>
        </p:txBody>
      </p:sp>
      <p:pic>
        <p:nvPicPr>
          <p:cNvPr id="8" name="Picture 7">
            <a:extLst>
              <a:ext uri="{FF2B5EF4-FFF2-40B4-BE49-F238E27FC236}">
                <a16:creationId xmlns:a16="http://schemas.microsoft.com/office/drawing/2014/main" id="{94D05EB9-FE74-47DF-8379-F93E9A6B5E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28214" y="3683167"/>
            <a:ext cx="1590639" cy="1775546"/>
          </a:xfrm>
          <a:prstGeom prst="ellipse">
            <a:avLst/>
          </a:prstGeom>
          <a:ln>
            <a:noFill/>
          </a:ln>
          <a:effectLst>
            <a:softEdge rad="112500"/>
          </a:effectLst>
        </p:spPr>
      </p:pic>
      <p:pic>
        <p:nvPicPr>
          <p:cNvPr id="4" name="Picture 3">
            <a:extLst>
              <a:ext uri="{FF2B5EF4-FFF2-40B4-BE49-F238E27FC236}">
                <a16:creationId xmlns:a16="http://schemas.microsoft.com/office/drawing/2014/main" id="{3E46A705-1374-42A8-9202-CBF64A1E51B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07" t="25171" r="15114" b="30384"/>
          <a:stretch/>
        </p:blipFill>
        <p:spPr>
          <a:xfrm>
            <a:off x="7103292" y="1101038"/>
            <a:ext cx="2040708" cy="1562102"/>
          </a:xfrm>
          <a:prstGeom prst="ellipse">
            <a:avLst/>
          </a:prstGeom>
          <a:ln>
            <a:noFill/>
          </a:ln>
          <a:effectLst>
            <a:softEdge rad="112500"/>
          </a:effectLst>
        </p:spPr>
      </p:pic>
      <p:pic>
        <p:nvPicPr>
          <p:cNvPr id="1026" name="Picture 2" descr="Image result for muslim high school student">
            <a:extLst>
              <a:ext uri="{FF2B5EF4-FFF2-40B4-BE49-F238E27FC236}">
                <a16:creationId xmlns:a16="http://schemas.microsoft.com/office/drawing/2014/main" id="{9297F7C8-D644-4307-AA6A-5BB6FD51BE8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758" r="14327"/>
          <a:stretch/>
        </p:blipFill>
        <p:spPr bwMode="auto">
          <a:xfrm>
            <a:off x="1472235" y="2418693"/>
            <a:ext cx="2133600" cy="16002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8" name="Picture 4" descr="Image result for black college student">
            <a:extLst>
              <a:ext uri="{FF2B5EF4-FFF2-40B4-BE49-F238E27FC236}">
                <a16:creationId xmlns:a16="http://schemas.microsoft.com/office/drawing/2014/main" id="{8E940FFC-4903-478C-9FAA-3C5B3455A92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4165" t="1" r="9551" b="48121"/>
          <a:stretch/>
        </p:blipFill>
        <p:spPr bwMode="auto">
          <a:xfrm>
            <a:off x="1695506" y="5076973"/>
            <a:ext cx="1727858" cy="164787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56080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6" name="Title 1"/>
          <p:cNvSpPr>
            <a:spLocks noGrp="1"/>
          </p:cNvSpPr>
          <p:nvPr>
            <p:ph type="title"/>
          </p:nvPr>
        </p:nvSpPr>
        <p:spPr>
          <a:xfrm>
            <a:off x="1295400" y="198162"/>
            <a:ext cx="8229600" cy="1143000"/>
          </a:xfrm>
        </p:spPr>
        <p:txBody>
          <a:bodyPr>
            <a:normAutofit/>
          </a:bodyPr>
          <a:lstStyle/>
          <a:p>
            <a:r>
              <a:rPr lang="en-US" noProof="0" dirty="0"/>
              <a:t>Alternative Academic Qualifiers</a:t>
            </a:r>
            <a:br>
              <a:rPr lang="en-US" noProof="0" dirty="0"/>
            </a:br>
            <a:r>
              <a:rPr lang="en-US" sz="2000" b="0" noProof="0" dirty="0"/>
              <a:t>Test scores converted to a Cal Grant GPA</a:t>
            </a:r>
          </a:p>
        </p:txBody>
      </p:sp>
      <p:sp>
        <p:nvSpPr>
          <p:cNvPr id="9" name="Content Placeholder 5"/>
          <p:cNvSpPr txBox="1">
            <a:spLocks/>
          </p:cNvSpPr>
          <p:nvPr/>
        </p:nvSpPr>
        <p:spPr>
          <a:xfrm>
            <a:off x="1584489" y="4761319"/>
            <a:ext cx="9083511" cy="2523767"/>
          </a:xfrm>
          <a:prstGeom prst="rect">
            <a:avLst/>
          </a:prstGeom>
        </p:spPr>
        <p:txBody>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lgn="ctr">
              <a:buNone/>
            </a:pPr>
            <a:r>
              <a:rPr lang="en-US" sz="2200" b="1" dirty="0"/>
              <a:t>Allowed if </a:t>
            </a:r>
          </a:p>
          <a:p>
            <a:pPr>
              <a:spcBef>
                <a:spcPts val="0"/>
              </a:spcBef>
            </a:pPr>
            <a:r>
              <a:rPr lang="en-US" sz="1900" dirty="0">
                <a:latin typeface="+mj-lt"/>
              </a:rPr>
              <a:t>Student </a:t>
            </a:r>
            <a:r>
              <a:rPr lang="en-US" sz="1900" b="1" dirty="0">
                <a:latin typeface="+mj-lt"/>
              </a:rPr>
              <a:t>does not </a:t>
            </a:r>
            <a:r>
              <a:rPr lang="en-US" sz="1900" dirty="0">
                <a:latin typeface="+mj-lt"/>
              </a:rPr>
              <a:t>have a GPA</a:t>
            </a:r>
          </a:p>
          <a:p>
            <a:pPr>
              <a:spcBef>
                <a:spcPts val="0"/>
              </a:spcBef>
            </a:pPr>
            <a:r>
              <a:rPr lang="en-US" sz="1900" dirty="0">
                <a:latin typeface="+mj-lt"/>
              </a:rPr>
              <a:t>Student has coursework that can’t be converted to a 4.00 maximum GPA</a:t>
            </a:r>
          </a:p>
          <a:p>
            <a:pPr>
              <a:spcBef>
                <a:spcPts val="0"/>
              </a:spcBef>
            </a:pPr>
            <a:r>
              <a:rPr lang="en-US" sz="1900" dirty="0">
                <a:latin typeface="+mj-lt"/>
              </a:rPr>
              <a:t>Student attended a non-accredited high school or was home schooled</a:t>
            </a:r>
          </a:p>
          <a:p>
            <a:pPr marL="393192" lvl="1" indent="0">
              <a:buNone/>
            </a:pPr>
            <a:endParaRPr lang="en-US" sz="1800" dirty="0"/>
          </a:p>
        </p:txBody>
      </p:sp>
      <p:pic>
        <p:nvPicPr>
          <p:cNvPr id="1028" name="Picture 4" descr="http://cdn.xl.thumbs.canstockphoto.com/canstock2386920.jpg"/>
          <p:cNvPicPr>
            <a:picLocks noChangeAspect="1" noChangeArrowheads="1"/>
          </p:cNvPicPr>
          <p:nvPr/>
        </p:nvPicPr>
        <p:blipFill rotWithShape="1">
          <a:blip r:embed="rId3">
            <a:extLst>
              <a:ext uri="{28A0092B-C50C-407E-A947-70E740481C1C}">
                <a14:useLocalDpi xmlns:a14="http://schemas.microsoft.com/office/drawing/2010/main" val="0"/>
              </a:ext>
            </a:extLst>
          </a:blip>
          <a:srcRect l="-172419" t="-15763" r="174715" b="21182"/>
          <a:stretch/>
        </p:blipFill>
        <p:spPr bwMode="auto">
          <a:xfrm>
            <a:off x="-1066800" y="8686800"/>
            <a:ext cx="2590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370AD9E-A200-47E0-BB27-7088FE0523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43527" y="1597910"/>
            <a:ext cx="3550494" cy="30340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a:extLst>
              <a:ext uri="{FF2B5EF4-FFF2-40B4-BE49-F238E27FC236}">
                <a16:creationId xmlns:a16="http://schemas.microsoft.com/office/drawing/2014/main" id="{C854169B-8C78-479B-A902-CE059A2474B1}"/>
              </a:ext>
            </a:extLst>
          </p:cNvPr>
          <p:cNvSpPr txBox="1"/>
          <p:nvPr/>
        </p:nvSpPr>
        <p:spPr>
          <a:xfrm>
            <a:off x="1531621" y="1707574"/>
            <a:ext cx="3962400" cy="461665"/>
          </a:xfrm>
          <a:prstGeom prst="rect">
            <a:avLst/>
          </a:prstGeom>
          <a:noFill/>
        </p:spPr>
        <p:txBody>
          <a:bodyPr wrap="square" rtlCol="0">
            <a:spAutoFit/>
          </a:bodyPr>
          <a:lstStyle/>
          <a:p>
            <a:pPr algn="ctr"/>
            <a:r>
              <a:rPr lang="en-US" sz="2400" b="1" dirty="0">
                <a:latin typeface="Verdana" panose="020B0604030504040204" pitchFamily="34" charset="0"/>
                <a:ea typeface="Verdana" panose="020B0604030504040204" pitchFamily="34" charset="0"/>
                <a:cs typeface="Verdana" panose="020B0604030504040204" pitchFamily="34" charset="0"/>
              </a:rPr>
              <a:t>Test Scores</a:t>
            </a:r>
            <a:endParaRPr lang="en-US" sz="1900" i="1" dirty="0">
              <a:latin typeface="+mj-lt"/>
            </a:endParaRPr>
          </a:p>
        </p:txBody>
      </p:sp>
      <p:sp>
        <p:nvSpPr>
          <p:cNvPr id="7" name="TextBox 6">
            <a:extLst>
              <a:ext uri="{FF2B5EF4-FFF2-40B4-BE49-F238E27FC236}">
                <a16:creationId xmlns:a16="http://schemas.microsoft.com/office/drawing/2014/main" id="{BAB862BF-C526-46BE-988D-09C504BCFD5C}"/>
              </a:ext>
            </a:extLst>
          </p:cNvPr>
          <p:cNvSpPr txBox="1"/>
          <p:nvPr/>
        </p:nvSpPr>
        <p:spPr>
          <a:xfrm>
            <a:off x="4968242" y="1621915"/>
            <a:ext cx="4091468" cy="2523768"/>
          </a:xfrm>
          <a:prstGeom prst="rect">
            <a:avLst/>
          </a:prstGeom>
          <a:noFill/>
        </p:spPr>
        <p:txBody>
          <a:bodyPr wrap="square" rtlCol="0">
            <a:spAutoFit/>
          </a:bodyPr>
          <a:lstStyle/>
          <a:p>
            <a:pPr marL="3086100" lvl="6" indent="-342900">
              <a:spcBef>
                <a:spcPts val="600"/>
              </a:spcBef>
              <a:buFont typeface="Wingdings" panose="05000000000000000000" pitchFamily="2" charset="2"/>
              <a:buChar char="q"/>
            </a:pPr>
            <a:r>
              <a:rPr lang="en-US" sz="2400" dirty="0"/>
              <a:t>SAT</a:t>
            </a:r>
          </a:p>
          <a:p>
            <a:pPr marL="3086100" lvl="6" indent="-342900">
              <a:spcBef>
                <a:spcPts val="600"/>
              </a:spcBef>
              <a:buFont typeface="Wingdings" panose="05000000000000000000" pitchFamily="2" charset="2"/>
              <a:buChar char="q"/>
            </a:pPr>
            <a:r>
              <a:rPr lang="en-US" sz="2400" dirty="0"/>
              <a:t>ACT</a:t>
            </a:r>
          </a:p>
          <a:p>
            <a:pPr marL="3086100" lvl="6" indent="-342900">
              <a:spcBef>
                <a:spcPts val="600"/>
              </a:spcBef>
              <a:buFont typeface="Wingdings" panose="05000000000000000000" pitchFamily="2" charset="2"/>
              <a:buChar char="q"/>
            </a:pPr>
            <a:r>
              <a:rPr lang="en-US" sz="2400" dirty="0"/>
              <a:t>HiSet</a:t>
            </a:r>
          </a:p>
          <a:p>
            <a:pPr marL="3086100" lvl="6" indent="-342900">
              <a:spcBef>
                <a:spcPts val="600"/>
              </a:spcBef>
              <a:buFont typeface="Wingdings" panose="05000000000000000000" pitchFamily="2" charset="2"/>
              <a:buChar char="q"/>
            </a:pPr>
            <a:r>
              <a:rPr lang="en-US" sz="2400" dirty="0"/>
              <a:t>TASC</a:t>
            </a:r>
          </a:p>
          <a:p>
            <a:pPr marL="3086100" lvl="6" indent="-342900">
              <a:spcBef>
                <a:spcPts val="600"/>
              </a:spcBef>
              <a:buFont typeface="Wingdings" panose="05000000000000000000" pitchFamily="2" charset="2"/>
              <a:buChar char="q"/>
            </a:pPr>
            <a:r>
              <a:rPr lang="en-US" sz="2400" dirty="0"/>
              <a:t>GED</a:t>
            </a:r>
          </a:p>
          <a:p>
            <a:endParaRPr lang="en-US" dirty="0"/>
          </a:p>
        </p:txBody>
      </p:sp>
      <p:sp>
        <p:nvSpPr>
          <p:cNvPr id="8" name="TextBox 7">
            <a:extLst>
              <a:ext uri="{FF2B5EF4-FFF2-40B4-BE49-F238E27FC236}">
                <a16:creationId xmlns:a16="http://schemas.microsoft.com/office/drawing/2014/main" id="{CCFF1933-83A8-4227-B8B9-3E69CE9D0FF9}"/>
              </a:ext>
            </a:extLst>
          </p:cNvPr>
          <p:cNvSpPr txBox="1"/>
          <p:nvPr/>
        </p:nvSpPr>
        <p:spPr>
          <a:xfrm>
            <a:off x="6019800" y="3810883"/>
            <a:ext cx="3289115" cy="1231106"/>
          </a:xfrm>
          <a:prstGeom prst="rect">
            <a:avLst/>
          </a:prstGeom>
          <a:noFill/>
        </p:spPr>
        <p:txBody>
          <a:bodyPr wrap="square" rtlCol="0">
            <a:spAutoFit/>
          </a:bodyPr>
          <a:lstStyle/>
          <a:p>
            <a:r>
              <a:rPr lang="en-US" i="1" dirty="0"/>
              <a:t>Note: GED </a:t>
            </a:r>
            <a:r>
              <a:rPr lang="en-US" sz="2000" i="1" dirty="0"/>
              <a:t>c</a:t>
            </a:r>
            <a:r>
              <a:rPr lang="en-US" i="1" dirty="0"/>
              <a:t>an be the equivalent to </a:t>
            </a:r>
            <a:r>
              <a:rPr lang="en-US" i="1" u="sng" dirty="0"/>
              <a:t>both</a:t>
            </a:r>
            <a:r>
              <a:rPr lang="en-US" i="1" dirty="0"/>
              <a:t> a high school diploma and a GPA</a:t>
            </a:r>
          </a:p>
          <a:p>
            <a:endParaRPr lang="en-US" dirty="0"/>
          </a:p>
        </p:txBody>
      </p:sp>
      <p:pic>
        <p:nvPicPr>
          <p:cNvPr id="15" name="Picture 14" hidden="1">
            <a:extLst>
              <a:ext uri="{FF2B5EF4-FFF2-40B4-BE49-F238E27FC236}">
                <a16:creationId xmlns:a16="http://schemas.microsoft.com/office/drawing/2014/main" id="{830438C0-E71A-447C-9DA0-C43FC9B2D5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94127" y="376800"/>
            <a:ext cx="4697473" cy="6252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style>
          <a:lnRef idx="2">
            <a:schemeClr val="dk1"/>
          </a:lnRef>
          <a:fillRef idx="1">
            <a:schemeClr val="lt1"/>
          </a:fillRef>
          <a:effectRef idx="0">
            <a:schemeClr val="dk1"/>
          </a:effectRef>
          <a:fontRef idx="minor">
            <a:schemeClr val="dk1"/>
          </a:fontRef>
        </p:style>
      </p:pic>
      <p:sp>
        <p:nvSpPr>
          <p:cNvPr id="13" name="Oval 12" hidden="1">
            <a:extLst>
              <a:ext uri="{FF2B5EF4-FFF2-40B4-BE49-F238E27FC236}">
                <a16:creationId xmlns:a16="http://schemas.microsoft.com/office/drawing/2014/main" id="{83E77E6B-EEDA-4E6D-B031-C16FDB579F34}"/>
              </a:ext>
            </a:extLst>
          </p:cNvPr>
          <p:cNvSpPr/>
          <p:nvPr/>
        </p:nvSpPr>
        <p:spPr>
          <a:xfrm>
            <a:off x="7445195" y="2720950"/>
            <a:ext cx="138545" cy="5532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hidden="1">
            <a:extLst>
              <a:ext uri="{FF2B5EF4-FFF2-40B4-BE49-F238E27FC236}">
                <a16:creationId xmlns:a16="http://schemas.microsoft.com/office/drawing/2014/main" id="{C8515AFF-3EB0-4A3F-8157-6A18C91B9416}"/>
              </a:ext>
            </a:extLst>
          </p:cNvPr>
          <p:cNvSpPr/>
          <p:nvPr/>
        </p:nvSpPr>
        <p:spPr>
          <a:xfrm>
            <a:off x="4294127" y="2577318"/>
            <a:ext cx="4562793" cy="46166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hidden="1">
            <a:extLst>
              <a:ext uri="{FF2B5EF4-FFF2-40B4-BE49-F238E27FC236}">
                <a16:creationId xmlns:a16="http://schemas.microsoft.com/office/drawing/2014/main" id="{1332E024-64F7-4B59-81ED-A9F92F75EF36}"/>
              </a:ext>
            </a:extLst>
          </p:cNvPr>
          <p:cNvSpPr txBox="1"/>
          <p:nvPr/>
        </p:nvSpPr>
        <p:spPr>
          <a:xfrm>
            <a:off x="4527271" y="4251928"/>
            <a:ext cx="4276384" cy="1631216"/>
          </a:xfrm>
          <a:prstGeom prst="rect">
            <a:avLst/>
          </a:prstGeom>
          <a:solidFill>
            <a:schemeClr val="accent6">
              <a:lumMod val="20000"/>
              <a:lumOff val="80000"/>
            </a:schemeClr>
          </a:solidFill>
        </p:spPr>
        <p:txBody>
          <a:bodyPr wrap="square" rtlCol="0">
            <a:spAutoFit/>
          </a:bodyPr>
          <a:lstStyle/>
          <a:p>
            <a:pPr marL="342900" indent="-342900">
              <a:buSzPct val="150000"/>
              <a:buFont typeface="Arial" panose="020B0604020202020204" pitchFamily="34" charset="0"/>
              <a:buChar char="•"/>
            </a:pPr>
            <a:r>
              <a:rPr lang="en-US" sz="2000" dirty="0">
                <a:solidFill>
                  <a:srgbClr val="FF0000"/>
                </a:solidFill>
                <a:latin typeface="+mj-lt"/>
              </a:rPr>
              <a:t>Complete questions 1 through 9</a:t>
            </a:r>
          </a:p>
          <a:p>
            <a:pPr marL="342900" indent="-342900">
              <a:buSzPct val="150000"/>
              <a:buFont typeface="Arial" panose="020B0604020202020204" pitchFamily="34" charset="0"/>
              <a:buChar char="•"/>
            </a:pPr>
            <a:r>
              <a:rPr lang="en-US" sz="2000" dirty="0">
                <a:solidFill>
                  <a:srgbClr val="FF0000"/>
                </a:solidFill>
                <a:latin typeface="+mj-lt"/>
              </a:rPr>
              <a:t>Sign the form</a:t>
            </a:r>
          </a:p>
          <a:p>
            <a:pPr marL="342900" indent="-342900">
              <a:buSzPct val="150000"/>
              <a:buFont typeface="Arial" panose="020B0604020202020204" pitchFamily="34" charset="0"/>
              <a:buChar char="•"/>
            </a:pPr>
            <a:r>
              <a:rPr lang="en-US" sz="2000" dirty="0">
                <a:solidFill>
                  <a:srgbClr val="FF0000"/>
                </a:solidFill>
                <a:latin typeface="+mj-lt"/>
              </a:rPr>
              <a:t>Attach a copy of the testing score/report and mail to the Commission by the deadline</a:t>
            </a:r>
          </a:p>
        </p:txBody>
      </p:sp>
      <p:pic>
        <p:nvPicPr>
          <p:cNvPr id="6" name="Picture 5">
            <a:extLst>
              <a:ext uri="{FF2B5EF4-FFF2-40B4-BE49-F238E27FC236}">
                <a16:creationId xmlns:a16="http://schemas.microsoft.com/office/drawing/2014/main" id="{F6D01955-6176-4390-8684-735301AC2F5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19800" y="1688041"/>
            <a:ext cx="1622832" cy="2100135"/>
          </a:xfrm>
          <a:prstGeom prst="rect">
            <a:avLst/>
          </a:prstGeom>
          <a:ln>
            <a:solidFill>
              <a:schemeClr val="tx1"/>
            </a:solidFill>
          </a:ln>
        </p:spPr>
      </p:pic>
    </p:spTree>
    <p:extLst>
      <p:ext uri="{BB962C8B-B14F-4D97-AF65-F5344CB8AC3E}">
        <p14:creationId xmlns:p14="http://schemas.microsoft.com/office/powerpoint/2010/main" val="2898215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childTnLst>
                                </p:cTn>
                              </p:par>
                            </p:childTnLst>
                          </p:cTn>
                        </p:par>
                        <p:par>
                          <p:cTn id="8" fill="hold">
                            <p:stCondLst>
                              <p:cond delay="1000"/>
                            </p:stCondLst>
                            <p:childTnLst>
                              <p:par>
                                <p:cTn id="9" presetID="10" presetClass="entr" presetSubtype="0" fill="hold" grpId="0" nodeType="afterEffect">
                                  <p:stCondLst>
                                    <p:cond delay="50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childTnLst>
                                </p:cTn>
                              </p:par>
                              <p:par>
                                <p:cTn id="12" presetID="6" presetClass="entr" presetSubtype="16" fill="hold" grpId="0" nodeType="withEffect">
                                  <p:stCondLst>
                                    <p:cond delay="500"/>
                                  </p:stCondLst>
                                  <p:childTnLst>
                                    <p:set>
                                      <p:cBhvr>
                                        <p:cTn id="13" dur="1" fill="hold">
                                          <p:stCondLst>
                                            <p:cond delay="0"/>
                                          </p:stCondLst>
                                        </p:cTn>
                                        <p:tgtEl>
                                          <p:spTgt spid="14"/>
                                        </p:tgtEl>
                                        <p:attrNameLst>
                                          <p:attrName>style.visibility</p:attrName>
                                        </p:attrNameLst>
                                      </p:cBhvr>
                                      <p:to>
                                        <p:strVal val="visible"/>
                                      </p:to>
                                    </p:set>
                                    <p:animEffect transition="in" filter="circle(in)">
                                      <p:cBhvr>
                                        <p:cTn id="14" dur="2000"/>
                                        <p:tgtEl>
                                          <p:spTgt spid="14"/>
                                        </p:tgtEl>
                                      </p:cBhvr>
                                    </p:animEffect>
                                  </p:childTnLst>
                                </p:cTn>
                              </p:par>
                              <p:par>
                                <p:cTn id="15" presetID="10" presetClass="entr" presetSubtype="0" fill="hold" grpId="0" nodeType="withEffect">
                                  <p:stCondLst>
                                    <p:cond delay="100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6" grpId="0" animBg="1"/>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804DF-2B17-4AF0-83B8-5F84A46EB719}"/>
              </a:ext>
            </a:extLst>
          </p:cNvPr>
          <p:cNvSpPr>
            <a:spLocks noGrp="1"/>
          </p:cNvSpPr>
          <p:nvPr>
            <p:ph type="title"/>
          </p:nvPr>
        </p:nvSpPr>
        <p:spPr>
          <a:xfrm>
            <a:off x="1565226" y="775329"/>
            <a:ext cx="5058163" cy="1143000"/>
          </a:xfrm>
        </p:spPr>
        <p:txBody>
          <a:bodyPr>
            <a:normAutofit fontScale="90000"/>
          </a:bodyPr>
          <a:lstStyle/>
          <a:p>
            <a:r>
              <a:rPr lang="en-US" sz="3600" dirty="0"/>
              <a:t>Dual Enrollment</a:t>
            </a:r>
            <a:br>
              <a:rPr lang="en-US" dirty="0"/>
            </a:br>
            <a:r>
              <a:rPr lang="en-US" sz="2000" dirty="0">
                <a:solidFill>
                  <a:srgbClr val="00B050"/>
                </a:solidFill>
              </a:rPr>
              <a:t>What is dual enrollment?</a:t>
            </a:r>
            <a:br>
              <a:rPr lang="en-US" sz="2000" dirty="0">
                <a:solidFill>
                  <a:srgbClr val="00B050"/>
                </a:solidFill>
              </a:rPr>
            </a:br>
            <a:r>
              <a:rPr lang="en-US" sz="2000" dirty="0">
                <a:solidFill>
                  <a:srgbClr val="00B050"/>
                </a:solidFill>
              </a:rPr>
              <a:t>How can it affect financial aid?</a:t>
            </a:r>
            <a:br>
              <a:rPr lang="en-US" sz="2000" dirty="0">
                <a:solidFill>
                  <a:srgbClr val="00B050"/>
                </a:solidFill>
              </a:rPr>
            </a:br>
            <a:endParaRPr lang="en-US" sz="2000" dirty="0">
              <a:solidFill>
                <a:srgbClr val="00B050"/>
              </a:solidFill>
            </a:endParaRPr>
          </a:p>
        </p:txBody>
      </p:sp>
      <p:pic>
        <p:nvPicPr>
          <p:cNvPr id="1026" name="Picture 2" descr="Image result for dual enrollment">
            <a:extLst>
              <a:ext uri="{FF2B5EF4-FFF2-40B4-BE49-F238E27FC236}">
                <a16:creationId xmlns:a16="http://schemas.microsoft.com/office/drawing/2014/main" id="{BE5D74B5-3278-4350-A7D9-A61E6380D5B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4140"/>
          <a:stretch/>
        </p:blipFill>
        <p:spPr bwMode="auto">
          <a:xfrm>
            <a:off x="6623389" y="671644"/>
            <a:ext cx="2029213" cy="1295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High school">
            <a:extLst>
              <a:ext uri="{FF2B5EF4-FFF2-40B4-BE49-F238E27FC236}">
                <a16:creationId xmlns:a16="http://schemas.microsoft.com/office/drawing/2014/main" id="{298118F3-D646-4797-87EA-3D5E7F254BD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3636" b="18181"/>
          <a:stretch/>
        </p:blipFill>
        <p:spPr bwMode="auto">
          <a:xfrm>
            <a:off x="398109" y="2511990"/>
            <a:ext cx="2133600" cy="148058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College">
            <a:extLst>
              <a:ext uri="{FF2B5EF4-FFF2-40B4-BE49-F238E27FC236}">
                <a16:creationId xmlns:a16="http://schemas.microsoft.com/office/drawing/2014/main" id="{381B9A6B-4680-4C4A-B3D7-EF1A5BA0290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97" b="13539"/>
          <a:stretch/>
        </p:blipFill>
        <p:spPr bwMode="auto">
          <a:xfrm>
            <a:off x="6299558" y="2511990"/>
            <a:ext cx="2195763" cy="137126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close up of a person&#10;&#10;Description automatically generated">
            <a:extLst>
              <a:ext uri="{FF2B5EF4-FFF2-40B4-BE49-F238E27FC236}">
                <a16:creationId xmlns:a16="http://schemas.microsoft.com/office/drawing/2014/main" id="{520A5EBA-70B8-4D5A-9141-E4E93D86973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5339" t="23285" r="28297"/>
          <a:stretch/>
        </p:blipFill>
        <p:spPr>
          <a:xfrm>
            <a:off x="3704466" y="2075148"/>
            <a:ext cx="1466760" cy="2143124"/>
          </a:xfrm>
          <a:prstGeom prst="rect">
            <a:avLst/>
          </a:prstGeom>
        </p:spPr>
      </p:pic>
      <p:sp>
        <p:nvSpPr>
          <p:cNvPr id="5" name="Arrow: Left 4">
            <a:extLst>
              <a:ext uri="{FF2B5EF4-FFF2-40B4-BE49-F238E27FC236}">
                <a16:creationId xmlns:a16="http://schemas.microsoft.com/office/drawing/2014/main" id="{675D1B7F-6D55-47A9-B3D9-26C257F184D5}"/>
              </a:ext>
            </a:extLst>
          </p:cNvPr>
          <p:cNvSpPr/>
          <p:nvPr/>
        </p:nvSpPr>
        <p:spPr>
          <a:xfrm>
            <a:off x="2768532" y="3314699"/>
            <a:ext cx="749808" cy="408431"/>
          </a:xfrm>
          <a:prstGeom prst="lef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Left 9">
            <a:extLst>
              <a:ext uri="{FF2B5EF4-FFF2-40B4-BE49-F238E27FC236}">
                <a16:creationId xmlns:a16="http://schemas.microsoft.com/office/drawing/2014/main" id="{604BDE8F-BB48-44B3-B3AE-441CDEAFB3F4}"/>
              </a:ext>
            </a:extLst>
          </p:cNvPr>
          <p:cNvSpPr/>
          <p:nvPr/>
        </p:nvSpPr>
        <p:spPr>
          <a:xfrm rot="10800000">
            <a:off x="5226828" y="3314699"/>
            <a:ext cx="749808" cy="408431"/>
          </a:xfrm>
          <a:prstGeom prst="lef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6D4052E-4F88-421F-AA42-D6D0C03F831C}"/>
              </a:ext>
            </a:extLst>
          </p:cNvPr>
          <p:cNvSpPr txBox="1"/>
          <p:nvPr/>
        </p:nvSpPr>
        <p:spPr>
          <a:xfrm>
            <a:off x="2057400" y="5083803"/>
            <a:ext cx="6845736" cy="1569660"/>
          </a:xfrm>
          <a:prstGeom prst="rect">
            <a:avLst/>
          </a:prstGeom>
          <a:noFill/>
          <a:ln w="12700">
            <a:noFill/>
          </a:ln>
        </p:spPr>
        <p:txBody>
          <a:bodyPr wrap="square" rtlCol="0">
            <a:spAutoFit/>
          </a:bodyPr>
          <a:lstStyle/>
          <a:p>
            <a:r>
              <a:rPr lang="en-US" sz="2400" dirty="0">
                <a:latin typeface="+mj-lt"/>
              </a:rPr>
              <a:t>Dual enrollment - also known as concurrent enrollment - lets high school students earn college credit for college courses completed while they’re still in high school.</a:t>
            </a:r>
          </a:p>
        </p:txBody>
      </p:sp>
      <p:pic>
        <p:nvPicPr>
          <p:cNvPr id="1034" name="Picture 10" descr="Image result for college credits">
            <a:extLst>
              <a:ext uri="{FF2B5EF4-FFF2-40B4-BE49-F238E27FC236}">
                <a16:creationId xmlns:a16="http://schemas.microsoft.com/office/drawing/2014/main" id="{2F3A11CE-B16B-4071-969E-CF07A1EEA93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61663" y="2582888"/>
            <a:ext cx="2071551" cy="1521581"/>
          </a:xfrm>
          <a:prstGeom prst="rect">
            <a:avLst/>
          </a:prstGeom>
          <a:noFill/>
          <a:ln>
            <a:solidFill>
              <a:srgbClr val="00B050"/>
            </a:solidFill>
          </a:ln>
          <a:extLst>
            <a:ext uri="{909E8E84-426E-40DD-AFC4-6F175D3DCCD1}">
              <a14:hiddenFill xmlns:a14="http://schemas.microsoft.com/office/drawing/2010/main">
                <a:solidFill>
                  <a:srgbClr val="FFFFFF"/>
                </a:solidFill>
              </a14:hiddenFill>
            </a:ext>
          </a:extLst>
        </p:spPr>
      </p:pic>
      <p:pic>
        <p:nvPicPr>
          <p:cNvPr id="1038" name="Picture 14" descr="Image result for high school diploma">
            <a:extLst>
              <a:ext uri="{FF2B5EF4-FFF2-40B4-BE49-F238E27FC236}">
                <a16:creationId xmlns:a16="http://schemas.microsoft.com/office/drawing/2014/main" id="{DB7446D9-24D6-4D85-B467-5F02EC5C88E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34770" y="2469084"/>
            <a:ext cx="2272301" cy="174918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Image result for GPA icon">
            <a:extLst>
              <a:ext uri="{FF2B5EF4-FFF2-40B4-BE49-F238E27FC236}">
                <a16:creationId xmlns:a16="http://schemas.microsoft.com/office/drawing/2014/main" id="{7300E180-BBCB-4BE7-8239-4EC8500A04A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7181" y="2469083"/>
            <a:ext cx="2445820" cy="1817287"/>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roup 19">
            <a:extLst>
              <a:ext uri="{FF2B5EF4-FFF2-40B4-BE49-F238E27FC236}">
                <a16:creationId xmlns:a16="http://schemas.microsoft.com/office/drawing/2014/main" id="{5CE19C2C-2BA7-4C59-B1ED-5ED8BD30AC19}"/>
              </a:ext>
            </a:extLst>
          </p:cNvPr>
          <p:cNvGrpSpPr/>
          <p:nvPr/>
        </p:nvGrpSpPr>
        <p:grpSpPr>
          <a:xfrm>
            <a:off x="6300071" y="2457329"/>
            <a:ext cx="2445820" cy="1829041"/>
            <a:chOff x="-3048000" y="4866348"/>
            <a:chExt cx="2445820" cy="1714740"/>
          </a:xfrm>
        </p:grpSpPr>
        <p:pic>
          <p:nvPicPr>
            <p:cNvPr id="17" name="Picture 16" descr="Image result for GPA icon">
              <a:extLst>
                <a:ext uri="{FF2B5EF4-FFF2-40B4-BE49-F238E27FC236}">
                  <a16:creationId xmlns:a16="http://schemas.microsoft.com/office/drawing/2014/main" id="{A983EE84-5F3D-4861-A1BF-C01EE68D656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48000" y="4866348"/>
              <a:ext cx="2445820" cy="1714740"/>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a:extLst>
                <a:ext uri="{FF2B5EF4-FFF2-40B4-BE49-F238E27FC236}">
                  <a16:creationId xmlns:a16="http://schemas.microsoft.com/office/drawing/2014/main" id="{4DE98ED8-6989-41C3-B4AE-6CAC718CB312}"/>
                </a:ext>
              </a:extLst>
            </p:cNvPr>
            <p:cNvCxnSpPr>
              <a:cxnSpLocks/>
            </p:cNvCxnSpPr>
            <p:nvPr/>
          </p:nvCxnSpPr>
          <p:spPr>
            <a:xfrm flipH="1">
              <a:off x="-2971800" y="5037918"/>
              <a:ext cx="2293420" cy="13716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9" name="Rectangle 28">
            <a:extLst>
              <a:ext uri="{FF2B5EF4-FFF2-40B4-BE49-F238E27FC236}">
                <a16:creationId xmlns:a16="http://schemas.microsoft.com/office/drawing/2014/main" id="{070C19B6-4461-49E8-9ABB-D6FABEF41D9C}"/>
              </a:ext>
            </a:extLst>
          </p:cNvPr>
          <p:cNvSpPr/>
          <p:nvPr/>
        </p:nvSpPr>
        <p:spPr>
          <a:xfrm>
            <a:off x="762001" y="2276977"/>
            <a:ext cx="1295399" cy="426348"/>
          </a:xfrm>
          <a:prstGeom prst="rect">
            <a:avLst/>
          </a:prstGeom>
          <a:solidFill>
            <a:srgbClr val="2E6AE2"/>
          </a:solidFill>
          <a:ln>
            <a:solidFill>
              <a:srgbClr val="2E6A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mj-lt"/>
              </a:rPr>
              <a:t>High School</a:t>
            </a:r>
          </a:p>
        </p:txBody>
      </p:sp>
      <p:sp>
        <p:nvSpPr>
          <p:cNvPr id="6" name="Rectangle 5">
            <a:extLst>
              <a:ext uri="{FF2B5EF4-FFF2-40B4-BE49-F238E27FC236}">
                <a16:creationId xmlns:a16="http://schemas.microsoft.com/office/drawing/2014/main" id="{E64F5D5C-4AE2-425F-A6BC-1B621B752052}"/>
              </a:ext>
            </a:extLst>
          </p:cNvPr>
          <p:cNvSpPr/>
          <p:nvPr/>
        </p:nvSpPr>
        <p:spPr>
          <a:xfrm>
            <a:off x="6847532" y="2187150"/>
            <a:ext cx="1305868" cy="493525"/>
          </a:xfrm>
          <a:prstGeom prst="rect">
            <a:avLst/>
          </a:prstGeom>
          <a:solidFill>
            <a:srgbClr val="2E6AE2"/>
          </a:solidFill>
          <a:ln>
            <a:solidFill>
              <a:srgbClr val="2E6A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mj-lt"/>
              </a:rPr>
              <a:t>Community College</a:t>
            </a:r>
          </a:p>
        </p:txBody>
      </p:sp>
      <p:grpSp>
        <p:nvGrpSpPr>
          <p:cNvPr id="23" name="Group 22">
            <a:extLst>
              <a:ext uri="{FF2B5EF4-FFF2-40B4-BE49-F238E27FC236}">
                <a16:creationId xmlns:a16="http://schemas.microsoft.com/office/drawing/2014/main" id="{7BBECFD5-4BA3-40EC-9012-2135740B2929}"/>
              </a:ext>
            </a:extLst>
          </p:cNvPr>
          <p:cNvGrpSpPr/>
          <p:nvPr/>
        </p:nvGrpSpPr>
        <p:grpSpPr>
          <a:xfrm>
            <a:off x="121579" y="2075149"/>
            <a:ext cx="2646953" cy="2425414"/>
            <a:chOff x="-3156453" y="1740127"/>
            <a:chExt cx="2531233" cy="2143125"/>
          </a:xfrm>
        </p:grpSpPr>
        <p:pic>
          <p:nvPicPr>
            <p:cNvPr id="21" name="Picture 4" descr="Image result for Cal Grant icon">
              <a:extLst>
                <a:ext uri="{FF2B5EF4-FFF2-40B4-BE49-F238E27FC236}">
                  <a16:creationId xmlns:a16="http://schemas.microsoft.com/office/drawing/2014/main" id="{A5463670-0A15-4D97-B293-19BEF5E3F8D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56453" y="1740127"/>
              <a:ext cx="2531233" cy="2143125"/>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18FBA99F-223A-4953-9F2B-5B581DB0D067}"/>
                </a:ext>
              </a:extLst>
            </p:cNvPr>
            <p:cNvSpPr txBox="1"/>
            <p:nvPr/>
          </p:nvSpPr>
          <p:spPr>
            <a:xfrm>
              <a:off x="-2924184" y="1760523"/>
              <a:ext cx="2143125" cy="584775"/>
            </a:xfrm>
            <a:prstGeom prst="rect">
              <a:avLst/>
            </a:prstGeom>
            <a:noFill/>
          </p:spPr>
          <p:txBody>
            <a:bodyPr wrap="square" rtlCol="0">
              <a:spAutoFit/>
            </a:bodyPr>
            <a:lstStyle/>
            <a:p>
              <a:pPr algn="ctr"/>
              <a:r>
                <a:rPr lang="en-US" sz="3200" b="1" dirty="0">
                  <a:solidFill>
                    <a:schemeClr val="accent6"/>
                  </a:solidFill>
                  <a:latin typeface="+mj-lt"/>
                </a:rPr>
                <a:t>CAL GRANT</a:t>
              </a:r>
            </a:p>
          </p:txBody>
        </p:sp>
        <p:sp>
          <p:nvSpPr>
            <p:cNvPr id="28" name="TextBox 27">
              <a:extLst>
                <a:ext uri="{FF2B5EF4-FFF2-40B4-BE49-F238E27FC236}">
                  <a16:creationId xmlns:a16="http://schemas.microsoft.com/office/drawing/2014/main" id="{34D24882-4D37-46AC-B9CB-361EF6A6B149}"/>
                </a:ext>
              </a:extLst>
            </p:cNvPr>
            <p:cNvSpPr txBox="1"/>
            <p:nvPr/>
          </p:nvSpPr>
          <p:spPr>
            <a:xfrm>
              <a:off x="-2500322" y="3197621"/>
              <a:ext cx="1295400" cy="584775"/>
            </a:xfrm>
            <a:prstGeom prst="rect">
              <a:avLst/>
            </a:prstGeom>
            <a:noFill/>
          </p:spPr>
          <p:txBody>
            <a:bodyPr wrap="square" rtlCol="0">
              <a:spAutoFit/>
            </a:bodyPr>
            <a:lstStyle/>
            <a:p>
              <a:pPr algn="ctr"/>
              <a:r>
                <a:rPr lang="en-US" sz="3200" b="1" dirty="0">
                  <a:solidFill>
                    <a:schemeClr val="accent6"/>
                  </a:solidFill>
                  <a:latin typeface="+mj-lt"/>
                </a:rPr>
                <a:t>400%</a:t>
              </a:r>
            </a:p>
          </p:txBody>
        </p:sp>
      </p:grpSp>
      <p:grpSp>
        <p:nvGrpSpPr>
          <p:cNvPr id="30" name="Group 29">
            <a:extLst>
              <a:ext uri="{FF2B5EF4-FFF2-40B4-BE49-F238E27FC236}">
                <a16:creationId xmlns:a16="http://schemas.microsoft.com/office/drawing/2014/main" id="{C128B67F-DA9F-4580-B9D5-72C8315F72C6}"/>
              </a:ext>
            </a:extLst>
          </p:cNvPr>
          <p:cNvGrpSpPr/>
          <p:nvPr/>
        </p:nvGrpSpPr>
        <p:grpSpPr>
          <a:xfrm>
            <a:off x="6107160" y="2011645"/>
            <a:ext cx="2795976" cy="2465268"/>
            <a:chOff x="-3156453" y="1740127"/>
            <a:chExt cx="2531233" cy="2143125"/>
          </a:xfrm>
        </p:grpSpPr>
        <p:pic>
          <p:nvPicPr>
            <p:cNvPr id="31" name="Picture 4" descr="Image result for Cal Grant icon">
              <a:extLst>
                <a:ext uri="{FF2B5EF4-FFF2-40B4-BE49-F238E27FC236}">
                  <a16:creationId xmlns:a16="http://schemas.microsoft.com/office/drawing/2014/main" id="{07A0E4A8-5F7F-42C6-BDDB-62A1B906EE8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56453" y="1740127"/>
              <a:ext cx="2531233" cy="2143125"/>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91526811-2C5E-42D3-9223-08ACA7FCC1C5}"/>
                </a:ext>
              </a:extLst>
            </p:cNvPr>
            <p:cNvSpPr txBox="1"/>
            <p:nvPr/>
          </p:nvSpPr>
          <p:spPr>
            <a:xfrm>
              <a:off x="-2924184" y="1760523"/>
              <a:ext cx="2143125" cy="584775"/>
            </a:xfrm>
            <a:prstGeom prst="rect">
              <a:avLst/>
            </a:prstGeom>
            <a:noFill/>
          </p:spPr>
          <p:txBody>
            <a:bodyPr wrap="square" rtlCol="0">
              <a:spAutoFit/>
            </a:bodyPr>
            <a:lstStyle/>
            <a:p>
              <a:pPr algn="ctr"/>
              <a:r>
                <a:rPr lang="en-US" sz="3200" b="1" dirty="0">
                  <a:solidFill>
                    <a:schemeClr val="accent6"/>
                  </a:solidFill>
                  <a:latin typeface="+mj-lt"/>
                </a:rPr>
                <a:t>CAL GRANT</a:t>
              </a:r>
            </a:p>
          </p:txBody>
        </p:sp>
        <p:sp>
          <p:nvSpPr>
            <p:cNvPr id="33" name="TextBox 32">
              <a:extLst>
                <a:ext uri="{FF2B5EF4-FFF2-40B4-BE49-F238E27FC236}">
                  <a16:creationId xmlns:a16="http://schemas.microsoft.com/office/drawing/2014/main" id="{78BEAC05-D31C-4547-8BF9-2E424428A69F}"/>
                </a:ext>
              </a:extLst>
            </p:cNvPr>
            <p:cNvSpPr txBox="1"/>
            <p:nvPr/>
          </p:nvSpPr>
          <p:spPr>
            <a:xfrm>
              <a:off x="-2500322" y="3197621"/>
              <a:ext cx="1295400" cy="584775"/>
            </a:xfrm>
            <a:prstGeom prst="rect">
              <a:avLst/>
            </a:prstGeom>
            <a:noFill/>
          </p:spPr>
          <p:txBody>
            <a:bodyPr wrap="square" rtlCol="0">
              <a:spAutoFit/>
            </a:bodyPr>
            <a:lstStyle/>
            <a:p>
              <a:pPr algn="ctr"/>
              <a:r>
                <a:rPr lang="en-US" sz="3200" b="1" dirty="0">
                  <a:solidFill>
                    <a:schemeClr val="accent6"/>
                  </a:solidFill>
                  <a:latin typeface="+mj-lt"/>
                </a:rPr>
                <a:t>???</a:t>
              </a:r>
            </a:p>
          </p:txBody>
        </p:sp>
      </p:grpSp>
    </p:spTree>
    <p:extLst>
      <p:ext uri="{BB962C8B-B14F-4D97-AF65-F5344CB8AC3E}">
        <p14:creationId xmlns:p14="http://schemas.microsoft.com/office/powerpoint/2010/main" val="3791413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500"/>
                                        <p:tgtEl>
                                          <p:spTgt spid="1028"/>
                                        </p:tgtEl>
                                      </p:cBhvr>
                                    </p:animEffect>
                                  </p:childTnLst>
                                </p:cTn>
                              </p:par>
                              <p:par>
                                <p:cTn id="8" presetID="10" presetClass="entr" presetSubtype="0" fill="hold" nodeType="withEffect">
                                  <p:stCondLst>
                                    <p:cond delay="500"/>
                                  </p:stCondLst>
                                  <p:childTnLst>
                                    <p:set>
                                      <p:cBhvr>
                                        <p:cTn id="9" dur="1" fill="hold">
                                          <p:stCondLst>
                                            <p:cond delay="0"/>
                                          </p:stCondLst>
                                        </p:cTn>
                                        <p:tgtEl>
                                          <p:spTgt spid="1030"/>
                                        </p:tgtEl>
                                        <p:attrNameLst>
                                          <p:attrName>style.visibility</p:attrName>
                                        </p:attrNameLst>
                                      </p:cBhvr>
                                      <p:to>
                                        <p:strVal val="visible"/>
                                      </p:to>
                                    </p:set>
                                    <p:animEffect transition="in" filter="fade">
                                      <p:cBhvr>
                                        <p:cTn id="10" dur="500"/>
                                        <p:tgtEl>
                                          <p:spTgt spid="1030"/>
                                        </p:tgtEl>
                                      </p:cBhvr>
                                    </p:animEffect>
                                  </p:childTnLst>
                                </p:cTn>
                              </p:par>
                              <p:par>
                                <p:cTn id="11" presetID="10" presetClass="entr" presetSubtype="0" fill="hold" grpId="0" nodeType="withEffect">
                                  <p:stCondLst>
                                    <p:cond delay="15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childTnLst>
                                </p:cTn>
                              </p:par>
                              <p:par>
                                <p:cTn id="14" presetID="10" presetClass="entr" presetSubtype="0" fill="hold" grpId="0" nodeType="withEffect">
                                  <p:stCondLst>
                                    <p:cond delay="150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childTnLst>
                                </p:cTn>
                              </p:par>
                              <p:par>
                                <p:cTn id="17" presetID="42" presetClass="entr" presetSubtype="0" fill="hold" grpId="0" nodeType="withEffect">
                                  <p:stCondLst>
                                    <p:cond delay="50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7"/>
                                        </p:tgtEl>
                                      </p:cBhvr>
                                    </p:animEffect>
                                    <p:set>
                                      <p:cBhvr>
                                        <p:cTn id="26" dur="1" fill="hold">
                                          <p:stCondLst>
                                            <p:cond delay="499"/>
                                          </p:stCondLst>
                                        </p:cTn>
                                        <p:tgtEl>
                                          <p:spTgt spid="7"/>
                                        </p:tgtEl>
                                        <p:attrNameLst>
                                          <p:attrName>style.visibility</p:attrName>
                                        </p:attrNameLst>
                                      </p:cBhvr>
                                      <p:to>
                                        <p:strVal val="hidden"/>
                                      </p:to>
                                    </p:set>
                                  </p:childTnLst>
                                </p:cTn>
                              </p:par>
                              <p:par>
                                <p:cTn id="27" presetID="10" presetClass="entr" presetSubtype="0" fill="hold" nodeType="withEffect">
                                  <p:stCondLst>
                                    <p:cond delay="0"/>
                                  </p:stCondLst>
                                  <p:childTnLst>
                                    <p:set>
                                      <p:cBhvr>
                                        <p:cTn id="28" dur="1" fill="hold">
                                          <p:stCondLst>
                                            <p:cond delay="0"/>
                                          </p:stCondLst>
                                        </p:cTn>
                                        <p:tgtEl>
                                          <p:spTgt spid="1038"/>
                                        </p:tgtEl>
                                        <p:attrNameLst>
                                          <p:attrName>style.visibility</p:attrName>
                                        </p:attrNameLst>
                                      </p:cBhvr>
                                      <p:to>
                                        <p:strVal val="visible"/>
                                      </p:to>
                                    </p:set>
                                    <p:animEffect transition="in" filter="fade">
                                      <p:cBhvr>
                                        <p:cTn id="29" dur="500"/>
                                        <p:tgtEl>
                                          <p:spTgt spid="1038"/>
                                        </p:tgtEl>
                                      </p:cBhvr>
                                    </p:animEffect>
                                  </p:childTnLst>
                                </p:cTn>
                              </p:par>
                              <p:par>
                                <p:cTn id="30" presetID="10" presetClass="entr" presetSubtype="0" fill="hold" nodeType="withEffect">
                                  <p:stCondLst>
                                    <p:cond delay="0"/>
                                  </p:stCondLst>
                                  <p:childTnLst>
                                    <p:set>
                                      <p:cBhvr>
                                        <p:cTn id="31" dur="1" fill="hold">
                                          <p:stCondLst>
                                            <p:cond delay="0"/>
                                          </p:stCondLst>
                                        </p:cTn>
                                        <p:tgtEl>
                                          <p:spTgt spid="1034"/>
                                        </p:tgtEl>
                                        <p:attrNameLst>
                                          <p:attrName>style.visibility</p:attrName>
                                        </p:attrNameLst>
                                      </p:cBhvr>
                                      <p:to>
                                        <p:strVal val="visible"/>
                                      </p:to>
                                    </p:set>
                                    <p:animEffect transition="in" filter="fade">
                                      <p:cBhvr>
                                        <p:cTn id="32" dur="500"/>
                                        <p:tgtEl>
                                          <p:spTgt spid="1034"/>
                                        </p:tgtEl>
                                      </p:cBhvr>
                                    </p:animEffect>
                                  </p:childTnLst>
                                </p:cTn>
                              </p:par>
                              <p:par>
                                <p:cTn id="33" presetID="10" presetClass="entr" presetSubtype="0" fill="hold" nodeType="with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500"/>
                                        <p:tgtEl>
                                          <p:spTgt spid="3"/>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fade">
                                      <p:cBhvr>
                                        <p:cTn id="38" dur="500"/>
                                        <p:tgtEl>
                                          <p:spTgt spid="29"/>
                                        </p:tgtEl>
                                      </p:cBhvr>
                                    </p:animEffect>
                                  </p:childTnLst>
                                </p:cTn>
                              </p:par>
                              <p:par>
                                <p:cTn id="39" presetID="10" presetClass="entr" presetSubtype="0" fill="hold"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500"/>
                                        <p:tgtEl>
                                          <p:spTgt spid="20"/>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fade">
                                      <p:cBhvr>
                                        <p:cTn id="44" dur="500"/>
                                        <p:tgtEl>
                                          <p:spTgt spid="6"/>
                                        </p:tgtEl>
                                      </p:cBhvr>
                                    </p:animEffect>
                                  </p:childTnLst>
                                </p:cTn>
                              </p:par>
                              <p:par>
                                <p:cTn id="45" presetID="10" presetClass="entr" presetSubtype="0" fill="hold" nodeType="with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500"/>
                                        <p:tgtEl>
                                          <p:spTgt spid="23"/>
                                        </p:tgtEl>
                                      </p:cBhvr>
                                    </p:animEffect>
                                  </p:childTnLst>
                                </p:cTn>
                              </p:par>
                              <p:par>
                                <p:cTn id="48" presetID="10" presetClass="entr" presetSubtype="0" fill="hold" nodeType="with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fade">
                                      <p:cBhvr>
                                        <p:cTn id="5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7" grpId="0"/>
      <p:bldP spid="7" grpId="1"/>
      <p:bldP spid="29" grpId="0" animBg="1"/>
      <p:bldP spid="6" grpId="0" animBg="1"/>
    </p:bld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1FFC060-839D-4AA5-8642-FBCC5C269C67}"/>
              </a:ext>
            </a:extLst>
          </p:cNvPr>
          <p:cNvGrpSpPr/>
          <p:nvPr/>
        </p:nvGrpSpPr>
        <p:grpSpPr>
          <a:xfrm>
            <a:off x="3947549" y="1909078"/>
            <a:ext cx="3438324" cy="2432940"/>
            <a:chOff x="6718767" y="2256028"/>
            <a:chExt cx="3051060" cy="2432940"/>
          </a:xfrm>
        </p:grpSpPr>
        <p:pic>
          <p:nvPicPr>
            <p:cNvPr id="7" name="Picture 6">
              <a:extLst>
                <a:ext uri="{FF2B5EF4-FFF2-40B4-BE49-F238E27FC236}">
                  <a16:creationId xmlns:a16="http://schemas.microsoft.com/office/drawing/2014/main" id="{D6A3FE00-B1AC-4DBB-88C6-1E1431AD79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18767" y="2256028"/>
              <a:ext cx="1736419" cy="1869008"/>
            </a:xfrm>
            <a:prstGeom prst="rect">
              <a:avLst/>
            </a:prstGeom>
          </p:spPr>
        </p:pic>
        <p:sp>
          <p:nvSpPr>
            <p:cNvPr id="8" name="TextBox 7">
              <a:extLst>
                <a:ext uri="{FF2B5EF4-FFF2-40B4-BE49-F238E27FC236}">
                  <a16:creationId xmlns:a16="http://schemas.microsoft.com/office/drawing/2014/main" id="{7EE03E4D-537F-41DC-8A1D-6BBCCCED3213}"/>
                </a:ext>
              </a:extLst>
            </p:cNvPr>
            <p:cNvSpPr txBox="1"/>
            <p:nvPr/>
          </p:nvSpPr>
          <p:spPr>
            <a:xfrm>
              <a:off x="7179027" y="4319636"/>
              <a:ext cx="2590800" cy="369332"/>
            </a:xfrm>
            <a:prstGeom prst="rect">
              <a:avLst/>
            </a:prstGeom>
            <a:noFill/>
          </p:spPr>
          <p:txBody>
            <a:bodyPr wrap="square" rtlCol="0">
              <a:spAutoFit/>
            </a:bodyPr>
            <a:lstStyle/>
            <a:p>
              <a:r>
                <a:rPr lang="en-US" b="1" dirty="0">
                  <a:latin typeface="+mj-lt"/>
                </a:rPr>
                <a:t>Application</a:t>
              </a:r>
            </a:p>
          </p:txBody>
        </p:sp>
      </p:grpSp>
      <p:grpSp>
        <p:nvGrpSpPr>
          <p:cNvPr id="9" name="Group 8">
            <a:extLst>
              <a:ext uri="{FF2B5EF4-FFF2-40B4-BE49-F238E27FC236}">
                <a16:creationId xmlns:a16="http://schemas.microsoft.com/office/drawing/2014/main" id="{AE1E0AFD-1EF2-4A92-9467-56025B31023D}"/>
              </a:ext>
            </a:extLst>
          </p:cNvPr>
          <p:cNvGrpSpPr/>
          <p:nvPr/>
        </p:nvGrpSpPr>
        <p:grpSpPr>
          <a:xfrm>
            <a:off x="6791011" y="2112450"/>
            <a:ext cx="2171427" cy="2261519"/>
            <a:chOff x="3356370" y="2114292"/>
            <a:chExt cx="2431258" cy="2138800"/>
          </a:xfrm>
        </p:grpSpPr>
        <p:grpSp>
          <p:nvGrpSpPr>
            <p:cNvPr id="10" name="Group 9">
              <a:extLst>
                <a:ext uri="{FF2B5EF4-FFF2-40B4-BE49-F238E27FC236}">
                  <a16:creationId xmlns:a16="http://schemas.microsoft.com/office/drawing/2014/main" id="{8168315F-BFC1-4F77-B21E-82B6FD675791}"/>
                </a:ext>
              </a:extLst>
            </p:cNvPr>
            <p:cNvGrpSpPr/>
            <p:nvPr/>
          </p:nvGrpSpPr>
          <p:grpSpPr>
            <a:xfrm>
              <a:off x="3356370" y="2114292"/>
              <a:ext cx="2431258" cy="1229219"/>
              <a:chOff x="2819400" y="2064822"/>
              <a:chExt cx="2881314" cy="1516501"/>
            </a:xfrm>
          </p:grpSpPr>
          <p:pic>
            <p:nvPicPr>
              <p:cNvPr id="12" name="Picture 11">
                <a:extLst>
                  <a:ext uri="{FF2B5EF4-FFF2-40B4-BE49-F238E27FC236}">
                    <a16:creationId xmlns:a16="http://schemas.microsoft.com/office/drawing/2014/main" id="{1237E8E6-AB1C-4793-92B3-370256EFBA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1400" y="2064822"/>
                <a:ext cx="2119314" cy="1392473"/>
              </a:xfrm>
              <a:prstGeom prst="rect">
                <a:avLst/>
              </a:prstGeom>
            </p:spPr>
          </p:pic>
          <p:pic>
            <p:nvPicPr>
              <p:cNvPr id="13" name="Picture 12">
                <a:extLst>
                  <a:ext uri="{FF2B5EF4-FFF2-40B4-BE49-F238E27FC236}">
                    <a16:creationId xmlns:a16="http://schemas.microsoft.com/office/drawing/2014/main" id="{E55CE379-1582-42C8-AC2D-F761539B11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9400" y="2420438"/>
                <a:ext cx="1939214" cy="116088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grpSp>
        <p:sp>
          <p:nvSpPr>
            <p:cNvPr id="11" name="TextBox 10">
              <a:extLst>
                <a:ext uri="{FF2B5EF4-FFF2-40B4-BE49-F238E27FC236}">
                  <a16:creationId xmlns:a16="http://schemas.microsoft.com/office/drawing/2014/main" id="{16EC05E9-DEE3-4461-A2D8-F11E2A1799A1}"/>
                </a:ext>
              </a:extLst>
            </p:cNvPr>
            <p:cNvSpPr txBox="1"/>
            <p:nvPr/>
          </p:nvSpPr>
          <p:spPr>
            <a:xfrm>
              <a:off x="3602011" y="3883760"/>
              <a:ext cx="2025069" cy="369332"/>
            </a:xfrm>
            <a:prstGeom prst="rect">
              <a:avLst/>
            </a:prstGeom>
            <a:noFill/>
          </p:spPr>
          <p:txBody>
            <a:bodyPr wrap="square" rtlCol="0">
              <a:spAutoFit/>
            </a:bodyPr>
            <a:lstStyle/>
            <a:p>
              <a:r>
                <a:rPr lang="en-US" b="1" dirty="0">
                  <a:latin typeface="+mj-lt"/>
                </a:rPr>
                <a:t>Legal Documents </a:t>
              </a:r>
            </a:p>
          </p:txBody>
        </p:sp>
      </p:grpSp>
      <p:sp>
        <p:nvSpPr>
          <p:cNvPr id="17" name="TextBox 16">
            <a:extLst>
              <a:ext uri="{FF2B5EF4-FFF2-40B4-BE49-F238E27FC236}">
                <a16:creationId xmlns:a16="http://schemas.microsoft.com/office/drawing/2014/main" id="{238EEA74-C17D-4B44-8D87-D4BC04C4AE38}"/>
              </a:ext>
            </a:extLst>
          </p:cNvPr>
          <p:cNvSpPr txBox="1"/>
          <p:nvPr/>
        </p:nvSpPr>
        <p:spPr>
          <a:xfrm>
            <a:off x="1195322" y="97444"/>
            <a:ext cx="8134915" cy="1569660"/>
          </a:xfrm>
          <a:prstGeom prst="rect">
            <a:avLst/>
          </a:prstGeom>
          <a:noFill/>
        </p:spPr>
        <p:txBody>
          <a:bodyPr wrap="square" rtlCol="0">
            <a:spAutoFit/>
          </a:bodyPr>
          <a:lstStyle/>
          <a:p>
            <a:pPr algn="ctr"/>
            <a:r>
              <a:rPr lang="en-US" sz="3000" b="1" dirty="0">
                <a:latin typeface="Verdana" panose="020B0604030504040204" pitchFamily="34" charset="0"/>
                <a:ea typeface="Verdana" panose="020B0604030504040204" pitchFamily="34" charset="0"/>
                <a:cs typeface="Verdana" panose="020B0604030504040204" pitchFamily="34" charset="0"/>
              </a:rPr>
              <a:t>Most common reason for not matching? </a:t>
            </a:r>
          </a:p>
          <a:p>
            <a:pPr algn="ctr"/>
            <a:endParaRPr lang="en-US" sz="3600" dirty="0">
              <a:latin typeface="Verdana" panose="020B0604030504040204" pitchFamily="34" charset="0"/>
              <a:ea typeface="Verdana" panose="020B0604030504040204" pitchFamily="34" charset="0"/>
              <a:cs typeface="Verdana" panose="020B0604030504040204" pitchFamily="34" charset="0"/>
            </a:endParaRPr>
          </a:p>
        </p:txBody>
      </p:sp>
      <p:sp>
        <p:nvSpPr>
          <p:cNvPr id="18" name="TextBox 17">
            <a:extLst>
              <a:ext uri="{FF2B5EF4-FFF2-40B4-BE49-F238E27FC236}">
                <a16:creationId xmlns:a16="http://schemas.microsoft.com/office/drawing/2014/main" id="{66E2E038-C22C-44B3-9912-A435FC98BB03}"/>
              </a:ext>
            </a:extLst>
          </p:cNvPr>
          <p:cNvSpPr txBox="1"/>
          <p:nvPr/>
        </p:nvSpPr>
        <p:spPr>
          <a:xfrm>
            <a:off x="957479" y="1004454"/>
            <a:ext cx="8610600" cy="1107996"/>
          </a:xfrm>
          <a:prstGeom prst="rect">
            <a:avLst/>
          </a:prstGeom>
          <a:noFill/>
        </p:spPr>
        <p:txBody>
          <a:bodyPr wrap="square" rtlCol="0">
            <a:spAutoFit/>
          </a:bodyPr>
          <a:lstStyle/>
          <a:p>
            <a:pPr algn="ctr"/>
            <a:r>
              <a:rPr lang="en-US" sz="3000" b="1" u="sng" dirty="0">
                <a:latin typeface="Verdana" panose="020B0604030504040204" pitchFamily="34" charset="0"/>
                <a:ea typeface="Verdana" panose="020B0604030504040204" pitchFamily="34" charset="0"/>
                <a:cs typeface="Verdana" panose="020B0604030504040204" pitchFamily="34" charset="0"/>
              </a:rPr>
              <a:t>Name</a:t>
            </a:r>
            <a:r>
              <a:rPr lang="en-US" sz="3000" b="1" dirty="0">
                <a:latin typeface="Verdana" panose="020B0604030504040204" pitchFamily="34" charset="0"/>
                <a:ea typeface="Verdana" panose="020B0604030504040204" pitchFamily="34" charset="0"/>
                <a:cs typeface="Verdana" panose="020B0604030504040204" pitchFamily="34" charset="0"/>
              </a:rPr>
              <a:t> and </a:t>
            </a:r>
            <a:r>
              <a:rPr lang="en-US" sz="3000" b="1" u="sng" dirty="0">
                <a:latin typeface="Verdana" panose="020B0604030504040204" pitchFamily="34" charset="0"/>
                <a:ea typeface="Verdana" panose="020B0604030504040204" pitchFamily="34" charset="0"/>
                <a:cs typeface="Verdana" panose="020B0604030504040204" pitchFamily="34" charset="0"/>
              </a:rPr>
              <a:t>address</a:t>
            </a:r>
            <a:r>
              <a:rPr lang="en-US" sz="3000" b="1" dirty="0">
                <a:latin typeface="Verdana" panose="020B0604030504040204" pitchFamily="34" charset="0"/>
                <a:ea typeface="Verdana" panose="020B0604030504040204" pitchFamily="34" charset="0"/>
                <a:cs typeface="Verdana" panose="020B0604030504040204" pitchFamily="34" charset="0"/>
              </a:rPr>
              <a:t> mismatches </a:t>
            </a:r>
          </a:p>
          <a:p>
            <a:pPr algn="ctr"/>
            <a:endParaRPr lang="en-US" sz="3600" dirty="0">
              <a:latin typeface="Verdana" panose="020B0604030504040204" pitchFamily="34" charset="0"/>
              <a:ea typeface="Verdana" panose="020B0604030504040204" pitchFamily="34" charset="0"/>
              <a:cs typeface="Verdana" panose="020B0604030504040204" pitchFamily="34" charset="0"/>
            </a:endParaRPr>
          </a:p>
        </p:txBody>
      </p:sp>
      <p:sp>
        <p:nvSpPr>
          <p:cNvPr id="20" name="TextBox 19">
            <a:extLst>
              <a:ext uri="{FF2B5EF4-FFF2-40B4-BE49-F238E27FC236}">
                <a16:creationId xmlns:a16="http://schemas.microsoft.com/office/drawing/2014/main" id="{C4E7B9ED-3AE1-4A5E-8B48-F8264819FDC9}"/>
              </a:ext>
            </a:extLst>
          </p:cNvPr>
          <p:cNvSpPr txBox="1"/>
          <p:nvPr/>
        </p:nvSpPr>
        <p:spPr>
          <a:xfrm>
            <a:off x="1657853" y="4493998"/>
            <a:ext cx="7486147" cy="1969770"/>
          </a:xfrm>
          <a:prstGeom prst="rect">
            <a:avLst/>
          </a:prstGeom>
          <a:noFill/>
        </p:spPr>
        <p:txBody>
          <a:bodyPr wrap="square" rtlCol="0">
            <a:spAutoFit/>
          </a:bodyPr>
          <a:lstStyle/>
          <a:p>
            <a:pPr algn="ctr"/>
            <a:r>
              <a:rPr lang="en-US" sz="2600" dirty="0">
                <a:latin typeface="Verdana" panose="020B0604030504040204" pitchFamily="34" charset="0"/>
                <a:ea typeface="Verdana" panose="020B0604030504040204" pitchFamily="34" charset="0"/>
                <a:cs typeface="Verdana" panose="020B0604030504040204" pitchFamily="34" charset="0"/>
              </a:rPr>
              <a:t>We recommend that you provide your seniors with the </a:t>
            </a:r>
            <a:r>
              <a:rPr lang="en-US" sz="2600" b="1" dirty="0">
                <a:latin typeface="Verdana" panose="020B0604030504040204" pitchFamily="34" charset="0"/>
                <a:ea typeface="Verdana" panose="020B0604030504040204" pitchFamily="34" charset="0"/>
                <a:cs typeface="Verdana" panose="020B0604030504040204" pitchFamily="34" charset="0"/>
              </a:rPr>
              <a:t>name</a:t>
            </a:r>
            <a:r>
              <a:rPr lang="en-US" sz="2600" dirty="0">
                <a:latin typeface="Verdana" panose="020B0604030504040204" pitchFamily="34" charset="0"/>
                <a:ea typeface="Verdana" panose="020B0604030504040204" pitchFamily="34" charset="0"/>
                <a:cs typeface="Verdana" panose="020B0604030504040204" pitchFamily="34" charset="0"/>
              </a:rPr>
              <a:t> and </a:t>
            </a:r>
            <a:r>
              <a:rPr lang="en-US" sz="2600" b="1" dirty="0">
                <a:latin typeface="Verdana" panose="020B0604030504040204" pitchFamily="34" charset="0"/>
                <a:ea typeface="Verdana" panose="020B0604030504040204" pitchFamily="34" charset="0"/>
                <a:cs typeface="Verdana" panose="020B0604030504040204" pitchFamily="34" charset="0"/>
              </a:rPr>
              <a:t>address </a:t>
            </a:r>
            <a:r>
              <a:rPr lang="en-US" sz="2600" dirty="0">
                <a:latin typeface="Verdana" panose="020B0604030504040204" pitchFamily="34" charset="0"/>
                <a:ea typeface="Verdana" panose="020B0604030504040204" pitchFamily="34" charset="0"/>
                <a:cs typeface="Verdana" panose="020B0604030504040204" pitchFamily="34" charset="0"/>
              </a:rPr>
              <a:t>that</a:t>
            </a:r>
            <a:r>
              <a:rPr lang="en-US" sz="2600" b="1" dirty="0">
                <a:solidFill>
                  <a:srgbClr val="0070C0"/>
                </a:solidFill>
                <a:latin typeface="Verdana" panose="020B0604030504040204" pitchFamily="34" charset="0"/>
                <a:ea typeface="Verdana" panose="020B0604030504040204" pitchFamily="34" charset="0"/>
                <a:cs typeface="Verdana" panose="020B0604030504040204" pitchFamily="34" charset="0"/>
              </a:rPr>
              <a:t> </a:t>
            </a:r>
            <a:r>
              <a:rPr lang="en-US" sz="2600" dirty="0">
                <a:latin typeface="Verdana" panose="020B0604030504040204" pitchFamily="34" charset="0"/>
                <a:ea typeface="Verdana" panose="020B0604030504040204" pitchFamily="34" charset="0"/>
                <a:cs typeface="Verdana" panose="020B0604030504040204" pitchFamily="34" charset="0"/>
              </a:rPr>
              <a:t>the school or district will be using to upload their GPA</a:t>
            </a:r>
          </a:p>
          <a:p>
            <a:endParaRPr lang="en-US" dirty="0"/>
          </a:p>
        </p:txBody>
      </p:sp>
      <p:sp>
        <p:nvSpPr>
          <p:cNvPr id="22" name="Arrow: Pentagon 21">
            <a:extLst>
              <a:ext uri="{FF2B5EF4-FFF2-40B4-BE49-F238E27FC236}">
                <a16:creationId xmlns:a16="http://schemas.microsoft.com/office/drawing/2014/main" id="{89547B7D-4F58-425E-B32A-71E8E6C2A6C2}"/>
              </a:ext>
            </a:extLst>
          </p:cNvPr>
          <p:cNvSpPr/>
          <p:nvPr/>
        </p:nvSpPr>
        <p:spPr>
          <a:xfrm>
            <a:off x="6047246" y="2947138"/>
            <a:ext cx="685800" cy="497413"/>
          </a:xfrm>
          <a:prstGeom prst="homePlate">
            <a:avLst/>
          </a:prstGeom>
          <a:solidFill>
            <a:srgbClr val="92D050"/>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3" name="Arrow: Pentagon 22">
            <a:extLst>
              <a:ext uri="{FF2B5EF4-FFF2-40B4-BE49-F238E27FC236}">
                <a16:creationId xmlns:a16="http://schemas.microsoft.com/office/drawing/2014/main" id="{E5D3E070-108D-4135-B18E-669DFC09307B}"/>
              </a:ext>
            </a:extLst>
          </p:cNvPr>
          <p:cNvSpPr/>
          <p:nvPr/>
        </p:nvSpPr>
        <p:spPr>
          <a:xfrm>
            <a:off x="3460247" y="2883873"/>
            <a:ext cx="685800" cy="497413"/>
          </a:xfrm>
          <a:prstGeom prst="homePlate">
            <a:avLst/>
          </a:prstGeom>
          <a:solidFill>
            <a:srgbClr val="92D050"/>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4" name="TextBox 23" hidden="1">
            <a:extLst>
              <a:ext uri="{FF2B5EF4-FFF2-40B4-BE49-F238E27FC236}">
                <a16:creationId xmlns:a16="http://schemas.microsoft.com/office/drawing/2014/main" id="{CB11C90D-D19E-466C-BB42-CD847139EFB9}"/>
              </a:ext>
            </a:extLst>
          </p:cNvPr>
          <p:cNvSpPr txBox="1"/>
          <p:nvPr/>
        </p:nvSpPr>
        <p:spPr>
          <a:xfrm>
            <a:off x="145220" y="4909246"/>
            <a:ext cx="6836920" cy="1292662"/>
          </a:xfrm>
          <a:prstGeom prst="rect">
            <a:avLst/>
          </a:prstGeom>
          <a:noFill/>
        </p:spPr>
        <p:txBody>
          <a:bodyPr wrap="square" rtlCol="0">
            <a:spAutoFit/>
          </a:bodyPr>
          <a:lstStyle/>
          <a:p>
            <a:pPr algn="ctr">
              <a:buClr>
                <a:schemeClr val="accent2"/>
              </a:buClr>
              <a:buSzPct val="130000"/>
            </a:pPr>
            <a:r>
              <a:rPr lang="en-US" sz="2600" dirty="0">
                <a:latin typeface="Verdana" panose="020B0604030504040204" pitchFamily="34" charset="0"/>
                <a:ea typeface="Verdana" panose="020B0604030504040204" pitchFamily="34" charset="0"/>
                <a:cs typeface="Verdana" panose="020B0604030504040204" pitchFamily="34" charset="0"/>
              </a:rPr>
              <a:t>Remind students to </a:t>
            </a:r>
            <a:r>
              <a:rPr lang="en-US" sz="2600" b="1" dirty="0">
                <a:solidFill>
                  <a:srgbClr val="FF0000"/>
                </a:solidFill>
                <a:latin typeface="Verdana" panose="020B0604030504040204" pitchFamily="34" charset="0"/>
                <a:ea typeface="Verdana" panose="020B0604030504040204" pitchFamily="34" charset="0"/>
                <a:cs typeface="Verdana" panose="020B0604030504040204" pitchFamily="34" charset="0"/>
              </a:rPr>
              <a:t>double-check</a:t>
            </a:r>
            <a:r>
              <a:rPr lang="en-US" sz="2600" dirty="0">
                <a:latin typeface="Verdana" panose="020B0604030504040204" pitchFamily="34" charset="0"/>
                <a:ea typeface="Verdana" panose="020B0604030504040204" pitchFamily="34" charset="0"/>
                <a:cs typeface="Verdana" panose="020B0604030504040204" pitchFamily="34" charset="0"/>
              </a:rPr>
              <a:t> how their names appear on their IDs before completing a financial aid application</a:t>
            </a:r>
          </a:p>
        </p:txBody>
      </p:sp>
      <p:pic>
        <p:nvPicPr>
          <p:cNvPr id="26" name="Picture 25" hidden="1">
            <a:extLst>
              <a:ext uri="{FF2B5EF4-FFF2-40B4-BE49-F238E27FC236}">
                <a16:creationId xmlns:a16="http://schemas.microsoft.com/office/drawing/2014/main" id="{9F779EC5-D5D2-4F22-8D3D-5015148750F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08443" y="4771897"/>
            <a:ext cx="1224042" cy="1430011"/>
          </a:xfrm>
          <a:prstGeom prst="rect">
            <a:avLst/>
          </a:prstGeom>
        </p:spPr>
      </p:pic>
      <p:pic>
        <p:nvPicPr>
          <p:cNvPr id="14" name="Picture 13">
            <a:extLst>
              <a:ext uri="{FF2B5EF4-FFF2-40B4-BE49-F238E27FC236}">
                <a16:creationId xmlns:a16="http://schemas.microsoft.com/office/drawing/2014/main" id="{E3D26841-26A9-4FD1-B832-BB34A80CE32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08728" y="2369368"/>
            <a:ext cx="2080080" cy="1538143"/>
          </a:xfrm>
          <a:prstGeom prst="rect">
            <a:avLst/>
          </a:prstGeom>
        </p:spPr>
      </p:pic>
      <p:pic>
        <p:nvPicPr>
          <p:cNvPr id="4" name="Picture 3">
            <a:extLst>
              <a:ext uri="{FF2B5EF4-FFF2-40B4-BE49-F238E27FC236}">
                <a16:creationId xmlns:a16="http://schemas.microsoft.com/office/drawing/2014/main" id="{BFAC13C4-E616-4897-B4C1-7E9D3B4F97A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76299" y="2327148"/>
            <a:ext cx="1763909" cy="1117403"/>
          </a:xfrm>
          <a:prstGeom prst="rect">
            <a:avLst/>
          </a:prstGeom>
          <a:ln>
            <a:noFill/>
          </a:ln>
          <a:effectLst>
            <a:softEdge rad="112500"/>
          </a:effectLst>
        </p:spPr>
      </p:pic>
      <p:sp>
        <p:nvSpPr>
          <p:cNvPr id="5" name="TextBox 4">
            <a:extLst>
              <a:ext uri="{FF2B5EF4-FFF2-40B4-BE49-F238E27FC236}">
                <a16:creationId xmlns:a16="http://schemas.microsoft.com/office/drawing/2014/main" id="{1853F43A-DD51-4538-8079-C8234BC05962}"/>
              </a:ext>
            </a:extLst>
          </p:cNvPr>
          <p:cNvSpPr txBox="1"/>
          <p:nvPr/>
        </p:nvSpPr>
        <p:spPr>
          <a:xfrm>
            <a:off x="1758128" y="3996977"/>
            <a:ext cx="1600200" cy="373554"/>
          </a:xfrm>
          <a:prstGeom prst="rect">
            <a:avLst/>
          </a:prstGeom>
          <a:noFill/>
        </p:spPr>
        <p:txBody>
          <a:bodyPr wrap="square" rtlCol="0">
            <a:spAutoFit/>
          </a:bodyPr>
          <a:lstStyle/>
          <a:p>
            <a:r>
              <a:rPr lang="en-US" b="1" dirty="0">
                <a:latin typeface="+mj-lt"/>
              </a:rPr>
              <a:t>GPA Upload</a:t>
            </a:r>
          </a:p>
        </p:txBody>
      </p:sp>
    </p:spTree>
    <p:extLst>
      <p:ext uri="{BB962C8B-B14F-4D97-AF65-F5344CB8AC3E}">
        <p14:creationId xmlns:p14="http://schemas.microsoft.com/office/powerpoint/2010/main" val="2261552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20"/>
                                        </p:tgtEl>
                                      </p:cBhvr>
                                    </p:animEffect>
                                    <p:set>
                                      <p:cBhvr>
                                        <p:cTn id="12" dur="1" fill="hold">
                                          <p:stCondLst>
                                            <p:cond delay="499"/>
                                          </p:stCondLst>
                                        </p:cTn>
                                        <p:tgtEl>
                                          <p:spTgt spid="20"/>
                                        </p:tgtEl>
                                        <p:attrNameLst>
                                          <p:attrName>style.visibility</p:attrName>
                                        </p:attrNameLst>
                                      </p:cBhvr>
                                      <p:to>
                                        <p:strVal val="hidden"/>
                                      </p:to>
                                    </p:set>
                                  </p:childTnLst>
                                </p:cTn>
                              </p:par>
                              <p:par>
                                <p:cTn id="13" presetID="10" presetClass="entr" presetSubtype="0" fill="hold" grpId="0" nodeType="withEffect">
                                  <p:stCondLst>
                                    <p:cond delay="50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1000"/>
                                        <p:tgtEl>
                                          <p:spTgt spid="24"/>
                                        </p:tgtEl>
                                      </p:cBhvr>
                                    </p:animEffect>
                                  </p:childTnLst>
                                </p:cTn>
                              </p:par>
                              <p:par>
                                <p:cTn id="16" presetID="10" presetClass="entr" presetSubtype="0" fill="hold" nodeType="withEffect">
                                  <p:stCondLst>
                                    <p:cond delay="50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3733E65-9E2A-4CD6-B10F-1B728B6E296C}"/>
              </a:ext>
            </a:extLst>
          </p:cNvPr>
          <p:cNvSpPr/>
          <p:nvPr/>
        </p:nvSpPr>
        <p:spPr>
          <a:xfrm>
            <a:off x="5591620" y="2122384"/>
            <a:ext cx="3200400" cy="281940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sz="1400" dirty="0">
                <a:solidFill>
                  <a:schemeClr val="tx1"/>
                </a:solidFill>
                <a:latin typeface="Constantia"/>
                <a:ea typeface="Segoe UI"/>
                <a:cs typeface="Segoe UI"/>
              </a:rPr>
              <a:t>Ad Hoc Trainings​</a:t>
            </a:r>
          </a:p>
          <a:p>
            <a:pPr algn="ctr" rtl="0"/>
            <a:r>
              <a:rPr lang="en-US" sz="1400" dirty="0">
                <a:solidFill>
                  <a:schemeClr val="tx1"/>
                </a:solidFill>
                <a:latin typeface="Constantia"/>
                <a:ea typeface="Segoe UI"/>
                <a:cs typeface="Segoe UI"/>
              </a:rPr>
              <a:t>Specialized Webinars​</a:t>
            </a:r>
          </a:p>
          <a:p>
            <a:pPr algn="ctr" rtl="0"/>
            <a:r>
              <a:rPr lang="en-US" sz="1400" dirty="0">
                <a:solidFill>
                  <a:schemeClr val="tx1"/>
                </a:solidFill>
                <a:latin typeface="Constantia"/>
                <a:ea typeface="Segoe UI"/>
                <a:cs typeface="Segoe UI"/>
              </a:rPr>
              <a:t>HS Counselor Workshops​</a:t>
            </a:r>
          </a:p>
          <a:p>
            <a:pPr algn="ctr" rtl="0"/>
            <a:r>
              <a:rPr lang="en-US" sz="1400" dirty="0">
                <a:solidFill>
                  <a:schemeClr val="tx1"/>
                </a:solidFill>
                <a:latin typeface="Constantia"/>
                <a:ea typeface="Segoe UI"/>
                <a:cs typeface="Segoe UI"/>
              </a:rPr>
              <a:t>Regional Trainings </a:t>
            </a:r>
            <a:endParaRPr lang="en-US" sz="1400">
              <a:solidFill>
                <a:schemeClr val="tx1"/>
              </a:solidFill>
            </a:endParaRPr>
          </a:p>
        </p:txBody>
      </p:sp>
      <p:sp>
        <p:nvSpPr>
          <p:cNvPr id="7" name="TextBox 6">
            <a:extLst>
              <a:ext uri="{FF2B5EF4-FFF2-40B4-BE49-F238E27FC236}">
                <a16:creationId xmlns:a16="http://schemas.microsoft.com/office/drawing/2014/main" id="{F94B9E7F-EEDA-4F46-89AC-1246C5833BC4}"/>
              </a:ext>
            </a:extLst>
          </p:cNvPr>
          <p:cNvSpPr txBox="1"/>
          <p:nvPr/>
        </p:nvSpPr>
        <p:spPr>
          <a:xfrm>
            <a:off x="5586455" y="2312202"/>
            <a:ext cx="3200400" cy="430887"/>
          </a:xfrm>
          <a:prstGeom prst="rect">
            <a:avLst/>
          </a:prstGeom>
          <a:noFill/>
        </p:spPr>
        <p:txBody>
          <a:bodyPr wrap="square" rtlCol="0">
            <a:spAutoFit/>
          </a:bodyPr>
          <a:lstStyle/>
          <a:p>
            <a:r>
              <a:rPr lang="en-US" sz="2200" b="1" i="1" u="sng" dirty="0">
                <a:latin typeface="+mj-lt"/>
              </a:rPr>
              <a:t>Outreach &amp; Training Unit</a:t>
            </a:r>
          </a:p>
        </p:txBody>
      </p:sp>
      <p:sp>
        <p:nvSpPr>
          <p:cNvPr id="9" name="Rectangle 8">
            <a:extLst>
              <a:ext uri="{FF2B5EF4-FFF2-40B4-BE49-F238E27FC236}">
                <a16:creationId xmlns:a16="http://schemas.microsoft.com/office/drawing/2014/main" id="{DD3280DF-9D6C-47F1-A55B-308CEEF34F5E}"/>
              </a:ext>
            </a:extLst>
          </p:cNvPr>
          <p:cNvSpPr/>
          <p:nvPr/>
        </p:nvSpPr>
        <p:spPr>
          <a:xfrm>
            <a:off x="1959755" y="2116682"/>
            <a:ext cx="3200400" cy="2819400"/>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sz="1400" dirty="0">
                <a:solidFill>
                  <a:schemeClr val="tx1"/>
                </a:solidFill>
                <a:latin typeface="Constantia"/>
                <a:ea typeface="Segoe UI"/>
                <a:cs typeface="Segoe UI"/>
              </a:rPr>
              <a:t>Supports High Schools​</a:t>
            </a:r>
          </a:p>
          <a:p>
            <a:pPr algn="ctr" rtl="0"/>
            <a:r>
              <a:rPr lang="en-US" sz="1400" dirty="0" err="1">
                <a:solidFill>
                  <a:schemeClr val="tx1"/>
                </a:solidFill>
                <a:latin typeface="Constantia"/>
                <a:ea typeface="Segoe UI"/>
                <a:cs typeface="Segoe UI"/>
              </a:rPr>
              <a:t>WebGrants</a:t>
            </a:r>
            <a:r>
              <a:rPr lang="en-US" sz="1400" dirty="0">
                <a:solidFill>
                  <a:schemeClr val="tx1"/>
                </a:solidFill>
                <a:latin typeface="Constantia"/>
                <a:ea typeface="Segoe UI"/>
                <a:cs typeface="Segoe UI"/>
              </a:rPr>
              <a:t> &amp; GPAs ​</a:t>
            </a:r>
          </a:p>
          <a:p>
            <a:pPr algn="ctr" rtl="0"/>
            <a:r>
              <a:rPr lang="en-US" sz="1400" dirty="0">
                <a:solidFill>
                  <a:schemeClr val="tx1"/>
                </a:solidFill>
                <a:latin typeface="Constantia"/>
                <a:ea typeface="Segoe UI"/>
                <a:cs typeface="Segoe UI"/>
              </a:rPr>
              <a:t>Matching &amp; Editing​</a:t>
            </a:r>
          </a:p>
          <a:p>
            <a:pPr algn="ctr" rtl="0"/>
            <a:r>
              <a:rPr lang="en-US" sz="1400" dirty="0">
                <a:solidFill>
                  <a:schemeClr val="tx1"/>
                </a:solidFill>
                <a:latin typeface="Constantia"/>
                <a:ea typeface="Segoe UI"/>
                <a:cs typeface="Segoe UI"/>
              </a:rPr>
              <a:t>Supports Colleges​</a:t>
            </a:r>
            <a:endParaRPr lang="en-US" sz="1400" b="1">
              <a:solidFill>
                <a:schemeClr val="tx1"/>
              </a:solidFill>
            </a:endParaRPr>
          </a:p>
        </p:txBody>
      </p:sp>
      <p:sp>
        <p:nvSpPr>
          <p:cNvPr id="11" name="TextBox 10">
            <a:extLst>
              <a:ext uri="{FF2B5EF4-FFF2-40B4-BE49-F238E27FC236}">
                <a16:creationId xmlns:a16="http://schemas.microsoft.com/office/drawing/2014/main" id="{A07888EE-7E76-405A-B650-A46C5CB1C2E1}"/>
              </a:ext>
            </a:extLst>
          </p:cNvPr>
          <p:cNvSpPr txBox="1"/>
          <p:nvPr/>
        </p:nvSpPr>
        <p:spPr>
          <a:xfrm>
            <a:off x="1959724" y="2341541"/>
            <a:ext cx="3163653" cy="430887"/>
          </a:xfrm>
          <a:prstGeom prst="rect">
            <a:avLst/>
          </a:prstGeom>
          <a:noFill/>
        </p:spPr>
        <p:txBody>
          <a:bodyPr wrap="square" rtlCol="0">
            <a:spAutoFit/>
          </a:bodyPr>
          <a:lstStyle/>
          <a:p>
            <a:r>
              <a:rPr lang="en-US" sz="2200" b="1" i="1" u="sng" dirty="0">
                <a:latin typeface="+mj-lt"/>
              </a:rPr>
              <a:t>Institutional Support Unit</a:t>
            </a:r>
          </a:p>
        </p:txBody>
      </p:sp>
      <p:sp>
        <p:nvSpPr>
          <p:cNvPr id="12" name="TextBox 11">
            <a:extLst>
              <a:ext uri="{FF2B5EF4-FFF2-40B4-BE49-F238E27FC236}">
                <a16:creationId xmlns:a16="http://schemas.microsoft.com/office/drawing/2014/main" id="{524D92B8-C0CF-4A7E-B53A-F1A3EA43D0FE}"/>
              </a:ext>
            </a:extLst>
          </p:cNvPr>
          <p:cNvSpPr txBox="1"/>
          <p:nvPr/>
        </p:nvSpPr>
        <p:spPr>
          <a:xfrm>
            <a:off x="3178732" y="502703"/>
            <a:ext cx="514837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Verdana"/>
              </a:rPr>
              <a:t>California Student Aid Commission</a:t>
            </a:r>
            <a:endParaRPr lang="en-US"/>
          </a:p>
        </p:txBody>
      </p:sp>
      <p:sp>
        <p:nvSpPr>
          <p:cNvPr id="14" name="TextBox 13">
            <a:extLst>
              <a:ext uri="{FF2B5EF4-FFF2-40B4-BE49-F238E27FC236}">
                <a16:creationId xmlns:a16="http://schemas.microsoft.com/office/drawing/2014/main" id="{EDD0A0D2-4484-42AD-A1EC-559970B83597}"/>
              </a:ext>
            </a:extLst>
          </p:cNvPr>
          <p:cNvSpPr txBox="1"/>
          <p:nvPr/>
        </p:nvSpPr>
        <p:spPr>
          <a:xfrm>
            <a:off x="2678254" y="869506"/>
            <a:ext cx="5365750" cy="830997"/>
          </a:xfrm>
          <a:prstGeom prst="rect">
            <a:avLst/>
          </a:prstGeom>
          <a:noFill/>
        </p:spPr>
        <p:txBody>
          <a:bodyPr wrap="square" rtlCol="0" anchor="t">
            <a:spAutoFit/>
          </a:bodyPr>
          <a:lstStyle/>
          <a:p>
            <a:pPr algn="ctr"/>
            <a:r>
              <a:rPr lang="en-US" sz="2400" dirty="0">
                <a:ln w="13462">
                  <a:noFill/>
                  <a:prstDash val="solid"/>
                </a:ln>
                <a:latin typeface="+mj-lt"/>
                <a:cs typeface="Calibri"/>
              </a:rPr>
              <a:t>Recent Changes</a:t>
            </a:r>
          </a:p>
          <a:p>
            <a:endParaRPr lang="en-US" sz="2400" dirty="0">
              <a:latin typeface="+mj-lt"/>
            </a:endParaRPr>
          </a:p>
        </p:txBody>
      </p:sp>
      <p:sp>
        <p:nvSpPr>
          <p:cNvPr id="16" name="TextBox 15">
            <a:extLst>
              <a:ext uri="{FF2B5EF4-FFF2-40B4-BE49-F238E27FC236}">
                <a16:creationId xmlns:a16="http://schemas.microsoft.com/office/drawing/2014/main" id="{2EFEA7A2-8BCF-401A-8700-BF107C277B85}"/>
              </a:ext>
            </a:extLst>
          </p:cNvPr>
          <p:cNvSpPr txBox="1"/>
          <p:nvPr/>
        </p:nvSpPr>
        <p:spPr>
          <a:xfrm>
            <a:off x="2580747" y="1227032"/>
            <a:ext cx="5365750" cy="830997"/>
          </a:xfrm>
          <a:prstGeom prst="rect">
            <a:avLst/>
          </a:prstGeom>
          <a:noFill/>
        </p:spPr>
        <p:txBody>
          <a:bodyPr wrap="square" rtlCol="0">
            <a:spAutoFit/>
          </a:bodyPr>
          <a:lstStyle/>
          <a:p>
            <a:pPr algn="ctr"/>
            <a:r>
              <a:rPr lang="en-US" sz="2400" b="1" i="1" dirty="0">
                <a:ln w="13462">
                  <a:noFill/>
                  <a:prstDash val="solid"/>
                </a:ln>
                <a:solidFill>
                  <a:schemeClr val="accent6"/>
                </a:solidFill>
                <a:latin typeface="+mj-lt"/>
              </a:rPr>
              <a:t> </a:t>
            </a:r>
            <a:r>
              <a:rPr lang="en-US" sz="2400" b="1" i="1" dirty="0">
                <a:ln w="13462">
                  <a:noFill/>
                  <a:prstDash val="solid"/>
                </a:ln>
                <a:latin typeface="+mj-lt"/>
              </a:rPr>
              <a:t>CSAC Institutional Support Unit</a:t>
            </a:r>
          </a:p>
          <a:p>
            <a:endParaRPr lang="en-US" sz="2400" dirty="0">
              <a:latin typeface="+mj-lt"/>
            </a:endParaRPr>
          </a:p>
        </p:txBody>
      </p:sp>
    </p:spTree>
    <p:extLst>
      <p:ext uri="{BB962C8B-B14F-4D97-AF65-F5344CB8AC3E}">
        <p14:creationId xmlns:p14="http://schemas.microsoft.com/office/powerpoint/2010/main" val="42702184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E20C3-2753-4579-BCCD-5E3BE29B970A}"/>
              </a:ext>
            </a:extLst>
          </p:cNvPr>
          <p:cNvSpPr>
            <a:spLocks noGrp="1"/>
          </p:cNvSpPr>
          <p:nvPr>
            <p:ph type="title"/>
          </p:nvPr>
        </p:nvSpPr>
        <p:spPr>
          <a:xfrm>
            <a:off x="1146082" y="-36320"/>
            <a:ext cx="8229600" cy="1143000"/>
          </a:xfrm>
        </p:spPr>
        <p:txBody>
          <a:bodyPr>
            <a:normAutofit/>
          </a:bodyPr>
          <a:lstStyle/>
          <a:p>
            <a:r>
              <a:rPr lang="en-US" sz="3200" dirty="0"/>
              <a:t>High School Checklist</a:t>
            </a:r>
          </a:p>
        </p:txBody>
      </p:sp>
      <p:sp>
        <p:nvSpPr>
          <p:cNvPr id="3" name="Content Placeholder 2">
            <a:extLst>
              <a:ext uri="{FF2B5EF4-FFF2-40B4-BE49-F238E27FC236}">
                <a16:creationId xmlns:a16="http://schemas.microsoft.com/office/drawing/2014/main" id="{CFEEC02C-6085-4992-B4AA-E950A7BCDAC7}"/>
              </a:ext>
            </a:extLst>
          </p:cNvPr>
          <p:cNvSpPr>
            <a:spLocks noGrp="1"/>
          </p:cNvSpPr>
          <p:nvPr>
            <p:ph idx="4294967295"/>
          </p:nvPr>
        </p:nvSpPr>
        <p:spPr>
          <a:xfrm>
            <a:off x="1481616" y="1137160"/>
            <a:ext cx="3779266" cy="4583680"/>
          </a:xfrm>
          <a:prstGeom prst="rect">
            <a:avLst/>
          </a:prstGeom>
        </p:spPr>
        <p:txBody>
          <a:bodyPr/>
          <a:lstStyle/>
          <a:p>
            <a:pPr marL="571500" indent="-457200">
              <a:spcAft>
                <a:spcPts val="600"/>
              </a:spcAft>
              <a:buFont typeface="+mj-lt"/>
              <a:buAutoNum type="arabicPeriod"/>
            </a:pPr>
            <a:r>
              <a:rPr lang="en-US" sz="1800" b="1" dirty="0">
                <a:latin typeface="Verdana" panose="020B0604030504040204" pitchFamily="34" charset="0"/>
                <a:ea typeface="Verdana" panose="020B0604030504040204" pitchFamily="34" charset="0"/>
                <a:cs typeface="Verdana" panose="020B0604030504040204" pitchFamily="34" charset="0"/>
              </a:rPr>
              <a:t>Upload </a:t>
            </a:r>
            <a:r>
              <a:rPr lang="en-US" sz="1800" dirty="0">
                <a:latin typeface="Verdana" panose="020B0604030504040204" pitchFamily="34" charset="0"/>
                <a:ea typeface="Verdana" panose="020B0604030504040204" pitchFamily="34" charset="0"/>
                <a:cs typeface="Verdana" panose="020B0604030504040204" pitchFamily="34" charset="0"/>
              </a:rPr>
              <a:t>GPAs by 10/1</a:t>
            </a:r>
          </a:p>
          <a:p>
            <a:pPr marL="571500" indent="-457200">
              <a:spcAft>
                <a:spcPts val="600"/>
              </a:spcAft>
              <a:buFont typeface="+mj-lt"/>
              <a:buAutoNum type="arabicPeriod"/>
            </a:pPr>
            <a:r>
              <a:rPr lang="en-US" sz="1800" b="1" dirty="0">
                <a:latin typeface="Verdana" panose="020B0604030504040204" pitchFamily="34" charset="0"/>
                <a:ea typeface="Verdana" panose="020B0604030504040204" pitchFamily="34" charset="0"/>
                <a:cs typeface="Verdana" panose="020B0604030504040204" pitchFamily="34" charset="0"/>
              </a:rPr>
              <a:t>Notify </a:t>
            </a:r>
            <a:r>
              <a:rPr lang="en-US" sz="1800" dirty="0">
                <a:latin typeface="Verdana" panose="020B0604030504040204" pitchFamily="34" charset="0"/>
                <a:ea typeface="Verdana" panose="020B0604030504040204" pitchFamily="34" charset="0"/>
                <a:cs typeface="Verdana" panose="020B0604030504040204" pitchFamily="34" charset="0"/>
              </a:rPr>
              <a:t>juniors of GPA Opt-Out option by 1/1</a:t>
            </a:r>
          </a:p>
          <a:p>
            <a:pPr marL="568325" indent="-457200">
              <a:spcAft>
                <a:spcPts val="600"/>
              </a:spcAft>
              <a:buFont typeface="+mj-lt"/>
              <a:buAutoNum type="arabicPeriod"/>
            </a:pPr>
            <a:r>
              <a:rPr lang="en-US" sz="1800" b="1" dirty="0">
                <a:latin typeface="Verdana" panose="020B0604030504040204" pitchFamily="34" charset="0"/>
                <a:ea typeface="Verdana" panose="020B0604030504040204" pitchFamily="34" charset="0"/>
                <a:cs typeface="Verdana" panose="020B0604030504040204" pitchFamily="34" charset="0"/>
              </a:rPr>
              <a:t>Edit</a:t>
            </a:r>
            <a:r>
              <a:rPr lang="en-US" sz="1800" dirty="0">
                <a:latin typeface="Verdana" panose="020B0604030504040204" pitchFamily="34" charset="0"/>
                <a:ea typeface="Verdana" panose="020B0604030504040204" pitchFamily="34" charset="0"/>
                <a:cs typeface="Verdana" panose="020B0604030504040204" pitchFamily="34" charset="0"/>
              </a:rPr>
              <a:t> unmatched GPAs </a:t>
            </a:r>
          </a:p>
          <a:p>
            <a:pPr marL="568325" indent="-457200">
              <a:spcAft>
                <a:spcPts val="600"/>
              </a:spcAft>
              <a:buFont typeface="+mj-lt"/>
              <a:buAutoNum type="arabicPeriod"/>
            </a:pPr>
            <a:r>
              <a:rPr lang="en-US" sz="1800" b="1" dirty="0">
                <a:latin typeface="Verdana" panose="020B0604030504040204" pitchFamily="34" charset="0"/>
                <a:ea typeface="Verdana" panose="020B0604030504040204" pitchFamily="34" charset="0"/>
                <a:cs typeface="Verdana" panose="020B0604030504040204" pitchFamily="34" charset="0"/>
              </a:rPr>
              <a:t>Match</a:t>
            </a:r>
            <a:r>
              <a:rPr lang="en-US" sz="1800" dirty="0">
                <a:latin typeface="Verdana" panose="020B0604030504040204" pitchFamily="34" charset="0"/>
                <a:ea typeface="Verdana" panose="020B0604030504040204" pitchFamily="34" charset="0"/>
                <a:cs typeface="Verdana" panose="020B0604030504040204" pitchFamily="34" charset="0"/>
              </a:rPr>
              <a:t> edited GPAs to corresponding FAFSA/CADAA</a:t>
            </a:r>
          </a:p>
          <a:p>
            <a:pPr marL="568325" indent="-457200">
              <a:spcAft>
                <a:spcPts val="600"/>
              </a:spcAft>
              <a:buFont typeface="+mj-lt"/>
              <a:buAutoNum type="arabicPeriod"/>
            </a:pPr>
            <a:r>
              <a:rPr lang="en-US" sz="1800" b="1" dirty="0">
                <a:latin typeface="Verdana" panose="020B0604030504040204" pitchFamily="34" charset="0"/>
                <a:ea typeface="Verdana" panose="020B0604030504040204" pitchFamily="34" charset="0"/>
                <a:cs typeface="Verdana" panose="020B0604030504040204" pitchFamily="34" charset="0"/>
              </a:rPr>
              <a:t>Assist</a:t>
            </a:r>
            <a:r>
              <a:rPr lang="en-US" sz="1800" dirty="0">
                <a:latin typeface="Verdana" panose="020B0604030504040204" pitchFamily="34" charset="0"/>
                <a:ea typeface="Verdana" panose="020B0604030504040204" pitchFamily="34" charset="0"/>
                <a:cs typeface="Verdana" panose="020B0604030504040204" pitchFamily="34" charset="0"/>
              </a:rPr>
              <a:t> seniors with creating  WebGrants4Students accounts</a:t>
            </a:r>
          </a:p>
          <a:p>
            <a:pPr marL="568325" indent="-457200">
              <a:spcAft>
                <a:spcPts val="600"/>
              </a:spcAft>
              <a:buFont typeface="+mj-lt"/>
              <a:buAutoNum type="arabicPeriod"/>
            </a:pPr>
            <a:r>
              <a:rPr lang="en-US" sz="1800" b="1" dirty="0">
                <a:latin typeface="Verdana" panose="020B0604030504040204" pitchFamily="34" charset="0"/>
                <a:ea typeface="Verdana" panose="020B0604030504040204" pitchFamily="34" charset="0"/>
                <a:cs typeface="Verdana" panose="020B0604030504040204" pitchFamily="34" charset="0"/>
              </a:rPr>
              <a:t>Verify </a:t>
            </a:r>
            <a:r>
              <a:rPr lang="en-US" sz="1800" dirty="0">
                <a:latin typeface="Verdana" panose="020B0604030504040204" pitchFamily="34" charset="0"/>
                <a:ea typeface="Verdana" panose="020B0604030504040204" pitchFamily="34" charset="0"/>
                <a:cs typeface="Verdana" panose="020B0604030504040204" pitchFamily="34" charset="0"/>
              </a:rPr>
              <a:t>high school graduation by 8/31 </a:t>
            </a:r>
          </a:p>
        </p:txBody>
      </p:sp>
      <p:sp>
        <p:nvSpPr>
          <p:cNvPr id="5" name="Rectangle 4">
            <a:extLst>
              <a:ext uri="{FF2B5EF4-FFF2-40B4-BE49-F238E27FC236}">
                <a16:creationId xmlns:a16="http://schemas.microsoft.com/office/drawing/2014/main" id="{C6C43D93-93A1-47C6-9B16-19C50DB40C49}"/>
              </a:ext>
            </a:extLst>
          </p:cNvPr>
          <p:cNvSpPr/>
          <p:nvPr/>
        </p:nvSpPr>
        <p:spPr>
          <a:xfrm>
            <a:off x="5456507" y="1734618"/>
            <a:ext cx="3503271" cy="3384919"/>
          </a:xfrm>
          <a:prstGeom prst="rect">
            <a:avLst/>
          </a:prstGeom>
          <a:solidFill>
            <a:schemeClr val="tx1"/>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Image result for 5 key steps icon">
            <a:extLst>
              <a:ext uri="{FF2B5EF4-FFF2-40B4-BE49-F238E27FC236}">
                <a16:creationId xmlns:a16="http://schemas.microsoft.com/office/drawing/2014/main" id="{860E91ED-E7F3-4105-962E-4604701CF6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2286" y="2079290"/>
            <a:ext cx="3871714" cy="2695575"/>
          </a:xfrm>
          <a:prstGeom prst="rect">
            <a:avLst/>
          </a:prstGeom>
          <a:noFill/>
          <a:ln>
            <a:solidFill>
              <a:schemeClr val="tx1"/>
            </a:solidFill>
            <a:prstDash val="sysDash"/>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3ADB1E0-0283-422B-BC6E-7DA43BEB3592}"/>
              </a:ext>
            </a:extLst>
          </p:cNvPr>
          <p:cNvSpPr txBox="1"/>
          <p:nvPr/>
        </p:nvSpPr>
        <p:spPr>
          <a:xfrm>
            <a:off x="2336147" y="5711156"/>
            <a:ext cx="6520537" cy="1146844"/>
          </a:xfrm>
          <a:prstGeom prst="rect">
            <a:avLst/>
          </a:prstGeom>
          <a:noFill/>
        </p:spPr>
        <p:txBody>
          <a:bodyPr wrap="square" rtlCol="0">
            <a:spAutoFit/>
          </a:bodyPr>
          <a:lstStyle/>
          <a:p>
            <a:r>
              <a:rPr lang="en-US" sz="1600" b="1" dirty="0">
                <a:latin typeface="Verdana" panose="020B0604030504040204" pitchFamily="34" charset="0"/>
                <a:ea typeface="Verdana" panose="020B0604030504040204" pitchFamily="34" charset="0"/>
                <a:cs typeface="Verdana" panose="020B0604030504040204" pitchFamily="34" charset="0"/>
              </a:rPr>
              <a:t>Recommended:</a:t>
            </a:r>
            <a:r>
              <a:rPr lang="en-US" sz="1600" dirty="0">
                <a:latin typeface="Verdana" panose="020B0604030504040204" pitchFamily="34" charset="0"/>
                <a:ea typeface="Verdana" panose="020B0604030504040204" pitchFamily="34" charset="0"/>
                <a:cs typeface="Verdana" panose="020B0604030504040204" pitchFamily="34" charset="0"/>
              </a:rPr>
              <a:t> Provide demographic verification form in September to seniors in preparation for GPA upload to help prevent name and address mismatches</a:t>
            </a:r>
          </a:p>
          <a:p>
            <a:endParaRPr lang="en-US" dirty="0"/>
          </a:p>
        </p:txBody>
      </p:sp>
    </p:spTree>
    <p:extLst>
      <p:ext uri="{BB962C8B-B14F-4D97-AF65-F5344CB8AC3E}">
        <p14:creationId xmlns:p14="http://schemas.microsoft.com/office/powerpoint/2010/main" val="36557910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3581400" y="1524000"/>
            <a:ext cx="3352800" cy="3505200"/>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white"/>
                </a:solidFill>
                <a:latin typeface="Verdana" panose="020B0604030504040204" pitchFamily="34" charset="0"/>
                <a:ea typeface="Verdana" panose="020B0604030504040204" pitchFamily="34" charset="0"/>
                <a:cs typeface="Verdana" panose="020B0604030504040204" pitchFamily="34" charset="0"/>
              </a:rPr>
              <a:t> </a:t>
            </a:r>
          </a:p>
          <a:p>
            <a:pPr algn="ctr"/>
            <a:r>
              <a:rPr lang="en-US" sz="3600" b="1" dirty="0">
                <a:solidFill>
                  <a:prstClr val="white"/>
                </a:solidFill>
                <a:latin typeface="Verdana" panose="020B0604030504040204" pitchFamily="34" charset="0"/>
                <a:ea typeface="Verdana" panose="020B0604030504040204" pitchFamily="34" charset="0"/>
                <a:cs typeface="Verdana" panose="020B0604030504040204" pitchFamily="34" charset="0"/>
              </a:rPr>
              <a:t>After the Application:</a:t>
            </a:r>
          </a:p>
          <a:p>
            <a:pPr algn="ctr"/>
            <a:r>
              <a:rPr lang="en-US" sz="3600" b="1" dirty="0">
                <a:solidFill>
                  <a:prstClr val="white"/>
                </a:solidFill>
                <a:latin typeface="Verdana" panose="020B0604030504040204" pitchFamily="34" charset="0"/>
                <a:ea typeface="Verdana" panose="020B0604030504040204" pitchFamily="34" charset="0"/>
                <a:cs typeface="Verdana" panose="020B0604030504040204" pitchFamily="34" charset="0"/>
              </a:rPr>
              <a:t>Now what?</a:t>
            </a:r>
          </a:p>
          <a:p>
            <a:pPr algn="ctr"/>
            <a:endParaRPr lang="en-US" sz="3600" dirty="0">
              <a:solidFill>
                <a:prstClr val="white"/>
              </a:solidFill>
            </a:endParaRPr>
          </a:p>
        </p:txBody>
      </p:sp>
    </p:spTree>
    <p:extLst>
      <p:ext uri="{BB962C8B-B14F-4D97-AF65-F5344CB8AC3E}">
        <p14:creationId xmlns:p14="http://schemas.microsoft.com/office/powerpoint/2010/main" val="12371000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7E7078A-FBCD-4506-A502-36135B0993E6}"/>
              </a:ext>
            </a:extLst>
          </p:cNvPr>
          <p:cNvSpPr txBox="1"/>
          <p:nvPr/>
        </p:nvSpPr>
        <p:spPr>
          <a:xfrm>
            <a:off x="1734192" y="403436"/>
            <a:ext cx="2726626" cy="3323987"/>
          </a:xfrm>
          <a:prstGeom prst="rect">
            <a:avLst/>
          </a:prstGeom>
          <a:noFill/>
        </p:spPr>
        <p:txBody>
          <a:bodyPr wrap="square" rtlCol="0">
            <a:spAutoFit/>
          </a:bodyPr>
          <a:lstStyle/>
          <a:p>
            <a:r>
              <a:rPr lang="en-US" sz="3000" dirty="0">
                <a:latin typeface="Verdana" panose="020B0604030504040204" pitchFamily="34" charset="0"/>
                <a:ea typeface="Verdana" panose="020B0604030504040204" pitchFamily="34" charset="0"/>
                <a:cs typeface="Verdana" panose="020B0604030504040204" pitchFamily="34" charset="0"/>
              </a:rPr>
              <a:t>My students have completed their financial aid applications. Now what?</a:t>
            </a:r>
          </a:p>
        </p:txBody>
      </p:sp>
      <p:sp>
        <p:nvSpPr>
          <p:cNvPr id="12" name="TextBox 11">
            <a:extLst>
              <a:ext uri="{FF2B5EF4-FFF2-40B4-BE49-F238E27FC236}">
                <a16:creationId xmlns:a16="http://schemas.microsoft.com/office/drawing/2014/main" id="{18C3183A-B43D-4C30-B025-4B1B1E198658}"/>
              </a:ext>
            </a:extLst>
          </p:cNvPr>
          <p:cNvSpPr txBox="1"/>
          <p:nvPr/>
        </p:nvSpPr>
        <p:spPr>
          <a:xfrm>
            <a:off x="2191531" y="5624630"/>
            <a:ext cx="1836337" cy="923330"/>
          </a:xfrm>
          <a:prstGeom prst="rect">
            <a:avLst/>
          </a:prstGeom>
          <a:noFill/>
        </p:spPr>
        <p:txBody>
          <a:bodyPr wrap="square" rtlCol="0">
            <a:spAutoFit/>
          </a:bodyPr>
          <a:lstStyle/>
          <a:p>
            <a:r>
              <a:rPr lang="en-US" b="1" dirty="0">
                <a:latin typeface="+mj-lt"/>
              </a:rPr>
              <a:t>FAFSA Help</a:t>
            </a:r>
            <a:endParaRPr lang="en-US" dirty="0">
              <a:latin typeface="+mj-lt"/>
            </a:endParaRPr>
          </a:p>
          <a:p>
            <a:r>
              <a:rPr lang="en-US" dirty="0">
                <a:latin typeface="+mj-lt"/>
              </a:rPr>
              <a:t>1-800-4FED-AID</a:t>
            </a:r>
          </a:p>
          <a:p>
            <a:r>
              <a:rPr lang="en-US" dirty="0">
                <a:latin typeface="+mj-lt"/>
              </a:rPr>
              <a:t>(1-800-433-3243)</a:t>
            </a:r>
            <a:endParaRPr lang="en-US" sz="1400" dirty="0">
              <a:latin typeface="+mj-lt"/>
            </a:endParaRPr>
          </a:p>
        </p:txBody>
      </p:sp>
      <p:pic>
        <p:nvPicPr>
          <p:cNvPr id="16" name="Picture 15">
            <a:extLst>
              <a:ext uri="{FF2B5EF4-FFF2-40B4-BE49-F238E27FC236}">
                <a16:creationId xmlns:a16="http://schemas.microsoft.com/office/drawing/2014/main" id="{AFB4260B-EAD2-42D8-AA4C-0D24F562B7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0730" y="4175760"/>
            <a:ext cx="1836337" cy="1292662"/>
          </a:xfrm>
          <a:prstGeom prst="rect">
            <a:avLst/>
          </a:prstGeom>
          <a:ln w="88900" cap="sq" cmpd="thickThin">
            <a:solidFill>
              <a:srgbClr val="000000"/>
            </a:solidFill>
            <a:prstDash val="solid"/>
            <a:miter lim="800000"/>
          </a:ln>
          <a:effectLst>
            <a:innerShdw blurRad="76200">
              <a:srgbClr val="000000"/>
            </a:innerShdw>
          </a:effectLst>
        </p:spPr>
      </p:pic>
      <p:sp>
        <p:nvSpPr>
          <p:cNvPr id="17" name="TextBox 16">
            <a:extLst>
              <a:ext uri="{FF2B5EF4-FFF2-40B4-BE49-F238E27FC236}">
                <a16:creationId xmlns:a16="http://schemas.microsoft.com/office/drawing/2014/main" id="{361CFD7D-441F-4331-98D0-9A135F64C87C}"/>
              </a:ext>
            </a:extLst>
          </p:cNvPr>
          <p:cNvSpPr txBox="1"/>
          <p:nvPr/>
        </p:nvSpPr>
        <p:spPr>
          <a:xfrm>
            <a:off x="5715000" y="5609390"/>
            <a:ext cx="2895600" cy="1138773"/>
          </a:xfrm>
          <a:prstGeom prst="rect">
            <a:avLst/>
          </a:prstGeom>
          <a:noFill/>
        </p:spPr>
        <p:txBody>
          <a:bodyPr wrap="square" rtlCol="0">
            <a:spAutoFit/>
          </a:bodyPr>
          <a:lstStyle/>
          <a:p>
            <a:r>
              <a:rPr lang="en-US" sz="1700" b="1" dirty="0">
                <a:latin typeface="+mj-lt"/>
              </a:rPr>
              <a:t>California Dream Act Help</a:t>
            </a:r>
            <a:endParaRPr lang="en-US" sz="1700" dirty="0">
              <a:latin typeface="+mj-lt"/>
            </a:endParaRPr>
          </a:p>
          <a:p>
            <a:r>
              <a:rPr lang="en-US" sz="1700" dirty="0">
                <a:latin typeface="+mj-lt"/>
              </a:rPr>
              <a:t>(888) 224-7268 (students)</a:t>
            </a:r>
          </a:p>
          <a:p>
            <a:r>
              <a:rPr lang="en-US" sz="1700" dirty="0">
                <a:latin typeface="+mj-lt"/>
              </a:rPr>
              <a:t>(888) 294-0153 (schools)</a:t>
            </a:r>
          </a:p>
          <a:p>
            <a:r>
              <a:rPr lang="en-US" sz="1600" dirty="0">
                <a:latin typeface="+mj-lt"/>
              </a:rPr>
              <a:t>studentsupport@csac.ca.gov</a:t>
            </a:r>
          </a:p>
        </p:txBody>
      </p:sp>
      <p:sp>
        <p:nvSpPr>
          <p:cNvPr id="19" name="TextBox 18" hidden="1">
            <a:extLst>
              <a:ext uri="{FF2B5EF4-FFF2-40B4-BE49-F238E27FC236}">
                <a16:creationId xmlns:a16="http://schemas.microsoft.com/office/drawing/2014/main" id="{8C08A4CA-05B9-492F-8D77-EDD9BD0A1979}"/>
              </a:ext>
            </a:extLst>
          </p:cNvPr>
          <p:cNvSpPr txBox="1"/>
          <p:nvPr/>
        </p:nvSpPr>
        <p:spPr>
          <a:xfrm>
            <a:off x="318588" y="1105757"/>
            <a:ext cx="4405812" cy="3323987"/>
          </a:xfrm>
          <a:prstGeom prst="rect">
            <a:avLst/>
          </a:prstGeom>
          <a:noFill/>
        </p:spPr>
        <p:txBody>
          <a:bodyPr wrap="square" rtlCol="0">
            <a:spAutoFit/>
          </a:bodyPr>
          <a:lstStyle/>
          <a:p>
            <a:r>
              <a:rPr lang="en-US" sz="3000" dirty="0">
                <a:latin typeface="Verdana" panose="020B0604030504040204" pitchFamily="34" charset="0"/>
                <a:ea typeface="Verdana" panose="020B0604030504040204" pitchFamily="34" charset="0"/>
                <a:cs typeface="Verdana" panose="020B0604030504040204" pitchFamily="34" charset="0"/>
              </a:rPr>
              <a:t>Ensure that applications are signed by students </a:t>
            </a:r>
            <a:r>
              <a:rPr lang="en-US" sz="3000" b="1" u="sng" dirty="0">
                <a:latin typeface="Verdana" panose="020B0604030504040204" pitchFamily="34" charset="0"/>
                <a:ea typeface="Verdana" panose="020B0604030504040204" pitchFamily="34" charset="0"/>
                <a:cs typeface="Verdana" panose="020B0604030504040204" pitchFamily="34" charset="0"/>
              </a:rPr>
              <a:t>and</a:t>
            </a:r>
            <a:r>
              <a:rPr lang="en-US" sz="3000" dirty="0">
                <a:latin typeface="Verdana" panose="020B0604030504040204" pitchFamily="34" charset="0"/>
                <a:ea typeface="Verdana" panose="020B0604030504040204" pitchFamily="34" charset="0"/>
                <a:cs typeface="Verdana" panose="020B0604030504040204" pitchFamily="34" charset="0"/>
              </a:rPr>
              <a:t> a parent, and that they are submitted (not just saved)</a:t>
            </a:r>
          </a:p>
        </p:txBody>
      </p:sp>
      <p:sp>
        <p:nvSpPr>
          <p:cNvPr id="2" name="TextBox 1" hidden="1">
            <a:extLst>
              <a:ext uri="{FF2B5EF4-FFF2-40B4-BE49-F238E27FC236}">
                <a16:creationId xmlns:a16="http://schemas.microsoft.com/office/drawing/2014/main" id="{D35E89A7-8813-4BBD-BB74-6F2C9C97EB03}"/>
              </a:ext>
            </a:extLst>
          </p:cNvPr>
          <p:cNvSpPr txBox="1"/>
          <p:nvPr/>
        </p:nvSpPr>
        <p:spPr>
          <a:xfrm>
            <a:off x="311214" y="1097936"/>
            <a:ext cx="4571166" cy="2862322"/>
          </a:xfrm>
          <a:prstGeom prst="rect">
            <a:avLst/>
          </a:prstGeom>
          <a:noFill/>
        </p:spPr>
        <p:txBody>
          <a:bodyPr wrap="square" rtlCol="0">
            <a:spAutoFit/>
          </a:bodyPr>
          <a:lstStyle/>
          <a:p>
            <a:r>
              <a:rPr lang="en-US" sz="3000" dirty="0">
                <a:latin typeface="Verdana" panose="020B0604030504040204" pitchFamily="34" charset="0"/>
                <a:ea typeface="Verdana" panose="020B0604030504040204" pitchFamily="34" charset="0"/>
                <a:cs typeface="Verdana" panose="020B0604030504040204" pitchFamily="34" charset="0"/>
              </a:rPr>
              <a:t>Have students create a WebGrants for Students account to claim their award &amp; confirm their college of attendance</a:t>
            </a:r>
          </a:p>
        </p:txBody>
      </p:sp>
      <p:pic>
        <p:nvPicPr>
          <p:cNvPr id="22" name="Picture 21">
            <a:extLst>
              <a:ext uri="{FF2B5EF4-FFF2-40B4-BE49-F238E27FC236}">
                <a16:creationId xmlns:a16="http://schemas.microsoft.com/office/drawing/2014/main" id="{6806E572-23F5-475C-832C-6CB39C0F81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67143" y="4145280"/>
            <a:ext cx="1860724" cy="1292662"/>
          </a:xfrm>
          <a:prstGeom prst="rect">
            <a:avLst/>
          </a:prstGeom>
          <a:ln w="88900" cap="sq" cmpd="thickThin">
            <a:solidFill>
              <a:srgbClr val="000000"/>
            </a:solidFill>
            <a:prstDash val="solid"/>
            <a:miter lim="800000"/>
          </a:ln>
          <a:effectLst>
            <a:innerShdw blurRad="76200">
              <a:srgbClr val="000000"/>
            </a:innerShdw>
          </a:effectLst>
        </p:spPr>
      </p:pic>
      <p:sp>
        <p:nvSpPr>
          <p:cNvPr id="23" name="TextBox 22" hidden="1">
            <a:extLst>
              <a:ext uri="{FF2B5EF4-FFF2-40B4-BE49-F238E27FC236}">
                <a16:creationId xmlns:a16="http://schemas.microsoft.com/office/drawing/2014/main" id="{BDB8BF1B-B314-46A0-8E3D-58196B4CF3C8}"/>
              </a:ext>
            </a:extLst>
          </p:cNvPr>
          <p:cNvSpPr txBox="1"/>
          <p:nvPr/>
        </p:nvSpPr>
        <p:spPr>
          <a:xfrm>
            <a:off x="316130" y="1083634"/>
            <a:ext cx="5181600" cy="2862322"/>
          </a:xfrm>
          <a:prstGeom prst="rect">
            <a:avLst/>
          </a:prstGeom>
          <a:noFill/>
        </p:spPr>
        <p:txBody>
          <a:bodyPr wrap="square" rtlCol="0">
            <a:spAutoFit/>
          </a:bodyPr>
          <a:lstStyle/>
          <a:p>
            <a:r>
              <a:rPr lang="en-US" sz="3000" b="1" dirty="0">
                <a:latin typeface="Verdana" panose="020B0604030504040204" pitchFamily="34" charset="0"/>
                <a:ea typeface="Verdana" panose="020B0604030504040204" pitchFamily="34" charset="0"/>
                <a:cs typeface="Verdana" panose="020B0604030504040204" pitchFamily="34" charset="0"/>
              </a:rPr>
              <a:t>Tip:</a:t>
            </a:r>
            <a:r>
              <a:rPr lang="en-US" sz="3000" dirty="0">
                <a:latin typeface="Verdana" panose="020B0604030504040204" pitchFamily="34" charset="0"/>
                <a:ea typeface="Verdana" panose="020B0604030504040204" pitchFamily="34" charset="0"/>
                <a:cs typeface="Verdana" panose="020B0604030504040204" pitchFamily="34" charset="0"/>
              </a:rPr>
              <a:t> Students should </a:t>
            </a:r>
          </a:p>
          <a:p>
            <a:r>
              <a:rPr lang="en-US" sz="3000" dirty="0">
                <a:latin typeface="Verdana" panose="020B0604030504040204" pitchFamily="34" charset="0"/>
                <a:ea typeface="Verdana" panose="020B0604030504040204" pitchFamily="34" charset="0"/>
                <a:cs typeface="Verdana" panose="020B0604030504040204" pitchFamily="34" charset="0"/>
              </a:rPr>
              <a:t>look for the Expected Family Contribution</a:t>
            </a:r>
          </a:p>
          <a:p>
            <a:r>
              <a:rPr lang="en-US" sz="3000" dirty="0">
                <a:latin typeface="Verdana" panose="020B0604030504040204" pitchFamily="34" charset="0"/>
                <a:ea typeface="Verdana" panose="020B0604030504040204" pitchFamily="34" charset="0"/>
                <a:cs typeface="Verdana" panose="020B0604030504040204" pitchFamily="34" charset="0"/>
              </a:rPr>
              <a:t>(EFC) on their SAR (FAFSA) or CAL-SAR (CADAA) </a:t>
            </a:r>
          </a:p>
        </p:txBody>
      </p:sp>
      <p:sp>
        <p:nvSpPr>
          <p:cNvPr id="25" name="TextBox 24" hidden="1">
            <a:extLst>
              <a:ext uri="{FF2B5EF4-FFF2-40B4-BE49-F238E27FC236}">
                <a16:creationId xmlns:a16="http://schemas.microsoft.com/office/drawing/2014/main" id="{E775A44D-8E64-42F2-99BE-CFC8B094DFC4}"/>
              </a:ext>
            </a:extLst>
          </p:cNvPr>
          <p:cNvSpPr txBox="1"/>
          <p:nvPr/>
        </p:nvSpPr>
        <p:spPr>
          <a:xfrm>
            <a:off x="377024" y="1091455"/>
            <a:ext cx="4539854" cy="1938992"/>
          </a:xfrm>
          <a:prstGeom prst="rect">
            <a:avLst/>
          </a:prstGeom>
          <a:noFill/>
        </p:spPr>
        <p:txBody>
          <a:bodyPr wrap="square" rtlCol="0">
            <a:spAutoFit/>
          </a:bodyPr>
          <a:lstStyle/>
          <a:p>
            <a:r>
              <a:rPr lang="en-US" sz="3000" dirty="0">
                <a:latin typeface="Verdana" panose="020B0604030504040204" pitchFamily="34" charset="0"/>
                <a:ea typeface="Verdana" panose="020B0604030504040204" pitchFamily="34" charset="0"/>
                <a:cs typeface="Verdana" panose="020B0604030504040204" pitchFamily="34" charset="0"/>
              </a:rPr>
              <a:t>Students should apply to all the colleges on their application, and add others, if needed</a:t>
            </a:r>
          </a:p>
        </p:txBody>
      </p:sp>
      <p:sp>
        <p:nvSpPr>
          <p:cNvPr id="26" name="TextBox 25" hidden="1">
            <a:extLst>
              <a:ext uri="{FF2B5EF4-FFF2-40B4-BE49-F238E27FC236}">
                <a16:creationId xmlns:a16="http://schemas.microsoft.com/office/drawing/2014/main" id="{197BA944-CF45-4C8A-82EC-26E0A4D71331}"/>
              </a:ext>
            </a:extLst>
          </p:cNvPr>
          <p:cNvSpPr txBox="1"/>
          <p:nvPr/>
        </p:nvSpPr>
        <p:spPr>
          <a:xfrm>
            <a:off x="344800" y="1122505"/>
            <a:ext cx="5019992" cy="2862322"/>
          </a:xfrm>
          <a:prstGeom prst="rect">
            <a:avLst/>
          </a:prstGeom>
          <a:noFill/>
        </p:spPr>
        <p:txBody>
          <a:bodyPr wrap="square" rtlCol="0">
            <a:spAutoFit/>
          </a:bodyPr>
          <a:lstStyle/>
          <a:p>
            <a:r>
              <a:rPr lang="en-US" sz="3000" dirty="0">
                <a:latin typeface="Verdana" panose="020B0604030504040204" pitchFamily="34" charset="0"/>
                <a:ea typeface="Verdana" panose="020B0604030504040204" pitchFamily="34" charset="0"/>
                <a:cs typeface="Verdana" panose="020B0604030504040204" pitchFamily="34" charset="0"/>
              </a:rPr>
              <a:t>Students need to </a:t>
            </a:r>
          </a:p>
          <a:p>
            <a:r>
              <a:rPr lang="en-US" sz="3000" dirty="0">
                <a:latin typeface="Verdana" panose="020B0604030504040204" pitchFamily="34" charset="0"/>
                <a:ea typeface="Verdana" panose="020B0604030504040204" pitchFamily="34" charset="0"/>
                <a:cs typeface="Verdana" panose="020B0604030504040204" pitchFamily="34" charset="0"/>
              </a:rPr>
              <a:t>contact Federal</a:t>
            </a:r>
          </a:p>
          <a:p>
            <a:r>
              <a:rPr lang="en-US" sz="3000" dirty="0">
                <a:latin typeface="Verdana" panose="020B0604030504040204" pitchFamily="34" charset="0"/>
                <a:ea typeface="Verdana" panose="020B0604030504040204" pitchFamily="34" charset="0"/>
                <a:cs typeface="Verdana" panose="020B0604030504040204" pitchFamily="34" charset="0"/>
              </a:rPr>
              <a:t>Student Aid- not</a:t>
            </a:r>
          </a:p>
          <a:p>
            <a:r>
              <a:rPr lang="en-US" sz="3000" dirty="0">
                <a:latin typeface="Verdana" panose="020B0604030504040204" pitchFamily="34" charset="0"/>
                <a:ea typeface="Verdana" panose="020B0604030504040204" pitchFamily="34" charset="0"/>
                <a:cs typeface="Verdana" panose="020B0604030504040204" pitchFamily="34" charset="0"/>
              </a:rPr>
              <a:t>the Student Aid Commission- for</a:t>
            </a:r>
          </a:p>
          <a:p>
            <a:r>
              <a:rPr lang="en-US" sz="3000" dirty="0">
                <a:latin typeface="Verdana" panose="020B0604030504040204" pitchFamily="34" charset="0"/>
                <a:ea typeface="Verdana" panose="020B0604030504040204" pitchFamily="34" charset="0"/>
                <a:cs typeface="Verdana" panose="020B0604030504040204" pitchFamily="34" charset="0"/>
              </a:rPr>
              <a:t>FAFSA corrections</a:t>
            </a:r>
          </a:p>
        </p:txBody>
      </p:sp>
      <p:sp>
        <p:nvSpPr>
          <p:cNvPr id="27" name="Oval 26" hidden="1">
            <a:extLst>
              <a:ext uri="{FF2B5EF4-FFF2-40B4-BE49-F238E27FC236}">
                <a16:creationId xmlns:a16="http://schemas.microsoft.com/office/drawing/2014/main" id="{9CF6A8D7-E15A-40D3-995E-2549AA6A32E1}"/>
              </a:ext>
            </a:extLst>
          </p:cNvPr>
          <p:cNvSpPr/>
          <p:nvPr/>
        </p:nvSpPr>
        <p:spPr>
          <a:xfrm>
            <a:off x="814196" y="5086495"/>
            <a:ext cx="3559260" cy="156965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hidden="1">
            <a:extLst>
              <a:ext uri="{FF2B5EF4-FFF2-40B4-BE49-F238E27FC236}">
                <a16:creationId xmlns:a16="http://schemas.microsoft.com/office/drawing/2014/main" id="{FAA7FE64-CC8B-43DE-A0FC-2FA0815CED5D}"/>
              </a:ext>
            </a:extLst>
          </p:cNvPr>
          <p:cNvSpPr txBox="1"/>
          <p:nvPr/>
        </p:nvSpPr>
        <p:spPr>
          <a:xfrm>
            <a:off x="311214" y="1132458"/>
            <a:ext cx="4539854" cy="2400657"/>
          </a:xfrm>
          <a:prstGeom prst="rect">
            <a:avLst/>
          </a:prstGeom>
          <a:noFill/>
        </p:spPr>
        <p:txBody>
          <a:bodyPr wrap="square" rtlCol="0">
            <a:spAutoFit/>
          </a:bodyPr>
          <a:lstStyle/>
          <a:p>
            <a:r>
              <a:rPr lang="en-US" sz="3000" dirty="0">
                <a:latin typeface="Verdana" panose="020B0604030504040204" pitchFamily="34" charset="0"/>
                <a:ea typeface="Verdana" panose="020B0604030504040204" pitchFamily="34" charset="0"/>
                <a:cs typeface="Verdana" panose="020B0604030504040204" pitchFamily="34" charset="0"/>
              </a:rPr>
              <a:t>Students should </a:t>
            </a:r>
          </a:p>
          <a:p>
            <a:r>
              <a:rPr lang="en-US" sz="3000" dirty="0">
                <a:latin typeface="Verdana" panose="020B0604030504040204" pitchFamily="34" charset="0"/>
                <a:ea typeface="Verdana" panose="020B0604030504040204" pitchFamily="34" charset="0"/>
                <a:cs typeface="Verdana" panose="020B0604030504040204" pitchFamily="34" charset="0"/>
              </a:rPr>
              <a:t>contact CSAC to assist with any issues they have with the Dream Act Application</a:t>
            </a:r>
          </a:p>
        </p:txBody>
      </p:sp>
      <p:sp>
        <p:nvSpPr>
          <p:cNvPr id="29" name="Oval 28" hidden="1">
            <a:extLst>
              <a:ext uri="{FF2B5EF4-FFF2-40B4-BE49-F238E27FC236}">
                <a16:creationId xmlns:a16="http://schemas.microsoft.com/office/drawing/2014/main" id="{3AB3444B-E158-4F1A-9F44-32FF04287270}"/>
              </a:ext>
            </a:extLst>
          </p:cNvPr>
          <p:cNvSpPr/>
          <p:nvPr/>
        </p:nvSpPr>
        <p:spPr>
          <a:xfrm>
            <a:off x="5705793" y="5146269"/>
            <a:ext cx="3438207" cy="156965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The Fully Accessible Guide to Paying for College for Students with Disabilities">
            <a:extLst>
              <a:ext uri="{FF2B5EF4-FFF2-40B4-BE49-F238E27FC236}">
                <a16:creationId xmlns:a16="http://schemas.microsoft.com/office/drawing/2014/main" id="{DCFD0B17-FE4D-4461-B7E5-B8C637176C1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83184" y="656582"/>
            <a:ext cx="4231430" cy="2987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7188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ntr" presetSubtype="0" fill="hold" grpId="0" nodeType="withEffect">
                                  <p:stCondLst>
                                    <p:cond delay="50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10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19"/>
                                        </p:tgtEl>
                                      </p:cBhvr>
                                    </p:animEffect>
                                    <p:set>
                                      <p:cBhvr>
                                        <p:cTn id="15" dur="1" fill="hold">
                                          <p:stCondLst>
                                            <p:cond delay="499"/>
                                          </p:stCondLst>
                                        </p:cTn>
                                        <p:tgtEl>
                                          <p:spTgt spid="19"/>
                                        </p:tgtEl>
                                        <p:attrNameLst>
                                          <p:attrName>style.visibility</p:attrName>
                                        </p:attrNameLst>
                                      </p:cBhvr>
                                      <p:to>
                                        <p:strVal val="hidden"/>
                                      </p:to>
                                    </p:set>
                                  </p:childTnLst>
                                </p:cTn>
                              </p:par>
                              <p:par>
                                <p:cTn id="16" presetID="10" presetClass="entr" presetSubtype="0" fill="hold" grpId="0" nodeType="withEffect">
                                  <p:stCondLst>
                                    <p:cond delay="50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2"/>
                                        </p:tgtEl>
                                      </p:cBhvr>
                                    </p:animEffect>
                                    <p:set>
                                      <p:cBhvr>
                                        <p:cTn id="23" dur="1" fill="hold">
                                          <p:stCondLst>
                                            <p:cond delay="499"/>
                                          </p:stCondLst>
                                        </p:cTn>
                                        <p:tgtEl>
                                          <p:spTgt spid="2"/>
                                        </p:tgtEl>
                                        <p:attrNameLst>
                                          <p:attrName>style.visibility</p:attrName>
                                        </p:attrNameLst>
                                      </p:cBhvr>
                                      <p:to>
                                        <p:strVal val="hidden"/>
                                      </p:to>
                                    </p:set>
                                  </p:childTnLst>
                                </p:cTn>
                              </p:par>
                              <p:par>
                                <p:cTn id="24" presetID="10" presetClass="entr" presetSubtype="0" fill="hold" grpId="0" nodeType="withEffect">
                                  <p:stCondLst>
                                    <p:cond delay="50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10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1" nodeType="clickEffect">
                                  <p:stCondLst>
                                    <p:cond delay="0"/>
                                  </p:stCondLst>
                                  <p:childTnLst>
                                    <p:animEffect transition="out" filter="fade">
                                      <p:cBhvr>
                                        <p:cTn id="30" dur="500"/>
                                        <p:tgtEl>
                                          <p:spTgt spid="23"/>
                                        </p:tgtEl>
                                      </p:cBhvr>
                                    </p:animEffect>
                                    <p:set>
                                      <p:cBhvr>
                                        <p:cTn id="31" dur="1" fill="hold">
                                          <p:stCondLst>
                                            <p:cond delay="499"/>
                                          </p:stCondLst>
                                        </p:cTn>
                                        <p:tgtEl>
                                          <p:spTgt spid="23"/>
                                        </p:tgtEl>
                                        <p:attrNameLst>
                                          <p:attrName>style.visibility</p:attrName>
                                        </p:attrNameLst>
                                      </p:cBhvr>
                                      <p:to>
                                        <p:strVal val="hidden"/>
                                      </p:to>
                                    </p:set>
                                  </p:childTnLst>
                                </p:cTn>
                              </p:par>
                              <p:par>
                                <p:cTn id="32" presetID="10" presetClass="entr" presetSubtype="0" fill="hold" grpId="0" nodeType="withEffect">
                                  <p:stCondLst>
                                    <p:cond delay="50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1000"/>
                                        <p:tgtEl>
                                          <p:spTgt spid="2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25"/>
                                        </p:tgtEl>
                                      </p:cBhvr>
                                    </p:animEffect>
                                    <p:set>
                                      <p:cBhvr>
                                        <p:cTn id="39" dur="1" fill="hold">
                                          <p:stCondLst>
                                            <p:cond delay="499"/>
                                          </p:stCondLst>
                                        </p:cTn>
                                        <p:tgtEl>
                                          <p:spTgt spid="25"/>
                                        </p:tgtEl>
                                        <p:attrNameLst>
                                          <p:attrName>style.visibility</p:attrName>
                                        </p:attrNameLst>
                                      </p:cBhvr>
                                      <p:to>
                                        <p:strVal val="hidden"/>
                                      </p:to>
                                    </p:set>
                                  </p:childTnLst>
                                </p:cTn>
                              </p:par>
                              <p:par>
                                <p:cTn id="40" presetID="10" presetClass="entr" presetSubtype="0"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1000"/>
                                        <p:tgtEl>
                                          <p:spTgt spid="26"/>
                                        </p:tgtEl>
                                      </p:cBhvr>
                                    </p:animEffect>
                                  </p:childTnLst>
                                </p:cTn>
                              </p:par>
                            </p:childTnLst>
                          </p:cTn>
                        </p:par>
                        <p:par>
                          <p:cTn id="43" fill="hold">
                            <p:stCondLst>
                              <p:cond delay="1000"/>
                            </p:stCondLst>
                            <p:childTnLst>
                              <p:par>
                                <p:cTn id="44" presetID="21" presetClass="entr" presetSubtype="1" fill="hold" grpId="0" nodeType="after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wheel(1)">
                                      <p:cBhvr>
                                        <p:cTn id="46" dur="2000"/>
                                        <p:tgtEl>
                                          <p:spTgt spid="27"/>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26"/>
                                        </p:tgtEl>
                                      </p:cBhvr>
                                    </p:animEffect>
                                    <p:set>
                                      <p:cBhvr>
                                        <p:cTn id="51" dur="1" fill="hold">
                                          <p:stCondLst>
                                            <p:cond delay="499"/>
                                          </p:stCondLst>
                                        </p:cTn>
                                        <p:tgtEl>
                                          <p:spTgt spid="26"/>
                                        </p:tgtEl>
                                        <p:attrNameLst>
                                          <p:attrName>style.visibility</p:attrName>
                                        </p:attrNameLst>
                                      </p:cBhvr>
                                      <p:to>
                                        <p:strVal val="hidden"/>
                                      </p:to>
                                    </p:set>
                                  </p:childTnLst>
                                </p:cTn>
                              </p:par>
                              <p:par>
                                <p:cTn id="52" presetID="10" presetClass="entr" presetSubtype="0" fill="hold" grpId="0" nodeType="with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fade">
                                      <p:cBhvr>
                                        <p:cTn id="54" dur="1000"/>
                                        <p:tgtEl>
                                          <p:spTgt spid="28"/>
                                        </p:tgtEl>
                                      </p:cBhvr>
                                    </p:animEffect>
                                  </p:childTnLst>
                                </p:cTn>
                              </p:par>
                              <p:par>
                                <p:cTn id="55" presetID="10" presetClass="exit" presetSubtype="0" fill="hold" grpId="1" nodeType="withEffect">
                                  <p:stCondLst>
                                    <p:cond delay="0"/>
                                  </p:stCondLst>
                                  <p:childTnLst>
                                    <p:animEffect transition="out" filter="fade">
                                      <p:cBhvr>
                                        <p:cTn id="56" dur="500"/>
                                        <p:tgtEl>
                                          <p:spTgt spid="27"/>
                                        </p:tgtEl>
                                      </p:cBhvr>
                                    </p:animEffect>
                                    <p:set>
                                      <p:cBhvr>
                                        <p:cTn id="57" dur="1" fill="hold">
                                          <p:stCondLst>
                                            <p:cond delay="499"/>
                                          </p:stCondLst>
                                        </p:cTn>
                                        <p:tgtEl>
                                          <p:spTgt spid="27"/>
                                        </p:tgtEl>
                                        <p:attrNameLst>
                                          <p:attrName>style.visibility</p:attrName>
                                        </p:attrNameLst>
                                      </p:cBhvr>
                                      <p:to>
                                        <p:strVal val="hidden"/>
                                      </p:to>
                                    </p:set>
                                  </p:childTnLst>
                                </p:cTn>
                              </p:par>
                            </p:childTnLst>
                          </p:cTn>
                        </p:par>
                        <p:par>
                          <p:cTn id="58" fill="hold">
                            <p:stCondLst>
                              <p:cond delay="1000"/>
                            </p:stCondLst>
                            <p:childTnLst>
                              <p:par>
                                <p:cTn id="59" presetID="21" presetClass="entr" presetSubtype="1" fill="hold" grpId="0" nodeType="afterEffect">
                                  <p:stCondLst>
                                    <p:cond delay="0"/>
                                  </p:stCondLst>
                                  <p:childTnLst>
                                    <p:set>
                                      <p:cBhvr>
                                        <p:cTn id="60" dur="1" fill="hold">
                                          <p:stCondLst>
                                            <p:cond delay="0"/>
                                          </p:stCondLst>
                                        </p:cTn>
                                        <p:tgtEl>
                                          <p:spTgt spid="29"/>
                                        </p:tgtEl>
                                        <p:attrNameLst>
                                          <p:attrName>style.visibility</p:attrName>
                                        </p:attrNameLst>
                                      </p:cBhvr>
                                      <p:to>
                                        <p:strVal val="visible"/>
                                      </p:to>
                                    </p:set>
                                    <p:animEffect transition="in" filter="wheel(1)">
                                      <p:cBhvr>
                                        <p:cTn id="61"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9" grpId="0"/>
      <p:bldP spid="19" grpId="1"/>
      <p:bldP spid="2" grpId="0"/>
      <p:bldP spid="2" grpId="1"/>
      <p:bldP spid="23" grpId="0"/>
      <p:bldP spid="23" grpId="1"/>
      <p:bldP spid="25" grpId="0"/>
      <p:bldP spid="25" grpId="1"/>
      <p:bldP spid="26" grpId="0"/>
      <p:bldP spid="26" grpId="1"/>
      <p:bldP spid="27" grpId="0" animBg="1"/>
      <p:bldP spid="27" grpId="1" animBg="1"/>
      <p:bldP spid="28" grpId="0"/>
      <p:bldP spid="29" grpId="0" animBg="1"/>
    </p:bld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3657600" y="1295400"/>
            <a:ext cx="3352800" cy="3505200"/>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900" b="1" dirty="0">
                <a:solidFill>
                  <a:prstClr val="white"/>
                </a:solidFill>
                <a:latin typeface="Verdana" panose="020B0604030504040204" pitchFamily="34" charset="0"/>
                <a:ea typeface="Verdana" panose="020B0604030504040204" pitchFamily="34" charset="0"/>
                <a:cs typeface="Verdana" panose="020B0604030504040204" pitchFamily="34" charset="0"/>
              </a:rPr>
              <a:t>What if…</a:t>
            </a:r>
            <a:endParaRPr kumimoji="0" lang="en-US" sz="39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nstantia"/>
              <a:ea typeface="+mn-ea"/>
              <a:cs typeface="+mn-cs"/>
            </a:endParaRPr>
          </a:p>
        </p:txBody>
      </p:sp>
    </p:spTree>
    <p:extLst>
      <p:ext uri="{BB962C8B-B14F-4D97-AF65-F5344CB8AC3E}">
        <p14:creationId xmlns:p14="http://schemas.microsoft.com/office/powerpoint/2010/main" val="16427272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862B97F-0380-497F-98CF-4808403DD165}"/>
              </a:ext>
            </a:extLst>
          </p:cNvPr>
          <p:cNvSpPr/>
          <p:nvPr/>
        </p:nvSpPr>
        <p:spPr>
          <a:xfrm>
            <a:off x="6400800" y="3109373"/>
            <a:ext cx="304800" cy="107502"/>
          </a:xfrm>
          <a:prstGeom prst="rect">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Image result for Fixing">
            <a:extLst>
              <a:ext uri="{FF2B5EF4-FFF2-40B4-BE49-F238E27FC236}">
                <a16:creationId xmlns:a16="http://schemas.microsoft.com/office/drawing/2014/main" id="{51AE647D-451C-46FC-81CC-01012E89B0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3582" y="1447801"/>
            <a:ext cx="1682097" cy="150508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2" name="TextBox 11">
            <a:extLst>
              <a:ext uri="{FF2B5EF4-FFF2-40B4-BE49-F238E27FC236}">
                <a16:creationId xmlns:a16="http://schemas.microsoft.com/office/drawing/2014/main" id="{3703E6A0-9536-4C3A-A26F-13CEF78EB481}"/>
              </a:ext>
            </a:extLst>
          </p:cNvPr>
          <p:cNvSpPr txBox="1"/>
          <p:nvPr/>
        </p:nvSpPr>
        <p:spPr>
          <a:xfrm>
            <a:off x="2727960" y="0"/>
            <a:ext cx="5198269" cy="584775"/>
          </a:xfrm>
          <a:prstGeom prst="rect">
            <a:avLst/>
          </a:prstGeom>
          <a:noFill/>
        </p:spPr>
        <p:txBody>
          <a:bodyPr wrap="square" rtlCol="0">
            <a:spAutoFit/>
          </a:bodyPr>
          <a:lstStyle/>
          <a:p>
            <a:r>
              <a:rPr lang="en-US" sz="3200" b="1" dirty="0">
                <a:latin typeface="Verdana" panose="020B0604030504040204" pitchFamily="34" charset="0"/>
                <a:ea typeface="Verdana" panose="020B0604030504040204" pitchFamily="34" charset="0"/>
                <a:cs typeface="Verdana" panose="020B0604030504040204" pitchFamily="34" charset="0"/>
              </a:rPr>
              <a:t>When Your Student is</a:t>
            </a:r>
            <a:endParaRPr lang="en-US" sz="3200" b="1" dirty="0">
              <a:solidFill>
                <a:srgbClr val="FF0000"/>
              </a:solidFill>
              <a:latin typeface="Verdana" panose="020B0604030504040204" pitchFamily="34" charset="0"/>
              <a:ea typeface="Verdana" panose="020B0604030504040204" pitchFamily="34" charset="0"/>
              <a:cs typeface="Verdana" panose="020B0604030504040204" pitchFamily="34" charset="0"/>
            </a:endParaRPr>
          </a:p>
        </p:txBody>
      </p:sp>
      <p:sp>
        <p:nvSpPr>
          <p:cNvPr id="13" name="TextBox 12">
            <a:extLst>
              <a:ext uri="{FF2B5EF4-FFF2-40B4-BE49-F238E27FC236}">
                <a16:creationId xmlns:a16="http://schemas.microsoft.com/office/drawing/2014/main" id="{EB18E37B-6271-4135-BE2F-549900DCBC94}"/>
              </a:ext>
            </a:extLst>
          </p:cNvPr>
          <p:cNvSpPr txBox="1"/>
          <p:nvPr/>
        </p:nvSpPr>
        <p:spPr>
          <a:xfrm>
            <a:off x="3675169" y="1244375"/>
            <a:ext cx="5451261" cy="1815882"/>
          </a:xfrm>
          <a:prstGeom prst="rect">
            <a:avLst/>
          </a:prstGeom>
          <a:noFill/>
        </p:spPr>
        <p:txBody>
          <a:bodyPr wrap="square" rtlCol="0">
            <a:spAutoFit/>
          </a:bodyPr>
          <a:lstStyle/>
          <a:p>
            <a:r>
              <a:rPr lang="en-US" sz="2800" b="1" dirty="0">
                <a:solidFill>
                  <a:schemeClr val="accent6"/>
                </a:solidFill>
                <a:latin typeface="+mj-lt"/>
              </a:rPr>
              <a:t>Some common (and not-so-common) reasons a student may not process for or receive Cal Grant consideration </a:t>
            </a:r>
          </a:p>
        </p:txBody>
      </p:sp>
      <p:sp>
        <p:nvSpPr>
          <p:cNvPr id="28" name="TextBox 27">
            <a:extLst>
              <a:ext uri="{FF2B5EF4-FFF2-40B4-BE49-F238E27FC236}">
                <a16:creationId xmlns:a16="http://schemas.microsoft.com/office/drawing/2014/main" id="{31EA6534-0FB7-4CDF-99A1-6EA0535E3FE6}"/>
              </a:ext>
            </a:extLst>
          </p:cNvPr>
          <p:cNvSpPr txBox="1"/>
          <p:nvPr/>
        </p:nvSpPr>
        <p:spPr>
          <a:xfrm>
            <a:off x="1600200" y="3216875"/>
            <a:ext cx="8747192" cy="3416320"/>
          </a:xfrm>
          <a:prstGeom prst="rect">
            <a:avLst/>
          </a:prstGeom>
          <a:noFill/>
        </p:spPr>
        <p:txBody>
          <a:bodyPr wrap="square" rtlCol="0">
            <a:spAutoFit/>
          </a:bodyPr>
          <a:lstStyle/>
          <a:p>
            <a:pPr marL="514350" indent="-514350">
              <a:buClr>
                <a:schemeClr val="accent6"/>
              </a:buClr>
              <a:buFont typeface="Arial" panose="020B0604020202020204" pitchFamily="34" charset="0"/>
              <a:buChar char="•"/>
            </a:pPr>
            <a:r>
              <a:rPr lang="en-US" sz="2100" dirty="0">
                <a:latin typeface="+mj-lt"/>
              </a:rPr>
              <a:t>Was an on-time GPA received? Did it match?</a:t>
            </a:r>
          </a:p>
          <a:p>
            <a:pPr marL="514350" indent="-514350">
              <a:buClr>
                <a:schemeClr val="accent6"/>
              </a:buClr>
              <a:buFont typeface="Arial" panose="020B0604020202020204" pitchFamily="34" charset="0"/>
              <a:buChar char="•"/>
            </a:pPr>
            <a:r>
              <a:rPr lang="en-US" sz="2100" dirty="0">
                <a:latin typeface="+mj-lt"/>
              </a:rPr>
              <a:t>Was the application submitted for the correct academic year?</a:t>
            </a:r>
          </a:p>
          <a:p>
            <a:pPr marL="514350" indent="-514350">
              <a:buClr>
                <a:schemeClr val="accent6"/>
              </a:buClr>
              <a:buFont typeface="Arial" panose="020B0604020202020204" pitchFamily="34" charset="0"/>
              <a:buChar char="•"/>
            </a:pPr>
            <a:r>
              <a:rPr lang="en-US" sz="2100" dirty="0">
                <a:latin typeface="+mj-lt"/>
              </a:rPr>
              <a:t>Was the correct application (FAFSA vs. CADAA) completed?</a:t>
            </a:r>
          </a:p>
          <a:p>
            <a:pPr marL="457200" indent="-457200">
              <a:buClr>
                <a:schemeClr val="accent6"/>
              </a:buClr>
              <a:buFont typeface="Arial" panose="020B0604020202020204" pitchFamily="34" charset="0"/>
              <a:buChar char="•"/>
            </a:pPr>
            <a:r>
              <a:rPr lang="en-US" sz="2100" dirty="0">
                <a:latin typeface="+mj-lt"/>
              </a:rPr>
              <a:t>Was the application submitted on time?</a:t>
            </a:r>
          </a:p>
          <a:p>
            <a:pPr marL="457200" indent="-457200">
              <a:buClr>
                <a:schemeClr val="accent6"/>
              </a:buClr>
              <a:buFont typeface="Arial" panose="020B0604020202020204" pitchFamily="34" charset="0"/>
              <a:buChar char="•"/>
            </a:pPr>
            <a:r>
              <a:rPr lang="en-US" sz="2100" dirty="0">
                <a:latin typeface="+mj-lt"/>
              </a:rPr>
              <a:t>Was the application signed by a parent?</a:t>
            </a:r>
          </a:p>
          <a:p>
            <a:pPr marL="457200" indent="-457200">
              <a:buClr>
                <a:schemeClr val="accent6"/>
              </a:buClr>
              <a:buFont typeface="Arial" panose="020B0604020202020204" pitchFamily="34" charset="0"/>
              <a:buChar char="•"/>
            </a:pPr>
            <a:r>
              <a:rPr lang="en-US" sz="2100" dirty="0">
                <a:latin typeface="+mj-lt"/>
              </a:rPr>
              <a:t>Was a paper parent signature page required? </a:t>
            </a:r>
          </a:p>
          <a:p>
            <a:pPr marL="457200" indent="-457200">
              <a:buClr>
                <a:schemeClr val="accent6"/>
              </a:buClr>
              <a:buFont typeface="Arial" panose="020B0604020202020204" pitchFamily="34" charset="0"/>
              <a:buChar char="•"/>
            </a:pPr>
            <a:r>
              <a:rPr lang="en-US" sz="2100" dirty="0">
                <a:latin typeface="+mj-lt"/>
              </a:rPr>
              <a:t>Is the student a twin?</a:t>
            </a:r>
          </a:p>
          <a:p>
            <a:pPr marL="457200" indent="-457200">
              <a:buClr>
                <a:schemeClr val="accent6"/>
              </a:buClr>
              <a:buFont typeface="Arial" panose="020B0604020202020204" pitchFamily="34" charset="0"/>
              <a:buChar char="•"/>
            </a:pPr>
            <a:r>
              <a:rPr lang="en-US" sz="2100" dirty="0">
                <a:latin typeface="+mj-lt"/>
              </a:rPr>
              <a:t>Are there unresolved errors on the application?</a:t>
            </a:r>
          </a:p>
          <a:p>
            <a:pPr marL="457200" indent="-457200">
              <a:buClr>
                <a:schemeClr val="accent6"/>
              </a:buClr>
              <a:buFont typeface="Arial" panose="020B0604020202020204" pitchFamily="34" charset="0"/>
              <a:buChar char="•"/>
            </a:pPr>
            <a:r>
              <a:rPr lang="en-US" sz="2100" dirty="0">
                <a:latin typeface="+mj-lt"/>
              </a:rPr>
              <a:t>Was an ‘EFC’ generated? </a:t>
            </a:r>
          </a:p>
          <a:p>
            <a:pPr marL="514350" indent="-514350">
              <a:buClr>
                <a:schemeClr val="accent6"/>
              </a:buClr>
              <a:buFont typeface="Arial" panose="020B0604020202020204" pitchFamily="34" charset="0"/>
              <a:buChar char="•"/>
            </a:pPr>
            <a:endParaRPr lang="en-US" sz="2700" dirty="0">
              <a:latin typeface="+mj-lt"/>
            </a:endParaRPr>
          </a:p>
        </p:txBody>
      </p:sp>
      <p:sp>
        <p:nvSpPr>
          <p:cNvPr id="3" name="TextBox 2">
            <a:extLst>
              <a:ext uri="{FF2B5EF4-FFF2-40B4-BE49-F238E27FC236}">
                <a16:creationId xmlns:a16="http://schemas.microsoft.com/office/drawing/2014/main" id="{3739BCFB-79E8-453D-9F7F-340471B27D18}"/>
              </a:ext>
            </a:extLst>
          </p:cNvPr>
          <p:cNvSpPr txBox="1"/>
          <p:nvPr/>
        </p:nvSpPr>
        <p:spPr>
          <a:xfrm>
            <a:off x="3525679" y="520730"/>
            <a:ext cx="4400550" cy="584775"/>
          </a:xfrm>
          <a:prstGeom prst="rect">
            <a:avLst/>
          </a:prstGeom>
          <a:noFill/>
        </p:spPr>
        <p:txBody>
          <a:bodyPr wrap="square" rtlCol="0">
            <a:spAutoFit/>
          </a:bodyPr>
          <a:lstStyle/>
          <a:p>
            <a:r>
              <a:rPr lang="en-US" sz="3200" b="1" dirty="0">
                <a:solidFill>
                  <a:srgbClr val="FF0000"/>
                </a:solidFill>
                <a:latin typeface="Verdana" panose="020B0604030504040204" pitchFamily="34" charset="0"/>
                <a:ea typeface="Verdana" panose="020B0604030504040204" pitchFamily="34" charset="0"/>
                <a:cs typeface="Verdana" panose="020B0604030504040204" pitchFamily="34" charset="0"/>
              </a:rPr>
              <a:t>Not Processing</a:t>
            </a:r>
            <a:endParaRPr lang="en-US" sz="3200" dirty="0"/>
          </a:p>
        </p:txBody>
      </p:sp>
    </p:spTree>
    <p:extLst>
      <p:ext uri="{BB962C8B-B14F-4D97-AF65-F5344CB8AC3E}">
        <p14:creationId xmlns:p14="http://schemas.microsoft.com/office/powerpoint/2010/main" val="60310024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862B97F-0380-497F-98CF-4808403DD165}"/>
              </a:ext>
            </a:extLst>
          </p:cNvPr>
          <p:cNvSpPr/>
          <p:nvPr/>
        </p:nvSpPr>
        <p:spPr>
          <a:xfrm>
            <a:off x="6400800" y="3109373"/>
            <a:ext cx="304800" cy="107502"/>
          </a:xfrm>
          <a:prstGeom prst="rect">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Image result for Fixing">
            <a:extLst>
              <a:ext uri="{FF2B5EF4-FFF2-40B4-BE49-F238E27FC236}">
                <a16:creationId xmlns:a16="http://schemas.microsoft.com/office/drawing/2014/main" id="{51AE647D-451C-46FC-81CC-01012E89B0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9780" y="1482234"/>
            <a:ext cx="1522040" cy="120041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2" name="TextBox 11">
            <a:extLst>
              <a:ext uri="{FF2B5EF4-FFF2-40B4-BE49-F238E27FC236}">
                <a16:creationId xmlns:a16="http://schemas.microsoft.com/office/drawing/2014/main" id="{3703E6A0-9536-4C3A-A26F-13CEF78EB481}"/>
              </a:ext>
            </a:extLst>
          </p:cNvPr>
          <p:cNvSpPr txBox="1"/>
          <p:nvPr/>
        </p:nvSpPr>
        <p:spPr>
          <a:xfrm>
            <a:off x="2590800" y="36141"/>
            <a:ext cx="5198269" cy="584775"/>
          </a:xfrm>
          <a:prstGeom prst="rect">
            <a:avLst/>
          </a:prstGeom>
          <a:noFill/>
        </p:spPr>
        <p:txBody>
          <a:bodyPr wrap="square" rtlCol="0">
            <a:spAutoFit/>
          </a:bodyPr>
          <a:lstStyle/>
          <a:p>
            <a:r>
              <a:rPr lang="en-US" sz="3200" b="1" dirty="0">
                <a:latin typeface="Verdana" panose="020B0604030504040204" pitchFamily="34" charset="0"/>
                <a:ea typeface="Verdana" panose="020B0604030504040204" pitchFamily="34" charset="0"/>
                <a:cs typeface="Verdana" panose="020B0604030504040204" pitchFamily="34" charset="0"/>
              </a:rPr>
              <a:t>When Your Student is</a:t>
            </a:r>
            <a:endParaRPr lang="en-US" sz="3200" b="1" dirty="0">
              <a:solidFill>
                <a:srgbClr val="FF0000"/>
              </a:solidFill>
              <a:latin typeface="Verdana" panose="020B0604030504040204" pitchFamily="34" charset="0"/>
              <a:ea typeface="Verdana" panose="020B0604030504040204" pitchFamily="34" charset="0"/>
              <a:cs typeface="Verdana" panose="020B0604030504040204" pitchFamily="34" charset="0"/>
            </a:endParaRPr>
          </a:p>
        </p:txBody>
      </p:sp>
      <p:sp>
        <p:nvSpPr>
          <p:cNvPr id="13" name="TextBox 12">
            <a:extLst>
              <a:ext uri="{FF2B5EF4-FFF2-40B4-BE49-F238E27FC236}">
                <a16:creationId xmlns:a16="http://schemas.microsoft.com/office/drawing/2014/main" id="{EB18E37B-6271-4135-BE2F-549900DCBC94}"/>
              </a:ext>
            </a:extLst>
          </p:cNvPr>
          <p:cNvSpPr txBox="1"/>
          <p:nvPr/>
        </p:nvSpPr>
        <p:spPr>
          <a:xfrm>
            <a:off x="3443660" y="1415619"/>
            <a:ext cx="5700340" cy="1384995"/>
          </a:xfrm>
          <a:prstGeom prst="rect">
            <a:avLst/>
          </a:prstGeom>
          <a:noFill/>
        </p:spPr>
        <p:txBody>
          <a:bodyPr wrap="square" rtlCol="0">
            <a:spAutoFit/>
          </a:bodyPr>
          <a:lstStyle/>
          <a:p>
            <a:r>
              <a:rPr lang="en-US" sz="2800" b="1" dirty="0">
                <a:solidFill>
                  <a:schemeClr val="accent6"/>
                </a:solidFill>
                <a:latin typeface="+mj-lt"/>
              </a:rPr>
              <a:t>Some common (and not-so-common) reasons a student may not process for or receive Cal Grant consideration </a:t>
            </a:r>
          </a:p>
        </p:txBody>
      </p:sp>
      <p:sp>
        <p:nvSpPr>
          <p:cNvPr id="14" name="TextBox 13">
            <a:extLst>
              <a:ext uri="{FF2B5EF4-FFF2-40B4-BE49-F238E27FC236}">
                <a16:creationId xmlns:a16="http://schemas.microsoft.com/office/drawing/2014/main" id="{4EAF0824-13C6-46BA-8FDE-E9F853E76752}"/>
              </a:ext>
            </a:extLst>
          </p:cNvPr>
          <p:cNvSpPr txBox="1"/>
          <p:nvPr/>
        </p:nvSpPr>
        <p:spPr>
          <a:xfrm>
            <a:off x="1814540" y="3109373"/>
            <a:ext cx="8747192" cy="3147015"/>
          </a:xfrm>
          <a:prstGeom prst="rect">
            <a:avLst/>
          </a:prstGeom>
          <a:noFill/>
        </p:spPr>
        <p:txBody>
          <a:bodyPr wrap="square" rtlCol="0">
            <a:spAutoFit/>
          </a:bodyPr>
          <a:lstStyle/>
          <a:p>
            <a:pPr marL="457200" indent="-457200">
              <a:buClr>
                <a:schemeClr val="accent6"/>
              </a:buClr>
              <a:buFont typeface="Arial" panose="020B0604020202020204" pitchFamily="34" charset="0"/>
              <a:buChar char="•"/>
            </a:pPr>
            <a:r>
              <a:rPr lang="en-US" sz="2450" dirty="0">
                <a:latin typeface="+mj-lt"/>
              </a:rPr>
              <a:t>No California college listed/attending out of state</a:t>
            </a:r>
          </a:p>
          <a:p>
            <a:pPr marL="457200" indent="-457200">
              <a:buClr>
                <a:schemeClr val="accent6"/>
              </a:buClr>
              <a:buFont typeface="Arial" panose="020B0604020202020204" pitchFamily="34" charset="0"/>
              <a:buChar char="•"/>
            </a:pPr>
            <a:r>
              <a:rPr lang="en-US" sz="2450" dirty="0">
                <a:latin typeface="+mj-lt"/>
              </a:rPr>
              <a:t>Not attended Cal Grant eligible school</a:t>
            </a:r>
          </a:p>
          <a:p>
            <a:pPr marL="457200" indent="-457200">
              <a:buClr>
                <a:schemeClr val="accent6"/>
              </a:buClr>
              <a:buFont typeface="Arial" panose="020B0604020202020204" pitchFamily="34" charset="0"/>
              <a:buChar char="•"/>
            </a:pPr>
            <a:r>
              <a:rPr lang="en-US" sz="2450" dirty="0">
                <a:latin typeface="+mj-lt"/>
              </a:rPr>
              <a:t>Not enrolled in eligible program</a:t>
            </a:r>
          </a:p>
          <a:p>
            <a:pPr marL="457200" indent="-457200">
              <a:buClr>
                <a:schemeClr val="accent6"/>
              </a:buClr>
              <a:buFont typeface="Arial" panose="020B0604020202020204" pitchFamily="34" charset="0"/>
              <a:buChar char="•"/>
            </a:pPr>
            <a:r>
              <a:rPr lang="en-US" sz="2450" dirty="0">
                <a:latin typeface="+mj-lt"/>
              </a:rPr>
              <a:t>Does not meet residency requirements</a:t>
            </a:r>
          </a:p>
          <a:p>
            <a:pPr marL="457200" indent="-457200">
              <a:buClr>
                <a:schemeClr val="accent6"/>
              </a:buClr>
              <a:buFont typeface="Arial" panose="020B0604020202020204" pitchFamily="34" charset="0"/>
              <a:buChar char="•"/>
            </a:pPr>
            <a:r>
              <a:rPr lang="en-US" sz="2450" dirty="0">
                <a:latin typeface="+mj-lt"/>
              </a:rPr>
              <a:t>Not eligible due to income or assets  above the ceiling</a:t>
            </a:r>
          </a:p>
          <a:p>
            <a:pPr marL="457200" indent="-457200">
              <a:buClr>
                <a:schemeClr val="accent6"/>
              </a:buClr>
              <a:buFont typeface="Arial" panose="020B0604020202020204" pitchFamily="34" charset="0"/>
              <a:buChar char="•"/>
            </a:pPr>
            <a:r>
              <a:rPr lang="en-US" sz="2450" dirty="0">
                <a:latin typeface="+mj-lt"/>
              </a:rPr>
              <a:t>Not eligible due to low GPA</a:t>
            </a:r>
          </a:p>
          <a:p>
            <a:pPr marL="457200" indent="-457200">
              <a:buClr>
                <a:schemeClr val="accent6"/>
              </a:buClr>
              <a:buFont typeface="Arial" panose="020B0604020202020204" pitchFamily="34" charset="0"/>
              <a:buChar char="•"/>
            </a:pPr>
            <a:r>
              <a:rPr lang="en-US" sz="2450" dirty="0">
                <a:latin typeface="+mj-lt"/>
              </a:rPr>
              <a:t>Student does not have sufficient unmet financial need</a:t>
            </a:r>
          </a:p>
          <a:p>
            <a:pPr marL="514350" indent="-514350">
              <a:buClr>
                <a:schemeClr val="accent6"/>
              </a:buClr>
              <a:buFont typeface="Arial" panose="020B0604020202020204" pitchFamily="34" charset="0"/>
              <a:buChar char="•"/>
            </a:pPr>
            <a:endParaRPr lang="en-US" sz="2700" dirty="0">
              <a:latin typeface="+mj-lt"/>
            </a:endParaRPr>
          </a:p>
        </p:txBody>
      </p:sp>
      <p:sp>
        <p:nvSpPr>
          <p:cNvPr id="17" name="TextBox 16">
            <a:extLst>
              <a:ext uri="{FF2B5EF4-FFF2-40B4-BE49-F238E27FC236}">
                <a16:creationId xmlns:a16="http://schemas.microsoft.com/office/drawing/2014/main" id="{72246EAC-BA99-4A8A-9A88-BBA0FFF7C477}"/>
              </a:ext>
            </a:extLst>
          </p:cNvPr>
          <p:cNvSpPr txBox="1"/>
          <p:nvPr/>
        </p:nvSpPr>
        <p:spPr>
          <a:xfrm>
            <a:off x="3657600" y="522085"/>
            <a:ext cx="3657600" cy="584775"/>
          </a:xfrm>
          <a:prstGeom prst="rect">
            <a:avLst/>
          </a:prstGeom>
          <a:noFill/>
        </p:spPr>
        <p:txBody>
          <a:bodyPr wrap="square" rtlCol="0">
            <a:spAutoFit/>
          </a:bodyPr>
          <a:lstStyle/>
          <a:p>
            <a:r>
              <a:rPr lang="en-US" sz="3200" b="1" dirty="0">
                <a:solidFill>
                  <a:srgbClr val="FF0000"/>
                </a:solidFill>
                <a:latin typeface="Verdana" panose="020B0604030504040204" pitchFamily="34" charset="0"/>
                <a:ea typeface="Verdana" panose="020B0604030504040204" pitchFamily="34" charset="0"/>
                <a:cs typeface="Verdana" panose="020B0604030504040204" pitchFamily="34" charset="0"/>
              </a:rPr>
              <a:t>Not Awarded</a:t>
            </a:r>
            <a:endParaRPr lang="en-US" sz="3200" dirty="0"/>
          </a:p>
        </p:txBody>
      </p:sp>
    </p:spTree>
    <p:extLst>
      <p:ext uri="{BB962C8B-B14F-4D97-AF65-F5344CB8AC3E}">
        <p14:creationId xmlns:p14="http://schemas.microsoft.com/office/powerpoint/2010/main" val="14727458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68FEF-E51F-411B-9DA6-A96B2117771C}"/>
              </a:ext>
            </a:extLst>
          </p:cNvPr>
          <p:cNvSpPr>
            <a:spLocks noGrp="1"/>
          </p:cNvSpPr>
          <p:nvPr>
            <p:ph type="title"/>
          </p:nvPr>
        </p:nvSpPr>
        <p:spPr>
          <a:xfrm>
            <a:off x="0" y="-14514"/>
            <a:ext cx="9144000" cy="1081314"/>
          </a:xfrm>
          <a:solidFill>
            <a:schemeClr val="bg1"/>
          </a:solidFill>
          <a:ln>
            <a:noFill/>
          </a:ln>
        </p:spPr>
        <p:txBody>
          <a:bodyPr/>
          <a:lstStyle/>
          <a:p>
            <a:r>
              <a:rPr lang="en-US" dirty="0"/>
              <a:t>Awarding Issues and Solutions</a:t>
            </a:r>
          </a:p>
        </p:txBody>
      </p:sp>
      <p:graphicFrame>
        <p:nvGraphicFramePr>
          <p:cNvPr id="4" name="Table 3">
            <a:extLst>
              <a:ext uri="{FF2B5EF4-FFF2-40B4-BE49-F238E27FC236}">
                <a16:creationId xmlns:a16="http://schemas.microsoft.com/office/drawing/2014/main" id="{5011335B-A5E1-4C40-B899-88F4DE095FFD}"/>
              </a:ext>
            </a:extLst>
          </p:cNvPr>
          <p:cNvGraphicFramePr>
            <a:graphicFrameLocks noGrp="1"/>
          </p:cNvGraphicFramePr>
          <p:nvPr>
            <p:extLst>
              <p:ext uri="{D42A27DB-BD31-4B8C-83A1-F6EECF244321}">
                <p14:modId xmlns:p14="http://schemas.microsoft.com/office/powerpoint/2010/main" val="521577419"/>
              </p:ext>
            </p:extLst>
          </p:nvPr>
        </p:nvGraphicFramePr>
        <p:xfrm>
          <a:off x="190500" y="838200"/>
          <a:ext cx="8763000" cy="5806440"/>
        </p:xfrm>
        <a:graphic>
          <a:graphicData uri="http://schemas.openxmlformats.org/drawingml/2006/table">
            <a:tbl>
              <a:tblPr firstRow="1" bandRow="1">
                <a:tableStyleId>{93296810-A885-4BE3-A3E7-6D5BEEA58F35}</a:tableStyleId>
              </a:tblPr>
              <a:tblGrid>
                <a:gridCol w="1847335">
                  <a:extLst>
                    <a:ext uri="{9D8B030D-6E8A-4147-A177-3AD203B41FA5}">
                      <a16:colId xmlns:a16="http://schemas.microsoft.com/office/drawing/2014/main" val="448688454"/>
                    </a:ext>
                  </a:extLst>
                </a:gridCol>
                <a:gridCol w="1809979">
                  <a:extLst>
                    <a:ext uri="{9D8B030D-6E8A-4147-A177-3AD203B41FA5}">
                      <a16:colId xmlns:a16="http://schemas.microsoft.com/office/drawing/2014/main" val="47327241"/>
                    </a:ext>
                  </a:extLst>
                </a:gridCol>
                <a:gridCol w="2455191">
                  <a:extLst>
                    <a:ext uri="{9D8B030D-6E8A-4147-A177-3AD203B41FA5}">
                      <a16:colId xmlns:a16="http://schemas.microsoft.com/office/drawing/2014/main" val="101441000"/>
                    </a:ext>
                  </a:extLst>
                </a:gridCol>
                <a:gridCol w="1343732">
                  <a:extLst>
                    <a:ext uri="{9D8B030D-6E8A-4147-A177-3AD203B41FA5}">
                      <a16:colId xmlns:a16="http://schemas.microsoft.com/office/drawing/2014/main" val="345475825"/>
                    </a:ext>
                  </a:extLst>
                </a:gridCol>
                <a:gridCol w="1306763">
                  <a:extLst>
                    <a:ext uri="{9D8B030D-6E8A-4147-A177-3AD203B41FA5}">
                      <a16:colId xmlns:a16="http://schemas.microsoft.com/office/drawing/2014/main" val="2244318410"/>
                    </a:ext>
                  </a:extLst>
                </a:gridCol>
              </a:tblGrid>
              <a:tr h="542171">
                <a:tc>
                  <a:txBody>
                    <a:bodyPr/>
                    <a:lstStyle/>
                    <a:p>
                      <a:pPr algn="ctr"/>
                      <a:r>
                        <a:rPr lang="en-US" sz="1700" b="1" dirty="0">
                          <a:solidFill>
                            <a:schemeClr val="tx1"/>
                          </a:solidFill>
                          <a:latin typeface="Verdana" panose="020B0604030504040204" pitchFamily="34" charset="0"/>
                          <a:ea typeface="Verdana" panose="020B0604030504040204" pitchFamily="34" charset="0"/>
                          <a:cs typeface="Verdana" panose="020B0604030504040204" pitchFamily="34" charset="0"/>
                        </a:rPr>
                        <a:t>Issue</a:t>
                      </a:r>
                    </a:p>
                  </a:txBody>
                  <a:tcPr anchor="ctr"/>
                </a:tc>
                <a:tc>
                  <a:txBody>
                    <a:bodyPr/>
                    <a:lstStyle/>
                    <a:p>
                      <a:pPr algn="ctr">
                        <a:spcBef>
                          <a:spcPts val="600"/>
                        </a:spcBef>
                      </a:pPr>
                      <a:r>
                        <a:rPr lang="en-US" sz="1700" b="1" dirty="0">
                          <a:solidFill>
                            <a:schemeClr val="tx1"/>
                          </a:solidFill>
                          <a:latin typeface="Verdana" panose="020B0604030504040204" pitchFamily="34" charset="0"/>
                          <a:ea typeface="Verdana" panose="020B0604030504040204" pitchFamily="34" charset="0"/>
                          <a:cs typeface="Verdana" panose="020B0604030504040204" pitchFamily="34" charset="0"/>
                        </a:rPr>
                        <a:t>Solution</a:t>
                      </a:r>
                    </a:p>
                  </a:txBody>
                  <a:tcPr anchor="ctr"/>
                </a:tc>
                <a:tc>
                  <a:txBody>
                    <a:bodyPr/>
                    <a:lstStyle/>
                    <a:p>
                      <a:pPr algn="ctr"/>
                      <a:r>
                        <a:rPr lang="en-US" sz="1700" b="1" dirty="0">
                          <a:solidFill>
                            <a:schemeClr val="tx1"/>
                          </a:solidFill>
                          <a:latin typeface="Verdana" panose="020B0604030504040204" pitchFamily="34" charset="0"/>
                          <a:ea typeface="Verdana" panose="020B0604030504040204" pitchFamily="34" charset="0"/>
                          <a:cs typeface="Verdana" panose="020B0604030504040204" pitchFamily="34" charset="0"/>
                        </a:rPr>
                        <a:t>WebGrants</a:t>
                      </a:r>
                    </a:p>
                    <a:p>
                      <a:pPr algn="ctr"/>
                      <a:r>
                        <a:rPr lang="en-US" sz="1700" b="1" dirty="0">
                          <a:solidFill>
                            <a:schemeClr val="tx1"/>
                          </a:solidFill>
                          <a:latin typeface="Verdana" panose="020B0604030504040204" pitchFamily="34" charset="0"/>
                          <a:ea typeface="Verdana" panose="020B0604030504040204" pitchFamily="34" charset="0"/>
                          <a:cs typeface="Verdana" panose="020B0604030504040204" pitchFamily="34" charset="0"/>
                        </a:rPr>
                        <a:t>Report</a:t>
                      </a:r>
                    </a:p>
                  </a:txBody>
                  <a:tcPr/>
                </a:tc>
                <a:tc>
                  <a:txBody>
                    <a:bodyPr/>
                    <a:lstStyle/>
                    <a:p>
                      <a:pPr algn="ctr"/>
                      <a:r>
                        <a:rPr lang="en-US" sz="1700" b="1" dirty="0">
                          <a:solidFill>
                            <a:schemeClr val="tx1"/>
                          </a:solidFill>
                          <a:latin typeface="Verdana" panose="020B0604030504040204" pitchFamily="34" charset="0"/>
                          <a:ea typeface="Verdana" panose="020B0604030504040204" pitchFamily="34" charset="0"/>
                          <a:cs typeface="Verdana" panose="020B0604030504040204" pitchFamily="34" charset="0"/>
                        </a:rPr>
                        <a:t>Student</a:t>
                      </a:r>
                    </a:p>
                    <a:p>
                      <a:pPr algn="ctr"/>
                      <a:r>
                        <a:rPr lang="en-US" sz="1700" b="1" dirty="0">
                          <a:solidFill>
                            <a:schemeClr val="tx1"/>
                          </a:solidFill>
                          <a:latin typeface="Verdana" panose="020B0604030504040204" pitchFamily="34" charset="0"/>
                          <a:ea typeface="Verdana" panose="020B0604030504040204" pitchFamily="34" charset="0"/>
                          <a:cs typeface="Verdana" panose="020B0604030504040204" pitchFamily="34" charset="0"/>
                        </a:rPr>
                        <a:t>Outreach</a:t>
                      </a:r>
                    </a:p>
                  </a:txBody>
                  <a:tcPr/>
                </a:tc>
                <a:tc>
                  <a:txBody>
                    <a:bodyPr/>
                    <a:lstStyle/>
                    <a:p>
                      <a:pPr algn="ctr"/>
                      <a:r>
                        <a:rPr lang="en-US" sz="1700" b="1" dirty="0">
                          <a:solidFill>
                            <a:schemeClr val="tx1"/>
                          </a:solidFill>
                          <a:latin typeface="Verdana" panose="020B0604030504040204" pitchFamily="34" charset="0"/>
                          <a:ea typeface="Verdana" panose="020B0604030504040204" pitchFamily="34" charset="0"/>
                          <a:cs typeface="Verdana" panose="020B0604030504040204" pitchFamily="34" charset="0"/>
                        </a:rPr>
                        <a:t>Contact </a:t>
                      </a:r>
                    </a:p>
                    <a:p>
                      <a:pPr algn="ctr"/>
                      <a:r>
                        <a:rPr lang="en-US" sz="1700" b="1" dirty="0">
                          <a:solidFill>
                            <a:schemeClr val="tx1"/>
                          </a:solidFill>
                          <a:latin typeface="Verdana" panose="020B0604030504040204" pitchFamily="34" charset="0"/>
                          <a:ea typeface="Verdana" panose="020B0604030504040204" pitchFamily="34" charset="0"/>
                          <a:cs typeface="Verdana" panose="020B0604030504040204" pitchFamily="34" charset="0"/>
                        </a:rPr>
                        <a:t>CSAC</a:t>
                      </a:r>
                    </a:p>
                  </a:txBody>
                  <a:tcPr/>
                </a:tc>
                <a:extLst>
                  <a:ext uri="{0D108BD9-81ED-4DB2-BD59-A6C34878D82A}">
                    <a16:rowId xmlns:a16="http://schemas.microsoft.com/office/drawing/2014/main" val="725361603"/>
                  </a:ext>
                </a:extLst>
              </a:tr>
              <a:tr h="60994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latin typeface="Verdana" panose="020B0604030504040204" pitchFamily="34" charset="0"/>
                          <a:ea typeface="Verdana" panose="020B0604030504040204" pitchFamily="34" charset="0"/>
                          <a:cs typeface="Verdana" panose="020B0604030504040204" pitchFamily="34" charset="0"/>
                        </a:rPr>
                        <a:t>Student’s name is different</a:t>
                      </a:r>
                      <a:endParaRPr lang="en-US" sz="13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latin typeface="Verdana" panose="020B0604030504040204" pitchFamily="34" charset="0"/>
                          <a:ea typeface="Verdana" panose="020B0604030504040204" pitchFamily="34" charset="0"/>
                          <a:cs typeface="Verdana" panose="020B0604030504040204" pitchFamily="34" charset="0"/>
                        </a:rPr>
                        <a:t>Edit GPA Record</a:t>
                      </a:r>
                    </a:p>
                    <a:p>
                      <a:endParaRPr lang="en-US" sz="13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i="1" dirty="0">
                          <a:latin typeface="Verdana" panose="020B0604030504040204" pitchFamily="34" charset="0"/>
                          <a:ea typeface="Verdana" panose="020B0604030504040204" pitchFamily="34" charset="0"/>
                          <a:cs typeface="Verdana" panose="020B0604030504040204" pitchFamily="34" charset="0"/>
                        </a:rPr>
                        <a:t>Non-SSN GPA Status Report</a:t>
                      </a:r>
                    </a:p>
                    <a:p>
                      <a:endParaRPr lang="en-US" sz="13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latin typeface="Verdana" panose="020B0604030504040204" pitchFamily="34" charset="0"/>
                          <a:ea typeface="Verdana" panose="020B0604030504040204" pitchFamily="34" charset="0"/>
                          <a:cs typeface="Verdana" panose="020B0604030504040204" pitchFamily="34" charset="0"/>
                        </a:rPr>
                        <a:t>X</a:t>
                      </a:r>
                      <a:endParaRPr lang="en-US" dirty="0"/>
                    </a:p>
                  </a:txBody>
                  <a:tcPr anchor="ctr"/>
                </a:tc>
                <a:tc>
                  <a:txBody>
                    <a:bodyPr/>
                    <a:lstStyle/>
                    <a:p>
                      <a:pPr algn="ctr"/>
                      <a:endParaRPr lang="en-US" dirty="0"/>
                    </a:p>
                  </a:txBody>
                  <a:tcPr anchor="ctr"/>
                </a:tc>
                <a:extLst>
                  <a:ext uri="{0D108BD9-81ED-4DB2-BD59-A6C34878D82A}">
                    <a16:rowId xmlns:a16="http://schemas.microsoft.com/office/drawing/2014/main" val="430836764"/>
                  </a:ext>
                </a:extLst>
              </a:tr>
              <a:tr h="60994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latin typeface="Verdana" panose="020B0604030504040204" pitchFamily="34" charset="0"/>
                          <a:ea typeface="Verdana" panose="020B0604030504040204" pitchFamily="34" charset="0"/>
                          <a:cs typeface="Verdana" panose="020B0604030504040204" pitchFamily="34" charset="0"/>
                        </a:rPr>
                        <a:t>Incorrect DOB</a:t>
                      </a:r>
                    </a:p>
                    <a:p>
                      <a:endParaRPr lang="en-US" sz="13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latin typeface="Verdana" panose="020B0604030504040204" pitchFamily="34" charset="0"/>
                          <a:ea typeface="Verdana" panose="020B0604030504040204" pitchFamily="34" charset="0"/>
                          <a:cs typeface="Verdana" panose="020B0604030504040204" pitchFamily="34" charset="0"/>
                        </a:rPr>
                        <a:t>Edit GPA Record</a:t>
                      </a:r>
                    </a:p>
                    <a:p>
                      <a:endParaRPr lang="en-US" sz="13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i="1" dirty="0">
                          <a:latin typeface="Verdana" panose="020B0604030504040204" pitchFamily="34" charset="0"/>
                          <a:ea typeface="Verdana" panose="020B0604030504040204" pitchFamily="34" charset="0"/>
                          <a:cs typeface="Verdana" panose="020B0604030504040204" pitchFamily="34" charset="0"/>
                        </a:rPr>
                        <a:t>Non-SSN GPA Status Report</a:t>
                      </a:r>
                    </a:p>
                    <a:p>
                      <a:endParaRPr lang="en-US" sz="13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latin typeface="Verdana" panose="020B0604030504040204" pitchFamily="34" charset="0"/>
                          <a:ea typeface="Verdana" panose="020B0604030504040204" pitchFamily="34" charset="0"/>
                          <a:cs typeface="Verdana" panose="020B0604030504040204" pitchFamily="34" charset="0"/>
                        </a:rPr>
                        <a:t>X</a:t>
                      </a:r>
                      <a:endParaRPr lang="en-US" dirty="0"/>
                    </a:p>
                  </a:txBody>
                  <a:tcPr anchor="ctr"/>
                </a:tc>
                <a:tc>
                  <a:txBody>
                    <a:bodyPr/>
                    <a:lstStyle/>
                    <a:p>
                      <a:pPr algn="ctr"/>
                      <a:endParaRPr lang="en-US" dirty="0"/>
                    </a:p>
                  </a:txBody>
                  <a:tcPr anchor="ctr"/>
                </a:tc>
                <a:extLst>
                  <a:ext uri="{0D108BD9-81ED-4DB2-BD59-A6C34878D82A}">
                    <a16:rowId xmlns:a16="http://schemas.microsoft.com/office/drawing/2014/main" val="1513247198"/>
                  </a:ext>
                </a:extLst>
              </a:tr>
              <a:tr h="60994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latin typeface="Verdana" panose="020B0604030504040204" pitchFamily="34" charset="0"/>
                          <a:ea typeface="Verdana" panose="020B0604030504040204" pitchFamily="34" charset="0"/>
                          <a:cs typeface="Verdana" panose="020B0604030504040204" pitchFamily="34" charset="0"/>
                        </a:rPr>
                        <a:t>Mailing address is different</a:t>
                      </a:r>
                    </a:p>
                    <a:p>
                      <a:endParaRPr lang="en-US" sz="13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latin typeface="Verdana" panose="020B0604030504040204" pitchFamily="34" charset="0"/>
                          <a:ea typeface="Verdana" panose="020B0604030504040204" pitchFamily="34" charset="0"/>
                          <a:cs typeface="Verdana" panose="020B0604030504040204" pitchFamily="34" charset="0"/>
                        </a:rPr>
                        <a:t>Edit GPA Record</a:t>
                      </a:r>
                    </a:p>
                    <a:p>
                      <a:endParaRPr lang="en-US" sz="13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i="1" dirty="0">
                          <a:latin typeface="Verdana" panose="020B0604030504040204" pitchFamily="34" charset="0"/>
                          <a:ea typeface="Verdana" panose="020B0604030504040204" pitchFamily="34" charset="0"/>
                          <a:cs typeface="Verdana" panose="020B0604030504040204" pitchFamily="34" charset="0"/>
                        </a:rPr>
                        <a:t>Non-SSN GPA Status Report</a:t>
                      </a:r>
                      <a:endParaRPr lang="en-US" sz="13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latin typeface="Verdana" panose="020B0604030504040204" pitchFamily="34" charset="0"/>
                          <a:ea typeface="Verdana" panose="020B0604030504040204" pitchFamily="34" charset="0"/>
                          <a:cs typeface="Verdana" panose="020B0604030504040204" pitchFamily="34" charset="0"/>
                        </a:rPr>
                        <a:t>X</a:t>
                      </a:r>
                      <a:endParaRPr lang="en-US" dirty="0"/>
                    </a:p>
                  </a:txBody>
                  <a:tcPr anchor="ctr"/>
                </a:tc>
                <a:tc>
                  <a:txBody>
                    <a:bodyPr/>
                    <a:lstStyle/>
                    <a:p>
                      <a:pPr algn="ctr"/>
                      <a:endParaRPr lang="en-US" dirty="0"/>
                    </a:p>
                  </a:txBody>
                  <a:tcPr anchor="ctr"/>
                </a:tc>
                <a:extLst>
                  <a:ext uri="{0D108BD9-81ED-4DB2-BD59-A6C34878D82A}">
                    <a16:rowId xmlns:a16="http://schemas.microsoft.com/office/drawing/2014/main" val="1216784120"/>
                  </a:ext>
                </a:extLst>
              </a:tr>
              <a:tr h="60994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solidFill>
                            <a:schemeClr val="tx1"/>
                          </a:solidFill>
                          <a:latin typeface="Verdana" panose="020B0604030504040204" pitchFamily="34" charset="0"/>
                          <a:ea typeface="Verdana" panose="020B0604030504040204" pitchFamily="34" charset="0"/>
                          <a:cs typeface="Verdana" panose="020B0604030504040204" pitchFamily="34" charset="0"/>
                        </a:rPr>
                        <a:t>“No ISIR Data Found”</a:t>
                      </a:r>
                      <a:r>
                        <a:rPr lang="en-US" sz="1300" dirty="0">
                          <a:solidFill>
                            <a:srgbClr val="FF0000"/>
                          </a:solidFill>
                          <a:latin typeface="Verdana" panose="020B0604030504040204" pitchFamily="34" charset="0"/>
                          <a:ea typeface="Verdana" panose="020B0604030504040204" pitchFamily="34" charset="0"/>
                          <a:cs typeface="Verdana" panose="020B0604030504040204" pitchFamily="34" charset="0"/>
                        </a:rPr>
                        <a:t> </a:t>
                      </a:r>
                      <a:r>
                        <a:rPr lang="en-US" sz="1300" dirty="0">
                          <a:latin typeface="Verdana" panose="020B0604030504040204" pitchFamily="34" charset="0"/>
                          <a:ea typeface="Verdana" panose="020B0604030504040204" pitchFamily="34" charset="0"/>
                          <a:cs typeface="Verdana" panose="020B0604030504040204" pitchFamily="34" charset="0"/>
                        </a:rPr>
                        <a:t>message</a:t>
                      </a:r>
                    </a:p>
                    <a:p>
                      <a:endParaRPr lang="en-US" sz="13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latin typeface="Verdana" panose="020B0604030504040204" pitchFamily="34" charset="0"/>
                          <a:ea typeface="Verdana" panose="020B0604030504040204" pitchFamily="34" charset="0"/>
                          <a:cs typeface="Verdana" panose="020B0604030504040204" pitchFamily="34" charset="0"/>
                        </a:rPr>
                        <a:t>Speak with student</a:t>
                      </a:r>
                    </a:p>
                    <a:p>
                      <a:endParaRPr lang="en-US" sz="13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i="1" dirty="0">
                          <a:latin typeface="Verdana" panose="020B0604030504040204" pitchFamily="34" charset="0"/>
                          <a:ea typeface="Verdana" panose="020B0604030504040204" pitchFamily="34" charset="0"/>
                          <a:cs typeface="Verdana" panose="020B0604030504040204" pitchFamily="34" charset="0"/>
                        </a:rPr>
                        <a:t>Student Summary Report</a:t>
                      </a:r>
                      <a:endParaRPr lang="en-US" sz="13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latin typeface="Verdana" panose="020B0604030504040204" pitchFamily="34" charset="0"/>
                          <a:ea typeface="Verdana" panose="020B0604030504040204" pitchFamily="34" charset="0"/>
                          <a:cs typeface="Verdana" panose="020B0604030504040204" pitchFamily="34" charset="0"/>
                        </a:rPr>
                        <a:t>X</a:t>
                      </a:r>
                      <a:endParaRPr lang="en-US"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latin typeface="Verdana" panose="020B0604030504040204" pitchFamily="34" charset="0"/>
                          <a:ea typeface="Verdana" panose="020B0604030504040204" pitchFamily="34" charset="0"/>
                          <a:cs typeface="Verdana" panose="020B0604030504040204" pitchFamily="34" charset="0"/>
                        </a:rPr>
                        <a:t>X</a:t>
                      </a:r>
                      <a:endParaRPr lang="en-US" dirty="0"/>
                    </a:p>
                  </a:txBody>
                  <a:tcPr anchor="ctr"/>
                </a:tc>
                <a:extLst>
                  <a:ext uri="{0D108BD9-81ED-4DB2-BD59-A6C34878D82A}">
                    <a16:rowId xmlns:a16="http://schemas.microsoft.com/office/drawing/2014/main" val="1398743366"/>
                  </a:ext>
                </a:extLst>
              </a:tr>
              <a:tr h="7861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latin typeface="Verdana" panose="020B0604030504040204" pitchFamily="34" charset="0"/>
                          <a:ea typeface="Verdana" panose="020B0604030504040204" pitchFamily="34" charset="0"/>
                          <a:cs typeface="Verdana" panose="020B0604030504040204" pitchFamily="34" charset="0"/>
                        </a:rPr>
                        <a:t>GPA matched to someone else (i.e. twins)</a:t>
                      </a:r>
                    </a:p>
                    <a:p>
                      <a:endParaRPr lang="en-US" sz="13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latin typeface="Verdana" panose="020B0604030504040204" pitchFamily="34" charset="0"/>
                          <a:ea typeface="Verdana" panose="020B0604030504040204" pitchFamily="34" charset="0"/>
                          <a:cs typeface="Verdana" panose="020B0604030504040204" pitchFamily="34" charset="0"/>
                        </a:rPr>
                        <a:t>Speak with student, Edit GPA Record</a:t>
                      </a:r>
                      <a:endParaRPr lang="en-US" sz="13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i="1" dirty="0">
                          <a:latin typeface="Verdana" panose="020B0604030504040204" pitchFamily="34" charset="0"/>
                          <a:ea typeface="Verdana" panose="020B0604030504040204" pitchFamily="34" charset="0"/>
                          <a:cs typeface="Verdana" panose="020B0604030504040204" pitchFamily="34" charset="0"/>
                        </a:rPr>
                        <a:t>Non-SSN GPA Status Report</a:t>
                      </a:r>
                      <a:endParaRPr lang="en-US" sz="13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dirty="0">
                        <a:latin typeface="Verdana" panose="020B0604030504040204" pitchFamily="34" charset="0"/>
                        <a:ea typeface="Verdana" panose="020B0604030504040204" pitchFamily="34" charset="0"/>
                        <a:cs typeface="Verdana" panose="020B0604030504040204" pitchFamily="34" charset="0"/>
                      </a:endParaRPr>
                    </a:p>
                    <a:p>
                      <a:pPr algn="ctr"/>
                      <a:endParaRPr lang="en-US"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latin typeface="Verdana" panose="020B0604030504040204" pitchFamily="34" charset="0"/>
                          <a:ea typeface="Verdana" panose="020B0604030504040204" pitchFamily="34" charset="0"/>
                          <a:cs typeface="Verdana" panose="020B0604030504040204" pitchFamily="34" charset="0"/>
                        </a:rPr>
                        <a:t>X</a:t>
                      </a:r>
                      <a:endParaRPr lang="en-US" dirty="0"/>
                    </a:p>
                  </a:txBody>
                  <a:tcPr anchor="ctr"/>
                </a:tc>
                <a:extLst>
                  <a:ext uri="{0D108BD9-81ED-4DB2-BD59-A6C34878D82A}">
                    <a16:rowId xmlns:a16="http://schemas.microsoft.com/office/drawing/2014/main" val="95271423"/>
                  </a:ext>
                </a:extLst>
              </a:tr>
              <a:tr h="786148">
                <a:tc>
                  <a:txBody>
                    <a:bodyPr/>
                    <a:lstStyle/>
                    <a:p>
                      <a:r>
                        <a:rPr lang="en-US" sz="1300" dirty="0">
                          <a:latin typeface="Verdana" panose="020B0604030504040204" pitchFamily="34" charset="0"/>
                          <a:ea typeface="Verdana" panose="020B0604030504040204" pitchFamily="34" charset="0"/>
                          <a:cs typeface="Verdana" panose="020B0604030504040204" pitchFamily="34" charset="0"/>
                        </a:rPr>
                        <a:t>Filed incorrect </a:t>
                      </a:r>
                    </a:p>
                    <a:p>
                      <a:r>
                        <a:rPr lang="en-US" sz="1300" dirty="0">
                          <a:latin typeface="Verdana" panose="020B0604030504040204" pitchFamily="34" charset="0"/>
                          <a:ea typeface="Verdana" panose="020B0604030504040204" pitchFamily="34" charset="0"/>
                          <a:cs typeface="Verdana" panose="020B0604030504040204" pitchFamily="34" charset="0"/>
                        </a:rPr>
                        <a:t>or duplicate financial aid app</a:t>
                      </a:r>
                    </a:p>
                    <a:p>
                      <a:endParaRPr lang="en-US" sz="13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latin typeface="Verdana" panose="020B0604030504040204" pitchFamily="34" charset="0"/>
                          <a:ea typeface="Verdana" panose="020B0604030504040204" pitchFamily="34" charset="0"/>
                          <a:cs typeface="Verdana" panose="020B0604030504040204" pitchFamily="34" charset="0"/>
                        </a:rPr>
                        <a:t>File correct financial aid app, </a:t>
                      </a:r>
                      <a:r>
                        <a:rPr lang="en-US" sz="1300" dirty="0">
                          <a:solidFill>
                            <a:schemeClr val="tx1"/>
                          </a:solidFill>
                          <a:latin typeface="Verdana" panose="020B0604030504040204" pitchFamily="34" charset="0"/>
                          <a:ea typeface="Verdana" panose="020B0604030504040204" pitchFamily="34" charset="0"/>
                          <a:cs typeface="Verdana" panose="020B0604030504040204" pitchFamily="34" charset="0"/>
                        </a:rPr>
                        <a:t>Contact CSAC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solidFill>
                            <a:schemeClr val="tx1"/>
                          </a:solidFill>
                          <a:latin typeface="Verdana" panose="020B0604030504040204" pitchFamily="34" charset="0"/>
                          <a:ea typeface="Verdana" panose="020B0604030504040204" pitchFamily="34" charset="0"/>
                          <a:cs typeface="Verdana" panose="020B0604030504040204" pitchFamily="34" charset="0"/>
                        </a:rPr>
                        <a:t>(G-55 form)</a:t>
                      </a:r>
                      <a:endParaRPr lang="en-US" sz="13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i="1" dirty="0">
                          <a:latin typeface="Verdana" panose="020B0604030504040204" pitchFamily="34" charset="0"/>
                          <a:ea typeface="Verdana" panose="020B0604030504040204" pitchFamily="34" charset="0"/>
                          <a:cs typeface="Verdana" panose="020B0604030504040204" pitchFamily="34" charset="0"/>
                        </a:rPr>
                        <a:t>Non-SSN GPA Status Report</a:t>
                      </a:r>
                    </a:p>
                    <a:p>
                      <a:endParaRPr lang="en-US" sz="13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latin typeface="Verdana" panose="020B0604030504040204" pitchFamily="34" charset="0"/>
                          <a:ea typeface="Verdana" panose="020B0604030504040204" pitchFamily="34" charset="0"/>
                          <a:cs typeface="Verdana" panose="020B0604030504040204" pitchFamily="34" charset="0"/>
                        </a:rPr>
                        <a:t>X</a:t>
                      </a:r>
                      <a:endParaRPr lang="en-US"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latin typeface="Verdana" panose="020B0604030504040204" pitchFamily="34" charset="0"/>
                          <a:ea typeface="Verdana" panose="020B0604030504040204" pitchFamily="34" charset="0"/>
                          <a:cs typeface="Verdana" panose="020B0604030504040204" pitchFamily="34" charset="0"/>
                        </a:rPr>
                        <a:t>X</a:t>
                      </a:r>
                      <a:endParaRPr lang="en-US" dirty="0"/>
                    </a:p>
                  </a:txBody>
                  <a:tcPr anchor="ctr"/>
                </a:tc>
                <a:extLst>
                  <a:ext uri="{0D108BD9-81ED-4DB2-BD59-A6C34878D82A}">
                    <a16:rowId xmlns:a16="http://schemas.microsoft.com/office/drawing/2014/main" val="633410420"/>
                  </a:ext>
                </a:extLst>
              </a:tr>
              <a:tr h="60994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latin typeface="Verdana" panose="020B0604030504040204" pitchFamily="34" charset="0"/>
                          <a:ea typeface="Verdana" panose="020B0604030504040204" pitchFamily="34" charset="0"/>
                          <a:cs typeface="Verdana" panose="020B0604030504040204" pitchFamily="34" charset="0"/>
                        </a:rPr>
                        <a:t>No GPA submitted</a:t>
                      </a:r>
                    </a:p>
                    <a:p>
                      <a:endParaRPr lang="en-US" sz="13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latin typeface="Verdana" panose="020B0604030504040204" pitchFamily="34" charset="0"/>
                          <a:ea typeface="Verdana" panose="020B0604030504040204" pitchFamily="34" charset="0"/>
                          <a:cs typeface="Verdana" panose="020B0604030504040204" pitchFamily="34" charset="0"/>
                        </a:rPr>
                        <a:t>Add a single GPA, not as a batch</a:t>
                      </a:r>
                    </a:p>
                    <a:p>
                      <a:endParaRPr lang="en-US" sz="13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i="1" dirty="0">
                          <a:latin typeface="Verdana" panose="020B0604030504040204" pitchFamily="34" charset="0"/>
                          <a:ea typeface="Verdana" panose="020B0604030504040204" pitchFamily="34" charset="0"/>
                          <a:cs typeface="Verdana" panose="020B0604030504040204" pitchFamily="34" charset="0"/>
                        </a:rPr>
                        <a:t>Non-SSN GPA Status Report </a:t>
                      </a:r>
                      <a:r>
                        <a:rPr lang="en-US" sz="1300" b="1" i="1" dirty="0">
                          <a:latin typeface="Verdana" panose="020B0604030504040204" pitchFamily="34" charset="0"/>
                          <a:ea typeface="Verdana" panose="020B0604030504040204" pitchFamily="34" charset="0"/>
                          <a:cs typeface="Verdana" panose="020B0604030504040204" pitchFamily="34" charset="0"/>
                        </a:rPr>
                        <a:t>or</a:t>
                      </a:r>
                      <a:r>
                        <a:rPr lang="en-US" sz="1300" i="1" dirty="0">
                          <a:latin typeface="Verdana" panose="020B0604030504040204" pitchFamily="34" charset="0"/>
                          <a:ea typeface="Verdana" panose="020B0604030504040204" pitchFamily="34" charset="0"/>
                          <a:cs typeface="Verdana" panose="020B0604030504040204" pitchFamily="34" charset="0"/>
                        </a:rPr>
                        <a:t> Financial Aid (NO GPA) Report</a:t>
                      </a:r>
                      <a:endParaRPr lang="en-US" sz="13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dirty="0">
                        <a:latin typeface="Verdana" panose="020B0604030504040204" pitchFamily="34" charset="0"/>
                        <a:ea typeface="Verdana" panose="020B0604030504040204" pitchFamily="34" charset="0"/>
                        <a:cs typeface="Verdana" panose="020B0604030504040204" pitchFamily="34" charset="0"/>
                      </a:endParaRPr>
                    </a:p>
                    <a:p>
                      <a:pPr algn="ctr"/>
                      <a:endParaRPr lang="en-US"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dirty="0">
                          <a:latin typeface="Verdana" panose="020B0604030504040204" pitchFamily="34" charset="0"/>
                          <a:ea typeface="Verdana" panose="020B0604030504040204" pitchFamily="34" charset="0"/>
                          <a:cs typeface="Verdana" panose="020B0604030504040204" pitchFamily="34" charset="0"/>
                        </a:rPr>
                        <a:t>X</a:t>
                      </a:r>
                      <a:endParaRPr lang="en-US" dirty="0"/>
                    </a:p>
                  </a:txBody>
                  <a:tcPr anchor="ctr"/>
                </a:tc>
                <a:extLst>
                  <a:ext uri="{0D108BD9-81ED-4DB2-BD59-A6C34878D82A}">
                    <a16:rowId xmlns:a16="http://schemas.microsoft.com/office/drawing/2014/main" val="456429952"/>
                  </a:ext>
                </a:extLst>
              </a:tr>
            </a:tbl>
          </a:graphicData>
        </a:graphic>
      </p:graphicFrame>
    </p:spTree>
    <p:extLst>
      <p:ext uri="{BB962C8B-B14F-4D97-AF65-F5344CB8AC3E}">
        <p14:creationId xmlns:p14="http://schemas.microsoft.com/office/powerpoint/2010/main" val="69128772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1E2ED-6BF7-4BE6-9442-6D8DC83A6ED7}"/>
              </a:ext>
            </a:extLst>
          </p:cNvPr>
          <p:cNvSpPr>
            <a:spLocks noGrp="1"/>
          </p:cNvSpPr>
          <p:nvPr>
            <p:ph type="title"/>
          </p:nvPr>
        </p:nvSpPr>
        <p:spPr>
          <a:xfrm>
            <a:off x="1219200" y="125535"/>
            <a:ext cx="8229600" cy="1143000"/>
          </a:xfrm>
        </p:spPr>
        <p:txBody>
          <a:bodyPr>
            <a:normAutofit/>
          </a:bodyPr>
          <a:lstStyle/>
          <a:p>
            <a:r>
              <a:rPr lang="en-US" sz="3000" dirty="0"/>
              <a:t>Students need to understand</a:t>
            </a:r>
            <a:br>
              <a:rPr lang="en-US" sz="3000" dirty="0"/>
            </a:br>
            <a:r>
              <a:rPr lang="en-US" sz="3000" dirty="0"/>
              <a:t>their Financial Aid Package </a:t>
            </a:r>
          </a:p>
        </p:txBody>
      </p:sp>
      <p:sp>
        <p:nvSpPr>
          <p:cNvPr id="6" name="TextBox 5">
            <a:extLst>
              <a:ext uri="{FF2B5EF4-FFF2-40B4-BE49-F238E27FC236}">
                <a16:creationId xmlns:a16="http://schemas.microsoft.com/office/drawing/2014/main" id="{1E237D34-C8BC-44F8-A4FD-A6BB6D72AE55}"/>
              </a:ext>
            </a:extLst>
          </p:cNvPr>
          <p:cNvSpPr txBox="1"/>
          <p:nvPr/>
        </p:nvSpPr>
        <p:spPr>
          <a:xfrm>
            <a:off x="1638300" y="1473568"/>
            <a:ext cx="8153400" cy="3585597"/>
          </a:xfrm>
          <a:prstGeom prst="rect">
            <a:avLst/>
          </a:prstGeom>
          <a:noFill/>
        </p:spPr>
        <p:txBody>
          <a:bodyPr wrap="square" rtlCol="0">
            <a:spAutoFit/>
          </a:bodyPr>
          <a:lstStyle/>
          <a:p>
            <a:pPr>
              <a:spcBef>
                <a:spcPts val="600"/>
              </a:spcBef>
            </a:pPr>
            <a:r>
              <a:rPr lang="en-US" sz="2400" b="1" dirty="0">
                <a:latin typeface="Verdana" panose="020B0604030504040204" pitchFamily="34" charset="0"/>
                <a:ea typeface="Verdana" panose="020B0604030504040204" pitchFamily="34" charset="0"/>
                <a:cs typeface="Verdana" panose="020B0604030504040204" pitchFamily="34" charset="0"/>
              </a:rPr>
              <a:t>Cal Grant</a:t>
            </a:r>
            <a:endParaRPr lang="en-US" sz="2400" dirty="0">
              <a:latin typeface="Verdana" panose="020B0604030504040204" pitchFamily="34" charset="0"/>
              <a:ea typeface="Verdana" panose="020B0604030504040204" pitchFamily="34" charset="0"/>
              <a:cs typeface="Verdana" panose="020B0604030504040204" pitchFamily="34" charset="0"/>
            </a:endParaRPr>
          </a:p>
          <a:p>
            <a:pPr>
              <a:spcBef>
                <a:spcPts val="600"/>
              </a:spcBef>
            </a:pPr>
            <a:r>
              <a:rPr lang="en-US" sz="2400" b="1" dirty="0">
                <a:latin typeface="Verdana" panose="020B0604030504040204" pitchFamily="34" charset="0"/>
                <a:ea typeface="Verdana" panose="020B0604030504040204" pitchFamily="34" charset="0"/>
                <a:cs typeface="Verdana" panose="020B0604030504040204" pitchFamily="34" charset="0"/>
              </a:rPr>
              <a:t>Student Loans</a:t>
            </a:r>
            <a:r>
              <a:rPr lang="en-US" sz="2400" dirty="0">
                <a:latin typeface="Verdana" panose="020B0604030504040204" pitchFamily="34" charset="0"/>
                <a:ea typeface="Verdana" panose="020B0604030504040204" pitchFamily="34" charset="0"/>
                <a:cs typeface="Verdana" panose="020B0604030504040204" pitchFamily="34" charset="0"/>
              </a:rPr>
              <a:t> </a:t>
            </a:r>
          </a:p>
          <a:p>
            <a:pPr>
              <a:spcBef>
                <a:spcPts val="600"/>
              </a:spcBef>
            </a:pPr>
            <a:r>
              <a:rPr lang="en-US" sz="2400" b="1" dirty="0">
                <a:latin typeface="Verdana" panose="020B0604030504040204" pitchFamily="34" charset="0"/>
                <a:ea typeface="Verdana" panose="020B0604030504040204" pitchFamily="34" charset="0"/>
                <a:cs typeface="Verdana" panose="020B0604030504040204" pitchFamily="34" charset="0"/>
              </a:rPr>
              <a:t>Pell Grant</a:t>
            </a:r>
            <a:endParaRPr lang="en-US" sz="2400" dirty="0">
              <a:latin typeface="Verdana" panose="020B0604030504040204" pitchFamily="34" charset="0"/>
              <a:ea typeface="Verdana" panose="020B0604030504040204" pitchFamily="34" charset="0"/>
              <a:cs typeface="Verdana" panose="020B0604030504040204" pitchFamily="34" charset="0"/>
            </a:endParaRPr>
          </a:p>
          <a:p>
            <a:pPr>
              <a:spcBef>
                <a:spcPts val="600"/>
              </a:spcBef>
            </a:pPr>
            <a:r>
              <a:rPr lang="en-US" sz="2400" b="1" dirty="0">
                <a:latin typeface="Verdana" panose="020B0604030504040204" pitchFamily="34" charset="0"/>
                <a:ea typeface="Verdana" panose="020B0604030504040204" pitchFamily="34" charset="0"/>
                <a:cs typeface="Verdana" panose="020B0604030504040204" pitchFamily="34" charset="0"/>
              </a:rPr>
              <a:t>Institutional Aid</a:t>
            </a:r>
            <a:endParaRPr lang="en-US" sz="2400" dirty="0">
              <a:latin typeface="Verdana" panose="020B0604030504040204" pitchFamily="34" charset="0"/>
              <a:ea typeface="Verdana" panose="020B0604030504040204" pitchFamily="34" charset="0"/>
              <a:cs typeface="Verdana" panose="020B0604030504040204" pitchFamily="34" charset="0"/>
            </a:endParaRPr>
          </a:p>
          <a:p>
            <a:pPr>
              <a:spcBef>
                <a:spcPts val="600"/>
              </a:spcBef>
            </a:pPr>
            <a:r>
              <a:rPr lang="en-US" sz="2400" b="1" dirty="0">
                <a:latin typeface="Verdana" panose="020B0604030504040204" pitchFamily="34" charset="0"/>
                <a:ea typeface="Verdana" panose="020B0604030504040204" pitchFamily="34" charset="0"/>
                <a:cs typeface="Verdana" panose="020B0604030504040204" pitchFamily="34" charset="0"/>
              </a:rPr>
              <a:t>Work Study</a:t>
            </a:r>
            <a:endParaRPr lang="en-US" sz="2400" dirty="0">
              <a:latin typeface="Verdana" panose="020B0604030504040204" pitchFamily="34" charset="0"/>
              <a:ea typeface="Verdana" panose="020B0604030504040204" pitchFamily="34" charset="0"/>
              <a:cs typeface="Verdana" panose="020B0604030504040204" pitchFamily="34" charset="0"/>
            </a:endParaRPr>
          </a:p>
          <a:p>
            <a:pPr>
              <a:spcBef>
                <a:spcPts val="600"/>
              </a:spcBef>
            </a:pPr>
            <a:r>
              <a:rPr lang="en-US" sz="2400" b="1" dirty="0">
                <a:latin typeface="Verdana" panose="020B0604030504040204" pitchFamily="34" charset="0"/>
                <a:ea typeface="Verdana" panose="020B0604030504040204" pitchFamily="34" charset="0"/>
                <a:cs typeface="Verdana" panose="020B0604030504040204" pitchFamily="34" charset="0"/>
              </a:rPr>
              <a:t>California College Promise Grant</a:t>
            </a:r>
            <a:endParaRPr lang="en-US" sz="2400" dirty="0">
              <a:latin typeface="Verdana" panose="020B0604030504040204" pitchFamily="34" charset="0"/>
              <a:ea typeface="Verdana" panose="020B0604030504040204" pitchFamily="34" charset="0"/>
              <a:cs typeface="Verdana" panose="020B0604030504040204" pitchFamily="34" charset="0"/>
            </a:endParaRPr>
          </a:p>
          <a:p>
            <a:pPr>
              <a:spcBef>
                <a:spcPts val="600"/>
              </a:spcBef>
            </a:pPr>
            <a:r>
              <a:rPr lang="en-US" sz="2400" b="1" dirty="0">
                <a:latin typeface="Verdana" panose="020B0604030504040204" pitchFamily="34" charset="0"/>
                <a:ea typeface="Verdana" panose="020B0604030504040204" pitchFamily="34" charset="0"/>
                <a:cs typeface="Verdana" panose="020B0604030504040204" pitchFamily="34" charset="0"/>
              </a:rPr>
              <a:t>Student Success Completion Grant</a:t>
            </a:r>
            <a:r>
              <a:rPr lang="en-US" sz="2400" dirty="0">
                <a:latin typeface="Verdana" panose="020B0604030504040204" pitchFamily="34" charset="0"/>
                <a:ea typeface="Verdana" panose="020B0604030504040204" pitchFamily="34" charset="0"/>
                <a:cs typeface="Verdana" panose="020B0604030504040204" pitchFamily="34" charset="0"/>
              </a:rPr>
              <a:t> </a:t>
            </a:r>
          </a:p>
          <a:p>
            <a:pPr>
              <a:spcBef>
                <a:spcPts val="600"/>
              </a:spcBef>
            </a:pPr>
            <a:r>
              <a:rPr lang="en-US" sz="2400" b="1" dirty="0">
                <a:latin typeface="Verdana" panose="020B0604030504040204" pitchFamily="34" charset="0"/>
                <a:ea typeface="Verdana" panose="020B0604030504040204" pitchFamily="34" charset="0"/>
                <a:cs typeface="Verdana" panose="020B0604030504040204" pitchFamily="34" charset="0"/>
              </a:rPr>
              <a:t>Private Scholarships</a:t>
            </a:r>
            <a:endParaRPr lang="en-US" dirty="0"/>
          </a:p>
        </p:txBody>
      </p:sp>
      <p:pic>
        <p:nvPicPr>
          <p:cNvPr id="7" name="Picture 6">
            <a:extLst>
              <a:ext uri="{FF2B5EF4-FFF2-40B4-BE49-F238E27FC236}">
                <a16:creationId xmlns:a16="http://schemas.microsoft.com/office/drawing/2014/main" id="{109F87AA-2BBB-4A7D-A87F-A8866A0B347F}"/>
              </a:ext>
            </a:extLst>
          </p:cNvPr>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5715000" y="1659647"/>
            <a:ext cx="3429000" cy="1992639"/>
          </a:xfrm>
          <a:prstGeom prst="rect">
            <a:avLst/>
          </a:prstGeom>
        </p:spPr>
      </p:pic>
      <p:sp>
        <p:nvSpPr>
          <p:cNvPr id="3" name="TextBox 2">
            <a:extLst>
              <a:ext uri="{FF2B5EF4-FFF2-40B4-BE49-F238E27FC236}">
                <a16:creationId xmlns:a16="http://schemas.microsoft.com/office/drawing/2014/main" id="{C5071EE4-AFAF-43F6-B65D-59683E097CE4}"/>
              </a:ext>
            </a:extLst>
          </p:cNvPr>
          <p:cNvSpPr txBox="1"/>
          <p:nvPr/>
        </p:nvSpPr>
        <p:spPr>
          <a:xfrm>
            <a:off x="1249680" y="5198353"/>
            <a:ext cx="8364208" cy="954107"/>
          </a:xfrm>
          <a:prstGeom prst="rect">
            <a:avLst/>
          </a:prstGeom>
          <a:noFill/>
        </p:spPr>
        <p:txBody>
          <a:bodyPr wrap="square" rtlCol="0">
            <a:spAutoFit/>
          </a:bodyPr>
          <a:lstStyle/>
          <a:p>
            <a:pPr algn="ctr"/>
            <a:r>
              <a:rPr lang="en-US" sz="2800" dirty="0">
                <a:latin typeface="+mj-lt"/>
              </a:rPr>
              <a:t>It is important that students going to college have </a:t>
            </a:r>
          </a:p>
          <a:p>
            <a:pPr algn="ctr"/>
            <a:r>
              <a:rPr lang="en-US" sz="2800" b="1" dirty="0">
                <a:latin typeface="+mj-lt"/>
              </a:rPr>
              <a:t>FINANCIAL AID LITERACY</a:t>
            </a:r>
          </a:p>
        </p:txBody>
      </p:sp>
    </p:spTree>
    <p:extLst>
      <p:ext uri="{BB962C8B-B14F-4D97-AF65-F5344CB8AC3E}">
        <p14:creationId xmlns:p14="http://schemas.microsoft.com/office/powerpoint/2010/main" val="3073920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35D19-8BEA-40C2-8290-F79FCBBEBD4C}"/>
              </a:ext>
            </a:extLst>
          </p:cNvPr>
          <p:cNvSpPr>
            <a:spLocks noGrp="1"/>
          </p:cNvSpPr>
          <p:nvPr>
            <p:ph type="title"/>
          </p:nvPr>
        </p:nvSpPr>
        <p:spPr>
          <a:xfrm>
            <a:off x="2428950" y="57487"/>
            <a:ext cx="5917868" cy="783706"/>
          </a:xfrm>
        </p:spPr>
        <p:txBody>
          <a:bodyPr/>
          <a:lstStyle/>
          <a:p>
            <a:r>
              <a:rPr lang="en-US" dirty="0"/>
              <a:t>The Summer Melt</a:t>
            </a:r>
          </a:p>
        </p:txBody>
      </p:sp>
      <p:sp>
        <p:nvSpPr>
          <p:cNvPr id="3" name="Content Placeholder 2">
            <a:extLst>
              <a:ext uri="{FF2B5EF4-FFF2-40B4-BE49-F238E27FC236}">
                <a16:creationId xmlns:a16="http://schemas.microsoft.com/office/drawing/2014/main" id="{B00F7D62-78B0-4E52-84CB-05CC4F331BB5}"/>
              </a:ext>
            </a:extLst>
          </p:cNvPr>
          <p:cNvSpPr>
            <a:spLocks noGrp="1"/>
          </p:cNvSpPr>
          <p:nvPr>
            <p:ph idx="1"/>
          </p:nvPr>
        </p:nvSpPr>
        <p:spPr>
          <a:xfrm>
            <a:off x="1828800" y="826907"/>
            <a:ext cx="7315200" cy="1353114"/>
          </a:xfrm>
        </p:spPr>
        <p:txBody>
          <a:bodyPr/>
          <a:lstStyle/>
          <a:p>
            <a:pPr algn="ctr"/>
            <a:r>
              <a:rPr lang="en-US" sz="1900" i="1" dirty="0">
                <a:latin typeface="+mj-lt"/>
              </a:rPr>
              <a:t>When college intending-students fail to enroll in any college in the fall after high school</a:t>
            </a:r>
          </a:p>
        </p:txBody>
      </p:sp>
      <p:sp>
        <p:nvSpPr>
          <p:cNvPr id="4" name="TextBox 3">
            <a:extLst>
              <a:ext uri="{FF2B5EF4-FFF2-40B4-BE49-F238E27FC236}">
                <a16:creationId xmlns:a16="http://schemas.microsoft.com/office/drawing/2014/main" id="{7EF3D0F9-C099-42BA-ADEA-EFF1DB60C4F9}"/>
              </a:ext>
            </a:extLst>
          </p:cNvPr>
          <p:cNvSpPr txBox="1"/>
          <p:nvPr/>
        </p:nvSpPr>
        <p:spPr>
          <a:xfrm>
            <a:off x="4138113" y="2007397"/>
            <a:ext cx="4912059" cy="1754326"/>
          </a:xfrm>
          <a:prstGeom prst="rect">
            <a:avLst/>
          </a:prstGeom>
          <a:noFill/>
        </p:spPr>
        <p:txBody>
          <a:bodyPr wrap="square" rtlCol="0">
            <a:spAutoFit/>
          </a:bodyPr>
          <a:lstStyle/>
          <a:p>
            <a:r>
              <a:rPr lang="en-US" sz="2700" dirty="0">
                <a:latin typeface="+mj-lt"/>
              </a:rPr>
              <a:t>A high percentage of high school seniors who are accepted at a college never make it there. Who is affected the most?  </a:t>
            </a:r>
          </a:p>
        </p:txBody>
      </p:sp>
      <p:sp>
        <p:nvSpPr>
          <p:cNvPr id="9" name="Rectangle: Rounded Corners 8">
            <a:extLst>
              <a:ext uri="{FF2B5EF4-FFF2-40B4-BE49-F238E27FC236}">
                <a16:creationId xmlns:a16="http://schemas.microsoft.com/office/drawing/2014/main" id="{1F4346BD-1B46-4B15-89AC-C89DBAD1DD91}"/>
              </a:ext>
            </a:extLst>
          </p:cNvPr>
          <p:cNvSpPr/>
          <p:nvPr/>
        </p:nvSpPr>
        <p:spPr>
          <a:xfrm>
            <a:off x="1645037" y="3893068"/>
            <a:ext cx="3556819" cy="1348248"/>
          </a:xfrm>
          <a:prstGeom prst="roundRect">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BE7A5852-CE2C-41C8-A019-907902C5205A}"/>
              </a:ext>
            </a:extLst>
          </p:cNvPr>
          <p:cNvSpPr/>
          <p:nvPr/>
        </p:nvSpPr>
        <p:spPr>
          <a:xfrm>
            <a:off x="1645037" y="5494865"/>
            <a:ext cx="3556819" cy="1348248"/>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D4BD4FC8-0970-4BB1-82C9-03315033035B}"/>
              </a:ext>
            </a:extLst>
          </p:cNvPr>
          <p:cNvSpPr/>
          <p:nvPr/>
        </p:nvSpPr>
        <p:spPr>
          <a:xfrm>
            <a:off x="5493353" y="5356969"/>
            <a:ext cx="3556819" cy="1348248"/>
          </a:xfrm>
          <a:prstGeom prst="roundRect">
            <a:avLst/>
          </a:prstGeom>
          <a:solidFill>
            <a:srgbClr val="E0E2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BB45570D-C3C9-416E-AEB4-C398992C763B}"/>
              </a:ext>
            </a:extLst>
          </p:cNvPr>
          <p:cNvSpPr/>
          <p:nvPr/>
        </p:nvSpPr>
        <p:spPr>
          <a:xfrm>
            <a:off x="5494365" y="3863833"/>
            <a:ext cx="3556819" cy="1348248"/>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B387403E-CECB-4D02-B243-8AD7B3409127}"/>
              </a:ext>
            </a:extLst>
          </p:cNvPr>
          <p:cNvSpPr txBox="1"/>
          <p:nvPr/>
        </p:nvSpPr>
        <p:spPr>
          <a:xfrm>
            <a:off x="1937546" y="4005348"/>
            <a:ext cx="2971800" cy="1107996"/>
          </a:xfrm>
          <a:prstGeom prst="rect">
            <a:avLst/>
          </a:prstGeom>
          <a:noFill/>
        </p:spPr>
        <p:txBody>
          <a:bodyPr wrap="square" rtlCol="0">
            <a:spAutoFit/>
          </a:bodyPr>
          <a:lstStyle/>
          <a:p>
            <a:pPr algn="ctr"/>
            <a:r>
              <a:rPr lang="en-US" sz="2200" b="1" dirty="0">
                <a:latin typeface="+mj-lt"/>
              </a:rPr>
              <a:t>Teens who would be the first in the family to attend college</a:t>
            </a:r>
          </a:p>
        </p:txBody>
      </p:sp>
      <p:sp>
        <p:nvSpPr>
          <p:cNvPr id="16" name="TextBox 15">
            <a:extLst>
              <a:ext uri="{FF2B5EF4-FFF2-40B4-BE49-F238E27FC236}">
                <a16:creationId xmlns:a16="http://schemas.microsoft.com/office/drawing/2014/main" id="{0BDBAC0B-930E-4990-A4B7-20E47860E980}"/>
              </a:ext>
            </a:extLst>
          </p:cNvPr>
          <p:cNvSpPr txBox="1"/>
          <p:nvPr/>
        </p:nvSpPr>
        <p:spPr>
          <a:xfrm>
            <a:off x="1937546" y="5674368"/>
            <a:ext cx="2971800" cy="769441"/>
          </a:xfrm>
          <a:prstGeom prst="rect">
            <a:avLst/>
          </a:prstGeom>
          <a:noFill/>
        </p:spPr>
        <p:txBody>
          <a:bodyPr wrap="square" rtlCol="0">
            <a:spAutoFit/>
          </a:bodyPr>
          <a:lstStyle/>
          <a:p>
            <a:pPr algn="ctr"/>
            <a:r>
              <a:rPr lang="en-US" sz="2200" b="1" dirty="0">
                <a:latin typeface="+mj-lt"/>
              </a:rPr>
              <a:t>Teens who come from low-income households</a:t>
            </a:r>
          </a:p>
        </p:txBody>
      </p:sp>
      <p:sp>
        <p:nvSpPr>
          <p:cNvPr id="17" name="TextBox 16">
            <a:extLst>
              <a:ext uri="{FF2B5EF4-FFF2-40B4-BE49-F238E27FC236}">
                <a16:creationId xmlns:a16="http://schemas.microsoft.com/office/drawing/2014/main" id="{7DDE9C54-192E-4141-81A8-32E4B5E323B1}"/>
              </a:ext>
            </a:extLst>
          </p:cNvPr>
          <p:cNvSpPr txBox="1"/>
          <p:nvPr/>
        </p:nvSpPr>
        <p:spPr>
          <a:xfrm>
            <a:off x="5786875" y="4024895"/>
            <a:ext cx="2971800" cy="1107996"/>
          </a:xfrm>
          <a:prstGeom prst="rect">
            <a:avLst/>
          </a:prstGeom>
          <a:noFill/>
        </p:spPr>
        <p:txBody>
          <a:bodyPr wrap="square" rtlCol="0">
            <a:spAutoFit/>
          </a:bodyPr>
          <a:lstStyle/>
          <a:p>
            <a:pPr algn="ctr"/>
            <a:r>
              <a:rPr lang="en-US" sz="2200" b="1" dirty="0">
                <a:latin typeface="+mj-lt"/>
              </a:rPr>
              <a:t>Black,</a:t>
            </a:r>
          </a:p>
          <a:p>
            <a:pPr algn="ctr"/>
            <a:r>
              <a:rPr lang="en-US" sz="2200" b="1" dirty="0">
                <a:latin typeface="+mj-lt"/>
              </a:rPr>
              <a:t>Hispanic and Latino</a:t>
            </a:r>
          </a:p>
          <a:p>
            <a:pPr algn="ctr"/>
            <a:r>
              <a:rPr lang="en-US" sz="2200" b="1" dirty="0">
                <a:latin typeface="+mj-lt"/>
              </a:rPr>
              <a:t>teens  </a:t>
            </a:r>
          </a:p>
        </p:txBody>
      </p:sp>
      <p:sp>
        <p:nvSpPr>
          <p:cNvPr id="18" name="TextBox 17">
            <a:extLst>
              <a:ext uri="{FF2B5EF4-FFF2-40B4-BE49-F238E27FC236}">
                <a16:creationId xmlns:a16="http://schemas.microsoft.com/office/drawing/2014/main" id="{5DD8D1D5-0046-4AC5-BBAC-B1D7A70AD80A}"/>
              </a:ext>
            </a:extLst>
          </p:cNvPr>
          <p:cNvSpPr txBox="1"/>
          <p:nvPr/>
        </p:nvSpPr>
        <p:spPr>
          <a:xfrm>
            <a:off x="5638800" y="5492788"/>
            <a:ext cx="2971800" cy="1107996"/>
          </a:xfrm>
          <a:prstGeom prst="rect">
            <a:avLst/>
          </a:prstGeom>
          <a:noFill/>
        </p:spPr>
        <p:txBody>
          <a:bodyPr wrap="square" rtlCol="0">
            <a:spAutoFit/>
          </a:bodyPr>
          <a:lstStyle/>
          <a:p>
            <a:pPr algn="ctr"/>
            <a:r>
              <a:rPr lang="en-US" sz="2200" b="1" dirty="0">
                <a:latin typeface="+mj-lt"/>
              </a:rPr>
              <a:t>Teens who are </a:t>
            </a:r>
          </a:p>
          <a:p>
            <a:pPr algn="ctr"/>
            <a:r>
              <a:rPr lang="en-US" sz="2200" b="1" dirty="0">
                <a:latin typeface="+mj-lt"/>
              </a:rPr>
              <a:t>current or former</a:t>
            </a:r>
          </a:p>
          <a:p>
            <a:pPr algn="ctr"/>
            <a:r>
              <a:rPr lang="en-US" sz="2200" b="1" dirty="0">
                <a:latin typeface="+mj-lt"/>
              </a:rPr>
              <a:t>foster youth</a:t>
            </a:r>
          </a:p>
        </p:txBody>
      </p:sp>
      <p:pic>
        <p:nvPicPr>
          <p:cNvPr id="22" name="Picture 21">
            <a:extLst>
              <a:ext uri="{FF2B5EF4-FFF2-40B4-BE49-F238E27FC236}">
                <a16:creationId xmlns:a16="http://schemas.microsoft.com/office/drawing/2014/main" id="{8A03190D-6CAF-4BF0-BED0-C94D4C8FDF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32987" y="1745843"/>
            <a:ext cx="1561899" cy="1770057"/>
          </a:xfrm>
          <a:prstGeom prst="rect">
            <a:avLst/>
          </a:prstGeom>
        </p:spPr>
      </p:pic>
      <p:sp>
        <p:nvSpPr>
          <p:cNvPr id="24" name="TextBox 23" hidden="1">
            <a:extLst>
              <a:ext uri="{FF2B5EF4-FFF2-40B4-BE49-F238E27FC236}">
                <a16:creationId xmlns:a16="http://schemas.microsoft.com/office/drawing/2014/main" id="{AA46DDBC-7007-4A87-B6EE-3785ECF89151}"/>
              </a:ext>
            </a:extLst>
          </p:cNvPr>
          <p:cNvSpPr txBox="1"/>
          <p:nvPr/>
        </p:nvSpPr>
        <p:spPr>
          <a:xfrm>
            <a:off x="2575592" y="2130203"/>
            <a:ext cx="6400800" cy="923330"/>
          </a:xfrm>
          <a:prstGeom prst="rect">
            <a:avLst/>
          </a:prstGeom>
          <a:noFill/>
        </p:spPr>
        <p:txBody>
          <a:bodyPr wrap="square" rtlCol="0">
            <a:spAutoFit/>
          </a:bodyPr>
          <a:lstStyle/>
          <a:p>
            <a:r>
              <a:rPr lang="en-US" sz="2700" dirty="0">
                <a:latin typeface="+mj-lt"/>
              </a:rPr>
              <a:t>How can we best help these kids make it to college in the Fall?  </a:t>
            </a:r>
          </a:p>
        </p:txBody>
      </p:sp>
      <p:sp>
        <p:nvSpPr>
          <p:cNvPr id="25" name="TextBox 24" hidden="1">
            <a:extLst>
              <a:ext uri="{FF2B5EF4-FFF2-40B4-BE49-F238E27FC236}">
                <a16:creationId xmlns:a16="http://schemas.microsoft.com/office/drawing/2014/main" id="{3170AFA8-BD76-4423-BCD2-D17DADDC03EF}"/>
              </a:ext>
            </a:extLst>
          </p:cNvPr>
          <p:cNvSpPr txBox="1"/>
          <p:nvPr/>
        </p:nvSpPr>
        <p:spPr>
          <a:xfrm>
            <a:off x="5108243" y="4024414"/>
            <a:ext cx="2971800" cy="1107996"/>
          </a:xfrm>
          <a:prstGeom prst="rect">
            <a:avLst/>
          </a:prstGeom>
          <a:noFill/>
        </p:spPr>
        <p:txBody>
          <a:bodyPr wrap="square" rtlCol="0">
            <a:spAutoFit/>
          </a:bodyPr>
          <a:lstStyle/>
          <a:p>
            <a:pPr algn="ctr"/>
            <a:r>
              <a:rPr lang="en-US" sz="2200" b="1" dirty="0">
                <a:latin typeface="+mj-lt"/>
              </a:rPr>
              <a:t>Connect students to community advocates and organizations </a:t>
            </a:r>
          </a:p>
        </p:txBody>
      </p:sp>
      <p:sp>
        <p:nvSpPr>
          <p:cNvPr id="26" name="TextBox 25" hidden="1">
            <a:extLst>
              <a:ext uri="{FF2B5EF4-FFF2-40B4-BE49-F238E27FC236}">
                <a16:creationId xmlns:a16="http://schemas.microsoft.com/office/drawing/2014/main" id="{06664F8D-A989-48C0-8057-2A93F5FEE8BA}"/>
              </a:ext>
            </a:extLst>
          </p:cNvPr>
          <p:cNvSpPr txBox="1"/>
          <p:nvPr/>
        </p:nvSpPr>
        <p:spPr>
          <a:xfrm>
            <a:off x="4888212" y="5463552"/>
            <a:ext cx="3411862" cy="1107996"/>
          </a:xfrm>
          <a:prstGeom prst="rect">
            <a:avLst/>
          </a:prstGeom>
          <a:noFill/>
        </p:spPr>
        <p:txBody>
          <a:bodyPr wrap="square" rtlCol="0">
            <a:spAutoFit/>
          </a:bodyPr>
          <a:lstStyle/>
          <a:p>
            <a:pPr algn="ctr"/>
            <a:r>
              <a:rPr lang="en-US" sz="2200" b="1" dirty="0">
                <a:latin typeface="+mj-lt"/>
              </a:rPr>
              <a:t>Help teens understand their financial aid status  and the true cost of college </a:t>
            </a:r>
          </a:p>
        </p:txBody>
      </p:sp>
      <p:sp>
        <p:nvSpPr>
          <p:cNvPr id="27" name="TextBox 26" hidden="1">
            <a:extLst>
              <a:ext uri="{FF2B5EF4-FFF2-40B4-BE49-F238E27FC236}">
                <a16:creationId xmlns:a16="http://schemas.microsoft.com/office/drawing/2014/main" id="{4EA34958-1634-4020-AE2F-9DC5B53080DE}"/>
              </a:ext>
            </a:extLst>
          </p:cNvPr>
          <p:cNvSpPr txBox="1"/>
          <p:nvPr/>
        </p:nvSpPr>
        <p:spPr>
          <a:xfrm>
            <a:off x="673034" y="4193691"/>
            <a:ext cx="3786064" cy="769441"/>
          </a:xfrm>
          <a:prstGeom prst="rect">
            <a:avLst/>
          </a:prstGeom>
          <a:noFill/>
        </p:spPr>
        <p:txBody>
          <a:bodyPr wrap="square" rtlCol="0">
            <a:spAutoFit/>
          </a:bodyPr>
          <a:lstStyle/>
          <a:p>
            <a:pPr algn="ctr"/>
            <a:r>
              <a:rPr lang="en-US" sz="2200" b="1" dirty="0">
                <a:latin typeface="+mj-lt"/>
              </a:rPr>
              <a:t>Get students connected</a:t>
            </a:r>
          </a:p>
          <a:p>
            <a:pPr algn="ctr"/>
            <a:r>
              <a:rPr lang="en-US" sz="2200" b="1" dirty="0">
                <a:latin typeface="+mj-lt"/>
              </a:rPr>
              <a:t>to college mentors</a:t>
            </a:r>
          </a:p>
        </p:txBody>
      </p:sp>
      <p:sp>
        <p:nvSpPr>
          <p:cNvPr id="28" name="TextBox 27" hidden="1">
            <a:extLst>
              <a:ext uri="{FF2B5EF4-FFF2-40B4-BE49-F238E27FC236}">
                <a16:creationId xmlns:a16="http://schemas.microsoft.com/office/drawing/2014/main" id="{D86FB6DA-3CC9-4784-87E6-F04ED975AC4C}"/>
              </a:ext>
            </a:extLst>
          </p:cNvPr>
          <p:cNvSpPr txBox="1"/>
          <p:nvPr/>
        </p:nvSpPr>
        <p:spPr>
          <a:xfrm>
            <a:off x="1051591" y="5463552"/>
            <a:ext cx="3028950" cy="1107996"/>
          </a:xfrm>
          <a:prstGeom prst="rect">
            <a:avLst/>
          </a:prstGeom>
          <a:noFill/>
        </p:spPr>
        <p:txBody>
          <a:bodyPr wrap="square" rtlCol="0">
            <a:spAutoFit/>
          </a:bodyPr>
          <a:lstStyle/>
          <a:p>
            <a:pPr algn="ctr"/>
            <a:r>
              <a:rPr lang="en-US" sz="2200" b="1" dirty="0">
                <a:latin typeface="+mj-lt"/>
              </a:rPr>
              <a:t>Remind students to stay on top of their emails and respond timely </a:t>
            </a:r>
          </a:p>
        </p:txBody>
      </p:sp>
    </p:spTree>
    <p:extLst>
      <p:ext uri="{BB962C8B-B14F-4D97-AF65-F5344CB8AC3E}">
        <p14:creationId xmlns:p14="http://schemas.microsoft.com/office/powerpoint/2010/main" val="3676363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500"/>
                                        <p:tgtEl>
                                          <p:spTgt spid="26"/>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7" grpId="0"/>
      <p:bldP spid="28" grpId="0"/>
    </p:bld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6" name="Title 1"/>
          <p:cNvSpPr>
            <a:spLocks noGrp="1"/>
          </p:cNvSpPr>
          <p:nvPr>
            <p:ph type="title"/>
          </p:nvPr>
        </p:nvSpPr>
        <p:spPr>
          <a:xfrm>
            <a:off x="1344930" y="245426"/>
            <a:ext cx="7924800" cy="652148"/>
          </a:xfrm>
        </p:spPr>
        <p:txBody>
          <a:bodyPr>
            <a:normAutofit/>
          </a:bodyPr>
          <a:lstStyle/>
          <a:p>
            <a:r>
              <a:rPr lang="en-US" noProof="0" dirty="0"/>
              <a:t>Sunset of</a:t>
            </a:r>
            <a:r>
              <a:rPr lang="en-US" dirty="0"/>
              <a:t> SSN </a:t>
            </a:r>
            <a:r>
              <a:rPr lang="en-US" noProof="0" dirty="0"/>
              <a:t>GPA Upload</a:t>
            </a:r>
          </a:p>
        </p:txBody>
      </p:sp>
      <p:sp>
        <p:nvSpPr>
          <p:cNvPr id="6" name="Content Placeholder 5" hidden="1"/>
          <p:cNvSpPr>
            <a:spLocks noGrp="1"/>
          </p:cNvSpPr>
          <p:nvPr>
            <p:ph idx="1"/>
          </p:nvPr>
        </p:nvSpPr>
        <p:spPr>
          <a:xfrm>
            <a:off x="1549994" y="2242566"/>
            <a:ext cx="2914650" cy="2914650"/>
          </a:xfrm>
        </p:spPr>
        <p:txBody>
          <a:bodyPr/>
          <a:lstStyle/>
          <a:p>
            <a:pPr marL="0" indent="0">
              <a:buNone/>
            </a:pPr>
            <a:endParaRPr lang="en-US" sz="1500" dirty="0"/>
          </a:p>
          <a:p>
            <a:pPr marL="0" indent="0">
              <a:buNone/>
            </a:pPr>
            <a:endParaRPr lang="en-US" sz="1500" dirty="0"/>
          </a:p>
        </p:txBody>
      </p:sp>
      <p:sp>
        <p:nvSpPr>
          <p:cNvPr id="9" name="Content Placeholder 5"/>
          <p:cNvSpPr txBox="1">
            <a:spLocks/>
          </p:cNvSpPr>
          <p:nvPr/>
        </p:nvSpPr>
        <p:spPr>
          <a:xfrm>
            <a:off x="5962375" y="1295400"/>
            <a:ext cx="3272142" cy="4267200"/>
          </a:xfrm>
          <a:prstGeom prst="rect">
            <a:avLst/>
          </a:prstGeom>
        </p:spPr>
        <p:txBody>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393192" lvl="1" indent="0">
              <a:buClr>
                <a:schemeClr val="accent6"/>
              </a:buClr>
              <a:buSzPct val="95000"/>
              <a:buNone/>
            </a:pPr>
            <a:endParaRPr lang="en-US" sz="1800" dirty="0"/>
          </a:p>
          <a:p>
            <a:pPr marL="393192" lvl="1" indent="0">
              <a:buClr>
                <a:schemeClr val="accent6"/>
              </a:buClr>
              <a:buSzPct val="95000"/>
              <a:buNone/>
            </a:pPr>
            <a:r>
              <a:rPr lang="en-US" sz="1800" dirty="0"/>
              <a:t>Beginning with the high school senior class of 2020 (award year 2020-21) the Commission will remove the capability for schools to upload student GPAs using Social Security numbers in WebGrants</a:t>
            </a:r>
          </a:p>
          <a:p>
            <a:pPr marL="393192" lvl="1" indent="0">
              <a:buClr>
                <a:schemeClr val="accent6"/>
              </a:buClr>
              <a:buSzPct val="95000"/>
              <a:buNone/>
            </a:pPr>
            <a:endParaRPr lang="en-US" sz="1800" dirty="0"/>
          </a:p>
          <a:p>
            <a:pPr marL="393192" lvl="1" indent="0">
              <a:buClr>
                <a:schemeClr val="accent6"/>
              </a:buClr>
              <a:buSzPct val="95000"/>
              <a:buNone/>
            </a:pPr>
            <a:r>
              <a:rPr lang="en-US" sz="1800" dirty="0"/>
              <a:t>We will continue to offer ongoing training for the NON-SSN GPA upload method  </a:t>
            </a:r>
          </a:p>
          <a:p>
            <a:pPr marL="393192" lvl="1" indent="0">
              <a:buClr>
                <a:schemeClr val="accent6"/>
              </a:buClr>
              <a:buSzPct val="95000"/>
              <a:buNone/>
            </a:pPr>
            <a:endParaRPr lang="en-US" sz="1800" dirty="0"/>
          </a:p>
          <a:p>
            <a:pPr marL="393192" lvl="1" indent="0">
              <a:buClr>
                <a:schemeClr val="accent6"/>
              </a:buClr>
              <a:buSzPct val="95000"/>
              <a:buNone/>
            </a:pPr>
            <a:endParaRPr lang="en-US" sz="1800" dirty="0"/>
          </a:p>
          <a:p>
            <a:pPr lvl="1">
              <a:buClr>
                <a:schemeClr val="accent6"/>
              </a:buClr>
              <a:buSzPct val="95000"/>
              <a:buFont typeface="Arial" panose="020B0604020202020204" pitchFamily="34" charset="0"/>
              <a:buChar char="•"/>
            </a:pPr>
            <a:endParaRPr lang="en-US" sz="1600" dirty="0"/>
          </a:p>
          <a:p>
            <a:pPr marL="393192" lvl="1" indent="0">
              <a:buClr>
                <a:schemeClr val="accent6"/>
              </a:buClr>
              <a:buSzPct val="95000"/>
              <a:buNone/>
            </a:pPr>
            <a:r>
              <a:rPr lang="en-US" sz="1600" dirty="0"/>
              <a:t> </a:t>
            </a:r>
            <a:endParaRPr lang="en-US" sz="1600" dirty="0">
              <a:solidFill>
                <a:prstClr val="black"/>
              </a:solidFill>
            </a:endParaRPr>
          </a:p>
        </p:txBody>
      </p:sp>
      <p:pic>
        <p:nvPicPr>
          <p:cNvPr id="1028" name="Picture 4" descr="http://cdn.xl.thumbs.canstockphoto.com/canstock2386920.jpg"/>
          <p:cNvPicPr>
            <a:picLocks noChangeAspect="1" noChangeArrowheads="1"/>
          </p:cNvPicPr>
          <p:nvPr/>
        </p:nvPicPr>
        <p:blipFill rotWithShape="1">
          <a:blip r:embed="rId3">
            <a:extLst>
              <a:ext uri="{28A0092B-C50C-407E-A947-70E740481C1C}">
                <a14:useLocalDpi xmlns:a14="http://schemas.microsoft.com/office/drawing/2010/main" val="0"/>
              </a:ext>
            </a:extLst>
          </a:blip>
          <a:srcRect l="-172419" t="-15763" r="174715" b="21182"/>
          <a:stretch/>
        </p:blipFill>
        <p:spPr bwMode="auto">
          <a:xfrm>
            <a:off x="342900" y="8229600"/>
            <a:ext cx="19431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A0A24150-3E57-470E-B2C1-CF9D49B7043D}"/>
              </a:ext>
            </a:extLst>
          </p:cNvPr>
          <p:cNvPicPr>
            <a:picLocks noChangeAspect="1"/>
          </p:cNvPicPr>
          <p:nvPr/>
        </p:nvPicPr>
        <p:blipFill>
          <a:blip r:embed="rId4">
            <a:grayscl/>
            <a:extLst>
              <a:ext uri="{28A0092B-C50C-407E-A947-70E740481C1C}">
                <a14:useLocalDpi xmlns:a14="http://schemas.microsoft.com/office/drawing/2010/main" val="0"/>
              </a:ext>
            </a:extLst>
          </a:blip>
          <a:stretch>
            <a:fillRect/>
          </a:stretch>
        </p:blipFill>
        <p:spPr>
          <a:xfrm>
            <a:off x="1905000" y="2057400"/>
            <a:ext cx="4284487" cy="3200400"/>
          </a:xfrm>
          <a:prstGeom prst="rect">
            <a:avLst/>
          </a:prstGeom>
        </p:spPr>
      </p:pic>
      <p:pic>
        <p:nvPicPr>
          <p:cNvPr id="7" name="Picture 6" hidden="1">
            <a:extLst>
              <a:ext uri="{FF2B5EF4-FFF2-40B4-BE49-F238E27FC236}">
                <a16:creationId xmlns:a16="http://schemas.microsoft.com/office/drawing/2014/main" id="{0C9FB75D-3D96-4FF8-B23D-4C888B379756}"/>
              </a:ext>
            </a:extLst>
          </p:cNvPr>
          <p:cNvPicPr>
            <a:picLocks noChangeAspect="1"/>
          </p:cNvPicPr>
          <p:nvPr/>
        </p:nvPicPr>
        <p:blipFill rotWithShape="1">
          <a:blip r:embed="rId5">
            <a:extLst>
              <a:ext uri="{28A0092B-C50C-407E-A947-70E740481C1C}">
                <a14:useLocalDpi xmlns:a14="http://schemas.microsoft.com/office/drawing/2010/main" val="0"/>
              </a:ext>
            </a:extLst>
          </a:blip>
          <a:srcRect r="2189"/>
          <a:stretch/>
        </p:blipFill>
        <p:spPr>
          <a:xfrm>
            <a:off x="3602649" y="917257"/>
            <a:ext cx="1670777" cy="842622"/>
          </a:xfrm>
          <a:prstGeom prst="rect">
            <a:avLst/>
          </a:prstGeom>
        </p:spPr>
      </p:pic>
      <p:sp>
        <p:nvSpPr>
          <p:cNvPr id="8" name="Oval 7" hidden="1">
            <a:extLst>
              <a:ext uri="{FF2B5EF4-FFF2-40B4-BE49-F238E27FC236}">
                <a16:creationId xmlns:a16="http://schemas.microsoft.com/office/drawing/2014/main" id="{E683CBA8-3263-4C49-ADDF-FE29A3B9E8A3}"/>
              </a:ext>
            </a:extLst>
          </p:cNvPr>
          <p:cNvSpPr/>
          <p:nvPr/>
        </p:nvSpPr>
        <p:spPr>
          <a:xfrm>
            <a:off x="3546916" y="675194"/>
            <a:ext cx="1782240" cy="129561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hidden="1">
            <a:extLst>
              <a:ext uri="{FF2B5EF4-FFF2-40B4-BE49-F238E27FC236}">
                <a16:creationId xmlns:a16="http://schemas.microsoft.com/office/drawing/2014/main" id="{03FE73B3-E1FB-4CCC-B753-10FD4B4F0DC3}"/>
              </a:ext>
            </a:extLst>
          </p:cNvPr>
          <p:cNvCxnSpPr>
            <a:cxnSpLocks/>
          </p:cNvCxnSpPr>
          <p:nvPr/>
        </p:nvCxnSpPr>
        <p:spPr>
          <a:xfrm flipH="1">
            <a:off x="3714136" y="955283"/>
            <a:ext cx="1447801" cy="7354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5501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1000"/>
                                        <p:tgtEl>
                                          <p:spTgt spid="7"/>
                                        </p:tgtEl>
                                      </p:cBhvr>
                                    </p:animEffect>
                                  </p:childTnLst>
                                </p:cTn>
                              </p:par>
                            </p:childTnLst>
                          </p:cTn>
                        </p:par>
                        <p:par>
                          <p:cTn id="8" fill="hold">
                            <p:stCondLst>
                              <p:cond delay="1000"/>
                            </p:stCondLst>
                            <p:childTnLst>
                              <p:par>
                                <p:cTn id="9" presetID="53" presetClass="entr" presetSubtype="16"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3000" fill="hold"/>
                                        <p:tgtEl>
                                          <p:spTgt spid="8"/>
                                        </p:tgtEl>
                                        <p:attrNameLst>
                                          <p:attrName>ppt_w</p:attrName>
                                        </p:attrNameLst>
                                      </p:cBhvr>
                                      <p:tavLst>
                                        <p:tav tm="0">
                                          <p:val>
                                            <p:fltVal val="0"/>
                                          </p:val>
                                        </p:tav>
                                        <p:tav tm="100000">
                                          <p:val>
                                            <p:strVal val="#ppt_w"/>
                                          </p:val>
                                        </p:tav>
                                      </p:tavLst>
                                    </p:anim>
                                    <p:anim calcmode="lin" valueType="num">
                                      <p:cBhvr>
                                        <p:cTn id="12" dur="3000" fill="hold"/>
                                        <p:tgtEl>
                                          <p:spTgt spid="8"/>
                                        </p:tgtEl>
                                        <p:attrNameLst>
                                          <p:attrName>ppt_h</p:attrName>
                                        </p:attrNameLst>
                                      </p:cBhvr>
                                      <p:tavLst>
                                        <p:tav tm="0">
                                          <p:val>
                                            <p:fltVal val="0"/>
                                          </p:val>
                                        </p:tav>
                                        <p:tav tm="100000">
                                          <p:val>
                                            <p:strVal val="#ppt_h"/>
                                          </p:val>
                                        </p:tav>
                                      </p:tavLst>
                                    </p:anim>
                                    <p:animEffect transition="in" filter="fade">
                                      <p:cBhvr>
                                        <p:cTn id="13" dur="3000"/>
                                        <p:tgtEl>
                                          <p:spTgt spid="8"/>
                                        </p:tgtEl>
                                      </p:cBhvr>
                                    </p:animEffect>
                                  </p:childTnLst>
                                </p:cTn>
                              </p:par>
                              <p:par>
                                <p:cTn id="14" presetID="53" presetClass="entr" presetSubtype="16"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3000" fill="hold"/>
                                        <p:tgtEl>
                                          <p:spTgt spid="11"/>
                                        </p:tgtEl>
                                        <p:attrNameLst>
                                          <p:attrName>ppt_w</p:attrName>
                                        </p:attrNameLst>
                                      </p:cBhvr>
                                      <p:tavLst>
                                        <p:tav tm="0">
                                          <p:val>
                                            <p:fltVal val="0"/>
                                          </p:val>
                                        </p:tav>
                                        <p:tav tm="100000">
                                          <p:val>
                                            <p:strVal val="#ppt_w"/>
                                          </p:val>
                                        </p:tav>
                                      </p:tavLst>
                                    </p:anim>
                                    <p:anim calcmode="lin" valueType="num">
                                      <p:cBhvr>
                                        <p:cTn id="17" dur="3000" fill="hold"/>
                                        <p:tgtEl>
                                          <p:spTgt spid="11"/>
                                        </p:tgtEl>
                                        <p:attrNameLst>
                                          <p:attrName>ppt_h</p:attrName>
                                        </p:attrNameLst>
                                      </p:cBhvr>
                                      <p:tavLst>
                                        <p:tav tm="0">
                                          <p:val>
                                            <p:fltVal val="0"/>
                                          </p:val>
                                        </p:tav>
                                        <p:tav tm="100000">
                                          <p:val>
                                            <p:strVal val="#ppt_h"/>
                                          </p:val>
                                        </p:tav>
                                      </p:tavLst>
                                    </p:anim>
                                    <p:animEffect transition="in" filter="fade">
                                      <p:cBhvr>
                                        <p:cTn id="18" dur="3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3C976CB-14E3-442F-A512-BE04F284636E}"/>
              </a:ext>
            </a:extLst>
          </p:cNvPr>
          <p:cNvSpPr>
            <a:spLocks noGrp="1"/>
          </p:cNvSpPr>
          <p:nvPr>
            <p:ph type="title" idx="4294967295"/>
          </p:nvPr>
        </p:nvSpPr>
        <p:spPr>
          <a:xfrm>
            <a:off x="1295400" y="40137"/>
            <a:ext cx="8229600" cy="1143000"/>
          </a:xfrm>
        </p:spPr>
        <p:txBody>
          <a:bodyPr>
            <a:normAutofit/>
          </a:bodyPr>
          <a:lstStyle/>
          <a:p>
            <a:pPr algn="ctr"/>
            <a:r>
              <a:rPr lang="en-US" sz="3200" b="1" noProof="0" dirty="0">
                <a:solidFill>
                  <a:srgbClr val="000000"/>
                </a:solidFill>
                <a:latin typeface="Verdana" panose="020B0604030504040204" pitchFamily="34" charset="0"/>
                <a:ea typeface="Verdana" panose="020B0604030504040204" pitchFamily="34" charset="0"/>
                <a:cs typeface="Verdana" panose="020B0604030504040204" pitchFamily="34" charset="0"/>
              </a:rPr>
              <a:t>Commission Programs</a:t>
            </a:r>
            <a:endParaRPr lang="en-US" sz="3200" b="1" noProof="0" dirty="0">
              <a:latin typeface="Verdana" panose="020B0604030504040204" pitchFamily="34" charset="0"/>
              <a:ea typeface="Verdana" panose="020B0604030504040204" pitchFamily="34" charset="0"/>
              <a:cs typeface="Verdana" panose="020B0604030504040204" pitchFamily="34" charset="0"/>
            </a:endParaRPr>
          </a:p>
        </p:txBody>
      </p:sp>
      <p:pic>
        <p:nvPicPr>
          <p:cNvPr id="3" name="Picture 2">
            <a:extLst>
              <a:ext uri="{FF2B5EF4-FFF2-40B4-BE49-F238E27FC236}">
                <a16:creationId xmlns:a16="http://schemas.microsoft.com/office/drawing/2014/main" id="{4D1F4105-17C7-4415-B46D-6AB4D4E5B9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0600" y="1244931"/>
            <a:ext cx="2381250" cy="1314450"/>
          </a:xfrm>
          <a:prstGeom prst="rect">
            <a:avLst/>
          </a:prstGeom>
        </p:spPr>
      </p:pic>
      <p:pic>
        <p:nvPicPr>
          <p:cNvPr id="6" name="Picture 5">
            <a:extLst>
              <a:ext uri="{FF2B5EF4-FFF2-40B4-BE49-F238E27FC236}">
                <a16:creationId xmlns:a16="http://schemas.microsoft.com/office/drawing/2014/main" id="{99D17BAE-DFD8-4ED8-A63B-6720D13110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89999" y="2474833"/>
            <a:ext cx="1431601" cy="1437292"/>
          </a:xfrm>
          <a:prstGeom prst="rect">
            <a:avLst/>
          </a:prstGeom>
        </p:spPr>
      </p:pic>
      <p:sp>
        <p:nvSpPr>
          <p:cNvPr id="8" name="TextBox 7">
            <a:extLst>
              <a:ext uri="{FF2B5EF4-FFF2-40B4-BE49-F238E27FC236}">
                <a16:creationId xmlns:a16="http://schemas.microsoft.com/office/drawing/2014/main" id="{62BB52F2-C4C4-48AB-B611-004B0CEF05B0}"/>
              </a:ext>
            </a:extLst>
          </p:cNvPr>
          <p:cNvSpPr txBox="1"/>
          <p:nvPr/>
        </p:nvSpPr>
        <p:spPr>
          <a:xfrm>
            <a:off x="4343400" y="1374350"/>
            <a:ext cx="4800600" cy="1015663"/>
          </a:xfrm>
          <a:prstGeom prst="rect">
            <a:avLst/>
          </a:prstGeom>
          <a:noFill/>
        </p:spPr>
        <p:txBody>
          <a:bodyPr wrap="square" rtlCol="0">
            <a:spAutoFit/>
          </a:bodyPr>
          <a:lstStyle/>
          <a:p>
            <a:r>
              <a:rPr lang="en-US" sz="2000" dirty="0">
                <a:latin typeface="+mj-lt"/>
              </a:rPr>
              <a:t>Cal Grants A, B &amp; C provide free money to help pay for college for students attending eligible schools in California</a:t>
            </a:r>
          </a:p>
        </p:txBody>
      </p:sp>
      <p:sp>
        <p:nvSpPr>
          <p:cNvPr id="9" name="TextBox 8">
            <a:extLst>
              <a:ext uri="{FF2B5EF4-FFF2-40B4-BE49-F238E27FC236}">
                <a16:creationId xmlns:a16="http://schemas.microsoft.com/office/drawing/2014/main" id="{E29597C9-30C6-4C21-9967-112357337EC0}"/>
              </a:ext>
            </a:extLst>
          </p:cNvPr>
          <p:cNvSpPr txBox="1"/>
          <p:nvPr/>
        </p:nvSpPr>
        <p:spPr>
          <a:xfrm>
            <a:off x="1966145" y="2806186"/>
            <a:ext cx="4800600" cy="1015663"/>
          </a:xfrm>
          <a:prstGeom prst="rect">
            <a:avLst/>
          </a:prstGeom>
          <a:noFill/>
        </p:spPr>
        <p:txBody>
          <a:bodyPr wrap="square" rtlCol="0">
            <a:spAutoFit/>
          </a:bodyPr>
          <a:lstStyle/>
          <a:p>
            <a:r>
              <a:rPr lang="en-US" sz="2000" dirty="0">
                <a:latin typeface="+mj-lt"/>
              </a:rPr>
              <a:t>For students (families) with higher incomes, up to $177,000 per year, attending a</a:t>
            </a:r>
          </a:p>
          <a:p>
            <a:r>
              <a:rPr lang="en-US" sz="2000" dirty="0">
                <a:latin typeface="+mj-lt"/>
              </a:rPr>
              <a:t>UC or a California State University</a:t>
            </a:r>
          </a:p>
        </p:txBody>
      </p:sp>
      <p:sp>
        <p:nvSpPr>
          <p:cNvPr id="10" name="TextBox 9">
            <a:extLst>
              <a:ext uri="{FF2B5EF4-FFF2-40B4-BE49-F238E27FC236}">
                <a16:creationId xmlns:a16="http://schemas.microsoft.com/office/drawing/2014/main" id="{DC07015E-0468-4618-8F36-C5230E11765C}"/>
              </a:ext>
            </a:extLst>
          </p:cNvPr>
          <p:cNvSpPr txBox="1"/>
          <p:nvPr/>
        </p:nvSpPr>
        <p:spPr>
          <a:xfrm>
            <a:off x="5642216" y="4053991"/>
            <a:ext cx="3676650" cy="707886"/>
          </a:xfrm>
          <a:prstGeom prst="rect">
            <a:avLst/>
          </a:prstGeom>
          <a:noFill/>
        </p:spPr>
        <p:txBody>
          <a:bodyPr wrap="square" rtlCol="0">
            <a:spAutoFit/>
          </a:bodyPr>
          <a:lstStyle/>
          <a:p>
            <a:r>
              <a:rPr lang="en-US" sz="2000" dirty="0">
                <a:latin typeface="+mj-lt"/>
              </a:rPr>
              <a:t>For current or former foster youth. Up to $5,000 per year</a:t>
            </a:r>
          </a:p>
        </p:txBody>
      </p:sp>
      <p:pic>
        <p:nvPicPr>
          <p:cNvPr id="13" name="Picture 12">
            <a:extLst>
              <a:ext uri="{FF2B5EF4-FFF2-40B4-BE49-F238E27FC236}">
                <a16:creationId xmlns:a16="http://schemas.microsoft.com/office/drawing/2014/main" id="{02EB3C40-D024-4C09-BEC8-4C5E191807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85870" y="5239580"/>
            <a:ext cx="1210863" cy="1168441"/>
          </a:xfrm>
          <a:prstGeom prst="rect">
            <a:avLst/>
          </a:prstGeom>
        </p:spPr>
      </p:pic>
      <p:pic>
        <p:nvPicPr>
          <p:cNvPr id="14" name="Picture 13">
            <a:extLst>
              <a:ext uri="{FF2B5EF4-FFF2-40B4-BE49-F238E27FC236}">
                <a16:creationId xmlns:a16="http://schemas.microsoft.com/office/drawing/2014/main" id="{8B265177-6611-4EF0-8C2A-5DC0CBB0AA5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3978" y="5339487"/>
            <a:ext cx="821822" cy="1091660"/>
          </a:xfrm>
          <a:prstGeom prst="rect">
            <a:avLst/>
          </a:prstGeom>
        </p:spPr>
      </p:pic>
      <p:sp>
        <p:nvSpPr>
          <p:cNvPr id="15" name="TextBox 14">
            <a:extLst>
              <a:ext uri="{FF2B5EF4-FFF2-40B4-BE49-F238E27FC236}">
                <a16:creationId xmlns:a16="http://schemas.microsoft.com/office/drawing/2014/main" id="{382772CE-75AD-4EE9-9E77-1E7FFA1507F3}"/>
              </a:ext>
            </a:extLst>
          </p:cNvPr>
          <p:cNvSpPr txBox="1"/>
          <p:nvPr/>
        </p:nvSpPr>
        <p:spPr>
          <a:xfrm>
            <a:off x="1865485" y="5363833"/>
            <a:ext cx="2590800" cy="1200329"/>
          </a:xfrm>
          <a:prstGeom prst="rect">
            <a:avLst/>
          </a:prstGeom>
          <a:noFill/>
        </p:spPr>
        <p:txBody>
          <a:bodyPr wrap="square" rtlCol="0">
            <a:spAutoFit/>
          </a:bodyPr>
          <a:lstStyle/>
          <a:p>
            <a:r>
              <a:rPr lang="fr-FR" b="1" dirty="0">
                <a:latin typeface="+mj-lt"/>
              </a:rPr>
              <a:t>Law </a:t>
            </a:r>
            <a:r>
              <a:rPr lang="fr-FR" b="1" dirty="0" err="1">
                <a:latin typeface="+mj-lt"/>
              </a:rPr>
              <a:t>Enforcement</a:t>
            </a:r>
            <a:r>
              <a:rPr lang="fr-FR" b="1" dirty="0">
                <a:latin typeface="+mj-lt"/>
              </a:rPr>
              <a:t> Personnel </a:t>
            </a:r>
            <a:r>
              <a:rPr lang="fr-FR" b="1" dirty="0" err="1">
                <a:latin typeface="+mj-lt"/>
              </a:rPr>
              <a:t>Dependents</a:t>
            </a:r>
            <a:r>
              <a:rPr lang="fr-FR" b="1" dirty="0">
                <a:latin typeface="+mj-lt"/>
              </a:rPr>
              <a:t> Grant (LEPD)</a:t>
            </a:r>
          </a:p>
          <a:p>
            <a:endParaRPr lang="en-US" dirty="0"/>
          </a:p>
        </p:txBody>
      </p:sp>
      <p:sp>
        <p:nvSpPr>
          <p:cNvPr id="16" name="TextBox 15">
            <a:extLst>
              <a:ext uri="{FF2B5EF4-FFF2-40B4-BE49-F238E27FC236}">
                <a16:creationId xmlns:a16="http://schemas.microsoft.com/office/drawing/2014/main" id="{6C478A1D-7928-41B4-B2AE-7BBA404C520D}"/>
              </a:ext>
            </a:extLst>
          </p:cNvPr>
          <p:cNvSpPr txBox="1"/>
          <p:nvPr/>
        </p:nvSpPr>
        <p:spPr>
          <a:xfrm>
            <a:off x="4623620" y="5339487"/>
            <a:ext cx="2762250" cy="1200329"/>
          </a:xfrm>
          <a:prstGeom prst="rect">
            <a:avLst/>
          </a:prstGeom>
          <a:noFill/>
        </p:spPr>
        <p:txBody>
          <a:bodyPr wrap="square" rtlCol="0">
            <a:spAutoFit/>
          </a:bodyPr>
          <a:lstStyle/>
          <a:p>
            <a:r>
              <a:rPr lang="en-US" b="1" dirty="0">
                <a:latin typeface="+mj-lt"/>
                <a:ea typeface="Verdana" panose="020B0604030504040204" pitchFamily="34" charset="0"/>
                <a:cs typeface="Verdana" panose="020B0604030504040204" pitchFamily="34" charset="0"/>
              </a:rPr>
              <a:t>California National Guard Educational Award Assistance Program</a:t>
            </a:r>
          </a:p>
          <a:p>
            <a:endParaRPr lang="en-US" dirty="0"/>
          </a:p>
        </p:txBody>
      </p:sp>
      <p:sp>
        <p:nvSpPr>
          <p:cNvPr id="17" name="Rectangle 16">
            <a:extLst>
              <a:ext uri="{FF2B5EF4-FFF2-40B4-BE49-F238E27FC236}">
                <a16:creationId xmlns:a16="http://schemas.microsoft.com/office/drawing/2014/main" id="{D761EA78-CDDF-487B-9717-E12F473BB9A3}"/>
              </a:ext>
            </a:extLst>
          </p:cNvPr>
          <p:cNvSpPr/>
          <p:nvPr/>
        </p:nvSpPr>
        <p:spPr>
          <a:xfrm>
            <a:off x="4623620" y="5200464"/>
            <a:ext cx="4286250" cy="1247455"/>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A10A469-8A5B-4B5D-A22F-F3BBC3566ED9}"/>
              </a:ext>
            </a:extLst>
          </p:cNvPr>
          <p:cNvSpPr/>
          <p:nvPr/>
        </p:nvSpPr>
        <p:spPr>
          <a:xfrm>
            <a:off x="646285" y="5221724"/>
            <a:ext cx="3810000" cy="1247455"/>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Chevron 21">
            <a:extLst>
              <a:ext uri="{FF2B5EF4-FFF2-40B4-BE49-F238E27FC236}">
                <a16:creationId xmlns:a16="http://schemas.microsoft.com/office/drawing/2014/main" id="{0523545F-9227-4884-874F-709514E1AD10}"/>
              </a:ext>
            </a:extLst>
          </p:cNvPr>
          <p:cNvSpPr/>
          <p:nvPr/>
        </p:nvSpPr>
        <p:spPr>
          <a:xfrm>
            <a:off x="5295900" y="4210430"/>
            <a:ext cx="228600" cy="440733"/>
          </a:xfrm>
          <a:prstGeom prst="chevron">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chemeClr val="tx1"/>
              </a:solidFill>
            </a:endParaRPr>
          </a:p>
        </p:txBody>
      </p:sp>
      <p:sp>
        <p:nvSpPr>
          <p:cNvPr id="23" name="Arrow: Chevron 22">
            <a:extLst>
              <a:ext uri="{FF2B5EF4-FFF2-40B4-BE49-F238E27FC236}">
                <a16:creationId xmlns:a16="http://schemas.microsoft.com/office/drawing/2014/main" id="{1850D112-B755-4704-8246-CA67338867D3}"/>
              </a:ext>
            </a:extLst>
          </p:cNvPr>
          <p:cNvSpPr/>
          <p:nvPr/>
        </p:nvSpPr>
        <p:spPr>
          <a:xfrm rot="10800000">
            <a:off x="6981321" y="3022106"/>
            <a:ext cx="228600" cy="440733"/>
          </a:xfrm>
          <a:prstGeom prst="chevron">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chemeClr val="tx1"/>
              </a:solidFill>
            </a:endParaRPr>
          </a:p>
        </p:txBody>
      </p:sp>
      <p:sp>
        <p:nvSpPr>
          <p:cNvPr id="24" name="Arrow: Chevron 23">
            <a:extLst>
              <a:ext uri="{FF2B5EF4-FFF2-40B4-BE49-F238E27FC236}">
                <a16:creationId xmlns:a16="http://schemas.microsoft.com/office/drawing/2014/main" id="{9A33F6B4-7379-426E-BE5D-1F601926504C}"/>
              </a:ext>
            </a:extLst>
          </p:cNvPr>
          <p:cNvSpPr/>
          <p:nvPr/>
        </p:nvSpPr>
        <p:spPr>
          <a:xfrm>
            <a:off x="3987550" y="1728054"/>
            <a:ext cx="228600" cy="440733"/>
          </a:xfrm>
          <a:prstGeom prst="chevron">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chemeClr val="tx1"/>
              </a:solidFill>
            </a:endParaRPr>
          </a:p>
        </p:txBody>
      </p:sp>
      <p:grpSp>
        <p:nvGrpSpPr>
          <p:cNvPr id="19" name="Group 18">
            <a:extLst>
              <a:ext uri="{FF2B5EF4-FFF2-40B4-BE49-F238E27FC236}">
                <a16:creationId xmlns:a16="http://schemas.microsoft.com/office/drawing/2014/main" id="{64F7C96D-4F9B-43ED-A3D6-AF9337980FE6}"/>
              </a:ext>
            </a:extLst>
          </p:cNvPr>
          <p:cNvGrpSpPr/>
          <p:nvPr/>
        </p:nvGrpSpPr>
        <p:grpSpPr>
          <a:xfrm>
            <a:off x="1157279" y="4049963"/>
            <a:ext cx="4007211" cy="793496"/>
            <a:chOff x="990600" y="1667717"/>
            <a:chExt cx="7467600" cy="957554"/>
          </a:xfrm>
        </p:grpSpPr>
        <p:sp>
          <p:nvSpPr>
            <p:cNvPr id="20" name="Rectangle: Rounded Corners 19">
              <a:extLst>
                <a:ext uri="{FF2B5EF4-FFF2-40B4-BE49-F238E27FC236}">
                  <a16:creationId xmlns:a16="http://schemas.microsoft.com/office/drawing/2014/main" id="{BEFE2E6D-91AC-43D5-8932-8B391D1E90E6}"/>
                </a:ext>
              </a:extLst>
            </p:cNvPr>
            <p:cNvSpPr/>
            <p:nvPr/>
          </p:nvSpPr>
          <p:spPr>
            <a:xfrm>
              <a:off x="990600" y="1711966"/>
              <a:ext cx="7467600" cy="878834"/>
            </a:xfrm>
            <a:prstGeom prst="roundRect">
              <a:avLst/>
            </a:prstGeom>
            <a:solidFill>
              <a:srgbClr val="E689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2823D894-F4AB-4121-AC57-1D8104E614FC}"/>
                </a:ext>
              </a:extLst>
            </p:cNvPr>
            <p:cNvSpPr txBox="1"/>
            <p:nvPr/>
          </p:nvSpPr>
          <p:spPr>
            <a:xfrm>
              <a:off x="990600" y="1695872"/>
              <a:ext cx="5334003" cy="410728"/>
            </a:xfrm>
            <a:prstGeom prst="rect">
              <a:avLst/>
            </a:prstGeom>
            <a:noFill/>
          </p:spPr>
          <p:txBody>
            <a:bodyPr wrap="square" rtlCol="0">
              <a:spAutoFit/>
            </a:bodyPr>
            <a:lstStyle/>
            <a:p>
              <a:r>
                <a:rPr lang="en-US" sz="2000" dirty="0">
                  <a:solidFill>
                    <a:schemeClr val="bg1"/>
                  </a:solidFill>
                  <a:latin typeface="Britannic Bold" panose="020B0903060703020204" pitchFamily="34" charset="0"/>
                </a:rPr>
                <a:t>California Chafee Grant</a:t>
              </a:r>
            </a:p>
          </p:txBody>
        </p:sp>
        <p:sp>
          <p:nvSpPr>
            <p:cNvPr id="25" name="TextBox 24">
              <a:extLst>
                <a:ext uri="{FF2B5EF4-FFF2-40B4-BE49-F238E27FC236}">
                  <a16:creationId xmlns:a16="http://schemas.microsoft.com/office/drawing/2014/main" id="{57C0CD7A-DAC2-4BA9-A7ED-1C816434734E}"/>
                </a:ext>
              </a:extLst>
            </p:cNvPr>
            <p:cNvSpPr txBox="1"/>
            <p:nvPr/>
          </p:nvSpPr>
          <p:spPr>
            <a:xfrm>
              <a:off x="1013585" y="2134564"/>
              <a:ext cx="5334003" cy="246389"/>
            </a:xfrm>
            <a:prstGeom prst="rect">
              <a:avLst/>
            </a:prstGeom>
            <a:noFill/>
          </p:spPr>
          <p:txBody>
            <a:bodyPr wrap="square" rtlCol="0">
              <a:spAutoFit/>
            </a:bodyPr>
            <a:lstStyle/>
            <a:p>
              <a:r>
                <a:rPr lang="en-US" sz="1000" b="1" i="1" dirty="0">
                  <a:solidFill>
                    <a:schemeClr val="bg1"/>
                  </a:solidFill>
                </a:rPr>
                <a:t>Free Money for Foster Youth</a:t>
              </a:r>
            </a:p>
            <a:p>
              <a:r>
                <a:rPr lang="en-US" sz="1000" b="1" i="1" dirty="0">
                  <a:solidFill>
                    <a:schemeClr val="bg1"/>
                  </a:solidFill>
                </a:rPr>
                <a:t>For College or Technical and Career Training  </a:t>
              </a:r>
            </a:p>
          </p:txBody>
        </p:sp>
        <p:pic>
          <p:nvPicPr>
            <p:cNvPr id="26" name="Picture 25">
              <a:extLst>
                <a:ext uri="{FF2B5EF4-FFF2-40B4-BE49-F238E27FC236}">
                  <a16:creationId xmlns:a16="http://schemas.microsoft.com/office/drawing/2014/main" id="{001FDE49-7221-41D5-8222-939C899ED0D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18935" y="1667717"/>
              <a:ext cx="1325637" cy="957554"/>
            </a:xfrm>
            <a:prstGeom prst="rect">
              <a:avLst/>
            </a:prstGeom>
            <a:ln w="28575">
              <a:solidFill>
                <a:schemeClr val="accent6"/>
              </a:solidFill>
            </a:ln>
            <a:effectLst>
              <a:softEdge rad="12700"/>
            </a:effectLst>
          </p:spPr>
        </p:pic>
      </p:grpSp>
    </p:spTree>
    <p:extLst>
      <p:ext uri="{BB962C8B-B14F-4D97-AF65-F5344CB8AC3E}">
        <p14:creationId xmlns:p14="http://schemas.microsoft.com/office/powerpoint/2010/main" val="366774733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167171"/>
            <a:ext cx="8229600" cy="1143000"/>
          </a:xfrm>
        </p:spPr>
        <p:txBody>
          <a:bodyPr>
            <a:noAutofit/>
          </a:bodyPr>
          <a:lstStyle/>
          <a:p>
            <a:r>
              <a:rPr lang="en-US" noProof="0" dirty="0"/>
              <a:t>GPA Upload Corrections</a:t>
            </a:r>
          </a:p>
        </p:txBody>
      </p:sp>
      <p:sp>
        <p:nvSpPr>
          <p:cNvPr id="4" name="Content Placeholder 3"/>
          <p:cNvSpPr>
            <a:spLocks noGrp="1"/>
          </p:cNvSpPr>
          <p:nvPr>
            <p:ph idx="1"/>
          </p:nvPr>
        </p:nvSpPr>
        <p:spPr>
          <a:xfrm>
            <a:off x="1524000" y="1747207"/>
            <a:ext cx="3733800" cy="1798320"/>
          </a:xfrm>
        </p:spPr>
        <p:txBody>
          <a:bodyPr/>
          <a:lstStyle/>
          <a:p>
            <a:pPr lvl="1">
              <a:buClr>
                <a:schemeClr val="accent3"/>
              </a:buClr>
            </a:pPr>
            <a:r>
              <a:rPr lang="en-US" sz="2000" noProof="0" dirty="0"/>
              <a:t>Password protected email if providing an SSN</a:t>
            </a:r>
          </a:p>
          <a:p>
            <a:pPr lvl="1">
              <a:buClr>
                <a:schemeClr val="accent3"/>
              </a:buClr>
            </a:pPr>
            <a:endParaRPr lang="en-US" sz="1000" noProof="0" dirty="0"/>
          </a:p>
          <a:p>
            <a:pPr lvl="1">
              <a:buClr>
                <a:schemeClr val="accent3"/>
              </a:buClr>
            </a:pPr>
            <a:r>
              <a:rPr lang="en-US" sz="2000" noProof="0" dirty="0"/>
              <a:t>List both </a:t>
            </a:r>
            <a:r>
              <a:rPr lang="en-US" sz="2000" b="1" i="1" noProof="0" dirty="0"/>
              <a:t>incorrect</a:t>
            </a:r>
            <a:r>
              <a:rPr lang="en-US" sz="2000" noProof="0" dirty="0"/>
              <a:t> and</a:t>
            </a:r>
            <a:r>
              <a:rPr lang="en-US" sz="2000" i="1" noProof="0" dirty="0"/>
              <a:t> </a:t>
            </a:r>
            <a:r>
              <a:rPr lang="en-US" sz="2000" b="1" i="1" noProof="0" dirty="0"/>
              <a:t>correct</a:t>
            </a:r>
            <a:r>
              <a:rPr lang="en-US" sz="2000" i="1" noProof="0" dirty="0"/>
              <a:t> </a:t>
            </a:r>
            <a:r>
              <a:rPr lang="en-US" sz="2000" noProof="0" dirty="0"/>
              <a:t>information</a:t>
            </a:r>
          </a:p>
          <a:p>
            <a:pPr lvl="1">
              <a:buClr>
                <a:schemeClr val="accent3"/>
              </a:buClr>
            </a:pPr>
            <a:endParaRPr lang="en-US" sz="1000" noProof="0" dirty="0"/>
          </a:p>
          <a:p>
            <a:pPr lvl="1">
              <a:buClr>
                <a:schemeClr val="accent3"/>
              </a:buClr>
            </a:pPr>
            <a:r>
              <a:rPr lang="en-US" sz="2000" dirty="0"/>
              <a:t>Provide </a:t>
            </a:r>
            <a:r>
              <a:rPr lang="en-US" sz="2000" noProof="0" dirty="0"/>
              <a:t>your contact information in case we need clarification</a:t>
            </a:r>
          </a:p>
          <a:p>
            <a:pPr lvl="1">
              <a:buClr>
                <a:schemeClr val="accent3"/>
              </a:buClr>
            </a:pPr>
            <a:endParaRPr lang="en-US" sz="1000" noProof="0" dirty="0"/>
          </a:p>
          <a:p>
            <a:pPr marL="393192" lvl="1" indent="0">
              <a:buClr>
                <a:schemeClr val="accent3"/>
              </a:buClr>
              <a:buNone/>
            </a:pPr>
            <a:endParaRPr lang="en-US" noProof="0" dirty="0"/>
          </a:p>
        </p:txBody>
      </p:sp>
      <p:sp>
        <p:nvSpPr>
          <p:cNvPr id="3" name="TextBox 2"/>
          <p:cNvSpPr txBox="1"/>
          <p:nvPr/>
        </p:nvSpPr>
        <p:spPr>
          <a:xfrm>
            <a:off x="1600200" y="5410200"/>
            <a:ext cx="7620000" cy="800219"/>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marL="393192" lvl="1" indent="0">
              <a:buClr>
                <a:schemeClr val="accent3"/>
              </a:buClr>
              <a:buNone/>
            </a:pPr>
            <a:r>
              <a:rPr lang="en-US" sz="2800" b="1" dirty="0">
                <a:ln/>
                <a:latin typeface="Verdana" panose="020B0604030504040204" pitchFamily="34" charset="0"/>
                <a:ea typeface="Verdana" panose="020B0604030504040204" pitchFamily="34" charset="0"/>
                <a:cs typeface="Verdana" panose="020B0604030504040204" pitchFamily="34" charset="0"/>
              </a:rPr>
              <a:t>Email: </a:t>
            </a:r>
            <a:r>
              <a:rPr lang="en-US" sz="2800" b="1" dirty="0">
                <a:ln/>
                <a:latin typeface="Verdana" panose="020B0604030504040204" pitchFamily="34" charset="0"/>
                <a:ea typeface="Verdana" panose="020B0604030504040204" pitchFamily="34" charset="0"/>
                <a:cs typeface="Verdana" panose="020B0604030504040204" pitchFamily="34" charset="0"/>
                <a:hlinkClick r:id="rId3">
                  <a:extLst>
                    <a:ext uri="{A12FA001-AC4F-418D-AE19-62706E023703}">
                      <ahyp:hlinkClr xmlns:ahyp="http://schemas.microsoft.com/office/drawing/2018/hyperlinkcolor" val="tx"/>
                    </a:ext>
                  </a:extLst>
                </a:hlinkClick>
              </a:rPr>
              <a:t>schoolsupport@csac.ca.gov</a:t>
            </a:r>
            <a:endParaRPr lang="en-US" sz="2800" b="1" dirty="0">
              <a:ln/>
              <a:latin typeface="Verdana" panose="020B0604030504040204" pitchFamily="34" charset="0"/>
              <a:ea typeface="Verdana" panose="020B0604030504040204" pitchFamily="34" charset="0"/>
              <a:cs typeface="Verdana" panose="020B0604030504040204" pitchFamily="34" charset="0"/>
            </a:endParaRPr>
          </a:p>
          <a:p>
            <a:endParaRPr lang="en-US" b="1" dirty="0">
              <a:ln/>
              <a:solidFill>
                <a:schemeClr val="accent3"/>
              </a:solidFill>
              <a:latin typeface="Verdana" panose="020B0604030504040204" pitchFamily="34" charset="0"/>
              <a:ea typeface="Verdana" panose="020B0604030504040204" pitchFamily="34" charset="0"/>
              <a:cs typeface="Verdana" panose="020B0604030504040204" pitchFamily="34" charset="0"/>
            </a:endParaRPr>
          </a:p>
        </p:txBody>
      </p:sp>
      <p:pic>
        <p:nvPicPr>
          <p:cNvPr id="2050" name="Picture 2" descr="http://static1.squarespace.com/static/51267d35e4b001d57f7e3d78/t/556dbfd7e4b09da5e9a6ed43/1433255896370/"/>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3208" b="20833"/>
          <a:stretch/>
        </p:blipFill>
        <p:spPr bwMode="auto">
          <a:xfrm>
            <a:off x="5410200" y="1762447"/>
            <a:ext cx="3505200" cy="289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311387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3733800" y="1524000"/>
            <a:ext cx="3200400" cy="3505200"/>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bg1"/>
                </a:solidFill>
                <a:latin typeface="Verdana" panose="020B0604030504040204" pitchFamily="34" charset="0"/>
                <a:ea typeface="Verdana" panose="020B0604030504040204" pitchFamily="34" charset="0"/>
                <a:cs typeface="Verdana" panose="020B0604030504040204" pitchFamily="34" charset="0"/>
              </a:rPr>
              <a:t>WebGrants</a:t>
            </a:r>
            <a:r>
              <a:rPr lang="en-US" sz="3200" b="1" dirty="0">
                <a:solidFill>
                  <a:schemeClr val="bg1"/>
                </a:solidFill>
                <a:latin typeface="Verdana" panose="020B0604030504040204" pitchFamily="34" charset="0"/>
                <a:ea typeface="Verdana" panose="020B0604030504040204" pitchFamily="34" charset="0"/>
                <a:cs typeface="Verdana" panose="020B0604030504040204" pitchFamily="34" charset="0"/>
              </a:rPr>
              <a:t> 4 Students </a:t>
            </a:r>
          </a:p>
          <a:p>
            <a:pPr algn="ctr"/>
            <a:endParaRPr lang="en-US" dirty="0"/>
          </a:p>
        </p:txBody>
      </p:sp>
    </p:spTree>
    <p:extLst>
      <p:ext uri="{BB962C8B-B14F-4D97-AF65-F5344CB8AC3E}">
        <p14:creationId xmlns:p14="http://schemas.microsoft.com/office/powerpoint/2010/main" val="287641897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478280" y="228601"/>
            <a:ext cx="7741920" cy="1143000"/>
          </a:xfrm>
        </p:spPr>
        <p:txBody>
          <a:bodyPr>
            <a:normAutofit/>
          </a:bodyPr>
          <a:lstStyle/>
          <a:p>
            <a:r>
              <a:rPr lang="en-US" sz="3100" dirty="0">
                <a:solidFill>
                  <a:schemeClr val="tx1"/>
                </a:solidFill>
              </a:rPr>
              <a:t>https://mygrantinfo.csac.ca.gov</a:t>
            </a:r>
            <a:endParaRPr lang="en-US" sz="3100" noProof="0" dirty="0">
              <a:solidFill>
                <a:schemeClr val="tx1"/>
              </a:solidFill>
            </a:endParaRPr>
          </a:p>
        </p:txBody>
      </p:sp>
      <p:pic>
        <p:nvPicPr>
          <p:cNvPr id="4" name="Picture 3"/>
          <p:cNvPicPr>
            <a:picLocks noChangeAspect="1"/>
          </p:cNvPicPr>
          <p:nvPr/>
        </p:nvPicPr>
        <p:blipFill>
          <a:blip r:embed="rId3"/>
          <a:stretch>
            <a:fillRect/>
          </a:stretch>
        </p:blipFill>
        <p:spPr>
          <a:xfrm>
            <a:off x="2596467" y="1447801"/>
            <a:ext cx="5459825" cy="4724400"/>
          </a:xfrm>
          <a:prstGeom prst="roundRect">
            <a:avLst>
              <a:gd name="adj" fmla="val 8594"/>
            </a:avLst>
          </a:prstGeom>
          <a:solidFill>
            <a:srgbClr val="FFFFFF">
              <a:shade val="85000"/>
            </a:srgbClr>
          </a:solidFill>
          <a:ln>
            <a:noFill/>
          </a:ln>
          <a:effectLst/>
        </p:spPr>
      </p:pic>
      <p:sp>
        <p:nvSpPr>
          <p:cNvPr id="6" name="Right Arrow 5"/>
          <p:cNvSpPr/>
          <p:nvPr/>
        </p:nvSpPr>
        <p:spPr>
          <a:xfrm rot="10800000">
            <a:off x="4582886" y="5715000"/>
            <a:ext cx="827314" cy="38100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52195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224286" y="138063"/>
            <a:ext cx="8229600" cy="1143000"/>
          </a:xfrm>
        </p:spPr>
        <p:txBody>
          <a:bodyPr>
            <a:normAutofit/>
          </a:bodyPr>
          <a:lstStyle/>
          <a:p>
            <a:r>
              <a:rPr lang="en-US" noProof="0" dirty="0"/>
              <a:t>Main Menu – Action Items</a:t>
            </a:r>
          </a:p>
        </p:txBody>
      </p:sp>
      <p:pic>
        <p:nvPicPr>
          <p:cNvPr id="4" name="Picture 3"/>
          <p:cNvPicPr>
            <a:picLocks noChangeAspect="1"/>
          </p:cNvPicPr>
          <p:nvPr/>
        </p:nvPicPr>
        <p:blipFill rotWithShape="1">
          <a:blip r:embed="rId9">
            <a:extLst>
              <a:ext uri="{28A0092B-C50C-407E-A947-70E740481C1C}">
                <a14:useLocalDpi xmlns:a14="http://schemas.microsoft.com/office/drawing/2010/main" val="0"/>
              </a:ext>
            </a:extLst>
          </a:blip>
          <a:srcRect l="5744" t="23711"/>
          <a:stretch/>
        </p:blipFill>
        <p:spPr>
          <a:xfrm>
            <a:off x="1701112" y="1010964"/>
            <a:ext cx="7290488" cy="3333829"/>
          </a:xfrm>
          <a:prstGeom prst="roundRect">
            <a:avLst>
              <a:gd name="adj" fmla="val 16667"/>
            </a:avLst>
          </a:prstGeom>
          <a:ln>
            <a:noFill/>
          </a:ln>
          <a:effectLst>
            <a:outerShdw blurRad="50800" dist="38100" dir="18900000" algn="bl" rotWithShape="0">
              <a:prstClr val="black">
                <a:alpha val="40000"/>
              </a:prst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89313" y="2138333"/>
            <a:ext cx="3424207" cy="4841756"/>
          </a:xfrm>
          <a:prstGeom prst="rect">
            <a:avLst/>
          </a:prstGeom>
          <a:effectLst/>
        </p:spPr>
      </p:pic>
      <p:sp>
        <p:nvSpPr>
          <p:cNvPr id="8" name="Rectangle 7"/>
          <p:cNvSpPr/>
          <p:nvPr>
            <p:custDataLst>
              <p:tags r:id="rId1"/>
            </p:custDataLst>
          </p:nvPr>
        </p:nvSpPr>
        <p:spPr>
          <a:xfrm>
            <a:off x="6126130" y="3226348"/>
            <a:ext cx="324558" cy="31546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custDataLst>
              <p:tags r:id="rId2"/>
            </p:custDataLst>
          </p:nvPr>
        </p:nvSpPr>
        <p:spPr>
          <a:xfrm>
            <a:off x="6126130" y="4014071"/>
            <a:ext cx="324558" cy="31546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custDataLst>
              <p:tags r:id="rId3"/>
            </p:custDataLst>
          </p:nvPr>
        </p:nvSpPr>
        <p:spPr>
          <a:xfrm>
            <a:off x="6126130" y="4801794"/>
            <a:ext cx="324558" cy="31546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custDataLst>
              <p:tags r:id="rId4"/>
            </p:custDataLst>
          </p:nvPr>
        </p:nvSpPr>
        <p:spPr>
          <a:xfrm>
            <a:off x="6560924" y="3122472"/>
            <a:ext cx="2892962" cy="523220"/>
          </a:xfrm>
          <a:prstGeom prst="rect">
            <a:avLst/>
          </a:prstGeom>
          <a:noFill/>
        </p:spPr>
        <p:txBody>
          <a:bodyPr wrap="square" rtlCol="0">
            <a:spAutoFit/>
          </a:bodyPr>
          <a:lstStyle/>
          <a:p>
            <a:r>
              <a:rPr lang="en-US" sz="1400" dirty="0">
                <a:latin typeface="Verdana" panose="020B0604030504040204" pitchFamily="34" charset="0"/>
                <a:ea typeface="Verdana" panose="020B0604030504040204" pitchFamily="34" charset="0"/>
                <a:cs typeface="Verdana" panose="020B0604030504040204" pitchFamily="34" charset="0"/>
              </a:rPr>
              <a:t>Create a WebGrants for </a:t>
            </a:r>
          </a:p>
          <a:p>
            <a:r>
              <a:rPr lang="en-US" sz="1400" dirty="0">
                <a:latin typeface="Verdana" panose="020B0604030504040204" pitchFamily="34" charset="0"/>
                <a:ea typeface="Verdana" panose="020B0604030504040204" pitchFamily="34" charset="0"/>
                <a:cs typeface="Verdana" panose="020B0604030504040204" pitchFamily="34" charset="0"/>
              </a:rPr>
              <a:t>Students Account</a:t>
            </a:r>
          </a:p>
        </p:txBody>
      </p:sp>
      <p:sp>
        <p:nvSpPr>
          <p:cNvPr id="12" name="TextBox 11"/>
          <p:cNvSpPr txBox="1"/>
          <p:nvPr>
            <p:custDataLst>
              <p:tags r:id="rId5"/>
            </p:custDataLst>
          </p:nvPr>
        </p:nvSpPr>
        <p:spPr>
          <a:xfrm>
            <a:off x="6560924" y="3910195"/>
            <a:ext cx="2892962" cy="523220"/>
          </a:xfrm>
          <a:prstGeom prst="rect">
            <a:avLst/>
          </a:prstGeom>
          <a:noFill/>
        </p:spPr>
        <p:txBody>
          <a:bodyPr wrap="square" rtlCol="0">
            <a:spAutoFit/>
          </a:bodyPr>
          <a:lstStyle/>
          <a:p>
            <a:r>
              <a:rPr lang="en-US" sz="1400" dirty="0">
                <a:latin typeface="Verdana" panose="020B0604030504040204" pitchFamily="34" charset="0"/>
                <a:ea typeface="Verdana" panose="020B0604030504040204" pitchFamily="34" charset="0"/>
                <a:cs typeface="Verdana" panose="020B0604030504040204" pitchFamily="34" charset="0"/>
              </a:rPr>
              <a:t>Confirm School or Make                  a School Change</a:t>
            </a:r>
          </a:p>
        </p:txBody>
      </p:sp>
      <p:sp>
        <p:nvSpPr>
          <p:cNvPr id="13" name="TextBox 12"/>
          <p:cNvSpPr txBox="1"/>
          <p:nvPr>
            <p:custDataLst>
              <p:tags r:id="rId6"/>
            </p:custDataLst>
          </p:nvPr>
        </p:nvSpPr>
        <p:spPr>
          <a:xfrm>
            <a:off x="6560924" y="4733748"/>
            <a:ext cx="2892962" cy="523220"/>
          </a:xfrm>
          <a:prstGeom prst="rect">
            <a:avLst/>
          </a:prstGeom>
          <a:noFill/>
        </p:spPr>
        <p:txBody>
          <a:bodyPr wrap="square" rtlCol="0">
            <a:spAutoFit/>
          </a:bodyPr>
          <a:lstStyle/>
          <a:p>
            <a:r>
              <a:rPr lang="en-US" sz="1400" dirty="0">
                <a:latin typeface="Verdana" panose="020B0604030504040204" pitchFamily="34" charset="0"/>
                <a:ea typeface="Verdana" panose="020B0604030504040204" pitchFamily="34" charset="0"/>
                <a:cs typeface="Verdana" panose="020B0604030504040204" pitchFamily="34" charset="0"/>
              </a:rPr>
              <a:t>Confirm High School  </a:t>
            </a:r>
          </a:p>
          <a:p>
            <a:r>
              <a:rPr lang="en-US" sz="1400" dirty="0">
                <a:latin typeface="Verdana" panose="020B0604030504040204" pitchFamily="34" charset="0"/>
                <a:ea typeface="Verdana" panose="020B0604030504040204" pitchFamily="34" charset="0"/>
                <a:cs typeface="Verdana" panose="020B0604030504040204" pitchFamily="34" charset="0"/>
              </a:rPr>
              <a:t>Graduation </a:t>
            </a:r>
          </a:p>
        </p:txBody>
      </p:sp>
      <p:pic>
        <p:nvPicPr>
          <p:cNvPr id="18" name="Picture 17">
            <a:extLst>
              <a:ext uri="{FF2B5EF4-FFF2-40B4-BE49-F238E27FC236}">
                <a16:creationId xmlns:a16="http://schemas.microsoft.com/office/drawing/2014/main" id="{AF00D27B-448B-4FA7-A820-4D3AC1C458D9}"/>
              </a:ext>
            </a:extLst>
          </p:cNvPr>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16817" y="3198182"/>
            <a:ext cx="790918" cy="371799"/>
          </a:xfrm>
          <a:prstGeom prst="rect">
            <a:avLst/>
          </a:prstGeom>
        </p:spPr>
      </p:pic>
      <p:pic>
        <p:nvPicPr>
          <p:cNvPr id="19" name="Picture 18">
            <a:extLst>
              <a:ext uri="{FF2B5EF4-FFF2-40B4-BE49-F238E27FC236}">
                <a16:creationId xmlns:a16="http://schemas.microsoft.com/office/drawing/2014/main" id="{16356381-4DBC-4603-9524-B8241D3064EE}"/>
              </a:ext>
            </a:extLst>
          </p:cNvPr>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16817" y="3985905"/>
            <a:ext cx="790918" cy="371799"/>
          </a:xfrm>
          <a:prstGeom prst="rect">
            <a:avLst/>
          </a:prstGeom>
        </p:spPr>
      </p:pic>
      <p:pic>
        <p:nvPicPr>
          <p:cNvPr id="20" name="Picture 19">
            <a:extLst>
              <a:ext uri="{FF2B5EF4-FFF2-40B4-BE49-F238E27FC236}">
                <a16:creationId xmlns:a16="http://schemas.microsoft.com/office/drawing/2014/main" id="{D4C97DCE-3726-4414-A41C-B481400FD92F}"/>
              </a:ext>
            </a:extLst>
          </p:cNvPr>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16817" y="4773628"/>
            <a:ext cx="790918" cy="371799"/>
          </a:xfrm>
          <a:prstGeom prst="rect">
            <a:avLst/>
          </a:prstGeom>
        </p:spPr>
      </p:pic>
    </p:spTree>
    <p:extLst>
      <p:ext uri="{BB962C8B-B14F-4D97-AF65-F5344CB8AC3E}">
        <p14:creationId xmlns:p14="http://schemas.microsoft.com/office/powerpoint/2010/main" val="3014191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228600"/>
            <a:ext cx="6785986" cy="1161288"/>
          </a:xfrm>
        </p:spPr>
        <p:txBody>
          <a:bodyPr>
            <a:noAutofit/>
          </a:bodyPr>
          <a:lstStyle/>
          <a:p>
            <a:r>
              <a:rPr lang="en-US" noProof="0" dirty="0"/>
              <a:t>Confirming School of Attendance</a:t>
            </a: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7754" y="1524000"/>
            <a:ext cx="7476246" cy="4222555"/>
          </a:xfrm>
          <a:prstGeom prst="rect">
            <a:avLst/>
          </a:prstGeom>
        </p:spPr>
      </p:pic>
    </p:spTree>
    <p:extLst>
      <p:ext uri="{BB962C8B-B14F-4D97-AF65-F5344CB8AC3E}">
        <p14:creationId xmlns:p14="http://schemas.microsoft.com/office/powerpoint/2010/main" val="218068573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342899"/>
            <a:ext cx="8229600" cy="1143000"/>
          </a:xfrm>
        </p:spPr>
        <p:txBody>
          <a:bodyPr>
            <a:normAutofit/>
          </a:bodyPr>
          <a:lstStyle/>
          <a:p>
            <a:r>
              <a:rPr lang="en-US" noProof="0" dirty="0"/>
              <a:t>School Change</a:t>
            </a:r>
          </a:p>
        </p:txBody>
      </p:sp>
      <p:sp>
        <p:nvSpPr>
          <p:cNvPr id="8" name="Right Arrow 7"/>
          <p:cNvSpPr/>
          <p:nvPr/>
        </p:nvSpPr>
        <p:spPr>
          <a:xfrm>
            <a:off x="3657600" y="4648200"/>
            <a:ext cx="685800" cy="22860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7801" y="3962401"/>
            <a:ext cx="4436427" cy="19812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0666" y="1526330"/>
            <a:ext cx="7132854" cy="4417271"/>
          </a:xfrm>
          <a:prstGeom prst="rect">
            <a:avLst/>
          </a:prstGeom>
        </p:spPr>
      </p:pic>
    </p:spTree>
    <p:extLst>
      <p:ext uri="{BB962C8B-B14F-4D97-AF65-F5344CB8AC3E}">
        <p14:creationId xmlns:p14="http://schemas.microsoft.com/office/powerpoint/2010/main" val="62444364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228600"/>
            <a:ext cx="8229600" cy="1143000"/>
          </a:xfrm>
        </p:spPr>
        <p:txBody>
          <a:bodyPr>
            <a:noAutofit/>
          </a:bodyPr>
          <a:lstStyle/>
          <a:p>
            <a:r>
              <a:rPr lang="en-US" noProof="0" dirty="0"/>
              <a:t>High School Graduation Verification</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76400" y="1371600"/>
            <a:ext cx="7315200" cy="4800600"/>
          </a:xfrm>
        </p:spPr>
      </p:pic>
    </p:spTree>
    <p:extLst>
      <p:ext uri="{BB962C8B-B14F-4D97-AF65-F5344CB8AC3E}">
        <p14:creationId xmlns:p14="http://schemas.microsoft.com/office/powerpoint/2010/main" val="388526301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FF122506-8088-4120-88A3-CC67A97A14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1956" y="1295400"/>
            <a:ext cx="4047244" cy="2438400"/>
          </a:xfrm>
          <a:prstGeom prst="rect">
            <a:avLst/>
          </a:prstGeom>
        </p:spPr>
      </p:pic>
      <p:pic>
        <p:nvPicPr>
          <p:cNvPr id="31" name="Picture 30">
            <a:extLst>
              <a:ext uri="{FF2B5EF4-FFF2-40B4-BE49-F238E27FC236}">
                <a16:creationId xmlns:a16="http://schemas.microsoft.com/office/drawing/2014/main" id="{2E84E309-B769-49D6-8186-181C392828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70614" y="3733800"/>
            <a:ext cx="4168586" cy="2285999"/>
          </a:xfrm>
          <a:prstGeom prst="rect">
            <a:avLst/>
          </a:prstGeom>
        </p:spPr>
      </p:pic>
      <p:sp>
        <p:nvSpPr>
          <p:cNvPr id="32" name="Rectangle 31">
            <a:extLst>
              <a:ext uri="{FF2B5EF4-FFF2-40B4-BE49-F238E27FC236}">
                <a16:creationId xmlns:a16="http://schemas.microsoft.com/office/drawing/2014/main" id="{31B54ADB-38D5-4163-9849-8B18D6E833D4}"/>
              </a:ext>
            </a:extLst>
          </p:cNvPr>
          <p:cNvSpPr/>
          <p:nvPr/>
        </p:nvSpPr>
        <p:spPr>
          <a:xfrm>
            <a:off x="4791956" y="1295400"/>
            <a:ext cx="4047244" cy="487680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6">
            <a:hlinkClick r:id="rId5" action="ppaction://hlinkfile"/>
            <a:extLst>
              <a:ext uri="{FF2B5EF4-FFF2-40B4-BE49-F238E27FC236}">
                <a16:creationId xmlns:a16="http://schemas.microsoft.com/office/drawing/2014/main" id="{30945D57-6004-4F51-8DB4-8B4DA0C81FA0}"/>
              </a:ext>
            </a:extLst>
          </p:cNvPr>
          <p:cNvSpPr/>
          <p:nvPr/>
        </p:nvSpPr>
        <p:spPr>
          <a:xfrm>
            <a:off x="2590800" y="68581"/>
            <a:ext cx="5779993" cy="1104898"/>
          </a:xfrm>
          <a:custGeom>
            <a:avLst/>
            <a:gdLst>
              <a:gd name="connsiteX0" fmla="*/ 0 w 3156086"/>
              <a:gd name="connsiteY0" fmla="*/ 0 h 1893651"/>
              <a:gd name="connsiteX1" fmla="*/ 3156086 w 3156086"/>
              <a:gd name="connsiteY1" fmla="*/ 0 h 1893651"/>
              <a:gd name="connsiteX2" fmla="*/ 3156086 w 3156086"/>
              <a:gd name="connsiteY2" fmla="*/ 1893651 h 1893651"/>
              <a:gd name="connsiteX3" fmla="*/ 0 w 3156086"/>
              <a:gd name="connsiteY3" fmla="*/ 1893651 h 1893651"/>
              <a:gd name="connsiteX4" fmla="*/ 0 w 3156086"/>
              <a:gd name="connsiteY4" fmla="*/ 0 h 18936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6086" h="1893651">
                <a:moveTo>
                  <a:pt x="0" y="0"/>
                </a:moveTo>
                <a:lnTo>
                  <a:pt x="3156086" y="0"/>
                </a:lnTo>
                <a:lnTo>
                  <a:pt x="3156086" y="1893651"/>
                </a:lnTo>
                <a:lnTo>
                  <a:pt x="0" y="1893651"/>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4780" tIns="144780" rIns="144780" bIns="144780" numCol="1" spcCol="1270" anchor="ctr" anchorCtr="0">
            <a:noAutofit/>
          </a:bodyPr>
          <a:lstStyle/>
          <a:p>
            <a:pPr marL="0" lvl="0" indent="0" algn="ctr" defTabSz="1689100">
              <a:lnSpc>
                <a:spcPct val="90000"/>
              </a:lnSpc>
              <a:spcBef>
                <a:spcPct val="0"/>
              </a:spcBef>
              <a:buNone/>
            </a:pPr>
            <a:r>
              <a:rPr lang="en-US" sz="3800" kern="1200" dirty="0">
                <a:latin typeface="+mj-lt"/>
              </a:rPr>
              <a:t>New Student </a:t>
            </a:r>
          </a:p>
          <a:p>
            <a:pPr marL="0" lvl="0" indent="0" algn="ctr" defTabSz="1689100">
              <a:lnSpc>
                <a:spcPct val="90000"/>
              </a:lnSpc>
              <a:spcBef>
                <a:spcPct val="0"/>
              </a:spcBef>
              <a:buNone/>
            </a:pPr>
            <a:r>
              <a:rPr lang="en-US" sz="3800" kern="1200" dirty="0">
                <a:latin typeface="+mj-lt"/>
              </a:rPr>
              <a:t>Landing Page</a:t>
            </a:r>
          </a:p>
        </p:txBody>
      </p:sp>
      <p:sp>
        <p:nvSpPr>
          <p:cNvPr id="3" name="TextBox 2">
            <a:extLst>
              <a:ext uri="{FF2B5EF4-FFF2-40B4-BE49-F238E27FC236}">
                <a16:creationId xmlns:a16="http://schemas.microsoft.com/office/drawing/2014/main" id="{6C16C0D6-D0DF-483F-82AB-799A40D2BFBC}"/>
              </a:ext>
            </a:extLst>
          </p:cNvPr>
          <p:cNvSpPr txBox="1"/>
          <p:nvPr/>
        </p:nvSpPr>
        <p:spPr>
          <a:xfrm>
            <a:off x="1714053" y="1649074"/>
            <a:ext cx="2873187" cy="4401205"/>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sz="1900" dirty="0">
                <a:latin typeface="+mj-lt"/>
              </a:rPr>
              <a:t>Will replace WebGrants for Students</a:t>
            </a:r>
          </a:p>
          <a:p>
            <a:pPr marL="285750" indent="-285750">
              <a:spcBef>
                <a:spcPts val="600"/>
              </a:spcBef>
              <a:buFont typeface="Arial" panose="020B0604020202020204" pitchFamily="34" charset="0"/>
              <a:buChar char="•"/>
            </a:pPr>
            <a:r>
              <a:rPr lang="en-US" sz="1900" dirty="0">
                <a:latin typeface="+mj-lt"/>
              </a:rPr>
              <a:t>Students will be able to log into their accounts directly from the CSAC homepage</a:t>
            </a:r>
          </a:p>
          <a:p>
            <a:pPr marL="285750" indent="-285750">
              <a:spcBef>
                <a:spcPts val="600"/>
              </a:spcBef>
              <a:buFont typeface="Arial" panose="020B0604020202020204" pitchFamily="34" charset="0"/>
              <a:buChar char="•"/>
            </a:pPr>
            <a:r>
              <a:rPr lang="en-US" sz="1900" dirty="0">
                <a:latin typeface="+mj-lt"/>
              </a:rPr>
              <a:t>Compatible with multiple browsers and devices</a:t>
            </a:r>
          </a:p>
          <a:p>
            <a:pPr marL="285750" indent="-285750">
              <a:spcBef>
                <a:spcPts val="600"/>
              </a:spcBef>
              <a:buFont typeface="Arial" panose="020B0604020202020204" pitchFamily="34" charset="0"/>
              <a:buChar char="•"/>
            </a:pPr>
            <a:r>
              <a:rPr lang="en-US" sz="1900" dirty="0">
                <a:latin typeface="+mj-lt"/>
              </a:rPr>
              <a:t>All state financial aid that students are receiving listed in one place  </a:t>
            </a:r>
          </a:p>
          <a:p>
            <a:pPr marL="285750" indent="-285750">
              <a:buFont typeface="Arial" panose="020B0604020202020204" pitchFamily="34" charset="0"/>
              <a:buChar char="•"/>
            </a:pPr>
            <a:endParaRPr lang="en-US" dirty="0">
              <a:latin typeface="+mj-lt"/>
            </a:endParaRPr>
          </a:p>
        </p:txBody>
      </p:sp>
    </p:spTree>
    <p:extLst>
      <p:ext uri="{BB962C8B-B14F-4D97-AF65-F5344CB8AC3E}">
        <p14:creationId xmlns:p14="http://schemas.microsoft.com/office/powerpoint/2010/main" val="258450792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1"/>
          <p:cNvSpPr>
            <a:spLocks noGrp="1"/>
          </p:cNvSpPr>
          <p:nvPr>
            <p:ph type="title"/>
          </p:nvPr>
        </p:nvSpPr>
        <p:spPr>
          <a:xfrm>
            <a:off x="1440179" y="97788"/>
            <a:ext cx="8229600" cy="1143000"/>
          </a:xfrm>
        </p:spPr>
        <p:txBody>
          <a:bodyPr>
            <a:noAutofit/>
          </a:bodyPr>
          <a:lstStyle/>
          <a:p>
            <a:r>
              <a:rPr lang="en-US" noProof="0" dirty="0"/>
              <a:t>HS Graduation Verification</a:t>
            </a:r>
          </a:p>
        </p:txBody>
      </p:sp>
      <p:pic>
        <p:nvPicPr>
          <p:cNvPr id="4" name="Content Placeholder 3">
            <a:extLst>
              <a:ext uri="{FF2B5EF4-FFF2-40B4-BE49-F238E27FC236}">
                <a16:creationId xmlns:a16="http://schemas.microsoft.com/office/drawing/2014/main" id="{474F0520-954D-4B51-8B2D-130F239A230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392679" y="1042794"/>
            <a:ext cx="6324599" cy="5073109"/>
          </a:xfrm>
        </p:spPr>
      </p:pic>
      <p:sp>
        <p:nvSpPr>
          <p:cNvPr id="5" name="Rectangle: Rounded Corners 4">
            <a:extLst>
              <a:ext uri="{FF2B5EF4-FFF2-40B4-BE49-F238E27FC236}">
                <a16:creationId xmlns:a16="http://schemas.microsoft.com/office/drawing/2014/main" id="{F73102B3-DF32-41CE-9D57-98AB5676F613}"/>
              </a:ext>
            </a:extLst>
          </p:cNvPr>
          <p:cNvSpPr/>
          <p:nvPr/>
        </p:nvSpPr>
        <p:spPr>
          <a:xfrm>
            <a:off x="3581400" y="3810000"/>
            <a:ext cx="457200" cy="2667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9525" y="6115903"/>
            <a:ext cx="9134475" cy="707886"/>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marL="0" lvl="1" algn="ctr"/>
            <a:r>
              <a:rPr lang="en-US" sz="2000" i="1" dirty="0">
                <a:solidFill>
                  <a:schemeClr val="tx1"/>
                </a:solidFill>
                <a:latin typeface="Verdana" panose="020B0604030504040204" pitchFamily="34" charset="0"/>
                <a:ea typeface="Verdana" panose="020B0604030504040204" pitchFamily="34" charset="0"/>
                <a:cs typeface="Verdana" panose="020B0604030504040204" pitchFamily="34" charset="0"/>
              </a:rPr>
              <a:t>Only Cal Grant awardees who do not self-certify via student portal will require</a:t>
            </a:r>
            <a:r>
              <a:rPr lang="en-US" sz="2000" i="1" dirty="0">
                <a:latin typeface="Verdana" panose="020B0604030504040204" pitchFamily="34" charset="0"/>
                <a:ea typeface="Verdana" panose="020B0604030504040204" pitchFamily="34" charset="0"/>
                <a:cs typeface="Verdana" panose="020B0604030504040204" pitchFamily="34" charset="0"/>
              </a:rPr>
              <a:t> High School Graduation verification</a:t>
            </a:r>
            <a:endParaRPr lang="en-US" sz="2000" i="1" dirty="0">
              <a:solidFill>
                <a:schemeClr val="accent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116145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3581400" y="1447800"/>
            <a:ext cx="3352800" cy="3505200"/>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solidFill>
                <a:prstClr val="white"/>
              </a:solidFill>
              <a:latin typeface="Verdana" panose="020B0604030504040204" pitchFamily="34" charset="0"/>
              <a:ea typeface="Verdana" panose="020B0604030504040204" pitchFamily="34" charset="0"/>
              <a:cs typeface="Verdana" panose="020B0604030504040204" pitchFamily="34" charset="0"/>
            </a:endParaRPr>
          </a:p>
          <a:p>
            <a:pPr algn="ctr"/>
            <a:r>
              <a:rPr lang="en-US" sz="3600" b="1" dirty="0">
                <a:solidFill>
                  <a:prstClr val="white"/>
                </a:solidFill>
                <a:latin typeface="Verdana" panose="020B0604030504040204" pitchFamily="34" charset="0"/>
                <a:ea typeface="Verdana" panose="020B0604030504040204" pitchFamily="34" charset="0"/>
                <a:cs typeface="Verdana" panose="020B0604030504040204" pitchFamily="34" charset="0"/>
              </a:rPr>
              <a:t>Additional Information </a:t>
            </a:r>
          </a:p>
          <a:p>
            <a:pPr algn="ctr"/>
            <a:r>
              <a:rPr lang="en-US" sz="3600" b="1" dirty="0">
                <a:solidFill>
                  <a:prstClr val="white"/>
                </a:solidFill>
                <a:latin typeface="Verdana" panose="020B0604030504040204" pitchFamily="34" charset="0"/>
                <a:ea typeface="Verdana" panose="020B0604030504040204" pitchFamily="34" charset="0"/>
                <a:cs typeface="Verdana" panose="020B0604030504040204" pitchFamily="34" charset="0"/>
              </a:rPr>
              <a:t>&amp;</a:t>
            </a:r>
          </a:p>
          <a:p>
            <a:pPr algn="ctr"/>
            <a:r>
              <a:rPr lang="en-US" sz="3600" b="1" dirty="0">
                <a:solidFill>
                  <a:prstClr val="white"/>
                </a:solidFill>
                <a:latin typeface="Verdana" panose="020B0604030504040204" pitchFamily="34" charset="0"/>
                <a:ea typeface="Verdana" panose="020B0604030504040204" pitchFamily="34" charset="0"/>
                <a:cs typeface="Verdana" panose="020B0604030504040204" pitchFamily="34" charset="0"/>
              </a:rPr>
              <a:t>Resources</a:t>
            </a:r>
          </a:p>
          <a:p>
            <a:pPr algn="ctr"/>
            <a:endParaRPr lang="en-US" sz="3600" dirty="0">
              <a:solidFill>
                <a:prstClr val="white"/>
              </a:solidFill>
            </a:endParaRPr>
          </a:p>
        </p:txBody>
      </p:sp>
    </p:spTree>
    <p:extLst>
      <p:ext uri="{BB962C8B-B14F-4D97-AF65-F5344CB8AC3E}">
        <p14:creationId xmlns:p14="http://schemas.microsoft.com/office/powerpoint/2010/main" val="40350121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Content Placeholder 13"/>
          <p:cNvSpPr>
            <a:spLocks noGrp="1"/>
          </p:cNvSpPr>
          <p:nvPr>
            <p:ph idx="4294967295"/>
          </p:nvPr>
        </p:nvSpPr>
        <p:spPr>
          <a:xfrm>
            <a:off x="1676400" y="1828800"/>
            <a:ext cx="7281705" cy="4699192"/>
          </a:xfrm>
          <a:prstGeom prst="rect">
            <a:avLst/>
          </a:prstGeom>
        </p:spPr>
        <p:txBody>
          <a:bodyPr>
            <a:normAutofit/>
          </a:bodyPr>
          <a:lstStyle/>
          <a:p>
            <a:endParaRPr lang="en-US" sz="600" dirty="0"/>
          </a:p>
          <a:p>
            <a:pPr>
              <a:lnSpc>
                <a:spcPct val="110000"/>
              </a:lnSpc>
              <a:spcAft>
                <a:spcPts val="1200"/>
              </a:spcAft>
            </a:pPr>
            <a:r>
              <a:rPr lang="en-US" sz="2000" dirty="0">
                <a:latin typeface="Verdana" panose="020B0604030504040204" pitchFamily="34" charset="0"/>
                <a:ea typeface="Verdana" panose="020B0604030504040204" pitchFamily="34" charset="0"/>
                <a:cs typeface="Verdana" panose="020B0604030504040204" pitchFamily="34" charset="0"/>
              </a:rPr>
              <a:t>Assists current and former foster youth to help pay for college or career/technical training</a:t>
            </a:r>
          </a:p>
          <a:p>
            <a:pPr>
              <a:spcAft>
                <a:spcPts val="1200"/>
              </a:spcAft>
            </a:pPr>
            <a:r>
              <a:rPr lang="en-US" sz="2000" dirty="0">
                <a:latin typeface="Verdana" panose="020B0604030504040204" pitchFamily="34" charset="0"/>
                <a:ea typeface="Verdana" panose="020B0604030504040204" pitchFamily="34" charset="0"/>
                <a:cs typeface="Verdana" panose="020B0604030504040204" pitchFamily="34" charset="0"/>
              </a:rPr>
              <a:t>Administered by the Commission through an interagency agreement with the California Department of Social Services (CDSS)</a:t>
            </a:r>
          </a:p>
          <a:p>
            <a:pPr>
              <a:spcAft>
                <a:spcPts val="1200"/>
              </a:spcAft>
            </a:pPr>
            <a:r>
              <a:rPr lang="en-US" sz="2000" b="1" dirty="0">
                <a:latin typeface="Verdana" panose="020B0604030504040204" pitchFamily="34" charset="0"/>
                <a:ea typeface="Verdana" panose="020B0604030504040204" pitchFamily="34" charset="0"/>
                <a:cs typeface="Verdana" panose="020B0604030504040204" pitchFamily="34" charset="0"/>
              </a:rPr>
              <a:t>$17,623,700 </a:t>
            </a:r>
            <a:r>
              <a:rPr lang="en-US" sz="2000" dirty="0">
                <a:latin typeface="Verdana" panose="020B0604030504040204" pitchFamily="34" charset="0"/>
                <a:ea typeface="Verdana" panose="020B0604030504040204" pitchFamily="34" charset="0"/>
                <a:cs typeface="Verdana" panose="020B0604030504040204" pitchFamily="34" charset="0"/>
              </a:rPr>
              <a:t>federally and state-funded grant, subject to annual availability of funds</a:t>
            </a:r>
          </a:p>
          <a:p>
            <a:pPr>
              <a:spcAft>
                <a:spcPts val="1200"/>
              </a:spcAft>
            </a:pPr>
            <a:r>
              <a:rPr lang="en-US" sz="2000" dirty="0">
                <a:latin typeface="Verdana" panose="020B0604030504040204" pitchFamily="34" charset="0"/>
                <a:ea typeface="Verdana" panose="020B0604030504040204" pitchFamily="34" charset="0"/>
                <a:cs typeface="Verdana" panose="020B0604030504040204" pitchFamily="34" charset="0"/>
              </a:rPr>
              <a:t>Maximum annual award amount is $5,000 per academic year, based on unmet need</a:t>
            </a:r>
          </a:p>
          <a:p>
            <a:pPr>
              <a:lnSpc>
                <a:spcPct val="110000"/>
              </a:lnSpc>
            </a:pPr>
            <a:r>
              <a:rPr lang="en-US" sz="2000" dirty="0">
                <a:latin typeface="Verdana" panose="020B0604030504040204" pitchFamily="34" charset="0"/>
                <a:ea typeface="Verdana" panose="020B0604030504040204" pitchFamily="34" charset="0"/>
                <a:cs typeface="Verdana" panose="020B0604030504040204" pitchFamily="34" charset="0"/>
              </a:rPr>
              <a:t>Portable award (eligible schools outside of California)</a:t>
            </a:r>
          </a:p>
          <a:p>
            <a:pPr>
              <a:lnSpc>
                <a:spcPct val="110000"/>
              </a:lnSpc>
            </a:pPr>
            <a:endParaRPr lang="en-US" sz="2000" dirty="0"/>
          </a:p>
        </p:txBody>
      </p:sp>
      <p:grpSp>
        <p:nvGrpSpPr>
          <p:cNvPr id="4" name="Group 3">
            <a:extLst>
              <a:ext uri="{FF2B5EF4-FFF2-40B4-BE49-F238E27FC236}">
                <a16:creationId xmlns:a16="http://schemas.microsoft.com/office/drawing/2014/main" id="{C7602FA3-A4F4-493D-A5C1-823D6420F735}"/>
              </a:ext>
            </a:extLst>
          </p:cNvPr>
          <p:cNvGrpSpPr/>
          <p:nvPr/>
        </p:nvGrpSpPr>
        <p:grpSpPr>
          <a:xfrm>
            <a:off x="1676400" y="152400"/>
            <a:ext cx="7467600" cy="1470230"/>
            <a:chOff x="990600" y="1207985"/>
            <a:chExt cx="7467600" cy="1470230"/>
          </a:xfrm>
        </p:grpSpPr>
        <p:sp>
          <p:nvSpPr>
            <p:cNvPr id="5" name="Rectangle: Rounded Corners 4">
              <a:extLst>
                <a:ext uri="{FF2B5EF4-FFF2-40B4-BE49-F238E27FC236}">
                  <a16:creationId xmlns:a16="http://schemas.microsoft.com/office/drawing/2014/main" id="{7CDBF9B8-CD89-483D-912B-D33E9512ABD2}"/>
                </a:ext>
              </a:extLst>
            </p:cNvPr>
            <p:cNvSpPr/>
            <p:nvPr/>
          </p:nvSpPr>
          <p:spPr>
            <a:xfrm>
              <a:off x="990600" y="1295400"/>
              <a:ext cx="7467600" cy="1295400"/>
            </a:xfrm>
            <a:prstGeom prst="roundRect">
              <a:avLst/>
            </a:prstGeom>
            <a:solidFill>
              <a:srgbClr val="E689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850D1BE-CACD-48D3-A47F-1CF6A825994B}"/>
                </a:ext>
              </a:extLst>
            </p:cNvPr>
            <p:cNvSpPr txBox="1"/>
            <p:nvPr/>
          </p:nvSpPr>
          <p:spPr>
            <a:xfrm>
              <a:off x="1103671" y="1295400"/>
              <a:ext cx="4572000" cy="584775"/>
            </a:xfrm>
            <a:prstGeom prst="rect">
              <a:avLst/>
            </a:prstGeom>
            <a:noFill/>
          </p:spPr>
          <p:txBody>
            <a:bodyPr wrap="square" rtlCol="0">
              <a:spAutoFit/>
            </a:bodyPr>
            <a:lstStyle/>
            <a:p>
              <a:r>
                <a:rPr lang="en-US" sz="3200" b="1" dirty="0">
                  <a:solidFill>
                    <a:schemeClr val="bg1"/>
                  </a:solidFill>
                  <a:latin typeface="Britannic Bold" panose="020B0903060703020204" pitchFamily="34" charset="0"/>
                </a:rPr>
                <a:t>California Chafee Grant</a:t>
              </a:r>
            </a:p>
          </p:txBody>
        </p:sp>
        <p:sp>
          <p:nvSpPr>
            <p:cNvPr id="7" name="TextBox 6">
              <a:extLst>
                <a:ext uri="{FF2B5EF4-FFF2-40B4-BE49-F238E27FC236}">
                  <a16:creationId xmlns:a16="http://schemas.microsoft.com/office/drawing/2014/main" id="{46878E51-DFA4-4364-AAC6-31C6754E69B8}"/>
                </a:ext>
              </a:extLst>
            </p:cNvPr>
            <p:cNvSpPr txBox="1"/>
            <p:nvPr/>
          </p:nvSpPr>
          <p:spPr>
            <a:xfrm>
              <a:off x="1103671" y="1943100"/>
              <a:ext cx="5334000" cy="584775"/>
            </a:xfrm>
            <a:prstGeom prst="rect">
              <a:avLst/>
            </a:prstGeom>
            <a:noFill/>
          </p:spPr>
          <p:txBody>
            <a:bodyPr wrap="square" rtlCol="0">
              <a:spAutoFit/>
            </a:bodyPr>
            <a:lstStyle/>
            <a:p>
              <a:r>
                <a:rPr lang="en-US" sz="1600" b="1" i="1" dirty="0">
                  <a:solidFill>
                    <a:schemeClr val="bg1"/>
                  </a:solidFill>
                </a:rPr>
                <a:t>Free Money for Foster Youth</a:t>
              </a:r>
            </a:p>
            <a:p>
              <a:r>
                <a:rPr lang="en-US" sz="1600" b="1" i="1" dirty="0">
                  <a:solidFill>
                    <a:schemeClr val="bg1"/>
                  </a:solidFill>
                </a:rPr>
                <a:t>For College or Technical and Career Training  </a:t>
              </a:r>
            </a:p>
          </p:txBody>
        </p:sp>
        <p:pic>
          <p:nvPicPr>
            <p:cNvPr id="8" name="Picture 7">
              <a:extLst>
                <a:ext uri="{FF2B5EF4-FFF2-40B4-BE49-F238E27FC236}">
                  <a16:creationId xmlns:a16="http://schemas.microsoft.com/office/drawing/2014/main" id="{0F70F706-2796-4F2F-90A3-1902BE3B4C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0742" y="1207985"/>
              <a:ext cx="1069258" cy="1470230"/>
            </a:xfrm>
            <a:prstGeom prst="rect">
              <a:avLst/>
            </a:prstGeom>
            <a:ln w="28575">
              <a:solidFill>
                <a:schemeClr val="accent6"/>
              </a:solidFill>
            </a:ln>
            <a:effectLst>
              <a:softEdge rad="12700"/>
            </a:effectLst>
          </p:spPr>
        </p:pic>
      </p:grpSp>
    </p:spTree>
    <p:extLst>
      <p:ext uri="{BB962C8B-B14F-4D97-AF65-F5344CB8AC3E}">
        <p14:creationId xmlns:p14="http://schemas.microsoft.com/office/powerpoint/2010/main" val="500423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CCE57DB-81E5-493C-B939-DB8EC18576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0465" y="1209675"/>
            <a:ext cx="5133550" cy="5495925"/>
          </a:xfrm>
          <a:prstGeom prst="rect">
            <a:avLst/>
          </a:prstGeom>
        </p:spPr>
      </p:pic>
      <p:pic>
        <p:nvPicPr>
          <p:cNvPr id="16" name="Picture 15">
            <a:extLst>
              <a:ext uri="{FF2B5EF4-FFF2-40B4-BE49-F238E27FC236}">
                <a16:creationId xmlns:a16="http://schemas.microsoft.com/office/drawing/2014/main" id="{6D744050-730F-464D-87B1-48AC1D00988E}"/>
              </a:ext>
            </a:extLst>
          </p:cNvPr>
          <p:cNvPicPr>
            <a:picLocks noChangeAspect="1"/>
          </p:cNvPicPr>
          <p:nvPr/>
        </p:nvPicPr>
        <p:blipFill rotWithShape="1">
          <a:blip r:embed="rId4">
            <a:extLst>
              <a:ext uri="{28A0092B-C50C-407E-A947-70E740481C1C}">
                <a14:useLocalDpi xmlns:a14="http://schemas.microsoft.com/office/drawing/2010/main" val="0"/>
              </a:ext>
            </a:extLst>
          </a:blip>
          <a:srcRect r="30171"/>
          <a:stretch/>
        </p:blipFill>
        <p:spPr>
          <a:xfrm>
            <a:off x="-7161147" y="-1407064"/>
            <a:ext cx="4163666" cy="5962650"/>
          </a:xfrm>
          <a:prstGeom prst="rect">
            <a:avLst/>
          </a:prstGeom>
        </p:spPr>
      </p:pic>
      <p:sp>
        <p:nvSpPr>
          <p:cNvPr id="17" name="TextBox 16"/>
          <p:cNvSpPr txBox="1"/>
          <p:nvPr/>
        </p:nvSpPr>
        <p:spPr>
          <a:xfrm>
            <a:off x="73929" y="899134"/>
            <a:ext cx="1638677" cy="1785104"/>
          </a:xfrm>
          <a:prstGeom prst="rect">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b="1" dirty="0">
                <a:solidFill>
                  <a:schemeClr val="accent1"/>
                </a:solidFill>
                <a:latin typeface="Verdana" panose="020B0604030504040204" pitchFamily="34" charset="0"/>
                <a:ea typeface="Verdana" panose="020B0604030504040204" pitchFamily="34" charset="0"/>
                <a:cs typeface="Verdana" panose="020B0604030504040204" pitchFamily="34" charset="0"/>
              </a:rPr>
              <a:t>Leaderboard</a:t>
            </a:r>
          </a:p>
          <a:p>
            <a:pPr algn="ctr"/>
            <a:r>
              <a:rPr lang="en-US" sz="1200" dirty="0">
                <a:latin typeface="Verdana" panose="020B0604030504040204" pitchFamily="34" charset="0"/>
                <a:ea typeface="Verdana" panose="020B0604030504040204" pitchFamily="34" charset="0"/>
                <a:cs typeface="Verdana" panose="020B0604030504040204" pitchFamily="34" charset="0"/>
              </a:rPr>
              <a:t>Ranks schools based on % of completed applications with matched GPAs. 8 levels determined by the graduating class size</a:t>
            </a:r>
          </a:p>
        </p:txBody>
      </p:sp>
      <p:sp>
        <p:nvSpPr>
          <p:cNvPr id="19" name="TextBox 18"/>
          <p:cNvSpPr txBox="1"/>
          <p:nvPr/>
        </p:nvSpPr>
        <p:spPr>
          <a:xfrm>
            <a:off x="118098" y="5112405"/>
            <a:ext cx="1638677" cy="1261884"/>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sz="1400" b="1" dirty="0">
                <a:solidFill>
                  <a:schemeClr val="accent1"/>
                </a:solidFill>
                <a:latin typeface="Verdana" panose="020B0604030504040204" pitchFamily="34" charset="0"/>
                <a:ea typeface="Verdana" panose="020B0604030504040204" pitchFamily="34" charset="0"/>
                <a:cs typeface="Verdana" panose="020B0604030504040204" pitchFamily="34" charset="0"/>
              </a:rPr>
              <a:t>FAFSA/CADAA</a:t>
            </a:r>
          </a:p>
          <a:p>
            <a:pPr algn="ctr"/>
            <a:r>
              <a:rPr lang="en-US" sz="1400" b="1" dirty="0">
                <a:solidFill>
                  <a:schemeClr val="accent1"/>
                </a:solidFill>
                <a:latin typeface="Verdana" panose="020B0604030504040204" pitchFamily="34" charset="0"/>
                <a:ea typeface="Verdana" panose="020B0604030504040204" pitchFamily="34" charset="0"/>
                <a:cs typeface="Verdana" panose="020B0604030504040204" pitchFamily="34" charset="0"/>
              </a:rPr>
              <a:t>Applications</a:t>
            </a:r>
          </a:p>
          <a:p>
            <a:pPr algn="ctr"/>
            <a:r>
              <a:rPr lang="en-US" sz="1200" dirty="0">
                <a:latin typeface="Verdana" panose="020B0604030504040204" pitchFamily="34" charset="0"/>
                <a:ea typeface="Verdana" panose="020B0604030504040204" pitchFamily="34" charset="0"/>
                <a:cs typeface="Verdana" panose="020B0604030504040204" pitchFamily="34" charset="0"/>
              </a:rPr>
              <a:t># of applications received from California high school seniors</a:t>
            </a:r>
          </a:p>
        </p:txBody>
      </p:sp>
      <p:sp>
        <p:nvSpPr>
          <p:cNvPr id="24" name="TextBox 23"/>
          <p:cNvSpPr txBox="1"/>
          <p:nvPr/>
        </p:nvSpPr>
        <p:spPr>
          <a:xfrm>
            <a:off x="7242008" y="1155350"/>
            <a:ext cx="1673391" cy="1077218"/>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sz="1600" b="1" dirty="0">
                <a:solidFill>
                  <a:schemeClr val="accent1"/>
                </a:solidFill>
                <a:latin typeface="Verdana" panose="020B0604030504040204" pitchFamily="34" charset="0"/>
                <a:ea typeface="Verdana" panose="020B0604030504040204" pitchFamily="34" charset="0"/>
                <a:cs typeface="Verdana" panose="020B0604030504040204" pitchFamily="34" charset="0"/>
              </a:rPr>
              <a:t>Export</a:t>
            </a:r>
          </a:p>
          <a:p>
            <a:pPr algn="ctr"/>
            <a:r>
              <a:rPr lang="en-US" sz="1200" dirty="0">
                <a:latin typeface="Verdana" panose="020B0604030504040204" pitchFamily="34" charset="0"/>
                <a:ea typeface="Verdana" panose="020B0604030504040204" pitchFamily="34" charset="0"/>
                <a:cs typeface="Verdana" panose="020B0604030504040204" pitchFamily="34" charset="0"/>
              </a:rPr>
              <a:t>Download data for all school districts, and counties in CSV format</a:t>
            </a:r>
          </a:p>
        </p:txBody>
      </p:sp>
      <p:sp>
        <p:nvSpPr>
          <p:cNvPr id="25" name="TextBox 24"/>
          <p:cNvSpPr txBox="1"/>
          <p:nvPr/>
        </p:nvSpPr>
        <p:spPr>
          <a:xfrm>
            <a:off x="7254240" y="2705725"/>
            <a:ext cx="1661159" cy="1446550"/>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sz="1600" b="1" dirty="0">
                <a:solidFill>
                  <a:schemeClr val="accent1"/>
                </a:solidFill>
                <a:latin typeface="Verdana" panose="020B0604030504040204" pitchFamily="34" charset="0"/>
                <a:ea typeface="Verdana" panose="020B0604030504040204" pitchFamily="34" charset="0"/>
                <a:cs typeface="Verdana" panose="020B0604030504040204" pitchFamily="34" charset="0"/>
              </a:rPr>
              <a:t>Search</a:t>
            </a:r>
          </a:p>
          <a:p>
            <a:pPr algn="ctr"/>
            <a:r>
              <a:rPr lang="en-US" sz="1200" dirty="0">
                <a:latin typeface="Verdana" panose="020B0604030504040204" pitchFamily="34" charset="0"/>
                <a:ea typeface="Verdana" panose="020B0604030504040204" pitchFamily="34" charset="0"/>
                <a:cs typeface="Verdana" panose="020B0604030504040204" pitchFamily="34" charset="0"/>
              </a:rPr>
              <a:t>Interactive search with auto-completion to search by school names, districts, and/or counties</a:t>
            </a:r>
          </a:p>
        </p:txBody>
      </p:sp>
      <p:sp>
        <p:nvSpPr>
          <p:cNvPr id="26" name="TextBox 25"/>
          <p:cNvSpPr txBox="1"/>
          <p:nvPr/>
        </p:nvSpPr>
        <p:spPr>
          <a:xfrm>
            <a:off x="7151627" y="4710735"/>
            <a:ext cx="1873898" cy="193899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sz="1600" b="1" dirty="0">
                <a:solidFill>
                  <a:schemeClr val="accent1"/>
                </a:solidFill>
                <a:latin typeface="Verdana" panose="020B0604030504040204" pitchFamily="34" charset="0"/>
                <a:ea typeface="Verdana" panose="020B0604030504040204" pitchFamily="34" charset="0"/>
                <a:cs typeface="Verdana" panose="020B0604030504040204" pitchFamily="34" charset="0"/>
              </a:rPr>
              <a:t>FAFSA/CADAA +</a:t>
            </a:r>
          </a:p>
          <a:p>
            <a:pPr algn="ctr"/>
            <a:r>
              <a:rPr lang="en-US" sz="1600" b="1" dirty="0">
                <a:solidFill>
                  <a:schemeClr val="accent1"/>
                </a:solidFill>
                <a:latin typeface="Verdana" panose="020B0604030504040204" pitchFamily="34" charset="0"/>
                <a:ea typeface="Verdana" panose="020B0604030504040204" pitchFamily="34" charset="0"/>
                <a:cs typeface="Verdana" panose="020B0604030504040204" pitchFamily="34" charset="0"/>
              </a:rPr>
              <a:t> GPA</a:t>
            </a:r>
          </a:p>
          <a:p>
            <a:pPr algn="ctr"/>
            <a:r>
              <a:rPr lang="en-US" sz="1200" dirty="0">
                <a:latin typeface="Verdana" panose="020B0604030504040204" pitchFamily="34" charset="0"/>
                <a:ea typeface="Verdana" panose="020B0604030504040204" pitchFamily="34" charset="0"/>
                <a:cs typeface="Verdana" panose="020B0604030504040204" pitchFamily="34" charset="0"/>
              </a:rPr>
              <a:t>Aggregate counts of financial aid applications that have successfully matched to students’ GPAs.</a:t>
            </a:r>
          </a:p>
        </p:txBody>
      </p:sp>
      <p:sp>
        <p:nvSpPr>
          <p:cNvPr id="2" name="Rectangle 1">
            <a:extLst>
              <a:ext uri="{FF2B5EF4-FFF2-40B4-BE49-F238E27FC236}">
                <a16:creationId xmlns:a16="http://schemas.microsoft.com/office/drawing/2014/main" id="{F97E9D2B-8B86-452F-B8F8-95413A6DCCE7}"/>
              </a:ext>
            </a:extLst>
          </p:cNvPr>
          <p:cNvSpPr/>
          <p:nvPr/>
        </p:nvSpPr>
        <p:spPr>
          <a:xfrm>
            <a:off x="1327548" y="194717"/>
            <a:ext cx="7814139" cy="646331"/>
          </a:xfrm>
          <a:prstGeom prst="rect">
            <a:avLst/>
          </a:prstGeom>
        </p:spPr>
        <p:txBody>
          <a:bodyPr wrap="square">
            <a:spAutoFit/>
          </a:bodyPr>
          <a:lstStyle/>
          <a:p>
            <a:pPr lvl="0" algn="ctr"/>
            <a:r>
              <a:rPr lang="en-US" sz="3600" b="1" dirty="0">
                <a:solidFill>
                  <a:srgbClr val="000000"/>
                </a:solidFill>
                <a:latin typeface="Verdana" panose="020B0604030504040204" pitchFamily="34" charset="0"/>
                <a:ea typeface="Verdana" panose="020B0604030504040204" pitchFamily="34" charset="0"/>
                <a:cs typeface="Verdana" panose="020B0604030504040204" pitchFamily="34" charset="0"/>
              </a:rPr>
              <a:t>Race To Submit Dashboard</a:t>
            </a:r>
            <a:endParaRPr lang="en-US" dirty="0">
              <a:solidFill>
                <a:prstClr val="black"/>
              </a:solidFill>
            </a:endParaRPr>
          </a:p>
        </p:txBody>
      </p:sp>
      <p:sp>
        <p:nvSpPr>
          <p:cNvPr id="18" name="Right Arrow 17"/>
          <p:cNvSpPr/>
          <p:nvPr/>
        </p:nvSpPr>
        <p:spPr>
          <a:xfrm>
            <a:off x="1800240" y="2298054"/>
            <a:ext cx="459903" cy="258924"/>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Right Arrow 17">
            <a:extLst>
              <a:ext uri="{FF2B5EF4-FFF2-40B4-BE49-F238E27FC236}">
                <a16:creationId xmlns:a16="http://schemas.microsoft.com/office/drawing/2014/main" id="{8B9DA0A2-9487-4A97-B60F-1B4AC9F7CBCC}"/>
              </a:ext>
            </a:extLst>
          </p:cNvPr>
          <p:cNvSpPr/>
          <p:nvPr/>
        </p:nvSpPr>
        <p:spPr>
          <a:xfrm rot="415673">
            <a:off x="1788404" y="6264299"/>
            <a:ext cx="812846" cy="258924"/>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8" name="Right Arrow 17">
            <a:extLst>
              <a:ext uri="{FF2B5EF4-FFF2-40B4-BE49-F238E27FC236}">
                <a16:creationId xmlns:a16="http://schemas.microsoft.com/office/drawing/2014/main" id="{F4F14E66-E2FA-4DD5-BA15-9C618519462B}"/>
              </a:ext>
            </a:extLst>
          </p:cNvPr>
          <p:cNvSpPr/>
          <p:nvPr/>
        </p:nvSpPr>
        <p:spPr>
          <a:xfrm rot="12245773">
            <a:off x="5901491" y="2758990"/>
            <a:ext cx="1322962" cy="311676"/>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 name="Right Arrow 17">
            <a:extLst>
              <a:ext uri="{FF2B5EF4-FFF2-40B4-BE49-F238E27FC236}">
                <a16:creationId xmlns:a16="http://schemas.microsoft.com/office/drawing/2014/main" id="{03448BDB-B5C7-42D0-AB5C-29979FAE9C78}"/>
              </a:ext>
            </a:extLst>
          </p:cNvPr>
          <p:cNvSpPr/>
          <p:nvPr/>
        </p:nvSpPr>
        <p:spPr>
          <a:xfrm rot="9574053">
            <a:off x="6433876" y="6244827"/>
            <a:ext cx="694399" cy="258924"/>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 name="Right Arrow 17">
            <a:extLst>
              <a:ext uri="{FF2B5EF4-FFF2-40B4-BE49-F238E27FC236}">
                <a16:creationId xmlns:a16="http://schemas.microsoft.com/office/drawing/2014/main" id="{DE1DFCA7-E0D2-4EB3-937C-0D2C9824A35A}"/>
              </a:ext>
            </a:extLst>
          </p:cNvPr>
          <p:cNvSpPr/>
          <p:nvPr/>
        </p:nvSpPr>
        <p:spPr>
          <a:xfrm rot="10500416">
            <a:off x="6412974" y="1824018"/>
            <a:ext cx="756547" cy="311676"/>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0" name="Picture 19">
            <a:extLst>
              <a:ext uri="{FF2B5EF4-FFF2-40B4-BE49-F238E27FC236}">
                <a16:creationId xmlns:a16="http://schemas.microsoft.com/office/drawing/2014/main" id="{0C141163-9744-455B-A968-9C1D7B95E38C}"/>
              </a:ext>
            </a:extLst>
          </p:cNvPr>
          <p:cNvPicPr>
            <a:picLocks noChangeAspect="1"/>
          </p:cNvPicPr>
          <p:nvPr/>
        </p:nvPicPr>
        <p:blipFill rotWithShape="1">
          <a:blip r:embed="rId4">
            <a:extLst>
              <a:ext uri="{28A0092B-C50C-407E-A947-70E740481C1C}">
                <a14:useLocalDpi xmlns:a14="http://schemas.microsoft.com/office/drawing/2010/main" val="0"/>
              </a:ext>
            </a:extLst>
          </a:blip>
          <a:srcRect l="69264"/>
          <a:stretch/>
        </p:blipFill>
        <p:spPr>
          <a:xfrm>
            <a:off x="12105617" y="-3594806"/>
            <a:ext cx="1832679" cy="5962650"/>
          </a:xfrm>
          <a:prstGeom prst="rect">
            <a:avLst/>
          </a:prstGeom>
        </p:spPr>
      </p:pic>
    </p:spTree>
    <p:extLst>
      <p:ext uri="{BB962C8B-B14F-4D97-AF65-F5344CB8AC3E}">
        <p14:creationId xmlns:p14="http://schemas.microsoft.com/office/powerpoint/2010/main" val="3212038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500"/>
                                        <p:tgtEl>
                                          <p:spTgt spid="2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5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fade">
                                      <p:cBhvr>
                                        <p:cTn id="34" dur="500"/>
                                        <p:tgtEl>
                                          <p:spTgt spid="3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fade">
                                      <p:cBhvr>
                                        <p:cTn id="39" dur="500"/>
                                        <p:tgtEl>
                                          <p:spTgt spid="24"/>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4" grpId="0" animBg="1"/>
      <p:bldP spid="25" grpId="0" animBg="1"/>
      <p:bldP spid="26" grpId="0" animBg="1"/>
      <p:bldP spid="18" grpId="0" animBg="1"/>
      <p:bldP spid="27" grpId="0" animBg="1"/>
      <p:bldP spid="28" grpId="0" animBg="1"/>
      <p:bldP spid="30" grpId="0" animBg="1"/>
      <p:bldP spid="31" grpId="0" animBg="1"/>
    </p:bld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C9D955B-4E3E-4D2D-849B-4D22E14CA5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466" y="969616"/>
            <a:ext cx="4247006" cy="5126384"/>
          </a:xfrm>
          <a:prstGeom prst="rect">
            <a:avLst/>
          </a:prstGeom>
        </p:spPr>
      </p:pic>
      <p:sp>
        <p:nvSpPr>
          <p:cNvPr id="2" name="Title 1">
            <a:extLst>
              <a:ext uri="{FF2B5EF4-FFF2-40B4-BE49-F238E27FC236}">
                <a16:creationId xmlns:a16="http://schemas.microsoft.com/office/drawing/2014/main" id="{129040AF-2829-469E-96E2-26E8A5968C86}"/>
              </a:ext>
            </a:extLst>
          </p:cNvPr>
          <p:cNvSpPr>
            <a:spLocks noGrp="1"/>
          </p:cNvSpPr>
          <p:nvPr>
            <p:ph type="title"/>
          </p:nvPr>
        </p:nvSpPr>
        <p:spPr>
          <a:xfrm>
            <a:off x="1115963" y="172313"/>
            <a:ext cx="8229600" cy="990600"/>
          </a:xfrm>
        </p:spPr>
        <p:txBody>
          <a:bodyPr>
            <a:normAutofit fontScale="90000"/>
          </a:bodyPr>
          <a:lstStyle/>
          <a:p>
            <a:r>
              <a:rPr lang="en-US" sz="3400" dirty="0">
                <a:solidFill>
                  <a:srgbClr val="000000"/>
                </a:solidFill>
              </a:rPr>
              <a:t>Race To Submit Dashboard</a:t>
            </a:r>
            <a:br>
              <a:rPr lang="en-US" dirty="0">
                <a:solidFill>
                  <a:prstClr val="black"/>
                </a:solidFill>
              </a:rPr>
            </a:br>
            <a:endParaRPr lang="en-US" dirty="0"/>
          </a:p>
        </p:txBody>
      </p:sp>
      <p:pic>
        <p:nvPicPr>
          <p:cNvPr id="4" name="Content Placeholder 3" hidden="1">
            <a:extLst>
              <a:ext uri="{FF2B5EF4-FFF2-40B4-BE49-F238E27FC236}">
                <a16:creationId xmlns:a16="http://schemas.microsoft.com/office/drawing/2014/main" id="{8F15FF5C-6339-48D2-8430-5D3DFF3145B8}"/>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t="11118" r="30171" b="26386"/>
          <a:stretch/>
        </p:blipFill>
        <p:spPr>
          <a:xfrm>
            <a:off x="2384718" y="2971800"/>
            <a:ext cx="3065100" cy="2743200"/>
          </a:xfrm>
          <a:prstGeom prst="rect">
            <a:avLst/>
          </a:prstGeom>
        </p:spPr>
      </p:pic>
      <p:pic>
        <p:nvPicPr>
          <p:cNvPr id="5" name="Picture 4" hidden="1">
            <a:extLst>
              <a:ext uri="{FF2B5EF4-FFF2-40B4-BE49-F238E27FC236}">
                <a16:creationId xmlns:a16="http://schemas.microsoft.com/office/drawing/2014/main" id="{8E106C8B-FCB5-4DF1-BC6A-E9278BD26A8A}"/>
              </a:ext>
            </a:extLst>
          </p:cNvPr>
          <p:cNvPicPr>
            <a:picLocks noChangeAspect="1"/>
          </p:cNvPicPr>
          <p:nvPr/>
        </p:nvPicPr>
        <p:blipFill rotWithShape="1">
          <a:blip r:embed="rId4">
            <a:extLst>
              <a:ext uri="{28A0092B-C50C-407E-A947-70E740481C1C}">
                <a14:useLocalDpi xmlns:a14="http://schemas.microsoft.com/office/drawing/2010/main" val="0"/>
              </a:ext>
            </a:extLst>
          </a:blip>
          <a:srcRect l="69264" t="11118" b="26386"/>
          <a:stretch/>
        </p:blipFill>
        <p:spPr>
          <a:xfrm>
            <a:off x="5430768" y="2971800"/>
            <a:ext cx="1316377" cy="2743200"/>
          </a:xfrm>
          <a:prstGeom prst="rect">
            <a:avLst/>
          </a:prstGeom>
        </p:spPr>
      </p:pic>
      <p:sp>
        <p:nvSpPr>
          <p:cNvPr id="7" name="TextBox 6">
            <a:extLst>
              <a:ext uri="{FF2B5EF4-FFF2-40B4-BE49-F238E27FC236}">
                <a16:creationId xmlns:a16="http://schemas.microsoft.com/office/drawing/2014/main" id="{17F835D5-6752-4B52-B5F1-9FF97A77E5B3}"/>
              </a:ext>
            </a:extLst>
          </p:cNvPr>
          <p:cNvSpPr txBox="1"/>
          <p:nvPr/>
        </p:nvSpPr>
        <p:spPr>
          <a:xfrm>
            <a:off x="1673800" y="1162913"/>
            <a:ext cx="1442789" cy="1908215"/>
          </a:xfrm>
          <a:prstGeom prst="rect">
            <a:avLst/>
          </a:prstGeom>
          <a:noFill/>
        </p:spPr>
        <p:txBody>
          <a:bodyPr wrap="square" rtlCol="0">
            <a:spAutoFit/>
          </a:bodyPr>
          <a:lstStyle/>
          <a:p>
            <a:pPr algn="ctr"/>
            <a:r>
              <a:rPr lang="en-US" sz="2000" b="1" dirty="0">
                <a:latin typeface="+mj-lt"/>
              </a:rPr>
              <a:t>Remember</a:t>
            </a:r>
          </a:p>
          <a:p>
            <a:r>
              <a:rPr lang="en-US" sz="1400" dirty="0">
                <a:latin typeface="+mj-lt"/>
              </a:rPr>
              <a:t>When the 2020-21 Dashboard becomes available, senior enrollment still reflects 2019 data</a:t>
            </a:r>
          </a:p>
        </p:txBody>
      </p:sp>
      <p:sp>
        <p:nvSpPr>
          <p:cNvPr id="9" name="TextBox 8">
            <a:extLst>
              <a:ext uri="{FF2B5EF4-FFF2-40B4-BE49-F238E27FC236}">
                <a16:creationId xmlns:a16="http://schemas.microsoft.com/office/drawing/2014/main" id="{232C34DC-BD7B-49F4-A41E-E8CCDC8D0122}"/>
              </a:ext>
            </a:extLst>
          </p:cNvPr>
          <p:cNvSpPr txBox="1"/>
          <p:nvPr/>
        </p:nvSpPr>
        <p:spPr>
          <a:xfrm>
            <a:off x="7688147" y="1050489"/>
            <a:ext cx="1290311" cy="2554545"/>
          </a:xfrm>
          <a:prstGeom prst="rect">
            <a:avLst/>
          </a:prstGeom>
          <a:noFill/>
        </p:spPr>
        <p:txBody>
          <a:bodyPr wrap="square" rtlCol="0">
            <a:spAutoFit/>
          </a:bodyPr>
          <a:lstStyle/>
          <a:p>
            <a:pPr algn="ctr"/>
            <a:r>
              <a:rPr lang="en-US" sz="2000" b="1" dirty="0">
                <a:latin typeface="+mj-lt"/>
              </a:rPr>
              <a:t>Updates</a:t>
            </a:r>
          </a:p>
          <a:p>
            <a:r>
              <a:rPr lang="en-US" sz="1400" dirty="0">
                <a:latin typeface="+mj-lt"/>
              </a:rPr>
              <a:t>Senior enrollment is updated by CA Dept. of Education to reflect current senior class numbers at the end of the calendar year</a:t>
            </a:r>
          </a:p>
        </p:txBody>
      </p:sp>
      <p:sp>
        <p:nvSpPr>
          <p:cNvPr id="10" name="TextBox 9" hidden="1">
            <a:extLst>
              <a:ext uri="{FF2B5EF4-FFF2-40B4-BE49-F238E27FC236}">
                <a16:creationId xmlns:a16="http://schemas.microsoft.com/office/drawing/2014/main" id="{8AEAF673-A646-4E6D-A80C-2E9DE5466DC7}"/>
              </a:ext>
            </a:extLst>
          </p:cNvPr>
          <p:cNvSpPr txBox="1"/>
          <p:nvPr/>
        </p:nvSpPr>
        <p:spPr>
          <a:xfrm>
            <a:off x="3042907" y="3065049"/>
            <a:ext cx="1600200" cy="375047"/>
          </a:xfrm>
          <a:prstGeom prst="rect">
            <a:avLst/>
          </a:prstGeom>
          <a:noFill/>
        </p:spPr>
        <p:txBody>
          <a:bodyPr wrap="square" rtlCol="0">
            <a:spAutoFit/>
          </a:bodyPr>
          <a:lstStyle/>
          <a:p>
            <a:r>
              <a:rPr lang="en-US" b="1" dirty="0"/>
              <a:t>Class of 2019</a:t>
            </a:r>
          </a:p>
        </p:txBody>
      </p:sp>
      <p:sp>
        <p:nvSpPr>
          <p:cNvPr id="12" name="Arrow: Curved Right 11" hidden="1">
            <a:extLst>
              <a:ext uri="{FF2B5EF4-FFF2-40B4-BE49-F238E27FC236}">
                <a16:creationId xmlns:a16="http://schemas.microsoft.com/office/drawing/2014/main" id="{FC2EF4A6-7DF1-4D3A-8974-15C94B10D04A}"/>
              </a:ext>
            </a:extLst>
          </p:cNvPr>
          <p:cNvSpPr/>
          <p:nvPr/>
        </p:nvSpPr>
        <p:spPr>
          <a:xfrm>
            <a:off x="457200" y="3657600"/>
            <a:ext cx="685800" cy="1219200"/>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Arrow: Curved Left 13" hidden="1">
            <a:extLst>
              <a:ext uri="{FF2B5EF4-FFF2-40B4-BE49-F238E27FC236}">
                <a16:creationId xmlns:a16="http://schemas.microsoft.com/office/drawing/2014/main" id="{7E3FC3BD-27F0-4D18-88FA-F8E3DAA40A44}"/>
              </a:ext>
            </a:extLst>
          </p:cNvPr>
          <p:cNvSpPr/>
          <p:nvPr/>
        </p:nvSpPr>
        <p:spPr>
          <a:xfrm>
            <a:off x="7754223" y="3657600"/>
            <a:ext cx="609600" cy="121920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hidden="1">
            <a:extLst>
              <a:ext uri="{FF2B5EF4-FFF2-40B4-BE49-F238E27FC236}">
                <a16:creationId xmlns:a16="http://schemas.microsoft.com/office/drawing/2014/main" id="{AAE8F8F2-AC73-4495-9DDC-660987DABB60}"/>
              </a:ext>
            </a:extLst>
          </p:cNvPr>
          <p:cNvSpPr txBox="1"/>
          <p:nvPr/>
        </p:nvSpPr>
        <p:spPr>
          <a:xfrm>
            <a:off x="3558589" y="3070764"/>
            <a:ext cx="2026819" cy="369332"/>
          </a:xfrm>
          <a:prstGeom prst="rect">
            <a:avLst/>
          </a:prstGeom>
          <a:noFill/>
        </p:spPr>
        <p:txBody>
          <a:bodyPr wrap="square" rtlCol="0">
            <a:spAutoFit/>
          </a:bodyPr>
          <a:lstStyle/>
          <a:p>
            <a:pPr algn="ctr"/>
            <a:r>
              <a:rPr lang="en-US" b="1" dirty="0"/>
              <a:t>Class of 2020</a:t>
            </a:r>
          </a:p>
        </p:txBody>
      </p:sp>
      <p:pic>
        <p:nvPicPr>
          <p:cNvPr id="1026" name="Picture 2" descr="Image result for people icon">
            <a:extLst>
              <a:ext uri="{FF2B5EF4-FFF2-40B4-BE49-F238E27FC236}">
                <a16:creationId xmlns:a16="http://schemas.microsoft.com/office/drawing/2014/main" id="{9E2F8F8B-3F14-4332-8769-5948521496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2600" y="4051717"/>
            <a:ext cx="1285191" cy="150584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people icon">
            <a:extLst>
              <a:ext uri="{FF2B5EF4-FFF2-40B4-BE49-F238E27FC236}">
                <a16:creationId xmlns:a16="http://schemas.microsoft.com/office/drawing/2014/main" id="{F5F1391C-7883-4278-91FC-7BF6BB0213E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18228" y="3767959"/>
            <a:ext cx="1525772" cy="1789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296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par>
                                <p:cTn id="23" presetID="10" presetClass="exit" presetSubtype="0" fill="hold" grpId="1" nodeType="withEffect">
                                  <p:stCondLst>
                                    <p:cond delay="0"/>
                                  </p:stCondLst>
                                  <p:childTnLst>
                                    <p:animEffect transition="out" filter="fade">
                                      <p:cBhvr>
                                        <p:cTn id="24" dur="500"/>
                                        <p:tgtEl>
                                          <p:spTgt spid="10"/>
                                        </p:tgtEl>
                                      </p:cBhvr>
                                    </p:animEffect>
                                    <p:set>
                                      <p:cBhvr>
                                        <p:cTn id="25" dur="1" fill="hold">
                                          <p:stCondLst>
                                            <p:cond delay="499"/>
                                          </p:stCondLst>
                                        </p:cTn>
                                        <p:tgtEl>
                                          <p:spTgt spid="10"/>
                                        </p:tgtEl>
                                        <p:attrNameLst>
                                          <p:attrName>style.visibility</p:attrName>
                                        </p:attrNameLst>
                                      </p:cBhvr>
                                      <p:to>
                                        <p:strVal val="hidden"/>
                                      </p:to>
                                    </p:set>
                                  </p:childTnLst>
                                </p:cTn>
                              </p:par>
                              <p:par>
                                <p:cTn id="26" presetID="10" presetClass="entr" presetSubtype="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0" grpId="1"/>
      <p:bldP spid="12" grpId="0" animBg="1"/>
      <p:bldP spid="14" grpId="0" animBg="1"/>
      <p:bldP spid="16" grpId="0"/>
    </p:bldLst>
  </p:timing>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D3C7E9B-154B-49DE-8DE3-54419D7FB8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88616" y="962453"/>
            <a:ext cx="2196653" cy="1402604"/>
          </a:xfrm>
          <a:prstGeom prst="rect">
            <a:avLst/>
          </a:prstGeom>
        </p:spPr>
      </p:pic>
      <p:sp>
        <p:nvSpPr>
          <p:cNvPr id="3" name="Rounded Rectangle 2"/>
          <p:cNvSpPr/>
          <p:nvPr/>
        </p:nvSpPr>
        <p:spPr>
          <a:xfrm>
            <a:off x="609601" y="6400800"/>
            <a:ext cx="7848599" cy="2286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2"/>
          <p:cNvSpPr>
            <a:spLocks noGrp="1"/>
          </p:cNvSpPr>
          <p:nvPr>
            <p:ph type="title"/>
          </p:nvPr>
        </p:nvSpPr>
        <p:spPr>
          <a:xfrm>
            <a:off x="1090268" y="276770"/>
            <a:ext cx="8229600" cy="609600"/>
          </a:xfrm>
          <a:noFill/>
          <a:ln w="31750">
            <a:noFill/>
          </a:ln>
          <a:scene3d>
            <a:camera prst="orthographicFront"/>
            <a:lightRig rig="threePt" dir="t">
              <a:rot lat="0" lon="0" rev="600000"/>
            </a:lightRig>
          </a:scene3d>
          <a:sp3d extrusionH="57150">
            <a:bevelT w="165100" prst="coolSlant"/>
            <a:bevelB w="165100" prst="coolSlant"/>
          </a:sp3d>
        </p:spPr>
        <p:txBody>
          <a:bodyPr>
            <a:normAutofit/>
          </a:bodyPr>
          <a:lstStyle/>
          <a:p>
            <a:r>
              <a:rPr lang="en-US" sz="3200" noProof="0" dirty="0">
                <a:solidFill>
                  <a:schemeClr val="tx1"/>
                </a:solidFill>
              </a:rPr>
              <a:t>Private Scholarships</a:t>
            </a:r>
          </a:p>
        </p:txBody>
      </p:sp>
      <p:sp>
        <p:nvSpPr>
          <p:cNvPr id="2" name="Content Placeholder 1"/>
          <p:cNvSpPr>
            <a:spLocks noGrp="1"/>
          </p:cNvSpPr>
          <p:nvPr>
            <p:ph idx="1"/>
          </p:nvPr>
        </p:nvSpPr>
        <p:spPr>
          <a:xfrm>
            <a:off x="1895771" y="1104722"/>
            <a:ext cx="4031215" cy="2696603"/>
          </a:xfrm>
        </p:spPr>
        <p:txBody>
          <a:bodyPr/>
          <a:lstStyle/>
          <a:p>
            <a:pPr marL="0" indent="0">
              <a:buNone/>
            </a:pPr>
            <a:r>
              <a:rPr lang="en-US" sz="2000" b="1" noProof="0" dirty="0"/>
              <a:t>FREE</a:t>
            </a:r>
            <a:r>
              <a:rPr lang="en-US" sz="2000" noProof="0" dirty="0"/>
              <a:t> financial aid!</a:t>
            </a:r>
            <a:endParaRPr lang="en-US" sz="2000" b="1" noProof="0" dirty="0"/>
          </a:p>
          <a:p>
            <a:pPr marL="0" indent="0">
              <a:buNone/>
            </a:pPr>
            <a:r>
              <a:rPr lang="en-US" sz="2000" noProof="0" dirty="0"/>
              <a:t>The majority will require one or more of the following:</a:t>
            </a:r>
          </a:p>
          <a:p>
            <a:pPr lvl="1">
              <a:buClr>
                <a:schemeClr val="accent5">
                  <a:lumMod val="75000"/>
                </a:schemeClr>
              </a:buClr>
              <a:buSzPct val="100000"/>
              <a:buFont typeface="Wingdings" panose="05000000000000000000" pitchFamily="2" charset="2"/>
              <a:buChar char="ü"/>
            </a:pPr>
            <a:r>
              <a:rPr lang="en-US" sz="2000" noProof="0" dirty="0"/>
              <a:t>Application</a:t>
            </a:r>
          </a:p>
          <a:p>
            <a:pPr lvl="1">
              <a:buClr>
                <a:schemeClr val="accent5">
                  <a:lumMod val="75000"/>
                </a:schemeClr>
              </a:buClr>
              <a:buSzPct val="100000"/>
              <a:buFont typeface="Wingdings" panose="05000000000000000000" pitchFamily="2" charset="2"/>
              <a:buChar char="ü"/>
            </a:pPr>
            <a:r>
              <a:rPr lang="en-US" sz="2000" dirty="0"/>
              <a:t>Essay</a:t>
            </a:r>
            <a:endParaRPr lang="en-US" sz="2000" noProof="0" dirty="0"/>
          </a:p>
          <a:p>
            <a:pPr lvl="1">
              <a:buClr>
                <a:schemeClr val="accent5">
                  <a:lumMod val="75000"/>
                </a:schemeClr>
              </a:buClr>
              <a:buSzPct val="100000"/>
              <a:buFont typeface="Wingdings" panose="05000000000000000000" pitchFamily="2" charset="2"/>
              <a:buChar char="ü"/>
            </a:pPr>
            <a:r>
              <a:rPr lang="en-US" sz="2000" noProof="0" dirty="0"/>
              <a:t>Letter(s) of </a:t>
            </a:r>
            <a:r>
              <a:rPr lang="en-US" sz="2000" dirty="0"/>
              <a:t>r</a:t>
            </a:r>
            <a:r>
              <a:rPr lang="en-US" sz="2000" noProof="0" dirty="0" err="1"/>
              <a:t>ecommendation</a:t>
            </a:r>
            <a:endParaRPr lang="en-US" sz="2000" noProof="0" dirty="0"/>
          </a:p>
          <a:p>
            <a:pPr lvl="1">
              <a:buClr>
                <a:schemeClr val="accent5">
                  <a:lumMod val="75000"/>
                </a:schemeClr>
              </a:buClr>
              <a:buSzPct val="100000"/>
              <a:buFont typeface="Wingdings" panose="05000000000000000000" pitchFamily="2" charset="2"/>
              <a:buChar char="ü"/>
            </a:pPr>
            <a:r>
              <a:rPr lang="en-US" sz="2000" noProof="0" dirty="0"/>
              <a:t>Transcript</a:t>
            </a:r>
          </a:p>
          <a:p>
            <a:pPr lvl="1">
              <a:buClr>
                <a:schemeClr val="accent5">
                  <a:lumMod val="75000"/>
                </a:schemeClr>
              </a:buClr>
              <a:buSzPct val="100000"/>
              <a:buFont typeface="Wingdings" panose="05000000000000000000" pitchFamily="2" charset="2"/>
              <a:buChar char="ü"/>
            </a:pPr>
            <a:r>
              <a:rPr lang="en-US" sz="2000" dirty="0"/>
              <a:t>I</a:t>
            </a:r>
            <a:r>
              <a:rPr lang="en-US" sz="2000" noProof="0" dirty="0" err="1"/>
              <a:t>nterview</a:t>
            </a:r>
            <a:endParaRPr lang="en-US" sz="2000" noProof="0" dirty="0"/>
          </a:p>
          <a:p>
            <a:pPr lvl="1">
              <a:buClr>
                <a:schemeClr val="accent5">
                  <a:lumMod val="75000"/>
                </a:schemeClr>
              </a:buClr>
              <a:buSzPct val="100000"/>
              <a:buFont typeface="Wingdings" panose="05000000000000000000" pitchFamily="2" charset="2"/>
              <a:buChar char="ü"/>
            </a:pPr>
            <a:r>
              <a:rPr lang="en-US" sz="2000" dirty="0"/>
              <a:t>Presentation</a:t>
            </a:r>
            <a:endParaRPr lang="en-US" sz="2000" noProof="0" dirty="0"/>
          </a:p>
          <a:p>
            <a:pPr lvl="1">
              <a:buClr>
                <a:schemeClr val="accent5">
                  <a:lumMod val="75000"/>
                </a:schemeClr>
              </a:buClr>
              <a:buSzPct val="100000"/>
              <a:buFont typeface="Wingdings" panose="05000000000000000000" pitchFamily="2" charset="2"/>
              <a:buChar char="ü"/>
            </a:pPr>
            <a:r>
              <a:rPr lang="en-US" sz="2000" dirty="0"/>
              <a:t>Engage in volunteer activities</a:t>
            </a:r>
            <a:endParaRPr lang="en-US" sz="2000" noProof="0" dirty="0"/>
          </a:p>
          <a:p>
            <a:pPr marL="393192" lvl="1" indent="0">
              <a:buClr>
                <a:schemeClr val="accent5">
                  <a:lumMod val="75000"/>
                </a:schemeClr>
              </a:buClr>
              <a:buSzPct val="100000"/>
              <a:buNone/>
            </a:pPr>
            <a:endParaRPr lang="en-US" noProof="0" dirty="0"/>
          </a:p>
        </p:txBody>
      </p:sp>
      <p:sp>
        <p:nvSpPr>
          <p:cNvPr id="8" name="Rectangle: Rounded Corners 7">
            <a:extLst>
              <a:ext uri="{FF2B5EF4-FFF2-40B4-BE49-F238E27FC236}">
                <a16:creationId xmlns:a16="http://schemas.microsoft.com/office/drawing/2014/main" id="{BAF0EAD4-2BD8-4C50-B98D-DBE2308F60C8}"/>
              </a:ext>
            </a:extLst>
          </p:cNvPr>
          <p:cNvSpPr/>
          <p:nvPr/>
        </p:nvSpPr>
        <p:spPr>
          <a:xfrm>
            <a:off x="152399" y="5464762"/>
            <a:ext cx="8862721" cy="1167924"/>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E46E7BED-BE7F-46C3-8CC5-A84D55320A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09693" y="3388681"/>
            <a:ext cx="2739007" cy="801305"/>
          </a:xfrm>
          <a:prstGeom prst="rect">
            <a:avLst/>
          </a:prstGeom>
        </p:spPr>
      </p:pic>
      <p:pic>
        <p:nvPicPr>
          <p:cNvPr id="19" name="Picture 18">
            <a:extLst>
              <a:ext uri="{FF2B5EF4-FFF2-40B4-BE49-F238E27FC236}">
                <a16:creationId xmlns:a16="http://schemas.microsoft.com/office/drawing/2014/main" id="{6B92D3AB-C978-47DA-A43F-85BBAB3E296C}"/>
              </a:ext>
            </a:extLst>
          </p:cNvPr>
          <p:cNvPicPr>
            <a:picLocks noChangeAspect="1"/>
          </p:cNvPicPr>
          <p:nvPr/>
        </p:nvPicPr>
        <p:blipFill rotWithShape="1">
          <a:blip r:embed="rId5">
            <a:extLst>
              <a:ext uri="{28A0092B-C50C-407E-A947-70E740481C1C}">
                <a14:useLocalDpi xmlns:a14="http://schemas.microsoft.com/office/drawing/2010/main" val="0"/>
              </a:ext>
            </a:extLst>
          </a:blip>
          <a:srcRect t="31333" b="30963"/>
          <a:stretch/>
        </p:blipFill>
        <p:spPr>
          <a:xfrm>
            <a:off x="5977904" y="4213977"/>
            <a:ext cx="2859600" cy="1078182"/>
          </a:xfrm>
          <a:prstGeom prst="rect">
            <a:avLst/>
          </a:prstGeom>
        </p:spPr>
      </p:pic>
      <p:pic>
        <p:nvPicPr>
          <p:cNvPr id="21" name="Picture 20">
            <a:extLst>
              <a:ext uri="{FF2B5EF4-FFF2-40B4-BE49-F238E27FC236}">
                <a16:creationId xmlns:a16="http://schemas.microsoft.com/office/drawing/2014/main" id="{B0D26515-9E66-4A09-9D1C-7E07D37753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58763" y="2227051"/>
            <a:ext cx="3656358" cy="1045911"/>
          </a:xfrm>
          <a:prstGeom prst="rect">
            <a:avLst/>
          </a:prstGeom>
        </p:spPr>
      </p:pic>
      <p:sp>
        <p:nvSpPr>
          <p:cNvPr id="4" name="TextBox 3">
            <a:extLst>
              <a:ext uri="{FF2B5EF4-FFF2-40B4-BE49-F238E27FC236}">
                <a16:creationId xmlns:a16="http://schemas.microsoft.com/office/drawing/2014/main" id="{45711B26-CCBC-4F08-ABC7-48F28C8991E8}"/>
              </a:ext>
            </a:extLst>
          </p:cNvPr>
          <p:cNvSpPr txBox="1"/>
          <p:nvPr/>
        </p:nvSpPr>
        <p:spPr>
          <a:xfrm>
            <a:off x="-27320" y="5760501"/>
            <a:ext cx="9222158" cy="553998"/>
          </a:xfrm>
          <a:prstGeom prst="rect">
            <a:avLst/>
          </a:prstGeom>
          <a:noFill/>
        </p:spPr>
        <p:txBody>
          <a:bodyPr wrap="square" rtlCol="0">
            <a:spAutoFit/>
          </a:bodyPr>
          <a:lstStyle/>
          <a:p>
            <a:pPr algn="ctr"/>
            <a:r>
              <a:rPr lang="en-US" sz="3000" dirty="0">
                <a:latin typeface="Verdana" panose="020B0604030504040204" pitchFamily="34" charset="0"/>
                <a:ea typeface="Verdana" panose="020B0604030504040204" pitchFamily="34" charset="0"/>
                <a:cs typeface="Verdana" panose="020B0604030504040204" pitchFamily="34" charset="0"/>
              </a:rPr>
              <a:t>There are scholarships for almost everyone! </a:t>
            </a:r>
          </a:p>
        </p:txBody>
      </p:sp>
      <p:sp>
        <p:nvSpPr>
          <p:cNvPr id="11" name="TextBox 10" hidden="1">
            <a:extLst>
              <a:ext uri="{FF2B5EF4-FFF2-40B4-BE49-F238E27FC236}">
                <a16:creationId xmlns:a16="http://schemas.microsoft.com/office/drawing/2014/main" id="{998CB01F-A30F-4374-BEC2-4E15647FF0EF}"/>
              </a:ext>
            </a:extLst>
          </p:cNvPr>
          <p:cNvSpPr txBox="1"/>
          <p:nvPr/>
        </p:nvSpPr>
        <p:spPr>
          <a:xfrm>
            <a:off x="351971" y="5744408"/>
            <a:ext cx="8485533" cy="553998"/>
          </a:xfrm>
          <a:prstGeom prst="rect">
            <a:avLst/>
          </a:prstGeom>
          <a:noFill/>
        </p:spPr>
        <p:txBody>
          <a:bodyPr wrap="square" rtlCol="0">
            <a:spAutoFit/>
          </a:bodyPr>
          <a:lstStyle/>
          <a:p>
            <a:pPr algn="ctr"/>
            <a:r>
              <a:rPr lang="en-US" sz="3000" dirty="0">
                <a:latin typeface="Verdana" panose="020B0604030504040204" pitchFamily="34" charset="0"/>
                <a:ea typeface="Verdana" panose="020B0604030504040204" pitchFamily="34" charset="0"/>
                <a:cs typeface="Verdana" panose="020B0604030504040204" pitchFamily="34" charset="0"/>
              </a:rPr>
              <a:t>Pokémon World Championship Scholarship</a:t>
            </a:r>
          </a:p>
        </p:txBody>
      </p:sp>
      <p:sp>
        <p:nvSpPr>
          <p:cNvPr id="12" name="TextBox 11" hidden="1">
            <a:extLst>
              <a:ext uri="{FF2B5EF4-FFF2-40B4-BE49-F238E27FC236}">
                <a16:creationId xmlns:a16="http://schemas.microsoft.com/office/drawing/2014/main" id="{C00DF667-16FF-46FC-8CD9-C7190156B099}"/>
              </a:ext>
            </a:extLst>
          </p:cNvPr>
          <p:cNvSpPr txBox="1"/>
          <p:nvPr/>
        </p:nvSpPr>
        <p:spPr>
          <a:xfrm>
            <a:off x="329233" y="5762144"/>
            <a:ext cx="8485533" cy="553998"/>
          </a:xfrm>
          <a:prstGeom prst="rect">
            <a:avLst/>
          </a:prstGeom>
          <a:noFill/>
        </p:spPr>
        <p:txBody>
          <a:bodyPr wrap="square" rtlCol="0">
            <a:spAutoFit/>
          </a:bodyPr>
          <a:lstStyle/>
          <a:p>
            <a:pPr algn="ctr"/>
            <a:r>
              <a:rPr lang="en-US" sz="3000" dirty="0">
                <a:latin typeface="Verdana" panose="020B0604030504040204" pitchFamily="34" charset="0"/>
                <a:ea typeface="Verdana" panose="020B0604030504040204" pitchFamily="34" charset="0"/>
                <a:cs typeface="Verdana" panose="020B0604030504040204" pitchFamily="34" charset="0"/>
              </a:rPr>
              <a:t>Zombie Apocalypse Scholarship</a:t>
            </a:r>
          </a:p>
        </p:txBody>
      </p:sp>
      <p:sp>
        <p:nvSpPr>
          <p:cNvPr id="14" name="TextBox 13" hidden="1">
            <a:extLst>
              <a:ext uri="{FF2B5EF4-FFF2-40B4-BE49-F238E27FC236}">
                <a16:creationId xmlns:a16="http://schemas.microsoft.com/office/drawing/2014/main" id="{EEE721CA-06D0-4565-9155-3018926F891F}"/>
              </a:ext>
            </a:extLst>
          </p:cNvPr>
          <p:cNvSpPr txBox="1"/>
          <p:nvPr/>
        </p:nvSpPr>
        <p:spPr>
          <a:xfrm>
            <a:off x="429866" y="5803623"/>
            <a:ext cx="8485533" cy="553998"/>
          </a:xfrm>
          <a:prstGeom prst="rect">
            <a:avLst/>
          </a:prstGeom>
          <a:noFill/>
        </p:spPr>
        <p:txBody>
          <a:bodyPr wrap="square" rtlCol="0">
            <a:spAutoFit/>
          </a:bodyPr>
          <a:lstStyle/>
          <a:p>
            <a:pPr algn="ctr"/>
            <a:r>
              <a:rPr lang="en-US" sz="3000" dirty="0">
                <a:latin typeface="Verdana" panose="020B0604030504040204" pitchFamily="34" charset="0"/>
                <a:ea typeface="Verdana" panose="020B0604030504040204" pitchFamily="34" charset="0"/>
                <a:cs typeface="Verdana" panose="020B0604030504040204" pitchFamily="34" charset="0"/>
              </a:rPr>
              <a:t>Little People of America Scholarship</a:t>
            </a:r>
          </a:p>
        </p:txBody>
      </p:sp>
      <p:sp>
        <p:nvSpPr>
          <p:cNvPr id="16" name="TextBox 15" hidden="1">
            <a:extLst>
              <a:ext uri="{FF2B5EF4-FFF2-40B4-BE49-F238E27FC236}">
                <a16:creationId xmlns:a16="http://schemas.microsoft.com/office/drawing/2014/main" id="{650F9ECC-04A3-47F9-9C31-1A2429A224B8}"/>
              </a:ext>
            </a:extLst>
          </p:cNvPr>
          <p:cNvSpPr txBox="1"/>
          <p:nvPr/>
        </p:nvSpPr>
        <p:spPr>
          <a:xfrm>
            <a:off x="0" y="5760501"/>
            <a:ext cx="9144000" cy="553998"/>
          </a:xfrm>
          <a:prstGeom prst="rect">
            <a:avLst/>
          </a:prstGeom>
          <a:noFill/>
        </p:spPr>
        <p:txBody>
          <a:bodyPr wrap="square" rtlCol="0">
            <a:spAutoFit/>
          </a:bodyPr>
          <a:lstStyle/>
          <a:p>
            <a:pPr algn="ctr"/>
            <a:r>
              <a:rPr lang="en-US" sz="3000" dirty="0">
                <a:latin typeface="Verdana" panose="020B0604030504040204" pitchFamily="34" charset="0"/>
                <a:ea typeface="Verdana" panose="020B0604030504040204" pitchFamily="34" charset="0"/>
                <a:cs typeface="Verdana" panose="020B0604030504040204" pitchFamily="34" charset="0"/>
              </a:rPr>
              <a:t>Clowns of America International Scholarship</a:t>
            </a:r>
          </a:p>
        </p:txBody>
      </p:sp>
      <p:sp>
        <p:nvSpPr>
          <p:cNvPr id="17" name="TextBox 16" hidden="1">
            <a:extLst>
              <a:ext uri="{FF2B5EF4-FFF2-40B4-BE49-F238E27FC236}">
                <a16:creationId xmlns:a16="http://schemas.microsoft.com/office/drawing/2014/main" id="{B8230BDE-1DA3-4654-B4C5-E5288720EEED}"/>
              </a:ext>
            </a:extLst>
          </p:cNvPr>
          <p:cNvSpPr txBox="1"/>
          <p:nvPr/>
        </p:nvSpPr>
        <p:spPr>
          <a:xfrm>
            <a:off x="291133" y="5760501"/>
            <a:ext cx="8485533" cy="553998"/>
          </a:xfrm>
          <a:prstGeom prst="rect">
            <a:avLst/>
          </a:prstGeom>
          <a:noFill/>
        </p:spPr>
        <p:txBody>
          <a:bodyPr wrap="square" rtlCol="0">
            <a:spAutoFit/>
          </a:bodyPr>
          <a:lstStyle/>
          <a:p>
            <a:pPr algn="ctr"/>
            <a:r>
              <a:rPr lang="en-US" sz="3000" dirty="0">
                <a:latin typeface="Verdana" panose="020B0604030504040204" pitchFamily="34" charset="0"/>
                <a:ea typeface="Verdana" panose="020B0604030504040204" pitchFamily="34" charset="0"/>
                <a:cs typeface="Verdana" panose="020B0604030504040204" pitchFamily="34" charset="0"/>
              </a:rPr>
              <a:t>Create-A-Greeting-Card Scholarship</a:t>
            </a:r>
          </a:p>
        </p:txBody>
      </p:sp>
      <p:sp>
        <p:nvSpPr>
          <p:cNvPr id="18" name="TextBox 17" hidden="1">
            <a:extLst>
              <a:ext uri="{FF2B5EF4-FFF2-40B4-BE49-F238E27FC236}">
                <a16:creationId xmlns:a16="http://schemas.microsoft.com/office/drawing/2014/main" id="{A190B2E0-4E1E-49F7-99F8-5042512A4C2E}"/>
              </a:ext>
            </a:extLst>
          </p:cNvPr>
          <p:cNvSpPr txBox="1"/>
          <p:nvPr/>
        </p:nvSpPr>
        <p:spPr>
          <a:xfrm>
            <a:off x="329233" y="5760501"/>
            <a:ext cx="8485533" cy="553998"/>
          </a:xfrm>
          <a:prstGeom prst="rect">
            <a:avLst/>
          </a:prstGeom>
          <a:noFill/>
        </p:spPr>
        <p:txBody>
          <a:bodyPr wrap="square" rtlCol="0">
            <a:spAutoFit/>
          </a:bodyPr>
          <a:lstStyle/>
          <a:p>
            <a:pPr algn="ctr"/>
            <a:r>
              <a:rPr lang="en-US" sz="3000" dirty="0">
                <a:latin typeface="Verdana" panose="020B0604030504040204" pitchFamily="34" charset="0"/>
                <a:ea typeface="Verdana" panose="020B0604030504040204" pitchFamily="34" charset="0"/>
                <a:cs typeface="Verdana" panose="020B0604030504040204" pitchFamily="34" charset="0"/>
              </a:rPr>
              <a:t>Prom Guide's Cutest Couple Contest</a:t>
            </a:r>
          </a:p>
        </p:txBody>
      </p:sp>
      <p:grpSp>
        <p:nvGrpSpPr>
          <p:cNvPr id="33" name="Group 32" hidden="1">
            <a:extLst>
              <a:ext uri="{FF2B5EF4-FFF2-40B4-BE49-F238E27FC236}">
                <a16:creationId xmlns:a16="http://schemas.microsoft.com/office/drawing/2014/main" id="{CB45651E-99A4-4DD3-AD4A-413BF9ED0552}"/>
              </a:ext>
            </a:extLst>
          </p:cNvPr>
          <p:cNvGrpSpPr/>
          <p:nvPr/>
        </p:nvGrpSpPr>
        <p:grpSpPr>
          <a:xfrm>
            <a:off x="-78158" y="0"/>
            <a:ext cx="9222158" cy="6881631"/>
            <a:chOff x="-11154893" y="-249773"/>
            <a:chExt cx="9222158" cy="6881631"/>
          </a:xfrm>
        </p:grpSpPr>
        <p:grpSp>
          <p:nvGrpSpPr>
            <p:cNvPr id="30" name="Group 29">
              <a:extLst>
                <a:ext uri="{FF2B5EF4-FFF2-40B4-BE49-F238E27FC236}">
                  <a16:creationId xmlns:a16="http://schemas.microsoft.com/office/drawing/2014/main" id="{30447084-5DC4-447D-908A-45D2507AE7B0}"/>
                </a:ext>
              </a:extLst>
            </p:cNvPr>
            <p:cNvGrpSpPr/>
            <p:nvPr/>
          </p:nvGrpSpPr>
          <p:grpSpPr>
            <a:xfrm>
              <a:off x="-11154893" y="-249773"/>
              <a:ext cx="9222158" cy="6881631"/>
              <a:chOff x="-12131158" y="-762000"/>
              <a:chExt cx="8544745" cy="6824624"/>
            </a:xfrm>
          </p:grpSpPr>
          <p:sp>
            <p:nvSpPr>
              <p:cNvPr id="24" name="Rectangle 23">
                <a:extLst>
                  <a:ext uri="{FF2B5EF4-FFF2-40B4-BE49-F238E27FC236}">
                    <a16:creationId xmlns:a16="http://schemas.microsoft.com/office/drawing/2014/main" id="{88DC35E6-52DC-4994-A6EE-99AAF99899C8}"/>
                  </a:ext>
                </a:extLst>
              </p:cNvPr>
              <p:cNvSpPr/>
              <p:nvPr/>
            </p:nvSpPr>
            <p:spPr>
              <a:xfrm>
                <a:off x="-12131158" y="-762000"/>
                <a:ext cx="8544745" cy="6824624"/>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3" name="Group 22">
                <a:extLst>
                  <a:ext uri="{FF2B5EF4-FFF2-40B4-BE49-F238E27FC236}">
                    <a16:creationId xmlns:a16="http://schemas.microsoft.com/office/drawing/2014/main" id="{A48BDC13-3000-4F2F-9B18-E94F6A3A3955}"/>
                  </a:ext>
                </a:extLst>
              </p:cNvPr>
              <p:cNvGrpSpPr/>
              <p:nvPr/>
            </p:nvGrpSpPr>
            <p:grpSpPr>
              <a:xfrm>
                <a:off x="-11735169" y="-460305"/>
                <a:ext cx="4567906" cy="6117254"/>
                <a:chOff x="-4302462" y="-3218301"/>
                <a:chExt cx="4567906" cy="6117254"/>
              </a:xfrm>
            </p:grpSpPr>
            <p:pic>
              <p:nvPicPr>
                <p:cNvPr id="6" name="Picture 5">
                  <a:extLst>
                    <a:ext uri="{FF2B5EF4-FFF2-40B4-BE49-F238E27FC236}">
                      <a16:creationId xmlns:a16="http://schemas.microsoft.com/office/drawing/2014/main" id="{AEE736DA-A89D-4382-A26F-CA897EF00D2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02462" y="-3218301"/>
                  <a:ext cx="4567906" cy="6117254"/>
                </a:xfrm>
                <a:prstGeom prst="rect">
                  <a:avLst/>
                </a:prstGeom>
              </p:spPr>
            </p:pic>
            <p:pic>
              <p:nvPicPr>
                <p:cNvPr id="22" name="Picture 21">
                  <a:extLst>
                    <a:ext uri="{FF2B5EF4-FFF2-40B4-BE49-F238E27FC236}">
                      <a16:creationId xmlns:a16="http://schemas.microsoft.com/office/drawing/2014/main" id="{4D195605-3AA3-4121-8174-256467340B5F}"/>
                    </a:ext>
                  </a:extLst>
                </p:cNvPr>
                <p:cNvPicPr>
                  <a:picLocks noChangeAspect="1"/>
                </p:cNvPicPr>
                <p:nvPr/>
              </p:nvPicPr>
              <p:blipFill rotWithShape="1">
                <a:blip r:embed="rId8">
                  <a:extLst>
                    <a:ext uri="{BEBA8EAE-BF5A-486C-A8C5-ECC9F3942E4B}">
                      <a14:imgProps xmlns:a14="http://schemas.microsoft.com/office/drawing/2010/main">
                        <a14:imgLayer r:embed="rId9">
                          <a14:imgEffect>
                            <a14:saturation sat="115000"/>
                          </a14:imgEffect>
                        </a14:imgLayer>
                      </a14:imgProps>
                    </a:ext>
                    <a:ext uri="{28A0092B-C50C-407E-A947-70E740481C1C}">
                      <a14:useLocalDpi xmlns:a14="http://schemas.microsoft.com/office/drawing/2010/main" val="0"/>
                    </a:ext>
                  </a:extLst>
                </a:blip>
                <a:srcRect l="2239" t="4274" r="2619" b="6326"/>
                <a:stretch/>
              </p:blipFill>
              <p:spPr>
                <a:xfrm>
                  <a:off x="-1977374" y="1610271"/>
                  <a:ext cx="2107584" cy="1174688"/>
                </a:xfrm>
                <a:prstGeom prst="rect">
                  <a:avLst/>
                </a:prstGeom>
              </p:spPr>
            </p:pic>
          </p:grpSp>
          <p:sp>
            <p:nvSpPr>
              <p:cNvPr id="25" name="TextBox 24">
                <a:extLst>
                  <a:ext uri="{FF2B5EF4-FFF2-40B4-BE49-F238E27FC236}">
                    <a16:creationId xmlns:a16="http://schemas.microsoft.com/office/drawing/2014/main" id="{7210C8E9-2206-4A7B-9E8F-A903A9A5AE7A}"/>
                  </a:ext>
                </a:extLst>
              </p:cNvPr>
              <p:cNvSpPr txBox="1"/>
              <p:nvPr/>
            </p:nvSpPr>
            <p:spPr>
              <a:xfrm>
                <a:off x="-6830026" y="2125603"/>
                <a:ext cx="3124200" cy="969496"/>
              </a:xfrm>
              <a:prstGeom prst="rect">
                <a:avLst/>
              </a:prstGeom>
              <a:noFill/>
            </p:spPr>
            <p:txBody>
              <a:bodyPr wrap="square" rtlCol="0">
                <a:spAutoFit/>
              </a:bodyPr>
              <a:lstStyle/>
              <a:p>
                <a:r>
                  <a:rPr lang="en-US" sz="1900" dirty="0">
                    <a:latin typeface="+mj-lt"/>
                  </a:rPr>
                  <a:t>The grand prize winner for the best tux and the best prom dress each gets $10,000.</a:t>
                </a:r>
              </a:p>
            </p:txBody>
          </p:sp>
          <p:pic>
            <p:nvPicPr>
              <p:cNvPr id="29" name="Picture 28">
                <a:extLst>
                  <a:ext uri="{FF2B5EF4-FFF2-40B4-BE49-F238E27FC236}">
                    <a16:creationId xmlns:a16="http://schemas.microsoft.com/office/drawing/2014/main" id="{414BF882-6AF6-46CE-9023-058B83B17B2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705796" y="3144162"/>
                <a:ext cx="2731068" cy="2512788"/>
              </a:xfrm>
              <a:prstGeom prst="rect">
                <a:avLst/>
              </a:prstGeom>
            </p:spPr>
          </p:pic>
        </p:grpSp>
        <p:pic>
          <p:nvPicPr>
            <p:cNvPr id="32" name="Picture 31">
              <a:extLst>
                <a:ext uri="{FF2B5EF4-FFF2-40B4-BE49-F238E27FC236}">
                  <a16:creationId xmlns:a16="http://schemas.microsoft.com/office/drawing/2014/main" id="{E7101660-917F-4356-A111-74631F3B2A2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11378" y="100455"/>
              <a:ext cx="2827920" cy="2561112"/>
            </a:xfrm>
            <a:prstGeom prst="rect">
              <a:avLst/>
            </a:prstGeom>
          </p:spPr>
        </p:pic>
      </p:grpSp>
    </p:spTree>
    <p:extLst>
      <p:ext uri="{BB962C8B-B14F-4D97-AF65-F5344CB8AC3E}">
        <p14:creationId xmlns:p14="http://schemas.microsoft.com/office/powerpoint/2010/main" val="2899666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10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47" presetClass="exit" presetSubtype="0" fill="hold" grpId="1" nodeType="afterEffect">
                                  <p:stCondLst>
                                    <p:cond delay="0"/>
                                  </p:stCondLst>
                                  <p:childTnLst>
                                    <p:animEffect transition="out" filter="fade">
                                      <p:cBhvr>
                                        <p:cTn id="12" dur="1000"/>
                                        <p:tgtEl>
                                          <p:spTgt spid="18"/>
                                        </p:tgtEl>
                                      </p:cBhvr>
                                    </p:animEffect>
                                    <p:anim calcmode="lin" valueType="num">
                                      <p:cBhvr>
                                        <p:cTn id="13" dur="1000"/>
                                        <p:tgtEl>
                                          <p:spTgt spid="18"/>
                                        </p:tgtEl>
                                        <p:attrNameLst>
                                          <p:attrName>ppt_x</p:attrName>
                                        </p:attrNameLst>
                                      </p:cBhvr>
                                      <p:tavLst>
                                        <p:tav tm="0">
                                          <p:val>
                                            <p:strVal val="ppt_x"/>
                                          </p:val>
                                        </p:tav>
                                        <p:tav tm="100000">
                                          <p:val>
                                            <p:strVal val="ppt_x"/>
                                          </p:val>
                                        </p:tav>
                                      </p:tavLst>
                                    </p:anim>
                                    <p:anim calcmode="lin" valueType="num">
                                      <p:cBhvr>
                                        <p:cTn id="14" dur="1000"/>
                                        <p:tgtEl>
                                          <p:spTgt spid="18"/>
                                        </p:tgtEl>
                                        <p:attrNameLst>
                                          <p:attrName>ppt_y</p:attrName>
                                        </p:attrNameLst>
                                      </p:cBhvr>
                                      <p:tavLst>
                                        <p:tav tm="0">
                                          <p:val>
                                            <p:strVal val="ppt_y"/>
                                          </p:val>
                                        </p:tav>
                                        <p:tav tm="100000">
                                          <p:val>
                                            <p:strVal val="ppt_y-.1"/>
                                          </p:val>
                                        </p:tav>
                                      </p:tavLst>
                                    </p:anim>
                                    <p:set>
                                      <p:cBhvr>
                                        <p:cTn id="15" dur="1" fill="hold">
                                          <p:stCondLst>
                                            <p:cond delay="999"/>
                                          </p:stCondLst>
                                        </p:cTn>
                                        <p:tgtEl>
                                          <p:spTgt spid="18"/>
                                        </p:tgtEl>
                                        <p:attrNameLst>
                                          <p:attrName>style.visibility</p:attrName>
                                        </p:attrNameLst>
                                      </p:cBhvr>
                                      <p:to>
                                        <p:strVal val="hidden"/>
                                      </p:to>
                                    </p:set>
                                  </p:childTnLst>
                                </p:cTn>
                              </p:par>
                            </p:childTnLst>
                          </p:cTn>
                        </p:par>
                        <p:par>
                          <p:cTn id="16" fill="hold">
                            <p:stCondLst>
                              <p:cond delay="3000"/>
                            </p:stCondLst>
                            <p:childTnLst>
                              <p:par>
                                <p:cTn id="17" presetID="42" presetClass="entr" presetSubtype="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par>
                          <p:cTn id="22" fill="hold">
                            <p:stCondLst>
                              <p:cond delay="4000"/>
                            </p:stCondLst>
                            <p:childTnLst>
                              <p:par>
                                <p:cTn id="23" presetID="47" presetClass="exit" presetSubtype="0" fill="hold" grpId="1" nodeType="afterEffect">
                                  <p:stCondLst>
                                    <p:cond delay="0"/>
                                  </p:stCondLst>
                                  <p:childTnLst>
                                    <p:animEffect transition="out" filter="fade">
                                      <p:cBhvr>
                                        <p:cTn id="24" dur="1000"/>
                                        <p:tgtEl>
                                          <p:spTgt spid="12"/>
                                        </p:tgtEl>
                                      </p:cBhvr>
                                    </p:animEffect>
                                    <p:anim calcmode="lin" valueType="num">
                                      <p:cBhvr>
                                        <p:cTn id="25" dur="1000"/>
                                        <p:tgtEl>
                                          <p:spTgt spid="12"/>
                                        </p:tgtEl>
                                        <p:attrNameLst>
                                          <p:attrName>ppt_x</p:attrName>
                                        </p:attrNameLst>
                                      </p:cBhvr>
                                      <p:tavLst>
                                        <p:tav tm="0">
                                          <p:val>
                                            <p:strVal val="ppt_x"/>
                                          </p:val>
                                        </p:tav>
                                        <p:tav tm="100000">
                                          <p:val>
                                            <p:strVal val="ppt_x"/>
                                          </p:val>
                                        </p:tav>
                                      </p:tavLst>
                                    </p:anim>
                                    <p:anim calcmode="lin" valueType="num">
                                      <p:cBhvr>
                                        <p:cTn id="26" dur="1000"/>
                                        <p:tgtEl>
                                          <p:spTgt spid="12"/>
                                        </p:tgtEl>
                                        <p:attrNameLst>
                                          <p:attrName>ppt_y</p:attrName>
                                        </p:attrNameLst>
                                      </p:cBhvr>
                                      <p:tavLst>
                                        <p:tav tm="0">
                                          <p:val>
                                            <p:strVal val="ppt_y"/>
                                          </p:val>
                                        </p:tav>
                                        <p:tav tm="100000">
                                          <p:val>
                                            <p:strVal val="ppt_y-.1"/>
                                          </p:val>
                                        </p:tav>
                                      </p:tavLst>
                                    </p:anim>
                                    <p:set>
                                      <p:cBhvr>
                                        <p:cTn id="27" dur="1" fill="hold">
                                          <p:stCondLst>
                                            <p:cond delay="999"/>
                                          </p:stCondLst>
                                        </p:cTn>
                                        <p:tgtEl>
                                          <p:spTgt spid="12"/>
                                        </p:tgtEl>
                                        <p:attrNameLst>
                                          <p:attrName>style.visibility</p:attrName>
                                        </p:attrNameLst>
                                      </p:cBhvr>
                                      <p:to>
                                        <p:strVal val="hidden"/>
                                      </p:to>
                                    </p:set>
                                  </p:childTnLst>
                                </p:cTn>
                              </p:par>
                            </p:childTnLst>
                          </p:cTn>
                        </p:par>
                        <p:par>
                          <p:cTn id="28" fill="hold">
                            <p:stCondLst>
                              <p:cond delay="5000"/>
                            </p:stCondLst>
                            <p:childTnLst>
                              <p:par>
                                <p:cTn id="29" presetID="42" presetClass="entr" presetSubtype="0"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childTnLst>
                          </p:cTn>
                        </p:par>
                        <p:par>
                          <p:cTn id="34" fill="hold">
                            <p:stCondLst>
                              <p:cond delay="6000"/>
                            </p:stCondLst>
                            <p:childTnLst>
                              <p:par>
                                <p:cTn id="35" presetID="47" presetClass="exit" presetSubtype="0" fill="hold" grpId="1" nodeType="afterEffect">
                                  <p:stCondLst>
                                    <p:cond delay="0"/>
                                  </p:stCondLst>
                                  <p:childTnLst>
                                    <p:animEffect transition="out" filter="fade">
                                      <p:cBhvr>
                                        <p:cTn id="36" dur="1000"/>
                                        <p:tgtEl>
                                          <p:spTgt spid="11"/>
                                        </p:tgtEl>
                                      </p:cBhvr>
                                    </p:animEffect>
                                    <p:anim calcmode="lin" valueType="num">
                                      <p:cBhvr>
                                        <p:cTn id="37" dur="1000"/>
                                        <p:tgtEl>
                                          <p:spTgt spid="11"/>
                                        </p:tgtEl>
                                        <p:attrNameLst>
                                          <p:attrName>ppt_x</p:attrName>
                                        </p:attrNameLst>
                                      </p:cBhvr>
                                      <p:tavLst>
                                        <p:tav tm="0">
                                          <p:val>
                                            <p:strVal val="ppt_x"/>
                                          </p:val>
                                        </p:tav>
                                        <p:tav tm="100000">
                                          <p:val>
                                            <p:strVal val="ppt_x"/>
                                          </p:val>
                                        </p:tav>
                                      </p:tavLst>
                                    </p:anim>
                                    <p:anim calcmode="lin" valueType="num">
                                      <p:cBhvr>
                                        <p:cTn id="38" dur="1000"/>
                                        <p:tgtEl>
                                          <p:spTgt spid="11"/>
                                        </p:tgtEl>
                                        <p:attrNameLst>
                                          <p:attrName>ppt_y</p:attrName>
                                        </p:attrNameLst>
                                      </p:cBhvr>
                                      <p:tavLst>
                                        <p:tav tm="0">
                                          <p:val>
                                            <p:strVal val="ppt_y"/>
                                          </p:val>
                                        </p:tav>
                                        <p:tav tm="100000">
                                          <p:val>
                                            <p:strVal val="ppt_y-.1"/>
                                          </p:val>
                                        </p:tav>
                                      </p:tavLst>
                                    </p:anim>
                                    <p:set>
                                      <p:cBhvr>
                                        <p:cTn id="39" dur="1" fill="hold">
                                          <p:stCondLst>
                                            <p:cond delay="999"/>
                                          </p:stCondLst>
                                        </p:cTn>
                                        <p:tgtEl>
                                          <p:spTgt spid="11"/>
                                        </p:tgtEl>
                                        <p:attrNameLst>
                                          <p:attrName>style.visibility</p:attrName>
                                        </p:attrNameLst>
                                      </p:cBhvr>
                                      <p:to>
                                        <p:strVal val="hidden"/>
                                      </p:to>
                                    </p:set>
                                  </p:childTnLst>
                                </p:cTn>
                              </p:par>
                            </p:childTnLst>
                          </p:cTn>
                        </p:par>
                        <p:par>
                          <p:cTn id="40" fill="hold">
                            <p:stCondLst>
                              <p:cond delay="7000"/>
                            </p:stCondLst>
                            <p:childTnLst>
                              <p:par>
                                <p:cTn id="41" presetID="42" presetClass="entr" presetSubtype="0" fill="hold" grpId="0" nodeType="after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1000"/>
                                        <p:tgtEl>
                                          <p:spTgt spid="14"/>
                                        </p:tgtEl>
                                      </p:cBhvr>
                                    </p:animEffect>
                                    <p:anim calcmode="lin" valueType="num">
                                      <p:cBhvr>
                                        <p:cTn id="44" dur="1000" fill="hold"/>
                                        <p:tgtEl>
                                          <p:spTgt spid="14"/>
                                        </p:tgtEl>
                                        <p:attrNameLst>
                                          <p:attrName>ppt_x</p:attrName>
                                        </p:attrNameLst>
                                      </p:cBhvr>
                                      <p:tavLst>
                                        <p:tav tm="0">
                                          <p:val>
                                            <p:strVal val="#ppt_x"/>
                                          </p:val>
                                        </p:tav>
                                        <p:tav tm="100000">
                                          <p:val>
                                            <p:strVal val="#ppt_x"/>
                                          </p:val>
                                        </p:tav>
                                      </p:tavLst>
                                    </p:anim>
                                    <p:anim calcmode="lin" valueType="num">
                                      <p:cBhvr>
                                        <p:cTn id="45" dur="1000" fill="hold"/>
                                        <p:tgtEl>
                                          <p:spTgt spid="14"/>
                                        </p:tgtEl>
                                        <p:attrNameLst>
                                          <p:attrName>ppt_y</p:attrName>
                                        </p:attrNameLst>
                                      </p:cBhvr>
                                      <p:tavLst>
                                        <p:tav tm="0">
                                          <p:val>
                                            <p:strVal val="#ppt_y+.1"/>
                                          </p:val>
                                        </p:tav>
                                        <p:tav tm="100000">
                                          <p:val>
                                            <p:strVal val="#ppt_y"/>
                                          </p:val>
                                        </p:tav>
                                      </p:tavLst>
                                    </p:anim>
                                  </p:childTnLst>
                                </p:cTn>
                              </p:par>
                            </p:childTnLst>
                          </p:cTn>
                        </p:par>
                        <p:par>
                          <p:cTn id="46" fill="hold">
                            <p:stCondLst>
                              <p:cond delay="8000"/>
                            </p:stCondLst>
                            <p:childTnLst>
                              <p:par>
                                <p:cTn id="47" presetID="47" presetClass="exit" presetSubtype="0" fill="hold" grpId="1" nodeType="afterEffect">
                                  <p:stCondLst>
                                    <p:cond delay="0"/>
                                  </p:stCondLst>
                                  <p:childTnLst>
                                    <p:animEffect transition="out" filter="fade">
                                      <p:cBhvr>
                                        <p:cTn id="48" dur="1000"/>
                                        <p:tgtEl>
                                          <p:spTgt spid="14"/>
                                        </p:tgtEl>
                                      </p:cBhvr>
                                    </p:animEffect>
                                    <p:anim calcmode="lin" valueType="num">
                                      <p:cBhvr>
                                        <p:cTn id="49" dur="1000"/>
                                        <p:tgtEl>
                                          <p:spTgt spid="14"/>
                                        </p:tgtEl>
                                        <p:attrNameLst>
                                          <p:attrName>ppt_x</p:attrName>
                                        </p:attrNameLst>
                                      </p:cBhvr>
                                      <p:tavLst>
                                        <p:tav tm="0">
                                          <p:val>
                                            <p:strVal val="ppt_x"/>
                                          </p:val>
                                        </p:tav>
                                        <p:tav tm="100000">
                                          <p:val>
                                            <p:strVal val="ppt_x"/>
                                          </p:val>
                                        </p:tav>
                                      </p:tavLst>
                                    </p:anim>
                                    <p:anim calcmode="lin" valueType="num">
                                      <p:cBhvr>
                                        <p:cTn id="50" dur="1000"/>
                                        <p:tgtEl>
                                          <p:spTgt spid="14"/>
                                        </p:tgtEl>
                                        <p:attrNameLst>
                                          <p:attrName>ppt_y</p:attrName>
                                        </p:attrNameLst>
                                      </p:cBhvr>
                                      <p:tavLst>
                                        <p:tav tm="0">
                                          <p:val>
                                            <p:strVal val="ppt_y"/>
                                          </p:val>
                                        </p:tav>
                                        <p:tav tm="100000">
                                          <p:val>
                                            <p:strVal val="ppt_y-.1"/>
                                          </p:val>
                                        </p:tav>
                                      </p:tavLst>
                                    </p:anim>
                                    <p:set>
                                      <p:cBhvr>
                                        <p:cTn id="51" dur="1" fill="hold">
                                          <p:stCondLst>
                                            <p:cond delay="999"/>
                                          </p:stCondLst>
                                        </p:cTn>
                                        <p:tgtEl>
                                          <p:spTgt spid="14"/>
                                        </p:tgtEl>
                                        <p:attrNameLst>
                                          <p:attrName>style.visibility</p:attrName>
                                        </p:attrNameLst>
                                      </p:cBhvr>
                                      <p:to>
                                        <p:strVal val="hidden"/>
                                      </p:to>
                                    </p:set>
                                  </p:childTnLst>
                                </p:cTn>
                              </p:par>
                            </p:childTnLst>
                          </p:cTn>
                        </p:par>
                        <p:par>
                          <p:cTn id="52" fill="hold">
                            <p:stCondLst>
                              <p:cond delay="9000"/>
                            </p:stCondLst>
                            <p:childTnLst>
                              <p:par>
                                <p:cTn id="53" presetID="42" presetClass="entr" presetSubtype="0" fill="hold" grpId="0" nodeType="after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fade">
                                      <p:cBhvr>
                                        <p:cTn id="55" dur="1000"/>
                                        <p:tgtEl>
                                          <p:spTgt spid="17"/>
                                        </p:tgtEl>
                                      </p:cBhvr>
                                    </p:animEffect>
                                    <p:anim calcmode="lin" valueType="num">
                                      <p:cBhvr>
                                        <p:cTn id="56" dur="1000" fill="hold"/>
                                        <p:tgtEl>
                                          <p:spTgt spid="17"/>
                                        </p:tgtEl>
                                        <p:attrNameLst>
                                          <p:attrName>ppt_x</p:attrName>
                                        </p:attrNameLst>
                                      </p:cBhvr>
                                      <p:tavLst>
                                        <p:tav tm="0">
                                          <p:val>
                                            <p:strVal val="#ppt_x"/>
                                          </p:val>
                                        </p:tav>
                                        <p:tav tm="100000">
                                          <p:val>
                                            <p:strVal val="#ppt_x"/>
                                          </p:val>
                                        </p:tav>
                                      </p:tavLst>
                                    </p:anim>
                                    <p:anim calcmode="lin" valueType="num">
                                      <p:cBhvr>
                                        <p:cTn id="57" dur="1000" fill="hold"/>
                                        <p:tgtEl>
                                          <p:spTgt spid="17"/>
                                        </p:tgtEl>
                                        <p:attrNameLst>
                                          <p:attrName>ppt_y</p:attrName>
                                        </p:attrNameLst>
                                      </p:cBhvr>
                                      <p:tavLst>
                                        <p:tav tm="0">
                                          <p:val>
                                            <p:strVal val="#ppt_y+.1"/>
                                          </p:val>
                                        </p:tav>
                                        <p:tav tm="100000">
                                          <p:val>
                                            <p:strVal val="#ppt_y"/>
                                          </p:val>
                                        </p:tav>
                                      </p:tavLst>
                                    </p:anim>
                                  </p:childTnLst>
                                </p:cTn>
                              </p:par>
                            </p:childTnLst>
                          </p:cTn>
                        </p:par>
                        <p:par>
                          <p:cTn id="58" fill="hold">
                            <p:stCondLst>
                              <p:cond delay="10000"/>
                            </p:stCondLst>
                            <p:childTnLst>
                              <p:par>
                                <p:cTn id="59" presetID="47" presetClass="exit" presetSubtype="0" fill="hold" grpId="1" nodeType="afterEffect">
                                  <p:stCondLst>
                                    <p:cond delay="0"/>
                                  </p:stCondLst>
                                  <p:childTnLst>
                                    <p:animEffect transition="out" filter="fade">
                                      <p:cBhvr>
                                        <p:cTn id="60" dur="1000"/>
                                        <p:tgtEl>
                                          <p:spTgt spid="17"/>
                                        </p:tgtEl>
                                      </p:cBhvr>
                                    </p:animEffect>
                                    <p:anim calcmode="lin" valueType="num">
                                      <p:cBhvr>
                                        <p:cTn id="61" dur="1000"/>
                                        <p:tgtEl>
                                          <p:spTgt spid="17"/>
                                        </p:tgtEl>
                                        <p:attrNameLst>
                                          <p:attrName>ppt_x</p:attrName>
                                        </p:attrNameLst>
                                      </p:cBhvr>
                                      <p:tavLst>
                                        <p:tav tm="0">
                                          <p:val>
                                            <p:strVal val="ppt_x"/>
                                          </p:val>
                                        </p:tav>
                                        <p:tav tm="100000">
                                          <p:val>
                                            <p:strVal val="ppt_x"/>
                                          </p:val>
                                        </p:tav>
                                      </p:tavLst>
                                    </p:anim>
                                    <p:anim calcmode="lin" valueType="num">
                                      <p:cBhvr>
                                        <p:cTn id="62" dur="1000"/>
                                        <p:tgtEl>
                                          <p:spTgt spid="17"/>
                                        </p:tgtEl>
                                        <p:attrNameLst>
                                          <p:attrName>ppt_y</p:attrName>
                                        </p:attrNameLst>
                                      </p:cBhvr>
                                      <p:tavLst>
                                        <p:tav tm="0">
                                          <p:val>
                                            <p:strVal val="ppt_y"/>
                                          </p:val>
                                        </p:tav>
                                        <p:tav tm="100000">
                                          <p:val>
                                            <p:strVal val="ppt_y-.1"/>
                                          </p:val>
                                        </p:tav>
                                      </p:tavLst>
                                    </p:anim>
                                    <p:set>
                                      <p:cBhvr>
                                        <p:cTn id="63" dur="1" fill="hold">
                                          <p:stCondLst>
                                            <p:cond delay="999"/>
                                          </p:stCondLst>
                                        </p:cTn>
                                        <p:tgtEl>
                                          <p:spTgt spid="17"/>
                                        </p:tgtEl>
                                        <p:attrNameLst>
                                          <p:attrName>style.visibility</p:attrName>
                                        </p:attrNameLst>
                                      </p:cBhvr>
                                      <p:to>
                                        <p:strVal val="hidden"/>
                                      </p:to>
                                    </p:set>
                                  </p:childTnLst>
                                </p:cTn>
                              </p:par>
                            </p:childTnLst>
                          </p:cTn>
                        </p:par>
                        <p:par>
                          <p:cTn id="64" fill="hold">
                            <p:stCondLst>
                              <p:cond delay="11000"/>
                            </p:stCondLst>
                            <p:childTnLst>
                              <p:par>
                                <p:cTn id="65" presetID="42" presetClass="entr" presetSubtype="0" fill="hold" grpId="0" nodeType="after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fade">
                                      <p:cBhvr>
                                        <p:cTn id="67" dur="1000"/>
                                        <p:tgtEl>
                                          <p:spTgt spid="16"/>
                                        </p:tgtEl>
                                      </p:cBhvr>
                                    </p:animEffect>
                                    <p:anim calcmode="lin" valueType="num">
                                      <p:cBhvr>
                                        <p:cTn id="68" dur="1000" fill="hold"/>
                                        <p:tgtEl>
                                          <p:spTgt spid="16"/>
                                        </p:tgtEl>
                                        <p:attrNameLst>
                                          <p:attrName>ppt_x</p:attrName>
                                        </p:attrNameLst>
                                      </p:cBhvr>
                                      <p:tavLst>
                                        <p:tav tm="0">
                                          <p:val>
                                            <p:strVal val="#ppt_x"/>
                                          </p:val>
                                        </p:tav>
                                        <p:tav tm="100000">
                                          <p:val>
                                            <p:strVal val="#ppt_x"/>
                                          </p:val>
                                        </p:tav>
                                      </p:tavLst>
                                    </p:anim>
                                    <p:anim calcmode="lin" valueType="num">
                                      <p:cBhvr>
                                        <p:cTn id="6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9" presetClass="entr" presetSubtype="0" fill="hold" nodeType="clickEffect">
                                  <p:stCondLst>
                                    <p:cond delay="0"/>
                                  </p:stCondLst>
                                  <p:childTnLst>
                                    <p:set>
                                      <p:cBhvr>
                                        <p:cTn id="73" dur="1" fill="hold">
                                          <p:stCondLst>
                                            <p:cond delay="0"/>
                                          </p:stCondLst>
                                        </p:cTn>
                                        <p:tgtEl>
                                          <p:spTgt spid="33"/>
                                        </p:tgtEl>
                                        <p:attrNameLst>
                                          <p:attrName>style.visibility</p:attrName>
                                        </p:attrNameLst>
                                      </p:cBhvr>
                                      <p:to>
                                        <p:strVal val="visible"/>
                                      </p:to>
                                    </p:set>
                                    <p:animEffect transition="in" filter="dissolve">
                                      <p:cBhvr>
                                        <p:cTn id="74"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2" grpId="0"/>
      <p:bldP spid="12" grpId="1"/>
      <p:bldP spid="14" grpId="0"/>
      <p:bldP spid="14" grpId="1"/>
      <p:bldP spid="16" grpId="0"/>
      <p:bldP spid="17" grpId="0"/>
      <p:bldP spid="17" grpId="1"/>
      <p:bldP spid="18" grpId="0"/>
      <p:bldP spid="18" grpId="1"/>
    </p:bld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CB45651E-99A4-4DD3-AD4A-413BF9ED0552}"/>
              </a:ext>
            </a:extLst>
          </p:cNvPr>
          <p:cNvGrpSpPr/>
          <p:nvPr/>
        </p:nvGrpSpPr>
        <p:grpSpPr>
          <a:xfrm>
            <a:off x="1828800" y="228600"/>
            <a:ext cx="7162800" cy="6400800"/>
            <a:chOff x="-11154893" y="-249773"/>
            <a:chExt cx="9222158" cy="6881631"/>
          </a:xfrm>
        </p:grpSpPr>
        <p:grpSp>
          <p:nvGrpSpPr>
            <p:cNvPr id="30" name="Group 29">
              <a:extLst>
                <a:ext uri="{FF2B5EF4-FFF2-40B4-BE49-F238E27FC236}">
                  <a16:creationId xmlns:a16="http://schemas.microsoft.com/office/drawing/2014/main" id="{30447084-5DC4-447D-908A-45D2507AE7B0}"/>
                </a:ext>
              </a:extLst>
            </p:cNvPr>
            <p:cNvGrpSpPr/>
            <p:nvPr/>
          </p:nvGrpSpPr>
          <p:grpSpPr>
            <a:xfrm>
              <a:off x="-11154893" y="-249773"/>
              <a:ext cx="9222158" cy="6881631"/>
              <a:chOff x="-12131158" y="-762000"/>
              <a:chExt cx="8544745" cy="6824624"/>
            </a:xfrm>
          </p:grpSpPr>
          <p:sp>
            <p:nvSpPr>
              <p:cNvPr id="24" name="Rectangle 23">
                <a:extLst>
                  <a:ext uri="{FF2B5EF4-FFF2-40B4-BE49-F238E27FC236}">
                    <a16:creationId xmlns:a16="http://schemas.microsoft.com/office/drawing/2014/main" id="{88DC35E6-52DC-4994-A6EE-99AAF99899C8}"/>
                  </a:ext>
                </a:extLst>
              </p:cNvPr>
              <p:cNvSpPr/>
              <p:nvPr/>
            </p:nvSpPr>
            <p:spPr>
              <a:xfrm>
                <a:off x="-12131158" y="-762000"/>
                <a:ext cx="8544745" cy="6824624"/>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3" name="Group 22">
                <a:extLst>
                  <a:ext uri="{FF2B5EF4-FFF2-40B4-BE49-F238E27FC236}">
                    <a16:creationId xmlns:a16="http://schemas.microsoft.com/office/drawing/2014/main" id="{A48BDC13-3000-4F2F-9B18-E94F6A3A3955}"/>
                  </a:ext>
                </a:extLst>
              </p:cNvPr>
              <p:cNvGrpSpPr/>
              <p:nvPr/>
            </p:nvGrpSpPr>
            <p:grpSpPr>
              <a:xfrm>
                <a:off x="-11735169" y="-460305"/>
                <a:ext cx="4567906" cy="6117254"/>
                <a:chOff x="-4302462" y="-3218301"/>
                <a:chExt cx="4567906" cy="6117254"/>
              </a:xfrm>
            </p:grpSpPr>
            <p:pic>
              <p:nvPicPr>
                <p:cNvPr id="6" name="Picture 5">
                  <a:extLst>
                    <a:ext uri="{FF2B5EF4-FFF2-40B4-BE49-F238E27FC236}">
                      <a16:creationId xmlns:a16="http://schemas.microsoft.com/office/drawing/2014/main" id="{AEE736DA-A89D-4382-A26F-CA897EF00D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2462" y="-3218301"/>
                  <a:ext cx="4567906" cy="6117254"/>
                </a:xfrm>
                <a:prstGeom prst="rect">
                  <a:avLst/>
                </a:prstGeom>
              </p:spPr>
            </p:pic>
            <p:pic>
              <p:nvPicPr>
                <p:cNvPr id="22" name="Picture 21">
                  <a:extLst>
                    <a:ext uri="{FF2B5EF4-FFF2-40B4-BE49-F238E27FC236}">
                      <a16:creationId xmlns:a16="http://schemas.microsoft.com/office/drawing/2014/main" id="{4D195605-3AA3-4121-8174-256467340B5F}"/>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115000"/>
                          </a14:imgEffect>
                        </a14:imgLayer>
                      </a14:imgProps>
                    </a:ext>
                    <a:ext uri="{28A0092B-C50C-407E-A947-70E740481C1C}">
                      <a14:useLocalDpi xmlns:a14="http://schemas.microsoft.com/office/drawing/2010/main" val="0"/>
                    </a:ext>
                  </a:extLst>
                </a:blip>
                <a:srcRect l="2239" t="4274" r="2619" b="6326"/>
                <a:stretch/>
              </p:blipFill>
              <p:spPr>
                <a:xfrm>
                  <a:off x="-1977374" y="1610271"/>
                  <a:ext cx="2107584" cy="1174688"/>
                </a:xfrm>
                <a:prstGeom prst="rect">
                  <a:avLst/>
                </a:prstGeom>
              </p:spPr>
            </p:pic>
          </p:grpSp>
          <p:sp>
            <p:nvSpPr>
              <p:cNvPr id="25" name="TextBox 24">
                <a:extLst>
                  <a:ext uri="{FF2B5EF4-FFF2-40B4-BE49-F238E27FC236}">
                    <a16:creationId xmlns:a16="http://schemas.microsoft.com/office/drawing/2014/main" id="{7210C8E9-2206-4A7B-9E8F-A903A9A5AE7A}"/>
                  </a:ext>
                </a:extLst>
              </p:cNvPr>
              <p:cNvSpPr txBox="1"/>
              <p:nvPr/>
            </p:nvSpPr>
            <p:spPr>
              <a:xfrm>
                <a:off x="-6830026" y="2125603"/>
                <a:ext cx="3124200" cy="969496"/>
              </a:xfrm>
              <a:prstGeom prst="rect">
                <a:avLst/>
              </a:prstGeom>
              <a:noFill/>
            </p:spPr>
            <p:txBody>
              <a:bodyPr wrap="square" rtlCol="0">
                <a:spAutoFit/>
              </a:bodyPr>
              <a:lstStyle/>
              <a:p>
                <a:r>
                  <a:rPr lang="en-US" sz="1900" dirty="0">
                    <a:latin typeface="+mj-lt"/>
                  </a:rPr>
                  <a:t>The grand prize winner for the best tux and the best prom dress each gets $10,000.</a:t>
                </a:r>
              </a:p>
            </p:txBody>
          </p:sp>
          <p:pic>
            <p:nvPicPr>
              <p:cNvPr id="29" name="Picture 28">
                <a:extLst>
                  <a:ext uri="{FF2B5EF4-FFF2-40B4-BE49-F238E27FC236}">
                    <a16:creationId xmlns:a16="http://schemas.microsoft.com/office/drawing/2014/main" id="{414BF882-6AF6-46CE-9023-058B83B17B2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05796" y="3144162"/>
                <a:ext cx="2731068" cy="2512788"/>
              </a:xfrm>
              <a:prstGeom prst="rect">
                <a:avLst/>
              </a:prstGeom>
            </p:spPr>
          </p:pic>
        </p:grpSp>
        <p:pic>
          <p:nvPicPr>
            <p:cNvPr id="32" name="Picture 31">
              <a:extLst>
                <a:ext uri="{FF2B5EF4-FFF2-40B4-BE49-F238E27FC236}">
                  <a16:creationId xmlns:a16="http://schemas.microsoft.com/office/drawing/2014/main" id="{E7101660-917F-4356-A111-74631F3B2A2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11378" y="100455"/>
              <a:ext cx="2827920" cy="2561112"/>
            </a:xfrm>
            <a:prstGeom prst="rect">
              <a:avLst/>
            </a:prstGeom>
          </p:spPr>
        </p:pic>
      </p:grpSp>
    </p:spTree>
    <p:extLst>
      <p:ext uri="{BB962C8B-B14F-4D97-AF65-F5344CB8AC3E}">
        <p14:creationId xmlns:p14="http://schemas.microsoft.com/office/powerpoint/2010/main" val="3220673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dissolve">
                                      <p:cBhvr>
                                        <p:cTn id="7"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Shape 96"/>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5454" t="3883" r="4049" b="6609"/>
          <a:stretch/>
        </p:blipFill>
        <p:spPr>
          <a:xfrm>
            <a:off x="2057400" y="864269"/>
            <a:ext cx="6839284" cy="5129462"/>
          </a:xfrm>
          <a:prstGeom prst="rect">
            <a:avLst/>
          </a:prstGeom>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2" descr="Cashfor College.jpg"/>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15362"/>
          <a:stretch/>
        </p:blipFill>
        <p:spPr bwMode="auto">
          <a:xfrm>
            <a:off x="1905000" y="-76200"/>
            <a:ext cx="6949995" cy="1509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2"/>
          <p:cNvSpPr txBox="1">
            <a:spLocks/>
          </p:cNvSpPr>
          <p:nvPr/>
        </p:nvSpPr>
        <p:spPr>
          <a:xfrm>
            <a:off x="1905000" y="1571548"/>
            <a:ext cx="7133449" cy="3886200"/>
          </a:xfrm>
          <a:prstGeom prst="rect">
            <a:avLst/>
          </a:prstGeom>
          <a:solidFill>
            <a:schemeClr val="bg1"/>
          </a:solidFill>
          <a:ln>
            <a:noFill/>
          </a:ln>
        </p:spPr>
        <p:txBody>
          <a:bodyPr/>
          <a:lstStyle>
            <a:lvl1pPr marL="0" indent="0" algn="l" rtl="0" eaLnBrk="1" latinLnBrk="0" hangingPunct="1">
              <a:spcBef>
                <a:spcPct val="20000"/>
              </a:spcBef>
              <a:buClr>
                <a:schemeClr val="accent3"/>
              </a:buClr>
              <a:buSzPct val="95000"/>
              <a:buFontTx/>
              <a:buNone/>
              <a:defRPr kumimoji="0" sz="2600" b="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393192" indent="0" algn="l" rtl="0" eaLnBrk="1" latinLnBrk="0" hangingPunct="1">
              <a:spcBef>
                <a:spcPct val="20000"/>
              </a:spcBef>
              <a:buClr>
                <a:schemeClr val="accent1"/>
              </a:buClr>
              <a:buSzPct val="85000"/>
              <a:buFontTx/>
              <a:buNone/>
              <a:defRPr kumimoji="0" sz="24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667512" indent="0" algn="l" rtl="0" eaLnBrk="1" latinLnBrk="0" hangingPunct="1">
              <a:spcBef>
                <a:spcPct val="20000"/>
              </a:spcBef>
              <a:buClr>
                <a:schemeClr val="accent2"/>
              </a:buClr>
              <a:buSzPct val="70000"/>
              <a:buFontTx/>
              <a:buNone/>
              <a:defRPr kumimoji="0" sz="21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978408" indent="0" algn="l" rtl="0" eaLnBrk="1" latinLnBrk="0" hangingPunct="1">
              <a:spcBef>
                <a:spcPct val="20000"/>
              </a:spcBef>
              <a:buClr>
                <a:schemeClr val="accent3"/>
              </a:buClr>
              <a:buSzPct val="65000"/>
              <a:buFontTx/>
              <a:buNone/>
              <a:defRPr kumimoji="0" sz="20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252728" indent="0" algn="l" rtl="0" eaLnBrk="1" latinLnBrk="0" hangingPunct="1">
              <a:spcBef>
                <a:spcPct val="20000"/>
              </a:spcBef>
              <a:buClr>
                <a:schemeClr val="accent4"/>
              </a:buClr>
              <a:buSzPct val="65000"/>
              <a:buFontTx/>
              <a:buNone/>
              <a:defRPr kumimoji="0" sz="20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R="0" lvl="0" algn="l" defTabSz="844550" rtl="0" eaLnBrk="1" fontAlgn="auto" latinLnBrk="0" hangingPunct="1">
              <a:lnSpc>
                <a:spcPct val="90000"/>
              </a:lnSpc>
              <a:spcBef>
                <a:spcPct val="0"/>
              </a:spcBef>
              <a:spcAft>
                <a:spcPct val="35000"/>
              </a:spcAft>
              <a:buClr>
                <a:srgbClr val="F49100"/>
              </a:buClr>
              <a:buSzPct val="95000"/>
              <a:tabLst/>
              <a:defRPr/>
            </a:pPr>
            <a:r>
              <a:rPr kumimoji="0" lang="en-US" sz="18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What is a Cash for College workshop?</a:t>
            </a:r>
          </a:p>
          <a:p>
            <a:pPr marL="285750" marR="0" lvl="0" indent="-285750" algn="l" defTabSz="844550" rtl="0" eaLnBrk="1" fontAlgn="auto" latinLnBrk="0" hangingPunct="1">
              <a:lnSpc>
                <a:spcPct val="90000"/>
              </a:lnSpc>
              <a:spcBef>
                <a:spcPct val="0"/>
              </a:spcBef>
              <a:spcAft>
                <a:spcPct val="35000"/>
              </a:spcAft>
              <a:buClr>
                <a:srgbClr val="F49100"/>
              </a:buClr>
              <a:buSzPct val="95000"/>
              <a:buFont typeface="Arial" panose="020B0604020202020204" pitchFamily="34" charset="0"/>
              <a:buChar char="•"/>
              <a:tabLst/>
              <a:defRPr/>
            </a:pPr>
            <a:r>
              <a:rPr lang="en-US" sz="1800" b="1" dirty="0">
                <a:solidFill>
                  <a:srgbClr val="008000"/>
                </a:solidFill>
              </a:rPr>
              <a:t>FREE</a:t>
            </a:r>
            <a:r>
              <a:rPr lang="en-US" sz="1800" dirty="0">
                <a:solidFill>
                  <a:prstClr val="black"/>
                </a:solidFill>
              </a:rPr>
              <a:t> financial aid application assistance workshops</a:t>
            </a:r>
          </a:p>
          <a:p>
            <a:pPr marL="285750" indent="-285750" defTabSz="844550">
              <a:lnSpc>
                <a:spcPct val="90000"/>
              </a:lnSpc>
              <a:spcBef>
                <a:spcPct val="0"/>
              </a:spcBef>
              <a:spcAft>
                <a:spcPct val="35000"/>
              </a:spcAft>
              <a:buClr>
                <a:srgbClr val="F49100"/>
              </a:buClr>
              <a:buFont typeface="Arial" panose="020B0604020202020204" pitchFamily="34" charset="0"/>
              <a:buChar char="•"/>
              <a:defRPr/>
            </a:pPr>
            <a:r>
              <a:rPr lang="en-US" sz="1800" dirty="0">
                <a:solidFill>
                  <a:prstClr val="black"/>
                </a:solidFill>
              </a:rPr>
              <a:t>Financial aid experts and volunteers assist students and parents with completing the FAFSA, CA Dream Act and Chafee Applications</a:t>
            </a:r>
          </a:p>
          <a:p>
            <a:pPr marR="0" lvl="0" algn="l" defTabSz="844550" rtl="0" eaLnBrk="1" fontAlgn="auto" latinLnBrk="0" hangingPunct="1">
              <a:lnSpc>
                <a:spcPct val="90000"/>
              </a:lnSpc>
              <a:spcBef>
                <a:spcPct val="0"/>
              </a:spcBef>
              <a:spcAft>
                <a:spcPct val="35000"/>
              </a:spcAft>
              <a:buClr>
                <a:srgbClr val="F49100"/>
              </a:buClr>
              <a:buSzPct val="95000"/>
              <a:tabLst/>
              <a:defRPr/>
            </a:pPr>
            <a:endParaRPr lang="en-US" sz="1800" dirty="0">
              <a:solidFill>
                <a:prstClr val="black"/>
              </a:solidFill>
            </a:endParaRPr>
          </a:p>
          <a:p>
            <a:pPr marR="0" lvl="0" algn="l" defTabSz="844550" rtl="0" eaLnBrk="1" fontAlgn="auto" latinLnBrk="0" hangingPunct="1">
              <a:lnSpc>
                <a:spcPct val="90000"/>
              </a:lnSpc>
              <a:spcBef>
                <a:spcPct val="0"/>
              </a:spcBef>
              <a:spcAft>
                <a:spcPct val="35000"/>
              </a:spcAft>
              <a:buClr>
                <a:srgbClr val="F49100"/>
              </a:buClr>
              <a:buSzPct val="95000"/>
              <a:tabLst/>
              <a:defRPr/>
            </a:pPr>
            <a:r>
              <a:rPr kumimoji="0" lang="en-US" sz="18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Why Partner with CSAC?</a:t>
            </a:r>
          </a:p>
          <a:p>
            <a:pPr marL="285750" marR="0" lvl="0" indent="-285750" algn="l" defTabSz="844550" rtl="0" eaLnBrk="1" fontAlgn="auto" latinLnBrk="0" hangingPunct="1">
              <a:lnSpc>
                <a:spcPct val="90000"/>
              </a:lnSpc>
              <a:spcBef>
                <a:spcPct val="0"/>
              </a:spcBef>
              <a:spcAft>
                <a:spcPct val="35000"/>
              </a:spcAft>
              <a:buClr>
                <a:srgbClr val="F49100"/>
              </a:buClr>
              <a:buSzPct val="95000"/>
              <a:buFont typeface="Arial" panose="020B0604020202020204" pitchFamily="34" charset="0"/>
              <a:buChar char="•"/>
              <a:tabLst/>
              <a:defRPr/>
            </a:pPr>
            <a:r>
              <a:rPr lang="en-US" sz="1800" dirty="0">
                <a:solidFill>
                  <a:prstClr val="black"/>
                </a:solidFill>
              </a:rPr>
              <a:t>We administer the bulk of financial aid</a:t>
            </a:r>
          </a:p>
          <a:p>
            <a:pPr marL="285750" marR="0" lvl="0" indent="-285750" algn="l" defTabSz="844550" rtl="0" eaLnBrk="1" fontAlgn="auto" latinLnBrk="0" hangingPunct="1">
              <a:lnSpc>
                <a:spcPct val="90000"/>
              </a:lnSpc>
              <a:spcBef>
                <a:spcPct val="0"/>
              </a:spcBef>
              <a:spcAft>
                <a:spcPct val="35000"/>
              </a:spcAft>
              <a:buClr>
                <a:srgbClr val="F49100"/>
              </a:buClr>
              <a:buSzPct val="95000"/>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We administer the California Dream Act Application</a:t>
            </a:r>
          </a:p>
          <a:p>
            <a:pPr marL="285750" marR="0" lvl="0" indent="-285750" algn="l" defTabSz="844550" rtl="0" eaLnBrk="1" fontAlgn="auto" latinLnBrk="0" hangingPunct="1">
              <a:lnSpc>
                <a:spcPct val="90000"/>
              </a:lnSpc>
              <a:spcBef>
                <a:spcPct val="0"/>
              </a:spcBef>
              <a:spcAft>
                <a:spcPct val="35000"/>
              </a:spcAft>
              <a:buClr>
                <a:srgbClr val="F49100"/>
              </a:buClr>
              <a:buSzPct val="95000"/>
              <a:buFont typeface="Arial" panose="020B0604020202020204" pitchFamily="34" charset="0"/>
              <a:buChar char="•"/>
              <a:tabLst/>
              <a:defRPr/>
            </a:pPr>
            <a:r>
              <a:rPr lang="en-US" sz="1800" dirty="0">
                <a:solidFill>
                  <a:prstClr val="black"/>
                </a:solidFill>
              </a:rPr>
              <a:t>We provide $300 to campuses with qualifying workshops</a:t>
            </a:r>
          </a:p>
          <a:p>
            <a:pPr marL="285750" marR="0" lvl="0" indent="-285750" algn="l" defTabSz="844550" rtl="0" eaLnBrk="1" fontAlgn="auto" latinLnBrk="0" hangingPunct="1">
              <a:lnSpc>
                <a:spcPct val="90000"/>
              </a:lnSpc>
              <a:spcBef>
                <a:spcPct val="0"/>
              </a:spcBef>
              <a:spcAft>
                <a:spcPct val="35000"/>
              </a:spcAft>
              <a:buClr>
                <a:srgbClr val="F49100"/>
              </a:buClr>
              <a:buSzPct val="95000"/>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We send educational and student-centered materials for free</a:t>
            </a:r>
          </a:p>
          <a:p>
            <a:pPr marL="285750" marR="0" lvl="0" indent="-285750" algn="l" defTabSz="844550" rtl="0" eaLnBrk="1" fontAlgn="auto" latinLnBrk="0" hangingPunct="1">
              <a:lnSpc>
                <a:spcPct val="90000"/>
              </a:lnSpc>
              <a:spcBef>
                <a:spcPct val="0"/>
              </a:spcBef>
              <a:spcAft>
                <a:spcPct val="35000"/>
              </a:spcAft>
              <a:buClr>
                <a:srgbClr val="F49100"/>
              </a:buClr>
              <a:buSzPct val="95000"/>
              <a:buFont typeface="Arial" panose="020B0604020202020204" pitchFamily="34" charset="0"/>
              <a:buChar char="•"/>
              <a:tabLst/>
              <a:defRPr/>
            </a:pPr>
            <a:r>
              <a:rPr lang="en-US" sz="1800" dirty="0">
                <a:solidFill>
                  <a:prstClr val="black"/>
                </a:solidFill>
              </a:rPr>
              <a:t>We provide training videos and presentations for students &amp; volunteers</a:t>
            </a:r>
          </a:p>
          <a:p>
            <a:pPr marL="285750" marR="0" lvl="0" indent="-285750" algn="l" defTabSz="844550" rtl="0" eaLnBrk="1" fontAlgn="auto" latinLnBrk="0" hangingPunct="1">
              <a:lnSpc>
                <a:spcPct val="90000"/>
              </a:lnSpc>
              <a:spcBef>
                <a:spcPct val="0"/>
              </a:spcBef>
              <a:spcAft>
                <a:spcPct val="35000"/>
              </a:spcAft>
              <a:buClr>
                <a:srgbClr val="F49100"/>
              </a:buClr>
              <a:buSzPct val="95000"/>
              <a:buFont typeface="Arial" panose="020B0604020202020204" pitchFamily="34" charset="0"/>
              <a:buChar char="•"/>
              <a:tabLst/>
              <a:defRPr/>
            </a:pPr>
            <a:r>
              <a:rPr lang="en-US" sz="1800" dirty="0">
                <a:solidFill>
                  <a:prstClr val="black"/>
                </a:solidFill>
              </a:rPr>
              <a:t>We assist in acquiring volunteers and offer other resources and support</a:t>
            </a:r>
          </a:p>
          <a:p>
            <a:pPr marR="0" lvl="0" algn="l" defTabSz="844550" rtl="0" eaLnBrk="1" fontAlgn="auto" latinLnBrk="0" hangingPunct="1">
              <a:lnSpc>
                <a:spcPct val="90000"/>
              </a:lnSpc>
              <a:spcBef>
                <a:spcPct val="0"/>
              </a:spcBef>
              <a:spcAft>
                <a:spcPct val="35000"/>
              </a:spcAft>
              <a:buClr>
                <a:srgbClr val="F49100"/>
              </a:buClr>
              <a:buSzPct val="95000"/>
              <a:tabLst/>
              <a:defRPr/>
            </a:pPr>
            <a:r>
              <a:rPr kumimoji="0" lang="en-US"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a:t>
            </a:r>
            <a:endParaRPr kumimoji="0" lang="en-US"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844550" rtl="0" eaLnBrk="1" fontAlgn="auto" latinLnBrk="0" hangingPunct="1">
              <a:lnSpc>
                <a:spcPct val="90000"/>
              </a:lnSpc>
              <a:spcBef>
                <a:spcPct val="0"/>
              </a:spcBef>
              <a:spcAft>
                <a:spcPct val="35000"/>
              </a:spcAft>
              <a:buClr>
                <a:srgbClr val="F49100"/>
              </a:buClr>
              <a:buSzPct val="95000"/>
              <a:buFontTx/>
              <a:buNone/>
              <a:tabLst/>
              <a:defRPr/>
            </a:pPr>
            <a:endParaRPr kumimoji="0" lang="en-US"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285750" marR="0" lvl="0" indent="-285750" algn="l" defTabSz="844550" rtl="0" eaLnBrk="1" fontAlgn="auto" latinLnBrk="0" hangingPunct="1">
              <a:lnSpc>
                <a:spcPct val="90000"/>
              </a:lnSpc>
              <a:spcBef>
                <a:spcPct val="0"/>
              </a:spcBef>
              <a:spcAft>
                <a:spcPct val="35000"/>
              </a:spcAft>
              <a:buClr>
                <a:srgbClr val="F49100"/>
              </a:buClr>
              <a:buSzPct val="95000"/>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3696004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4801" y="358947"/>
            <a:ext cx="2630224" cy="4620876"/>
          </a:xfrm>
          <a:prstGeom prst="rect">
            <a:avLst/>
          </a:prstGeom>
        </p:spPr>
      </p:pic>
      <p:sp>
        <p:nvSpPr>
          <p:cNvPr id="6" name="TextBox 5"/>
          <p:cNvSpPr txBox="1"/>
          <p:nvPr/>
        </p:nvSpPr>
        <p:spPr>
          <a:xfrm>
            <a:off x="2743200" y="5490663"/>
            <a:ext cx="5715000" cy="584775"/>
          </a:xfrm>
          <a:prstGeom prst="rect">
            <a:avLst/>
          </a:prstGeom>
          <a:noFill/>
        </p:spPr>
        <p:txBody>
          <a:bodyPr wrap="square" rtlCol="0">
            <a:spAutoFit/>
          </a:bodyPr>
          <a:lstStyle/>
          <a:p>
            <a:pPr algn="ctr"/>
            <a:r>
              <a:rPr lang="en-US" sz="1600" b="1" dirty="0">
                <a:latin typeface="Verdana" panose="020B0604030504040204" pitchFamily="34" charset="0"/>
                <a:ea typeface="Verdana" panose="020B0604030504040204" pitchFamily="34" charset="0"/>
                <a:cs typeface="Verdana" panose="020B0604030504040204" pitchFamily="34" charset="0"/>
              </a:rPr>
              <a:t>15 Regional Consortia Serving </a:t>
            </a:r>
          </a:p>
          <a:p>
            <a:pPr algn="ctr"/>
            <a:r>
              <a:rPr lang="en-US" sz="1600" b="1" dirty="0">
                <a:latin typeface="Verdana" panose="020B0604030504040204" pitchFamily="34" charset="0"/>
                <a:ea typeface="Verdana" panose="020B0604030504040204" pitchFamily="34" charset="0"/>
                <a:cs typeface="Verdana" panose="020B0604030504040204" pitchFamily="34" charset="0"/>
              </a:rPr>
              <a:t>126 School Districts</a:t>
            </a:r>
          </a:p>
        </p:txBody>
      </p:sp>
      <p:sp>
        <p:nvSpPr>
          <p:cNvPr id="7" name="TextBox 6"/>
          <p:cNvSpPr txBox="1"/>
          <p:nvPr/>
        </p:nvSpPr>
        <p:spPr>
          <a:xfrm>
            <a:off x="5374088" y="478154"/>
            <a:ext cx="2358225" cy="2585323"/>
          </a:xfrm>
          <a:prstGeom prst="rect">
            <a:avLst/>
          </a:prstGeom>
          <a:noFill/>
        </p:spPr>
        <p:txBody>
          <a:bodyPr wrap="square" rtlCol="0">
            <a:spAutoFit/>
          </a:bodyPr>
          <a:lstStyle/>
          <a:p>
            <a:pPr marL="285750" indent="-285750">
              <a:buClr>
                <a:schemeClr val="accent6"/>
              </a:buClr>
              <a:buFont typeface="Arial" panose="020B060402020202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Central Coast</a:t>
            </a:r>
          </a:p>
          <a:p>
            <a:pPr marL="285750" indent="-285750">
              <a:buClr>
                <a:schemeClr val="accent6"/>
              </a:buClr>
              <a:buFont typeface="Arial" panose="020B060402020202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Central Valley</a:t>
            </a:r>
          </a:p>
          <a:p>
            <a:pPr marL="285750" indent="-285750">
              <a:buClr>
                <a:schemeClr val="accent6"/>
              </a:buClr>
              <a:buFont typeface="Arial" panose="020B060402020202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East Bay</a:t>
            </a:r>
          </a:p>
          <a:p>
            <a:pPr marL="285750" indent="-285750">
              <a:buClr>
                <a:schemeClr val="accent6"/>
              </a:buClr>
              <a:buFont typeface="Arial" panose="020B060402020202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Long Beach</a:t>
            </a:r>
          </a:p>
          <a:p>
            <a:pPr marL="285750" indent="-285750">
              <a:buClr>
                <a:schemeClr val="accent6"/>
              </a:buClr>
              <a:buFont typeface="Arial" panose="020B060402020202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Los Angeles</a:t>
            </a:r>
          </a:p>
          <a:p>
            <a:pPr marL="285750" indent="-285750">
              <a:buClr>
                <a:schemeClr val="accent6"/>
              </a:buClr>
              <a:buFont typeface="Arial" panose="020B060402020202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Merced</a:t>
            </a:r>
          </a:p>
          <a:p>
            <a:pPr marL="285750" indent="-285750">
              <a:buClr>
                <a:schemeClr val="accent6"/>
              </a:buClr>
              <a:buFont typeface="Arial" panose="020B060402020202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Northcoast</a:t>
            </a:r>
          </a:p>
          <a:p>
            <a:pPr marL="285750" indent="-285750">
              <a:buClr>
                <a:schemeClr val="accent6"/>
              </a:buClr>
              <a:buFont typeface="Arial" panose="020B060402020202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Sacramento</a:t>
            </a:r>
          </a:p>
          <a:p>
            <a:pPr>
              <a:buClr>
                <a:schemeClr val="accent6"/>
              </a:buClr>
            </a:pPr>
            <a:endParaRPr lang="en-US" dirty="0"/>
          </a:p>
        </p:txBody>
      </p:sp>
      <p:sp>
        <p:nvSpPr>
          <p:cNvPr id="8" name="TextBox 7"/>
          <p:cNvSpPr txBox="1"/>
          <p:nvPr/>
        </p:nvSpPr>
        <p:spPr>
          <a:xfrm>
            <a:off x="5374088" y="2669385"/>
            <a:ext cx="2971800" cy="2585323"/>
          </a:xfrm>
          <a:prstGeom prst="rect">
            <a:avLst/>
          </a:prstGeom>
          <a:noFill/>
        </p:spPr>
        <p:txBody>
          <a:bodyPr wrap="square" rtlCol="0">
            <a:spAutoFit/>
          </a:bodyPr>
          <a:lstStyle/>
          <a:p>
            <a:pPr marL="285750" indent="-285750">
              <a:buClr>
                <a:schemeClr val="accent6"/>
              </a:buClr>
              <a:buFont typeface="Arial" panose="020B060402020202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San Diego and Imperial</a:t>
            </a:r>
          </a:p>
          <a:p>
            <a:pPr marL="285750" indent="-285750">
              <a:buClr>
                <a:schemeClr val="accent6"/>
              </a:buClr>
              <a:buFont typeface="Arial" panose="020B060402020202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San Francisco</a:t>
            </a:r>
          </a:p>
          <a:p>
            <a:pPr marL="285750" indent="-285750">
              <a:buClr>
                <a:schemeClr val="accent6"/>
              </a:buClr>
              <a:buFont typeface="Arial" panose="020B060402020202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San Jose</a:t>
            </a:r>
          </a:p>
          <a:p>
            <a:pPr marL="285750" indent="-285750">
              <a:buClr>
                <a:schemeClr val="accent6"/>
              </a:buClr>
              <a:buFont typeface="Arial" panose="020B060402020202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Santa Barbara</a:t>
            </a:r>
          </a:p>
          <a:p>
            <a:pPr marL="285750" indent="-285750">
              <a:buClr>
                <a:schemeClr val="accent6"/>
              </a:buClr>
              <a:buFont typeface="Arial" panose="020B060402020202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Solano</a:t>
            </a:r>
          </a:p>
          <a:p>
            <a:pPr marL="285750" indent="-285750">
              <a:buClr>
                <a:schemeClr val="accent6"/>
              </a:buClr>
              <a:buFont typeface="Arial" panose="020B060402020202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South County Gilroy</a:t>
            </a:r>
          </a:p>
          <a:p>
            <a:pPr marL="285750" indent="-285750">
              <a:buClr>
                <a:schemeClr val="accent6"/>
              </a:buClr>
              <a:buFont typeface="Arial" panose="020B0604020202020204" pitchFamily="34" charset="0"/>
              <a:buChar char="•"/>
            </a:pPr>
            <a:r>
              <a:rPr lang="en-US" dirty="0">
                <a:latin typeface="Verdana" panose="020B0604030504040204" pitchFamily="34" charset="0"/>
                <a:ea typeface="Verdana" panose="020B0604030504040204" pitchFamily="34" charset="0"/>
                <a:cs typeface="Verdana" panose="020B0604030504040204" pitchFamily="34" charset="0"/>
              </a:rPr>
              <a:t>South San Joaquin</a:t>
            </a:r>
          </a:p>
          <a:p>
            <a:pPr>
              <a:buClr>
                <a:schemeClr val="accent6"/>
              </a:buClr>
            </a:pPr>
            <a:endParaRPr lang="en-US" dirty="0"/>
          </a:p>
        </p:txBody>
      </p:sp>
    </p:spTree>
    <p:extLst>
      <p:ext uri="{BB962C8B-B14F-4D97-AF65-F5344CB8AC3E}">
        <p14:creationId xmlns:p14="http://schemas.microsoft.com/office/powerpoint/2010/main" val="39240402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p:cNvSpPr>
            <a:spLocks noGrp="1"/>
          </p:cNvSpPr>
          <p:nvPr>
            <p:ph type="title"/>
          </p:nvPr>
        </p:nvSpPr>
        <p:spPr>
          <a:xfrm>
            <a:off x="1163665" y="140514"/>
            <a:ext cx="8229600" cy="1143000"/>
          </a:xfrm>
        </p:spPr>
        <p:txBody>
          <a:bodyPr>
            <a:normAutofit/>
          </a:bodyPr>
          <a:lstStyle/>
          <a:p>
            <a:r>
              <a:rPr lang="en-US" sz="3200" dirty="0"/>
              <a:t>List-Serv Notifications</a:t>
            </a:r>
          </a:p>
        </p:txBody>
      </p:sp>
      <p:pic>
        <p:nvPicPr>
          <p:cNvPr id="2" name="Picture 1"/>
          <p:cNvPicPr>
            <a:picLocks noChangeAspect="1"/>
          </p:cNvPicPr>
          <p:nvPr/>
        </p:nvPicPr>
        <p:blipFill rotWithShape="1">
          <a:blip r:embed="rId3"/>
          <a:srcRect l="40626" t="2270" r="3087" b="16797"/>
          <a:stretch/>
        </p:blipFill>
        <p:spPr>
          <a:xfrm>
            <a:off x="3802056" y="4128891"/>
            <a:ext cx="2823754" cy="19862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D154CD15-C7B8-4A3C-AEB8-3A3AD76129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2096" y="1366249"/>
            <a:ext cx="3252445" cy="22846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1F0AE0E7-7047-4FCF-B0A4-F28C926B1D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04584" y="1362606"/>
            <a:ext cx="3252445" cy="23306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6" name="Group 15">
            <a:extLst>
              <a:ext uri="{FF2B5EF4-FFF2-40B4-BE49-F238E27FC236}">
                <a16:creationId xmlns:a16="http://schemas.microsoft.com/office/drawing/2014/main" id="{11775F9A-991B-4DC6-9AAE-FA6433836B24}"/>
              </a:ext>
            </a:extLst>
          </p:cNvPr>
          <p:cNvGrpSpPr/>
          <p:nvPr/>
        </p:nvGrpSpPr>
        <p:grpSpPr>
          <a:xfrm>
            <a:off x="1761833" y="4454751"/>
            <a:ext cx="1394828" cy="1458138"/>
            <a:chOff x="533400" y="4267200"/>
            <a:chExt cx="1838325" cy="1838325"/>
          </a:xfrm>
        </p:grpSpPr>
        <p:pic>
          <p:nvPicPr>
            <p:cNvPr id="13" name="Picture 12">
              <a:extLst>
                <a:ext uri="{FF2B5EF4-FFF2-40B4-BE49-F238E27FC236}">
                  <a16:creationId xmlns:a16="http://schemas.microsoft.com/office/drawing/2014/main" id="{F0BBFB88-EA77-4D58-8F01-13CE08A0F5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3400" y="4267200"/>
              <a:ext cx="1838325" cy="1838325"/>
            </a:xfrm>
            <a:prstGeom prst="rect">
              <a:avLst/>
            </a:prstGeom>
          </p:spPr>
        </p:pic>
        <p:pic>
          <p:nvPicPr>
            <p:cNvPr id="18" name="Picture 17">
              <a:extLst>
                <a:ext uri="{FF2B5EF4-FFF2-40B4-BE49-F238E27FC236}">
                  <a16:creationId xmlns:a16="http://schemas.microsoft.com/office/drawing/2014/main" id="{5D950CA0-0064-4C3C-9613-11558ED8F972}"/>
                </a:ext>
              </a:extLst>
            </p:cNvPr>
            <p:cNvPicPr>
              <a:picLocks noChangeAspect="1"/>
            </p:cNvPicPr>
            <p:nvPr/>
          </p:nvPicPr>
          <p:blipFill rotWithShape="1">
            <a:blip r:embed="rId3"/>
            <a:srcRect l="40626" t="2270" r="3087" b="16797"/>
            <a:stretch/>
          </p:blipFill>
          <p:spPr>
            <a:xfrm>
              <a:off x="685800" y="4419600"/>
              <a:ext cx="1524000" cy="914400"/>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grpSp>
        <p:nvGrpSpPr>
          <p:cNvPr id="24" name="Group 23">
            <a:extLst>
              <a:ext uri="{FF2B5EF4-FFF2-40B4-BE49-F238E27FC236}">
                <a16:creationId xmlns:a16="http://schemas.microsoft.com/office/drawing/2014/main" id="{49197675-1729-458C-A29C-B334ECC6D090}"/>
              </a:ext>
            </a:extLst>
          </p:cNvPr>
          <p:cNvGrpSpPr/>
          <p:nvPr/>
        </p:nvGrpSpPr>
        <p:grpSpPr>
          <a:xfrm>
            <a:off x="7382167" y="4454751"/>
            <a:ext cx="1474862" cy="1458138"/>
            <a:chOff x="6697850" y="3942119"/>
            <a:chExt cx="1864853" cy="1864853"/>
          </a:xfrm>
        </p:grpSpPr>
        <p:pic>
          <p:nvPicPr>
            <p:cNvPr id="19" name="Picture 18">
              <a:extLst>
                <a:ext uri="{FF2B5EF4-FFF2-40B4-BE49-F238E27FC236}">
                  <a16:creationId xmlns:a16="http://schemas.microsoft.com/office/drawing/2014/main" id="{E56B7D95-9079-4660-A0F7-B80A65E645C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97850" y="3942119"/>
              <a:ext cx="1864853" cy="1864853"/>
            </a:xfrm>
            <a:prstGeom prst="rect">
              <a:avLst/>
            </a:prstGeom>
          </p:spPr>
        </p:pic>
        <p:pic>
          <p:nvPicPr>
            <p:cNvPr id="23" name="Picture 22">
              <a:extLst>
                <a:ext uri="{FF2B5EF4-FFF2-40B4-BE49-F238E27FC236}">
                  <a16:creationId xmlns:a16="http://schemas.microsoft.com/office/drawing/2014/main" id="{44D307F0-EB9B-4781-B83E-24D240EED1B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58000" y="4417016"/>
              <a:ext cx="866015" cy="914401"/>
            </a:xfrm>
            <a:prstGeom prst="rect">
              <a:avLst/>
            </a:prstGeom>
          </p:spPr>
        </p:pic>
      </p:grpSp>
      <p:sp>
        <p:nvSpPr>
          <p:cNvPr id="17" name="Arrow: Chevron 16">
            <a:extLst>
              <a:ext uri="{FF2B5EF4-FFF2-40B4-BE49-F238E27FC236}">
                <a16:creationId xmlns:a16="http://schemas.microsoft.com/office/drawing/2014/main" id="{99078EEB-490E-4EA0-B787-FE826EDC2242}"/>
              </a:ext>
            </a:extLst>
          </p:cNvPr>
          <p:cNvSpPr/>
          <p:nvPr/>
        </p:nvSpPr>
        <p:spPr>
          <a:xfrm>
            <a:off x="6793414" y="5019776"/>
            <a:ext cx="287015" cy="328088"/>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Arrow: Chevron 24">
            <a:extLst>
              <a:ext uri="{FF2B5EF4-FFF2-40B4-BE49-F238E27FC236}">
                <a16:creationId xmlns:a16="http://schemas.microsoft.com/office/drawing/2014/main" id="{E01A570A-EFE3-4CD6-9BE3-E95436EBA9E1}"/>
              </a:ext>
            </a:extLst>
          </p:cNvPr>
          <p:cNvSpPr/>
          <p:nvPr/>
        </p:nvSpPr>
        <p:spPr>
          <a:xfrm rot="10800000">
            <a:off x="3274812" y="5111637"/>
            <a:ext cx="287015" cy="328088"/>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TextBox 21">
            <a:extLst>
              <a:ext uri="{FF2B5EF4-FFF2-40B4-BE49-F238E27FC236}">
                <a16:creationId xmlns:a16="http://schemas.microsoft.com/office/drawing/2014/main" id="{D3A84999-AC88-46E0-8C50-FDB3AC0786E2}"/>
              </a:ext>
            </a:extLst>
          </p:cNvPr>
          <p:cNvSpPr txBox="1"/>
          <p:nvPr/>
        </p:nvSpPr>
        <p:spPr>
          <a:xfrm>
            <a:off x="1761833" y="6303861"/>
            <a:ext cx="8610600" cy="369332"/>
          </a:xfrm>
          <a:prstGeom prst="rect">
            <a:avLst/>
          </a:prstGeom>
          <a:noFill/>
        </p:spPr>
        <p:txBody>
          <a:bodyPr wrap="square" rtlCol="0">
            <a:spAutoFit/>
          </a:bodyPr>
          <a:lstStyle/>
          <a:p>
            <a:r>
              <a:rPr lang="en-US" dirty="0">
                <a:latin typeface="+mj-lt"/>
              </a:rPr>
              <a:t>Watch or listen to live or recorded Commission meetings!  www.csac.ca.gov  </a:t>
            </a:r>
          </a:p>
        </p:txBody>
      </p:sp>
    </p:spTree>
    <p:extLst>
      <p:ext uri="{BB962C8B-B14F-4D97-AF65-F5344CB8AC3E}">
        <p14:creationId xmlns:p14="http://schemas.microsoft.com/office/powerpoint/2010/main" val="3270477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2BA8171-7D30-401F-9880-7703E074F5E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962400" y="685801"/>
            <a:ext cx="5181600" cy="6019800"/>
          </a:xfrm>
          <a:ln>
            <a:solidFill>
              <a:schemeClr val="tx1"/>
            </a:solidFill>
          </a:ln>
        </p:spPr>
      </p:pic>
      <p:sp>
        <p:nvSpPr>
          <p:cNvPr id="7" name="TextBox 6">
            <a:extLst>
              <a:ext uri="{FF2B5EF4-FFF2-40B4-BE49-F238E27FC236}">
                <a16:creationId xmlns:a16="http://schemas.microsoft.com/office/drawing/2014/main" id="{7BB2507A-F4F8-447F-83E0-F47AA7B95E84}"/>
              </a:ext>
            </a:extLst>
          </p:cNvPr>
          <p:cNvSpPr txBox="1"/>
          <p:nvPr/>
        </p:nvSpPr>
        <p:spPr>
          <a:xfrm>
            <a:off x="1828800" y="1024325"/>
            <a:ext cx="1905000" cy="923330"/>
          </a:xfrm>
          <a:prstGeom prst="rect">
            <a:avLst/>
          </a:prstGeom>
          <a:noFill/>
        </p:spPr>
        <p:txBody>
          <a:bodyPr wrap="square" rtlCol="0">
            <a:spAutoFit/>
          </a:bodyPr>
          <a:lstStyle/>
          <a:p>
            <a:r>
              <a:rPr lang="en-US" b="1" dirty="0">
                <a:latin typeface="+mj-lt"/>
              </a:rPr>
              <a:t>It’s easy to subscribe to the CSAC List-Serv!</a:t>
            </a:r>
          </a:p>
        </p:txBody>
      </p:sp>
      <p:sp>
        <p:nvSpPr>
          <p:cNvPr id="8" name="TextBox 7">
            <a:extLst>
              <a:ext uri="{FF2B5EF4-FFF2-40B4-BE49-F238E27FC236}">
                <a16:creationId xmlns:a16="http://schemas.microsoft.com/office/drawing/2014/main" id="{8765CD81-BF12-427E-9B68-F6F76ADB54BB}"/>
              </a:ext>
            </a:extLst>
          </p:cNvPr>
          <p:cNvSpPr txBox="1"/>
          <p:nvPr/>
        </p:nvSpPr>
        <p:spPr>
          <a:xfrm>
            <a:off x="1828800" y="2329934"/>
            <a:ext cx="1752600" cy="369332"/>
          </a:xfrm>
          <a:prstGeom prst="rect">
            <a:avLst/>
          </a:prstGeom>
          <a:noFill/>
        </p:spPr>
        <p:txBody>
          <a:bodyPr wrap="square" rtlCol="0">
            <a:spAutoFit/>
          </a:bodyPr>
          <a:lstStyle/>
          <a:p>
            <a:r>
              <a:rPr lang="en-US" b="1" dirty="0">
                <a:latin typeface="+mj-lt"/>
              </a:rPr>
              <a:t>Add your name</a:t>
            </a:r>
          </a:p>
        </p:txBody>
      </p:sp>
      <p:sp>
        <p:nvSpPr>
          <p:cNvPr id="9" name="TextBox 8">
            <a:extLst>
              <a:ext uri="{FF2B5EF4-FFF2-40B4-BE49-F238E27FC236}">
                <a16:creationId xmlns:a16="http://schemas.microsoft.com/office/drawing/2014/main" id="{D06E5298-22BF-4D53-8274-885B1A03C780}"/>
              </a:ext>
            </a:extLst>
          </p:cNvPr>
          <p:cNvSpPr txBox="1"/>
          <p:nvPr/>
        </p:nvSpPr>
        <p:spPr>
          <a:xfrm>
            <a:off x="1828800" y="3108067"/>
            <a:ext cx="1752600" cy="369332"/>
          </a:xfrm>
          <a:prstGeom prst="rect">
            <a:avLst/>
          </a:prstGeom>
          <a:noFill/>
        </p:spPr>
        <p:txBody>
          <a:bodyPr wrap="square" rtlCol="0">
            <a:spAutoFit/>
          </a:bodyPr>
          <a:lstStyle/>
          <a:p>
            <a:r>
              <a:rPr lang="en-US" b="1" dirty="0">
                <a:latin typeface="+mj-lt"/>
              </a:rPr>
              <a:t>Add your e-mail</a:t>
            </a:r>
          </a:p>
        </p:txBody>
      </p:sp>
      <p:sp>
        <p:nvSpPr>
          <p:cNvPr id="11" name="TextBox 10">
            <a:extLst>
              <a:ext uri="{FF2B5EF4-FFF2-40B4-BE49-F238E27FC236}">
                <a16:creationId xmlns:a16="http://schemas.microsoft.com/office/drawing/2014/main" id="{0DE1511E-0F27-4EEB-81AD-812BCDC41291}"/>
              </a:ext>
            </a:extLst>
          </p:cNvPr>
          <p:cNvSpPr txBox="1"/>
          <p:nvPr/>
        </p:nvSpPr>
        <p:spPr>
          <a:xfrm>
            <a:off x="1828800" y="3931830"/>
            <a:ext cx="1752600" cy="646331"/>
          </a:xfrm>
          <a:prstGeom prst="rect">
            <a:avLst/>
          </a:prstGeom>
          <a:noFill/>
        </p:spPr>
        <p:txBody>
          <a:bodyPr wrap="square" rtlCol="0">
            <a:spAutoFit/>
          </a:bodyPr>
          <a:lstStyle/>
          <a:p>
            <a:r>
              <a:rPr lang="en-US" b="1" dirty="0">
                <a:latin typeface="+mj-lt"/>
              </a:rPr>
              <a:t>Chose your categories </a:t>
            </a:r>
          </a:p>
        </p:txBody>
      </p:sp>
      <p:sp>
        <p:nvSpPr>
          <p:cNvPr id="12" name="TextBox 11">
            <a:extLst>
              <a:ext uri="{FF2B5EF4-FFF2-40B4-BE49-F238E27FC236}">
                <a16:creationId xmlns:a16="http://schemas.microsoft.com/office/drawing/2014/main" id="{9F73A655-5FF7-48A5-97D9-C7155D3CD9B0}"/>
              </a:ext>
            </a:extLst>
          </p:cNvPr>
          <p:cNvSpPr txBox="1"/>
          <p:nvPr/>
        </p:nvSpPr>
        <p:spPr>
          <a:xfrm>
            <a:off x="1804944" y="5464343"/>
            <a:ext cx="1928856" cy="369332"/>
          </a:xfrm>
          <a:prstGeom prst="rect">
            <a:avLst/>
          </a:prstGeom>
          <a:noFill/>
        </p:spPr>
        <p:txBody>
          <a:bodyPr wrap="square" rtlCol="0">
            <a:spAutoFit/>
          </a:bodyPr>
          <a:lstStyle/>
          <a:p>
            <a:r>
              <a:rPr lang="en-US" b="1" dirty="0">
                <a:latin typeface="+mj-lt"/>
              </a:rPr>
              <a:t>Complete Captcha</a:t>
            </a:r>
          </a:p>
        </p:txBody>
      </p:sp>
      <p:sp>
        <p:nvSpPr>
          <p:cNvPr id="13" name="TextBox 12">
            <a:extLst>
              <a:ext uri="{FF2B5EF4-FFF2-40B4-BE49-F238E27FC236}">
                <a16:creationId xmlns:a16="http://schemas.microsoft.com/office/drawing/2014/main" id="{DCBF3BB8-816D-41EA-B58C-92DAF0A3B314}"/>
              </a:ext>
            </a:extLst>
          </p:cNvPr>
          <p:cNvSpPr txBox="1"/>
          <p:nvPr/>
        </p:nvSpPr>
        <p:spPr>
          <a:xfrm>
            <a:off x="4831080" y="6172199"/>
            <a:ext cx="1752600" cy="369332"/>
          </a:xfrm>
          <a:prstGeom prst="rect">
            <a:avLst/>
          </a:prstGeom>
          <a:noFill/>
        </p:spPr>
        <p:txBody>
          <a:bodyPr wrap="square" rtlCol="0">
            <a:spAutoFit/>
          </a:bodyPr>
          <a:lstStyle/>
          <a:p>
            <a:r>
              <a:rPr lang="en-US" dirty="0">
                <a:latin typeface="+mj-lt"/>
              </a:rPr>
              <a:t>Click Summit!</a:t>
            </a:r>
          </a:p>
        </p:txBody>
      </p:sp>
    </p:spTree>
    <p:extLst>
      <p:ext uri="{BB962C8B-B14F-4D97-AF65-F5344CB8AC3E}">
        <p14:creationId xmlns:p14="http://schemas.microsoft.com/office/powerpoint/2010/main" val="2802285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0"/>
                                  </p:stCondLst>
                                  <p:childTnLst>
                                    <p:animEffect transition="out" filter="fade">
                                      <p:cBhvr>
                                        <p:cTn id="6" dur="2000" tmFilter="0, 0; .2, .5; .8, .5; 1, 0"/>
                                        <p:tgtEl>
                                          <p:spTgt spid="8"/>
                                        </p:tgtEl>
                                      </p:cBhvr>
                                    </p:animEffect>
                                    <p:animScale>
                                      <p:cBhvr>
                                        <p:cTn id="7" dur="1000" autoRev="1" fill="hold"/>
                                        <p:tgtEl>
                                          <p:spTgt spid="8"/>
                                        </p:tgtEl>
                                      </p:cBhvr>
                                      <p:by x="105000" y="105000"/>
                                    </p:animScale>
                                  </p:childTnLst>
                                </p:cTn>
                              </p:par>
                            </p:childTnLst>
                          </p:cTn>
                        </p:par>
                        <p:par>
                          <p:cTn id="8" fill="hold">
                            <p:stCondLst>
                              <p:cond delay="2000"/>
                            </p:stCondLst>
                            <p:childTnLst>
                              <p:par>
                                <p:cTn id="9" presetID="26" presetClass="emph" presetSubtype="0" fill="hold" grpId="0" nodeType="afterEffect">
                                  <p:stCondLst>
                                    <p:cond delay="0"/>
                                  </p:stCondLst>
                                  <p:childTnLst>
                                    <p:animEffect transition="out" filter="fade">
                                      <p:cBhvr>
                                        <p:cTn id="10" dur="2000" tmFilter="0, 0; .2, .5; .8, .5; 1, 0"/>
                                        <p:tgtEl>
                                          <p:spTgt spid="9"/>
                                        </p:tgtEl>
                                      </p:cBhvr>
                                    </p:animEffect>
                                    <p:animScale>
                                      <p:cBhvr>
                                        <p:cTn id="11" dur="1000" autoRev="1" fill="hold"/>
                                        <p:tgtEl>
                                          <p:spTgt spid="9"/>
                                        </p:tgtEl>
                                      </p:cBhvr>
                                      <p:by x="105000" y="105000"/>
                                    </p:animScale>
                                  </p:childTnLst>
                                </p:cTn>
                              </p:par>
                            </p:childTnLst>
                          </p:cTn>
                        </p:par>
                        <p:par>
                          <p:cTn id="12" fill="hold">
                            <p:stCondLst>
                              <p:cond delay="4000"/>
                            </p:stCondLst>
                            <p:childTnLst>
                              <p:par>
                                <p:cTn id="13" presetID="26" presetClass="emph" presetSubtype="0" fill="hold" grpId="0" nodeType="afterEffect">
                                  <p:stCondLst>
                                    <p:cond delay="0"/>
                                  </p:stCondLst>
                                  <p:childTnLst>
                                    <p:animEffect transition="out" filter="fade">
                                      <p:cBhvr>
                                        <p:cTn id="14" dur="2000" tmFilter="0, 0; .2, .5; .8, .5; 1, 0"/>
                                        <p:tgtEl>
                                          <p:spTgt spid="11"/>
                                        </p:tgtEl>
                                      </p:cBhvr>
                                    </p:animEffect>
                                    <p:animScale>
                                      <p:cBhvr>
                                        <p:cTn id="15" dur="1000" autoRev="1" fill="hold"/>
                                        <p:tgtEl>
                                          <p:spTgt spid="11"/>
                                        </p:tgtEl>
                                      </p:cBhvr>
                                      <p:by x="105000" y="105000"/>
                                    </p:animScale>
                                  </p:childTnLst>
                                </p:cTn>
                              </p:par>
                            </p:childTnLst>
                          </p:cTn>
                        </p:par>
                        <p:par>
                          <p:cTn id="16" fill="hold">
                            <p:stCondLst>
                              <p:cond delay="6000"/>
                            </p:stCondLst>
                            <p:childTnLst>
                              <p:par>
                                <p:cTn id="17" presetID="26" presetClass="emph" presetSubtype="0" fill="hold" grpId="0" nodeType="afterEffect">
                                  <p:stCondLst>
                                    <p:cond delay="0"/>
                                  </p:stCondLst>
                                  <p:childTnLst>
                                    <p:animEffect transition="out" filter="fade">
                                      <p:cBhvr>
                                        <p:cTn id="18" dur="2000" tmFilter="0, 0; .2, .5; .8, .5; 1, 0"/>
                                        <p:tgtEl>
                                          <p:spTgt spid="12"/>
                                        </p:tgtEl>
                                      </p:cBhvr>
                                    </p:animEffect>
                                    <p:animScale>
                                      <p:cBhvr>
                                        <p:cTn id="19" dur="1000" autoRev="1" fill="hold"/>
                                        <p:tgtEl>
                                          <p:spTgt spid="12"/>
                                        </p:tgtEl>
                                      </p:cBhvr>
                                      <p:by x="105000" y="105000"/>
                                    </p:animScale>
                                  </p:childTnLst>
                                </p:cTn>
                              </p:par>
                            </p:childTnLst>
                          </p:cTn>
                        </p:par>
                        <p:par>
                          <p:cTn id="20" fill="hold">
                            <p:stCondLst>
                              <p:cond delay="8000"/>
                            </p:stCondLst>
                            <p:childTnLst>
                              <p:par>
                                <p:cTn id="21" presetID="8" presetClass="emph" presetSubtype="0" fill="hold" grpId="0" nodeType="afterEffect">
                                  <p:stCondLst>
                                    <p:cond delay="0"/>
                                  </p:stCondLst>
                                  <p:childTnLst>
                                    <p:animRot by="21600000">
                                      <p:cBhvr>
                                        <p:cTn id="22" dur="2000" fill="hold"/>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P spid="12" grpId="0"/>
      <p:bldP spid="13" grpId="0"/>
    </p:bldLst>
  </p:timing>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455964" y="160744"/>
            <a:ext cx="8229600" cy="1143000"/>
          </a:xfrm>
        </p:spPr>
        <p:txBody>
          <a:bodyPr>
            <a:normAutofit/>
          </a:bodyPr>
          <a:lstStyle/>
          <a:p>
            <a:r>
              <a:rPr lang="en-US" sz="3200" noProof="0" dirty="0"/>
              <a:t>Training and Outreach</a:t>
            </a:r>
          </a:p>
        </p:txBody>
      </p:sp>
      <p:pic>
        <p:nvPicPr>
          <p:cNvPr id="4" name="Picture 3">
            <a:extLst>
              <a:ext uri="{FF2B5EF4-FFF2-40B4-BE49-F238E27FC236}">
                <a16:creationId xmlns:a16="http://schemas.microsoft.com/office/drawing/2014/main" id="{820F7218-6FCC-4212-997D-F56F7EC2C5D5}"/>
              </a:ext>
            </a:extLst>
          </p:cNvPr>
          <p:cNvPicPr>
            <a:picLocks noChangeAspect="1"/>
          </p:cNvPicPr>
          <p:nvPr/>
        </p:nvPicPr>
        <p:blipFill rotWithShape="1">
          <a:blip r:embed="rId3">
            <a:extLst>
              <a:ext uri="{28A0092B-C50C-407E-A947-70E740481C1C}">
                <a14:useLocalDpi xmlns:a14="http://schemas.microsoft.com/office/drawing/2010/main" val="0"/>
              </a:ext>
            </a:extLst>
          </a:blip>
          <a:srcRect t="3496" r="1266"/>
          <a:stretch/>
        </p:blipFill>
        <p:spPr>
          <a:xfrm>
            <a:off x="2041072" y="1300316"/>
            <a:ext cx="7102928" cy="4735285"/>
          </a:xfrm>
          <a:prstGeom prst="rect">
            <a:avLst/>
          </a:prstGeom>
        </p:spPr>
      </p:pic>
      <p:sp>
        <p:nvSpPr>
          <p:cNvPr id="6" name="TextBox 5"/>
          <p:cNvSpPr txBox="1"/>
          <p:nvPr/>
        </p:nvSpPr>
        <p:spPr>
          <a:xfrm>
            <a:off x="2786289" y="4267200"/>
            <a:ext cx="5797550" cy="1200329"/>
          </a:xfrm>
          <a:prstGeom prst="rect">
            <a:avLst/>
          </a:prstGeom>
          <a:solidFill>
            <a:schemeClr val="accent6">
              <a:lumMod val="20000"/>
              <a:lumOff val="80000"/>
            </a:schemeClr>
          </a:solidFill>
          <a:ln w="28575">
            <a:solidFill>
              <a:schemeClr val="accent5"/>
            </a:solidFill>
          </a:ln>
        </p:spPr>
        <p:txBody>
          <a:bodyPr wrap="square" rtlCol="0">
            <a:spAutoFit/>
          </a:bodyPr>
          <a:lstStyle/>
          <a:p>
            <a:pPr algn="ctr"/>
            <a:r>
              <a:rPr lang="en-US" sz="2400" b="1" dirty="0">
                <a:latin typeface="+mj-lt"/>
              </a:rPr>
              <a:t>Need more information?</a:t>
            </a:r>
          </a:p>
          <a:p>
            <a:pPr algn="ctr"/>
            <a:r>
              <a:rPr lang="en-US" sz="2400" b="1" dirty="0">
                <a:latin typeface="+mj-lt"/>
              </a:rPr>
              <a:t>Contact our Training and Outreach Unit</a:t>
            </a:r>
          </a:p>
          <a:p>
            <a:pPr algn="ctr"/>
            <a:r>
              <a:rPr lang="en-US" sz="2400" b="1" dirty="0">
                <a:latin typeface="+mj-lt"/>
              </a:rPr>
              <a:t>trainingandoutreach@csac.ca.gov</a:t>
            </a:r>
            <a:endParaRPr lang="en-US" sz="2400" dirty="0">
              <a:latin typeface="+mj-lt"/>
            </a:endParaRPr>
          </a:p>
        </p:txBody>
      </p:sp>
      <p:sp>
        <p:nvSpPr>
          <p:cNvPr id="7" name="Content Placeholder 6"/>
          <p:cNvSpPr>
            <a:spLocks noGrp="1"/>
          </p:cNvSpPr>
          <p:nvPr>
            <p:ph idx="4294967295"/>
          </p:nvPr>
        </p:nvSpPr>
        <p:spPr>
          <a:xfrm>
            <a:off x="2786289" y="1300316"/>
            <a:ext cx="5568950" cy="1608795"/>
          </a:xfrm>
          <a:prstGeom prst="rect">
            <a:avLst/>
          </a:prstGeom>
        </p:spPr>
        <p:txBody>
          <a:bodyPr/>
          <a:lstStyle/>
          <a:p>
            <a:pPr marL="914400" indent="-457200">
              <a:lnSpc>
                <a:spcPct val="150000"/>
              </a:lnSpc>
              <a:spcBef>
                <a:spcPts val="0"/>
              </a:spcBef>
              <a:buClr>
                <a:schemeClr val="accent5"/>
              </a:buClr>
              <a:buFont typeface="Wingdings" panose="05000000000000000000" pitchFamily="2" charset="2"/>
              <a:buChar char="ü"/>
            </a:pPr>
            <a:r>
              <a:rPr lang="en-US" sz="3000" b="1" noProof="0" dirty="0">
                <a:latin typeface="MV Boli" panose="02000500030200090000" pitchFamily="2" charset="0"/>
                <a:cs typeface="MV Boli" panose="02000500030200090000" pitchFamily="2" charset="0"/>
              </a:rPr>
              <a:t>Financial Aid Nights</a:t>
            </a:r>
          </a:p>
          <a:p>
            <a:pPr marL="914400" indent="-457200">
              <a:spcBef>
                <a:spcPts val="0"/>
              </a:spcBef>
              <a:buClr>
                <a:schemeClr val="accent5"/>
              </a:buClr>
              <a:buFont typeface="Wingdings" panose="05000000000000000000" pitchFamily="2" charset="2"/>
              <a:buChar char="ü"/>
            </a:pPr>
            <a:r>
              <a:rPr lang="en-US" sz="3000" b="1" noProof="0" dirty="0">
                <a:latin typeface="MV Boli" panose="02000500030200090000" pitchFamily="2" charset="0"/>
                <a:cs typeface="MV Boli" panose="02000500030200090000" pitchFamily="2" charset="0"/>
              </a:rPr>
              <a:t>Dreamer Conferences</a:t>
            </a:r>
          </a:p>
          <a:p>
            <a:pPr marL="914400" indent="-457200">
              <a:spcBef>
                <a:spcPts val="0"/>
              </a:spcBef>
              <a:buClr>
                <a:schemeClr val="accent5"/>
              </a:buClr>
              <a:buFont typeface="Wingdings" panose="05000000000000000000" pitchFamily="2" charset="2"/>
              <a:buChar char="ü"/>
            </a:pPr>
            <a:r>
              <a:rPr lang="en-US" sz="3000" b="1" noProof="0" dirty="0">
                <a:latin typeface="MV Boli" panose="02000500030200090000" pitchFamily="2" charset="0"/>
                <a:cs typeface="MV Boli" panose="02000500030200090000" pitchFamily="2" charset="0"/>
              </a:rPr>
              <a:t>College Fairs</a:t>
            </a:r>
          </a:p>
          <a:p>
            <a:pPr marL="914400" indent="-457200">
              <a:spcBef>
                <a:spcPts val="0"/>
              </a:spcBef>
              <a:buClr>
                <a:schemeClr val="accent5"/>
              </a:buClr>
              <a:buFont typeface="Wingdings" panose="05000000000000000000" pitchFamily="2" charset="2"/>
              <a:buChar char="ü"/>
            </a:pPr>
            <a:r>
              <a:rPr lang="en-US" sz="3000" b="1" noProof="0" dirty="0">
                <a:latin typeface="MV Boli" panose="02000500030200090000" pitchFamily="2" charset="0"/>
                <a:cs typeface="MV Boli" panose="02000500030200090000" pitchFamily="2" charset="0"/>
              </a:rPr>
              <a:t>High School Groups</a:t>
            </a:r>
          </a:p>
          <a:p>
            <a:pPr marL="914400" indent="-457200">
              <a:spcBef>
                <a:spcPts val="0"/>
              </a:spcBef>
              <a:buClr>
                <a:schemeClr val="accent5"/>
              </a:buClr>
              <a:buFont typeface="Wingdings" panose="05000000000000000000" pitchFamily="2" charset="2"/>
              <a:buChar char="ü"/>
            </a:pPr>
            <a:r>
              <a:rPr lang="en-US" sz="3000" b="1" noProof="0" dirty="0">
                <a:latin typeface="MV Boli" panose="02000500030200090000" pitchFamily="2" charset="0"/>
                <a:cs typeface="MV Boli" panose="02000500030200090000" pitchFamily="2" charset="0"/>
              </a:rPr>
              <a:t>Tailored Webinars</a:t>
            </a:r>
          </a:p>
          <a:p>
            <a:pPr marL="914400" indent="-457200">
              <a:buFont typeface="Arial" panose="020B0604020202020204" pitchFamily="34" charset="0"/>
              <a:buChar char="•"/>
            </a:pPr>
            <a:endParaRPr lang="en-US" noProof="0" dirty="0"/>
          </a:p>
          <a:p>
            <a:pPr marL="914400"/>
            <a:endParaRPr lang="en-US" noProof="0" dirty="0"/>
          </a:p>
        </p:txBody>
      </p:sp>
    </p:spTree>
    <p:extLst>
      <p:ext uri="{BB962C8B-B14F-4D97-AF65-F5344CB8AC3E}">
        <p14:creationId xmlns:p14="http://schemas.microsoft.com/office/powerpoint/2010/main" val="2831940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346C11D5-701B-4375-8596-DCAC6152ACA9}"/>
              </a:ext>
            </a:extLst>
          </p:cNvPr>
          <p:cNvSpPr txBox="1">
            <a:spLocks/>
          </p:cNvSpPr>
          <p:nvPr/>
        </p:nvSpPr>
        <p:spPr>
          <a:xfrm>
            <a:off x="751670" y="40525"/>
            <a:ext cx="8763000" cy="609600"/>
          </a:xfrm>
          <a:prstGeom prst="rect">
            <a:avLst/>
          </a:prstGeom>
        </p:spPr>
        <p:txBody>
          <a:bodyPr/>
          <a:lstStyle>
            <a:lvl1pPr algn="l" rtl="0" eaLnBrk="1" latinLnBrk="0" hangingPunct="1">
              <a:spcBef>
                <a:spcPct val="0"/>
              </a:spcBef>
              <a:buNone/>
              <a:defRPr kumimoji="0" sz="5000" b="0" i="0" u="none" kern="1200">
                <a:ln>
                  <a:noFill/>
                </a:ln>
                <a:solidFill>
                  <a:schemeClr val="tx2"/>
                </a:solidFill>
                <a:effectLst/>
                <a:latin typeface="+mj-lt"/>
                <a:ea typeface="+mj-ea"/>
                <a:cs typeface="+mj-cs"/>
              </a:defRPr>
            </a:lvl1pPr>
          </a:lstStyle>
          <a:p>
            <a:pPr algn="ctr"/>
            <a:r>
              <a:rPr lang="en-US" sz="3200" b="1" dirty="0">
                <a:latin typeface="Verdana" panose="020B0604030504040204" pitchFamily="34" charset="0"/>
                <a:ea typeface="Verdana" panose="020B0604030504040204" pitchFamily="34" charset="0"/>
                <a:cs typeface="Verdana" panose="020B0604030504040204" pitchFamily="34" charset="0"/>
              </a:rPr>
              <a:t>Chafee Grant </a:t>
            </a:r>
          </a:p>
          <a:p>
            <a:pPr algn="ctr"/>
            <a:r>
              <a:rPr lang="en-US" sz="3200" b="1" dirty="0">
                <a:latin typeface="Verdana" panose="020B0604030504040204" pitchFamily="34" charset="0"/>
                <a:ea typeface="Verdana" panose="020B0604030504040204" pitchFamily="34" charset="0"/>
                <a:cs typeface="Verdana" panose="020B0604030504040204" pitchFamily="34" charset="0"/>
              </a:rPr>
              <a:t>Eligibility Expanded </a:t>
            </a:r>
          </a:p>
        </p:txBody>
      </p:sp>
      <p:sp>
        <p:nvSpPr>
          <p:cNvPr id="3" name="TextBox 2">
            <a:extLst>
              <a:ext uri="{FF2B5EF4-FFF2-40B4-BE49-F238E27FC236}">
                <a16:creationId xmlns:a16="http://schemas.microsoft.com/office/drawing/2014/main" id="{94C658EB-D318-45F1-B384-4F10BE9C0196}"/>
              </a:ext>
            </a:extLst>
          </p:cNvPr>
          <p:cNvSpPr txBox="1"/>
          <p:nvPr/>
        </p:nvSpPr>
        <p:spPr>
          <a:xfrm>
            <a:off x="1676400" y="1981200"/>
            <a:ext cx="7181850" cy="4955203"/>
          </a:xfrm>
          <a:prstGeom prst="rect">
            <a:avLst/>
          </a:prstGeom>
          <a:noFill/>
        </p:spPr>
        <p:txBody>
          <a:bodyPr wrap="square" rtlCol="0">
            <a:spAutoFit/>
          </a:bodyPr>
          <a:lstStyle/>
          <a:p>
            <a:pPr marL="342900" indent="-342900">
              <a:spcBef>
                <a:spcPts val="1200"/>
              </a:spcBef>
              <a:spcAft>
                <a:spcPts val="600"/>
              </a:spcAft>
              <a:buClr>
                <a:schemeClr val="accent6"/>
              </a:buClr>
              <a:buFont typeface="Arial" panose="020B0604020202020204" pitchFamily="34" charset="0"/>
              <a:buChar char="•"/>
            </a:pPr>
            <a:r>
              <a:rPr lang="en-US" sz="1900" dirty="0">
                <a:latin typeface="Verdana" panose="020B0604030504040204" pitchFamily="34" charset="0"/>
                <a:ea typeface="Verdana" panose="020B0604030504040204" pitchFamily="34" charset="0"/>
                <a:cs typeface="Verdana" panose="020B0604030504040204" pitchFamily="34" charset="0"/>
              </a:rPr>
              <a:t>AB 1811 trailer bill has expanded eligibility to include students who have not reached their 26th birthday as of July 1</a:t>
            </a:r>
            <a:r>
              <a:rPr lang="en-US" sz="1900" baseline="30000" dirty="0">
                <a:latin typeface="Verdana" panose="020B0604030504040204" pitchFamily="34" charset="0"/>
                <a:ea typeface="Verdana" panose="020B0604030504040204" pitchFamily="34" charset="0"/>
                <a:cs typeface="Verdana" panose="020B0604030504040204" pitchFamily="34" charset="0"/>
              </a:rPr>
              <a:t>st </a:t>
            </a:r>
            <a:r>
              <a:rPr lang="en-US" sz="1900" dirty="0">
                <a:latin typeface="Verdana" panose="020B0604030504040204" pitchFamily="34" charset="0"/>
                <a:ea typeface="Verdana" panose="020B0604030504040204" pitchFamily="34" charset="0"/>
                <a:cs typeface="Verdana" panose="020B0604030504040204" pitchFamily="34" charset="0"/>
              </a:rPr>
              <a:t>of the award year</a:t>
            </a:r>
          </a:p>
          <a:p>
            <a:pPr marL="342900" indent="-342900">
              <a:spcBef>
                <a:spcPts val="1200"/>
              </a:spcBef>
              <a:spcAft>
                <a:spcPts val="600"/>
              </a:spcAft>
              <a:buClr>
                <a:schemeClr val="accent6"/>
              </a:buClr>
              <a:buFont typeface="Arial" panose="020B0604020202020204" pitchFamily="34" charset="0"/>
              <a:buChar char="•"/>
            </a:pPr>
            <a:endParaRPr lang="en-US" sz="1900" dirty="0">
              <a:latin typeface="Verdana" panose="020B0604030504040204" pitchFamily="34" charset="0"/>
              <a:ea typeface="Verdana" panose="020B0604030504040204" pitchFamily="34" charset="0"/>
              <a:cs typeface="Verdana" panose="020B0604030504040204" pitchFamily="34" charset="0"/>
            </a:endParaRPr>
          </a:p>
          <a:p>
            <a:pPr marL="342900" indent="-342900">
              <a:spcBef>
                <a:spcPts val="1200"/>
              </a:spcBef>
              <a:buClr>
                <a:schemeClr val="accent6"/>
              </a:buClr>
              <a:buFont typeface="Arial" panose="020B0604020202020204" pitchFamily="34" charset="0"/>
              <a:buChar char="•"/>
            </a:pPr>
            <a:r>
              <a:rPr lang="en-US" sz="1900" dirty="0">
                <a:latin typeface="Verdana" panose="020B0604030504040204" pitchFamily="34" charset="0"/>
                <a:ea typeface="Verdana" panose="020B0604030504040204" pitchFamily="34" charset="0"/>
                <a:cs typeface="Verdana" panose="020B0604030504040204" pitchFamily="34" charset="0"/>
              </a:rPr>
              <a:t>Students who applied previously only need to renew their FAFSA/CADAA to receive consideration under this provision</a:t>
            </a:r>
          </a:p>
          <a:p>
            <a:pPr marL="342900" indent="-342900">
              <a:spcBef>
                <a:spcPts val="1200"/>
              </a:spcBef>
              <a:spcAft>
                <a:spcPts val="1200"/>
              </a:spcAft>
              <a:buClr>
                <a:schemeClr val="accent6"/>
              </a:buClr>
              <a:buFont typeface="Arial" panose="020B0604020202020204" pitchFamily="34" charset="0"/>
              <a:buChar char="•"/>
            </a:pPr>
            <a:r>
              <a:rPr lang="en-US" sz="1900" dirty="0">
                <a:latin typeface="Verdana" panose="020B0604030504040204" pitchFamily="34" charset="0"/>
                <a:ea typeface="Verdana" panose="020B0604030504040204" pitchFamily="34" charset="0"/>
                <a:cs typeface="Verdana" panose="020B0604030504040204" pitchFamily="34" charset="0"/>
              </a:rPr>
              <a:t>Previously age-ineligible participants have been renewed</a:t>
            </a:r>
          </a:p>
          <a:p>
            <a:pPr marL="342900" indent="-342900">
              <a:buClr>
                <a:schemeClr val="accent6"/>
              </a:buClr>
              <a:buFont typeface="Arial" panose="020B0604020202020204" pitchFamily="34" charset="0"/>
              <a:buChar char="•"/>
            </a:pPr>
            <a:r>
              <a:rPr lang="en-US" sz="1900" dirty="0">
                <a:latin typeface="Verdana" panose="020B0604030504040204" pitchFamily="34" charset="0"/>
                <a:ea typeface="Verdana" panose="020B0604030504040204" pitchFamily="34" charset="0"/>
                <a:cs typeface="Verdana" panose="020B0604030504040204" pitchFamily="34" charset="0"/>
              </a:rPr>
              <a:t>Chafee Grant paid participation is limited to 5 total years</a:t>
            </a:r>
          </a:p>
          <a:p>
            <a:pPr marL="1257300" lvl="2" indent="-342900">
              <a:buClr>
                <a:schemeClr val="accent6"/>
              </a:buClr>
              <a:buSzPct val="70000"/>
              <a:buFont typeface="Courier New" panose="02070309020205020404" pitchFamily="49" charset="0"/>
              <a:buChar char="o"/>
            </a:pPr>
            <a:r>
              <a:rPr lang="en-US" sz="1900" dirty="0">
                <a:latin typeface="Verdana" panose="020B0604030504040204" pitchFamily="34" charset="0"/>
                <a:ea typeface="Verdana" panose="020B0604030504040204" pitchFamily="34" charset="0"/>
                <a:cs typeface="Verdana" panose="020B0604030504040204" pitchFamily="34" charset="0"/>
              </a:rPr>
              <a:t>Each academic year that a payment greater than $1 is issued counts as 1 year of paid participation</a:t>
            </a:r>
          </a:p>
        </p:txBody>
      </p:sp>
      <p:cxnSp>
        <p:nvCxnSpPr>
          <p:cNvPr id="5" name="Connector: Elbow 4">
            <a:extLst>
              <a:ext uri="{FF2B5EF4-FFF2-40B4-BE49-F238E27FC236}">
                <a16:creationId xmlns:a16="http://schemas.microsoft.com/office/drawing/2014/main" id="{ACD212CB-C897-40C6-81CA-8AB5F989BE26}"/>
              </a:ext>
            </a:extLst>
          </p:cNvPr>
          <p:cNvCxnSpPr>
            <a:cxnSpLocks/>
          </p:cNvCxnSpPr>
          <p:nvPr/>
        </p:nvCxnSpPr>
        <p:spPr>
          <a:xfrm flipV="1">
            <a:off x="3990170" y="3265929"/>
            <a:ext cx="2286000" cy="304800"/>
          </a:xfrm>
          <a:prstGeom prst="bentConnector3">
            <a:avLst>
              <a:gd name="adj1" fmla="val 50000"/>
            </a:avLst>
          </a:prstGeom>
          <a:ln w="9842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52B5DF94-0DF6-48B3-B7EE-44663B09E8B6}"/>
              </a:ext>
            </a:extLst>
          </p:cNvPr>
          <p:cNvSpPr txBox="1"/>
          <p:nvPr/>
        </p:nvSpPr>
        <p:spPr>
          <a:xfrm>
            <a:off x="3033310" y="3113529"/>
            <a:ext cx="1066800" cy="630942"/>
          </a:xfrm>
          <a:prstGeom prst="rect">
            <a:avLst/>
          </a:prstGeom>
          <a:noFill/>
        </p:spPr>
        <p:txBody>
          <a:bodyPr wrap="square" rtlCol="0">
            <a:spAutoFit/>
          </a:bodyPr>
          <a:lstStyle/>
          <a:p>
            <a:r>
              <a:rPr lang="en-US" sz="3500" b="1" dirty="0">
                <a:latin typeface="Verdana" panose="020B0604030504040204" pitchFamily="34" charset="0"/>
                <a:ea typeface="Verdana" panose="020B0604030504040204" pitchFamily="34" charset="0"/>
                <a:cs typeface="Verdana" panose="020B0604030504040204" pitchFamily="34" charset="0"/>
              </a:rPr>
              <a:t>23</a:t>
            </a:r>
          </a:p>
        </p:txBody>
      </p:sp>
      <p:sp>
        <p:nvSpPr>
          <p:cNvPr id="11" name="TextBox 10">
            <a:extLst>
              <a:ext uri="{FF2B5EF4-FFF2-40B4-BE49-F238E27FC236}">
                <a16:creationId xmlns:a16="http://schemas.microsoft.com/office/drawing/2014/main" id="{FE3145B0-D10F-42DE-A32A-C512CFB90209}"/>
              </a:ext>
            </a:extLst>
          </p:cNvPr>
          <p:cNvSpPr txBox="1"/>
          <p:nvPr/>
        </p:nvSpPr>
        <p:spPr>
          <a:xfrm>
            <a:off x="6337709" y="2939787"/>
            <a:ext cx="943780" cy="630942"/>
          </a:xfrm>
          <a:prstGeom prst="rect">
            <a:avLst/>
          </a:prstGeom>
          <a:noFill/>
        </p:spPr>
        <p:txBody>
          <a:bodyPr wrap="square" rtlCol="0">
            <a:spAutoFit/>
          </a:bodyPr>
          <a:lstStyle/>
          <a:p>
            <a:r>
              <a:rPr lang="en-US" sz="3500" b="1" dirty="0">
                <a:latin typeface="Verdana" panose="020B0604030504040204" pitchFamily="34" charset="0"/>
                <a:ea typeface="Verdana" panose="020B0604030504040204" pitchFamily="34" charset="0"/>
                <a:cs typeface="Verdana" panose="020B0604030504040204" pitchFamily="34" charset="0"/>
              </a:rPr>
              <a:t>26</a:t>
            </a:r>
          </a:p>
        </p:txBody>
      </p:sp>
      <p:pic>
        <p:nvPicPr>
          <p:cNvPr id="7" name="Picture 6">
            <a:extLst>
              <a:ext uri="{FF2B5EF4-FFF2-40B4-BE49-F238E27FC236}">
                <a16:creationId xmlns:a16="http://schemas.microsoft.com/office/drawing/2014/main" id="{5E4F0ED0-0AB2-4F58-94F9-4210F2FE4584}"/>
              </a:ext>
            </a:extLst>
          </p:cNvPr>
          <p:cNvPicPr>
            <a:picLocks noChangeAspect="1"/>
          </p:cNvPicPr>
          <p:nvPr/>
        </p:nvPicPr>
        <p:blipFill>
          <a:blip r:embed="rId3"/>
          <a:stretch>
            <a:fillRect/>
          </a:stretch>
        </p:blipFill>
        <p:spPr>
          <a:xfrm>
            <a:off x="2209800" y="1129418"/>
            <a:ext cx="5825863" cy="789056"/>
          </a:xfrm>
          <a:prstGeom prst="rect">
            <a:avLst/>
          </a:prstGeom>
        </p:spPr>
      </p:pic>
    </p:spTree>
    <p:extLst>
      <p:ext uri="{BB962C8B-B14F-4D97-AF65-F5344CB8AC3E}">
        <p14:creationId xmlns:p14="http://schemas.microsoft.com/office/powerpoint/2010/main" val="3299740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32" presetClass="emph" presetSubtype="0" fill="hold" nodeType="withEffect">
                                  <p:stCondLst>
                                    <p:cond delay="0"/>
                                  </p:stCondLst>
                                  <p:childTnLst>
                                    <p:animRot by="120000">
                                      <p:cBhvr>
                                        <p:cTn id="14" dur="300" fill="hold">
                                          <p:stCondLst>
                                            <p:cond delay="0"/>
                                          </p:stCondLst>
                                        </p:cTn>
                                        <p:tgtEl>
                                          <p:spTgt spid="5"/>
                                        </p:tgtEl>
                                        <p:attrNameLst>
                                          <p:attrName>r</p:attrName>
                                        </p:attrNameLst>
                                      </p:cBhvr>
                                    </p:animRot>
                                    <p:animRot by="-240000">
                                      <p:cBhvr>
                                        <p:cTn id="15" dur="600" fill="hold">
                                          <p:stCondLst>
                                            <p:cond delay="600"/>
                                          </p:stCondLst>
                                        </p:cTn>
                                        <p:tgtEl>
                                          <p:spTgt spid="5"/>
                                        </p:tgtEl>
                                        <p:attrNameLst>
                                          <p:attrName>r</p:attrName>
                                        </p:attrNameLst>
                                      </p:cBhvr>
                                    </p:animRot>
                                    <p:animRot by="240000">
                                      <p:cBhvr>
                                        <p:cTn id="16" dur="600" fill="hold">
                                          <p:stCondLst>
                                            <p:cond delay="1200"/>
                                          </p:stCondLst>
                                        </p:cTn>
                                        <p:tgtEl>
                                          <p:spTgt spid="5"/>
                                        </p:tgtEl>
                                        <p:attrNameLst>
                                          <p:attrName>r</p:attrName>
                                        </p:attrNameLst>
                                      </p:cBhvr>
                                    </p:animRot>
                                    <p:animRot by="-240000">
                                      <p:cBhvr>
                                        <p:cTn id="17" dur="600" fill="hold">
                                          <p:stCondLst>
                                            <p:cond delay="1800"/>
                                          </p:stCondLst>
                                        </p:cTn>
                                        <p:tgtEl>
                                          <p:spTgt spid="5"/>
                                        </p:tgtEl>
                                        <p:attrNameLst>
                                          <p:attrName>r</p:attrName>
                                        </p:attrNameLst>
                                      </p:cBhvr>
                                    </p:animRot>
                                    <p:animRot by="120000">
                                      <p:cBhvr>
                                        <p:cTn id="18" dur="600" fill="hold">
                                          <p:stCondLst>
                                            <p:cond delay="2400"/>
                                          </p:stCondLst>
                                        </p:cTn>
                                        <p:tgtEl>
                                          <p:spTgt spid="5"/>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6DA87B-419A-4B32-974C-892FFA8AB8A1}"/>
              </a:ext>
            </a:extLst>
          </p:cNvPr>
          <p:cNvSpPr txBox="1"/>
          <p:nvPr/>
        </p:nvSpPr>
        <p:spPr>
          <a:xfrm>
            <a:off x="2133600" y="4912092"/>
            <a:ext cx="3161728" cy="954107"/>
          </a:xfrm>
          <a:prstGeom prst="rect">
            <a:avLst/>
          </a:prstGeom>
          <a:noFill/>
        </p:spPr>
        <p:txBody>
          <a:bodyPr wrap="square" rtlCol="0">
            <a:spAutoFit/>
          </a:bodyPr>
          <a:lstStyle/>
          <a:p>
            <a:pPr algn="ctr"/>
            <a:r>
              <a:rPr lang="en-US" sz="1400" b="1" dirty="0">
                <a:latin typeface="Verdana" panose="020B0604030504040204" pitchFamily="34" charset="0"/>
                <a:ea typeface="Verdana" panose="020B0604030504040204" pitchFamily="34" charset="0"/>
                <a:cs typeface="Verdana" panose="020B0604030504040204" pitchFamily="34" charset="0"/>
              </a:rPr>
              <a:t>2018-19 Arthur S. Marmaduke Award Winner</a:t>
            </a:r>
          </a:p>
          <a:p>
            <a:pPr algn="ctr"/>
            <a:r>
              <a:rPr lang="en-US" sz="1400" dirty="0">
                <a:latin typeface="Verdana" panose="020B0604030504040204" pitchFamily="34" charset="0"/>
                <a:ea typeface="Verdana" panose="020B0604030504040204" pitchFamily="34" charset="0"/>
                <a:cs typeface="Verdana" panose="020B0604030504040204" pitchFamily="34" charset="0"/>
              </a:rPr>
              <a:t>Meagan Holmes (center),</a:t>
            </a:r>
          </a:p>
          <a:p>
            <a:pPr algn="ctr"/>
            <a:r>
              <a:rPr lang="en-US" sz="1400" dirty="0">
                <a:latin typeface="Verdana" panose="020B0604030504040204" pitchFamily="34" charset="0"/>
                <a:ea typeface="Verdana" panose="020B0604030504040204" pitchFamily="34" charset="0"/>
                <a:cs typeface="Verdana" panose="020B0604030504040204" pitchFamily="34" charset="0"/>
              </a:rPr>
              <a:t>West High School, Bakersfield </a:t>
            </a:r>
          </a:p>
        </p:txBody>
      </p:sp>
      <p:sp>
        <p:nvSpPr>
          <p:cNvPr id="7" name="TextBox 6">
            <a:extLst>
              <a:ext uri="{FF2B5EF4-FFF2-40B4-BE49-F238E27FC236}">
                <a16:creationId xmlns:a16="http://schemas.microsoft.com/office/drawing/2014/main" id="{C95DB20A-3F50-4D0D-902C-491016ABCB37}"/>
              </a:ext>
            </a:extLst>
          </p:cNvPr>
          <p:cNvSpPr txBox="1"/>
          <p:nvPr/>
        </p:nvSpPr>
        <p:spPr>
          <a:xfrm>
            <a:off x="5659857" y="1579467"/>
            <a:ext cx="3343081" cy="5170646"/>
          </a:xfrm>
          <a:prstGeom prst="rect">
            <a:avLst/>
          </a:prstGeom>
          <a:noFill/>
        </p:spPr>
        <p:txBody>
          <a:bodyPr wrap="square" rtlCol="0">
            <a:spAutoFit/>
          </a:bodyPr>
          <a:lstStyle/>
          <a:p>
            <a:pPr marL="285750" indent="-285750">
              <a:buClr>
                <a:schemeClr val="accent6"/>
              </a:buClr>
              <a:buFont typeface="Wingdings" panose="05000000000000000000" pitchFamily="2" charset="2"/>
              <a:buChar char="v"/>
            </a:pPr>
            <a:r>
              <a:rPr lang="en-US" sz="1450" dirty="0">
                <a:latin typeface="+mj-lt"/>
              </a:rPr>
              <a:t>Ms. Holmes implemented multiple </a:t>
            </a:r>
            <a:r>
              <a:rPr lang="en-US" sz="1450" b="1" dirty="0">
                <a:latin typeface="+mj-lt"/>
              </a:rPr>
              <a:t>Cash for College events </a:t>
            </a:r>
            <a:r>
              <a:rPr lang="en-US" sz="1450" dirty="0">
                <a:latin typeface="+mj-lt"/>
              </a:rPr>
              <a:t>over the past eight years.</a:t>
            </a:r>
          </a:p>
          <a:p>
            <a:pPr marL="285750" indent="-285750">
              <a:buClr>
                <a:schemeClr val="accent6"/>
              </a:buClr>
              <a:buFont typeface="Wingdings" panose="05000000000000000000" pitchFamily="2" charset="2"/>
              <a:buChar char="v"/>
            </a:pPr>
            <a:endParaRPr lang="en-US" sz="1450" dirty="0">
              <a:latin typeface="+mj-lt"/>
            </a:endParaRPr>
          </a:p>
          <a:p>
            <a:pPr marL="285750" indent="-285750">
              <a:buClr>
                <a:schemeClr val="accent6"/>
              </a:buClr>
              <a:buFont typeface="Wingdings" panose="05000000000000000000" pitchFamily="2" charset="2"/>
              <a:buChar char="v"/>
            </a:pPr>
            <a:r>
              <a:rPr lang="en-US" sz="1450" dirty="0">
                <a:latin typeface="+mj-lt"/>
              </a:rPr>
              <a:t>She contributed to </a:t>
            </a:r>
            <a:r>
              <a:rPr lang="en-US" sz="1450" b="1" dirty="0">
                <a:latin typeface="+mj-lt"/>
              </a:rPr>
              <a:t>doubling the number </a:t>
            </a:r>
            <a:r>
              <a:rPr lang="en-US" sz="1450" dirty="0">
                <a:latin typeface="+mj-lt"/>
              </a:rPr>
              <a:t>of students who were awarded Cal Grants at West High School.</a:t>
            </a:r>
          </a:p>
          <a:p>
            <a:pPr marL="285750" indent="-285750">
              <a:buClr>
                <a:schemeClr val="accent6"/>
              </a:buClr>
              <a:buFont typeface="Wingdings" panose="05000000000000000000" pitchFamily="2" charset="2"/>
              <a:buChar char="v"/>
            </a:pPr>
            <a:endParaRPr lang="en-US" sz="1450" dirty="0">
              <a:latin typeface="+mj-lt"/>
            </a:endParaRPr>
          </a:p>
          <a:p>
            <a:pPr marL="285750" indent="-285750">
              <a:buClr>
                <a:schemeClr val="accent6"/>
              </a:buClr>
              <a:buFont typeface="Wingdings" panose="05000000000000000000" pitchFamily="2" charset="2"/>
              <a:buChar char="v"/>
            </a:pPr>
            <a:r>
              <a:rPr lang="en-US" sz="1450" dirty="0">
                <a:latin typeface="+mj-lt"/>
              </a:rPr>
              <a:t>She initiated and implemented the idea of </a:t>
            </a:r>
            <a:r>
              <a:rPr lang="en-US" sz="1450" b="1" dirty="0">
                <a:latin typeface="+mj-lt"/>
              </a:rPr>
              <a:t>visiting West High School’s main feeder schools </a:t>
            </a:r>
            <a:r>
              <a:rPr lang="en-US" sz="1450" dirty="0">
                <a:latin typeface="+mj-lt"/>
              </a:rPr>
              <a:t>to inform incoming students about high school life, emphasizing the importance of taking the right classes, and getting involved in school.</a:t>
            </a:r>
          </a:p>
          <a:p>
            <a:pPr marL="285750" indent="-285750">
              <a:buClr>
                <a:schemeClr val="accent6"/>
              </a:buClr>
              <a:buFont typeface="Wingdings" panose="05000000000000000000" pitchFamily="2" charset="2"/>
              <a:buChar char="v"/>
            </a:pPr>
            <a:endParaRPr lang="en-US" sz="1450" dirty="0">
              <a:latin typeface="+mj-lt"/>
            </a:endParaRPr>
          </a:p>
          <a:p>
            <a:pPr marL="285750" indent="-285750">
              <a:buClr>
                <a:schemeClr val="accent6"/>
              </a:buClr>
              <a:buFont typeface="Wingdings" panose="05000000000000000000" pitchFamily="2" charset="2"/>
              <a:buChar char="v"/>
            </a:pPr>
            <a:r>
              <a:rPr lang="en-US" sz="1450" dirty="0">
                <a:latin typeface="+mj-lt"/>
              </a:rPr>
              <a:t>She increased the number of students at West High School who have met the </a:t>
            </a:r>
            <a:r>
              <a:rPr lang="en-US" sz="1450" b="1" dirty="0">
                <a:latin typeface="+mj-lt"/>
              </a:rPr>
              <a:t>A-G requirements by 12 percent </a:t>
            </a:r>
            <a:r>
              <a:rPr lang="en-US" sz="1450" dirty="0">
                <a:latin typeface="+mj-lt"/>
              </a:rPr>
              <a:t>since she began visiting schools twelve years ago.</a:t>
            </a:r>
            <a:endParaRPr lang="en-US" sz="1450" b="1" dirty="0">
              <a:latin typeface="+mj-lt"/>
            </a:endParaRPr>
          </a:p>
        </p:txBody>
      </p:sp>
      <p:sp>
        <p:nvSpPr>
          <p:cNvPr id="5" name="Title 10"/>
          <p:cNvSpPr txBox="1">
            <a:spLocks/>
          </p:cNvSpPr>
          <p:nvPr/>
        </p:nvSpPr>
        <p:spPr>
          <a:xfrm>
            <a:off x="-152400" y="-15240"/>
            <a:ext cx="10734897" cy="911826"/>
          </a:xfrm>
          <a:prstGeom prst="rect">
            <a:avLst/>
          </a:prstGeom>
          <a:ln>
            <a:noFill/>
          </a:ln>
        </p:spPr>
        <p:txBody>
          <a:bodyPr vert="horz" lIns="45720" tIns="45720" rIns="45720" bIns="45720" rtlCol="0" anchor="b">
            <a:noAutofit/>
          </a:bodyPr>
          <a:lstStyle>
            <a:lvl1pPr algn="l" rtl="0" eaLnBrk="1" latinLnBrk="0" hangingPunct="1">
              <a:spcBef>
                <a:spcPct val="0"/>
              </a:spcBef>
              <a:buNone/>
              <a:defRPr kumimoji="0" sz="2000" b="1" i="0" u="none" kern="1200">
                <a:ln>
                  <a:noFill/>
                </a:ln>
                <a:solidFill>
                  <a:schemeClr val="tx2"/>
                </a:solidFill>
                <a:effectLst/>
                <a:latin typeface="Verdana" panose="020B0604030504040204" pitchFamily="34" charset="0"/>
                <a:ea typeface="Verdana" panose="020B0604030504040204" pitchFamily="34" charset="0"/>
                <a:cs typeface="Verdana" panose="020B0604030504040204" pitchFamily="34" charset="0"/>
              </a:defRPr>
            </a:lvl1pPr>
          </a:lstStyle>
          <a:p>
            <a:pPr algn="ctr"/>
            <a:r>
              <a:rPr lang="en-US" dirty="0">
                <a:solidFill>
                  <a:srgbClr val="000000"/>
                </a:solidFill>
              </a:rPr>
              <a:t>2019 Arthur S. Marmaduke </a:t>
            </a:r>
          </a:p>
          <a:p>
            <a:pPr algn="ctr"/>
            <a:r>
              <a:rPr lang="en-US" sz="3000" dirty="0">
                <a:solidFill>
                  <a:srgbClr val="000000"/>
                </a:solidFill>
              </a:rPr>
              <a:t>High School Counselor Award</a:t>
            </a:r>
          </a:p>
        </p:txBody>
      </p:sp>
      <p:pic>
        <p:nvPicPr>
          <p:cNvPr id="2050" name="Picture 2" descr="Related image">
            <a:extLst>
              <a:ext uri="{FF2B5EF4-FFF2-40B4-BE49-F238E27FC236}">
                <a16:creationId xmlns:a16="http://schemas.microsoft.com/office/drawing/2014/main" id="{83F388FB-2834-4D07-8359-D29CE479C0E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565" r="21435"/>
          <a:stretch/>
        </p:blipFill>
        <p:spPr bwMode="auto">
          <a:xfrm rot="1008586">
            <a:off x="8198057" y="804071"/>
            <a:ext cx="507091" cy="85538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39539FC-4AB8-4F01-BC2E-58C4302523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8545" y="1714500"/>
            <a:ext cx="3651837" cy="2903404"/>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9170495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752599" y="457200"/>
            <a:ext cx="7648575" cy="990600"/>
          </a:xfrm>
        </p:spPr>
        <p:txBody>
          <a:bodyPr anchor="ctr">
            <a:normAutofit fontScale="90000"/>
          </a:bodyPr>
          <a:lstStyle/>
          <a:p>
            <a:r>
              <a:rPr lang="en-US" sz="3600" b="1" dirty="0"/>
              <a:t>Fund Your Future Magazine</a:t>
            </a:r>
            <a:br>
              <a:rPr lang="en-US" sz="3600" b="1" dirty="0"/>
            </a:br>
            <a:r>
              <a:rPr lang="en-US" sz="2400" dirty="0">
                <a:solidFill>
                  <a:schemeClr val="tx1"/>
                </a:solidFill>
              </a:rPr>
              <a:t>Use our EPubs ordering system </a:t>
            </a:r>
          </a:p>
        </p:txBody>
      </p:sp>
      <p:sp>
        <p:nvSpPr>
          <p:cNvPr id="6" name="Content Placeholder 5"/>
          <p:cNvSpPr>
            <a:spLocks noGrp="1"/>
          </p:cNvSpPr>
          <p:nvPr>
            <p:ph sz="half" idx="1"/>
          </p:nvPr>
        </p:nvSpPr>
        <p:spPr>
          <a:xfrm>
            <a:off x="1752599" y="1432560"/>
            <a:ext cx="7467600" cy="457200"/>
          </a:xfrm>
        </p:spPr>
        <p:txBody>
          <a:bodyPr/>
          <a:lstStyle/>
          <a:p>
            <a:pPr marL="0" indent="0" algn="ctr">
              <a:buNone/>
            </a:pPr>
            <a:r>
              <a:rPr lang="en-US" sz="2200" dirty="0"/>
              <a:t>http://www.fundyourfuture.org</a:t>
            </a:r>
          </a:p>
        </p:txBody>
      </p:sp>
      <p:pic>
        <p:nvPicPr>
          <p:cNvPr id="5" name="Picture 4"/>
          <p:cNvPicPr>
            <a:picLocks noChangeAspect="1"/>
          </p:cNvPicPr>
          <p:nvPr/>
        </p:nvPicPr>
        <p:blipFill>
          <a:blip r:embed="rId3"/>
          <a:stretch>
            <a:fillRect/>
          </a:stretch>
        </p:blipFill>
        <p:spPr>
          <a:xfrm>
            <a:off x="1981200" y="2108925"/>
            <a:ext cx="3295650" cy="4291875"/>
          </a:xfrm>
          <a:prstGeom prst="rect">
            <a:avLst/>
          </a:prstGeom>
        </p:spPr>
      </p:pic>
      <p:pic>
        <p:nvPicPr>
          <p:cNvPr id="1026" name="Picture 2" descr="https://webutil.csac.ca.gov/epubs/assets/images/fyf_es.png">
            <a:extLst>
              <a:ext uri="{FF2B5EF4-FFF2-40B4-BE49-F238E27FC236}">
                <a16:creationId xmlns:a16="http://schemas.microsoft.com/office/drawing/2014/main" id="{8DC1E31F-20E0-406D-824D-C58045E4D85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15000" y="2108925"/>
            <a:ext cx="3295650" cy="4291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0813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1000"/>
                                        <p:tgtEl>
                                          <p:spTgt spid="5"/>
                                        </p:tgtEl>
                                      </p:cBhvr>
                                    </p:animEffect>
                                  </p:childTnLst>
                                </p:cTn>
                              </p:par>
                            </p:childTnLst>
                          </p:cTn>
                        </p:par>
                        <p:par>
                          <p:cTn id="8" fill="hold">
                            <p:stCondLst>
                              <p:cond delay="1500"/>
                            </p:stCondLst>
                            <p:childTnLst>
                              <p:par>
                                <p:cTn id="9" presetID="14" presetClass="entr" presetSubtype="10"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randombar(horizontal)">
                                      <p:cBhvr>
                                        <p:cTn id="11"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1A503A7-BA0D-4F59-920D-13E3C4C53600}"/>
              </a:ext>
            </a:extLst>
          </p:cNvPr>
          <p:cNvSpPr txBox="1"/>
          <p:nvPr/>
        </p:nvSpPr>
        <p:spPr>
          <a:xfrm>
            <a:off x="1216102" y="55910"/>
            <a:ext cx="8001000" cy="1200329"/>
          </a:xfrm>
          <a:prstGeom prst="rect">
            <a:avLst/>
          </a:prstGeom>
          <a:noFill/>
        </p:spPr>
        <p:txBody>
          <a:bodyPr wrap="square" rtlCol="0">
            <a:spAutoFit/>
          </a:bodyPr>
          <a:lstStyle/>
          <a:p>
            <a:pPr algn="ctr"/>
            <a:r>
              <a:rPr lang="en-US" sz="3600" b="1" dirty="0">
                <a:latin typeface="Verdana" panose="020B0604030504040204" pitchFamily="34" charset="0"/>
                <a:ea typeface="Verdana" panose="020B0604030504040204" pitchFamily="34" charset="0"/>
                <a:cs typeface="Verdana" panose="020B0604030504040204" pitchFamily="34" charset="0"/>
              </a:rPr>
              <a:t>Please take our survey</a:t>
            </a:r>
          </a:p>
          <a:p>
            <a:pPr algn="ctr"/>
            <a:r>
              <a:rPr lang="en-US" sz="3600" b="1" dirty="0">
                <a:latin typeface="Verdana" panose="020B0604030504040204" pitchFamily="34" charset="0"/>
                <a:ea typeface="Verdana" panose="020B0604030504040204" pitchFamily="34" charset="0"/>
                <a:cs typeface="Verdana" panose="020B0604030504040204" pitchFamily="34" charset="0"/>
              </a:rPr>
              <a:t>(and get this!)</a:t>
            </a:r>
          </a:p>
        </p:txBody>
      </p:sp>
      <p:sp>
        <p:nvSpPr>
          <p:cNvPr id="11" name="TextBox 10">
            <a:extLst>
              <a:ext uri="{FF2B5EF4-FFF2-40B4-BE49-F238E27FC236}">
                <a16:creationId xmlns:a16="http://schemas.microsoft.com/office/drawing/2014/main" id="{2D8EA6B1-E554-4E82-85A0-B239D4F42EAF}"/>
              </a:ext>
            </a:extLst>
          </p:cNvPr>
          <p:cNvSpPr txBox="1"/>
          <p:nvPr/>
        </p:nvSpPr>
        <p:spPr>
          <a:xfrm>
            <a:off x="1830349" y="1474772"/>
            <a:ext cx="3886200" cy="4324261"/>
          </a:xfrm>
          <a:prstGeom prst="rect">
            <a:avLst/>
          </a:prstGeom>
          <a:noFill/>
        </p:spPr>
        <p:txBody>
          <a:bodyPr wrap="square" rtlCol="0">
            <a:spAutoFit/>
          </a:bodyPr>
          <a:lstStyle/>
          <a:p>
            <a:pPr marL="231775" indent="-231775">
              <a:spcAft>
                <a:spcPts val="600"/>
              </a:spcAft>
              <a:buClr>
                <a:schemeClr val="accent3"/>
              </a:buClr>
              <a:buFont typeface="Arial" panose="020B0604020202020204" pitchFamily="34" charset="0"/>
              <a:buChar char="•"/>
            </a:pPr>
            <a:r>
              <a:rPr lang="en-US" sz="2600" dirty="0">
                <a:latin typeface="Verdana" panose="020B0604030504040204" pitchFamily="34" charset="0"/>
                <a:ea typeface="Verdana" panose="020B0604030504040204" pitchFamily="34" charset="0"/>
                <a:cs typeface="Verdana" panose="020B0604030504040204" pitchFamily="34" charset="0"/>
              </a:rPr>
              <a:t>Give specific feedback about this workshop:</a:t>
            </a:r>
          </a:p>
          <a:p>
            <a:pPr marL="688975" lvl="1" indent="-231775">
              <a:spcAft>
                <a:spcPts val="600"/>
              </a:spcAft>
              <a:buClr>
                <a:schemeClr val="accent3"/>
              </a:buClr>
              <a:buFont typeface="Arial" panose="020B0604020202020204" pitchFamily="34" charset="0"/>
              <a:buChar char="•"/>
            </a:pPr>
            <a:r>
              <a:rPr lang="en-US" sz="2600" dirty="0">
                <a:latin typeface="Verdana" panose="020B0604030504040204" pitchFamily="34" charset="0"/>
                <a:ea typeface="Verdana" panose="020B0604030504040204" pitchFamily="34" charset="0"/>
                <a:cs typeface="Verdana" panose="020B0604030504040204" pitchFamily="34" charset="0"/>
              </a:rPr>
              <a:t>what to add/remove</a:t>
            </a:r>
          </a:p>
          <a:p>
            <a:pPr marL="688975" lvl="1" indent="-231775">
              <a:spcAft>
                <a:spcPts val="600"/>
              </a:spcAft>
              <a:buClr>
                <a:schemeClr val="accent3"/>
              </a:buClr>
              <a:buFont typeface="Arial" panose="020B0604020202020204" pitchFamily="34" charset="0"/>
              <a:buChar char="•"/>
            </a:pPr>
            <a:r>
              <a:rPr lang="en-US" sz="2600" dirty="0">
                <a:latin typeface="Verdana" panose="020B0604030504040204" pitchFamily="34" charset="0"/>
                <a:ea typeface="Verdana" panose="020B0604030504040204" pitchFamily="34" charset="0"/>
                <a:cs typeface="Verdana" panose="020B0604030504040204" pitchFamily="34" charset="0"/>
              </a:rPr>
              <a:t>ways to improve content/flow</a:t>
            </a:r>
          </a:p>
          <a:p>
            <a:pPr marL="231775" indent="-231775">
              <a:buClr>
                <a:schemeClr val="accent3"/>
              </a:buClr>
              <a:buFont typeface="Arial" panose="020B0604020202020204" pitchFamily="34" charset="0"/>
              <a:buChar char="•"/>
            </a:pPr>
            <a:r>
              <a:rPr lang="en-US" sz="2600" dirty="0">
                <a:latin typeface="Verdana" panose="020B0604030504040204" pitchFamily="34" charset="0"/>
                <a:ea typeface="Verdana" panose="020B0604030504040204" pitchFamily="34" charset="0"/>
                <a:cs typeface="Verdana" panose="020B0604030504040204" pitchFamily="34" charset="0"/>
              </a:rPr>
              <a:t>Directly impacts next year’s workshops</a:t>
            </a:r>
          </a:p>
        </p:txBody>
      </p:sp>
      <p:sp>
        <p:nvSpPr>
          <p:cNvPr id="10" name="TextBox 9">
            <a:extLst>
              <a:ext uri="{FF2B5EF4-FFF2-40B4-BE49-F238E27FC236}">
                <a16:creationId xmlns:a16="http://schemas.microsoft.com/office/drawing/2014/main" id="{AAC2C23F-CA98-4BFE-B007-49B933C90191}"/>
              </a:ext>
            </a:extLst>
          </p:cNvPr>
          <p:cNvSpPr txBox="1"/>
          <p:nvPr/>
        </p:nvSpPr>
        <p:spPr>
          <a:xfrm>
            <a:off x="2843506" y="5838887"/>
            <a:ext cx="5746086" cy="954107"/>
          </a:xfrm>
          <a:prstGeom prst="rect">
            <a:avLst/>
          </a:prstGeom>
          <a:noFill/>
          <a:ln w="88900" cap="rnd" cmpd="tri">
            <a:solidFill>
              <a:schemeClr val="accent1"/>
            </a:solidFill>
            <a:miter lim="800000"/>
          </a:ln>
        </p:spPr>
        <p:txBody>
          <a:bodyPr wrap="square" rtlCol="0">
            <a:spAutoFit/>
          </a:bodyPr>
          <a:lstStyle/>
          <a:p>
            <a:pPr algn="ctr"/>
            <a:r>
              <a:rPr lang="en-US" sz="2800" dirty="0">
                <a:latin typeface="Verdana" panose="020B0604030504040204" pitchFamily="34" charset="0"/>
                <a:ea typeface="Verdana" panose="020B0604030504040204" pitchFamily="34" charset="0"/>
                <a:cs typeface="Verdana" panose="020B0604030504040204" pitchFamily="34" charset="0"/>
              </a:rPr>
              <a:t>Complete the Survey and receive a training certificate</a:t>
            </a:r>
          </a:p>
        </p:txBody>
      </p:sp>
      <p:pic>
        <p:nvPicPr>
          <p:cNvPr id="3" name="Picture 2">
            <a:extLst>
              <a:ext uri="{FF2B5EF4-FFF2-40B4-BE49-F238E27FC236}">
                <a16:creationId xmlns:a16="http://schemas.microsoft.com/office/drawing/2014/main" id="{EED2FCE1-0075-4672-B99E-49E30521C6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43500" y="2279807"/>
            <a:ext cx="4073602" cy="3124527"/>
          </a:xfrm>
          <a:prstGeom prst="rect">
            <a:avLst/>
          </a:prstGeom>
        </p:spPr>
      </p:pic>
      <p:sp>
        <p:nvSpPr>
          <p:cNvPr id="2" name="Arrow: Circular 1">
            <a:extLst>
              <a:ext uri="{FF2B5EF4-FFF2-40B4-BE49-F238E27FC236}">
                <a16:creationId xmlns:a16="http://schemas.microsoft.com/office/drawing/2014/main" id="{F562BCB2-9859-4112-B5E2-81E578CC7FBC}"/>
              </a:ext>
            </a:extLst>
          </p:cNvPr>
          <p:cNvSpPr/>
          <p:nvPr/>
        </p:nvSpPr>
        <p:spPr>
          <a:xfrm>
            <a:off x="6045867" y="1845254"/>
            <a:ext cx="1267784" cy="1200328"/>
          </a:xfrm>
          <a:prstGeom prst="circularArrow">
            <a:avLst>
              <a:gd name="adj1" fmla="val 12500"/>
              <a:gd name="adj2" fmla="val 1142319"/>
              <a:gd name="adj3" fmla="val 20457681"/>
              <a:gd name="adj4" fmla="val 15147455"/>
              <a:gd name="adj5" fmla="val 125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465356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904B615-B947-48B6-AE90-E7181A3D2EEC}"/>
              </a:ext>
            </a:extLst>
          </p:cNvPr>
          <p:cNvSpPr txBox="1"/>
          <p:nvPr/>
        </p:nvSpPr>
        <p:spPr>
          <a:xfrm>
            <a:off x="2026920" y="533400"/>
            <a:ext cx="7086600" cy="646331"/>
          </a:xfrm>
          <a:prstGeom prst="rect">
            <a:avLst/>
          </a:prstGeom>
          <a:noFill/>
        </p:spPr>
        <p:txBody>
          <a:bodyPr wrap="square" rtlCol="0">
            <a:spAutoFit/>
          </a:bodyPr>
          <a:lstStyle/>
          <a:p>
            <a:r>
              <a:rPr lang="en-US" sz="3600" b="1" dirty="0">
                <a:latin typeface="Verdana" panose="020B0604030504040204" pitchFamily="34" charset="0"/>
                <a:ea typeface="Verdana" panose="020B0604030504040204" pitchFamily="34" charset="0"/>
                <a:cs typeface="Verdana" panose="020B0604030504040204" pitchFamily="34" charset="0"/>
              </a:rPr>
              <a:t>Thank You for Attending!</a:t>
            </a:r>
          </a:p>
        </p:txBody>
      </p:sp>
      <p:sp>
        <p:nvSpPr>
          <p:cNvPr id="7" name="Content Placeholder 2">
            <a:extLst>
              <a:ext uri="{FF2B5EF4-FFF2-40B4-BE49-F238E27FC236}">
                <a16:creationId xmlns:a16="http://schemas.microsoft.com/office/drawing/2014/main" id="{149A4CD2-0FFB-4073-B2E1-D3CDFBE8CC76}"/>
              </a:ext>
            </a:extLst>
          </p:cNvPr>
          <p:cNvSpPr txBox="1">
            <a:spLocks/>
          </p:cNvSpPr>
          <p:nvPr>
            <p:custDataLst>
              <p:tags r:id="rId1"/>
            </p:custDataLst>
          </p:nvPr>
        </p:nvSpPr>
        <p:spPr>
          <a:xfrm>
            <a:off x="1844532" y="4402844"/>
            <a:ext cx="7315200" cy="2384739"/>
          </a:xfrm>
          <a:prstGeom prst="rect">
            <a:avLst/>
          </a:prstGeom>
        </p:spPr>
        <p:txBody>
          <a:bodyPr>
            <a:no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lgn="ctr">
              <a:spcBef>
                <a:spcPts val="0"/>
              </a:spcBef>
              <a:buClrTx/>
              <a:buNone/>
              <a:defRPr/>
            </a:pPr>
            <a:endParaRPr lang="en-US" sz="2400" dirty="0">
              <a:solidFill>
                <a:srgbClr val="F49100"/>
              </a:solidFill>
            </a:endParaRPr>
          </a:p>
          <a:p>
            <a:pPr marL="0" indent="0" algn="ctr">
              <a:spcBef>
                <a:spcPts val="0"/>
              </a:spcBef>
              <a:buClrTx/>
              <a:buNone/>
              <a:defRPr/>
            </a:pPr>
            <a:r>
              <a:rPr lang="en-US" sz="2400" b="1" dirty="0"/>
              <a:t>California Student Aid Commission</a:t>
            </a:r>
          </a:p>
          <a:p>
            <a:pPr marL="0" indent="0" algn="ctr">
              <a:spcBef>
                <a:spcPts val="0"/>
              </a:spcBef>
              <a:buClrTx/>
              <a:buNone/>
              <a:defRPr/>
            </a:pPr>
            <a:r>
              <a:rPr lang="en-US" sz="2400" b="1" dirty="0"/>
              <a:t>Institutional Support Unit</a:t>
            </a:r>
          </a:p>
          <a:p>
            <a:pPr marL="0" indent="0" algn="ctr">
              <a:spcBef>
                <a:spcPts val="0"/>
              </a:spcBef>
              <a:buClrTx/>
              <a:buNone/>
              <a:defRPr/>
            </a:pPr>
            <a:r>
              <a:rPr lang="en-US" sz="2400" dirty="0"/>
              <a:t>1-888-294-0153</a:t>
            </a:r>
          </a:p>
          <a:p>
            <a:pPr marL="0" indent="0" algn="ctr">
              <a:spcBef>
                <a:spcPts val="0"/>
              </a:spcBef>
              <a:buClrTx/>
              <a:buNone/>
              <a:defRPr/>
            </a:pPr>
            <a:r>
              <a:rPr lang="en-US" sz="2400" dirty="0"/>
              <a:t>schoolsupport@csac.ca.gov</a:t>
            </a:r>
          </a:p>
          <a:p>
            <a:pPr marL="0" indent="0" algn="ctr">
              <a:spcBef>
                <a:spcPts val="0"/>
              </a:spcBef>
              <a:buClrTx/>
              <a:buNone/>
              <a:defRPr/>
            </a:pPr>
            <a:r>
              <a:rPr lang="en-US" sz="2400" dirty="0"/>
              <a:t>www.csac.ca.gov  </a:t>
            </a:r>
          </a:p>
          <a:p>
            <a:pPr marL="0" indent="0" algn="ctr">
              <a:spcBef>
                <a:spcPts val="0"/>
              </a:spcBef>
              <a:buClrTx/>
              <a:buNone/>
              <a:defRPr/>
            </a:pPr>
            <a:endParaRPr lang="en-US" sz="1400" dirty="0"/>
          </a:p>
        </p:txBody>
      </p:sp>
      <p:sp>
        <p:nvSpPr>
          <p:cNvPr id="5" name="Oval 4">
            <a:extLst>
              <a:ext uri="{FF2B5EF4-FFF2-40B4-BE49-F238E27FC236}">
                <a16:creationId xmlns:a16="http://schemas.microsoft.com/office/drawing/2014/main" id="{D781D17A-1CDB-486F-9ED7-7D841798BC11}"/>
              </a:ext>
            </a:extLst>
          </p:cNvPr>
          <p:cNvSpPr/>
          <p:nvPr/>
        </p:nvSpPr>
        <p:spPr>
          <a:xfrm>
            <a:off x="1657250" y="1973429"/>
            <a:ext cx="2288855" cy="2429414"/>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B94BDA0-0463-4938-B3F2-5E749D0DD6CA}"/>
              </a:ext>
            </a:extLst>
          </p:cNvPr>
          <p:cNvSpPr txBox="1"/>
          <p:nvPr/>
        </p:nvSpPr>
        <p:spPr>
          <a:xfrm rot="21297311">
            <a:off x="1811483" y="2581498"/>
            <a:ext cx="2212367" cy="1292662"/>
          </a:xfrm>
          <a:prstGeom prst="rect">
            <a:avLst/>
          </a:prstGeom>
          <a:noFill/>
        </p:spPr>
        <p:txBody>
          <a:bodyPr wrap="square" rtlCol="0">
            <a:spAutoFit/>
          </a:bodyPr>
          <a:lstStyle/>
          <a:p>
            <a:r>
              <a:rPr lang="en-US" sz="2600" b="1" dirty="0">
                <a:latin typeface="Adobe Gothic Std B" panose="020B0800000000000000" pitchFamily="34" charset="-128"/>
                <a:ea typeface="Adobe Gothic Std B" panose="020B0800000000000000" pitchFamily="34" charset="-128"/>
                <a:cs typeface="MV Boli" panose="02000500030200090000" pitchFamily="2" charset="0"/>
              </a:rPr>
              <a:t>Contact us </a:t>
            </a:r>
          </a:p>
          <a:p>
            <a:r>
              <a:rPr lang="en-US" sz="2600" b="1" dirty="0">
                <a:latin typeface="Adobe Gothic Std B" panose="020B0800000000000000" pitchFamily="34" charset="-128"/>
                <a:ea typeface="Adobe Gothic Std B" panose="020B0800000000000000" pitchFamily="34" charset="-128"/>
                <a:cs typeface="MV Boli" panose="02000500030200090000" pitchFamily="2" charset="0"/>
              </a:rPr>
              <a:t>anytime for </a:t>
            </a:r>
          </a:p>
          <a:p>
            <a:r>
              <a:rPr lang="en-US" sz="2600" b="1" dirty="0">
                <a:latin typeface="Adobe Gothic Std B" panose="020B0800000000000000" pitchFamily="34" charset="-128"/>
                <a:ea typeface="Adobe Gothic Std B" panose="020B0800000000000000" pitchFamily="34" charset="-128"/>
                <a:cs typeface="MV Boli" panose="02000500030200090000" pitchFamily="2" charset="0"/>
              </a:rPr>
              <a:t>assistance</a:t>
            </a:r>
          </a:p>
        </p:txBody>
      </p:sp>
      <p:sp>
        <p:nvSpPr>
          <p:cNvPr id="9" name="Oval 8">
            <a:extLst>
              <a:ext uri="{FF2B5EF4-FFF2-40B4-BE49-F238E27FC236}">
                <a16:creationId xmlns:a16="http://schemas.microsoft.com/office/drawing/2014/main" id="{6A4019AA-92DB-483E-951B-123BE6943B94}"/>
              </a:ext>
            </a:extLst>
          </p:cNvPr>
          <p:cNvSpPr/>
          <p:nvPr/>
        </p:nvSpPr>
        <p:spPr>
          <a:xfrm>
            <a:off x="4199097" y="1991276"/>
            <a:ext cx="2317467" cy="2411567"/>
          </a:xfrm>
          <a:prstGeom prst="ellipse">
            <a:avLst/>
          </a:prstGeom>
          <a:solidFill>
            <a:schemeClr val="bg1">
              <a:lumMod val="95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26095412-D611-4223-B203-6D8BDA14CC9F}"/>
              </a:ext>
            </a:extLst>
          </p:cNvPr>
          <p:cNvSpPr txBox="1"/>
          <p:nvPr/>
        </p:nvSpPr>
        <p:spPr>
          <a:xfrm rot="21297311">
            <a:off x="4515039" y="2251822"/>
            <a:ext cx="2001712" cy="1692771"/>
          </a:xfrm>
          <a:prstGeom prst="rect">
            <a:avLst/>
          </a:prstGeom>
          <a:noFill/>
        </p:spPr>
        <p:txBody>
          <a:bodyPr wrap="square" rtlCol="0">
            <a:spAutoFit/>
          </a:bodyPr>
          <a:lstStyle/>
          <a:p>
            <a:r>
              <a:rPr lang="en-US" sz="2600" b="1" dirty="0">
                <a:latin typeface="Adobe Gothic Std B" panose="020B0800000000000000" pitchFamily="34" charset="-128"/>
                <a:ea typeface="Adobe Gothic Std B" panose="020B0800000000000000" pitchFamily="34" charset="-128"/>
                <a:cs typeface="MV Boli" panose="02000500030200090000" pitchFamily="2" charset="0"/>
              </a:rPr>
              <a:t>Please</a:t>
            </a:r>
          </a:p>
          <a:p>
            <a:r>
              <a:rPr lang="en-US" sz="2600" b="1" dirty="0">
                <a:latin typeface="Adobe Gothic Std B" panose="020B0800000000000000" pitchFamily="34" charset="-128"/>
                <a:ea typeface="Adobe Gothic Std B" panose="020B0800000000000000" pitchFamily="34" charset="-128"/>
                <a:cs typeface="MV Boli" panose="02000500030200090000" pitchFamily="2" charset="0"/>
              </a:rPr>
              <a:t>remember</a:t>
            </a:r>
          </a:p>
          <a:p>
            <a:r>
              <a:rPr lang="en-US" sz="2600" b="1" dirty="0">
                <a:latin typeface="Adobe Gothic Std B" panose="020B0800000000000000" pitchFamily="34" charset="-128"/>
                <a:ea typeface="Adobe Gothic Std B" panose="020B0800000000000000" pitchFamily="34" charset="-128"/>
                <a:cs typeface="MV Boli" panose="02000500030200090000" pitchFamily="2" charset="0"/>
              </a:rPr>
              <a:t>to take</a:t>
            </a:r>
          </a:p>
          <a:p>
            <a:r>
              <a:rPr lang="en-US" sz="2600" b="1" dirty="0">
                <a:latin typeface="Adobe Gothic Std B" panose="020B0800000000000000" pitchFamily="34" charset="-128"/>
                <a:ea typeface="Adobe Gothic Std B" panose="020B0800000000000000" pitchFamily="34" charset="-128"/>
                <a:cs typeface="MV Boli" panose="02000500030200090000" pitchFamily="2" charset="0"/>
              </a:rPr>
              <a:t>our survey</a:t>
            </a:r>
          </a:p>
        </p:txBody>
      </p:sp>
      <p:sp>
        <p:nvSpPr>
          <p:cNvPr id="11" name="Oval 10">
            <a:extLst>
              <a:ext uri="{FF2B5EF4-FFF2-40B4-BE49-F238E27FC236}">
                <a16:creationId xmlns:a16="http://schemas.microsoft.com/office/drawing/2014/main" id="{3FDB26CA-1150-488F-BA1A-E6703B960142}"/>
              </a:ext>
            </a:extLst>
          </p:cNvPr>
          <p:cNvSpPr/>
          <p:nvPr/>
        </p:nvSpPr>
        <p:spPr>
          <a:xfrm>
            <a:off x="6870775" y="1937317"/>
            <a:ext cx="2288957" cy="2362194"/>
          </a:xfrm>
          <a:prstGeom prst="ellipse">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2" name="TextBox 11">
            <a:extLst>
              <a:ext uri="{FF2B5EF4-FFF2-40B4-BE49-F238E27FC236}">
                <a16:creationId xmlns:a16="http://schemas.microsoft.com/office/drawing/2014/main" id="{A6528AE9-96F4-4953-B32E-284717EFF02E}"/>
              </a:ext>
            </a:extLst>
          </p:cNvPr>
          <p:cNvSpPr txBox="1"/>
          <p:nvPr/>
        </p:nvSpPr>
        <p:spPr>
          <a:xfrm rot="21297311">
            <a:off x="7196013" y="2313377"/>
            <a:ext cx="2022683" cy="1569660"/>
          </a:xfrm>
          <a:prstGeom prst="rect">
            <a:avLst/>
          </a:prstGeom>
          <a:noFill/>
        </p:spPr>
        <p:txBody>
          <a:bodyPr wrap="square" rtlCol="0">
            <a:spAutoFit/>
          </a:bodyPr>
          <a:lstStyle/>
          <a:p>
            <a:r>
              <a:rPr lang="en-US" sz="2400" b="1" dirty="0">
                <a:latin typeface="Adobe Gothic Std B" panose="020B0800000000000000" pitchFamily="34" charset="-128"/>
                <a:ea typeface="Adobe Gothic Std B" panose="020B0800000000000000" pitchFamily="34" charset="-128"/>
                <a:cs typeface="MV Boli" panose="02000500030200090000" pitchFamily="2" charset="0"/>
              </a:rPr>
              <a:t>Check our website for</a:t>
            </a:r>
          </a:p>
          <a:p>
            <a:r>
              <a:rPr lang="en-US" sz="2400" b="1" dirty="0">
                <a:latin typeface="Adobe Gothic Std B" panose="020B0800000000000000" pitchFamily="34" charset="-128"/>
                <a:ea typeface="Adobe Gothic Std B" panose="020B0800000000000000" pitchFamily="34" charset="-128"/>
                <a:cs typeface="MV Boli" panose="02000500030200090000" pitchFamily="2" charset="0"/>
              </a:rPr>
              <a:t>upcoming</a:t>
            </a:r>
          </a:p>
          <a:p>
            <a:r>
              <a:rPr lang="en-US" sz="2400" b="1" dirty="0">
                <a:latin typeface="Adobe Gothic Std B" panose="020B0800000000000000" pitchFamily="34" charset="-128"/>
                <a:ea typeface="Adobe Gothic Std B" panose="020B0800000000000000" pitchFamily="34" charset="-128"/>
                <a:cs typeface="MV Boli" panose="02000500030200090000" pitchFamily="2" charset="0"/>
              </a:rPr>
              <a:t>trainings</a:t>
            </a:r>
          </a:p>
        </p:txBody>
      </p:sp>
    </p:spTree>
    <p:extLst>
      <p:ext uri="{BB962C8B-B14F-4D97-AF65-F5344CB8AC3E}">
        <p14:creationId xmlns:p14="http://schemas.microsoft.com/office/powerpoint/2010/main" val="40181284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Title 12"/>
          <p:cNvSpPr>
            <a:spLocks noGrp="1"/>
          </p:cNvSpPr>
          <p:nvPr>
            <p:ph type="title"/>
          </p:nvPr>
        </p:nvSpPr>
        <p:spPr>
          <a:xfrm>
            <a:off x="1003758" y="117986"/>
            <a:ext cx="8229600" cy="1143000"/>
          </a:xfrm>
          <a:noFill/>
          <a:ln w="31750">
            <a:noFill/>
          </a:ln>
          <a:scene3d>
            <a:camera prst="orthographicFront"/>
            <a:lightRig rig="threePt" dir="t">
              <a:rot lat="0" lon="0" rev="600000"/>
            </a:lightRig>
          </a:scene3d>
          <a:sp3d extrusionH="57150">
            <a:bevelT w="165100" prst="coolSlant"/>
            <a:bevelB w="165100" prst="coolSlant"/>
          </a:sp3d>
        </p:spPr>
        <p:txBody>
          <a:bodyPr>
            <a:normAutofit/>
          </a:bodyPr>
          <a:lstStyle/>
          <a:p>
            <a:r>
              <a:rPr lang="en-US" sz="3600" b="1" dirty="0">
                <a:solidFill>
                  <a:schemeClr val="tx1"/>
                </a:solidFill>
              </a:rPr>
              <a:t>Chafee Grant Eligibility</a:t>
            </a:r>
          </a:p>
        </p:txBody>
      </p:sp>
      <p:sp>
        <p:nvSpPr>
          <p:cNvPr id="14" name="Content Placeholder 13" hidden="1"/>
          <p:cNvSpPr>
            <a:spLocks noGrp="1"/>
          </p:cNvSpPr>
          <p:nvPr>
            <p:ph sz="quarter" idx="2"/>
          </p:nvPr>
        </p:nvSpPr>
        <p:spPr>
          <a:xfrm>
            <a:off x="839788" y="2752396"/>
            <a:ext cx="7542212" cy="2429204"/>
          </a:xfrm>
        </p:spPr>
        <p:txBody>
          <a:bodyPr>
            <a:noAutofit/>
          </a:bodyPr>
          <a:lstStyle/>
          <a:p>
            <a:r>
              <a:rPr lang="en-US" sz="1750" dirty="0"/>
              <a:t>Be a current/former foster youth who was a dependent or ward of the court, living in foster care for at least one day, between the ages of 16 and 18</a:t>
            </a:r>
          </a:p>
          <a:p>
            <a:pPr lvl="2">
              <a:spcAft>
                <a:spcPts val="600"/>
              </a:spcAft>
              <a:buClr>
                <a:schemeClr val="accent6"/>
              </a:buClr>
              <a:buFont typeface="Courier New" panose="02070309020205020404" pitchFamily="49" charset="0"/>
              <a:buChar char="o"/>
            </a:pPr>
            <a:r>
              <a:rPr lang="en-US" sz="1750" i="1" dirty="0">
                <a:solidFill>
                  <a:srgbClr val="FF0000"/>
                </a:solidFill>
              </a:rPr>
              <a:t>Excludes</a:t>
            </a:r>
            <a:r>
              <a:rPr lang="en-US" sz="1750" i="1" dirty="0"/>
              <a:t> Kin-GAP, legal guardianship, and adoption</a:t>
            </a:r>
          </a:p>
          <a:p>
            <a:pPr>
              <a:spcAft>
                <a:spcPts val="600"/>
              </a:spcAft>
              <a:buClr>
                <a:schemeClr val="accent6"/>
              </a:buClr>
            </a:pPr>
            <a:r>
              <a:rPr lang="en-US" sz="1750" dirty="0"/>
              <a:t>Not have received payments for more than 5 years (42 US Code Section 677 (i)(3)</a:t>
            </a:r>
          </a:p>
          <a:p>
            <a:pPr>
              <a:spcAft>
                <a:spcPts val="600"/>
              </a:spcAft>
            </a:pPr>
            <a:r>
              <a:rPr lang="en-US" sz="1750" dirty="0"/>
              <a:t>Not have reached their 26</a:t>
            </a:r>
            <a:r>
              <a:rPr lang="en-US" sz="1750" baseline="30000" dirty="0"/>
              <a:t>th</a:t>
            </a:r>
            <a:r>
              <a:rPr lang="en-US" sz="1750" dirty="0"/>
              <a:t> birthday as of </a:t>
            </a:r>
            <a:r>
              <a:rPr lang="en-US" sz="1750" b="1" dirty="0"/>
              <a:t>July 1</a:t>
            </a:r>
            <a:r>
              <a:rPr lang="en-US" sz="1750" b="1" baseline="30000" dirty="0"/>
              <a:t>st</a:t>
            </a:r>
            <a:r>
              <a:rPr lang="en-US" sz="1750" dirty="0"/>
              <a:t> of the award year</a:t>
            </a:r>
          </a:p>
        </p:txBody>
      </p:sp>
      <p:sp>
        <p:nvSpPr>
          <p:cNvPr id="15" name="Content Placeholder 14">
            <a:extLst>
              <a:ext uri="{FF2B5EF4-FFF2-40B4-BE49-F238E27FC236}">
                <a16:creationId xmlns:a16="http://schemas.microsoft.com/office/drawing/2014/main" id="{2E965832-B8B0-406C-969A-C6B869C6B051}"/>
              </a:ext>
            </a:extLst>
          </p:cNvPr>
          <p:cNvSpPr>
            <a:spLocks noGrp="1"/>
          </p:cNvSpPr>
          <p:nvPr>
            <p:ph sz="quarter" idx="4"/>
          </p:nvPr>
        </p:nvSpPr>
        <p:spPr>
          <a:xfrm>
            <a:off x="1775209" y="3278176"/>
            <a:ext cx="5861067" cy="2719136"/>
          </a:xfrm>
        </p:spPr>
        <p:txBody>
          <a:bodyPr/>
          <a:lstStyle/>
          <a:p>
            <a:pPr marL="349250" indent="-349250">
              <a:buSzPct val="120000"/>
              <a:buFont typeface="Arial" panose="020B0604020202020204" pitchFamily="34" charset="0"/>
              <a:buChar char="•"/>
            </a:pPr>
            <a:r>
              <a:rPr lang="en-US" sz="1900" dirty="0"/>
              <a:t>Graduate from high school</a:t>
            </a:r>
          </a:p>
          <a:p>
            <a:pPr marL="349250" indent="-349250">
              <a:buSzPct val="120000"/>
              <a:buFont typeface="Arial" panose="020B0604020202020204" pitchFamily="34" charset="0"/>
              <a:buChar char="•"/>
            </a:pPr>
            <a:r>
              <a:rPr lang="en-US" sz="1900" dirty="0"/>
              <a:t>Provide a GPA</a:t>
            </a:r>
          </a:p>
          <a:p>
            <a:pPr marL="349250" indent="-349250">
              <a:buSzPct val="120000"/>
              <a:buFont typeface="Arial" panose="020B0604020202020204" pitchFamily="34" charset="0"/>
              <a:buChar char="•"/>
            </a:pPr>
            <a:r>
              <a:rPr lang="en-US" sz="1900" dirty="0"/>
              <a:t>Register for Selective Service</a:t>
            </a:r>
          </a:p>
          <a:p>
            <a:pPr marL="349250" indent="-349250">
              <a:buSzPct val="120000"/>
              <a:buFont typeface="Arial" panose="020B0604020202020204" pitchFamily="34" charset="0"/>
              <a:buChar char="•"/>
            </a:pPr>
            <a:r>
              <a:rPr lang="en-US" sz="1900" dirty="0"/>
              <a:t>Meet ability-to-benefit requirements</a:t>
            </a:r>
          </a:p>
          <a:p>
            <a:pPr marL="349250" indent="-349250">
              <a:buSzPct val="120000"/>
              <a:buFont typeface="Arial" panose="020B0604020202020204" pitchFamily="34" charset="0"/>
              <a:buChar char="•"/>
            </a:pPr>
            <a:r>
              <a:rPr lang="en-US" sz="1900" dirty="0"/>
              <a:t>Be clear of default or overpayments</a:t>
            </a:r>
          </a:p>
          <a:p>
            <a:pPr marL="349250" indent="-349250">
              <a:buSzPct val="120000"/>
              <a:buFont typeface="Arial" panose="020B0604020202020204" pitchFamily="34" charset="0"/>
              <a:buChar char="•"/>
            </a:pPr>
            <a:r>
              <a:rPr lang="en-US" sz="1900" dirty="0"/>
              <a:t>Apply by March 2</a:t>
            </a:r>
            <a:r>
              <a:rPr lang="en-US" sz="1900" baseline="30000" dirty="0"/>
              <a:t>nd</a:t>
            </a:r>
          </a:p>
          <a:p>
            <a:pPr marL="623570" lvl="1" indent="-349250">
              <a:buClr>
                <a:schemeClr val="accent6"/>
              </a:buClr>
              <a:buSzPct val="70000"/>
              <a:buFont typeface="Courier New" panose="02070309020205020404" pitchFamily="49" charset="0"/>
              <a:buChar char="o"/>
            </a:pPr>
            <a:r>
              <a:rPr lang="en-US" sz="1600" dirty="0"/>
              <a:t>Students must still apply by March 2</a:t>
            </a:r>
            <a:r>
              <a:rPr lang="en-US" sz="1600" baseline="30000" dirty="0"/>
              <a:t>nd</a:t>
            </a:r>
            <a:r>
              <a:rPr lang="en-US" sz="1600" dirty="0"/>
              <a:t> to be processed for Cal Grant consideration</a:t>
            </a:r>
          </a:p>
          <a:p>
            <a:pPr marL="0" indent="0">
              <a:buSzPct val="60000"/>
              <a:buNone/>
            </a:pPr>
            <a:endParaRPr lang="en-US" sz="1800" dirty="0"/>
          </a:p>
        </p:txBody>
      </p:sp>
      <p:sp>
        <p:nvSpPr>
          <p:cNvPr id="2" name="TextBox 1">
            <a:extLst>
              <a:ext uri="{FF2B5EF4-FFF2-40B4-BE49-F238E27FC236}">
                <a16:creationId xmlns:a16="http://schemas.microsoft.com/office/drawing/2014/main" id="{31F2149E-4740-461F-8239-C8262CB25B3C}"/>
              </a:ext>
            </a:extLst>
          </p:cNvPr>
          <p:cNvSpPr txBox="1"/>
          <p:nvPr/>
        </p:nvSpPr>
        <p:spPr>
          <a:xfrm>
            <a:off x="1752600" y="1057022"/>
            <a:ext cx="8474990" cy="1854354"/>
          </a:xfrm>
          <a:prstGeom prst="rect">
            <a:avLst/>
          </a:prstGeom>
          <a:noFill/>
          <a:ln>
            <a:noFill/>
          </a:ln>
        </p:spPr>
        <p:txBody>
          <a:bodyPr wrap="square" rtlCol="0">
            <a:spAutoFit/>
          </a:bodyPr>
          <a:lstStyle/>
          <a:p>
            <a:pPr>
              <a:spcAft>
                <a:spcPts val="300"/>
              </a:spcAft>
            </a:pPr>
            <a:r>
              <a:rPr lang="en-US" sz="2000" b="1" dirty="0">
                <a:latin typeface="Verdana" panose="020B0604030504040204" pitchFamily="34" charset="0"/>
                <a:ea typeface="Verdana" panose="020B0604030504040204" pitchFamily="34" charset="0"/>
                <a:cs typeface="Verdana" panose="020B0604030504040204" pitchFamily="34" charset="0"/>
              </a:rPr>
              <a:t>To be </a:t>
            </a:r>
            <a:r>
              <a:rPr lang="en-US" sz="2000" b="1" i="1" dirty="0">
                <a:latin typeface="Verdana" panose="020B0604030504040204" pitchFamily="34" charset="0"/>
                <a:ea typeface="Verdana" panose="020B0604030504040204" pitchFamily="34" charset="0"/>
                <a:cs typeface="Verdana" panose="020B0604030504040204" pitchFamily="34" charset="0"/>
              </a:rPr>
              <a:t>eligible for payment</a:t>
            </a:r>
            <a:r>
              <a:rPr lang="en-US" sz="2000" b="1" dirty="0">
                <a:latin typeface="Verdana" panose="020B0604030504040204" pitchFamily="34" charset="0"/>
                <a:ea typeface="Verdana" panose="020B0604030504040204" pitchFamily="34" charset="0"/>
                <a:cs typeface="Verdana" panose="020B0604030504040204" pitchFamily="34" charset="0"/>
              </a:rPr>
              <a:t>, students must be:</a:t>
            </a:r>
          </a:p>
          <a:p>
            <a:pPr marL="342900" indent="-342900">
              <a:spcAft>
                <a:spcPts val="600"/>
              </a:spcAft>
              <a:buClr>
                <a:schemeClr val="accent6"/>
              </a:buClr>
              <a:buSzPct val="120000"/>
              <a:buFont typeface="Arial" panose="020B0604020202020204" pitchFamily="34" charset="0"/>
              <a:buChar char="•"/>
            </a:pPr>
            <a:r>
              <a:rPr lang="en-US" sz="1900" dirty="0">
                <a:latin typeface="Verdana" panose="020B0604030504040204" pitchFamily="34" charset="0"/>
                <a:ea typeface="Verdana" panose="020B0604030504040204" pitchFamily="34" charset="0"/>
                <a:cs typeface="Verdana" panose="020B0604030504040204" pitchFamily="34" charset="0"/>
              </a:rPr>
              <a:t>Attending at least half-time</a:t>
            </a:r>
          </a:p>
          <a:p>
            <a:pPr marL="342900" indent="-342900">
              <a:spcAft>
                <a:spcPts val="600"/>
              </a:spcAft>
              <a:buClr>
                <a:schemeClr val="accent6"/>
              </a:buClr>
              <a:buSzPct val="120000"/>
              <a:buFont typeface="Arial" panose="020B0604020202020204" pitchFamily="34" charset="0"/>
              <a:buChar char="•"/>
            </a:pPr>
            <a:r>
              <a:rPr lang="en-US" sz="1900" dirty="0">
                <a:latin typeface="Verdana" panose="020B0604030504040204" pitchFamily="34" charset="0"/>
                <a:ea typeface="Verdana" panose="020B0604030504040204" pitchFamily="34" charset="0"/>
                <a:cs typeface="Verdana" panose="020B0604030504040204" pitchFamily="34" charset="0"/>
              </a:rPr>
              <a:t>Making Satisfactory Academic Progress (SAP)</a:t>
            </a:r>
          </a:p>
          <a:p>
            <a:pPr marL="342900" indent="-342900">
              <a:spcAft>
                <a:spcPts val="600"/>
              </a:spcAft>
              <a:buClr>
                <a:schemeClr val="accent6"/>
              </a:buClr>
              <a:buSzPct val="120000"/>
              <a:buFont typeface="Arial" panose="020B0604020202020204" pitchFamily="34" charset="0"/>
              <a:buChar char="•"/>
            </a:pPr>
            <a:r>
              <a:rPr lang="en-US" sz="1900" dirty="0">
                <a:latin typeface="Verdana" panose="020B0604030504040204" pitchFamily="34" charset="0"/>
                <a:ea typeface="Verdana" panose="020B0604030504040204" pitchFamily="34" charset="0"/>
                <a:cs typeface="Verdana" panose="020B0604030504040204" pitchFamily="34" charset="0"/>
              </a:rPr>
              <a:t>Have sufficient unmet need</a:t>
            </a:r>
          </a:p>
          <a:p>
            <a:pPr marL="342900" indent="-342900">
              <a:buFont typeface="Arial" panose="020B0604020202020204" pitchFamily="34" charset="0"/>
              <a:buChar char="•"/>
            </a:pPr>
            <a:endParaRPr lang="en-US" sz="2000" dirty="0">
              <a:latin typeface="Verdana" panose="020B0604030504040204" pitchFamily="34" charset="0"/>
              <a:ea typeface="Verdana" panose="020B0604030504040204" pitchFamily="34" charset="0"/>
              <a:cs typeface="Verdana" panose="020B0604030504040204" pitchFamily="34" charset="0"/>
            </a:endParaRPr>
          </a:p>
        </p:txBody>
      </p:sp>
      <p:sp>
        <p:nvSpPr>
          <p:cNvPr id="11" name="Text Placeholder 10">
            <a:extLst>
              <a:ext uri="{FF2B5EF4-FFF2-40B4-BE49-F238E27FC236}">
                <a16:creationId xmlns:a16="http://schemas.microsoft.com/office/drawing/2014/main" id="{CC63CDD8-79D8-4223-9108-C3EF2E01A588}"/>
              </a:ext>
            </a:extLst>
          </p:cNvPr>
          <p:cNvSpPr>
            <a:spLocks noGrp="1"/>
          </p:cNvSpPr>
          <p:nvPr>
            <p:ph type="body" sz="half" idx="3"/>
          </p:nvPr>
        </p:nvSpPr>
        <p:spPr>
          <a:xfrm>
            <a:off x="1715756" y="2838967"/>
            <a:ext cx="4661358" cy="306668"/>
          </a:xfrm>
        </p:spPr>
        <p:txBody>
          <a:bodyPr anchor="t" anchorCtr="0"/>
          <a:lstStyle/>
          <a:p>
            <a:r>
              <a:rPr lang="en-US" sz="2000" dirty="0"/>
              <a:t>Students are NOT required to:</a:t>
            </a:r>
          </a:p>
        </p:txBody>
      </p:sp>
      <p:cxnSp>
        <p:nvCxnSpPr>
          <p:cNvPr id="19" name="Straight Connector 18" hidden="1">
            <a:extLst>
              <a:ext uri="{FF2B5EF4-FFF2-40B4-BE49-F238E27FC236}">
                <a16:creationId xmlns:a16="http://schemas.microsoft.com/office/drawing/2014/main" id="{2CA57DFA-F208-4FCC-82B4-52773C3CCCCF}"/>
              </a:ext>
            </a:extLst>
          </p:cNvPr>
          <p:cNvCxnSpPr>
            <a:cxnSpLocks/>
          </p:cNvCxnSpPr>
          <p:nvPr/>
        </p:nvCxnSpPr>
        <p:spPr>
          <a:xfrm>
            <a:off x="6800745" y="3767765"/>
            <a:ext cx="914400" cy="149003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0FC7098B-4508-418A-9FD8-2AF07A86B276}"/>
              </a:ext>
            </a:extLst>
          </p:cNvPr>
          <p:cNvGrpSpPr/>
          <p:nvPr/>
        </p:nvGrpSpPr>
        <p:grpSpPr>
          <a:xfrm>
            <a:off x="7086600" y="3073226"/>
            <a:ext cx="1752600" cy="1893230"/>
            <a:chOff x="6407977" y="3216571"/>
            <a:chExt cx="1824553" cy="1732636"/>
          </a:xfrm>
        </p:grpSpPr>
        <p:pic>
          <p:nvPicPr>
            <p:cNvPr id="23" name="Picture 22">
              <a:extLst>
                <a:ext uri="{FF2B5EF4-FFF2-40B4-BE49-F238E27FC236}">
                  <a16:creationId xmlns:a16="http://schemas.microsoft.com/office/drawing/2014/main" id="{61BFC364-DB28-4A9E-9AD3-637BADE6E664}"/>
                </a:ext>
              </a:extLst>
            </p:cNvPr>
            <p:cNvPicPr>
              <a:picLocks noChangeAspect="1"/>
            </p:cNvPicPr>
            <p:nvPr/>
          </p:nvPicPr>
          <p:blipFill>
            <a:blip r:embed="rId3"/>
            <a:stretch>
              <a:fillRect/>
            </a:stretch>
          </p:blipFill>
          <p:spPr>
            <a:xfrm>
              <a:off x="6407977" y="3216572"/>
              <a:ext cx="1824553" cy="1732635"/>
            </a:xfrm>
            <a:prstGeom prst="rect">
              <a:avLst/>
            </a:prstGeom>
            <a:ln>
              <a:noFill/>
            </a:ln>
          </p:spPr>
        </p:pic>
        <p:sp>
          <p:nvSpPr>
            <p:cNvPr id="17" name="Oval 16">
              <a:extLst>
                <a:ext uri="{FF2B5EF4-FFF2-40B4-BE49-F238E27FC236}">
                  <a16:creationId xmlns:a16="http://schemas.microsoft.com/office/drawing/2014/main" id="{6B6889C2-F8EB-4C9D-A354-AA1936C6CC54}"/>
                </a:ext>
              </a:extLst>
            </p:cNvPr>
            <p:cNvSpPr/>
            <p:nvPr/>
          </p:nvSpPr>
          <p:spPr>
            <a:xfrm>
              <a:off x="6473319" y="3216571"/>
              <a:ext cx="1759211" cy="1732635"/>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B2B11E19-BE20-4CA4-A6E2-E612B16D2F39}"/>
                </a:ext>
              </a:extLst>
            </p:cNvPr>
            <p:cNvCxnSpPr>
              <a:cxnSpLocks/>
            </p:cNvCxnSpPr>
            <p:nvPr/>
          </p:nvCxnSpPr>
          <p:spPr>
            <a:xfrm>
              <a:off x="6895724" y="3337870"/>
              <a:ext cx="914400" cy="1490035"/>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4" name="TextBox 3">
            <a:extLst>
              <a:ext uri="{FF2B5EF4-FFF2-40B4-BE49-F238E27FC236}">
                <a16:creationId xmlns:a16="http://schemas.microsoft.com/office/drawing/2014/main" id="{3F90C969-C936-47C1-933C-E21647C377B1}"/>
              </a:ext>
            </a:extLst>
          </p:cNvPr>
          <p:cNvSpPr txBox="1"/>
          <p:nvPr/>
        </p:nvSpPr>
        <p:spPr>
          <a:xfrm>
            <a:off x="7086600" y="5098996"/>
            <a:ext cx="1676400" cy="523220"/>
          </a:xfrm>
          <a:prstGeom prst="rect">
            <a:avLst/>
          </a:prstGeom>
          <a:noFill/>
        </p:spPr>
        <p:txBody>
          <a:bodyPr wrap="square" rtlCol="0">
            <a:spAutoFit/>
          </a:bodyPr>
          <a:lstStyle/>
          <a:p>
            <a:pPr algn="ctr"/>
            <a:r>
              <a:rPr lang="en-US" sz="1400" dirty="0">
                <a:latin typeface="+mj-lt"/>
              </a:rPr>
              <a:t>Not required </a:t>
            </a:r>
          </a:p>
          <a:p>
            <a:pPr algn="ctr"/>
            <a:r>
              <a:rPr lang="en-US" sz="1400" dirty="0">
                <a:latin typeface="+mj-lt"/>
              </a:rPr>
              <a:t>For Chafee</a:t>
            </a:r>
          </a:p>
        </p:txBody>
      </p:sp>
    </p:spTree>
    <p:extLst>
      <p:ext uri="{BB962C8B-B14F-4D97-AF65-F5344CB8AC3E}">
        <p14:creationId xmlns:p14="http://schemas.microsoft.com/office/powerpoint/2010/main" val="3731515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4">
                                            <p:txEl>
                                              <p:pRg st="1" end="1"/>
                                            </p:txEl>
                                          </p:spTgt>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4">
                                            <p:txEl>
                                              <p:pRg st="2" end="2"/>
                                            </p:txEl>
                                          </p:spTgt>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14">
                                            <p:txEl>
                                              <p:pRg st="3" end="3"/>
                                            </p:txEl>
                                          </p:spTgt>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nodeType="withEffect">
                                  <p:stCondLst>
                                    <p:cond delay="1000"/>
                                  </p:stCondLst>
                                  <p:childTnLst>
                                    <p:set>
                                      <p:cBhvr>
                                        <p:cTn id="16" dur="1" fill="hold">
                                          <p:stCondLst>
                                            <p:cond delay="0"/>
                                          </p:stCondLst>
                                        </p:cTn>
                                        <p:tgtEl>
                                          <p:spTgt spid="11">
                                            <p:txEl>
                                              <p:pRg st="0" end="0"/>
                                            </p:txEl>
                                          </p:spTgt>
                                        </p:tgtEl>
                                        <p:attrNameLst>
                                          <p:attrName>style.visibility</p:attrName>
                                        </p:attrNameLst>
                                      </p:cBhvr>
                                      <p:to>
                                        <p:strVal val="visible"/>
                                      </p:to>
                                    </p:set>
                                  </p:childTnLst>
                                </p:cTn>
                              </p:par>
                            </p:childTnLst>
                          </p:cTn>
                        </p:par>
                        <p:par>
                          <p:cTn id="17" fill="hold">
                            <p:stCondLst>
                              <p:cond delay="1000"/>
                            </p:stCondLst>
                            <p:childTnLst>
                              <p:par>
                                <p:cTn id="18" presetID="1" presetClass="entr" presetSubtype="0" fill="hold" nodeType="afterEffect">
                                  <p:stCondLst>
                                    <p:cond delay="0"/>
                                  </p:stCondLst>
                                  <p:childTnLst>
                                    <p:set>
                                      <p:cBhvr>
                                        <p:cTn id="19" dur="1" fill="hold">
                                          <p:stCondLst>
                                            <p:cond delay="0"/>
                                          </p:stCondLst>
                                        </p:cTn>
                                        <p:tgtEl>
                                          <p:spTgt spid="15">
                                            <p:txEl>
                                              <p:pRg st="0" end="0"/>
                                            </p:txEl>
                                          </p:spTgt>
                                        </p:tgtEl>
                                        <p:attrNameLst>
                                          <p:attrName>style.visibility</p:attrName>
                                        </p:attrNameLst>
                                      </p:cBhvr>
                                      <p:to>
                                        <p:strVal val="visible"/>
                                      </p:to>
                                    </p:set>
                                  </p:childTnLst>
                                </p:cTn>
                              </p:par>
                            </p:childTnLst>
                          </p:cTn>
                        </p:par>
                        <p:par>
                          <p:cTn id="20" fill="hold">
                            <p:stCondLst>
                              <p:cond delay="1000"/>
                            </p:stCondLst>
                            <p:childTnLst>
                              <p:par>
                                <p:cTn id="21" presetID="1" presetClass="entr" presetSubtype="0" fill="hold" nodeType="afterEffect">
                                  <p:stCondLst>
                                    <p:cond delay="0"/>
                                  </p:stCondLst>
                                  <p:childTnLst>
                                    <p:set>
                                      <p:cBhvr>
                                        <p:cTn id="22" dur="1" fill="hold">
                                          <p:stCondLst>
                                            <p:cond delay="0"/>
                                          </p:stCondLst>
                                        </p:cTn>
                                        <p:tgtEl>
                                          <p:spTgt spid="15">
                                            <p:txEl>
                                              <p:pRg st="1" end="1"/>
                                            </p:txEl>
                                          </p:spTgt>
                                        </p:tgtEl>
                                        <p:attrNameLst>
                                          <p:attrName>style.visibility</p:attrName>
                                        </p:attrNameLst>
                                      </p:cBhvr>
                                      <p:to>
                                        <p:strVal val="visible"/>
                                      </p:to>
                                    </p:set>
                                  </p:childTnLst>
                                </p:cTn>
                              </p:par>
                            </p:childTnLst>
                          </p:cTn>
                        </p:par>
                        <p:par>
                          <p:cTn id="23" fill="hold">
                            <p:stCondLst>
                              <p:cond delay="1000"/>
                            </p:stCondLst>
                            <p:childTnLst>
                              <p:par>
                                <p:cTn id="24" presetID="1" presetClass="entr" presetSubtype="0" fill="hold" nodeType="afterEffect">
                                  <p:stCondLst>
                                    <p:cond delay="0"/>
                                  </p:stCondLst>
                                  <p:childTnLst>
                                    <p:set>
                                      <p:cBhvr>
                                        <p:cTn id="25" dur="1" fill="hold">
                                          <p:stCondLst>
                                            <p:cond delay="0"/>
                                          </p:stCondLst>
                                        </p:cTn>
                                        <p:tgtEl>
                                          <p:spTgt spid="15">
                                            <p:txEl>
                                              <p:pRg st="2" end="2"/>
                                            </p:txEl>
                                          </p:spTgt>
                                        </p:tgtEl>
                                        <p:attrNameLst>
                                          <p:attrName>style.visibility</p:attrName>
                                        </p:attrNameLst>
                                      </p:cBhvr>
                                      <p:to>
                                        <p:strVal val="visible"/>
                                      </p:to>
                                    </p:set>
                                  </p:childTnLst>
                                </p:cTn>
                              </p:par>
                            </p:childTnLst>
                          </p:cTn>
                        </p:par>
                        <p:par>
                          <p:cTn id="26" fill="hold">
                            <p:stCondLst>
                              <p:cond delay="1000"/>
                            </p:stCondLst>
                            <p:childTnLst>
                              <p:par>
                                <p:cTn id="27" presetID="1" presetClass="entr" presetSubtype="0" fill="hold" nodeType="afterEffect">
                                  <p:stCondLst>
                                    <p:cond delay="0"/>
                                  </p:stCondLst>
                                  <p:childTnLst>
                                    <p:set>
                                      <p:cBhvr>
                                        <p:cTn id="28" dur="1" fill="hold">
                                          <p:stCondLst>
                                            <p:cond delay="0"/>
                                          </p:stCondLst>
                                        </p:cTn>
                                        <p:tgtEl>
                                          <p:spTgt spid="15">
                                            <p:txEl>
                                              <p:pRg st="3" end="3"/>
                                            </p:txEl>
                                          </p:spTgt>
                                        </p:tgtEl>
                                        <p:attrNameLst>
                                          <p:attrName>style.visibility</p:attrName>
                                        </p:attrNameLst>
                                      </p:cBhvr>
                                      <p:to>
                                        <p:strVal val="visible"/>
                                      </p:to>
                                    </p:set>
                                  </p:childTnLst>
                                </p:cTn>
                              </p:par>
                            </p:childTnLst>
                          </p:cTn>
                        </p:par>
                        <p:par>
                          <p:cTn id="29" fill="hold">
                            <p:stCondLst>
                              <p:cond delay="1000"/>
                            </p:stCondLst>
                            <p:childTnLst>
                              <p:par>
                                <p:cTn id="30" presetID="1" presetClass="entr" presetSubtype="0" fill="hold" nodeType="afterEffect">
                                  <p:stCondLst>
                                    <p:cond delay="0"/>
                                  </p:stCondLst>
                                  <p:childTnLst>
                                    <p:set>
                                      <p:cBhvr>
                                        <p:cTn id="31" dur="1" fill="hold">
                                          <p:stCondLst>
                                            <p:cond delay="0"/>
                                          </p:stCondLst>
                                        </p:cTn>
                                        <p:tgtEl>
                                          <p:spTgt spid="15">
                                            <p:txEl>
                                              <p:pRg st="4" end="4"/>
                                            </p:txEl>
                                          </p:spTgt>
                                        </p:tgtEl>
                                        <p:attrNameLst>
                                          <p:attrName>style.visibility</p:attrName>
                                        </p:attrNameLst>
                                      </p:cBhvr>
                                      <p:to>
                                        <p:strVal val="visible"/>
                                      </p:to>
                                    </p:set>
                                  </p:childTnLst>
                                </p:cTn>
                              </p:par>
                            </p:childTnLst>
                          </p:cTn>
                        </p:par>
                        <p:par>
                          <p:cTn id="32" fill="hold">
                            <p:stCondLst>
                              <p:cond delay="1000"/>
                            </p:stCondLst>
                            <p:childTnLst>
                              <p:par>
                                <p:cTn id="33" presetID="1" presetClass="entr" presetSubtype="0" fill="hold" nodeType="afterEffect">
                                  <p:stCondLst>
                                    <p:cond delay="0"/>
                                  </p:stCondLst>
                                  <p:childTnLst>
                                    <p:set>
                                      <p:cBhvr>
                                        <p:cTn id="34" dur="1" fill="hold">
                                          <p:stCondLst>
                                            <p:cond delay="0"/>
                                          </p:stCondLst>
                                        </p:cTn>
                                        <p:tgtEl>
                                          <p:spTgt spid="15">
                                            <p:txEl>
                                              <p:pRg st="5" end="5"/>
                                            </p:txEl>
                                          </p:spTgt>
                                        </p:tgtEl>
                                        <p:attrNameLst>
                                          <p:attrName>style.visibility</p:attrName>
                                        </p:attrNameLst>
                                      </p:cBhvr>
                                      <p:to>
                                        <p:strVal val="visible"/>
                                      </p:to>
                                    </p:set>
                                  </p:childTnLst>
                                </p:cTn>
                              </p:par>
                            </p:childTnLst>
                          </p:cTn>
                        </p:par>
                        <p:par>
                          <p:cTn id="35" fill="hold">
                            <p:stCondLst>
                              <p:cond delay="1000"/>
                            </p:stCondLst>
                            <p:childTnLst>
                              <p:par>
                                <p:cTn id="36" presetID="1" presetClass="entr" presetSubtype="0" fill="hold" nodeType="afterEffect">
                                  <p:stCondLst>
                                    <p:cond delay="0"/>
                                  </p:stCondLst>
                                  <p:childTnLst>
                                    <p:set>
                                      <p:cBhvr>
                                        <p:cTn id="37" dur="1" fill="hold">
                                          <p:stCondLst>
                                            <p:cond delay="0"/>
                                          </p:stCondLst>
                                        </p:cTn>
                                        <p:tgtEl>
                                          <p:spTgt spid="15">
                                            <p:txEl>
                                              <p:pRg st="6" end="6"/>
                                            </p:txEl>
                                          </p:spTgt>
                                        </p:tgtEl>
                                        <p:attrNameLst>
                                          <p:attrName>style.visibility</p:attrName>
                                        </p:attrNameLst>
                                      </p:cBhvr>
                                      <p:to>
                                        <p:strVal val="visible"/>
                                      </p:to>
                                    </p:set>
                                  </p:childTnLst>
                                </p:cTn>
                              </p:par>
                            </p:childTnLst>
                          </p:cTn>
                        </p:par>
                        <p:par>
                          <p:cTn id="38" fill="hold">
                            <p:stCondLst>
                              <p:cond delay="1000"/>
                            </p:stCondLst>
                            <p:childTnLst>
                              <p:par>
                                <p:cTn id="39" presetID="10" presetClass="entr" presetSubtype="0" fill="hold" nodeType="after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2"/>
  <p:tag name="MMPROD_UIDATA" val="&lt;database version=&quot;9.0&quot;&gt;&lt;object type=&quot;1&quot; unique_id=&quot;10001&quot;&gt;&lt;object type=&quot;2&quot; unique_id=&quot;10075&quot;&gt;&lt;object type=&quot;3&quot; unique_id=&quot;10080&quot;&gt;&lt;property id=&quot;20148&quot; value=&quot;5&quot;/&gt;&lt;property id=&quot;20300&quot; value=&quot;Slide 1&quot;/&gt;&lt;property id=&quot;20307&quot; value=&quot;532&quot;/&gt;&lt;/object&gt;&lt;object type=&quot;3&quot; unique_id=&quot;10081&quot;&gt;&lt;property id=&quot;20148&quot; value=&quot;5&quot;/&gt;&lt;property id=&quot;20300&quot; value=&quot;Slide 2 - &amp;quot;Agenda&amp;quot;&quot;/&gt;&lt;property id=&quot;20307&quot; value=&quot;580&quot;/&gt;&lt;/object&gt;&lt;object type=&quot;3&quot; unique_id=&quot;10082&quot;&gt;&lt;property id=&quot;20148&quot; value=&quot;5&quot;/&gt;&lt;property id=&quot;20300&quot; value=&quot;Slide 3 - &amp;quot;Commission Programs&amp;quot;&quot;/&gt;&lt;property id=&quot;20307&quot; value=&quot;690&quot;/&gt;&lt;/object&gt;&lt;object type=&quot;3&quot; unique_id=&quot;10083&quot;&gt;&lt;property id=&quot;20148&quot; value=&quot;5&quot;/&gt;&lt;property id=&quot;20300&quot; value=&quot;Slide 4&quot;/&gt;&lt;property id=&quot;20307&quot; value=&quot;540&quot;/&gt;&lt;/object&gt;&lt;object type=&quot;3&quot; unique_id=&quot;10084&quot;&gt;&lt;property id=&quot;20148&quot; value=&quot;5&quot;/&gt;&lt;property id=&quot;20300&quot; value=&quot;Slide 5 - &amp;quot;Cal Grant Application&amp;quot;&quot;/&gt;&lt;property id=&quot;20307&quot; value=&quot;518&quot;/&gt;&lt;/object&gt;&lt;object type=&quot;3&quot; unique_id=&quot;10085&quot;&gt;&lt;property id=&quot;20148&quot; value=&quot;5&quot;/&gt;&lt;property id=&quot;20300&quot; value=&quot;Slide 6 - &amp;quot;Cal Grant Eligible Schools&amp;quot;&quot;/&gt;&lt;property id=&quot;20307&quot; value=&quot;522&quot;/&gt;&lt;/object&gt;&lt;object type=&quot;3&quot; unique_id=&quot;10086&quot;&gt;&lt;property id=&quot;20148&quot; value=&quot;5&quot;/&gt;&lt;property id=&quot;20300&quot; value=&quot;Slide 7 - &amp;quot;Basic Eligibility Requirements&amp;quot;&quot;/&gt;&lt;property id=&quot;20307&quot; value=&quot;636&quot;/&gt;&lt;/object&gt;&lt;object type=&quot;3&quot; unique_id=&quot;10087&quot;&gt;&lt;property id=&quot;20148&quot; value=&quot;5&quot;/&gt;&lt;property id=&quot;20300&quot; value=&quot;Slide 8 - &amp;quot;  Cal Grants A B C  &amp;quot;&quot;/&gt;&lt;property id=&quot;20307&quot; value=&quot;523&quot;/&gt;&lt;/object&gt;&lt;object type=&quot;3&quot; unique_id=&quot;10088&quot;&gt;&lt;property id=&quot;20148&quot; value=&quot;5&quot;/&gt;&lt;property id=&quot;20300&quot; value=&quot;Slide 9 - &amp;quot;Cal Grant Program &amp;quot;&quot;/&gt;&lt;property id=&quot;20307&quot; value=&quot;699&quot;/&gt;&lt;/object&gt;&lt;object type=&quot;3&quot; unique_id=&quot;10089&quot;&gt;&lt;property id=&quot;20148&quot; value=&quot;5&quot;/&gt;&lt;property id=&quot;20300&quot; value=&quot;Slide 10&quot;/&gt;&lt;property id=&quot;20307&quot; value=&quot;702&quot;/&gt;&lt;/object&gt;&lt;object type=&quot;3&quot; unique_id=&quot;10090&quot;&gt;&lt;property id=&quot;20148&quot; value=&quot;5&quot;/&gt;&lt;property id=&quot;20300&quot; value=&quot;Slide 11 - &amp;quot;Which Cal Grant is the best?&amp;quot;&quot;/&gt;&lt;property id=&quot;20307&quot; value=&quot;391&quot;/&gt;&lt;/object&gt;&lt;object type=&quot;3&quot; unique_id=&quot;10091&quot;&gt;&lt;property id=&quot;20148&quot; value=&quot;5&quot;/&gt;&lt;property id=&quot;20300&quot; value=&quot;Slide 12&quot;/&gt;&lt;property id=&quot;20307&quot; value=&quot;706&quot;/&gt;&lt;/object&gt;&lt;object type=&quot;3&quot; unique_id=&quot;10092&quot;&gt;&lt;property id=&quot;20148&quot; value=&quot;5&quot;/&gt;&lt;property id=&quot;20300&quot; value=&quot;Slide 13 - &amp;quot;Education Code 69432.9 Ch. 679&amp;quot;&quot;/&gt;&lt;property id=&quot;20307&quot; value=&quot;370&quot;/&gt;&lt;/object&gt;&lt;object type=&quot;3&quot; unique_id=&quot;10093&quot;&gt;&lt;property id=&quot;20148&quot; value=&quot;5&quot;/&gt;&lt;property id=&quot;20300&quot; value=&quot;Slide 14 - &amp;quot;Education Code 69432.9 Ch. 679  Continued&amp;quot;&quot;/&gt;&lt;property id=&quot;20307&quot; value=&quot;727&quot;/&gt;&lt;/object&gt;&lt;object type=&quot;3&quot; unique_id=&quot;10094&quot;&gt;&lt;property id=&quot;20148&quot; value=&quot;5&quot;/&gt;&lt;property id=&quot;20300&quot; value=&quot;Slide 15 - &amp;quot;Early FAFSA&amp;quot;&quot;/&gt;&lt;property id=&quot;20307&quot; value=&quot;704&quot;/&gt;&lt;/object&gt;&lt;object type=&quot;3&quot; unique_id=&quot;10095&quot;&gt;&lt;property id=&quot;20148&quot; value=&quot;5&quot;/&gt;&lt;property id=&quot;20300&quot; value=&quot;Slide 16 - &amp;quot;Prior-Prior Year &amp;quot;&quot;/&gt;&lt;property id=&quot;20307&quot; value=&quot;724&quot;/&gt;&lt;/object&gt;&lt;object type=&quot;3&quot; unique_id=&quot;10096&quot;&gt;&lt;property id=&quot;20148&quot; value=&quot;5&quot;/&gt;&lt;property id=&quot;20300&quot; value=&quot;Slide 17 - &amp;quot;GPA Submission Window&amp;quot;&quot;/&gt;&lt;property id=&quot;20307&quot; value=&quot;725&quot;/&gt;&lt;/object&gt;&lt;object type=&quot;3&quot; unique_id=&quot;10097&quot;&gt;&lt;property id=&quot;20148&quot; value=&quot;5&quot;/&gt;&lt;property id=&quot;20300&quot; value=&quot;Slide 18&quot;/&gt;&lt;property id=&quot;20307&quot; value=&quot;392&quot;/&gt;&lt;/object&gt;&lt;object type=&quot;3&quot; unique_id=&quot;10098&quot;&gt;&lt;property id=&quot;20148&quot; value=&quot;5&quot;/&gt;&lt;property id=&quot;20300&quot; value=&quot;Slide 19 - &amp;quot;Academic Qualifier Types&amp;quot;&quot;/&gt;&lt;property id=&quot;20307&quot; value=&quot;393&quot;/&gt;&lt;/object&gt;&lt;object type=&quot;3&quot; unique_id=&quot;10099&quot;&gt;&lt;property id=&quot;20148&quot; value=&quot;5&quot;/&gt;&lt;property id=&quot;20300&quot; value=&quot;Slide 20 - &amp;quot;Cal Grant GPA Calculation&amp;quot;&quot;/&gt;&lt;property id=&quot;20307&quot; value=&quot;396&quot;/&gt;&lt;/object&gt;&lt;object type=&quot;3&quot; unique_id=&quot;10100&quot;&gt;&lt;property id=&quot;20148&quot; value=&quot;5&quot;/&gt;&lt;property id=&quot;20300&quot; value=&quot;Slide 21&quot;/&gt;&lt;property id=&quot;20307&quot; value=&quot;707&quot;/&gt;&lt;/object&gt;&lt;object type=&quot;3&quot; unique_id=&quot;10101&quot;&gt;&lt;property id=&quot;20148&quot; value=&quot;5&quot;/&gt;&lt;property id=&quot;20300&quot; value=&quot;Slide 22 - &amp;quot;Step 1: Get WebGrants Access&amp;quot;&quot;/&gt;&lt;property id=&quot;20307&quot; value=&quot;404&quot;/&gt;&lt;/object&gt;&lt;object type=&quot;3&quot; unique_id=&quot;10102&quot;&gt;&lt;property id=&quot;20148&quot; value=&quot;5&quot;/&gt;&lt;property id=&quot;20300&quot; value=&quot;Slide 23 - &amp;quot;Location of Access Forms  &amp;quot;&quot;/&gt;&lt;property id=&quot;20307&quot; value=&quot;676&quot;/&gt;&lt;/object&gt;&lt;object type=&quot;3&quot; unique_id=&quot;10103&quot;&gt;&lt;property id=&quot;20148&quot; value=&quot;5&quot;/&gt;&lt;property id=&quot;20300&quot; value=&quot;Slide 24 - &amp;quot;WebGrants System Assistance&amp;quot;&quot;/&gt;&lt;property id=&quot;20307&quot; value=&quot;701&quot;/&gt;&lt;/object&gt;&lt;object type=&quot;3&quot; unique_id=&quot;10104&quot;&gt;&lt;property id=&quot;20148&quot; value=&quot;5&quot;/&gt;&lt;property id=&quot;20300&quot; value=&quot;Slide 25 - &amp;quot;Step 2: GPA Upload&amp;quot;&quot;/&gt;&lt;property id=&quot;20307&quot; value=&quot;708&quot;/&gt;&lt;/object&gt;&lt;object type=&quot;3&quot; unique_id=&quot;10105&quot;&gt;&lt;property id=&quot;20148&quot; value=&quot;5&quot;/&gt;&lt;property id=&quot;20300&quot; value=&quot;Slide 26 - &amp;quot;Data for GPA Upload&amp;quot;&quot;/&gt;&lt;property id=&quot;20307&quot; value=&quot;712&quot;/&gt;&lt;/object&gt;&lt;object type=&quot;3&quot; unique_id=&quot;10106&quot;&gt;&lt;property id=&quot;20148&quot; value=&quot;5&quot;/&gt;&lt;property id=&quot;20300&quot; value=&quot;Slide 27 - &amp;quot;GPA Upload File Specifications&amp;quot;&quot;/&gt;&lt;property id=&quot;20307&quot; value=&quot;709&quot;/&gt;&lt;/object&gt;&lt;object type=&quot;3&quot; unique_id=&quot;10107&quot;&gt;&lt;property id=&quot;20148&quot; value=&quot;5&quot;/&gt;&lt;property id=&quot;20300&quot; value=&quot;Slide 28 - &amp;quot;GPA Upload in WebGrants&amp;quot;&quot;/&gt;&lt;property id=&quot;20307&quot; value=&quot;710&quot;/&gt;&lt;/object&gt;&lt;object type=&quot;3&quot; unique_id=&quot;10108&quot;&gt;&lt;property id=&quot;20148&quot; value=&quot;5&quot;/&gt;&lt;property id=&quot;20300&quot; value=&quot;Slide 29 - &amp;quot;Step 3: Review GPA Upload Reports&amp;quot;&quot;/&gt;&lt;property id=&quot;20307&quot; value=&quot;678&quot;/&gt;&lt;/object&gt;&lt;object type=&quot;3&quot; unique_id=&quot;10109&quot;&gt;&lt;property id=&quot;20148&quot; value=&quot;5&quot;/&gt;&lt;property id=&quot;20300&quot; value=&quot;Slide 30&quot;/&gt;&lt;property id=&quot;20307&quot; value=&quot;677&quot;/&gt;&lt;/object&gt;&lt;object type=&quot;3&quot; unique_id=&quot;10110&quot;&gt;&lt;property id=&quot;20148&quot; value=&quot;5&quot;/&gt;&lt;property id=&quot;20300&quot; value=&quot;Slide 31 - &amp;quot;Step 4: Non-SSN Edit or Matching&amp;quot;&quot;/&gt;&lt;property id=&quot;20307&quot; value=&quot;679&quot;/&gt;&lt;/object&gt;&lt;object type=&quot;3&quot; unique_id=&quot;10111&quot;&gt;&lt;property id=&quot;20148&quot; value=&quot;5&quot;/&gt;&lt;property id=&quot;20300&quot; value=&quot;Slide 32 - &amp;quot;Top 4 Reasons:&amp;quot;&quot;/&gt;&lt;property id=&quot;20307&quot; value=&quot;713&quot;/&gt;&lt;/object&gt;&lt;object type=&quot;3&quot; unique_id=&quot;10112&quot;&gt;&lt;property id=&quot;20148&quot; value=&quot;5&quot;/&gt;&lt;property id=&quot;20300&quot; value=&quot;Slide 33 - &amp;quot;GPA Upload: Corrections&amp;quot;&quot;/&gt;&lt;property id=&quot;20307&quot; value=&quot;401&quot;/&gt;&lt;/object&gt;&lt;object type=&quot;3&quot; unique_id=&quot;10113&quot;&gt;&lt;property id=&quot;20148&quot; value=&quot;5&quot;/&gt;&lt;property id=&quot;20300&quot; value=&quot;Slide 34 - &amp;quot;Step 5: HS Graduation Verification&amp;quot;&quot;/&gt;&lt;property id=&quot;20307&quot; value=&quot;681&quot;/&gt;&lt;/object&gt;&lt;object type=&quot;3&quot; unique_id=&quot;10114&quot;&gt;&lt;property id=&quot;20148&quot; value=&quot;5&quot;/&gt;&lt;property id=&quot;20300&quot; value=&quot;Slide 35 - &amp;quot;Congratulations! Your high school students are now Cal Grant eligible!&amp;quot;&quot;/&gt;&lt;property id=&quot;20307&quot; value=&quot;714&quot;/&gt;&lt;/object&gt;&lt;object type=&quot;3&quot; unique_id=&quot;10115&quot;&gt;&lt;property id=&quot;20148&quot; value=&quot;5&quot;/&gt;&lt;property id=&quot;20300&quot; value=&quot;Slide 36&quot;/&gt;&lt;property id=&quot;20307&quot; value=&quot;715&quot;/&gt;&lt;/object&gt;&lt;object type=&quot;3&quot; unique_id=&quot;10116&quot;&gt;&lt;property id=&quot;20148&quot; value=&quot;5&quot;/&gt;&lt;property id=&quot;20300&quot; value=&quot;Slide 37 - &amp;quot;WGS: What does it provide my student?&amp;quot;&quot;/&gt;&lt;property id=&quot;20307&quot; value=&quot;720&quot;/&gt;&lt;/object&gt;&lt;object type=&quot;3&quot; unique_id=&quot;10117&quot;&gt;&lt;property id=&quot;20148&quot; value=&quot;5&quot;/&gt;&lt;property id=&quot;20300&quot; value=&quot;Slide 38 - &amp;quot;WWW.WEBGRANTS4STUDENTS.ORG&amp;quot;&quot;/&gt;&lt;property id=&quot;20307&quot; value=&quot;683&quot;/&gt;&lt;/object&gt;&lt;object type=&quot;3&quot; unique_id=&quot;10118&quot;&gt;&lt;property id=&quot;20148&quot; value=&quot;5&quot;/&gt;&lt;property id=&quot;20300&quot; value=&quot;Slide 39 - &amp;quot;Common Errors in Creating WGS Accounts&amp;quot;&quot;/&gt;&lt;property id=&quot;20307&quot; value=&quot;684&quot;/&gt;&lt;/object&gt;&lt;object type=&quot;3&quot; unique_id=&quot;10119&quot;&gt;&lt;property id=&quot;20148&quot; value=&quot;5&quot;/&gt;&lt;property id=&quot;20300&quot; value=&quot;Slide 40 - &amp;quot;Help with WGS&amp;quot;&quot;/&gt;&lt;property id=&quot;20307&quot; value=&quot;726&quot;/&gt;&lt;/object&gt;&lt;object type=&quot;3&quot; unique_id=&quot;10120&quot;&gt;&lt;property id=&quot;20148&quot; value=&quot;5&quot;/&gt;&lt;property id=&quot;20300&quot; value=&quot;Slide 41 - &amp;quot;WGS – Requirement Section&amp;quot;&quot;/&gt;&lt;property id=&quot;20307&quot; value=&quot;685&quot;/&gt;&lt;/object&gt;&lt;object type=&quot;3&quot; unique_id=&quot;10121&quot;&gt;&lt;property id=&quot;20148&quot; value=&quot;5&quot;/&gt;&lt;property id=&quot;20300&quot; value=&quot;Slide 42 - &amp;quot;WGS – California High School Graduation Confirmation&amp;quot;&quot;/&gt;&lt;property id=&quot;20307&quot; value=&quot;686&quot;/&gt;&lt;/object&gt;&lt;object type=&quot;3&quot; unique_id=&quot;10122&quot;&gt;&lt;property id=&quot;20148&quot; value=&quot;5&quot;/&gt;&lt;property id=&quot;20300&quot; value=&quot;Slide 43 - &amp;quot;WGS – California Aid Report (CAR)&amp;quot;&quot;/&gt;&lt;property id=&quot;20307&quot; value=&quot;687&quot;/&gt;&lt;/object&gt;&lt;object type=&quot;3&quot; unique_id=&quot;10123&quot;&gt;&lt;property id=&quot;20148&quot; value=&quot;5&quot;/&gt;&lt;property id=&quot;20300&quot; value=&quot;Slide 44&quot;/&gt;&lt;property id=&quot;20307&quot; value=&quot;625&quot;/&gt;&lt;/object&gt;&lt;object type=&quot;3&quot; unique_id=&quot;10124&quot;&gt;&lt;property id=&quot;20148&quot; value=&quot;5&quot;/&gt;&lt;property id=&quot;20300&quot; value=&quot;Slide 45 - &amp;quot;Middle Class Scholarship&amp;quot;&quot;/&gt;&lt;property id=&quot;20307&quot; value=&quot;573&quot;/&gt;&lt;/object&gt;&lt;object type=&quot;3&quot; unique_id=&quot;10125&quot;&gt;&lt;property id=&quot;20148&quot; value=&quot;5&quot;/&gt;&lt;property id=&quot;20300&quot; value=&quot;Slide 46 - &amp;quot;Middle Class Scholarship&amp;quot;&quot;/&gt;&lt;property id=&quot;20307&quot; value=&quot;450&quot;/&gt;&lt;/object&gt;&lt;object type=&quot;3&quot; unique_id=&quot;10126&quot;&gt;&lt;property id=&quot;20148&quot; value=&quot;5&quot;/&gt;&lt;property id=&quot;20300&quot; value=&quot;Slide 47 - &amp;quot;MCS Details&amp;quot;&quot;/&gt;&lt;property id=&quot;20307&quot; value=&quot;597&quot;/&gt;&lt;/object&gt;&lt;object type=&quot;3&quot; unique_id=&quot;10127&quot;&gt;&lt;property id=&quot;20148&quot; value=&quot;5&quot;/&gt;&lt;property id=&quot;20300&quot; value=&quot;Slide 48&quot;/&gt;&lt;property id=&quot;20307&quot; value=&quot;581&quot;/&gt;&lt;/object&gt;&lt;object type=&quot;3&quot; unique_id=&quot;10128&quot;&gt;&lt;property id=&quot;20148&quot; value=&quot;5&quot;/&gt;&lt;property id=&quot;20300&quot; value=&quot;Slide 49 - &amp;quot;On Demand Modules&amp;quot;&quot;/&gt;&lt;property id=&quot;20307&quot; value=&quot;607&quot;/&gt;&lt;/object&gt;&lt;object type=&quot;3&quot; unique_id=&quot;10129&quot;&gt;&lt;property id=&quot;20148&quot; value=&quot;5&quot;/&gt;&lt;property id=&quot;20300&quot; value=&quot;Slide 50 - &amp;quot;Commission Notifications&amp;quot;&quot;/&gt;&lt;property id=&quot;20307&quot; value=&quot;612&quot;/&gt;&lt;/object&gt;&lt;object type=&quot;3&quot; unique_id=&quot;10130&quot;&gt;&lt;property id=&quot;20148&quot; value=&quot;5&quot;/&gt;&lt;property id=&quot;20300&quot; value=&quot;Slide 51 - &amp;quot;Social Media&amp;quot;&quot;/&gt;&lt;property id=&quot;20307&quot; value=&quot;440&quot;/&gt;&lt;/object&gt;&lt;object type=&quot;3&quot; unique_id=&quot;10131&quot;&gt;&lt;property id=&quot;20148&quot; value=&quot;5&quot;/&gt;&lt;property id=&quot;20300&quot; value=&quot;Slide 52&quot;/&gt;&lt;property id=&quot;20307&quot; value=&quot;583&quot;/&gt;&lt;/object&gt;&lt;object type=&quot;3&quot; unique_id=&quot;10132&quot;&gt;&lt;property id=&quot;20148&quot; value=&quot;5&quot;/&gt;&lt;property id=&quot;20300&quot; value=&quot;Slide 53 - &amp;quot;California Student Opportunity  and Access Program&amp;quot;&quot;/&gt;&lt;property id=&quot;20307&quot; value=&quot;442&quot;/&gt;&lt;/object&gt;&lt;object type=&quot;3&quot; unique_id=&quot;10133&quot;&gt;&lt;property id=&quot;20148&quot; value=&quot;5&quot;/&gt;&lt;property id=&quot;20300&quot; value=&quot;Slide 54 - &amp;quot;Commission Communications&amp;quot;&quot;/&gt;&lt;property id=&quot;20307&quot; value=&quot;610&quot;/&gt;&lt;/object&gt;&lt;object type=&quot;3&quot; unique_id=&quot;10134&quot;&gt;&lt;property id=&quot;20148&quot; value=&quot;5&quot;/&gt;&lt;property id=&quot;20300&quot; value=&quot;Slide 55&quot;/&gt;&lt;property id=&quot;20307&quot; value=&quot;642&quot;/&gt;&lt;/object&gt;&lt;object type=&quot;3&quot; unique_id=&quot;10135&quot;&gt;&lt;property id=&quot;20148&quot; value=&quot;5&quot;/&gt;&lt;property id=&quot;20300&quot; value=&quot;Slide 56&quot;/&gt;&lt;property id=&quot;20307&quot; value=&quot;717&quot;/&gt;&lt;/object&gt;&lt;object type=&quot;3&quot; unique_id=&quot;10136&quot;&gt;&lt;property id=&quot;20148&quot; value=&quot;5&quot;/&gt;&lt;property id=&quot;20300&quot; value=&quot;Slide 57 - &amp;quot;Who is a Dream Act student?&amp;quot;&quot;/&gt;&lt;property id=&quot;20307&quot; value=&quot;645&quot;/&gt;&lt;/object&gt;&lt;object type=&quot;3&quot; unique_id=&quot;10137&quot;&gt;&lt;property id=&quot;20148&quot; value=&quot;5&quot;/&gt;&lt;property id=&quot;20300&quot; value=&quot;Slide 58 - &amp;quot;AB 540 Requirements&amp;quot;&quot;/&gt;&lt;property id=&quot;20307&quot; value=&quot;728&quot;/&gt;&lt;/object&gt;&lt;object type=&quot;3&quot; unique_id=&quot;10138&quot;&gt;&lt;property id=&quot;20148&quot; value=&quot;5&quot;/&gt;&lt;property id=&quot;20300&quot; value=&quot;Slide 59 - &amp;quot;Facts about Dreamers&amp;quot;&quot;/&gt;&lt;property id=&quot;20307&quot; value=&quot;721&quot;/&gt;&lt;/object&gt;&lt;object type=&quot;3&quot; unique_id=&quot;10139&quot;&gt;&lt;property id=&quot;20148&quot; value=&quot;5&quot;/&gt;&lt;property id=&quot;20300&quot; value=&quot;Slide 60 - &amp;quot;Dream Act Students: California&amp;quot;&quot;/&gt;&lt;property id=&quot;20307&quot; value=&quot;722&quot;/&gt;&lt;/object&gt;&lt;object type=&quot;3&quot; unique_id=&quot;10140&quot;&gt;&lt;property id=&quot;20148&quot; value=&quot;5&quot;/&gt;&lt;property id=&quot;20300&quot; value=&quot;Slide 61 - &amp;quot;Dreamers: Applying for a Cal Grant&amp;quot;&quot;/&gt;&lt;property id=&quot;20307&quot; value=&quot;723&quot;/&gt;&lt;/object&gt;&lt;object type=&quot;3&quot; unique_id=&quot;10141&quot;&gt;&lt;property id=&quot;20148&quot; value=&quot;5&quot;/&gt;&lt;property id=&quot;20300&quot; value=&quot;Slide 62 - &amp;quot;DACA Social Security Card&amp;quot;&quot;/&gt;&lt;property id=&quot;20307&quot; value=&quot;646&quot;/&gt;&lt;/object&gt;&lt;object type=&quot;3&quot; unique_id=&quot;10142&quot;&gt;&lt;property id=&quot;20148&quot; value=&quot;5&quot;/&gt;&lt;property id=&quot;20300&quot; value=&quot;Slide 63 - &amp;quot; California Dream Act Application&amp;quot;&quot;/&gt;&lt;property id=&quot;20307&quot; value=&quot;650&quot;/&gt;&lt;/object&gt;&lt;object type=&quot;3&quot; unique_id=&quot;10143&quot;&gt;&lt;property id=&quot;20148&quot; value=&quot;5&quot;/&gt;&lt;property id=&quot;20300&quot; value=&quot;Slide 64 - &amp;quot;WWW.CALDREAMACT.ORG&amp;quot;&quot;/&gt;&lt;property id=&quot;20307&quot; value=&quot;653&quot;/&gt;&lt;/object&gt;&lt;object type=&quot;3&quot; unique_id=&quot;10144&quot;&gt;&lt;property id=&quot;20148&quot; value=&quot;5&quot;/&gt;&lt;property id=&quot;20300&quot; value=&quot;Slide 65&quot;/&gt;&lt;property id=&quot;20307&quot; value=&quot;655&quot;/&gt;&lt;/object&gt;&lt;object type=&quot;3&quot; unique_id=&quot;10145&quot;&gt;&lt;property id=&quot;20148&quot; value=&quot;5&quot;/&gt;&lt;property id=&quot;20300&quot; value=&quot;Slide 66&quot;/&gt;&lt;property id=&quot;20307&quot; value=&quot;657&quot;/&gt;&lt;/object&gt;&lt;object type=&quot;3&quot; unique_id=&quot;10146&quot;&gt;&lt;property id=&quot;20148&quot; value=&quot;5&quot;/&gt;&lt;property id=&quot;20300&quot; value=&quot;Slide 67 - &amp;quot;2016-17 Dream Act Application &amp;quot;&quot;/&gt;&lt;property id=&quot;20307&quot; value=&quot;659&quot;/&gt;&lt;/object&gt;&lt;object type=&quot;3&quot; unique_id=&quot;10147&quot;&gt;&lt;property id=&quot;20148&quot; value=&quot;5&quot;/&gt;&lt;property id=&quot;20300&quot; value=&quot;Slide 68 - &amp;quot;Features you should know about the Dream Act Application:&amp;quot;&quot;/&gt;&lt;property id=&quot;20307&quot; value=&quot;648&quot;/&gt;&lt;/object&gt;&lt;object type=&quot;3&quot; unique_id=&quot;10148&quot;&gt;&lt;property id=&quot;20148&quot; value=&quot;5&quot;/&gt;&lt;property id=&quot;20300&quot; value=&quot;Slide 69 - &amp;quot;Dream Act Applicants: Problems&amp;quot;&quot;/&gt;&lt;property id=&quot;20307&quot; value=&quot;649&quot;/&gt;&lt;/object&gt;&lt;object type=&quot;3&quot; unique_id=&quot;10149&quot;&gt;&lt;property id=&quot;20148&quot; value=&quot;5&quot;/&gt;&lt;property id=&quot;20300&quot; value=&quot;Slide 70&quot;/&gt;&lt;property id=&quot;20307&quot; value=&quot;664&quot;/&gt;&lt;/object&gt;&lt;object type=&quot;3&quot; unique_id=&quot;10150&quot;&gt;&lt;property id=&quot;20148&quot; value=&quot;5&quot;/&gt;&lt;property id=&quot;20300&quot; value=&quot;Slide 71&quot;/&gt;&lt;property id=&quot;20307&quot; value=&quot;609&quot;/&gt;&lt;/object&gt;&lt;/object&gt;&lt;object type=&quot;8&quot; unique_id=&quot;10079&quot;&gt;&lt;/object&gt;&lt;/object&gt;&lt;/database&gt;"/>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14&quot;/&gt;&lt;lineCharCount val=&quot;20&quot;/&gt;&lt;lineCharCount val=&quot;28&quot;/&gt;&lt;lineCharCount val=&quot;17&quot;/&gt;&lt;lineCharCount val=&quot;18&quot;/&gt;&lt;lineCharCount val=&quot;33&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PSNARRATION" val="2,1637470484,G:\GSD\HS Counselors Wkshps\2016\HighSchool Counselor Workshop-Sonia\2016 Cal Grant HS Counselor Workshop - Sonia Draft_pptx\Media.ppcx"/>
</p:tagLst>
</file>

<file path=ppt/tags/tag3.xml><?xml version="1.0" encoding="utf-8"?>
<p:tagLst xmlns:a="http://schemas.openxmlformats.org/drawingml/2006/main" xmlns:r="http://schemas.openxmlformats.org/officeDocument/2006/relationships" xmlns:p="http://schemas.openxmlformats.org/presentationml/2006/main">
  <p:tag name="PPSNARRATION" val="17,545254989,G:\Library\Trainings\WEBINARS\Your High School and the California Student Aid Commission_pptx\Media.ppcx"/>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3&quot;/&gt;&lt;lineCharCount val=&quot;16&quot;/&gt;&lt;/TableIndex&gt;&lt;/ShapeTextInfo&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40&quot;/&gt;&lt;lineCharCount val=&quot;15&quot;/&gt;&lt;/TableIndex&gt;&lt;/ShapeTextInfo&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1&quot;/&gt;&lt;lineCharCount val=&quot;11&quot;/&gt;&lt;/TableIndex&gt;&lt;/ShapeTextInfo&gt;"/>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Custom 10">
      <a:dk1>
        <a:sysClr val="windowText" lastClr="000000"/>
      </a:dk1>
      <a:lt1>
        <a:sysClr val="window" lastClr="FFFFFF"/>
      </a:lt1>
      <a:dk2>
        <a:srgbClr val="000000"/>
      </a:dk2>
      <a:lt2>
        <a:srgbClr val="DBF5F9"/>
      </a:lt2>
      <a:accent1>
        <a:srgbClr val="7030A0"/>
      </a:accent1>
      <a:accent2>
        <a:srgbClr val="7030A0"/>
      </a:accent2>
      <a:accent3>
        <a:srgbClr val="F49100"/>
      </a:accent3>
      <a:accent4>
        <a:srgbClr val="7030A0"/>
      </a:accent4>
      <a:accent5>
        <a:srgbClr val="7030A0"/>
      </a:accent5>
      <a:accent6>
        <a:srgbClr val="F49100"/>
      </a:accent6>
      <a:hlink>
        <a:srgbClr val="F49100"/>
      </a:hlink>
      <a:folHlink>
        <a:srgbClr val="7030A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1_Flow">
  <a:themeElements>
    <a:clrScheme name="Custom 10">
      <a:dk1>
        <a:sysClr val="windowText" lastClr="000000"/>
      </a:dk1>
      <a:lt1>
        <a:sysClr val="window" lastClr="FFFFFF"/>
      </a:lt1>
      <a:dk2>
        <a:srgbClr val="000000"/>
      </a:dk2>
      <a:lt2>
        <a:srgbClr val="DBF5F9"/>
      </a:lt2>
      <a:accent1>
        <a:srgbClr val="7030A0"/>
      </a:accent1>
      <a:accent2>
        <a:srgbClr val="7030A0"/>
      </a:accent2>
      <a:accent3>
        <a:srgbClr val="F49100"/>
      </a:accent3>
      <a:accent4>
        <a:srgbClr val="7030A0"/>
      </a:accent4>
      <a:accent5>
        <a:srgbClr val="7030A0"/>
      </a:accent5>
      <a:accent6>
        <a:srgbClr val="F49100"/>
      </a:accent6>
      <a:hlink>
        <a:srgbClr val="F49100"/>
      </a:hlink>
      <a:folHlink>
        <a:srgbClr val="7030A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3.xml><?xml version="1.0" encoding="utf-8"?>
<a:theme xmlns:a="http://schemas.openxmlformats.org/drawingml/2006/main" name="2_Flow">
  <a:themeElements>
    <a:clrScheme name="Custom 10">
      <a:dk1>
        <a:sysClr val="windowText" lastClr="000000"/>
      </a:dk1>
      <a:lt1>
        <a:sysClr val="window" lastClr="FFFFFF"/>
      </a:lt1>
      <a:dk2>
        <a:srgbClr val="000000"/>
      </a:dk2>
      <a:lt2>
        <a:srgbClr val="DBF5F9"/>
      </a:lt2>
      <a:accent1>
        <a:srgbClr val="7030A0"/>
      </a:accent1>
      <a:accent2>
        <a:srgbClr val="7030A0"/>
      </a:accent2>
      <a:accent3>
        <a:srgbClr val="F49100"/>
      </a:accent3>
      <a:accent4>
        <a:srgbClr val="7030A0"/>
      </a:accent4>
      <a:accent5>
        <a:srgbClr val="7030A0"/>
      </a:accent5>
      <a:accent6>
        <a:srgbClr val="F49100"/>
      </a:accent6>
      <a:hlink>
        <a:srgbClr val="F49100"/>
      </a:hlink>
      <a:folHlink>
        <a:srgbClr val="7030A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BF174565E3B8F48B2D578A99CA4E86F" ma:contentTypeVersion="2" ma:contentTypeDescription="Create a new document." ma:contentTypeScope="" ma:versionID="cd37a3f2b11b9b5a270298766cb7efc7">
  <xsd:schema xmlns:xsd="http://www.w3.org/2001/XMLSchema" xmlns:xs="http://www.w3.org/2001/XMLSchema" xmlns:p="http://schemas.microsoft.com/office/2006/metadata/properties" xmlns:ns2="b5e17f69-f0a4-47eb-a5dd-a056bdf818bf" targetNamespace="http://schemas.microsoft.com/office/2006/metadata/properties" ma:root="true" ma:fieldsID="b9f6d3ce3aa537e4957f0b33cd92b6e9" ns2:_="">
    <xsd:import namespace="b5e17f69-f0a4-47eb-a5dd-a056bdf818bf"/>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5e17f69-f0a4-47eb-a5dd-a056bdf818b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6224C80-1B5C-47F8-8755-5DF785CF18C4}">
  <ds:schemaRefs>
    <ds:schemaRef ds:uri="http://schemas.microsoft.com/sharepoint/v3/contenttype/forms"/>
  </ds:schemaRefs>
</ds:datastoreItem>
</file>

<file path=customXml/itemProps2.xml><?xml version="1.0" encoding="utf-8"?>
<ds:datastoreItem xmlns:ds="http://schemas.openxmlformats.org/officeDocument/2006/customXml" ds:itemID="{91563E36-ADDE-4D80-8144-AB73F98968FA}">
  <ds:schemaRefs>
    <ds:schemaRef ds:uri="http://purl.org/dc/terms/"/>
    <ds:schemaRef ds:uri="b5e17f69-f0a4-47eb-a5dd-a056bdf818bf"/>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738A20BE-2CBA-48B0-9371-C7057385501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5e17f69-f0a4-47eb-a5dd-a056bdf818b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Flow</Template>
  <TotalTime>82258</TotalTime>
  <Words>15469</Words>
  <Application>Microsoft Office PowerPoint</Application>
  <PresentationFormat>On-screen Show (4:3)</PresentationFormat>
  <Paragraphs>1312</Paragraphs>
  <Slides>83</Slides>
  <Notes>83</Notes>
  <HiddenSlides>0</HiddenSlides>
  <MMClips>0</MMClips>
  <ScaleCrop>false</ScaleCrop>
  <HeadingPairs>
    <vt:vector size="6" baseType="variant">
      <vt:variant>
        <vt:lpstr>Fonts Used</vt:lpstr>
      </vt:variant>
      <vt:variant>
        <vt:i4>21</vt:i4>
      </vt:variant>
      <vt:variant>
        <vt:lpstr>Theme</vt:lpstr>
      </vt:variant>
      <vt:variant>
        <vt:i4>3</vt:i4>
      </vt:variant>
      <vt:variant>
        <vt:lpstr>Slide Titles</vt:lpstr>
      </vt:variant>
      <vt:variant>
        <vt:i4>83</vt:i4>
      </vt:variant>
    </vt:vector>
  </HeadingPairs>
  <TitlesOfParts>
    <vt:vector size="107" baseType="lpstr">
      <vt:lpstr>Adobe Gothic Std B</vt:lpstr>
      <vt:lpstr>Akzidenz Grotesk BE</vt:lpstr>
      <vt:lpstr>Akzidenz Grotesk BE Bold</vt:lpstr>
      <vt:lpstr>Arial</vt:lpstr>
      <vt:lpstr>Arial Black</vt:lpstr>
      <vt:lpstr>Arial,Sans-Serif</vt:lpstr>
      <vt:lpstr>Britannic Bold</vt:lpstr>
      <vt:lpstr>Calbri (body)</vt:lpstr>
      <vt:lpstr>Calibri</vt:lpstr>
      <vt:lpstr>Calibri (Body)</vt:lpstr>
      <vt:lpstr>Calibri (Body)</vt:lpstr>
      <vt:lpstr>Cambria</vt:lpstr>
      <vt:lpstr>Century Gothic</vt:lpstr>
      <vt:lpstr>Constantia</vt:lpstr>
      <vt:lpstr>Cooper Std Black</vt:lpstr>
      <vt:lpstr>Courier New</vt:lpstr>
      <vt:lpstr>Lucida Calligraphy</vt:lpstr>
      <vt:lpstr>MV Boli</vt:lpstr>
      <vt:lpstr>Verdana</vt:lpstr>
      <vt:lpstr>Wingdings</vt:lpstr>
      <vt:lpstr>Wingdings 2</vt:lpstr>
      <vt:lpstr>Flow</vt:lpstr>
      <vt:lpstr>1_Flow</vt:lpstr>
      <vt:lpstr>2_Flow</vt:lpstr>
      <vt:lpstr>PowerPoint Presentation</vt:lpstr>
      <vt:lpstr>PowerPoint Presentation</vt:lpstr>
      <vt:lpstr>Agenda</vt:lpstr>
      <vt:lpstr>California Student Aid Commission </vt:lpstr>
      <vt:lpstr>PowerPoint Presentation</vt:lpstr>
      <vt:lpstr>Commission Programs</vt:lpstr>
      <vt:lpstr>PowerPoint Presentation</vt:lpstr>
      <vt:lpstr>PowerPoint Presentation</vt:lpstr>
      <vt:lpstr>Chafee Grant Eligibility</vt:lpstr>
      <vt:lpstr>Cal Grant B for Foster Youth Lifetime Eligibility Expansion for Cal Grant B Foster Youth Recipients</vt:lpstr>
      <vt:lpstr>Middle Class Scholarship</vt:lpstr>
      <vt:lpstr>PowerPoint Presentation</vt:lpstr>
      <vt:lpstr>Competitive Cal Grant Awards Increased </vt:lpstr>
      <vt:lpstr>PowerPoint Presentation</vt:lpstr>
      <vt:lpstr>PowerPoint Presentation</vt:lpstr>
      <vt:lpstr>Cal Grant Award Process </vt:lpstr>
      <vt:lpstr>Cal Grant: Qualifying Factors</vt:lpstr>
      <vt:lpstr>Award Cycles</vt:lpstr>
      <vt:lpstr>Entitlement vs. Competitive</vt:lpstr>
      <vt:lpstr>Cal Grant Eligible Schools</vt:lpstr>
      <vt:lpstr>Cal Grant A </vt:lpstr>
      <vt:lpstr>Cal Grant B </vt:lpstr>
      <vt:lpstr>PowerPoint Presentation</vt:lpstr>
      <vt:lpstr>PowerPoint Presentation</vt:lpstr>
      <vt:lpstr>Cal Grant B Access Award</vt:lpstr>
      <vt:lpstr>Cal Grant C </vt:lpstr>
      <vt:lpstr>Priority Occupational List</vt:lpstr>
      <vt:lpstr>PowerPoint Presentation</vt:lpstr>
      <vt:lpstr>2020-21 Income Ceilings</vt:lpstr>
      <vt:lpstr>The “No Cal Grant Zone”</vt:lpstr>
      <vt:lpstr>PowerPoint Presentation</vt:lpstr>
      <vt:lpstr>Available Aid for Dreamers in CA</vt:lpstr>
      <vt:lpstr>Available Aid for Dreamers in CA</vt:lpstr>
      <vt:lpstr>California Dream Act Application</vt:lpstr>
      <vt:lpstr>AB 540 Requirements</vt:lpstr>
      <vt:lpstr>AB 540 Requirements</vt:lpstr>
      <vt:lpstr>PowerPoint Presentation</vt:lpstr>
      <vt:lpstr>Selective Service</vt:lpstr>
      <vt:lpstr>Request a Presentation</vt:lpstr>
      <vt:lpstr>PowerPoint Presentation</vt:lpstr>
      <vt:lpstr>Establish WebGrants Access</vt:lpstr>
      <vt:lpstr>Getting Started: Uploading GPA’s</vt:lpstr>
      <vt:lpstr>March 2nd Deadline for GPA uploads and Edit Screens</vt:lpstr>
      <vt:lpstr>Why would I want WebGrants access if I don’t upload GPAs?</vt:lpstr>
      <vt:lpstr>October 1, 2019  GPA Upload Deadline</vt:lpstr>
      <vt:lpstr>PowerPoint Presentation</vt:lpstr>
      <vt:lpstr>Alternative Academic Qualifiers Test scores converted to a Cal Grant GPA</vt:lpstr>
      <vt:lpstr>Dual Enrollment What is dual enrollment? How can it affect financial aid? </vt:lpstr>
      <vt:lpstr>PowerPoint Presentation</vt:lpstr>
      <vt:lpstr>High School Checklist</vt:lpstr>
      <vt:lpstr>PowerPoint Presentation</vt:lpstr>
      <vt:lpstr>PowerPoint Presentation</vt:lpstr>
      <vt:lpstr>PowerPoint Presentation</vt:lpstr>
      <vt:lpstr>PowerPoint Presentation</vt:lpstr>
      <vt:lpstr>PowerPoint Presentation</vt:lpstr>
      <vt:lpstr>Awarding Issues and Solutions</vt:lpstr>
      <vt:lpstr>Students need to understand their Financial Aid Package </vt:lpstr>
      <vt:lpstr>The Summer Melt</vt:lpstr>
      <vt:lpstr>Sunset of SSN GPA Upload</vt:lpstr>
      <vt:lpstr>GPA Upload Corrections</vt:lpstr>
      <vt:lpstr>PowerPoint Presentation</vt:lpstr>
      <vt:lpstr>https://mygrantinfo.csac.ca.gov</vt:lpstr>
      <vt:lpstr>Main Menu – Action Items</vt:lpstr>
      <vt:lpstr>Confirming School of Attendance</vt:lpstr>
      <vt:lpstr>School Change</vt:lpstr>
      <vt:lpstr>High School Graduation Verification</vt:lpstr>
      <vt:lpstr>PowerPoint Presentation</vt:lpstr>
      <vt:lpstr>HS Graduation Verification</vt:lpstr>
      <vt:lpstr>PowerPoint Presentation</vt:lpstr>
      <vt:lpstr>PowerPoint Presentation</vt:lpstr>
      <vt:lpstr>Race To Submit Dashboard </vt:lpstr>
      <vt:lpstr>Private Scholarships</vt:lpstr>
      <vt:lpstr>PowerPoint Presentation</vt:lpstr>
      <vt:lpstr>PowerPoint Presentation</vt:lpstr>
      <vt:lpstr>PowerPoint Presentation</vt:lpstr>
      <vt:lpstr>PowerPoint Presentation</vt:lpstr>
      <vt:lpstr>List-Serv Notifications</vt:lpstr>
      <vt:lpstr>PowerPoint Presentation</vt:lpstr>
      <vt:lpstr>Training and Outreach</vt:lpstr>
      <vt:lpstr>PowerPoint Presentation</vt:lpstr>
      <vt:lpstr>Fund Your Future Magazine Use our EPubs ordering system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Cheryl Davis</dc:creator>
  <cp:lastModifiedBy>Michael Lemus</cp:lastModifiedBy>
  <cp:revision>3826</cp:revision>
  <cp:lastPrinted>2019-06-06T18:42:06Z</cp:lastPrinted>
  <dcterms:created xsi:type="dcterms:W3CDTF">2014-07-02T17:32:38Z</dcterms:created>
  <dcterms:modified xsi:type="dcterms:W3CDTF">2019-11-12T16:24:03Z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0x0101000BF174565E3B8F48B2D578A99CA4E86F</vt:lpwstr>
  </property>
</Properties>
</file>