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689" r:id="rId6"/>
    <p:sldMasterId id="2147483701" r:id="rId7"/>
    <p:sldMasterId id="2147483713" r:id="rId8"/>
    <p:sldMasterId id="2147483719" r:id="rId9"/>
  </p:sldMasterIdLst>
  <p:notesMasterIdLst>
    <p:notesMasterId r:id="rId63"/>
  </p:notesMasterIdLst>
  <p:sldIdLst>
    <p:sldId id="328" r:id="rId10"/>
    <p:sldId id="329" r:id="rId11"/>
    <p:sldId id="330" r:id="rId12"/>
    <p:sldId id="336" r:id="rId13"/>
    <p:sldId id="337" r:id="rId14"/>
    <p:sldId id="331" r:id="rId15"/>
    <p:sldId id="256" r:id="rId16"/>
    <p:sldId id="288" r:id="rId17"/>
    <p:sldId id="289" r:id="rId18"/>
    <p:sldId id="290" r:id="rId19"/>
    <p:sldId id="285" r:id="rId20"/>
    <p:sldId id="296" r:id="rId21"/>
    <p:sldId id="295" r:id="rId22"/>
    <p:sldId id="297" r:id="rId23"/>
    <p:sldId id="304" r:id="rId24"/>
    <p:sldId id="310" r:id="rId25"/>
    <p:sldId id="271" r:id="rId26"/>
    <p:sldId id="298" r:id="rId27"/>
    <p:sldId id="299" r:id="rId28"/>
    <p:sldId id="311" r:id="rId29"/>
    <p:sldId id="291" r:id="rId30"/>
    <p:sldId id="300" r:id="rId31"/>
    <p:sldId id="301" r:id="rId32"/>
    <p:sldId id="313" r:id="rId33"/>
    <p:sldId id="292" r:id="rId34"/>
    <p:sldId id="302" r:id="rId35"/>
    <p:sldId id="303" r:id="rId36"/>
    <p:sldId id="314" r:id="rId37"/>
    <p:sldId id="293" r:id="rId38"/>
    <p:sldId id="306" r:id="rId39"/>
    <p:sldId id="307" r:id="rId40"/>
    <p:sldId id="312" r:id="rId41"/>
    <p:sldId id="294" r:id="rId42"/>
    <p:sldId id="308" r:id="rId43"/>
    <p:sldId id="309" r:id="rId44"/>
    <p:sldId id="280"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32" r:id="rId59"/>
    <p:sldId id="333" r:id="rId60"/>
    <p:sldId id="334" r:id="rId61"/>
    <p:sldId id="33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3E9"/>
    <a:srgbClr val="005D98"/>
    <a:srgbClr val="414042"/>
    <a:srgbClr val="F794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6" autoAdjust="0"/>
    <p:restoredTop sz="94694"/>
  </p:normalViewPr>
  <p:slideViewPr>
    <p:cSldViewPr snapToGrid="0" snapToObjects="1">
      <p:cViewPr varScale="1">
        <p:scale>
          <a:sx n="22" d="100"/>
          <a:sy n="22" d="100"/>
        </p:scale>
        <p:origin x="18"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37A26-B78E-B34F-B9EB-6DA3443A7F0D}" type="datetimeFigureOut">
              <a:rPr lang="en-US" smtClean="0"/>
              <a:t>5/21/2020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91EF0-5471-EC45-999E-BD01914F5123}" type="slidenum">
              <a:rPr lang="en-US" smtClean="0"/>
              <a:t>‹#›</a:t>
            </a:fld>
            <a:endParaRPr lang="en-US"/>
          </a:p>
        </p:txBody>
      </p:sp>
    </p:spTree>
    <p:extLst>
      <p:ext uri="{BB962C8B-B14F-4D97-AF65-F5344CB8AC3E}">
        <p14:creationId xmlns:p14="http://schemas.microsoft.com/office/powerpoint/2010/main" val="4156558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Castro Slide</a:t>
            </a:r>
            <a:endParaRPr dirty="0"/>
          </a:p>
        </p:txBody>
      </p:sp>
      <p:sp>
        <p:nvSpPr>
          <p:cNvPr id="205" name="Google Shape;2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4155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6694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57299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eometri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BDD208-5801-6447-B6BF-CFD35C855A59}"/>
              </a:ext>
            </a:extLst>
          </p:cNvPr>
          <p:cNvPicPr>
            <a:picLocks noChangeAspect="1"/>
          </p:cNvPicPr>
          <p:nvPr userDrawn="1"/>
        </p:nvPicPr>
        <p:blipFill>
          <a:blip r:embed="rId2"/>
          <a:stretch>
            <a:fillRect/>
          </a:stretch>
        </p:blipFill>
        <p:spPr>
          <a:xfrm>
            <a:off x="0" y="1643449"/>
            <a:ext cx="12192000" cy="5214551"/>
          </a:xfrm>
          <a:prstGeom prst="rect">
            <a:avLst/>
          </a:prstGeom>
        </p:spPr>
      </p:pic>
      <p:pic>
        <p:nvPicPr>
          <p:cNvPr id="7" name="Picture 6">
            <a:extLst>
              <a:ext uri="{FF2B5EF4-FFF2-40B4-BE49-F238E27FC236}">
                <a16:creationId xmlns:a16="http://schemas.microsoft.com/office/drawing/2014/main" id="{CAAA3D08-D212-6849-AD8F-4BC3DD5D4293}"/>
              </a:ext>
            </a:extLst>
          </p:cNvPr>
          <p:cNvPicPr>
            <a:picLocks noChangeAspect="1"/>
          </p:cNvPicPr>
          <p:nvPr userDrawn="1"/>
        </p:nvPicPr>
        <p:blipFill>
          <a:blip r:embed="rId3"/>
          <a:stretch>
            <a:fillRect/>
          </a:stretch>
        </p:blipFill>
        <p:spPr>
          <a:xfrm>
            <a:off x="9900745" y="308128"/>
            <a:ext cx="1934406" cy="1053389"/>
          </a:xfrm>
          <a:prstGeom prst="rect">
            <a:avLst/>
          </a:prstGeom>
        </p:spPr>
      </p:pic>
      <p:sp>
        <p:nvSpPr>
          <p:cNvPr id="2" name="Title 1">
            <a:extLst>
              <a:ext uri="{FF2B5EF4-FFF2-40B4-BE49-F238E27FC236}">
                <a16:creationId xmlns:a16="http://schemas.microsoft.com/office/drawing/2014/main" id="{824DE9B1-4E3E-7F47-92CB-F057A97EE582}"/>
              </a:ext>
            </a:extLst>
          </p:cNvPr>
          <p:cNvSpPr>
            <a:spLocks noGrp="1"/>
          </p:cNvSpPr>
          <p:nvPr>
            <p:ph type="ctrTitle"/>
          </p:nvPr>
        </p:nvSpPr>
        <p:spPr>
          <a:xfrm>
            <a:off x="5767200" y="2001837"/>
            <a:ext cx="5435079" cy="1965325"/>
          </a:xfrm>
        </p:spPr>
        <p:txBody>
          <a:bodyPr anchor="b">
            <a:normAutofit/>
          </a:bodyPr>
          <a:lstStyle>
            <a:lvl1pPr algn="r">
              <a:defRPr sz="4400">
                <a:solidFill>
                  <a:srgbClr val="414042"/>
                </a:solidFill>
              </a:defRPr>
            </a:lvl1pPr>
          </a:lstStyle>
          <a:p>
            <a:r>
              <a:rPr lang="en-US" smtClean="0"/>
              <a:t>Click to edit Master title style</a:t>
            </a:r>
            <a:endParaRPr lang="en-US" dirty="0"/>
          </a:p>
        </p:txBody>
      </p:sp>
      <p:sp>
        <p:nvSpPr>
          <p:cNvPr id="11" name="Text Placeholder 2">
            <a:extLst>
              <a:ext uri="{FF2B5EF4-FFF2-40B4-BE49-F238E27FC236}">
                <a16:creationId xmlns:a16="http://schemas.microsoft.com/office/drawing/2014/main" id="{2E867899-7D24-2D49-AD3A-4375AD6E6D4E}"/>
              </a:ext>
            </a:extLst>
          </p:cNvPr>
          <p:cNvSpPr>
            <a:spLocks noGrp="1"/>
          </p:cNvSpPr>
          <p:nvPr>
            <p:ph type="body" idx="13"/>
          </p:nvPr>
        </p:nvSpPr>
        <p:spPr>
          <a:xfrm>
            <a:off x="6421848" y="4087676"/>
            <a:ext cx="4780432" cy="1500187"/>
          </a:xfrm>
        </p:spPr>
        <p:txBody>
          <a:bodyPr/>
          <a:lstStyle>
            <a:lvl1pPr marL="0" indent="0" algn="r">
              <a:buNone/>
              <a:defRPr sz="2400">
                <a:solidFill>
                  <a:srgbClr val="41404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pic>
        <p:nvPicPr>
          <p:cNvPr id="9" name="Picture 8">
            <a:extLst>
              <a:ext uri="{FF2B5EF4-FFF2-40B4-BE49-F238E27FC236}">
                <a16:creationId xmlns:a16="http://schemas.microsoft.com/office/drawing/2014/main" id="{6E7A2D28-D803-A449-AE1F-67D584B95B1F}"/>
              </a:ext>
            </a:extLst>
          </p:cNvPr>
          <p:cNvPicPr>
            <a:picLocks noChangeAspect="1"/>
          </p:cNvPicPr>
          <p:nvPr userDrawn="1"/>
        </p:nvPicPr>
        <p:blipFill rotWithShape="1">
          <a:blip r:embed="rId4"/>
          <a:srcRect l="883" r="1"/>
          <a:stretch/>
        </p:blipFill>
        <p:spPr>
          <a:xfrm>
            <a:off x="-7200" y="-7200"/>
            <a:ext cx="5547910" cy="6858000"/>
          </a:xfrm>
          <a:prstGeom prst="rect">
            <a:avLst/>
          </a:prstGeom>
        </p:spPr>
      </p:pic>
    </p:spTree>
    <p:extLst>
      <p:ext uri="{BB962C8B-B14F-4D97-AF65-F5344CB8AC3E}">
        <p14:creationId xmlns:p14="http://schemas.microsoft.com/office/powerpoint/2010/main" val="2150208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with Info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FE9D1E-45BD-6743-8D9B-FAFB57D69E71}"/>
              </a:ext>
            </a:extLst>
          </p:cNvPr>
          <p:cNvSpPr/>
          <p:nvPr userDrawn="1"/>
        </p:nvSpPr>
        <p:spPr>
          <a:xfrm>
            <a:off x="4016999" y="1851010"/>
            <a:ext cx="7765098" cy="4351338"/>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Content Placeholder 3">
            <a:extLst>
              <a:ext uri="{FF2B5EF4-FFF2-40B4-BE49-F238E27FC236}">
                <a16:creationId xmlns:a16="http://schemas.microsoft.com/office/drawing/2014/main" id="{B0961EEB-81B0-F44A-9BB5-E09EA4E639C2}"/>
              </a:ext>
            </a:extLst>
          </p:cNvPr>
          <p:cNvSpPr>
            <a:spLocks noGrp="1"/>
          </p:cNvSpPr>
          <p:nvPr>
            <p:ph sz="half" idx="2" hasCustomPrompt="1"/>
          </p:nvPr>
        </p:nvSpPr>
        <p:spPr>
          <a:xfrm>
            <a:off x="4514099" y="2426400"/>
            <a:ext cx="3204001" cy="1663200"/>
          </a:xfrm>
        </p:spPr>
        <p:txBody>
          <a:bodyPr>
            <a:noAutofit/>
          </a:bodyPr>
          <a:lstStyle>
            <a:lvl1pPr algn="ctr">
              <a:defRPr sz="4000" b="1" i="0" cap="all" baseline="0">
                <a:solidFill>
                  <a:srgbClr val="414042"/>
                </a:solidFill>
                <a:latin typeface="Montserrat" pitchFamily="2" charset="77"/>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Add numbers here</a:t>
            </a:r>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25" name="Content Placeholder 2">
            <a:extLst>
              <a:ext uri="{FF2B5EF4-FFF2-40B4-BE49-F238E27FC236}">
                <a16:creationId xmlns:a16="http://schemas.microsoft.com/office/drawing/2014/main" id="{942D3ACA-34E1-6A43-BFF7-68CFB23B86A1}"/>
              </a:ext>
            </a:extLst>
          </p:cNvPr>
          <p:cNvSpPr>
            <a:spLocks noGrp="1"/>
          </p:cNvSpPr>
          <p:nvPr>
            <p:ph sz="half" idx="14"/>
          </p:nvPr>
        </p:nvSpPr>
        <p:spPr>
          <a:xfrm>
            <a:off x="4514099" y="4223280"/>
            <a:ext cx="3204001" cy="147912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smtClean="0"/>
              <a:t>Edit Master text styles</a:t>
            </a:r>
          </a:p>
        </p:txBody>
      </p:sp>
      <p:sp>
        <p:nvSpPr>
          <p:cNvPr id="26" name="Content Placeholder 3">
            <a:extLst>
              <a:ext uri="{FF2B5EF4-FFF2-40B4-BE49-F238E27FC236}">
                <a16:creationId xmlns:a16="http://schemas.microsoft.com/office/drawing/2014/main" id="{CDD04607-344B-A041-B902-60807092DCE0}"/>
              </a:ext>
            </a:extLst>
          </p:cNvPr>
          <p:cNvSpPr>
            <a:spLocks noGrp="1"/>
          </p:cNvSpPr>
          <p:nvPr>
            <p:ph sz="half" idx="15" hasCustomPrompt="1"/>
          </p:nvPr>
        </p:nvSpPr>
        <p:spPr>
          <a:xfrm>
            <a:off x="8148098" y="2426400"/>
            <a:ext cx="3204001" cy="1663200"/>
          </a:xfrm>
        </p:spPr>
        <p:txBody>
          <a:bodyPr>
            <a:noAutofit/>
          </a:bodyPr>
          <a:lstStyle>
            <a:lvl1pPr algn="ctr">
              <a:defRPr sz="4000" b="1" i="0" cap="all" baseline="0">
                <a:solidFill>
                  <a:srgbClr val="414042"/>
                </a:solidFill>
                <a:latin typeface="Montserrat" pitchFamily="2" charset="77"/>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Add numbers here</a:t>
            </a:r>
          </a:p>
        </p:txBody>
      </p:sp>
      <p:sp>
        <p:nvSpPr>
          <p:cNvPr id="27" name="Content Placeholder 2">
            <a:extLst>
              <a:ext uri="{FF2B5EF4-FFF2-40B4-BE49-F238E27FC236}">
                <a16:creationId xmlns:a16="http://schemas.microsoft.com/office/drawing/2014/main" id="{8EBF95D0-A356-8D44-9983-833FCAA3CD13}"/>
              </a:ext>
            </a:extLst>
          </p:cNvPr>
          <p:cNvSpPr>
            <a:spLocks noGrp="1"/>
          </p:cNvSpPr>
          <p:nvPr>
            <p:ph sz="half" idx="16"/>
          </p:nvPr>
        </p:nvSpPr>
        <p:spPr>
          <a:xfrm>
            <a:off x="8148098" y="4223280"/>
            <a:ext cx="3204001" cy="147912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smtClean="0"/>
              <a:t>Edit Master text styles</a:t>
            </a:r>
          </a:p>
        </p:txBody>
      </p:sp>
    </p:spTree>
    <p:extLst>
      <p:ext uri="{BB962C8B-B14F-4D97-AF65-F5344CB8AC3E}">
        <p14:creationId xmlns:p14="http://schemas.microsoft.com/office/powerpoint/2010/main" val="152244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9167F0-1A45-7D46-A4A8-B4EA4F21A792}"/>
              </a:ext>
            </a:extLst>
          </p:cNvPr>
          <p:cNvSpPr/>
          <p:nvPr userDrawn="1"/>
        </p:nvSpPr>
        <p:spPr>
          <a:xfrm>
            <a:off x="0" y="0"/>
            <a:ext cx="12192000" cy="6858000"/>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01CF4A0F-1661-BD48-AEA1-281077421BF6}"/>
              </a:ext>
            </a:extLst>
          </p:cNvPr>
          <p:cNvPicPr>
            <a:picLocks noChangeAspect="1"/>
          </p:cNvPicPr>
          <p:nvPr userDrawn="1"/>
        </p:nvPicPr>
        <p:blipFill rotWithShape="1">
          <a:blip r:embed="rId2"/>
          <a:srcRect l="57356" b="44324"/>
          <a:stretch/>
        </p:blipFill>
        <p:spPr>
          <a:xfrm>
            <a:off x="0" y="3962400"/>
            <a:ext cx="2355850" cy="3153559"/>
          </a:xfrm>
          <a:prstGeom prst="rect">
            <a:avLst/>
          </a:prstGeom>
        </p:spPr>
      </p:pic>
      <p:pic>
        <p:nvPicPr>
          <p:cNvPr id="17" name="Picture 16">
            <a:extLst>
              <a:ext uri="{FF2B5EF4-FFF2-40B4-BE49-F238E27FC236}">
                <a16:creationId xmlns:a16="http://schemas.microsoft.com/office/drawing/2014/main" id="{ADE3A800-706E-364C-B4CF-94BA7AB4539E}"/>
              </a:ext>
            </a:extLst>
          </p:cNvPr>
          <p:cNvPicPr>
            <a:picLocks noChangeAspect="1"/>
          </p:cNvPicPr>
          <p:nvPr userDrawn="1"/>
        </p:nvPicPr>
        <p:blipFill>
          <a:blip r:embed="rId3"/>
          <a:stretch>
            <a:fillRect/>
          </a:stretch>
        </p:blipFill>
        <p:spPr>
          <a:xfrm>
            <a:off x="10236200" y="0"/>
            <a:ext cx="1955800" cy="2171700"/>
          </a:xfrm>
          <a:prstGeom prst="rect">
            <a:avLst/>
          </a:prstGeom>
        </p:spPr>
      </p:pic>
      <p:sp>
        <p:nvSpPr>
          <p:cNvPr id="3" name="Content Placeholder 2">
            <a:extLst>
              <a:ext uri="{FF2B5EF4-FFF2-40B4-BE49-F238E27FC236}">
                <a16:creationId xmlns:a16="http://schemas.microsoft.com/office/drawing/2014/main" id="{16463BC0-CB1E-C34A-9359-1D4875DAC168}"/>
              </a:ext>
            </a:extLst>
          </p:cNvPr>
          <p:cNvSpPr>
            <a:spLocks noGrp="1"/>
          </p:cNvSpPr>
          <p:nvPr>
            <p:ph sz="half" idx="1" hasCustomPrompt="1"/>
          </p:nvPr>
        </p:nvSpPr>
        <p:spPr>
          <a:xfrm>
            <a:off x="3409294" y="1710541"/>
            <a:ext cx="5297211" cy="258785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vl2pPr algn="r">
              <a:defRPr sz="1800" b="1" i="0" cap="all" baseline="0">
                <a:solidFill>
                  <a:schemeClr val="bg1"/>
                </a:solidFill>
                <a:latin typeface="Montserrat" pitchFamily="2" charset="77"/>
              </a:defRPr>
            </a:lvl2pPr>
            <a:lvl3pPr>
              <a:defRPr sz="1600"/>
            </a:lvl3pPr>
            <a:lvl4pPr>
              <a:defRPr sz="1400"/>
            </a:lvl4pPr>
            <a:lvl5pPr>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quote here, Insert quote here, Insert quote here, Insert quote here.</a:t>
            </a:r>
          </a:p>
        </p:txBody>
      </p:sp>
      <p:sp>
        <p:nvSpPr>
          <p:cNvPr id="18" name="Content Placeholder 2">
            <a:extLst>
              <a:ext uri="{FF2B5EF4-FFF2-40B4-BE49-F238E27FC236}">
                <a16:creationId xmlns:a16="http://schemas.microsoft.com/office/drawing/2014/main" id="{5736702E-17BB-664D-817E-A433C2EA76BF}"/>
              </a:ext>
            </a:extLst>
          </p:cNvPr>
          <p:cNvSpPr>
            <a:spLocks noGrp="1"/>
          </p:cNvSpPr>
          <p:nvPr>
            <p:ph sz="half" idx="10" hasCustomPrompt="1"/>
          </p:nvPr>
        </p:nvSpPr>
        <p:spPr>
          <a:xfrm>
            <a:off x="3409294" y="4468141"/>
            <a:ext cx="5297211" cy="121985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cap="all" baseline="0">
                <a:solidFill>
                  <a:schemeClr val="bg1"/>
                </a:solidFill>
                <a:latin typeface="Montserrat" pitchFamily="2" charset="77"/>
              </a:defRPr>
            </a:lvl1pPr>
            <a:lvl2pPr algn="r">
              <a:defRPr sz="1800" b="1" i="0" cap="all" baseline="0">
                <a:solidFill>
                  <a:schemeClr val="bg1"/>
                </a:solidFill>
                <a:latin typeface="Montserrat" pitchFamily="2" charset="77"/>
              </a:defRPr>
            </a:lvl2pPr>
            <a:lvl3pPr>
              <a:defRPr sz="1600"/>
            </a:lvl3pPr>
            <a:lvl4pPr>
              <a:defRPr sz="1400"/>
            </a:lvl4pPr>
            <a:lvl5pPr>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NAME NAME</a:t>
            </a:r>
          </a:p>
        </p:txBody>
      </p:sp>
    </p:spTree>
    <p:extLst>
      <p:ext uri="{BB962C8B-B14F-4D97-AF65-F5344CB8AC3E}">
        <p14:creationId xmlns:p14="http://schemas.microsoft.com/office/powerpoint/2010/main" val="1764566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F67117-4CFE-2B45-A2D2-62B14F1D9CD7}"/>
              </a:ext>
            </a:extLst>
          </p:cNvPr>
          <p:cNvSpPr/>
          <p:nvPr userDrawn="1"/>
        </p:nvSpPr>
        <p:spPr>
          <a:xfrm>
            <a:off x="0" y="0"/>
            <a:ext cx="12192000" cy="6858000"/>
          </a:xfrm>
          <a:prstGeom prst="rect">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D0C2D9-02BD-C34E-B1DA-96BE5ADA4E29}"/>
              </a:ext>
            </a:extLst>
          </p:cNvPr>
          <p:cNvSpPr>
            <a:spLocks noGrp="1"/>
          </p:cNvSpPr>
          <p:nvPr>
            <p:ph type="title" hasCustomPrompt="1"/>
          </p:nvPr>
        </p:nvSpPr>
        <p:spPr>
          <a:xfrm>
            <a:off x="826813" y="1130400"/>
            <a:ext cx="7390550" cy="2187126"/>
          </a:xfrm>
        </p:spPr>
        <p:txBody>
          <a:bodyPr anchor="b">
            <a:normAutofit/>
          </a:bodyPr>
          <a:lstStyle>
            <a:lvl1pPr>
              <a:defRPr sz="4800" cap="all" baseline="0">
                <a:solidFill>
                  <a:schemeClr val="bg1"/>
                </a:solidFill>
              </a:defRPr>
            </a:lvl1pPr>
          </a:lstStyle>
          <a:p>
            <a:r>
              <a:rPr lang="en-US" dirty="0"/>
              <a:t>New section title</a:t>
            </a:r>
          </a:p>
        </p:txBody>
      </p:sp>
      <p:sp>
        <p:nvSpPr>
          <p:cNvPr id="10" name="Right Triangle 9">
            <a:extLst>
              <a:ext uri="{FF2B5EF4-FFF2-40B4-BE49-F238E27FC236}">
                <a16:creationId xmlns:a16="http://schemas.microsoft.com/office/drawing/2014/main" id="{6347CF9A-4E81-6944-A2FE-8D81D87ABBD9}"/>
              </a:ext>
            </a:extLst>
          </p:cNvPr>
          <p:cNvSpPr/>
          <p:nvPr userDrawn="1"/>
        </p:nvSpPr>
        <p:spPr>
          <a:xfrm flipH="1">
            <a:off x="6263614" y="1270000"/>
            <a:ext cx="5928386" cy="5588000"/>
          </a:xfrm>
          <a:prstGeom prst="rtTriangle">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FED99B10-91A6-4D47-B648-75419E0CCC18}"/>
              </a:ext>
            </a:extLst>
          </p:cNvPr>
          <p:cNvSpPr>
            <a:spLocks noGrp="1"/>
          </p:cNvSpPr>
          <p:nvPr>
            <p:ph type="body" idx="1"/>
          </p:nvPr>
        </p:nvSpPr>
        <p:spPr>
          <a:xfrm>
            <a:off x="849587" y="3573615"/>
            <a:ext cx="4532587"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615391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F59F1B-EEE5-C643-861D-1ABCE39AFF80}"/>
              </a:ext>
            </a:extLst>
          </p:cNvPr>
          <p:cNvSpPr/>
          <p:nvPr userDrawn="1"/>
        </p:nvSpPr>
        <p:spPr>
          <a:xfrm>
            <a:off x="0" y="0"/>
            <a:ext cx="12192000"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F94E64BE-E782-F34D-A2D8-D1499559080E}"/>
              </a:ext>
            </a:extLst>
          </p:cNvPr>
          <p:cNvSpPr/>
          <p:nvPr userDrawn="1"/>
        </p:nvSpPr>
        <p:spPr>
          <a:xfrm flipH="1">
            <a:off x="6263614" y="1270000"/>
            <a:ext cx="5928386" cy="5588000"/>
          </a:xfrm>
          <a:prstGeom prst="rtTriangle">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D99B10-91A6-4D47-B648-75419E0CCC18}"/>
              </a:ext>
            </a:extLst>
          </p:cNvPr>
          <p:cNvSpPr>
            <a:spLocks noGrp="1"/>
          </p:cNvSpPr>
          <p:nvPr>
            <p:ph type="body" idx="1"/>
          </p:nvPr>
        </p:nvSpPr>
        <p:spPr>
          <a:xfrm>
            <a:off x="849587" y="3573615"/>
            <a:ext cx="4532587"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9" name="Title 1">
            <a:extLst>
              <a:ext uri="{FF2B5EF4-FFF2-40B4-BE49-F238E27FC236}">
                <a16:creationId xmlns:a16="http://schemas.microsoft.com/office/drawing/2014/main" id="{205A136A-C93F-3B48-A2D4-C136678AF665}"/>
              </a:ext>
            </a:extLst>
          </p:cNvPr>
          <p:cNvSpPr>
            <a:spLocks noGrp="1"/>
          </p:cNvSpPr>
          <p:nvPr>
            <p:ph type="title" hasCustomPrompt="1"/>
          </p:nvPr>
        </p:nvSpPr>
        <p:spPr>
          <a:xfrm>
            <a:off x="826813" y="1130400"/>
            <a:ext cx="7390550" cy="2187126"/>
          </a:xfrm>
        </p:spPr>
        <p:txBody>
          <a:bodyPr anchor="b">
            <a:normAutofit/>
          </a:bodyPr>
          <a:lstStyle>
            <a:lvl1pPr>
              <a:defRPr sz="4800" cap="all" baseline="0">
                <a:solidFill>
                  <a:schemeClr val="bg1"/>
                </a:solidFill>
              </a:defRPr>
            </a:lvl1pPr>
          </a:lstStyle>
          <a:p>
            <a:r>
              <a:rPr lang="en-US" dirty="0"/>
              <a:t>New section title</a:t>
            </a:r>
          </a:p>
        </p:txBody>
      </p:sp>
    </p:spTree>
    <p:extLst>
      <p:ext uri="{BB962C8B-B14F-4D97-AF65-F5344CB8AC3E}">
        <p14:creationId xmlns:p14="http://schemas.microsoft.com/office/powerpoint/2010/main" val="2332560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21A3C3-F8CC-E04D-922D-189C686C8473}"/>
              </a:ext>
            </a:extLst>
          </p:cNvPr>
          <p:cNvSpPr/>
          <p:nvPr userDrawn="1"/>
        </p:nvSpPr>
        <p:spPr>
          <a:xfrm>
            <a:off x="0" y="0"/>
            <a:ext cx="12192000" cy="6858000"/>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F395B2D7-A8F6-8C49-B8DC-C9931EF7CDE9}"/>
              </a:ext>
            </a:extLst>
          </p:cNvPr>
          <p:cNvSpPr/>
          <p:nvPr userDrawn="1"/>
        </p:nvSpPr>
        <p:spPr>
          <a:xfrm flipH="1">
            <a:off x="6263614" y="1270000"/>
            <a:ext cx="5928386" cy="5588000"/>
          </a:xfrm>
          <a:prstGeom prst="rtTriangle">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D99B10-91A6-4D47-B648-75419E0CCC18}"/>
              </a:ext>
            </a:extLst>
          </p:cNvPr>
          <p:cNvSpPr>
            <a:spLocks noGrp="1"/>
          </p:cNvSpPr>
          <p:nvPr>
            <p:ph type="body" idx="1"/>
          </p:nvPr>
        </p:nvSpPr>
        <p:spPr>
          <a:xfrm>
            <a:off x="849587" y="3573615"/>
            <a:ext cx="4532587"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12" name="Title 1">
            <a:extLst>
              <a:ext uri="{FF2B5EF4-FFF2-40B4-BE49-F238E27FC236}">
                <a16:creationId xmlns:a16="http://schemas.microsoft.com/office/drawing/2014/main" id="{D98FE6AC-373C-C04D-82D1-81211D1397DF}"/>
              </a:ext>
            </a:extLst>
          </p:cNvPr>
          <p:cNvSpPr>
            <a:spLocks noGrp="1"/>
          </p:cNvSpPr>
          <p:nvPr>
            <p:ph type="title" hasCustomPrompt="1"/>
          </p:nvPr>
        </p:nvSpPr>
        <p:spPr>
          <a:xfrm>
            <a:off x="826813" y="1130400"/>
            <a:ext cx="7390550" cy="2187126"/>
          </a:xfrm>
        </p:spPr>
        <p:txBody>
          <a:bodyPr anchor="b">
            <a:normAutofit/>
          </a:bodyPr>
          <a:lstStyle>
            <a:lvl1pPr>
              <a:defRPr sz="4800" cap="all" baseline="0">
                <a:solidFill>
                  <a:schemeClr val="bg1"/>
                </a:solidFill>
              </a:defRPr>
            </a:lvl1pPr>
          </a:lstStyle>
          <a:p>
            <a:r>
              <a:rPr lang="en-US" dirty="0"/>
              <a:t>New section title</a:t>
            </a:r>
          </a:p>
        </p:txBody>
      </p:sp>
    </p:spTree>
    <p:extLst>
      <p:ext uri="{BB962C8B-B14F-4D97-AF65-F5344CB8AC3E}">
        <p14:creationId xmlns:p14="http://schemas.microsoft.com/office/powerpoint/2010/main" val="2966689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9167F0-1A45-7D46-A4A8-B4EA4F21A792}"/>
              </a:ext>
            </a:extLst>
          </p:cNvPr>
          <p:cNvSpPr/>
          <p:nvPr userDrawn="1"/>
        </p:nvSpPr>
        <p:spPr>
          <a:xfrm>
            <a:off x="0" y="0"/>
            <a:ext cx="12192000" cy="6858000"/>
          </a:xfrm>
          <a:prstGeom prst="rect">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6463BC0-CB1E-C34A-9359-1D4875DAC168}"/>
              </a:ext>
            </a:extLst>
          </p:cNvPr>
          <p:cNvSpPr>
            <a:spLocks noGrp="1"/>
          </p:cNvSpPr>
          <p:nvPr>
            <p:ph sz="half" idx="1"/>
          </p:nvPr>
        </p:nvSpPr>
        <p:spPr>
          <a:xfrm>
            <a:off x="1458095" y="4060800"/>
            <a:ext cx="2156305" cy="118800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smtClean="0"/>
              <a:t>Edit Master text styles</a:t>
            </a:r>
          </a:p>
        </p:txBody>
      </p:sp>
      <p:sp>
        <p:nvSpPr>
          <p:cNvPr id="6" name="Content Placeholder 2">
            <a:extLst>
              <a:ext uri="{FF2B5EF4-FFF2-40B4-BE49-F238E27FC236}">
                <a16:creationId xmlns:a16="http://schemas.microsoft.com/office/drawing/2014/main" id="{9C84D095-C3B8-3A48-B8A0-E2395E133DDF}"/>
              </a:ext>
            </a:extLst>
          </p:cNvPr>
          <p:cNvSpPr>
            <a:spLocks noGrp="1"/>
          </p:cNvSpPr>
          <p:nvPr>
            <p:ph sz="half" idx="10"/>
          </p:nvPr>
        </p:nvSpPr>
        <p:spPr>
          <a:xfrm>
            <a:off x="5017847" y="4053600"/>
            <a:ext cx="2156305" cy="118800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smtClean="0"/>
              <a:t>Edit Master text styles</a:t>
            </a:r>
          </a:p>
        </p:txBody>
      </p:sp>
      <p:sp>
        <p:nvSpPr>
          <p:cNvPr id="7" name="Content Placeholder 2">
            <a:extLst>
              <a:ext uri="{FF2B5EF4-FFF2-40B4-BE49-F238E27FC236}">
                <a16:creationId xmlns:a16="http://schemas.microsoft.com/office/drawing/2014/main" id="{4052B84D-ECAA-4D4E-91D8-84059B9D9BC6}"/>
              </a:ext>
            </a:extLst>
          </p:cNvPr>
          <p:cNvSpPr>
            <a:spLocks noGrp="1"/>
          </p:cNvSpPr>
          <p:nvPr>
            <p:ph sz="half" idx="11"/>
          </p:nvPr>
        </p:nvSpPr>
        <p:spPr>
          <a:xfrm>
            <a:off x="8577600" y="4060800"/>
            <a:ext cx="2156305" cy="118800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smtClean="0"/>
              <a:t>Edit Master text styles</a:t>
            </a:r>
          </a:p>
        </p:txBody>
      </p:sp>
      <p:sp>
        <p:nvSpPr>
          <p:cNvPr id="4" name="Picture Placeholder 3">
            <a:extLst>
              <a:ext uri="{FF2B5EF4-FFF2-40B4-BE49-F238E27FC236}">
                <a16:creationId xmlns:a16="http://schemas.microsoft.com/office/drawing/2014/main" id="{C4B36B59-87D2-A34D-8491-3F32BD2BAFE6}"/>
              </a:ext>
            </a:extLst>
          </p:cNvPr>
          <p:cNvSpPr>
            <a:spLocks noGrp="1"/>
          </p:cNvSpPr>
          <p:nvPr>
            <p:ph type="pic" sz="quarter" idx="12" hasCustomPrompt="1"/>
          </p:nvPr>
        </p:nvSpPr>
        <p:spPr>
          <a:xfrm>
            <a:off x="1457325" y="1692273"/>
            <a:ext cx="2156305" cy="2157984"/>
          </a:xfrm>
        </p:spPr>
        <p:txBody>
          <a:bodyPr/>
          <a:lstStyle/>
          <a:p>
            <a:r>
              <a:rPr lang="en-US" dirty="0"/>
              <a:t>             </a:t>
            </a:r>
          </a:p>
        </p:txBody>
      </p:sp>
      <p:sp>
        <p:nvSpPr>
          <p:cNvPr id="11" name="Picture Placeholder 3">
            <a:extLst>
              <a:ext uri="{FF2B5EF4-FFF2-40B4-BE49-F238E27FC236}">
                <a16:creationId xmlns:a16="http://schemas.microsoft.com/office/drawing/2014/main" id="{404392E0-7B11-824E-BABC-45E4B5A47BE1}"/>
              </a:ext>
            </a:extLst>
          </p:cNvPr>
          <p:cNvSpPr>
            <a:spLocks noGrp="1"/>
          </p:cNvSpPr>
          <p:nvPr>
            <p:ph type="pic" sz="quarter" idx="13" hasCustomPrompt="1"/>
          </p:nvPr>
        </p:nvSpPr>
        <p:spPr>
          <a:xfrm>
            <a:off x="4999725" y="1692273"/>
            <a:ext cx="2156305" cy="2157984"/>
          </a:xfrm>
        </p:spPr>
        <p:txBody>
          <a:bodyPr/>
          <a:lstStyle/>
          <a:p>
            <a:r>
              <a:rPr lang="en-US" dirty="0"/>
              <a:t>             </a:t>
            </a:r>
          </a:p>
        </p:txBody>
      </p:sp>
      <p:sp>
        <p:nvSpPr>
          <p:cNvPr id="12" name="Picture Placeholder 3">
            <a:extLst>
              <a:ext uri="{FF2B5EF4-FFF2-40B4-BE49-F238E27FC236}">
                <a16:creationId xmlns:a16="http://schemas.microsoft.com/office/drawing/2014/main" id="{899C3BD0-21C0-7942-813C-7ACA20CF9C5B}"/>
              </a:ext>
            </a:extLst>
          </p:cNvPr>
          <p:cNvSpPr>
            <a:spLocks noGrp="1"/>
          </p:cNvSpPr>
          <p:nvPr>
            <p:ph type="pic" sz="quarter" idx="14" hasCustomPrompt="1"/>
          </p:nvPr>
        </p:nvSpPr>
        <p:spPr>
          <a:xfrm>
            <a:off x="8549325" y="1692273"/>
            <a:ext cx="2156305" cy="2157984"/>
          </a:xfrm>
        </p:spPr>
        <p:txBody>
          <a:bodyPr/>
          <a:lstStyle/>
          <a:p>
            <a:r>
              <a:rPr lang="en-US" dirty="0"/>
              <a:t>             </a:t>
            </a:r>
          </a:p>
        </p:txBody>
      </p:sp>
    </p:spTree>
    <p:extLst>
      <p:ext uri="{BB962C8B-B14F-4D97-AF65-F5344CB8AC3E}">
        <p14:creationId xmlns:p14="http://schemas.microsoft.com/office/powerpoint/2010/main" val="3902790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AA7D0-DC91-924A-B476-5369EC7F6189}"/>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4EC8A626-6860-F744-A0FE-8A2A0F9019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F50C38CE-036D-E143-99C9-63370C231204}"/>
              </a:ext>
            </a:extLst>
          </p:cNvPr>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8E9AB83F-5A1E-3547-9BA0-70A4A63980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45E3D58C-0EB4-3243-B479-CC5EC488AE47}"/>
              </a:ext>
            </a:extLst>
          </p:cNvPr>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a:extLst>
              <a:ext uri="{FF2B5EF4-FFF2-40B4-BE49-F238E27FC236}">
                <a16:creationId xmlns:a16="http://schemas.microsoft.com/office/drawing/2014/main" id="{92E081C3-6AAE-F542-BB81-24F5E0EBB689}"/>
              </a:ext>
            </a:extLst>
          </p:cNvPr>
          <p:cNvSpPr>
            <a:spLocks noGrp="1"/>
          </p:cNvSpPr>
          <p:nvPr>
            <p:ph type="dt" sz="half" idx="10"/>
          </p:nvPr>
        </p:nvSpPr>
        <p:spPr/>
        <p:txBody>
          <a:bodyPr/>
          <a:lstStyle/>
          <a:p>
            <a:fld id="{83A02F2B-92DD-0044-A9C5-BA1B78F1C0DE}" type="datetimeFigureOut">
              <a:rPr lang="en-US" smtClean="0"/>
              <a:t>5/21/2020</a:t>
            </a:fld>
            <a:endParaRPr lang="en-US"/>
          </a:p>
        </p:txBody>
      </p:sp>
      <p:sp>
        <p:nvSpPr>
          <p:cNvPr id="8" name="Footer Placeholder 7">
            <a:extLst>
              <a:ext uri="{FF2B5EF4-FFF2-40B4-BE49-F238E27FC236}">
                <a16:creationId xmlns:a16="http://schemas.microsoft.com/office/drawing/2014/main" id="{5A91D333-4803-FC4F-AD15-FEB0D4B97D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CB9E3D-D2FA-034B-8056-BAE7EA9BC650}"/>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1519540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7872-6695-074B-979F-88934A686E5D}"/>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id="{98E3526E-42FD-6B45-8960-1DF2FFB9BF15}"/>
              </a:ext>
            </a:extLst>
          </p:cNvPr>
          <p:cNvSpPr>
            <a:spLocks noGrp="1"/>
          </p:cNvSpPr>
          <p:nvPr>
            <p:ph type="dt" sz="half" idx="10"/>
          </p:nvPr>
        </p:nvSpPr>
        <p:spPr/>
        <p:txBody>
          <a:bodyPr/>
          <a:lstStyle/>
          <a:p>
            <a:fld id="{83A02F2B-92DD-0044-A9C5-BA1B78F1C0DE}" type="datetimeFigureOut">
              <a:rPr lang="en-US" smtClean="0"/>
              <a:t>5/21/2020</a:t>
            </a:fld>
            <a:endParaRPr lang="en-US"/>
          </a:p>
        </p:txBody>
      </p:sp>
      <p:sp>
        <p:nvSpPr>
          <p:cNvPr id="4" name="Footer Placeholder 3">
            <a:extLst>
              <a:ext uri="{FF2B5EF4-FFF2-40B4-BE49-F238E27FC236}">
                <a16:creationId xmlns:a16="http://schemas.microsoft.com/office/drawing/2014/main" id="{08FC39FE-A4C9-3C40-9991-E295A6F83E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059C87-E8C0-4C42-A4D8-1EB89FCA7AAD}"/>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2681603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DAE09D-FBAD-4F4C-B987-6D7A4E35DC6C}"/>
              </a:ext>
            </a:extLst>
          </p:cNvPr>
          <p:cNvSpPr>
            <a:spLocks noGrp="1"/>
          </p:cNvSpPr>
          <p:nvPr>
            <p:ph type="dt" sz="half" idx="10"/>
          </p:nvPr>
        </p:nvSpPr>
        <p:spPr/>
        <p:txBody>
          <a:bodyPr/>
          <a:lstStyle/>
          <a:p>
            <a:fld id="{83A02F2B-92DD-0044-A9C5-BA1B78F1C0DE}" type="datetimeFigureOut">
              <a:rPr lang="en-US" smtClean="0"/>
              <a:t>5/21/2020</a:t>
            </a:fld>
            <a:endParaRPr lang="en-US"/>
          </a:p>
        </p:txBody>
      </p:sp>
      <p:sp>
        <p:nvSpPr>
          <p:cNvPr id="3" name="Footer Placeholder 2">
            <a:extLst>
              <a:ext uri="{FF2B5EF4-FFF2-40B4-BE49-F238E27FC236}">
                <a16:creationId xmlns:a16="http://schemas.microsoft.com/office/drawing/2014/main" id="{2720C058-8EF1-194D-A8F6-77DA996405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08EADD-7EB8-644E-9342-94DB602ACCB6}"/>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3530878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E98C0-1C2F-5F49-937B-654DF00E9728}"/>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746F4DCC-0F74-194D-8960-986B6F931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id="{726E18A4-66FF-F743-B207-DE5CF2072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B615CC0B-4A9D-2548-A932-196590BB1CF3}"/>
              </a:ext>
            </a:extLst>
          </p:cNvPr>
          <p:cNvSpPr>
            <a:spLocks noGrp="1"/>
          </p:cNvSpPr>
          <p:nvPr>
            <p:ph type="dt" sz="half" idx="10"/>
          </p:nvPr>
        </p:nvSpPr>
        <p:spPr/>
        <p:txBody>
          <a:bodyPr/>
          <a:lstStyle/>
          <a:p>
            <a:fld id="{83A02F2B-92DD-0044-A9C5-BA1B78F1C0DE}" type="datetimeFigureOut">
              <a:rPr lang="en-US" smtClean="0"/>
              <a:t>5/21/2020</a:t>
            </a:fld>
            <a:endParaRPr lang="en-US"/>
          </a:p>
        </p:txBody>
      </p:sp>
      <p:sp>
        <p:nvSpPr>
          <p:cNvPr id="6" name="Footer Placeholder 5">
            <a:extLst>
              <a:ext uri="{FF2B5EF4-FFF2-40B4-BE49-F238E27FC236}">
                <a16:creationId xmlns:a16="http://schemas.microsoft.com/office/drawing/2014/main" id="{36D72A1B-4213-2646-B8B7-67D7FCD7C7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1DE00-D35F-E84A-93EB-CCD794C0EA7C}"/>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18606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65C4C5-D28C-B747-A22C-AA590739603D}"/>
              </a:ext>
            </a:extLst>
          </p:cNvPr>
          <p:cNvPicPr>
            <a:picLocks noChangeAspect="1"/>
          </p:cNvPicPr>
          <p:nvPr userDrawn="1"/>
        </p:nvPicPr>
        <p:blipFill rotWithShape="1">
          <a:blip r:embed="rId2"/>
          <a:srcRect r="13291"/>
          <a:stretch/>
        </p:blipFill>
        <p:spPr>
          <a:xfrm flipH="1">
            <a:off x="0" y="1643449"/>
            <a:ext cx="6789158" cy="5214552"/>
          </a:xfrm>
          <a:prstGeom prst="rect">
            <a:avLst/>
          </a:prstGeom>
        </p:spPr>
      </p:pic>
      <p:sp>
        <p:nvSpPr>
          <p:cNvPr id="14" name="Rectangle 13">
            <a:extLst>
              <a:ext uri="{FF2B5EF4-FFF2-40B4-BE49-F238E27FC236}">
                <a16:creationId xmlns:a16="http://schemas.microsoft.com/office/drawing/2014/main" id="{39871B35-7BB9-0F48-915A-BB4B4E8839EB}"/>
              </a:ext>
            </a:extLst>
          </p:cNvPr>
          <p:cNvSpPr/>
          <p:nvPr userDrawn="1"/>
        </p:nvSpPr>
        <p:spPr>
          <a:xfrm>
            <a:off x="4908331" y="1643449"/>
            <a:ext cx="7283668" cy="5214551"/>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AAA3D08-D212-6849-AD8F-4BC3DD5D4293}"/>
              </a:ext>
            </a:extLst>
          </p:cNvPr>
          <p:cNvPicPr>
            <a:picLocks noChangeAspect="1"/>
          </p:cNvPicPr>
          <p:nvPr userDrawn="1"/>
        </p:nvPicPr>
        <p:blipFill>
          <a:blip r:embed="rId3"/>
          <a:stretch>
            <a:fillRect/>
          </a:stretch>
        </p:blipFill>
        <p:spPr>
          <a:xfrm>
            <a:off x="9900745" y="308128"/>
            <a:ext cx="1934406" cy="1053389"/>
          </a:xfrm>
          <a:prstGeom prst="rect">
            <a:avLst/>
          </a:prstGeom>
        </p:spPr>
      </p:pic>
      <p:sp>
        <p:nvSpPr>
          <p:cNvPr id="2" name="Title 1">
            <a:extLst>
              <a:ext uri="{FF2B5EF4-FFF2-40B4-BE49-F238E27FC236}">
                <a16:creationId xmlns:a16="http://schemas.microsoft.com/office/drawing/2014/main" id="{824DE9B1-4E3E-7F47-92CB-F057A97EE582}"/>
              </a:ext>
            </a:extLst>
          </p:cNvPr>
          <p:cNvSpPr>
            <a:spLocks noGrp="1"/>
          </p:cNvSpPr>
          <p:nvPr>
            <p:ph type="ctrTitle"/>
          </p:nvPr>
        </p:nvSpPr>
        <p:spPr>
          <a:xfrm>
            <a:off x="5767200" y="2001837"/>
            <a:ext cx="5435079" cy="1965325"/>
          </a:xfrm>
        </p:spPr>
        <p:txBody>
          <a:bodyPr anchor="b">
            <a:normAutofit/>
          </a:bodyPr>
          <a:lstStyle>
            <a:lvl1pPr algn="r">
              <a:defRPr sz="4400">
                <a:solidFill>
                  <a:schemeClr val="bg1"/>
                </a:solidFill>
              </a:defRPr>
            </a:lvl1pPr>
          </a:lstStyle>
          <a:p>
            <a:r>
              <a:rPr lang="en-US" smtClean="0"/>
              <a:t>Click to edit Master title style</a:t>
            </a:r>
            <a:endParaRPr lang="en-US" dirty="0"/>
          </a:p>
        </p:txBody>
      </p:sp>
      <p:sp>
        <p:nvSpPr>
          <p:cNvPr id="11" name="Text Placeholder 2">
            <a:extLst>
              <a:ext uri="{FF2B5EF4-FFF2-40B4-BE49-F238E27FC236}">
                <a16:creationId xmlns:a16="http://schemas.microsoft.com/office/drawing/2014/main" id="{2E867899-7D24-2D49-AD3A-4375AD6E6D4E}"/>
              </a:ext>
            </a:extLst>
          </p:cNvPr>
          <p:cNvSpPr>
            <a:spLocks noGrp="1"/>
          </p:cNvSpPr>
          <p:nvPr>
            <p:ph type="body" idx="13"/>
          </p:nvPr>
        </p:nvSpPr>
        <p:spPr>
          <a:xfrm>
            <a:off x="6421848" y="4087676"/>
            <a:ext cx="4780432"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13" name="Date Placeholder 3">
            <a:extLst>
              <a:ext uri="{FF2B5EF4-FFF2-40B4-BE49-F238E27FC236}">
                <a16:creationId xmlns:a16="http://schemas.microsoft.com/office/drawing/2014/main" id="{BC15E45D-8CAD-8E49-9691-3C736E0BA79C}"/>
              </a:ext>
            </a:extLst>
          </p:cNvPr>
          <p:cNvSpPr txBox="1">
            <a:spLocks/>
          </p:cNvSpPr>
          <p:nvPr userDrawn="1"/>
        </p:nvSpPr>
        <p:spPr>
          <a:xfrm>
            <a:off x="399379" y="30812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3A02F2B-92DD-0044-A9C5-BA1B78F1C0DE}" type="datetimeFigureOut">
              <a:rPr lang="en-US" b="0" i="0" smtClean="0">
                <a:solidFill>
                  <a:srgbClr val="414042"/>
                </a:solidFill>
                <a:latin typeface="Roboto" panose="02000000000000000000" pitchFamily="2" charset="0"/>
                <a:ea typeface="Roboto" panose="02000000000000000000" pitchFamily="2" charset="0"/>
              </a:rPr>
              <a:pPr algn="l"/>
              <a:t>5/21/2020</a:t>
            </a:fld>
            <a:endParaRPr lang="en-US" b="0" i="0" dirty="0">
              <a:solidFill>
                <a:srgbClr val="414042"/>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F91D0440-4AAB-2C44-A4F2-47B70B79BB23}"/>
              </a:ext>
            </a:extLst>
          </p:cNvPr>
          <p:cNvPicPr>
            <a:picLocks noChangeAspect="1"/>
          </p:cNvPicPr>
          <p:nvPr userDrawn="1"/>
        </p:nvPicPr>
        <p:blipFill rotWithShape="1">
          <a:blip r:embed="rId4"/>
          <a:srcRect l="883" r="1"/>
          <a:stretch/>
        </p:blipFill>
        <p:spPr>
          <a:xfrm>
            <a:off x="3085195" y="3397775"/>
            <a:ext cx="2799215" cy="3460225"/>
          </a:xfrm>
          <a:prstGeom prst="rect">
            <a:avLst/>
          </a:prstGeom>
        </p:spPr>
      </p:pic>
    </p:spTree>
    <p:extLst>
      <p:ext uri="{BB962C8B-B14F-4D97-AF65-F5344CB8AC3E}">
        <p14:creationId xmlns:p14="http://schemas.microsoft.com/office/powerpoint/2010/main" val="3119972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57C5-9743-1F4D-951C-86E3D8EFB27E}"/>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id="{F953AAE2-D9C2-9948-ACA2-B4B0F78A1F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id="{6FE54807-246F-9544-865C-44BB771E35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8D04E303-D0F8-A245-BBA7-8D4D1F3FC49F}"/>
              </a:ext>
            </a:extLst>
          </p:cNvPr>
          <p:cNvSpPr>
            <a:spLocks noGrp="1"/>
          </p:cNvSpPr>
          <p:nvPr>
            <p:ph type="dt" sz="half" idx="10"/>
          </p:nvPr>
        </p:nvSpPr>
        <p:spPr/>
        <p:txBody>
          <a:bodyPr/>
          <a:lstStyle/>
          <a:p>
            <a:fld id="{83A02F2B-92DD-0044-A9C5-BA1B78F1C0DE}" type="datetimeFigureOut">
              <a:rPr lang="en-US" smtClean="0"/>
              <a:t>5/21/2020</a:t>
            </a:fld>
            <a:endParaRPr lang="en-US"/>
          </a:p>
        </p:txBody>
      </p:sp>
      <p:sp>
        <p:nvSpPr>
          <p:cNvPr id="6" name="Footer Placeholder 5">
            <a:extLst>
              <a:ext uri="{FF2B5EF4-FFF2-40B4-BE49-F238E27FC236}">
                <a16:creationId xmlns:a16="http://schemas.microsoft.com/office/drawing/2014/main" id="{1036678D-F5E3-9742-8BA0-D6799663C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8B30F-6233-0440-9370-3F9ED10C0365}"/>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2796006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1996-C738-1E4B-A172-A48E7F14246D}"/>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D0201851-767F-F64C-9FBA-36D2DA841748}"/>
              </a:ext>
            </a:extLst>
          </p:cNvPr>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CA70E3B3-7647-C54B-92E3-E5E20D82A7A5}"/>
              </a:ext>
            </a:extLst>
          </p:cNvPr>
          <p:cNvSpPr>
            <a:spLocks noGrp="1"/>
          </p:cNvSpPr>
          <p:nvPr>
            <p:ph type="dt" sz="half" idx="10"/>
          </p:nvPr>
        </p:nvSpPr>
        <p:spPr/>
        <p:txBody>
          <a:bodyPr/>
          <a:lstStyle/>
          <a:p>
            <a:fld id="{83A02F2B-92DD-0044-A9C5-BA1B78F1C0DE}" type="datetimeFigureOut">
              <a:rPr lang="en-US" smtClean="0"/>
              <a:t>5/21/2020</a:t>
            </a:fld>
            <a:endParaRPr lang="en-US"/>
          </a:p>
        </p:txBody>
      </p:sp>
      <p:sp>
        <p:nvSpPr>
          <p:cNvPr id="5" name="Footer Placeholder 4">
            <a:extLst>
              <a:ext uri="{FF2B5EF4-FFF2-40B4-BE49-F238E27FC236}">
                <a16:creationId xmlns:a16="http://schemas.microsoft.com/office/drawing/2014/main" id="{2A2FE513-0E15-594B-B552-B1C1309F0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E4D7A-580D-8A4C-A070-329ECBF7E988}"/>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2890414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A4587-DB38-5B44-B51E-FF134CC656B8}"/>
              </a:ext>
            </a:extLst>
          </p:cNvPr>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id="{78533159-C983-2748-A0DE-0946F638D3AF}"/>
              </a:ext>
            </a:extLst>
          </p:cNvPr>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8EBA544F-6AA8-1B49-A3B2-B48477604F4E}"/>
              </a:ext>
            </a:extLst>
          </p:cNvPr>
          <p:cNvSpPr>
            <a:spLocks noGrp="1"/>
          </p:cNvSpPr>
          <p:nvPr>
            <p:ph type="dt" sz="half" idx="10"/>
          </p:nvPr>
        </p:nvSpPr>
        <p:spPr/>
        <p:txBody>
          <a:bodyPr/>
          <a:lstStyle/>
          <a:p>
            <a:fld id="{83A02F2B-92DD-0044-A9C5-BA1B78F1C0DE}" type="datetimeFigureOut">
              <a:rPr lang="en-US" smtClean="0"/>
              <a:t>5/21/2020</a:t>
            </a:fld>
            <a:endParaRPr lang="en-US"/>
          </a:p>
        </p:txBody>
      </p:sp>
      <p:sp>
        <p:nvSpPr>
          <p:cNvPr id="5" name="Footer Placeholder 4">
            <a:extLst>
              <a:ext uri="{FF2B5EF4-FFF2-40B4-BE49-F238E27FC236}">
                <a16:creationId xmlns:a16="http://schemas.microsoft.com/office/drawing/2014/main" id="{FC5EF8DC-BF0A-E243-A822-17703D936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5E0EA-C9DF-0E45-A28C-FDE3A02FD89B}"/>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3309501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824643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92691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958388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C1A3323-271B-4B4B-80C4-33ACADEE58D3}" type="datetimeFigureOut">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06459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1A3323-271B-4B4B-80C4-33ACADEE58D3}" type="datetimeFigureOut">
              <a:rPr lang="en-US" smtClean="0"/>
              <a:t>5/21/2020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821367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1A3323-271B-4B4B-80C4-33ACADEE58D3}" type="datetimeFigureOut">
              <a:rPr lang="en-US" smtClean="0"/>
              <a:t>5/21/2020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714506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5/21/2020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87705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F5D5-9311-C84D-ADFD-E6C1CA0AB1E4}"/>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6" name="Footer Placeholder 5">
            <a:extLst>
              <a:ext uri="{FF2B5EF4-FFF2-40B4-BE49-F238E27FC236}">
                <a16:creationId xmlns:a16="http://schemas.microsoft.com/office/drawing/2014/main" id="{E7B97DBB-C93D-FA4A-ADCB-D2B7836D8E45}"/>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7" name="Slide Number Placeholder 6">
            <a:extLst>
              <a:ext uri="{FF2B5EF4-FFF2-40B4-BE49-F238E27FC236}">
                <a16:creationId xmlns:a16="http://schemas.microsoft.com/office/drawing/2014/main" id="{F581C65F-14CB-7646-8176-7D9ADEA8D6EF}"/>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11" name="Straight Connector 10">
            <a:extLst>
              <a:ext uri="{FF2B5EF4-FFF2-40B4-BE49-F238E27FC236}">
                <a16:creationId xmlns:a16="http://schemas.microsoft.com/office/drawing/2014/main" id="{8F859EE4-145A-C94B-BD7C-259ED2244EE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7787D22-AA22-E143-B354-EC80B8F8F7CA}"/>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14" name="Picture 13">
            <a:extLst>
              <a:ext uri="{FF2B5EF4-FFF2-40B4-BE49-F238E27FC236}">
                <a16:creationId xmlns:a16="http://schemas.microsoft.com/office/drawing/2014/main" id="{7B1024C2-A29A-F743-9886-DAAC64CA1614}"/>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15" name="TextBox 14">
            <a:extLst>
              <a:ext uri="{FF2B5EF4-FFF2-40B4-BE49-F238E27FC236}">
                <a16:creationId xmlns:a16="http://schemas.microsoft.com/office/drawing/2014/main" id="{3FAE1208-CAB5-0349-84A2-3F632D047E9A}"/>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22" name="Content Placeholder 3">
            <a:extLst>
              <a:ext uri="{FF2B5EF4-FFF2-40B4-BE49-F238E27FC236}">
                <a16:creationId xmlns:a16="http://schemas.microsoft.com/office/drawing/2014/main" id="{58C5D788-612A-6042-9600-919462A9A2D1}"/>
              </a:ext>
            </a:extLst>
          </p:cNvPr>
          <p:cNvSpPr>
            <a:spLocks noGrp="1"/>
          </p:cNvSpPr>
          <p:nvPr>
            <p:ph sz="half" idx="2"/>
          </p:nvPr>
        </p:nvSpPr>
        <p:spPr>
          <a:xfrm>
            <a:off x="420514" y="1846743"/>
            <a:ext cx="5354265" cy="435133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Content Placeholder 3">
            <a:extLst>
              <a:ext uri="{FF2B5EF4-FFF2-40B4-BE49-F238E27FC236}">
                <a16:creationId xmlns:a16="http://schemas.microsoft.com/office/drawing/2014/main" id="{3EEEDC0B-7484-E346-BDFF-3AF27EB1BC15}"/>
              </a:ext>
            </a:extLst>
          </p:cNvPr>
          <p:cNvSpPr>
            <a:spLocks noGrp="1"/>
          </p:cNvSpPr>
          <p:nvPr>
            <p:ph sz="half" idx="13"/>
          </p:nvPr>
        </p:nvSpPr>
        <p:spPr>
          <a:xfrm>
            <a:off x="6406231" y="1846743"/>
            <a:ext cx="5354265" cy="435133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0043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483324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079872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193893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41709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537557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43118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58611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949213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052121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7947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F5D5-9311-C84D-ADFD-E6C1CA0AB1E4}"/>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3" name="Content Placeholder 2">
            <a:extLst>
              <a:ext uri="{FF2B5EF4-FFF2-40B4-BE49-F238E27FC236}">
                <a16:creationId xmlns:a16="http://schemas.microsoft.com/office/drawing/2014/main" id="{16463BC0-CB1E-C34A-9359-1D4875DAC168}"/>
              </a:ext>
            </a:extLst>
          </p:cNvPr>
          <p:cNvSpPr>
            <a:spLocks noGrp="1"/>
          </p:cNvSpPr>
          <p:nvPr>
            <p:ph sz="half" idx="1"/>
          </p:nvPr>
        </p:nvSpPr>
        <p:spPr>
          <a:xfrm>
            <a:off x="420514" y="1851010"/>
            <a:ext cx="11339982" cy="435133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a:extLst>
              <a:ext uri="{FF2B5EF4-FFF2-40B4-BE49-F238E27FC236}">
                <a16:creationId xmlns:a16="http://schemas.microsoft.com/office/drawing/2014/main" id="{E7B97DBB-C93D-FA4A-ADCB-D2B7836D8E45}"/>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7" name="Slide Number Placeholder 6">
            <a:extLst>
              <a:ext uri="{FF2B5EF4-FFF2-40B4-BE49-F238E27FC236}">
                <a16:creationId xmlns:a16="http://schemas.microsoft.com/office/drawing/2014/main" id="{F581C65F-14CB-7646-8176-7D9ADEA8D6EF}"/>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11" name="Straight Connector 10">
            <a:extLst>
              <a:ext uri="{FF2B5EF4-FFF2-40B4-BE49-F238E27FC236}">
                <a16:creationId xmlns:a16="http://schemas.microsoft.com/office/drawing/2014/main" id="{8F859EE4-145A-C94B-BD7C-259ED2244EE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7787D22-AA22-E143-B354-EC80B8F8F7CA}"/>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14" name="Picture 13">
            <a:extLst>
              <a:ext uri="{FF2B5EF4-FFF2-40B4-BE49-F238E27FC236}">
                <a16:creationId xmlns:a16="http://schemas.microsoft.com/office/drawing/2014/main" id="{7B1024C2-A29A-F743-9886-DAAC64CA1614}"/>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15" name="TextBox 14">
            <a:extLst>
              <a:ext uri="{FF2B5EF4-FFF2-40B4-BE49-F238E27FC236}">
                <a16:creationId xmlns:a16="http://schemas.microsoft.com/office/drawing/2014/main" id="{3FAE1208-CAB5-0349-84A2-3F632D047E9A}"/>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Tree>
    <p:extLst>
      <p:ext uri="{BB962C8B-B14F-4D97-AF65-F5344CB8AC3E}">
        <p14:creationId xmlns:p14="http://schemas.microsoft.com/office/powerpoint/2010/main" val="2364292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645828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712132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013824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5/21/2020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258208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5/21/2020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603782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5/21/2020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593976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507443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0126987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333521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855491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with Call-ou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Content Placeholder 3">
            <a:extLst>
              <a:ext uri="{FF2B5EF4-FFF2-40B4-BE49-F238E27FC236}">
                <a16:creationId xmlns:a16="http://schemas.microsoft.com/office/drawing/2014/main" id="{B0961EEB-81B0-F44A-9BB5-E09EA4E639C2}"/>
              </a:ext>
            </a:extLst>
          </p:cNvPr>
          <p:cNvSpPr>
            <a:spLocks noGrp="1"/>
          </p:cNvSpPr>
          <p:nvPr>
            <p:ph sz="half" idx="2"/>
          </p:nvPr>
        </p:nvSpPr>
        <p:spPr>
          <a:xfrm>
            <a:off x="4016999" y="1851010"/>
            <a:ext cx="7743498" cy="435133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Tree>
    <p:extLst>
      <p:ext uri="{BB962C8B-B14F-4D97-AF65-F5344CB8AC3E}">
        <p14:creationId xmlns:p14="http://schemas.microsoft.com/office/powerpoint/2010/main" val="3176398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600331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397131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904721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213378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5/21/2020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500565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5/21/2020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991051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5/21/2020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669986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8741579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074300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16817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with Char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3" name="Chart Placeholder 2">
            <a:extLst>
              <a:ext uri="{FF2B5EF4-FFF2-40B4-BE49-F238E27FC236}">
                <a16:creationId xmlns:a16="http://schemas.microsoft.com/office/drawing/2014/main" id="{41391BDF-EF63-E74A-9EBC-5815CDD0E736}"/>
              </a:ext>
            </a:extLst>
          </p:cNvPr>
          <p:cNvSpPr>
            <a:spLocks noGrp="1"/>
          </p:cNvSpPr>
          <p:nvPr>
            <p:ph type="chart" sz="quarter" idx="13"/>
          </p:nvPr>
        </p:nvSpPr>
        <p:spPr>
          <a:xfrm>
            <a:off x="4016999" y="1851011"/>
            <a:ext cx="7765426" cy="4232290"/>
          </a:xfrm>
        </p:spPr>
        <p:txBody>
          <a:bodyPr/>
          <a:lstStyle/>
          <a:p>
            <a:r>
              <a:rPr lang="en-US" smtClean="0"/>
              <a:t>Click icon to add chart</a:t>
            </a:r>
            <a:endParaRPr lang="en-US"/>
          </a:p>
        </p:txBody>
      </p:sp>
    </p:spTree>
    <p:extLst>
      <p:ext uri="{BB962C8B-B14F-4D97-AF65-F5344CB8AC3E}">
        <p14:creationId xmlns:p14="http://schemas.microsoft.com/office/powerpoint/2010/main" val="4146682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526377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7702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82" b="0" i="0">
                <a:solidFill>
                  <a:schemeClr val="tx1"/>
                </a:solidFill>
                <a:latin typeface="Arial Black"/>
                <a:cs typeface="Arial Black"/>
              </a:defRPr>
            </a:lvl1pPr>
          </a:lstStyle>
          <a:p>
            <a:pPr marL="11206">
              <a:spcBef>
                <a:spcPts val="221"/>
              </a:spcBef>
            </a:pPr>
            <a:r>
              <a:rPr lang="en-US" spc="-146" smtClean="0"/>
              <a:t>Riverside </a:t>
            </a:r>
            <a:r>
              <a:rPr lang="en-US" spc="-132" smtClean="0"/>
              <a:t>County </a:t>
            </a:r>
            <a:r>
              <a:rPr lang="en-US" spc="-128" smtClean="0"/>
              <a:t>Office </a:t>
            </a:r>
            <a:r>
              <a:rPr lang="en-US" spc="-115" smtClean="0"/>
              <a:t>of </a:t>
            </a:r>
            <a:r>
              <a:rPr lang="en-US" spc="-132" smtClean="0"/>
              <a:t>Education</a:t>
            </a:r>
            <a:endParaRPr lang="en-US" spc="-132" dirty="0"/>
          </a:p>
        </p:txBody>
      </p:sp>
      <p:sp>
        <p:nvSpPr>
          <p:cNvPr id="5" name="Holder 5"/>
          <p:cNvSpPr>
            <a:spLocks noGrp="1"/>
          </p:cNvSpPr>
          <p:nvPr>
            <p:ph type="dt" sz="half" idx="6"/>
          </p:nvPr>
        </p:nvSpPr>
        <p:spPr/>
        <p:txBody>
          <a:bodyPr lIns="0" tIns="0" rIns="0" bIns="0"/>
          <a:lstStyle>
            <a:lvl1pPr>
              <a:defRPr sz="882" b="0" i="0">
                <a:solidFill>
                  <a:schemeClr val="tx1"/>
                </a:solidFill>
                <a:latin typeface="Arial Black"/>
                <a:cs typeface="Arial Black"/>
              </a:defRPr>
            </a:lvl1pPr>
          </a:lstStyle>
          <a:p>
            <a:pPr marL="11206">
              <a:spcBef>
                <a:spcPts val="221"/>
              </a:spcBef>
            </a:pPr>
            <a:r>
              <a:rPr lang="en-US" spc="-84" smtClean="0"/>
              <a:t>04/22/2020</a:t>
            </a:r>
            <a:endParaRPr lang="en-US" spc="-84" dirty="0"/>
          </a:p>
        </p:txBody>
      </p:sp>
      <p:sp>
        <p:nvSpPr>
          <p:cNvPr id="6" name="Holder 6"/>
          <p:cNvSpPr>
            <a:spLocks noGrp="1"/>
          </p:cNvSpPr>
          <p:nvPr>
            <p:ph type="sldNum" sz="quarter" idx="7"/>
          </p:nvPr>
        </p:nvSpPr>
        <p:spPr/>
        <p:txBody>
          <a:bodyPr lIns="0" tIns="0" rIns="0" bIns="0"/>
          <a:lstStyle>
            <a:lvl1pPr>
              <a:defRPr sz="882" b="0" i="0">
                <a:solidFill>
                  <a:schemeClr val="tx1"/>
                </a:solidFill>
                <a:latin typeface="Arial Black"/>
                <a:cs typeface="Arial Black"/>
              </a:defRPr>
            </a:lvl1pPr>
          </a:lstStyle>
          <a:p>
            <a:pPr marL="22413">
              <a:spcBef>
                <a:spcPts val="221"/>
              </a:spcBef>
            </a:pPr>
            <a:fld id="{81D60167-4931-47E6-BA6A-407CBD079E47}" type="slidenum">
              <a:rPr lang="en-US" spc="-150" smtClean="0"/>
              <a:pPr marL="22413">
                <a:spcBef>
                  <a:spcPts val="221"/>
                </a:spcBef>
              </a:pPr>
              <a:t>‹#›</a:t>
            </a:fld>
            <a:endParaRPr lang="en-US" spc="-150" dirty="0"/>
          </a:p>
        </p:txBody>
      </p:sp>
    </p:spTree>
    <p:extLst>
      <p:ext uri="{BB962C8B-B14F-4D97-AF65-F5344CB8AC3E}">
        <p14:creationId xmlns:p14="http://schemas.microsoft.com/office/powerpoint/2010/main" val="32094039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223410" y="1219867"/>
            <a:ext cx="1745213" cy="1776507"/>
          </a:xfrm>
          <a:prstGeom prst="rect">
            <a:avLst/>
          </a:prstGeom>
          <a:blipFill>
            <a:blip r:embed="rId2" cstate="print"/>
            <a:stretch>
              <a:fillRect/>
            </a:stretch>
          </a:blipFill>
        </p:spPr>
        <p:txBody>
          <a:bodyPr wrap="square" lIns="0" tIns="0" rIns="0" bIns="0" rtlCol="0"/>
          <a:lstStyle/>
          <a:p>
            <a:endParaRPr sz="1588"/>
          </a:p>
        </p:txBody>
      </p:sp>
      <p:sp>
        <p:nvSpPr>
          <p:cNvPr id="2" name="Holder 2"/>
          <p:cNvSpPr>
            <a:spLocks noGrp="1"/>
          </p:cNvSpPr>
          <p:nvPr>
            <p:ph type="title"/>
          </p:nvPr>
        </p:nvSpPr>
        <p:spPr>
          <a:xfrm>
            <a:off x="2236417" y="3176294"/>
            <a:ext cx="7719167" cy="332720"/>
          </a:xfrm>
        </p:spPr>
        <p:txBody>
          <a:bodyPr lIns="0" tIns="0" rIns="0" bIns="0"/>
          <a:lstStyle>
            <a:lvl1pPr>
              <a:defRPr sz="2162" b="0" i="0">
                <a:solidFill>
                  <a:schemeClr val="tx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882" b="0" i="0">
                <a:solidFill>
                  <a:schemeClr val="tx1"/>
                </a:solidFill>
                <a:latin typeface="Arial Black"/>
                <a:cs typeface="Arial Black"/>
              </a:defRPr>
            </a:lvl1pPr>
          </a:lstStyle>
          <a:p>
            <a:pPr marL="11206">
              <a:spcBef>
                <a:spcPts val="221"/>
              </a:spcBef>
            </a:pPr>
            <a:r>
              <a:rPr lang="en-US" spc="-146" smtClean="0"/>
              <a:t>Riverside </a:t>
            </a:r>
            <a:r>
              <a:rPr lang="en-US" spc="-132" smtClean="0"/>
              <a:t>County </a:t>
            </a:r>
            <a:r>
              <a:rPr lang="en-US" spc="-128" smtClean="0"/>
              <a:t>Office </a:t>
            </a:r>
            <a:r>
              <a:rPr lang="en-US" spc="-115" smtClean="0"/>
              <a:t>of </a:t>
            </a:r>
            <a:r>
              <a:rPr lang="en-US" spc="-132" smtClean="0"/>
              <a:t>Education</a:t>
            </a:r>
            <a:endParaRPr lang="en-US" spc="-132" dirty="0"/>
          </a:p>
        </p:txBody>
      </p:sp>
      <p:sp>
        <p:nvSpPr>
          <p:cNvPr id="5" name="Holder 5"/>
          <p:cNvSpPr>
            <a:spLocks noGrp="1"/>
          </p:cNvSpPr>
          <p:nvPr>
            <p:ph type="dt" sz="half" idx="6"/>
          </p:nvPr>
        </p:nvSpPr>
        <p:spPr/>
        <p:txBody>
          <a:bodyPr lIns="0" tIns="0" rIns="0" bIns="0"/>
          <a:lstStyle>
            <a:lvl1pPr>
              <a:defRPr sz="882" b="0" i="0">
                <a:solidFill>
                  <a:schemeClr val="tx1"/>
                </a:solidFill>
                <a:latin typeface="Arial Black"/>
                <a:cs typeface="Arial Black"/>
              </a:defRPr>
            </a:lvl1pPr>
          </a:lstStyle>
          <a:p>
            <a:pPr marL="11206">
              <a:spcBef>
                <a:spcPts val="221"/>
              </a:spcBef>
            </a:pPr>
            <a:r>
              <a:rPr lang="en-US" spc="-84" smtClean="0"/>
              <a:t>04/22/2020</a:t>
            </a:r>
            <a:endParaRPr lang="en-US" spc="-84" dirty="0"/>
          </a:p>
        </p:txBody>
      </p:sp>
      <p:sp>
        <p:nvSpPr>
          <p:cNvPr id="6" name="Holder 6"/>
          <p:cNvSpPr>
            <a:spLocks noGrp="1"/>
          </p:cNvSpPr>
          <p:nvPr>
            <p:ph type="sldNum" sz="quarter" idx="7"/>
          </p:nvPr>
        </p:nvSpPr>
        <p:spPr/>
        <p:txBody>
          <a:bodyPr lIns="0" tIns="0" rIns="0" bIns="0"/>
          <a:lstStyle>
            <a:lvl1pPr>
              <a:defRPr sz="882" b="0" i="0">
                <a:solidFill>
                  <a:schemeClr val="tx1"/>
                </a:solidFill>
                <a:latin typeface="Arial Black"/>
                <a:cs typeface="Arial Black"/>
              </a:defRPr>
            </a:lvl1pPr>
          </a:lstStyle>
          <a:p>
            <a:pPr marL="22413">
              <a:spcBef>
                <a:spcPts val="221"/>
              </a:spcBef>
            </a:pPr>
            <a:fld id="{81D60167-4931-47E6-BA6A-407CBD079E47}" type="slidenum">
              <a:rPr lang="en-US" spc="-150" smtClean="0"/>
              <a:pPr marL="22413">
                <a:spcBef>
                  <a:spcPts val="221"/>
                </a:spcBef>
              </a:pPr>
              <a:t>‹#›</a:t>
            </a:fld>
            <a:endParaRPr lang="en-US" spc="-150" dirty="0"/>
          </a:p>
        </p:txBody>
      </p:sp>
    </p:spTree>
    <p:extLst>
      <p:ext uri="{BB962C8B-B14F-4D97-AF65-F5344CB8AC3E}">
        <p14:creationId xmlns:p14="http://schemas.microsoft.com/office/powerpoint/2010/main" val="1881424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236417" y="3176294"/>
            <a:ext cx="7719167" cy="332720"/>
          </a:xfrm>
        </p:spPr>
        <p:txBody>
          <a:bodyPr lIns="0" tIns="0" rIns="0" bIns="0"/>
          <a:lstStyle>
            <a:lvl1pPr>
              <a:defRPr sz="2162" b="0"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82" b="0" i="0">
                <a:solidFill>
                  <a:schemeClr val="tx1"/>
                </a:solidFill>
                <a:latin typeface="Arial Black"/>
                <a:cs typeface="Arial Black"/>
              </a:defRPr>
            </a:lvl1pPr>
          </a:lstStyle>
          <a:p>
            <a:pPr marL="11206">
              <a:spcBef>
                <a:spcPts val="221"/>
              </a:spcBef>
            </a:pPr>
            <a:r>
              <a:rPr lang="en-US" spc="-146" smtClean="0"/>
              <a:t>Riverside </a:t>
            </a:r>
            <a:r>
              <a:rPr lang="en-US" spc="-132" smtClean="0"/>
              <a:t>County </a:t>
            </a:r>
            <a:r>
              <a:rPr lang="en-US" spc="-128" smtClean="0"/>
              <a:t>Office </a:t>
            </a:r>
            <a:r>
              <a:rPr lang="en-US" spc="-115" smtClean="0"/>
              <a:t>of </a:t>
            </a:r>
            <a:r>
              <a:rPr lang="en-US" spc="-132" smtClean="0"/>
              <a:t>Education</a:t>
            </a:r>
            <a:endParaRPr lang="en-US" spc="-132" dirty="0"/>
          </a:p>
        </p:txBody>
      </p:sp>
      <p:sp>
        <p:nvSpPr>
          <p:cNvPr id="6" name="Holder 6"/>
          <p:cNvSpPr>
            <a:spLocks noGrp="1"/>
          </p:cNvSpPr>
          <p:nvPr>
            <p:ph type="dt" sz="half" idx="6"/>
          </p:nvPr>
        </p:nvSpPr>
        <p:spPr/>
        <p:txBody>
          <a:bodyPr lIns="0" tIns="0" rIns="0" bIns="0"/>
          <a:lstStyle>
            <a:lvl1pPr>
              <a:defRPr sz="882" b="0" i="0">
                <a:solidFill>
                  <a:schemeClr val="tx1"/>
                </a:solidFill>
                <a:latin typeface="Arial Black"/>
                <a:cs typeface="Arial Black"/>
              </a:defRPr>
            </a:lvl1pPr>
          </a:lstStyle>
          <a:p>
            <a:pPr marL="11206">
              <a:spcBef>
                <a:spcPts val="221"/>
              </a:spcBef>
            </a:pPr>
            <a:r>
              <a:rPr lang="en-US" spc="-84" smtClean="0"/>
              <a:t>04/22/2020</a:t>
            </a:r>
            <a:endParaRPr lang="en-US" spc="-84" dirty="0"/>
          </a:p>
        </p:txBody>
      </p:sp>
      <p:sp>
        <p:nvSpPr>
          <p:cNvPr id="7" name="Holder 7"/>
          <p:cNvSpPr>
            <a:spLocks noGrp="1"/>
          </p:cNvSpPr>
          <p:nvPr>
            <p:ph type="sldNum" sz="quarter" idx="7"/>
          </p:nvPr>
        </p:nvSpPr>
        <p:spPr/>
        <p:txBody>
          <a:bodyPr lIns="0" tIns="0" rIns="0" bIns="0"/>
          <a:lstStyle>
            <a:lvl1pPr>
              <a:defRPr sz="882" b="0" i="0">
                <a:solidFill>
                  <a:schemeClr val="tx1"/>
                </a:solidFill>
                <a:latin typeface="Arial Black"/>
                <a:cs typeface="Arial Black"/>
              </a:defRPr>
            </a:lvl1pPr>
          </a:lstStyle>
          <a:p>
            <a:pPr marL="22413">
              <a:spcBef>
                <a:spcPts val="221"/>
              </a:spcBef>
            </a:pPr>
            <a:fld id="{81D60167-4931-47E6-BA6A-407CBD079E47}" type="slidenum">
              <a:rPr lang="en-US" spc="-150" smtClean="0"/>
              <a:pPr marL="22413">
                <a:spcBef>
                  <a:spcPts val="221"/>
                </a:spcBef>
              </a:pPr>
              <a:t>‹#›</a:t>
            </a:fld>
            <a:endParaRPr lang="en-US" spc="-150" dirty="0"/>
          </a:p>
        </p:txBody>
      </p:sp>
    </p:spTree>
    <p:extLst>
      <p:ext uri="{BB962C8B-B14F-4D97-AF65-F5344CB8AC3E}">
        <p14:creationId xmlns:p14="http://schemas.microsoft.com/office/powerpoint/2010/main" val="2648304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236417" y="3176294"/>
            <a:ext cx="7719167" cy="332720"/>
          </a:xfrm>
        </p:spPr>
        <p:txBody>
          <a:bodyPr lIns="0" tIns="0" rIns="0" bIns="0"/>
          <a:lstStyle>
            <a:lvl1pPr>
              <a:defRPr sz="2162"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defRPr sz="882" b="0" i="0">
                <a:solidFill>
                  <a:schemeClr val="tx1"/>
                </a:solidFill>
                <a:latin typeface="Arial Black"/>
                <a:cs typeface="Arial Black"/>
              </a:defRPr>
            </a:lvl1pPr>
          </a:lstStyle>
          <a:p>
            <a:pPr marL="11206">
              <a:spcBef>
                <a:spcPts val="221"/>
              </a:spcBef>
            </a:pPr>
            <a:r>
              <a:rPr lang="en-US" spc="-146" smtClean="0"/>
              <a:t>Riverside </a:t>
            </a:r>
            <a:r>
              <a:rPr lang="en-US" spc="-132" smtClean="0"/>
              <a:t>County </a:t>
            </a:r>
            <a:r>
              <a:rPr lang="en-US" spc="-128" smtClean="0"/>
              <a:t>Office </a:t>
            </a:r>
            <a:r>
              <a:rPr lang="en-US" spc="-115" smtClean="0"/>
              <a:t>of </a:t>
            </a:r>
            <a:r>
              <a:rPr lang="en-US" spc="-132" smtClean="0"/>
              <a:t>Education</a:t>
            </a:r>
            <a:endParaRPr lang="en-US" spc="-132" dirty="0"/>
          </a:p>
        </p:txBody>
      </p:sp>
      <p:sp>
        <p:nvSpPr>
          <p:cNvPr id="4" name="Holder 4"/>
          <p:cNvSpPr>
            <a:spLocks noGrp="1"/>
          </p:cNvSpPr>
          <p:nvPr>
            <p:ph type="dt" sz="half" idx="6"/>
          </p:nvPr>
        </p:nvSpPr>
        <p:spPr/>
        <p:txBody>
          <a:bodyPr lIns="0" tIns="0" rIns="0" bIns="0"/>
          <a:lstStyle>
            <a:lvl1pPr>
              <a:defRPr sz="882" b="0" i="0">
                <a:solidFill>
                  <a:schemeClr val="tx1"/>
                </a:solidFill>
                <a:latin typeface="Arial Black"/>
                <a:cs typeface="Arial Black"/>
              </a:defRPr>
            </a:lvl1pPr>
          </a:lstStyle>
          <a:p>
            <a:pPr marL="11206">
              <a:spcBef>
                <a:spcPts val="221"/>
              </a:spcBef>
            </a:pPr>
            <a:r>
              <a:rPr lang="en-US" spc="-84" smtClean="0"/>
              <a:t>04/22/2020</a:t>
            </a:r>
            <a:endParaRPr lang="en-US" spc="-84" dirty="0"/>
          </a:p>
        </p:txBody>
      </p:sp>
      <p:sp>
        <p:nvSpPr>
          <p:cNvPr id="5" name="Holder 5"/>
          <p:cNvSpPr>
            <a:spLocks noGrp="1"/>
          </p:cNvSpPr>
          <p:nvPr>
            <p:ph type="sldNum" sz="quarter" idx="7"/>
          </p:nvPr>
        </p:nvSpPr>
        <p:spPr/>
        <p:txBody>
          <a:bodyPr lIns="0" tIns="0" rIns="0" bIns="0"/>
          <a:lstStyle>
            <a:lvl1pPr>
              <a:defRPr sz="882" b="0" i="0">
                <a:solidFill>
                  <a:schemeClr val="tx1"/>
                </a:solidFill>
                <a:latin typeface="Arial Black"/>
                <a:cs typeface="Arial Black"/>
              </a:defRPr>
            </a:lvl1pPr>
          </a:lstStyle>
          <a:p>
            <a:pPr marL="22413">
              <a:spcBef>
                <a:spcPts val="221"/>
              </a:spcBef>
            </a:pPr>
            <a:fld id="{81D60167-4931-47E6-BA6A-407CBD079E47}" type="slidenum">
              <a:rPr lang="en-US" spc="-150" smtClean="0"/>
              <a:pPr marL="22413">
                <a:spcBef>
                  <a:spcPts val="221"/>
                </a:spcBef>
              </a:pPr>
              <a:t>‹#›</a:t>
            </a:fld>
            <a:endParaRPr lang="en-US" spc="-150" dirty="0"/>
          </a:p>
        </p:txBody>
      </p:sp>
    </p:spTree>
    <p:extLst>
      <p:ext uri="{BB962C8B-B14F-4D97-AF65-F5344CB8AC3E}">
        <p14:creationId xmlns:p14="http://schemas.microsoft.com/office/powerpoint/2010/main" val="24072076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82" b="0" i="0">
                <a:solidFill>
                  <a:schemeClr val="tx1"/>
                </a:solidFill>
                <a:latin typeface="Arial Black"/>
                <a:cs typeface="Arial Black"/>
              </a:defRPr>
            </a:lvl1pPr>
          </a:lstStyle>
          <a:p>
            <a:pPr marL="11206">
              <a:spcBef>
                <a:spcPts val="221"/>
              </a:spcBef>
            </a:pPr>
            <a:r>
              <a:rPr lang="en-US" spc="-146" smtClean="0"/>
              <a:t>Riverside </a:t>
            </a:r>
            <a:r>
              <a:rPr lang="en-US" spc="-132" smtClean="0"/>
              <a:t>County </a:t>
            </a:r>
            <a:r>
              <a:rPr lang="en-US" spc="-128" smtClean="0"/>
              <a:t>Office </a:t>
            </a:r>
            <a:r>
              <a:rPr lang="en-US" spc="-115" smtClean="0"/>
              <a:t>of </a:t>
            </a:r>
            <a:r>
              <a:rPr lang="en-US" spc="-132" smtClean="0"/>
              <a:t>Education</a:t>
            </a:r>
            <a:endParaRPr lang="en-US" spc="-132" dirty="0"/>
          </a:p>
        </p:txBody>
      </p:sp>
      <p:sp>
        <p:nvSpPr>
          <p:cNvPr id="3" name="Holder 3"/>
          <p:cNvSpPr>
            <a:spLocks noGrp="1"/>
          </p:cNvSpPr>
          <p:nvPr>
            <p:ph type="dt" sz="half" idx="6"/>
          </p:nvPr>
        </p:nvSpPr>
        <p:spPr/>
        <p:txBody>
          <a:bodyPr lIns="0" tIns="0" rIns="0" bIns="0"/>
          <a:lstStyle>
            <a:lvl1pPr>
              <a:defRPr sz="882" b="0" i="0">
                <a:solidFill>
                  <a:schemeClr val="tx1"/>
                </a:solidFill>
                <a:latin typeface="Arial Black"/>
                <a:cs typeface="Arial Black"/>
              </a:defRPr>
            </a:lvl1pPr>
          </a:lstStyle>
          <a:p>
            <a:pPr marL="11206">
              <a:spcBef>
                <a:spcPts val="221"/>
              </a:spcBef>
            </a:pPr>
            <a:r>
              <a:rPr lang="en-US" spc="-84" smtClean="0"/>
              <a:t>04/22/2020</a:t>
            </a:r>
            <a:endParaRPr lang="en-US" spc="-84" dirty="0"/>
          </a:p>
        </p:txBody>
      </p:sp>
      <p:sp>
        <p:nvSpPr>
          <p:cNvPr id="4" name="Holder 4"/>
          <p:cNvSpPr>
            <a:spLocks noGrp="1"/>
          </p:cNvSpPr>
          <p:nvPr>
            <p:ph type="sldNum" sz="quarter" idx="7"/>
          </p:nvPr>
        </p:nvSpPr>
        <p:spPr/>
        <p:txBody>
          <a:bodyPr lIns="0" tIns="0" rIns="0" bIns="0"/>
          <a:lstStyle>
            <a:lvl1pPr>
              <a:defRPr sz="882" b="0" i="0">
                <a:solidFill>
                  <a:schemeClr val="tx1"/>
                </a:solidFill>
                <a:latin typeface="Arial Black"/>
                <a:cs typeface="Arial Black"/>
              </a:defRPr>
            </a:lvl1pPr>
          </a:lstStyle>
          <a:p>
            <a:pPr marL="22413">
              <a:spcBef>
                <a:spcPts val="221"/>
              </a:spcBef>
            </a:pPr>
            <a:fld id="{81D60167-4931-47E6-BA6A-407CBD079E47}" type="slidenum">
              <a:rPr lang="en-US" spc="-150" smtClean="0"/>
              <a:pPr marL="22413">
                <a:spcBef>
                  <a:spcPts val="221"/>
                </a:spcBef>
              </a:pPr>
              <a:t>‹#›</a:t>
            </a:fld>
            <a:endParaRPr lang="en-US" spc="-150" dirty="0"/>
          </a:p>
        </p:txBody>
      </p:sp>
    </p:spTree>
    <p:extLst>
      <p:ext uri="{BB962C8B-B14F-4D97-AF65-F5344CB8AC3E}">
        <p14:creationId xmlns:p14="http://schemas.microsoft.com/office/powerpoint/2010/main" val="3938222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28240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5600968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303630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07501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with Tab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4" name="Table Placeholder 3">
            <a:extLst>
              <a:ext uri="{FF2B5EF4-FFF2-40B4-BE49-F238E27FC236}">
                <a16:creationId xmlns:a16="http://schemas.microsoft.com/office/drawing/2014/main" id="{F84F8877-B4A8-824A-8C9D-A50927D51F39}"/>
              </a:ext>
            </a:extLst>
          </p:cNvPr>
          <p:cNvSpPr>
            <a:spLocks noGrp="1"/>
          </p:cNvSpPr>
          <p:nvPr>
            <p:ph type="tbl" sz="quarter" idx="13"/>
          </p:nvPr>
        </p:nvSpPr>
        <p:spPr>
          <a:xfrm>
            <a:off x="4016375" y="1851011"/>
            <a:ext cx="7743825" cy="4351338"/>
          </a:xfrm>
        </p:spPr>
        <p:txBody>
          <a:bodyPr/>
          <a:lstStyle/>
          <a:p>
            <a:r>
              <a:rPr lang="en-US" smtClean="0"/>
              <a:t>Click icon to add table</a:t>
            </a:r>
            <a:endParaRPr lang="en-US"/>
          </a:p>
        </p:txBody>
      </p:sp>
    </p:spTree>
    <p:extLst>
      <p:ext uri="{BB962C8B-B14F-4D97-AF65-F5344CB8AC3E}">
        <p14:creationId xmlns:p14="http://schemas.microsoft.com/office/powerpoint/2010/main" val="4109577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43604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285823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0237424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7937815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422832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78986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with Pictur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3" name="Picture Placeholder 2">
            <a:extLst>
              <a:ext uri="{FF2B5EF4-FFF2-40B4-BE49-F238E27FC236}">
                <a16:creationId xmlns:a16="http://schemas.microsoft.com/office/drawing/2014/main" id="{9DDCA467-B0CB-FE47-A9DF-330F992E9FC9}"/>
              </a:ext>
            </a:extLst>
          </p:cNvPr>
          <p:cNvSpPr>
            <a:spLocks noGrp="1"/>
          </p:cNvSpPr>
          <p:nvPr>
            <p:ph type="pic" sz="quarter" idx="13"/>
          </p:nvPr>
        </p:nvSpPr>
        <p:spPr>
          <a:xfrm>
            <a:off x="4016375" y="1851011"/>
            <a:ext cx="7743825" cy="4351338"/>
          </a:xfrm>
        </p:spPr>
        <p:txBody>
          <a:bodyPr/>
          <a:lstStyle/>
          <a:p>
            <a:r>
              <a:rPr lang="en-US" smtClean="0"/>
              <a:t>Click icon to add picture</a:t>
            </a:r>
            <a:endParaRPr lang="en-US"/>
          </a:p>
        </p:txBody>
      </p:sp>
    </p:spTree>
    <p:extLst>
      <p:ext uri="{BB962C8B-B14F-4D97-AF65-F5344CB8AC3E}">
        <p14:creationId xmlns:p14="http://schemas.microsoft.com/office/powerpoint/2010/main" val="393432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with Picture 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F5D5-9311-C84D-ADFD-E6C1CA0AB1E4}"/>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6" name="Footer Placeholder 5">
            <a:extLst>
              <a:ext uri="{FF2B5EF4-FFF2-40B4-BE49-F238E27FC236}">
                <a16:creationId xmlns:a16="http://schemas.microsoft.com/office/drawing/2014/main" id="{E7B97DBB-C93D-FA4A-ADCB-D2B7836D8E45}"/>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7" name="Slide Number Placeholder 6">
            <a:extLst>
              <a:ext uri="{FF2B5EF4-FFF2-40B4-BE49-F238E27FC236}">
                <a16:creationId xmlns:a16="http://schemas.microsoft.com/office/drawing/2014/main" id="{F581C65F-14CB-7646-8176-7D9ADEA8D6EF}"/>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11" name="Straight Connector 10">
            <a:extLst>
              <a:ext uri="{FF2B5EF4-FFF2-40B4-BE49-F238E27FC236}">
                <a16:creationId xmlns:a16="http://schemas.microsoft.com/office/drawing/2014/main" id="{8F859EE4-145A-C94B-BD7C-259ED2244EE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7787D22-AA22-E143-B354-EC80B8F8F7CA}"/>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14" name="Picture 13">
            <a:extLst>
              <a:ext uri="{FF2B5EF4-FFF2-40B4-BE49-F238E27FC236}">
                <a16:creationId xmlns:a16="http://schemas.microsoft.com/office/drawing/2014/main" id="{7B1024C2-A29A-F743-9886-DAAC64CA1614}"/>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15" name="TextBox 14">
            <a:extLst>
              <a:ext uri="{FF2B5EF4-FFF2-40B4-BE49-F238E27FC236}">
                <a16:creationId xmlns:a16="http://schemas.microsoft.com/office/drawing/2014/main" id="{3FAE1208-CAB5-0349-84A2-3F632D047E9A}"/>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22" name="Content Placeholder 3">
            <a:extLst>
              <a:ext uri="{FF2B5EF4-FFF2-40B4-BE49-F238E27FC236}">
                <a16:creationId xmlns:a16="http://schemas.microsoft.com/office/drawing/2014/main" id="{58C5D788-612A-6042-9600-919462A9A2D1}"/>
              </a:ext>
            </a:extLst>
          </p:cNvPr>
          <p:cNvSpPr>
            <a:spLocks noGrp="1"/>
          </p:cNvSpPr>
          <p:nvPr>
            <p:ph sz="half" idx="2"/>
          </p:nvPr>
        </p:nvSpPr>
        <p:spPr>
          <a:xfrm>
            <a:off x="420514" y="1846743"/>
            <a:ext cx="5354265" cy="435133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Picture Placeholder 3">
            <a:extLst>
              <a:ext uri="{FF2B5EF4-FFF2-40B4-BE49-F238E27FC236}">
                <a16:creationId xmlns:a16="http://schemas.microsoft.com/office/drawing/2014/main" id="{B69FDEE7-9057-C446-A6F4-5867D5DA4D3F}"/>
              </a:ext>
            </a:extLst>
          </p:cNvPr>
          <p:cNvSpPr>
            <a:spLocks noGrp="1"/>
          </p:cNvSpPr>
          <p:nvPr>
            <p:ph type="pic" sz="quarter" idx="13"/>
          </p:nvPr>
        </p:nvSpPr>
        <p:spPr>
          <a:xfrm>
            <a:off x="6406230" y="1846743"/>
            <a:ext cx="5354265" cy="4306243"/>
          </a:xfrm>
        </p:spPr>
        <p:txBody>
          <a:bodyPr/>
          <a:lstStyle/>
          <a:p>
            <a:r>
              <a:rPr lang="en-US" smtClean="0"/>
              <a:t>Click icon to add picture</a:t>
            </a:r>
            <a:endParaRPr lang="en-US"/>
          </a:p>
        </p:txBody>
      </p:sp>
    </p:spTree>
    <p:extLst>
      <p:ext uri="{BB962C8B-B14F-4D97-AF65-F5344CB8AC3E}">
        <p14:creationId xmlns:p14="http://schemas.microsoft.com/office/powerpoint/2010/main" val="1107347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5.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E24525-39C4-F54C-86D1-86CDB562A7AF}"/>
              </a:ext>
            </a:extLst>
          </p:cNvPr>
          <p:cNvSpPr>
            <a:spLocks noGrp="1"/>
          </p:cNvSpPr>
          <p:nvPr>
            <p:ph type="title"/>
          </p:nvPr>
        </p:nvSpPr>
        <p:spPr>
          <a:xfrm>
            <a:off x="388800" y="365125"/>
            <a:ext cx="11433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C0A5AF8F-53BE-394C-A744-F30F345B5608}"/>
              </a:ext>
            </a:extLst>
          </p:cNvPr>
          <p:cNvSpPr>
            <a:spLocks noGrp="1"/>
          </p:cNvSpPr>
          <p:nvPr>
            <p:ph type="body" idx="1"/>
          </p:nvPr>
        </p:nvSpPr>
        <p:spPr>
          <a:xfrm>
            <a:off x="388800" y="1825625"/>
            <a:ext cx="11433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id="{E4168CA8-D387-744F-BB78-92B86B88B0DE}"/>
              </a:ext>
            </a:extLst>
          </p:cNvPr>
          <p:cNvSpPr>
            <a:spLocks noGrp="1"/>
          </p:cNvSpPr>
          <p:nvPr>
            <p:ph type="dt" sz="half" idx="2"/>
          </p:nvPr>
        </p:nvSpPr>
        <p:spPr>
          <a:xfrm>
            <a:off x="388800"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02F2B-92DD-0044-A9C5-BA1B78F1C0DE}" type="datetimeFigureOut">
              <a:rPr lang="en-US" smtClean="0"/>
              <a:t>5/21/2020</a:t>
            </a:fld>
            <a:endParaRPr lang="en-US"/>
          </a:p>
        </p:txBody>
      </p:sp>
      <p:sp>
        <p:nvSpPr>
          <p:cNvPr id="5" name="Footer Placeholder 4">
            <a:extLst>
              <a:ext uri="{FF2B5EF4-FFF2-40B4-BE49-F238E27FC236}">
                <a16:creationId xmlns:a16="http://schemas.microsoft.com/office/drawing/2014/main" id="{3629F8D3-A7F2-0A46-A9C5-A07AFF16B7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C071E6-EA9F-8641-9E03-2750686FD4DF}"/>
              </a:ext>
            </a:extLst>
          </p:cNvPr>
          <p:cNvSpPr>
            <a:spLocks noGrp="1"/>
          </p:cNvSpPr>
          <p:nvPr>
            <p:ph type="sldNum" sz="quarter" idx="4"/>
          </p:nvPr>
        </p:nvSpPr>
        <p:spPr>
          <a:xfrm>
            <a:off x="9079200"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FFAC0-A598-7545-AD7E-965854CFFEC8}" type="slidenum">
              <a:rPr lang="en-US" smtClean="0"/>
              <a:t>‹#›</a:t>
            </a:fld>
            <a:endParaRPr lang="en-US"/>
          </a:p>
        </p:txBody>
      </p:sp>
    </p:spTree>
    <p:extLst>
      <p:ext uri="{BB962C8B-B14F-4D97-AF65-F5344CB8AC3E}">
        <p14:creationId xmlns:p14="http://schemas.microsoft.com/office/powerpoint/2010/main" val="233384842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2" r:id="rId3"/>
    <p:sldLayoutId id="2147483661" r:id="rId4"/>
    <p:sldLayoutId id="2147483650" r:id="rId5"/>
    <p:sldLayoutId id="2147483668" r:id="rId6"/>
    <p:sldLayoutId id="2147483669" r:id="rId7"/>
    <p:sldLayoutId id="2147483670" r:id="rId8"/>
    <p:sldLayoutId id="2147483671" r:id="rId9"/>
    <p:sldLayoutId id="2147483662" r:id="rId10"/>
    <p:sldLayoutId id="2147483664" r:id="rId11"/>
    <p:sldLayoutId id="2147483651" r:id="rId12"/>
    <p:sldLayoutId id="2147483665" r:id="rId13"/>
    <p:sldLayoutId id="2147483666" r:id="rId14"/>
    <p:sldLayoutId id="2147483667" r:id="rId15"/>
    <p:sldLayoutId id="2147483653" r:id="rId16"/>
    <p:sldLayoutId id="2147483654" r:id="rId17"/>
    <p:sldLayoutId id="2147483663"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b="0" i="0" kern="1200" spc="0">
          <a:solidFill>
            <a:srgbClr val="414042"/>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14042"/>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14042"/>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14042"/>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C1A3323-271B-4B4B-80C4-33ACADEE58D3}" type="datetimeFigureOut">
              <a:rPr lang="en-US" smtClean="0"/>
              <a:t>5/21/2020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40149659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A3323-271B-4B4B-80C4-33ACADEE58D3}" type="datetimeFigureOut">
              <a:rPr lang="en-US" smtClean="0"/>
              <a:t>5/21/2020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42499931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A3323-271B-4B4B-80C4-33ACADEE58D3}" type="datetimeFigureOut">
              <a:rPr lang="en-US" smtClean="0"/>
              <a:t>5/21/2020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5250626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36417" y="3176294"/>
            <a:ext cx="7719167" cy="377026"/>
          </a:xfrm>
          <a:prstGeom prst="rect">
            <a:avLst/>
          </a:prstGeom>
        </p:spPr>
        <p:txBody>
          <a:bodyPr wrap="square" lIns="0" tIns="0" rIns="0" bIns="0">
            <a:spAutoFit/>
          </a:bodyPr>
          <a:lstStyle>
            <a:lvl1pPr>
              <a:defRPr sz="2450" b="0" i="0">
                <a:solidFill>
                  <a:schemeClr val="tx1"/>
                </a:solidFill>
                <a:latin typeface="Tahoma"/>
                <a:cs typeface="Tahoma"/>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092970" y="6246060"/>
            <a:ext cx="2397606" cy="135743"/>
          </a:xfrm>
          <a:prstGeom prst="rect">
            <a:avLst/>
          </a:prstGeom>
        </p:spPr>
        <p:txBody>
          <a:bodyPr wrap="square" lIns="0" tIns="0" rIns="0" bIns="0">
            <a:spAutoFit/>
          </a:bodyPr>
          <a:lstStyle>
            <a:lvl1pPr>
              <a:defRPr sz="882" b="0" i="0">
                <a:solidFill>
                  <a:schemeClr val="tx1"/>
                </a:solidFill>
                <a:latin typeface="Arial Black"/>
                <a:cs typeface="Arial Black"/>
              </a:defRPr>
            </a:lvl1pPr>
          </a:lstStyle>
          <a:p>
            <a:pPr marL="11206">
              <a:spcBef>
                <a:spcPts val="221"/>
              </a:spcBef>
            </a:pPr>
            <a:r>
              <a:rPr lang="en-US" spc="-146" smtClean="0"/>
              <a:t>Riverside </a:t>
            </a:r>
            <a:r>
              <a:rPr lang="en-US" spc="-132" smtClean="0"/>
              <a:t>County </a:t>
            </a:r>
            <a:r>
              <a:rPr lang="en-US" spc="-128" smtClean="0"/>
              <a:t>Office </a:t>
            </a:r>
            <a:r>
              <a:rPr lang="en-US" spc="-115" smtClean="0"/>
              <a:t>of </a:t>
            </a:r>
            <a:r>
              <a:rPr lang="en-US" spc="-132" smtClean="0"/>
              <a:t>Education</a:t>
            </a:r>
            <a:endParaRPr lang="en-US" spc="-132" dirty="0"/>
          </a:p>
        </p:txBody>
      </p:sp>
      <p:sp>
        <p:nvSpPr>
          <p:cNvPr id="5" name="Holder 5"/>
          <p:cNvSpPr>
            <a:spLocks noGrp="1"/>
          </p:cNvSpPr>
          <p:nvPr>
            <p:ph type="dt" sz="half" idx="6"/>
          </p:nvPr>
        </p:nvSpPr>
        <p:spPr>
          <a:xfrm>
            <a:off x="5697254" y="6246060"/>
            <a:ext cx="798176" cy="135743"/>
          </a:xfrm>
          <a:prstGeom prst="rect">
            <a:avLst/>
          </a:prstGeom>
        </p:spPr>
        <p:txBody>
          <a:bodyPr wrap="square" lIns="0" tIns="0" rIns="0" bIns="0">
            <a:spAutoFit/>
          </a:bodyPr>
          <a:lstStyle>
            <a:lvl1pPr>
              <a:defRPr sz="882" b="0" i="0">
                <a:solidFill>
                  <a:schemeClr val="tx1"/>
                </a:solidFill>
                <a:latin typeface="Arial Black"/>
                <a:cs typeface="Arial Black"/>
              </a:defRPr>
            </a:lvl1pPr>
          </a:lstStyle>
          <a:p>
            <a:pPr marL="11206">
              <a:spcBef>
                <a:spcPts val="221"/>
              </a:spcBef>
            </a:pPr>
            <a:r>
              <a:rPr lang="en-US" spc="-84" smtClean="0"/>
              <a:t>04/22/2020</a:t>
            </a:r>
            <a:endParaRPr lang="en-US" spc="-84" dirty="0"/>
          </a:p>
        </p:txBody>
      </p:sp>
      <p:sp>
        <p:nvSpPr>
          <p:cNvPr id="6" name="Holder 6"/>
          <p:cNvSpPr>
            <a:spLocks noGrp="1"/>
          </p:cNvSpPr>
          <p:nvPr>
            <p:ph type="sldNum" sz="quarter" idx="7"/>
          </p:nvPr>
        </p:nvSpPr>
        <p:spPr>
          <a:xfrm>
            <a:off x="10899444" y="6246060"/>
            <a:ext cx="215515" cy="135743"/>
          </a:xfrm>
          <a:prstGeom prst="rect">
            <a:avLst/>
          </a:prstGeom>
        </p:spPr>
        <p:txBody>
          <a:bodyPr wrap="square" lIns="0" tIns="0" rIns="0" bIns="0">
            <a:spAutoFit/>
          </a:bodyPr>
          <a:lstStyle>
            <a:lvl1pPr>
              <a:defRPr sz="882" b="0" i="0">
                <a:solidFill>
                  <a:schemeClr val="tx1"/>
                </a:solidFill>
                <a:latin typeface="Arial Black"/>
                <a:cs typeface="Arial Black"/>
              </a:defRPr>
            </a:lvl1pPr>
          </a:lstStyle>
          <a:p>
            <a:pPr marL="22413">
              <a:spcBef>
                <a:spcPts val="221"/>
              </a:spcBef>
            </a:pPr>
            <a:fld id="{81D60167-4931-47E6-BA6A-407CBD079E47}" type="slidenum">
              <a:rPr lang="en-US" spc="-150" smtClean="0"/>
              <a:pPr marL="22413">
                <a:spcBef>
                  <a:spcPts val="221"/>
                </a:spcBef>
              </a:pPr>
              <a:t>‹#›</a:t>
            </a:fld>
            <a:endParaRPr lang="en-US" spc="-150" dirty="0"/>
          </a:p>
        </p:txBody>
      </p:sp>
    </p:spTree>
    <p:extLst>
      <p:ext uri="{BB962C8B-B14F-4D97-AF65-F5344CB8AC3E}">
        <p14:creationId xmlns:p14="http://schemas.microsoft.com/office/powerpoint/2010/main" val="205633077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621378807"/>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www.rcec.us/" TargetMode="External"/><Relationship Id="rId2" Type="http://schemas.openxmlformats.org/officeDocument/2006/relationships/image" Target="../media/image10.pn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hyperlink" Target="mailto:debaunb@ncan.org"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hyperlink" Target="http://tinyurl.com/lexxscollegiateguide" TargetMode="Externa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hyperlink" Target="http://www.rcec.us/scorecard/" TargetMode="External"/><Relationship Id="rId5" Type="http://schemas.openxmlformats.org/officeDocument/2006/relationships/hyperlink" Target="https://webutil.csac.ca.gov/Dashboard/" TargetMode="External"/><Relationship Id="rId4" Type="http://schemas.openxmlformats.org/officeDocument/2006/relationships/hyperlink" Target="https://formyourfuture.org/fafsa-tracker/"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hyperlink" Target="mailto:pcaro@rcoe.us" TargetMode="External"/><Relationship Id="rId4" Type="http://schemas.openxmlformats.org/officeDocument/2006/relationships/hyperlink" Target="mailto:ccifuentes@rcoe.u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19.png"/><Relationship Id="rId2" Type="http://schemas.openxmlformats.org/officeDocument/2006/relationships/image" Target="../media/image15.tiff"/><Relationship Id="rId1" Type="http://schemas.openxmlformats.org/officeDocument/2006/relationships/slideLayout" Target="../slideLayouts/slideLayout5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53.xml.rels><?xml version="1.0" encoding="UTF-8" standalone="yes"?>
<Relationships xmlns="http://schemas.openxmlformats.org/package/2006/relationships"><Relationship Id="rId3" Type="http://schemas.openxmlformats.org/officeDocument/2006/relationships/hyperlink" Target="http://www.pngall.com/thank-you-png" TargetMode="External"/><Relationship Id="rId2" Type="http://schemas.openxmlformats.org/officeDocument/2006/relationships/image" Target="../media/image36.png"/><Relationship Id="rId1" Type="http://schemas.openxmlformats.org/officeDocument/2006/relationships/slideLayout" Target="../slideLayouts/slideLayout56.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19.png"/><Relationship Id="rId2" Type="http://schemas.openxmlformats.org/officeDocument/2006/relationships/image" Target="../media/image15.tiff"/><Relationship Id="rId1" Type="http://schemas.openxmlformats.org/officeDocument/2006/relationships/slideLayout" Target="../slideLayouts/slideLayout5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34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9F1D-39B5-9849-9A3C-DD5D033E0F29}"/>
              </a:ext>
            </a:extLst>
          </p:cNvPr>
          <p:cNvSpPr>
            <a:spLocks noGrp="1"/>
          </p:cNvSpPr>
          <p:nvPr>
            <p:ph type="title"/>
          </p:nvPr>
        </p:nvSpPr>
        <p:spPr/>
        <p:txBody>
          <a:bodyPr/>
          <a:lstStyle/>
          <a:p>
            <a:r>
              <a:rPr lang="en-US" dirty="0" smtClean="0"/>
              <a:t>WHO IS NCAN?</a:t>
            </a:r>
            <a:endParaRPr lang="en-US" dirty="0"/>
          </a:p>
        </p:txBody>
      </p:sp>
    </p:spTree>
    <p:extLst>
      <p:ext uri="{BB962C8B-B14F-4D97-AF65-F5344CB8AC3E}">
        <p14:creationId xmlns:p14="http://schemas.microsoft.com/office/powerpoint/2010/main" val="3192056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3955C-B63E-1646-8B8F-860BB6C41A82}"/>
              </a:ext>
            </a:extLst>
          </p:cNvPr>
          <p:cNvSpPr>
            <a:spLocks noGrp="1"/>
          </p:cNvSpPr>
          <p:nvPr>
            <p:ph type="title"/>
          </p:nvPr>
        </p:nvSpPr>
        <p:spPr/>
        <p:txBody>
          <a:bodyPr/>
          <a:lstStyle/>
          <a:p>
            <a:r>
              <a:rPr lang="en-US" dirty="0" smtClean="0"/>
              <a:t>WHAT NCAN BELIEVES AND DOES</a:t>
            </a:r>
            <a:endParaRPr lang="en-US" dirty="0"/>
          </a:p>
        </p:txBody>
      </p:sp>
      <p:sp>
        <p:nvSpPr>
          <p:cNvPr id="3" name="Content Placeholder 2">
            <a:extLst>
              <a:ext uri="{FF2B5EF4-FFF2-40B4-BE49-F238E27FC236}">
                <a16:creationId xmlns:a16="http://schemas.microsoft.com/office/drawing/2014/main" id="{5D776457-967A-B445-8EF0-643AAC16DEEE}"/>
              </a:ext>
            </a:extLst>
          </p:cNvPr>
          <p:cNvSpPr>
            <a:spLocks noGrp="1"/>
          </p:cNvSpPr>
          <p:nvPr>
            <p:ph sz="half" idx="1"/>
          </p:nvPr>
        </p:nvSpPr>
        <p:spPr>
          <a:xfrm>
            <a:off x="420513" y="1591199"/>
            <a:ext cx="11339983" cy="4896097"/>
          </a:xfrm>
        </p:spPr>
        <p:txBody>
          <a:bodyPr>
            <a:normAutofit/>
          </a:bodyPr>
          <a:lstStyle/>
          <a:p>
            <a:pPr lvl="0">
              <a:spcBef>
                <a:spcPts val="300"/>
              </a:spcBef>
              <a:spcAft>
                <a:spcPts val="300"/>
              </a:spcAft>
            </a:pPr>
            <a:r>
              <a:rPr lang="en-US" sz="3200" b="1" u="sng" dirty="0" smtClean="0"/>
              <a:t>NCAN’s </a:t>
            </a:r>
            <a:r>
              <a:rPr lang="en-US" sz="3600" b="1" i="0" u="sng" dirty="0" smtClean="0"/>
              <a:t>Vision</a:t>
            </a:r>
            <a:r>
              <a:rPr lang="en-US" sz="3200" b="1" dirty="0"/>
              <a:t>: </a:t>
            </a:r>
            <a:r>
              <a:rPr lang="en-US" sz="3200" dirty="0">
                <a:solidFill>
                  <a:srgbClr val="000000"/>
                </a:solidFill>
              </a:rPr>
              <a:t>All students have an equitable opportunity to achieve social and economic mobility through higher education</a:t>
            </a:r>
            <a:r>
              <a:rPr lang="en-US" sz="3200" dirty="0" smtClean="0">
                <a:solidFill>
                  <a:srgbClr val="000000"/>
                </a:solidFill>
              </a:rPr>
              <a:t>.</a:t>
            </a:r>
            <a:r>
              <a:rPr lang="en-US" sz="3200" b="1" dirty="0" smtClean="0">
                <a:solidFill>
                  <a:srgbClr val="000000"/>
                </a:solidFill>
              </a:rPr>
              <a:t/>
            </a:r>
            <a:br>
              <a:rPr lang="en-US" sz="3200" b="1" dirty="0" smtClean="0">
                <a:solidFill>
                  <a:srgbClr val="000000"/>
                </a:solidFill>
              </a:rPr>
            </a:br>
            <a:endParaRPr lang="en-US" sz="3200" b="1" dirty="0">
              <a:solidFill>
                <a:srgbClr val="000000"/>
              </a:solidFill>
            </a:endParaRPr>
          </a:p>
          <a:p>
            <a:pPr>
              <a:spcBef>
                <a:spcPts val="300"/>
              </a:spcBef>
              <a:spcAft>
                <a:spcPts val="300"/>
              </a:spcAft>
            </a:pPr>
            <a:r>
              <a:rPr lang="en-US" sz="3200" b="1" u="sng" dirty="0" smtClean="0"/>
              <a:t>NCAN’s </a:t>
            </a:r>
            <a:r>
              <a:rPr lang="en-US" sz="3600" b="1" i="0" u="sng" dirty="0" smtClean="0"/>
              <a:t>Mission</a:t>
            </a:r>
            <a:r>
              <a:rPr lang="en-US" sz="3200" b="1" dirty="0"/>
              <a:t>: </a:t>
            </a:r>
            <a:r>
              <a:rPr lang="en-US" sz="3200" dirty="0">
                <a:solidFill>
                  <a:srgbClr val="000000"/>
                </a:solidFill>
              </a:rPr>
              <a:t>To build, strengthen, and empower communities and stakeholders to close equity gaps in postsecondary attainment for all students. </a:t>
            </a:r>
            <a:endParaRPr lang="en-US" sz="3200" dirty="0" smtClean="0">
              <a:solidFill>
                <a:srgbClr val="000000"/>
              </a:solidFill>
            </a:endParaRPr>
          </a:p>
          <a:p>
            <a:pPr>
              <a:spcBef>
                <a:spcPts val="300"/>
              </a:spcBef>
              <a:spcAft>
                <a:spcPts val="300"/>
              </a:spcAft>
            </a:pPr>
            <a:endParaRPr lang="en-US" sz="3200" b="1" dirty="0" smtClean="0">
              <a:solidFill>
                <a:srgbClr val="000000"/>
              </a:solidFill>
            </a:endParaRPr>
          </a:p>
          <a:p>
            <a:pPr>
              <a:spcBef>
                <a:spcPts val="300"/>
              </a:spcBef>
              <a:spcAft>
                <a:spcPts val="300"/>
              </a:spcAft>
            </a:pPr>
            <a:r>
              <a:rPr lang="en-US" sz="3200" b="1" i="0" u="sng" dirty="0" smtClean="0"/>
              <a:t>NCAN’s </a:t>
            </a:r>
            <a:r>
              <a:rPr lang="en-US" sz="3600" b="1" i="0" u="sng" dirty="0" smtClean="0"/>
              <a:t>Strategies</a:t>
            </a:r>
            <a:r>
              <a:rPr lang="en-US" sz="3200" b="1" i="0" dirty="0" smtClean="0"/>
              <a:t>:</a:t>
            </a:r>
            <a:r>
              <a:rPr lang="en-US" sz="3200" b="1" i="0" dirty="0" smtClean="0">
                <a:solidFill>
                  <a:schemeClr val="tx1"/>
                </a:solidFill>
              </a:rPr>
              <a:t> </a:t>
            </a:r>
            <a:r>
              <a:rPr lang="en-US" sz="3200" i="0" dirty="0" smtClean="0">
                <a:solidFill>
                  <a:schemeClr val="tx1"/>
                </a:solidFill>
              </a:rPr>
              <a:t>Build </a:t>
            </a:r>
            <a:r>
              <a:rPr lang="en-US" sz="3200" b="1" i="0" dirty="0" smtClean="0">
                <a:solidFill>
                  <a:schemeClr val="tx1"/>
                </a:solidFill>
              </a:rPr>
              <a:t>network capacity</a:t>
            </a:r>
            <a:r>
              <a:rPr lang="en-US" sz="3200" i="0" dirty="0" smtClean="0">
                <a:solidFill>
                  <a:schemeClr val="tx1"/>
                </a:solidFill>
              </a:rPr>
              <a:t>, </a:t>
            </a:r>
            <a:r>
              <a:rPr lang="en-US" sz="3200" b="1" i="0" dirty="0" smtClean="0">
                <a:solidFill>
                  <a:schemeClr val="tx1"/>
                </a:solidFill>
              </a:rPr>
              <a:t>advocate for </a:t>
            </a:r>
            <a:r>
              <a:rPr lang="en-US" sz="3200" b="1" i="0" dirty="0">
                <a:solidFill>
                  <a:schemeClr val="tx1"/>
                </a:solidFill>
              </a:rPr>
              <a:t>policy </a:t>
            </a:r>
            <a:r>
              <a:rPr lang="en-US" sz="3200" b="1" i="0" dirty="0" smtClean="0">
                <a:solidFill>
                  <a:schemeClr val="tx1"/>
                </a:solidFill>
              </a:rPr>
              <a:t>solutions</a:t>
            </a:r>
            <a:r>
              <a:rPr lang="en-US" sz="3200" i="0" dirty="0" smtClean="0">
                <a:solidFill>
                  <a:schemeClr val="tx1"/>
                </a:solidFill>
              </a:rPr>
              <a:t>, </a:t>
            </a:r>
            <a:r>
              <a:rPr lang="en-US" sz="3200" i="0" dirty="0">
                <a:solidFill>
                  <a:schemeClr val="tx1"/>
                </a:solidFill>
              </a:rPr>
              <a:t>and </a:t>
            </a:r>
            <a:r>
              <a:rPr lang="en-US" sz="3200" b="1" i="0" dirty="0" smtClean="0">
                <a:solidFill>
                  <a:schemeClr val="tx1"/>
                </a:solidFill>
              </a:rPr>
              <a:t>support </a:t>
            </a:r>
            <a:r>
              <a:rPr lang="en-US" sz="3200" b="1" i="0" dirty="0">
                <a:solidFill>
                  <a:schemeClr val="tx1"/>
                </a:solidFill>
              </a:rPr>
              <a:t>systems </a:t>
            </a:r>
            <a:r>
              <a:rPr lang="en-US" sz="3200" b="1" i="0" dirty="0" smtClean="0">
                <a:solidFill>
                  <a:schemeClr val="tx1"/>
                </a:solidFill>
              </a:rPr>
              <a:t>change</a:t>
            </a:r>
            <a:r>
              <a:rPr lang="en-US" sz="3200" i="0" dirty="0" smtClean="0">
                <a:solidFill>
                  <a:schemeClr val="tx1"/>
                </a:solidFill>
              </a:rPr>
              <a:t>.</a:t>
            </a:r>
            <a:r>
              <a:rPr lang="en-US" sz="3200" b="1" i="0" dirty="0" smtClean="0">
                <a:solidFill>
                  <a:schemeClr val="tx1"/>
                </a:solidFill>
              </a:rPr>
              <a:t> </a:t>
            </a:r>
            <a:endParaRPr lang="en-US" sz="3200" b="1" i="0" dirty="0">
              <a:solidFill>
                <a:schemeClr val="tx1"/>
              </a:solidFill>
            </a:endParaRPr>
          </a:p>
        </p:txBody>
      </p:sp>
    </p:spTree>
    <p:extLst>
      <p:ext uri="{BB962C8B-B14F-4D97-AF65-F5344CB8AC3E}">
        <p14:creationId xmlns:p14="http://schemas.microsoft.com/office/powerpoint/2010/main" val="64471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89CF-5B95-0946-A272-F0FB27C5B9DE}"/>
              </a:ext>
            </a:extLst>
          </p:cNvPr>
          <p:cNvSpPr>
            <a:spLocks noGrp="1"/>
          </p:cNvSpPr>
          <p:nvPr>
            <p:ph type="title"/>
          </p:nvPr>
        </p:nvSpPr>
        <p:spPr/>
        <p:txBody>
          <a:bodyPr>
            <a:noAutofit/>
          </a:bodyPr>
          <a:lstStyle/>
          <a:p>
            <a:r>
              <a:rPr lang="en-US" dirty="0">
                <a:solidFill>
                  <a:schemeClr val="tx1"/>
                </a:solidFill>
                <a:latin typeface="Montserrat" panose="00000500000000000000" pitchFamily="2" charset="0"/>
                <a:ea typeface="Arial"/>
                <a:cs typeface="Arial"/>
                <a:sym typeface="Arial"/>
              </a:rPr>
              <a:t>Talent is everywhere, but opportunity is not</a:t>
            </a:r>
            <a:r>
              <a:rPr lang="en-US" dirty="0" smtClean="0">
                <a:solidFill>
                  <a:schemeClr val="tx1"/>
                </a:solidFill>
                <a:latin typeface="Montserrat" panose="00000500000000000000" pitchFamily="2" charset="0"/>
                <a:ea typeface="Arial"/>
                <a:cs typeface="Arial"/>
                <a:sym typeface="Arial"/>
              </a:rPr>
              <a:t>.</a:t>
            </a:r>
            <a:r>
              <a:rPr lang="en-US" b="1" dirty="0">
                <a:solidFill>
                  <a:schemeClr val="tx1"/>
                </a:solidFill>
                <a:latin typeface="Montserrat" panose="00000500000000000000" pitchFamily="2" charset="0"/>
                <a:ea typeface="Arial"/>
                <a:cs typeface="Arial"/>
                <a:sym typeface="Arial"/>
              </a:rPr>
              <a:t/>
            </a:r>
            <a:br>
              <a:rPr lang="en-US" b="1" dirty="0">
                <a:solidFill>
                  <a:schemeClr val="tx1"/>
                </a:solidFill>
                <a:latin typeface="Montserrat" panose="00000500000000000000" pitchFamily="2" charset="0"/>
                <a:ea typeface="Arial"/>
                <a:cs typeface="Arial"/>
                <a:sym typeface="Arial"/>
              </a:rPr>
            </a:br>
            <a:endParaRPr lang="en-US" dirty="0">
              <a:solidFill>
                <a:schemeClr val="tx1"/>
              </a:solidFill>
              <a:latin typeface="Montserrat" panose="00000500000000000000" pitchFamily="2" charset="0"/>
            </a:endParaRPr>
          </a:p>
        </p:txBody>
      </p:sp>
      <p:pic>
        <p:nvPicPr>
          <p:cNvPr id="5" name="Picture 4"/>
          <p:cNvPicPr>
            <a:picLocks noChangeAspect="1"/>
          </p:cNvPicPr>
          <p:nvPr/>
        </p:nvPicPr>
        <p:blipFill>
          <a:blip r:embed="rId2"/>
          <a:stretch>
            <a:fillRect/>
          </a:stretch>
        </p:blipFill>
        <p:spPr>
          <a:xfrm>
            <a:off x="839668" y="1591200"/>
            <a:ext cx="10501675" cy="4984084"/>
          </a:xfrm>
          <a:prstGeom prst="rect">
            <a:avLst/>
          </a:prstGeom>
        </p:spPr>
      </p:pic>
    </p:spTree>
    <p:extLst>
      <p:ext uri="{BB962C8B-B14F-4D97-AF65-F5344CB8AC3E}">
        <p14:creationId xmlns:p14="http://schemas.microsoft.com/office/powerpoint/2010/main" val="1460326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3DBE0-5DC0-C343-AAAE-DCFCC600893B}"/>
              </a:ext>
            </a:extLst>
          </p:cNvPr>
          <p:cNvSpPr>
            <a:spLocks noGrp="1"/>
          </p:cNvSpPr>
          <p:nvPr>
            <p:ph type="title"/>
          </p:nvPr>
        </p:nvSpPr>
        <p:spPr>
          <a:xfrm>
            <a:off x="356651" y="3786199"/>
            <a:ext cx="7390550" cy="2187126"/>
          </a:xfrm>
        </p:spPr>
        <p:txBody>
          <a:bodyPr>
            <a:normAutofit fontScale="90000"/>
          </a:bodyPr>
          <a:lstStyle/>
          <a:p>
            <a:r>
              <a:rPr lang="en-US" sz="3600" dirty="0"/>
              <a:t>IMMEDIATE NEXT STEPS FOR HELPING HIGH SCHOOL SENIORS TRANSITION TO A 2-/4-YEAR COLLEGE OR CERTIFICATE PROGRAM</a:t>
            </a:r>
            <a:r>
              <a:rPr lang="en-US" dirty="0"/>
              <a:t> </a:t>
            </a:r>
            <a:r>
              <a:rPr lang="en-US" dirty="0" smtClean="0"/>
              <a:t/>
            </a:r>
            <a:br>
              <a:rPr lang="en-US" dirty="0" smtClean="0"/>
            </a:br>
            <a:r>
              <a:rPr lang="en-US" dirty="0"/>
              <a:t/>
            </a:r>
            <a:br>
              <a:rPr lang="en-US" dirty="0"/>
            </a:br>
            <a:r>
              <a:rPr lang="en-US" sz="5300" b="1" dirty="0" smtClean="0"/>
              <a:t>5 </a:t>
            </a:r>
            <a:r>
              <a:rPr lang="en-US" sz="5300" b="1" dirty="0"/>
              <a:t>Actions for Districts and Schools to Take </a:t>
            </a:r>
            <a:r>
              <a:rPr lang="en-US" sz="5300" b="1" i="1" dirty="0"/>
              <a:t>Right Now</a:t>
            </a:r>
          </a:p>
        </p:txBody>
      </p:sp>
    </p:spTree>
    <p:extLst>
      <p:ext uri="{BB962C8B-B14F-4D97-AF65-F5344CB8AC3E}">
        <p14:creationId xmlns:p14="http://schemas.microsoft.com/office/powerpoint/2010/main" val="348209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3DBE0-5DC0-C343-AAAE-DCFCC600893B}"/>
              </a:ext>
            </a:extLst>
          </p:cNvPr>
          <p:cNvSpPr>
            <a:spLocks noGrp="1"/>
          </p:cNvSpPr>
          <p:nvPr>
            <p:ph type="title"/>
          </p:nvPr>
        </p:nvSpPr>
        <p:spPr>
          <a:xfrm>
            <a:off x="356651" y="3786199"/>
            <a:ext cx="7390550" cy="2187126"/>
          </a:xfrm>
        </p:spPr>
        <p:txBody>
          <a:bodyPr>
            <a:noAutofit/>
          </a:bodyPr>
          <a:lstStyle/>
          <a:p>
            <a:r>
              <a:rPr lang="en-US" sz="2800" dirty="0" smtClean="0"/>
              <a:t>1. Conduct </a:t>
            </a:r>
            <a:r>
              <a:rPr lang="en-US" sz="2800" dirty="0"/>
              <a:t>a </a:t>
            </a:r>
            <a:r>
              <a:rPr lang="en-US" sz="2800" b="1" dirty="0"/>
              <a:t>senior exit survey</a:t>
            </a:r>
            <a:r>
              <a:rPr lang="en-US" sz="2800" dirty="0"/>
              <a:t> </a:t>
            </a:r>
            <a:r>
              <a:rPr lang="en-US" sz="2800" i="1" dirty="0" smtClean="0"/>
              <a:t>now</a:t>
            </a:r>
            <a:r>
              <a:rPr lang="en-US" sz="2800" dirty="0" smtClean="0"/>
              <a:t>.</a:t>
            </a:r>
            <a:br>
              <a:rPr lang="en-US" sz="2800" dirty="0" smtClean="0"/>
            </a:br>
            <a:r>
              <a:rPr lang="en-US" sz="2800" dirty="0" smtClean="0"/>
              <a:t/>
            </a:r>
            <a:br>
              <a:rPr lang="en-US" sz="2800" dirty="0" smtClean="0"/>
            </a:br>
            <a:r>
              <a:rPr lang="en-US" sz="2800" dirty="0" smtClean="0"/>
              <a:t>2. Focus </a:t>
            </a:r>
            <a:r>
              <a:rPr lang="en-US" sz="2800" dirty="0"/>
              <a:t>on Free </a:t>
            </a:r>
            <a:r>
              <a:rPr lang="en-US" sz="2800" dirty="0" smtClean="0"/>
              <a:t>Application for </a:t>
            </a:r>
            <a:r>
              <a:rPr lang="en-US" sz="2800" dirty="0"/>
              <a:t>Federal Student Aid </a:t>
            </a:r>
            <a:r>
              <a:rPr lang="en-US" sz="2800" b="1" dirty="0"/>
              <a:t>(FAFSA) completion</a:t>
            </a:r>
            <a:r>
              <a:rPr lang="en-US" sz="2800" dirty="0"/>
              <a:t>.</a:t>
            </a:r>
            <a:br>
              <a:rPr lang="en-US" sz="2800" dirty="0"/>
            </a:br>
            <a:r>
              <a:rPr lang="en-US" sz="2800" dirty="0" smtClean="0"/>
              <a:t/>
            </a:r>
            <a:br>
              <a:rPr lang="en-US" sz="2800" dirty="0" smtClean="0"/>
            </a:br>
            <a:r>
              <a:rPr lang="en-US" sz="2800" dirty="0" smtClean="0"/>
              <a:t>3. </a:t>
            </a:r>
            <a:r>
              <a:rPr lang="en-US" sz="2800" b="1" dirty="0" smtClean="0"/>
              <a:t>Decode </a:t>
            </a:r>
            <a:r>
              <a:rPr lang="en-US" sz="2800" b="1" dirty="0"/>
              <a:t>financial aid</a:t>
            </a:r>
            <a:r>
              <a:rPr lang="en-US" sz="2800" dirty="0"/>
              <a:t> offers and compare costs.</a:t>
            </a:r>
            <a:br>
              <a:rPr lang="en-US" sz="2800" dirty="0"/>
            </a:br>
            <a:r>
              <a:rPr lang="en-US" sz="2800" dirty="0" smtClean="0"/>
              <a:t/>
            </a:r>
            <a:br>
              <a:rPr lang="en-US" sz="2800" dirty="0" smtClean="0"/>
            </a:br>
            <a:r>
              <a:rPr lang="en-US" sz="2800" dirty="0" smtClean="0"/>
              <a:t>4. Navigate </a:t>
            </a:r>
            <a:r>
              <a:rPr lang="en-US" sz="2800" b="1" dirty="0"/>
              <a:t>decision deadlines</a:t>
            </a:r>
            <a:r>
              <a:rPr lang="en-US" sz="2800" dirty="0"/>
              <a:t>.</a:t>
            </a:r>
            <a:br>
              <a:rPr lang="en-US" sz="2800" dirty="0"/>
            </a:br>
            <a:r>
              <a:rPr lang="en-US" sz="2800" dirty="0" smtClean="0"/>
              <a:t/>
            </a:r>
            <a:br>
              <a:rPr lang="en-US" sz="2800" dirty="0" smtClean="0"/>
            </a:br>
            <a:r>
              <a:rPr lang="en-US" sz="2800" dirty="0" smtClean="0"/>
              <a:t>5 .Combat </a:t>
            </a:r>
            <a:r>
              <a:rPr lang="en-US" sz="2800" b="1" dirty="0"/>
              <a:t>summer melt</a:t>
            </a:r>
            <a:r>
              <a:rPr lang="en-US" sz="2800" dirty="0"/>
              <a:t>.</a:t>
            </a:r>
            <a:br>
              <a:rPr lang="en-US" sz="2800" dirty="0"/>
            </a:br>
            <a:endParaRPr lang="en-US" sz="2800" b="1" i="1" dirty="0"/>
          </a:p>
        </p:txBody>
      </p:sp>
    </p:spTree>
    <p:extLst>
      <p:ext uri="{BB962C8B-B14F-4D97-AF65-F5344CB8AC3E}">
        <p14:creationId xmlns:p14="http://schemas.microsoft.com/office/powerpoint/2010/main" val="2031415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1F37C9-63DB-CC47-8605-4176A7F30BAE}"/>
              </a:ext>
            </a:extLst>
          </p:cNvPr>
          <p:cNvSpPr>
            <a:spLocks noGrp="1"/>
          </p:cNvSpPr>
          <p:nvPr>
            <p:ph sz="half" idx="1"/>
          </p:nvPr>
        </p:nvSpPr>
        <p:spPr>
          <a:xfrm>
            <a:off x="2384855" y="1493428"/>
            <a:ext cx="8983362" cy="4709664"/>
          </a:xfrm>
        </p:spPr>
        <p:txBody>
          <a:bodyPr>
            <a:normAutofit/>
          </a:bodyPr>
          <a:lstStyle/>
          <a:p>
            <a:pPr marL="742950" indent="-742950">
              <a:buAutoNum type="arabicPeriod"/>
            </a:pPr>
            <a:r>
              <a:rPr lang="en-US" sz="4000" dirty="0" smtClean="0"/>
              <a:t>Take stock of current practice</a:t>
            </a:r>
          </a:p>
          <a:p>
            <a:pPr marL="742950" indent="-742950">
              <a:buAutoNum type="arabicPeriod"/>
            </a:pPr>
            <a:r>
              <a:rPr lang="en-US" sz="4000" dirty="0" smtClean="0"/>
              <a:t>Engage staff and stakeholders</a:t>
            </a:r>
          </a:p>
          <a:p>
            <a:pPr marL="742950" indent="-742950">
              <a:buAutoNum type="arabicPeriod"/>
            </a:pPr>
            <a:r>
              <a:rPr lang="en-US" sz="4000" dirty="0" smtClean="0"/>
              <a:t>Identify and strengthen external partnerships</a:t>
            </a:r>
          </a:p>
          <a:p>
            <a:pPr marL="742950" indent="-742950">
              <a:buAutoNum type="arabicPeriod"/>
            </a:pPr>
            <a:r>
              <a:rPr lang="en-US" sz="4000" dirty="0" smtClean="0"/>
              <a:t>Have a plan for collecting and sharing data</a:t>
            </a:r>
            <a:endParaRPr lang="en-US" sz="4000" dirty="0"/>
          </a:p>
        </p:txBody>
      </p:sp>
      <p:sp>
        <p:nvSpPr>
          <p:cNvPr id="3" name="Content Placeholder 2">
            <a:extLst>
              <a:ext uri="{FF2B5EF4-FFF2-40B4-BE49-F238E27FC236}">
                <a16:creationId xmlns:a16="http://schemas.microsoft.com/office/drawing/2014/main" id="{9FF38791-1BA0-7D4A-AD54-039AABBE6792}"/>
              </a:ext>
            </a:extLst>
          </p:cNvPr>
          <p:cNvSpPr>
            <a:spLocks noGrp="1"/>
          </p:cNvSpPr>
          <p:nvPr>
            <p:ph sz="half" idx="10"/>
          </p:nvPr>
        </p:nvSpPr>
        <p:spPr>
          <a:xfrm>
            <a:off x="320105" y="490682"/>
            <a:ext cx="5297211" cy="1219859"/>
          </a:xfrm>
        </p:spPr>
        <p:txBody>
          <a:bodyPr>
            <a:normAutofit/>
          </a:bodyPr>
          <a:lstStyle/>
          <a:p>
            <a:r>
              <a:rPr lang="en-US" sz="4000" dirty="0" smtClean="0"/>
              <a:t>KEY THEMES</a:t>
            </a:r>
            <a:endParaRPr lang="en-US" sz="4000" dirty="0"/>
          </a:p>
        </p:txBody>
      </p:sp>
    </p:spTree>
    <p:extLst>
      <p:ext uri="{BB962C8B-B14F-4D97-AF65-F5344CB8AC3E}">
        <p14:creationId xmlns:p14="http://schemas.microsoft.com/office/powerpoint/2010/main" val="265892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3DBE0-5DC0-C343-AAAE-DCFCC600893B}"/>
              </a:ext>
            </a:extLst>
          </p:cNvPr>
          <p:cNvSpPr>
            <a:spLocks noGrp="1"/>
          </p:cNvSpPr>
          <p:nvPr>
            <p:ph type="title"/>
          </p:nvPr>
        </p:nvSpPr>
        <p:spPr>
          <a:xfrm>
            <a:off x="2988640" y="2221922"/>
            <a:ext cx="7390550" cy="2187126"/>
          </a:xfrm>
        </p:spPr>
        <p:txBody>
          <a:bodyPr>
            <a:noAutofit/>
          </a:bodyPr>
          <a:lstStyle/>
          <a:p>
            <a:r>
              <a:rPr lang="en-US" sz="4500" dirty="0" smtClean="0"/>
              <a:t>1. Conduct </a:t>
            </a:r>
            <a:r>
              <a:rPr lang="en-US" sz="4500" dirty="0"/>
              <a:t>a </a:t>
            </a:r>
            <a:r>
              <a:rPr lang="en-US" sz="4500" b="1" dirty="0"/>
              <a:t>senior exit survey</a:t>
            </a:r>
            <a:r>
              <a:rPr lang="en-US" sz="4500" dirty="0"/>
              <a:t> </a:t>
            </a:r>
            <a:r>
              <a:rPr lang="en-US" sz="4500" i="1" dirty="0" smtClean="0"/>
              <a:t>now</a:t>
            </a:r>
            <a:r>
              <a:rPr lang="en-US" sz="4500" dirty="0" smtClean="0"/>
              <a:t>.</a:t>
            </a:r>
            <a:r>
              <a:rPr lang="en-US" sz="4500" dirty="0"/>
              <a:t/>
            </a:r>
            <a:br>
              <a:rPr lang="en-US" sz="4500" dirty="0"/>
            </a:br>
            <a:endParaRPr lang="en-US" sz="4500" b="1"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58" y="1858164"/>
            <a:ext cx="2415214" cy="2415214"/>
          </a:xfrm>
          <a:prstGeom prst="rect">
            <a:avLst/>
          </a:prstGeom>
        </p:spPr>
      </p:pic>
    </p:spTree>
    <p:extLst>
      <p:ext uri="{BB962C8B-B14F-4D97-AF65-F5344CB8AC3E}">
        <p14:creationId xmlns:p14="http://schemas.microsoft.com/office/powerpoint/2010/main" val="1466922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CONDUCT A SENIOR EXIT SURVEY </a:t>
            </a:r>
            <a:r>
              <a:rPr lang="en-US" i="1" dirty="0" smtClean="0"/>
              <a:t>NOW</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p:txBody>
          <a:bodyPr>
            <a:normAutofit/>
          </a:bodyPr>
          <a:lstStyle/>
          <a:p>
            <a:r>
              <a:rPr lang="en-US" sz="3200" b="1" dirty="0" smtClean="0"/>
              <a:t>Why: </a:t>
            </a:r>
            <a:r>
              <a:rPr lang="en-US" sz="3200" dirty="0" smtClean="0"/>
              <a:t>Good data inform good practice. </a:t>
            </a:r>
            <a:br>
              <a:rPr lang="en-US" sz="3200" dirty="0" smtClean="0"/>
            </a:br>
            <a:r>
              <a:rPr lang="en-US" sz="3200" dirty="0" smtClean="0"/>
              <a:t/>
            </a:r>
            <a:br>
              <a:rPr lang="en-US" sz="3200" dirty="0" smtClean="0"/>
            </a:br>
            <a:r>
              <a:rPr lang="en-US" sz="3200" dirty="0" smtClean="0"/>
              <a:t>Districts and schools need to understand </a:t>
            </a:r>
            <a:r>
              <a:rPr lang="en-US" sz="3200" dirty="0"/>
              <a:t>where </a:t>
            </a:r>
            <a:r>
              <a:rPr lang="en-US" sz="3200" dirty="0" smtClean="0"/>
              <a:t>students are </a:t>
            </a:r>
            <a:r>
              <a:rPr lang="en-US" sz="3200" dirty="0"/>
              <a:t>now and what they need next. </a:t>
            </a:r>
            <a:r>
              <a:rPr lang="en-US" sz="3200" dirty="0" smtClean="0"/>
              <a:t>Having data from the senior survey will shape the </a:t>
            </a:r>
            <a:r>
              <a:rPr lang="en-US" sz="3200" dirty="0"/>
              <a:t>supports seniors receive </a:t>
            </a:r>
            <a:r>
              <a:rPr lang="en-US" sz="3200" dirty="0" smtClean="0"/>
              <a:t>both between </a:t>
            </a:r>
            <a:r>
              <a:rPr lang="en-US" sz="3200" dirty="0"/>
              <a:t>now and </a:t>
            </a:r>
            <a:r>
              <a:rPr lang="en-US" sz="3200" dirty="0" smtClean="0"/>
              <a:t>graduation</a:t>
            </a:r>
            <a:r>
              <a:rPr lang="en-US" sz="3200" dirty="0"/>
              <a:t> </a:t>
            </a:r>
            <a:r>
              <a:rPr lang="en-US" sz="3200" dirty="0" smtClean="0"/>
              <a:t>and this summer.</a:t>
            </a:r>
            <a:endParaRPr lang="en-US" sz="3200" b="1" dirty="0" smtClean="0"/>
          </a:p>
        </p:txBody>
      </p:sp>
    </p:spTree>
    <p:extLst>
      <p:ext uri="{BB962C8B-B14F-4D97-AF65-F5344CB8AC3E}">
        <p14:creationId xmlns:p14="http://schemas.microsoft.com/office/powerpoint/2010/main" val="2485554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CONDUCT A SENIOR EXIT SURVEY </a:t>
            </a:r>
            <a:r>
              <a:rPr lang="en-US" i="1" dirty="0" smtClean="0"/>
              <a:t>NOW</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p:txBody>
          <a:bodyPr>
            <a:normAutofit lnSpcReduction="10000"/>
          </a:bodyPr>
          <a:lstStyle/>
          <a:p>
            <a:r>
              <a:rPr lang="en-US" sz="3200" b="1" dirty="0" smtClean="0"/>
              <a:t>What to ask:</a:t>
            </a:r>
          </a:p>
          <a:p>
            <a:pPr marL="457200" indent="-457200">
              <a:buFont typeface="Arial" panose="020B0604020202020204" pitchFamily="34" charset="0"/>
              <a:buChar char="•"/>
            </a:pPr>
            <a:r>
              <a:rPr lang="en-US" sz="3200" dirty="0" smtClean="0"/>
              <a:t>What </a:t>
            </a:r>
            <a:r>
              <a:rPr lang="en-US" sz="3200" dirty="0"/>
              <a:t>is the most current update we have about seniors’ postsecondary aspirations and plans? </a:t>
            </a:r>
            <a:endParaRPr lang="en-US" sz="3200" dirty="0" smtClean="0"/>
          </a:p>
          <a:p>
            <a:pPr marL="457200" indent="-457200">
              <a:buFont typeface="Arial" panose="020B0604020202020204" pitchFamily="34" charset="0"/>
              <a:buChar char="•"/>
            </a:pPr>
            <a:r>
              <a:rPr lang="en-US" sz="3200" dirty="0" smtClean="0"/>
              <a:t>How </a:t>
            </a:r>
            <a:r>
              <a:rPr lang="en-US" sz="3200" dirty="0"/>
              <a:t>will the supports we provide to students differ based on what we learn from those data? </a:t>
            </a:r>
          </a:p>
          <a:p>
            <a:pPr marL="457200" indent="-457200">
              <a:buFont typeface="Arial" panose="020B0604020202020204" pitchFamily="34" charset="0"/>
              <a:buChar char="•"/>
            </a:pPr>
            <a:r>
              <a:rPr lang="en-US" sz="3200" dirty="0" smtClean="0"/>
              <a:t>What </a:t>
            </a:r>
            <a:r>
              <a:rPr lang="en-US" sz="3200" dirty="0"/>
              <a:t>resources can we provide to students to maintain their postsecondary aspirations? </a:t>
            </a:r>
          </a:p>
          <a:p>
            <a:pPr marL="457200" indent="-457200">
              <a:buFont typeface="Arial" panose="020B0604020202020204" pitchFamily="34" charset="0"/>
              <a:buChar char="•"/>
            </a:pPr>
            <a:r>
              <a:rPr lang="en-US" sz="3200" dirty="0" smtClean="0"/>
              <a:t>Do </a:t>
            </a:r>
            <a:r>
              <a:rPr lang="en-US" sz="3200" dirty="0"/>
              <a:t>we have partners that can help support students? Who are they and how can they help? </a:t>
            </a:r>
            <a:endParaRPr lang="en-US" sz="3200" b="1" dirty="0"/>
          </a:p>
        </p:txBody>
      </p:sp>
    </p:spTree>
    <p:extLst>
      <p:ext uri="{BB962C8B-B14F-4D97-AF65-F5344CB8AC3E}">
        <p14:creationId xmlns:p14="http://schemas.microsoft.com/office/powerpoint/2010/main" val="4151527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CONDUCT A SENIOR EXIT SURVEY </a:t>
            </a:r>
            <a:r>
              <a:rPr lang="en-US" i="1" dirty="0" smtClean="0"/>
              <a:t>NOW</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p:txBody>
          <a:bodyPr>
            <a:normAutofit/>
          </a:bodyPr>
          <a:lstStyle/>
          <a:p>
            <a:r>
              <a:rPr lang="en-US" sz="3200" b="1" dirty="0" smtClean="0"/>
              <a:t>Do this next: </a:t>
            </a:r>
          </a:p>
          <a:p>
            <a:pPr marL="457200" indent="-457200">
              <a:buFont typeface="Arial" panose="020B0604020202020204" pitchFamily="34" charset="0"/>
              <a:buChar char="•"/>
            </a:pPr>
            <a:r>
              <a:rPr lang="en-US" sz="2400" dirty="0" smtClean="0"/>
              <a:t>Collect the following data: </a:t>
            </a:r>
          </a:p>
          <a:p>
            <a:pPr marL="914400" lvl="1" indent="-457200">
              <a:buFont typeface="Arial" panose="020B0604020202020204" pitchFamily="34" charset="0"/>
              <a:buChar char="•"/>
            </a:pPr>
            <a:r>
              <a:rPr lang="en-US" sz="2200" dirty="0"/>
              <a:t>P</a:t>
            </a:r>
            <a:r>
              <a:rPr lang="en-US" sz="2200" dirty="0" smtClean="0"/>
              <a:t>ostsecondary intention, FAFSA </a:t>
            </a:r>
            <a:r>
              <a:rPr lang="en-US" sz="2200" dirty="0"/>
              <a:t>completion </a:t>
            </a:r>
            <a:r>
              <a:rPr lang="en-US" sz="2200" dirty="0" smtClean="0"/>
              <a:t>status, state </a:t>
            </a:r>
            <a:r>
              <a:rPr lang="en-US" sz="2200" dirty="0"/>
              <a:t>financial aid application </a:t>
            </a:r>
            <a:r>
              <a:rPr lang="en-US" sz="2200" dirty="0" smtClean="0"/>
              <a:t>status, are student’s applications completed?, list </a:t>
            </a:r>
            <a:r>
              <a:rPr lang="en-US" sz="2200" dirty="0"/>
              <a:t>of college/university decisions by student (accepted, waitlisted, denied</a:t>
            </a:r>
            <a:r>
              <a:rPr lang="en-US" sz="2200" dirty="0" smtClean="0"/>
              <a:t>), has </a:t>
            </a:r>
            <a:r>
              <a:rPr lang="en-US" sz="2200" dirty="0"/>
              <a:t>the student made a final choice about where to attend</a:t>
            </a:r>
            <a:r>
              <a:rPr lang="en-US" sz="2200" dirty="0" smtClean="0"/>
              <a:t>?</a:t>
            </a:r>
          </a:p>
          <a:p>
            <a:pPr marL="457200" indent="-457200">
              <a:buFont typeface="Arial" panose="020B0604020202020204" pitchFamily="34" charset="0"/>
              <a:buChar char="•"/>
            </a:pPr>
            <a:r>
              <a:rPr lang="en-US" sz="2400" dirty="0"/>
              <a:t>Ensure </a:t>
            </a:r>
            <a:r>
              <a:rPr lang="en-US" sz="2400" dirty="0" smtClean="0"/>
              <a:t>the right personnel have the right data</a:t>
            </a:r>
          </a:p>
          <a:p>
            <a:pPr marL="457200" indent="-457200">
              <a:buFont typeface="Arial" panose="020B0604020202020204" pitchFamily="34" charset="0"/>
              <a:buChar char="•"/>
            </a:pPr>
            <a:r>
              <a:rPr lang="en-US" sz="2400" dirty="0" smtClean="0"/>
              <a:t>Solidify the process for updating data as </a:t>
            </a:r>
            <a:r>
              <a:rPr lang="en-US" sz="2400" dirty="0"/>
              <a:t>students are contacted and new information is </a:t>
            </a:r>
            <a:r>
              <a:rPr lang="en-US" sz="2400" dirty="0" smtClean="0"/>
              <a:t>obtained</a:t>
            </a:r>
          </a:p>
          <a:p>
            <a:pPr marL="457200" indent="-457200">
              <a:buFont typeface="Arial" panose="020B0604020202020204" pitchFamily="34" charset="0"/>
              <a:buChar char="•"/>
            </a:pPr>
            <a:r>
              <a:rPr lang="en-US" sz="2400" dirty="0"/>
              <a:t>Convene </a:t>
            </a:r>
            <a:r>
              <a:rPr lang="en-US" sz="2400" dirty="0" smtClean="0"/>
              <a:t>relevant </a:t>
            </a:r>
            <a:r>
              <a:rPr lang="en-US" sz="2400" dirty="0"/>
              <a:t>personnel and partners to get on the same page about how you will support students between now and </a:t>
            </a:r>
            <a:r>
              <a:rPr lang="en-US" sz="2400" dirty="0" smtClean="0"/>
              <a:t>graduation and over the summer</a:t>
            </a:r>
            <a:endParaRPr lang="en-US" sz="2400" dirty="0"/>
          </a:p>
        </p:txBody>
      </p:sp>
    </p:spTree>
    <p:extLst>
      <p:ext uri="{BB962C8B-B14F-4D97-AF65-F5344CB8AC3E}">
        <p14:creationId xmlns:p14="http://schemas.microsoft.com/office/powerpoint/2010/main" val="3556103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727590" y="1825856"/>
            <a:ext cx="6754761"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332">
              <a:defRPr/>
            </a:pPr>
            <a:endParaRPr lang="en-US" sz="3300" dirty="0">
              <a:solidFill>
                <a:prstClr val="black"/>
              </a:solidFill>
              <a:latin typeface="Calibri" panose="020F0502020204030204"/>
              <a:cs typeface="Calibri"/>
              <a:sym typeface="Arial"/>
            </a:endParaRPr>
          </a:p>
          <a:p>
            <a:pPr algn="ctr" defTabSz="914332">
              <a:defRPr/>
            </a:pPr>
            <a:endParaRPr lang="en-US" sz="3600" dirty="0">
              <a:solidFill>
                <a:prstClr val="black"/>
              </a:solidFill>
              <a:latin typeface="Calibri Light" panose="020F0302020204030204"/>
              <a:cs typeface="Calibri"/>
              <a:sym typeface="Arial"/>
            </a:endParaRPr>
          </a:p>
          <a:p>
            <a:pPr algn="ctr" defTabSz="914332">
              <a:defRPr/>
            </a:pPr>
            <a:endParaRPr lang="en-US" sz="3600" dirty="0">
              <a:solidFill>
                <a:prstClr val="black"/>
              </a:solidFill>
              <a:latin typeface="Calibri Light" panose="020F0302020204030204"/>
              <a:cs typeface="Calibri"/>
              <a:sym typeface="Arial"/>
            </a:endParaRPr>
          </a:p>
          <a:p>
            <a:pPr algn="ctr" defTabSz="914332">
              <a:defRPr/>
            </a:pPr>
            <a:endParaRPr lang="en-US" sz="3600" dirty="0">
              <a:solidFill>
                <a:prstClr val="black"/>
              </a:solidFill>
              <a:latin typeface="Calibri Light" panose="020F0302020204030204"/>
              <a:cs typeface="Calibri"/>
              <a:sym typeface="Arial"/>
            </a:endParaRPr>
          </a:p>
          <a:p>
            <a:pPr algn="ctr" defTabSz="914332">
              <a:defRPr/>
            </a:pPr>
            <a:endParaRPr lang="en-US" sz="3600" dirty="0">
              <a:solidFill>
                <a:prstClr val="black"/>
              </a:solidFill>
              <a:latin typeface="Calibri Light" panose="020F0302020204030204"/>
              <a:cs typeface="Calibri"/>
              <a:sym typeface="Arial"/>
            </a:endParaRPr>
          </a:p>
          <a:p>
            <a:pPr algn="ctr" defTabSz="914332">
              <a:defRPr/>
            </a:pPr>
            <a:endParaRPr lang="en-US" sz="2800" dirty="0">
              <a:solidFill>
                <a:prstClr val="black"/>
              </a:solidFill>
              <a:latin typeface="Calibri Light" panose="020F0302020204030204"/>
              <a:cs typeface="Calibri"/>
              <a:sym typeface="Arial"/>
            </a:endParaRPr>
          </a:p>
          <a:p>
            <a:pPr algn="ctr" defTabSz="914332">
              <a:defRPr/>
            </a:pPr>
            <a:r>
              <a:rPr lang="en-US" sz="2800" dirty="0">
                <a:solidFill>
                  <a:prstClr val="black"/>
                </a:solidFill>
                <a:latin typeface="Calibri Light" panose="020F0302020204030204"/>
                <a:cs typeface="Calibri"/>
                <a:sym typeface="Arial"/>
              </a:rPr>
              <a:t>Catalina Cifuentes</a:t>
            </a:r>
          </a:p>
          <a:p>
            <a:pPr algn="ctr" defTabSz="914332">
              <a:defRPr/>
            </a:pPr>
            <a:r>
              <a:rPr lang="en-US" sz="2800" dirty="0">
                <a:solidFill>
                  <a:prstClr val="black"/>
                </a:solidFill>
                <a:latin typeface="Calibri Light" panose="020F0302020204030204"/>
                <a:cs typeface="Calibri"/>
                <a:sym typeface="Arial"/>
              </a:rPr>
              <a:t>Executive Director, </a:t>
            </a:r>
          </a:p>
          <a:p>
            <a:pPr algn="ctr" defTabSz="914332">
              <a:defRPr/>
            </a:pPr>
            <a:r>
              <a:rPr lang="en-US" sz="2800" dirty="0">
                <a:solidFill>
                  <a:prstClr val="black"/>
                </a:solidFill>
                <a:latin typeface="Calibri Light" panose="020F0302020204030204"/>
                <a:cs typeface="Calibri"/>
                <a:sym typeface="Arial"/>
              </a:rPr>
              <a:t>College and Career Readiness</a:t>
            </a:r>
          </a:p>
          <a:p>
            <a:pPr algn="ctr" defTabSz="914332">
              <a:defRPr/>
            </a:pPr>
            <a:r>
              <a:rPr lang="en-US" sz="2800" dirty="0">
                <a:solidFill>
                  <a:prstClr val="black"/>
                </a:solidFill>
                <a:latin typeface="Calibri Light" panose="020F0302020204030204"/>
                <a:cs typeface="Calibri"/>
                <a:sym typeface="Arial"/>
              </a:rPr>
              <a:t>ccifuentes@rcoe.us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721" y="245809"/>
            <a:ext cx="3598607" cy="4355691"/>
          </a:xfrm>
          <a:prstGeom prst="rect">
            <a:avLst/>
          </a:prstGeom>
        </p:spPr>
      </p:pic>
      <p:pic>
        <p:nvPicPr>
          <p:cNvPr id="3" name="Picture 2"/>
          <p:cNvPicPr>
            <a:picLocks noChangeAspect="1"/>
          </p:cNvPicPr>
          <p:nvPr/>
        </p:nvPicPr>
        <p:blipFill>
          <a:blip r:embed="rId4"/>
          <a:stretch>
            <a:fillRect/>
          </a:stretch>
        </p:blipFill>
        <p:spPr>
          <a:xfrm>
            <a:off x="7610168" y="245808"/>
            <a:ext cx="3982064" cy="4424517"/>
          </a:xfrm>
          <a:prstGeom prst="rect">
            <a:avLst/>
          </a:prstGeom>
        </p:spPr>
      </p:pic>
      <p:sp>
        <p:nvSpPr>
          <p:cNvPr id="6" name="Rectangle 5"/>
          <p:cNvSpPr/>
          <p:nvPr/>
        </p:nvSpPr>
        <p:spPr>
          <a:xfrm rot="10800000" flipV="1">
            <a:off x="6990737" y="4088267"/>
            <a:ext cx="4729319" cy="2677656"/>
          </a:xfrm>
          <a:prstGeom prst="rect">
            <a:avLst/>
          </a:prstGeom>
        </p:spPr>
        <p:txBody>
          <a:bodyPr wrap="square">
            <a:spAutoFit/>
          </a:bodyPr>
          <a:lstStyle/>
          <a:p>
            <a:pPr algn="ctr" defTabSz="914332">
              <a:defRPr/>
            </a:pPr>
            <a:endParaRPr lang="en-US" sz="2800" dirty="0">
              <a:solidFill>
                <a:prstClr val="black"/>
              </a:solidFill>
              <a:latin typeface="Calibri Light" panose="020F0302020204030204"/>
              <a:cs typeface="Arial"/>
              <a:sym typeface="Arial"/>
            </a:endParaRPr>
          </a:p>
          <a:p>
            <a:pPr algn="ctr" defTabSz="914332">
              <a:defRPr/>
            </a:pPr>
            <a:endParaRPr lang="en-US" sz="2800" dirty="0">
              <a:solidFill>
                <a:prstClr val="black"/>
              </a:solidFill>
              <a:latin typeface="Calibri Light" panose="020F0302020204030204"/>
              <a:cs typeface="Arial"/>
              <a:sym typeface="Arial"/>
            </a:endParaRPr>
          </a:p>
          <a:p>
            <a:pPr algn="ctr" defTabSz="914332">
              <a:defRPr/>
            </a:pPr>
            <a:r>
              <a:rPr lang="en-US" sz="2800" dirty="0">
                <a:solidFill>
                  <a:prstClr val="black"/>
                </a:solidFill>
                <a:latin typeface="Calibri Light" panose="020F0302020204030204"/>
                <a:cs typeface="Arial"/>
                <a:sym typeface="Arial"/>
              </a:rPr>
              <a:t>Dr. Pedro Caro</a:t>
            </a:r>
          </a:p>
          <a:p>
            <a:pPr algn="ctr" defTabSz="914332">
              <a:defRPr/>
            </a:pPr>
            <a:r>
              <a:rPr lang="en-US" sz="2800" dirty="0">
                <a:solidFill>
                  <a:prstClr val="black"/>
                </a:solidFill>
                <a:latin typeface="Calibri Light" panose="020F0302020204030204"/>
                <a:cs typeface="Arial"/>
                <a:sym typeface="Arial"/>
              </a:rPr>
              <a:t>Coordinator, </a:t>
            </a:r>
          </a:p>
          <a:p>
            <a:pPr algn="ctr" defTabSz="914332">
              <a:defRPr/>
            </a:pPr>
            <a:r>
              <a:rPr lang="en-US" sz="2800" dirty="0">
                <a:solidFill>
                  <a:prstClr val="black"/>
                </a:solidFill>
                <a:latin typeface="Calibri Light" panose="020F0302020204030204"/>
                <a:cs typeface="Arial"/>
                <a:sym typeface="Arial"/>
              </a:rPr>
              <a:t>College and Career Readiness</a:t>
            </a:r>
          </a:p>
          <a:p>
            <a:pPr algn="ctr" defTabSz="914332">
              <a:defRPr/>
            </a:pPr>
            <a:r>
              <a:rPr lang="en-US" sz="2800" dirty="0">
                <a:solidFill>
                  <a:prstClr val="black"/>
                </a:solidFill>
                <a:latin typeface="Calibri Light" panose="020F0302020204030204"/>
                <a:cs typeface="Arial"/>
                <a:sym typeface="Arial"/>
              </a:rPr>
              <a:t>pcaro@rcoe.us</a:t>
            </a:r>
          </a:p>
        </p:txBody>
      </p:sp>
    </p:spTree>
    <p:extLst>
      <p:ext uri="{BB962C8B-B14F-4D97-AF65-F5344CB8AC3E}">
        <p14:creationId xmlns:p14="http://schemas.microsoft.com/office/powerpoint/2010/main" val="381888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3DBE0-5DC0-C343-AAAE-DCFCC600893B}"/>
              </a:ext>
            </a:extLst>
          </p:cNvPr>
          <p:cNvSpPr>
            <a:spLocks noGrp="1"/>
          </p:cNvSpPr>
          <p:nvPr>
            <p:ph type="title"/>
          </p:nvPr>
        </p:nvSpPr>
        <p:spPr>
          <a:xfrm>
            <a:off x="529645" y="1413702"/>
            <a:ext cx="7390550" cy="2187126"/>
          </a:xfrm>
        </p:spPr>
        <p:txBody>
          <a:bodyPr>
            <a:noAutofit/>
          </a:bodyPr>
          <a:lstStyle/>
          <a:p>
            <a:r>
              <a:rPr lang="en-US" sz="4500" dirty="0" smtClean="0"/>
              <a:t>2. Focus </a:t>
            </a:r>
            <a:r>
              <a:rPr lang="en-US" sz="4500" dirty="0"/>
              <a:t>on Free </a:t>
            </a:r>
            <a:r>
              <a:rPr lang="en-US" sz="4500" dirty="0" smtClean="0"/>
              <a:t>Application for </a:t>
            </a:r>
            <a:r>
              <a:rPr lang="en-US" sz="4500" dirty="0"/>
              <a:t>Federal Student Aid </a:t>
            </a:r>
            <a:r>
              <a:rPr lang="en-US" sz="4500" b="1" dirty="0"/>
              <a:t>(FAFSA) completion</a:t>
            </a:r>
            <a:r>
              <a:rPr lang="en-US" sz="4500" dirty="0" smtClean="0"/>
              <a:t>.</a:t>
            </a:r>
            <a:endParaRPr lang="en-US" sz="4500" b="1"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747" y="3884671"/>
            <a:ext cx="2743200" cy="2743200"/>
          </a:xfrm>
          <a:prstGeom prst="rect">
            <a:avLst/>
          </a:prstGeom>
        </p:spPr>
      </p:pic>
    </p:spTree>
    <p:extLst>
      <p:ext uri="{BB962C8B-B14F-4D97-AF65-F5344CB8AC3E}">
        <p14:creationId xmlns:p14="http://schemas.microsoft.com/office/powerpoint/2010/main" val="21280436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FOCUS ON FAFSA COMPLETION</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a:xfrm>
            <a:off x="420514" y="1588696"/>
            <a:ext cx="11339982" cy="4351338"/>
          </a:xfrm>
        </p:spPr>
        <p:txBody>
          <a:bodyPr>
            <a:normAutofit/>
          </a:bodyPr>
          <a:lstStyle/>
          <a:p>
            <a:r>
              <a:rPr lang="en-US" sz="3200" b="1" dirty="0" smtClean="0"/>
              <a:t>Why:</a:t>
            </a:r>
            <a:endParaRPr lang="en-US" sz="3200" b="1" dirty="0"/>
          </a:p>
        </p:txBody>
      </p:sp>
      <p:pic>
        <p:nvPicPr>
          <p:cNvPr id="4" name="Picture 3"/>
          <p:cNvPicPr>
            <a:picLocks noChangeAspect="1"/>
          </p:cNvPicPr>
          <p:nvPr/>
        </p:nvPicPr>
        <p:blipFill>
          <a:blip r:embed="rId2"/>
          <a:stretch>
            <a:fillRect/>
          </a:stretch>
        </p:blipFill>
        <p:spPr>
          <a:xfrm>
            <a:off x="420515" y="2259494"/>
            <a:ext cx="11339981" cy="4224926"/>
          </a:xfrm>
          <a:prstGeom prst="rect">
            <a:avLst/>
          </a:prstGeom>
        </p:spPr>
      </p:pic>
      <p:sp>
        <p:nvSpPr>
          <p:cNvPr id="6" name="Oval 5"/>
          <p:cNvSpPr/>
          <p:nvPr/>
        </p:nvSpPr>
        <p:spPr>
          <a:xfrm>
            <a:off x="7150100" y="2462694"/>
            <a:ext cx="1041400" cy="1041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072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FOCUS ON FAFSA COMPLETION</a:t>
            </a:r>
            <a:endParaRPr lang="en-US" dirty="0"/>
          </a:p>
        </p:txBody>
      </p:sp>
      <p:sp>
        <p:nvSpPr>
          <p:cNvPr id="4" name="Content Placeholder 2">
            <a:extLst>
              <a:ext uri="{FF2B5EF4-FFF2-40B4-BE49-F238E27FC236}">
                <a16:creationId xmlns:a16="http://schemas.microsoft.com/office/drawing/2014/main" id="{8C5E9040-2B74-F84B-B03E-91BF70CBE6D3}"/>
              </a:ext>
            </a:extLst>
          </p:cNvPr>
          <p:cNvSpPr>
            <a:spLocks noGrp="1"/>
          </p:cNvSpPr>
          <p:nvPr>
            <p:ph sz="half" idx="1"/>
          </p:nvPr>
        </p:nvSpPr>
        <p:spPr>
          <a:xfrm>
            <a:off x="420514" y="1851010"/>
            <a:ext cx="11339982" cy="4351338"/>
          </a:xfrm>
        </p:spPr>
        <p:txBody>
          <a:bodyPr>
            <a:normAutofit lnSpcReduction="10000"/>
          </a:bodyPr>
          <a:lstStyle/>
          <a:p>
            <a:r>
              <a:rPr lang="en-US" sz="3500" b="1" dirty="0" smtClean="0"/>
              <a:t>What to ask:</a:t>
            </a:r>
          </a:p>
          <a:p>
            <a:pPr marL="457200" indent="-457200">
              <a:buFont typeface="Arial" panose="020B0604020202020204" pitchFamily="34" charset="0"/>
              <a:buChar char="•"/>
            </a:pPr>
            <a:r>
              <a:rPr lang="en-US" sz="3200" dirty="0"/>
              <a:t>What percent of our </a:t>
            </a:r>
            <a:r>
              <a:rPr lang="en-US" sz="3200" dirty="0" smtClean="0"/>
              <a:t>seniors </a:t>
            </a:r>
            <a:r>
              <a:rPr lang="en-US" sz="3200" dirty="0"/>
              <a:t>have completed the </a:t>
            </a:r>
            <a:r>
              <a:rPr lang="en-US" sz="3200" dirty="0" smtClean="0"/>
              <a:t>FAFSA? </a:t>
            </a:r>
          </a:p>
          <a:p>
            <a:pPr marL="457200" indent="-457200">
              <a:buFont typeface="Arial" panose="020B0604020202020204" pitchFamily="34" charset="0"/>
              <a:buChar char="•"/>
            </a:pPr>
            <a:r>
              <a:rPr lang="en-US" sz="3200" dirty="0" smtClean="0"/>
              <a:t>What </a:t>
            </a:r>
            <a:r>
              <a:rPr lang="en-US" sz="3200" dirty="0"/>
              <a:t>are the FAFSA completion statuses of our seniors? (FAFSA not started, FAFSA submitted but not processed, FAFSA submitted successfully, selected for verification, Student Aid Report received) </a:t>
            </a:r>
          </a:p>
          <a:p>
            <a:pPr marL="457200" indent="-457200">
              <a:buFont typeface="Arial" panose="020B0604020202020204" pitchFamily="34" charset="0"/>
              <a:buChar char="•"/>
            </a:pPr>
            <a:r>
              <a:rPr lang="en-US" sz="3200" dirty="0" smtClean="0"/>
              <a:t>What </a:t>
            </a:r>
            <a:r>
              <a:rPr lang="en-US" sz="3200" dirty="0"/>
              <a:t>are our </a:t>
            </a:r>
            <a:r>
              <a:rPr lang="en-US" sz="3200" dirty="0" smtClean="0"/>
              <a:t>FAFSA </a:t>
            </a:r>
            <a:r>
              <a:rPr lang="en-US" sz="3200" dirty="0"/>
              <a:t>completion activities? Which of these can be converted to virtual delivery? </a:t>
            </a:r>
          </a:p>
          <a:p>
            <a:pPr marL="457200" indent="-457200">
              <a:buFont typeface="Arial" panose="020B0604020202020204" pitchFamily="34" charset="0"/>
              <a:buChar char="•"/>
            </a:pPr>
            <a:r>
              <a:rPr lang="en-US" sz="3200" dirty="0" smtClean="0"/>
              <a:t>Are </a:t>
            </a:r>
            <a:r>
              <a:rPr lang="en-US" sz="3200" dirty="0"/>
              <a:t>there community partners I could draw on/train to advance our FAFSA completion </a:t>
            </a:r>
            <a:r>
              <a:rPr lang="en-US" sz="3200" dirty="0" smtClean="0"/>
              <a:t>efforts?</a:t>
            </a:r>
            <a:endParaRPr lang="en-US" sz="3200" b="1" dirty="0"/>
          </a:p>
        </p:txBody>
      </p:sp>
    </p:spTree>
    <p:extLst>
      <p:ext uri="{BB962C8B-B14F-4D97-AF65-F5344CB8AC3E}">
        <p14:creationId xmlns:p14="http://schemas.microsoft.com/office/powerpoint/2010/main" val="932014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FOCUS ON FAFSA COMPLETION</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p:txBody>
          <a:bodyPr>
            <a:normAutofit fontScale="85000" lnSpcReduction="20000"/>
          </a:bodyPr>
          <a:lstStyle/>
          <a:p>
            <a:r>
              <a:rPr lang="en-US" sz="3800" b="1" dirty="0" smtClean="0"/>
              <a:t>Do this next: </a:t>
            </a:r>
          </a:p>
          <a:p>
            <a:pPr marL="457200" indent="-457200">
              <a:buFont typeface="Arial" panose="020B0604020202020204" pitchFamily="34" charset="0"/>
              <a:buChar char="•"/>
            </a:pPr>
            <a:r>
              <a:rPr lang="en-US" sz="3300" dirty="0"/>
              <a:t>Understand current FAFSA completion rates (</a:t>
            </a:r>
            <a:r>
              <a:rPr lang="en-US" sz="3300" dirty="0" err="1"/>
              <a:t>schoolwide</a:t>
            </a:r>
            <a:r>
              <a:rPr lang="en-US" sz="3300" dirty="0"/>
              <a:t>, districtwide, and by student, if possible). </a:t>
            </a:r>
          </a:p>
          <a:p>
            <a:pPr marL="457200" indent="-457200">
              <a:buFont typeface="Arial" panose="020B0604020202020204" pitchFamily="34" charset="0"/>
              <a:buChar char="•"/>
            </a:pPr>
            <a:r>
              <a:rPr lang="en-US" sz="3300" dirty="0" smtClean="0"/>
              <a:t>Sign </a:t>
            </a:r>
            <a:r>
              <a:rPr lang="en-US" sz="3300" dirty="0"/>
              <a:t>agreement with state to receive student-level FAFSA completion </a:t>
            </a:r>
            <a:r>
              <a:rPr lang="en-US" sz="3300" dirty="0" smtClean="0"/>
              <a:t>data (if </a:t>
            </a:r>
            <a:r>
              <a:rPr lang="en-US" sz="3300" dirty="0"/>
              <a:t>not already receiving </a:t>
            </a:r>
            <a:r>
              <a:rPr lang="en-US" sz="3300" dirty="0" smtClean="0"/>
              <a:t>it).</a:t>
            </a:r>
          </a:p>
          <a:p>
            <a:pPr marL="457200" indent="-457200">
              <a:buFont typeface="Arial" panose="020B0604020202020204" pitchFamily="34" charset="0"/>
              <a:buChar char="•"/>
            </a:pPr>
            <a:r>
              <a:rPr lang="en-US" sz="3300" dirty="0" smtClean="0"/>
              <a:t>Inventory </a:t>
            </a:r>
            <a:r>
              <a:rPr lang="en-US" sz="3300" dirty="0"/>
              <a:t>current FAFSA completion practices with district/school counseling staff, and identify which can continue virtually. </a:t>
            </a:r>
            <a:endParaRPr lang="en-US" sz="3300" dirty="0" smtClean="0"/>
          </a:p>
          <a:p>
            <a:pPr marL="457200" indent="-457200">
              <a:buFont typeface="Arial" panose="020B0604020202020204" pitchFamily="34" charset="0"/>
              <a:buChar char="•"/>
            </a:pPr>
            <a:r>
              <a:rPr lang="en-US" sz="3300" dirty="0" smtClean="0"/>
              <a:t>Find external </a:t>
            </a:r>
            <a:r>
              <a:rPr lang="en-US" sz="3300" dirty="0"/>
              <a:t>partners with capacity to supplement FAFSA completion services for students and families; </a:t>
            </a:r>
            <a:endParaRPr lang="en-US" sz="3300" dirty="0" smtClean="0"/>
          </a:p>
          <a:p>
            <a:pPr marL="914400" lvl="1" indent="-457200">
              <a:buFont typeface="Arial" panose="020B0604020202020204" pitchFamily="34" charset="0"/>
              <a:buChar char="•"/>
            </a:pPr>
            <a:r>
              <a:rPr lang="en-US" sz="3100" dirty="0"/>
              <a:t>I</a:t>
            </a:r>
            <a:r>
              <a:rPr lang="en-US" sz="3100" dirty="0" smtClean="0"/>
              <a:t>f </a:t>
            </a:r>
            <a:r>
              <a:rPr lang="en-US" sz="3100" dirty="0"/>
              <a:t>those partnerships already exist, brainstorm with them how to provide continuity of services by shifting supports to be virtual. </a:t>
            </a:r>
            <a:endParaRPr lang="en-US" sz="3100" b="1" dirty="0" smtClean="0"/>
          </a:p>
          <a:p>
            <a:endParaRPr lang="en-US" sz="3200" b="1" dirty="0"/>
          </a:p>
        </p:txBody>
      </p:sp>
    </p:spTree>
    <p:extLst>
      <p:ext uri="{BB962C8B-B14F-4D97-AF65-F5344CB8AC3E}">
        <p14:creationId xmlns:p14="http://schemas.microsoft.com/office/powerpoint/2010/main" val="134142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3DBE0-5DC0-C343-AAAE-DCFCC600893B}"/>
              </a:ext>
            </a:extLst>
          </p:cNvPr>
          <p:cNvSpPr>
            <a:spLocks noGrp="1"/>
          </p:cNvSpPr>
          <p:nvPr>
            <p:ph type="title"/>
          </p:nvPr>
        </p:nvSpPr>
        <p:spPr>
          <a:xfrm>
            <a:off x="356651" y="351021"/>
            <a:ext cx="7390550" cy="2187126"/>
          </a:xfrm>
        </p:spPr>
        <p:txBody>
          <a:bodyPr>
            <a:noAutofit/>
          </a:bodyPr>
          <a:lstStyle/>
          <a:p>
            <a:r>
              <a:rPr lang="en-US" sz="4500" dirty="0" smtClean="0"/>
              <a:t>3. </a:t>
            </a:r>
            <a:r>
              <a:rPr lang="en-US" sz="4500" b="1" dirty="0" smtClean="0"/>
              <a:t>Decode </a:t>
            </a:r>
            <a:r>
              <a:rPr lang="en-US" sz="4500" b="1" dirty="0"/>
              <a:t>financial aid</a:t>
            </a:r>
            <a:r>
              <a:rPr lang="en-US" sz="4500" dirty="0"/>
              <a:t> offers and compare costs</a:t>
            </a:r>
            <a:r>
              <a:rPr lang="en-US" sz="4500" dirty="0" smtClean="0"/>
              <a:t>.</a:t>
            </a:r>
            <a:endParaRPr lang="en-US" sz="45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201" y="351021"/>
            <a:ext cx="2743200" cy="2743200"/>
          </a:xfrm>
          <a:prstGeom prst="rect">
            <a:avLst/>
          </a:prstGeom>
        </p:spPr>
      </p:pic>
    </p:spTree>
    <p:extLst>
      <p:ext uri="{BB962C8B-B14F-4D97-AF65-F5344CB8AC3E}">
        <p14:creationId xmlns:p14="http://schemas.microsoft.com/office/powerpoint/2010/main" val="965095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normAutofit/>
          </a:bodyPr>
          <a:lstStyle/>
          <a:p>
            <a:r>
              <a:rPr lang="en-US" dirty="0" smtClean="0"/>
              <a:t>Decode </a:t>
            </a:r>
            <a:r>
              <a:rPr lang="en-US" dirty="0"/>
              <a:t>financial aid offers and compare </a:t>
            </a:r>
            <a:r>
              <a:rPr lang="en-US" dirty="0" smtClean="0"/>
              <a:t>costs</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p:txBody>
          <a:bodyPr>
            <a:normAutofit/>
          </a:bodyPr>
          <a:lstStyle/>
          <a:p>
            <a:r>
              <a:rPr lang="en-US" sz="3200" b="1" dirty="0" smtClean="0"/>
              <a:t>Why: </a:t>
            </a:r>
            <a:r>
              <a:rPr lang="en-US" sz="3200" dirty="0"/>
              <a:t>For students attending a college or university, financial aid offers, sometimes called award letters, are a critical component of deciding where to go. </a:t>
            </a:r>
            <a:endParaRPr lang="en-US" sz="3200" dirty="0" smtClean="0"/>
          </a:p>
          <a:p>
            <a:r>
              <a:rPr lang="en-US" sz="3200" dirty="0" smtClean="0"/>
              <a:t>For </a:t>
            </a:r>
            <a:r>
              <a:rPr lang="en-US" sz="3200" dirty="0"/>
              <a:t>students to make the best postsecondary decision, they need guidance about what their financial aid offers actually mean.</a:t>
            </a:r>
            <a:r>
              <a:rPr lang="en-US" sz="3200" dirty="0" smtClean="0"/>
              <a:t> </a:t>
            </a:r>
            <a:endParaRPr lang="en-US" sz="3200" dirty="0"/>
          </a:p>
        </p:txBody>
      </p:sp>
    </p:spTree>
    <p:extLst>
      <p:ext uri="{BB962C8B-B14F-4D97-AF65-F5344CB8AC3E}">
        <p14:creationId xmlns:p14="http://schemas.microsoft.com/office/powerpoint/2010/main" val="713614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a:t>Decode financial aid offers and compare costs</a:t>
            </a:r>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p:txBody>
          <a:bodyPr>
            <a:normAutofit/>
          </a:bodyPr>
          <a:lstStyle/>
          <a:p>
            <a:r>
              <a:rPr lang="en-US" sz="3200" b="1" dirty="0" smtClean="0"/>
              <a:t>What to ask:</a:t>
            </a:r>
          </a:p>
          <a:p>
            <a:pPr marL="457200" indent="-457200">
              <a:buFont typeface="Arial" panose="020B0604020202020204" pitchFamily="34" charset="0"/>
              <a:buChar char="•"/>
            </a:pPr>
            <a:r>
              <a:rPr lang="en-US" sz="3200" dirty="0"/>
              <a:t>What is our district’s/school’s current approach to financial aid offer advising? </a:t>
            </a:r>
            <a:endParaRPr lang="en-US" sz="3200" dirty="0" smtClean="0"/>
          </a:p>
          <a:p>
            <a:pPr marL="457200" indent="-457200">
              <a:buFont typeface="Arial" panose="020B0604020202020204" pitchFamily="34" charset="0"/>
              <a:buChar char="•"/>
            </a:pPr>
            <a:r>
              <a:rPr lang="en-US" sz="3200" dirty="0" smtClean="0"/>
              <a:t>What </a:t>
            </a:r>
            <a:r>
              <a:rPr lang="en-US" sz="3200" dirty="0"/>
              <a:t>avenues do we have for collecting students’ financial aid offers virtually? How can we help students send these in? </a:t>
            </a:r>
            <a:endParaRPr lang="en-US" sz="3200" dirty="0" smtClean="0"/>
          </a:p>
          <a:p>
            <a:pPr marL="457200" indent="-457200">
              <a:buFont typeface="Arial" panose="020B0604020202020204" pitchFamily="34" charset="0"/>
              <a:buChar char="•"/>
            </a:pPr>
            <a:r>
              <a:rPr lang="en-US" sz="3200" dirty="0" smtClean="0"/>
              <a:t>What </a:t>
            </a:r>
            <a:r>
              <a:rPr lang="en-US" sz="3200" dirty="0"/>
              <a:t>are the right tools, platforms, or approaches to adopt to help students and families compare their aid offers?</a:t>
            </a:r>
          </a:p>
        </p:txBody>
      </p:sp>
    </p:spTree>
    <p:extLst>
      <p:ext uri="{BB962C8B-B14F-4D97-AF65-F5344CB8AC3E}">
        <p14:creationId xmlns:p14="http://schemas.microsoft.com/office/powerpoint/2010/main" val="2856670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a:t>Decode financial aid offers and compare costs</a:t>
            </a:r>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a:xfrm>
            <a:off x="420514" y="1591199"/>
            <a:ext cx="11339982" cy="4982595"/>
          </a:xfrm>
        </p:spPr>
        <p:txBody>
          <a:bodyPr>
            <a:noAutofit/>
          </a:bodyPr>
          <a:lstStyle/>
          <a:p>
            <a:r>
              <a:rPr lang="en-US" sz="2200" b="1" dirty="0" smtClean="0"/>
              <a:t>Do this next:</a:t>
            </a:r>
          </a:p>
          <a:p>
            <a:pPr marL="342900" indent="-342900">
              <a:buFont typeface="Arial" panose="020B0604020202020204" pitchFamily="34" charset="0"/>
              <a:buChar char="•"/>
            </a:pPr>
            <a:r>
              <a:rPr lang="en-US" sz="2200" dirty="0" smtClean="0"/>
              <a:t>Understand </a:t>
            </a:r>
            <a:r>
              <a:rPr lang="en-US" sz="2200" dirty="0"/>
              <a:t>the state of seniors’ current </a:t>
            </a:r>
            <a:r>
              <a:rPr lang="en-US" sz="2200" dirty="0" smtClean="0"/>
              <a:t>acceptances and compare applications to FAFSA submissions to </a:t>
            </a:r>
            <a:r>
              <a:rPr lang="en-US" sz="2200" dirty="0"/>
              <a:t>make sure that they overlap and there are no college applicants who haven’t applied for federal financial aid. </a:t>
            </a:r>
            <a:endParaRPr lang="en-US" sz="2200" dirty="0" smtClean="0"/>
          </a:p>
          <a:p>
            <a:pPr marL="342900" indent="-342900">
              <a:buFont typeface="Arial" panose="020B0604020202020204" pitchFamily="34" charset="0"/>
              <a:buChar char="•"/>
            </a:pPr>
            <a:r>
              <a:rPr lang="en-US" sz="2200" dirty="0" smtClean="0"/>
              <a:t>Review </a:t>
            </a:r>
            <a:r>
              <a:rPr lang="en-US" sz="2200" dirty="0"/>
              <a:t>Student Aid Reports to ensure students have submitted their FAFSA to all colleges on their lists, especially to the colleges where they have been admitted. </a:t>
            </a:r>
            <a:endParaRPr lang="en-US" sz="2200" dirty="0" smtClean="0"/>
          </a:p>
          <a:p>
            <a:pPr marL="342900" indent="-342900">
              <a:buFont typeface="Arial" panose="020B0604020202020204" pitchFamily="34" charset="0"/>
              <a:buChar char="•"/>
            </a:pPr>
            <a:r>
              <a:rPr lang="en-US" sz="2200" dirty="0"/>
              <a:t>A</a:t>
            </a:r>
            <a:r>
              <a:rPr lang="en-US" sz="2200" dirty="0" smtClean="0"/>
              <a:t>sk students if </a:t>
            </a:r>
            <a:r>
              <a:rPr lang="en-US" sz="2200" dirty="0"/>
              <a:t>they would like help understanding their financial aid offer(s). Some may </a:t>
            </a:r>
            <a:r>
              <a:rPr lang="en-US" sz="2200" dirty="0" smtClean="0"/>
              <a:t>not! </a:t>
            </a:r>
          </a:p>
          <a:p>
            <a:pPr marL="342900" indent="-342900">
              <a:buFont typeface="Arial" panose="020B0604020202020204" pitchFamily="34" charset="0"/>
              <a:buChar char="•"/>
            </a:pPr>
            <a:r>
              <a:rPr lang="en-US" sz="2200" dirty="0" smtClean="0"/>
              <a:t>Adopt </a:t>
            </a:r>
            <a:r>
              <a:rPr lang="en-US" sz="2200" dirty="0"/>
              <a:t>a comparison tool and map out a process for walking students and families through their financial aid offer(s). </a:t>
            </a:r>
            <a:endParaRPr lang="en-US" sz="2200" dirty="0" smtClean="0"/>
          </a:p>
          <a:p>
            <a:pPr marL="342900" indent="-342900">
              <a:buFont typeface="Arial" panose="020B0604020202020204" pitchFamily="34" charset="0"/>
              <a:buChar char="•"/>
            </a:pPr>
            <a:r>
              <a:rPr lang="en-US" sz="2200" dirty="0" smtClean="0"/>
              <a:t>Brainstorm </a:t>
            </a:r>
            <a:r>
              <a:rPr lang="en-US" sz="2200" dirty="0"/>
              <a:t>external partners </a:t>
            </a:r>
            <a:r>
              <a:rPr lang="en-US" sz="2200" dirty="0" smtClean="0"/>
              <a:t>who can offer review </a:t>
            </a:r>
            <a:r>
              <a:rPr lang="en-US" sz="2200" dirty="0"/>
              <a:t>services for students and families. </a:t>
            </a:r>
            <a:endParaRPr lang="en-US" sz="2200" dirty="0" smtClean="0"/>
          </a:p>
          <a:p>
            <a:pPr marL="342900" indent="-342900">
              <a:buFont typeface="Arial" panose="020B0604020202020204" pitchFamily="34" charset="0"/>
              <a:buChar char="•"/>
            </a:pPr>
            <a:r>
              <a:rPr lang="en-US" sz="2200" dirty="0" smtClean="0"/>
              <a:t>Keep </a:t>
            </a:r>
            <a:r>
              <a:rPr lang="en-US" sz="2200" dirty="0"/>
              <a:t>notes in a centralized place about assisted students and families, especially with regard to any needed follow-up once they consider the aid offer comparison. </a:t>
            </a:r>
          </a:p>
        </p:txBody>
      </p:sp>
    </p:spTree>
    <p:extLst>
      <p:ext uri="{BB962C8B-B14F-4D97-AF65-F5344CB8AC3E}">
        <p14:creationId xmlns:p14="http://schemas.microsoft.com/office/powerpoint/2010/main" val="3155981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3DBE0-5DC0-C343-AAAE-DCFCC600893B}"/>
              </a:ext>
            </a:extLst>
          </p:cNvPr>
          <p:cNvSpPr>
            <a:spLocks noGrp="1"/>
          </p:cNvSpPr>
          <p:nvPr>
            <p:ph type="title"/>
          </p:nvPr>
        </p:nvSpPr>
        <p:spPr>
          <a:xfrm>
            <a:off x="356651" y="3840657"/>
            <a:ext cx="7390550" cy="2187126"/>
          </a:xfrm>
        </p:spPr>
        <p:txBody>
          <a:bodyPr>
            <a:noAutofit/>
          </a:bodyPr>
          <a:lstStyle/>
          <a:p>
            <a:r>
              <a:rPr lang="en-US" sz="2800" dirty="0" smtClean="0"/>
              <a:t/>
            </a:r>
            <a:br>
              <a:rPr lang="en-US" sz="2800" dirty="0" smtClean="0"/>
            </a:br>
            <a:r>
              <a:rPr lang="en-US" sz="4500" dirty="0" smtClean="0"/>
              <a:t>4. Navigate </a:t>
            </a:r>
            <a:r>
              <a:rPr lang="en-US" sz="4500" b="1" dirty="0"/>
              <a:t>decision deadlines</a:t>
            </a:r>
            <a:r>
              <a:rPr lang="en-US" sz="4500" dirty="0" smtClean="0"/>
              <a:t>.</a:t>
            </a:r>
            <a:endParaRPr lang="en-US" sz="28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1374" y="1227969"/>
            <a:ext cx="2743200" cy="2743200"/>
          </a:xfrm>
          <a:prstGeom prst="rect">
            <a:avLst/>
          </a:prstGeom>
        </p:spPr>
      </p:pic>
    </p:spTree>
    <p:extLst>
      <p:ext uri="{BB962C8B-B14F-4D97-AF65-F5344CB8AC3E}">
        <p14:creationId xmlns:p14="http://schemas.microsoft.com/office/powerpoint/2010/main" val="14668122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NAVIGATE CHANGING DECISION DEADLINES</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p:txBody>
          <a:bodyPr>
            <a:normAutofit/>
          </a:bodyPr>
          <a:lstStyle/>
          <a:p>
            <a:r>
              <a:rPr lang="en-US" sz="3200" b="1" dirty="0" smtClean="0"/>
              <a:t>Why: </a:t>
            </a:r>
            <a:r>
              <a:rPr lang="en-US" sz="3200" dirty="0"/>
              <a:t>May 1 is traditionally National Decision Day for students to make their college </a:t>
            </a:r>
            <a:r>
              <a:rPr lang="en-US" sz="3200" dirty="0" smtClean="0"/>
              <a:t>commitments, but </a:t>
            </a:r>
            <a:r>
              <a:rPr lang="en-US" sz="3200" dirty="0"/>
              <a:t>institutions across the country are shifting decision </a:t>
            </a:r>
            <a:r>
              <a:rPr lang="en-US" sz="3200" dirty="0" smtClean="0"/>
              <a:t>deadlines. </a:t>
            </a:r>
            <a:r>
              <a:rPr lang="en-US" sz="3200" dirty="0"/>
              <a:t>Students need support to ensure they make their decision on revised deadlines and to know what the implications are of committing to a college.</a:t>
            </a:r>
          </a:p>
        </p:txBody>
      </p:sp>
    </p:spTree>
    <p:extLst>
      <p:ext uri="{BB962C8B-B14F-4D97-AF65-F5344CB8AC3E}">
        <p14:creationId xmlns:p14="http://schemas.microsoft.com/office/powerpoint/2010/main" val="1324159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5832764" y="1195156"/>
            <a:ext cx="6051176"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332">
              <a:defRPr/>
            </a:pPr>
            <a:endParaRPr lang="en-US" sz="3300" dirty="0">
              <a:solidFill>
                <a:prstClr val="black"/>
              </a:solidFill>
              <a:latin typeface="Calibri" panose="020F0502020204030204"/>
              <a:cs typeface="Calibri"/>
              <a:sym typeface="Arial"/>
            </a:endParaRPr>
          </a:p>
          <a:p>
            <a:pPr algn="ctr" defTabSz="914332">
              <a:defRPr/>
            </a:pPr>
            <a:endParaRPr lang="en-US" sz="3600" dirty="0">
              <a:solidFill>
                <a:prstClr val="black"/>
              </a:solidFill>
              <a:latin typeface="Calibri Light" panose="020F0302020204030204"/>
              <a:cs typeface="Calibri"/>
              <a:sym typeface="Arial"/>
            </a:endParaRPr>
          </a:p>
          <a:p>
            <a:pPr algn="ctr" defTabSz="914332">
              <a:defRPr/>
            </a:pPr>
            <a:endParaRPr lang="en-US" sz="3600" dirty="0">
              <a:solidFill>
                <a:prstClr val="black"/>
              </a:solidFill>
              <a:latin typeface="Calibri Light" panose="020F0302020204030204"/>
              <a:cs typeface="Calibri"/>
              <a:sym typeface="Arial"/>
            </a:endParaRPr>
          </a:p>
        </p:txBody>
      </p:sp>
      <p:sp>
        <p:nvSpPr>
          <p:cNvPr id="3" name="Rectangle 2"/>
          <p:cNvSpPr/>
          <p:nvPr/>
        </p:nvSpPr>
        <p:spPr>
          <a:xfrm>
            <a:off x="4606737" y="196405"/>
            <a:ext cx="3865224" cy="923330"/>
          </a:xfrm>
          <a:prstGeom prst="rect">
            <a:avLst/>
          </a:prstGeom>
          <a:noFill/>
        </p:spPr>
        <p:txBody>
          <a:bodyPr wrap="none" lIns="91440" tIns="45720" rIns="91440" bIns="45720">
            <a:spAutoFit/>
          </a:bodyPr>
          <a:lstStyle/>
          <a:p>
            <a:pPr algn="ctr" defTabSz="914332">
              <a:defRPr/>
            </a:pPr>
            <a:r>
              <a:rPr lang="en-US" sz="54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alibri" panose="020F0502020204030204"/>
                <a:cs typeface="Arial"/>
                <a:sym typeface="Arial"/>
              </a:rPr>
              <a:t>Webinar Tips</a:t>
            </a:r>
          </a:p>
        </p:txBody>
      </p:sp>
      <p:sp>
        <p:nvSpPr>
          <p:cNvPr id="4" name="TextBox 3"/>
          <p:cNvSpPr txBox="1"/>
          <p:nvPr/>
        </p:nvSpPr>
        <p:spPr>
          <a:xfrm>
            <a:off x="2396836" y="1468583"/>
            <a:ext cx="9379528" cy="5355312"/>
          </a:xfrm>
          <a:prstGeom prst="rect">
            <a:avLst/>
          </a:prstGeom>
          <a:noFill/>
        </p:spPr>
        <p:txBody>
          <a:bodyPr wrap="square" rtlCol="0">
            <a:spAutoFit/>
          </a:bodyPr>
          <a:lstStyle/>
          <a:p>
            <a:pPr marL="285730" indent="-285730" defTabSz="914332">
              <a:buFont typeface="Arial" panose="020B0604020202020204" pitchFamily="34" charset="0"/>
              <a:buChar char="•"/>
              <a:defRPr/>
            </a:pPr>
            <a:r>
              <a:rPr lang="en-US" dirty="0">
                <a:solidFill>
                  <a:prstClr val="black"/>
                </a:solidFill>
                <a:latin typeface="Calibri" panose="020F0502020204030204"/>
                <a:cs typeface="Arial"/>
                <a:sym typeface="Arial"/>
              </a:rPr>
              <a:t>This webinar is being recorded so that others may listen to it at a later time for reference and will be uploaded to the RCEC </a:t>
            </a:r>
            <a:r>
              <a:rPr lang="en-US" dirty="0" err="1">
                <a:solidFill>
                  <a:prstClr val="black"/>
                </a:solidFill>
                <a:latin typeface="Calibri" panose="020F0502020204030204"/>
                <a:cs typeface="Arial"/>
                <a:sym typeface="Arial"/>
              </a:rPr>
              <a:t>Youtube</a:t>
            </a:r>
            <a:r>
              <a:rPr lang="en-US" dirty="0">
                <a:solidFill>
                  <a:prstClr val="black"/>
                </a:solidFill>
                <a:latin typeface="Calibri" panose="020F0502020204030204"/>
                <a:cs typeface="Arial"/>
                <a:sym typeface="Arial"/>
              </a:rPr>
              <a:t> page as well as </a:t>
            </a:r>
            <a:r>
              <a:rPr lang="en-US" dirty="0">
                <a:solidFill>
                  <a:prstClr val="black"/>
                </a:solidFill>
                <a:latin typeface="Calibri" panose="020F0502020204030204"/>
                <a:cs typeface="Arial"/>
                <a:sym typeface="Arial"/>
                <a:hlinkClick r:id="rId3"/>
              </a:rPr>
              <a:t>www.rcec.us</a:t>
            </a:r>
            <a:r>
              <a:rPr lang="en-US" dirty="0">
                <a:solidFill>
                  <a:prstClr val="black"/>
                </a:solidFill>
                <a:latin typeface="Calibri" panose="020F0502020204030204"/>
                <a:cs typeface="Arial"/>
                <a:sym typeface="Arial"/>
              </a:rPr>
              <a:t> once you log in to access the content of the webinar series</a:t>
            </a:r>
          </a:p>
          <a:p>
            <a:pPr marL="285730" indent="-285730" defTabSz="914332">
              <a:buFont typeface="Arial" panose="020B0604020202020204" pitchFamily="34" charset="0"/>
              <a:buChar char="•"/>
              <a:defRPr/>
            </a:pPr>
            <a:r>
              <a:rPr lang="en-US" dirty="0">
                <a:solidFill>
                  <a:prstClr val="black"/>
                </a:solidFill>
                <a:latin typeface="Calibri" panose="020F0502020204030204"/>
                <a:cs typeface="Arial"/>
                <a:sym typeface="Arial"/>
              </a:rPr>
              <a:t>All connections to this live Webinar feature have been accounted for so please do not forward the Zoom link or invite anyone to join because you are taking someone else’s spot and Zoom will automatically start kicking off connections randomly</a:t>
            </a:r>
          </a:p>
          <a:p>
            <a:pPr marL="285730" indent="-285730" defTabSz="914332">
              <a:buFont typeface="Arial" panose="020B0604020202020204" pitchFamily="34" charset="0"/>
              <a:buChar char="•"/>
              <a:defRPr/>
            </a:pPr>
            <a:r>
              <a:rPr lang="en-US" dirty="0">
                <a:solidFill>
                  <a:prstClr val="black"/>
                </a:solidFill>
                <a:latin typeface="Calibri" panose="020F0502020204030204"/>
                <a:cs typeface="Arial"/>
                <a:sym typeface="Arial"/>
              </a:rPr>
              <a:t>All participant mics have been muted and only panelists and facilitators have the ability to unmute anyone </a:t>
            </a:r>
          </a:p>
          <a:p>
            <a:pPr marL="285730" indent="-285730" defTabSz="914332">
              <a:buFont typeface="Arial" panose="020B0604020202020204" pitchFamily="34" charset="0"/>
              <a:buChar char="•"/>
              <a:defRPr/>
            </a:pPr>
            <a:r>
              <a:rPr lang="en-US" dirty="0">
                <a:solidFill>
                  <a:prstClr val="black"/>
                </a:solidFill>
                <a:latin typeface="Calibri" panose="020F0502020204030204"/>
                <a:cs typeface="Arial"/>
                <a:sym typeface="Arial"/>
              </a:rPr>
              <a:t>Since all participants have been muted, please use the Q&amp;A and chat screens to enter your questions</a:t>
            </a:r>
          </a:p>
          <a:p>
            <a:pPr marL="285730" indent="-285730" defTabSz="914332">
              <a:buFont typeface="Arial" panose="020B0604020202020204" pitchFamily="34" charset="0"/>
              <a:buChar char="•"/>
              <a:defRPr/>
            </a:pPr>
            <a:r>
              <a:rPr lang="en-US" dirty="0">
                <a:solidFill>
                  <a:prstClr val="black"/>
                </a:solidFill>
                <a:latin typeface="Calibri" panose="020F0502020204030204"/>
                <a:cs typeface="Arial"/>
                <a:sym typeface="Arial"/>
              </a:rPr>
              <a:t>Participants can submit a question in the Q&amp;A box at the bottom of the screen for the panelists</a:t>
            </a:r>
          </a:p>
          <a:p>
            <a:pPr marL="742895" lvl="1" indent="-285730" defTabSz="914332">
              <a:buFont typeface="Arial" panose="020B0604020202020204" pitchFamily="34" charset="0"/>
              <a:buChar char="•"/>
              <a:defRPr/>
            </a:pPr>
            <a:r>
              <a:rPr lang="en-US" dirty="0">
                <a:solidFill>
                  <a:prstClr val="black"/>
                </a:solidFill>
                <a:latin typeface="Calibri" panose="020F0502020204030204"/>
                <a:cs typeface="Arial"/>
                <a:sym typeface="Arial"/>
              </a:rPr>
              <a:t>Only panelists and facilitators will be able to respond back to those questions and can do so publicly or privately to the individual</a:t>
            </a:r>
          </a:p>
          <a:p>
            <a:pPr marL="742895" lvl="1" indent="-285730" defTabSz="914332">
              <a:buFont typeface="Arial" panose="020B0604020202020204" pitchFamily="34" charset="0"/>
              <a:buChar char="•"/>
              <a:defRPr/>
            </a:pPr>
            <a:r>
              <a:rPr lang="en-US" dirty="0">
                <a:solidFill>
                  <a:prstClr val="black"/>
                </a:solidFill>
                <a:latin typeface="Calibri" panose="020F0502020204030204"/>
                <a:cs typeface="Arial"/>
                <a:sym typeface="Arial"/>
              </a:rPr>
              <a:t>Participants can submit comments or questions in the chat box if they would like to engage with each other</a:t>
            </a:r>
          </a:p>
          <a:p>
            <a:pPr marL="742895" lvl="1" indent="-285730" defTabSz="914332">
              <a:buFont typeface="Arial" panose="020B0604020202020204" pitchFamily="34" charset="0"/>
              <a:buChar char="•"/>
              <a:defRPr/>
            </a:pPr>
            <a:endParaRPr lang="en-US" dirty="0">
              <a:solidFill>
                <a:prstClr val="black"/>
              </a:solidFill>
              <a:latin typeface="Calibri" panose="020F0502020204030204"/>
              <a:cs typeface="Arial"/>
              <a:sym typeface="Arial"/>
            </a:endParaRPr>
          </a:p>
          <a:p>
            <a:pPr marL="457167" lvl="1" defTabSz="914332">
              <a:defRPr/>
            </a:pPr>
            <a:r>
              <a:rPr lang="en-US" b="1" dirty="0">
                <a:solidFill>
                  <a:prstClr val="black"/>
                </a:solidFill>
                <a:latin typeface="Calibri" panose="020F0502020204030204"/>
                <a:cs typeface="Arial"/>
                <a:sym typeface="Arial"/>
              </a:rPr>
              <a:t>**Every effort has been made to ensure the security of this webinar from “</a:t>
            </a:r>
            <a:r>
              <a:rPr lang="en-US" b="1" dirty="0" err="1">
                <a:solidFill>
                  <a:prstClr val="black"/>
                </a:solidFill>
                <a:latin typeface="Calibri" panose="020F0502020204030204"/>
                <a:cs typeface="Arial"/>
                <a:sym typeface="Arial"/>
              </a:rPr>
              <a:t>zoombombers</a:t>
            </a:r>
            <a:r>
              <a:rPr lang="en-US" b="1" dirty="0">
                <a:solidFill>
                  <a:prstClr val="black"/>
                </a:solidFill>
                <a:latin typeface="Calibri" panose="020F0502020204030204"/>
                <a:cs typeface="Arial"/>
                <a:sym typeface="Arial"/>
              </a:rPr>
              <a:t>” but in the event that we experience that, please stay calm and we will resume as soon as the technical difficulties have been resolved.**</a:t>
            </a:r>
          </a:p>
        </p:txBody>
      </p:sp>
    </p:spTree>
    <p:extLst>
      <p:ext uri="{BB962C8B-B14F-4D97-AF65-F5344CB8AC3E}">
        <p14:creationId xmlns:p14="http://schemas.microsoft.com/office/powerpoint/2010/main" val="1932104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NAVIGATE CHANGING DECISION DEADLINES</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a:xfrm>
            <a:off x="420514" y="1591200"/>
            <a:ext cx="11339982" cy="4611148"/>
          </a:xfrm>
        </p:spPr>
        <p:txBody>
          <a:bodyPr>
            <a:noAutofit/>
          </a:bodyPr>
          <a:lstStyle/>
          <a:p>
            <a:r>
              <a:rPr lang="en-US" sz="2400" b="1" dirty="0" smtClean="0"/>
              <a:t>What to ask: </a:t>
            </a:r>
          </a:p>
          <a:p>
            <a:pPr marL="342900" indent="-342900">
              <a:buFont typeface="Arial" panose="020B0604020202020204" pitchFamily="34" charset="0"/>
              <a:buChar char="•"/>
            </a:pPr>
            <a:r>
              <a:rPr lang="en-US" sz="2400" dirty="0"/>
              <a:t>How many of my students have already made a commitment to an institution? How many more will need to make a </a:t>
            </a:r>
            <a:r>
              <a:rPr lang="en-US" sz="2400" dirty="0" smtClean="0"/>
              <a:t>commitment?</a:t>
            </a:r>
          </a:p>
          <a:p>
            <a:pPr marL="342900" indent="-342900">
              <a:buFont typeface="Arial" panose="020B0604020202020204" pitchFamily="34" charset="0"/>
              <a:buChar char="•"/>
            </a:pPr>
            <a:r>
              <a:rPr lang="en-US" sz="2400" dirty="0" smtClean="0"/>
              <a:t>How </a:t>
            </a:r>
            <a:r>
              <a:rPr lang="en-US" sz="2400" dirty="0"/>
              <a:t>can we celebrate National Decision Day </a:t>
            </a:r>
            <a:r>
              <a:rPr lang="en-US" sz="2400" dirty="0" smtClean="0"/>
              <a:t>virtually?</a:t>
            </a:r>
          </a:p>
          <a:p>
            <a:pPr marL="342900" indent="-342900">
              <a:buFont typeface="Arial" panose="020B0604020202020204" pitchFamily="34" charset="0"/>
              <a:buChar char="•"/>
            </a:pPr>
            <a:r>
              <a:rPr lang="en-US" sz="2400" dirty="0" smtClean="0"/>
              <a:t>What </a:t>
            </a:r>
            <a:r>
              <a:rPr lang="en-US" sz="2400" dirty="0"/>
              <a:t>is the best way to connect students and families with school counselors if they need advice navigating their enrollment decision? </a:t>
            </a:r>
            <a:endParaRPr lang="en-US" sz="2400" dirty="0" smtClean="0"/>
          </a:p>
          <a:p>
            <a:pPr marL="342900" indent="-342900">
              <a:buFont typeface="Arial" panose="020B0604020202020204" pitchFamily="34" charset="0"/>
              <a:buChar char="•"/>
            </a:pPr>
            <a:r>
              <a:rPr lang="en-US" sz="2400" dirty="0" smtClean="0"/>
              <a:t>What </a:t>
            </a:r>
            <a:r>
              <a:rPr lang="en-US" sz="2400" dirty="0"/>
              <a:t>process will students follow to confirm to which college(s) final transcripts should be sent? How will the process of sending those transcripts change for school counselors? </a:t>
            </a:r>
            <a:endParaRPr lang="en-US" sz="2400" dirty="0" smtClean="0"/>
          </a:p>
          <a:p>
            <a:pPr marL="342900" indent="-342900">
              <a:buFont typeface="Arial" panose="020B0604020202020204" pitchFamily="34" charset="0"/>
              <a:buChar char="•"/>
            </a:pPr>
            <a:r>
              <a:rPr lang="en-US" sz="2400" dirty="0" smtClean="0"/>
              <a:t>Will my district </a:t>
            </a:r>
            <a:r>
              <a:rPr lang="en-US" sz="2400" dirty="0"/>
              <a:t>increase the number of summer hours for school counselors? What will this look like and what services will they provide? </a:t>
            </a:r>
          </a:p>
        </p:txBody>
      </p:sp>
    </p:spTree>
    <p:extLst>
      <p:ext uri="{BB962C8B-B14F-4D97-AF65-F5344CB8AC3E}">
        <p14:creationId xmlns:p14="http://schemas.microsoft.com/office/powerpoint/2010/main" val="26940946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NAVIGATE CHANGING DECISION DEADLINES</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p:txBody>
          <a:bodyPr>
            <a:noAutofit/>
          </a:bodyPr>
          <a:lstStyle/>
          <a:p>
            <a:r>
              <a:rPr lang="en-US" sz="2800" b="1" dirty="0" smtClean="0"/>
              <a:t>Do this next: </a:t>
            </a:r>
          </a:p>
          <a:p>
            <a:pPr marL="457200" indent="-457200">
              <a:buFont typeface="Arial" panose="020B0604020202020204" pitchFamily="34" charset="0"/>
              <a:buChar char="•"/>
            </a:pPr>
            <a:r>
              <a:rPr lang="en-US" sz="2800" dirty="0" smtClean="0"/>
              <a:t>Map out key dates and deadlines for institutions </a:t>
            </a:r>
            <a:r>
              <a:rPr lang="en-US" sz="2800" dirty="0"/>
              <a:t>where students are most often matriculating (e.g., top 10, from National Student Clearinghouse (NSC) </a:t>
            </a:r>
            <a:r>
              <a:rPr lang="en-US" sz="2800" dirty="0" smtClean="0"/>
              <a:t>data.</a:t>
            </a:r>
          </a:p>
          <a:p>
            <a:pPr marL="457200" indent="-457200">
              <a:buFont typeface="Arial" panose="020B0604020202020204" pitchFamily="34" charset="0"/>
              <a:buChar char="•"/>
            </a:pPr>
            <a:r>
              <a:rPr lang="en-US" sz="2800" dirty="0" smtClean="0"/>
              <a:t>Contact local IHEs (where </a:t>
            </a:r>
            <a:r>
              <a:rPr lang="en-US" sz="2800" dirty="0"/>
              <a:t>students are most likely to matriculate) to determine the types of outreach they are doing for their applicants. How can you work together to deliver this important messaging? </a:t>
            </a:r>
          </a:p>
          <a:p>
            <a:pPr marL="457200" indent="-457200">
              <a:buFont typeface="Arial" panose="020B0604020202020204" pitchFamily="34" charset="0"/>
              <a:buChar char="•"/>
            </a:pPr>
            <a:r>
              <a:rPr lang="en-US" sz="2800" dirty="0" smtClean="0"/>
              <a:t>Help </a:t>
            </a:r>
            <a:r>
              <a:rPr lang="en-US" sz="2800" dirty="0"/>
              <a:t>students investigate and understand if they are eligible for a housing deposit waiver from their institution of choice. </a:t>
            </a:r>
          </a:p>
        </p:txBody>
      </p:sp>
    </p:spTree>
    <p:extLst>
      <p:ext uri="{BB962C8B-B14F-4D97-AF65-F5344CB8AC3E}">
        <p14:creationId xmlns:p14="http://schemas.microsoft.com/office/powerpoint/2010/main" val="17352814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3DBE0-5DC0-C343-AAAE-DCFCC600893B}"/>
              </a:ext>
            </a:extLst>
          </p:cNvPr>
          <p:cNvSpPr>
            <a:spLocks noGrp="1"/>
          </p:cNvSpPr>
          <p:nvPr>
            <p:ph type="title"/>
          </p:nvPr>
        </p:nvSpPr>
        <p:spPr>
          <a:xfrm>
            <a:off x="4360240" y="462231"/>
            <a:ext cx="7390550" cy="2187126"/>
          </a:xfrm>
        </p:spPr>
        <p:txBody>
          <a:bodyPr>
            <a:noAutofit/>
          </a:bodyPr>
          <a:lstStyle/>
          <a:p>
            <a:r>
              <a:rPr lang="en-US" sz="4500" dirty="0" smtClean="0"/>
              <a:t>5 .Combat </a:t>
            </a:r>
            <a:r>
              <a:rPr lang="en-US" sz="4500" b="1" dirty="0"/>
              <a:t>summer melt</a:t>
            </a:r>
            <a:r>
              <a:rPr lang="en-US" sz="4500" dirty="0"/>
              <a:t>.</a:t>
            </a:r>
            <a:br>
              <a:rPr lang="en-US" sz="4500" dirty="0"/>
            </a:br>
            <a:endParaRPr lang="en-US" sz="4500" b="1"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15" y="3649892"/>
            <a:ext cx="2743200" cy="2743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45140">
            <a:off x="2424515" y="2574853"/>
            <a:ext cx="1828800" cy="1828800"/>
          </a:xfrm>
          <a:prstGeom prst="rect">
            <a:avLst/>
          </a:prstGeom>
        </p:spPr>
      </p:pic>
    </p:spTree>
    <p:extLst>
      <p:ext uri="{BB962C8B-B14F-4D97-AF65-F5344CB8AC3E}">
        <p14:creationId xmlns:p14="http://schemas.microsoft.com/office/powerpoint/2010/main" val="3480804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COMBAT SUMMER MELT</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p:txBody>
          <a:bodyPr>
            <a:normAutofit/>
          </a:bodyPr>
          <a:lstStyle/>
          <a:p>
            <a:r>
              <a:rPr lang="en-US" sz="2800" b="1" dirty="0" smtClean="0"/>
              <a:t>Why: </a:t>
            </a:r>
            <a:r>
              <a:rPr lang="en-US" sz="2800" dirty="0"/>
              <a:t>Summer melt occurs when a student who is accepted to a postsecondary institution fails to enroll or attend in the fall, for any number of reasons. </a:t>
            </a:r>
            <a:r>
              <a:rPr lang="en-US" sz="2800" dirty="0" smtClean="0"/>
              <a:t>It is </a:t>
            </a:r>
            <a:r>
              <a:rPr lang="en-US" sz="2800" dirty="0"/>
              <a:t>one of the most studied phenomena in the college access and success field, and there are proven strategies for supporting students from high school graduation to postsecondary enrollment.</a:t>
            </a:r>
          </a:p>
        </p:txBody>
      </p:sp>
    </p:spTree>
    <p:extLst>
      <p:ext uri="{BB962C8B-B14F-4D97-AF65-F5344CB8AC3E}">
        <p14:creationId xmlns:p14="http://schemas.microsoft.com/office/powerpoint/2010/main" val="3621870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COMBAT SUMMER MELT</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a:xfrm>
            <a:off x="420514" y="1591200"/>
            <a:ext cx="11339982" cy="4351338"/>
          </a:xfrm>
        </p:spPr>
        <p:txBody>
          <a:bodyPr>
            <a:noAutofit/>
          </a:bodyPr>
          <a:lstStyle/>
          <a:p>
            <a:r>
              <a:rPr lang="en-US" sz="2200" b="1" dirty="0" smtClean="0"/>
              <a:t>What to ask:</a:t>
            </a:r>
          </a:p>
          <a:p>
            <a:pPr marL="342900" indent="-342900">
              <a:buFont typeface="Arial" panose="020B0604020202020204" pitchFamily="34" charset="0"/>
              <a:buChar char="•"/>
            </a:pPr>
            <a:r>
              <a:rPr lang="en-US" sz="2200" dirty="0"/>
              <a:t>What does our district/school currently do to prevent summer melt, if anything? </a:t>
            </a:r>
          </a:p>
          <a:p>
            <a:pPr marL="342900" indent="-342900">
              <a:buFont typeface="Arial" panose="020B0604020202020204" pitchFamily="34" charset="0"/>
              <a:buChar char="•"/>
            </a:pPr>
            <a:r>
              <a:rPr lang="en-US" sz="2200" dirty="0" smtClean="0"/>
              <a:t>Which staff </a:t>
            </a:r>
            <a:r>
              <a:rPr lang="en-US" sz="2200" dirty="0"/>
              <a:t>are available and willing to work extra hours over the summer to support students? What provisions/stipulation does our union contract make for these kinds of additional hours? What funds are available to pay school counselors and other advisers to provide this support? </a:t>
            </a:r>
            <a:endParaRPr lang="en-US" sz="2200" dirty="0" smtClean="0"/>
          </a:p>
          <a:p>
            <a:pPr marL="342900" indent="-342900">
              <a:buFont typeface="Arial" panose="020B0604020202020204" pitchFamily="34" charset="0"/>
              <a:buChar char="•"/>
            </a:pPr>
            <a:r>
              <a:rPr lang="en-US" sz="2200" dirty="0" smtClean="0"/>
              <a:t>For </a:t>
            </a:r>
            <a:r>
              <a:rPr lang="en-US" sz="2200" dirty="0"/>
              <a:t>our district/school, is the best approach to combat summer melt in-person (i.e., drop-in centers, summer office hours), virtual (text messaging campaigns), or a hybrid model? </a:t>
            </a:r>
          </a:p>
          <a:p>
            <a:pPr marL="342900" indent="-342900">
              <a:buFont typeface="Arial" panose="020B0604020202020204" pitchFamily="34" charset="0"/>
              <a:buChar char="•"/>
            </a:pPr>
            <a:r>
              <a:rPr lang="en-US" sz="2200" dirty="0" smtClean="0"/>
              <a:t>Are </a:t>
            </a:r>
            <a:r>
              <a:rPr lang="en-US" sz="2200" dirty="0"/>
              <a:t>there outreach efforts being made by colleges and universities to provide transition assistance to their applicants/our students? </a:t>
            </a:r>
          </a:p>
          <a:p>
            <a:pPr marL="342900" indent="-342900">
              <a:buFont typeface="Arial" panose="020B0604020202020204" pitchFamily="34" charset="0"/>
              <a:buChar char="•"/>
            </a:pPr>
            <a:r>
              <a:rPr lang="en-US" sz="2200" dirty="0" smtClean="0"/>
              <a:t>Is </a:t>
            </a:r>
            <a:r>
              <a:rPr lang="en-US" sz="2200" dirty="0"/>
              <a:t>there a specific person at most-attended colleges and universities who I can connect to students by sending an introductory email, making a phone call, or facilitating an e-intro via a virtual platform? </a:t>
            </a:r>
            <a:endParaRPr lang="en-US" sz="2200" b="1" dirty="0"/>
          </a:p>
        </p:txBody>
      </p:sp>
    </p:spTree>
    <p:extLst>
      <p:ext uri="{BB962C8B-B14F-4D97-AF65-F5344CB8AC3E}">
        <p14:creationId xmlns:p14="http://schemas.microsoft.com/office/powerpoint/2010/main" val="36261400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dirty="0" smtClean="0"/>
              <a:t>COMBAT SUMMER MELT</a:t>
            </a:r>
            <a:endParaRPr lang="en-US" dirty="0"/>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p:txBody>
          <a:bodyPr>
            <a:normAutofit/>
          </a:bodyPr>
          <a:lstStyle/>
          <a:p>
            <a:r>
              <a:rPr lang="en-US" sz="2400" b="1" dirty="0" smtClean="0"/>
              <a:t>Do this next: </a:t>
            </a:r>
            <a:endParaRPr lang="en-US" sz="2400" dirty="0" smtClean="0"/>
          </a:p>
          <a:p>
            <a:pPr marL="342900" indent="-342900">
              <a:buFont typeface="Arial" panose="020B0604020202020204" pitchFamily="34" charset="0"/>
              <a:buChar char="•"/>
            </a:pPr>
            <a:r>
              <a:rPr lang="en-US" sz="2400" dirty="0"/>
              <a:t>Recruit staff willing to work summer hours either in-person or virtually. </a:t>
            </a:r>
          </a:p>
          <a:p>
            <a:pPr marL="342900" indent="-342900">
              <a:buFont typeface="Arial" panose="020B0604020202020204" pitchFamily="34" charset="0"/>
              <a:buChar char="•"/>
            </a:pPr>
            <a:r>
              <a:rPr lang="en-US" sz="2400" dirty="0" smtClean="0"/>
              <a:t>If </a:t>
            </a:r>
            <a:r>
              <a:rPr lang="en-US" sz="2400" dirty="0"/>
              <a:t>pursuing a text messaging model, gather a list of student and parent phone numbers to enter into the text messaging platform. </a:t>
            </a:r>
          </a:p>
          <a:p>
            <a:pPr marL="342900" indent="-342900">
              <a:buFont typeface="Arial" panose="020B0604020202020204" pitchFamily="34" charset="0"/>
              <a:buChar char="•"/>
            </a:pPr>
            <a:r>
              <a:rPr lang="en-US" sz="2400" dirty="0" smtClean="0"/>
              <a:t>Secure </a:t>
            </a:r>
            <a:r>
              <a:rPr lang="en-US" sz="2400" dirty="0"/>
              <a:t>content for text messaging and make a schedule (either from existing sources or develop in house). </a:t>
            </a:r>
          </a:p>
          <a:p>
            <a:pPr marL="342900" indent="-342900">
              <a:buFont typeface="Arial" panose="020B0604020202020204" pitchFamily="34" charset="0"/>
              <a:buChar char="•"/>
            </a:pPr>
            <a:r>
              <a:rPr lang="en-US" sz="2400" dirty="0" smtClean="0"/>
              <a:t>Identify </a:t>
            </a:r>
            <a:r>
              <a:rPr lang="en-US" sz="2400" dirty="0"/>
              <a:t>a point person for the text messaging campaign and determine which platform or vendor you will use to manage the campaign </a:t>
            </a:r>
            <a:endParaRPr lang="en-US" sz="2400" dirty="0" smtClean="0"/>
          </a:p>
          <a:p>
            <a:pPr marL="342900" indent="-342900">
              <a:buFont typeface="Arial" panose="020B0604020202020204" pitchFamily="34" charset="0"/>
              <a:buChar char="•"/>
            </a:pPr>
            <a:r>
              <a:rPr lang="en-US" sz="2400" dirty="0" smtClean="0"/>
              <a:t>Whenever </a:t>
            </a:r>
            <a:r>
              <a:rPr lang="en-US" sz="2400" dirty="0"/>
              <a:t>possible, send texts in English and the students’ home language to ensure they understand the content of the message</a:t>
            </a:r>
            <a:r>
              <a:rPr lang="en-US" sz="2400" dirty="0" smtClean="0"/>
              <a:t>.</a:t>
            </a:r>
            <a:endParaRPr lang="en-US" sz="2400" b="1" dirty="0"/>
          </a:p>
        </p:txBody>
      </p:sp>
    </p:spTree>
    <p:extLst>
      <p:ext uri="{BB962C8B-B14F-4D97-AF65-F5344CB8AC3E}">
        <p14:creationId xmlns:p14="http://schemas.microsoft.com/office/powerpoint/2010/main" val="2038229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284B32-5587-9B4F-A354-40F25CDCE344}"/>
              </a:ext>
            </a:extLst>
          </p:cNvPr>
          <p:cNvSpPr>
            <a:spLocks noGrp="1"/>
          </p:cNvSpPr>
          <p:nvPr>
            <p:ph type="body" idx="1"/>
          </p:nvPr>
        </p:nvSpPr>
        <p:spPr>
          <a:xfrm>
            <a:off x="1358154" y="3128772"/>
            <a:ext cx="5363922" cy="2950753"/>
          </a:xfrm>
        </p:spPr>
        <p:txBody>
          <a:bodyPr>
            <a:noAutofit/>
          </a:bodyPr>
          <a:lstStyle/>
          <a:p>
            <a:pPr marL="342900" indent="-342900">
              <a:buFont typeface="Arial" panose="020B0604020202020204" pitchFamily="34" charset="0"/>
              <a:buChar char="•"/>
            </a:pPr>
            <a:r>
              <a:rPr lang="en-US" sz="2400" dirty="0" smtClean="0"/>
              <a:t>Bill DeBaun, NCAN: </a:t>
            </a:r>
            <a:r>
              <a:rPr lang="en-US" sz="2400" dirty="0" smtClean="0">
                <a:hlinkClick r:id="rId2"/>
              </a:rPr>
              <a:t>debaunb@ncan.org</a:t>
            </a:r>
            <a:endParaRPr lang="en-US" sz="2400" dirty="0" smtClean="0"/>
          </a:p>
        </p:txBody>
      </p:sp>
      <p:sp>
        <p:nvSpPr>
          <p:cNvPr id="3" name="Title 2">
            <a:extLst>
              <a:ext uri="{FF2B5EF4-FFF2-40B4-BE49-F238E27FC236}">
                <a16:creationId xmlns:a16="http://schemas.microsoft.com/office/drawing/2014/main" id="{9F6742DB-80FA-E545-B795-1327F9AF9E29}"/>
              </a:ext>
            </a:extLst>
          </p:cNvPr>
          <p:cNvSpPr>
            <a:spLocks noGrp="1"/>
          </p:cNvSpPr>
          <p:nvPr>
            <p:ph type="title"/>
          </p:nvPr>
        </p:nvSpPr>
        <p:spPr>
          <a:xfrm>
            <a:off x="727959" y="240714"/>
            <a:ext cx="8304830" cy="2187126"/>
          </a:xfrm>
        </p:spPr>
        <p:txBody>
          <a:bodyPr>
            <a:normAutofit/>
          </a:bodyPr>
          <a:lstStyle/>
          <a:p>
            <a:r>
              <a:rPr lang="en-US" dirty="0" smtClean="0"/>
              <a:t>Thank you for coming! </a:t>
            </a:r>
            <a:br>
              <a:rPr lang="en-US" dirty="0" smtClean="0"/>
            </a:br>
            <a:r>
              <a:rPr lang="en-US" dirty="0" smtClean="0"/>
              <a:t/>
            </a:r>
            <a:br>
              <a:rPr lang="en-US" dirty="0" smtClean="0"/>
            </a:br>
            <a:r>
              <a:rPr lang="en-US" dirty="0" smtClean="0"/>
              <a:t>Contact Me any time!</a:t>
            </a:r>
            <a:endParaRPr lang="en-US" dirty="0"/>
          </a:p>
        </p:txBody>
      </p:sp>
    </p:spTree>
    <p:extLst>
      <p:ext uri="{BB962C8B-B14F-4D97-AF65-F5344CB8AC3E}">
        <p14:creationId xmlns:p14="http://schemas.microsoft.com/office/powerpoint/2010/main" val="7694191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1294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8132" y="615821"/>
            <a:ext cx="8406880" cy="1819469"/>
          </a:xfrm>
        </p:spPr>
        <p:txBody>
          <a:bodyPr>
            <a:normAutofit fontScale="90000"/>
          </a:bodyPr>
          <a:lstStyle/>
          <a:p>
            <a:r>
              <a:rPr lang="en-US" dirty="0" smtClean="0"/>
              <a:t>Actions to Take Right Now to Help Seniors Transition After Graduation</a:t>
            </a:r>
            <a:br>
              <a:rPr lang="en-US" dirty="0" smtClean="0"/>
            </a:br>
            <a:r>
              <a:rPr lang="en-US" dirty="0" smtClean="0"/>
              <a:t>     (Avoiding Summer Melt)</a:t>
            </a:r>
            <a:endParaRPr lang="en-US" dirty="0"/>
          </a:p>
        </p:txBody>
      </p:sp>
      <p:sp>
        <p:nvSpPr>
          <p:cNvPr id="3" name="Text Placeholder 2"/>
          <p:cNvSpPr>
            <a:spLocks noGrp="1"/>
          </p:cNvSpPr>
          <p:nvPr>
            <p:ph type="body" idx="1"/>
          </p:nvPr>
        </p:nvSpPr>
        <p:spPr>
          <a:xfrm>
            <a:off x="3974841" y="3778899"/>
            <a:ext cx="6559420" cy="2920482"/>
          </a:xfrm>
        </p:spPr>
        <p:txBody>
          <a:bodyPr>
            <a:normAutofit lnSpcReduction="10000"/>
          </a:bodyPr>
          <a:lstStyle/>
          <a:p>
            <a:r>
              <a:rPr lang="en-US" b="1" dirty="0" smtClean="0">
                <a:solidFill>
                  <a:schemeClr val="tx2"/>
                </a:solidFill>
              </a:rPr>
              <a:t>Robin Ellison</a:t>
            </a:r>
          </a:p>
          <a:p>
            <a:r>
              <a:rPr lang="en-US" dirty="0" smtClean="0">
                <a:solidFill>
                  <a:schemeClr val="tx1"/>
                </a:solidFill>
              </a:rPr>
              <a:t>Rancho Verde High School Counselor</a:t>
            </a:r>
          </a:p>
          <a:p>
            <a:r>
              <a:rPr lang="en-US" dirty="0" smtClean="0">
                <a:solidFill>
                  <a:srgbClr val="00B0F0"/>
                </a:solidFill>
              </a:rPr>
              <a:t>rellison@valverde.edu</a:t>
            </a:r>
          </a:p>
          <a:p>
            <a:r>
              <a:rPr lang="en-US" b="1" dirty="0" smtClean="0">
                <a:solidFill>
                  <a:schemeClr val="tx1"/>
                </a:solidFill>
              </a:rPr>
              <a:t>Hector De Leon </a:t>
            </a:r>
          </a:p>
          <a:p>
            <a:r>
              <a:rPr lang="en-US" dirty="0" smtClean="0">
                <a:solidFill>
                  <a:schemeClr val="tx1"/>
                </a:solidFill>
              </a:rPr>
              <a:t>Alumni of RVHS 2019, UCLA Freshman</a:t>
            </a:r>
          </a:p>
          <a:p>
            <a:r>
              <a:rPr lang="en-US" b="1" dirty="0" err="1" smtClean="0">
                <a:solidFill>
                  <a:schemeClr val="tx1"/>
                </a:solidFill>
              </a:rPr>
              <a:t>Alexsys</a:t>
            </a:r>
            <a:r>
              <a:rPr lang="en-US" b="1" dirty="0" smtClean="0">
                <a:solidFill>
                  <a:schemeClr val="tx1"/>
                </a:solidFill>
              </a:rPr>
              <a:t> Hornsby</a:t>
            </a:r>
          </a:p>
          <a:p>
            <a:r>
              <a:rPr lang="en-US" dirty="0" smtClean="0">
                <a:solidFill>
                  <a:schemeClr val="tx1"/>
                </a:solidFill>
              </a:rPr>
              <a:t>Alumni of RVHS 2015, UC Berkeley Grad 2019 </a:t>
            </a:r>
            <a:endParaRPr lang="en-US" dirty="0">
              <a:solidFill>
                <a:schemeClr val="tx1"/>
              </a:solidFill>
            </a:endParaRPr>
          </a:p>
        </p:txBody>
      </p:sp>
    </p:spTree>
    <p:extLst>
      <p:ext uri="{BB962C8B-B14F-4D97-AF65-F5344CB8AC3E}">
        <p14:creationId xmlns:p14="http://schemas.microsoft.com/office/powerpoint/2010/main" val="33535411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205272"/>
            <a:ext cx="8596668" cy="998377"/>
          </a:xfrm>
        </p:spPr>
        <p:txBody>
          <a:bodyPr/>
          <a:lstStyle/>
          <a:p>
            <a:r>
              <a:rPr lang="en-US" dirty="0" smtClean="0"/>
              <a:t>         Rancho Verde High School</a:t>
            </a:r>
            <a:endParaRPr lang="en-US" dirty="0"/>
          </a:p>
        </p:txBody>
      </p:sp>
      <p:sp>
        <p:nvSpPr>
          <p:cNvPr id="3" name="Text Placeholder 2"/>
          <p:cNvSpPr>
            <a:spLocks noGrp="1"/>
          </p:cNvSpPr>
          <p:nvPr>
            <p:ph type="body" idx="1"/>
          </p:nvPr>
        </p:nvSpPr>
        <p:spPr>
          <a:xfrm>
            <a:off x="677335" y="1576873"/>
            <a:ext cx="8596668" cy="5047862"/>
          </a:xfrm>
        </p:spPr>
        <p:txBody>
          <a:bodyPr>
            <a:normAutofit/>
          </a:bodyPr>
          <a:lstStyle/>
          <a:p>
            <a:r>
              <a:rPr lang="en-US" sz="2400" dirty="0">
                <a:solidFill>
                  <a:schemeClr val="tx1"/>
                </a:solidFill>
              </a:rPr>
              <a:t>Located In Moreno Valley </a:t>
            </a:r>
            <a:endParaRPr lang="en-US" sz="2400" dirty="0" smtClean="0">
              <a:solidFill>
                <a:schemeClr val="tx1"/>
              </a:solidFill>
            </a:endParaRPr>
          </a:p>
          <a:p>
            <a:r>
              <a:rPr lang="en-US" sz="2400" dirty="0" smtClean="0">
                <a:solidFill>
                  <a:schemeClr val="tx1"/>
                </a:solidFill>
              </a:rPr>
              <a:t>Population </a:t>
            </a:r>
            <a:r>
              <a:rPr lang="en-US" sz="2400" dirty="0">
                <a:solidFill>
                  <a:schemeClr val="tx1"/>
                </a:solidFill>
              </a:rPr>
              <a:t>2000 Students</a:t>
            </a:r>
          </a:p>
          <a:p>
            <a:r>
              <a:rPr lang="en-US" sz="2400" dirty="0">
                <a:solidFill>
                  <a:schemeClr val="tx1"/>
                </a:solidFill>
              </a:rPr>
              <a:t>Free and Reduced Lunch</a:t>
            </a:r>
            <a:r>
              <a:rPr lang="en-US" sz="2400" dirty="0" smtClean="0">
                <a:solidFill>
                  <a:schemeClr val="tx1"/>
                </a:solidFill>
              </a:rPr>
              <a:t>: 77</a:t>
            </a:r>
            <a:r>
              <a:rPr lang="en-US" sz="2400" dirty="0">
                <a:solidFill>
                  <a:schemeClr val="tx1"/>
                </a:solidFill>
              </a:rPr>
              <a:t>%</a:t>
            </a:r>
          </a:p>
          <a:p>
            <a:r>
              <a:rPr lang="en-US" sz="2400" dirty="0">
                <a:solidFill>
                  <a:schemeClr val="tx1"/>
                </a:solidFill>
              </a:rPr>
              <a:t>Hispanic/ Latino: 64.8% </a:t>
            </a:r>
          </a:p>
          <a:p>
            <a:r>
              <a:rPr lang="en-US" sz="2400" dirty="0">
                <a:solidFill>
                  <a:schemeClr val="tx1"/>
                </a:solidFill>
              </a:rPr>
              <a:t>African-American: 23.0 %</a:t>
            </a:r>
          </a:p>
          <a:p>
            <a:r>
              <a:rPr lang="en-US" sz="2400" dirty="0">
                <a:solidFill>
                  <a:schemeClr val="tx1"/>
                </a:solidFill>
              </a:rPr>
              <a:t>White 4.7 %</a:t>
            </a:r>
          </a:p>
          <a:p>
            <a:r>
              <a:rPr lang="en-US" sz="2400" dirty="0">
                <a:solidFill>
                  <a:schemeClr val="tx1"/>
                </a:solidFill>
              </a:rPr>
              <a:t>English Learners 5.6%</a:t>
            </a:r>
          </a:p>
          <a:p>
            <a:endParaRPr lang="en-US" dirty="0" smtClean="0"/>
          </a:p>
          <a:p>
            <a:endParaRPr lang="en-US" sz="2800" dirty="0">
              <a:solidFill>
                <a:schemeClr val="accent1">
                  <a:lumMod val="75000"/>
                </a:schemeClr>
              </a:solidFill>
            </a:endParaRPr>
          </a:p>
        </p:txBody>
      </p:sp>
      <p:pic>
        <p:nvPicPr>
          <p:cNvPr id="4" name="Picture 3"/>
          <p:cNvPicPr>
            <a:picLocks noChangeAspect="1"/>
          </p:cNvPicPr>
          <p:nvPr/>
        </p:nvPicPr>
        <p:blipFill>
          <a:blip r:embed="rId2"/>
          <a:stretch>
            <a:fillRect/>
          </a:stretch>
        </p:blipFill>
        <p:spPr>
          <a:xfrm>
            <a:off x="5169159" y="1679511"/>
            <a:ext cx="4413380" cy="3256384"/>
          </a:xfrm>
          <a:prstGeom prst="rect">
            <a:avLst/>
          </a:prstGeom>
        </p:spPr>
      </p:pic>
    </p:spTree>
    <p:extLst>
      <p:ext uri="{BB962C8B-B14F-4D97-AF65-F5344CB8AC3E}">
        <p14:creationId xmlns:p14="http://schemas.microsoft.com/office/powerpoint/2010/main" val="3423855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p:nvPr/>
        </p:nvSpPr>
        <p:spPr>
          <a:xfrm>
            <a:off x="3523242" y="2916208"/>
            <a:ext cx="5652247" cy="395567"/>
          </a:xfrm>
          <a:custGeom>
            <a:avLst/>
            <a:gdLst/>
            <a:ahLst/>
            <a:cxnLst/>
            <a:rect l="l" t="t" r="r" b="b"/>
            <a:pathLst>
              <a:path w="6405880" h="448310">
                <a:moveTo>
                  <a:pt x="0" y="448182"/>
                </a:moveTo>
                <a:lnTo>
                  <a:pt x="915035" y="344550"/>
                </a:lnTo>
                <a:lnTo>
                  <a:pt x="1830070" y="280288"/>
                </a:lnTo>
                <a:lnTo>
                  <a:pt x="2745232" y="223392"/>
                </a:lnTo>
                <a:lnTo>
                  <a:pt x="3660267" y="149478"/>
                </a:lnTo>
                <a:lnTo>
                  <a:pt x="4575429" y="43941"/>
                </a:lnTo>
                <a:lnTo>
                  <a:pt x="5490464" y="26035"/>
                </a:lnTo>
                <a:lnTo>
                  <a:pt x="6405626" y="0"/>
                </a:lnTo>
              </a:path>
            </a:pathLst>
          </a:custGeom>
          <a:ln w="13589">
            <a:solidFill>
              <a:srgbClr val="000000"/>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3337223" y="3096846"/>
            <a:ext cx="372035" cy="160715"/>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971" b="0" i="0" u="none" strike="noStrike" kern="1200" cap="none" spc="0" normalizeH="0" baseline="0" noProof="0" dirty="0">
                <a:ln>
                  <a:noFill/>
                </a:ln>
                <a:solidFill>
                  <a:prstClr val="black"/>
                </a:solidFill>
                <a:effectLst/>
                <a:uLnTx/>
                <a:uFillTx/>
                <a:latin typeface="Arial"/>
                <a:ea typeface="+mn-ea"/>
                <a:cs typeface="Arial"/>
              </a:rPr>
              <a:t>51.5%</a:t>
            </a:r>
            <a:endParaRPr kumimoji="0" sz="971"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4144719" y="3005406"/>
            <a:ext cx="372035" cy="160715"/>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971" b="0" i="0" u="none" strike="noStrike" kern="1200" cap="none" spc="0" normalizeH="0" baseline="0" noProof="0" dirty="0">
                <a:ln>
                  <a:noFill/>
                </a:ln>
                <a:solidFill>
                  <a:prstClr val="black"/>
                </a:solidFill>
                <a:effectLst/>
                <a:uLnTx/>
                <a:uFillTx/>
                <a:latin typeface="Arial"/>
                <a:ea typeface="+mn-ea"/>
                <a:cs typeface="Arial"/>
              </a:rPr>
              <a:t>53.7%</a:t>
            </a:r>
            <a:endParaRPr kumimoji="0" sz="971"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4952104" y="2948704"/>
            <a:ext cx="372035" cy="160715"/>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971" b="0" i="0" u="none" strike="noStrike" kern="1200" cap="none" spc="0" normalizeH="0" baseline="0" noProof="0" dirty="0">
                <a:ln>
                  <a:noFill/>
                </a:ln>
                <a:solidFill>
                  <a:prstClr val="black"/>
                </a:solidFill>
                <a:effectLst/>
                <a:uLnTx/>
                <a:uFillTx/>
                <a:latin typeface="Arial"/>
                <a:ea typeface="+mn-ea"/>
                <a:cs typeface="Arial"/>
              </a:rPr>
              <a:t>55.1%</a:t>
            </a:r>
            <a:endParaRPr kumimoji="0" sz="971"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p:nvPr/>
        </p:nvSpPr>
        <p:spPr>
          <a:xfrm>
            <a:off x="5759600" y="2898502"/>
            <a:ext cx="372035" cy="160715"/>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971" b="0" i="0" u="none" strike="noStrike" kern="1200" cap="none" spc="0" normalizeH="0" baseline="0" noProof="0" dirty="0">
                <a:ln>
                  <a:noFill/>
                </a:ln>
                <a:solidFill>
                  <a:prstClr val="black"/>
                </a:solidFill>
                <a:effectLst/>
                <a:uLnTx/>
                <a:uFillTx/>
                <a:latin typeface="Arial"/>
                <a:ea typeface="+mn-ea"/>
                <a:cs typeface="Arial"/>
              </a:rPr>
              <a:t>56.3%</a:t>
            </a:r>
            <a:endParaRPr kumimoji="0" sz="971"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p:nvPr/>
        </p:nvSpPr>
        <p:spPr>
          <a:xfrm>
            <a:off x="6566983" y="2833172"/>
            <a:ext cx="372035" cy="160715"/>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971" b="0" i="0" u="none" strike="noStrike" kern="1200" cap="none" spc="0" normalizeH="0" baseline="0" noProof="0" dirty="0">
                <a:ln>
                  <a:noFill/>
                </a:ln>
                <a:solidFill>
                  <a:prstClr val="black"/>
                </a:solidFill>
                <a:effectLst/>
                <a:uLnTx/>
                <a:uFillTx/>
                <a:latin typeface="Arial"/>
                <a:ea typeface="+mn-ea"/>
                <a:cs typeface="Arial"/>
              </a:rPr>
              <a:t>57.8%</a:t>
            </a:r>
            <a:endParaRPr kumimoji="0" sz="971"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7374478" y="2740051"/>
            <a:ext cx="372035" cy="160715"/>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971" b="0" i="0" u="none" strike="noStrike" kern="1200" cap="none" spc="0" normalizeH="0" baseline="0" noProof="0" dirty="0">
                <a:ln>
                  <a:noFill/>
                </a:ln>
                <a:solidFill>
                  <a:prstClr val="black"/>
                </a:solidFill>
                <a:effectLst/>
                <a:uLnTx/>
                <a:uFillTx/>
                <a:latin typeface="Arial"/>
                <a:ea typeface="+mn-ea"/>
                <a:cs typeface="Arial"/>
              </a:rPr>
              <a:t>60.1%</a:t>
            </a:r>
            <a:endParaRPr kumimoji="0" sz="971"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8181863" y="2724363"/>
            <a:ext cx="372035" cy="160715"/>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971" b="0" i="0" u="none" strike="noStrike" kern="1200" cap="none" spc="0" normalizeH="0" baseline="0" noProof="0" dirty="0">
                <a:ln>
                  <a:noFill/>
                </a:ln>
                <a:solidFill>
                  <a:prstClr val="black"/>
                </a:solidFill>
                <a:effectLst/>
                <a:uLnTx/>
                <a:uFillTx/>
                <a:latin typeface="Arial"/>
                <a:ea typeface="+mn-ea"/>
                <a:cs typeface="Arial"/>
              </a:rPr>
              <a:t>60.5%</a:t>
            </a:r>
            <a:endParaRPr kumimoji="0" sz="971"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txBox="1"/>
          <p:nvPr/>
        </p:nvSpPr>
        <p:spPr>
          <a:xfrm>
            <a:off x="9040682" y="2701278"/>
            <a:ext cx="269501" cy="160715"/>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971" b="0" i="0" u="none" strike="noStrike" kern="1200" cap="none" spc="0" normalizeH="0" baseline="0" noProof="0" dirty="0">
                <a:ln>
                  <a:noFill/>
                </a:ln>
                <a:solidFill>
                  <a:prstClr val="black"/>
                </a:solidFill>
                <a:effectLst/>
                <a:uLnTx/>
                <a:uFillTx/>
                <a:latin typeface="Arial"/>
                <a:ea typeface="+mn-ea"/>
                <a:cs typeface="Arial"/>
              </a:rPr>
              <a:t>61%</a:t>
            </a:r>
            <a:endParaRPr kumimoji="0" sz="971"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p:nvPr/>
        </p:nvSpPr>
        <p:spPr>
          <a:xfrm>
            <a:off x="3501278" y="3289812"/>
            <a:ext cx="44263" cy="44263"/>
          </a:xfrm>
          <a:custGeom>
            <a:avLst/>
            <a:gdLst/>
            <a:ahLst/>
            <a:cxnLst/>
            <a:rect l="l" t="t" r="r" b="b"/>
            <a:pathLst>
              <a:path w="50164" h="50164">
                <a:moveTo>
                  <a:pt x="24892" y="0"/>
                </a:moveTo>
                <a:lnTo>
                  <a:pt x="15216" y="1958"/>
                </a:lnTo>
                <a:lnTo>
                  <a:pt x="7302" y="7286"/>
                </a:lnTo>
                <a:lnTo>
                  <a:pt x="1960" y="15162"/>
                </a:lnTo>
                <a:lnTo>
                  <a:pt x="0" y="24764"/>
                </a:lnTo>
                <a:lnTo>
                  <a:pt x="1960" y="34440"/>
                </a:lnTo>
                <a:lnTo>
                  <a:pt x="7302" y="42354"/>
                </a:lnTo>
                <a:lnTo>
                  <a:pt x="15216" y="47696"/>
                </a:lnTo>
                <a:lnTo>
                  <a:pt x="24892" y="49656"/>
                </a:lnTo>
                <a:lnTo>
                  <a:pt x="34494" y="47696"/>
                </a:lnTo>
                <a:lnTo>
                  <a:pt x="42370" y="42354"/>
                </a:lnTo>
                <a:lnTo>
                  <a:pt x="47698" y="34440"/>
                </a:lnTo>
                <a:lnTo>
                  <a:pt x="49657" y="24764"/>
                </a:lnTo>
                <a:lnTo>
                  <a:pt x="47698" y="15162"/>
                </a:lnTo>
                <a:lnTo>
                  <a:pt x="42370" y="7286"/>
                </a:lnTo>
                <a:lnTo>
                  <a:pt x="34494" y="1958"/>
                </a:lnTo>
                <a:lnTo>
                  <a:pt x="24892" y="0"/>
                </a:lnTo>
                <a:close/>
              </a:path>
            </a:pathLst>
          </a:custGeom>
          <a:solidFill>
            <a:srgbClr val="000000"/>
          </a:solidFill>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501278" y="3289812"/>
            <a:ext cx="44263" cy="44263"/>
          </a:xfrm>
          <a:custGeom>
            <a:avLst/>
            <a:gdLst/>
            <a:ahLst/>
            <a:cxnLst/>
            <a:rect l="l" t="t" r="r" b="b"/>
            <a:pathLst>
              <a:path w="50164" h="50164">
                <a:moveTo>
                  <a:pt x="0" y="24764"/>
                </a:moveTo>
                <a:lnTo>
                  <a:pt x="1960" y="15162"/>
                </a:lnTo>
                <a:lnTo>
                  <a:pt x="7302" y="7286"/>
                </a:lnTo>
                <a:lnTo>
                  <a:pt x="15216" y="1958"/>
                </a:lnTo>
                <a:lnTo>
                  <a:pt x="24892" y="0"/>
                </a:lnTo>
                <a:lnTo>
                  <a:pt x="34494" y="1958"/>
                </a:lnTo>
                <a:lnTo>
                  <a:pt x="42370" y="7286"/>
                </a:lnTo>
                <a:lnTo>
                  <a:pt x="47698" y="15162"/>
                </a:lnTo>
                <a:lnTo>
                  <a:pt x="49657" y="24764"/>
                </a:lnTo>
                <a:lnTo>
                  <a:pt x="47698" y="34440"/>
                </a:lnTo>
                <a:lnTo>
                  <a:pt x="42370" y="42354"/>
                </a:lnTo>
                <a:lnTo>
                  <a:pt x="34494" y="47696"/>
                </a:lnTo>
                <a:lnTo>
                  <a:pt x="24892" y="49656"/>
                </a:lnTo>
                <a:lnTo>
                  <a:pt x="15216" y="47696"/>
                </a:lnTo>
                <a:lnTo>
                  <a:pt x="7302" y="42354"/>
                </a:lnTo>
                <a:lnTo>
                  <a:pt x="1960" y="34440"/>
                </a:lnTo>
                <a:lnTo>
                  <a:pt x="0" y="24764"/>
                </a:lnTo>
              </a:path>
            </a:pathLst>
          </a:custGeom>
          <a:ln w="9017">
            <a:solidFill>
              <a:srgbClr val="000000"/>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308773" y="3198372"/>
            <a:ext cx="43703" cy="44263"/>
          </a:xfrm>
          <a:custGeom>
            <a:avLst/>
            <a:gdLst/>
            <a:ahLst/>
            <a:cxnLst/>
            <a:rect l="l" t="t" r="r" b="b"/>
            <a:pathLst>
              <a:path w="49530" h="50164">
                <a:moveTo>
                  <a:pt x="24765" y="0"/>
                </a:moveTo>
                <a:lnTo>
                  <a:pt x="15109" y="1958"/>
                </a:lnTo>
                <a:lnTo>
                  <a:pt x="7239" y="7286"/>
                </a:lnTo>
                <a:lnTo>
                  <a:pt x="1940" y="15162"/>
                </a:lnTo>
                <a:lnTo>
                  <a:pt x="0" y="24765"/>
                </a:lnTo>
                <a:lnTo>
                  <a:pt x="1940" y="34440"/>
                </a:lnTo>
                <a:lnTo>
                  <a:pt x="7239" y="42354"/>
                </a:lnTo>
                <a:lnTo>
                  <a:pt x="15109" y="47696"/>
                </a:lnTo>
                <a:lnTo>
                  <a:pt x="24765" y="49657"/>
                </a:lnTo>
                <a:lnTo>
                  <a:pt x="34420" y="47696"/>
                </a:lnTo>
                <a:lnTo>
                  <a:pt x="42290" y="42354"/>
                </a:lnTo>
                <a:lnTo>
                  <a:pt x="47589" y="34440"/>
                </a:lnTo>
                <a:lnTo>
                  <a:pt x="49530" y="24765"/>
                </a:lnTo>
                <a:lnTo>
                  <a:pt x="47589" y="15162"/>
                </a:lnTo>
                <a:lnTo>
                  <a:pt x="42291" y="7286"/>
                </a:lnTo>
                <a:lnTo>
                  <a:pt x="34420" y="1958"/>
                </a:lnTo>
                <a:lnTo>
                  <a:pt x="24765" y="0"/>
                </a:lnTo>
                <a:close/>
              </a:path>
            </a:pathLst>
          </a:custGeom>
          <a:solidFill>
            <a:srgbClr val="000000"/>
          </a:solidFill>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308773" y="3198372"/>
            <a:ext cx="43703" cy="44263"/>
          </a:xfrm>
          <a:custGeom>
            <a:avLst/>
            <a:gdLst/>
            <a:ahLst/>
            <a:cxnLst/>
            <a:rect l="l" t="t" r="r" b="b"/>
            <a:pathLst>
              <a:path w="49530" h="50164">
                <a:moveTo>
                  <a:pt x="0" y="24765"/>
                </a:moveTo>
                <a:lnTo>
                  <a:pt x="1940" y="15162"/>
                </a:lnTo>
                <a:lnTo>
                  <a:pt x="7239" y="7286"/>
                </a:lnTo>
                <a:lnTo>
                  <a:pt x="15109" y="1958"/>
                </a:lnTo>
                <a:lnTo>
                  <a:pt x="24765" y="0"/>
                </a:lnTo>
                <a:lnTo>
                  <a:pt x="34420" y="1958"/>
                </a:lnTo>
                <a:lnTo>
                  <a:pt x="42291" y="7286"/>
                </a:lnTo>
                <a:lnTo>
                  <a:pt x="47589" y="15162"/>
                </a:lnTo>
                <a:lnTo>
                  <a:pt x="49530" y="24765"/>
                </a:lnTo>
                <a:lnTo>
                  <a:pt x="47589" y="34440"/>
                </a:lnTo>
                <a:lnTo>
                  <a:pt x="42290" y="42354"/>
                </a:lnTo>
                <a:lnTo>
                  <a:pt x="34420" y="47696"/>
                </a:lnTo>
                <a:lnTo>
                  <a:pt x="24765" y="49657"/>
                </a:lnTo>
                <a:lnTo>
                  <a:pt x="15109" y="47696"/>
                </a:lnTo>
                <a:lnTo>
                  <a:pt x="7239" y="42354"/>
                </a:lnTo>
                <a:lnTo>
                  <a:pt x="1940" y="34440"/>
                </a:lnTo>
                <a:lnTo>
                  <a:pt x="0" y="24765"/>
                </a:lnTo>
              </a:path>
            </a:pathLst>
          </a:custGeom>
          <a:ln w="9017">
            <a:solidFill>
              <a:srgbClr val="000000"/>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116157" y="3141670"/>
            <a:ext cx="44263" cy="44263"/>
          </a:xfrm>
          <a:custGeom>
            <a:avLst/>
            <a:gdLst/>
            <a:ahLst/>
            <a:cxnLst/>
            <a:rect l="l" t="t" r="r" b="b"/>
            <a:pathLst>
              <a:path w="50164" h="50164">
                <a:moveTo>
                  <a:pt x="24764" y="0"/>
                </a:moveTo>
                <a:lnTo>
                  <a:pt x="15162" y="1958"/>
                </a:lnTo>
                <a:lnTo>
                  <a:pt x="7286" y="7286"/>
                </a:lnTo>
                <a:lnTo>
                  <a:pt x="1958" y="15162"/>
                </a:lnTo>
                <a:lnTo>
                  <a:pt x="0" y="24764"/>
                </a:lnTo>
                <a:lnTo>
                  <a:pt x="1958" y="34440"/>
                </a:lnTo>
                <a:lnTo>
                  <a:pt x="7286" y="42354"/>
                </a:lnTo>
                <a:lnTo>
                  <a:pt x="15162" y="47696"/>
                </a:lnTo>
                <a:lnTo>
                  <a:pt x="24764" y="49656"/>
                </a:lnTo>
                <a:lnTo>
                  <a:pt x="34440" y="47696"/>
                </a:lnTo>
                <a:lnTo>
                  <a:pt x="42354" y="42354"/>
                </a:lnTo>
                <a:lnTo>
                  <a:pt x="47696" y="34440"/>
                </a:lnTo>
                <a:lnTo>
                  <a:pt x="49656" y="24764"/>
                </a:lnTo>
                <a:lnTo>
                  <a:pt x="47696" y="15162"/>
                </a:lnTo>
                <a:lnTo>
                  <a:pt x="42354" y="7286"/>
                </a:lnTo>
                <a:lnTo>
                  <a:pt x="34440" y="1958"/>
                </a:lnTo>
                <a:lnTo>
                  <a:pt x="24764" y="0"/>
                </a:lnTo>
                <a:close/>
              </a:path>
            </a:pathLst>
          </a:custGeom>
          <a:solidFill>
            <a:srgbClr val="000000"/>
          </a:solidFill>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5116157" y="3141670"/>
            <a:ext cx="44263" cy="44263"/>
          </a:xfrm>
          <a:custGeom>
            <a:avLst/>
            <a:gdLst/>
            <a:ahLst/>
            <a:cxnLst/>
            <a:rect l="l" t="t" r="r" b="b"/>
            <a:pathLst>
              <a:path w="50164" h="50164">
                <a:moveTo>
                  <a:pt x="0" y="24764"/>
                </a:moveTo>
                <a:lnTo>
                  <a:pt x="1958" y="15162"/>
                </a:lnTo>
                <a:lnTo>
                  <a:pt x="7286" y="7286"/>
                </a:lnTo>
                <a:lnTo>
                  <a:pt x="15162" y="1958"/>
                </a:lnTo>
                <a:lnTo>
                  <a:pt x="24764" y="0"/>
                </a:lnTo>
                <a:lnTo>
                  <a:pt x="34440" y="1958"/>
                </a:lnTo>
                <a:lnTo>
                  <a:pt x="42354" y="7286"/>
                </a:lnTo>
                <a:lnTo>
                  <a:pt x="47696" y="15162"/>
                </a:lnTo>
                <a:lnTo>
                  <a:pt x="49656" y="24764"/>
                </a:lnTo>
                <a:lnTo>
                  <a:pt x="47696" y="34440"/>
                </a:lnTo>
                <a:lnTo>
                  <a:pt x="42354" y="42354"/>
                </a:lnTo>
                <a:lnTo>
                  <a:pt x="34440" y="47696"/>
                </a:lnTo>
                <a:lnTo>
                  <a:pt x="24764" y="49656"/>
                </a:lnTo>
                <a:lnTo>
                  <a:pt x="15162" y="47696"/>
                </a:lnTo>
                <a:lnTo>
                  <a:pt x="7286" y="42354"/>
                </a:lnTo>
                <a:lnTo>
                  <a:pt x="1958" y="34440"/>
                </a:lnTo>
                <a:lnTo>
                  <a:pt x="0" y="24764"/>
                </a:lnTo>
              </a:path>
            </a:pathLst>
          </a:custGeom>
          <a:ln w="9017">
            <a:solidFill>
              <a:srgbClr val="000000"/>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923653" y="3091468"/>
            <a:ext cx="43703" cy="44263"/>
          </a:xfrm>
          <a:custGeom>
            <a:avLst/>
            <a:gdLst/>
            <a:ahLst/>
            <a:cxnLst/>
            <a:rect l="l" t="t" r="r" b="b"/>
            <a:pathLst>
              <a:path w="49529" h="50164">
                <a:moveTo>
                  <a:pt x="24764" y="0"/>
                </a:moveTo>
                <a:lnTo>
                  <a:pt x="15109" y="1958"/>
                </a:lnTo>
                <a:lnTo>
                  <a:pt x="7238" y="7286"/>
                </a:lnTo>
                <a:lnTo>
                  <a:pt x="1940" y="15162"/>
                </a:lnTo>
                <a:lnTo>
                  <a:pt x="0" y="24764"/>
                </a:lnTo>
                <a:lnTo>
                  <a:pt x="1940" y="34440"/>
                </a:lnTo>
                <a:lnTo>
                  <a:pt x="7239" y="42354"/>
                </a:lnTo>
                <a:lnTo>
                  <a:pt x="15109" y="47696"/>
                </a:lnTo>
                <a:lnTo>
                  <a:pt x="24764" y="49657"/>
                </a:lnTo>
                <a:lnTo>
                  <a:pt x="34367" y="47696"/>
                </a:lnTo>
                <a:lnTo>
                  <a:pt x="42243" y="42354"/>
                </a:lnTo>
                <a:lnTo>
                  <a:pt x="47571" y="34440"/>
                </a:lnTo>
                <a:lnTo>
                  <a:pt x="49529" y="24764"/>
                </a:lnTo>
                <a:lnTo>
                  <a:pt x="47571" y="15162"/>
                </a:lnTo>
                <a:lnTo>
                  <a:pt x="42243" y="7286"/>
                </a:lnTo>
                <a:lnTo>
                  <a:pt x="34367" y="1958"/>
                </a:lnTo>
                <a:lnTo>
                  <a:pt x="24764" y="0"/>
                </a:lnTo>
                <a:close/>
              </a:path>
            </a:pathLst>
          </a:custGeom>
          <a:solidFill>
            <a:srgbClr val="000000"/>
          </a:solidFill>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923653" y="3091468"/>
            <a:ext cx="43703" cy="44263"/>
          </a:xfrm>
          <a:custGeom>
            <a:avLst/>
            <a:gdLst/>
            <a:ahLst/>
            <a:cxnLst/>
            <a:rect l="l" t="t" r="r" b="b"/>
            <a:pathLst>
              <a:path w="49529" h="50164">
                <a:moveTo>
                  <a:pt x="0" y="24764"/>
                </a:moveTo>
                <a:lnTo>
                  <a:pt x="1940" y="15162"/>
                </a:lnTo>
                <a:lnTo>
                  <a:pt x="7238" y="7286"/>
                </a:lnTo>
                <a:lnTo>
                  <a:pt x="15109" y="1958"/>
                </a:lnTo>
                <a:lnTo>
                  <a:pt x="24764" y="0"/>
                </a:lnTo>
                <a:lnTo>
                  <a:pt x="34367" y="1958"/>
                </a:lnTo>
                <a:lnTo>
                  <a:pt x="42243" y="7286"/>
                </a:lnTo>
                <a:lnTo>
                  <a:pt x="47571" y="15162"/>
                </a:lnTo>
                <a:lnTo>
                  <a:pt x="49529" y="24764"/>
                </a:lnTo>
                <a:lnTo>
                  <a:pt x="47571" y="34440"/>
                </a:lnTo>
                <a:lnTo>
                  <a:pt x="42243" y="42354"/>
                </a:lnTo>
                <a:lnTo>
                  <a:pt x="34367" y="47696"/>
                </a:lnTo>
                <a:lnTo>
                  <a:pt x="24764" y="49657"/>
                </a:lnTo>
                <a:lnTo>
                  <a:pt x="15109" y="47696"/>
                </a:lnTo>
                <a:lnTo>
                  <a:pt x="7238" y="42354"/>
                </a:lnTo>
                <a:lnTo>
                  <a:pt x="1940" y="34440"/>
                </a:lnTo>
                <a:lnTo>
                  <a:pt x="0" y="24764"/>
                </a:lnTo>
              </a:path>
            </a:pathLst>
          </a:custGeom>
          <a:ln w="9017">
            <a:solidFill>
              <a:srgbClr val="000000"/>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731038" y="3026138"/>
            <a:ext cx="44263" cy="44263"/>
          </a:xfrm>
          <a:custGeom>
            <a:avLst/>
            <a:gdLst/>
            <a:ahLst/>
            <a:cxnLst/>
            <a:rect l="l" t="t" r="r" b="b"/>
            <a:pathLst>
              <a:path w="50164" h="50164">
                <a:moveTo>
                  <a:pt x="24764" y="0"/>
                </a:moveTo>
                <a:lnTo>
                  <a:pt x="15162" y="1960"/>
                </a:lnTo>
                <a:lnTo>
                  <a:pt x="7286" y="7302"/>
                </a:lnTo>
                <a:lnTo>
                  <a:pt x="1958" y="15216"/>
                </a:lnTo>
                <a:lnTo>
                  <a:pt x="0" y="24892"/>
                </a:lnTo>
                <a:lnTo>
                  <a:pt x="1958" y="34494"/>
                </a:lnTo>
                <a:lnTo>
                  <a:pt x="7286" y="42370"/>
                </a:lnTo>
                <a:lnTo>
                  <a:pt x="15162" y="47698"/>
                </a:lnTo>
                <a:lnTo>
                  <a:pt x="24764" y="49657"/>
                </a:lnTo>
                <a:lnTo>
                  <a:pt x="34440" y="47698"/>
                </a:lnTo>
                <a:lnTo>
                  <a:pt x="42354" y="42370"/>
                </a:lnTo>
                <a:lnTo>
                  <a:pt x="47696" y="34494"/>
                </a:lnTo>
                <a:lnTo>
                  <a:pt x="49656" y="24892"/>
                </a:lnTo>
                <a:lnTo>
                  <a:pt x="47696" y="15216"/>
                </a:lnTo>
                <a:lnTo>
                  <a:pt x="42354" y="7302"/>
                </a:lnTo>
                <a:lnTo>
                  <a:pt x="34440" y="1960"/>
                </a:lnTo>
                <a:lnTo>
                  <a:pt x="24764" y="0"/>
                </a:lnTo>
                <a:close/>
              </a:path>
            </a:pathLst>
          </a:custGeom>
          <a:solidFill>
            <a:srgbClr val="000000"/>
          </a:solidFill>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731038" y="3026138"/>
            <a:ext cx="44263" cy="44263"/>
          </a:xfrm>
          <a:custGeom>
            <a:avLst/>
            <a:gdLst/>
            <a:ahLst/>
            <a:cxnLst/>
            <a:rect l="l" t="t" r="r" b="b"/>
            <a:pathLst>
              <a:path w="50164" h="50164">
                <a:moveTo>
                  <a:pt x="0" y="24892"/>
                </a:moveTo>
                <a:lnTo>
                  <a:pt x="1958" y="15216"/>
                </a:lnTo>
                <a:lnTo>
                  <a:pt x="7286" y="7302"/>
                </a:lnTo>
                <a:lnTo>
                  <a:pt x="15162" y="1960"/>
                </a:lnTo>
                <a:lnTo>
                  <a:pt x="24764" y="0"/>
                </a:lnTo>
                <a:lnTo>
                  <a:pt x="34440" y="1960"/>
                </a:lnTo>
                <a:lnTo>
                  <a:pt x="42354" y="7302"/>
                </a:lnTo>
                <a:lnTo>
                  <a:pt x="47696" y="15216"/>
                </a:lnTo>
                <a:lnTo>
                  <a:pt x="49656" y="24892"/>
                </a:lnTo>
                <a:lnTo>
                  <a:pt x="47696" y="34494"/>
                </a:lnTo>
                <a:lnTo>
                  <a:pt x="42354" y="42370"/>
                </a:lnTo>
                <a:lnTo>
                  <a:pt x="34440" y="47698"/>
                </a:lnTo>
                <a:lnTo>
                  <a:pt x="24764" y="49657"/>
                </a:lnTo>
                <a:lnTo>
                  <a:pt x="15162" y="47698"/>
                </a:lnTo>
                <a:lnTo>
                  <a:pt x="7286" y="42370"/>
                </a:lnTo>
                <a:lnTo>
                  <a:pt x="1958" y="34494"/>
                </a:lnTo>
                <a:lnTo>
                  <a:pt x="0" y="24892"/>
                </a:lnTo>
              </a:path>
            </a:pathLst>
          </a:custGeom>
          <a:ln w="9017">
            <a:solidFill>
              <a:srgbClr val="000000"/>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7538421" y="2933017"/>
            <a:ext cx="44263" cy="44263"/>
          </a:xfrm>
          <a:custGeom>
            <a:avLst/>
            <a:gdLst/>
            <a:ahLst/>
            <a:cxnLst/>
            <a:rect l="l" t="t" r="r" b="b"/>
            <a:pathLst>
              <a:path w="50165" h="50164">
                <a:moveTo>
                  <a:pt x="24891" y="0"/>
                </a:moveTo>
                <a:lnTo>
                  <a:pt x="15216" y="1960"/>
                </a:lnTo>
                <a:lnTo>
                  <a:pt x="7302" y="7302"/>
                </a:lnTo>
                <a:lnTo>
                  <a:pt x="1960" y="15216"/>
                </a:lnTo>
                <a:lnTo>
                  <a:pt x="0" y="24891"/>
                </a:lnTo>
                <a:lnTo>
                  <a:pt x="1960" y="34494"/>
                </a:lnTo>
                <a:lnTo>
                  <a:pt x="7302" y="42370"/>
                </a:lnTo>
                <a:lnTo>
                  <a:pt x="15216" y="47698"/>
                </a:lnTo>
                <a:lnTo>
                  <a:pt x="24891" y="49656"/>
                </a:lnTo>
                <a:lnTo>
                  <a:pt x="34494" y="47698"/>
                </a:lnTo>
                <a:lnTo>
                  <a:pt x="42370" y="42370"/>
                </a:lnTo>
                <a:lnTo>
                  <a:pt x="47698" y="34494"/>
                </a:lnTo>
                <a:lnTo>
                  <a:pt x="49656" y="24891"/>
                </a:lnTo>
                <a:lnTo>
                  <a:pt x="47698" y="15216"/>
                </a:lnTo>
                <a:lnTo>
                  <a:pt x="42370" y="7302"/>
                </a:lnTo>
                <a:lnTo>
                  <a:pt x="34494" y="1960"/>
                </a:lnTo>
                <a:lnTo>
                  <a:pt x="24891" y="0"/>
                </a:lnTo>
                <a:close/>
              </a:path>
            </a:pathLst>
          </a:custGeom>
          <a:solidFill>
            <a:srgbClr val="000000"/>
          </a:solidFill>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7538421" y="2933017"/>
            <a:ext cx="44263" cy="44263"/>
          </a:xfrm>
          <a:custGeom>
            <a:avLst/>
            <a:gdLst/>
            <a:ahLst/>
            <a:cxnLst/>
            <a:rect l="l" t="t" r="r" b="b"/>
            <a:pathLst>
              <a:path w="50165" h="50164">
                <a:moveTo>
                  <a:pt x="0" y="24891"/>
                </a:moveTo>
                <a:lnTo>
                  <a:pt x="1960" y="15216"/>
                </a:lnTo>
                <a:lnTo>
                  <a:pt x="7302" y="7302"/>
                </a:lnTo>
                <a:lnTo>
                  <a:pt x="15216" y="1960"/>
                </a:lnTo>
                <a:lnTo>
                  <a:pt x="24891" y="0"/>
                </a:lnTo>
                <a:lnTo>
                  <a:pt x="34494" y="1960"/>
                </a:lnTo>
                <a:lnTo>
                  <a:pt x="42370" y="7302"/>
                </a:lnTo>
                <a:lnTo>
                  <a:pt x="47698" y="15216"/>
                </a:lnTo>
                <a:lnTo>
                  <a:pt x="49656" y="24891"/>
                </a:lnTo>
                <a:lnTo>
                  <a:pt x="47698" y="34494"/>
                </a:lnTo>
                <a:lnTo>
                  <a:pt x="42370" y="42370"/>
                </a:lnTo>
                <a:lnTo>
                  <a:pt x="34494" y="47698"/>
                </a:lnTo>
                <a:lnTo>
                  <a:pt x="24891" y="49656"/>
                </a:lnTo>
                <a:lnTo>
                  <a:pt x="15216" y="47698"/>
                </a:lnTo>
                <a:lnTo>
                  <a:pt x="7302" y="42370"/>
                </a:lnTo>
                <a:lnTo>
                  <a:pt x="1960" y="34494"/>
                </a:lnTo>
                <a:lnTo>
                  <a:pt x="0" y="24891"/>
                </a:lnTo>
              </a:path>
            </a:pathLst>
          </a:custGeom>
          <a:ln w="9017">
            <a:solidFill>
              <a:srgbClr val="000000"/>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8345918" y="2917329"/>
            <a:ext cx="44263" cy="44263"/>
          </a:xfrm>
          <a:custGeom>
            <a:avLst/>
            <a:gdLst/>
            <a:ahLst/>
            <a:cxnLst/>
            <a:rect l="l" t="t" r="r" b="b"/>
            <a:pathLst>
              <a:path w="50165" h="50164">
                <a:moveTo>
                  <a:pt x="24765" y="0"/>
                </a:moveTo>
                <a:lnTo>
                  <a:pt x="15162" y="1958"/>
                </a:lnTo>
                <a:lnTo>
                  <a:pt x="7286" y="7286"/>
                </a:lnTo>
                <a:lnTo>
                  <a:pt x="1958" y="15162"/>
                </a:lnTo>
                <a:lnTo>
                  <a:pt x="0" y="24765"/>
                </a:lnTo>
                <a:lnTo>
                  <a:pt x="1958" y="34440"/>
                </a:lnTo>
                <a:lnTo>
                  <a:pt x="7286" y="42354"/>
                </a:lnTo>
                <a:lnTo>
                  <a:pt x="15162" y="47696"/>
                </a:lnTo>
                <a:lnTo>
                  <a:pt x="24765" y="49657"/>
                </a:lnTo>
                <a:lnTo>
                  <a:pt x="34440" y="47696"/>
                </a:lnTo>
                <a:lnTo>
                  <a:pt x="42354" y="42354"/>
                </a:lnTo>
                <a:lnTo>
                  <a:pt x="47696" y="34440"/>
                </a:lnTo>
                <a:lnTo>
                  <a:pt x="49657" y="24765"/>
                </a:lnTo>
                <a:lnTo>
                  <a:pt x="47696" y="15162"/>
                </a:lnTo>
                <a:lnTo>
                  <a:pt x="42354" y="7286"/>
                </a:lnTo>
                <a:lnTo>
                  <a:pt x="34440" y="1958"/>
                </a:lnTo>
                <a:lnTo>
                  <a:pt x="24765" y="0"/>
                </a:lnTo>
                <a:close/>
              </a:path>
            </a:pathLst>
          </a:custGeom>
          <a:solidFill>
            <a:srgbClr val="000000"/>
          </a:solidFill>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8345918" y="2917329"/>
            <a:ext cx="44263" cy="44263"/>
          </a:xfrm>
          <a:custGeom>
            <a:avLst/>
            <a:gdLst/>
            <a:ahLst/>
            <a:cxnLst/>
            <a:rect l="l" t="t" r="r" b="b"/>
            <a:pathLst>
              <a:path w="50165" h="50164">
                <a:moveTo>
                  <a:pt x="0" y="24765"/>
                </a:moveTo>
                <a:lnTo>
                  <a:pt x="1958" y="15162"/>
                </a:lnTo>
                <a:lnTo>
                  <a:pt x="7286" y="7286"/>
                </a:lnTo>
                <a:lnTo>
                  <a:pt x="15162" y="1958"/>
                </a:lnTo>
                <a:lnTo>
                  <a:pt x="24765" y="0"/>
                </a:lnTo>
                <a:lnTo>
                  <a:pt x="34440" y="1958"/>
                </a:lnTo>
                <a:lnTo>
                  <a:pt x="42354" y="7286"/>
                </a:lnTo>
                <a:lnTo>
                  <a:pt x="47696" y="15162"/>
                </a:lnTo>
                <a:lnTo>
                  <a:pt x="49657" y="24765"/>
                </a:lnTo>
                <a:lnTo>
                  <a:pt x="47696" y="34440"/>
                </a:lnTo>
                <a:lnTo>
                  <a:pt x="42354" y="42354"/>
                </a:lnTo>
                <a:lnTo>
                  <a:pt x="34440" y="47696"/>
                </a:lnTo>
                <a:lnTo>
                  <a:pt x="24765" y="49657"/>
                </a:lnTo>
                <a:lnTo>
                  <a:pt x="15162" y="47696"/>
                </a:lnTo>
                <a:lnTo>
                  <a:pt x="7286" y="42354"/>
                </a:lnTo>
                <a:lnTo>
                  <a:pt x="1958" y="34440"/>
                </a:lnTo>
                <a:lnTo>
                  <a:pt x="0" y="24765"/>
                </a:lnTo>
              </a:path>
            </a:pathLst>
          </a:custGeom>
          <a:ln w="9017">
            <a:solidFill>
              <a:srgbClr val="000000"/>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9153301" y="2894244"/>
            <a:ext cx="44263" cy="44263"/>
          </a:xfrm>
          <a:custGeom>
            <a:avLst/>
            <a:gdLst/>
            <a:ahLst/>
            <a:cxnLst/>
            <a:rect l="l" t="t" r="r" b="b"/>
            <a:pathLst>
              <a:path w="50165" h="50164">
                <a:moveTo>
                  <a:pt x="24891" y="0"/>
                </a:moveTo>
                <a:lnTo>
                  <a:pt x="15216" y="1960"/>
                </a:lnTo>
                <a:lnTo>
                  <a:pt x="7302" y="7302"/>
                </a:lnTo>
                <a:lnTo>
                  <a:pt x="1960" y="15216"/>
                </a:lnTo>
                <a:lnTo>
                  <a:pt x="0" y="24892"/>
                </a:lnTo>
                <a:lnTo>
                  <a:pt x="1960" y="34494"/>
                </a:lnTo>
                <a:lnTo>
                  <a:pt x="7302" y="42370"/>
                </a:lnTo>
                <a:lnTo>
                  <a:pt x="15216" y="47698"/>
                </a:lnTo>
                <a:lnTo>
                  <a:pt x="24891" y="49657"/>
                </a:lnTo>
                <a:lnTo>
                  <a:pt x="34494" y="47698"/>
                </a:lnTo>
                <a:lnTo>
                  <a:pt x="42370" y="42370"/>
                </a:lnTo>
                <a:lnTo>
                  <a:pt x="47698" y="34494"/>
                </a:lnTo>
                <a:lnTo>
                  <a:pt x="49656" y="24892"/>
                </a:lnTo>
                <a:lnTo>
                  <a:pt x="47698" y="15216"/>
                </a:lnTo>
                <a:lnTo>
                  <a:pt x="42370" y="7302"/>
                </a:lnTo>
                <a:lnTo>
                  <a:pt x="34494" y="1960"/>
                </a:lnTo>
                <a:lnTo>
                  <a:pt x="24891" y="0"/>
                </a:lnTo>
                <a:close/>
              </a:path>
            </a:pathLst>
          </a:custGeom>
          <a:solidFill>
            <a:srgbClr val="000000"/>
          </a:solidFill>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9153301" y="2894244"/>
            <a:ext cx="44263" cy="44263"/>
          </a:xfrm>
          <a:custGeom>
            <a:avLst/>
            <a:gdLst/>
            <a:ahLst/>
            <a:cxnLst/>
            <a:rect l="l" t="t" r="r" b="b"/>
            <a:pathLst>
              <a:path w="50165" h="50164">
                <a:moveTo>
                  <a:pt x="0" y="24892"/>
                </a:moveTo>
                <a:lnTo>
                  <a:pt x="1960" y="15216"/>
                </a:lnTo>
                <a:lnTo>
                  <a:pt x="7302" y="7302"/>
                </a:lnTo>
                <a:lnTo>
                  <a:pt x="15216" y="1960"/>
                </a:lnTo>
                <a:lnTo>
                  <a:pt x="24891" y="0"/>
                </a:lnTo>
                <a:lnTo>
                  <a:pt x="34494" y="1960"/>
                </a:lnTo>
                <a:lnTo>
                  <a:pt x="42370" y="7302"/>
                </a:lnTo>
                <a:lnTo>
                  <a:pt x="47698" y="15216"/>
                </a:lnTo>
                <a:lnTo>
                  <a:pt x="49656" y="24892"/>
                </a:lnTo>
                <a:lnTo>
                  <a:pt x="47698" y="34494"/>
                </a:lnTo>
                <a:lnTo>
                  <a:pt x="42370" y="42370"/>
                </a:lnTo>
                <a:lnTo>
                  <a:pt x="34494" y="47698"/>
                </a:lnTo>
                <a:lnTo>
                  <a:pt x="24891" y="49657"/>
                </a:lnTo>
                <a:lnTo>
                  <a:pt x="15216" y="47698"/>
                </a:lnTo>
                <a:lnTo>
                  <a:pt x="7302" y="42370"/>
                </a:lnTo>
                <a:lnTo>
                  <a:pt x="1960" y="34494"/>
                </a:lnTo>
                <a:lnTo>
                  <a:pt x="0" y="24892"/>
                </a:lnTo>
              </a:path>
            </a:pathLst>
          </a:custGeom>
          <a:ln w="9017">
            <a:solidFill>
              <a:srgbClr val="000000"/>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3038698" y="1087968"/>
            <a:ext cx="6620996" cy="4571440"/>
          </a:xfrm>
          <a:custGeom>
            <a:avLst/>
            <a:gdLst/>
            <a:ahLst/>
            <a:cxnLst/>
            <a:rect l="l" t="t" r="r" b="b"/>
            <a:pathLst>
              <a:path w="7503795" h="5180965">
                <a:moveTo>
                  <a:pt x="0" y="5180711"/>
                </a:moveTo>
                <a:lnTo>
                  <a:pt x="7503795" y="5180711"/>
                </a:lnTo>
                <a:lnTo>
                  <a:pt x="7503795" y="0"/>
                </a:lnTo>
                <a:lnTo>
                  <a:pt x="0" y="0"/>
                </a:lnTo>
                <a:lnTo>
                  <a:pt x="0" y="5180711"/>
                </a:lnTo>
                <a:close/>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p:nvPr/>
        </p:nvSpPr>
        <p:spPr>
          <a:xfrm>
            <a:off x="2805280" y="5368391"/>
            <a:ext cx="184897"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0%</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29" name="object 29"/>
          <p:cNvSpPr txBox="1"/>
          <p:nvPr/>
        </p:nvSpPr>
        <p:spPr>
          <a:xfrm>
            <a:off x="2742975" y="4329381"/>
            <a:ext cx="247090"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25%</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30" name="object 30"/>
          <p:cNvSpPr txBox="1"/>
          <p:nvPr/>
        </p:nvSpPr>
        <p:spPr>
          <a:xfrm>
            <a:off x="2742975" y="3290484"/>
            <a:ext cx="247090"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50%</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31" name="object 31"/>
          <p:cNvSpPr txBox="1"/>
          <p:nvPr/>
        </p:nvSpPr>
        <p:spPr>
          <a:xfrm>
            <a:off x="2742975" y="2251587"/>
            <a:ext cx="247090"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75%</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32" name="object 32"/>
          <p:cNvSpPr/>
          <p:nvPr/>
        </p:nvSpPr>
        <p:spPr>
          <a:xfrm>
            <a:off x="3005193" y="5451426"/>
            <a:ext cx="33618" cy="0"/>
          </a:xfrm>
          <a:custGeom>
            <a:avLst/>
            <a:gdLst/>
            <a:ahLst/>
            <a:cxnLst/>
            <a:rect l="l" t="t" r="r" b="b"/>
            <a:pathLst>
              <a:path w="38100">
                <a:moveTo>
                  <a:pt x="0" y="0"/>
                </a:moveTo>
                <a:lnTo>
                  <a:pt x="37972"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3005193" y="4412417"/>
            <a:ext cx="33618" cy="0"/>
          </a:xfrm>
          <a:custGeom>
            <a:avLst/>
            <a:gdLst/>
            <a:ahLst/>
            <a:cxnLst/>
            <a:rect l="l" t="t" r="r" b="b"/>
            <a:pathLst>
              <a:path w="38100">
                <a:moveTo>
                  <a:pt x="0" y="0"/>
                </a:moveTo>
                <a:lnTo>
                  <a:pt x="37972"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3005193" y="3373519"/>
            <a:ext cx="33618" cy="0"/>
          </a:xfrm>
          <a:custGeom>
            <a:avLst/>
            <a:gdLst/>
            <a:ahLst/>
            <a:cxnLst/>
            <a:rect l="l" t="t" r="r" b="b"/>
            <a:pathLst>
              <a:path w="38100">
                <a:moveTo>
                  <a:pt x="0" y="0"/>
                </a:moveTo>
                <a:lnTo>
                  <a:pt x="37972"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3005193" y="2334622"/>
            <a:ext cx="33618" cy="0"/>
          </a:xfrm>
          <a:custGeom>
            <a:avLst/>
            <a:gdLst/>
            <a:ahLst/>
            <a:cxnLst/>
            <a:rect l="l" t="t" r="r" b="b"/>
            <a:pathLst>
              <a:path w="38100">
                <a:moveTo>
                  <a:pt x="0" y="0"/>
                </a:moveTo>
                <a:lnTo>
                  <a:pt x="37972"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3005193" y="1295725"/>
            <a:ext cx="33618" cy="0"/>
          </a:xfrm>
          <a:custGeom>
            <a:avLst/>
            <a:gdLst/>
            <a:ahLst/>
            <a:cxnLst/>
            <a:rect l="l" t="t" r="r" b="b"/>
            <a:pathLst>
              <a:path w="38100">
                <a:moveTo>
                  <a:pt x="0" y="0"/>
                </a:moveTo>
                <a:lnTo>
                  <a:pt x="37972"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3523241" y="5659183"/>
            <a:ext cx="0" cy="33618"/>
          </a:xfrm>
          <a:custGeom>
            <a:avLst/>
            <a:gdLst/>
            <a:ahLst/>
            <a:cxnLst/>
            <a:rect l="l" t="t" r="r" b="b"/>
            <a:pathLst>
              <a:path h="38100">
                <a:moveTo>
                  <a:pt x="0" y="37972"/>
                </a:moveTo>
                <a:lnTo>
                  <a:pt x="0"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4330625" y="5659183"/>
            <a:ext cx="0" cy="33618"/>
          </a:xfrm>
          <a:custGeom>
            <a:avLst/>
            <a:gdLst/>
            <a:ahLst/>
            <a:cxnLst/>
            <a:rect l="l" t="t" r="r" b="b"/>
            <a:pathLst>
              <a:path h="38100">
                <a:moveTo>
                  <a:pt x="0" y="37972"/>
                </a:moveTo>
                <a:lnTo>
                  <a:pt x="0"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5138009" y="5659183"/>
            <a:ext cx="0" cy="33618"/>
          </a:xfrm>
          <a:custGeom>
            <a:avLst/>
            <a:gdLst/>
            <a:ahLst/>
            <a:cxnLst/>
            <a:rect l="l" t="t" r="r" b="b"/>
            <a:pathLst>
              <a:path h="38100">
                <a:moveTo>
                  <a:pt x="0" y="37972"/>
                </a:moveTo>
                <a:lnTo>
                  <a:pt x="0"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5945505" y="5659183"/>
            <a:ext cx="0" cy="33618"/>
          </a:xfrm>
          <a:custGeom>
            <a:avLst/>
            <a:gdLst/>
            <a:ahLst/>
            <a:cxnLst/>
            <a:rect l="l" t="t" r="r" b="b"/>
            <a:pathLst>
              <a:path h="38100">
                <a:moveTo>
                  <a:pt x="0" y="37972"/>
                </a:moveTo>
                <a:lnTo>
                  <a:pt x="0"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6752888" y="5659183"/>
            <a:ext cx="0" cy="33618"/>
          </a:xfrm>
          <a:custGeom>
            <a:avLst/>
            <a:gdLst/>
            <a:ahLst/>
            <a:cxnLst/>
            <a:rect l="l" t="t" r="r" b="b"/>
            <a:pathLst>
              <a:path h="38100">
                <a:moveTo>
                  <a:pt x="0" y="37972"/>
                </a:moveTo>
                <a:lnTo>
                  <a:pt x="0"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7560384" y="5659183"/>
            <a:ext cx="0" cy="33618"/>
          </a:xfrm>
          <a:custGeom>
            <a:avLst/>
            <a:gdLst/>
            <a:ahLst/>
            <a:cxnLst/>
            <a:rect l="l" t="t" r="r" b="b"/>
            <a:pathLst>
              <a:path h="38100">
                <a:moveTo>
                  <a:pt x="0" y="37972"/>
                </a:moveTo>
                <a:lnTo>
                  <a:pt x="0"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8367768" y="5659183"/>
            <a:ext cx="0" cy="33618"/>
          </a:xfrm>
          <a:custGeom>
            <a:avLst/>
            <a:gdLst/>
            <a:ahLst/>
            <a:cxnLst/>
            <a:rect l="l" t="t" r="r" b="b"/>
            <a:pathLst>
              <a:path h="38100">
                <a:moveTo>
                  <a:pt x="0" y="37972"/>
                </a:moveTo>
                <a:lnTo>
                  <a:pt x="0"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9175264" y="5659183"/>
            <a:ext cx="0" cy="33618"/>
          </a:xfrm>
          <a:custGeom>
            <a:avLst/>
            <a:gdLst/>
            <a:ahLst/>
            <a:cxnLst/>
            <a:rect l="l" t="t" r="r" b="b"/>
            <a:pathLst>
              <a:path h="38100">
                <a:moveTo>
                  <a:pt x="0" y="37972"/>
                </a:moveTo>
                <a:lnTo>
                  <a:pt x="0" y="0"/>
                </a:lnTo>
              </a:path>
            </a:pathLst>
          </a:custGeom>
          <a:ln w="14731">
            <a:solidFill>
              <a:srgbClr val="4D4D4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txBox="1"/>
          <p:nvPr/>
        </p:nvSpPr>
        <p:spPr>
          <a:xfrm>
            <a:off x="3387426" y="5676665"/>
            <a:ext cx="271743"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2012</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56" name="object 56"/>
          <p:cNvSpPr txBox="1">
            <a:spLocks noGrp="1"/>
          </p:cNvSpPr>
          <p:nvPr>
            <p:ph type="ftr" sz="quarter" idx="5"/>
          </p:nvPr>
        </p:nvSpPr>
        <p:spPr>
          <a:xfrm>
            <a:off x="2454089" y="6246060"/>
            <a:ext cx="1745316" cy="459176"/>
          </a:xfrm>
          <a:prstGeom prst="rect">
            <a:avLst/>
          </a:prstGeom>
        </p:spPr>
        <p:txBody>
          <a:bodyPr vert="horz" wrap="square" lIns="0" tIns="28015" rIns="0" bIns="0" rtlCol="0">
            <a:spAutoFit/>
          </a:bodyPr>
          <a:lstStyle/>
          <a:p>
            <a:pPr marL="11206" marR="0" lvl="0" indent="0" algn="l" defTabSz="806867" rtl="0" eaLnBrk="1" fontAlgn="auto" latinLnBrk="0" hangingPunct="1">
              <a:lnSpc>
                <a:spcPct val="100000"/>
              </a:lnSpc>
              <a:spcBef>
                <a:spcPts val="221"/>
              </a:spcBef>
              <a:spcAft>
                <a:spcPts val="0"/>
              </a:spcAft>
              <a:buClrTx/>
              <a:buSzTx/>
              <a:buFontTx/>
              <a:buNone/>
              <a:tabLst/>
              <a:defRPr/>
            </a:pPr>
            <a:r>
              <a:rPr kumimoji="0" sz="1400" b="0" i="0" u="none" strike="noStrike" kern="1200" cap="none" spc="-146" normalizeH="0" baseline="0" noProof="0" dirty="0">
                <a:ln>
                  <a:noFill/>
                </a:ln>
                <a:solidFill>
                  <a:prstClr val="black"/>
                </a:solidFill>
                <a:effectLst/>
                <a:uLnTx/>
                <a:uFillTx/>
                <a:latin typeface="Arial Black"/>
                <a:ea typeface="+mn-ea"/>
              </a:rPr>
              <a:t>Riverside </a:t>
            </a:r>
            <a:r>
              <a:rPr kumimoji="0" sz="1400" b="0" i="0" u="none" strike="noStrike" kern="1200" cap="none" spc="-132" normalizeH="0" baseline="0" noProof="0" dirty="0">
                <a:ln>
                  <a:noFill/>
                </a:ln>
                <a:solidFill>
                  <a:prstClr val="black"/>
                </a:solidFill>
                <a:effectLst/>
                <a:uLnTx/>
                <a:uFillTx/>
                <a:latin typeface="Arial Black"/>
                <a:ea typeface="+mn-ea"/>
              </a:rPr>
              <a:t>County </a:t>
            </a:r>
            <a:r>
              <a:rPr kumimoji="0" sz="1400" b="0" i="0" u="none" strike="noStrike" kern="1200" cap="none" spc="-128" normalizeH="0" baseline="0" noProof="0" dirty="0">
                <a:ln>
                  <a:noFill/>
                </a:ln>
                <a:solidFill>
                  <a:prstClr val="black"/>
                </a:solidFill>
                <a:effectLst/>
                <a:uLnTx/>
                <a:uFillTx/>
                <a:latin typeface="Arial Black"/>
                <a:ea typeface="+mn-ea"/>
              </a:rPr>
              <a:t>Office </a:t>
            </a:r>
            <a:r>
              <a:rPr kumimoji="0" sz="1400" b="0" i="0" u="none" strike="noStrike" kern="1200" cap="none" spc="-115" normalizeH="0" baseline="0" noProof="0" dirty="0">
                <a:ln>
                  <a:noFill/>
                </a:ln>
                <a:solidFill>
                  <a:prstClr val="black"/>
                </a:solidFill>
                <a:effectLst/>
                <a:uLnTx/>
                <a:uFillTx/>
                <a:latin typeface="Arial Black"/>
                <a:ea typeface="+mn-ea"/>
              </a:rPr>
              <a:t>of </a:t>
            </a:r>
            <a:r>
              <a:rPr kumimoji="0" sz="1400" b="0" i="0" u="none" strike="noStrike" kern="1200" cap="none" spc="-132" normalizeH="0" baseline="0" noProof="0" dirty="0">
                <a:ln>
                  <a:noFill/>
                </a:ln>
                <a:solidFill>
                  <a:prstClr val="black"/>
                </a:solidFill>
                <a:effectLst/>
                <a:uLnTx/>
                <a:uFillTx/>
                <a:latin typeface="Arial Black"/>
                <a:ea typeface="+mn-ea"/>
              </a:rPr>
              <a:t>Education</a:t>
            </a:r>
          </a:p>
        </p:txBody>
      </p:sp>
      <p:sp>
        <p:nvSpPr>
          <p:cNvPr id="57" name="object 57"/>
          <p:cNvSpPr txBox="1">
            <a:spLocks noGrp="1"/>
          </p:cNvSpPr>
          <p:nvPr>
            <p:ph type="dt" sz="half" idx="6"/>
          </p:nvPr>
        </p:nvSpPr>
        <p:spPr>
          <a:xfrm>
            <a:off x="6685459" y="5511230"/>
            <a:ext cx="704273" cy="164031"/>
          </a:xfrm>
          <a:prstGeom prst="rect">
            <a:avLst/>
          </a:prstGeom>
        </p:spPr>
        <p:txBody>
          <a:bodyPr vert="horz" wrap="square" lIns="0" tIns="28015" rIns="0" bIns="0" rtlCol="0">
            <a:spAutoFit/>
          </a:bodyPr>
          <a:lstStyle/>
          <a:p>
            <a:pPr marL="11206" marR="0" lvl="0" indent="0" algn="l" defTabSz="806867" rtl="0" eaLnBrk="1" fontAlgn="auto" latinLnBrk="0" hangingPunct="1">
              <a:lnSpc>
                <a:spcPct val="100000"/>
              </a:lnSpc>
              <a:spcBef>
                <a:spcPts val="221"/>
              </a:spcBef>
              <a:spcAft>
                <a:spcPts val="0"/>
              </a:spcAft>
              <a:buClrTx/>
              <a:buSzTx/>
              <a:buFontTx/>
              <a:buNone/>
              <a:tabLst/>
              <a:defRPr/>
            </a:pPr>
            <a:r>
              <a:rPr kumimoji="0" sz="882" b="0" i="0" u="none" strike="noStrike" kern="1200" cap="none" spc="-84" normalizeH="0" baseline="0" noProof="0" dirty="0">
                <a:ln>
                  <a:noFill/>
                </a:ln>
                <a:solidFill>
                  <a:prstClr val="black"/>
                </a:solidFill>
                <a:effectLst/>
                <a:uLnTx/>
                <a:uFillTx/>
                <a:latin typeface="Arial Black"/>
                <a:ea typeface="+mn-ea"/>
              </a:rPr>
              <a:t>04/22/2020</a:t>
            </a:r>
          </a:p>
        </p:txBody>
      </p:sp>
      <p:sp>
        <p:nvSpPr>
          <p:cNvPr id="58" name="object 58"/>
          <p:cNvSpPr txBox="1">
            <a:spLocks noGrp="1"/>
          </p:cNvSpPr>
          <p:nvPr>
            <p:ph type="sldNum" sz="quarter" idx="7"/>
          </p:nvPr>
        </p:nvSpPr>
        <p:spPr>
          <a:xfrm>
            <a:off x="12934098" y="5511230"/>
            <a:ext cx="190160" cy="164031"/>
          </a:xfrm>
          <a:prstGeom prst="rect">
            <a:avLst/>
          </a:prstGeom>
        </p:spPr>
        <p:txBody>
          <a:bodyPr vert="horz" wrap="square" lIns="0" tIns="28015" rIns="0" bIns="0" rtlCol="0">
            <a:spAutoFit/>
          </a:bodyPr>
          <a:lstStyle/>
          <a:p>
            <a:pPr marL="22413" marR="0" lvl="0" indent="0" algn="l" defTabSz="806867" rtl="0" eaLnBrk="1" fontAlgn="auto" latinLnBrk="0" hangingPunct="1">
              <a:lnSpc>
                <a:spcPct val="100000"/>
              </a:lnSpc>
              <a:spcBef>
                <a:spcPts val="221"/>
              </a:spcBef>
              <a:spcAft>
                <a:spcPts val="0"/>
              </a:spcAft>
              <a:buClrTx/>
              <a:buSzTx/>
              <a:buFontTx/>
              <a:buNone/>
              <a:tabLst/>
              <a:defRPr/>
            </a:pPr>
            <a:fld id="{81D60167-4931-47E6-BA6A-407CBD079E47}" type="slidenum">
              <a:rPr kumimoji="0" sz="882" b="0" i="0" u="none" strike="noStrike" kern="1200" cap="none" spc="-150" normalizeH="0" baseline="0" noProof="0" dirty="0">
                <a:ln>
                  <a:noFill/>
                </a:ln>
                <a:solidFill>
                  <a:prstClr val="black"/>
                </a:solidFill>
                <a:effectLst/>
                <a:uLnTx/>
                <a:uFillTx/>
                <a:latin typeface="Arial Black"/>
                <a:ea typeface="+mn-ea"/>
              </a:rPr>
              <a:pPr marL="22413" marR="0" lvl="0" indent="0" algn="l" defTabSz="806867" rtl="0" eaLnBrk="1" fontAlgn="auto" latinLnBrk="0" hangingPunct="1">
                <a:lnSpc>
                  <a:spcPct val="100000"/>
                </a:lnSpc>
                <a:spcBef>
                  <a:spcPts val="221"/>
                </a:spcBef>
                <a:spcAft>
                  <a:spcPts val="0"/>
                </a:spcAft>
                <a:buClrTx/>
                <a:buSzTx/>
                <a:buFontTx/>
                <a:buNone/>
                <a:tabLst/>
                <a:defRPr/>
              </a:pPr>
              <a:t>4</a:t>
            </a:fld>
            <a:endParaRPr kumimoji="0" sz="882" b="0" i="0" u="none" strike="noStrike" kern="1200" cap="none" spc="-150" normalizeH="0" baseline="0" noProof="0" dirty="0">
              <a:ln>
                <a:noFill/>
              </a:ln>
              <a:solidFill>
                <a:prstClr val="black"/>
              </a:solidFill>
              <a:effectLst/>
              <a:uLnTx/>
              <a:uFillTx/>
              <a:latin typeface="Arial Black"/>
              <a:ea typeface="+mn-ea"/>
            </a:endParaRPr>
          </a:p>
        </p:txBody>
      </p:sp>
      <p:sp>
        <p:nvSpPr>
          <p:cNvPr id="46" name="object 46"/>
          <p:cNvSpPr txBox="1"/>
          <p:nvPr/>
        </p:nvSpPr>
        <p:spPr>
          <a:xfrm>
            <a:off x="4194809" y="5676665"/>
            <a:ext cx="271743"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2013</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47" name="object 47"/>
          <p:cNvSpPr txBox="1"/>
          <p:nvPr/>
        </p:nvSpPr>
        <p:spPr>
          <a:xfrm>
            <a:off x="5002194" y="5676665"/>
            <a:ext cx="271743"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2014</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48" name="object 48"/>
          <p:cNvSpPr txBox="1"/>
          <p:nvPr/>
        </p:nvSpPr>
        <p:spPr>
          <a:xfrm>
            <a:off x="5809690" y="5676665"/>
            <a:ext cx="271743"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2015</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49" name="object 49"/>
          <p:cNvSpPr txBox="1"/>
          <p:nvPr/>
        </p:nvSpPr>
        <p:spPr>
          <a:xfrm>
            <a:off x="6617074" y="5676665"/>
            <a:ext cx="271743"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2016</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50" name="object 50"/>
          <p:cNvSpPr txBox="1"/>
          <p:nvPr/>
        </p:nvSpPr>
        <p:spPr>
          <a:xfrm>
            <a:off x="7424569" y="5676665"/>
            <a:ext cx="271743"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2017</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51" name="object 51"/>
          <p:cNvSpPr txBox="1"/>
          <p:nvPr/>
        </p:nvSpPr>
        <p:spPr>
          <a:xfrm>
            <a:off x="8231953" y="5676665"/>
            <a:ext cx="271743"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2018</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52" name="object 52"/>
          <p:cNvSpPr txBox="1"/>
          <p:nvPr/>
        </p:nvSpPr>
        <p:spPr>
          <a:xfrm>
            <a:off x="9039449" y="5676665"/>
            <a:ext cx="271743" cy="147058"/>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2019</a:t>
            </a:r>
            <a:endParaRPr kumimoji="0" sz="882" b="0" i="0" u="none" strike="noStrike" kern="1200" cap="none" spc="0" normalizeH="0" baseline="0" noProof="0">
              <a:ln>
                <a:noFill/>
              </a:ln>
              <a:solidFill>
                <a:prstClr val="black"/>
              </a:solidFill>
              <a:effectLst/>
              <a:uLnTx/>
              <a:uFillTx/>
              <a:latin typeface="Arial"/>
              <a:ea typeface="+mn-ea"/>
              <a:cs typeface="Arial"/>
            </a:endParaRPr>
          </a:p>
        </p:txBody>
      </p:sp>
      <p:sp>
        <p:nvSpPr>
          <p:cNvPr id="53" name="object 53"/>
          <p:cNvSpPr txBox="1"/>
          <p:nvPr/>
        </p:nvSpPr>
        <p:spPr>
          <a:xfrm>
            <a:off x="6169959" y="5808894"/>
            <a:ext cx="359148" cy="174309"/>
          </a:xfrm>
          <a:prstGeom prst="rect">
            <a:avLst/>
          </a:prstGeom>
        </p:spPr>
        <p:txBody>
          <a:bodyPr vert="horz" wrap="square" lIns="0" tIns="11206" rIns="0" bIns="0" rtlCol="0">
            <a:spAutoFit/>
          </a:bodyPr>
          <a:lstStyle/>
          <a:p>
            <a:pPr marL="11206" marR="0" lvl="0" indent="0" algn="l" defTabSz="806867" rtl="0" eaLnBrk="1" fontAlgn="auto" latinLnBrk="0" hangingPunct="1">
              <a:lnSpc>
                <a:spcPct val="100000"/>
              </a:lnSpc>
              <a:spcBef>
                <a:spcPts val="88"/>
              </a:spcBef>
              <a:spcAft>
                <a:spcPts val="0"/>
              </a:spcAft>
              <a:buClrTx/>
              <a:buSzTx/>
              <a:buFontTx/>
              <a:buNone/>
              <a:tabLst/>
              <a:defRPr/>
            </a:pPr>
            <a:r>
              <a:rPr kumimoji="0" sz="1059" b="0" i="0" u="none" strike="noStrike" kern="1200" cap="none" spc="0" normalizeH="0" baseline="0" noProof="0" dirty="0">
                <a:ln>
                  <a:noFill/>
                </a:ln>
                <a:solidFill>
                  <a:prstClr val="black"/>
                </a:solidFill>
                <a:effectLst/>
                <a:uLnTx/>
                <a:uFillTx/>
                <a:latin typeface="Arial"/>
                <a:ea typeface="+mn-ea"/>
                <a:cs typeface="Arial"/>
              </a:rPr>
              <a:t>Class</a:t>
            </a:r>
            <a:endParaRPr kumimoji="0" sz="1059" b="0" i="0" u="none" strike="noStrike" kern="1200" cap="none" spc="0" normalizeH="0" baseline="0" noProof="0">
              <a:ln>
                <a:noFill/>
              </a:ln>
              <a:solidFill>
                <a:prstClr val="black"/>
              </a:solidFill>
              <a:effectLst/>
              <a:uLnTx/>
              <a:uFillTx/>
              <a:latin typeface="Arial"/>
              <a:ea typeface="+mn-ea"/>
              <a:cs typeface="Arial"/>
            </a:endParaRPr>
          </a:p>
        </p:txBody>
      </p:sp>
      <p:sp>
        <p:nvSpPr>
          <p:cNvPr id="54" name="object 54"/>
          <p:cNvSpPr txBox="1"/>
          <p:nvPr/>
        </p:nvSpPr>
        <p:spPr>
          <a:xfrm>
            <a:off x="2495849" y="3138024"/>
            <a:ext cx="166712" cy="471207"/>
          </a:xfrm>
          <a:prstGeom prst="rect">
            <a:avLst/>
          </a:prstGeom>
        </p:spPr>
        <p:txBody>
          <a:bodyPr vert="vert270" wrap="square" lIns="0" tIns="0" rIns="0" bIns="0" rtlCol="0">
            <a:spAutoFit/>
          </a:bodyPr>
          <a:lstStyle/>
          <a:p>
            <a:pPr marL="11206" marR="0" lvl="0" indent="0" algn="l" defTabSz="806867" rtl="0" eaLnBrk="1" fontAlgn="auto" latinLnBrk="0" hangingPunct="1">
              <a:lnSpc>
                <a:spcPts val="1257"/>
              </a:lnSpc>
              <a:spcBef>
                <a:spcPts val="0"/>
              </a:spcBef>
              <a:spcAft>
                <a:spcPts val="0"/>
              </a:spcAft>
              <a:buClrTx/>
              <a:buSzTx/>
              <a:buFontTx/>
              <a:buNone/>
              <a:tabLst/>
              <a:defRPr/>
            </a:pPr>
            <a:r>
              <a:rPr kumimoji="0" sz="1059" b="0" i="0" u="none" strike="noStrike" kern="1200" cap="none" spc="0" normalizeH="0" baseline="0" noProof="0" dirty="0">
                <a:ln>
                  <a:noFill/>
                </a:ln>
                <a:solidFill>
                  <a:prstClr val="black"/>
                </a:solidFill>
                <a:effectLst/>
                <a:uLnTx/>
                <a:uFillTx/>
                <a:latin typeface="Arial"/>
                <a:ea typeface="+mn-ea"/>
                <a:cs typeface="Arial"/>
              </a:rPr>
              <a:t>percent</a:t>
            </a:r>
            <a:endParaRPr kumimoji="0" sz="1059" b="0" i="0" u="none" strike="noStrike" kern="1200" cap="none" spc="0" normalizeH="0" baseline="0" noProof="0">
              <a:ln>
                <a:noFill/>
              </a:ln>
              <a:solidFill>
                <a:prstClr val="black"/>
              </a:solidFill>
              <a:effectLst/>
              <a:uLnTx/>
              <a:uFillTx/>
              <a:latin typeface="Arial"/>
              <a:ea typeface="+mn-ea"/>
              <a:cs typeface="Arial"/>
            </a:endParaRPr>
          </a:p>
        </p:txBody>
      </p:sp>
      <p:sp>
        <p:nvSpPr>
          <p:cNvPr id="55" name="object 55"/>
          <p:cNvSpPr txBox="1"/>
          <p:nvPr/>
        </p:nvSpPr>
        <p:spPr>
          <a:xfrm>
            <a:off x="2454089" y="364689"/>
            <a:ext cx="7283263" cy="1623627"/>
          </a:xfrm>
          <a:prstGeom prst="rect">
            <a:avLst/>
          </a:prstGeom>
        </p:spPr>
        <p:txBody>
          <a:bodyPr vert="horz" wrap="square" lIns="0" tIns="10646" rIns="0" bIns="0" rtlCol="0">
            <a:spAutoFit/>
          </a:bodyPr>
          <a:lstStyle/>
          <a:p>
            <a:pPr marL="11206" marR="0" lvl="0" indent="0" algn="ctr" defTabSz="806867" rtl="0" eaLnBrk="1" fontAlgn="auto" latinLnBrk="0" hangingPunct="1">
              <a:lnSpc>
                <a:spcPct val="100000"/>
              </a:lnSpc>
              <a:spcBef>
                <a:spcPts val="84"/>
              </a:spcBef>
              <a:spcAft>
                <a:spcPts val="0"/>
              </a:spcAft>
              <a:buClrTx/>
              <a:buSzTx/>
              <a:buFontTx/>
              <a:buNone/>
              <a:tabLst>
                <a:tab pos="4198508" algn="l"/>
              </a:tabLst>
              <a:defRPr/>
            </a:pPr>
            <a:r>
              <a:rPr kumimoji="0" sz="2400" b="0" i="0" u="sng" strike="noStrike" kern="1200" cap="none" spc="-146" normalizeH="0" baseline="0" noProof="0" dirty="0" smtClean="0">
                <a:ln>
                  <a:noFill/>
                </a:ln>
                <a:solidFill>
                  <a:prstClr val="black"/>
                </a:solidFill>
                <a:effectLst/>
                <a:uLnTx/>
                <a:uFill>
                  <a:solidFill>
                    <a:srgbClr val="000000"/>
                  </a:solidFill>
                </a:uFill>
                <a:latin typeface="Arial Black"/>
                <a:ea typeface="+mn-ea"/>
                <a:cs typeface="Arial Black"/>
              </a:rPr>
              <a:t>Riverside </a:t>
            </a:r>
            <a:r>
              <a:rPr kumimoji="0" sz="2400" b="0" i="0" u="sng" strike="noStrike" kern="1200" cap="none" spc="-132" normalizeH="0" baseline="0" noProof="0" dirty="0">
                <a:ln>
                  <a:noFill/>
                </a:ln>
                <a:solidFill>
                  <a:prstClr val="black"/>
                </a:solidFill>
                <a:effectLst/>
                <a:uLnTx/>
                <a:uFill>
                  <a:solidFill>
                    <a:srgbClr val="000000"/>
                  </a:solidFill>
                </a:uFill>
                <a:latin typeface="Arial Black"/>
                <a:ea typeface="+mn-ea"/>
                <a:cs typeface="Arial Black"/>
              </a:rPr>
              <a:t>County </a:t>
            </a:r>
            <a:r>
              <a:rPr kumimoji="0" lang="en-US" sz="2400" b="0" i="0" u="sng" strike="noStrike" kern="1200" cap="none" spc="-132" normalizeH="0" baseline="0" noProof="0" dirty="0" smtClean="0">
                <a:ln>
                  <a:noFill/>
                </a:ln>
                <a:solidFill>
                  <a:prstClr val="black"/>
                </a:solidFill>
                <a:effectLst/>
                <a:uLnTx/>
                <a:uFill>
                  <a:solidFill>
                    <a:srgbClr val="000000"/>
                  </a:solidFill>
                </a:uFill>
                <a:latin typeface="Arial Black"/>
                <a:ea typeface="+mn-ea"/>
                <a:cs typeface="Arial Black"/>
              </a:rPr>
              <a:t>NSC </a:t>
            </a:r>
            <a:r>
              <a:rPr kumimoji="0" sz="2400" b="0" i="0" u="sng" strike="noStrike" kern="1200" cap="none" spc="-146" normalizeH="0" baseline="0" noProof="0" dirty="0" err="1" smtClean="0">
                <a:ln>
                  <a:noFill/>
                </a:ln>
                <a:solidFill>
                  <a:prstClr val="black"/>
                </a:solidFill>
                <a:effectLst/>
                <a:uLnTx/>
                <a:uFill>
                  <a:solidFill>
                    <a:srgbClr val="000000"/>
                  </a:solidFill>
                </a:uFill>
                <a:latin typeface="Arial Black"/>
                <a:ea typeface="+mn-ea"/>
                <a:cs typeface="Arial Black"/>
              </a:rPr>
              <a:t>StudentTracker</a:t>
            </a:r>
            <a:r>
              <a:rPr kumimoji="0" sz="2400" b="0" i="0" u="sng" strike="noStrike" kern="1200" cap="none" spc="-146" normalizeH="0" baseline="0" noProof="0" dirty="0" smtClean="0">
                <a:ln>
                  <a:noFill/>
                </a:ln>
                <a:solidFill>
                  <a:prstClr val="black"/>
                </a:solidFill>
                <a:effectLst/>
                <a:uLnTx/>
                <a:uFill>
                  <a:solidFill>
                    <a:srgbClr val="000000"/>
                  </a:solidFill>
                </a:uFill>
                <a:latin typeface="Arial Black"/>
                <a:ea typeface="+mn-ea"/>
                <a:cs typeface="Arial Black"/>
              </a:rPr>
              <a:t> </a:t>
            </a:r>
            <a:r>
              <a:rPr kumimoji="0" sz="2400" b="0" i="0" u="sng" strike="noStrike" kern="1200" cap="none" spc="-146" normalizeH="0" baseline="0" noProof="0" dirty="0">
                <a:ln>
                  <a:noFill/>
                </a:ln>
                <a:solidFill>
                  <a:prstClr val="black"/>
                </a:solidFill>
                <a:effectLst/>
                <a:uLnTx/>
                <a:uFill>
                  <a:solidFill>
                    <a:srgbClr val="000000"/>
                  </a:solidFill>
                </a:uFill>
                <a:latin typeface="Arial Black"/>
                <a:ea typeface="+mn-ea"/>
                <a:cs typeface="Arial Black"/>
              </a:rPr>
              <a:t>Aggregate </a:t>
            </a:r>
            <a:r>
              <a:rPr kumimoji="0" sz="2400" b="0" i="0" u="sng" strike="noStrike" kern="1200" cap="none" spc="-132" normalizeH="0" baseline="0" noProof="0" dirty="0">
                <a:ln>
                  <a:noFill/>
                </a:ln>
                <a:solidFill>
                  <a:prstClr val="black"/>
                </a:solidFill>
                <a:effectLst/>
                <a:uLnTx/>
                <a:uFill>
                  <a:solidFill>
                    <a:srgbClr val="000000"/>
                  </a:solidFill>
                </a:uFill>
                <a:latin typeface="Arial Black"/>
                <a:ea typeface="+mn-ea"/>
                <a:cs typeface="Arial Black"/>
              </a:rPr>
              <a:t>Report </a:t>
            </a:r>
            <a:r>
              <a:rPr kumimoji="0" sz="2400" b="0" i="0" u="sng" strike="noStrike" kern="1200" cap="none" spc="-115" normalizeH="0" baseline="0" noProof="0" dirty="0">
                <a:ln>
                  <a:noFill/>
                </a:ln>
                <a:solidFill>
                  <a:prstClr val="black"/>
                </a:solidFill>
                <a:effectLst/>
                <a:uLnTx/>
                <a:uFill>
                  <a:solidFill>
                    <a:srgbClr val="000000"/>
                  </a:solidFill>
                </a:uFill>
                <a:latin typeface="Arial Black"/>
                <a:ea typeface="+mn-ea"/>
                <a:cs typeface="Arial Black"/>
              </a:rPr>
              <a:t>(Spring</a:t>
            </a:r>
            <a:r>
              <a:rPr kumimoji="0" sz="2400" b="0" i="0" u="sng" strike="noStrike" kern="1200" cap="none" spc="-57" normalizeH="0" baseline="0" noProof="0" dirty="0">
                <a:ln>
                  <a:noFill/>
                </a:ln>
                <a:solidFill>
                  <a:prstClr val="black"/>
                </a:solidFill>
                <a:effectLst/>
                <a:uLnTx/>
                <a:uFill>
                  <a:solidFill>
                    <a:srgbClr val="000000"/>
                  </a:solidFill>
                </a:uFill>
                <a:latin typeface="Arial Black"/>
                <a:ea typeface="+mn-ea"/>
                <a:cs typeface="Arial Black"/>
              </a:rPr>
              <a:t> </a:t>
            </a:r>
            <a:r>
              <a:rPr kumimoji="0" sz="2400" b="0" i="0" u="sng" strike="noStrike" kern="1200" cap="none" spc="-124" normalizeH="0" baseline="0" noProof="0" dirty="0">
                <a:ln>
                  <a:noFill/>
                </a:ln>
                <a:solidFill>
                  <a:prstClr val="black"/>
                </a:solidFill>
                <a:effectLst/>
                <a:uLnTx/>
                <a:uFill>
                  <a:solidFill>
                    <a:srgbClr val="000000"/>
                  </a:solidFill>
                </a:uFill>
                <a:latin typeface="Arial Black"/>
                <a:ea typeface="+mn-ea"/>
                <a:cs typeface="Arial Black"/>
              </a:rPr>
              <a:t>2020)</a:t>
            </a:r>
            <a:endParaRPr kumimoji="0" sz="2400" b="0" i="0" u="none" strike="noStrike" kern="1200" cap="none" spc="0" normalizeH="0" baseline="0" noProof="0" dirty="0">
              <a:ln>
                <a:noFill/>
              </a:ln>
              <a:solidFill>
                <a:prstClr val="black"/>
              </a:solidFill>
              <a:effectLst/>
              <a:uLnTx/>
              <a:uFillTx/>
              <a:latin typeface="Arial Black"/>
              <a:ea typeface="+mn-ea"/>
              <a:cs typeface="Arial Black"/>
            </a:endParaRPr>
          </a:p>
          <a:p>
            <a:pPr marL="0" marR="0" lvl="0" indent="0" algn="l" defTabSz="806867" rtl="0" eaLnBrk="1" fontAlgn="auto" latinLnBrk="0" hangingPunct="1">
              <a:lnSpc>
                <a:spcPct val="100000"/>
              </a:lnSpc>
              <a:spcBef>
                <a:spcPts val="0"/>
              </a:spcBef>
              <a:spcAft>
                <a:spcPts val="0"/>
              </a:spcAft>
              <a:buClrTx/>
              <a:buSzTx/>
              <a:buFontTx/>
              <a:buNone/>
              <a:tabLst/>
              <a:defRPr/>
            </a:pPr>
            <a:endParaRPr kumimoji="0" sz="1235" b="0" i="0" u="none" strike="noStrike" kern="1200" cap="none" spc="0" normalizeH="0" baseline="0" noProof="0" dirty="0">
              <a:ln>
                <a:noFill/>
              </a:ln>
              <a:solidFill>
                <a:prstClr val="black"/>
              </a:solidFill>
              <a:effectLst/>
              <a:uLnTx/>
              <a:uFillTx/>
              <a:latin typeface="Times New Roman"/>
              <a:ea typeface="+mn-ea"/>
              <a:cs typeface="Times New Roman"/>
            </a:endParaRPr>
          </a:p>
          <a:p>
            <a:pPr marL="1177801" marR="0" lvl="0" indent="0" algn="l" defTabSz="806867" rtl="0" eaLnBrk="1" fontAlgn="auto" latinLnBrk="0" hangingPunct="1">
              <a:lnSpc>
                <a:spcPct val="100000"/>
              </a:lnSpc>
              <a:spcBef>
                <a:spcPts val="1094"/>
              </a:spcBef>
              <a:spcAft>
                <a:spcPts val="0"/>
              </a:spcAft>
              <a:buClrTx/>
              <a:buSzTx/>
              <a:buFontTx/>
              <a:buNone/>
              <a:tabLst/>
              <a:defRPr/>
            </a:pPr>
            <a:r>
              <a:rPr kumimoji="0" sz="1235" b="0" i="0" u="none" strike="noStrike" kern="1200" cap="none" spc="-9" normalizeH="0" baseline="0" noProof="0" dirty="0">
                <a:ln>
                  <a:noFill/>
                </a:ln>
                <a:solidFill>
                  <a:prstClr val="black"/>
                </a:solidFill>
                <a:effectLst/>
                <a:uLnTx/>
                <a:uFillTx/>
                <a:latin typeface="Arial"/>
                <a:ea typeface="+mn-ea"/>
                <a:cs typeface="Arial"/>
              </a:rPr>
              <a:t>Percent </a:t>
            </a:r>
            <a:r>
              <a:rPr kumimoji="0" sz="1235" b="0" i="0" u="none" strike="noStrike" kern="1200" cap="none" spc="0" normalizeH="0" baseline="0" noProof="0" dirty="0">
                <a:ln>
                  <a:noFill/>
                </a:ln>
                <a:solidFill>
                  <a:prstClr val="black"/>
                </a:solidFill>
                <a:effectLst/>
                <a:uLnTx/>
                <a:uFillTx/>
                <a:latin typeface="Arial"/>
                <a:ea typeface="+mn-ea"/>
                <a:cs typeface="Arial"/>
              </a:rPr>
              <a:t>of Students Enrolled in College the </a:t>
            </a:r>
            <a:r>
              <a:rPr kumimoji="0" sz="1235" b="0" i="0" u="none" strike="noStrike" kern="1200" cap="none" spc="-18" normalizeH="0" baseline="0" noProof="0" dirty="0">
                <a:ln>
                  <a:noFill/>
                </a:ln>
                <a:solidFill>
                  <a:prstClr val="black"/>
                </a:solidFill>
                <a:effectLst/>
                <a:uLnTx/>
                <a:uFillTx/>
                <a:latin typeface="Arial"/>
                <a:ea typeface="+mn-ea"/>
                <a:cs typeface="Arial"/>
              </a:rPr>
              <a:t>Fall </a:t>
            </a:r>
            <a:r>
              <a:rPr kumimoji="0" sz="1235" b="0" i="0" u="none" strike="noStrike" kern="1200" cap="none" spc="0" normalizeH="0" baseline="0" noProof="0" dirty="0">
                <a:ln>
                  <a:noFill/>
                </a:ln>
                <a:solidFill>
                  <a:prstClr val="black"/>
                </a:solidFill>
                <a:effectLst/>
                <a:uLnTx/>
                <a:uFillTx/>
                <a:latin typeface="Arial"/>
                <a:ea typeface="+mn-ea"/>
                <a:cs typeface="Arial"/>
              </a:rPr>
              <a:t>Immediately After High</a:t>
            </a:r>
            <a:r>
              <a:rPr kumimoji="0" sz="1235" b="0" i="0" u="none" strike="noStrike" kern="1200" cap="none" spc="-9" normalizeH="0" baseline="0" noProof="0" dirty="0">
                <a:ln>
                  <a:noFill/>
                </a:ln>
                <a:solidFill>
                  <a:prstClr val="black"/>
                </a:solidFill>
                <a:effectLst/>
                <a:uLnTx/>
                <a:uFillTx/>
                <a:latin typeface="Arial"/>
                <a:ea typeface="+mn-ea"/>
                <a:cs typeface="Arial"/>
              </a:rPr>
              <a:t> </a:t>
            </a:r>
            <a:r>
              <a:rPr kumimoji="0" sz="1235" b="0" i="0" u="none" strike="noStrike" kern="1200" cap="none" spc="0" normalizeH="0" baseline="0" noProof="0" dirty="0">
                <a:ln>
                  <a:noFill/>
                </a:ln>
                <a:solidFill>
                  <a:prstClr val="black"/>
                </a:solidFill>
                <a:effectLst/>
                <a:uLnTx/>
                <a:uFillTx/>
                <a:latin typeface="Arial"/>
                <a:ea typeface="+mn-ea"/>
                <a:cs typeface="Arial"/>
              </a:rPr>
              <a:t>School</a:t>
            </a:r>
          </a:p>
          <a:p>
            <a:pPr marL="0" marR="0" lvl="0" indent="0" algn="l" defTabSz="806867" rtl="0" eaLnBrk="1" fontAlgn="auto" latinLnBrk="0" hangingPunct="1">
              <a:lnSpc>
                <a:spcPct val="100000"/>
              </a:lnSpc>
              <a:spcBef>
                <a:spcPts val="0"/>
              </a:spcBef>
              <a:spcAft>
                <a:spcPts val="0"/>
              </a:spcAft>
              <a:buClrTx/>
              <a:buSzTx/>
              <a:buFontTx/>
              <a:buNone/>
              <a:tabLst/>
              <a:defRPr/>
            </a:pPr>
            <a:endParaRPr kumimoji="0" sz="1412" b="0" i="0" u="none" strike="noStrike" kern="1200" cap="none" spc="0" normalizeH="0" baseline="0" noProof="0" dirty="0">
              <a:ln>
                <a:noFill/>
              </a:ln>
              <a:solidFill>
                <a:prstClr val="black"/>
              </a:solidFill>
              <a:effectLst/>
              <a:uLnTx/>
              <a:uFillTx/>
              <a:latin typeface="Times New Roman"/>
              <a:ea typeface="+mn-ea"/>
              <a:cs typeface="Times New Roman"/>
            </a:endParaRPr>
          </a:p>
          <a:p>
            <a:pPr marL="237577" marR="0" lvl="0" indent="0" algn="l" defTabSz="806867" rtl="0" eaLnBrk="1" fontAlgn="auto" latinLnBrk="0" hangingPunct="1">
              <a:lnSpc>
                <a:spcPct val="100000"/>
              </a:lnSpc>
              <a:spcBef>
                <a:spcPts val="0"/>
              </a:spcBef>
              <a:spcAft>
                <a:spcPts val="0"/>
              </a:spcAft>
              <a:buClrTx/>
              <a:buSzTx/>
              <a:buFontTx/>
              <a:buNone/>
              <a:tabLst/>
              <a:defRPr/>
            </a:pPr>
            <a:r>
              <a:rPr kumimoji="0" sz="882" b="0" i="0" u="none" strike="noStrike" kern="1200" cap="none" spc="0" normalizeH="0" baseline="0" noProof="0" dirty="0">
                <a:ln>
                  <a:noFill/>
                </a:ln>
                <a:solidFill>
                  <a:srgbClr val="4D4D4D"/>
                </a:solidFill>
                <a:effectLst/>
                <a:uLnTx/>
                <a:uFillTx/>
                <a:latin typeface="Arial"/>
                <a:ea typeface="+mn-ea"/>
                <a:cs typeface="Arial"/>
              </a:rPr>
              <a:t>100%</a:t>
            </a:r>
            <a:endParaRPr kumimoji="0" sz="882"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8798102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920" y="427394"/>
            <a:ext cx="8183880" cy="1051560"/>
          </a:xfrm>
        </p:spPr>
        <p:txBody>
          <a:bodyPr/>
          <a:lstStyle/>
          <a:p>
            <a:r>
              <a:rPr lang="en-US" dirty="0" smtClean="0"/>
              <a:t>     What is Summer Melt?  </a:t>
            </a:r>
            <a:endParaRPr lang="en-US" dirty="0"/>
          </a:p>
        </p:txBody>
      </p:sp>
      <p:sp>
        <p:nvSpPr>
          <p:cNvPr id="3" name="Content Placeholder 2"/>
          <p:cNvSpPr>
            <a:spLocks noGrp="1"/>
          </p:cNvSpPr>
          <p:nvPr>
            <p:ph idx="1"/>
          </p:nvPr>
        </p:nvSpPr>
        <p:spPr>
          <a:xfrm>
            <a:off x="1968687" y="1584356"/>
            <a:ext cx="8187410" cy="4297805"/>
          </a:xfrm>
        </p:spPr>
        <p:txBody>
          <a:bodyPr>
            <a:normAutofit/>
          </a:bodyPr>
          <a:lstStyle/>
          <a:p>
            <a:pPr marL="0" indent="0">
              <a:buNone/>
            </a:pPr>
            <a:r>
              <a:rPr lang="en-US" sz="3200" b="1" dirty="0"/>
              <a:t>Summer Melt </a:t>
            </a:r>
            <a:r>
              <a:rPr lang="en-US" sz="3200" dirty="0"/>
              <a:t>is a term traditionally used by college admissions officers to describe the phenomenon of students who are eligible for college or even those who have registered for college that decide not to attend in the Fall and instead “melt’ away during the Summer.  </a:t>
            </a:r>
          </a:p>
          <a:p>
            <a:pPr marL="0" indent="0">
              <a:buNone/>
            </a:pPr>
            <a:endParaRPr lang="en-US" sz="3200" dirty="0"/>
          </a:p>
          <a:p>
            <a:pPr marL="0" indent="0">
              <a:buNone/>
            </a:pPr>
            <a:endParaRPr lang="en-US" dirty="0"/>
          </a:p>
        </p:txBody>
      </p:sp>
    </p:spTree>
    <p:extLst>
      <p:ext uri="{BB962C8B-B14F-4D97-AF65-F5344CB8AC3E}">
        <p14:creationId xmlns:p14="http://schemas.microsoft.com/office/powerpoint/2010/main" val="22212853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094" y="447417"/>
            <a:ext cx="8584163" cy="1143000"/>
          </a:xfrm>
        </p:spPr>
        <p:txBody>
          <a:bodyPr>
            <a:normAutofit/>
          </a:bodyPr>
          <a:lstStyle/>
          <a:p>
            <a:r>
              <a:rPr lang="en-US" dirty="0" smtClean="0"/>
              <a:t>     Primary Reasons for Summer Melt</a:t>
            </a:r>
            <a:endParaRPr lang="en-US" dirty="0"/>
          </a:p>
        </p:txBody>
      </p:sp>
      <p:sp>
        <p:nvSpPr>
          <p:cNvPr id="3" name="Content Placeholder 2"/>
          <p:cNvSpPr>
            <a:spLocks noGrp="1"/>
          </p:cNvSpPr>
          <p:nvPr>
            <p:ph idx="1"/>
          </p:nvPr>
        </p:nvSpPr>
        <p:spPr>
          <a:xfrm>
            <a:off x="354563" y="1754155"/>
            <a:ext cx="9596504" cy="4814597"/>
          </a:xfrm>
        </p:spPr>
        <p:txBody>
          <a:bodyPr>
            <a:normAutofit/>
          </a:bodyPr>
          <a:lstStyle/>
          <a:p>
            <a:pPr marL="742950" indent="-742950">
              <a:lnSpc>
                <a:spcPct val="110000"/>
              </a:lnSpc>
              <a:buFont typeface="+mj-lt"/>
              <a:buAutoNum type="arabicPeriod"/>
            </a:pPr>
            <a:r>
              <a:rPr lang="en-US" sz="3600" dirty="0" smtClean="0"/>
              <a:t>Financial Issues</a:t>
            </a:r>
          </a:p>
          <a:p>
            <a:pPr marL="742950" indent="-742950">
              <a:lnSpc>
                <a:spcPct val="110000"/>
              </a:lnSpc>
              <a:buFont typeface="+mj-lt"/>
              <a:buAutoNum type="arabicPeriod"/>
            </a:pPr>
            <a:r>
              <a:rPr lang="en-US" sz="3600" dirty="0"/>
              <a:t>Lack of College Knowledge</a:t>
            </a:r>
          </a:p>
          <a:p>
            <a:pPr marL="742950" indent="-742950">
              <a:lnSpc>
                <a:spcPct val="110000"/>
              </a:lnSpc>
              <a:buFont typeface="+mj-lt"/>
              <a:buAutoNum type="arabicPeriod"/>
            </a:pPr>
            <a:r>
              <a:rPr lang="en-US" sz="3600" dirty="0" smtClean="0"/>
              <a:t>Insufficient Availability of Guidance and Resources</a:t>
            </a:r>
          </a:p>
          <a:p>
            <a:pPr marL="0" indent="0">
              <a:lnSpc>
                <a:spcPct val="110000"/>
              </a:lnSpc>
              <a:buNone/>
            </a:pPr>
            <a:endParaRPr lang="en-US" sz="3600" dirty="0"/>
          </a:p>
          <a:p>
            <a:pPr marL="0" indent="0">
              <a:lnSpc>
                <a:spcPct val="110000"/>
              </a:lnSpc>
              <a:buNone/>
            </a:pPr>
            <a:r>
              <a:rPr lang="en-US" sz="2400" dirty="0" smtClean="0"/>
              <a:t>Pandemic - ” Nearly Half of U.S. Families Say The Pandemic Has Changed Their College Plans”. Forbes 5/18/20</a:t>
            </a:r>
          </a:p>
          <a:p>
            <a:pPr>
              <a:buFont typeface="+mj-lt"/>
              <a:buAutoNum type="arabicPeriod"/>
            </a:pPr>
            <a:endParaRPr lang="en-US" dirty="0" smtClean="0"/>
          </a:p>
          <a:p>
            <a:pPr>
              <a:buFont typeface="+mj-lt"/>
              <a:buAutoNum type="arabicPeriod"/>
            </a:pPr>
            <a:endParaRPr lang="en-US" dirty="0" smtClean="0"/>
          </a:p>
          <a:p>
            <a:pPr>
              <a:buFont typeface="+mj-lt"/>
              <a:buAutoNum type="arabicPeriod"/>
            </a:pPr>
            <a:endParaRPr lang="en-US" dirty="0"/>
          </a:p>
        </p:txBody>
      </p:sp>
    </p:spTree>
    <p:extLst>
      <p:ext uri="{BB962C8B-B14F-4D97-AF65-F5344CB8AC3E}">
        <p14:creationId xmlns:p14="http://schemas.microsoft.com/office/powerpoint/2010/main" val="30369753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3578"/>
            <a:ext cx="9712325" cy="1623617"/>
          </a:xfrm>
        </p:spPr>
        <p:txBody>
          <a:bodyPr>
            <a:normAutofit fontScale="90000"/>
          </a:bodyPr>
          <a:lstStyle/>
          <a:p>
            <a:pPr lvl="1" algn="ctr" rtl="0">
              <a:lnSpc>
                <a:spcPct val="95000"/>
              </a:lnSpc>
              <a:spcBef>
                <a:spcPct val="0"/>
              </a:spcBef>
            </a:pPr>
            <a:r>
              <a:rPr lang="en-US" sz="3200" dirty="0">
                <a:solidFill>
                  <a:schemeClr val="accent1"/>
                </a:solidFill>
                <a:effectLst>
                  <a:outerShdw blurRad="38100" dist="38100" dir="2700000" algn="tl">
                    <a:srgbClr val="000000">
                      <a:alpha val="43137"/>
                    </a:srgbClr>
                  </a:outerShdw>
                </a:effectLst>
                <a:latin typeface="+mj-lt"/>
              </a:rPr>
              <a:t>Determine which of your graduating students intend to go to college in the fall after high school graduation</a:t>
            </a:r>
            <a:r>
              <a:rPr lang="en-US" sz="3200" dirty="0">
                <a:latin typeface="+mj-lt"/>
              </a:rPr>
              <a:t/>
            </a:r>
            <a:br>
              <a:rPr lang="en-US" sz="3200" dirty="0">
                <a:latin typeface="+mj-lt"/>
              </a:rPr>
            </a:br>
            <a:endParaRPr lang="en-US" dirty="0">
              <a:latin typeface="+mj-lt"/>
            </a:endParaRPr>
          </a:p>
        </p:txBody>
      </p:sp>
      <p:sp>
        <p:nvSpPr>
          <p:cNvPr id="3" name="Content Placeholder 2"/>
          <p:cNvSpPr>
            <a:spLocks noGrp="1"/>
          </p:cNvSpPr>
          <p:nvPr>
            <p:ph idx="1"/>
          </p:nvPr>
        </p:nvSpPr>
        <p:spPr>
          <a:xfrm>
            <a:off x="1744824" y="2349753"/>
            <a:ext cx="8284024" cy="3057516"/>
          </a:xfrm>
        </p:spPr>
        <p:txBody>
          <a:bodyPr/>
          <a:lstStyle/>
          <a:p>
            <a:pPr>
              <a:buFont typeface="+mj-lt"/>
              <a:buAutoNum type="arabicPeriod"/>
            </a:pPr>
            <a:r>
              <a:rPr lang="en-US" sz="3000" dirty="0"/>
              <a:t>Use Senior </a:t>
            </a:r>
            <a:r>
              <a:rPr lang="en-US" sz="3000" dirty="0" smtClean="0"/>
              <a:t>Exit Surveys</a:t>
            </a:r>
            <a:endParaRPr lang="en-US" sz="3000" dirty="0"/>
          </a:p>
          <a:p>
            <a:pPr>
              <a:buFont typeface="+mj-lt"/>
              <a:buAutoNum type="arabicPeriod"/>
            </a:pPr>
            <a:r>
              <a:rPr lang="en-US" sz="3000" dirty="0"/>
              <a:t>Use transcript request records</a:t>
            </a:r>
          </a:p>
          <a:p>
            <a:pPr>
              <a:buFont typeface="+mj-lt"/>
              <a:buAutoNum type="arabicPeriod"/>
            </a:pPr>
            <a:r>
              <a:rPr lang="en-US" sz="3000" dirty="0"/>
              <a:t>Data from school counselors</a:t>
            </a:r>
          </a:p>
          <a:p>
            <a:pPr>
              <a:buFont typeface="+mj-lt"/>
              <a:buAutoNum type="arabicPeriod"/>
            </a:pPr>
            <a:r>
              <a:rPr lang="en-US" sz="3000" dirty="0"/>
              <a:t>Collaborate with colleges directly</a:t>
            </a:r>
          </a:p>
          <a:p>
            <a:pPr marL="0" indent="0">
              <a:buNone/>
            </a:pPr>
            <a:endParaRPr lang="en-US" dirty="0" smtClean="0"/>
          </a:p>
          <a:p>
            <a:endParaRPr lang="en-US" dirty="0"/>
          </a:p>
        </p:txBody>
      </p:sp>
    </p:spTree>
    <p:extLst>
      <p:ext uri="{BB962C8B-B14F-4D97-AF65-F5344CB8AC3E}">
        <p14:creationId xmlns:p14="http://schemas.microsoft.com/office/powerpoint/2010/main" val="35746991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492" y="525373"/>
            <a:ext cx="8183880" cy="1051560"/>
          </a:xfrm>
        </p:spPr>
        <p:txBody>
          <a:bodyPr/>
          <a:lstStyle/>
          <a:p>
            <a:r>
              <a:rPr lang="en-US" dirty="0" smtClean="0"/>
              <a:t>How we help our Seniors …..</a:t>
            </a:r>
            <a:endParaRPr lang="en-US" dirty="0"/>
          </a:p>
        </p:txBody>
      </p:sp>
      <p:sp>
        <p:nvSpPr>
          <p:cNvPr id="3" name="Content Placeholder 2"/>
          <p:cNvSpPr>
            <a:spLocks noGrp="1"/>
          </p:cNvSpPr>
          <p:nvPr>
            <p:ph idx="1"/>
          </p:nvPr>
        </p:nvSpPr>
        <p:spPr>
          <a:xfrm>
            <a:off x="522514" y="1576933"/>
            <a:ext cx="9069355" cy="4187952"/>
          </a:xfrm>
        </p:spPr>
        <p:txBody>
          <a:bodyPr>
            <a:noAutofit/>
          </a:bodyPr>
          <a:lstStyle/>
          <a:p>
            <a:r>
              <a:rPr lang="en-US" sz="2000" dirty="0" smtClean="0"/>
              <a:t>Assist students with follow-up for 2/4 year colleges and universities.</a:t>
            </a:r>
          </a:p>
          <a:p>
            <a:pPr lvl="1"/>
            <a:r>
              <a:rPr lang="en-US" sz="2000" dirty="0" smtClean="0"/>
              <a:t>Teach them how to navigate the college web portals and the college phone system (now focus on emails)</a:t>
            </a:r>
          </a:p>
          <a:p>
            <a:pPr lvl="1"/>
            <a:r>
              <a:rPr lang="en-US" sz="2000" dirty="0" smtClean="0"/>
              <a:t>How to read Financial Award Letters (guidance techs, interns)</a:t>
            </a:r>
          </a:p>
          <a:p>
            <a:pPr lvl="1"/>
            <a:r>
              <a:rPr lang="en-US" sz="2000" dirty="0" smtClean="0"/>
              <a:t>Tuition Bills</a:t>
            </a:r>
          </a:p>
          <a:p>
            <a:pPr lvl="1"/>
            <a:r>
              <a:rPr lang="en-US" sz="2000" dirty="0" smtClean="0"/>
              <a:t>Deadlines/fees (</a:t>
            </a:r>
            <a:r>
              <a:rPr lang="en-US" sz="2000" u="sng" dirty="0" smtClean="0"/>
              <a:t>the most up to date information</a:t>
            </a:r>
            <a:r>
              <a:rPr lang="en-US" sz="2000" dirty="0" smtClean="0"/>
              <a:t>)</a:t>
            </a:r>
          </a:p>
          <a:p>
            <a:pPr lvl="1"/>
            <a:r>
              <a:rPr lang="en-US" sz="2000" dirty="0" smtClean="0"/>
              <a:t>Placement Exams &amp; Orientations</a:t>
            </a:r>
          </a:p>
          <a:p>
            <a:pPr lvl="1"/>
            <a:r>
              <a:rPr lang="en-US" sz="2000" dirty="0" smtClean="0"/>
              <a:t>Practical life skills (health insurance, budgeting, </a:t>
            </a:r>
            <a:r>
              <a:rPr lang="en-US" sz="2000" u="sng" dirty="0" smtClean="0"/>
              <a:t>meal plans</a:t>
            </a:r>
            <a:r>
              <a:rPr lang="en-US" sz="2000" dirty="0" smtClean="0"/>
              <a:t>, what to pack, transportation to college).</a:t>
            </a:r>
          </a:p>
        </p:txBody>
      </p:sp>
    </p:spTree>
    <p:extLst>
      <p:ext uri="{BB962C8B-B14F-4D97-AF65-F5344CB8AC3E}">
        <p14:creationId xmlns:p14="http://schemas.microsoft.com/office/powerpoint/2010/main" val="26565825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60" y="447694"/>
            <a:ext cx="7623111" cy="1051560"/>
          </a:xfrm>
        </p:spPr>
        <p:txBody>
          <a:bodyPr/>
          <a:lstStyle/>
          <a:p>
            <a:r>
              <a:rPr lang="en-US" dirty="0" smtClean="0"/>
              <a:t>What it has looked like Traditionally</a:t>
            </a:r>
            <a:endParaRPr lang="en-US" dirty="0"/>
          </a:p>
        </p:txBody>
      </p:sp>
      <p:sp>
        <p:nvSpPr>
          <p:cNvPr id="3" name="Content Placeholder 2"/>
          <p:cNvSpPr>
            <a:spLocks noGrp="1"/>
          </p:cNvSpPr>
          <p:nvPr>
            <p:ph idx="1"/>
          </p:nvPr>
        </p:nvSpPr>
        <p:spPr>
          <a:xfrm>
            <a:off x="354563" y="1824997"/>
            <a:ext cx="9756649" cy="4585134"/>
          </a:xfrm>
        </p:spPr>
        <p:txBody>
          <a:bodyPr>
            <a:normAutofit/>
          </a:bodyPr>
          <a:lstStyle/>
          <a:p>
            <a:r>
              <a:rPr lang="en-US" sz="2800" dirty="0" smtClean="0"/>
              <a:t>Two to five </a:t>
            </a:r>
            <a:r>
              <a:rPr lang="en-US" sz="2800" dirty="0"/>
              <a:t>counselors </a:t>
            </a:r>
            <a:r>
              <a:rPr lang="en-US" sz="2800" dirty="0" smtClean="0"/>
              <a:t>would work various hours on campus from June –July (unofficially in August) </a:t>
            </a:r>
          </a:p>
          <a:p>
            <a:r>
              <a:rPr lang="en-US" sz="2800" dirty="0" smtClean="0"/>
              <a:t>Auto </a:t>
            </a:r>
            <a:r>
              <a:rPr lang="en-US" sz="2800" dirty="0"/>
              <a:t>dialer </a:t>
            </a:r>
            <a:r>
              <a:rPr lang="en-US" sz="2800" dirty="0" smtClean="0"/>
              <a:t>messages went out to the </a:t>
            </a:r>
            <a:r>
              <a:rPr lang="en-US" sz="2800" u="sng" dirty="0" smtClean="0"/>
              <a:t>families</a:t>
            </a:r>
            <a:r>
              <a:rPr lang="en-US" sz="2800" dirty="0" smtClean="0"/>
              <a:t> </a:t>
            </a:r>
            <a:r>
              <a:rPr lang="en-US" sz="2800" dirty="0"/>
              <a:t>to reach the entire graduating </a:t>
            </a:r>
            <a:r>
              <a:rPr lang="en-US" sz="2800" dirty="0" smtClean="0"/>
              <a:t>class, </a:t>
            </a:r>
            <a:r>
              <a:rPr lang="en-US" sz="2800" dirty="0"/>
              <a:t>notifying them that counselors would be available to help them over </a:t>
            </a:r>
            <a:r>
              <a:rPr lang="en-US" sz="2800" dirty="0" smtClean="0"/>
              <a:t>the summer.  </a:t>
            </a:r>
          </a:p>
          <a:p>
            <a:r>
              <a:rPr lang="en-US" sz="2800" dirty="0" smtClean="0"/>
              <a:t>Seniors were told in person during senior check out </a:t>
            </a:r>
          </a:p>
          <a:p>
            <a:r>
              <a:rPr lang="en-US" sz="2800" dirty="0" smtClean="0"/>
              <a:t>Utilized Graduation Practices </a:t>
            </a:r>
          </a:p>
          <a:p>
            <a:r>
              <a:rPr lang="en-US" sz="2800" dirty="0" smtClean="0"/>
              <a:t>Reminders went out on various platforms </a:t>
            </a:r>
          </a:p>
          <a:p>
            <a:endParaRPr lang="en-US" sz="2800" dirty="0" smtClean="0"/>
          </a:p>
          <a:p>
            <a:pPr marL="0" indent="0">
              <a:buNone/>
            </a:pPr>
            <a:endParaRPr lang="en-US" sz="2800" dirty="0"/>
          </a:p>
          <a:p>
            <a:endParaRPr lang="en-US" sz="2800" dirty="0" smtClean="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a:p>
            <a:pPr marL="0" indent="0">
              <a:buNone/>
            </a:pPr>
            <a:endParaRPr lang="en-US" sz="2800" dirty="0" smtClean="0">
              <a:effectLst>
                <a:outerShdw blurRad="38100" dist="38100" dir="2700000" algn="tl">
                  <a:srgbClr val="000000">
                    <a:alpha val="43137"/>
                  </a:srgbClr>
                </a:outerShdw>
              </a:effectLst>
            </a:endParaRPr>
          </a:p>
          <a:p>
            <a:pPr marL="0" indent="0">
              <a:buNone/>
            </a:pPr>
            <a:endParaRPr lang="en-US"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1580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88571"/>
          </a:xfrm>
        </p:spPr>
        <p:txBody>
          <a:bodyPr/>
          <a:lstStyle/>
          <a:p>
            <a:r>
              <a:rPr lang="en-US" dirty="0" smtClean="0"/>
              <a:t>   How we can reach our Seniors now</a:t>
            </a:r>
            <a:endParaRPr lang="en-US" dirty="0"/>
          </a:p>
        </p:txBody>
      </p:sp>
      <p:sp>
        <p:nvSpPr>
          <p:cNvPr id="3" name="Content Placeholder 2"/>
          <p:cNvSpPr>
            <a:spLocks noGrp="1"/>
          </p:cNvSpPr>
          <p:nvPr>
            <p:ph idx="1"/>
          </p:nvPr>
        </p:nvSpPr>
        <p:spPr>
          <a:xfrm>
            <a:off x="677334" y="1978091"/>
            <a:ext cx="8596668" cy="4063272"/>
          </a:xfrm>
        </p:spPr>
        <p:txBody>
          <a:bodyPr/>
          <a:lstStyle/>
          <a:p>
            <a:r>
              <a:rPr lang="en-US" sz="2800" dirty="0" smtClean="0"/>
              <a:t>Google Classroom</a:t>
            </a:r>
          </a:p>
          <a:p>
            <a:r>
              <a:rPr lang="en-US" sz="2800" dirty="0" smtClean="0"/>
              <a:t>Zoom Meetings</a:t>
            </a:r>
          </a:p>
          <a:p>
            <a:r>
              <a:rPr lang="en-US" sz="2800" dirty="0" smtClean="0"/>
              <a:t>Remind</a:t>
            </a:r>
          </a:p>
          <a:p>
            <a:r>
              <a:rPr lang="en-US" sz="2800" dirty="0" smtClean="0"/>
              <a:t>Phone calls</a:t>
            </a:r>
          </a:p>
          <a:p>
            <a:r>
              <a:rPr lang="en-US" sz="2800" dirty="0" smtClean="0"/>
              <a:t>Website</a:t>
            </a:r>
          </a:p>
          <a:p>
            <a:r>
              <a:rPr lang="en-US" sz="2800" dirty="0" smtClean="0"/>
              <a:t>Office Hours </a:t>
            </a:r>
          </a:p>
          <a:p>
            <a:r>
              <a:rPr lang="en-US" sz="3200" dirty="0" smtClean="0"/>
              <a:t>Email is king right now</a:t>
            </a:r>
            <a:endParaRPr lang="en-US" sz="3200" dirty="0"/>
          </a:p>
        </p:txBody>
      </p:sp>
      <p:pic>
        <p:nvPicPr>
          <p:cNvPr id="4" name="Picture 3"/>
          <p:cNvPicPr>
            <a:picLocks noChangeAspect="1"/>
          </p:cNvPicPr>
          <p:nvPr/>
        </p:nvPicPr>
        <p:blipFill>
          <a:blip r:embed="rId2"/>
          <a:stretch>
            <a:fillRect/>
          </a:stretch>
        </p:blipFill>
        <p:spPr>
          <a:xfrm>
            <a:off x="4752975" y="2476500"/>
            <a:ext cx="2686050" cy="1905000"/>
          </a:xfrm>
          <a:prstGeom prst="rect">
            <a:avLst/>
          </a:prstGeom>
        </p:spPr>
      </p:pic>
    </p:spTree>
    <p:extLst>
      <p:ext uri="{BB962C8B-B14F-4D97-AF65-F5344CB8AC3E}">
        <p14:creationId xmlns:p14="http://schemas.microsoft.com/office/powerpoint/2010/main" val="17154575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920" y="530352"/>
            <a:ext cx="8183880" cy="1051560"/>
          </a:xfrm>
        </p:spPr>
        <p:txBody>
          <a:bodyPr/>
          <a:lstStyle/>
          <a:p>
            <a:r>
              <a:rPr lang="en-US" dirty="0" smtClean="0"/>
              <a:t>      Recommendations  </a:t>
            </a:r>
            <a:endParaRPr lang="en-US" dirty="0"/>
          </a:p>
        </p:txBody>
      </p:sp>
      <p:sp>
        <p:nvSpPr>
          <p:cNvPr id="3" name="Content Placeholder 2"/>
          <p:cNvSpPr>
            <a:spLocks noGrp="1"/>
          </p:cNvSpPr>
          <p:nvPr>
            <p:ph idx="1"/>
          </p:nvPr>
        </p:nvSpPr>
        <p:spPr>
          <a:xfrm>
            <a:off x="625150" y="1110343"/>
            <a:ext cx="8780107" cy="4217438"/>
          </a:xfrm>
        </p:spPr>
        <p:txBody>
          <a:bodyPr>
            <a:normAutofit fontScale="25000" lnSpcReduction="20000"/>
          </a:bodyPr>
          <a:lstStyle/>
          <a:p>
            <a:endParaRPr lang="en-US" dirty="0" smtClean="0"/>
          </a:p>
          <a:p>
            <a:endParaRPr lang="en-US" dirty="0" smtClean="0"/>
          </a:p>
          <a:p>
            <a:endParaRPr lang="en-US" sz="8000" dirty="0" smtClean="0"/>
          </a:p>
          <a:p>
            <a:r>
              <a:rPr lang="en-US" sz="8000" dirty="0" smtClean="0">
                <a:solidFill>
                  <a:schemeClr val="tx2"/>
                </a:solidFill>
              </a:rPr>
              <a:t>Your Summer Melt program needs to fit your senior needs</a:t>
            </a:r>
          </a:p>
          <a:p>
            <a:r>
              <a:rPr lang="en-US" sz="8000" dirty="0" smtClean="0">
                <a:solidFill>
                  <a:schemeClr val="tx2"/>
                </a:solidFill>
              </a:rPr>
              <a:t>Do what works for you (use your preferred methods of communication)</a:t>
            </a:r>
          </a:p>
          <a:p>
            <a:r>
              <a:rPr lang="en-US" sz="8000" dirty="0" smtClean="0">
                <a:solidFill>
                  <a:schemeClr val="tx2"/>
                </a:solidFill>
              </a:rPr>
              <a:t>Teamwork</a:t>
            </a:r>
          </a:p>
          <a:p>
            <a:r>
              <a:rPr lang="en-US" sz="8000" dirty="0" smtClean="0">
                <a:solidFill>
                  <a:schemeClr val="tx2"/>
                </a:solidFill>
              </a:rPr>
              <a:t>Be Creative….think outside the box</a:t>
            </a:r>
          </a:p>
          <a:p>
            <a:r>
              <a:rPr lang="en-US" sz="8000" dirty="0" smtClean="0">
                <a:solidFill>
                  <a:schemeClr val="tx2"/>
                </a:solidFill>
              </a:rPr>
              <a:t>Alumni Assistance -Hector De Leon and </a:t>
            </a:r>
            <a:r>
              <a:rPr lang="en-US" sz="8000" dirty="0" err="1" smtClean="0">
                <a:solidFill>
                  <a:schemeClr val="tx2"/>
                </a:solidFill>
              </a:rPr>
              <a:t>Alexsys</a:t>
            </a:r>
            <a:r>
              <a:rPr lang="en-US" sz="8000" dirty="0" smtClean="0">
                <a:solidFill>
                  <a:schemeClr val="tx2"/>
                </a:solidFill>
              </a:rPr>
              <a:t> Hornsby </a:t>
            </a:r>
          </a:p>
          <a:p>
            <a:r>
              <a:rPr lang="en-US" sz="8000" dirty="0" err="1" smtClean="0">
                <a:solidFill>
                  <a:schemeClr val="tx2"/>
                </a:solidFill>
              </a:rPr>
              <a:t>Alexsys’s</a:t>
            </a:r>
            <a:r>
              <a:rPr lang="en-US" sz="8000" dirty="0" smtClean="0">
                <a:solidFill>
                  <a:schemeClr val="tx2"/>
                </a:solidFill>
              </a:rPr>
              <a:t> link </a:t>
            </a:r>
            <a:r>
              <a:rPr lang="en-US" sz="8000" u="sng" dirty="0" smtClean="0">
                <a:solidFill>
                  <a:schemeClr val="tx2"/>
                </a:solidFill>
              </a:rPr>
              <a:t> </a:t>
            </a:r>
            <a:r>
              <a:rPr lang="en-US" sz="8000" dirty="0">
                <a:solidFill>
                  <a:schemeClr val="tx2"/>
                </a:solidFill>
                <a:hlinkClick r:id="rId2"/>
              </a:rPr>
              <a:t>http://</a:t>
            </a:r>
            <a:r>
              <a:rPr lang="en-US" sz="8000" dirty="0" smtClean="0">
                <a:solidFill>
                  <a:schemeClr val="tx2"/>
                </a:solidFill>
                <a:hlinkClick r:id="rId2"/>
              </a:rPr>
              <a:t>Tinyurl.com/lexxscollegiateguide</a:t>
            </a:r>
            <a:endParaRPr lang="en-US" sz="8000" u="sng" dirty="0" smtClean="0">
              <a:solidFill>
                <a:schemeClr val="tx2"/>
              </a:solidFill>
            </a:endParaRPr>
          </a:p>
          <a:p>
            <a:r>
              <a:rPr lang="en-US" sz="8000" dirty="0" err="1" smtClean="0">
                <a:solidFill>
                  <a:schemeClr val="tx2"/>
                </a:solidFill>
                <a:hlinkClick r:id="rId2"/>
              </a:rPr>
              <a:t>lexxs</a:t>
            </a:r>
            <a:r>
              <a:rPr lang="en-US" sz="8000" dirty="0" smtClean="0">
                <a:solidFill>
                  <a:schemeClr val="tx2"/>
                </a:solidFill>
                <a:hlinkClick r:id="rId2"/>
              </a:rPr>
              <a:t> collegiate guide</a:t>
            </a:r>
            <a:endParaRPr lang="en-US" sz="8000" dirty="0" smtClean="0">
              <a:solidFill>
                <a:schemeClr val="tx2"/>
              </a:solidFill>
            </a:endParaRPr>
          </a:p>
          <a:p>
            <a:r>
              <a:rPr lang="en-US" sz="8000" dirty="0">
                <a:solidFill>
                  <a:schemeClr val="tx2"/>
                </a:solidFill>
              </a:rPr>
              <a:t>Data- How many students did you help, trends and </a:t>
            </a:r>
            <a:r>
              <a:rPr lang="en-US" sz="8000" dirty="0" smtClean="0">
                <a:solidFill>
                  <a:schemeClr val="tx2"/>
                </a:solidFill>
              </a:rPr>
              <a:t>barriers etc.</a:t>
            </a:r>
          </a:p>
          <a:p>
            <a:r>
              <a:rPr lang="en-US" sz="8000" dirty="0" smtClean="0">
                <a:solidFill>
                  <a:schemeClr val="tx2"/>
                </a:solidFill>
              </a:rPr>
              <a:t>Stay Updated</a:t>
            </a:r>
          </a:p>
          <a:p>
            <a:endParaRPr lang="en-US" sz="8000" dirty="0">
              <a:solidFill>
                <a:schemeClr val="tx2"/>
              </a:solidFill>
            </a:endParaRPr>
          </a:p>
          <a:p>
            <a:pPr marL="0" indent="0">
              <a:buNone/>
            </a:pPr>
            <a:endParaRPr lang="en-US" sz="8000" dirty="0" smtClean="0">
              <a:solidFill>
                <a:schemeClr val="tx2"/>
              </a:solidFill>
            </a:endParaRPr>
          </a:p>
          <a:p>
            <a:r>
              <a:rPr lang="en-US" sz="8000" dirty="0" smtClean="0">
                <a:solidFill>
                  <a:schemeClr val="tx2"/>
                </a:solidFill>
              </a:rPr>
              <a:t>Bonus- Be Preventative…….College Now!</a:t>
            </a:r>
            <a:endParaRPr lang="en-US" sz="8000" dirty="0">
              <a:solidFill>
                <a:schemeClr val="tx2"/>
              </a:solidFill>
            </a:endParaRPr>
          </a:p>
        </p:txBody>
      </p:sp>
    </p:spTree>
    <p:extLst>
      <p:ext uri="{BB962C8B-B14F-4D97-AF65-F5344CB8AC3E}">
        <p14:creationId xmlns:p14="http://schemas.microsoft.com/office/powerpoint/2010/main" val="41459196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990646"/>
          </a:xfrm>
        </p:spPr>
        <p:txBody>
          <a:bodyPr>
            <a:normAutofit fontScale="90000"/>
          </a:bodyPr>
          <a:lstStyle/>
          <a:p>
            <a:r>
              <a:rPr lang="en-US" dirty="0" smtClean="0"/>
              <a:t>                           Resources</a:t>
            </a:r>
            <a:r>
              <a:rPr lang="en-US" dirty="0"/>
              <a:t/>
            </a:r>
            <a:br>
              <a:rPr lang="en-US" dirty="0"/>
            </a:br>
            <a:r>
              <a:rPr lang="en-US" dirty="0" smtClean="0"/>
              <a:t>                         </a:t>
            </a:r>
            <a:r>
              <a:rPr lang="en-US" sz="3100" dirty="0" smtClean="0"/>
              <a:t>Data Collection</a:t>
            </a:r>
            <a:endParaRPr lang="en-US" sz="31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863" y="990646"/>
            <a:ext cx="8596312" cy="5792709"/>
          </a:xfrm>
        </p:spPr>
      </p:pic>
    </p:spTree>
    <p:extLst>
      <p:ext uri="{BB962C8B-B14F-4D97-AF65-F5344CB8AC3E}">
        <p14:creationId xmlns:p14="http://schemas.microsoft.com/office/powerpoint/2010/main" val="27176732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86612"/>
            <a:ext cx="8596668" cy="1371600"/>
          </a:xfrm>
        </p:spPr>
        <p:txBody>
          <a:bodyPr/>
          <a:lstStyle/>
          <a:p>
            <a:r>
              <a:rPr lang="en-US" dirty="0" smtClean="0"/>
              <a:t>                      Resources</a:t>
            </a:r>
            <a:r>
              <a:rPr lang="en-US" dirty="0"/>
              <a:t/>
            </a:r>
            <a:br>
              <a:rPr lang="en-US" dirty="0"/>
            </a:br>
            <a:r>
              <a:rPr lang="en-US" dirty="0" smtClean="0"/>
              <a:t>                 Senior Exit Survey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5853" y="1558212"/>
            <a:ext cx="7440331" cy="4814596"/>
          </a:xfrm>
        </p:spPr>
      </p:pic>
    </p:spTree>
    <p:extLst>
      <p:ext uri="{BB962C8B-B14F-4D97-AF65-F5344CB8AC3E}">
        <p14:creationId xmlns:p14="http://schemas.microsoft.com/office/powerpoint/2010/main" val="34585418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542" y="1439303"/>
            <a:ext cx="8596668" cy="1733105"/>
          </a:xfrm>
        </p:spPr>
        <p:txBody>
          <a:bodyPr/>
          <a:lstStyle/>
          <a:p>
            <a:r>
              <a:rPr lang="en-US" dirty="0" smtClean="0"/>
              <a:t>                       Questions?</a:t>
            </a:r>
            <a:endParaRPr lang="en-US" dirty="0"/>
          </a:p>
        </p:txBody>
      </p:sp>
      <p:pic>
        <p:nvPicPr>
          <p:cNvPr id="12" name="Content Placeholder 11"/>
          <p:cNvPicPr>
            <a:picLocks noGrp="1" noChangeAspect="1"/>
          </p:cNvPicPr>
          <p:nvPr>
            <p:ph idx="1"/>
          </p:nvPr>
        </p:nvPicPr>
        <p:blipFill>
          <a:blip r:embed="rId2"/>
          <a:stretch>
            <a:fillRect/>
          </a:stretch>
        </p:blipFill>
        <p:spPr>
          <a:xfrm>
            <a:off x="3673912" y="2919186"/>
            <a:ext cx="3324047" cy="1762125"/>
          </a:xfrm>
          <a:prstGeom prst="rect">
            <a:avLst/>
          </a:prstGeom>
        </p:spPr>
      </p:pic>
    </p:spTree>
    <p:extLst>
      <p:ext uri="{BB962C8B-B14F-4D97-AF65-F5344CB8AC3E}">
        <p14:creationId xmlns:p14="http://schemas.microsoft.com/office/powerpoint/2010/main" val="2673855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p32"/>
          <p:cNvSpPr/>
          <p:nvPr/>
        </p:nvSpPr>
        <p:spPr>
          <a:xfrm>
            <a:off x="838199" y="1893455"/>
            <a:ext cx="10725727" cy="4571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70000"/>
              </a:lnSpc>
              <a:spcBef>
                <a:spcPts val="1000"/>
              </a:spcBef>
              <a:spcAft>
                <a:spcPts val="0"/>
              </a:spcAft>
              <a:buClr>
                <a:srgbClr val="000000"/>
              </a:buClr>
              <a:buSzPts val="2975"/>
              <a:buFontTx/>
              <a:buNone/>
              <a:tabLst/>
              <a:defRPr/>
            </a:pPr>
            <a:r>
              <a:rPr kumimoji="0" lang="en-US" sz="3600" b="0" i="0" u="none" strike="noStrike" kern="0" cap="none" spc="0" normalizeH="0" baseline="0" noProof="0" dirty="0" smtClean="0">
                <a:ln>
                  <a:noFill/>
                </a:ln>
                <a:solidFill>
                  <a:srgbClr val="000000"/>
                </a:solidFill>
                <a:effectLst/>
                <a:uLnTx/>
                <a:uFillTx/>
                <a:latin typeface="Calibri"/>
                <a:ea typeface="Calibri"/>
                <a:cs typeface="Calibri"/>
                <a:sym typeface="Calibri"/>
                <a:hlinkClick r:id="rId4"/>
              </a:rPr>
              <a:t>https://formyourfuture.org/fafsa-tracker/</a:t>
            </a:r>
            <a:r>
              <a:rPr kumimoji="0" lang="en-US" sz="36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endParaRPr kumimoji="0" sz="3600" b="0" i="0" u="none" strike="noStrike" kern="0" cap="none" spc="0" normalizeH="0" baseline="0" noProof="0" dirty="0" smtClean="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70000"/>
              </a:lnSpc>
              <a:spcBef>
                <a:spcPts val="1000"/>
              </a:spcBef>
              <a:spcAft>
                <a:spcPts val="0"/>
              </a:spcAft>
              <a:buClr>
                <a:srgbClr val="000000"/>
              </a:buClr>
              <a:buSzPts val="2975"/>
              <a:buFont typeface="Arial"/>
              <a:buNone/>
              <a:tabLst/>
              <a:defRPr/>
            </a:pPr>
            <a:endParaRPr kumimoji="0" lang="en-US" sz="2975" b="0" i="0" u="none" strike="noStrike" kern="0" cap="none" spc="0" normalizeH="0" baseline="0" noProof="0" dirty="0" smtClean="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70000"/>
              </a:lnSpc>
              <a:spcBef>
                <a:spcPts val="1000"/>
              </a:spcBef>
              <a:spcAft>
                <a:spcPts val="0"/>
              </a:spcAft>
              <a:buClr>
                <a:srgbClr val="000000"/>
              </a:buClr>
              <a:buSzPts val="2975"/>
              <a:buFont typeface="Arial"/>
              <a:buNone/>
              <a:tabLst/>
              <a:defRPr/>
            </a:pPr>
            <a:r>
              <a:rPr kumimoji="0" lang="en-US" sz="2975" b="0" i="0" u="none" strike="noStrike" kern="0" cap="none" spc="0" normalizeH="0" baseline="0" noProof="0" dirty="0" smtClean="0">
                <a:ln>
                  <a:noFill/>
                </a:ln>
                <a:solidFill>
                  <a:srgbClr val="000000"/>
                </a:solidFill>
                <a:effectLst/>
                <a:uLnTx/>
                <a:uFillTx/>
                <a:latin typeface="Calibri"/>
                <a:ea typeface="Calibri"/>
                <a:cs typeface="Calibri"/>
                <a:sym typeface="Calibri"/>
              </a:rPr>
              <a:t>As of May 8, 2020 California is the only state that has improved the % completion of applications from class of 2019 to class of 2020 </a:t>
            </a:r>
          </a:p>
          <a:p>
            <a:pPr marL="0" marR="0" lvl="0" indent="0" algn="l" defTabSz="914400" rtl="0" eaLnBrk="1" fontAlgn="auto" latinLnBrk="0" hangingPunct="1">
              <a:lnSpc>
                <a:spcPct val="70000"/>
              </a:lnSpc>
              <a:spcBef>
                <a:spcPts val="1000"/>
              </a:spcBef>
              <a:spcAft>
                <a:spcPts val="0"/>
              </a:spcAft>
              <a:buClr>
                <a:srgbClr val="000000"/>
              </a:buClr>
              <a:buSzPts val="2380"/>
              <a:buFont typeface="Arial"/>
              <a:buNone/>
              <a:tabLst/>
              <a:defRPr/>
            </a:pPr>
            <a:endParaRPr kumimoji="0" lang="en-US" sz="2975" b="0" i="0" u="none" strike="noStrike" kern="0" cap="none" spc="0" normalizeH="0" baseline="0" noProof="0" dirty="0" smtClean="0">
              <a:ln>
                <a:noFill/>
              </a:ln>
              <a:solidFill>
                <a:srgbClr val="000000"/>
              </a:solidFill>
              <a:effectLst/>
              <a:uLnTx/>
              <a:uFillTx/>
              <a:latin typeface="Calibri"/>
              <a:ea typeface="+mn-ea"/>
              <a:cs typeface="Calibri"/>
              <a:sym typeface="Calibri"/>
            </a:endParaRPr>
          </a:p>
          <a:p>
            <a:pPr marL="0" marR="0" lvl="0" indent="0" algn="l" defTabSz="914400" rtl="0" eaLnBrk="1" fontAlgn="auto" latinLnBrk="0" hangingPunct="1">
              <a:lnSpc>
                <a:spcPct val="70000"/>
              </a:lnSpc>
              <a:spcBef>
                <a:spcPts val="1000"/>
              </a:spcBef>
              <a:spcAft>
                <a:spcPts val="0"/>
              </a:spcAft>
              <a:buClr>
                <a:srgbClr val="000000"/>
              </a:buClr>
              <a:buSzPts val="2380"/>
              <a:buFont typeface="Arial"/>
              <a:buNone/>
              <a:tabLst/>
              <a:defRPr/>
            </a:pPr>
            <a:r>
              <a:rPr kumimoji="0" lang="en-US" sz="2975" b="0" i="0" u="none" strike="noStrike" kern="0" cap="none" spc="0" normalizeH="0" baseline="0" noProof="0" dirty="0" smtClean="0">
                <a:ln>
                  <a:noFill/>
                </a:ln>
                <a:solidFill>
                  <a:srgbClr val="000000"/>
                </a:solidFill>
                <a:effectLst/>
                <a:uLnTx/>
                <a:uFillTx/>
                <a:latin typeface="Calibri"/>
                <a:ea typeface="+mn-ea"/>
                <a:cs typeface="Calibri"/>
                <a:sym typeface="Calibri"/>
              </a:rPr>
              <a:t>In 2019 California was ranked 25</a:t>
            </a:r>
            <a:r>
              <a:rPr kumimoji="0" lang="en-US" sz="2975" b="0" i="0" u="none" strike="noStrike" kern="0" cap="none" spc="0" normalizeH="0" baseline="30000" noProof="0" dirty="0" smtClean="0">
                <a:ln>
                  <a:noFill/>
                </a:ln>
                <a:solidFill>
                  <a:srgbClr val="000000"/>
                </a:solidFill>
                <a:effectLst/>
                <a:uLnTx/>
                <a:uFillTx/>
                <a:latin typeface="Calibri"/>
                <a:ea typeface="+mn-ea"/>
                <a:cs typeface="Calibri"/>
                <a:sym typeface="Calibri"/>
              </a:rPr>
              <a:t>th</a:t>
            </a:r>
            <a:r>
              <a:rPr kumimoji="0" lang="en-US" sz="2975" b="0" i="0" u="none" strike="noStrike" kern="0" cap="none" spc="0" normalizeH="0" baseline="0" noProof="0" dirty="0" smtClean="0">
                <a:ln>
                  <a:noFill/>
                </a:ln>
                <a:solidFill>
                  <a:srgbClr val="000000"/>
                </a:solidFill>
                <a:effectLst/>
                <a:uLnTx/>
                <a:uFillTx/>
                <a:latin typeface="Calibri"/>
                <a:ea typeface="+mn-ea"/>
                <a:cs typeface="Calibri"/>
                <a:sym typeface="Calibri"/>
              </a:rPr>
              <a:t> for FAFSA application completion and currently ranked 15</a:t>
            </a:r>
            <a:r>
              <a:rPr kumimoji="0" lang="en-US" sz="2975" b="0" i="0" u="none" strike="noStrike" kern="0" cap="none" spc="0" normalizeH="0" baseline="30000" noProof="0" dirty="0" smtClean="0">
                <a:ln>
                  <a:noFill/>
                </a:ln>
                <a:solidFill>
                  <a:srgbClr val="000000"/>
                </a:solidFill>
                <a:effectLst/>
                <a:uLnTx/>
                <a:uFillTx/>
                <a:latin typeface="Calibri"/>
                <a:ea typeface="+mn-ea"/>
                <a:cs typeface="Calibri"/>
                <a:sym typeface="Calibri"/>
              </a:rPr>
              <a:t>th</a:t>
            </a:r>
            <a:r>
              <a:rPr kumimoji="0" lang="en-US" sz="2975" b="0" i="0" u="none" strike="noStrike" kern="0" cap="none" spc="0" normalizeH="0" baseline="0" noProof="0" dirty="0" smtClean="0">
                <a:ln>
                  <a:noFill/>
                </a:ln>
                <a:solidFill>
                  <a:srgbClr val="000000"/>
                </a:solidFill>
                <a:effectLst/>
                <a:uLnTx/>
                <a:uFillTx/>
                <a:latin typeface="Calibri"/>
                <a:ea typeface="+mn-ea"/>
                <a:cs typeface="Calibri"/>
                <a:sym typeface="Calibri"/>
              </a:rPr>
              <a:t> for class of 2020 </a:t>
            </a:r>
            <a:endParaRPr kumimoji="0" sz="1400" b="0" i="0" u="none" strike="noStrike" kern="0" cap="none" spc="0" normalizeH="0" baseline="0" noProof="0" dirty="0" smtClean="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70000"/>
              </a:lnSpc>
              <a:spcBef>
                <a:spcPts val="1000"/>
              </a:spcBef>
              <a:spcAft>
                <a:spcPts val="0"/>
              </a:spcAft>
              <a:buClr>
                <a:srgbClr val="000000"/>
              </a:buClr>
              <a:buSzPts val="2380"/>
              <a:buFont typeface="Arial"/>
              <a:buNone/>
              <a:tabLst/>
              <a:defRPr/>
            </a:pPr>
            <a:endParaRPr kumimoji="0" lang="en-US" sz="2380" b="0" i="0" u="none" strike="noStrike" kern="0" cap="none" spc="0" normalizeH="0" baseline="0" noProof="0" dirty="0" smtClean="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70000"/>
              </a:lnSpc>
              <a:spcBef>
                <a:spcPts val="1000"/>
              </a:spcBef>
              <a:spcAft>
                <a:spcPts val="0"/>
              </a:spcAft>
              <a:buClr>
                <a:srgbClr val="000000"/>
              </a:buClr>
              <a:buSzPts val="2380"/>
              <a:buFontTx/>
              <a:buNone/>
              <a:tabLst/>
              <a:defRPr/>
            </a:pPr>
            <a:r>
              <a:rPr kumimoji="0" lang="en-US" sz="2380" b="0" i="0" u="none" strike="noStrike" kern="0" cap="none" spc="0" normalizeH="0" baseline="0" noProof="0" dirty="0" smtClean="0">
                <a:ln>
                  <a:noFill/>
                </a:ln>
                <a:solidFill>
                  <a:srgbClr val="000000"/>
                </a:solidFill>
                <a:effectLst/>
                <a:uLnTx/>
                <a:uFillTx/>
                <a:latin typeface="Calibri"/>
                <a:ea typeface="Calibri"/>
                <a:cs typeface="Calibri"/>
                <a:sym typeface="Calibri"/>
              </a:rPr>
              <a:t>California CSAC Race to Submit Dashboard- </a:t>
            </a:r>
            <a:r>
              <a:rPr kumimoji="0" lang="en-US" sz="2380" b="0" i="0" u="none" strike="noStrike" kern="0" cap="none" spc="0" normalizeH="0" baseline="0" noProof="0" dirty="0" smtClean="0">
                <a:ln>
                  <a:noFill/>
                </a:ln>
                <a:solidFill>
                  <a:srgbClr val="000000"/>
                </a:solidFill>
                <a:effectLst/>
                <a:uLnTx/>
                <a:uFillTx/>
                <a:latin typeface="Calibri"/>
                <a:ea typeface="Calibri"/>
                <a:cs typeface="Calibri"/>
                <a:sym typeface="Calibri"/>
                <a:hlinkClick r:id="rId5"/>
              </a:rPr>
              <a:t>https://webutil.csac.ca.gov/Dashboard/</a:t>
            </a:r>
            <a:r>
              <a:rPr kumimoji="0" lang="en-US" sz="2380" b="0" i="0" u="none" strike="noStrike" kern="0" cap="none" spc="0" normalizeH="0" baseline="0" noProof="0" dirty="0" smtClean="0">
                <a:ln>
                  <a:noFill/>
                </a:ln>
                <a:solidFill>
                  <a:srgbClr val="000000"/>
                </a:solidFill>
                <a:effectLst/>
                <a:uLnTx/>
                <a:uFillTx/>
                <a:latin typeface="Calibri"/>
                <a:ea typeface="Calibri"/>
                <a:cs typeface="Calibri"/>
                <a:sym typeface="Calibri"/>
              </a:rPr>
              <a:t> </a:t>
            </a:r>
          </a:p>
          <a:p>
            <a:pPr marL="0" marR="0" lvl="0" indent="0" algn="l" defTabSz="914400" rtl="0" eaLnBrk="1" fontAlgn="auto" latinLnBrk="0" hangingPunct="1">
              <a:lnSpc>
                <a:spcPct val="70000"/>
              </a:lnSpc>
              <a:spcBef>
                <a:spcPts val="1000"/>
              </a:spcBef>
              <a:spcAft>
                <a:spcPts val="0"/>
              </a:spcAft>
              <a:buClr>
                <a:srgbClr val="000000"/>
              </a:buClr>
              <a:buSzPts val="2380"/>
              <a:buFontTx/>
              <a:buNone/>
              <a:tabLst/>
              <a:defRPr/>
            </a:pPr>
            <a:r>
              <a:rPr kumimoji="0" lang="en-US" sz="2380" b="0" i="0" u="none" strike="noStrike" kern="0" cap="none" spc="0" normalizeH="0" baseline="0" noProof="0" dirty="0" smtClean="0">
                <a:ln>
                  <a:noFill/>
                </a:ln>
                <a:solidFill>
                  <a:srgbClr val="000000"/>
                </a:solidFill>
                <a:effectLst/>
                <a:uLnTx/>
                <a:uFillTx/>
                <a:latin typeface="Calibri"/>
                <a:ea typeface="Calibri"/>
                <a:cs typeface="Calibri"/>
                <a:sym typeface="Calibri"/>
              </a:rPr>
              <a:t>Riverside County Race to Submit </a:t>
            </a:r>
            <a:r>
              <a:rPr kumimoji="0" lang="en-US" sz="2380" b="0" i="0" u="none" strike="noStrike" kern="0" cap="none" spc="0" normalizeH="0" baseline="0" noProof="0" dirty="0">
                <a:ln>
                  <a:noFill/>
                </a:ln>
                <a:solidFill>
                  <a:srgbClr val="000000"/>
                </a:solidFill>
                <a:effectLst/>
                <a:uLnTx/>
                <a:uFillTx/>
                <a:latin typeface="Calibri"/>
                <a:ea typeface="Calibri"/>
                <a:cs typeface="Calibri"/>
                <a:sym typeface="Calibri"/>
              </a:rPr>
              <a:t>Dashboard-  </a:t>
            </a:r>
            <a:r>
              <a:rPr kumimoji="0" lang="en-US" sz="2380" b="0" i="0" u="none" strike="noStrike" kern="0" cap="none" spc="0" normalizeH="0" baseline="0" noProof="0" dirty="0">
                <a:ln>
                  <a:noFill/>
                </a:ln>
                <a:solidFill>
                  <a:srgbClr val="000000"/>
                </a:solidFill>
                <a:effectLst/>
                <a:uLnTx/>
                <a:uFillTx/>
                <a:latin typeface="Calibri"/>
                <a:ea typeface="Calibri"/>
                <a:cs typeface="Calibri"/>
                <a:sym typeface="Calibri"/>
                <a:hlinkClick r:id="rId6"/>
              </a:rPr>
              <a:t>http://www.rcec.us/scorecard</a:t>
            </a:r>
            <a:r>
              <a:rPr kumimoji="0" lang="en-US" sz="2380" b="0" i="0" u="none" strike="noStrike" kern="0" cap="none" spc="0" normalizeH="0" baseline="0" noProof="0" dirty="0" smtClean="0">
                <a:ln>
                  <a:noFill/>
                </a:ln>
                <a:solidFill>
                  <a:srgbClr val="000000"/>
                </a:solidFill>
                <a:effectLst/>
                <a:uLnTx/>
                <a:uFillTx/>
                <a:latin typeface="Calibri"/>
                <a:ea typeface="Calibri"/>
                <a:cs typeface="Calibri"/>
                <a:sym typeface="Calibri"/>
                <a:hlinkClick r:id="rId6"/>
              </a:rPr>
              <a:t>/</a:t>
            </a:r>
            <a:r>
              <a:rPr kumimoji="0" lang="en-US" sz="2380" b="0" i="0" u="none" strike="noStrike" kern="0" cap="none" spc="0" normalizeH="0" baseline="0" noProof="0" dirty="0" smtClean="0">
                <a:ln>
                  <a:noFill/>
                </a:ln>
                <a:solidFill>
                  <a:srgbClr val="000000"/>
                </a:solidFill>
                <a:effectLst/>
                <a:uLnTx/>
                <a:uFillTx/>
                <a:latin typeface="Calibri"/>
                <a:ea typeface="Calibri"/>
                <a:cs typeface="Calibri"/>
                <a:sym typeface="Calibri"/>
              </a:rPr>
              <a:t>  </a:t>
            </a:r>
            <a:endParaRPr kumimoji="0" sz="238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8" name="Google Shape;208;p32"/>
          <p:cNvSpPr txBox="1"/>
          <p:nvPr/>
        </p:nvSpPr>
        <p:spPr>
          <a:xfrm>
            <a:off x="1489495" y="1015042"/>
            <a:ext cx="9241765" cy="132343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sym typeface="Arial"/>
              </a:rPr>
              <a:t>CA is Improving FAFSA Completion Rates!  </a:t>
            </a:r>
            <a:endParaRPr kumimoji="0" sz="4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2027502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778021" y="1347737"/>
            <a:ext cx="10956779" cy="53162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332">
              <a:buNone/>
              <a:defRPr/>
            </a:pPr>
            <a:endParaRPr lang="en-US" sz="5867" b="1" dirty="0">
              <a:solidFill>
                <a:prstClr val="black"/>
              </a:solidFill>
              <a:latin typeface="Montserrat Light"/>
              <a:ea typeface="Montserrat Light"/>
              <a:cs typeface="Montserrat Light"/>
              <a:sym typeface="Montserrat Light"/>
            </a:endParaRPr>
          </a:p>
          <a:p>
            <a:pPr marL="304776" indent="-304776" defTabSz="914332">
              <a:defRPr/>
            </a:pPr>
            <a:r>
              <a:rPr lang="en-US" sz="5867" b="1" dirty="0">
                <a:solidFill>
                  <a:prstClr val="black"/>
                </a:solidFill>
                <a:latin typeface="Montserrat Light"/>
                <a:ea typeface="Montserrat Light"/>
                <a:cs typeface="Montserrat Light"/>
                <a:sym typeface="Montserrat Light"/>
              </a:rPr>
              <a:t> </a:t>
            </a:r>
            <a:r>
              <a:rPr lang="en-US" sz="5867" b="1" dirty="0" smtClean="0">
                <a:solidFill>
                  <a:prstClr val="black"/>
                </a:solidFill>
                <a:latin typeface="Montserrat Light"/>
                <a:ea typeface="Montserrat Light"/>
                <a:cs typeface="Montserrat Light"/>
                <a:sym typeface="Montserrat Light"/>
              </a:rPr>
              <a:t>Bill </a:t>
            </a:r>
            <a:r>
              <a:rPr lang="en-US" sz="5867" b="1" dirty="0" err="1" smtClean="0">
                <a:solidFill>
                  <a:prstClr val="black"/>
                </a:solidFill>
                <a:latin typeface="Montserrat Light"/>
                <a:ea typeface="Montserrat Light"/>
                <a:cs typeface="Montserrat Light"/>
                <a:sym typeface="Montserrat Light"/>
              </a:rPr>
              <a:t>Debaun</a:t>
            </a:r>
            <a:endParaRPr lang="en-US" sz="5867" b="1" dirty="0" smtClean="0">
              <a:solidFill>
                <a:prstClr val="black"/>
              </a:solidFill>
              <a:latin typeface="Montserrat Light"/>
              <a:ea typeface="Montserrat Light"/>
              <a:cs typeface="Montserrat Light"/>
              <a:sym typeface="Montserrat Light"/>
            </a:endParaRPr>
          </a:p>
          <a:p>
            <a:pPr marL="304776" indent="-304776" defTabSz="914332">
              <a:defRPr/>
            </a:pPr>
            <a:r>
              <a:rPr lang="en-US" sz="5867" b="1" dirty="0" smtClean="0">
                <a:solidFill>
                  <a:prstClr val="black"/>
                </a:solidFill>
                <a:latin typeface="Montserrat Light"/>
                <a:cs typeface="Montserrat Light"/>
                <a:sym typeface="Montserrat Light"/>
              </a:rPr>
              <a:t> Robin Ellison</a:t>
            </a:r>
          </a:p>
          <a:p>
            <a:pPr marL="304776" indent="-304776" defTabSz="914332">
              <a:defRPr/>
            </a:pPr>
            <a:r>
              <a:rPr lang="en-US" sz="5867" b="1" dirty="0" smtClean="0">
                <a:solidFill>
                  <a:prstClr val="black"/>
                </a:solidFill>
                <a:latin typeface="Montserrat Light"/>
                <a:cs typeface="Montserrat Light"/>
                <a:sym typeface="Montserrat Light"/>
              </a:rPr>
              <a:t> Hector De Leon</a:t>
            </a:r>
          </a:p>
          <a:p>
            <a:pPr marL="304776" indent="-304776" defTabSz="914332">
              <a:defRPr/>
            </a:pPr>
            <a:r>
              <a:rPr lang="en-US" sz="5867" b="1" dirty="0" smtClean="0">
                <a:solidFill>
                  <a:prstClr val="black"/>
                </a:solidFill>
                <a:latin typeface="Montserrat Light"/>
                <a:cs typeface="Montserrat Light"/>
                <a:sym typeface="Montserrat Light"/>
              </a:rPr>
              <a:t> </a:t>
            </a:r>
            <a:r>
              <a:rPr lang="en-US" sz="5867" b="1" dirty="0" err="1" smtClean="0">
                <a:solidFill>
                  <a:prstClr val="black"/>
                </a:solidFill>
                <a:latin typeface="Montserrat Light"/>
                <a:cs typeface="Montserrat Light"/>
                <a:sym typeface="Montserrat Light"/>
              </a:rPr>
              <a:t>Alexsys</a:t>
            </a:r>
            <a:r>
              <a:rPr lang="en-US" sz="5867" b="1" dirty="0" smtClean="0">
                <a:solidFill>
                  <a:prstClr val="black"/>
                </a:solidFill>
                <a:latin typeface="Montserrat Light"/>
                <a:cs typeface="Montserrat Light"/>
                <a:sym typeface="Montserrat Light"/>
              </a:rPr>
              <a:t> Hornsby</a:t>
            </a:r>
            <a:endParaRPr lang="en-US" sz="3200" b="1" dirty="0">
              <a:solidFill>
                <a:prstClr val="black"/>
              </a:solidFill>
              <a:latin typeface="Footlight MT Light" panose="0204060206030A020304" pitchFamily="18" charset="0"/>
              <a:cs typeface="Calibri"/>
              <a:sym typeface="Arial"/>
            </a:endParaRPr>
          </a:p>
          <a:p>
            <a:pPr marL="0" indent="0" defTabSz="914332">
              <a:buNone/>
              <a:defRPr/>
            </a:pPr>
            <a:endParaRPr lang="en-US" sz="4800" b="1" dirty="0">
              <a:solidFill>
                <a:prstClr val="black"/>
              </a:solidFill>
              <a:latin typeface="Calibri" panose="020F0502020204030204"/>
              <a:cs typeface="Calibri"/>
              <a:sym typeface="Arial"/>
            </a:endParaRPr>
          </a:p>
          <a:p>
            <a:pPr marL="304776" indent="-304776" defTabSz="914332">
              <a:defRPr/>
            </a:pPr>
            <a:endParaRPr lang="en-US" sz="4800" b="1" dirty="0">
              <a:solidFill>
                <a:prstClr val="black"/>
              </a:solidFill>
              <a:latin typeface="Calibri" panose="020F0502020204030204"/>
              <a:cs typeface="Calibri"/>
              <a:sym typeface="Arial"/>
            </a:endParaRPr>
          </a:p>
          <a:p>
            <a:pPr marL="0" indent="0" defTabSz="914332">
              <a:buNone/>
              <a:defRPr/>
            </a:pPr>
            <a:endParaRPr lang="en-US" sz="3300" b="1" dirty="0">
              <a:solidFill>
                <a:prstClr val="black"/>
              </a:solidFill>
              <a:latin typeface="Calibri" panose="020F0502020204030204"/>
              <a:cs typeface="Calibri"/>
              <a:sym typeface="Arial"/>
            </a:endParaRPr>
          </a:p>
          <a:p>
            <a:pPr marL="457167" indent="-457167" defTabSz="914332">
              <a:defRPr/>
            </a:pPr>
            <a:endParaRPr lang="en-US" sz="3000" dirty="0">
              <a:solidFill>
                <a:prstClr val="black"/>
              </a:solidFill>
              <a:latin typeface="Calibri" panose="020F0502020204030204"/>
              <a:cs typeface="Calibri"/>
              <a:sym typeface="Arial"/>
            </a:endParaRPr>
          </a:p>
          <a:p>
            <a:pPr marL="0" indent="0" defTabSz="914332">
              <a:buNone/>
              <a:defRPr/>
            </a:pPr>
            <a:endParaRPr lang="en-US" dirty="0">
              <a:solidFill>
                <a:prstClr val="black"/>
              </a:solidFill>
              <a:latin typeface="Calibri" panose="020F0502020204030204"/>
              <a:cs typeface="Calibri"/>
              <a:sym typeface="Arial"/>
            </a:endParaRPr>
          </a:p>
          <a:p>
            <a:pPr marL="0" indent="0" defTabSz="914332">
              <a:buNone/>
              <a:defRPr/>
            </a:pPr>
            <a:endParaRPr lang="en-US" dirty="0">
              <a:solidFill>
                <a:prstClr val="black"/>
              </a:solidFill>
              <a:latin typeface="Calibri" panose="020F0502020204030204"/>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414940" y="971373"/>
            <a:ext cx="92417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332">
              <a:defRPr/>
            </a:pPr>
            <a:r>
              <a:rPr lang="en-US" sz="4000" u="sng" dirty="0">
                <a:solidFill>
                  <a:prstClr val="black"/>
                </a:solidFill>
                <a:latin typeface="Calibri" panose="020F0502020204030204"/>
                <a:cs typeface="Calibri"/>
                <a:sym typeface="Arial"/>
              </a:rPr>
              <a:t>Round of Applause for our </a:t>
            </a:r>
            <a:r>
              <a:rPr lang="en-US" sz="4000" u="sng" dirty="0" smtClean="0">
                <a:solidFill>
                  <a:prstClr val="black"/>
                </a:solidFill>
                <a:latin typeface="Calibri" panose="020F0502020204030204"/>
                <a:cs typeface="Calibri"/>
                <a:sym typeface="Arial"/>
              </a:rPr>
              <a:t>Presenters!!</a:t>
            </a:r>
            <a:endParaRPr lang="en-US" sz="4000" u="sng" dirty="0">
              <a:solidFill>
                <a:prstClr val="black"/>
              </a:solidFill>
              <a:latin typeface="Calibri" panose="020F0502020204030204"/>
              <a:cs typeface="Calibri"/>
              <a:sym typeface="Arial"/>
            </a:endParaRPr>
          </a:p>
        </p:txBody>
      </p:sp>
      <p:pic>
        <p:nvPicPr>
          <p:cNvPr id="4" name="Picture 3" descr="Applause (Counter-Strike 1.6 &gt; Sprays &gt; Funny) - GAMEBANAN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912" y="2840181"/>
            <a:ext cx="4017819" cy="4017819"/>
          </a:xfrm>
          <a:prstGeom prst="rect">
            <a:avLst/>
          </a:prstGeom>
        </p:spPr>
      </p:pic>
    </p:spTree>
    <p:extLst>
      <p:ext uri="{BB962C8B-B14F-4D97-AF65-F5344CB8AC3E}">
        <p14:creationId xmlns:p14="http://schemas.microsoft.com/office/powerpoint/2010/main" val="37229411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1240767" y="1983779"/>
            <a:ext cx="10515600" cy="4638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332">
              <a:buNone/>
              <a:defRPr/>
            </a:pPr>
            <a:r>
              <a:rPr lang="en-US" sz="3300" b="1" dirty="0">
                <a:solidFill>
                  <a:prstClr val="black"/>
                </a:solidFill>
                <a:latin typeface="Calibri" panose="020F0502020204030204"/>
                <a:cs typeface="Calibri"/>
                <a:sym typeface="Arial"/>
              </a:rPr>
              <a:t>Please reach out to College and Career Readiness with any needs at your school site, professional development topics, or general questions at:</a:t>
            </a:r>
          </a:p>
          <a:p>
            <a:pPr marL="0" indent="0" defTabSz="914332">
              <a:buNone/>
              <a:defRPr/>
            </a:pPr>
            <a:endParaRPr lang="en-US" sz="3300" b="1" dirty="0">
              <a:solidFill>
                <a:prstClr val="black"/>
              </a:solidFill>
              <a:latin typeface="Calibri" panose="020F0502020204030204"/>
              <a:cs typeface="Calibri"/>
              <a:sym typeface="Arial"/>
            </a:endParaRPr>
          </a:p>
          <a:p>
            <a:pPr marL="0" indent="0" algn="ctr" defTabSz="914332">
              <a:buNone/>
              <a:defRPr/>
            </a:pPr>
            <a:r>
              <a:rPr lang="en-US" sz="3000" dirty="0">
                <a:solidFill>
                  <a:prstClr val="black"/>
                </a:solidFill>
                <a:latin typeface="Calibri" panose="020F0502020204030204"/>
                <a:cs typeface="Calibri"/>
                <a:sym typeface="Arial"/>
              </a:rPr>
              <a:t>Catalina </a:t>
            </a:r>
            <a:r>
              <a:rPr lang="en-US" sz="3000" dirty="0" err="1">
                <a:solidFill>
                  <a:prstClr val="black"/>
                </a:solidFill>
                <a:latin typeface="Calibri" panose="020F0502020204030204"/>
                <a:cs typeface="Calibri"/>
                <a:sym typeface="Arial"/>
              </a:rPr>
              <a:t>Cifuentes</a:t>
            </a:r>
            <a:r>
              <a:rPr lang="en-US" sz="3000" dirty="0">
                <a:solidFill>
                  <a:prstClr val="black"/>
                </a:solidFill>
                <a:latin typeface="Calibri" panose="020F0502020204030204"/>
                <a:cs typeface="Calibri"/>
                <a:sym typeface="Arial"/>
              </a:rPr>
              <a:t>          </a:t>
            </a:r>
            <a:r>
              <a:rPr lang="en-US" sz="3000" dirty="0">
                <a:solidFill>
                  <a:prstClr val="black"/>
                </a:solidFill>
                <a:latin typeface="Calibri" panose="020F0502020204030204"/>
                <a:cs typeface="Calibri"/>
                <a:sym typeface="Arial"/>
                <a:hlinkClick r:id="rId4"/>
              </a:rPr>
              <a:t>ccifuentes@rcoe.us</a:t>
            </a:r>
            <a:r>
              <a:rPr lang="en-US" sz="3000" dirty="0">
                <a:solidFill>
                  <a:prstClr val="black"/>
                </a:solidFill>
                <a:latin typeface="Calibri" panose="020F0502020204030204"/>
                <a:cs typeface="Calibri"/>
                <a:sym typeface="Arial"/>
              </a:rPr>
              <a:t> </a:t>
            </a:r>
          </a:p>
          <a:p>
            <a:pPr marL="0" indent="0" algn="ctr" defTabSz="914332">
              <a:buNone/>
              <a:defRPr/>
            </a:pPr>
            <a:r>
              <a:rPr lang="en-US" sz="3000" dirty="0">
                <a:solidFill>
                  <a:prstClr val="black"/>
                </a:solidFill>
                <a:latin typeface="Calibri" panose="020F0502020204030204"/>
                <a:cs typeface="Calibri"/>
                <a:sym typeface="Arial"/>
              </a:rPr>
              <a:t>Dr. Pedro Caro                 </a:t>
            </a:r>
            <a:r>
              <a:rPr lang="en-US" sz="3000" dirty="0">
                <a:solidFill>
                  <a:prstClr val="black"/>
                </a:solidFill>
                <a:latin typeface="Calibri" panose="020F0502020204030204"/>
                <a:cs typeface="Calibri"/>
                <a:sym typeface="Arial"/>
                <a:hlinkClick r:id="rId5"/>
              </a:rPr>
              <a:t>pcaro@rcoe.us</a:t>
            </a:r>
            <a:r>
              <a:rPr lang="en-US" sz="3000" dirty="0">
                <a:solidFill>
                  <a:prstClr val="black"/>
                </a:solidFill>
                <a:latin typeface="Calibri" panose="020F0502020204030204"/>
                <a:cs typeface="Calibri"/>
                <a:sym typeface="Arial"/>
              </a:rPr>
              <a:t> </a:t>
            </a:r>
          </a:p>
          <a:p>
            <a:pPr marL="0" indent="0" defTabSz="914332">
              <a:buNone/>
              <a:defRPr/>
            </a:pPr>
            <a:endParaRPr lang="en-US" dirty="0">
              <a:solidFill>
                <a:prstClr val="black"/>
              </a:solidFill>
              <a:latin typeface="Calibri" panose="020F0502020204030204"/>
              <a:cs typeface="Calibri"/>
              <a:sym typeface="Arial"/>
            </a:endParaRPr>
          </a:p>
          <a:p>
            <a:pPr marL="0" indent="0" defTabSz="914332">
              <a:buNone/>
              <a:defRPr/>
            </a:pPr>
            <a:endParaRPr lang="en-US" dirty="0">
              <a:solidFill>
                <a:prstClr val="black"/>
              </a:solidFill>
              <a:latin typeface="Calibri" panose="020F0502020204030204"/>
              <a:cs typeface="Calibri"/>
              <a:sym typeface="Arial"/>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489496" y="1015042"/>
            <a:ext cx="92417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332">
              <a:defRPr/>
            </a:pPr>
            <a:r>
              <a:rPr lang="en-US" sz="4000" u="sng" dirty="0">
                <a:solidFill>
                  <a:prstClr val="black"/>
                </a:solidFill>
                <a:latin typeface="Calibri" panose="020F0502020204030204"/>
                <a:cs typeface="Calibri"/>
                <a:sym typeface="Arial"/>
              </a:rPr>
              <a:t>We are here to support you!</a:t>
            </a:r>
          </a:p>
        </p:txBody>
      </p:sp>
    </p:spTree>
    <p:extLst>
      <p:ext uri="{BB962C8B-B14F-4D97-AF65-F5344CB8AC3E}">
        <p14:creationId xmlns:p14="http://schemas.microsoft.com/office/powerpoint/2010/main" val="42914004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7545" y="2501040"/>
            <a:ext cx="5272227" cy="4186237"/>
          </a:xfrm>
          <a:prstGeom prst="rect">
            <a:avLst/>
          </a:prstGeom>
        </p:spPr>
      </p:pic>
      <p:sp>
        <p:nvSpPr>
          <p:cNvPr id="2" name="Title 1"/>
          <p:cNvSpPr>
            <a:spLocks noGrp="1"/>
          </p:cNvSpPr>
          <p:nvPr>
            <p:ph type="title"/>
          </p:nvPr>
        </p:nvSpPr>
        <p:spPr>
          <a:xfrm>
            <a:off x="838200" y="765901"/>
            <a:ext cx="10515600" cy="1325563"/>
          </a:xfrm>
        </p:spPr>
        <p:txBody>
          <a:bodyPr>
            <a:normAutofit/>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838200" y="1939929"/>
            <a:ext cx="10515600" cy="4351339"/>
          </a:xfrm>
        </p:spPr>
        <p:txBody>
          <a:bodyPr>
            <a:normAutofit/>
          </a:bodyPr>
          <a:lstStyle/>
          <a:p>
            <a:pPr marL="0" indent="0" algn="ctr">
              <a:buNone/>
            </a:pPr>
            <a:r>
              <a:rPr lang="en-US" sz="4400" b="1" dirty="0">
                <a:hlinkClick r:id="rId3"/>
              </a:rPr>
              <a:t>www.rcec.us</a:t>
            </a:r>
            <a:endParaRPr lang="en-US" sz="4400" b="1" dirty="0"/>
          </a:p>
          <a:p>
            <a:pPr marL="0" indent="0" algn="ctr">
              <a:buNone/>
            </a:pPr>
            <a:endParaRPr lang="en-US" sz="4400" dirty="0"/>
          </a:p>
        </p:txBody>
      </p:sp>
      <p:pic>
        <p:nvPicPr>
          <p:cNvPr id="5" name="Picture 4"/>
          <p:cNvPicPr>
            <a:picLocks noChangeAspect="1"/>
          </p:cNvPicPr>
          <p:nvPr/>
        </p:nvPicPr>
        <p:blipFill>
          <a:blip r:embed="rId4"/>
          <a:stretch>
            <a:fillRect/>
          </a:stretch>
        </p:blipFill>
        <p:spPr>
          <a:xfrm>
            <a:off x="6194409" y="4044163"/>
            <a:ext cx="1389408" cy="2444751"/>
          </a:xfrm>
          <a:prstGeom prst="rect">
            <a:avLst/>
          </a:prstGeom>
        </p:spPr>
      </p:pic>
      <p:pic>
        <p:nvPicPr>
          <p:cNvPr id="6" name="Picture 5"/>
          <p:cNvPicPr>
            <a:picLocks noChangeAspect="1"/>
          </p:cNvPicPr>
          <p:nvPr/>
        </p:nvPicPr>
        <p:blipFill>
          <a:blip r:embed="rId5"/>
          <a:stretch>
            <a:fillRect/>
          </a:stretch>
        </p:blipFill>
        <p:spPr>
          <a:xfrm>
            <a:off x="7885313" y="3559108"/>
            <a:ext cx="2082944" cy="2930525"/>
          </a:xfrm>
          <a:prstGeom prst="rect">
            <a:avLst/>
          </a:prstGeom>
        </p:spPr>
      </p:pic>
      <p:pic>
        <p:nvPicPr>
          <p:cNvPr id="8" name="Picture 7"/>
          <p:cNvPicPr>
            <a:picLocks noChangeAspect="1"/>
          </p:cNvPicPr>
          <p:nvPr/>
        </p:nvPicPr>
        <p:blipFill>
          <a:blip r:embed="rId6"/>
          <a:stretch>
            <a:fillRect/>
          </a:stretch>
        </p:blipFill>
        <p:spPr>
          <a:xfrm>
            <a:off x="6168384" y="3998873"/>
            <a:ext cx="1441705" cy="2536771"/>
          </a:xfrm>
          <a:prstGeom prst="rect">
            <a:avLst/>
          </a:prstGeom>
        </p:spPr>
      </p:pic>
      <p:sp>
        <p:nvSpPr>
          <p:cNvPr id="9" name="Freeform 71"/>
          <p:cNvSpPr>
            <a:spLocks noChangeArrowheads="1"/>
          </p:cNvSpPr>
          <p:nvPr/>
        </p:nvSpPr>
        <p:spPr bwMode="auto">
          <a:xfrm>
            <a:off x="10210913" y="3741329"/>
            <a:ext cx="564719" cy="554387"/>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34291" tIns="17145" rIns="34291" bIns="17145" anchor="ctr"/>
          <a:lstStyle/>
          <a:p>
            <a:pPr defTabSz="914218">
              <a:defRPr/>
            </a:pPr>
            <a:endParaRPr lang="en-US" sz="1900" dirty="0">
              <a:solidFill>
                <a:prstClr val="black"/>
              </a:solidFill>
              <a:latin typeface="Calibri" panose="020F0502020204030204"/>
              <a:cs typeface="Arial"/>
              <a:sym typeface="Arial"/>
            </a:endParaRPr>
          </a:p>
        </p:txBody>
      </p:sp>
      <p:sp>
        <p:nvSpPr>
          <p:cNvPr id="10" name="Freeform 79"/>
          <p:cNvSpPr>
            <a:spLocks noChangeArrowheads="1"/>
          </p:cNvSpPr>
          <p:nvPr/>
        </p:nvSpPr>
        <p:spPr bwMode="auto">
          <a:xfrm>
            <a:off x="10224739" y="4412554"/>
            <a:ext cx="536088" cy="529551"/>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34291" tIns="17145" rIns="34291" bIns="17145" anchor="ctr"/>
          <a:lstStyle/>
          <a:p>
            <a:pPr defTabSz="914218">
              <a:defRPr/>
            </a:pPr>
            <a:endParaRPr lang="en-US" sz="1900" dirty="0">
              <a:solidFill>
                <a:prstClr val="black"/>
              </a:solidFill>
              <a:latin typeface="Calibri" panose="020F0502020204030204"/>
              <a:cs typeface="Arial"/>
              <a:sym typeface="Arial"/>
            </a:endParaRPr>
          </a:p>
        </p:txBody>
      </p:sp>
      <p:sp>
        <p:nvSpPr>
          <p:cNvPr id="11" name="Freeform 87"/>
          <p:cNvSpPr>
            <a:spLocks noChangeArrowheads="1"/>
          </p:cNvSpPr>
          <p:nvPr/>
        </p:nvSpPr>
        <p:spPr bwMode="auto">
          <a:xfrm>
            <a:off x="10304673" y="5058931"/>
            <a:ext cx="448943" cy="458168"/>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34291" tIns="17145" rIns="34291" bIns="17145" anchor="ctr"/>
          <a:lstStyle/>
          <a:p>
            <a:pPr defTabSz="914218">
              <a:defRPr/>
            </a:pPr>
            <a:endParaRPr lang="en-US" sz="1900" dirty="0">
              <a:solidFill>
                <a:prstClr val="black"/>
              </a:solidFill>
              <a:latin typeface="Calibri" panose="020F0502020204030204"/>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4093" y="5633938"/>
            <a:ext cx="570103" cy="570103"/>
          </a:xfrm>
          <a:prstGeom prst="rect">
            <a:avLst/>
          </a:prstGeom>
        </p:spPr>
      </p:pic>
    </p:spTree>
    <p:extLst>
      <p:ext uri="{BB962C8B-B14F-4D97-AF65-F5344CB8AC3E}">
        <p14:creationId xmlns:p14="http://schemas.microsoft.com/office/powerpoint/2010/main" val="290415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a:solidFill>
                <a:prstClr val="white"/>
              </a:solidFill>
              <a:latin typeface="Calibri" panose="020F0502020204030204"/>
              <a:sym typeface="Arial"/>
            </a:endParaRPr>
          </a:p>
        </p:txBody>
      </p:sp>
      <p:pic>
        <p:nvPicPr>
          <p:cNvPr id="3" name="Picture 2" descr="A picture containing drawing&#10;&#10;Description automatically generated">
            <a:extLst>
              <a:ext uri="{FF2B5EF4-FFF2-40B4-BE49-F238E27FC236}">
                <a16:creationId xmlns:a16="http://schemas.microsoft.com/office/drawing/2014/main" id="{2ECB4498-DE0A-4EA5-BDEA-0DBD818873C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209907" y="608648"/>
            <a:ext cx="5372100" cy="2820352"/>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a:solidFill>
                <a:prstClr val="white"/>
              </a:solidFill>
              <a:latin typeface="Calibri" panose="020F0502020204030204"/>
              <a:sym typeface="Arial"/>
            </a:endParaRPr>
          </a:p>
        </p:txBody>
      </p:sp>
      <p:pic>
        <p:nvPicPr>
          <p:cNvPr id="5" name="Picture 4" descr="A graffiti covered wall&#10;&#10;Description automatically generated">
            <a:extLst>
              <a:ext uri="{FF2B5EF4-FFF2-40B4-BE49-F238E27FC236}">
                <a16:creationId xmlns:a16="http://schemas.microsoft.com/office/drawing/2014/main" id="{74F4F082-79BF-410E-AA35-E6F0259A543F}"/>
              </a:ext>
            </a:extLst>
          </p:cNvPr>
          <p:cNvPicPr>
            <a:picLocks noChangeAspect="1"/>
          </p:cNvPicPr>
          <p:nvPr/>
        </p:nvPicPr>
        <p:blipFill>
          <a:blip r:embed="rId4"/>
          <a:stretch>
            <a:fillRect/>
          </a:stretch>
        </p:blipFill>
        <p:spPr>
          <a:xfrm>
            <a:off x="502739" y="2485294"/>
            <a:ext cx="6106116" cy="3892649"/>
          </a:xfrm>
          <a:prstGeom prst="rect">
            <a:avLst/>
          </a:prstGeom>
        </p:spPr>
      </p:pic>
    </p:spTree>
    <p:extLst>
      <p:ext uri="{BB962C8B-B14F-4D97-AF65-F5344CB8AC3E}">
        <p14:creationId xmlns:p14="http://schemas.microsoft.com/office/powerpoint/2010/main" val="3662590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7545" y="2501040"/>
            <a:ext cx="5272227" cy="4186237"/>
          </a:xfrm>
          <a:prstGeom prst="rect">
            <a:avLst/>
          </a:prstGeom>
        </p:spPr>
      </p:pic>
      <p:sp>
        <p:nvSpPr>
          <p:cNvPr id="2" name="Title 1"/>
          <p:cNvSpPr>
            <a:spLocks noGrp="1"/>
          </p:cNvSpPr>
          <p:nvPr>
            <p:ph type="title"/>
          </p:nvPr>
        </p:nvSpPr>
        <p:spPr>
          <a:xfrm>
            <a:off x="838200" y="765901"/>
            <a:ext cx="10515600" cy="1325563"/>
          </a:xfrm>
        </p:spPr>
        <p:txBody>
          <a:bodyPr>
            <a:normAutofit/>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838200" y="1939929"/>
            <a:ext cx="10515600" cy="4351339"/>
          </a:xfrm>
        </p:spPr>
        <p:txBody>
          <a:bodyPr>
            <a:normAutofit/>
          </a:bodyPr>
          <a:lstStyle/>
          <a:p>
            <a:pPr marL="0" indent="0" algn="ctr">
              <a:buNone/>
            </a:pPr>
            <a:r>
              <a:rPr lang="en-US" sz="4400" b="1" dirty="0">
                <a:hlinkClick r:id="rId3"/>
              </a:rPr>
              <a:t>www.rcec.us</a:t>
            </a:r>
            <a:endParaRPr lang="en-US" sz="4400" b="1" dirty="0"/>
          </a:p>
          <a:p>
            <a:pPr marL="0" indent="0" algn="ctr">
              <a:buNone/>
            </a:pPr>
            <a:endParaRPr lang="en-US" sz="4400" dirty="0"/>
          </a:p>
        </p:txBody>
      </p:sp>
      <p:pic>
        <p:nvPicPr>
          <p:cNvPr id="5" name="Picture 4"/>
          <p:cNvPicPr>
            <a:picLocks noChangeAspect="1"/>
          </p:cNvPicPr>
          <p:nvPr/>
        </p:nvPicPr>
        <p:blipFill>
          <a:blip r:embed="rId4"/>
          <a:stretch>
            <a:fillRect/>
          </a:stretch>
        </p:blipFill>
        <p:spPr>
          <a:xfrm>
            <a:off x="6194409" y="4044163"/>
            <a:ext cx="1389408" cy="2444751"/>
          </a:xfrm>
          <a:prstGeom prst="rect">
            <a:avLst/>
          </a:prstGeom>
        </p:spPr>
      </p:pic>
      <p:pic>
        <p:nvPicPr>
          <p:cNvPr id="6" name="Picture 5"/>
          <p:cNvPicPr>
            <a:picLocks noChangeAspect="1"/>
          </p:cNvPicPr>
          <p:nvPr/>
        </p:nvPicPr>
        <p:blipFill>
          <a:blip r:embed="rId5"/>
          <a:stretch>
            <a:fillRect/>
          </a:stretch>
        </p:blipFill>
        <p:spPr>
          <a:xfrm>
            <a:off x="7885313" y="3559108"/>
            <a:ext cx="2082944" cy="2930525"/>
          </a:xfrm>
          <a:prstGeom prst="rect">
            <a:avLst/>
          </a:prstGeom>
        </p:spPr>
      </p:pic>
      <p:pic>
        <p:nvPicPr>
          <p:cNvPr id="8" name="Picture 7"/>
          <p:cNvPicPr>
            <a:picLocks noChangeAspect="1"/>
          </p:cNvPicPr>
          <p:nvPr/>
        </p:nvPicPr>
        <p:blipFill>
          <a:blip r:embed="rId6"/>
          <a:stretch>
            <a:fillRect/>
          </a:stretch>
        </p:blipFill>
        <p:spPr>
          <a:xfrm>
            <a:off x="6168384" y="3998873"/>
            <a:ext cx="1441705" cy="2536771"/>
          </a:xfrm>
          <a:prstGeom prst="rect">
            <a:avLst/>
          </a:prstGeom>
        </p:spPr>
      </p:pic>
      <p:sp>
        <p:nvSpPr>
          <p:cNvPr id="9" name="Freeform 71"/>
          <p:cNvSpPr>
            <a:spLocks noChangeArrowheads="1"/>
          </p:cNvSpPr>
          <p:nvPr/>
        </p:nvSpPr>
        <p:spPr bwMode="auto">
          <a:xfrm>
            <a:off x="10210913" y="3741329"/>
            <a:ext cx="564719" cy="554387"/>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34291" tIns="17145" rIns="34291" bIns="17145" anchor="ctr"/>
          <a:lstStyle/>
          <a:p>
            <a:pPr defTabSz="914218">
              <a:defRPr/>
            </a:pPr>
            <a:endParaRPr lang="en-US" sz="1900" dirty="0">
              <a:solidFill>
                <a:prstClr val="black"/>
              </a:solidFill>
              <a:latin typeface="Calibri" panose="020F0502020204030204"/>
              <a:cs typeface="Arial"/>
              <a:sym typeface="Arial"/>
            </a:endParaRPr>
          </a:p>
        </p:txBody>
      </p:sp>
      <p:sp>
        <p:nvSpPr>
          <p:cNvPr id="10" name="Freeform 79"/>
          <p:cNvSpPr>
            <a:spLocks noChangeArrowheads="1"/>
          </p:cNvSpPr>
          <p:nvPr/>
        </p:nvSpPr>
        <p:spPr bwMode="auto">
          <a:xfrm>
            <a:off x="10224739" y="4412554"/>
            <a:ext cx="536088" cy="529551"/>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34291" tIns="17145" rIns="34291" bIns="17145" anchor="ctr"/>
          <a:lstStyle/>
          <a:p>
            <a:pPr defTabSz="914218">
              <a:defRPr/>
            </a:pPr>
            <a:endParaRPr lang="en-US" sz="1900" dirty="0">
              <a:solidFill>
                <a:prstClr val="black"/>
              </a:solidFill>
              <a:latin typeface="Calibri" panose="020F0502020204030204"/>
              <a:cs typeface="Arial"/>
              <a:sym typeface="Arial"/>
            </a:endParaRPr>
          </a:p>
        </p:txBody>
      </p:sp>
      <p:sp>
        <p:nvSpPr>
          <p:cNvPr id="11" name="Freeform 87"/>
          <p:cNvSpPr>
            <a:spLocks noChangeArrowheads="1"/>
          </p:cNvSpPr>
          <p:nvPr/>
        </p:nvSpPr>
        <p:spPr bwMode="auto">
          <a:xfrm>
            <a:off x="10304673" y="5058931"/>
            <a:ext cx="448943" cy="458168"/>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34291" tIns="17145" rIns="34291" bIns="17145" anchor="ctr"/>
          <a:lstStyle/>
          <a:p>
            <a:pPr defTabSz="914218">
              <a:defRPr/>
            </a:pPr>
            <a:endParaRPr lang="en-US" sz="1900" dirty="0">
              <a:solidFill>
                <a:prstClr val="black"/>
              </a:solidFill>
              <a:latin typeface="Calibri" panose="020F0502020204030204"/>
              <a:cs typeface="Arial"/>
              <a:sym typeface="Arial"/>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4093" y="5633938"/>
            <a:ext cx="570103" cy="570103"/>
          </a:xfrm>
          <a:prstGeom prst="rect">
            <a:avLst/>
          </a:prstGeom>
        </p:spPr>
      </p:pic>
    </p:spTree>
    <p:extLst>
      <p:ext uri="{BB962C8B-B14F-4D97-AF65-F5344CB8AC3E}">
        <p14:creationId xmlns:p14="http://schemas.microsoft.com/office/powerpoint/2010/main" val="93440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224AEA-5DAA-7946-B43D-297D5BF055FE}"/>
              </a:ext>
            </a:extLst>
          </p:cNvPr>
          <p:cNvSpPr txBox="1"/>
          <p:nvPr/>
        </p:nvSpPr>
        <p:spPr>
          <a:xfrm>
            <a:off x="5103340" y="2286993"/>
            <a:ext cx="6590697" cy="3662541"/>
          </a:xfrm>
          <a:prstGeom prst="rect">
            <a:avLst/>
          </a:prstGeom>
          <a:noFill/>
        </p:spPr>
        <p:txBody>
          <a:bodyPr wrap="square" rtlCol="0">
            <a:spAutoFit/>
          </a:bodyPr>
          <a:lstStyle/>
          <a:p>
            <a:pPr algn="r"/>
            <a:r>
              <a:rPr lang="en-US" sz="4000" b="1" dirty="0">
                <a:solidFill>
                  <a:srgbClr val="414042"/>
                </a:solidFill>
                <a:latin typeface="Arial" panose="020B0604020202020204" pitchFamily="34" charset="0"/>
                <a:cs typeface="Arial" panose="020B0604020202020204" pitchFamily="34" charset="0"/>
              </a:rPr>
              <a:t>How Districts can Support the Senior Class of </a:t>
            </a:r>
            <a:r>
              <a:rPr lang="en-US" sz="4000" b="1" dirty="0" smtClean="0">
                <a:solidFill>
                  <a:srgbClr val="414042"/>
                </a:solidFill>
                <a:latin typeface="Arial" panose="020B0604020202020204" pitchFamily="34" charset="0"/>
                <a:cs typeface="Arial" panose="020B0604020202020204" pitchFamily="34" charset="0"/>
              </a:rPr>
              <a:t>2020’s </a:t>
            </a:r>
            <a:r>
              <a:rPr lang="en-US" sz="4000" b="1" dirty="0">
                <a:solidFill>
                  <a:srgbClr val="414042"/>
                </a:solidFill>
                <a:latin typeface="Arial" panose="020B0604020202020204" pitchFamily="34" charset="0"/>
                <a:cs typeface="Arial" panose="020B0604020202020204" pitchFamily="34" charset="0"/>
              </a:rPr>
              <a:t>Transition to </a:t>
            </a:r>
            <a:r>
              <a:rPr lang="en-US" sz="4000" b="1" dirty="0" smtClean="0">
                <a:solidFill>
                  <a:srgbClr val="414042"/>
                </a:solidFill>
                <a:latin typeface="Arial" panose="020B0604020202020204" pitchFamily="34" charset="0"/>
                <a:cs typeface="Arial" panose="020B0604020202020204" pitchFamily="34" charset="0"/>
              </a:rPr>
              <a:t/>
            </a:r>
            <a:br>
              <a:rPr lang="en-US" sz="4000" b="1" dirty="0" smtClean="0">
                <a:solidFill>
                  <a:srgbClr val="414042"/>
                </a:solidFill>
                <a:latin typeface="Arial" panose="020B0604020202020204" pitchFamily="34" charset="0"/>
                <a:cs typeface="Arial" panose="020B0604020202020204" pitchFamily="34" charset="0"/>
              </a:rPr>
            </a:br>
            <a:r>
              <a:rPr lang="en-US" sz="4000" b="1" dirty="0" smtClean="0">
                <a:solidFill>
                  <a:srgbClr val="414042"/>
                </a:solidFill>
                <a:latin typeface="Arial" panose="020B0604020202020204" pitchFamily="34" charset="0"/>
                <a:cs typeface="Arial" panose="020B0604020202020204" pitchFamily="34" charset="0"/>
              </a:rPr>
              <a:t>Post-Secondary</a:t>
            </a:r>
          </a:p>
          <a:p>
            <a:pPr algn="r"/>
            <a:r>
              <a:rPr lang="en-US" sz="2400" dirty="0" smtClean="0">
                <a:solidFill>
                  <a:srgbClr val="414042"/>
                </a:solidFill>
                <a:latin typeface="Arial" panose="020B0604020202020204" pitchFamily="34" charset="0"/>
                <a:cs typeface="Arial" panose="020B0604020202020204" pitchFamily="34" charset="0"/>
              </a:rPr>
              <a:t>Riverside County Office of Education Presentation</a:t>
            </a:r>
            <a:br>
              <a:rPr lang="en-US" sz="2400" dirty="0" smtClean="0">
                <a:solidFill>
                  <a:srgbClr val="414042"/>
                </a:solidFill>
                <a:latin typeface="Arial" panose="020B0604020202020204" pitchFamily="34" charset="0"/>
                <a:cs typeface="Arial" panose="020B0604020202020204" pitchFamily="34" charset="0"/>
              </a:rPr>
            </a:br>
            <a:r>
              <a:rPr lang="en-US" sz="2400" dirty="0" smtClean="0">
                <a:solidFill>
                  <a:srgbClr val="414042"/>
                </a:solidFill>
                <a:latin typeface="Arial" panose="020B0604020202020204" pitchFamily="34" charset="0"/>
                <a:cs typeface="Arial" panose="020B0604020202020204" pitchFamily="34" charset="0"/>
              </a:rPr>
              <a:t>May 21, 2020</a:t>
            </a:r>
            <a:endParaRPr lang="en-US" sz="2400" dirty="0">
              <a:solidFill>
                <a:srgbClr val="4140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4869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9F1D-39B5-9849-9A3C-DD5D033E0F29}"/>
              </a:ext>
            </a:extLst>
          </p:cNvPr>
          <p:cNvSpPr>
            <a:spLocks noGrp="1"/>
          </p:cNvSpPr>
          <p:nvPr>
            <p:ph type="title"/>
          </p:nvPr>
        </p:nvSpPr>
        <p:spPr>
          <a:xfrm>
            <a:off x="727959" y="450778"/>
            <a:ext cx="7390550" cy="945536"/>
          </a:xfrm>
        </p:spPr>
        <p:txBody>
          <a:bodyPr/>
          <a:lstStyle/>
          <a:p>
            <a:r>
              <a:rPr lang="en-US" dirty="0" smtClean="0"/>
              <a:t>HI, I’M BILL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59" y="1699056"/>
            <a:ext cx="2743200" cy="2743200"/>
          </a:xfrm>
          <a:prstGeom prst="rect">
            <a:avLst/>
          </a:prstGeom>
        </p:spPr>
      </p:pic>
      <p:sp>
        <p:nvSpPr>
          <p:cNvPr id="7" name="TextBox 6"/>
          <p:cNvSpPr txBox="1"/>
          <p:nvPr/>
        </p:nvSpPr>
        <p:spPr>
          <a:xfrm>
            <a:off x="727958" y="4658497"/>
            <a:ext cx="11464041" cy="1200329"/>
          </a:xfrm>
          <a:prstGeom prst="rect">
            <a:avLst/>
          </a:prstGeom>
          <a:noFill/>
        </p:spPr>
        <p:txBody>
          <a:bodyPr wrap="square" rtlCol="0">
            <a:spAutoFit/>
          </a:bodyPr>
          <a:lstStyle/>
          <a:p>
            <a:r>
              <a:rPr lang="en-US" sz="2400" dirty="0" smtClean="0">
                <a:solidFill>
                  <a:schemeClr val="bg1"/>
                </a:solidFill>
                <a:latin typeface="Roboto" panose="02000000000000000000" pitchFamily="2" charset="0"/>
                <a:ea typeface="Roboto" panose="02000000000000000000" pitchFamily="2" charset="0"/>
              </a:rPr>
              <a:t>Bill DeBaun</a:t>
            </a:r>
          </a:p>
          <a:p>
            <a:r>
              <a:rPr lang="en-US" sz="2400" i="1" dirty="0" smtClean="0">
                <a:solidFill>
                  <a:schemeClr val="bg1"/>
                </a:solidFill>
                <a:latin typeface="Roboto" panose="02000000000000000000" pitchFamily="2" charset="0"/>
                <a:ea typeface="Roboto" panose="02000000000000000000" pitchFamily="2" charset="0"/>
              </a:rPr>
              <a:t>Director of Data</a:t>
            </a:r>
            <a:r>
              <a:rPr lang="en-US" sz="2400" i="1" dirty="0">
                <a:solidFill>
                  <a:schemeClr val="bg1"/>
                </a:solidFill>
                <a:latin typeface="Roboto" panose="02000000000000000000" pitchFamily="2" charset="0"/>
                <a:ea typeface="Roboto" panose="02000000000000000000" pitchFamily="2" charset="0"/>
              </a:rPr>
              <a:t> </a:t>
            </a:r>
            <a:r>
              <a:rPr lang="en-US" sz="2400" i="1" dirty="0" smtClean="0">
                <a:solidFill>
                  <a:schemeClr val="bg1"/>
                </a:solidFill>
                <a:latin typeface="Roboto" panose="02000000000000000000" pitchFamily="2" charset="0"/>
                <a:ea typeface="Roboto" panose="02000000000000000000" pitchFamily="2" charset="0"/>
              </a:rPr>
              <a:t>and Evaluation</a:t>
            </a:r>
          </a:p>
          <a:p>
            <a:r>
              <a:rPr lang="en-US" sz="2400" b="1" dirty="0" smtClean="0">
                <a:solidFill>
                  <a:schemeClr val="bg1"/>
                </a:solidFill>
                <a:latin typeface="Roboto" panose="02000000000000000000" pitchFamily="2" charset="0"/>
                <a:ea typeface="Roboto" panose="02000000000000000000" pitchFamily="2" charset="0"/>
              </a:rPr>
              <a:t>National College Attainment Network (NCAN)</a:t>
            </a:r>
          </a:p>
        </p:txBody>
      </p:sp>
    </p:spTree>
    <p:extLst>
      <p:ext uri="{BB962C8B-B14F-4D97-AF65-F5344CB8AC3E}">
        <p14:creationId xmlns:p14="http://schemas.microsoft.com/office/powerpoint/2010/main" val="4174038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284B32-5587-9B4F-A354-40F25CDCE344}"/>
              </a:ext>
            </a:extLst>
          </p:cNvPr>
          <p:cNvSpPr>
            <a:spLocks noGrp="1"/>
          </p:cNvSpPr>
          <p:nvPr>
            <p:ph type="body" idx="1"/>
          </p:nvPr>
        </p:nvSpPr>
        <p:spPr>
          <a:xfrm>
            <a:off x="826813" y="1779373"/>
            <a:ext cx="7390550" cy="4917989"/>
          </a:xfrm>
        </p:spPr>
        <p:txBody>
          <a:bodyPr>
            <a:normAutofit/>
          </a:bodyPr>
          <a:lstStyle/>
          <a:p>
            <a:pPr marL="457200" indent="-457200">
              <a:buAutoNum type="arabicPeriod"/>
            </a:pPr>
            <a:r>
              <a:rPr lang="en-US" sz="2400" dirty="0" smtClean="0"/>
              <a:t>Understand five key actions districts and school can take </a:t>
            </a:r>
            <a:r>
              <a:rPr lang="en-US" sz="2400" b="1" u="sng" dirty="0" smtClean="0"/>
              <a:t>right now</a:t>
            </a:r>
            <a:r>
              <a:rPr lang="en-US" sz="2400" dirty="0" smtClean="0"/>
              <a:t> to keep seniors on a postsecondary pathway</a:t>
            </a:r>
            <a:br>
              <a:rPr lang="en-US" sz="2400" dirty="0" smtClean="0"/>
            </a:br>
            <a:endParaRPr lang="en-US" sz="2400" dirty="0" smtClean="0"/>
          </a:p>
          <a:p>
            <a:pPr marL="457200" indent="-457200">
              <a:buAutoNum type="arabicPeriod"/>
            </a:pPr>
            <a:r>
              <a:rPr lang="en-US" sz="2400" dirty="0" smtClean="0"/>
              <a:t>Connect to the best resources for taking those actions</a:t>
            </a:r>
            <a:br>
              <a:rPr lang="en-US" sz="2400" dirty="0" smtClean="0"/>
            </a:br>
            <a:endParaRPr lang="en-US" sz="2400" dirty="0" smtClean="0"/>
          </a:p>
          <a:p>
            <a:pPr marL="457200" indent="-457200">
              <a:buAutoNum type="arabicPeriod"/>
            </a:pPr>
            <a:r>
              <a:rPr lang="en-US" sz="2400" dirty="0" smtClean="0"/>
              <a:t>Ask questions and share strategies and success stories from your own experiences</a:t>
            </a:r>
          </a:p>
          <a:p>
            <a:pPr marL="457200" indent="-457200">
              <a:buAutoNum type="arabicPeriod"/>
            </a:pPr>
            <a:endParaRPr lang="en-US" sz="2400" dirty="0"/>
          </a:p>
        </p:txBody>
      </p:sp>
      <p:sp>
        <p:nvSpPr>
          <p:cNvPr id="3" name="Title 2">
            <a:extLst>
              <a:ext uri="{FF2B5EF4-FFF2-40B4-BE49-F238E27FC236}">
                <a16:creationId xmlns:a16="http://schemas.microsoft.com/office/drawing/2014/main" id="{9F6742DB-80FA-E545-B795-1327F9AF9E29}"/>
              </a:ext>
            </a:extLst>
          </p:cNvPr>
          <p:cNvSpPr>
            <a:spLocks noGrp="1"/>
          </p:cNvSpPr>
          <p:nvPr>
            <p:ph type="title"/>
          </p:nvPr>
        </p:nvSpPr>
        <p:spPr>
          <a:xfrm>
            <a:off x="826813" y="55362"/>
            <a:ext cx="7390550" cy="1242097"/>
          </a:xfrm>
        </p:spPr>
        <p:txBody>
          <a:bodyPr/>
          <a:lstStyle/>
          <a:p>
            <a:r>
              <a:rPr lang="en-US" dirty="0" smtClean="0"/>
              <a:t>MY GOALS FOR TODAY</a:t>
            </a:r>
            <a:endParaRPr lang="en-US" dirty="0"/>
          </a:p>
        </p:txBody>
      </p:sp>
    </p:spTree>
    <p:extLst>
      <p:ext uri="{BB962C8B-B14F-4D97-AF65-F5344CB8AC3E}">
        <p14:creationId xmlns:p14="http://schemas.microsoft.com/office/powerpoint/2010/main" val="18718162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CAN 1">
      <a:dk1>
        <a:srgbClr val="413F42"/>
      </a:dk1>
      <a:lt1>
        <a:srgbClr val="FFFFFF"/>
      </a:lt1>
      <a:dk2>
        <a:srgbClr val="005D97"/>
      </a:dk2>
      <a:lt2>
        <a:srgbClr val="FFFFFF"/>
      </a:lt2>
      <a:accent1>
        <a:srgbClr val="005D97"/>
      </a:accent1>
      <a:accent2>
        <a:srgbClr val="F6931D"/>
      </a:accent2>
      <a:accent3>
        <a:srgbClr val="00C2E8"/>
      </a:accent3>
      <a:accent4>
        <a:srgbClr val="E5E6E8"/>
      </a:accent4>
      <a:accent5>
        <a:srgbClr val="08233C"/>
      </a:accent5>
      <a:accent6>
        <a:srgbClr val="FFD800"/>
      </a:accent6>
      <a:hlink>
        <a:srgbClr val="00C2E8"/>
      </a:hlink>
      <a:folHlink>
        <a:srgbClr val="F6931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N_Presentation_final" id="{EC1759DA-733C-0540-84C3-3B03F1819FB4}" vid="{4BAB4C9C-A6A8-C847-B25B-B7B093176F3B}"/>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54685494E50043A61FCE3CC3AAC67E" ma:contentTypeVersion="12" ma:contentTypeDescription="Create a new document." ma:contentTypeScope="" ma:versionID="06b18ec72a0b717596ba69a047bd681d">
  <xsd:schema xmlns:xsd="http://www.w3.org/2001/XMLSchema" xmlns:xs="http://www.w3.org/2001/XMLSchema" xmlns:p="http://schemas.microsoft.com/office/2006/metadata/properties" xmlns:ns2="cc542ba0-0bdb-49eb-8487-7c4662f75317" xmlns:ns3="8d98b3c1-7bf8-4123-a1e6-f19272f5922f" targetNamespace="http://schemas.microsoft.com/office/2006/metadata/properties" ma:root="true" ma:fieldsID="fddc207abffa2a540dfb527d3578cdcf" ns2:_="" ns3:_="">
    <xsd:import namespace="cc542ba0-0bdb-49eb-8487-7c4662f75317"/>
    <xsd:import namespace="8d98b3c1-7bf8-4123-a1e6-f19272f5922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542ba0-0bdb-49eb-8487-7c4662f7531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98b3c1-7bf8-4123-a1e6-f19272f5922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BF2A04-F4AA-4562-914E-4CFC2B1383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542ba0-0bdb-49eb-8487-7c4662f75317"/>
    <ds:schemaRef ds:uri="8d98b3c1-7bf8-4123-a1e6-f19272f592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9313C2-6037-410C-9E50-699A8F8AEF38}">
  <ds:schemaRefs>
    <ds:schemaRef ds:uri="http://www.w3.org/XML/1998/namespace"/>
    <ds:schemaRef ds:uri="http://schemas.microsoft.com/office/2006/metadata/properties"/>
    <ds:schemaRef ds:uri="http://purl.org/dc/terms/"/>
    <ds:schemaRef ds:uri="http://purl.org/dc/dcmitype/"/>
    <ds:schemaRef ds:uri="cc542ba0-0bdb-49eb-8487-7c4662f75317"/>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8d98b3c1-7bf8-4123-a1e6-f19272f5922f"/>
  </ds:schemaRefs>
</ds:datastoreItem>
</file>

<file path=customXml/itemProps3.xml><?xml version="1.0" encoding="utf-8"?>
<ds:datastoreItem xmlns:ds="http://schemas.openxmlformats.org/officeDocument/2006/customXml" ds:itemID="{D3F40E69-C33D-4097-B210-7DA31A2A34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NCAN_Presentation, with photos</Template>
  <TotalTime>521</TotalTime>
  <Words>2588</Words>
  <Application>Microsoft Office PowerPoint</Application>
  <PresentationFormat>Widescreen</PresentationFormat>
  <Paragraphs>273</Paragraphs>
  <Slides>53</Slides>
  <Notes>3</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53</vt:i4>
      </vt:variant>
    </vt:vector>
  </HeadingPairs>
  <TitlesOfParts>
    <vt:vector size="73" baseType="lpstr">
      <vt:lpstr>Arial</vt:lpstr>
      <vt:lpstr>Arial Black</vt:lpstr>
      <vt:lpstr>Avenir Next</vt:lpstr>
      <vt:lpstr>Calibri</vt:lpstr>
      <vt:lpstr>Calibri Light</vt:lpstr>
      <vt:lpstr>Footlight MT Light</vt:lpstr>
      <vt:lpstr>Montserrat</vt:lpstr>
      <vt:lpstr>Montserrat Light</vt:lpstr>
      <vt:lpstr>Roboto</vt:lpstr>
      <vt:lpstr>Roboto Light</vt:lpstr>
      <vt:lpstr>Tahoma</vt:lpstr>
      <vt:lpstr>Times New Roman</vt:lpstr>
      <vt:lpstr>Trebuchet MS</vt:lpstr>
      <vt:lpstr>Wingdings 3</vt:lpstr>
      <vt:lpstr>Office Theme</vt:lpstr>
      <vt:lpstr>Facet</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FOR MORE INFORMATION AND RESOURCES PLEASE VISIT US @</vt:lpstr>
      <vt:lpstr>PowerPoint Presentation</vt:lpstr>
      <vt:lpstr>HI, I’M BILL</vt:lpstr>
      <vt:lpstr>MY GOALS FOR TODAY</vt:lpstr>
      <vt:lpstr>WHO IS NCAN?</vt:lpstr>
      <vt:lpstr>WHAT NCAN BELIEVES AND DOES</vt:lpstr>
      <vt:lpstr>Talent is everywhere, but opportunity is not. </vt:lpstr>
      <vt:lpstr>IMMEDIATE NEXT STEPS FOR HELPING HIGH SCHOOL SENIORS TRANSITION TO A 2-/4-YEAR COLLEGE OR CERTIFICATE PROGRAM   5 Actions for Districts and Schools to Take Right Now</vt:lpstr>
      <vt:lpstr>1. Conduct a senior exit survey now.  2. Focus on Free Application for Federal Student Aid (FAFSA) completion.  3. Decode financial aid offers and compare costs.  4. Navigate decision deadlines.  5 .Combat summer melt. </vt:lpstr>
      <vt:lpstr>PowerPoint Presentation</vt:lpstr>
      <vt:lpstr>1. Conduct a senior exit survey now. </vt:lpstr>
      <vt:lpstr>CONDUCT A SENIOR EXIT SURVEY NOW</vt:lpstr>
      <vt:lpstr>CONDUCT A SENIOR EXIT SURVEY NOW</vt:lpstr>
      <vt:lpstr>CONDUCT A SENIOR EXIT SURVEY NOW</vt:lpstr>
      <vt:lpstr>2. Focus on Free Application for Federal Student Aid (FAFSA) completion.</vt:lpstr>
      <vt:lpstr>FOCUS ON FAFSA COMPLETION</vt:lpstr>
      <vt:lpstr>FOCUS ON FAFSA COMPLETION</vt:lpstr>
      <vt:lpstr>FOCUS ON FAFSA COMPLETION</vt:lpstr>
      <vt:lpstr>3. Decode financial aid offers and compare costs.</vt:lpstr>
      <vt:lpstr>Decode financial aid offers and compare costs</vt:lpstr>
      <vt:lpstr>Decode financial aid offers and compare costs</vt:lpstr>
      <vt:lpstr>Decode financial aid offers and compare costs</vt:lpstr>
      <vt:lpstr> 4. Navigate decision deadlines.</vt:lpstr>
      <vt:lpstr>NAVIGATE CHANGING DECISION DEADLINES</vt:lpstr>
      <vt:lpstr>NAVIGATE CHANGING DECISION DEADLINES</vt:lpstr>
      <vt:lpstr>NAVIGATE CHANGING DECISION DEADLINES</vt:lpstr>
      <vt:lpstr>5 .Combat summer melt. </vt:lpstr>
      <vt:lpstr>COMBAT SUMMER MELT</vt:lpstr>
      <vt:lpstr>COMBAT SUMMER MELT</vt:lpstr>
      <vt:lpstr>COMBAT SUMMER MELT</vt:lpstr>
      <vt:lpstr>Thank you for coming!   Contact Me any time!</vt:lpstr>
      <vt:lpstr>PowerPoint Presentation</vt:lpstr>
      <vt:lpstr>Actions to Take Right Now to Help Seniors Transition After Graduation      (Avoiding Summer Melt)</vt:lpstr>
      <vt:lpstr>         Rancho Verde High School</vt:lpstr>
      <vt:lpstr>     What is Summer Melt?  </vt:lpstr>
      <vt:lpstr>     Primary Reasons for Summer Melt</vt:lpstr>
      <vt:lpstr>Determine which of your graduating students intend to go to college in the fall after high school graduation </vt:lpstr>
      <vt:lpstr>How we help our Seniors …..</vt:lpstr>
      <vt:lpstr>What it has looked like Traditionally</vt:lpstr>
      <vt:lpstr>   How we can reach our Seniors now</vt:lpstr>
      <vt:lpstr>      Recommendations  </vt:lpstr>
      <vt:lpstr>                           Resources                          Data Collection</vt:lpstr>
      <vt:lpstr>                      Resources                  Senior Exit Survey</vt:lpstr>
      <vt:lpstr>                       Questions?</vt:lpstr>
      <vt:lpstr>PowerPoint Presentation</vt:lpstr>
      <vt:lpstr>PowerPoint Presentation</vt:lpstr>
      <vt:lpstr>FOR MORE INFORMATION AND RESOURCES PLEASE VISIT US @</vt:lpstr>
      <vt:lpstr>PowerPoint Presentation</vt:lpstr>
    </vt:vector>
  </TitlesOfParts>
  <Company>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DeBaun</dc:creator>
  <cp:lastModifiedBy>Cherrie Cunningham</cp:lastModifiedBy>
  <cp:revision>30</cp:revision>
  <dcterms:created xsi:type="dcterms:W3CDTF">2020-05-03T18:42:53Z</dcterms:created>
  <dcterms:modified xsi:type="dcterms:W3CDTF">2020-05-21T21:57:46Z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0x010100DE54685494E50043A61FCE3CC3AAC67E</vt:lpwstr>
  </property>
</Properties>
</file>