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y="6858000" cx="9144000"/>
  <p:notesSz cx="6858000" cy="9144000"/>
  <p:embeddedFontLst>
    <p:embeddedFont>
      <p:font typeface="Roboto"/>
      <p:regular r:id="rId68"/>
      <p:bold r:id="rId69"/>
      <p:italic r:id="rId70"/>
      <p:boldItalic r:id="rId71"/>
    </p:embeddedFont>
    <p:embeddedFont>
      <p:font typeface="Abril Fatface"/>
      <p:regular r:id="rId72"/>
    </p:embeddedFont>
    <p:embeddedFont>
      <p:font typeface="Helvetica Neue"/>
      <p:regular r:id="rId73"/>
      <p:bold r:id="rId74"/>
      <p:italic r:id="rId75"/>
      <p:boldItalic r:id="rId76"/>
    </p:embeddedFont>
    <p:embeddedFont>
      <p:font typeface="Arial Black"/>
      <p:regular r:id="rId77"/>
    </p:embeddedFont>
    <p:embeddedFont>
      <p:font typeface="Merriweather"/>
      <p:regular r:id="rId78"/>
      <p:bold r:id="rId79"/>
      <p:italic r:id="rId80"/>
      <p:boldItalic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Merriweather-italic.fntdata"/><Relationship Id="rId81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HelveticaNeue-regular.fntdata"/><Relationship Id="rId72" Type="http://schemas.openxmlformats.org/officeDocument/2006/relationships/font" Target="fonts/AbrilFatface-regular.fntdata"/><Relationship Id="rId31" Type="http://schemas.openxmlformats.org/officeDocument/2006/relationships/slide" Target="slides/slide26.xml"/><Relationship Id="rId75" Type="http://schemas.openxmlformats.org/officeDocument/2006/relationships/font" Target="fonts/HelveticaNeue-italic.fntdata"/><Relationship Id="rId30" Type="http://schemas.openxmlformats.org/officeDocument/2006/relationships/slide" Target="slides/slide25.xml"/><Relationship Id="rId74" Type="http://schemas.openxmlformats.org/officeDocument/2006/relationships/font" Target="fonts/HelveticaNeue-bold.fntdata"/><Relationship Id="rId33" Type="http://schemas.openxmlformats.org/officeDocument/2006/relationships/slide" Target="slides/slide28.xml"/><Relationship Id="rId77" Type="http://schemas.openxmlformats.org/officeDocument/2006/relationships/font" Target="fonts/ArialBlack-regular.fntdata"/><Relationship Id="rId32" Type="http://schemas.openxmlformats.org/officeDocument/2006/relationships/slide" Target="slides/slide27.xml"/><Relationship Id="rId76" Type="http://schemas.openxmlformats.org/officeDocument/2006/relationships/font" Target="fonts/HelveticaNeue-boldItalic.fntdata"/><Relationship Id="rId35" Type="http://schemas.openxmlformats.org/officeDocument/2006/relationships/slide" Target="slides/slide30.xml"/><Relationship Id="rId79" Type="http://schemas.openxmlformats.org/officeDocument/2006/relationships/font" Target="fonts/Merriweather-bold.fntdata"/><Relationship Id="rId34" Type="http://schemas.openxmlformats.org/officeDocument/2006/relationships/slide" Target="slides/slide29.xml"/><Relationship Id="rId78" Type="http://schemas.openxmlformats.org/officeDocument/2006/relationships/font" Target="fonts/Merriweather-regular.fntdata"/><Relationship Id="rId71" Type="http://schemas.openxmlformats.org/officeDocument/2006/relationships/font" Target="fonts/Roboto-boldItalic.fntdata"/><Relationship Id="rId70" Type="http://schemas.openxmlformats.org/officeDocument/2006/relationships/font" Target="fonts/Roboto-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Roboto-regular.fntdata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llegropediatrics.com/blog/blog/from-our-docs/e-cigarette-qanda-with-dr-spanier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tobacco/basic_information/e-cigarettes/about-e-cigarettes.html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da.gov/tobacco-products/youth-and-tobacco/2018-nyts-data-startling-rise-youth-e-cigarette-use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mmwr/volumes/68/wr/mm6806e1.htm" TargetMode="External"/><Relationship Id="rId3" Type="http://schemas.openxmlformats.org/officeDocument/2006/relationships/hyperlink" Target="https://www.cdc.gov/mmwr/volumes/68/wr/mm6806e1.htm#contribAff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mmwr/volumes/67/wr/mm6745a5.htm?s_cid=mm6745a5_w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mmwr/volumes/68/wr/mm6806e1.htm" TargetMode="External"/><Relationship Id="rId3" Type="http://schemas.openxmlformats.org/officeDocument/2006/relationships/hyperlink" Target="https://www.cdc.gov/tobacco/basic_information/e-cigarettes/Quick-Facts-on-the-Risks-of-E-cigarettes-for-Kids-Teens-and-Young-Adults.html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tobacco/basic_information/e-cigarettes/index.htm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anateeschools.net/Page/5824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bis.org/school/swpbis-for-beginners/pbis-faqs" TargetMode="External"/><Relationship Id="rId3" Type="http://schemas.openxmlformats.org/officeDocument/2006/relationships/hyperlink" Target="http://www.aldineisd.org/about/departments_overview/curriculum_department/response_to_intervention_rti/rt_i_models/" TargetMode="External"/><Relationship Id="rId4" Type="http://schemas.openxmlformats.org/officeDocument/2006/relationships/hyperlink" Target="https://www.pbis.org/school/swpbis-for-beginners/pbis-faqs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d.stanford.edu/tobaccopreventiontoolkit.html" TargetMode="Externa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eenvogue.com/story/how-to-say-no-to-drinking-and-drugs" TargetMode="External"/><Relationship Id="rId3" Type="http://schemas.openxmlformats.org/officeDocument/2006/relationships/hyperlink" Target="https://www.treatmentsolutions.com/blog/15-ways-a-teen-can-say-no-to-alcohol-and-drugs/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tobacco/basic_information/e-cigarettes/youth-guide-to-e-cigarettes-presentation.html" TargetMode="Externa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evco.org/programs-services/tupe/" TargetMode="External"/><Relationship Id="rId3" Type="http://schemas.openxmlformats.org/officeDocument/2006/relationships/hyperlink" Target="https://static1.squarespace.com/static/5b44c763f93fd47365eee37f/t/5bcf8f58ec212d121f29564e/1540329310737/ETU_SMToolkit.pdf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ugfree.org/newsroom/news-item/partnership-for-drug-free-kids-launches-vaping-resource-for-parents/?mc_cid=c0a3d82e3b&amp;mc_eid=26127a3fbb" TargetMode="Externa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ca-cpi.org/ta-training-services/events-schedule/" TargetMode="External"/><Relationship Id="rId3" Type="http://schemas.openxmlformats.org/officeDocument/2006/relationships/hyperlink" Target="http://www.emt.org/BriefIntervention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e4a893751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6e4a893751_0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bd92dd22_2_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cbd92dd22_2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5cbd92dd22_2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e178a1550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e178a155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https://www.allegropediatrics.com/blog/blog/from-our-docs/e-cigarette-qanda-with-dr-spanier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E-cigarettes (also referred to as “e-cigs,” “e-hookahs,” “mods,” “vape pens,” “vapes,” “tank systems,” and electronic nicotine delivery systems) are battery-operated devices used to heat and aerosolize a liquid in order to deliver nicotine, flavorings, and other chemicals that users inhale</a:t>
            </a:r>
            <a:endParaRPr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Look like flash drives, pens, and everyday items.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5e178a155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0fc936194_0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0fc936194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https://www.cdc.gov/tobacco/basic_information/e-cigarettes/about-e-cigarettes.html</a:t>
            </a:r>
            <a:endParaRPr/>
          </a:p>
        </p:txBody>
      </p:sp>
      <p:sp>
        <p:nvSpPr>
          <p:cNvPr id="148" name="Google Shape;148;g60fc936194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https://www.fda.gov/tobacco-products/youth-and-tobacco/2018-nyts-data-startling-rise-youth-e-cigarette-use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cbd92dd22_2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cbd92dd22_2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5cbd92dd22_2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e178a1550_0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e178a1550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https://www.cdc.gov/mmwr/volumes/68/wr/mm6806e1.htm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600">
                <a:latin typeface="Merriweather"/>
                <a:ea typeface="Merriweather"/>
                <a:cs typeface="Merriweather"/>
                <a:sym typeface="Merriweather"/>
              </a:rPr>
              <a:t>Vital Signs</a:t>
            </a:r>
            <a:r>
              <a:rPr lang="en-US" sz="1600">
                <a:latin typeface="Merriweather"/>
                <a:ea typeface="Merriweather"/>
                <a:cs typeface="Merriweather"/>
                <a:sym typeface="Merriweather"/>
              </a:rPr>
              <a:t>: Tobacco Product Use Among Middle and High </a:t>
            </a:r>
            <a:r>
              <a:rPr lang="en-US" sz="1600">
                <a:latin typeface="Merriweather"/>
                <a:ea typeface="Merriweather"/>
                <a:cs typeface="Merriweather"/>
                <a:sym typeface="Merriweather"/>
              </a:rPr>
              <a:t>School Students — United States, 2011–2018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Weekly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/ February 15, 2019 / 68(6);157–164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On February 11, 2019, this report was posted online as an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MMWR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Early Release.</a:t>
            </a:r>
            <a:endParaRPr i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latin typeface="Helvetica Neue"/>
                <a:ea typeface="Helvetica Neue"/>
                <a:cs typeface="Helvetica Neue"/>
                <a:sym typeface="Helvetica Neue"/>
              </a:rPr>
              <a:t>Andrea S. Gentzke, PhD</a:t>
            </a: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300">
                <a:latin typeface="Helvetica Neue"/>
                <a:ea typeface="Helvetica Neue"/>
                <a:cs typeface="Helvetica Neue"/>
                <a:sym typeface="Helvetica Neue"/>
              </a:rPr>
              <a:t>; MeLisa Creamer, PhD</a:t>
            </a: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300">
                <a:latin typeface="Helvetica Neue"/>
                <a:ea typeface="Helvetica Neue"/>
                <a:cs typeface="Helvetica Neue"/>
                <a:sym typeface="Helvetica Neue"/>
              </a:rPr>
              <a:t>; Karen A. Cullen, PhD</a:t>
            </a: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300">
                <a:latin typeface="Helvetica Neue"/>
                <a:ea typeface="Helvetica Neue"/>
                <a:cs typeface="Helvetica Neue"/>
                <a:sym typeface="Helvetica Neue"/>
              </a:rPr>
              <a:t>; Bridget K. Ambrose, PhD</a:t>
            </a: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300">
                <a:latin typeface="Helvetica Neue"/>
                <a:ea typeface="Helvetica Neue"/>
                <a:cs typeface="Helvetica Neue"/>
                <a:sym typeface="Helvetica Neue"/>
              </a:rPr>
              <a:t>; Gordon Willis, PhD</a:t>
            </a: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en-US" sz="1300">
                <a:latin typeface="Helvetica Neue"/>
                <a:ea typeface="Helvetica Neue"/>
                <a:cs typeface="Helvetica Neue"/>
                <a:sym typeface="Helvetica Neue"/>
              </a:rPr>
              <a:t>; Ahmed Jamal, MBBS</a:t>
            </a: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300">
                <a:latin typeface="Helvetica Neue"/>
                <a:ea typeface="Helvetica Neue"/>
                <a:cs typeface="Helvetica Neue"/>
                <a:sym typeface="Helvetica Neue"/>
              </a:rPr>
              <a:t>; Brian A. King, PhD</a:t>
            </a:r>
            <a:r>
              <a:rPr lang="en-US" sz="85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300"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13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View author affiliations</a:t>
            </a:r>
            <a:r>
              <a:rPr lang="en-US" sz="1300"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5e178a1550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https://www.cdc.gov/mmwr/volumes/67/wr/mm6745a5.htm?s_cid=mm6745a5_w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ddc2a8ba9_0_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ddc2a8ba9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https://www.cdc.gov/mmwr/volumes/68/wr/mm6806e1.htm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https://www.cdc.gov/tobacco/basic_information/e-cigarettes/Quick-Facts-on-the-Risks-of-E-cigarettes-for-Kids-Teens-and-Young-Adults.html</a:t>
            </a:r>
            <a:endParaRPr/>
          </a:p>
        </p:txBody>
      </p:sp>
      <p:sp>
        <p:nvSpPr>
          <p:cNvPr id="191" name="Google Shape;191;g5ddc2a8ba9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E-cigarettes contain chemicals that can cause irreversible lung damage and alter teen brains.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 Nicotine is highly addictive and exposure during adolescence can harm the developing brain.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 Youth who use e-cigarettes are more likely to go on to use traditional cigarettes.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 In the short term, e-cigarette aerosol can irritate your lungs, throat and eyes. It can also make it more likely that you’ll catch colds or get the flu.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https://www.cdc.gov/tobacco/basic_information/e-cigarettes/index.htm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VOC: Benzene (found in crude oil and a major part of gasoline)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Ultra Fine particles and chemicals: Acetone (nail polish), Rubidium (fireworks), Formaldehyde (embalming liquid), etc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Stanford Tobacco Prevention Toolkit</a:t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ddc2a8ba9_0_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ddc2a8ba9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Tobacco Free California | Flavors Hook Kids | "Nicotine Equals"  April 2019</a:t>
            </a:r>
            <a:endParaRPr sz="105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Teens are vaping more than ever. Juul, Suorin, Phix, Bo, and other flavored e-cigarettes hook kids, but addiction is only the start. Watch the commercial to learn the effects of nicotine on the teen brain. </a:t>
            </a:r>
            <a:endParaRPr sz="105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www.FlavorsHookKids.org</a:t>
            </a:r>
            <a:endParaRPr/>
          </a:p>
        </p:txBody>
      </p:sp>
      <p:sp>
        <p:nvSpPr>
          <p:cNvPr id="71" name="Google Shape;71;g5ddc2a8ba9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e178a1550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e178a1550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Teen intervene</a:t>
            </a:r>
            <a:endParaRPr/>
          </a:p>
        </p:txBody>
      </p:sp>
      <p:sp>
        <p:nvSpPr>
          <p:cNvPr id="214" name="Google Shape;214;g5e178a1550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Kathryn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https://www.manateeschools.net/Page/5824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Vaping prevention/intervention is not a system that stands alone, it is part of MTSS.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Calibri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https://www.pbis.org/school/swpbis-for-beginners/pbis-faqs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http://www.aldineisd.org/about/departments_overview/curriculum_department/response_to_intervention_rti/rt_i_models/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https://www.pbis.org/school/swpbis-for-beginners/pbis-faqs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 survey - how many people have </a:t>
            </a:r>
            <a:r>
              <a:rPr lang="en-US"/>
              <a:t>a Tiered System of Support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their school?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35b491d54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35b491d5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635b491d5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Kathryn</a:t>
            </a:r>
            <a:endParaRPr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ddc2a8ba9_1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5ddc2a8ba9_1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0d90d1bf2_1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0d90d1bf2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60d90d1bf2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ddc2a8ba9_0_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ddc2a8ba9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Tonia</a:t>
            </a:r>
            <a:endParaRPr/>
          </a:p>
        </p:txBody>
      </p:sp>
      <p:sp>
        <p:nvSpPr>
          <p:cNvPr id="78" name="Google Shape;78;g5ddc2a8ba9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0d90d1bf2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0d90d1bf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11B40"/>
                </a:solidFill>
                <a:latin typeface="Arial"/>
                <a:ea typeface="Arial"/>
                <a:cs typeface="Arial"/>
                <a:sym typeface="Arial"/>
              </a:rPr>
              <a:t>2 &amp; 4 hour version for 2020</a:t>
            </a:r>
            <a:endParaRPr sz="1000">
              <a:solidFill>
                <a:srgbClr val="111B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11B40"/>
                </a:solidFill>
                <a:latin typeface="Arial"/>
                <a:ea typeface="Arial"/>
                <a:cs typeface="Arial"/>
                <a:sym typeface="Arial"/>
              </a:rPr>
              <a:t>An alternative to suspension</a:t>
            </a:r>
            <a:endParaRPr sz="1000">
              <a:solidFill>
                <a:srgbClr val="111B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11B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60d90d1bf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ddc2a8ba9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  <a:hlinkClick r:id="rId2"/>
              </a:rPr>
              <a:t>https://med.stanford.edu/tobaccopreventiontoolkit.html</a:t>
            </a:r>
            <a:endParaRPr/>
          </a:p>
        </p:txBody>
      </p:sp>
      <p:sp>
        <p:nvSpPr>
          <p:cNvPr id="293" name="Google Shape;293;g5ddc2a8ba9_1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f781644e9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f781644e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Teen Intervene curriculum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https://www.teenvogue.com/story/how-to-say-no-to-drinking-and-drugs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https://www.treatmentsolutions.com/blog/15-ways-a-teen-can-say-no-to-alcohol-and-drugs/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5f781644e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0d90d1bf2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0d90d1bf2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60d90d1bf2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ddc2a8ba9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  <a:hlinkClick r:id="rId2"/>
              </a:rPr>
              <a:t>https://www.cdc.gov/tobacco/basic_information/e-cigarettes/youth-guide-to-e-cigarettes-presentation.html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5ddc2a8ba9_1_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e6b915e81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e6b915e8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6e6b915e8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ddc2a8ba9_1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5ddc2a8ba9_1_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25cb06bf4_0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25cb06bf4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625cb06bf4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ddc2a8ba9_1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  <a:hlinkClick r:id="rId2"/>
              </a:rPr>
              <a:t>http://nevco.org/programs-services/tupe/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rPr lang="en-US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https://static1.squarespace.com/static/5b44c763f93fd47365eee37f/t/5bcf8f58ec212d121f29564e/1540329310737/ETU_SMToolkit.pdf</a:t>
            </a:r>
            <a:endParaRPr sz="1800">
              <a:solidFill>
                <a:srgbClr val="8888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5ddc2a8ba9_1_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e475b893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5e475b893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ddc2a8ba9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Google search: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FDA Tobacco Education &amp; Prevention Resources - Posters and Flyers (FREE)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5ddc2a8ba9_1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0d90d1bf2_0_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0d90d1bf2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60d90d1bf2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25cb06bf4_0_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625cb06bf4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625cb06bf4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Alternative to suspension</a:t>
            </a:r>
            <a:endParaRPr/>
          </a:p>
        </p:txBody>
      </p:sp>
      <p:sp>
        <p:nvSpPr>
          <p:cNvPr id="383" name="Google Shape;383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13be53504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613be5350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https://drugfree.org/newsroom/news-item/partnership-for-drug-free-kids-launches-vaping-resource-for-parents/?mc_cid=c0a3d82e3b&amp;mc_eid=26127a3fbb</a:t>
            </a:r>
            <a:endParaRPr/>
          </a:p>
        </p:txBody>
      </p:sp>
      <p:sp>
        <p:nvSpPr>
          <p:cNvPr id="399" name="Google Shape;399;g613be5350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13be53504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13be53504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613be53504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http://www.ca-cpi.org/ta-training-services/events-schedule/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>
                <a:uFill>
                  <a:noFill/>
                </a:uFill>
                <a:hlinkClick r:id="rId3"/>
              </a:rPr>
              <a:t>www.emt.org/BriefIntervention</a:t>
            </a:r>
            <a:endParaRPr/>
          </a:p>
        </p:txBody>
      </p:sp>
      <p:sp>
        <p:nvSpPr>
          <p:cNvPr id="421" name="Google Shape;421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cbd92dd22_0_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cbd92dd22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Tonia</a:t>
            </a:r>
            <a:endParaRPr/>
          </a:p>
        </p:txBody>
      </p:sp>
      <p:sp>
        <p:nvSpPr>
          <p:cNvPr id="90" name="Google Shape;90;g5cbd92dd22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ddc2a8ba9_1_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5ddc2a8ba9_1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Teen Intervene Curriculum - Ken C. Winters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5ddc2a8ba9_1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ddc2a8ba9_1_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g5ddc2a8ba9_1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talking tips handout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5ddc2a8ba9_1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Tonia</a:t>
            </a:r>
            <a:endParaRPr/>
          </a:p>
        </p:txBody>
      </p:sp>
      <p:sp>
        <p:nvSpPr>
          <p:cNvPr id="451" name="Google Shape;451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43710252ec_0_3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43710252ec_0_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43710252ec_0_3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    ASCA Handout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43710252ec_0_3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43710252ec_0_3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43710252ec_0_3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3710252ec_0_25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3710252ec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2831ac368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g62831ac368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62831ac368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6e4a893751_0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6e4a89375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6e4a893751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Kathryn</a:t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Kathryn</a:t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190494" y="1527712"/>
            <a:ext cx="4496400" cy="23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33881"/>
              </a:buClr>
              <a:buSzPts val="4400"/>
              <a:buFont typeface="Verdana"/>
              <a:buNone/>
              <a:defRPr b="1" i="0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de Panel">
  <p:cSld name="Side Pane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22400" y="1179248"/>
            <a:ext cx="53358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  <a:defRPr b="1" i="0" sz="44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22400" y="2453009"/>
            <a:ext cx="5335800" cy="3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_1">
  <p:cSld name="SECTION_HEADER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43.png"/><Relationship Id="rId5" Type="http://schemas.openxmlformats.org/officeDocument/2006/relationships/image" Target="../media/image22.png"/><Relationship Id="rId6" Type="http://schemas.openxmlformats.org/officeDocument/2006/relationships/image" Target="../media/image6.png"/><Relationship Id="rId7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A25HTqlVfPk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9.png"/><Relationship Id="rId4" Type="http://schemas.openxmlformats.org/officeDocument/2006/relationships/image" Target="../media/image55.png"/><Relationship Id="rId5" Type="http://schemas.openxmlformats.org/officeDocument/2006/relationships/image" Target="../media/image4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Relationship Id="rId4" Type="http://schemas.openxmlformats.org/officeDocument/2006/relationships/image" Target="../media/image42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Relationship Id="rId5" Type="http://schemas.openxmlformats.org/officeDocument/2006/relationships/hyperlink" Target="https://digitalmedia.hhs.gov/tobacco/print_materials/search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Relationship Id="rId5" Type="http://schemas.openxmlformats.org/officeDocument/2006/relationships/image" Target="../media/image52.png"/><Relationship Id="rId6" Type="http://schemas.openxmlformats.org/officeDocument/2006/relationships/image" Target="../media/image5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://www.emt.org/BriefIntervention" TargetMode="External"/><Relationship Id="rId4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9.png"/></Relationships>
</file>

<file path=ppt/slides/_rels/slide5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5" Type="http://schemas.openxmlformats.org/officeDocument/2006/relationships/image" Target="../media/image36.png"/><Relationship Id="rId6" Type="http://schemas.openxmlformats.org/officeDocument/2006/relationships/image" Target="../media/image53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://www.gamutonline.net/district/rosevillecity/DisplayPolicy/598706/5" TargetMode="External"/><Relationship Id="rId4" Type="http://schemas.openxmlformats.org/officeDocument/2006/relationships/hyperlink" Target="http://www.cdc.gov/tobacco/basic_information/e-cigarettes/youth-guide-to-e-cigarettes-presentation.html" TargetMode="External"/><Relationship Id="rId5" Type="http://schemas.openxmlformats.org/officeDocument/2006/relationships/hyperlink" Target="http://www.fda.gov/tobacco-products/youth-and-tobacco/2018-nyts-data-startling-rise-youth-e-cigarette-use" TargetMode="External"/><Relationship Id="rId6" Type="http://schemas.openxmlformats.org/officeDocument/2006/relationships/hyperlink" Target="http://www.cdc.gov/mmwr/volumes/67/wr/mm6745a5.htm?s_cid=mm6745a5_w" TargetMode="External"/><Relationship Id="rId7" Type="http://schemas.openxmlformats.org/officeDocument/2006/relationships/hyperlink" Target="http://www.flavorshookkids.org/#" TargetMode="External"/><Relationship Id="rId8" Type="http://schemas.openxmlformats.org/officeDocument/2006/relationships/hyperlink" Target="https://static1.squarespace.com/static/5b44c763f93fd47365eee37f/t/5bcf8f58ec212d121f29564e/1540329310737/ETU_SMToolkit.pdf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hyperlink" Target="mailto:kbuchan@rcsdk8.org" TargetMode="External"/><Relationship Id="rId4" Type="http://schemas.openxmlformats.org/officeDocument/2006/relationships/hyperlink" Target="mailto:tstallions@rcsdk8.or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ctrTitle"/>
          </p:nvPr>
        </p:nvSpPr>
        <p:spPr>
          <a:xfrm>
            <a:off x="311700" y="825854"/>
            <a:ext cx="85206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881"/>
              </a:buClr>
              <a:buSzPts val="4400"/>
              <a:buFont typeface="Verdana"/>
              <a:buNone/>
            </a:pPr>
            <a:r>
              <a:rPr b="1" lang="en-US" sz="60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Addressing the Vaping Epidemic Within a Tiered System of Support</a:t>
            </a:r>
            <a:endParaRPr b="1" i="0" sz="60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311700" y="510038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K. Buchan &amp; T. Stallions</a:t>
            </a:r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/>
        </p:nvSpPr>
        <p:spPr>
          <a:xfrm>
            <a:off x="204150" y="1147350"/>
            <a:ext cx="8735700" cy="45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“...‘vaping’—among middle and high school students increased alarmingly between 2017 and 2018, with over 3.6 million kids currently using e-cigarettes in 2018.”</a:t>
            </a:r>
            <a:endParaRPr sz="4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5716975"/>
            <a:ext cx="81699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US Food &amp; Drug Administration, National Youth Tobacco Survey, 2018</a:t>
            </a:r>
            <a:endParaRPr sz="16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25"/>
          <p:cNvSpPr txBox="1"/>
          <p:nvPr>
            <p:ph idx="4294967295" type="ctrTitle"/>
          </p:nvPr>
        </p:nvSpPr>
        <p:spPr>
          <a:xfrm>
            <a:off x="3510344" y="241619"/>
            <a:ext cx="22605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What is an e-cigarette?</a:t>
            </a:r>
            <a:endParaRPr b="1"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1525126"/>
            <a:ext cx="8610600" cy="380775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1547700" y="5869375"/>
            <a:ext cx="6048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777777"/>
                </a:solidFill>
                <a:highlight>
                  <a:srgbClr val="FFFFFF"/>
                </a:highlight>
              </a:rPr>
              <a:t>Battery-operated devices used to heat and aerosolize a liquid in order to deliver nicotine, flavorings, and other chemicals that users inhale.</a:t>
            </a:r>
            <a:endParaRPr sz="1200">
              <a:solidFill>
                <a:srgbClr val="777777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361877"/>
            <a:ext cx="8520600" cy="9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Who is using?</a:t>
            </a:r>
            <a:endParaRPr b="1"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27"/>
          <p:cNvSpPr txBox="1"/>
          <p:nvPr>
            <p:ph idx="2" type="body"/>
          </p:nvPr>
        </p:nvSpPr>
        <p:spPr>
          <a:xfrm>
            <a:off x="7078775" y="6223250"/>
            <a:ext cx="1863900" cy="3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www.cdc.gov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950" y="1277175"/>
            <a:ext cx="9183911" cy="49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3848"/>
            <a:ext cx="9144000" cy="534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>
            <p:ph idx="4294967295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U.S. Food &amp; Drug Administration</a:t>
            </a:r>
            <a:endParaRPr/>
          </a:p>
        </p:txBody>
      </p:sp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7619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High School</a:t>
            </a:r>
            <a:endParaRPr b="1"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4444"/>
            <a:ext cx="9144001" cy="5109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>
            <p:ph idx="4294967295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U.S. Food &amp; Drug Administration</a:t>
            </a:r>
            <a:endParaRPr/>
          </a:p>
        </p:txBody>
      </p:sp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15239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Middle School</a:t>
            </a:r>
            <a:endParaRPr b="1"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090575"/>
            <a:ext cx="8839199" cy="82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47800"/>
            <a:ext cx="8839200" cy="222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682630"/>
            <a:ext cx="8839200" cy="39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941243"/>
            <a:ext cx="8839199" cy="42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5391175"/>
            <a:ext cx="8839199" cy="620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>
            <p:ph type="title"/>
          </p:nvPr>
        </p:nvSpPr>
        <p:spPr>
          <a:xfrm>
            <a:off x="227025" y="211674"/>
            <a:ext cx="8520600" cy="131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Tobacco Product Use Among Middle and High School Students — 2011–2018</a:t>
            </a:r>
            <a:endParaRPr b="1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075" y="441950"/>
            <a:ext cx="6802675" cy="62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/>
          <p:nvPr/>
        </p:nvSpPr>
        <p:spPr>
          <a:xfrm>
            <a:off x="0" y="2770226"/>
            <a:ext cx="9144000" cy="984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1 in 5 and 1 in 20, high school &amp; middle school students, respectively, used e-cigarettes in 2018.</a:t>
            </a:r>
            <a:endParaRPr sz="28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83100" y="61741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100"/>
              </a:spcBef>
              <a:spcAft>
                <a:spcPts val="20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National Youth Tobacco Survey, United States, 2011–2018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229625" y="927153"/>
            <a:ext cx="8602675" cy="577414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1700" y="1275200"/>
            <a:ext cx="4260300" cy="5189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According to the CDC:</a:t>
            </a:r>
            <a:endParaRPr sz="2000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Tobacco use is the leading cause of preventable disease and death in the United States; </a:t>
            </a:r>
            <a:r>
              <a:rPr b="1" lang="en-US" sz="2000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nearly all tobacco product use begins during youth</a:t>
            </a:r>
            <a:r>
              <a:rPr lang="en-US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0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young adulthood.</a:t>
            </a:r>
            <a:endParaRPr sz="2000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JUUL e-cigarettes have a high level of nicotine. </a:t>
            </a:r>
            <a:endParaRPr sz="2000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Helvetica Neue"/>
              <a:buChar char="○"/>
            </a:pPr>
            <a:r>
              <a:rPr lang="en-US" sz="20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According to the manufacturer, a </a:t>
            </a:r>
            <a:r>
              <a:rPr b="1" lang="en-US" sz="2000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single JUUL pod contains as much nicotine as a pack of 20</a:t>
            </a:r>
            <a:r>
              <a:rPr lang="en-US" sz="20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regular cigarettes.</a:t>
            </a:r>
            <a:endParaRPr sz="2000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highlight>
                <a:srgbClr val="F0F0F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32"/>
          <p:cNvSpPr txBox="1"/>
          <p:nvPr>
            <p:ph type="title"/>
          </p:nvPr>
        </p:nvSpPr>
        <p:spPr>
          <a:xfrm>
            <a:off x="152400" y="237075"/>
            <a:ext cx="8889900" cy="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b="1" sz="40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p32"/>
          <p:cNvSpPr txBox="1"/>
          <p:nvPr>
            <p:ph idx="2" type="body"/>
          </p:nvPr>
        </p:nvSpPr>
        <p:spPr>
          <a:xfrm>
            <a:off x="4715225" y="1202475"/>
            <a:ext cx="4117200" cy="54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Char char="●"/>
            </a:pPr>
            <a:r>
              <a:rPr lang="en-US" sz="1800">
                <a:solidFill>
                  <a:srgbClr val="888888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National Academy of Medicine:</a:t>
            </a:r>
            <a:endParaRPr sz="1800">
              <a:solidFill>
                <a:srgbClr val="888888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888888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Char char="○"/>
            </a:pPr>
            <a:r>
              <a:rPr lang="en-US" sz="1800">
                <a:solidFill>
                  <a:srgbClr val="888888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 2018, </a:t>
            </a:r>
            <a:r>
              <a:rPr lang="en-US" sz="18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found that </a:t>
            </a:r>
            <a:r>
              <a:rPr b="1" lang="en-US" sz="1800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e-cigarette use increases the frequency and amount of cigarette smoking</a:t>
            </a:r>
            <a:r>
              <a:rPr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future.</a:t>
            </a:r>
            <a:endParaRPr b="1" sz="1800">
              <a:solidFill>
                <a:srgbClr val="888888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Char char="○"/>
            </a:pPr>
            <a:r>
              <a:rPr lang="en-US" sz="1800">
                <a:solidFill>
                  <a:srgbClr val="888888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electronic cigarettes were the most commonly used product among </a:t>
            </a:r>
            <a:r>
              <a:rPr b="1" lang="en-US" sz="1800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high school, 3.05 million and middle school 570,000 students</a:t>
            </a:r>
            <a:r>
              <a:rPr b="1" lang="en-US" sz="1800">
                <a:solidFill>
                  <a:srgbClr val="888888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1" sz="1800">
              <a:solidFill>
                <a:srgbClr val="888888"/>
              </a:solidFill>
              <a:highlight>
                <a:srgbClr val="F0F0F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Char char="○"/>
            </a:pPr>
            <a:r>
              <a:rPr lang="en-US" sz="18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e-cigarette </a:t>
            </a:r>
            <a:r>
              <a:rPr b="1" lang="en-US" sz="1800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use increased 77.8% among high school students and 48.5% among middle school students</a:t>
            </a:r>
            <a:r>
              <a:rPr b="1" lang="en-US" sz="18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1" sz="1800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0F0F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ctrTitle"/>
          </p:nvPr>
        </p:nvSpPr>
        <p:spPr>
          <a:xfrm>
            <a:off x="685800" y="699878"/>
            <a:ext cx="7772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Fac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ts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620875"/>
            <a:ext cx="8930674" cy="3704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311700" y="485775"/>
            <a:ext cx="8520600" cy="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Brainstorm</a:t>
            </a:r>
            <a:endParaRPr b="1"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75" y="1349073"/>
            <a:ext cx="4130426" cy="535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976" y="1349073"/>
            <a:ext cx="4111001" cy="5356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159300" y="62503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Tobacco Free California - Flavors Hook Kids</a:t>
            </a:r>
            <a:endParaRPr/>
          </a:p>
        </p:txBody>
      </p:sp>
      <p:pic>
        <p:nvPicPr>
          <p:cNvPr descr="Tobacco Free California | Flavors Hook Kids | &quot;Nicotine Equals&quot; :60&#10;&#10;Teens are vaping more than ever. Juul, Suorin, Phix, Bo, and other flavored e-cigarettes hook kids, but addiction is only the start. Watch the commercial to learn the effects of nicotine on the teen brain. FlavorsHookKids.org" id="74" name="Google Shape;74;p17" title="&quot;Nicotine Equals&quot; :60 T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474" y="76200"/>
            <a:ext cx="8439925" cy="63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311700" y="15334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Brainstorm</a:t>
            </a:r>
            <a:endParaRPr b="1" sz="48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572100" y="1753625"/>
            <a:ext cx="3999900" cy="51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tricks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flavor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risk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peer pressure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USB size flash drive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bored/anxiety/depression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curious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dependent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relax or calm down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talk with others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be part of a group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unwind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ease </a:t>
            </a: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frustration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help me forget about quitting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relieve disappointment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be social at parties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feel better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look more like an adult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hearing certain music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seeing advertisements/product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35"/>
          <p:cNvSpPr txBox="1"/>
          <p:nvPr>
            <p:ph idx="2" type="body"/>
          </p:nvPr>
        </p:nvSpPr>
        <p:spPr>
          <a:xfrm>
            <a:off x="4738000" y="184008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Char char="●"/>
            </a:pPr>
            <a:r>
              <a:rPr lang="en-US">
                <a:solidFill>
                  <a:srgbClr val="888888"/>
                </a:solidFill>
              </a:rPr>
              <a:t>scared</a:t>
            </a:r>
            <a:endParaRPr>
              <a:solidFill>
                <a:srgbClr val="8888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Char char="●"/>
            </a:pPr>
            <a:r>
              <a:rPr lang="en-US">
                <a:solidFill>
                  <a:srgbClr val="888888"/>
                </a:solidFill>
              </a:rPr>
              <a:t>illegal</a:t>
            </a:r>
            <a:endParaRPr>
              <a:solidFill>
                <a:srgbClr val="8888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Char char="●"/>
            </a:pPr>
            <a:r>
              <a:rPr lang="en-US">
                <a:solidFill>
                  <a:srgbClr val="888888"/>
                </a:solidFill>
              </a:rPr>
              <a:t>unhealthy</a:t>
            </a:r>
            <a:endParaRPr>
              <a:solidFill>
                <a:srgbClr val="8888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Char char="●"/>
            </a:pPr>
            <a:r>
              <a:rPr lang="en-US">
                <a:solidFill>
                  <a:srgbClr val="888888"/>
                </a:solidFill>
              </a:rPr>
              <a:t>independent</a:t>
            </a:r>
            <a:endParaRPr>
              <a:solidFill>
                <a:srgbClr val="888888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Char char="●"/>
            </a:pPr>
            <a:r>
              <a:rPr lang="en-US">
                <a:solidFill>
                  <a:srgbClr val="888888"/>
                </a:solidFill>
              </a:rPr>
              <a:t>taste</a:t>
            </a:r>
            <a:endParaRPr>
              <a:solidFill>
                <a:srgbClr val="888888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19" name="Google Shape;219;p35"/>
          <p:cNvSpPr txBox="1"/>
          <p:nvPr/>
        </p:nvSpPr>
        <p:spPr>
          <a:xfrm>
            <a:off x="394475" y="1086025"/>
            <a:ext cx="39999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Why do people your age use e-cigs/vapes?</a:t>
            </a:r>
            <a:endParaRPr sz="1800" u="sng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4643500" y="1086025"/>
            <a:ext cx="41889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Why do people your age NOT use e-cigs/vapes?</a:t>
            </a:r>
            <a:endParaRPr sz="2000" u="sng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0800"/>
            <a:ext cx="9144001" cy="64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ctrTitle"/>
          </p:nvPr>
        </p:nvSpPr>
        <p:spPr>
          <a:xfrm>
            <a:off x="57150" y="101600"/>
            <a:ext cx="90297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Tiered System of Support Framework</a:t>
            </a:r>
            <a:endParaRPr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3" name="Google Shape;23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9350" y="1710600"/>
            <a:ext cx="6756675" cy="50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311700" y="364797"/>
            <a:ext cx="8520600" cy="27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Framework Used to Integrate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Tiered System of Support</a:t>
            </a: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Vaping Prevention/Intervention</a:t>
            </a: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198025" y="3344277"/>
            <a:ext cx="85206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 tiered system of support</a:t>
            </a:r>
            <a:r>
              <a:rPr i="0" lang="en-US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drug use</a:t>
            </a:r>
            <a:r>
              <a:rPr i="0" lang="en-US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policy can be conceptualized in the same framework</a:t>
            </a:r>
            <a:endParaRPr i="0" sz="24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i="0" lang="en-US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3 tiered system of support</a:t>
            </a:r>
            <a:endParaRPr i="0" sz="24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■"/>
            </a:pPr>
            <a:r>
              <a:rPr i="0" lang="en-US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Universal (80-100%)  </a:t>
            </a:r>
            <a:endParaRPr i="0" sz="20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■"/>
            </a:pPr>
            <a:r>
              <a:rPr i="0" lang="en-US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Targeted (1</a:t>
            </a:r>
            <a:r>
              <a:rPr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  <a:r>
              <a:rPr i="0" lang="en-US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-20%) </a:t>
            </a:r>
            <a:endParaRPr i="0" sz="20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■"/>
            </a:pPr>
            <a:r>
              <a:rPr i="0" lang="en-US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Intensive Services (</a:t>
            </a:r>
            <a:r>
              <a:rPr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i="0" lang="en-US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-5%)</a:t>
            </a:r>
            <a:endParaRPr i="0" sz="20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311700" y="364797"/>
            <a:ext cx="8520600" cy="27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Why Integrate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Vaping Prevention/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Intervention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into a Tiered System of Support</a:t>
            </a: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39"/>
          <p:cNvSpPr txBox="1"/>
          <p:nvPr>
            <p:ph idx="1" type="body"/>
          </p:nvPr>
        </p:nvSpPr>
        <p:spPr>
          <a:xfrm>
            <a:off x="311700" y="3116100"/>
            <a:ext cx="8520600" cy="3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Char char="●"/>
            </a:pP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Drug use is a b</a:t>
            </a: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ehavior that impacts all students </a:t>
            </a:r>
            <a:endParaRPr i="0" sz="32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Char char="●"/>
            </a:pP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Using a tiered system of support </a:t>
            </a: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to implement vaping prevention/intervention</a:t>
            </a: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creates more efficient and effective systems</a:t>
            </a:r>
            <a:endParaRPr i="0" sz="32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type="title"/>
          </p:nvPr>
        </p:nvSpPr>
        <p:spPr>
          <a:xfrm>
            <a:off x="311700" y="593386"/>
            <a:ext cx="8520600" cy="1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Verdana"/>
              <a:buNone/>
            </a:pPr>
            <a:r>
              <a:rPr b="1" i="0" lang="en-US" sz="36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Examples of </a:t>
            </a:r>
            <a:r>
              <a:rPr b="1" lang="en-US" sz="36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Vaping Prevention/Intervention</a:t>
            </a:r>
            <a:r>
              <a:rPr b="1" i="0" lang="en-US" sz="36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Integrated into 3 Tier System</a:t>
            </a:r>
            <a:endParaRPr sz="3600">
              <a:solidFill>
                <a:srgbClr val="233881"/>
              </a:solidFill>
            </a:endParaRPr>
          </a:p>
        </p:txBody>
      </p:sp>
      <p:pic>
        <p:nvPicPr>
          <p:cNvPr id="251" name="Google Shape;2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13" y="2428775"/>
            <a:ext cx="7191375" cy="40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311700" y="195575"/>
            <a:ext cx="85206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How to Find Handouts</a:t>
            </a:r>
            <a:endParaRPr b="1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bit.ly/2019vapingepidemichandouts</a:t>
            </a:r>
            <a:endParaRPr u="sng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8" name="Google Shape;25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0667"/>
            <a:ext cx="8839201" cy="530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311700" y="288576"/>
            <a:ext cx="8520600" cy="15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Overview of Tier 1 Strategies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51850" y="1797950"/>
            <a:ext cx="8040300" cy="45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Verdana"/>
              <a:buAutoNum type="arabicPeriod"/>
            </a:pPr>
            <a:r>
              <a:rPr lang="en-US" sz="3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Vaping Prevention Classroom Lessons</a:t>
            </a:r>
            <a:endParaRPr i="0" sz="36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Verdana"/>
              <a:buAutoNum type="arabicPeriod"/>
            </a:pPr>
            <a:r>
              <a:rPr lang="en-US" sz="3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Adult Education</a:t>
            </a:r>
            <a:endParaRPr sz="36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Verdana"/>
              <a:buAutoNum type="arabicPeriod"/>
            </a:pPr>
            <a:r>
              <a:rPr lang="en-US" sz="3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Vaping Prevention</a:t>
            </a:r>
            <a:r>
              <a:rPr i="0" lang="en-US" sz="3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Information on School Website &amp; Social Media Accounts</a:t>
            </a:r>
            <a:endParaRPr i="0" sz="36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Verdana"/>
              <a:buAutoNum type="arabicPeriod"/>
            </a:pPr>
            <a:r>
              <a:rPr lang="en-US" sz="3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Awareness Campaign</a:t>
            </a:r>
            <a:endParaRPr sz="36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160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/>
          <p:nvPr>
            <p:ph type="title"/>
          </p:nvPr>
        </p:nvSpPr>
        <p:spPr>
          <a:xfrm>
            <a:off x="311700" y="593386"/>
            <a:ext cx="8520600" cy="17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Vaping Prevention </a:t>
            </a:r>
            <a:endParaRPr b="1"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Classroom Lesson Options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43"/>
          <p:cNvSpPr txBox="1"/>
          <p:nvPr>
            <p:ph idx="1" type="body"/>
          </p:nvPr>
        </p:nvSpPr>
        <p:spPr>
          <a:xfrm>
            <a:off x="570350" y="2517850"/>
            <a:ext cx="8040300" cy="3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Verdana"/>
              <a:buChar char="●"/>
            </a:pPr>
            <a:r>
              <a:rPr lang="en-US" sz="2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ASCA Mindset &amp; Behavior Aligned Classroom Lesson </a:t>
            </a:r>
            <a:r>
              <a:rPr lang="en-US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(Handout #1)</a:t>
            </a:r>
            <a:endParaRPr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Verdana"/>
              <a:buChar char="●"/>
            </a:pPr>
            <a:r>
              <a:rPr lang="en-US" sz="2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Stanford Tobacco Prevention Toolkit Lessons </a:t>
            </a:r>
            <a:r>
              <a:rPr lang="en-US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(Handout #3)</a:t>
            </a:r>
            <a:endParaRPr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Verdana"/>
              <a:buChar char="●"/>
            </a:pPr>
            <a:r>
              <a:rPr lang="en-US" sz="2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CDC Presentation for Youth </a:t>
            </a:r>
            <a:r>
              <a:rPr lang="en-US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(Handout #5 a-b)</a:t>
            </a:r>
            <a:endParaRPr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Verdana"/>
              <a:buChar char="●"/>
            </a:pPr>
            <a:r>
              <a:rPr lang="en-US" sz="2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Placer County Tobacco Control Program Student Classroom Lesson or Assembly </a:t>
            </a:r>
            <a:r>
              <a:rPr lang="en-US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(Handout #11)</a:t>
            </a:r>
            <a:endParaRPr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160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/>
          <p:nvPr>
            <p:ph type="title"/>
          </p:nvPr>
        </p:nvSpPr>
        <p:spPr>
          <a:xfrm>
            <a:off x="311700" y="517189"/>
            <a:ext cx="8520600" cy="20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ASCA Aligned Vaping Prevention Classroom Lesson </a:t>
            </a:r>
            <a:r>
              <a:rPr b="1" lang="en-US" sz="12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(Handout #1)</a:t>
            </a:r>
            <a:endParaRPr b="1" sz="12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3881"/>
              </a:solidFill>
            </a:endParaRPr>
          </a:p>
        </p:txBody>
      </p:sp>
      <p:pic>
        <p:nvPicPr>
          <p:cNvPr id="277" name="Google Shape;2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138" y="2901050"/>
            <a:ext cx="7191725" cy="31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“</a:t>
            </a:r>
            <a:r>
              <a:rPr b="1" lang="en-US">
                <a:latin typeface="Abril Fatface"/>
                <a:ea typeface="Abril Fatface"/>
                <a:cs typeface="Abril Fatface"/>
                <a:sym typeface="Abril Fatface"/>
              </a:rPr>
              <a:t>VAPING IS A YOUTH EPIDEMIC...</a:t>
            </a:r>
            <a:endParaRPr b="1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We must take action now to protect the health of our nation’s young people.’”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-US Surgeon General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type="title"/>
          </p:nvPr>
        </p:nvSpPr>
        <p:spPr>
          <a:xfrm>
            <a:off x="311700" y="593387"/>
            <a:ext cx="85206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ASCA Aligned Vaping</a:t>
            </a: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Prevention Classroom Lesson</a:t>
            </a:r>
            <a:endParaRPr b="1"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3" name="Google Shape;283;p45"/>
          <p:cNvSpPr/>
          <p:nvPr/>
        </p:nvSpPr>
        <p:spPr>
          <a:xfrm>
            <a:off x="361650" y="2513100"/>
            <a:ext cx="8420700" cy="4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●"/>
            </a:pPr>
            <a:r>
              <a:rPr b="1"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Pre/Post Survey </a:t>
            </a:r>
            <a:endParaRPr b="1" sz="2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○"/>
            </a:pPr>
            <a:r>
              <a:rPr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Aligned  to ASCA Mindsets &amp; Behaviors (B-LS 9) </a:t>
            </a:r>
            <a:r>
              <a:rPr lang="en-US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(Handout #2)</a:t>
            </a:r>
            <a:endParaRPr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●"/>
            </a:pPr>
            <a:r>
              <a:rPr b="1"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Lesson Agenda</a:t>
            </a:r>
            <a:endParaRPr b="1" sz="2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○"/>
            </a:pPr>
            <a:r>
              <a:rPr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Why People Use Vapes</a:t>
            </a:r>
            <a:endParaRPr sz="2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○"/>
            </a:pPr>
            <a:r>
              <a:rPr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Health Risks</a:t>
            </a:r>
            <a:endParaRPr sz="2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○"/>
            </a:pPr>
            <a:r>
              <a:rPr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Dealing with Peer Pressure</a:t>
            </a:r>
            <a:endParaRPr sz="2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●"/>
            </a:pPr>
            <a:r>
              <a:rPr b="1"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Lesson Objectives</a:t>
            </a:r>
            <a:endParaRPr b="1" sz="2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○"/>
            </a:pPr>
            <a:r>
              <a:rPr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Explore why students may vape</a:t>
            </a:r>
            <a:endParaRPr sz="2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○"/>
            </a:pPr>
            <a:r>
              <a:rPr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Understand the health risks</a:t>
            </a:r>
            <a:endParaRPr sz="2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○"/>
            </a:pPr>
            <a:r>
              <a:rPr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Identify ways to combat peer pressure</a:t>
            </a:r>
            <a:endParaRPr sz="2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○"/>
            </a:pPr>
            <a:r>
              <a:rPr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Identify the importance of gathering evidence and considering multiple perspectives so I can make informed decisions about vaping </a:t>
            </a:r>
            <a:endParaRPr sz="2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Verdana"/>
              <a:buChar char="■"/>
            </a:pPr>
            <a:r>
              <a:rPr b="1"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B-LS 9. </a:t>
            </a:r>
            <a:r>
              <a:rPr lang="en-US" sz="2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Gather evidence and consider multiple perspectives to make informed decisions</a:t>
            </a:r>
            <a:endParaRPr sz="2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/>
          <p:nvPr>
            <p:ph type="title"/>
          </p:nvPr>
        </p:nvSpPr>
        <p:spPr>
          <a:xfrm>
            <a:off x="311700" y="426195"/>
            <a:ext cx="8520600" cy="26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Stanford Tobacco Prevention Toolkit Vaping Prevention Classroom Lesson </a:t>
            </a:r>
            <a:r>
              <a:rPr b="1" lang="en-US" sz="12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(Handout #3)</a:t>
            </a:r>
            <a:endParaRPr b="1" sz="12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0" name="Google Shape;29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600" y="3076975"/>
            <a:ext cx="7112795" cy="305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/>
          <p:nvPr>
            <p:ph type="title"/>
          </p:nvPr>
        </p:nvSpPr>
        <p:spPr>
          <a:xfrm>
            <a:off x="311700" y="517195"/>
            <a:ext cx="8520600" cy="25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Stanford Tobacco Prevention Toolkit 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Vaping</a:t>
            </a: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Prevention Classroom Lesson</a:t>
            </a:r>
            <a:r>
              <a:rPr b="1" lang="en-US" sz="4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296" name="Google Shape;296;p47"/>
          <p:cNvSpPr/>
          <p:nvPr/>
        </p:nvSpPr>
        <p:spPr>
          <a:xfrm>
            <a:off x="725700" y="3337725"/>
            <a:ext cx="7692600" cy="29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Stanford Tobacco Prevention Toolkit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Updated 2020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6 unit lesson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Multiple powerpoint options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Handouts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Easy to edit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/>
          <p:nvPr>
            <p:ph type="title"/>
          </p:nvPr>
        </p:nvSpPr>
        <p:spPr>
          <a:xfrm>
            <a:off x="184050" y="214825"/>
            <a:ext cx="8775900" cy="16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Supplemental Handout for Toolkit </a:t>
            </a:r>
            <a:r>
              <a:rPr b="1" lang="en-US" sz="12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(Handout #4)</a:t>
            </a:r>
            <a:endParaRPr b="1" sz="12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3" name="Google Shape;3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150" y="1891225"/>
            <a:ext cx="4660250" cy="47402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/>
          <p:nvPr>
            <p:ph type="title"/>
          </p:nvPr>
        </p:nvSpPr>
        <p:spPr>
          <a:xfrm>
            <a:off x="311700" y="486000"/>
            <a:ext cx="8520600" cy="21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CDC Presentation for Youth Vaping Prevention Classroom Lesson </a:t>
            </a:r>
            <a:r>
              <a:rPr b="1" lang="en-US" sz="12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(Handout #5)</a:t>
            </a:r>
            <a:endParaRPr sz="1200"/>
          </a:p>
        </p:txBody>
      </p:sp>
      <p:pic>
        <p:nvPicPr>
          <p:cNvPr id="310" name="Google Shape;31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625" y="2587399"/>
            <a:ext cx="7648751" cy="41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CDC 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Presentation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for Youth 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Vaping</a:t>
            </a: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Prevention Classroom Lesson</a:t>
            </a:r>
            <a:r>
              <a:rPr b="1" lang="en-US" sz="4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/>
          </a:p>
        </p:txBody>
      </p:sp>
      <p:sp>
        <p:nvSpPr>
          <p:cNvPr id="316" name="Google Shape;316;p50"/>
          <p:cNvSpPr/>
          <p:nvPr/>
        </p:nvSpPr>
        <p:spPr>
          <a:xfrm>
            <a:off x="361650" y="2601950"/>
            <a:ext cx="8420700" cy="3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CDC Presentation for Youth </a:t>
            </a:r>
            <a:endParaRPr sz="2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Updated April 2019</a:t>
            </a:r>
            <a:endParaRPr sz="2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2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■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Current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2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■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Visually pleasing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2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■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Built in comprehension quiz (T/F)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2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■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Cannot edit slides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00" y="158150"/>
            <a:ext cx="8839202" cy="526576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1"/>
          <p:cNvSpPr txBox="1"/>
          <p:nvPr>
            <p:ph idx="1" type="body"/>
          </p:nvPr>
        </p:nvSpPr>
        <p:spPr>
          <a:xfrm>
            <a:off x="311700" y="5640775"/>
            <a:ext cx="86166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lang="en-US" sz="36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Placer County Tobacco Control Program Student Lesson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>
            <p:ph type="title"/>
          </p:nvPr>
        </p:nvSpPr>
        <p:spPr>
          <a:xfrm>
            <a:off x="311700" y="440976"/>
            <a:ext cx="85206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Adult Education </a:t>
            </a:r>
            <a:r>
              <a:rPr b="1" lang="en-US" sz="12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(Handout #6) </a:t>
            </a:r>
            <a:endParaRPr sz="1200">
              <a:solidFill>
                <a:srgbClr val="233881"/>
              </a:solidFill>
            </a:endParaRPr>
          </a:p>
        </p:txBody>
      </p:sp>
      <p:sp>
        <p:nvSpPr>
          <p:cNvPr id="329" name="Google Shape;329;p52"/>
          <p:cNvSpPr/>
          <p:nvPr/>
        </p:nvSpPr>
        <p:spPr>
          <a:xfrm>
            <a:off x="311700" y="1673675"/>
            <a:ext cx="8420700" cy="43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Char char="○"/>
            </a:pPr>
            <a:r>
              <a:t/>
            </a:r>
            <a:endParaRPr sz="2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00" y="1492316"/>
            <a:ext cx="3999900" cy="516140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2"/>
          <p:cNvSpPr txBox="1"/>
          <p:nvPr>
            <p:ph idx="2" type="body"/>
          </p:nvPr>
        </p:nvSpPr>
        <p:spPr>
          <a:xfrm>
            <a:off x="4356575" y="1425300"/>
            <a:ext cx="4580100" cy="53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Verdana"/>
              <a:buChar char="●"/>
            </a:pPr>
            <a:r>
              <a:rPr lang="en-US" sz="2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Parent Night</a:t>
            </a:r>
            <a:endParaRPr sz="2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Verdana"/>
              <a:buChar char="●"/>
            </a:pPr>
            <a:r>
              <a:rPr lang="en-US" sz="2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Partner with a community organization </a:t>
            </a:r>
            <a:endParaRPr sz="2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Verdana"/>
              <a:buChar char="○"/>
            </a:pPr>
            <a:r>
              <a:rPr lang="en-US" sz="2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i.e. County Office of Health and Human Services: Tobacco Control Program</a:t>
            </a:r>
            <a:endParaRPr sz="2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Verdana"/>
              <a:buChar char="●"/>
            </a:pPr>
            <a:r>
              <a:rPr lang="en-US" sz="2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Advertise and market the event</a:t>
            </a:r>
            <a:endParaRPr sz="2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Verdana"/>
              <a:buChar char="●"/>
            </a:pPr>
            <a:r>
              <a:rPr lang="en-US" sz="2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Provide online/virtual/recording option, if possible</a:t>
            </a:r>
            <a:endParaRPr sz="2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Verdana"/>
              <a:buChar char="●"/>
            </a:pPr>
            <a:r>
              <a:rPr lang="en-US" sz="2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Provide materials to send if parents are unable to make it</a:t>
            </a:r>
            <a:endParaRPr sz="2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Verdana"/>
              <a:buChar char="●"/>
            </a:pPr>
            <a:r>
              <a:rPr lang="en-US" sz="2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Staff meeting presentations </a:t>
            </a:r>
            <a:r>
              <a:rPr lang="en-US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(Handout #7 &amp; #8)</a:t>
            </a:r>
            <a:endParaRPr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 txBox="1"/>
          <p:nvPr>
            <p:ph type="title"/>
          </p:nvPr>
        </p:nvSpPr>
        <p:spPr>
          <a:xfrm>
            <a:off x="311700" y="165903"/>
            <a:ext cx="8520600" cy="10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Handouts for Adult Education</a:t>
            </a:r>
            <a:endParaRPr b="1"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p53"/>
          <p:cNvSpPr txBox="1"/>
          <p:nvPr>
            <p:ph idx="1" type="body"/>
          </p:nvPr>
        </p:nvSpPr>
        <p:spPr>
          <a:xfrm>
            <a:off x="159300" y="1863000"/>
            <a:ext cx="3999900" cy="42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(Handout #9)</a:t>
            </a:r>
            <a:endParaRPr/>
          </a:p>
        </p:txBody>
      </p:sp>
      <p:sp>
        <p:nvSpPr>
          <p:cNvPr id="339" name="Google Shape;339;p53"/>
          <p:cNvSpPr txBox="1"/>
          <p:nvPr>
            <p:ph idx="2" type="body"/>
          </p:nvPr>
        </p:nvSpPr>
        <p:spPr>
          <a:xfrm>
            <a:off x="3056250" y="1863000"/>
            <a:ext cx="5775900" cy="42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(Handout #10)				     	   (Handout #11)</a:t>
            </a:r>
            <a:endParaRPr/>
          </a:p>
        </p:txBody>
      </p:sp>
      <p:pic>
        <p:nvPicPr>
          <p:cNvPr id="340" name="Google Shape;34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194" y="2428763"/>
            <a:ext cx="3132445" cy="390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6750" y="2422971"/>
            <a:ext cx="3043975" cy="391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9320" y="2443370"/>
            <a:ext cx="3043976" cy="390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4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 rot="-1322673">
            <a:off x="3544707" y="2296775"/>
            <a:ext cx="5732936" cy="282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4"/>
          <p:cNvSpPr txBox="1"/>
          <p:nvPr>
            <p:ph type="title"/>
          </p:nvPr>
        </p:nvSpPr>
        <p:spPr>
          <a:xfrm>
            <a:off x="311700" y="158411"/>
            <a:ext cx="85206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b="1" lang="en-US" sz="40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Vaping Prevention Information on Websites &amp; Social Media Accounts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12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(Handout #12)</a:t>
            </a:r>
            <a:r>
              <a:rPr b="1" lang="en-US" sz="4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349" name="Google Shape;349;p54"/>
          <p:cNvSpPr txBox="1"/>
          <p:nvPr>
            <p:ph idx="1" type="body"/>
          </p:nvPr>
        </p:nvSpPr>
        <p:spPr>
          <a:xfrm>
            <a:off x="106150" y="2094450"/>
            <a:ext cx="4567800" cy="46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School Website, Twitter, Instagram, &amp; Facebook posts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Share Infographic </a:t>
            </a: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(Handout #13)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Share PSA’s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■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Vaping Prevention Video - Nevada County Office Education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Share ways on how to contact the school counselor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■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QR Code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0" name="Google Shape;350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1825" y="2769426"/>
            <a:ext cx="2926676" cy="37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4"/>
          <p:cNvPicPr preferRelativeResize="0"/>
          <p:nvPr/>
        </p:nvPicPr>
        <p:blipFill rotWithShape="1">
          <a:blip r:embed="rId5">
            <a:alphaModFix amt="84000"/>
          </a:blip>
          <a:srcRect b="0" l="0" r="0" t="0"/>
          <a:stretch/>
        </p:blipFill>
        <p:spPr>
          <a:xfrm rot="1144627">
            <a:off x="5501050" y="5284025"/>
            <a:ext cx="952725" cy="952725"/>
          </a:xfrm>
          <a:prstGeom prst="rect">
            <a:avLst/>
          </a:prstGeom>
          <a:noFill/>
          <a:ln cap="flat" cmpd="sng" w="101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ctrTitle"/>
          </p:nvPr>
        </p:nvSpPr>
        <p:spPr>
          <a:xfrm>
            <a:off x="311700" y="825854"/>
            <a:ext cx="85206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881"/>
              </a:buClr>
              <a:buSzPts val="4400"/>
              <a:buFont typeface="Verdana"/>
              <a:buNone/>
            </a:pPr>
            <a:r>
              <a:rPr b="1" lang="en-US" sz="60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Addressing the Vaping Epidemic Within a Tiered System of Support</a:t>
            </a:r>
            <a:endParaRPr b="1" i="0" sz="60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9"/>
          <p:cNvSpPr txBox="1"/>
          <p:nvPr>
            <p:ph idx="1" type="subTitle"/>
          </p:nvPr>
        </p:nvSpPr>
        <p:spPr>
          <a:xfrm>
            <a:off x="311700" y="510038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K. Buchan &amp; T. Stallions</a:t>
            </a:r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311700" y="336778"/>
            <a:ext cx="85206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Vaping</a:t>
            </a: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Awareness Campaign</a:t>
            </a:r>
            <a:endParaRPr>
              <a:solidFill>
                <a:srgbClr val="233881"/>
              </a:solidFill>
            </a:endParaRPr>
          </a:p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167675" y="2188725"/>
            <a:ext cx="3659700" cy="29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Posters on Campus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Red Ribbon Week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Posters on campus</a:t>
            </a:r>
            <a:endParaRPr sz="2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Poster competition</a:t>
            </a:r>
            <a:endParaRPr sz="2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Essay contest</a:t>
            </a:r>
            <a:endParaRPr sz="2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Assembly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8" name="Google Shape;35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812" y="3168775"/>
            <a:ext cx="2663585" cy="355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384" y="1869956"/>
            <a:ext cx="2939850" cy="391977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5"/>
          <p:cNvSpPr txBox="1"/>
          <p:nvPr/>
        </p:nvSpPr>
        <p:spPr>
          <a:xfrm>
            <a:off x="167675" y="4947175"/>
            <a:ext cx="36090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Classroom lessons </a:t>
            </a:r>
            <a:r>
              <a:rPr lang="en-US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(Handout #1)</a:t>
            </a:r>
            <a:endParaRPr sz="12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Parent emails</a:t>
            </a:r>
            <a:endParaRPr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55"/>
          <p:cNvSpPr txBox="1"/>
          <p:nvPr/>
        </p:nvSpPr>
        <p:spPr>
          <a:xfrm>
            <a:off x="700" y="6077075"/>
            <a:ext cx="62619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uFill>
                  <a:noFill/>
                </a:uFill>
                <a:hlinkClick r:id="rId5"/>
              </a:rPr>
              <a:t>https://digitalmedia.hhs.gov/tobacco/print_materials/search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450" y="742887"/>
            <a:ext cx="6763100" cy="53722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"/>
          <p:cNvSpPr txBox="1"/>
          <p:nvPr>
            <p:ph type="title"/>
          </p:nvPr>
        </p:nvSpPr>
        <p:spPr>
          <a:xfrm>
            <a:off x="311700" y="593382"/>
            <a:ext cx="8520600" cy="13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Tobacco Control Student Assembly </a:t>
            </a:r>
            <a:r>
              <a:rPr b="1" lang="en-US" sz="12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(Handout #14)</a:t>
            </a:r>
            <a:endParaRPr b="1" sz="12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4" name="Google Shape;37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2123063"/>
            <a:ext cx="77914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 txBox="1"/>
          <p:nvPr>
            <p:ph type="title"/>
          </p:nvPr>
        </p:nvSpPr>
        <p:spPr>
          <a:xfrm>
            <a:off x="311700" y="593384"/>
            <a:ext cx="85206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Overview of Tier II Strategies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0" name="Google Shape;380;p58"/>
          <p:cNvSpPr txBox="1"/>
          <p:nvPr>
            <p:ph idx="1" type="body"/>
          </p:nvPr>
        </p:nvSpPr>
        <p:spPr>
          <a:xfrm>
            <a:off x="667725" y="2462200"/>
            <a:ext cx="8164500" cy="3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AutoNum type="arabicPeriod"/>
            </a:pP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Small group counseling using Stanford Tobacco Prevention Toolkit lessons</a:t>
            </a:r>
            <a:endParaRPr sz="3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AutoNum type="arabicPeriod"/>
            </a:pP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Targeted parent education</a:t>
            </a:r>
            <a:endParaRPr i="0" sz="12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AutoNum type="arabicPeriod"/>
            </a:pP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Partner with community organization for targeted on-site student education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 txBox="1"/>
          <p:nvPr>
            <p:ph type="ctrTitle"/>
          </p:nvPr>
        </p:nvSpPr>
        <p:spPr>
          <a:xfrm>
            <a:off x="609250" y="217751"/>
            <a:ext cx="80925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Small Group 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Vaping Intervention</a:t>
            </a: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Counseling</a:t>
            </a:r>
            <a:br>
              <a:rPr b="1" i="0" lang="en-US" sz="44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28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i="0" sz="44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6" name="Google Shape;386;p59"/>
          <p:cNvSpPr txBox="1"/>
          <p:nvPr>
            <p:ph idx="1" type="subTitle"/>
          </p:nvPr>
        </p:nvSpPr>
        <p:spPr>
          <a:xfrm>
            <a:off x="525750" y="1983900"/>
            <a:ext cx="8092500" cy="4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i="0" lang="en-US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Target students who have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one or more office referral for vaping use or possession</a:t>
            </a:r>
            <a:endParaRPr i="0" sz="24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Use </a:t>
            </a:r>
            <a:r>
              <a:rPr i="1"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Stanford Tobacco Prevention Toolkit 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as a group counseling lesson plan template </a:t>
            </a:r>
            <a:r>
              <a:rPr lang="en-US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(Handout #3)</a:t>
            </a:r>
            <a:endParaRPr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Provide psychoeducation in the group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Distribute </a:t>
            </a:r>
            <a:r>
              <a:rPr i="1"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American Lung Association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Teen worksheet </a:t>
            </a:r>
            <a:r>
              <a:rPr lang="en-US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(Handout #15)</a:t>
            </a:r>
            <a:endParaRPr sz="1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Collect p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erception data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Pre/post survey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Align perception data collection with ASCA Mindset &amp; Behaviors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Collect outcome data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Can use number of office referrals for vaping</a:t>
            </a:r>
            <a:endParaRPr i="0" sz="32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447" y="1277750"/>
            <a:ext cx="3674075" cy="31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75" y="3581399"/>
            <a:ext cx="4488746" cy="315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Ending Small Group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4" name="Google Shape;394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7300" y="1535438"/>
            <a:ext cx="2624700" cy="24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485511">
            <a:off x="5461303" y="4722794"/>
            <a:ext cx="3125414" cy="1487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1"/>
          <p:cNvSpPr txBox="1"/>
          <p:nvPr>
            <p:ph type="title"/>
          </p:nvPr>
        </p:nvSpPr>
        <p:spPr>
          <a:xfrm>
            <a:off x="311700" y="296203"/>
            <a:ext cx="85206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Targeted Parent Education</a:t>
            </a:r>
            <a:endParaRPr b="1"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402" name="Google Shape;402;p61"/>
          <p:cNvSpPr txBox="1"/>
          <p:nvPr/>
        </p:nvSpPr>
        <p:spPr>
          <a:xfrm>
            <a:off x="517275" y="1704775"/>
            <a:ext cx="8142900" cy="46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200" y="2007437"/>
            <a:ext cx="5277099" cy="40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1"/>
          <p:cNvSpPr txBox="1"/>
          <p:nvPr>
            <p:ph idx="1" type="body"/>
          </p:nvPr>
        </p:nvSpPr>
        <p:spPr>
          <a:xfrm>
            <a:off x="311700" y="16128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Char char="●"/>
            </a:pPr>
            <a:r>
              <a:rPr lang="en-US" sz="1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Directly provide information to parent in response to student office referral for vaping</a:t>
            </a:r>
            <a:endParaRPr sz="18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Char char="●"/>
            </a:pPr>
            <a:r>
              <a:rPr lang="en-US" sz="1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Same response for every parent</a:t>
            </a:r>
            <a:endParaRPr sz="18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Char char="●"/>
            </a:pPr>
            <a:r>
              <a:rPr lang="en-US" sz="1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Administrators could provide this service if making the initial contact home about disciplinary action</a:t>
            </a:r>
            <a:endParaRPr sz="18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Char char="●"/>
            </a:pPr>
            <a:r>
              <a:rPr lang="en-US" sz="1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Counselor can provide:</a:t>
            </a:r>
            <a:endParaRPr sz="18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Char char="○"/>
            </a:pPr>
            <a:r>
              <a:rPr lang="en-US" sz="1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Parent fact sheet</a:t>
            </a:r>
            <a:endParaRPr sz="18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Char char="○"/>
            </a:pPr>
            <a:r>
              <a:rPr lang="en-US" sz="1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Handouts from parent night</a:t>
            </a:r>
            <a:endParaRPr sz="18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Char char="○"/>
            </a:pPr>
            <a:r>
              <a:rPr lang="en-US" sz="1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Referrals to outside services</a:t>
            </a:r>
            <a:endParaRPr sz="18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Char char="○"/>
            </a:pPr>
            <a:r>
              <a:rPr lang="en-US" sz="1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Handout </a:t>
            </a:r>
            <a:r>
              <a:rPr i="1" lang="en-US" sz="1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How To talk to Your Kids</a:t>
            </a:r>
            <a:r>
              <a:rPr lang="en-US" sz="18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(Handout #16)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2"/>
          <p:cNvSpPr txBox="1"/>
          <p:nvPr>
            <p:ph type="title"/>
          </p:nvPr>
        </p:nvSpPr>
        <p:spPr>
          <a:xfrm>
            <a:off x="311700" y="49324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Partner with Community Agencies for Targeted On-Site Student Education</a:t>
            </a:r>
            <a:endParaRPr b="1"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62"/>
          <p:cNvSpPr txBox="1"/>
          <p:nvPr/>
        </p:nvSpPr>
        <p:spPr>
          <a:xfrm>
            <a:off x="433850" y="2669800"/>
            <a:ext cx="8109300" cy="43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Work with an outside 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organization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to provide small group/classes for youth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before school hours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during school hours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after school hours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Work with district to create a MOU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Possible community 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organizations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to partner with could include: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Drug &amp; alcohol recovery centers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County programs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○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Private practice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Overview of Tier III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7" name="Google Shape;417;p63"/>
          <p:cNvSpPr txBox="1"/>
          <p:nvPr>
            <p:ph idx="1" type="body"/>
          </p:nvPr>
        </p:nvSpPr>
        <p:spPr>
          <a:xfrm>
            <a:off x="779000" y="1571925"/>
            <a:ext cx="8053200" cy="45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Verdana"/>
              <a:buAutoNum type="arabicPeriod"/>
            </a:pPr>
            <a:r>
              <a:rPr lang="en-US" sz="3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Individual Counseling </a:t>
            </a:r>
            <a:endParaRPr sz="3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Verdana"/>
              <a:buAutoNum type="alphaLcPeriod"/>
            </a:pPr>
            <a:r>
              <a:rPr lang="en-US" sz="3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Brief Intervention</a:t>
            </a:r>
            <a:endParaRPr sz="3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Verdana"/>
              <a:buAutoNum type="alphaLcPeriod"/>
            </a:pPr>
            <a:r>
              <a:rPr lang="en-US" sz="3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Teen Intervene</a:t>
            </a:r>
            <a:endParaRPr sz="3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Verdana"/>
              <a:buAutoNum type="arabicPeriod"/>
            </a:pPr>
            <a:r>
              <a:rPr lang="en-US" sz="3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Meeting with Probation Officer</a:t>
            </a:r>
            <a:endParaRPr sz="3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Verdana"/>
              <a:buAutoNum type="arabicPeriod"/>
            </a:pPr>
            <a:r>
              <a:rPr lang="en-US" sz="3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Referral to Outside Community Agency</a:t>
            </a:r>
            <a:r>
              <a:rPr i="0" lang="en-US" sz="3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for Substance Abuse</a:t>
            </a:r>
            <a:r>
              <a:rPr lang="en-US" sz="3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Counseling</a:t>
            </a:r>
            <a:endParaRPr i="0" sz="30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4"/>
          <p:cNvSpPr txBox="1"/>
          <p:nvPr>
            <p:ph type="title"/>
          </p:nvPr>
        </p:nvSpPr>
        <p:spPr>
          <a:xfrm>
            <a:off x="311700" y="77222"/>
            <a:ext cx="8520600" cy="19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Brief Intervention For Substance Using Adolescence</a:t>
            </a:r>
            <a:endParaRPr b="1"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t/>
            </a:r>
            <a:endParaRPr b="1" sz="36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4" name="Google Shape;424;p64"/>
          <p:cNvSpPr txBox="1"/>
          <p:nvPr>
            <p:ph idx="1" type="body"/>
          </p:nvPr>
        </p:nvSpPr>
        <p:spPr>
          <a:xfrm>
            <a:off x="106200" y="2300525"/>
            <a:ext cx="45783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For students who have received 2 or more referrals for vaping involvement on campus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Evidence-based approach for adolescents ages 11-18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BI is a short-term counseling type of intervention that consists of 2 to 4 sessions aimed at adolescents who use alcohol, tobacco and/or other drugs. This approach uses motivational interviewing, cognitive behavior therapy and the stages of change model to meet the needs of adolescents.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For adolescents who use and are experiencing relatively few problems with their use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●"/>
            </a:pPr>
            <a:r>
              <a:rPr lang="en-US">
                <a:solidFill>
                  <a:srgbClr val="888888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/>
              </a:rPr>
              <a:t>www.emt.org/BriefIntervention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600" y="2267174"/>
            <a:ext cx="3368816" cy="43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Program Description</a:t>
            </a:r>
            <a:endParaRPr b="1"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The goal of the session is to provide prevention and intervention strategies for 6-12 grade students who are exposed to the peer pressure, advertising and marketing of vaping. The information will include current research, data, and use of appropriate theories for substance use/abuse counseling.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Attendees will walk away with a concrete plan to address this modern epidemic.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Char char="●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An additional handout will be distributed at the session.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5"/>
          <p:cNvSpPr txBox="1"/>
          <p:nvPr>
            <p:ph type="ctrTitle"/>
          </p:nvPr>
        </p:nvSpPr>
        <p:spPr>
          <a:xfrm>
            <a:off x="311700" y="508645"/>
            <a:ext cx="85206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Teen Intervene</a:t>
            </a:r>
            <a:endParaRPr b="1" i="0" sz="12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2" name="Google Shape;432;p65"/>
          <p:cNvSpPr txBox="1"/>
          <p:nvPr>
            <p:ph idx="1" type="subTitle"/>
          </p:nvPr>
        </p:nvSpPr>
        <p:spPr>
          <a:xfrm>
            <a:off x="235500" y="1649850"/>
            <a:ext cx="4738500" cy="47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Verdana"/>
              <a:buChar char="●"/>
            </a:pPr>
            <a:r>
              <a:rPr i="0" lang="en-US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For students who </a:t>
            </a:r>
            <a:r>
              <a:rPr lang="en-US" sz="1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have received 2 or more referrals for vaping involvement on campus</a:t>
            </a:r>
            <a:endParaRPr sz="16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lang="en-US" sz="1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vidence-based program for adolescents 12-19 years old suspected of experiencing a mild or moderate substance use disorder</a:t>
            </a:r>
            <a:endParaRPr sz="16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Covers all drugs - focuses on alcohol, marijuana, and tobacco use. </a:t>
            </a:r>
            <a:endParaRPr sz="16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Program is designed to include teens’ parents or guardians. </a:t>
            </a:r>
            <a:endParaRPr sz="16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Incorporates the stages of change model, motivational interviewing, and cognitive-behavioral therapy and has been expanded to offer a full Screening, Brief Intervention, and Referral to Treatment (SBIRT) model.</a:t>
            </a:r>
            <a:endParaRPr sz="16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300" y="1519051"/>
            <a:ext cx="3782000" cy="48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Meeting with Probation Officer</a:t>
            </a:r>
            <a:endParaRPr b="1" i="0" sz="4400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0" name="Google Shape;440;p66"/>
          <p:cNvSpPr txBox="1"/>
          <p:nvPr>
            <p:ph idx="1" type="body"/>
          </p:nvPr>
        </p:nvSpPr>
        <p:spPr>
          <a:xfrm>
            <a:off x="311700" y="2060000"/>
            <a:ext cx="8520600" cy="45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Char char="●"/>
            </a:pP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Include </a:t>
            </a: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parent, student, counselor,</a:t>
            </a: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administrator, and </a:t>
            </a: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probation</a:t>
            </a: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officer</a:t>
            </a:r>
            <a:endParaRPr i="0" sz="32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Char char="●"/>
            </a:pP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Goal is to gather information &amp; identify barriers to </a:t>
            </a: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sobriety</a:t>
            </a:r>
            <a:endParaRPr sz="3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Char char="●"/>
            </a:pP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Examine what resources are available for family</a:t>
            </a:r>
            <a:endParaRPr i="0" sz="32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Char char="●"/>
            </a:pP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Emphasize impact of use during meeting</a:t>
            </a:r>
            <a:endParaRPr sz="3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1600"/>
              </a:spcAft>
              <a:buNone/>
            </a:pPr>
            <a:b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lang="en-US" sz="36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Referral to Outside Community Agency for Substance Abuse Counseling</a:t>
            </a:r>
            <a:endParaRPr b="1" i="0" sz="36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7" name="Google Shape;447;p67"/>
          <p:cNvSpPr txBox="1"/>
          <p:nvPr>
            <p:ph idx="1" type="body"/>
          </p:nvPr>
        </p:nvSpPr>
        <p:spPr>
          <a:xfrm>
            <a:off x="311700" y="2379050"/>
            <a:ext cx="5061300" cy="43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Verdana"/>
              <a:buChar char="●"/>
            </a:pPr>
            <a:r>
              <a:rPr lang="en-US" sz="3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Work with outside organization to create a referral system</a:t>
            </a:r>
            <a:endParaRPr sz="3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Verdana"/>
              <a:buChar char="●"/>
            </a:pPr>
            <a:r>
              <a:rPr lang="en-US" sz="3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Have materials on hand to provide to parents</a:t>
            </a:r>
            <a:endParaRPr sz="3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Verdana"/>
              <a:buChar char="●"/>
            </a:pPr>
            <a:r>
              <a:rPr lang="en-US" sz="30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Release of information</a:t>
            </a:r>
            <a:endParaRPr sz="30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i="0" lang="en-US" sz="3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i="0" sz="30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8" name="Google Shape;44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150" y="3412151"/>
            <a:ext cx="3625600" cy="22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8"/>
          <p:cNvSpPr txBox="1"/>
          <p:nvPr>
            <p:ph type="ctrTitle"/>
          </p:nvPr>
        </p:nvSpPr>
        <p:spPr>
          <a:xfrm>
            <a:off x="338450" y="504252"/>
            <a:ext cx="8467200" cy="1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Case Study</a:t>
            </a:r>
            <a:b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1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Directions: Identify the tiered supports in this case study and name the tier. </a:t>
            </a:r>
            <a:br>
              <a:rPr b="1" i="0" lang="en-US" sz="1400" u="none" cap="none" strike="noStrike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i="0" sz="1400" u="none" cap="none" strike="noStrike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4" name="Google Shape;454;p68"/>
          <p:cNvSpPr txBox="1"/>
          <p:nvPr>
            <p:ph idx="1" type="subTitle"/>
          </p:nvPr>
        </p:nvSpPr>
        <p:spPr>
          <a:xfrm>
            <a:off x="338450" y="1599725"/>
            <a:ext cx="8467200" cy="5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Sarah is an 8</a:t>
            </a:r>
            <a:r>
              <a:rPr b="0" baseline="3000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grade student.  Over the course of the school year, Sarah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received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two seperate office referrals for vaping related incidents</a:t>
            </a: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The counselor performed a core curriculum lesson in her classroom about the risks of vaping and h</a:t>
            </a: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er mother received a e-cig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arette 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infographic</a:t>
            </a: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about 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the risks </a:t>
            </a: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 After the first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office referral for vaping in the school bathroom,</a:t>
            </a: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Sarah participated in a small group to learn about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the impact of using vapes. F</a:t>
            </a: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inally, after her 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second</a:t>
            </a: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office ref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erral for charging a JUUL device on a school computer, </a:t>
            </a: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Sarah worked individually with the school counselor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and completed brief intervention counseling</a:t>
            </a: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  With little improvement, Sarah was referred 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to a 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based agency for drug 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counseling</a:t>
            </a:r>
            <a:r>
              <a:rPr lang="en-US"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services</a:t>
            </a:r>
            <a:r>
              <a:rPr b="0" i="0" lang="en-US" sz="2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8"/>
          <p:cNvSpPr txBox="1"/>
          <p:nvPr/>
        </p:nvSpPr>
        <p:spPr>
          <a:xfrm>
            <a:off x="5677250" y="3266225"/>
            <a:ext cx="15675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Infographic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8"/>
          <p:cNvSpPr txBox="1"/>
          <p:nvPr/>
        </p:nvSpPr>
        <p:spPr>
          <a:xfrm>
            <a:off x="114725" y="2837000"/>
            <a:ext cx="2842500" cy="36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Core Curriculum Lesson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8"/>
          <p:cNvSpPr txBox="1"/>
          <p:nvPr/>
        </p:nvSpPr>
        <p:spPr>
          <a:xfrm>
            <a:off x="5995375" y="4116100"/>
            <a:ext cx="1567500" cy="36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Group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8"/>
          <p:cNvSpPr txBox="1"/>
          <p:nvPr/>
        </p:nvSpPr>
        <p:spPr>
          <a:xfrm>
            <a:off x="3922650" y="5691925"/>
            <a:ext cx="2412600" cy="36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Brief Intervention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8"/>
          <p:cNvSpPr txBox="1"/>
          <p:nvPr/>
        </p:nvSpPr>
        <p:spPr>
          <a:xfrm>
            <a:off x="4491950" y="6124950"/>
            <a:ext cx="1185300" cy="369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Referred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9"/>
          <p:cNvSpPr txBox="1"/>
          <p:nvPr>
            <p:ph type="title"/>
          </p:nvPr>
        </p:nvSpPr>
        <p:spPr>
          <a:xfrm>
            <a:off x="311700" y="364790"/>
            <a:ext cx="8520600" cy="21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Integrating 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Vaping Prevention</a:t>
            </a: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 into Tiered Systems of Support</a:t>
            </a:r>
            <a:endParaRPr b="1" i="0" sz="12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5" name="Google Shape;465;p69"/>
          <p:cNvSpPr txBox="1"/>
          <p:nvPr>
            <p:ph idx="1" type="body"/>
          </p:nvPr>
        </p:nvSpPr>
        <p:spPr>
          <a:xfrm>
            <a:off x="938550" y="2958650"/>
            <a:ext cx="7266900" cy="3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How did it look for us as we integrated </a:t>
            </a: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vaping prevention</a:t>
            </a: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supports with </a:t>
            </a: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 tiered system of support</a:t>
            </a: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to create a comprehensive system that reached all students?</a:t>
            </a:r>
            <a:b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i="0" sz="32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0"/>
          <p:cNvSpPr txBox="1"/>
          <p:nvPr>
            <p:ph type="title"/>
          </p:nvPr>
        </p:nvSpPr>
        <p:spPr>
          <a:xfrm>
            <a:off x="0" y="0"/>
            <a:ext cx="9282900" cy="13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Steps to Integrate Vaping Prevention into a Tiered System of Support </a:t>
            </a:r>
            <a:r>
              <a:rPr b="1" lang="en-US" sz="1200">
                <a:solidFill>
                  <a:srgbClr val="233881"/>
                </a:solidFill>
              </a:rPr>
              <a:t>(handout #17)</a:t>
            </a:r>
            <a:endParaRPr b="1" sz="1200">
              <a:solidFill>
                <a:srgbClr val="23388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400">
                <a:solidFill>
                  <a:srgbClr val="7F7F7F"/>
                </a:solidFill>
              </a:rPr>
              <a:t>Directions: Read each Step and answer the Leading Question to </a:t>
            </a:r>
            <a:endParaRPr i="1" sz="1400">
              <a:solidFill>
                <a:srgbClr val="7F7F7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7F7F7F"/>
                </a:solidFill>
              </a:rPr>
              <a:t>address the tiered system of supports within a school setting.</a:t>
            </a:r>
            <a:endParaRPr b="1" sz="4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2" name="Google Shape;47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0213" y="1586725"/>
            <a:ext cx="4243575" cy="5179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1"/>
          <p:cNvSpPr txBox="1"/>
          <p:nvPr/>
        </p:nvSpPr>
        <p:spPr>
          <a:xfrm>
            <a:off x="271650" y="168550"/>
            <a:ext cx="8600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Steps to Integrate Vaping Prevention into a Tiered System of Support</a:t>
            </a:r>
            <a:endParaRPr b="1" sz="30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7F7F7F"/>
                </a:solidFill>
              </a:rPr>
              <a:t>Directions: Read each Step and answer the Leading Question to </a:t>
            </a:r>
            <a:endParaRPr i="1">
              <a:solidFill>
                <a:srgbClr val="7F7F7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7F7F7F"/>
                </a:solidFill>
              </a:rPr>
              <a:t>address the tiered system of supports within a school setting.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479" name="Google Shape;479;p71"/>
          <p:cNvSpPr txBox="1"/>
          <p:nvPr/>
        </p:nvSpPr>
        <p:spPr>
          <a:xfrm>
            <a:off x="4775" y="1921425"/>
            <a:ext cx="1233000" cy="8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infographic</a:t>
            </a:r>
            <a:r>
              <a:rPr lang="en-US"/>
              <a:t>, refer to agency</a:t>
            </a:r>
            <a:endParaRPr/>
          </a:p>
        </p:txBody>
      </p:sp>
      <p:sp>
        <p:nvSpPr>
          <p:cNvPr id="480" name="Google Shape;480;p71"/>
          <p:cNvSpPr txBox="1"/>
          <p:nvPr/>
        </p:nvSpPr>
        <p:spPr>
          <a:xfrm>
            <a:off x="7911000" y="1851300"/>
            <a:ext cx="1233000" cy="999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infographic = Tier 1, refer to agency = Tier 3</a:t>
            </a:r>
            <a:endParaRPr/>
          </a:p>
        </p:txBody>
      </p:sp>
      <p:pic>
        <p:nvPicPr>
          <p:cNvPr id="481" name="Google Shape;48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9150" y="2628525"/>
            <a:ext cx="141930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300" y="2224100"/>
            <a:ext cx="1564500" cy="2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1"/>
          <p:cNvSpPr txBox="1"/>
          <p:nvPr/>
        </p:nvSpPr>
        <p:spPr>
          <a:xfrm>
            <a:off x="4775" y="3005450"/>
            <a:ext cx="954300" cy="46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Tier 1 &amp; 2</a:t>
            </a:r>
            <a:endParaRPr/>
          </a:p>
        </p:txBody>
      </p:sp>
      <p:pic>
        <p:nvPicPr>
          <p:cNvPr id="484" name="Google Shape;484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925" y="3268950"/>
            <a:ext cx="2077550" cy="1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1"/>
          <p:cNvSpPr txBox="1"/>
          <p:nvPr/>
        </p:nvSpPr>
        <p:spPr>
          <a:xfrm>
            <a:off x="7708125" y="3005450"/>
            <a:ext cx="1419300" cy="999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awareness campaign, small groups, meetings</a:t>
            </a:r>
            <a:endParaRPr/>
          </a:p>
        </p:txBody>
      </p:sp>
      <p:pic>
        <p:nvPicPr>
          <p:cNvPr id="486" name="Google Shape;486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9150" y="3686075"/>
            <a:ext cx="1137900" cy="2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1"/>
          <p:cNvSpPr txBox="1"/>
          <p:nvPr/>
        </p:nvSpPr>
        <p:spPr>
          <a:xfrm>
            <a:off x="-43075" y="4155188"/>
            <a:ext cx="1328700" cy="1172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admin, teachers, parents, community resources</a:t>
            </a:r>
            <a:endParaRPr/>
          </a:p>
        </p:txBody>
      </p:sp>
      <p:pic>
        <p:nvPicPr>
          <p:cNvPr id="488" name="Google Shape;488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7700" y="4648275"/>
            <a:ext cx="1328700" cy="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71"/>
          <p:cNvSpPr txBox="1"/>
          <p:nvPr/>
        </p:nvSpPr>
        <p:spPr>
          <a:xfrm>
            <a:off x="7579500" y="4083400"/>
            <a:ext cx="1564500" cy="1382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sharing: calendars,events w/ staff, </a:t>
            </a:r>
            <a:r>
              <a:rPr lang="en-US"/>
              <a:t>advisory</a:t>
            </a:r>
            <a:r>
              <a:rPr lang="en-US"/>
              <a:t> council, &amp; stakeholders, and assign tasks </a:t>
            </a:r>
            <a:endParaRPr/>
          </a:p>
        </p:txBody>
      </p:sp>
      <p:pic>
        <p:nvPicPr>
          <p:cNvPr id="490" name="Google Shape;490;p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0500" y="5055850"/>
            <a:ext cx="954275" cy="2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71"/>
          <p:cNvSpPr txBox="1"/>
          <p:nvPr/>
        </p:nvSpPr>
        <p:spPr>
          <a:xfrm>
            <a:off x="4775" y="5506075"/>
            <a:ext cx="1233000" cy="76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from SIS, pre &amp; post survey</a:t>
            </a:r>
            <a:endParaRPr/>
          </a:p>
        </p:txBody>
      </p:sp>
      <p:pic>
        <p:nvPicPr>
          <p:cNvPr id="492" name="Google Shape;492;p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21500" y="5696550"/>
            <a:ext cx="1419300" cy="2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71"/>
          <p:cNvSpPr txBox="1"/>
          <p:nvPr/>
        </p:nvSpPr>
        <p:spPr>
          <a:xfrm>
            <a:off x="7708125" y="5620350"/>
            <a:ext cx="1419300" cy="1172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yes, small group outcome data shows success, repeat.</a:t>
            </a:r>
            <a:endParaRPr/>
          </a:p>
        </p:txBody>
      </p:sp>
      <p:pic>
        <p:nvPicPr>
          <p:cNvPr id="494" name="Google Shape;494;p7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39150" y="6183600"/>
            <a:ext cx="1137900" cy="2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7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40763" y="1851300"/>
            <a:ext cx="4329749" cy="491243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50" y="472225"/>
            <a:ext cx="7847149" cy="6040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3"/>
          <p:cNvSpPr txBox="1"/>
          <p:nvPr>
            <p:ph type="ctrTitle"/>
          </p:nvPr>
        </p:nvSpPr>
        <p:spPr>
          <a:xfrm>
            <a:off x="685800" y="528024"/>
            <a:ext cx="7772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Handout #1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07" name="Google Shape;50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575" y="1383825"/>
            <a:ext cx="6783526" cy="52391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8" name="Google Shape;508;p73"/>
          <p:cNvSpPr/>
          <p:nvPr/>
        </p:nvSpPr>
        <p:spPr>
          <a:xfrm>
            <a:off x="1668975" y="1981200"/>
            <a:ext cx="212400" cy="2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4"/>
          <p:cNvSpPr txBox="1"/>
          <p:nvPr>
            <p:ph type="title"/>
          </p:nvPr>
        </p:nvSpPr>
        <p:spPr>
          <a:xfrm>
            <a:off x="311700" y="652425"/>
            <a:ext cx="8520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6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Questions?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4" name="Google Shape;51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150" y="1604725"/>
            <a:ext cx="6793700" cy="45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625" y="2086575"/>
            <a:ext cx="2994739" cy="41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/>
          <p:nvPr>
            <p:ph type="title"/>
          </p:nvPr>
        </p:nvSpPr>
        <p:spPr>
          <a:xfrm>
            <a:off x="311700" y="314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3388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 b="1" sz="4800">
              <a:solidFill>
                <a:srgbClr val="2338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905675" y="1566700"/>
            <a:ext cx="37836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Tonia Stallions, MS, PPS</a:t>
            </a:r>
            <a:endParaRPr sz="20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1" name="Google Shape;10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300" y="2116600"/>
            <a:ext cx="3561150" cy="41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536675"/>
            <a:ext cx="43374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Kathryn Buchan, MS, PPS, APCC</a:t>
            </a:r>
            <a:endParaRPr sz="20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7751" y="238773"/>
            <a:ext cx="1128490" cy="11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2425" y="314975"/>
            <a:ext cx="1197238" cy="10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5"/>
          <p:cNvSpPr txBox="1"/>
          <p:nvPr>
            <p:ph idx="1" type="body"/>
          </p:nvPr>
        </p:nvSpPr>
        <p:spPr>
          <a:xfrm>
            <a:off x="311700" y="2726500"/>
            <a:ext cx="85206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AutoNum type="arabicPeriod"/>
            </a:pPr>
            <a:r>
              <a:rPr i="0" lang="en-US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Get into small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0" lang="en-US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groups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0" lang="en-US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or work individually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AutoNum type="alphaLcPeriod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Use the</a:t>
            </a:r>
            <a:r>
              <a:rPr i="0" lang="en-US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“Steps to Integrate...</a:t>
            </a:r>
            <a:r>
              <a:rPr i="0" lang="en-US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” </a:t>
            </a: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handout to guide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AutoNum type="arabicPeriod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Fill in the “Triangle”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AutoNum type="arabicPeriod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i="0" lang="en-US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ork time</a:t>
            </a:r>
            <a:endParaRPr i="0" sz="24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AutoNum type="arabicPeriod"/>
            </a:pPr>
            <a:r>
              <a:rPr i="0" lang="en-US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Feedback/Discussion/Questions</a:t>
            </a:r>
            <a:endParaRPr i="0" sz="24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0" name="Google Shape;520;p75"/>
          <p:cNvSpPr txBox="1"/>
          <p:nvPr>
            <p:ph type="title"/>
          </p:nvPr>
        </p:nvSpPr>
        <p:spPr>
          <a:xfrm>
            <a:off x="311700" y="593389"/>
            <a:ext cx="8520600" cy="20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Your Turn! </a:t>
            </a:r>
            <a:b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2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How do YOU create a tiered system of support for </a:t>
            </a:r>
            <a:r>
              <a:rPr b="1" lang="en-US" sz="2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vaping prevention and intervention</a:t>
            </a:r>
            <a:r>
              <a:rPr b="1" i="0" lang="en-US" sz="2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? </a:t>
            </a:r>
            <a:br>
              <a:rPr b="1" i="0" lang="en-US" sz="2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12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(Handout #1</a:t>
            </a:r>
            <a:r>
              <a:rPr b="1" lang="en-US" sz="12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r>
              <a:rPr b="1" i="0" lang="en-US" sz="12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6"/>
          <p:cNvSpPr txBox="1"/>
          <p:nvPr>
            <p:ph type="ctrTitle"/>
          </p:nvPr>
        </p:nvSpPr>
        <p:spPr>
          <a:xfrm>
            <a:off x="685800" y="0"/>
            <a:ext cx="77724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References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7" name="Google Shape;527;p76"/>
          <p:cNvSpPr txBox="1"/>
          <p:nvPr>
            <p:ph idx="1" type="subTitle"/>
          </p:nvPr>
        </p:nvSpPr>
        <p:spPr>
          <a:xfrm>
            <a:off x="312750" y="713100"/>
            <a:ext cx="8518500" cy="5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Adams, Jerome. “Surgeon General’s Advisory on E-Cigarette Use Among Youth.” Surgeon General.</a:t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“Alcohol and Other Drugs.” </a:t>
            </a:r>
            <a:r>
              <a:rPr i="1" lang="en-US" sz="1050">
                <a:solidFill>
                  <a:schemeClr val="dk1"/>
                </a:solidFill>
              </a:rPr>
              <a:t>GAMUT Online : Roseville City School District : Alcohol And Other Drugs BP  5131.6</a:t>
            </a:r>
            <a:r>
              <a:rPr lang="en-US" sz="1050">
                <a:solidFill>
                  <a:schemeClr val="dk1"/>
                </a:solidFill>
              </a:rPr>
              <a:t>, </a:t>
            </a:r>
            <a:r>
              <a:rPr lang="en-US" sz="1050" u="sng">
                <a:solidFill>
                  <a:schemeClr val="hlink"/>
                </a:solidFill>
                <a:hlinkClick r:id="rId3"/>
              </a:rPr>
              <a:t>www.gamutonline.net/district/rosevillecity/DisplayPolicy/598706/5</a:t>
            </a:r>
            <a:r>
              <a:rPr lang="en-US" sz="1050">
                <a:solidFill>
                  <a:schemeClr val="dk1"/>
                </a:solidFill>
              </a:rPr>
              <a:t>.</a:t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Centers for Disease Control and Prevention. </a:t>
            </a:r>
            <a:r>
              <a:rPr i="1" lang="en-US" sz="1050">
                <a:solidFill>
                  <a:schemeClr val="dk1"/>
                </a:solidFill>
              </a:rPr>
              <a:t>Presentation for Youth</a:t>
            </a:r>
            <a:r>
              <a:rPr lang="en-US" sz="1050">
                <a:solidFill>
                  <a:schemeClr val="dk1"/>
                </a:solidFill>
              </a:rPr>
              <a:t>. </a:t>
            </a:r>
            <a:r>
              <a:rPr lang="en-US" sz="1050" u="sng">
                <a:solidFill>
                  <a:schemeClr val="accent5"/>
                </a:solidFill>
                <a:hlinkClick r:id="rId4"/>
              </a:rPr>
              <a:t>www.cdc.gov/tobacco/basic_information/e-cigarettes/youth-guide-to-e-cigarettes-presentation.html</a:t>
            </a:r>
            <a:r>
              <a:rPr lang="en-US" sz="1050">
                <a:solidFill>
                  <a:schemeClr val="dk1"/>
                </a:solidFill>
              </a:rPr>
              <a:t>.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Center for Tobacco Products. “2018 NYTS Data: A Startling Rise in Youth E-Cigarette Use.” </a:t>
            </a:r>
            <a:r>
              <a:rPr i="1" lang="en-US" sz="1050">
                <a:solidFill>
                  <a:schemeClr val="dk1"/>
                </a:solidFill>
              </a:rPr>
              <a:t>U.S. Food and Drug Administration</a:t>
            </a:r>
            <a:r>
              <a:rPr lang="en-US" sz="1050">
                <a:solidFill>
                  <a:schemeClr val="dk1"/>
                </a:solidFill>
              </a:rPr>
              <a:t>, FDA, 2018, </a:t>
            </a:r>
            <a:r>
              <a:rPr lang="en-US" sz="1050" u="sng">
                <a:solidFill>
                  <a:schemeClr val="hlink"/>
                </a:solidFill>
                <a:hlinkClick r:id="rId5"/>
              </a:rPr>
              <a:t>www.fda.gov/tobacco-products/youth-and-tobacco/2018-nyts-data-startling-rise-youth-e-cigarette-use</a:t>
            </a:r>
            <a:r>
              <a:rPr lang="en-US" sz="1050">
                <a:solidFill>
                  <a:schemeClr val="dk1"/>
                </a:solidFill>
              </a:rPr>
              <a:t>.</a:t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Cullen, Karen, et al. “Notes from the Field: Use of Electronic Cigarettes and Any Tobacco Product Among Middle and High School Students - United States, 2011–2018 | MMWR.” </a:t>
            </a:r>
            <a:r>
              <a:rPr i="1" lang="en-US" sz="1050">
                <a:solidFill>
                  <a:schemeClr val="dk1"/>
                </a:solidFill>
              </a:rPr>
              <a:t>Centers for Disease Control and Prevention</a:t>
            </a:r>
            <a:r>
              <a:rPr lang="en-US" sz="1050">
                <a:solidFill>
                  <a:schemeClr val="dk1"/>
                </a:solidFill>
              </a:rPr>
              <a:t>, Centers for Disease Control and Prevention, 16 Nov. 2018, </a:t>
            </a:r>
            <a:r>
              <a:rPr lang="en-US" sz="1050" u="sng">
                <a:solidFill>
                  <a:schemeClr val="accent5"/>
                </a:solidFill>
                <a:hlinkClick r:id="rId6"/>
              </a:rPr>
              <a:t>www.cdc.gov/mmwr/volumes/67/wr/mm6745a5.htm?s_cid=mm6745a5_w</a:t>
            </a:r>
            <a:r>
              <a:rPr lang="en-US" sz="1050">
                <a:solidFill>
                  <a:schemeClr val="dk1"/>
                </a:solidFill>
              </a:rPr>
              <a:t>.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Feliz, Josie. “Partnership for Drug-Free Kids Launches Vaping Resource for Parents.” </a:t>
            </a:r>
            <a:r>
              <a:rPr i="1" lang="en-US" sz="1050">
                <a:solidFill>
                  <a:schemeClr val="dk1"/>
                </a:solidFill>
              </a:rPr>
              <a:t>Where Families Find Answers on Substance Use | Partnership for Drug-Free Kids</a:t>
            </a:r>
            <a:r>
              <a:rPr lang="en-US" sz="1050">
                <a:solidFill>
                  <a:schemeClr val="dk1"/>
                </a:solidFill>
              </a:rPr>
              <a:t>, 28 Nov. 2018, drugfree.org/newsroom/news-item/partnership-for-drug-free-kids-launches-vaping-resource-for-parents/?mc_cid=c0a3d82e3b&amp;mc_eid=26127a3fbb.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“Learn about the Social and Health Effects of Vaping.” </a:t>
            </a:r>
            <a:r>
              <a:rPr i="1" lang="en-US" sz="1050">
                <a:solidFill>
                  <a:schemeClr val="dk1"/>
                </a:solidFill>
              </a:rPr>
              <a:t>Flavors Hook Kids</a:t>
            </a:r>
            <a:r>
              <a:rPr lang="en-US" sz="1050">
                <a:solidFill>
                  <a:schemeClr val="dk1"/>
                </a:solidFill>
              </a:rPr>
              <a:t>, Tobacco Free California, </a:t>
            </a:r>
            <a:r>
              <a:rPr lang="en-US" sz="1050" u="sng">
                <a:solidFill>
                  <a:schemeClr val="accent5"/>
                </a:solidFill>
                <a:hlinkClick r:id="rId7"/>
              </a:rPr>
              <a:t>www.flavorshookkids.org/#</a:t>
            </a:r>
            <a:r>
              <a:rPr lang="en-US" sz="1050">
                <a:solidFill>
                  <a:schemeClr val="dk1"/>
                </a:solidFill>
              </a:rPr>
              <a:t>.</a:t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Nevada County Tobacco Use Prevention Education Program (TUPE).. “Tobacco Use Prevention Education (TUPE).” </a:t>
            </a:r>
            <a:r>
              <a:rPr i="1" lang="en-US" sz="1050">
                <a:solidFill>
                  <a:schemeClr val="dk1"/>
                </a:solidFill>
              </a:rPr>
              <a:t>Tobacco Use Prevention Education (TUPE)</a:t>
            </a:r>
            <a:r>
              <a:rPr lang="en-US" sz="1050">
                <a:solidFill>
                  <a:schemeClr val="dk1"/>
                </a:solidFill>
              </a:rPr>
              <a:t>, 2018, nevco.org/programs-services/tupe/.</a:t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“Resources to Learn More about e-Cigarette Use among Youth and Young Adults: Know the Risks: E-Cigarettes &amp; Young People: U.S. Surgeon General's Report.” </a:t>
            </a:r>
            <a:r>
              <a:rPr i="1" lang="en-US" sz="1050">
                <a:solidFill>
                  <a:schemeClr val="dk1"/>
                </a:solidFill>
              </a:rPr>
              <a:t>Know the Risks: E-Cigarettes &amp; Young People</a:t>
            </a:r>
            <a:r>
              <a:rPr lang="en-US" sz="1050">
                <a:solidFill>
                  <a:schemeClr val="dk1"/>
                </a:solidFill>
              </a:rPr>
              <a:t>, U.S. Department of Health and Human Services, 2019, e-cigarettes.surgeongeneral.gov/resources.html.</a:t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“Social Media Toolkit.” Eliminate Tobacco Use. </a:t>
            </a:r>
            <a:r>
              <a:rPr lang="en-US" sz="1050" u="sng">
                <a:solidFill>
                  <a:schemeClr val="accent5"/>
                </a:solidFill>
                <a:hlinkClick r:id="rId8"/>
              </a:rPr>
              <a:t>https://static1.squarespace.com/static/5b44c763f93fd47365eee37f/t/5bcf8f58ec212d121f29564e/1540329310737/ETU_SMToolkit.pdf</a:t>
            </a:r>
            <a:endParaRPr sz="105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Surgeon General. “Fact Sheet.” U.S. Department of Health and Services.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Wride, Alexandra. “Vaping: Know the Facts.” </a:t>
            </a:r>
            <a:r>
              <a:rPr i="1" lang="en-US" sz="1050">
                <a:solidFill>
                  <a:schemeClr val="dk1"/>
                </a:solidFill>
              </a:rPr>
              <a:t>Placer County Tobacco Control Program of Health and Human Services. </a:t>
            </a:r>
            <a:r>
              <a:rPr lang="en-US" sz="1050">
                <a:solidFill>
                  <a:schemeClr val="dk1"/>
                </a:solidFill>
              </a:rPr>
              <a:t>PDF.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chemeClr val="dk1"/>
                </a:solidFill>
              </a:rPr>
              <a:t>Wride, Alexandra. “Vaping: Understanding the Craze.” </a:t>
            </a:r>
            <a:r>
              <a:rPr i="1" lang="en-US" sz="1050">
                <a:solidFill>
                  <a:schemeClr val="dk1"/>
                </a:solidFill>
              </a:rPr>
              <a:t>Placer County Tobacco Control Program of Health and Human Services. </a:t>
            </a:r>
            <a:r>
              <a:rPr lang="en-US" sz="1050">
                <a:solidFill>
                  <a:schemeClr val="dk1"/>
                </a:solidFill>
              </a:rPr>
              <a:t>PDF.</a:t>
            </a:r>
            <a:endParaRPr sz="1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Contact Us…</a:t>
            </a:r>
            <a:endParaRPr sz="3600"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7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Kathryn Buchan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 u="sng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kbuchan@rcsdk8.org</a:t>
            </a:r>
            <a:endParaRPr sz="3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Tonia Stallions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 u="sng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tstallions@rcsdk8.org</a:t>
            </a:r>
            <a:endParaRPr sz="32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ctrTitle"/>
          </p:nvPr>
        </p:nvSpPr>
        <p:spPr>
          <a:xfrm>
            <a:off x="685800" y="754850"/>
            <a:ext cx="77724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Learning Outcomes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22"/>
          <p:cNvSpPr txBox="1"/>
          <p:nvPr>
            <p:ph idx="1" type="subTitle"/>
          </p:nvPr>
        </p:nvSpPr>
        <p:spPr>
          <a:xfrm>
            <a:off x="685800" y="1976150"/>
            <a:ext cx="7772400" cy="42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AutoNum type="arabicParenR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Develop a comprehensive plan for an anti-vaping policy within a tiered system of support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AutoNum type="arabicParenR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List at least five specific techniques to integrate vaping prevention/intervention policy into a tiered system of support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AutoNum type="arabicParenR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Implement specific skills within a tiered system of support to address the vaping epidemic.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Verdana"/>
              <a:buAutoNum type="arabicParenR"/>
            </a:pPr>
            <a:r>
              <a:rPr lang="en-US" sz="2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Increase positive school behavior</a:t>
            </a:r>
            <a:endParaRPr sz="2400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Room Poll</a:t>
            </a:r>
            <a:endParaRPr b="1" i="0" sz="4400" u="none" cap="none" strike="noStrike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Char char="●"/>
            </a:pP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Do you use </a:t>
            </a: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behavior/discipline</a:t>
            </a: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data to make decisions?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Char char="●"/>
            </a:pP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Do you use </a:t>
            </a: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a tiered </a:t>
            </a: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system</a:t>
            </a: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of support</a:t>
            </a: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at your site (</a:t>
            </a: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MTSS, PBIS, RTI)</a:t>
            </a: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Verdana"/>
              <a:buChar char="●"/>
            </a:pP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Do you have a defined tiered system of support surrounding </a:t>
            </a:r>
            <a:r>
              <a:rPr lang="en-US" sz="3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vaping prevention &amp; intervention</a:t>
            </a:r>
            <a: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at your site?</a:t>
            </a:r>
            <a:br>
              <a:rPr i="0" lang="en-US" sz="3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i="0" sz="32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300" y="1518525"/>
            <a:ext cx="7835850" cy="52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98074"/>
            <a:ext cx="8520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b="1" i="0" lang="en-US" sz="4400" u="none" cap="none" strike="noStrike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Background Knowledge - </a:t>
            </a:r>
            <a:r>
              <a:rPr b="1" lang="en-US" sz="4400">
                <a:solidFill>
                  <a:srgbClr val="233881"/>
                </a:solidFill>
                <a:latin typeface="Verdana"/>
                <a:ea typeface="Verdana"/>
                <a:cs typeface="Verdana"/>
                <a:sym typeface="Verdana"/>
              </a:rPr>
              <a:t>Drug &amp; Alcohol Policy</a:t>
            </a:r>
            <a:endParaRPr sz="4400">
              <a:solidFill>
                <a:srgbClr val="23388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24"/>
          <p:cNvSpPr txBox="1"/>
          <p:nvPr/>
        </p:nvSpPr>
        <p:spPr>
          <a:xfrm>
            <a:off x="1714250" y="1518525"/>
            <a:ext cx="6046200" cy="976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Superintendent or designee shall develop comp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rehensive programs and activities to foster safe, healthy, and drug free- environments that support academic achievement.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4"/>
          <p:cNvSpPr txBox="1"/>
          <p:nvPr/>
        </p:nvSpPr>
        <p:spPr>
          <a:xfrm>
            <a:off x="1910000" y="2657775"/>
            <a:ext cx="5654700" cy="70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Prevention and intervention programs may include, but not limited to: 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4"/>
          <p:cNvSpPr txBox="1"/>
          <p:nvPr/>
        </p:nvSpPr>
        <p:spPr>
          <a:xfrm>
            <a:off x="1910000" y="4445000"/>
            <a:ext cx="5654700" cy="424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2.) Professional development and training for school staff...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1910000" y="4971013"/>
            <a:ext cx="5654700" cy="70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3.) School-based mental health services, including early </a:t>
            </a:r>
            <a:r>
              <a:rPr lang="en-US" sz="1800" u="sng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identifcaton</a:t>
            </a:r>
            <a:r>
              <a:rPr lang="en-US" sz="1800" u="sng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of drug and referrals to counseling services….</a:t>
            </a:r>
            <a:endParaRPr sz="1800" u="sng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1947975" y="5759825"/>
            <a:ext cx="5654700" cy="976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4.) Programs and activities that provide mentoring and school counseling to ALL students, including students who are at risk of drug use and abuse.</a:t>
            </a:r>
            <a:endParaRPr sz="1800" u="sng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1910000" y="3483445"/>
            <a:ext cx="5654700" cy="842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1.) Evidence based drug...prevention activities and programs that educate students against the use of...electronic cigarettes. 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