
<file path=[Content_Types].xml><?xml version="1.0" encoding="utf-8"?>
<Types xmlns="http://schemas.openxmlformats.org/package/2006/content-types">
  <Default ContentType="application/x-fontdata" Extension="fntdata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Average"/>
      <p:regular r:id="rId22"/>
    </p:embeddedFont>
    <p:embeddedFont>
      <p:font typeface="Oswald"/>
      <p:regular r:id="rId23"/>
      <p:bold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font" Target="fonts/Average-regular.fntdata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24" Type="http://schemas.openxmlformats.org/officeDocument/2006/relationships/font" Target="fonts/Oswald-bold.fntdata"/><Relationship Id="rId12" Type="http://schemas.openxmlformats.org/officeDocument/2006/relationships/slide" Target="slides/slide7.xml"/><Relationship Id="rId23" Type="http://schemas.openxmlformats.org/officeDocument/2006/relationships/font" Target="fonts/Oswald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204604c4c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5204604c4c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5204604c4c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5204604c4c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5204604c4c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5204604c4c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5204604c4c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5204604c4c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5204604c4c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5204604c4c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204604c4c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5204604c4c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5204604c4c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5204604c4c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5204604c4c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5204604c4c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5204604c4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5204604c4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5204604c4c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5204604c4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5204604c4c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5204604c4c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5204604c4c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5204604c4c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5204604c4c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5204604c4c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5204604c4c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5204604c4c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5204604c4c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5204604c4c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2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lat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Average"/>
              <a:buChar char="■"/>
              <a:defRPr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lvl="1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lvl="2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lvl="3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lvl="4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lvl="5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lvl="6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lvl="7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lvl="8" algn="r">
              <a:buNone/>
              <a:defRPr sz="1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www.youtube.com/watch?v=SbwV_uopJZg" TargetMode="Externa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Vaping Prevention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Classroom Lesson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Who is going to replace the old smokers?</a:t>
            </a:r>
            <a:endParaRPr/>
          </a:p>
        </p:txBody>
      </p:sp>
      <p:sp>
        <p:nvSpPr>
          <p:cNvPr id="116" name="Google Shape;116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17" name="Google Shape;11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0500" y="1419225"/>
            <a:ext cx="3827775" cy="242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5667" y="1419225"/>
            <a:ext cx="3537184" cy="2424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More Marketing Strategies</a:t>
            </a:r>
            <a:endParaRPr/>
          </a:p>
        </p:txBody>
      </p:sp>
      <p:sp>
        <p:nvSpPr>
          <p:cNvPr id="124" name="Google Shape;124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25" name="Google Shape;12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58972" y="445025"/>
            <a:ext cx="4577503" cy="414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70525" y="1995347"/>
            <a:ext cx="2901475" cy="290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other sources might you consider so not to be manipulated by the tobacco industry?</a:t>
            </a:r>
            <a:endParaRPr/>
          </a:p>
        </p:txBody>
      </p:sp>
      <p:sp>
        <p:nvSpPr>
          <p:cNvPr id="132" name="Google Shape;132;p24"/>
          <p:cNvSpPr txBox="1"/>
          <p:nvPr>
            <p:ph idx="1" type="body"/>
          </p:nvPr>
        </p:nvSpPr>
        <p:spPr>
          <a:xfrm>
            <a:off x="311700" y="14634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Evidence based</a:t>
            </a:r>
            <a:endParaRPr sz="2400"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○"/>
            </a:pPr>
            <a:r>
              <a:rPr lang="en" sz="2400"/>
              <a:t>Use .org, .edu, .gov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Understand </a:t>
            </a:r>
            <a:r>
              <a:rPr lang="en" sz="2400" u="sng"/>
              <a:t>who</a:t>
            </a:r>
            <a:r>
              <a:rPr lang="en" sz="2400"/>
              <a:t> is funding studies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Understand </a:t>
            </a:r>
            <a:r>
              <a:rPr lang="en" sz="2400" u="sng"/>
              <a:t>who</a:t>
            </a:r>
            <a:r>
              <a:rPr lang="en" sz="2400"/>
              <a:t> is writing and publishing the article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Important to gather more than one source!</a:t>
            </a:r>
            <a:endParaRPr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Health Risks</a:t>
            </a:r>
            <a:endParaRPr/>
          </a:p>
        </p:txBody>
      </p:sp>
      <p:sp>
        <p:nvSpPr>
          <p:cNvPr id="138" name="Google Shape;138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39" name="Google Shape;13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33500" y="124950"/>
            <a:ext cx="5237250" cy="386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900" y="2826575"/>
            <a:ext cx="4188500" cy="223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Peer Pressure &amp; How to Say “NO”</a:t>
            </a:r>
            <a:endParaRPr/>
          </a:p>
        </p:txBody>
      </p:sp>
      <p:sp>
        <p:nvSpPr>
          <p:cNvPr id="146" name="Google Shape;146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Think-Pair-Share</a:t>
            </a:r>
            <a:endParaRPr u="sng"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How many people have heard the term “peer pressure”?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How do you define it?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u="sng"/>
              <a:t>Think-Pair-Act-Share</a:t>
            </a:r>
            <a:endParaRPr u="sng"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AutoNum type="arabicPeriod"/>
            </a:pPr>
            <a:r>
              <a:rPr lang="en">
                <a:solidFill>
                  <a:srgbClr val="FFFFFF"/>
                </a:solidFill>
              </a:rPr>
              <a:t>Brainstorm ways to say no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AutoNum type="arabicPeriod"/>
            </a:pPr>
            <a:r>
              <a:rPr lang="en">
                <a:solidFill>
                  <a:srgbClr val="FFFFFF"/>
                </a:solidFill>
              </a:rPr>
              <a:t>Pair up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AutoNum type="arabicPeriod"/>
            </a:pPr>
            <a:r>
              <a:rPr lang="en">
                <a:solidFill>
                  <a:srgbClr val="FFFFFF"/>
                </a:solidFill>
              </a:rPr>
              <a:t>Act it out in your pair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2000">
                <a:solidFill>
                  <a:srgbClr val="FFFFFF"/>
                </a:solidFill>
              </a:rPr>
              <a:t>*Focus on body language and tone of voice. Saying no isn’t just what we say, but how we say it!</a:t>
            </a:r>
            <a:endParaRPr b="1" sz="2000"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33333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Post-Test (Orange)</a:t>
            </a:r>
            <a:endParaRPr/>
          </a:p>
        </p:txBody>
      </p:sp>
      <p:sp>
        <p:nvSpPr>
          <p:cNvPr id="152" name="Google Shape;152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9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AutoNum type="arabicPeriod"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158" name="Google Shape;158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Ground Rules</a:t>
            </a:r>
            <a:endParaRPr/>
          </a:p>
        </p:txBody>
      </p:sp>
      <p:sp>
        <p:nvSpPr>
          <p:cNvPr id="66" name="Google Shape;66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Please take this seriously and stay positive with your comments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" sz="1800"/>
              <a:t>Example: </a:t>
            </a:r>
            <a:r>
              <a:rPr lang="en" sz="1800"/>
              <a:t>Keep silly jokes or comments to yourself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Participate appropriately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AutoNum type="alphaLcPeriod"/>
            </a:pPr>
            <a:r>
              <a:rPr lang="en" sz="1800"/>
              <a:t>Example: </a:t>
            </a:r>
            <a:r>
              <a:rPr lang="en" sz="1800"/>
              <a:t>Keep gestures school </a:t>
            </a:r>
            <a:r>
              <a:rPr lang="en" sz="1800"/>
              <a:t>appropriate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Pre-Test  (Purple)</a:t>
            </a:r>
            <a:endParaRPr/>
          </a:p>
        </p:txBody>
      </p:sp>
      <p:sp>
        <p:nvSpPr>
          <p:cNvPr id="72" name="Google Shape;72;p15"/>
          <p:cNvSpPr txBox="1"/>
          <p:nvPr>
            <p:ph idx="1" type="body"/>
          </p:nvPr>
        </p:nvSpPr>
        <p:spPr>
          <a:xfrm>
            <a:off x="198650" y="11807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Agenda &amp; Objectives</a:t>
            </a:r>
            <a:endParaRPr/>
          </a:p>
        </p:txBody>
      </p:sp>
      <p:sp>
        <p:nvSpPr>
          <p:cNvPr id="78" name="Google Shape;78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/>
              <a:t>Agenda:</a:t>
            </a:r>
            <a:endParaRPr b="1" u="sng"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800"/>
              <a:buAutoNum type="arabicPeriod"/>
            </a:pPr>
            <a:r>
              <a:rPr lang="en">
                <a:solidFill>
                  <a:srgbClr val="FFFFFF"/>
                </a:solidFill>
              </a:rPr>
              <a:t>Why People Use Vapes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AutoNum type="arabicPeriod"/>
            </a:pPr>
            <a:r>
              <a:rPr lang="en">
                <a:solidFill>
                  <a:srgbClr val="FFFFFF"/>
                </a:solidFill>
              </a:rPr>
              <a:t>Health Risks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AutoNum type="arabicPeriod"/>
            </a:pPr>
            <a:r>
              <a:rPr lang="en">
                <a:solidFill>
                  <a:srgbClr val="FFFFFF"/>
                </a:solidFill>
              </a:rPr>
              <a:t>Dealing with Peer Pressure</a:t>
            </a:r>
            <a:endParaRPr>
              <a:solidFill>
                <a:srgbClr val="FFFFFF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u="sng"/>
              <a:t>Objectives:</a:t>
            </a:r>
            <a:endParaRPr b="1" u="sng"/>
          </a:p>
          <a:p>
            <a:pPr indent="-342900" lvl="0" marL="457200" rtl="0" algn="l">
              <a:spcBef>
                <a:spcPts val="1600"/>
              </a:spcBef>
              <a:spcAft>
                <a:spcPts val="0"/>
              </a:spcAft>
              <a:buClr>
                <a:srgbClr val="F3F3F3"/>
              </a:buClr>
              <a:buSzPts val="1800"/>
              <a:buChar char="●"/>
            </a:pPr>
            <a:r>
              <a:rPr lang="en">
                <a:solidFill>
                  <a:srgbClr val="F3F3F3"/>
                </a:solidFill>
              </a:rPr>
              <a:t>Explore why students may vape</a:t>
            </a:r>
            <a:endParaRPr>
              <a:solidFill>
                <a:srgbClr val="F3F3F3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Char char="●"/>
            </a:pPr>
            <a:r>
              <a:rPr lang="en">
                <a:solidFill>
                  <a:srgbClr val="F3F3F3"/>
                </a:solidFill>
              </a:rPr>
              <a:t>Understand the health risks</a:t>
            </a:r>
            <a:endParaRPr>
              <a:solidFill>
                <a:srgbClr val="F3F3F3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Char char="●"/>
            </a:pPr>
            <a:r>
              <a:rPr lang="en">
                <a:solidFill>
                  <a:srgbClr val="F3F3F3"/>
                </a:solidFill>
              </a:rPr>
              <a:t>Identify</a:t>
            </a:r>
            <a:r>
              <a:rPr lang="en">
                <a:solidFill>
                  <a:srgbClr val="F3F3F3"/>
                </a:solidFill>
              </a:rPr>
              <a:t> ways to combat peer </a:t>
            </a:r>
            <a:r>
              <a:rPr lang="en">
                <a:solidFill>
                  <a:srgbClr val="F3F3F3"/>
                </a:solidFill>
              </a:rPr>
              <a:t>pressure</a:t>
            </a:r>
            <a:endParaRPr>
              <a:solidFill>
                <a:srgbClr val="F3F3F3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3F3F3"/>
              </a:buClr>
              <a:buSzPts val="1800"/>
              <a:buChar char="●"/>
            </a:pPr>
            <a:r>
              <a:rPr lang="en">
                <a:solidFill>
                  <a:srgbClr val="F3F3F3"/>
                </a:solidFill>
              </a:rPr>
              <a:t>Identify the importance of gathering evidence and considering multiple perspectives so I can make informed decisions about vaping </a:t>
            </a:r>
            <a:endParaRPr>
              <a:solidFill>
                <a:srgbClr val="F3F3F3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Vape?</a:t>
            </a:r>
            <a:endParaRPr/>
          </a:p>
        </p:txBody>
      </p:sp>
      <p:sp>
        <p:nvSpPr>
          <p:cNvPr id="84" name="Google Shape;84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do students vape?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Why do adults vape?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Why DON’T students vape?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 you know what you know?</a:t>
            </a:r>
            <a:endParaRPr/>
          </a:p>
        </p:txBody>
      </p:sp>
      <p:sp>
        <p:nvSpPr>
          <p:cNvPr id="90" name="Google Shape;90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Where do you get your information on vaping?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many </a:t>
            </a:r>
            <a:r>
              <a:rPr lang="en"/>
              <a:t>people</a:t>
            </a:r>
            <a:r>
              <a:rPr lang="en"/>
              <a:t> like being told what to do?</a:t>
            </a:r>
            <a:endParaRPr/>
          </a:p>
        </p:txBody>
      </p:sp>
      <p:sp>
        <p:nvSpPr>
          <p:cNvPr id="96" name="Google Shape;96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Marketing</a:t>
            </a:r>
            <a:endParaRPr/>
          </a:p>
        </p:txBody>
      </p:sp>
      <p:sp>
        <p:nvSpPr>
          <p:cNvPr id="102" name="Google Shape;102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Social Media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Shows/Movies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Poster Ads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Flavors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Who are they marketing to?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03" name="Google Shape;1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02675" y="900713"/>
            <a:ext cx="2247900" cy="322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u="sng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u="sng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u="sng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u="sng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u="sng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2400" u="sng"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2400" u="sng"/>
              <a:t>Why</a:t>
            </a:r>
            <a:r>
              <a:rPr b="1" lang="en" sz="2400"/>
              <a:t> are they marketing to this population?</a:t>
            </a:r>
            <a:endParaRPr b="1" sz="2400"/>
          </a:p>
        </p:txBody>
      </p:sp>
      <p:pic>
        <p:nvPicPr>
          <p:cNvPr descr="We showed these kids some products purchased at a nearby store and asked them what they thought. What they didn't know is that each one was a tobacco product. Check out &quot;Kids and the Tobacco Predator&quot; to see how they react. &#10;&#10;Learn more at TobaccoFreeCA.com." id="110" name="Google Shape;110;p21" title="Kids and the Tobacco Predator - Tobacco Free CA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0" y="673500"/>
            <a:ext cx="4572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