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63" r:id="rId3"/>
    <p:sldId id="268" r:id="rId4"/>
    <p:sldId id="264" r:id="rId5"/>
    <p:sldId id="270" r:id="rId6"/>
    <p:sldId id="269" r:id="rId7"/>
    <p:sldId id="267" r:id="rId8"/>
    <p:sldId id="266" r:id="rId9"/>
    <p:sldId id="274" r:id="rId10"/>
    <p:sldId id="275" r:id="rId11"/>
    <p:sldId id="276" r:id="rId12"/>
    <p:sldId id="277" r:id="rId13"/>
    <p:sldId id="260" r:id="rId14"/>
    <p:sldId id="273" r:id="rId15"/>
    <p:sldId id="279" r:id="rId16"/>
    <p:sldId id="278" r:id="rId17"/>
    <p:sldId id="281" r:id="rId18"/>
    <p:sldId id="271" r:id="rId19"/>
    <p:sldId id="280" r:id="rId20"/>
    <p:sldId id="259" r:id="rId21"/>
    <p:sldId id="282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/>
    <p:restoredTop sz="73260" autoAdjust="0"/>
  </p:normalViewPr>
  <p:slideViewPr>
    <p:cSldViewPr snapToGrid="0" snapToObjects="1">
      <p:cViewPr varScale="1">
        <p:scale>
          <a:sx n="80" d="100"/>
          <a:sy n="80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6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905D4-90DF-48F2-93C0-9175C1CBFAF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DDF99-80BF-4691-A9C4-6A0F18F0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DF99-80BF-4691-A9C4-6A0F18F00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1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DF99-80BF-4691-A9C4-6A0F18F00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Instructors must have the ability and motivation to teach in a virtual setting and be prepared to transition to traditional instructions at the UCR campus if/when the program returns to in-person instruction.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DF99-80BF-4691-A9C4-6A0F18F00E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Co-Host/Facilitate Small Breakout rooms under the Guidance of the APR Instructor (if necessary)</a:t>
            </a:r>
          </a:p>
          <a:p>
            <a:r>
              <a:rPr lang="en-US" sz="1200" dirty="0" smtClean="0"/>
              <a:t>Complete Educator Evaluation at end of Day</a:t>
            </a:r>
          </a:p>
          <a:p>
            <a:r>
              <a:rPr lang="en-US" sz="1200" dirty="0" smtClean="0"/>
              <a:t>Submit Required UCR Payment Procedure the receive Stipend</a:t>
            </a:r>
          </a:p>
          <a:p>
            <a:r>
              <a:rPr lang="en-US" sz="1200" dirty="0" smtClean="0"/>
              <a:t>Have a great experience &amp; learn a lot &amp;  support students towards a “5” of their AP Exam 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DF99-80BF-4691-A9C4-6A0F18F00E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DF99-80BF-4691-A9C4-6A0F18F00E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Sessions will not be recorded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DF99-80BF-4691-A9C4-6A0F18F00E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DF99-80BF-4691-A9C4-6A0F18F00E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3323-271B-4B4B-80C4-33ACADEE58D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adiness.ucr.edu/ap-readiness-registratio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adiness.ucr.edu/ap-readiness-registratio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compton@rcoe.u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r.edu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cec.us/race-to-rigor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keipp@ucr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compton@rcoe.us" TargetMode="External"/><Relationship Id="rId4" Type="http://schemas.openxmlformats.org/officeDocument/2006/relationships/hyperlink" Target="mailto:angelica.magana@ucr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cs.google.com/document/d/1GKxE7chV2d3ampqtDFP44wZQlYNJXrE9bCOPc0URJgc/cop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apreadiness.ucr.edu/ap-readiness-registr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keipp@ucr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compton@rcoe.us" TargetMode="External"/><Relationship Id="rId4" Type="http://schemas.openxmlformats.org/officeDocument/2006/relationships/hyperlink" Target="mailto:angelica.magana@ucr.ed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361760"/>
            <a:ext cx="9238398" cy="1325563"/>
          </a:xfrm>
        </p:spPr>
        <p:txBody>
          <a:bodyPr/>
          <a:lstStyle/>
          <a:p>
            <a:r>
              <a:rPr lang="en-US" dirty="0" smtClean="0"/>
              <a:t>Positions and Responsibilities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1" y="1684147"/>
            <a:ext cx="9867333" cy="4793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Instructor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Instructors are responsible for </a:t>
            </a:r>
            <a:r>
              <a:rPr lang="en-US" dirty="0"/>
              <a:t>to plan for program sessions to ensure that the material presented best fits the needs of students and participating teachers. 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/>
              <a:t>Instructors will work under the direct supervision of the Program Director. Instructors are required to plan and deliver instruction and </a:t>
            </a:r>
            <a:r>
              <a:rPr lang="en-US" dirty="0" smtClean="0"/>
              <a:t>lead post-instruction question and answer periods for students.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Instructors </a:t>
            </a:r>
            <a:r>
              <a:rPr lang="en-US" dirty="0"/>
              <a:t>will be compensated by UCR</a:t>
            </a:r>
            <a:r>
              <a:rPr lang="en-US"/>
              <a:t> </a:t>
            </a:r>
            <a:r>
              <a:rPr lang="en-US" smtClean="0"/>
              <a:t>per </a:t>
            </a:r>
            <a:r>
              <a:rPr lang="en-US" dirty="0" smtClean="0"/>
              <a:t>Saturday and </a:t>
            </a:r>
            <a:r>
              <a:rPr lang="en-US" dirty="0"/>
              <a:t>will be contracted as “Vendors” under the University of California employment guidelines, policies, and practices.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361760"/>
            <a:ext cx="9238398" cy="1325563"/>
          </a:xfrm>
        </p:spPr>
        <p:txBody>
          <a:bodyPr/>
          <a:lstStyle/>
          <a:p>
            <a:r>
              <a:rPr lang="en-US" dirty="0" smtClean="0"/>
              <a:t>Positions and Responsibilities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1" y="1419726"/>
            <a:ext cx="9867333" cy="52676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Participating Teacher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Participating teachers are hired to partner and support APR Instructors.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To </a:t>
            </a:r>
            <a:r>
              <a:rPr lang="en-US" sz="2600" dirty="0"/>
              <a:t>qualify, a </a:t>
            </a:r>
            <a:r>
              <a:rPr lang="en-US" sz="2600" dirty="0" smtClean="0"/>
              <a:t>participating teacher </a:t>
            </a:r>
            <a:r>
              <a:rPr lang="en-US" sz="2600" dirty="0"/>
              <a:t>must be currently teaching the AP course </a:t>
            </a:r>
            <a:r>
              <a:rPr lang="en-US" sz="2600" dirty="0" smtClean="0"/>
              <a:t>or </a:t>
            </a:r>
            <a:r>
              <a:rPr lang="en-US" sz="2600" dirty="0"/>
              <a:t>credentialed to teach the AP course in the future. </a:t>
            </a:r>
            <a:endParaRPr lang="en-US" sz="2600" dirty="0" smtClean="0"/>
          </a:p>
          <a:p>
            <a:pPr marL="457200" lvl="1" indent="0">
              <a:lnSpc>
                <a:spcPct val="110000"/>
              </a:lnSpc>
              <a:buNone/>
            </a:pP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Participating teachers will </a:t>
            </a:r>
            <a:r>
              <a:rPr lang="en-US" sz="2600" dirty="0"/>
              <a:t>be compensated $120 per Saturday (2 Sessions</a:t>
            </a:r>
            <a:r>
              <a:rPr lang="en-US" sz="2600" dirty="0" smtClean="0"/>
              <a:t>).</a:t>
            </a:r>
            <a:endParaRPr lang="en-US" sz="26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Participating </a:t>
            </a:r>
            <a:r>
              <a:rPr lang="en-US" sz="2600" dirty="0"/>
              <a:t>teachers will be assigned to partner with Instructors </a:t>
            </a:r>
            <a:r>
              <a:rPr lang="en-US" sz="2600" dirty="0" smtClean="0"/>
              <a:t>to </a:t>
            </a:r>
            <a:r>
              <a:rPr lang="en-US" sz="2600" dirty="0"/>
              <a:t>provide instructional support, session management, and assistance in both the direct instruction and </a:t>
            </a:r>
            <a:r>
              <a:rPr lang="en-US" sz="2600" dirty="0" smtClean="0"/>
              <a:t>Q and A </a:t>
            </a:r>
            <a:r>
              <a:rPr lang="en-US" sz="2600" dirty="0"/>
              <a:t>portions of the session. </a:t>
            </a:r>
          </a:p>
          <a:p>
            <a:pPr lvl="1">
              <a:lnSpc>
                <a:spcPct val="110000"/>
              </a:lnSpc>
            </a:pP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Complete Educator Evaluation at end of each day.</a:t>
            </a:r>
            <a:endParaRPr lang="en-US" sz="2600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21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361760"/>
            <a:ext cx="9238398" cy="1325563"/>
          </a:xfrm>
        </p:spPr>
        <p:txBody>
          <a:bodyPr/>
          <a:lstStyle/>
          <a:p>
            <a:r>
              <a:rPr lang="en-US" dirty="0" smtClean="0"/>
              <a:t>Positions and Responsibilities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314" y="1709619"/>
            <a:ext cx="5028170" cy="500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AP Teacher</a:t>
            </a:r>
          </a:p>
          <a:p>
            <a:r>
              <a:rPr lang="en-US" sz="3000" dirty="0" smtClean="0"/>
              <a:t>AP Teachers not filling Participating Teacher duties are encouraged to attend AP Readiness Sessions with their students.</a:t>
            </a:r>
          </a:p>
          <a:p>
            <a:r>
              <a:rPr lang="en-US" sz="3000" dirty="0" smtClean="0"/>
              <a:t>Data clearly links improved student attendance with AP Teacher attendance.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225" y="2452936"/>
            <a:ext cx="5270168" cy="35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148"/>
            <a:ext cx="10515600" cy="848477"/>
          </a:xfrm>
        </p:spPr>
        <p:txBody>
          <a:bodyPr/>
          <a:lstStyle/>
          <a:p>
            <a:r>
              <a:rPr lang="en-US" dirty="0" smtClean="0"/>
              <a:t>Program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Teacher and Student </a:t>
            </a:r>
            <a:r>
              <a:rPr lang="en-US" dirty="0" smtClean="0">
                <a:hlinkClick r:id="rId3"/>
              </a:rPr>
              <a:t>Registration Link </a:t>
            </a:r>
            <a:endParaRPr lang="en-US" dirty="0" smtClean="0"/>
          </a:p>
          <a:p>
            <a:r>
              <a:rPr lang="en-US" dirty="0" smtClean="0"/>
              <a:t>Register on or before September 11, 2020</a:t>
            </a:r>
          </a:p>
          <a:p>
            <a:r>
              <a:rPr lang="en-US" dirty="0" smtClean="0"/>
              <a:t>Registration is required for participation </a:t>
            </a:r>
          </a:p>
          <a:p>
            <a:r>
              <a:rPr lang="en-US" dirty="0" smtClean="0"/>
              <a:t>Teachers and Students will use their </a:t>
            </a:r>
            <a:r>
              <a:rPr lang="en-US" b="1" i="1" u="sng" dirty="0" smtClean="0"/>
              <a:t>school email </a:t>
            </a:r>
            <a:r>
              <a:rPr lang="en-US" dirty="0" smtClean="0"/>
              <a:t>to register</a:t>
            </a:r>
          </a:p>
          <a:p>
            <a:r>
              <a:rPr lang="en-US" dirty="0" smtClean="0"/>
              <a:t>Parent emails can also be included to enhance communication</a:t>
            </a:r>
          </a:p>
          <a:p>
            <a:r>
              <a:rPr lang="en-US" dirty="0" smtClean="0"/>
              <a:t>Cellphone numbers are used for text reminders and will not be shared</a:t>
            </a:r>
          </a:p>
          <a:p>
            <a:r>
              <a:rPr lang="en-US" dirty="0" smtClean="0"/>
              <a:t>Session Links and updates will be sent prior to each session</a:t>
            </a:r>
          </a:p>
        </p:txBody>
      </p:sp>
    </p:spTree>
    <p:extLst>
      <p:ext uri="{BB962C8B-B14F-4D97-AF65-F5344CB8AC3E}">
        <p14:creationId xmlns:p14="http://schemas.microsoft.com/office/powerpoint/2010/main" val="4700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9588" y="365125"/>
            <a:ext cx="9224211" cy="1325563"/>
          </a:xfrm>
        </p:spPr>
        <p:txBody>
          <a:bodyPr/>
          <a:lstStyle/>
          <a:p>
            <a:r>
              <a:rPr lang="en-US" dirty="0" smtClean="0"/>
              <a:t>Digital Platform - Zoom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4126" y="1825625"/>
            <a:ext cx="9019674" cy="4351338"/>
          </a:xfrm>
        </p:spPr>
        <p:txBody>
          <a:bodyPr/>
          <a:lstStyle/>
          <a:p>
            <a:r>
              <a:rPr lang="en-US" dirty="0" smtClean="0"/>
              <a:t>The AP Readiness Program will use the Zoom digital platform to conduct the virtual classroom sessions.</a:t>
            </a:r>
          </a:p>
          <a:p>
            <a:r>
              <a:rPr lang="en-US" dirty="0" smtClean="0"/>
              <a:t>Zoom links will be </a:t>
            </a:r>
            <a:r>
              <a:rPr lang="en-US" i="1" u="sng" dirty="0" smtClean="0">
                <a:solidFill>
                  <a:srgbClr val="FF0000"/>
                </a:solidFill>
              </a:rPr>
              <a:t>PASSWORD</a:t>
            </a:r>
            <a:r>
              <a:rPr lang="en-US" dirty="0" smtClean="0"/>
              <a:t> protected and emailed to registered teachers and students on the Tuesday prior to each session.</a:t>
            </a:r>
          </a:p>
          <a:p>
            <a:r>
              <a:rPr lang="en-US" dirty="0" smtClean="0"/>
              <a:t>Each AP Course classroom will have an assigned Instructor and Participating Teacher.</a:t>
            </a:r>
          </a:p>
          <a:p>
            <a:r>
              <a:rPr lang="en-US" dirty="0" smtClean="0"/>
              <a:t>Question and Answer segments will be included in each class session.</a:t>
            </a:r>
          </a:p>
        </p:txBody>
      </p:sp>
    </p:spTree>
    <p:extLst>
      <p:ext uri="{BB962C8B-B14F-4D97-AF65-F5344CB8AC3E}">
        <p14:creationId xmlns:p14="http://schemas.microsoft.com/office/powerpoint/2010/main" val="29512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9588" y="365125"/>
            <a:ext cx="9224211" cy="1325563"/>
          </a:xfrm>
        </p:spPr>
        <p:txBody>
          <a:bodyPr/>
          <a:lstStyle/>
          <a:p>
            <a:r>
              <a:rPr lang="en-US" dirty="0" smtClean="0"/>
              <a:t>Digital Platform - Zoom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4126" y="1825625"/>
            <a:ext cx="9019674" cy="4351338"/>
          </a:xfrm>
        </p:spPr>
        <p:txBody>
          <a:bodyPr/>
          <a:lstStyle/>
          <a:p>
            <a:r>
              <a:rPr lang="en-US" dirty="0" smtClean="0"/>
              <a:t>Instructors and Participating Teachers should log-on using their classroom link by 8:30 a.m. on the morning of their session.</a:t>
            </a:r>
          </a:p>
          <a:p>
            <a:r>
              <a:rPr lang="en-US" dirty="0" smtClean="0"/>
              <a:t>Students and AP Teachers should log-on by 8:45 a.m. using their classroom link on the morning of their session.</a:t>
            </a:r>
          </a:p>
          <a:p>
            <a:r>
              <a:rPr lang="en-US" dirty="0" smtClean="0"/>
              <a:t>Technical support will be provide by UCR for each Saturday session. Information will be sent with session links.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UCR AP Readiness will host a Question and Answer Zoom meeting on September 16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at 6 p.m. Link will be sent with registration confirmation.</a:t>
            </a:r>
          </a:p>
        </p:txBody>
      </p:sp>
    </p:spTree>
    <p:extLst>
      <p:ext uri="{BB962C8B-B14F-4D97-AF65-F5344CB8AC3E}">
        <p14:creationId xmlns:p14="http://schemas.microsoft.com/office/powerpoint/2010/main" val="20241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148"/>
            <a:ext cx="10515600" cy="848477"/>
          </a:xfrm>
        </p:spPr>
        <p:txBody>
          <a:bodyPr/>
          <a:lstStyle/>
          <a:p>
            <a:r>
              <a:rPr lang="en-US" dirty="0" smtClean="0"/>
              <a:t>Program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APR Program website </a:t>
            </a:r>
            <a:r>
              <a:rPr lang="en-US" dirty="0" smtClean="0"/>
              <a:t>will be updated to reflect upcoming sessions and information.</a:t>
            </a:r>
          </a:p>
          <a:p>
            <a:r>
              <a:rPr lang="en-US" dirty="0" smtClean="0"/>
              <a:t>Registration will remain open for the entire program year.</a:t>
            </a:r>
          </a:p>
          <a:p>
            <a:r>
              <a:rPr lang="en-US" dirty="0" smtClean="0"/>
              <a:t>Subject topics and links will be sent 5 days prior to each Saturday session.</a:t>
            </a:r>
          </a:p>
          <a:p>
            <a:r>
              <a:rPr lang="en-US" dirty="0" smtClean="0"/>
              <a:t>Session information will also be shared on AP Readiness Instagram and Twitter pages.</a:t>
            </a:r>
          </a:p>
        </p:txBody>
      </p:sp>
    </p:spTree>
    <p:extLst>
      <p:ext uri="{BB962C8B-B14F-4D97-AF65-F5344CB8AC3E}">
        <p14:creationId xmlns:p14="http://schemas.microsoft.com/office/powerpoint/2010/main" val="1232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148"/>
            <a:ext cx="10515600" cy="848477"/>
          </a:xfrm>
        </p:spPr>
        <p:txBody>
          <a:bodyPr/>
          <a:lstStyle/>
          <a:p>
            <a:r>
              <a:rPr lang="en-US" dirty="0" smtClean="0"/>
              <a:t>Student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Registration is only required once (Please register by September 11, 2020 to attend 1</a:t>
            </a:r>
            <a:r>
              <a:rPr lang="en-US" baseline="30000" dirty="0" smtClean="0"/>
              <a:t>st</a:t>
            </a:r>
            <a:r>
              <a:rPr lang="en-US" dirty="0" smtClean="0"/>
              <a:t> session).</a:t>
            </a:r>
          </a:p>
          <a:p>
            <a:r>
              <a:rPr lang="en-US" dirty="0" smtClean="0"/>
              <a:t>Students can join the program throughout the year.</a:t>
            </a:r>
          </a:p>
          <a:p>
            <a:r>
              <a:rPr lang="en-US" dirty="0" smtClean="0"/>
              <a:t>Use First Name, Last Name, and School as your “Zoom” onscreen name.</a:t>
            </a:r>
          </a:p>
          <a:p>
            <a:r>
              <a:rPr lang="en-US" dirty="0" smtClean="0"/>
              <a:t>Appropriate dress and camera background is expected.</a:t>
            </a:r>
          </a:p>
          <a:p>
            <a:r>
              <a:rPr lang="en-US" dirty="0" smtClean="0"/>
              <a:t>Stay “muted” during session unless participating at the Instructor’s direction.</a:t>
            </a:r>
          </a:p>
          <a:p>
            <a:r>
              <a:rPr lang="en-US" dirty="0" smtClean="0"/>
              <a:t>Do not take photos or engage in “private chats” with other students.</a:t>
            </a:r>
          </a:p>
          <a:p>
            <a:r>
              <a:rPr lang="en-US" dirty="0" smtClean="0"/>
              <a:t>Only attend the subject session for which you are registered.</a:t>
            </a:r>
          </a:p>
          <a:p>
            <a:r>
              <a:rPr lang="en-US" dirty="0" smtClean="0"/>
              <a:t>Complete the Student Evaluation at the end of each APR day.</a:t>
            </a:r>
          </a:p>
        </p:txBody>
      </p:sp>
    </p:spTree>
    <p:extLst>
      <p:ext uri="{BB962C8B-B14F-4D97-AF65-F5344CB8AC3E}">
        <p14:creationId xmlns:p14="http://schemas.microsoft.com/office/powerpoint/2010/main" val="37816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361760"/>
            <a:ext cx="9238398" cy="1325563"/>
          </a:xfrm>
        </p:spPr>
        <p:txBody>
          <a:bodyPr/>
          <a:lstStyle/>
          <a:p>
            <a:r>
              <a:rPr lang="en-US" dirty="0" smtClean="0"/>
              <a:t>Program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2" y="1825625"/>
            <a:ext cx="9238398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Student and Teacher attendance reports will be available for school and district staff after each session.</a:t>
            </a:r>
          </a:p>
          <a:p>
            <a:r>
              <a:rPr lang="en-US" dirty="0" smtClean="0"/>
              <a:t>Attendance reports will be generated from registration and log in information.</a:t>
            </a:r>
          </a:p>
          <a:p>
            <a:r>
              <a:rPr lang="en-US" dirty="0" smtClean="0"/>
              <a:t>Additional Reports</a:t>
            </a:r>
          </a:p>
          <a:p>
            <a:pPr lvl="1"/>
            <a:r>
              <a:rPr lang="en-US" dirty="0" smtClean="0"/>
              <a:t>2019-2020 APR Performance Reports</a:t>
            </a:r>
          </a:p>
          <a:p>
            <a:pPr lvl="1"/>
            <a:r>
              <a:rPr lang="en-US" dirty="0" smtClean="0"/>
              <a:t>Spring 2020 College Board AP Examination Reports</a:t>
            </a:r>
          </a:p>
          <a:p>
            <a:pPr lvl="1"/>
            <a:r>
              <a:rPr lang="en-US" dirty="0" smtClean="0"/>
              <a:t>2019 Instructional Planning Reports </a:t>
            </a:r>
          </a:p>
          <a:p>
            <a:pPr lvl="1"/>
            <a:r>
              <a:rPr lang="en-US" dirty="0" smtClean="0"/>
              <a:t>2019 AP Potential Reports (PSAT data)</a:t>
            </a:r>
          </a:p>
          <a:p>
            <a:pPr lvl="1"/>
            <a:r>
              <a:rPr lang="en-US" dirty="0" smtClean="0"/>
              <a:t>National Student Clearinghouse Reports (College Enrollment)</a:t>
            </a:r>
          </a:p>
          <a:p>
            <a:pPr lvl="1"/>
            <a:r>
              <a:rPr lang="en-US" dirty="0" smtClean="0"/>
              <a:t>Contact Gil Compton at RCOE for more information (</a:t>
            </a:r>
            <a:r>
              <a:rPr lang="en-US" dirty="0" smtClean="0">
                <a:hlinkClick r:id="rId3"/>
              </a:rPr>
              <a:t>gcompton@rcoe.us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1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285" y="253476"/>
            <a:ext cx="9238398" cy="1325563"/>
          </a:xfrm>
        </p:spPr>
        <p:txBody>
          <a:bodyPr/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67894" y="2495550"/>
            <a:ext cx="2257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096" y="544"/>
            <a:ext cx="3177369" cy="3177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361760"/>
            <a:ext cx="9238398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602" y="1687323"/>
            <a:ext cx="9238398" cy="4351338"/>
          </a:xfrm>
        </p:spPr>
        <p:txBody>
          <a:bodyPr/>
          <a:lstStyle/>
          <a:p>
            <a:r>
              <a:rPr lang="en-US" dirty="0" smtClean="0"/>
              <a:t>Program Overview</a:t>
            </a:r>
          </a:p>
          <a:p>
            <a:r>
              <a:rPr lang="en-US" dirty="0" smtClean="0"/>
              <a:t>Program Performance</a:t>
            </a:r>
          </a:p>
          <a:p>
            <a:r>
              <a:rPr lang="en-US" dirty="0" smtClean="0"/>
              <a:t>Program Logistics</a:t>
            </a:r>
          </a:p>
          <a:p>
            <a:pPr lvl="1"/>
            <a:r>
              <a:rPr lang="en-US" dirty="0" smtClean="0"/>
              <a:t>Positions and Responsibilities</a:t>
            </a:r>
          </a:p>
          <a:p>
            <a:pPr lvl="1"/>
            <a:r>
              <a:rPr lang="en-US" dirty="0"/>
              <a:t>Registration</a:t>
            </a:r>
          </a:p>
          <a:p>
            <a:pPr lvl="1"/>
            <a:r>
              <a:rPr lang="en-US" dirty="0" smtClean="0"/>
              <a:t>Digital Platform</a:t>
            </a:r>
          </a:p>
          <a:p>
            <a:pPr lvl="1"/>
            <a:r>
              <a:rPr lang="en-US" dirty="0" smtClean="0"/>
              <a:t>Student Expectations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262" y="3012886"/>
            <a:ext cx="3791538" cy="2920621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81" y="454689"/>
            <a:ext cx="3168650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17" y="1415465"/>
            <a:ext cx="59626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361760"/>
            <a:ext cx="9238398" cy="1325563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1" y="1825625"/>
            <a:ext cx="9621673" cy="4351338"/>
          </a:xfrm>
        </p:spPr>
        <p:txBody>
          <a:bodyPr/>
          <a:lstStyle/>
          <a:p>
            <a:r>
              <a:rPr lang="en-US" dirty="0" smtClean="0"/>
              <a:t>Program Director – </a:t>
            </a:r>
            <a:r>
              <a:rPr lang="en-US" dirty="0" smtClean="0">
                <a:hlinkClick r:id="rId3"/>
              </a:rPr>
              <a:t>James Keipp</a:t>
            </a:r>
            <a:r>
              <a:rPr lang="en-US" dirty="0" smtClean="0"/>
              <a:t>, UCR</a:t>
            </a:r>
          </a:p>
          <a:p>
            <a:pPr lvl="1"/>
            <a:r>
              <a:rPr lang="en-US" dirty="0" smtClean="0"/>
              <a:t>Responsible for overall management and operation of the AP Readiness Program</a:t>
            </a:r>
          </a:p>
          <a:p>
            <a:r>
              <a:rPr lang="en-US" dirty="0" smtClean="0"/>
              <a:t>Program Coordinator – </a:t>
            </a:r>
            <a:r>
              <a:rPr lang="en-US" dirty="0" smtClean="0">
                <a:hlinkClick r:id="rId4"/>
              </a:rPr>
              <a:t>Angelica Sandoval Magana</a:t>
            </a:r>
            <a:r>
              <a:rPr lang="en-US" dirty="0" smtClean="0"/>
              <a:t>, UCR</a:t>
            </a:r>
          </a:p>
          <a:p>
            <a:pPr lvl="1"/>
            <a:r>
              <a:rPr lang="en-US" dirty="0" smtClean="0"/>
              <a:t>Works with Program Director and provides the necessary support to accomplish the program’s goals and objectives</a:t>
            </a:r>
          </a:p>
          <a:p>
            <a:r>
              <a:rPr lang="en-US" dirty="0" smtClean="0"/>
              <a:t>RCOE Point of Contact – </a:t>
            </a:r>
            <a:r>
              <a:rPr lang="en-US" dirty="0" smtClean="0">
                <a:hlinkClick r:id="rId5"/>
              </a:rPr>
              <a:t>Gil Compton</a:t>
            </a:r>
            <a:r>
              <a:rPr lang="en-US" dirty="0" smtClean="0"/>
              <a:t>, College and Career Unit</a:t>
            </a:r>
          </a:p>
          <a:p>
            <a:pPr lvl="1"/>
            <a:r>
              <a:rPr lang="en-US" dirty="0" smtClean="0"/>
              <a:t>Acts as liaison between Riverside County Office of Education to support APR program, districts, and schools.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1" y="361760"/>
            <a:ext cx="971720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Advanced Placement Readiness (</a:t>
            </a:r>
            <a:r>
              <a:rPr lang="en-US" sz="4000" dirty="0" smtClean="0">
                <a:solidFill>
                  <a:srgbClr val="0070C0"/>
                </a:solidFill>
              </a:rPr>
              <a:t>APR</a:t>
            </a:r>
            <a:r>
              <a:rPr lang="en-US" sz="4000" dirty="0" smtClean="0"/>
              <a:t>)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232" y="1825149"/>
            <a:ext cx="50632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Provide Supplemental Instruction to AP Students</a:t>
            </a:r>
          </a:p>
          <a:p>
            <a:r>
              <a:rPr lang="en-US" dirty="0" smtClean="0"/>
              <a:t>Increase number of passing scores on AP Exams</a:t>
            </a:r>
          </a:p>
          <a:p>
            <a:r>
              <a:rPr lang="en-US" dirty="0" smtClean="0"/>
              <a:t>Provide professional development to AP teachers</a:t>
            </a:r>
          </a:p>
          <a:p>
            <a:r>
              <a:rPr lang="en-US" dirty="0" smtClean="0"/>
              <a:t>Eleven (11) AP courses supported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27424" y="40008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56997" y="1470784"/>
            <a:ext cx="7970293" cy="64940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 smtClean="0"/>
              <a:t>AP Biology</a:t>
            </a:r>
          </a:p>
          <a:p>
            <a:r>
              <a:rPr lang="en-US" sz="2800" dirty="0" smtClean="0"/>
              <a:t>AP Calculus AB</a:t>
            </a:r>
          </a:p>
          <a:p>
            <a:r>
              <a:rPr lang="en-US" sz="2800" dirty="0" smtClean="0"/>
              <a:t>AP Chemistry</a:t>
            </a:r>
          </a:p>
          <a:p>
            <a:r>
              <a:rPr lang="en-US" sz="2800" dirty="0" smtClean="0"/>
              <a:t>AP Computer Principles</a:t>
            </a:r>
          </a:p>
          <a:p>
            <a:r>
              <a:rPr lang="en-US" sz="2800" dirty="0" smtClean="0"/>
              <a:t>AP English Language</a:t>
            </a:r>
          </a:p>
          <a:p>
            <a:r>
              <a:rPr lang="en-US" sz="2800" dirty="0" smtClean="0"/>
              <a:t>AP English Literature</a:t>
            </a:r>
          </a:p>
          <a:p>
            <a:r>
              <a:rPr lang="en-US" sz="2800" dirty="0" smtClean="0"/>
              <a:t>AP Human Geography</a:t>
            </a:r>
          </a:p>
          <a:p>
            <a:r>
              <a:rPr lang="en-US" sz="2800" dirty="0" smtClean="0"/>
              <a:t>AP Physics</a:t>
            </a:r>
          </a:p>
          <a:p>
            <a:r>
              <a:rPr lang="en-US" sz="2800" dirty="0" smtClean="0"/>
              <a:t>AP Statistics</a:t>
            </a:r>
          </a:p>
          <a:p>
            <a:r>
              <a:rPr lang="en-US" sz="2800" dirty="0" smtClean="0"/>
              <a:t>AP US History</a:t>
            </a:r>
          </a:p>
          <a:p>
            <a:r>
              <a:rPr lang="en-US" sz="2800" dirty="0" smtClean="0"/>
              <a:t>AP World History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509375" y="1470784"/>
            <a:ext cx="39756" cy="4808124"/>
          </a:xfrm>
          <a:prstGeom prst="line">
            <a:avLst/>
          </a:prstGeom>
          <a:ln cmpd="dbl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3426"/>
            <a:ext cx="10515600" cy="617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Placement Readiness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897" y="1789045"/>
            <a:ext cx="10515600" cy="4900542"/>
          </a:xfrm>
          <a:ln w="76200">
            <a:noFill/>
          </a:ln>
        </p:spPr>
        <p:txBody>
          <a:bodyPr/>
          <a:lstStyle/>
          <a:p>
            <a:r>
              <a:rPr lang="en-US" dirty="0" smtClean="0"/>
              <a:t>Spring 2020 by the numbers. . . 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4656" y="2541380"/>
            <a:ext cx="16569401" cy="64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Google Shape;75;p16"/>
          <p:cNvGraphicFramePr/>
          <p:nvPr>
            <p:extLst>
              <p:ext uri="{D42A27DB-BD31-4B8C-83A1-F6EECF244321}">
                <p14:modId xmlns:p14="http://schemas.microsoft.com/office/powerpoint/2010/main" val="2031037617"/>
              </p:ext>
            </p:extLst>
          </p:nvPr>
        </p:nvGraphicFramePr>
        <p:xfrm>
          <a:off x="887215" y="2422608"/>
          <a:ext cx="10352964" cy="41429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8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1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/>
                        <a:t>2,946</a:t>
                      </a:r>
                      <a:endParaRPr sz="3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/>
                        <a:t>Number of students who registered for AP Readiness last year</a:t>
                      </a:r>
                      <a:endParaRPr sz="2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/>
                        <a:t>4,700</a:t>
                      </a:r>
                      <a:endParaRPr sz="3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Number of AP Exams taken by AP Readiness students last year</a:t>
                      </a:r>
                      <a:endParaRPr sz="2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/>
                        <a:t>35.4%</a:t>
                      </a:r>
                      <a:endParaRPr sz="3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/>
                        <a:t>AP Exam passing rate for Riverside County last year</a:t>
                      </a:r>
                      <a:endParaRPr sz="2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1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/>
                        <a:t>61.0%</a:t>
                      </a:r>
                      <a:endParaRPr sz="3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/>
                        <a:t>AP Exam passing rate for students attending </a:t>
                      </a:r>
                      <a:r>
                        <a:rPr lang="en" sz="2800" b="1" u="sng" dirty="0"/>
                        <a:t>3</a:t>
                      </a:r>
                      <a:r>
                        <a:rPr lang="en" sz="2800" dirty="0"/>
                        <a:t> or more AP Readiness Sessions last year. </a:t>
                      </a:r>
                      <a:endParaRPr sz="2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2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4528680"/>
              </p:ext>
            </p:extLst>
          </p:nvPr>
        </p:nvGraphicFramePr>
        <p:xfrm>
          <a:off x="1146412" y="1580736"/>
          <a:ext cx="10099343" cy="4795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44957">
                  <a:extLst>
                    <a:ext uri="{9D8B030D-6E8A-4147-A177-3AD203B41FA5}">
                      <a16:colId xmlns:a16="http://schemas.microsoft.com/office/drawing/2014/main" val="2858097449"/>
                    </a:ext>
                  </a:extLst>
                </a:gridCol>
                <a:gridCol w="3454386">
                  <a:extLst>
                    <a:ext uri="{9D8B030D-6E8A-4147-A177-3AD203B41FA5}">
                      <a16:colId xmlns:a16="http://schemas.microsoft.com/office/drawing/2014/main" val="4145204562"/>
                    </a:ext>
                  </a:extLst>
                </a:gridCol>
              </a:tblGrid>
              <a:tr h="8712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70C0"/>
                          </a:solidFill>
                        </a:rPr>
                        <a:t>2020 AP Exam Passing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</a:rPr>
                        <a:t> Rates </a:t>
                      </a:r>
                    </a:p>
                    <a:p>
                      <a:pPr algn="ctr"/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</a:rPr>
                        <a:t>by Sessions Attended</a:t>
                      </a:r>
                      <a:endParaRPr lang="en-US" sz="4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59408"/>
                  </a:ext>
                </a:extLst>
              </a:tr>
              <a:tr h="87120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Attended</a:t>
                      </a:r>
                      <a:r>
                        <a:rPr lang="en-US" sz="4000" baseline="0" dirty="0" smtClean="0"/>
                        <a:t> 0 Sessions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35.4%</a:t>
                      </a:r>
                      <a:endParaRPr lang="en-US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57485"/>
                  </a:ext>
                </a:extLst>
              </a:tr>
              <a:tr h="87120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Attended 1+ Sessions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53.9%</a:t>
                      </a:r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36722"/>
                  </a:ext>
                </a:extLst>
              </a:tr>
              <a:tr h="87120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Attended 3+ Sessions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61%</a:t>
                      </a:r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84926"/>
                  </a:ext>
                </a:extLst>
              </a:tr>
              <a:tr h="87120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Attended 6+ Sessions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65.5%</a:t>
                      </a:r>
                      <a:endParaRPr lang="en-US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43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5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41" y="1157115"/>
            <a:ext cx="3861421" cy="1325563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AP Readiness </a:t>
            </a:r>
            <a:br>
              <a:rPr lang="en-US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Session Dates</a:t>
            </a:r>
            <a:br>
              <a:rPr lang="en-US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(Saturday)</a:t>
            </a:r>
            <a:endParaRPr lang="en-US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4052"/>
            <a:ext cx="5157787" cy="3585611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/>
              <a:t>September 19, 2020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/>
              <a:t>October 10, 2020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/>
              <a:t>November 7, 2020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/>
              <a:t>December 5, 2020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/>
              <a:t>January 16, 2021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/>
              <a:t>February 13, 2021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/>
              <a:t>March 6, 2021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/>
              <a:t>April 10, 2021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168348" y="1381539"/>
            <a:ext cx="39756" cy="4808124"/>
          </a:xfrm>
          <a:prstGeom prst="line">
            <a:avLst/>
          </a:prstGeom>
          <a:ln cmpd="dbl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172200" y="1157116"/>
            <a:ext cx="5183188" cy="50325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/>
              </a:rPr>
              <a:t>Session Instructional Schedule</a:t>
            </a:r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/>
              <a:t>Session 1</a:t>
            </a:r>
          </a:p>
          <a:p>
            <a:pPr marL="0" indent="0" algn="ctr">
              <a:buNone/>
            </a:pPr>
            <a:r>
              <a:rPr lang="en-US" dirty="0" smtClean="0"/>
              <a:t>9 a.m. – 10:35 a.m.</a:t>
            </a:r>
          </a:p>
          <a:p>
            <a:pPr marL="0" indent="0" algn="ctr">
              <a:buNone/>
            </a:pPr>
            <a:r>
              <a:rPr lang="en-US" b="1" u="sng" dirty="0" smtClean="0"/>
              <a:t>Session 2</a:t>
            </a:r>
          </a:p>
          <a:p>
            <a:pPr marL="0" indent="0" algn="ctr">
              <a:buNone/>
            </a:pPr>
            <a:r>
              <a:rPr lang="en-US" dirty="0" smtClean="0"/>
              <a:t>11 a.m. – 12:35 p.m.</a:t>
            </a:r>
          </a:p>
          <a:p>
            <a:r>
              <a:rPr lang="en-US" dirty="0"/>
              <a:t>Each Saturday will use the same “Bell” schedule</a:t>
            </a:r>
          </a:p>
          <a:p>
            <a:r>
              <a:rPr lang="en-US" dirty="0" smtClean="0"/>
              <a:t>Breaks for students and teachers are built into the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593771"/>
            <a:ext cx="9238398" cy="975721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Logistics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2" y="1825625"/>
            <a:ext cx="9238398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Positions and Responsibilities</a:t>
            </a:r>
          </a:p>
          <a:p>
            <a:r>
              <a:rPr lang="en-US" sz="4400" dirty="0">
                <a:latin typeface="+mj-lt"/>
                <a:hlinkClick r:id="rId4"/>
              </a:rPr>
              <a:t>Registration</a:t>
            </a:r>
            <a:endParaRPr lang="en-US" sz="4400" dirty="0">
              <a:latin typeface="+mj-lt"/>
            </a:endParaRPr>
          </a:p>
          <a:p>
            <a:r>
              <a:rPr lang="en-US" sz="4400" dirty="0">
                <a:latin typeface="+mj-lt"/>
              </a:rPr>
              <a:t>Digital </a:t>
            </a:r>
            <a:r>
              <a:rPr lang="en-US" sz="4400" dirty="0" smtClean="0">
                <a:latin typeface="+mj-lt"/>
              </a:rPr>
              <a:t>Platform</a:t>
            </a:r>
          </a:p>
          <a:p>
            <a:r>
              <a:rPr lang="en-US" sz="4400" dirty="0" smtClean="0">
                <a:latin typeface="+mj-lt"/>
              </a:rPr>
              <a:t>Communication</a:t>
            </a:r>
            <a:endParaRPr lang="en-US" sz="4400" dirty="0">
              <a:latin typeface="+mj-lt"/>
            </a:endParaRPr>
          </a:p>
          <a:p>
            <a:r>
              <a:rPr lang="en-US" sz="4400" dirty="0">
                <a:latin typeface="+mj-lt"/>
              </a:rPr>
              <a:t>Student Expectations</a:t>
            </a:r>
          </a:p>
          <a:p>
            <a:r>
              <a:rPr lang="en-US" sz="4400" dirty="0" smtClean="0">
                <a:latin typeface="+mj-lt"/>
              </a:rPr>
              <a:t>Reports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462" y="2977415"/>
            <a:ext cx="5173937" cy="41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361760"/>
            <a:ext cx="9238398" cy="1325563"/>
          </a:xfrm>
        </p:spPr>
        <p:txBody>
          <a:bodyPr/>
          <a:lstStyle/>
          <a:p>
            <a:r>
              <a:rPr lang="en-US" dirty="0" smtClean="0"/>
              <a:t>Positions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1" y="1825625"/>
            <a:ext cx="9621673" cy="4351338"/>
          </a:xfrm>
        </p:spPr>
        <p:txBody>
          <a:bodyPr/>
          <a:lstStyle/>
          <a:p>
            <a:r>
              <a:rPr lang="en-US" dirty="0" smtClean="0"/>
              <a:t>Program Director – </a:t>
            </a:r>
            <a:r>
              <a:rPr lang="en-US" dirty="0" smtClean="0">
                <a:hlinkClick r:id="rId3"/>
              </a:rPr>
              <a:t>James Keipp</a:t>
            </a:r>
            <a:r>
              <a:rPr lang="en-US" dirty="0" smtClean="0"/>
              <a:t>, UCR</a:t>
            </a:r>
          </a:p>
          <a:p>
            <a:pPr lvl="1"/>
            <a:r>
              <a:rPr lang="en-US" dirty="0" smtClean="0"/>
              <a:t>Responsible for overall management and operation of the AP Readiness Program</a:t>
            </a:r>
          </a:p>
          <a:p>
            <a:r>
              <a:rPr lang="en-US" dirty="0" smtClean="0"/>
              <a:t>Program Coordinator – </a:t>
            </a:r>
            <a:r>
              <a:rPr lang="en-US" dirty="0" smtClean="0">
                <a:hlinkClick r:id="rId4"/>
              </a:rPr>
              <a:t>Angelica Sandoval Magana</a:t>
            </a:r>
            <a:r>
              <a:rPr lang="en-US" dirty="0" smtClean="0"/>
              <a:t>, UCR</a:t>
            </a:r>
          </a:p>
          <a:p>
            <a:pPr lvl="1"/>
            <a:r>
              <a:rPr lang="en-US" dirty="0" smtClean="0"/>
              <a:t>Works with Program Director and provides the necessary support to accomplish the program’s goals and objectives</a:t>
            </a:r>
          </a:p>
          <a:p>
            <a:r>
              <a:rPr lang="en-US" dirty="0" smtClean="0"/>
              <a:t>RCOE Point of Contact – </a:t>
            </a:r>
            <a:r>
              <a:rPr lang="en-US" dirty="0" smtClean="0">
                <a:hlinkClick r:id="rId5"/>
              </a:rPr>
              <a:t>Gil Compton</a:t>
            </a:r>
            <a:r>
              <a:rPr lang="en-US" dirty="0" smtClean="0"/>
              <a:t>, College and Career Unit</a:t>
            </a:r>
          </a:p>
          <a:p>
            <a:pPr lvl="1"/>
            <a:r>
              <a:rPr lang="en-US" dirty="0" smtClean="0"/>
              <a:t>Acts as liaison between Riverside County Office of Education to support APR program, districts, and schools.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2" y="361760"/>
            <a:ext cx="9238398" cy="1325563"/>
          </a:xfrm>
        </p:spPr>
        <p:txBody>
          <a:bodyPr/>
          <a:lstStyle/>
          <a:p>
            <a:r>
              <a:rPr lang="en-US" dirty="0" smtClean="0"/>
              <a:t>Positions and Responsibilities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1" y="1825625"/>
            <a:ext cx="9867333" cy="4351338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District Level Point of Contact</a:t>
            </a:r>
          </a:p>
          <a:p>
            <a:pPr lvl="2"/>
            <a:r>
              <a:rPr lang="en-US" sz="2800" dirty="0" smtClean="0"/>
              <a:t>Districts are asked to identify a district-level staff member to act as a liaison between the district, APR, and RCOE to support program </a:t>
            </a:r>
          </a:p>
          <a:p>
            <a:pPr lvl="1"/>
            <a:r>
              <a:rPr lang="en-US" sz="3600" dirty="0" smtClean="0"/>
              <a:t>Site Level Point of Contact</a:t>
            </a:r>
          </a:p>
          <a:p>
            <a:pPr lvl="2"/>
            <a:r>
              <a:rPr lang="en-US" sz="2800" dirty="0" smtClean="0"/>
              <a:t>Schools are asked </a:t>
            </a:r>
            <a:r>
              <a:rPr lang="en-US" sz="2800" dirty="0"/>
              <a:t>to identify a </a:t>
            </a:r>
            <a:r>
              <a:rPr lang="en-US" sz="2800" dirty="0" smtClean="0"/>
              <a:t>site-level </a:t>
            </a:r>
            <a:r>
              <a:rPr lang="en-US" sz="2800" dirty="0"/>
              <a:t>staff member to act as a liaison between the </a:t>
            </a:r>
            <a:r>
              <a:rPr lang="en-US" sz="2800" dirty="0" smtClean="0"/>
              <a:t>school, UCR APR, </a:t>
            </a:r>
            <a:r>
              <a:rPr lang="en-US" sz="2800" dirty="0"/>
              <a:t>and RCOE to support </a:t>
            </a:r>
            <a:r>
              <a:rPr lang="en-US" sz="2800" dirty="0" smtClean="0"/>
              <a:t>the program and communication with students, parents, </a:t>
            </a:r>
            <a:r>
              <a:rPr lang="en-US" sz="2800" dirty="0"/>
              <a:t>and participating </a:t>
            </a:r>
            <a:r>
              <a:rPr lang="en-US" sz="2800" dirty="0" smtClean="0"/>
              <a:t>teachers.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63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adiness_PPT_Template_V2_work" id="{C7AE80C3-68F9-412A-87BF-3602F7FE7A5F}" vid="{C092FAEC-33C4-4015-A996-34844E64BC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1283</Words>
  <Application>Microsoft Office PowerPoint</Application>
  <PresentationFormat>Widescreen</PresentationFormat>
  <Paragraphs>171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PowerPoint Presentation</vt:lpstr>
      <vt:lpstr>Agenda</vt:lpstr>
      <vt:lpstr>Advanced Placement Readiness (APR) Program</vt:lpstr>
      <vt:lpstr>Advanced Placement Readiness Program</vt:lpstr>
      <vt:lpstr>PowerPoint Presentation</vt:lpstr>
      <vt:lpstr>AP Readiness  Session Dates (Saturday)</vt:lpstr>
      <vt:lpstr>Program Logistics </vt:lpstr>
      <vt:lpstr>Positions and Responsibilities</vt:lpstr>
      <vt:lpstr>Positions and Responsibilities (continued)</vt:lpstr>
      <vt:lpstr>Positions and Responsibilities (continued)</vt:lpstr>
      <vt:lpstr>Positions and Responsibilities (continued)</vt:lpstr>
      <vt:lpstr>Positions and Responsibilities (continued)</vt:lpstr>
      <vt:lpstr>Program Registration</vt:lpstr>
      <vt:lpstr>Digital Platform - Zoom</vt:lpstr>
      <vt:lpstr>Digital Platform - Zoom</vt:lpstr>
      <vt:lpstr>Program Communication</vt:lpstr>
      <vt:lpstr>Student Expectations</vt:lpstr>
      <vt:lpstr>Program Reports</vt:lpstr>
      <vt:lpstr>Questions</vt:lpstr>
      <vt:lpstr>PowerPoint Presentation</vt:lpstr>
      <vt:lpstr>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Navaratnasingham</dc:creator>
  <cp:lastModifiedBy>Gil Compton</cp:lastModifiedBy>
  <cp:revision>57</cp:revision>
  <dcterms:created xsi:type="dcterms:W3CDTF">2019-09-17T02:32:59Z</dcterms:created>
  <dcterms:modified xsi:type="dcterms:W3CDTF">2020-08-31T15:40:02Z</dcterms:modified>
</cp:coreProperties>
</file>