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
      <p:font typeface="Varela Round" panose="020B0604020202020204" charset="-79"/>
      <p:regular r:id="rId23"/>
    </p:embeddedFont>
    <p:embeddedFont>
      <p:font typeface="Righteous" panose="020B0604020202020204" charset="0"/>
      <p:regular r:id="rId24"/>
    </p:embeddedFont>
    <p:embeddedFont>
      <p:font typeface="Roboto" panose="020B0604020202020204" charset="0"/>
      <p:regular r:id="rId25"/>
      <p:bold r:id="rId26"/>
      <p:italic r:id="rId27"/>
      <p:boldItalic r:id="rId28"/>
    </p:embeddedFont>
    <p:embeddedFont>
      <p:font typeface="Roboto Slab" panose="020B0604020202020204" charset="0"/>
      <p:regular r:id="rId29"/>
      <p:bold r:id="rId30"/>
    </p:embeddedFont>
    <p:embeddedFont>
      <p:font typeface="Barlow Light" panose="020B0604020202020204" charset="0"/>
      <p:regular r:id="rId31"/>
      <p:bold r:id="rId32"/>
      <p:italic r:id="rId33"/>
      <p:boldItalic r:id="rId34"/>
    </p:embeddedFont>
    <p:embeddedFont>
      <p:font typeface="Lobster" panose="020B0604020202020204" charset="0"/>
      <p:regular r:id="rId35"/>
    </p:embeddedFont>
    <p:embeddedFont>
      <p:font typeface="Oswald" panose="020B0604020202020204" charset="0"/>
      <p:regular r:id="rId36"/>
      <p:bold r:id="rId37"/>
    </p:embeddedFont>
    <p:embeddedFont>
      <p:font typeface="Calibri" panose="020F0502020204030204" pitchFamily="34" charset="0"/>
      <p:regular r:id="rId38"/>
      <p:bold r:id="rId39"/>
      <p:italic r:id="rId40"/>
      <p:boldItalic r:id="rId41"/>
    </p:embeddedFont>
    <p:embeddedFont>
      <p:font typeface="Montserrat" panose="020B0604020202020204" charset="0"/>
      <p:regular r:id="rId42"/>
      <p:bold r:id="rId43"/>
      <p:italic r:id="rId44"/>
      <p:boldItalic r:id="rId45"/>
    </p:embeddedFont>
    <p:embeddedFont>
      <p:font typeface="Barlow"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D36E5-56D3-4EFC-8714-205B38244BFD}">
  <a:tblStyle styleId="{324D36E5-56D3-4EFC-8714-205B38244B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0cd7b43b8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0cd7b43b8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0cd7b43b8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0cd7b43b8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9b3ffbbd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f9b3ffbbd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568577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568577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0cd7b43b8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0cd7b43b8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3ecbe6257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3ecbe625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3ecbe6257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3ecbe6257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3ecbe6257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3ecbe6257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3ecbe62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3ecbe6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9485d85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9485d85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0cd7b43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0cd7b43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Nicohl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cd7b43b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cd7b43b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0cd7b43b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0cd7b43b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Nicohl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0cd7b43b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0cd7b43b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0cd7b43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0cd7b43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Dwight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cd7b43b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cd7b43b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Mike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4"/>
        <p:cNvGrpSpPr/>
        <p:nvPr/>
      </p:nvGrpSpPr>
      <p:grpSpPr>
        <a:xfrm>
          <a:off x="0" y="0"/>
          <a:ext cx="0" cy="0"/>
          <a:chOff x="0" y="0"/>
          <a:chExt cx="0" cy="0"/>
        </a:xfrm>
      </p:grpSpPr>
      <p:sp>
        <p:nvSpPr>
          <p:cNvPr id="55" name="Google Shape;55;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8" name="Google Shape;5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9" name="Google Shape;59;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_2">
    <p:spTree>
      <p:nvGrpSpPr>
        <p:cNvPr id="1" name="Shape 60"/>
        <p:cNvGrpSpPr/>
        <p:nvPr/>
      </p:nvGrpSpPr>
      <p:grpSpPr>
        <a:xfrm>
          <a:off x="0" y="0"/>
          <a:ext cx="0" cy="0"/>
          <a:chOff x="0" y="0"/>
          <a:chExt cx="0" cy="0"/>
        </a:xfrm>
      </p:grpSpPr>
      <p:sp>
        <p:nvSpPr>
          <p:cNvPr id="61" name="Google Shape;61;p14"/>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14"/>
          <p:cNvGrpSpPr/>
          <p:nvPr/>
        </p:nvGrpSpPr>
        <p:grpSpPr>
          <a:xfrm>
            <a:off x="3001075" y="4182123"/>
            <a:ext cx="508851" cy="478711"/>
            <a:chOff x="5972700" y="2330200"/>
            <a:chExt cx="411625" cy="387275"/>
          </a:xfrm>
        </p:grpSpPr>
        <p:sp>
          <p:nvSpPr>
            <p:cNvPr id="74" name="Google Shape;74;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14"/>
          <p:cNvGrpSpPr/>
          <p:nvPr/>
        </p:nvGrpSpPr>
        <p:grpSpPr>
          <a:xfrm>
            <a:off x="5861768" y="506559"/>
            <a:ext cx="524975" cy="832145"/>
            <a:chOff x="6718575" y="2318625"/>
            <a:chExt cx="256950" cy="407375"/>
          </a:xfrm>
        </p:grpSpPr>
        <p:sp>
          <p:nvSpPr>
            <p:cNvPr id="77" name="Google Shape;77;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 name="Google Shape;78;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 name="Google Shape;79;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 name="Google Shape;80;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 name="Google Shape;82;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 name="Google Shape;83;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4" name="Google Shape;84;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5" name="Google Shape;85;p14"/>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2BDC7"/>
              </a:buClr>
              <a:buSzPts val="3000"/>
              <a:buNone/>
              <a:defRPr sz="3000">
                <a:solidFill>
                  <a:srgbClr val="02BDC7"/>
                </a:solidFill>
              </a:defRPr>
            </a:lvl1pPr>
            <a:lvl2pPr lvl="1" algn="ctr" rtl="0">
              <a:spcBef>
                <a:spcPts val="0"/>
              </a:spcBef>
              <a:spcAft>
                <a:spcPts val="0"/>
              </a:spcAft>
              <a:buClr>
                <a:srgbClr val="02BDC7"/>
              </a:buClr>
              <a:buSzPts val="3000"/>
              <a:buNone/>
              <a:defRPr sz="3000">
                <a:solidFill>
                  <a:srgbClr val="02BDC7"/>
                </a:solidFill>
              </a:defRPr>
            </a:lvl2pPr>
            <a:lvl3pPr lvl="2" algn="ctr" rtl="0">
              <a:spcBef>
                <a:spcPts val="0"/>
              </a:spcBef>
              <a:spcAft>
                <a:spcPts val="0"/>
              </a:spcAft>
              <a:buClr>
                <a:srgbClr val="02BDC7"/>
              </a:buClr>
              <a:buSzPts val="3000"/>
              <a:buNone/>
              <a:defRPr sz="3000">
                <a:solidFill>
                  <a:srgbClr val="02BDC7"/>
                </a:solidFill>
              </a:defRPr>
            </a:lvl3pPr>
            <a:lvl4pPr lvl="3" algn="ctr" rtl="0">
              <a:spcBef>
                <a:spcPts val="0"/>
              </a:spcBef>
              <a:spcAft>
                <a:spcPts val="0"/>
              </a:spcAft>
              <a:buClr>
                <a:srgbClr val="02BDC7"/>
              </a:buClr>
              <a:buSzPts val="3000"/>
              <a:buNone/>
              <a:defRPr sz="3000">
                <a:solidFill>
                  <a:srgbClr val="02BDC7"/>
                </a:solidFill>
              </a:defRPr>
            </a:lvl4pPr>
            <a:lvl5pPr lvl="4" algn="ctr" rtl="0">
              <a:spcBef>
                <a:spcPts val="0"/>
              </a:spcBef>
              <a:spcAft>
                <a:spcPts val="0"/>
              </a:spcAft>
              <a:buClr>
                <a:srgbClr val="02BDC7"/>
              </a:buClr>
              <a:buSzPts val="3000"/>
              <a:buNone/>
              <a:defRPr sz="3000">
                <a:solidFill>
                  <a:srgbClr val="02BDC7"/>
                </a:solidFill>
              </a:defRPr>
            </a:lvl5pPr>
            <a:lvl6pPr lvl="5" algn="ctr" rtl="0">
              <a:spcBef>
                <a:spcPts val="0"/>
              </a:spcBef>
              <a:spcAft>
                <a:spcPts val="0"/>
              </a:spcAft>
              <a:buClr>
                <a:srgbClr val="02BDC7"/>
              </a:buClr>
              <a:buSzPts val="3000"/>
              <a:buNone/>
              <a:defRPr sz="3000">
                <a:solidFill>
                  <a:srgbClr val="02BDC7"/>
                </a:solidFill>
              </a:defRPr>
            </a:lvl6pPr>
            <a:lvl7pPr lvl="6" algn="ctr" rtl="0">
              <a:spcBef>
                <a:spcPts val="0"/>
              </a:spcBef>
              <a:spcAft>
                <a:spcPts val="0"/>
              </a:spcAft>
              <a:buClr>
                <a:srgbClr val="02BDC7"/>
              </a:buClr>
              <a:buSzPts val="3000"/>
              <a:buNone/>
              <a:defRPr sz="3000">
                <a:solidFill>
                  <a:srgbClr val="02BDC7"/>
                </a:solidFill>
              </a:defRPr>
            </a:lvl7pPr>
            <a:lvl8pPr lvl="7" algn="ctr" rtl="0">
              <a:spcBef>
                <a:spcPts val="0"/>
              </a:spcBef>
              <a:spcAft>
                <a:spcPts val="0"/>
              </a:spcAft>
              <a:buClr>
                <a:srgbClr val="02BDC7"/>
              </a:buClr>
              <a:buSzPts val="3000"/>
              <a:buNone/>
              <a:defRPr sz="3000">
                <a:solidFill>
                  <a:srgbClr val="02BDC7"/>
                </a:solidFill>
              </a:defRPr>
            </a:lvl8pPr>
            <a:lvl9pPr lvl="8" algn="ctr" rtl="0">
              <a:spcBef>
                <a:spcPts val="0"/>
              </a:spcBef>
              <a:spcAft>
                <a:spcPts val="0"/>
              </a:spcAft>
              <a:buClr>
                <a:srgbClr val="02BDC7"/>
              </a:buClr>
              <a:buSzPts val="3000"/>
              <a:buNone/>
              <a:defRPr sz="3000">
                <a:solidFill>
                  <a:srgbClr val="02BDC7"/>
                </a:solidFill>
              </a:defRPr>
            </a:lvl9pPr>
          </a:lstStyle>
          <a:p>
            <a:endParaRPr/>
          </a:p>
        </p:txBody>
      </p:sp>
      <p:sp>
        <p:nvSpPr>
          <p:cNvPr id="89" name="Google Shape;89;p14"/>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B600"/>
              </a:buClr>
              <a:buSzPts val="1800"/>
              <a:buNone/>
              <a:defRPr>
                <a:solidFill>
                  <a:srgbClr val="FFB600"/>
                </a:solidFill>
              </a:defRPr>
            </a:lvl1pPr>
            <a:lvl2pPr lvl="1" algn="ctr" rtl="0">
              <a:spcBef>
                <a:spcPts val="1600"/>
              </a:spcBef>
              <a:spcAft>
                <a:spcPts val="0"/>
              </a:spcAft>
              <a:buClr>
                <a:srgbClr val="FFB600"/>
              </a:buClr>
              <a:buSzPts val="3000"/>
              <a:buNone/>
              <a:defRPr sz="3000">
                <a:solidFill>
                  <a:srgbClr val="FFB600"/>
                </a:solidFill>
              </a:defRPr>
            </a:lvl2pPr>
            <a:lvl3pPr lvl="2" algn="ctr" rtl="0">
              <a:spcBef>
                <a:spcPts val="1600"/>
              </a:spcBef>
              <a:spcAft>
                <a:spcPts val="0"/>
              </a:spcAft>
              <a:buClr>
                <a:srgbClr val="FFB600"/>
              </a:buClr>
              <a:buSzPts val="3000"/>
              <a:buNone/>
              <a:defRPr sz="3000">
                <a:solidFill>
                  <a:srgbClr val="FFB600"/>
                </a:solidFill>
              </a:defRPr>
            </a:lvl3pPr>
            <a:lvl4pPr lvl="3" algn="ctr" rtl="0">
              <a:spcBef>
                <a:spcPts val="1600"/>
              </a:spcBef>
              <a:spcAft>
                <a:spcPts val="0"/>
              </a:spcAft>
              <a:buClr>
                <a:srgbClr val="FFB600"/>
              </a:buClr>
              <a:buSzPts val="3000"/>
              <a:buNone/>
              <a:defRPr sz="3000">
                <a:solidFill>
                  <a:srgbClr val="FFB600"/>
                </a:solidFill>
              </a:defRPr>
            </a:lvl4pPr>
            <a:lvl5pPr lvl="4" algn="ctr" rtl="0">
              <a:spcBef>
                <a:spcPts val="1600"/>
              </a:spcBef>
              <a:spcAft>
                <a:spcPts val="0"/>
              </a:spcAft>
              <a:buClr>
                <a:srgbClr val="FFB600"/>
              </a:buClr>
              <a:buSzPts val="3000"/>
              <a:buNone/>
              <a:defRPr sz="3000">
                <a:solidFill>
                  <a:srgbClr val="FFB600"/>
                </a:solidFill>
              </a:defRPr>
            </a:lvl5pPr>
            <a:lvl6pPr lvl="5" algn="ctr" rtl="0">
              <a:spcBef>
                <a:spcPts val="1600"/>
              </a:spcBef>
              <a:spcAft>
                <a:spcPts val="0"/>
              </a:spcAft>
              <a:buClr>
                <a:srgbClr val="FFB600"/>
              </a:buClr>
              <a:buSzPts val="3000"/>
              <a:buNone/>
              <a:defRPr sz="3000">
                <a:solidFill>
                  <a:srgbClr val="FFB600"/>
                </a:solidFill>
              </a:defRPr>
            </a:lvl6pPr>
            <a:lvl7pPr lvl="6" algn="ctr" rtl="0">
              <a:spcBef>
                <a:spcPts val="1600"/>
              </a:spcBef>
              <a:spcAft>
                <a:spcPts val="0"/>
              </a:spcAft>
              <a:buClr>
                <a:srgbClr val="FFB600"/>
              </a:buClr>
              <a:buSzPts val="3000"/>
              <a:buNone/>
              <a:defRPr sz="3000">
                <a:solidFill>
                  <a:srgbClr val="FFB600"/>
                </a:solidFill>
              </a:defRPr>
            </a:lvl7pPr>
            <a:lvl8pPr lvl="7" algn="ctr" rtl="0">
              <a:spcBef>
                <a:spcPts val="1600"/>
              </a:spcBef>
              <a:spcAft>
                <a:spcPts val="0"/>
              </a:spcAft>
              <a:buClr>
                <a:srgbClr val="FFB600"/>
              </a:buClr>
              <a:buSzPts val="3000"/>
              <a:buNone/>
              <a:defRPr sz="3000">
                <a:solidFill>
                  <a:srgbClr val="FFB600"/>
                </a:solidFill>
              </a:defRPr>
            </a:lvl8pPr>
            <a:lvl9pPr lvl="8" algn="ctr" rtl="0">
              <a:spcBef>
                <a:spcPts val="1600"/>
              </a:spcBef>
              <a:spcAft>
                <a:spcPts val="1600"/>
              </a:spcAft>
              <a:buClr>
                <a:srgbClr val="FFB600"/>
              </a:buClr>
              <a:buSzPts val="3000"/>
              <a:buNone/>
              <a:defRPr sz="3000">
                <a:solidFill>
                  <a:srgbClr val="FFB6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1500">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nwebb@henry.k12.ga.us" TargetMode="External"/><Relationship Id="rId4" Type="http://schemas.openxmlformats.org/officeDocument/2006/relationships/hyperlink" Target="http://www.bit.ly/webbcatech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angelacleveland.com/presentations" TargetMode="External"/><Relationship Id="rId5" Type="http://schemas.openxmlformats.org/officeDocument/2006/relationships/hyperlink" Target="https://docs.google.com/spreadsheets/d/142Cf6lsau6_YY7Lne8cE-4HeccmplPCB46kIeJGSBJQ/copy"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shakeuplearning.com/blog/force-users-to-make-a-copy-of-a-google-doc/"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spreadsheets/d/1YGdhPCuP5GndT4nKTiV7OyTCPWZ3Eb-gXw1YHLRfljg/edit#gid=1430141244" TargetMode="External"/><Relationship Id="rId3" Type="http://schemas.openxmlformats.org/officeDocument/2006/relationships/hyperlink" Target="https://chrome.google.com/webstore/detail/doc-to-form/paadgjaehgkbopbjfaomaophiphlmalh?hl=en-GB" TargetMode="External"/><Relationship Id="rId7" Type="http://schemas.openxmlformats.org/officeDocument/2006/relationships/hyperlink" Target="https://chrome.google.com/webstore/detail/yet-another-mail-merge/mgmgmhkohaenhokbdnlpcljckbhpbmef?hl=en"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gsuite.google.com/marketplace/app/split_names/1072896854591" TargetMode="External"/><Relationship Id="rId11" Type="http://schemas.openxmlformats.org/officeDocument/2006/relationships/image" Target="../media/image16.jpg"/><Relationship Id="rId5" Type="http://schemas.openxmlformats.org/officeDocument/2006/relationships/hyperlink" Target="https://automate.io/blog/google-sheets-add-ons/" TargetMode="External"/><Relationship Id="rId10" Type="http://schemas.openxmlformats.org/officeDocument/2006/relationships/hyperlink" Target="http://www.youtube.com/watch?v=TOHZzcPwU4E" TargetMode="External"/><Relationship Id="rId4" Type="http://schemas.openxmlformats.org/officeDocument/2006/relationships/hyperlink" Target="https://gsuite.google.com/marketplace/app/ez_query/388117003720" TargetMode="Externa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support.google.com/edu/classroom/?hl=en#topic=6020277" TargetMode="External"/><Relationship Id="rId7" Type="http://schemas.openxmlformats.org/officeDocument/2006/relationships/hyperlink" Target="http://www.youtube.com/watch?v=0DCOe9v9Cu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classroom.google.com/u/0/c/NTczMjk0NzY5NFpa"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0.png"/><Relationship Id="rId7" Type="http://schemas.openxmlformats.org/officeDocument/2006/relationships/hyperlink" Target="http://www.youtube.com/watch?v=0Vga7mfIK6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hyperlink" Target="http://drive.google.com/file/d/1KbZo9aQR7QYveQPqeBMZq37MV2hMbGmX/vie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lideapps.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www.youtube.com/watch?v=BzwN6RJpsA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www.bit.ly/webbcatech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instagram.com/techlovingschoolcounselor" TargetMode="External"/><Relationship Id="rId5" Type="http://schemas.openxmlformats.org/officeDocument/2006/relationships/hyperlink" Target="http://www.twitter.com/CounselorPCE" TargetMode="External"/><Relationship Id="rId4" Type="http://schemas.openxmlformats.org/officeDocument/2006/relationships/hyperlink" Target="mailto:nwebb@henry.k12.ga.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nwebb@henry.k12.ga.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www.instagram.com/techlovingschoolcounselor" TargetMode="External"/><Relationship Id="rId4" Type="http://schemas.openxmlformats.org/officeDocument/2006/relationships/hyperlink" Target="http://www.twitter.com/CounselorP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more.com/nesh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forms.gle/irK7txRzMCSCi3uv8"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driv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XfLRh4GCAdJLO0cLMZRxh5JiYVCOmDI6L9yz_f1iPD4/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s://www.google.com/docs/about/" TargetMode="External"/><Relationship Id="rId4" Type="http://schemas.openxmlformats.org/officeDocument/2006/relationships/hyperlink" Target="https://docs.google.com/document/d/1bYgUb9bVoD9Jnflnf6k62AuggyEqNkpnDLKX0jF5Fqw/cop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presentation/d/1wVYKCkWAEAGZvQ1rFfady_X593AFyLpaXTw7UPFwfrE/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google.com/slides/about/" TargetMode="External"/><Relationship Id="rId5" Type="http://schemas.openxmlformats.org/officeDocument/2006/relationships/image" Target="../media/image8.png"/><Relationship Id="rId4" Type="http://schemas.openxmlformats.org/officeDocument/2006/relationships/hyperlink" Target="https://www.youtube.com/watch?v=-Eg1lHyrwM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oo.gl/forms/Eq0UeCU5wSk33DDb2" TargetMode="External"/><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youtube.com/watch?v=fXQDFhKFuTU" TargetMode="External"/><Relationship Id="rId5" Type="http://schemas.openxmlformats.org/officeDocument/2006/relationships/image" Target="../media/image9.png"/><Relationship Id="rId4" Type="http://schemas.openxmlformats.org/officeDocument/2006/relationships/hyperlink" Target="https://www.google.com/forms/abou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Yc19FrSCvqqOrEMenwzxYPl63-exy3uJgcOueOs2Krk/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www.google.com/sheets/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p:nvPr/>
        </p:nvSpPr>
        <p:spPr>
          <a:xfrm>
            <a:off x="908875" y="2571750"/>
            <a:ext cx="7517400" cy="9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latin typeface="Righteous"/>
              <a:ea typeface="Righteous"/>
              <a:cs typeface="Righteous"/>
              <a:sym typeface="Righteous"/>
            </a:endParaRPr>
          </a:p>
          <a:p>
            <a:pPr marL="0" lvl="0" indent="0" algn="r" rtl="0">
              <a:spcBef>
                <a:spcPts val="720"/>
              </a:spcBef>
              <a:spcAft>
                <a:spcPts val="0"/>
              </a:spcAft>
              <a:buClr>
                <a:schemeClr val="lt1"/>
              </a:buClr>
              <a:buSzPts val="3600"/>
              <a:buFont typeface="Calibri"/>
              <a:buNone/>
            </a:pPr>
            <a:endParaRPr sz="3000">
              <a:latin typeface="Righteous"/>
              <a:ea typeface="Righteous"/>
              <a:cs typeface="Righteous"/>
              <a:sym typeface="Righteous"/>
            </a:endParaRPr>
          </a:p>
        </p:txBody>
      </p:sp>
      <p:pic>
        <p:nvPicPr>
          <p:cNvPr id="95" name="Google Shape;95;p15"/>
          <p:cNvPicPr preferRelativeResize="0"/>
          <p:nvPr/>
        </p:nvPicPr>
        <p:blipFill>
          <a:blip r:embed="rId3">
            <a:alphaModFix/>
          </a:blip>
          <a:stretch>
            <a:fillRect/>
          </a:stretch>
        </p:blipFill>
        <p:spPr>
          <a:xfrm>
            <a:off x="6284425" y="0"/>
            <a:ext cx="2859575" cy="1718975"/>
          </a:xfrm>
          <a:prstGeom prst="rect">
            <a:avLst/>
          </a:prstGeom>
          <a:noFill/>
          <a:ln>
            <a:noFill/>
          </a:ln>
        </p:spPr>
      </p:pic>
      <p:sp>
        <p:nvSpPr>
          <p:cNvPr id="96" name="Google Shape;96;p15"/>
          <p:cNvSpPr txBox="1">
            <a:spLocks noGrp="1"/>
          </p:cNvSpPr>
          <p:nvPr>
            <p:ph type="ctrTitle"/>
          </p:nvPr>
        </p:nvSpPr>
        <p:spPr>
          <a:xfrm>
            <a:off x="344250" y="1718975"/>
            <a:ext cx="8455500" cy="18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bster"/>
                <a:ea typeface="Lobster"/>
                <a:cs typeface="Lobster"/>
                <a:sym typeface="Lobster"/>
              </a:rPr>
              <a:t>Virtual Tech Tools 2.0</a:t>
            </a:r>
            <a:endParaRPr>
              <a:latin typeface="Lobster"/>
              <a:ea typeface="Lobster"/>
              <a:cs typeface="Lobster"/>
              <a:sym typeface="Lobster"/>
            </a:endParaRPr>
          </a:p>
        </p:txBody>
      </p:sp>
      <p:sp>
        <p:nvSpPr>
          <p:cNvPr id="97" name="Google Shape;97;p15"/>
          <p:cNvSpPr txBox="1">
            <a:spLocks noGrp="1"/>
          </p:cNvSpPr>
          <p:nvPr>
            <p:ph type="subTitle" idx="1"/>
          </p:nvPr>
        </p:nvSpPr>
        <p:spPr>
          <a:xfrm>
            <a:off x="344250" y="3550650"/>
            <a:ext cx="4910100" cy="153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Nicohl Shelton Webb</a:t>
            </a:r>
            <a:endParaRPr/>
          </a:p>
          <a:p>
            <a:pPr marL="0" lvl="0" indent="0" algn="l" rtl="0">
              <a:spcBef>
                <a:spcPts val="0"/>
              </a:spcBef>
              <a:spcAft>
                <a:spcPts val="0"/>
              </a:spcAft>
              <a:buNone/>
            </a:pPr>
            <a:r>
              <a:rPr lang="en"/>
              <a:t>Henry County Schools </a:t>
            </a:r>
            <a:endParaRPr/>
          </a:p>
          <a:p>
            <a:pPr marL="0" lvl="0" indent="0" algn="l" rtl="0">
              <a:spcBef>
                <a:spcPts val="0"/>
              </a:spcBef>
              <a:spcAft>
                <a:spcPts val="0"/>
              </a:spcAft>
              <a:buNone/>
            </a:pPr>
            <a:r>
              <a:rPr lang="en" u="sng">
                <a:solidFill>
                  <a:schemeClr val="hlink"/>
                </a:solidFill>
                <a:hlinkClick r:id="rId4"/>
              </a:rPr>
              <a:t>bit.ly/webbcatech2</a:t>
            </a:r>
            <a:r>
              <a:rPr lang="en"/>
              <a:t> </a:t>
            </a:r>
            <a:endParaRPr/>
          </a:p>
          <a:p>
            <a:pPr marL="0" lvl="0" indent="0" algn="l" rtl="0">
              <a:spcBef>
                <a:spcPts val="0"/>
              </a:spcBef>
              <a:spcAft>
                <a:spcPts val="0"/>
              </a:spcAft>
              <a:buNone/>
            </a:pPr>
            <a:r>
              <a:rPr lang="en" u="sng">
                <a:solidFill>
                  <a:schemeClr val="hlink"/>
                </a:solidFill>
                <a:hlinkClick r:id="rId5"/>
              </a:rPr>
              <a:t>nwebb@henry.k12.ga.us</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descr="Snip20170913_1.png"/>
          <p:cNvPicPr preferRelativeResize="0"/>
          <p:nvPr/>
        </p:nvPicPr>
        <p:blipFill>
          <a:blip r:embed="rId3">
            <a:alphaModFix/>
          </a:blip>
          <a:stretch>
            <a:fillRect/>
          </a:stretch>
        </p:blipFill>
        <p:spPr>
          <a:xfrm>
            <a:off x="0" y="129800"/>
            <a:ext cx="9143999" cy="4376349"/>
          </a:xfrm>
          <a:prstGeom prst="rect">
            <a:avLst/>
          </a:prstGeom>
          <a:noFill/>
          <a:ln>
            <a:noFill/>
          </a:ln>
        </p:spPr>
      </p:pic>
      <p:sp>
        <p:nvSpPr>
          <p:cNvPr id="188" name="Google Shape;188;p24"/>
          <p:cNvSpPr txBox="1"/>
          <p:nvPr/>
        </p:nvSpPr>
        <p:spPr>
          <a:xfrm>
            <a:off x="1713350" y="1071738"/>
            <a:ext cx="6174000" cy="30000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rPr>
              <a:t>How can I:</a:t>
            </a:r>
            <a:endParaRPr sz="3000">
              <a:solidFill>
                <a:srgbClr val="000000"/>
              </a:solidFill>
            </a:endParaRPr>
          </a:p>
          <a:p>
            <a:pPr marL="457200" lvl="0" indent="-419100" algn="l" rtl="0">
              <a:spcBef>
                <a:spcPts val="0"/>
              </a:spcBef>
              <a:spcAft>
                <a:spcPts val="0"/>
              </a:spcAft>
              <a:buClr>
                <a:srgbClr val="000000"/>
              </a:buClr>
              <a:buSzPts val="3000"/>
              <a:buChar char="●"/>
            </a:pPr>
            <a:r>
              <a:rPr lang="en" sz="3000">
                <a:solidFill>
                  <a:srgbClr val="000000"/>
                </a:solidFill>
              </a:rPr>
              <a:t>keep an effective &amp; efficient counselor log?</a:t>
            </a:r>
            <a:endParaRPr sz="3000">
              <a:solidFill>
                <a:srgbClr val="000000"/>
              </a:solidFill>
            </a:endParaRPr>
          </a:p>
          <a:p>
            <a:pPr marL="457200" lvl="0" indent="-419100" algn="l" rtl="0">
              <a:spcBef>
                <a:spcPts val="0"/>
              </a:spcBef>
              <a:spcAft>
                <a:spcPts val="0"/>
              </a:spcAft>
              <a:buClr>
                <a:srgbClr val="000000"/>
              </a:buClr>
              <a:buSzPts val="3000"/>
              <a:buChar char="●"/>
            </a:pPr>
            <a:r>
              <a:rPr lang="en" sz="3000">
                <a:solidFill>
                  <a:srgbClr val="000000"/>
                </a:solidFill>
              </a:rPr>
              <a:t>track data?</a:t>
            </a:r>
            <a:endParaRPr sz="3000">
              <a:solidFill>
                <a:srgbClr val="000000"/>
              </a:solidFill>
            </a:endParaRPr>
          </a:p>
          <a:p>
            <a:pPr marL="457200" lvl="0" indent="-419100" algn="l" rtl="0">
              <a:spcBef>
                <a:spcPts val="0"/>
              </a:spcBef>
              <a:spcAft>
                <a:spcPts val="0"/>
              </a:spcAft>
              <a:buClr>
                <a:srgbClr val="000000"/>
              </a:buClr>
              <a:buSzPts val="3000"/>
              <a:buChar char="●"/>
            </a:pPr>
            <a:r>
              <a:rPr lang="en" sz="3000">
                <a:solidFill>
                  <a:srgbClr val="000000"/>
                </a:solidFill>
              </a:rPr>
              <a:t>use data to advocate for my 		students and program?</a:t>
            </a:r>
            <a:endParaRPr/>
          </a:p>
        </p:txBody>
      </p:sp>
      <p:pic>
        <p:nvPicPr>
          <p:cNvPr id="189" name="Google Shape;189;p24"/>
          <p:cNvPicPr preferRelativeResize="0"/>
          <p:nvPr/>
        </p:nvPicPr>
        <p:blipFill>
          <a:blip r:embed="rId4">
            <a:alphaModFix/>
          </a:blip>
          <a:stretch>
            <a:fillRect/>
          </a:stretch>
        </p:blipFill>
        <p:spPr>
          <a:xfrm rot="1199670">
            <a:off x="6951147" y="1621129"/>
            <a:ext cx="1331056" cy="1579768"/>
          </a:xfrm>
          <a:prstGeom prst="rect">
            <a:avLst/>
          </a:prstGeom>
          <a:noFill/>
          <a:ln>
            <a:noFill/>
          </a:ln>
        </p:spPr>
      </p:pic>
      <p:sp>
        <p:nvSpPr>
          <p:cNvPr id="190" name="Google Shape;190;p24"/>
          <p:cNvSpPr txBox="1"/>
          <p:nvPr/>
        </p:nvSpPr>
        <p:spPr>
          <a:xfrm>
            <a:off x="223625" y="4506150"/>
            <a:ext cx="87402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u="sng">
                <a:solidFill>
                  <a:srgbClr val="0000FF"/>
                </a:solidFill>
                <a:hlinkClick r:id="rId5"/>
              </a:rPr>
              <a:t>Link to Google Sheet for Counselor Log/Data Collection (make a copy of it for yourself).</a:t>
            </a:r>
            <a:endParaRPr>
              <a:solidFill>
                <a:srgbClr val="000000"/>
              </a:solidFill>
            </a:endParaRPr>
          </a:p>
          <a:p>
            <a:pPr marL="0" lvl="0" indent="0" algn="l" rtl="0">
              <a:spcBef>
                <a:spcPts val="0"/>
              </a:spcBef>
              <a:spcAft>
                <a:spcPts val="0"/>
              </a:spcAft>
              <a:buClr>
                <a:srgbClr val="000000"/>
              </a:buClr>
              <a:buSzPts val="1100"/>
              <a:buFont typeface="Arial"/>
              <a:buNone/>
            </a:pPr>
            <a:r>
              <a:rPr lang="en">
                <a:solidFill>
                  <a:srgbClr val="000000"/>
                </a:solidFill>
              </a:rPr>
              <a:t>Taken from: </a:t>
            </a:r>
            <a:r>
              <a:rPr lang="en" u="sng">
                <a:solidFill>
                  <a:srgbClr val="0000FF"/>
                </a:solidFill>
                <a:hlinkClick r:id="rId6"/>
              </a:rPr>
              <a:t>https://www.angelacleveland.com/presentations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t>Google faux pas</a:t>
            </a:r>
            <a:endParaRPr sz="7200"/>
          </a:p>
        </p:txBody>
      </p:sp>
      <p:sp>
        <p:nvSpPr>
          <p:cNvPr id="196" name="Google Shape;19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Have you ever shared a Google Doc, Slide, Sheet with a colleague to use, but they forgot to “make a copy” and they ended up editing your version? Click </a:t>
            </a:r>
            <a:r>
              <a:rPr lang="en" b="1" i="1" u="sng">
                <a:solidFill>
                  <a:schemeClr val="hlink"/>
                </a:solidFill>
                <a:hlinkClick r:id="rId3"/>
              </a:rPr>
              <a:t>here</a:t>
            </a:r>
            <a:r>
              <a:rPr lang="en"/>
              <a:t> for some easy steps to force someone to make a copy! </a:t>
            </a:r>
            <a:endParaRPr/>
          </a:p>
        </p:txBody>
      </p:sp>
      <p:pic>
        <p:nvPicPr>
          <p:cNvPr id="197" name="Google Shape;197;p25"/>
          <p:cNvPicPr preferRelativeResize="0"/>
          <p:nvPr/>
        </p:nvPicPr>
        <p:blipFill>
          <a:blip r:embed="rId4">
            <a:alphaModFix/>
          </a:blip>
          <a:stretch>
            <a:fillRect/>
          </a:stretch>
        </p:blipFill>
        <p:spPr>
          <a:xfrm>
            <a:off x="1258925" y="2791700"/>
            <a:ext cx="2441852" cy="2046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90900" y="1850075"/>
            <a:ext cx="4394400" cy="9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Favorite Add-Ons</a:t>
            </a:r>
            <a:endParaRPr/>
          </a:p>
        </p:txBody>
      </p:sp>
      <p:sp>
        <p:nvSpPr>
          <p:cNvPr id="203" name="Google Shape;203;p26"/>
          <p:cNvSpPr txBox="1">
            <a:spLocks noGrp="1"/>
          </p:cNvSpPr>
          <p:nvPr>
            <p:ph type="subTitle" idx="1"/>
          </p:nvPr>
        </p:nvSpPr>
        <p:spPr>
          <a:xfrm>
            <a:off x="265500" y="2674998"/>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222222"/>
                </a:solidFill>
                <a:highlight>
                  <a:srgbClr val="FFFFFF"/>
                </a:highlight>
              </a:rPr>
              <a:t>Add</a:t>
            </a:r>
            <a:r>
              <a:rPr lang="en" sz="1900">
                <a:solidFill>
                  <a:srgbClr val="222222"/>
                </a:solidFill>
                <a:highlight>
                  <a:srgbClr val="FFFFFF"/>
                </a:highlight>
              </a:rPr>
              <a:t>-</a:t>
            </a:r>
            <a:r>
              <a:rPr lang="en" sz="1900" b="1">
                <a:solidFill>
                  <a:srgbClr val="222222"/>
                </a:solidFill>
                <a:highlight>
                  <a:srgbClr val="FFFFFF"/>
                </a:highlight>
              </a:rPr>
              <a:t>ons</a:t>
            </a:r>
            <a:r>
              <a:rPr lang="en" sz="1900">
                <a:solidFill>
                  <a:srgbClr val="222222"/>
                </a:solidFill>
                <a:highlight>
                  <a:srgbClr val="FFFFFF"/>
                </a:highlight>
              </a:rPr>
              <a:t> are customized extensions of G Suite productivity applications such as </a:t>
            </a:r>
            <a:r>
              <a:rPr lang="en" sz="1900" b="1">
                <a:solidFill>
                  <a:srgbClr val="222222"/>
                </a:solidFill>
                <a:highlight>
                  <a:srgbClr val="FFFFFF"/>
                </a:highlight>
              </a:rPr>
              <a:t>Google</a:t>
            </a:r>
            <a:r>
              <a:rPr lang="en" sz="1900">
                <a:solidFill>
                  <a:srgbClr val="222222"/>
                </a:solidFill>
                <a:highlight>
                  <a:srgbClr val="FFFFFF"/>
                </a:highlight>
              </a:rPr>
              <a:t> Sheets, and </a:t>
            </a:r>
            <a:r>
              <a:rPr lang="en" sz="1900" b="1">
                <a:solidFill>
                  <a:srgbClr val="222222"/>
                </a:solidFill>
                <a:highlight>
                  <a:srgbClr val="FFFFFF"/>
                </a:highlight>
              </a:rPr>
              <a:t>Google</a:t>
            </a:r>
            <a:r>
              <a:rPr lang="en" sz="1900">
                <a:solidFill>
                  <a:srgbClr val="222222"/>
                </a:solidFill>
                <a:highlight>
                  <a:srgbClr val="FFFFFF"/>
                </a:highlight>
              </a:rPr>
              <a:t> Docs and Google Forms. </a:t>
            </a:r>
            <a:r>
              <a:rPr lang="en" sz="1900" b="1">
                <a:solidFill>
                  <a:srgbClr val="222222"/>
                </a:solidFill>
                <a:highlight>
                  <a:srgbClr val="FFFFFF"/>
                </a:highlight>
              </a:rPr>
              <a:t>Add</a:t>
            </a:r>
            <a:r>
              <a:rPr lang="en" sz="1900">
                <a:solidFill>
                  <a:srgbClr val="222222"/>
                </a:solidFill>
                <a:highlight>
                  <a:srgbClr val="FFFFFF"/>
                </a:highlight>
              </a:rPr>
              <a:t>-</a:t>
            </a:r>
            <a:r>
              <a:rPr lang="en" sz="1900" b="1">
                <a:solidFill>
                  <a:srgbClr val="222222"/>
                </a:solidFill>
                <a:highlight>
                  <a:srgbClr val="FFFFFF"/>
                </a:highlight>
              </a:rPr>
              <a:t>ons</a:t>
            </a:r>
            <a:r>
              <a:rPr lang="en" sz="1900">
                <a:solidFill>
                  <a:srgbClr val="222222"/>
                </a:solidFill>
                <a:highlight>
                  <a:srgbClr val="FFFFFF"/>
                </a:highlight>
              </a:rPr>
              <a:t> lets you create shortcuts quickly and easily.</a:t>
            </a:r>
            <a:endParaRPr sz="1900"/>
          </a:p>
        </p:txBody>
      </p:sp>
      <p:sp>
        <p:nvSpPr>
          <p:cNvPr id="204" name="Google Shape;204;p26"/>
          <p:cNvSpPr txBox="1">
            <a:spLocks noGrp="1"/>
          </p:cNvSpPr>
          <p:nvPr>
            <p:ph type="body" idx="2"/>
          </p:nvPr>
        </p:nvSpPr>
        <p:spPr>
          <a:xfrm>
            <a:off x="4939500" y="1450375"/>
            <a:ext cx="3837000" cy="2968800"/>
          </a:xfrm>
          <a:prstGeom prst="rect">
            <a:avLst/>
          </a:prstGeom>
        </p:spPr>
        <p:txBody>
          <a:bodyPr spcFirstLastPara="1" wrap="square" lIns="91425" tIns="91425" rIns="91425" bIns="91425" anchor="ctr" anchorCtr="0">
            <a:noAutofit/>
          </a:bodyPr>
          <a:lstStyle/>
          <a:p>
            <a:pPr marL="457200" lvl="0" indent="-342900" algn="ctr" rtl="0">
              <a:lnSpc>
                <a:spcPct val="200000"/>
              </a:lnSpc>
              <a:spcBef>
                <a:spcPts val="0"/>
              </a:spcBef>
              <a:spcAft>
                <a:spcPts val="0"/>
              </a:spcAft>
              <a:buSzPts val="1800"/>
              <a:buChar char="●"/>
            </a:pPr>
            <a:endParaRPr/>
          </a:p>
          <a:p>
            <a:pPr marL="457200" lvl="0" indent="-342900" algn="ctr" rtl="0">
              <a:lnSpc>
                <a:spcPct val="200000"/>
              </a:lnSpc>
              <a:spcBef>
                <a:spcPts val="0"/>
              </a:spcBef>
              <a:spcAft>
                <a:spcPts val="0"/>
              </a:spcAft>
              <a:buSzPts val="1800"/>
              <a:buChar char="●"/>
            </a:pPr>
            <a:r>
              <a:rPr lang="en" u="sng">
                <a:solidFill>
                  <a:schemeClr val="hlink"/>
                </a:solidFill>
                <a:hlinkClick r:id="rId3"/>
              </a:rPr>
              <a:t>Docs to Forms</a:t>
            </a:r>
            <a:endParaRPr/>
          </a:p>
          <a:p>
            <a:pPr marL="457200" lvl="0" indent="-342900" algn="ctr" rtl="0">
              <a:lnSpc>
                <a:spcPct val="200000"/>
              </a:lnSpc>
              <a:spcBef>
                <a:spcPts val="0"/>
              </a:spcBef>
              <a:spcAft>
                <a:spcPts val="0"/>
              </a:spcAft>
              <a:buSzPts val="1800"/>
              <a:buChar char="●"/>
            </a:pPr>
            <a:r>
              <a:rPr lang="en" u="sng">
                <a:solidFill>
                  <a:schemeClr val="hlink"/>
                </a:solidFill>
                <a:hlinkClick r:id="rId4"/>
              </a:rPr>
              <a:t>EZ Query</a:t>
            </a:r>
            <a:endParaRPr/>
          </a:p>
          <a:p>
            <a:pPr marL="457200" lvl="0" indent="-342900" algn="ctr" rtl="0">
              <a:lnSpc>
                <a:spcPct val="200000"/>
              </a:lnSpc>
              <a:spcBef>
                <a:spcPts val="0"/>
              </a:spcBef>
              <a:spcAft>
                <a:spcPts val="0"/>
              </a:spcAft>
              <a:buSzPts val="1800"/>
              <a:buChar char="●"/>
            </a:pPr>
            <a:r>
              <a:rPr lang="en" u="sng">
                <a:solidFill>
                  <a:schemeClr val="hlink"/>
                </a:solidFill>
                <a:hlinkClick r:id="rId5"/>
              </a:rPr>
              <a:t>Power Tools</a:t>
            </a:r>
            <a:endParaRPr/>
          </a:p>
          <a:p>
            <a:pPr marL="457200" lvl="0" indent="-342900" algn="ctr" rtl="0">
              <a:lnSpc>
                <a:spcPct val="200000"/>
              </a:lnSpc>
              <a:spcBef>
                <a:spcPts val="0"/>
              </a:spcBef>
              <a:spcAft>
                <a:spcPts val="0"/>
              </a:spcAft>
              <a:buSzPts val="1800"/>
              <a:buChar char="●"/>
            </a:pPr>
            <a:r>
              <a:rPr lang="en" u="sng">
                <a:solidFill>
                  <a:schemeClr val="hlink"/>
                </a:solidFill>
                <a:hlinkClick r:id="rId6"/>
              </a:rPr>
              <a:t>Split Names</a:t>
            </a:r>
            <a:endParaRPr/>
          </a:p>
          <a:p>
            <a:pPr marL="457200" lvl="0" indent="-342900" algn="ctr" rtl="0">
              <a:lnSpc>
                <a:spcPct val="200000"/>
              </a:lnSpc>
              <a:spcBef>
                <a:spcPts val="0"/>
              </a:spcBef>
              <a:spcAft>
                <a:spcPts val="0"/>
              </a:spcAft>
              <a:buSzPts val="1800"/>
              <a:buChar char="●"/>
            </a:pPr>
            <a:r>
              <a:rPr lang="en" u="sng">
                <a:solidFill>
                  <a:schemeClr val="hlink"/>
                </a:solidFill>
                <a:hlinkClick r:id="rId7"/>
              </a:rPr>
              <a:t>Yet Another Mail Merge</a:t>
            </a:r>
            <a:endParaRPr/>
          </a:p>
          <a:p>
            <a:pPr marL="457200" lvl="0" indent="-342900" algn="ctr" rtl="0">
              <a:lnSpc>
                <a:spcPct val="200000"/>
              </a:lnSpc>
              <a:spcBef>
                <a:spcPts val="0"/>
              </a:spcBef>
              <a:spcAft>
                <a:spcPts val="0"/>
              </a:spcAft>
              <a:buSzPts val="1800"/>
              <a:buChar char="●"/>
            </a:pPr>
            <a:r>
              <a:rPr lang="en" u="sng">
                <a:solidFill>
                  <a:schemeClr val="hlink"/>
                </a:solidFill>
                <a:hlinkClick r:id="rId8"/>
              </a:rPr>
              <a:t>Sheets Text to Column</a:t>
            </a:r>
            <a:endParaRPr/>
          </a:p>
        </p:txBody>
      </p:sp>
      <p:pic>
        <p:nvPicPr>
          <p:cNvPr id="205" name="Google Shape;205;p26"/>
          <p:cNvPicPr preferRelativeResize="0"/>
          <p:nvPr/>
        </p:nvPicPr>
        <p:blipFill>
          <a:blip r:embed="rId9">
            <a:alphaModFix/>
          </a:blip>
          <a:stretch>
            <a:fillRect/>
          </a:stretch>
        </p:blipFill>
        <p:spPr>
          <a:xfrm rot="-8">
            <a:off x="527428" y="246741"/>
            <a:ext cx="3039554" cy="1615217"/>
          </a:xfrm>
          <a:prstGeom prst="rect">
            <a:avLst/>
          </a:prstGeom>
          <a:noFill/>
          <a:ln w="38100" cap="flat" cmpd="sng">
            <a:solidFill>
              <a:schemeClr val="dk2"/>
            </a:solidFill>
            <a:prstDash val="solid"/>
            <a:round/>
            <a:headEnd type="none" w="sm" len="sm"/>
            <a:tailEnd type="none" w="sm" len="sm"/>
          </a:ln>
          <a:effectLst>
            <a:outerShdw blurRad="85725" dist="66675" dir="5400000" algn="bl" rotWithShape="0">
              <a:srgbClr val="1C4587">
                <a:alpha val="6000"/>
              </a:srgbClr>
            </a:outerShdw>
          </a:effectLst>
        </p:spPr>
      </p:pic>
      <p:pic>
        <p:nvPicPr>
          <p:cNvPr id="206" name="Google Shape;206;p26" descr="Learn how to use EZ Query, a free add-on for Google Sheets that allows you to create new tabs within a single spreadsheet, allowing you to better filter your data." title="&quot;EZ Query&quot; Google Sheets Add-on Tutorial Video">
            <a:hlinkClick r:id="rId10"/>
          </p:cNvPr>
          <p:cNvPicPr preferRelativeResize="0"/>
          <p:nvPr/>
        </p:nvPicPr>
        <p:blipFill>
          <a:blip r:embed="rId11">
            <a:alphaModFix/>
          </a:blip>
          <a:stretch>
            <a:fillRect/>
          </a:stretch>
        </p:blipFill>
        <p:spPr>
          <a:xfrm>
            <a:off x="6126825" y="62675"/>
            <a:ext cx="1850275" cy="138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90800" y="49350"/>
            <a:ext cx="44160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Classroom</a:t>
            </a:r>
            <a:endParaRPr sz="1400"/>
          </a:p>
        </p:txBody>
      </p:sp>
      <p:sp>
        <p:nvSpPr>
          <p:cNvPr id="212" name="Google Shape;212;p27"/>
          <p:cNvSpPr txBox="1">
            <a:spLocks noGrp="1"/>
          </p:cNvSpPr>
          <p:nvPr>
            <p:ph type="subTitle" idx="1"/>
          </p:nvPr>
        </p:nvSpPr>
        <p:spPr>
          <a:xfrm>
            <a:off x="90800" y="361700"/>
            <a:ext cx="4324200" cy="3269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640"/>
              </a:spcBef>
              <a:spcAft>
                <a:spcPts val="0"/>
              </a:spcAft>
              <a:buNone/>
            </a:pPr>
            <a:r>
              <a:rPr lang="en" sz="1900">
                <a:solidFill>
                  <a:srgbClr val="999999"/>
                </a:solidFill>
                <a:highlight>
                  <a:schemeClr val="lt1"/>
                </a:highlight>
                <a:latin typeface="Righteous"/>
                <a:ea typeface="Righteous"/>
                <a:cs typeface="Righteous"/>
                <a:sym typeface="Righteous"/>
              </a:rPr>
              <a:t>Google Classroom is a free web service developed by Google for schools that aims to simplify creating, distributing and grading assignments in a paperless way. School Counselors can use this for Career Cluster lessons and to disseminate information. </a:t>
            </a:r>
            <a:endParaRPr sz="1900">
              <a:latin typeface="Righteous"/>
              <a:ea typeface="Righteous"/>
              <a:cs typeface="Righteous"/>
              <a:sym typeface="Righteous"/>
            </a:endParaRPr>
          </a:p>
          <a:p>
            <a:pPr marL="0" lvl="0" indent="0" algn="ctr" rtl="0">
              <a:spcBef>
                <a:spcPts val="0"/>
              </a:spcBef>
              <a:spcAft>
                <a:spcPts val="0"/>
              </a:spcAft>
              <a:buClr>
                <a:schemeClr val="dk1"/>
              </a:buClr>
              <a:buSzPts val="1100"/>
              <a:buFont typeface="Arial"/>
              <a:buNone/>
            </a:pPr>
            <a:endParaRPr sz="2400">
              <a:latin typeface="Righteous"/>
              <a:ea typeface="Righteous"/>
              <a:cs typeface="Righteous"/>
              <a:sym typeface="Righteous"/>
            </a:endParaRPr>
          </a:p>
          <a:p>
            <a:pPr marL="0" lvl="0" indent="0" algn="ctr" rtl="0">
              <a:spcBef>
                <a:spcPts val="0"/>
              </a:spcBef>
              <a:spcAft>
                <a:spcPts val="0"/>
              </a:spcAft>
              <a:buNone/>
            </a:pPr>
            <a:endParaRPr/>
          </a:p>
        </p:txBody>
      </p:sp>
      <p:sp>
        <p:nvSpPr>
          <p:cNvPr id="213" name="Google Shape;213;p27"/>
          <p:cNvSpPr txBox="1">
            <a:spLocks noGrp="1"/>
          </p:cNvSpPr>
          <p:nvPr>
            <p:ph type="body" idx="2"/>
          </p:nvPr>
        </p:nvSpPr>
        <p:spPr>
          <a:xfrm>
            <a:off x="4767775" y="3234800"/>
            <a:ext cx="4247400" cy="1668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latin typeface="Righteous"/>
                <a:ea typeface="Righteous"/>
                <a:cs typeface="Righteous"/>
                <a:sym typeface="Righteous"/>
              </a:rPr>
              <a:t>Example</a:t>
            </a:r>
            <a:r>
              <a:rPr lang="en">
                <a:latin typeface="Righteous"/>
                <a:ea typeface="Righteous"/>
                <a:cs typeface="Righteous"/>
                <a:sym typeface="Righteous"/>
              </a:rPr>
              <a:t>: </a:t>
            </a:r>
            <a:endParaRPr>
              <a:latin typeface="Righteous"/>
              <a:ea typeface="Righteous"/>
              <a:cs typeface="Righteous"/>
              <a:sym typeface="Righteous"/>
            </a:endParaRPr>
          </a:p>
          <a:p>
            <a:pPr marL="0" lvl="0" indent="0" algn="l" rtl="0">
              <a:spcBef>
                <a:spcPts val="1600"/>
              </a:spcBef>
              <a:spcAft>
                <a:spcPts val="0"/>
              </a:spcAft>
              <a:buNone/>
            </a:pPr>
            <a:endParaRPr>
              <a:latin typeface="Righteous"/>
              <a:ea typeface="Righteous"/>
              <a:cs typeface="Righteous"/>
              <a:sym typeface="Righteous"/>
            </a:endParaRPr>
          </a:p>
          <a:p>
            <a:pPr marL="0" lvl="0" indent="0" algn="l" rtl="0">
              <a:spcBef>
                <a:spcPts val="1600"/>
              </a:spcBef>
              <a:spcAft>
                <a:spcPts val="1600"/>
              </a:spcAft>
              <a:buNone/>
            </a:pPr>
            <a:endParaRPr sz="2400">
              <a:latin typeface="Righteous"/>
              <a:ea typeface="Righteous"/>
              <a:cs typeface="Righteous"/>
              <a:sym typeface="Righteous"/>
            </a:endParaRPr>
          </a:p>
        </p:txBody>
      </p:sp>
      <p:sp>
        <p:nvSpPr>
          <p:cNvPr id="214" name="Google Shape;214;p27"/>
          <p:cNvSpPr txBox="1">
            <a:spLocks noGrp="1"/>
          </p:cNvSpPr>
          <p:nvPr>
            <p:ph type="subTitle" idx="1"/>
          </p:nvPr>
        </p:nvSpPr>
        <p:spPr>
          <a:xfrm>
            <a:off x="4909375" y="2124925"/>
            <a:ext cx="4017000" cy="1110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a:solidFill>
                  <a:srgbClr val="000000"/>
                </a:solidFill>
                <a:latin typeface="Righteous"/>
                <a:ea typeface="Righteous"/>
                <a:cs typeface="Righteous"/>
                <a:sym typeface="Righteous"/>
                <a:hlinkClick r:id="rId3"/>
              </a:rPr>
              <a:t>How to get started with Google Classroom? </a:t>
            </a:r>
            <a:endParaRPr sz="2400">
              <a:solidFill>
                <a:srgbClr val="000000"/>
              </a:solidFill>
              <a:latin typeface="Righteous"/>
              <a:ea typeface="Righteous"/>
              <a:cs typeface="Righteous"/>
              <a:sym typeface="Righteous"/>
            </a:endParaRPr>
          </a:p>
        </p:txBody>
      </p:sp>
      <p:pic>
        <p:nvPicPr>
          <p:cNvPr id="215" name="Google Shape;215;p27">
            <a:hlinkClick r:id="rId4"/>
          </p:cNvPr>
          <p:cNvPicPr preferRelativeResize="0"/>
          <p:nvPr/>
        </p:nvPicPr>
        <p:blipFill>
          <a:blip r:embed="rId5">
            <a:alphaModFix/>
          </a:blip>
          <a:stretch>
            <a:fillRect/>
          </a:stretch>
        </p:blipFill>
        <p:spPr>
          <a:xfrm>
            <a:off x="6019374" y="495750"/>
            <a:ext cx="2012675" cy="1328725"/>
          </a:xfrm>
          <a:prstGeom prst="rect">
            <a:avLst/>
          </a:prstGeom>
          <a:noFill/>
          <a:ln>
            <a:noFill/>
          </a:ln>
        </p:spPr>
      </p:pic>
      <p:pic>
        <p:nvPicPr>
          <p:cNvPr id="216" name="Google Shape;216;p27"/>
          <p:cNvPicPr preferRelativeResize="0"/>
          <p:nvPr/>
        </p:nvPicPr>
        <p:blipFill>
          <a:blip r:embed="rId6">
            <a:alphaModFix/>
          </a:blip>
          <a:stretch>
            <a:fillRect/>
          </a:stretch>
        </p:blipFill>
        <p:spPr>
          <a:xfrm>
            <a:off x="437870" y="3408450"/>
            <a:ext cx="3721854" cy="1668900"/>
          </a:xfrm>
          <a:prstGeom prst="rect">
            <a:avLst/>
          </a:prstGeom>
          <a:noFill/>
          <a:ln>
            <a:noFill/>
          </a:ln>
        </p:spPr>
      </p:pic>
      <p:pic>
        <p:nvPicPr>
          <p:cNvPr id="217" name="Google Shape;217;p27" descr="What is Google classroom?&#10;Create your OWN videos on https://explee.com&#10;&#10;That video has been produced with Explee: http://explee.com. Create animated videos easily! Explee is an online presentation software that allows you to create amazing and mind-blowed animated videos. Select animations that fit with your speech and produce your video. The result: a beautiful and efficient video presentation." title="What is Google classroom?">
            <a:hlinkClick r:id="rId7"/>
          </p:cNvPr>
          <p:cNvPicPr preferRelativeResize="0"/>
          <p:nvPr/>
        </p:nvPicPr>
        <p:blipFill>
          <a:blip r:embed="rId8">
            <a:alphaModFix/>
          </a:blip>
          <a:stretch>
            <a:fillRect/>
          </a:stretch>
        </p:blipFill>
        <p:spPr>
          <a:xfrm>
            <a:off x="6227100" y="3631331"/>
            <a:ext cx="1630874" cy="12231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arlow"/>
                <a:ea typeface="Barlow"/>
                <a:cs typeface="Barlow"/>
                <a:sym typeface="Barlow"/>
              </a:rPr>
              <a:t>Screencastify is my new best friend! </a:t>
            </a:r>
            <a:endParaRPr sz="3600">
              <a:latin typeface="Barlow"/>
              <a:ea typeface="Barlow"/>
              <a:cs typeface="Barlow"/>
              <a:sym typeface="Barlow"/>
            </a:endParaRPr>
          </a:p>
        </p:txBody>
      </p:sp>
      <p:pic>
        <p:nvPicPr>
          <p:cNvPr id="223" name="Google Shape;223;p28"/>
          <p:cNvPicPr preferRelativeResize="0"/>
          <p:nvPr/>
        </p:nvPicPr>
        <p:blipFill>
          <a:blip r:embed="rId3">
            <a:alphaModFix/>
          </a:blip>
          <a:stretch>
            <a:fillRect/>
          </a:stretch>
        </p:blipFill>
        <p:spPr>
          <a:xfrm rot="-301975">
            <a:off x="6014350" y="22575"/>
            <a:ext cx="2581400" cy="2581400"/>
          </a:xfrm>
          <a:prstGeom prst="rect">
            <a:avLst/>
          </a:prstGeom>
          <a:noFill/>
          <a:ln>
            <a:noFill/>
          </a:ln>
        </p:spPr>
      </p:pic>
      <p:pic>
        <p:nvPicPr>
          <p:cNvPr id="224" name="Google Shape;224;p28" title="Example of Screencastify.webm">
            <a:hlinkClick r:id="rId4"/>
          </p:cNvPr>
          <p:cNvPicPr preferRelativeResize="0"/>
          <p:nvPr/>
        </p:nvPicPr>
        <p:blipFill>
          <a:blip r:embed="rId5">
            <a:alphaModFix/>
          </a:blip>
          <a:stretch>
            <a:fillRect/>
          </a:stretch>
        </p:blipFill>
        <p:spPr>
          <a:xfrm>
            <a:off x="5518879" y="3186925"/>
            <a:ext cx="3185109" cy="1790749"/>
          </a:xfrm>
          <a:prstGeom prst="rect">
            <a:avLst/>
          </a:prstGeom>
          <a:noFill/>
          <a:ln>
            <a:noFill/>
          </a:ln>
        </p:spPr>
      </p:pic>
      <p:pic>
        <p:nvPicPr>
          <p:cNvPr id="225" name="Google Shape;225;p28"/>
          <p:cNvPicPr preferRelativeResize="0"/>
          <p:nvPr/>
        </p:nvPicPr>
        <p:blipFill>
          <a:blip r:embed="rId6">
            <a:alphaModFix/>
          </a:blip>
          <a:stretch>
            <a:fillRect/>
          </a:stretch>
        </p:blipFill>
        <p:spPr>
          <a:xfrm>
            <a:off x="537175" y="3122350"/>
            <a:ext cx="3410893" cy="1790750"/>
          </a:xfrm>
          <a:prstGeom prst="rect">
            <a:avLst/>
          </a:prstGeom>
          <a:noFill/>
          <a:ln>
            <a:noFill/>
          </a:ln>
        </p:spPr>
      </p:pic>
      <p:sp>
        <p:nvSpPr>
          <p:cNvPr id="226" name="Google Shape;226;p28"/>
          <p:cNvSpPr/>
          <p:nvPr/>
        </p:nvSpPr>
        <p:spPr>
          <a:xfrm>
            <a:off x="537175" y="0"/>
            <a:ext cx="1853400" cy="2058000"/>
          </a:xfrm>
          <a:prstGeom prst="downArrowCallout">
            <a:avLst>
              <a:gd name="adj1" fmla="val 25000"/>
              <a:gd name="adj2" fmla="val 25000"/>
              <a:gd name="adj3" fmla="val 25000"/>
              <a:gd name="adj4" fmla="val 64977"/>
            </a:avLst>
          </a:prstGeom>
          <a:solidFill>
            <a:srgbClr val="FC4540">
              <a:alpha val="788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1C232"/>
              </a:highlight>
            </a:endParaRPr>
          </a:p>
        </p:txBody>
      </p:sp>
      <p:sp>
        <p:nvSpPr>
          <p:cNvPr id="227" name="Google Shape;227;p28"/>
          <p:cNvSpPr txBox="1"/>
          <p:nvPr/>
        </p:nvSpPr>
        <p:spPr>
          <a:xfrm>
            <a:off x="537164" y="9"/>
            <a:ext cx="1853400" cy="18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222222"/>
                </a:solidFill>
                <a:latin typeface="Roboto"/>
                <a:ea typeface="Roboto"/>
                <a:cs typeface="Roboto"/>
                <a:sym typeface="Roboto"/>
              </a:rPr>
              <a:t>Screencastify is an ultra simple screen recorder that will supercharge the way you communicate at work. Record, edit and share HD videos in seconds.</a:t>
            </a:r>
            <a:endParaRPr b="1"/>
          </a:p>
        </p:txBody>
      </p:sp>
      <p:pic>
        <p:nvPicPr>
          <p:cNvPr id="228" name="Google Shape;228;p28" descr="Jon Fortney explains how to use Screencastify from start to finish." title="Screencastify Tutorial 2019">
            <a:hlinkClick r:id="rId7"/>
          </p:cNvPr>
          <p:cNvPicPr preferRelativeResize="0"/>
          <p:nvPr/>
        </p:nvPicPr>
        <p:blipFill>
          <a:blip r:embed="rId8">
            <a:alphaModFix/>
          </a:blip>
          <a:stretch>
            <a:fillRect/>
          </a:stretch>
        </p:blipFill>
        <p:spPr>
          <a:xfrm>
            <a:off x="2996900" y="0"/>
            <a:ext cx="2988175" cy="2241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a:solidFill>
                  <a:schemeClr val="hlink"/>
                </a:solidFill>
                <a:hlinkClick r:id="rId3"/>
              </a:rPr>
              <a:t>Glide App</a:t>
            </a:r>
            <a:endParaRPr/>
          </a:p>
        </p:txBody>
      </p:sp>
      <p:sp>
        <p:nvSpPr>
          <p:cNvPr id="234" name="Google Shape;234;p2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50">
                <a:solidFill>
                  <a:srgbClr val="000000"/>
                </a:solidFill>
                <a:highlight>
                  <a:srgbClr val="FFFFFF"/>
                </a:highlight>
              </a:rPr>
              <a:t>Glide turns spreadsheets into beautiful, easy-to-use apps, without code. Pick a spreadsheet or start with a template, customize your app, then share it instantly.</a:t>
            </a:r>
            <a:r>
              <a:rPr lang="en" sz="3000">
                <a:solidFill>
                  <a:srgbClr val="000000"/>
                </a:solidFill>
              </a:rPr>
              <a:t> </a:t>
            </a:r>
            <a:endParaRPr sz="3000">
              <a:solidFill>
                <a:srgbClr val="000000"/>
              </a:solidFill>
            </a:endParaRPr>
          </a:p>
        </p:txBody>
      </p:sp>
      <p:pic>
        <p:nvPicPr>
          <p:cNvPr id="235" name="Google Shape;235;p29" descr="Create your first app now: https://go.glideapps.com/?signUp" title="Create your first app with Glide">
            <a:hlinkClick r:id="rId4"/>
          </p:cNvPr>
          <p:cNvPicPr preferRelativeResize="0"/>
          <p:nvPr/>
        </p:nvPicPr>
        <p:blipFill>
          <a:blip r:embed="rId5">
            <a:alphaModFix/>
          </a:blip>
          <a:stretch>
            <a:fillRect/>
          </a:stretch>
        </p:blipFill>
        <p:spPr>
          <a:xfrm>
            <a:off x="997436" y="120950"/>
            <a:ext cx="2581325" cy="1935975"/>
          </a:xfrm>
          <a:prstGeom prst="rect">
            <a:avLst/>
          </a:prstGeom>
          <a:noFill/>
          <a:ln>
            <a:noFill/>
          </a:ln>
        </p:spPr>
      </p:pic>
      <p:pic>
        <p:nvPicPr>
          <p:cNvPr id="236" name="Google Shape;236;p29"/>
          <p:cNvPicPr preferRelativeResize="0"/>
          <p:nvPr/>
        </p:nvPicPr>
        <p:blipFill>
          <a:blip r:embed="rId6">
            <a:alphaModFix/>
          </a:blip>
          <a:stretch>
            <a:fillRect/>
          </a:stretch>
        </p:blipFill>
        <p:spPr>
          <a:xfrm>
            <a:off x="4572000" y="1081675"/>
            <a:ext cx="4572001" cy="3229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286800" y="910375"/>
            <a:ext cx="6253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THANKS!</a:t>
            </a:r>
            <a:endParaRPr sz="6000"/>
          </a:p>
        </p:txBody>
      </p:sp>
      <p:sp>
        <p:nvSpPr>
          <p:cNvPr id="242" name="Google Shape;242;p30"/>
          <p:cNvSpPr txBox="1">
            <a:spLocks noGrp="1"/>
          </p:cNvSpPr>
          <p:nvPr>
            <p:ph type="body" idx="1"/>
          </p:nvPr>
        </p:nvSpPr>
        <p:spPr>
          <a:xfrm>
            <a:off x="1821375" y="3106075"/>
            <a:ext cx="5136300" cy="78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3000" b="1"/>
              <a:t>Nicohl Shelton Webb</a:t>
            </a:r>
            <a:endParaRPr sz="3000" b="1"/>
          </a:p>
          <a:p>
            <a:pPr marL="0" lvl="0" indent="0" algn="l" rtl="0">
              <a:spcBef>
                <a:spcPts val="1600"/>
              </a:spcBef>
              <a:spcAft>
                <a:spcPts val="0"/>
              </a:spcAft>
              <a:buClr>
                <a:schemeClr val="dk1"/>
              </a:buClr>
              <a:buSzPts val="1100"/>
              <a:buFont typeface="Arial"/>
              <a:buNone/>
            </a:pPr>
            <a:endParaRPr sz="1800" b="1"/>
          </a:p>
          <a:p>
            <a:pPr marL="0" lvl="0" indent="0" algn="l" rtl="0">
              <a:spcBef>
                <a:spcPts val="1600"/>
              </a:spcBef>
              <a:spcAft>
                <a:spcPts val="0"/>
              </a:spcAft>
              <a:buClr>
                <a:schemeClr val="dk1"/>
              </a:buClr>
              <a:buSzPts val="1100"/>
              <a:buFont typeface="Arial"/>
              <a:buNone/>
            </a:pPr>
            <a:endParaRPr sz="1800" b="1"/>
          </a:p>
          <a:p>
            <a:pPr marL="0" lvl="0" indent="0" algn="l" rtl="0">
              <a:spcBef>
                <a:spcPts val="1600"/>
              </a:spcBef>
              <a:spcAft>
                <a:spcPts val="1600"/>
              </a:spcAft>
              <a:buClr>
                <a:schemeClr val="dk1"/>
              </a:buClr>
              <a:buSzPts val="1100"/>
              <a:buFont typeface="Arial"/>
              <a:buNone/>
            </a:pPr>
            <a:r>
              <a:rPr lang="en" b="1"/>
              <a:t> </a:t>
            </a:r>
            <a:endParaRPr sz="1800" b="1"/>
          </a:p>
        </p:txBody>
      </p:sp>
      <p:sp>
        <p:nvSpPr>
          <p:cNvPr id="243" name="Google Shape;243;p3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44" name="Google Shape;244;p30"/>
          <p:cNvPicPr preferRelativeResize="0"/>
          <p:nvPr/>
        </p:nvPicPr>
        <p:blipFill>
          <a:blip r:embed="rId3">
            <a:alphaModFix/>
          </a:blip>
          <a:stretch>
            <a:fillRect/>
          </a:stretch>
        </p:blipFill>
        <p:spPr>
          <a:xfrm>
            <a:off x="4180912" y="252325"/>
            <a:ext cx="4280640" cy="2853750"/>
          </a:xfrm>
          <a:prstGeom prst="rect">
            <a:avLst/>
          </a:prstGeom>
          <a:noFill/>
          <a:ln>
            <a:noFill/>
          </a:ln>
        </p:spPr>
      </p:pic>
      <p:graphicFrame>
        <p:nvGraphicFramePr>
          <p:cNvPr id="245" name="Google Shape;245;p30"/>
          <p:cNvGraphicFramePr/>
          <p:nvPr/>
        </p:nvGraphicFramePr>
        <p:xfrm>
          <a:off x="196688" y="3890875"/>
          <a:ext cx="3000000" cy="3000000"/>
        </p:xfrm>
        <a:graphic>
          <a:graphicData uri="http://schemas.openxmlformats.org/drawingml/2006/table">
            <a:tbl>
              <a:tblPr>
                <a:noFill/>
                <a:tableStyleId>{324D36E5-56D3-4EFC-8714-205B38244BFD}</a:tableStyleId>
              </a:tblPr>
              <a:tblGrid>
                <a:gridCol w="3040800">
                  <a:extLst>
                    <a:ext uri="{9D8B030D-6E8A-4147-A177-3AD203B41FA5}">
                      <a16:colId xmlns:a16="http://schemas.microsoft.com/office/drawing/2014/main" val="20000"/>
                    </a:ext>
                  </a:extLst>
                </a:gridCol>
                <a:gridCol w="5709825">
                  <a:extLst>
                    <a:ext uri="{9D8B030D-6E8A-4147-A177-3AD203B41FA5}">
                      <a16:colId xmlns:a16="http://schemas.microsoft.com/office/drawing/2014/main" val="20001"/>
                    </a:ext>
                  </a:extLst>
                </a:gridCol>
              </a:tblGrid>
              <a:tr h="1003900">
                <a:tc>
                  <a:txBody>
                    <a:bodyPr/>
                    <a:lstStyle/>
                    <a:p>
                      <a:pPr marL="0" lvl="0" indent="0" algn="l" rtl="0">
                        <a:lnSpc>
                          <a:spcPct val="100000"/>
                        </a:lnSpc>
                        <a:spcBef>
                          <a:spcPts val="0"/>
                        </a:spcBef>
                        <a:spcAft>
                          <a:spcPts val="0"/>
                        </a:spcAft>
                        <a:buClr>
                          <a:schemeClr val="dk1"/>
                        </a:buClr>
                        <a:buSzPts val="1100"/>
                        <a:buFont typeface="Arial"/>
                        <a:buNone/>
                      </a:pPr>
                      <a:r>
                        <a:rPr lang="en" sz="1800" b="1" u="sng">
                          <a:solidFill>
                            <a:schemeClr val="hlink"/>
                          </a:solidFill>
                          <a:latin typeface="Varela Round"/>
                          <a:ea typeface="Varela Round"/>
                          <a:cs typeface="Varela Round"/>
                          <a:sym typeface="Varela Round"/>
                          <a:hlinkClick r:id="rId4"/>
                        </a:rPr>
                        <a:t>nwebb@henry.k12.ga.us</a:t>
                      </a:r>
                      <a:endParaRPr sz="1800" b="1">
                        <a:solidFill>
                          <a:srgbClr val="617A86"/>
                        </a:solidFill>
                        <a:latin typeface="Varela Round"/>
                        <a:ea typeface="Varela Round"/>
                        <a:cs typeface="Varela Round"/>
                        <a:sym typeface="Varela Round"/>
                      </a:endParaRPr>
                    </a:p>
                    <a:p>
                      <a:pPr marL="0" lvl="0" indent="0" algn="l" rtl="0">
                        <a:lnSpc>
                          <a:spcPct val="100000"/>
                        </a:lnSpc>
                        <a:spcBef>
                          <a:spcPts val="0"/>
                        </a:spcBef>
                        <a:spcAft>
                          <a:spcPts val="0"/>
                        </a:spcAft>
                        <a:buNone/>
                      </a:pPr>
                      <a:endParaRPr sz="1800"/>
                    </a:p>
                  </a:txBody>
                  <a:tcPr marL="91425" marR="91425" marT="91425" marB="91425"/>
                </a:tc>
                <a:tc>
                  <a:txBody>
                    <a:bodyPr/>
                    <a:lstStyle/>
                    <a:p>
                      <a:pPr marL="0" lvl="0" indent="0" algn="l" rtl="0">
                        <a:lnSpc>
                          <a:spcPct val="100000"/>
                        </a:lnSpc>
                        <a:spcBef>
                          <a:spcPts val="0"/>
                        </a:spcBef>
                        <a:spcAft>
                          <a:spcPts val="0"/>
                        </a:spcAft>
                        <a:buClr>
                          <a:schemeClr val="dk1"/>
                        </a:buClr>
                        <a:buSzPts val="1100"/>
                        <a:buFont typeface="Arial"/>
                        <a:buNone/>
                      </a:pPr>
                      <a:r>
                        <a:rPr lang="en" sz="1800" b="1" u="sng">
                          <a:solidFill>
                            <a:schemeClr val="hlink"/>
                          </a:solidFill>
                          <a:latin typeface="Varela Round"/>
                          <a:ea typeface="Varela Round"/>
                          <a:cs typeface="Varela Round"/>
                          <a:sym typeface="Varela Round"/>
                          <a:hlinkClick r:id="rId5"/>
                        </a:rPr>
                        <a:t>www.twitter.com/CounselorPCE</a:t>
                      </a:r>
                      <a:r>
                        <a:rPr lang="en" sz="1800" b="1">
                          <a:solidFill>
                            <a:srgbClr val="617A86"/>
                          </a:solidFill>
                          <a:latin typeface="Varela Round"/>
                          <a:ea typeface="Varela Round"/>
                          <a:cs typeface="Varela Round"/>
                          <a:sym typeface="Varela Round"/>
                        </a:rPr>
                        <a:t> </a:t>
                      </a:r>
                      <a:endParaRPr sz="1800" b="1">
                        <a:solidFill>
                          <a:srgbClr val="617A86"/>
                        </a:solidFill>
                        <a:latin typeface="Varela Round"/>
                        <a:ea typeface="Varela Round"/>
                        <a:cs typeface="Varela Round"/>
                        <a:sym typeface="Varela Round"/>
                      </a:endParaRPr>
                    </a:p>
                    <a:p>
                      <a:pPr marL="0" lvl="0" indent="0" algn="l" rtl="0">
                        <a:lnSpc>
                          <a:spcPct val="100000"/>
                        </a:lnSpc>
                        <a:spcBef>
                          <a:spcPts val="0"/>
                        </a:spcBef>
                        <a:spcAft>
                          <a:spcPts val="0"/>
                        </a:spcAft>
                        <a:buClr>
                          <a:schemeClr val="dk1"/>
                        </a:buClr>
                        <a:buSzPts val="1100"/>
                        <a:buFont typeface="Arial"/>
                        <a:buNone/>
                      </a:pPr>
                      <a:r>
                        <a:rPr lang="en" sz="1800" b="1" u="sng">
                          <a:solidFill>
                            <a:schemeClr val="hlink"/>
                          </a:solidFill>
                          <a:latin typeface="Varela Round"/>
                          <a:ea typeface="Varela Round"/>
                          <a:cs typeface="Varela Round"/>
                          <a:sym typeface="Varela Round"/>
                          <a:hlinkClick r:id="rId6"/>
                        </a:rPr>
                        <a:t>www.instagram.com/techlovingschoolcounselor</a:t>
                      </a:r>
                      <a:r>
                        <a:rPr lang="en" sz="1800" b="1">
                          <a:solidFill>
                            <a:srgbClr val="617A86"/>
                          </a:solidFill>
                          <a:latin typeface="Varela Round"/>
                          <a:ea typeface="Varela Round"/>
                          <a:cs typeface="Varela Round"/>
                          <a:sym typeface="Varela Round"/>
                        </a:rPr>
                        <a:t> </a:t>
                      </a:r>
                      <a:endParaRPr sz="1800" b="1">
                        <a:solidFill>
                          <a:srgbClr val="617A86"/>
                        </a:solidFill>
                        <a:latin typeface="Varela Round"/>
                        <a:ea typeface="Varela Round"/>
                        <a:cs typeface="Varela Round"/>
                        <a:sym typeface="Varela Round"/>
                      </a:endParaRPr>
                    </a:p>
                    <a:p>
                      <a:pPr marL="0" lvl="0" indent="0" algn="l" rtl="0">
                        <a:lnSpc>
                          <a:spcPct val="100000"/>
                        </a:lnSpc>
                        <a:spcBef>
                          <a:spcPts val="0"/>
                        </a:spcBef>
                        <a:spcAft>
                          <a:spcPts val="0"/>
                        </a:spcAft>
                        <a:buClr>
                          <a:schemeClr val="dk1"/>
                        </a:buClr>
                        <a:buSzPts val="1100"/>
                        <a:buFont typeface="Arial"/>
                        <a:buNone/>
                      </a:pPr>
                      <a:r>
                        <a:rPr lang="en" sz="1800" b="1" u="sng">
                          <a:solidFill>
                            <a:schemeClr val="hlink"/>
                          </a:solidFill>
                          <a:latin typeface="Varela Round"/>
                          <a:ea typeface="Varela Round"/>
                          <a:cs typeface="Varela Round"/>
                          <a:sym typeface="Varela Round"/>
                          <a:hlinkClick r:id="rId7"/>
                        </a:rPr>
                        <a:t>www.bit.ly/webbcatech2</a:t>
                      </a:r>
                      <a:r>
                        <a:rPr lang="en" sz="1800" b="1">
                          <a:solidFill>
                            <a:srgbClr val="617A86"/>
                          </a:solidFill>
                          <a:latin typeface="Varela Round"/>
                          <a:ea typeface="Varela Round"/>
                          <a:cs typeface="Varela Round"/>
                          <a:sym typeface="Varela Round"/>
                        </a:rPr>
                        <a:t> </a:t>
                      </a:r>
                      <a:endParaRPr sz="1800" b="1">
                        <a:solidFill>
                          <a:srgbClr val="617A86"/>
                        </a:solidFill>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607250" y="0"/>
            <a:ext cx="52755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Roboto Slab"/>
                <a:ea typeface="Roboto Slab"/>
                <a:cs typeface="Roboto Slab"/>
                <a:sym typeface="Roboto Slab"/>
              </a:rPr>
              <a:t>Meet your presenter</a:t>
            </a:r>
            <a:endParaRPr sz="3000">
              <a:latin typeface="Roboto Slab"/>
              <a:ea typeface="Roboto Slab"/>
              <a:cs typeface="Roboto Slab"/>
              <a:sym typeface="Roboto Slab"/>
            </a:endParaRPr>
          </a:p>
        </p:txBody>
      </p:sp>
      <p:sp>
        <p:nvSpPr>
          <p:cNvPr id="103" name="Google Shape;103;p16"/>
          <p:cNvSpPr txBox="1">
            <a:spLocks noGrp="1"/>
          </p:cNvSpPr>
          <p:nvPr>
            <p:ph type="body" idx="1"/>
          </p:nvPr>
        </p:nvSpPr>
        <p:spPr>
          <a:xfrm>
            <a:off x="2873925" y="577475"/>
            <a:ext cx="6070200" cy="44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F1C232"/>
                </a:solidFill>
                <a:latin typeface="Barlow"/>
                <a:ea typeface="Barlow"/>
                <a:cs typeface="Barlow"/>
                <a:sym typeface="Barlow"/>
              </a:rPr>
              <a:t>Nicohl Shelton Webb</a:t>
            </a:r>
            <a:endParaRPr sz="2400" b="1">
              <a:solidFill>
                <a:srgbClr val="F1C232"/>
              </a:solidFill>
              <a:latin typeface="Barlow"/>
              <a:ea typeface="Barlow"/>
              <a:cs typeface="Barlow"/>
              <a:sym typeface="Barlow"/>
            </a:endParaRPr>
          </a:p>
          <a:p>
            <a:pPr marL="0" lvl="0" indent="0" algn="ctr" rtl="0">
              <a:spcBef>
                <a:spcPts val="1600"/>
              </a:spcBef>
              <a:spcAft>
                <a:spcPts val="0"/>
              </a:spcAft>
              <a:buClr>
                <a:schemeClr val="dk1"/>
              </a:buClr>
              <a:buSzPts val="1100"/>
              <a:buFont typeface="Arial"/>
              <a:buNone/>
            </a:pPr>
            <a:r>
              <a:rPr lang="en" sz="3000">
                <a:solidFill>
                  <a:schemeClr val="dk1"/>
                </a:solidFill>
                <a:latin typeface="Barlow Light"/>
                <a:ea typeface="Barlow Light"/>
                <a:cs typeface="Barlow Light"/>
                <a:sym typeface="Barlow Light"/>
              </a:rPr>
              <a:t>Elementary School Counselor </a:t>
            </a:r>
            <a:endParaRPr sz="3000">
              <a:solidFill>
                <a:schemeClr val="dk1"/>
              </a:solidFill>
              <a:latin typeface="Barlow Light"/>
              <a:ea typeface="Barlow Light"/>
              <a:cs typeface="Barlow Light"/>
              <a:sym typeface="Barlow Light"/>
            </a:endParaRPr>
          </a:p>
          <a:p>
            <a:pPr marL="0" lvl="0" indent="0" algn="ctr" rtl="0">
              <a:spcBef>
                <a:spcPts val="1600"/>
              </a:spcBef>
              <a:spcAft>
                <a:spcPts val="0"/>
              </a:spcAft>
              <a:buClr>
                <a:schemeClr val="dk1"/>
              </a:buClr>
              <a:buSzPts val="1100"/>
              <a:buFont typeface="Arial"/>
              <a:buNone/>
            </a:pPr>
            <a:r>
              <a:rPr lang="en" sz="3000">
                <a:solidFill>
                  <a:schemeClr val="dk1"/>
                </a:solidFill>
                <a:latin typeface="Barlow Light"/>
                <a:ea typeface="Barlow Light"/>
                <a:cs typeface="Barlow Light"/>
                <a:sym typeface="Barlow Light"/>
              </a:rPr>
              <a:t>Henry County Schools</a:t>
            </a:r>
            <a:endParaRPr sz="3000">
              <a:solidFill>
                <a:schemeClr val="dk1"/>
              </a:solidFill>
              <a:latin typeface="Barlow Light"/>
              <a:ea typeface="Barlow Light"/>
              <a:cs typeface="Barlow Light"/>
              <a:sym typeface="Barlow Light"/>
            </a:endParaRPr>
          </a:p>
          <a:p>
            <a:pPr marL="0" lvl="0" indent="0" algn="ctr" rtl="0">
              <a:spcBef>
                <a:spcPts val="1600"/>
              </a:spcBef>
              <a:spcAft>
                <a:spcPts val="0"/>
              </a:spcAft>
              <a:buNone/>
            </a:pPr>
            <a:r>
              <a:rPr lang="en" sz="3000">
                <a:solidFill>
                  <a:schemeClr val="dk1"/>
                </a:solidFill>
                <a:latin typeface="Barlow Light"/>
                <a:ea typeface="Barlow Light"/>
                <a:cs typeface="Barlow Light"/>
                <a:sym typeface="Barlow Light"/>
              </a:rPr>
              <a:t>You can reach me at : </a:t>
            </a:r>
            <a:r>
              <a:rPr lang="en" sz="2000" u="sng">
                <a:solidFill>
                  <a:schemeClr val="hlink"/>
                </a:solidFill>
                <a:latin typeface="Barlow Light"/>
                <a:ea typeface="Barlow Light"/>
                <a:cs typeface="Barlow Light"/>
                <a:sym typeface="Barlow Light"/>
                <a:hlinkClick r:id="rId3"/>
              </a:rPr>
              <a:t>nwebb@henry.k12.ga.us</a:t>
            </a:r>
            <a:r>
              <a:rPr lang="en" sz="2000">
                <a:solidFill>
                  <a:schemeClr val="dk1"/>
                </a:solidFill>
                <a:latin typeface="Barlow Light"/>
                <a:ea typeface="Barlow Light"/>
                <a:cs typeface="Barlow Light"/>
                <a:sym typeface="Barlow Light"/>
              </a:rPr>
              <a:t> </a:t>
            </a:r>
            <a:endParaRPr sz="2000">
              <a:solidFill>
                <a:schemeClr val="dk1"/>
              </a:solidFill>
              <a:latin typeface="Barlow Light"/>
              <a:ea typeface="Barlow Light"/>
              <a:cs typeface="Barlow Light"/>
              <a:sym typeface="Barlow Light"/>
            </a:endParaRPr>
          </a:p>
          <a:p>
            <a:pPr marL="0" lvl="0" indent="0" algn="ctr" rtl="0">
              <a:lnSpc>
                <a:spcPct val="115000"/>
              </a:lnSpc>
              <a:spcBef>
                <a:spcPts val="1600"/>
              </a:spcBef>
              <a:spcAft>
                <a:spcPts val="0"/>
              </a:spcAft>
              <a:buClr>
                <a:schemeClr val="dk1"/>
              </a:buClr>
              <a:buSzPts val="1100"/>
              <a:buFont typeface="Arial"/>
              <a:buNone/>
            </a:pPr>
            <a:r>
              <a:rPr lang="en" sz="2000" u="sng">
                <a:solidFill>
                  <a:schemeClr val="hlink"/>
                </a:solidFill>
                <a:latin typeface="Barlow Light"/>
                <a:ea typeface="Barlow Light"/>
                <a:cs typeface="Barlow Light"/>
                <a:sym typeface="Barlow Light"/>
                <a:hlinkClick r:id="rId4"/>
              </a:rPr>
              <a:t>www.twitter.com/CounselorPCE</a:t>
            </a:r>
            <a:endParaRPr/>
          </a:p>
          <a:p>
            <a:pPr marL="0" lvl="0" indent="0" algn="ctr" rtl="0">
              <a:lnSpc>
                <a:spcPct val="115000"/>
              </a:lnSpc>
              <a:spcBef>
                <a:spcPts val="1600"/>
              </a:spcBef>
              <a:spcAft>
                <a:spcPts val="0"/>
              </a:spcAft>
              <a:buClr>
                <a:schemeClr val="dk1"/>
              </a:buClr>
              <a:buSzPts val="1100"/>
              <a:buFont typeface="Arial"/>
              <a:buNone/>
            </a:pPr>
            <a:r>
              <a:rPr lang="en" sz="2000" u="sng">
                <a:solidFill>
                  <a:schemeClr val="hlink"/>
                </a:solidFill>
                <a:latin typeface="Barlow Light"/>
                <a:ea typeface="Barlow Light"/>
                <a:cs typeface="Barlow Light"/>
                <a:sym typeface="Barlow Light"/>
                <a:hlinkClick r:id="rId5"/>
              </a:rPr>
              <a:t>www.instagram.com/techlovingschoolcounselor</a:t>
            </a:r>
            <a:r>
              <a:rPr lang="en" sz="2000">
                <a:solidFill>
                  <a:schemeClr val="dk1"/>
                </a:solidFill>
                <a:latin typeface="Barlow Light"/>
                <a:ea typeface="Barlow Light"/>
                <a:cs typeface="Barlow Light"/>
                <a:sym typeface="Barlow Light"/>
              </a:rPr>
              <a:t> </a:t>
            </a:r>
            <a:r>
              <a:rPr lang="en" sz="3000">
                <a:solidFill>
                  <a:schemeClr val="dk1"/>
                </a:solidFill>
                <a:latin typeface="Barlow Light"/>
                <a:ea typeface="Barlow Light"/>
                <a:cs typeface="Barlow Light"/>
                <a:sym typeface="Barlow Light"/>
              </a:rPr>
              <a:t> </a:t>
            </a:r>
            <a:endParaRPr sz="2000">
              <a:solidFill>
                <a:schemeClr val="dk1"/>
              </a:solidFill>
              <a:latin typeface="Barlow Light"/>
              <a:ea typeface="Barlow Light"/>
              <a:cs typeface="Barlow Light"/>
              <a:sym typeface="Barlow Light"/>
            </a:endParaRPr>
          </a:p>
          <a:p>
            <a:pPr marL="0" lvl="0" indent="0" algn="l" rtl="0">
              <a:lnSpc>
                <a:spcPct val="115000"/>
              </a:lnSpc>
              <a:spcBef>
                <a:spcPts val="1600"/>
              </a:spcBef>
              <a:spcAft>
                <a:spcPts val="1600"/>
              </a:spcAft>
              <a:buNone/>
            </a:pPr>
            <a:endParaRPr sz="2400"/>
          </a:p>
        </p:txBody>
      </p:sp>
      <p:pic>
        <p:nvPicPr>
          <p:cNvPr id="104" name="Google Shape;104;p16"/>
          <p:cNvPicPr preferRelativeResize="0"/>
          <p:nvPr/>
        </p:nvPicPr>
        <p:blipFill>
          <a:blip r:embed="rId6">
            <a:alphaModFix/>
          </a:blip>
          <a:stretch>
            <a:fillRect/>
          </a:stretch>
        </p:blipFill>
        <p:spPr>
          <a:xfrm rot="-561204">
            <a:off x="483035" y="1146500"/>
            <a:ext cx="2173704" cy="28504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26078" y="174675"/>
            <a:ext cx="2808000" cy="95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TOP TIPS WITH GOOGLE and More</a:t>
            </a:r>
            <a:endParaRPr sz="2400"/>
          </a:p>
        </p:txBody>
      </p:sp>
      <p:sp>
        <p:nvSpPr>
          <p:cNvPr id="110" name="Google Shape;110;p17"/>
          <p:cNvSpPr txBox="1"/>
          <p:nvPr/>
        </p:nvSpPr>
        <p:spPr>
          <a:xfrm>
            <a:off x="120550" y="926625"/>
            <a:ext cx="3281400" cy="28740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Roboto"/>
              <a:buChar char="●"/>
            </a:pPr>
            <a:r>
              <a:rPr lang="en" sz="3000">
                <a:latin typeface="Roboto"/>
                <a:ea typeface="Roboto"/>
                <a:cs typeface="Roboto"/>
                <a:sym typeface="Roboto"/>
              </a:rPr>
              <a:t>Documentation </a:t>
            </a:r>
            <a:endParaRPr sz="3000">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latin typeface="Roboto"/>
                <a:ea typeface="Roboto"/>
                <a:cs typeface="Roboto"/>
                <a:sym typeface="Roboto"/>
              </a:rPr>
              <a:t>Data</a:t>
            </a:r>
            <a:endParaRPr sz="3000">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latin typeface="Roboto"/>
                <a:ea typeface="Roboto"/>
                <a:cs typeface="Roboto"/>
                <a:sym typeface="Roboto"/>
              </a:rPr>
              <a:t>Forms, Forms and More Forms</a:t>
            </a:r>
            <a:endParaRPr sz="3000">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latin typeface="Roboto"/>
                <a:ea typeface="Roboto"/>
                <a:cs typeface="Roboto"/>
                <a:sym typeface="Roboto"/>
              </a:rPr>
              <a:t>Google Classroom </a:t>
            </a:r>
            <a:endParaRPr sz="3000">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latin typeface="Roboto"/>
                <a:ea typeface="Roboto"/>
                <a:cs typeface="Roboto"/>
                <a:sym typeface="Roboto"/>
              </a:rPr>
              <a:t>Google Sheets </a:t>
            </a:r>
            <a:endParaRPr sz="3000">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latin typeface="Roboto"/>
                <a:ea typeface="Roboto"/>
                <a:cs typeface="Roboto"/>
                <a:sym typeface="Roboto"/>
              </a:rPr>
              <a:t>ScreenCastify</a:t>
            </a:r>
            <a:endParaRPr sz="3000">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p:txBody>
      </p:sp>
      <p:pic>
        <p:nvPicPr>
          <p:cNvPr id="111" name="Google Shape;111;p17">
            <a:hlinkClick r:id="rId3"/>
          </p:cNvPr>
          <p:cNvPicPr preferRelativeResize="0"/>
          <p:nvPr/>
        </p:nvPicPr>
        <p:blipFill>
          <a:blip r:embed="rId4">
            <a:alphaModFix/>
          </a:blip>
          <a:stretch>
            <a:fillRect/>
          </a:stretch>
        </p:blipFill>
        <p:spPr>
          <a:xfrm rot="491710">
            <a:off x="3782350" y="356025"/>
            <a:ext cx="3548325" cy="2204441"/>
          </a:xfrm>
          <a:prstGeom prst="rect">
            <a:avLst/>
          </a:prstGeom>
          <a:noFill/>
          <a:ln>
            <a:noFill/>
          </a:ln>
        </p:spPr>
      </p:pic>
      <p:pic>
        <p:nvPicPr>
          <p:cNvPr id="112" name="Google Shape;112;p17">
            <a:hlinkClick r:id="rId5"/>
          </p:cNvPr>
          <p:cNvPicPr preferRelativeResize="0"/>
          <p:nvPr/>
        </p:nvPicPr>
        <p:blipFill>
          <a:blip r:embed="rId6">
            <a:alphaModFix/>
          </a:blip>
          <a:stretch>
            <a:fillRect/>
          </a:stretch>
        </p:blipFill>
        <p:spPr>
          <a:xfrm rot="-704605">
            <a:off x="3857950" y="2897950"/>
            <a:ext cx="3397124" cy="186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90800" y="49350"/>
            <a:ext cx="4416000" cy="7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Drive</a:t>
            </a:r>
            <a:endParaRPr sz="3000">
              <a:latin typeface="Righteous"/>
              <a:ea typeface="Righteous"/>
              <a:cs typeface="Righteous"/>
              <a:sym typeface="Righteous"/>
            </a:endParaRPr>
          </a:p>
          <a:p>
            <a:pPr marL="0" lvl="0" indent="0" algn="ctr" rtl="0">
              <a:spcBef>
                <a:spcPts val="0"/>
              </a:spcBef>
              <a:spcAft>
                <a:spcPts val="0"/>
              </a:spcAft>
              <a:buNone/>
            </a:pPr>
            <a:endParaRPr sz="1400"/>
          </a:p>
        </p:txBody>
      </p:sp>
      <p:sp>
        <p:nvSpPr>
          <p:cNvPr id="118" name="Google Shape;118;p18"/>
          <p:cNvSpPr txBox="1">
            <a:spLocks noGrp="1"/>
          </p:cNvSpPr>
          <p:nvPr>
            <p:ph type="body" idx="2"/>
          </p:nvPr>
        </p:nvSpPr>
        <p:spPr>
          <a:xfrm>
            <a:off x="4927175" y="172425"/>
            <a:ext cx="3837000" cy="1668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endParaRPr sz="3000"/>
          </a:p>
        </p:txBody>
      </p:sp>
      <p:sp>
        <p:nvSpPr>
          <p:cNvPr id="119" name="Google Shape;119;p18"/>
          <p:cNvSpPr txBox="1">
            <a:spLocks noGrp="1"/>
          </p:cNvSpPr>
          <p:nvPr>
            <p:ph type="subTitle" idx="1"/>
          </p:nvPr>
        </p:nvSpPr>
        <p:spPr>
          <a:xfrm>
            <a:off x="43850" y="483475"/>
            <a:ext cx="4509900" cy="4659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Righteous"/>
              <a:buChar char="●"/>
            </a:pPr>
            <a:r>
              <a:rPr lang="en" sz="1600">
                <a:latin typeface="Righteous"/>
                <a:ea typeface="Righteous"/>
                <a:cs typeface="Righteous"/>
                <a:sym typeface="Righteous"/>
              </a:rPr>
              <a:t>15 GB of free Google online storage, to keep photos, stories, designs, drawings, recordings, videos – anything.</a:t>
            </a:r>
            <a:endParaRPr sz="1600">
              <a:latin typeface="Righteous"/>
              <a:ea typeface="Righteous"/>
              <a:cs typeface="Righteous"/>
              <a:sym typeface="Righteous"/>
            </a:endParaRPr>
          </a:p>
          <a:p>
            <a:pPr marL="0" lvl="0" indent="0" algn="l" rtl="0">
              <a:spcBef>
                <a:spcPts val="0"/>
              </a:spcBef>
              <a:spcAft>
                <a:spcPts val="0"/>
              </a:spcAft>
              <a:buNone/>
            </a:pPr>
            <a:endParaRPr sz="600">
              <a:latin typeface="Righteous"/>
              <a:ea typeface="Righteous"/>
              <a:cs typeface="Righteous"/>
              <a:sym typeface="Righteous"/>
            </a:endParaRPr>
          </a:p>
          <a:p>
            <a:pPr marL="457200" lvl="0" indent="-330200" algn="l" rtl="0">
              <a:spcBef>
                <a:spcPts val="0"/>
              </a:spcBef>
              <a:spcAft>
                <a:spcPts val="0"/>
              </a:spcAft>
              <a:buSzPts val="1600"/>
              <a:buFont typeface="Righteous"/>
              <a:buChar char="●"/>
            </a:pPr>
            <a:r>
              <a:rPr lang="en" sz="1600">
                <a:latin typeface="Righteous"/>
                <a:ea typeface="Righteous"/>
                <a:cs typeface="Righteous"/>
                <a:sym typeface="Righteous"/>
              </a:rPr>
              <a:t>Your files in Drive can be reached from any smartphone, tablet, or computer. </a:t>
            </a:r>
            <a:endParaRPr sz="1600">
              <a:latin typeface="Righteous"/>
              <a:ea typeface="Righteous"/>
              <a:cs typeface="Righteous"/>
              <a:sym typeface="Righteous"/>
            </a:endParaRPr>
          </a:p>
          <a:p>
            <a:pPr marL="0" lvl="0" indent="0" algn="l" rtl="0">
              <a:spcBef>
                <a:spcPts val="0"/>
              </a:spcBef>
              <a:spcAft>
                <a:spcPts val="0"/>
              </a:spcAft>
              <a:buNone/>
            </a:pPr>
            <a:endParaRPr sz="600">
              <a:latin typeface="Righteous"/>
              <a:ea typeface="Righteous"/>
              <a:cs typeface="Righteous"/>
              <a:sym typeface="Righteous"/>
            </a:endParaRPr>
          </a:p>
          <a:p>
            <a:pPr marL="457200" lvl="0" indent="-330200" algn="l" rtl="0">
              <a:spcBef>
                <a:spcPts val="0"/>
              </a:spcBef>
              <a:spcAft>
                <a:spcPts val="0"/>
              </a:spcAft>
              <a:buSzPts val="1600"/>
              <a:buFont typeface="Righteous"/>
              <a:buChar char="●"/>
            </a:pPr>
            <a:r>
              <a:rPr lang="en" sz="1600">
                <a:latin typeface="Righteous"/>
                <a:ea typeface="Righteous"/>
                <a:cs typeface="Righteous"/>
                <a:sym typeface="Righteous"/>
              </a:rPr>
              <a:t>You can quickly invite others to view, download, and collaborate on all the files you want–no email attachment needed.</a:t>
            </a:r>
            <a:endParaRPr sz="1600">
              <a:latin typeface="Righteous"/>
              <a:ea typeface="Righteous"/>
              <a:cs typeface="Righteous"/>
              <a:sym typeface="Righteous"/>
            </a:endParaRPr>
          </a:p>
          <a:p>
            <a:pPr marL="0" lvl="0" indent="0" algn="l" rtl="0">
              <a:spcBef>
                <a:spcPts val="0"/>
              </a:spcBef>
              <a:spcAft>
                <a:spcPts val="0"/>
              </a:spcAft>
              <a:buNone/>
            </a:pPr>
            <a:endParaRPr sz="600">
              <a:latin typeface="Righteous"/>
              <a:ea typeface="Righteous"/>
              <a:cs typeface="Righteous"/>
              <a:sym typeface="Righteous"/>
            </a:endParaRPr>
          </a:p>
          <a:p>
            <a:pPr marL="457200" lvl="0" indent="-330200" algn="l" rtl="0">
              <a:spcBef>
                <a:spcPts val="0"/>
              </a:spcBef>
              <a:spcAft>
                <a:spcPts val="0"/>
              </a:spcAft>
              <a:buSzPts val="1600"/>
              <a:buFont typeface="Righteous"/>
              <a:buChar char="●"/>
            </a:pPr>
            <a:r>
              <a:rPr lang="en" sz="1600">
                <a:latin typeface="Righteous"/>
                <a:ea typeface="Righteous"/>
                <a:cs typeface="Righteous"/>
                <a:sym typeface="Righteous"/>
              </a:rPr>
              <a:t>Create and collaborate with others. Share documents and files, build out spreadsheets and make a presentation on the fly with our Docs, Sheets and Slides apps.</a:t>
            </a:r>
            <a:endParaRPr sz="1600">
              <a:latin typeface="Righteous"/>
              <a:ea typeface="Righteous"/>
              <a:cs typeface="Righteous"/>
              <a:sym typeface="Righteous"/>
            </a:endParaRPr>
          </a:p>
          <a:p>
            <a:pPr marL="0" lvl="0" indent="0" algn="l" rtl="0">
              <a:spcBef>
                <a:spcPts val="0"/>
              </a:spcBef>
              <a:spcAft>
                <a:spcPts val="0"/>
              </a:spcAft>
              <a:buNone/>
            </a:pPr>
            <a:endParaRPr sz="600">
              <a:latin typeface="Righteous"/>
              <a:ea typeface="Righteous"/>
              <a:cs typeface="Righteous"/>
              <a:sym typeface="Righteous"/>
            </a:endParaRPr>
          </a:p>
          <a:p>
            <a:pPr marL="457200" lvl="0" indent="-330200" algn="l" rtl="0">
              <a:spcBef>
                <a:spcPts val="0"/>
              </a:spcBef>
              <a:spcAft>
                <a:spcPts val="0"/>
              </a:spcAft>
              <a:buSzPts val="1600"/>
              <a:buFont typeface="Righteous"/>
              <a:buChar char="●"/>
            </a:pPr>
            <a:r>
              <a:rPr lang="en" sz="1600">
                <a:latin typeface="Righteous"/>
                <a:ea typeface="Righteous"/>
                <a:cs typeface="Righteous"/>
                <a:sym typeface="Righteous"/>
              </a:rPr>
              <a:t>You can also purchase a larger cloud storage plan as you need it.</a:t>
            </a:r>
            <a:endParaRPr sz="1600">
              <a:latin typeface="Righteous"/>
              <a:ea typeface="Righteous"/>
              <a:cs typeface="Righteous"/>
              <a:sym typeface="Righteous"/>
            </a:endParaRPr>
          </a:p>
        </p:txBody>
      </p:sp>
      <p:sp>
        <p:nvSpPr>
          <p:cNvPr id="120" name="Google Shape;120;p18"/>
          <p:cNvSpPr txBox="1">
            <a:spLocks noGrp="1"/>
          </p:cNvSpPr>
          <p:nvPr>
            <p:ph type="subTitle" idx="1"/>
          </p:nvPr>
        </p:nvSpPr>
        <p:spPr>
          <a:xfrm>
            <a:off x="4637675" y="2789175"/>
            <a:ext cx="4416000" cy="22680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Example: </a:t>
            </a:r>
            <a:endParaRPr>
              <a:latin typeface="Righteous"/>
              <a:ea typeface="Righteous"/>
              <a:cs typeface="Righteous"/>
              <a:sym typeface="Righteous"/>
            </a:endParaRPr>
          </a:p>
          <a:p>
            <a:pPr marL="0" lvl="0" indent="0" algn="ctr" rtl="0">
              <a:spcBef>
                <a:spcPts val="0"/>
              </a:spcBef>
              <a:spcAft>
                <a:spcPts val="0"/>
              </a:spcAft>
              <a:buNone/>
            </a:pPr>
            <a:endParaRPr>
              <a:latin typeface="Righteous"/>
              <a:ea typeface="Righteous"/>
              <a:cs typeface="Righteous"/>
              <a:sym typeface="Righteous"/>
            </a:endParaRPr>
          </a:p>
          <a:p>
            <a:pPr marL="0" lvl="0" indent="0" algn="ctr" rtl="0">
              <a:spcBef>
                <a:spcPts val="0"/>
              </a:spcBef>
              <a:spcAft>
                <a:spcPts val="0"/>
              </a:spcAft>
              <a:buNone/>
            </a:pPr>
            <a:endParaRPr sz="2400">
              <a:latin typeface="Righteous"/>
              <a:ea typeface="Righteous"/>
              <a:cs typeface="Righteous"/>
              <a:sym typeface="Righteous"/>
            </a:endParaRPr>
          </a:p>
        </p:txBody>
      </p:sp>
      <p:sp>
        <p:nvSpPr>
          <p:cNvPr id="121" name="Google Shape;121;p18"/>
          <p:cNvSpPr txBox="1">
            <a:spLocks noGrp="1"/>
          </p:cNvSpPr>
          <p:nvPr>
            <p:ph type="subTitle" idx="1"/>
          </p:nvPr>
        </p:nvSpPr>
        <p:spPr>
          <a:xfrm>
            <a:off x="4721963" y="2064138"/>
            <a:ext cx="4247400" cy="502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Righteous"/>
                <a:ea typeface="Righteous"/>
                <a:cs typeface="Righteous"/>
                <a:sym typeface="Righteous"/>
              </a:rPr>
              <a:t> </a:t>
            </a:r>
            <a:r>
              <a:rPr lang="en" sz="1800" u="sng">
                <a:solidFill>
                  <a:schemeClr val="hlink"/>
                </a:solidFill>
                <a:latin typeface="Righteous"/>
                <a:ea typeface="Righteous"/>
                <a:cs typeface="Righteous"/>
                <a:sym typeface="Righteous"/>
                <a:hlinkClick r:id="rId3"/>
              </a:rPr>
              <a:t>https://www.google.com/drive/</a:t>
            </a:r>
            <a:endParaRPr sz="1800">
              <a:latin typeface="Righteous"/>
              <a:ea typeface="Righteous"/>
              <a:cs typeface="Righteous"/>
              <a:sym typeface="Righteous"/>
            </a:endParaRPr>
          </a:p>
        </p:txBody>
      </p:sp>
      <p:pic>
        <p:nvPicPr>
          <p:cNvPr id="122" name="Google Shape;122;p18"/>
          <p:cNvPicPr preferRelativeResize="0"/>
          <p:nvPr/>
        </p:nvPicPr>
        <p:blipFill>
          <a:blip r:embed="rId4">
            <a:alphaModFix/>
          </a:blip>
          <a:stretch>
            <a:fillRect/>
          </a:stretch>
        </p:blipFill>
        <p:spPr>
          <a:xfrm>
            <a:off x="5993175" y="257250"/>
            <a:ext cx="1704975" cy="1485900"/>
          </a:xfrm>
          <a:prstGeom prst="rect">
            <a:avLst/>
          </a:prstGeom>
          <a:noFill/>
          <a:ln>
            <a:noFill/>
          </a:ln>
        </p:spPr>
      </p:pic>
      <p:pic>
        <p:nvPicPr>
          <p:cNvPr id="123" name="Google Shape;123;p18"/>
          <p:cNvPicPr preferRelativeResize="0"/>
          <p:nvPr/>
        </p:nvPicPr>
        <p:blipFill>
          <a:blip r:embed="rId5">
            <a:alphaModFix/>
          </a:blip>
          <a:stretch>
            <a:fillRect/>
          </a:stretch>
        </p:blipFill>
        <p:spPr>
          <a:xfrm>
            <a:off x="5167151" y="3234824"/>
            <a:ext cx="3597026" cy="16689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262338" y="74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Google Drive to Google Apps</a:t>
            </a:r>
            <a:endParaRPr>
              <a:latin typeface="Righteous"/>
              <a:ea typeface="Righteous"/>
              <a:cs typeface="Righteous"/>
              <a:sym typeface="Righteous"/>
            </a:endParaRPr>
          </a:p>
        </p:txBody>
      </p:sp>
      <p:pic>
        <p:nvPicPr>
          <p:cNvPr id="129" name="Google Shape;129;p19"/>
          <p:cNvPicPr preferRelativeResize="0"/>
          <p:nvPr/>
        </p:nvPicPr>
        <p:blipFill>
          <a:blip r:embed="rId3">
            <a:alphaModFix/>
          </a:blip>
          <a:stretch>
            <a:fillRect/>
          </a:stretch>
        </p:blipFill>
        <p:spPr>
          <a:xfrm>
            <a:off x="3737361" y="706206"/>
            <a:ext cx="1570575" cy="1368769"/>
          </a:xfrm>
          <a:prstGeom prst="rect">
            <a:avLst/>
          </a:prstGeom>
          <a:noFill/>
          <a:ln>
            <a:noFill/>
          </a:ln>
        </p:spPr>
      </p:pic>
      <p:pic>
        <p:nvPicPr>
          <p:cNvPr id="130" name="Google Shape;130;p19"/>
          <p:cNvPicPr preferRelativeResize="0"/>
          <p:nvPr/>
        </p:nvPicPr>
        <p:blipFill>
          <a:blip r:embed="rId4">
            <a:alphaModFix/>
          </a:blip>
          <a:stretch>
            <a:fillRect/>
          </a:stretch>
        </p:blipFill>
        <p:spPr>
          <a:xfrm>
            <a:off x="816525" y="3157038"/>
            <a:ext cx="1570575" cy="1570575"/>
          </a:xfrm>
          <a:prstGeom prst="rect">
            <a:avLst/>
          </a:prstGeom>
          <a:noFill/>
          <a:ln>
            <a:noFill/>
          </a:ln>
        </p:spPr>
      </p:pic>
      <p:pic>
        <p:nvPicPr>
          <p:cNvPr id="131" name="Google Shape;131;p19"/>
          <p:cNvPicPr preferRelativeResize="0"/>
          <p:nvPr/>
        </p:nvPicPr>
        <p:blipFill>
          <a:blip r:embed="rId5">
            <a:alphaModFix/>
          </a:blip>
          <a:stretch>
            <a:fillRect/>
          </a:stretch>
        </p:blipFill>
        <p:spPr>
          <a:xfrm>
            <a:off x="2894825" y="3107888"/>
            <a:ext cx="1668900" cy="1668900"/>
          </a:xfrm>
          <a:prstGeom prst="rect">
            <a:avLst/>
          </a:prstGeom>
          <a:noFill/>
          <a:ln>
            <a:noFill/>
          </a:ln>
        </p:spPr>
      </p:pic>
      <p:pic>
        <p:nvPicPr>
          <p:cNvPr id="132" name="Google Shape;132;p19"/>
          <p:cNvPicPr preferRelativeResize="0"/>
          <p:nvPr/>
        </p:nvPicPr>
        <p:blipFill>
          <a:blip r:embed="rId6">
            <a:alphaModFix/>
          </a:blip>
          <a:stretch>
            <a:fillRect/>
          </a:stretch>
        </p:blipFill>
        <p:spPr>
          <a:xfrm>
            <a:off x="4707475" y="3089838"/>
            <a:ext cx="1704975" cy="1704975"/>
          </a:xfrm>
          <a:prstGeom prst="rect">
            <a:avLst/>
          </a:prstGeom>
          <a:noFill/>
          <a:ln>
            <a:noFill/>
          </a:ln>
        </p:spPr>
      </p:pic>
      <p:pic>
        <p:nvPicPr>
          <p:cNvPr id="133" name="Google Shape;133;p19"/>
          <p:cNvPicPr preferRelativeResize="0"/>
          <p:nvPr/>
        </p:nvPicPr>
        <p:blipFill>
          <a:blip r:embed="rId7">
            <a:alphaModFix/>
          </a:blip>
          <a:stretch>
            <a:fillRect/>
          </a:stretch>
        </p:blipFill>
        <p:spPr>
          <a:xfrm>
            <a:off x="6881913" y="3107875"/>
            <a:ext cx="1570600" cy="1668900"/>
          </a:xfrm>
          <a:prstGeom prst="rect">
            <a:avLst/>
          </a:prstGeom>
          <a:noFill/>
          <a:ln>
            <a:noFill/>
          </a:ln>
        </p:spPr>
      </p:pic>
      <p:cxnSp>
        <p:nvCxnSpPr>
          <p:cNvPr id="134" name="Google Shape;134;p19"/>
          <p:cNvCxnSpPr>
            <a:endCxn id="130" idx="0"/>
          </p:cNvCxnSpPr>
          <p:nvPr/>
        </p:nvCxnSpPr>
        <p:spPr>
          <a:xfrm flipH="1">
            <a:off x="1601813" y="2158638"/>
            <a:ext cx="2961900" cy="998400"/>
          </a:xfrm>
          <a:prstGeom prst="bentConnector2">
            <a:avLst/>
          </a:prstGeom>
          <a:noFill/>
          <a:ln w="19050" cap="flat" cmpd="sng">
            <a:solidFill>
              <a:srgbClr val="000000"/>
            </a:solidFill>
            <a:prstDash val="solid"/>
            <a:round/>
            <a:headEnd type="oval" w="med" len="med"/>
            <a:tailEnd type="oval" w="med" len="med"/>
          </a:ln>
        </p:spPr>
      </p:cxnSp>
      <p:cxnSp>
        <p:nvCxnSpPr>
          <p:cNvPr id="135" name="Google Shape;135;p19"/>
          <p:cNvCxnSpPr>
            <a:stCxn id="129" idx="2"/>
            <a:endCxn id="131" idx="0"/>
          </p:cNvCxnSpPr>
          <p:nvPr/>
        </p:nvCxnSpPr>
        <p:spPr>
          <a:xfrm rot="5400000">
            <a:off x="3609449" y="2194675"/>
            <a:ext cx="1032900" cy="793500"/>
          </a:xfrm>
          <a:prstGeom prst="bentConnector3">
            <a:avLst>
              <a:gd name="adj1" fmla="val 54664"/>
            </a:avLst>
          </a:prstGeom>
          <a:noFill/>
          <a:ln w="19050" cap="flat" cmpd="sng">
            <a:solidFill>
              <a:srgbClr val="000000"/>
            </a:solidFill>
            <a:prstDash val="solid"/>
            <a:round/>
            <a:headEnd type="oval" w="med" len="med"/>
            <a:tailEnd type="oval" w="med" len="med"/>
          </a:ln>
        </p:spPr>
      </p:cxnSp>
      <p:cxnSp>
        <p:nvCxnSpPr>
          <p:cNvPr id="136" name="Google Shape;136;p19"/>
          <p:cNvCxnSpPr>
            <a:stCxn id="129" idx="2"/>
            <a:endCxn id="132" idx="0"/>
          </p:cNvCxnSpPr>
          <p:nvPr/>
        </p:nvCxnSpPr>
        <p:spPr>
          <a:xfrm rot="-5400000" flipH="1">
            <a:off x="4533899" y="2063725"/>
            <a:ext cx="1014900" cy="1037400"/>
          </a:xfrm>
          <a:prstGeom prst="bentConnector3">
            <a:avLst>
              <a:gd name="adj1" fmla="val 55634"/>
            </a:avLst>
          </a:prstGeom>
          <a:noFill/>
          <a:ln w="19050" cap="flat" cmpd="sng">
            <a:solidFill>
              <a:srgbClr val="000000"/>
            </a:solidFill>
            <a:prstDash val="solid"/>
            <a:round/>
            <a:headEnd type="oval" w="med" len="med"/>
            <a:tailEnd type="oval" w="med" len="med"/>
          </a:ln>
        </p:spPr>
      </p:cxnSp>
      <p:cxnSp>
        <p:nvCxnSpPr>
          <p:cNvPr id="137" name="Google Shape;137;p19"/>
          <p:cNvCxnSpPr/>
          <p:nvPr/>
        </p:nvCxnSpPr>
        <p:spPr>
          <a:xfrm>
            <a:off x="4522587" y="2157950"/>
            <a:ext cx="3144600" cy="974400"/>
          </a:xfrm>
          <a:prstGeom prst="bentConnector3">
            <a:avLst>
              <a:gd name="adj1" fmla="val 100548"/>
            </a:avLst>
          </a:prstGeom>
          <a:noFill/>
          <a:ln w="19050" cap="flat" cmpd="sng">
            <a:solidFill>
              <a:srgbClr val="000000"/>
            </a:solidFill>
            <a:prstDash val="solid"/>
            <a:round/>
            <a:headEnd type="oval" w="med" len="med"/>
            <a:tailEnd type="oval" w="med" len="med"/>
          </a:ln>
        </p:spPr>
      </p:cxnSp>
      <p:sp>
        <p:nvSpPr>
          <p:cNvPr id="138" name="Google Shape;138;p19"/>
          <p:cNvSpPr txBox="1"/>
          <p:nvPr/>
        </p:nvSpPr>
        <p:spPr>
          <a:xfrm>
            <a:off x="1082563" y="4727150"/>
            <a:ext cx="8901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ighteous"/>
                <a:ea typeface="Righteous"/>
                <a:cs typeface="Righteous"/>
                <a:sym typeface="Righteous"/>
              </a:rPr>
              <a:t>Docs</a:t>
            </a:r>
            <a:endParaRPr b="1">
              <a:latin typeface="Righteous"/>
              <a:ea typeface="Righteous"/>
              <a:cs typeface="Righteous"/>
              <a:sym typeface="Righteous"/>
            </a:endParaRPr>
          </a:p>
        </p:txBody>
      </p:sp>
      <p:sp>
        <p:nvSpPr>
          <p:cNvPr id="139" name="Google Shape;139;p19"/>
          <p:cNvSpPr txBox="1"/>
          <p:nvPr/>
        </p:nvSpPr>
        <p:spPr>
          <a:xfrm>
            <a:off x="3332525" y="4727150"/>
            <a:ext cx="7935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ighteous"/>
                <a:ea typeface="Righteous"/>
                <a:cs typeface="Righteous"/>
                <a:sym typeface="Righteous"/>
              </a:rPr>
              <a:t>Slides</a:t>
            </a:r>
            <a:endParaRPr b="1">
              <a:latin typeface="Righteous"/>
              <a:ea typeface="Righteous"/>
              <a:cs typeface="Righteous"/>
              <a:sym typeface="Righteous"/>
            </a:endParaRPr>
          </a:p>
        </p:txBody>
      </p:sp>
      <p:sp>
        <p:nvSpPr>
          <p:cNvPr id="140" name="Google Shape;140;p19"/>
          <p:cNvSpPr txBox="1"/>
          <p:nvPr/>
        </p:nvSpPr>
        <p:spPr>
          <a:xfrm>
            <a:off x="5213750" y="4776800"/>
            <a:ext cx="6924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ighteous"/>
                <a:ea typeface="Righteous"/>
                <a:cs typeface="Righteous"/>
                <a:sym typeface="Righteous"/>
              </a:rPr>
              <a:t>Forms</a:t>
            </a:r>
            <a:endParaRPr b="1">
              <a:latin typeface="Righteous"/>
              <a:ea typeface="Righteous"/>
              <a:cs typeface="Righteous"/>
              <a:sym typeface="Righteous"/>
            </a:endParaRPr>
          </a:p>
        </p:txBody>
      </p:sp>
      <p:sp>
        <p:nvSpPr>
          <p:cNvPr id="141" name="Google Shape;141;p19"/>
          <p:cNvSpPr txBox="1"/>
          <p:nvPr/>
        </p:nvSpPr>
        <p:spPr>
          <a:xfrm>
            <a:off x="7393800" y="4727150"/>
            <a:ext cx="890100" cy="1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ighteous"/>
                <a:ea typeface="Righteous"/>
                <a:cs typeface="Righteous"/>
                <a:sym typeface="Righteous"/>
              </a:rPr>
              <a:t>Sheets</a:t>
            </a:r>
            <a:endParaRPr b="1">
              <a:latin typeface="Righteous"/>
              <a:ea typeface="Righteous"/>
              <a:cs typeface="Righteous"/>
              <a:sym typeface="Righteou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74000" y="0"/>
            <a:ext cx="4416000" cy="7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Docs</a:t>
            </a:r>
            <a:endParaRPr sz="3000">
              <a:latin typeface="Righteous"/>
              <a:ea typeface="Righteous"/>
              <a:cs typeface="Righteous"/>
              <a:sym typeface="Righteous"/>
            </a:endParaRPr>
          </a:p>
          <a:p>
            <a:pPr marL="0" lvl="0" indent="0" algn="ctr" rtl="0">
              <a:spcBef>
                <a:spcPts val="0"/>
              </a:spcBef>
              <a:spcAft>
                <a:spcPts val="0"/>
              </a:spcAft>
              <a:buNone/>
            </a:pPr>
            <a:endParaRPr sz="1400"/>
          </a:p>
        </p:txBody>
      </p:sp>
      <p:sp>
        <p:nvSpPr>
          <p:cNvPr id="147" name="Google Shape;147;p20"/>
          <p:cNvSpPr txBox="1">
            <a:spLocks noGrp="1"/>
          </p:cNvSpPr>
          <p:nvPr>
            <p:ph type="body" idx="2"/>
          </p:nvPr>
        </p:nvSpPr>
        <p:spPr>
          <a:xfrm>
            <a:off x="4927175" y="172425"/>
            <a:ext cx="3837000" cy="1668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endParaRPr sz="3000"/>
          </a:p>
        </p:txBody>
      </p:sp>
      <p:sp>
        <p:nvSpPr>
          <p:cNvPr id="148" name="Google Shape;148;p20"/>
          <p:cNvSpPr txBox="1">
            <a:spLocks noGrp="1"/>
          </p:cNvSpPr>
          <p:nvPr>
            <p:ph type="subTitle" idx="1"/>
          </p:nvPr>
        </p:nvSpPr>
        <p:spPr>
          <a:xfrm>
            <a:off x="74100" y="421775"/>
            <a:ext cx="4416000" cy="4721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Google’s version of Word</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Free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Google Docs brings your documents to life with smart editing and styling tools to help you easily format text and paragraphs. Choose from hundreds of fonts, add links, images, and drawings. </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Access, create, edit, and COLLABORATE your documents wherever you go — from your phone, tablet, or computer — even when there's no connection.</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Everyone can work together on the same document at the same time.</a:t>
            </a:r>
            <a:endParaRPr sz="1800">
              <a:latin typeface="Righteous"/>
              <a:ea typeface="Righteous"/>
              <a:cs typeface="Righteous"/>
              <a:sym typeface="Righteous"/>
            </a:endParaRPr>
          </a:p>
        </p:txBody>
      </p:sp>
      <p:sp>
        <p:nvSpPr>
          <p:cNvPr id="149" name="Google Shape;149;p20"/>
          <p:cNvSpPr txBox="1">
            <a:spLocks noGrp="1"/>
          </p:cNvSpPr>
          <p:nvPr>
            <p:ph type="subTitle" idx="1"/>
          </p:nvPr>
        </p:nvSpPr>
        <p:spPr>
          <a:xfrm>
            <a:off x="4767775" y="3234800"/>
            <a:ext cx="4247400" cy="1668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Example: </a:t>
            </a:r>
            <a:endParaRPr>
              <a:latin typeface="Righteous"/>
              <a:ea typeface="Righteous"/>
              <a:cs typeface="Righteous"/>
              <a:sym typeface="Righteous"/>
            </a:endParaRPr>
          </a:p>
          <a:p>
            <a:pPr marL="0" lvl="0" indent="0" algn="ctr" rtl="0">
              <a:spcBef>
                <a:spcPts val="0"/>
              </a:spcBef>
              <a:spcAft>
                <a:spcPts val="0"/>
              </a:spcAft>
              <a:buNone/>
            </a:pPr>
            <a:endParaRPr>
              <a:latin typeface="Righteous"/>
              <a:ea typeface="Righteous"/>
              <a:cs typeface="Righteous"/>
              <a:sym typeface="Righteous"/>
            </a:endParaRPr>
          </a:p>
          <a:p>
            <a:pPr marL="0" lvl="0" indent="0" algn="ctr" rtl="0">
              <a:spcBef>
                <a:spcPts val="0"/>
              </a:spcBef>
              <a:spcAft>
                <a:spcPts val="0"/>
              </a:spcAft>
              <a:buNone/>
            </a:pPr>
            <a:r>
              <a:rPr lang="en" sz="2400" u="sng">
                <a:solidFill>
                  <a:srgbClr val="000000"/>
                </a:solidFill>
                <a:latin typeface="Righteous"/>
                <a:ea typeface="Righteous"/>
                <a:cs typeface="Righteous"/>
                <a:sym typeface="Righteous"/>
                <a:hlinkClick r:id="rId3"/>
              </a:rPr>
              <a:t>Docs Example</a:t>
            </a:r>
            <a:endParaRPr sz="2400">
              <a:solidFill>
                <a:srgbClr val="000000"/>
              </a:solidFill>
              <a:latin typeface="Righteous"/>
              <a:ea typeface="Righteous"/>
              <a:cs typeface="Righteous"/>
              <a:sym typeface="Righteous"/>
            </a:endParaRPr>
          </a:p>
          <a:p>
            <a:pPr marL="0" lvl="0" indent="0" algn="ctr" rtl="0">
              <a:spcBef>
                <a:spcPts val="0"/>
              </a:spcBef>
              <a:spcAft>
                <a:spcPts val="0"/>
              </a:spcAft>
              <a:buNone/>
            </a:pPr>
            <a:r>
              <a:rPr lang="en" sz="2400" u="sng">
                <a:solidFill>
                  <a:schemeClr val="hlink"/>
                </a:solidFill>
                <a:latin typeface="Righteous"/>
                <a:ea typeface="Righteous"/>
                <a:cs typeface="Righteous"/>
                <a:sym typeface="Righteous"/>
                <a:hlinkClick r:id="rId4"/>
              </a:rPr>
              <a:t>Counseling Bingo Activity</a:t>
            </a:r>
            <a:endParaRPr sz="2400">
              <a:solidFill>
                <a:srgbClr val="000000"/>
              </a:solidFill>
              <a:latin typeface="Righteous"/>
              <a:ea typeface="Righteous"/>
              <a:cs typeface="Righteous"/>
              <a:sym typeface="Righteous"/>
            </a:endParaRPr>
          </a:p>
        </p:txBody>
      </p:sp>
      <p:sp>
        <p:nvSpPr>
          <p:cNvPr id="150" name="Google Shape;150;p20"/>
          <p:cNvSpPr txBox="1">
            <a:spLocks noGrp="1"/>
          </p:cNvSpPr>
          <p:nvPr>
            <p:ph type="subTitle" idx="1"/>
          </p:nvPr>
        </p:nvSpPr>
        <p:spPr>
          <a:xfrm>
            <a:off x="4637675" y="2163750"/>
            <a:ext cx="4416000" cy="527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rgbClr val="000000"/>
                </a:solidFill>
                <a:latin typeface="Righteous"/>
                <a:ea typeface="Righteous"/>
                <a:cs typeface="Righteous"/>
                <a:sym typeface="Righteous"/>
                <a:hlinkClick r:id="rId5"/>
              </a:rPr>
              <a:t>https://www.google.com/docs/about/</a:t>
            </a:r>
            <a:endParaRPr sz="1800">
              <a:solidFill>
                <a:srgbClr val="000000"/>
              </a:solidFill>
              <a:latin typeface="Righteous"/>
              <a:ea typeface="Righteous"/>
              <a:cs typeface="Righteous"/>
              <a:sym typeface="Righteous"/>
            </a:endParaRPr>
          </a:p>
        </p:txBody>
      </p:sp>
      <p:pic>
        <p:nvPicPr>
          <p:cNvPr id="151" name="Google Shape;151;p20"/>
          <p:cNvPicPr preferRelativeResize="0"/>
          <p:nvPr/>
        </p:nvPicPr>
        <p:blipFill>
          <a:blip r:embed="rId6">
            <a:alphaModFix/>
          </a:blip>
          <a:stretch>
            <a:fillRect/>
          </a:stretch>
        </p:blipFill>
        <p:spPr>
          <a:xfrm>
            <a:off x="6166825" y="293850"/>
            <a:ext cx="1449300" cy="144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90800" y="172425"/>
            <a:ext cx="4416000" cy="64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Slides</a:t>
            </a:r>
            <a:endParaRPr sz="3000">
              <a:latin typeface="Righteous"/>
              <a:ea typeface="Righteous"/>
              <a:cs typeface="Righteous"/>
              <a:sym typeface="Righteous"/>
            </a:endParaRPr>
          </a:p>
          <a:p>
            <a:pPr marL="0" lvl="0" indent="0" algn="ctr" rtl="0">
              <a:spcBef>
                <a:spcPts val="0"/>
              </a:spcBef>
              <a:spcAft>
                <a:spcPts val="0"/>
              </a:spcAft>
              <a:buNone/>
            </a:pPr>
            <a:endParaRPr sz="1400"/>
          </a:p>
        </p:txBody>
      </p:sp>
      <p:sp>
        <p:nvSpPr>
          <p:cNvPr id="157" name="Google Shape;157;p21"/>
          <p:cNvSpPr txBox="1">
            <a:spLocks noGrp="1"/>
          </p:cNvSpPr>
          <p:nvPr>
            <p:ph type="body" idx="2"/>
          </p:nvPr>
        </p:nvSpPr>
        <p:spPr>
          <a:xfrm>
            <a:off x="4927175" y="172425"/>
            <a:ext cx="3837000" cy="1668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endParaRPr sz="3000"/>
          </a:p>
        </p:txBody>
      </p:sp>
      <p:sp>
        <p:nvSpPr>
          <p:cNvPr id="158" name="Google Shape;158;p21"/>
          <p:cNvSpPr txBox="1">
            <a:spLocks noGrp="1"/>
          </p:cNvSpPr>
          <p:nvPr>
            <p:ph type="subTitle" idx="1"/>
          </p:nvPr>
        </p:nvSpPr>
        <p:spPr>
          <a:xfrm>
            <a:off x="0" y="515000"/>
            <a:ext cx="4416000" cy="4388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Google’s version of PowerPoint</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Free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A variety of presentation themes, hundreds of fonts, embedded video, animations, and more.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Access, create, edit &amp; COLLABORATE your presentations wherever you go — from your phone, tablet, or computer — even when there’s no connection.</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Use for professional development presentations, core curriculum presentations, student created assignments</a:t>
            </a:r>
            <a:endParaRPr sz="1800">
              <a:latin typeface="Righteous"/>
              <a:ea typeface="Righteous"/>
              <a:cs typeface="Righteous"/>
              <a:sym typeface="Righteous"/>
            </a:endParaRPr>
          </a:p>
        </p:txBody>
      </p:sp>
      <p:sp>
        <p:nvSpPr>
          <p:cNvPr id="159" name="Google Shape;159;p21"/>
          <p:cNvSpPr txBox="1">
            <a:spLocks noGrp="1"/>
          </p:cNvSpPr>
          <p:nvPr>
            <p:ph type="subTitle" idx="1"/>
          </p:nvPr>
        </p:nvSpPr>
        <p:spPr>
          <a:xfrm>
            <a:off x="4767775" y="3234800"/>
            <a:ext cx="4247400" cy="1668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Example: </a:t>
            </a:r>
            <a:endParaRPr>
              <a:latin typeface="Righteous"/>
              <a:ea typeface="Righteous"/>
              <a:cs typeface="Righteous"/>
              <a:sym typeface="Righteous"/>
            </a:endParaRPr>
          </a:p>
          <a:p>
            <a:pPr marL="0" lvl="0" indent="0" algn="ctr" rtl="0">
              <a:spcBef>
                <a:spcPts val="0"/>
              </a:spcBef>
              <a:spcAft>
                <a:spcPts val="0"/>
              </a:spcAft>
              <a:buNone/>
            </a:pPr>
            <a:endParaRPr>
              <a:latin typeface="Righteous"/>
              <a:ea typeface="Righteous"/>
              <a:cs typeface="Righteous"/>
              <a:sym typeface="Righteous"/>
            </a:endParaRPr>
          </a:p>
          <a:p>
            <a:pPr marL="0" lvl="0" indent="0" algn="ctr" rtl="0">
              <a:spcBef>
                <a:spcPts val="0"/>
              </a:spcBef>
              <a:spcAft>
                <a:spcPts val="0"/>
              </a:spcAft>
              <a:buNone/>
            </a:pPr>
            <a:r>
              <a:rPr lang="en" sz="2400" u="sng">
                <a:solidFill>
                  <a:schemeClr val="hlink"/>
                </a:solidFill>
                <a:latin typeface="Righteous"/>
                <a:ea typeface="Righteous"/>
                <a:cs typeface="Righteous"/>
                <a:sym typeface="Righteous"/>
                <a:hlinkClick r:id="rId3"/>
              </a:rPr>
              <a:t>Slide Presentation Example</a:t>
            </a:r>
            <a:endParaRPr sz="2400">
              <a:latin typeface="Righteous"/>
              <a:ea typeface="Righteous"/>
              <a:cs typeface="Righteous"/>
              <a:sym typeface="Righteous"/>
            </a:endParaRPr>
          </a:p>
        </p:txBody>
      </p:sp>
      <p:pic>
        <p:nvPicPr>
          <p:cNvPr id="160" name="Google Shape;160;p21">
            <a:hlinkClick r:id="rId4"/>
          </p:cNvPr>
          <p:cNvPicPr preferRelativeResize="0"/>
          <p:nvPr/>
        </p:nvPicPr>
        <p:blipFill>
          <a:blip r:embed="rId5">
            <a:alphaModFix/>
          </a:blip>
          <a:stretch>
            <a:fillRect/>
          </a:stretch>
        </p:blipFill>
        <p:spPr>
          <a:xfrm>
            <a:off x="6106175" y="221575"/>
            <a:ext cx="1570600" cy="1570600"/>
          </a:xfrm>
          <a:prstGeom prst="rect">
            <a:avLst/>
          </a:prstGeom>
          <a:noFill/>
          <a:ln>
            <a:noFill/>
          </a:ln>
        </p:spPr>
      </p:pic>
      <p:sp>
        <p:nvSpPr>
          <p:cNvPr id="161" name="Google Shape;161;p21"/>
          <p:cNvSpPr txBox="1">
            <a:spLocks noGrp="1"/>
          </p:cNvSpPr>
          <p:nvPr>
            <p:ph type="subTitle" idx="1"/>
          </p:nvPr>
        </p:nvSpPr>
        <p:spPr>
          <a:xfrm>
            <a:off x="4652875" y="2207700"/>
            <a:ext cx="4477200" cy="728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hlink"/>
                </a:solidFill>
                <a:latin typeface="Righteous"/>
                <a:ea typeface="Righteous"/>
                <a:cs typeface="Righteous"/>
                <a:sym typeface="Righteous"/>
                <a:hlinkClick r:id="rId6"/>
              </a:rPr>
              <a:t>https://www.google.com/slides/about/</a:t>
            </a:r>
            <a:endParaRPr sz="1800">
              <a:latin typeface="Righteous"/>
              <a:ea typeface="Righteous"/>
              <a:cs typeface="Righteous"/>
              <a:sym typeface="Righteou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90800" y="74000"/>
            <a:ext cx="4416000" cy="7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Forms</a:t>
            </a:r>
            <a:endParaRPr sz="3000">
              <a:latin typeface="Righteous"/>
              <a:ea typeface="Righteous"/>
              <a:cs typeface="Righteous"/>
              <a:sym typeface="Righteous"/>
            </a:endParaRPr>
          </a:p>
          <a:p>
            <a:pPr marL="0" lvl="0" indent="0" algn="ctr" rtl="0">
              <a:spcBef>
                <a:spcPts val="0"/>
              </a:spcBef>
              <a:spcAft>
                <a:spcPts val="0"/>
              </a:spcAft>
              <a:buNone/>
            </a:pPr>
            <a:endParaRPr sz="1400"/>
          </a:p>
        </p:txBody>
      </p:sp>
      <p:sp>
        <p:nvSpPr>
          <p:cNvPr id="167" name="Google Shape;167;p22"/>
          <p:cNvSpPr txBox="1">
            <a:spLocks noGrp="1"/>
          </p:cNvSpPr>
          <p:nvPr>
            <p:ph type="body" idx="2"/>
          </p:nvPr>
        </p:nvSpPr>
        <p:spPr>
          <a:xfrm>
            <a:off x="4927175" y="172425"/>
            <a:ext cx="3837000" cy="1668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endParaRPr sz="3000"/>
          </a:p>
        </p:txBody>
      </p:sp>
      <p:sp>
        <p:nvSpPr>
          <p:cNvPr id="168" name="Google Shape;168;p22"/>
          <p:cNvSpPr txBox="1">
            <a:spLocks noGrp="1"/>
          </p:cNvSpPr>
          <p:nvPr>
            <p:ph type="subTitle" idx="1"/>
          </p:nvPr>
        </p:nvSpPr>
        <p:spPr>
          <a:xfrm>
            <a:off x="90800" y="643775"/>
            <a:ext cx="4416000" cy="4450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Free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Plan your next event, manage registrations, whip up a quick poll, collect email addresses for a newsletter, create a pop quiz, and much more.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Choose from a bunch of question options, from multiple choice to dropdowns to a linear scale. Add images and YouTube videos, etc.</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Responses to your surveys are neatly and automatically collected in Forms, with real time response info and charts. Or, take your data further by viewing it all in Sheets.</a:t>
            </a:r>
            <a:endParaRPr sz="1800">
              <a:latin typeface="Righteous"/>
              <a:ea typeface="Righteous"/>
              <a:cs typeface="Righteous"/>
              <a:sym typeface="Righteous"/>
            </a:endParaRPr>
          </a:p>
          <a:p>
            <a:pPr marL="0" lvl="0" indent="0" algn="ctr" rtl="0">
              <a:spcBef>
                <a:spcPts val="0"/>
              </a:spcBef>
              <a:spcAft>
                <a:spcPts val="0"/>
              </a:spcAft>
              <a:buNone/>
            </a:pPr>
            <a:endParaRPr sz="2400">
              <a:latin typeface="Righteous"/>
              <a:ea typeface="Righteous"/>
              <a:cs typeface="Righteous"/>
              <a:sym typeface="Righteous"/>
            </a:endParaRPr>
          </a:p>
        </p:txBody>
      </p:sp>
      <p:sp>
        <p:nvSpPr>
          <p:cNvPr id="169" name="Google Shape;169;p22"/>
          <p:cNvSpPr txBox="1">
            <a:spLocks noGrp="1"/>
          </p:cNvSpPr>
          <p:nvPr>
            <p:ph type="subTitle" idx="1"/>
          </p:nvPr>
        </p:nvSpPr>
        <p:spPr>
          <a:xfrm>
            <a:off x="4767775" y="3234800"/>
            <a:ext cx="4247400" cy="1668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Example: </a:t>
            </a:r>
            <a:endParaRPr>
              <a:latin typeface="Righteous"/>
              <a:ea typeface="Righteous"/>
              <a:cs typeface="Righteous"/>
              <a:sym typeface="Righteous"/>
            </a:endParaRPr>
          </a:p>
          <a:p>
            <a:pPr marL="0" lvl="0" indent="0" algn="ctr" rtl="0">
              <a:spcBef>
                <a:spcPts val="0"/>
              </a:spcBef>
              <a:spcAft>
                <a:spcPts val="0"/>
              </a:spcAft>
              <a:buNone/>
            </a:pPr>
            <a:endParaRPr>
              <a:latin typeface="Righteous"/>
              <a:ea typeface="Righteous"/>
              <a:cs typeface="Righteous"/>
              <a:sym typeface="Righteous"/>
            </a:endParaRPr>
          </a:p>
          <a:p>
            <a:pPr marL="0" lvl="0" indent="0" algn="ctr" rtl="0">
              <a:spcBef>
                <a:spcPts val="0"/>
              </a:spcBef>
              <a:spcAft>
                <a:spcPts val="0"/>
              </a:spcAft>
              <a:buNone/>
            </a:pPr>
            <a:r>
              <a:rPr lang="en" sz="2400" u="sng">
                <a:solidFill>
                  <a:schemeClr val="hlink"/>
                </a:solidFill>
                <a:latin typeface="Righteous"/>
                <a:ea typeface="Righteous"/>
                <a:cs typeface="Righteous"/>
                <a:sym typeface="Righteous"/>
                <a:hlinkClick r:id="rId3"/>
              </a:rPr>
              <a:t>Forms Example</a:t>
            </a:r>
            <a:endParaRPr sz="2400">
              <a:latin typeface="Righteous"/>
              <a:ea typeface="Righteous"/>
              <a:cs typeface="Righteous"/>
              <a:sym typeface="Righteous"/>
            </a:endParaRPr>
          </a:p>
        </p:txBody>
      </p:sp>
      <p:sp>
        <p:nvSpPr>
          <p:cNvPr id="170" name="Google Shape;170;p22"/>
          <p:cNvSpPr txBox="1">
            <a:spLocks noGrp="1"/>
          </p:cNvSpPr>
          <p:nvPr>
            <p:ph type="subTitle" idx="1"/>
          </p:nvPr>
        </p:nvSpPr>
        <p:spPr>
          <a:xfrm>
            <a:off x="4652875" y="2207700"/>
            <a:ext cx="4477200" cy="728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hlink"/>
                </a:solidFill>
                <a:latin typeface="Righteous"/>
                <a:ea typeface="Righteous"/>
                <a:cs typeface="Righteous"/>
                <a:sym typeface="Righteous"/>
                <a:hlinkClick r:id="rId4"/>
              </a:rPr>
              <a:t>https://www.google.com/forms/about/</a:t>
            </a:r>
            <a:endParaRPr sz="1800">
              <a:latin typeface="Righteous"/>
              <a:ea typeface="Righteous"/>
              <a:cs typeface="Righteous"/>
              <a:sym typeface="Righteous"/>
            </a:endParaRPr>
          </a:p>
        </p:txBody>
      </p:sp>
      <p:pic>
        <p:nvPicPr>
          <p:cNvPr id="171" name="Google Shape;171;p22"/>
          <p:cNvPicPr preferRelativeResize="0"/>
          <p:nvPr/>
        </p:nvPicPr>
        <p:blipFill>
          <a:blip r:embed="rId5">
            <a:alphaModFix/>
          </a:blip>
          <a:stretch>
            <a:fillRect/>
          </a:stretch>
        </p:blipFill>
        <p:spPr>
          <a:xfrm>
            <a:off x="5106888" y="448088"/>
            <a:ext cx="1668900" cy="1668900"/>
          </a:xfrm>
          <a:prstGeom prst="rect">
            <a:avLst/>
          </a:prstGeom>
          <a:noFill/>
          <a:ln>
            <a:noFill/>
          </a:ln>
        </p:spPr>
      </p:pic>
      <p:pic>
        <p:nvPicPr>
          <p:cNvPr id="172" name="Google Shape;172;p22" descr="This video shows how to create a survey using Google Forms." title="How to use Google Forms to create a survey">
            <a:hlinkClick r:id="rId6"/>
          </p:cNvPr>
          <p:cNvPicPr preferRelativeResize="0"/>
          <p:nvPr/>
        </p:nvPicPr>
        <p:blipFill>
          <a:blip r:embed="rId7">
            <a:alphaModFix/>
          </a:blip>
          <a:stretch>
            <a:fillRect/>
          </a:stretch>
        </p:blipFill>
        <p:spPr>
          <a:xfrm>
            <a:off x="6775775" y="482200"/>
            <a:ext cx="2134250" cy="1600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90800" y="49350"/>
            <a:ext cx="4416000" cy="7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Righteous"/>
                <a:ea typeface="Righteous"/>
                <a:cs typeface="Righteous"/>
                <a:sym typeface="Righteous"/>
              </a:rPr>
              <a:t>Google Sheets</a:t>
            </a:r>
            <a:endParaRPr sz="3000">
              <a:latin typeface="Righteous"/>
              <a:ea typeface="Righteous"/>
              <a:cs typeface="Righteous"/>
              <a:sym typeface="Righteous"/>
            </a:endParaRPr>
          </a:p>
          <a:p>
            <a:pPr marL="0" lvl="0" indent="0" algn="ctr" rtl="0">
              <a:spcBef>
                <a:spcPts val="0"/>
              </a:spcBef>
              <a:spcAft>
                <a:spcPts val="0"/>
              </a:spcAft>
              <a:buNone/>
            </a:pPr>
            <a:endParaRPr sz="1400"/>
          </a:p>
        </p:txBody>
      </p:sp>
      <p:sp>
        <p:nvSpPr>
          <p:cNvPr id="178" name="Google Shape;178;p23"/>
          <p:cNvSpPr txBox="1">
            <a:spLocks noGrp="1"/>
          </p:cNvSpPr>
          <p:nvPr>
            <p:ph type="body" idx="2"/>
          </p:nvPr>
        </p:nvSpPr>
        <p:spPr>
          <a:xfrm>
            <a:off x="4927175" y="172425"/>
            <a:ext cx="3837000" cy="16689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1600"/>
              </a:spcBef>
              <a:spcAft>
                <a:spcPts val="1600"/>
              </a:spcAft>
              <a:buNone/>
            </a:pPr>
            <a:endParaRPr sz="3000"/>
          </a:p>
        </p:txBody>
      </p:sp>
      <p:sp>
        <p:nvSpPr>
          <p:cNvPr id="179" name="Google Shape;179;p23"/>
          <p:cNvSpPr txBox="1">
            <a:spLocks noGrp="1"/>
          </p:cNvSpPr>
          <p:nvPr>
            <p:ph type="subTitle" idx="1"/>
          </p:nvPr>
        </p:nvSpPr>
        <p:spPr>
          <a:xfrm>
            <a:off x="90800" y="495750"/>
            <a:ext cx="4416000" cy="4598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Google’s version of Excel</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Free</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Google Sheets makes your data pop with colorful charts and graphs. Built-in formulas, pivot tables and conditional formatting options save time and simplify common spreadsheet tasks.</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Access, create, edit, and COLLABORATE your spreadsheets wherever you go — from your phone, tablet, or computer — even when there’s no connection</a:t>
            </a:r>
            <a:endParaRPr sz="1800">
              <a:latin typeface="Righteous"/>
              <a:ea typeface="Righteous"/>
              <a:cs typeface="Righteous"/>
              <a:sym typeface="Righteous"/>
            </a:endParaRPr>
          </a:p>
          <a:p>
            <a:pPr marL="457200" lvl="0" indent="-342900" algn="l" rtl="0">
              <a:spcBef>
                <a:spcPts val="0"/>
              </a:spcBef>
              <a:spcAft>
                <a:spcPts val="0"/>
              </a:spcAft>
              <a:buSzPts val="1800"/>
              <a:buFont typeface="Righteous"/>
              <a:buChar char="●"/>
            </a:pPr>
            <a:r>
              <a:rPr lang="en" sz="1800">
                <a:latin typeface="Righteous"/>
                <a:ea typeface="Righteous"/>
                <a:cs typeface="Righteous"/>
                <a:sym typeface="Righteous"/>
              </a:rPr>
              <a:t>Everyone can work together in the same spreadsheet at the same time.</a:t>
            </a:r>
            <a:endParaRPr sz="1800">
              <a:latin typeface="Righteous"/>
              <a:ea typeface="Righteous"/>
              <a:cs typeface="Righteous"/>
              <a:sym typeface="Righteous"/>
            </a:endParaRPr>
          </a:p>
          <a:p>
            <a:pPr marL="0" lvl="0" indent="0" algn="ctr" rtl="0">
              <a:spcBef>
                <a:spcPts val="0"/>
              </a:spcBef>
              <a:spcAft>
                <a:spcPts val="0"/>
              </a:spcAft>
              <a:buClr>
                <a:schemeClr val="dk1"/>
              </a:buClr>
              <a:buSzPts val="1100"/>
              <a:buFont typeface="Arial"/>
              <a:buNone/>
            </a:pPr>
            <a:endParaRPr sz="2400">
              <a:latin typeface="Righteous"/>
              <a:ea typeface="Righteous"/>
              <a:cs typeface="Righteous"/>
              <a:sym typeface="Righteous"/>
            </a:endParaRPr>
          </a:p>
          <a:p>
            <a:pPr marL="0" lvl="0" indent="0" algn="ctr" rtl="0">
              <a:spcBef>
                <a:spcPts val="0"/>
              </a:spcBef>
              <a:spcAft>
                <a:spcPts val="0"/>
              </a:spcAft>
              <a:buNone/>
            </a:pPr>
            <a:endParaRPr/>
          </a:p>
        </p:txBody>
      </p:sp>
      <p:sp>
        <p:nvSpPr>
          <p:cNvPr id="180" name="Google Shape;180;p23"/>
          <p:cNvSpPr txBox="1">
            <a:spLocks noGrp="1"/>
          </p:cNvSpPr>
          <p:nvPr>
            <p:ph type="subTitle" idx="1"/>
          </p:nvPr>
        </p:nvSpPr>
        <p:spPr>
          <a:xfrm>
            <a:off x="4767775" y="3234800"/>
            <a:ext cx="4247400" cy="16689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ighteous"/>
                <a:ea typeface="Righteous"/>
                <a:cs typeface="Righteous"/>
                <a:sym typeface="Righteous"/>
              </a:rPr>
              <a:t>Example: </a:t>
            </a:r>
            <a:endParaRPr>
              <a:latin typeface="Righteous"/>
              <a:ea typeface="Righteous"/>
              <a:cs typeface="Righteous"/>
              <a:sym typeface="Righteous"/>
            </a:endParaRPr>
          </a:p>
          <a:p>
            <a:pPr marL="0" lvl="0" indent="0" algn="ctr" rtl="0">
              <a:spcBef>
                <a:spcPts val="0"/>
              </a:spcBef>
              <a:spcAft>
                <a:spcPts val="0"/>
              </a:spcAft>
              <a:buNone/>
            </a:pPr>
            <a:endParaRPr>
              <a:latin typeface="Righteous"/>
              <a:ea typeface="Righteous"/>
              <a:cs typeface="Righteous"/>
              <a:sym typeface="Righteous"/>
            </a:endParaRPr>
          </a:p>
          <a:p>
            <a:pPr marL="0" lvl="0" indent="0" algn="ctr" rtl="0">
              <a:spcBef>
                <a:spcPts val="0"/>
              </a:spcBef>
              <a:spcAft>
                <a:spcPts val="0"/>
              </a:spcAft>
              <a:buNone/>
            </a:pPr>
            <a:r>
              <a:rPr lang="en" sz="2400" u="sng">
                <a:solidFill>
                  <a:schemeClr val="hlink"/>
                </a:solidFill>
                <a:latin typeface="Righteous"/>
                <a:ea typeface="Righteous"/>
                <a:cs typeface="Righteous"/>
                <a:sym typeface="Righteous"/>
                <a:hlinkClick r:id="rId3"/>
              </a:rPr>
              <a:t>Sheets Example</a:t>
            </a:r>
            <a:endParaRPr sz="2400">
              <a:latin typeface="Righteous"/>
              <a:ea typeface="Righteous"/>
              <a:cs typeface="Righteous"/>
              <a:sym typeface="Righteous"/>
            </a:endParaRPr>
          </a:p>
        </p:txBody>
      </p:sp>
      <p:sp>
        <p:nvSpPr>
          <p:cNvPr id="181" name="Google Shape;181;p23"/>
          <p:cNvSpPr txBox="1">
            <a:spLocks noGrp="1"/>
          </p:cNvSpPr>
          <p:nvPr>
            <p:ph type="subTitle" idx="1"/>
          </p:nvPr>
        </p:nvSpPr>
        <p:spPr>
          <a:xfrm>
            <a:off x="4626175" y="2124925"/>
            <a:ext cx="4530600" cy="728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Righteous"/>
                <a:ea typeface="Righteous"/>
                <a:cs typeface="Righteous"/>
                <a:sym typeface="Righteous"/>
              </a:rPr>
              <a:t> </a:t>
            </a:r>
            <a:r>
              <a:rPr lang="en" sz="1800" u="sng">
                <a:solidFill>
                  <a:schemeClr val="hlink"/>
                </a:solidFill>
                <a:latin typeface="Righteous"/>
                <a:ea typeface="Righteous"/>
                <a:cs typeface="Righteous"/>
                <a:sym typeface="Righteous"/>
                <a:hlinkClick r:id="rId4"/>
              </a:rPr>
              <a:t>https://www.google.com/sheets/about/</a:t>
            </a:r>
            <a:endParaRPr sz="1800">
              <a:latin typeface="Righteous"/>
              <a:ea typeface="Righteous"/>
              <a:cs typeface="Righteous"/>
              <a:sym typeface="Righteous"/>
            </a:endParaRPr>
          </a:p>
        </p:txBody>
      </p:sp>
      <p:pic>
        <p:nvPicPr>
          <p:cNvPr id="182" name="Google Shape;182;p23"/>
          <p:cNvPicPr preferRelativeResize="0"/>
          <p:nvPr/>
        </p:nvPicPr>
        <p:blipFill>
          <a:blip r:embed="rId5">
            <a:alphaModFix/>
          </a:blip>
          <a:stretch>
            <a:fillRect/>
          </a:stretch>
        </p:blipFill>
        <p:spPr>
          <a:xfrm>
            <a:off x="6090175" y="232150"/>
            <a:ext cx="1511000" cy="151100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On-screen Show (16:9)</PresentationFormat>
  <Paragraphs>117</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Playfair Display</vt:lpstr>
      <vt:lpstr>Varela Round</vt:lpstr>
      <vt:lpstr>Righteous</vt:lpstr>
      <vt:lpstr>Roboto</vt:lpstr>
      <vt:lpstr>Roboto Slab</vt:lpstr>
      <vt:lpstr>Barlow Light</vt:lpstr>
      <vt:lpstr>Lobster</vt:lpstr>
      <vt:lpstr>Oswald</vt:lpstr>
      <vt:lpstr>Calibri</vt:lpstr>
      <vt:lpstr>Montserrat</vt:lpstr>
      <vt:lpstr>Barlow</vt:lpstr>
      <vt:lpstr>Pop</vt:lpstr>
      <vt:lpstr>Virtual Tech Tools 2.0</vt:lpstr>
      <vt:lpstr>Meet your presenter</vt:lpstr>
      <vt:lpstr>TOP TIPS WITH GOOGLE and More</vt:lpstr>
      <vt:lpstr>Google Drive </vt:lpstr>
      <vt:lpstr>Google Drive to Google Apps</vt:lpstr>
      <vt:lpstr>Google Docs </vt:lpstr>
      <vt:lpstr>Google Slides </vt:lpstr>
      <vt:lpstr>Google Forms </vt:lpstr>
      <vt:lpstr>Google Sheets </vt:lpstr>
      <vt:lpstr>PowerPoint Presentation</vt:lpstr>
      <vt:lpstr>Google faux pas</vt:lpstr>
      <vt:lpstr>Favorite Add-Ons</vt:lpstr>
      <vt:lpstr>Google Classroom</vt:lpstr>
      <vt:lpstr>Screencastify is my new best friend! </vt:lpstr>
      <vt:lpstr>Glide App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Tech Tools 2.0</dc:title>
  <dc:creator>Cherrie Cunningham</dc:creator>
  <cp:lastModifiedBy>Cherrie Cunningham</cp:lastModifiedBy>
  <cp:revision>1</cp:revision>
  <dcterms:modified xsi:type="dcterms:W3CDTF">2020-04-28T15:53:27Z</dcterms:modified>
</cp:coreProperties>
</file>