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9" r:id="rId7"/>
    <p:sldId id="272" r:id="rId8"/>
    <p:sldId id="261" r:id="rId9"/>
    <p:sldId id="264" r:id="rId10"/>
    <p:sldId id="280" r:id="rId11"/>
    <p:sldId id="283" r:id="rId12"/>
    <p:sldId id="281" r:id="rId13"/>
    <p:sldId id="282" r:id="rId14"/>
    <p:sldId id="275" r:id="rId15"/>
    <p:sldId id="273" r:id="rId16"/>
    <p:sldId id="274" r:id="rId17"/>
    <p:sldId id="265" r:id="rId18"/>
    <p:sldId id="262" r:id="rId19"/>
    <p:sldId id="258" r:id="rId20"/>
    <p:sldId id="260" r:id="rId21"/>
    <p:sldId id="278" r:id="rId22"/>
    <p:sldId id="276" r:id="rId23"/>
    <p:sldId id="277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CF7B9E-7A1F-DDEC-A500-970A8DFCA86B}" v="6" dt="2020-02-04T00:50:38.253"/>
    <p1510:client id="{AD2C4A0C-5360-DC6E-0952-DAA04A62B0DF}" v="1998" dt="2020-02-04T05:30:26.311"/>
    <p1510:client id="{C9B57B0D-88CC-D65A-187C-F6F173EA34B8}" v="4" dt="2020-02-03T15:03:09.666"/>
    <p1510:client id="{F197E736-10E2-A6F8-7FA5-1259843139F8}" v="14" dt="2020-02-04T03:32:23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36606-0A8F-434D-A0AE-00D41CE43AD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4269E-9D3A-4EB2-B4F3-6DCE42E44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Mary:  even a bigger realization came about when we looked at each of the specific subgroups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ACBA-40B8-42B6-A334-17AC3A4F06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0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Diana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4269E-9D3A-4EB2-B4F3-6DCE42E446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1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9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1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8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8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3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4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9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9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3323-271B-4B4B-80C4-33ACADEE58D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7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3323-271B-4B4B-80C4-33ACADEE58D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D05C9-68B6-6242-BE30-1C50B077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9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bennett@murrieta.k12.ca.u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druiz@murrieta.k12.ca.u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epicthing.blogspot.com/2012/11/the-redesig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dreamstime.com/royalty-free-stock-photos-magnifying-glass-question-mark-image28564798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urrietausd-my.sharepoint.com/:b:/g/personal/druiz_murrieta_k12_ca_us/EbQPvkuVl1pAqiZlJkl1YY0Bqr69zt1KEZp-Az0GOQuejA?e=RumAip" TargetMode="External"/><Relationship Id="rId2" Type="http://schemas.openxmlformats.org/officeDocument/2006/relationships/hyperlink" Target="https://murrietausd-my.sharepoint.com/:w:/g/personal/druiz_murrieta_k12_ca_us/ESHp0H2lIoNFm8jyNou6gOYB1Z7QEgSejDJJc0m9O48YNw?e=aCSqX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1B4B7-B486-45E3-BB98-FC457110F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48" y="1122363"/>
            <a:ext cx="10027665" cy="23876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Engravers MT" panose="02090707080505020304" pitchFamily="18" charset="0"/>
              </a:rPr>
              <a:t>Closing the GAP for High School Graduation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67B39-0397-4098-87DD-1FE03F04C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1422" y="3602037"/>
            <a:ext cx="9643462" cy="2914023"/>
          </a:xfrm>
        </p:spPr>
        <p:txBody>
          <a:bodyPr>
            <a:normAutofit/>
          </a:bodyPr>
          <a:lstStyle/>
          <a:p>
            <a:r>
              <a:rPr lang="en-US">
                <a:latin typeface="Engravers MT" panose="02090707080505020304" pitchFamily="18" charset="0"/>
              </a:rPr>
              <a:t>Murrieta valley unified school district’s</a:t>
            </a:r>
          </a:p>
          <a:p>
            <a:r>
              <a:rPr lang="en-US">
                <a:latin typeface="Engravers MT" panose="02090707080505020304" pitchFamily="18" charset="0"/>
              </a:rPr>
              <a:t>“journey towards equity”</a:t>
            </a:r>
          </a:p>
          <a:p>
            <a:endParaRPr lang="en-US">
              <a:latin typeface="Engravers MT" panose="02090707080505020304" pitchFamily="18" charset="0"/>
            </a:endParaRPr>
          </a:p>
          <a:p>
            <a:r>
              <a:rPr lang="en-US">
                <a:latin typeface="Lucida Calligraphy" panose="03010101010101010101" pitchFamily="66" charset="0"/>
              </a:rPr>
              <a:t>Erika Bennett, Coordinator Student Support</a:t>
            </a:r>
          </a:p>
          <a:p>
            <a:r>
              <a:rPr lang="en-US">
                <a:latin typeface="Lucida Calligraphy" panose="03010101010101010101" pitchFamily="66" charset="0"/>
              </a:rPr>
              <a:t>Diana Ruiz, Lead Counselor Vista Murrieta High School</a:t>
            </a:r>
          </a:p>
        </p:txBody>
      </p:sp>
    </p:spTree>
    <p:extLst>
      <p:ext uri="{BB962C8B-B14F-4D97-AF65-F5344CB8AC3E}">
        <p14:creationId xmlns:p14="http://schemas.microsoft.com/office/powerpoint/2010/main" val="10088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22CE-AAFF-4D4E-8220-B18233E2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1" y="909411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Credit Recovery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CCB6-0399-4E86-843B-7D2306C8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19" y="224291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Credit Recovery classes are built in the master schedule to support student's areas of need for A-G or for graduation.</a:t>
            </a:r>
          </a:p>
          <a:p>
            <a:pPr lvl="1"/>
            <a:r>
              <a:rPr lang="en-US">
                <a:cs typeface="Calibri"/>
              </a:rPr>
              <a:t>Fall 2019 – 3 APEX sections for students needing credit recovery in English, Social Sciences – 44 students </a:t>
            </a:r>
            <a:endParaRPr lang="en-US" dirty="0">
              <a:cs typeface="Calibri"/>
            </a:endParaRPr>
          </a:p>
          <a:p>
            <a:pPr lvl="2"/>
            <a:r>
              <a:rPr lang="en-US">
                <a:cs typeface="Calibri"/>
              </a:rPr>
              <a:t>Math 1 sem 2 credit recovery 24/25 passed </a:t>
            </a:r>
            <a:endParaRPr lang="en-US" dirty="0">
              <a:cs typeface="Calibri"/>
            </a:endParaRPr>
          </a:p>
          <a:p>
            <a:pPr lvl="2"/>
            <a:r>
              <a:rPr lang="en-US">
                <a:cs typeface="Calibri"/>
              </a:rPr>
              <a:t>APEX: 45/80 complete APEX courses needed to meet A-G or graduation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r>
              <a:rPr lang="en-US">
                <a:cs typeface="Calibri"/>
              </a:rPr>
              <a:t>Spring 2020 - 8 sections: semester 1 Math I, Math II, Bio, Chemistry in addition to English, </a:t>
            </a:r>
            <a:r>
              <a:rPr lang="en-US" dirty="0">
                <a:cs typeface="Calibri"/>
              </a:rPr>
              <a:t>Social Sciences, and electives options. </a:t>
            </a:r>
            <a:endParaRPr lang="en-US">
              <a:cs typeface="Calibri" panose="020F0502020204030204"/>
            </a:endParaRPr>
          </a:p>
          <a:p>
            <a:pPr lvl="2"/>
            <a:r>
              <a:rPr lang="en-US">
                <a:cs typeface="Calibri" panose="020F0502020204030204"/>
              </a:rPr>
              <a:t>245 students enrolled for Spring</a:t>
            </a: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5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8E621E77-B998-4BA4-A0EC-9751363A3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" y="-1966"/>
            <a:ext cx="12189579" cy="8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2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5E84A-4856-463F-93E7-EC9E7613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F5A7197-F180-41A3-87A2-FCC797E1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9849"/>
            <a:ext cx="10515600" cy="793287"/>
          </a:xfrm>
        </p:spPr>
        <p:txBody>
          <a:bodyPr/>
          <a:lstStyle/>
          <a:p>
            <a:pPr algn="ctr"/>
            <a:r>
              <a:rPr lang="en-US"/>
              <a:t>MVUSD At-A-Glance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D73AB9-D704-415F-80D4-5B3FCAA11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113" y="2012782"/>
            <a:ext cx="11832699" cy="465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8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5E84A-4856-463F-93E7-EC9E7613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6874A56-FD06-4FE9-B2C5-155E808E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3793"/>
            <a:ext cx="10515600" cy="406895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Student Population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1B5372F-1C5A-4996-8444-F8CAD4A51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946" y="1825624"/>
            <a:ext cx="9555782" cy="492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11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09B1778-D200-41D4-9B02-96F70F8F6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451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6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6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E30F6D-B8E8-4292-A2D5-D7C2BDDB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31" y="643467"/>
            <a:ext cx="1080324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3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80E4C0-B0D4-4F2C-BFF5-60C7484CE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56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3A913B-12F8-4601-8436-688AF4B7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NEXT STEPS…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D8EB5-F758-4788-B888-B59C5BDA7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1" y="1314072"/>
            <a:ext cx="12062813" cy="4862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</a:rPr>
              <a:t>Intentional focus on Asian, English Learner and Students with Disabilities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</a:rPr>
              <a:t>Determine needs of Asian student priority group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</a:rPr>
              <a:t>EL Coordinator, Bilingual Aides, EL Team at each secondary site, new EL Curriculum, continual review of EL student progress (student by student) Re-classification and EL Scope and Sequence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</a:rPr>
              <a:t>Special Education clearly defined Transition Plan, academic rigor, mainstream</a:t>
            </a:r>
          </a:p>
          <a:p>
            <a:pPr marL="457200" lvl="1" indent="0"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</a:rPr>
              <a:t>Intentional focus on African American and Hispanic Student Priority Groups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</a:rPr>
              <a:t>Student intervention lists (review each grading period)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</a:rPr>
              <a:t>Male Mentoring Program </a:t>
            </a:r>
          </a:p>
        </p:txBody>
      </p:sp>
    </p:spTree>
    <p:extLst>
      <p:ext uri="{BB962C8B-B14F-4D97-AF65-F5344CB8AC3E}">
        <p14:creationId xmlns:p14="http://schemas.microsoft.com/office/powerpoint/2010/main" val="809278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44D8D-0186-4793-AA83-D293F5FF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NEXT STEPS </a:t>
            </a:r>
            <a:r>
              <a:rPr lang="en-US" sz="4000" err="1">
                <a:solidFill>
                  <a:schemeClr val="bg1"/>
                </a:solidFill>
              </a:rPr>
              <a:t>Cont</a:t>
            </a:r>
            <a:r>
              <a:rPr lang="en-US" sz="4000">
                <a:solidFill>
                  <a:schemeClr val="bg1"/>
                </a:solidFill>
              </a:rPr>
              <a:t>…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4446-E85B-43B5-BDFB-98FA0C2AE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29293"/>
            <a:ext cx="11965923" cy="49476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</a:rPr>
              <a:t>Focus on Equity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</a:rPr>
              <a:t>District and Site Equity Plans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</a:rPr>
              <a:t>Equity Institutes (mandatory participation from each school site)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</a:rPr>
              <a:t>Leadership Equity Book Talks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</a:rPr>
              <a:t>District-wide Professional Development with an Equity Lens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>
                <a:solidFill>
                  <a:schemeClr val="bg1"/>
                </a:solidFill>
              </a:rPr>
              <a:t>Focus on College Career Indicator (CCI)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1"/>
                </a:solidFill>
              </a:rPr>
              <a:t>Counselor PD on CCI and areas of focus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1"/>
                </a:solidFill>
              </a:rPr>
              <a:t>Aeries 4-year Academic Plan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1"/>
                </a:solidFill>
              </a:rPr>
              <a:t>CCI Parent Letter, Student Focus during next testing cycle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1"/>
                </a:solidFill>
              </a:rPr>
              <a:t>CCI Professional Development for each secondary site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240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60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4DFB-7EE6-40E8-94DA-71D838EF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9161A-1548-4602-8E9F-C12CCE52B8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Erika Bennett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5AA3D-A95C-4794-B7A8-FB7A8B3ABE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Murrieta Valley USD</a:t>
            </a:r>
          </a:p>
          <a:p>
            <a:r>
              <a:rPr lang="en-US">
                <a:solidFill>
                  <a:schemeClr val="bg1"/>
                </a:solidFill>
              </a:rPr>
              <a:t>Coordinator, Student Support</a:t>
            </a:r>
          </a:p>
          <a:p>
            <a:r>
              <a:rPr lang="en-US">
                <a:solidFill>
                  <a:schemeClr val="bg1"/>
                </a:solidFill>
              </a:rPr>
              <a:t>Email: </a:t>
            </a:r>
            <a:r>
              <a:rPr lang="en-US">
                <a:solidFill>
                  <a:srgbClr val="FF33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ebennett@murrieta.k12.ca.us</a:t>
            </a:r>
            <a:endParaRPr lang="en-US">
              <a:solidFill>
                <a:srgbClr val="FF33CC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Phone: (951) 696-1600 ext. 1164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CED45-9AAB-40B0-8DE3-ED87EA020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Diana Ruiz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A87F8-B55A-4448-A849-04D3076008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Murrieta Valley USD</a:t>
            </a:r>
          </a:p>
          <a:p>
            <a:r>
              <a:rPr lang="en-US">
                <a:solidFill>
                  <a:schemeClr val="bg1"/>
                </a:solidFill>
              </a:rPr>
              <a:t>Lead Counselor, Vista Murrieta High School</a:t>
            </a:r>
          </a:p>
          <a:p>
            <a:r>
              <a:rPr lang="en-US">
                <a:solidFill>
                  <a:schemeClr val="bg1"/>
                </a:solidFill>
              </a:rPr>
              <a:t>Email:</a:t>
            </a:r>
          </a:p>
          <a:p>
            <a:r>
              <a:rPr lang="en-US">
                <a:solidFill>
                  <a:srgbClr val="FF33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druiz@murrieta.k12.ca.us</a:t>
            </a:r>
            <a:endParaRPr lang="en-US">
              <a:solidFill>
                <a:srgbClr val="FF33CC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Phone: (951) 894-5750 ext.</a:t>
            </a:r>
          </a:p>
        </p:txBody>
      </p:sp>
    </p:spTree>
    <p:extLst>
      <p:ext uri="{BB962C8B-B14F-4D97-AF65-F5344CB8AC3E}">
        <p14:creationId xmlns:p14="http://schemas.microsoft.com/office/powerpoint/2010/main" val="2475192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5E84A-4856-463F-93E7-EC9E7613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B071DD7-DCAE-483A-ABF4-D1F07D649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2517"/>
            <a:ext cx="10515600" cy="328171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105536-5553-4EA0-8BC9-34CC6C0B0F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DA0285-D386-454B-8CB5-95E8D5EDF4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4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2EFC66-B02C-4AEA-99EB-AB9C2DF2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85" y="1515759"/>
            <a:ext cx="3873810" cy="2760098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Lucida Calligraphy"/>
              </a:rPr>
              <a:t>MVUSD Mission</a:t>
            </a:r>
            <a:br>
              <a:rPr lang="en-US" sz="3200" b="1">
                <a:latin typeface="Lucida Calligraphy" panose="03010101010101010101" pitchFamily="66" charset="0"/>
              </a:rPr>
            </a:br>
            <a:r>
              <a:rPr lang="en-US" sz="3200" b="1">
                <a:solidFill>
                  <a:srgbClr val="FFFFFF"/>
                </a:solidFill>
                <a:latin typeface="Lucida Calligraphy"/>
              </a:rPr>
              <a:t> </a:t>
            </a:r>
            <a:br>
              <a:rPr lang="en-US" sz="3200" b="1">
                <a:latin typeface="Lucida Calligraphy" panose="03010101010101010101" pitchFamily="66" charset="0"/>
              </a:rPr>
            </a:br>
            <a:r>
              <a:rPr lang="en-US" sz="3200" b="1">
                <a:solidFill>
                  <a:srgbClr val="FFFFFF"/>
                </a:solidFill>
                <a:latin typeface="Lucida Calligraphy"/>
              </a:rPr>
              <a:t>To inspire every student</a:t>
            </a:r>
            <a:br>
              <a:rPr lang="en-US" sz="3200" b="1">
                <a:latin typeface="Lucida Calligraphy" panose="03010101010101010101" pitchFamily="66" charset="0"/>
              </a:rPr>
            </a:br>
            <a:r>
              <a:rPr lang="en-US" sz="3200" b="1">
                <a:solidFill>
                  <a:srgbClr val="FFFFFF"/>
                </a:solidFill>
                <a:latin typeface="Lucida Calligraphy"/>
              </a:rPr>
              <a:t>To </a:t>
            </a:r>
            <a:r>
              <a:rPr lang="en-US" sz="4000" b="1">
                <a:solidFill>
                  <a:srgbClr val="FFFFFF"/>
                </a:solidFill>
                <a:latin typeface="Lucida Calligraphy"/>
              </a:rPr>
              <a:t>T</a:t>
            </a:r>
            <a:r>
              <a:rPr lang="en-US" sz="3200" b="1">
                <a:solidFill>
                  <a:srgbClr val="FFFFFF"/>
                </a:solidFill>
                <a:latin typeface="Lucida Calligraphy"/>
              </a:rPr>
              <a:t>hink, </a:t>
            </a:r>
            <a:br>
              <a:rPr lang="en-US" sz="3200" b="1">
                <a:latin typeface="Lucida Calligraphy" panose="03010101010101010101" pitchFamily="66" charset="0"/>
              </a:rPr>
            </a:br>
            <a:r>
              <a:rPr lang="en-US" sz="3200" b="1">
                <a:solidFill>
                  <a:srgbClr val="FFFFFF"/>
                </a:solidFill>
                <a:latin typeface="Lucida Calligraphy"/>
              </a:rPr>
              <a:t>To </a:t>
            </a:r>
            <a:r>
              <a:rPr lang="en-US" sz="4000" b="1">
                <a:solidFill>
                  <a:srgbClr val="FFFFFF"/>
                </a:solidFill>
                <a:latin typeface="Lucida Calligraphy"/>
              </a:rPr>
              <a:t>L</a:t>
            </a:r>
            <a:r>
              <a:rPr lang="en-US" sz="3200" b="1">
                <a:solidFill>
                  <a:srgbClr val="FFFFFF"/>
                </a:solidFill>
                <a:latin typeface="Lucida Calligraphy"/>
              </a:rPr>
              <a:t>earn, </a:t>
            </a:r>
            <a:br>
              <a:rPr lang="en-US" sz="3200" b="1">
                <a:latin typeface="Lucida Calligraphy" panose="03010101010101010101" pitchFamily="66" charset="0"/>
              </a:rPr>
            </a:br>
            <a:r>
              <a:rPr lang="en-US" sz="3200" b="1">
                <a:solidFill>
                  <a:srgbClr val="FFFFFF"/>
                </a:solidFill>
                <a:latin typeface="Lucida Calligraphy"/>
              </a:rPr>
              <a:t>To </a:t>
            </a:r>
            <a:r>
              <a:rPr lang="en-US" sz="4000" b="1">
                <a:solidFill>
                  <a:srgbClr val="FFFFFF"/>
                </a:solidFill>
                <a:latin typeface="Lucida Calligraphy"/>
              </a:rPr>
              <a:t>A</a:t>
            </a:r>
            <a:r>
              <a:rPr lang="en-US" sz="3200" b="1">
                <a:solidFill>
                  <a:srgbClr val="FFFFFF"/>
                </a:solidFill>
                <a:latin typeface="Lucida Calligraphy"/>
              </a:rPr>
              <a:t>chieve,</a:t>
            </a:r>
            <a:br>
              <a:rPr lang="en-US" sz="3200" b="1">
                <a:latin typeface="Lucida Calligraphy" panose="03010101010101010101" pitchFamily="66" charset="0"/>
              </a:rPr>
            </a:br>
            <a:r>
              <a:rPr lang="en-US" sz="3200" b="1">
                <a:solidFill>
                  <a:srgbClr val="FFFFFF"/>
                </a:solidFill>
                <a:latin typeface="Lucida Calligraphy"/>
              </a:rPr>
              <a:t>To </a:t>
            </a:r>
            <a:r>
              <a:rPr lang="en-US" sz="4000" b="1">
                <a:solidFill>
                  <a:srgbClr val="FFFFFF"/>
                </a:solidFill>
                <a:latin typeface="Lucida Calligraphy"/>
              </a:rPr>
              <a:t>C</a:t>
            </a:r>
            <a:r>
              <a:rPr lang="en-US" sz="3200" b="1">
                <a:solidFill>
                  <a:srgbClr val="FFFFFF"/>
                </a:solidFill>
                <a:latin typeface="Lucida Calligraphy"/>
              </a:rPr>
              <a:t>are.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D1780-F5C9-49DB-ADC6-564F22003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195" y="801866"/>
            <a:ext cx="6823421" cy="597545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>
                <a:latin typeface="Lucida Calligraphy"/>
                <a:ea typeface="+mn-lt"/>
                <a:cs typeface="+mn-lt"/>
              </a:rPr>
              <a:t>Mission Statement </a:t>
            </a:r>
            <a:endParaRPr lang="en-US" b="1">
              <a:latin typeface="Lucida Calligraphy" panose="03010101010101010101" pitchFamily="66" charset="0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b="1">
                <a:latin typeface="Lucida Calligraphy"/>
                <a:ea typeface="+mn-lt"/>
                <a:cs typeface="+mn-lt"/>
              </a:rPr>
              <a:t>MVUSD Educational Services </a:t>
            </a:r>
            <a:r>
              <a:rPr lang="en-US" sz="2400">
                <a:latin typeface="Lucida Calligraphy"/>
                <a:ea typeface="+mn-lt"/>
                <a:cs typeface="+mn-lt"/>
              </a:rPr>
              <a:t>embraces the diversity of students, families, and staff by fostering intentional, equitable learning experiences focused on the whole student which leads to personalized achievement and career and/or college readiness culminating in lifelong learners who make positive contributions to society.</a:t>
            </a:r>
          </a:p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12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56114C-B3C0-4E3B-84E7-2011B72C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481" y="365125"/>
            <a:ext cx="10089135" cy="1325563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497ECD-4A82-4850-ACD7-DF043F12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480" y="1444598"/>
            <a:ext cx="10089135" cy="5255879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99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57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56114C-B3C0-4E3B-84E7-2011B72C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481" y="365125"/>
            <a:ext cx="10089135" cy="1325563"/>
          </a:xfrm>
        </p:spPr>
        <p:txBody>
          <a:bodyPr/>
          <a:lstStyle/>
          <a:p>
            <a:pPr algn="ctr"/>
            <a:r>
              <a:rPr lang="en-US"/>
              <a:t>MVUSD Equity Blueprint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497ECD-4A82-4850-ACD7-DF043F12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480" y="1444598"/>
            <a:ext cx="10089135" cy="52558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900">
                <a:latin typeface="Abadi Extra Light" panose="020B0204020104020204" pitchFamily="34" charset="0"/>
              </a:rPr>
              <a:t>Understand the Why?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90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900">
                <a:latin typeface="Abadi Extra Light" panose="020B0204020104020204" pitchFamily="34" charset="0"/>
              </a:rPr>
              <a:t>Create an Equity Blueprint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90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900">
                <a:latin typeface="Abadi Extra Light" panose="020B0204020104020204" pitchFamily="34" charset="0"/>
              </a:rPr>
              <a:t>Frame &amp; Reinforce the Equity Foundation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90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900">
                <a:latin typeface="Abadi Extra Light" panose="020B0204020104020204" pitchFamily="34" charset="0"/>
              </a:rPr>
              <a:t>Build the Equity Framework (Intentionality)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6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660D54-A625-4E1C-9CCC-F3C250371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405" y="490217"/>
            <a:ext cx="4261598" cy="2642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3FF526-071E-4992-BDEF-6D362519C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850">
            <a:off x="8093608" y="2332253"/>
            <a:ext cx="2513432" cy="934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588DE6-6D42-4023-AB69-C67224FBF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84" y="141778"/>
            <a:ext cx="2109203" cy="1679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0FF5B0-EB8A-42A6-9FC5-A6806FBB6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018" y="1110981"/>
            <a:ext cx="1082809" cy="437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8A7CD7-AD2C-41CF-8900-DC90E81EE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520335">
            <a:off x="927651" y="5111554"/>
            <a:ext cx="1477598" cy="13265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6EB17D-DD9A-4866-8704-F34A0BE8F0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6689" y="1963548"/>
            <a:ext cx="399522" cy="6535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2858AE-01CD-4028-8510-F19626EE20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6689" y="4256619"/>
            <a:ext cx="399522" cy="6535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4B55ED-594C-4852-8523-D49019C90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277727" y="5647799"/>
            <a:ext cx="399522" cy="653587"/>
          </a:xfrm>
          <a:prstGeom prst="rect">
            <a:avLst/>
          </a:prstGeom>
        </p:spPr>
      </p:pic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AE8B299-6574-46C7-9E1D-2DDA1B712A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71" y="2656156"/>
            <a:ext cx="2950509" cy="1568099"/>
          </a:xfrm>
          <a:prstGeom prst="rect">
            <a:avLst/>
          </a:prstGeom>
        </p:spPr>
      </p:pic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083FF68-3EEF-4168-A829-254195371D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9122" y="3230871"/>
            <a:ext cx="9085728" cy="35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7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5E84A-4856-463F-93E7-EC9E7613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b="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ED83CB3-5470-45C4-84A6-B12D8CB5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4" y="1396289"/>
            <a:ext cx="67885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District Focus 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(Equity Blueprint)</a:t>
            </a: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ADAA7D-AB15-4AB3-8DDB-518A8ADE8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697" y="2282973"/>
            <a:ext cx="6538328" cy="448116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Superintendent Focus on Equity 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Build Awareness of Inequity</a:t>
            </a:r>
          </a:p>
          <a:p>
            <a:r>
              <a:rPr lang="en-US" sz="2400"/>
              <a:t> 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LCAP Development</a:t>
            </a:r>
          </a:p>
          <a:p>
            <a:pPr marL="57150"/>
            <a:endParaRPr lang="en-US" sz="24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Awareness and Training with Board of Education and District Staff</a:t>
            </a:r>
          </a:p>
          <a:p>
            <a:pPr marL="57150"/>
            <a:endParaRPr lang="en-US" sz="24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/>
              <a:t>Ed. Services and Student Support Focus on Equity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Placeholder 8" descr="A picture containing orange, table, sitting, small&#10;&#10;Description automatically generated">
            <a:extLst>
              <a:ext uri="{FF2B5EF4-FFF2-40B4-BE49-F238E27FC236}">
                <a16:creationId xmlns:a16="http://schemas.microsoft.com/office/drawing/2014/main" id="{2FCF1EC2-1DA2-486E-9D20-346F73393D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472" r="1630" b="3"/>
          <a:stretch/>
        </p:blipFill>
        <p:spPr>
          <a:xfrm>
            <a:off x="6893344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6853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6CA6DD7-FA5C-4EC7-9282-7109A07D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24" y="83288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VMHS Focus</a:t>
            </a:r>
          </a:p>
        </p:txBody>
      </p:sp>
      <p:sp>
        <p:nvSpPr>
          <p:cNvPr id="18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7DA2EF-1DAC-4AFB-8520-CBA1670AE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5613" y="1284483"/>
            <a:ext cx="7436313" cy="53823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Staff Meeting “Talks”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Data Specialists (English, Math, Science)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Credit Recovery during the school day and co-enrollment with MCA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000000"/>
                </a:solidFill>
              </a:rPr>
              <a:t>Broncotorials</a:t>
            </a:r>
            <a:r>
              <a:rPr lang="en-US" sz="2000">
                <a:solidFill>
                  <a:srgbClr val="000000"/>
                </a:solidFill>
              </a:rPr>
              <a:t> (Saturday)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School Counselor Intentional Guidance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Career and College focus for each student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School Counseling Scope and Sequence for each grade level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CCGI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Transcript review each semester (A-G Spreadsheet)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1 on 1’s for each student 2x’s a year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Grade level informational sheet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Focus on CCI (College Career Indicator)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School Counselor “non-negotiables”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man, mirror&#10;&#10;Description automatically generated">
            <a:extLst>
              <a:ext uri="{FF2B5EF4-FFF2-40B4-BE49-F238E27FC236}">
                <a16:creationId xmlns:a16="http://schemas.microsoft.com/office/drawing/2014/main" id="{AFC36EF7-A007-4BA7-AC45-4D8EEF1DE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6238" r="3" b="19996"/>
          <a:stretch/>
        </p:blipFill>
        <p:spPr>
          <a:xfrm>
            <a:off x="7441659" y="3322064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7685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7020-6D9E-4A32-AE55-FA4956A9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71" y="734030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Transcript Reviews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A60AB-01DC-4728-96FA-ECB9AA614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Counselors are responsible for maintaining a live spreadsheet for juniors and seniors to keep track of Graduation status, semester A-G status, FAFSA status, LCAP information and post high school plans.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Updated twice a year when counselors meet with students one on one in the Fall/Spring</a:t>
            </a:r>
          </a:p>
          <a:p>
            <a:pPr lvl="1"/>
            <a:r>
              <a:rPr lang="en-US">
                <a:cs typeface="Calibri"/>
              </a:rPr>
              <a:t>Review current grades</a:t>
            </a:r>
          </a:p>
          <a:p>
            <a:pPr lvl="1"/>
            <a:r>
              <a:rPr lang="en-US">
                <a:cs typeface="Calibri"/>
              </a:rPr>
              <a:t>Grade level timelines – </a:t>
            </a:r>
            <a:r>
              <a:rPr lang="en-US" dirty="0">
                <a:cs typeface="Calibri"/>
                <a:hlinkClick r:id="rId2"/>
              </a:rPr>
              <a:t>Senior</a:t>
            </a:r>
            <a:r>
              <a:rPr lang="en-US">
                <a:cs typeface="Calibri"/>
              </a:rPr>
              <a:t> / </a:t>
            </a:r>
            <a:r>
              <a:rPr lang="en-US" dirty="0">
                <a:cs typeface="Calibri"/>
                <a:hlinkClick r:id="rId3"/>
              </a:rPr>
              <a:t>Junior</a:t>
            </a:r>
            <a:endParaRPr lang="en-US" dirty="0">
              <a:cs typeface="Calibri"/>
            </a:endParaRPr>
          </a:p>
          <a:p>
            <a:pPr lvl="1"/>
            <a:r>
              <a:rPr lang="en-US">
                <a:cs typeface="Calibri"/>
              </a:rPr>
              <a:t>CCGI milestones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Recommend to "</a:t>
            </a:r>
            <a:r>
              <a:rPr lang="en-US" dirty="0" err="1">
                <a:cs typeface="Calibri"/>
              </a:rPr>
              <a:t>Broncotorials</a:t>
            </a:r>
            <a:r>
              <a:rPr lang="en-US" dirty="0">
                <a:cs typeface="Calibri"/>
              </a:rPr>
              <a:t>" - Saturday School</a:t>
            </a:r>
          </a:p>
          <a:p>
            <a:pPr lvl="1"/>
            <a:r>
              <a:rPr lang="en-US" dirty="0">
                <a:cs typeface="Calibri"/>
              </a:rPr>
              <a:t>Registration</a:t>
            </a:r>
          </a:p>
          <a:p>
            <a:pPr lvl="1"/>
            <a:r>
              <a:rPr lang="en-US" dirty="0">
                <a:cs typeface="Calibri"/>
              </a:rPr>
              <a:t>Credit Recovery / Summer School</a:t>
            </a:r>
          </a:p>
        </p:txBody>
      </p:sp>
      <p:pic>
        <p:nvPicPr>
          <p:cNvPr id="5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BBB9F9B-A22F-4859-B941-0ED0FAA66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" y="-1966"/>
            <a:ext cx="12189579" cy="8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5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8">
            <a:extLst>
              <a:ext uri="{FF2B5EF4-FFF2-40B4-BE49-F238E27FC236}">
                <a16:creationId xmlns:a16="http://schemas.microsoft.com/office/drawing/2014/main" id="{B8D412AD-9CF4-4510-97DC-34D6CC830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43467" y="691992"/>
            <a:ext cx="4025724" cy="552254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4A474-D2CA-4481-B3A8-A25DDFC7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55" y="1019503"/>
            <a:ext cx="3147848" cy="2065283"/>
          </a:xfrm>
        </p:spPr>
        <p:txBody>
          <a:bodyPr anchor="b">
            <a:normAutofit/>
          </a:bodyPr>
          <a:lstStyle/>
          <a:p>
            <a:r>
              <a:rPr lang="en-US" sz="3400">
                <a:solidFill>
                  <a:srgbClr val="FFFFFF"/>
                </a:solidFill>
                <a:cs typeface="Calibri Light"/>
              </a:rPr>
              <a:t>Trascript Review Spreadsheet details</a:t>
            </a:r>
            <a:endParaRPr lang="en-US" sz="3400">
              <a:solidFill>
                <a:srgbClr val="FFFFFF"/>
              </a:solidFill>
            </a:endParaRPr>
          </a:p>
        </p:txBody>
      </p:sp>
      <p:cxnSp>
        <p:nvCxnSpPr>
          <p:cNvPr id="27" name="Straight Connector 30">
            <a:extLst>
              <a:ext uri="{FF2B5EF4-FFF2-40B4-BE49-F238E27FC236}">
                <a16:creationId xmlns:a16="http://schemas.microsoft.com/office/drawing/2014/main" id="{E8FC89CA-47F1-4934-B283-0E52680A1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20600" y="3163562"/>
            <a:ext cx="310896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333C39-BB4B-48DC-9DC6-F5B997B4F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56" y="3247283"/>
            <a:ext cx="3147848" cy="222860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100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 sz="1100">
                <a:solidFill>
                  <a:srgbClr val="FFFFFF"/>
                </a:solidFill>
                <a:cs typeface="Calibri"/>
              </a:rPr>
              <a:t>Student Name</a:t>
            </a:r>
          </a:p>
          <a:p>
            <a:pPr lvl="1"/>
            <a:r>
              <a:rPr lang="en-US" sz="1100">
                <a:solidFill>
                  <a:srgbClr val="FFFFFF"/>
                </a:solidFill>
                <a:cs typeface="Calibri"/>
              </a:rPr>
              <a:t>Grade</a:t>
            </a:r>
          </a:p>
          <a:p>
            <a:pPr lvl="1"/>
            <a:r>
              <a:rPr lang="en-US" sz="1100">
                <a:solidFill>
                  <a:srgbClr val="FFFFFF"/>
                </a:solidFill>
                <a:cs typeface="Calibri"/>
              </a:rPr>
              <a:t>Credits</a:t>
            </a:r>
          </a:p>
          <a:p>
            <a:pPr lvl="1"/>
            <a:r>
              <a:rPr lang="en-US" sz="1100">
                <a:solidFill>
                  <a:srgbClr val="FFFFFF"/>
                </a:solidFill>
                <a:cs typeface="Calibri"/>
              </a:rPr>
              <a:t>GPA</a:t>
            </a:r>
          </a:p>
          <a:p>
            <a:pPr lvl="1"/>
            <a:r>
              <a:rPr lang="en-US" sz="1100">
                <a:solidFill>
                  <a:srgbClr val="FFFFFF"/>
                </a:solidFill>
                <a:cs typeface="Calibri"/>
              </a:rPr>
              <a:t>LCAP info, Program info</a:t>
            </a:r>
          </a:p>
          <a:p>
            <a:pPr lvl="1"/>
            <a:r>
              <a:rPr lang="en-US" sz="1100">
                <a:solidFill>
                  <a:srgbClr val="FFFFFF"/>
                </a:solidFill>
                <a:cs typeface="Calibri"/>
              </a:rPr>
              <a:t>ASVAB</a:t>
            </a:r>
          </a:p>
          <a:p>
            <a:pPr lvl="1"/>
            <a:r>
              <a:rPr lang="en-US" sz="1100">
                <a:solidFill>
                  <a:srgbClr val="FFFFFF"/>
                </a:solidFill>
                <a:cs typeface="Calibri"/>
              </a:rPr>
              <a:t>FAFSA</a:t>
            </a:r>
          </a:p>
          <a:p>
            <a:pPr lvl="1"/>
            <a:r>
              <a:rPr lang="en-US" sz="1100">
                <a:solidFill>
                  <a:srgbClr val="FFFFFF"/>
                </a:solidFill>
                <a:cs typeface="Calibri"/>
              </a:rPr>
              <a:t>A-G status per semester </a:t>
            </a:r>
          </a:p>
          <a:p>
            <a:pPr lvl="1"/>
            <a:r>
              <a:rPr lang="en-US" sz="1100">
                <a:solidFill>
                  <a:srgbClr val="FFFFFF"/>
                </a:solidFill>
                <a:cs typeface="Calibri"/>
              </a:rPr>
              <a:t>Post High School Plans</a:t>
            </a:r>
          </a:p>
          <a:p>
            <a:pPr lvl="1"/>
            <a:endParaRPr lang="en-US" sz="110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126267F-3AFA-48FA-BA3D-59B8BB4F9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539" y="1746901"/>
            <a:ext cx="6331994" cy="34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5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8334-A730-431E-8760-E21970FA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818696"/>
            <a:ext cx="10515600" cy="1325563"/>
          </a:xfrm>
        </p:spPr>
        <p:txBody>
          <a:bodyPr/>
          <a:lstStyle/>
          <a:p>
            <a:r>
              <a:rPr lang="en-US" dirty="0" err="1">
                <a:cs typeface="Calibri Light"/>
              </a:rPr>
              <a:t>Broncotorials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BB1A-4D7F-4A6B-83F9-580CA5681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ea typeface="+mn-lt"/>
                <a:cs typeface="+mn-lt"/>
              </a:rPr>
              <a:t>Broncotorials</a:t>
            </a:r>
            <a:r>
              <a:rPr lang="en-US" dirty="0">
                <a:ea typeface="+mn-lt"/>
                <a:cs typeface="+mn-lt"/>
              </a:rPr>
              <a:t> are a FREE Saturday academic support program for all current VMHS students grades 9-12. Teachers and staff are available to help in the following areas: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dirty="0">
                <a:ea typeface="+mn-lt"/>
                <a:cs typeface="+mn-lt"/>
              </a:rPr>
              <a:t>English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US" dirty="0">
                <a:ea typeface="+mn-lt"/>
                <a:cs typeface="+mn-lt"/>
              </a:rPr>
              <a:t>History/Social Sciences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US" dirty="0">
                <a:ea typeface="+mn-lt"/>
                <a:cs typeface="+mn-lt"/>
              </a:rPr>
              <a:t>Math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US" dirty="0">
                <a:ea typeface="+mn-lt"/>
                <a:cs typeface="+mn-lt"/>
              </a:rPr>
              <a:t>Science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US" dirty="0">
                <a:ea typeface="+mn-lt"/>
                <a:cs typeface="+mn-lt"/>
              </a:rPr>
              <a:t>Quiz/Test make up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US" dirty="0">
                <a:ea typeface="+mn-lt"/>
                <a:cs typeface="+mn-lt"/>
              </a:rPr>
              <a:t>AP Course Study Sessions</a:t>
            </a:r>
          </a:p>
          <a:p>
            <a:pPr>
              <a:lnSpc>
                <a:spcPct val="120000"/>
              </a:lnSpc>
            </a:pPr>
            <a:r>
              <a:rPr lang="en-US" err="1">
                <a:ea typeface="+mn-lt"/>
                <a:cs typeface="+mn-lt"/>
              </a:rPr>
              <a:t>Broncotorials</a:t>
            </a:r>
            <a:r>
              <a:rPr lang="en-US">
                <a:ea typeface="+mn-lt"/>
                <a:cs typeface="+mn-lt"/>
              </a:rPr>
              <a:t> are hosted on select Saturdays and are supported by NHS/CSF tutoring. We offer 7 Broncotorials per year, recoup ADA on 6 of these per year. $$$$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33F44D1D-DBFB-4F0C-AA0F-54831217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" y="-1966"/>
            <a:ext cx="12189579" cy="8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49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49E2B16E0A764E952A568529531BE5" ma:contentTypeVersion="15" ma:contentTypeDescription="Create a new document." ma:contentTypeScope="" ma:versionID="6e43c9f0a9f866d1acd593513e3224fe">
  <xsd:schema xmlns:xsd="http://www.w3.org/2001/XMLSchema" xmlns:xs="http://www.w3.org/2001/XMLSchema" xmlns:p="http://schemas.microsoft.com/office/2006/metadata/properties" xmlns:ns3="6bb85e0a-277a-4dd5-9add-7140017669bc" xmlns:ns4="452b25da-7cd5-49f9-9c10-7e1d02cfee6d" targetNamespace="http://schemas.microsoft.com/office/2006/metadata/properties" ma:root="true" ma:fieldsID="ef3db2d86b7fc85afbd5024e3087eb83" ns3:_="" ns4:_="">
    <xsd:import namespace="6bb85e0a-277a-4dd5-9add-7140017669bc"/>
    <xsd:import namespace="452b25da-7cd5-49f9-9c10-7e1d02cfee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b85e0a-277a-4dd5-9add-7140017669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b25da-7cd5-49f9-9c10-7e1d02cfee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5830CA-FDE6-4ABC-9B5A-CE8A40DDD0AE}">
  <ds:schemaRefs>
    <ds:schemaRef ds:uri="452b25da-7cd5-49f9-9c10-7e1d02cfee6d"/>
    <ds:schemaRef ds:uri="6bb85e0a-277a-4dd5-9add-7140017669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860514-264D-4FF6-BA4F-079DE7FC48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15F84-59F1-402A-AB26-93E863A3C23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52b25da-7cd5-49f9-9c10-7e1d02cfee6d"/>
    <ds:schemaRef ds:uri="6bb85e0a-277a-4dd5-9add-7140017669b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Widescreen</PresentationFormat>
  <Paragraphs>119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Abadi Extra Light</vt:lpstr>
      <vt:lpstr>Arial</vt:lpstr>
      <vt:lpstr>Calibri</vt:lpstr>
      <vt:lpstr>Calibri Light</vt:lpstr>
      <vt:lpstr>Engravers MT</vt:lpstr>
      <vt:lpstr>Lucida Calligraphy</vt:lpstr>
      <vt:lpstr>Wingdings</vt:lpstr>
      <vt:lpstr>Office Theme</vt:lpstr>
      <vt:lpstr>Closing the GAP for High School Graduation</vt:lpstr>
      <vt:lpstr>MVUSD Mission   To inspire every student To Think,  To Learn,  To Achieve, To Care.</vt:lpstr>
      <vt:lpstr>MVUSD Equity Blueprint</vt:lpstr>
      <vt:lpstr>PowerPoint Presentation</vt:lpstr>
      <vt:lpstr>District Focus (Equity Blueprint)</vt:lpstr>
      <vt:lpstr>VMHS Focus</vt:lpstr>
      <vt:lpstr>Transcript Reviews</vt:lpstr>
      <vt:lpstr>Trascript Review Spreadsheet details</vt:lpstr>
      <vt:lpstr>Broncotorials</vt:lpstr>
      <vt:lpstr>Credit Recovery</vt:lpstr>
      <vt:lpstr>MVUSD At-A-Glance</vt:lpstr>
      <vt:lpstr>Student Population</vt:lpstr>
      <vt:lpstr>PowerPoint Presentation</vt:lpstr>
      <vt:lpstr>PowerPoint Presentation</vt:lpstr>
      <vt:lpstr>PowerPoint Presentation</vt:lpstr>
      <vt:lpstr>NEXT STEPS…</vt:lpstr>
      <vt:lpstr>NEXT STEPS Cont…</vt:lpstr>
      <vt:lpstr>THANK YOU!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GAP for High School Graduation</dc:title>
  <dc:creator>Bennett, Erika</dc:creator>
  <cp:lastModifiedBy>Bennett, Erika</cp:lastModifiedBy>
  <cp:revision>1</cp:revision>
  <dcterms:created xsi:type="dcterms:W3CDTF">2020-02-03T13:53:30Z</dcterms:created>
  <dcterms:modified xsi:type="dcterms:W3CDTF">2020-02-04T14:02:21Z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0x0101006249E2B16E0A764E952A568529531BE5</vt:lpwstr>
  </property>
</Properties>
</file>