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76" autoAdjust="0"/>
    <p:restoredTop sz="94660"/>
  </p:normalViewPr>
  <p:slideViewPr>
    <p:cSldViewPr snapToGrid="0">
      <p:cViewPr varScale="1">
        <p:scale>
          <a:sx n="87" d="100"/>
          <a:sy n="87" d="100"/>
        </p:scale>
        <p:origin x="33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6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0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6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0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1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5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2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9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136B-C84B-4F4F-A6C1-A39356B0109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2D09B-BC5F-4B2E-AF86-07F4867ED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5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7" Type="http://schemas.openxmlformats.org/officeDocument/2006/relationships/hyperlink" Target="https://coalitionlocker.zendesk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ycoalition.org/" TargetMode="External"/><Relationship Id="rId5" Type="http://schemas.openxmlformats.org/officeDocument/2006/relationships/hyperlink" Target="http://www.coalitionforcollegeaccess.org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67" b="92000" l="0" r="100000">
                        <a14:foregroundMark x1="29559" y1="45778" x2="29559" y2="45778"/>
                        <a14:foregroundMark x1="30588" y1="35111" x2="30588" y2="35111"/>
                        <a14:foregroundMark x1="33676" y1="34222" x2="33676" y2="34222"/>
                        <a14:foregroundMark x1="38676" y1="37778" x2="38676" y2="37778"/>
                        <a14:foregroundMark x1="41029" y1="36889" x2="41029" y2="36889"/>
                        <a14:foregroundMark x1="43382" y1="37333" x2="43382" y2="37333"/>
                        <a14:foregroundMark x1="44853" y1="36000" x2="44853" y2="36000"/>
                        <a14:foregroundMark x1="46618" y1="34222" x2="46618" y2="34222"/>
                        <a14:foregroundMark x1="48824" y1="35111" x2="48824" y2="35111"/>
                        <a14:foregroundMark x1="53382" y1="36889" x2="53382" y2="36889"/>
                        <a14:foregroundMark x1="57206" y1="40889" x2="57206" y2="40889"/>
                        <a14:foregroundMark x1="59559" y1="40444" x2="59559" y2="40444"/>
                        <a14:foregroundMark x1="60441" y1="40444" x2="60441" y2="40444"/>
                        <a14:foregroundMark x1="65147" y1="40444" x2="65147" y2="40444"/>
                        <a14:foregroundMark x1="68676" y1="33778" x2="68676" y2="33778"/>
                        <a14:foregroundMark x1="72206" y1="36000" x2="72206" y2="36000"/>
                        <a14:foregroundMark x1="76618" y1="35111" x2="76618" y2="35111"/>
                        <a14:foregroundMark x1="78235" y1="35111" x2="78235" y2="35111"/>
                        <a14:foregroundMark x1="81029" y1="34222" x2="81029" y2="34222"/>
                        <a14:foregroundMark x1="78676" y1="44000" x2="78676" y2="44000"/>
                        <a14:foregroundMark x1="30000" y1="58667" x2="30000" y2="58667"/>
                        <a14:foregroundMark x1="32941" y1="57333" x2="32941" y2="57333"/>
                        <a14:foregroundMark x1="35441" y1="52000" x2="35441" y2="52000"/>
                        <a14:foregroundMark x1="39265" y1="52889" x2="39265" y2="52889"/>
                        <a14:foregroundMark x1="43088" y1="52000" x2="43088" y2="52000"/>
                        <a14:foregroundMark x1="46471" y1="52000" x2="46471" y2="52000"/>
                        <a14:foregroundMark x1="51176" y1="56889" x2="51176" y2="56889"/>
                        <a14:foregroundMark x1="54118" y1="53333" x2="54118" y2="53333"/>
                        <a14:foregroundMark x1="55882" y1="55556" x2="55882" y2="55556"/>
                        <a14:foregroundMark x1="57059" y1="56889" x2="57059" y2="56889"/>
                        <a14:foregroundMark x1="59412" y1="53778" x2="59412" y2="53778"/>
                        <a14:foregroundMark x1="61176" y1="53333" x2="61176" y2="53333"/>
                        <a14:foregroundMark x1="68382" y1="57333" x2="68382" y2="57333"/>
                        <a14:foregroundMark x1="70441" y1="58667" x2="70441" y2="58667"/>
                        <a14:foregroundMark x1="73529" y1="59111" x2="73529" y2="59111"/>
                        <a14:foregroundMark x1="70147" y1="62222" x2="70147" y2="62222"/>
                        <a14:foregroundMark x1="76029" y1="54667" x2="76029" y2="54667"/>
                        <a14:foregroundMark x1="81029" y1="58667" x2="81029" y2="58667"/>
                        <a14:foregroundMark x1="82941" y1="53333" x2="82941" y2="53333"/>
                        <a14:foregroundMark x1="86912" y1="56444" x2="86912" y2="56444"/>
                        <a14:foregroundMark x1="88382" y1="53333" x2="88382" y2="53333"/>
                        <a14:foregroundMark x1="88088" y1="53333" x2="88088" y2="53333"/>
                        <a14:foregroundMark x1="93971" y1="51556" x2="93971" y2="51556"/>
                        <a14:foregroundMark x1="97059" y1="51111" x2="97059" y2="51111"/>
                        <a14:foregroundMark x1="97059" y1="58222" x2="97059" y2="58222"/>
                        <a14:foregroundMark x1="97647" y1="53333" x2="97647" y2="53333"/>
                        <a14:foregroundMark x1="62500" y1="52889" x2="62500" y2="52889"/>
                        <a14:foregroundMark x1="91471" y1="52444" x2="91471" y2="52444"/>
                        <a14:foregroundMark x1="95294" y1="52444" x2="95294" y2="52444"/>
                        <a14:backgroundMark x1="89412" y1="58222" x2="89412" y2="58222"/>
                        <a14:backgroundMark x1="95441" y1="55556" x2="95441" y2="55556"/>
                        <a14:backgroundMark x1="38676" y1="58222" x2="38676" y2="58222"/>
                        <a14:backgroundMark x1="53824" y1="60889" x2="53824" y2="60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00" y="89647"/>
            <a:ext cx="3695700" cy="122284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24900" y="1294997"/>
            <a:ext cx="712260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Coalition is a group of 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 public and private colleges and universities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leveraging technology to promote early engagement with the college preparation process, support under-resourced students, and promote equitable access to higher education for all.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 value affordability by providing 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low-cost in-state tuition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residents of their states (public institutions) or meeting 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demonstrated need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admitted domestic students (private institutions). All 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graduate at least 70% of their students within six years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24900" y="2226058"/>
            <a:ext cx="3067375" cy="4608366"/>
            <a:chOff x="324900" y="2226058"/>
            <a:chExt cx="3067375" cy="4608366"/>
          </a:xfrm>
        </p:grpSpPr>
        <p:sp>
          <p:nvSpPr>
            <p:cNvPr id="21" name="TextBox 20"/>
            <p:cNvSpPr txBox="1"/>
            <p:nvPr/>
          </p:nvSpPr>
          <p:spPr>
            <a:xfrm>
              <a:off x="350812" y="2226058"/>
              <a:ext cx="28631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Coalition Platform</a:t>
              </a:r>
              <a:endPara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4900" y="2608316"/>
              <a:ext cx="2980980" cy="90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050" dirty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sz="105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 Coalition offers a set of free, mobile-optimized online tools </a:t>
              </a:r>
              <a:r>
                <a:rPr lang="en-US" sz="1050" dirty="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that provide </a:t>
              </a:r>
              <a:r>
                <a:rPr lang="en-US" sz="105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en-US" sz="1050" dirty="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centralized </a:t>
              </a:r>
              <a:r>
                <a:rPr lang="en-US" sz="105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platform for students and their support networks to plan their college application process. </a:t>
              </a:r>
              <a:r>
                <a:rPr lang="en-US" sz="1050" dirty="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Students can begin using  features as early as 9</a:t>
              </a:r>
              <a:r>
                <a:rPr lang="en-US" sz="1050" baseline="30000" dirty="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sz="1050" dirty="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grade. </a:t>
              </a:r>
              <a:endParaRPr lang="en-US" sz="10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24900" y="3508562"/>
              <a:ext cx="3067375" cy="3325862"/>
              <a:chOff x="2304959" y="2257814"/>
              <a:chExt cx="3067375" cy="332586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330871" y="2257814"/>
                <a:ext cx="2958258" cy="2536780"/>
                <a:chOff x="1784570" y="2907295"/>
                <a:chExt cx="2958258" cy="2536780"/>
              </a:xfrm>
            </p:grpSpPr>
            <p:pic>
              <p:nvPicPr>
                <p:cNvPr id="25" name="Picture 24"/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15341" r="17865" b="32288"/>
                <a:stretch/>
              </p:blipFill>
              <p:spPr>
                <a:xfrm>
                  <a:off x="1784570" y="2907295"/>
                  <a:ext cx="2955068" cy="2246011"/>
                </a:xfrm>
                <a:prstGeom prst="rect">
                  <a:avLst/>
                </a:prstGeom>
              </p:spPr>
            </p:pic>
            <p:sp>
              <p:nvSpPr>
                <p:cNvPr id="26" name="TextBox 25"/>
                <p:cNvSpPr txBox="1"/>
                <p:nvPr/>
              </p:nvSpPr>
              <p:spPr>
                <a:xfrm>
                  <a:off x="1949446" y="5043965"/>
                  <a:ext cx="59767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latin typeface="Calibri" charset="0"/>
                      <a:ea typeface="Calibri" charset="0"/>
                      <a:cs typeface="Calibri" charset="0"/>
                    </a:rPr>
                    <a:t>LOCKER</a:t>
                  </a:r>
                  <a:endParaRPr lang="en-US" sz="1000" b="1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711996" y="5043965"/>
                  <a:ext cx="110021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smtClean="0">
                      <a:latin typeface="Calibri" charset="0"/>
                      <a:ea typeface="Calibri" charset="0"/>
                      <a:cs typeface="Calibri" charset="0"/>
                    </a:rPr>
                    <a:t>COLLABORATION SPACE</a:t>
                  </a:r>
                  <a:endParaRPr lang="en-US" sz="1000" b="1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3809023" y="5052469"/>
                  <a:ext cx="93380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>
                      <a:latin typeface="Calibri" charset="0"/>
                      <a:ea typeface="Calibri" charset="0"/>
                      <a:cs typeface="Calibri" charset="0"/>
                    </a:rPr>
                    <a:t>APPLICATION</a:t>
                  </a:r>
                  <a:endParaRPr lang="en-US" sz="1000" b="1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2304959" y="4721902"/>
                <a:ext cx="979249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Private, secure online space to store documents &amp; projects</a:t>
                </a:r>
                <a:endParaRPr lang="en-US" sz="10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318780" y="4721902"/>
                <a:ext cx="979249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Virtual meeting place to work counselors and mentors</a:t>
                </a:r>
                <a:endParaRPr lang="en-US" sz="10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393085" y="4718496"/>
                <a:ext cx="979249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Application platform to apply to coalition schools</a:t>
                </a:r>
                <a:endParaRPr lang="en-US" sz="10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4097839" y="2226058"/>
            <a:ext cx="3279354" cy="1090144"/>
            <a:chOff x="4099596" y="2226058"/>
            <a:chExt cx="3057126" cy="1090144"/>
          </a:xfrm>
        </p:grpSpPr>
        <p:sp>
          <p:nvSpPr>
            <p:cNvPr id="3" name="TextBox 2"/>
            <p:cNvSpPr txBox="1"/>
            <p:nvPr/>
          </p:nvSpPr>
          <p:spPr>
            <a:xfrm>
              <a:off x="4099596" y="2226058"/>
              <a:ext cx="23894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How It Works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123731" y="2608316"/>
              <a:ext cx="162049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 smtClean="0">
                  <a:latin typeface="Calibri" charset="0"/>
                  <a:ea typeface="Calibri" charset="0"/>
                  <a:cs typeface="Calibri" charset="0"/>
                </a:rPr>
                <a:t>9</a:t>
              </a:r>
              <a:r>
                <a:rPr lang="en-US" sz="1000" b="1" baseline="30000" dirty="0" smtClean="0"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US" sz="1000" b="1" dirty="0" smtClean="0">
                  <a:latin typeface="Calibri" charset="0"/>
                  <a:ea typeface="Calibri" charset="0"/>
                  <a:cs typeface="Calibri" charset="0"/>
                </a:rPr>
                <a:t>-11</a:t>
              </a:r>
              <a:r>
                <a:rPr lang="en-US" sz="1000" b="1" baseline="30000" dirty="0" smtClean="0"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US" sz="1000" b="1" dirty="0" smtClean="0">
                  <a:latin typeface="Calibri" charset="0"/>
                  <a:ea typeface="Calibri" charset="0"/>
                  <a:cs typeface="Calibri" charset="0"/>
                </a:rPr>
                <a:t> Grade</a:t>
              </a:r>
            </a:p>
            <a:p>
              <a:pPr>
                <a:buFont typeface="Wingdings" charset="2"/>
                <a:buChar char="ü"/>
              </a:pP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Create a profile</a:t>
              </a:r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  <a:p>
              <a:pPr>
                <a:buFont typeface="Wingdings" charset="2"/>
                <a:buChar char="ü"/>
              </a:pP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Add materials to locker</a:t>
              </a:r>
            </a:p>
            <a:p>
              <a:pPr>
                <a:buFont typeface="Wingdings" charset="2"/>
                <a:buChar char="ü"/>
              </a:pP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Build your college list</a:t>
              </a:r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539629" y="2600923"/>
              <a:ext cx="161709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 smtClean="0">
                  <a:latin typeface="Calibri" charset="0"/>
                  <a:ea typeface="Calibri" charset="0"/>
                  <a:cs typeface="Calibri" charset="0"/>
                </a:rPr>
                <a:t>12</a:t>
              </a:r>
              <a:r>
                <a:rPr lang="en-US" sz="1000" b="1" baseline="30000" dirty="0" smtClean="0"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US" sz="1000" b="1" dirty="0" smtClean="0">
                  <a:latin typeface="Calibri" charset="0"/>
                  <a:ea typeface="Calibri" charset="0"/>
                  <a:cs typeface="Calibri" charset="0"/>
                </a:rPr>
                <a:t> Grade</a:t>
              </a:r>
            </a:p>
            <a:p>
              <a:pPr>
                <a:buFont typeface="Wingdings" charset="2"/>
                <a:buChar char="ü"/>
              </a:pP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Edit materials with mentors</a:t>
              </a:r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  <a:p>
              <a:pPr>
                <a:buFont typeface="Wingdings" charset="2"/>
                <a:buChar char="ü"/>
              </a:pP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Finalize college list</a:t>
              </a:r>
            </a:p>
            <a:p>
              <a:pPr>
                <a:buFont typeface="Wingdings" charset="2"/>
                <a:buChar char="ü"/>
              </a:pP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Apply!</a:t>
              </a:r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123730" y="3508562"/>
            <a:ext cx="3037645" cy="2431183"/>
            <a:chOff x="4123731" y="3413804"/>
            <a:chExt cx="3037645" cy="2431183"/>
          </a:xfrm>
        </p:grpSpPr>
        <p:sp>
          <p:nvSpPr>
            <p:cNvPr id="56" name="TextBox 55"/>
            <p:cNvSpPr txBox="1"/>
            <p:nvPr/>
          </p:nvSpPr>
          <p:spPr>
            <a:xfrm>
              <a:off x="4123731" y="3413804"/>
              <a:ext cx="3037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Benefits for Students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23731" y="3752106"/>
              <a:ext cx="2980980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charset="2"/>
                <a:buChar char="§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Easy access to information</a:t>
              </a:r>
            </a:p>
            <a:p>
              <a:pPr marL="171450" lvl="0" indent="-171450">
                <a:buFont typeface="Wingdings" charset="2"/>
                <a:buChar char="§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Start the college conversation and get information about schools much </a:t>
              </a:r>
              <a:r>
                <a:rPr lang="en-US" sz="1000" dirty="0" smtClean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earlier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000" dirty="0" smtClean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Ability to build a list of affordable schools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000" dirty="0" smtClean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Start </a:t>
              </a:r>
              <a:r>
                <a:rPr lang="en-US" sz="1000" dirty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tracking what </a:t>
              </a:r>
              <a:r>
                <a:rPr lang="en-US" sz="1000" dirty="0" smtClean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they’ve done </a:t>
              </a:r>
              <a:r>
                <a:rPr lang="en-US" sz="1000" dirty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throughout high school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000" dirty="0" smtClean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Easy </a:t>
              </a:r>
              <a:r>
                <a:rPr lang="en-US" sz="1000" dirty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access to fee </a:t>
              </a:r>
              <a:r>
                <a:rPr lang="en-US" sz="1000" dirty="0" smtClean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waivers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000" dirty="0" smtClean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Can receive additional </a:t>
              </a:r>
              <a:r>
                <a:rPr lang="en-US" sz="1000" dirty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support from counselors, teachers, CBOs, and other </a:t>
              </a:r>
              <a:r>
                <a:rPr lang="en-US" sz="1000" dirty="0" smtClean="0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mentors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000" dirty="0" smtClean="0"/>
                <a:t>Empowered to </a:t>
              </a:r>
              <a:r>
                <a:rPr lang="en-US" sz="1000" dirty="0"/>
                <a:t>take ownership of the college search process</a:t>
              </a:r>
            </a:p>
            <a:p>
              <a:pPr marL="171450" indent="-171450">
                <a:buFont typeface="Wingdings" charset="2"/>
                <a:buChar char="§"/>
              </a:pPr>
              <a:endParaRPr lang="en-US" sz="10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indent="-171450">
                <a:buFont typeface="Wingdings" charset="2"/>
                <a:buChar char="§"/>
              </a:pPr>
              <a:endParaRPr lang="en-US" sz="10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097839" y="5653736"/>
            <a:ext cx="3037645" cy="1522989"/>
            <a:chOff x="4123731" y="5059904"/>
            <a:chExt cx="3037645" cy="1522989"/>
          </a:xfrm>
        </p:grpSpPr>
        <p:sp>
          <p:nvSpPr>
            <p:cNvPr id="58" name="TextBox 57"/>
            <p:cNvSpPr txBox="1"/>
            <p:nvPr/>
          </p:nvSpPr>
          <p:spPr>
            <a:xfrm>
              <a:off x="4123731" y="5059904"/>
              <a:ext cx="3037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Benefits for Counselors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23731" y="5413342"/>
              <a:ext cx="2980980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charset="2"/>
                <a:buChar char="§"/>
              </a:pP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Provide earlier awareness about college to historically underrepresented students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Upload student's transcripts </a:t>
              </a: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and letters of recommendation electronically</a:t>
              </a:r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  <a:p>
              <a:pPr marL="171450" indent="-171450">
                <a:buFont typeface="Wingdings" charset="2"/>
                <a:buChar char="§"/>
              </a:pP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Help students build a list of affordable schools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Provide feedback to the documents students share with you from their locker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32071" y="7233933"/>
            <a:ext cx="3060157" cy="2000597"/>
            <a:chOff x="493176" y="7120980"/>
            <a:chExt cx="3060157" cy="2000597"/>
          </a:xfrm>
        </p:grpSpPr>
        <p:sp>
          <p:nvSpPr>
            <p:cNvPr id="2" name="TextBox 1"/>
            <p:cNvSpPr txBox="1"/>
            <p:nvPr/>
          </p:nvSpPr>
          <p:spPr>
            <a:xfrm>
              <a:off x="493176" y="7490361"/>
              <a:ext cx="296020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charset="2"/>
                <a:buChar char="§"/>
              </a:pPr>
              <a:r>
                <a:rPr lang="en-US" sz="1000" dirty="0"/>
                <a:t>The Coalition fee waiver offers students a simple process for filing applications for free.</a:t>
              </a:r>
            </a:p>
            <a:p>
              <a:pPr marL="171450" indent="-171450">
                <a:buFont typeface="Wingdings" charset="2"/>
                <a:buChar char="§"/>
              </a:pPr>
              <a:r>
                <a:rPr lang="en-US" sz="1000" dirty="0"/>
                <a:t>Eligibility criteria:</a:t>
              </a:r>
            </a:p>
            <a:p>
              <a:pPr marL="628650" lvl="1" indent="-171450">
                <a:buFont typeface="Wingdings" charset="2"/>
                <a:buChar char="§"/>
              </a:pPr>
              <a:r>
                <a:rPr lang="en-US" sz="1000" dirty="0"/>
                <a:t>Receiving free or reduced lunch in school</a:t>
              </a:r>
            </a:p>
            <a:p>
              <a:pPr marL="628650" lvl="1" indent="-171450">
                <a:buFont typeface="Wingdings" charset="2"/>
                <a:buChar char="§"/>
              </a:pPr>
              <a:r>
                <a:rPr lang="en-US" sz="1000" dirty="0"/>
                <a:t>Participating in a TRIO program</a:t>
              </a:r>
            </a:p>
            <a:p>
              <a:pPr marL="628650" lvl="1" indent="-171450">
                <a:buFont typeface="Wingdings" charset="2"/>
                <a:buChar char="§"/>
              </a:pPr>
              <a:r>
                <a:rPr lang="en-US" sz="1000" dirty="0"/>
                <a:t>Qualifying for a fee waiver from the ACT, College Board, and/or NACAC</a:t>
              </a:r>
            </a:p>
            <a:p>
              <a:pPr marL="628650" lvl="1" indent="-171450">
                <a:buFont typeface="Wingdings" charset="2"/>
                <a:buChar char="§"/>
              </a:pPr>
              <a:r>
                <a:rPr lang="en-US" sz="1000" dirty="0"/>
                <a:t>Students who qualify will bypass the payment screen when they submit their application.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5688" y="7120980"/>
              <a:ext cx="3037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Application Fee Waivers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041174" y="7233933"/>
            <a:ext cx="3037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for Families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97839" y="7634043"/>
            <a:ext cx="30635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charset="2"/>
              <a:buChar char="§"/>
            </a:pPr>
            <a:r>
              <a:rPr lang="en-US" sz="1000" dirty="0"/>
              <a:t>Single platform to plan, build, </a:t>
            </a:r>
            <a:r>
              <a:rPr lang="en-US" sz="1000" dirty="0" smtClean="0"/>
              <a:t>and organize </a:t>
            </a:r>
            <a:endParaRPr lang="en-US" sz="1000" dirty="0"/>
          </a:p>
          <a:p>
            <a:pPr marL="171450" indent="-171450">
              <a:buFont typeface="Wingdings" charset="2"/>
              <a:buChar char="§"/>
            </a:pPr>
            <a:r>
              <a:rPr lang="en-US" sz="1000" dirty="0"/>
              <a:t>Confidence that if admitted to any Coalition school, </a:t>
            </a:r>
            <a:r>
              <a:rPr lang="en-US" sz="1000" dirty="0" smtClean="0"/>
              <a:t>their student will </a:t>
            </a:r>
            <a:r>
              <a:rPr lang="en-US" sz="1000" dirty="0"/>
              <a:t>be offered a responsible financial aid package </a:t>
            </a:r>
          </a:p>
          <a:p>
            <a:pPr marL="628650" lvl="1" indent="-171450">
              <a:buFont typeface="Wingdings" charset="2"/>
              <a:buChar char="§"/>
            </a:pPr>
            <a:r>
              <a:rPr lang="en-US" sz="1000" dirty="0"/>
              <a:t>Affordable in-state tuition at state institutions</a:t>
            </a:r>
          </a:p>
          <a:p>
            <a:pPr marL="628650" lvl="1" indent="-171450">
              <a:buFont typeface="Wingdings" charset="2"/>
              <a:buChar char="§"/>
            </a:pPr>
            <a:r>
              <a:rPr lang="en-US" sz="1000" dirty="0"/>
              <a:t>100% of demonstrated need covered at private institutions</a:t>
            </a:r>
          </a:p>
          <a:p>
            <a:pPr marL="171450" indent="-171450">
              <a:buFont typeface="Wingdings" charset="2"/>
              <a:buChar char="§"/>
            </a:pPr>
            <a:r>
              <a:rPr lang="en-US" sz="1000" dirty="0"/>
              <a:t>Coalition schools can be trusted to meet their commitment to access and outcomes</a:t>
            </a:r>
          </a:p>
          <a:p>
            <a:pPr marL="171450" indent="-171450">
              <a:buFont typeface="Wingdings" charset="2"/>
              <a:buChar char="§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44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64150" y="136207"/>
            <a:ext cx="2171700" cy="718185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92100" y="885577"/>
            <a:ext cx="7016691" cy="3522791"/>
            <a:chOff x="292100" y="885577"/>
            <a:chExt cx="7016691" cy="3522791"/>
          </a:xfrm>
        </p:grpSpPr>
        <p:sp>
          <p:nvSpPr>
            <p:cNvPr id="11" name="Rectangle 10"/>
            <p:cNvSpPr/>
            <p:nvPr/>
          </p:nvSpPr>
          <p:spPr>
            <a:xfrm>
              <a:off x="292100" y="1316464"/>
              <a:ext cx="1981200" cy="2862322"/>
            </a:xfrm>
            <a:prstGeom prst="rect">
              <a:avLst/>
            </a:prstGeom>
          </p:spPr>
          <p:txBody>
            <a:bodyPr wrap="square" numCol="1">
              <a:spAutoFit/>
            </a:bodyPr>
            <a:lstStyle/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American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Amherst College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Bowdoin College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Bryn </a:t>
              </a:r>
              <a:r>
                <a:rPr lang="en-US" sz="1000" dirty="0" err="1">
                  <a:latin typeface="Calibri" charset="0"/>
                  <a:ea typeface="Calibri" charset="0"/>
                  <a:cs typeface="Calibri" charset="0"/>
                </a:rPr>
                <a:t>Mawr</a:t>
              </a: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 College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Caltech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Carleton College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Claremont McKenna College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Clemson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Colby College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Colgate University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College of the Holy Cross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Columbia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Connecticut College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Davidson College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Denison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Duke University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Emory University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Hamilton College </a:t>
              </a: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*</a:t>
              </a:r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73300" y="1316464"/>
              <a:ext cx="2990850" cy="29238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Harvard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Indiana University - Bloomington </a:t>
              </a: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*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Johns Hopkins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North Carolina State University at Raleigh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Northeastern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Northwestern University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Pennsylvania State University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Pomona College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Purdue University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Reed College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Rice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Rutgers University - New Brunswick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St Olaf College *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Stanford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State University of New York - Binghamton University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State University of New York - University at Buffalo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State University of New York - College at </a:t>
              </a:r>
              <a:r>
                <a:rPr lang="en-US" sz="1000" dirty="0" err="1">
                  <a:latin typeface="Calibri" charset="0"/>
                  <a:ea typeface="Calibri" charset="0"/>
                  <a:cs typeface="Calibri" charset="0"/>
                </a:rPr>
                <a:t>Geneseo</a:t>
              </a: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 Swarthmore College *</a:t>
              </a:r>
              <a:endParaRPr lang="en-US" sz="1000" dirty="0" smtClean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64091" y="1316464"/>
              <a:ext cx="2044700" cy="2708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Texas A&amp;M University *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Tufts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Union College *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University of Chicago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University of Connecticut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University of Florida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University of Iowa *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University of Notre Dame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University of Pittsburgh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University of Rochester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University of South Carolina*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Vanderbilt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Wake Forest University *</a:t>
              </a:r>
              <a:br>
                <a:rPr lang="en-US" sz="100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Washington University in St. </a:t>
              </a:r>
              <a:r>
                <a:rPr lang="en-US" sz="1000">
                  <a:latin typeface="Calibri" charset="0"/>
                  <a:ea typeface="Calibri" charset="0"/>
                  <a:cs typeface="Calibri" charset="0"/>
                </a:rPr>
                <a:t>Louis *</a:t>
              </a:r>
              <a:br>
                <a:rPr lang="en-US" sz="100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>
                  <a:latin typeface="Calibri" charset="0"/>
                  <a:ea typeface="Calibri" charset="0"/>
                  <a:cs typeface="Calibri" charset="0"/>
                </a:rPr>
                <a:t>Williams College *</a:t>
              </a:r>
              <a:br>
                <a:rPr lang="en-US" sz="100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000">
                  <a:latin typeface="Calibri" charset="0"/>
                  <a:ea typeface="Calibri" charset="0"/>
                  <a:cs typeface="Calibri" charset="0"/>
                </a:rPr>
                <a:t>Yale University *</a:t>
              </a:r>
            </a:p>
            <a:p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2100" y="4162147"/>
              <a:ext cx="509270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i="1" dirty="0"/>
                <a:t>*Application is currently open for students at </a:t>
              </a:r>
              <a:r>
                <a:rPr lang="en-US" sz="1000" i="1" dirty="0" err="1"/>
                <a:t>mycoalition.org</a:t>
              </a:r>
              <a:r>
                <a:rPr lang="en-US" sz="1000" i="1" dirty="0"/>
                <a:t> as of </a:t>
              </a:r>
              <a:r>
                <a:rPr lang="en-US" sz="1000" i="1" dirty="0" smtClean="0"/>
                <a:t>September 26, </a:t>
              </a:r>
              <a:r>
                <a:rPr lang="en-US" sz="1000" i="1" dirty="0"/>
                <a:t>2016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100" y="885577"/>
              <a:ext cx="6928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Member Schools Accepting Coalition Application Fall 2016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2099" y="4467825"/>
            <a:ext cx="7016751" cy="2677656"/>
            <a:chOff x="292099" y="4873377"/>
            <a:chExt cx="7016751" cy="2677656"/>
          </a:xfrm>
        </p:grpSpPr>
        <p:sp>
          <p:nvSpPr>
            <p:cNvPr id="22" name="Rectangle 21"/>
            <p:cNvSpPr/>
            <p:nvPr/>
          </p:nvSpPr>
          <p:spPr>
            <a:xfrm>
              <a:off x="292100" y="5304264"/>
              <a:ext cx="1981200" cy="2246769"/>
            </a:xfrm>
            <a:prstGeom prst="rect">
              <a:avLst/>
            </a:prstGeom>
          </p:spPr>
          <p:txBody>
            <a:bodyPr wrap="square" numCol="1">
              <a:spAutoFit/>
            </a:bodyPr>
            <a:lstStyle/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Bates College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Brown University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College of New Jersey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College of William &amp; Mary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Colorado College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Cornell University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Dartmouth College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Florida State University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Franklin and Marshall College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Franklin W. Olin College of Engineering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Georgia Institute of Technology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Grinnell College Haverford College</a:t>
              </a:r>
            </a:p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Illinois State </a:t>
              </a: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University</a:t>
              </a:r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73300" y="5304264"/>
              <a:ext cx="299085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Calibri" charset="0"/>
                  <a:ea typeface="Calibri" charset="0"/>
                  <a:cs typeface="Calibri" charset="0"/>
                </a:rPr>
                <a:t>James Madison </a:t>
              </a:r>
              <a:r>
                <a:rPr lang="en-US" sz="1000" dirty="0" smtClean="0">
                  <a:latin typeface="Calibri" charset="0"/>
                  <a:ea typeface="Calibri" charset="0"/>
                  <a:cs typeface="Calibri" charset="0"/>
                </a:rPr>
                <a:t>University</a:t>
              </a:r>
              <a:endParaRPr lang="en-US" sz="1000" dirty="0" smtClean="0"/>
            </a:p>
            <a:p>
              <a:r>
                <a:rPr lang="en-US" sz="1000" dirty="0" smtClean="0"/>
                <a:t>Miami </a:t>
              </a:r>
              <a:r>
                <a:rPr lang="en-US" sz="1000" dirty="0"/>
                <a:t>University - Ohio</a:t>
              </a:r>
            </a:p>
            <a:p>
              <a:r>
                <a:rPr lang="en-US" sz="1000" dirty="0"/>
                <a:t>Michigan State University</a:t>
              </a:r>
            </a:p>
            <a:p>
              <a:r>
                <a:rPr lang="en-US" sz="1000" dirty="0"/>
                <a:t>Middlebury College</a:t>
              </a:r>
            </a:p>
            <a:p>
              <a:r>
                <a:rPr lang="en-US" sz="1000" dirty="0"/>
                <a:t>Mount Holyoke College</a:t>
              </a:r>
            </a:p>
            <a:p>
              <a:r>
                <a:rPr lang="en-US" sz="1000" dirty="0"/>
                <a:t>Oberlin College</a:t>
              </a:r>
            </a:p>
            <a:p>
              <a:r>
                <a:rPr lang="en-US" sz="1000" dirty="0"/>
                <a:t>Princeton University</a:t>
              </a:r>
            </a:p>
            <a:p>
              <a:r>
                <a:rPr lang="en-US" sz="1000" dirty="0"/>
                <a:t>Ramapo College</a:t>
              </a:r>
            </a:p>
            <a:p>
              <a:r>
                <a:rPr lang="en-US" sz="1000" dirty="0"/>
                <a:t>Skidmore College</a:t>
              </a:r>
            </a:p>
            <a:p>
              <a:r>
                <a:rPr lang="en-US" sz="1000" dirty="0"/>
                <a:t>Smith College</a:t>
              </a:r>
            </a:p>
            <a:p>
              <a:r>
                <a:rPr lang="en-US" sz="1000" dirty="0"/>
                <a:t>University of Georgia</a:t>
              </a:r>
            </a:p>
            <a:p>
              <a:r>
                <a:rPr lang="en-US" sz="1000" dirty="0"/>
                <a:t>University of Illinois at Urbana-Champaign </a:t>
              </a:r>
              <a:endParaRPr lang="en-US" sz="1000" dirty="0" smtClean="0"/>
            </a:p>
            <a:p>
              <a:r>
                <a:rPr lang="en-US" sz="1000" dirty="0" smtClean="0"/>
                <a:t>University </a:t>
              </a:r>
              <a:r>
                <a:rPr lang="en-US" sz="1000" dirty="0"/>
                <a:t>of Mary Washington</a:t>
              </a:r>
            </a:p>
            <a:p>
              <a:r>
                <a:rPr lang="en-US" sz="1000" dirty="0"/>
                <a:t>University of Maryland - College Park </a:t>
              </a:r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64150" y="5304264"/>
              <a:ext cx="204470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/>
                <a:t>University of Michigan</a:t>
              </a:r>
            </a:p>
            <a:p>
              <a:r>
                <a:rPr lang="en-US" sz="1000" dirty="0"/>
                <a:t>University of Missouri</a:t>
              </a:r>
            </a:p>
            <a:p>
              <a:r>
                <a:rPr lang="en-US" sz="1000" dirty="0"/>
                <a:t>University of New Hampshire</a:t>
              </a:r>
            </a:p>
            <a:p>
              <a:r>
                <a:rPr lang="en-US" sz="1000" dirty="0"/>
                <a:t>University of North Carolina at Chapel Hill</a:t>
              </a:r>
            </a:p>
            <a:p>
              <a:r>
                <a:rPr lang="en-US" sz="1000" dirty="0"/>
                <a:t>University of Pennsylvania</a:t>
              </a:r>
            </a:p>
            <a:p>
              <a:r>
                <a:rPr lang="en-US" sz="1000" dirty="0"/>
                <a:t>University of Vermont</a:t>
              </a:r>
            </a:p>
            <a:p>
              <a:r>
                <a:rPr lang="en-US" sz="1000" dirty="0"/>
                <a:t>University of Virginia</a:t>
              </a:r>
            </a:p>
            <a:p>
              <a:r>
                <a:rPr lang="en-US" sz="1000" dirty="0"/>
                <a:t>University of Washington Vassar College</a:t>
              </a:r>
            </a:p>
            <a:p>
              <a:r>
                <a:rPr lang="en-US" sz="1000" dirty="0"/>
                <a:t>Virginia Polytechnic Institute and State University</a:t>
              </a:r>
            </a:p>
            <a:p>
              <a:r>
                <a:rPr lang="en-US" sz="1000" dirty="0"/>
                <a:t>Wellesley College</a:t>
              </a:r>
            </a:p>
            <a:p>
              <a:r>
                <a:rPr lang="en-US" sz="1000" dirty="0"/>
                <a:t>Wesleyan University </a:t>
              </a:r>
              <a:endParaRPr lang="en-US" sz="10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2099" y="4873377"/>
              <a:ext cx="6928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Additional Schools Accepting Coalition Application Fall 2017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27" name="Picture 2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04"/>
          <a:stretch/>
        </p:blipFill>
        <p:spPr bwMode="auto">
          <a:xfrm>
            <a:off x="292099" y="8861177"/>
            <a:ext cx="819150" cy="10299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943211" y="9183261"/>
            <a:ext cx="5987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charset="0"/>
                <a:ea typeface="Calibri" charset="0"/>
                <a:cs typeface="Calibri" charset="0"/>
              </a:rPr>
              <a:t>For more </a:t>
            </a:r>
            <a:r>
              <a:rPr lang="en-US" altLang="en-US" sz="1000" dirty="0" smtClean="0">
                <a:latin typeface="Calibri" charset="0"/>
                <a:ea typeface="Calibri" charset="0"/>
                <a:cs typeface="Calibri" charset="0"/>
              </a:rPr>
              <a:t>information and to receive the monthly </a:t>
            </a:r>
            <a:r>
              <a:rPr lang="en-US" altLang="en-US" sz="1000" smtClean="0">
                <a:latin typeface="Calibri" charset="0"/>
                <a:ea typeface="Calibri" charset="0"/>
                <a:cs typeface="Calibri" charset="0"/>
              </a:rPr>
              <a:t>counselor newsletter: </a:t>
            </a:r>
            <a:r>
              <a:rPr lang="en-US" altLang="en-US" sz="1000" dirty="0">
                <a:latin typeface="Calibri" charset="0"/>
                <a:ea typeface="Calibri" charset="0"/>
                <a:cs typeface="Calibri" charset="0"/>
                <a:hlinkClick r:id="rId5"/>
              </a:rPr>
              <a:t>www.coalitionforcollegeaccess.org</a:t>
            </a:r>
            <a:endParaRPr lang="en-US" altLang="en-US" sz="1000" dirty="0">
              <a:latin typeface="Calibri" charset="0"/>
              <a:ea typeface="Calibri" charset="0"/>
              <a:cs typeface="Calibri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latin typeface="Calibri" charset="0"/>
                <a:ea typeface="Calibri" charset="0"/>
                <a:cs typeface="Calibri" charset="0"/>
              </a:rPr>
              <a:t>To create an account: </a:t>
            </a:r>
            <a:r>
              <a:rPr lang="en-US" altLang="en-US" sz="1000" dirty="0" smtClean="0">
                <a:latin typeface="Calibri" charset="0"/>
                <a:ea typeface="Calibri" charset="0"/>
                <a:cs typeface="Calibri" charset="0"/>
                <a:hlinkClick r:id="rId6"/>
              </a:rPr>
              <a:t>www.mycoalition.org</a:t>
            </a:r>
            <a:endParaRPr lang="en-US" altLang="en-US" sz="1000" dirty="0" smtClean="0">
              <a:latin typeface="Calibri" charset="0"/>
              <a:ea typeface="Calibri" charset="0"/>
              <a:cs typeface="Calibri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latin typeface="Calibri" charset="0"/>
                <a:ea typeface="Calibri" charset="0"/>
                <a:cs typeface="Calibri" charset="0"/>
              </a:rPr>
              <a:t>For FAQs, guidance resources: </a:t>
            </a:r>
            <a:r>
              <a:rPr lang="en-US" altLang="en-US" sz="1000" dirty="0" smtClean="0">
                <a:latin typeface="Calibri" charset="0"/>
                <a:ea typeface="Calibri" charset="0"/>
                <a:cs typeface="Calibri" charset="0"/>
                <a:hlinkClick r:id="rId7"/>
              </a:rPr>
              <a:t>https://coalitionlocker.zendesk.com</a:t>
            </a:r>
            <a:endParaRPr lang="en-US" altLang="en-US" sz="1000" dirty="0" smtClean="0">
              <a:latin typeface="Calibri" charset="0"/>
              <a:ea typeface="Calibri" charset="0"/>
              <a:cs typeface="Calibri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2099" y="7145481"/>
            <a:ext cx="6493262" cy="1963722"/>
            <a:chOff x="292099" y="7142895"/>
            <a:chExt cx="6493262" cy="196372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3" t="54279" r="35027" b="1803"/>
            <a:stretch/>
          </p:blipFill>
          <p:spPr>
            <a:xfrm>
              <a:off x="1466375" y="7619649"/>
              <a:ext cx="4144710" cy="1486968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92099" y="7142895"/>
              <a:ext cx="64932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Counselor and Mentor Resources</a:t>
              </a:r>
              <a:endPara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6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933</TotalTime>
  <Words>605</Words>
  <Application>Microsoft Office PowerPoint</Application>
  <PresentationFormat>Custom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Tieisha M. Tift</dc:creator>
  <cp:lastModifiedBy>Zazueta, Omar</cp:lastModifiedBy>
  <cp:revision>32</cp:revision>
  <cp:lastPrinted>2016-09-27T16:50:24Z</cp:lastPrinted>
  <dcterms:created xsi:type="dcterms:W3CDTF">2016-08-30T14:30:40Z</dcterms:created>
  <dcterms:modified xsi:type="dcterms:W3CDTF">2016-09-27T16:50:51Z</dcterms:modified>
</cp:coreProperties>
</file>