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70" r:id="rId5"/>
    <p:sldId id="271" r:id="rId6"/>
    <p:sldId id="272" r:id="rId7"/>
    <p:sldId id="274" r:id="rId8"/>
    <p:sldId id="275" r:id="rId9"/>
    <p:sldId id="276"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45" d="100"/>
          <a:sy n="45" d="100"/>
        </p:scale>
        <p:origin x="426" y="54"/>
      </p:cViewPr>
      <p:guideLst/>
    </p:cSldViewPr>
  </p:slideViewPr>
  <p:notesTextViewPr>
    <p:cViewPr>
      <p:scale>
        <a:sx n="3" d="2"/>
        <a:sy n="3" d="2"/>
      </p:scale>
      <p:origin x="0" y="0"/>
    </p:cViewPr>
  </p:notesTextViewPr>
  <p:notesViewPr>
    <p:cSldViewPr snapToGrid="0">
      <p:cViewPr>
        <p:scale>
          <a:sx n="100" d="100"/>
          <a:sy n="100" d="100"/>
        </p:scale>
        <p:origin x="3192" y="-2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9380D-B2DD-4647-BA11-364B3DD8FC06}"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39F21-554A-4658-87B2-00E8C8D286F0}" type="slidenum">
              <a:rPr lang="en-US" smtClean="0"/>
              <a:t>‹#›</a:t>
            </a:fld>
            <a:endParaRPr lang="en-US"/>
          </a:p>
        </p:txBody>
      </p:sp>
    </p:spTree>
    <p:extLst>
      <p:ext uri="{BB962C8B-B14F-4D97-AF65-F5344CB8AC3E}">
        <p14:creationId xmlns:p14="http://schemas.microsoft.com/office/powerpoint/2010/main" val="4919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39F21-554A-4658-87B2-00E8C8D286F0}" type="slidenum">
              <a:rPr lang="en-US" smtClean="0"/>
              <a:t>3</a:t>
            </a:fld>
            <a:endParaRPr lang="en-US"/>
          </a:p>
        </p:txBody>
      </p:sp>
    </p:spTree>
    <p:extLst>
      <p:ext uri="{BB962C8B-B14F-4D97-AF65-F5344CB8AC3E}">
        <p14:creationId xmlns:p14="http://schemas.microsoft.com/office/powerpoint/2010/main" val="3713554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603" y="1800224"/>
            <a:ext cx="8636172" cy="1136185"/>
          </a:xfrm>
        </p:spPr>
        <p:txBody>
          <a:bodyPr/>
          <a:lstStyle/>
          <a:p>
            <a:pPr algn="l"/>
            <a:r>
              <a:rPr lang="en-US" dirty="0" smtClean="0">
                <a:solidFill>
                  <a:schemeClr val="accent2"/>
                </a:solidFill>
                <a:latin typeface="Arial" panose="020B0604020202020204" pitchFamily="34" charset="0"/>
                <a:cs typeface="Arial" panose="020B0604020202020204" pitchFamily="34" charset="0"/>
              </a:rPr>
              <a:t>Creating the School Profile</a:t>
            </a:r>
            <a:endParaRPr lang="en-US"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93603" y="3548722"/>
            <a:ext cx="8280400" cy="1520234"/>
          </a:xfrm>
        </p:spPr>
        <p:txBody>
          <a:bodyPr>
            <a:normAutofit lnSpcReduction="10000"/>
          </a:bodyPr>
          <a:lstStyle/>
          <a:p>
            <a:pPr algn="ctr"/>
            <a:r>
              <a:rPr lang="en-US" dirty="0" smtClean="0">
                <a:solidFill>
                  <a:schemeClr val="accent2"/>
                </a:solidFill>
              </a:rPr>
              <a:t>T</a:t>
            </a:r>
            <a:r>
              <a:rPr lang="en-US" dirty="0" smtClean="0">
                <a:solidFill>
                  <a:schemeClr val="accent2"/>
                </a:solidFill>
                <a:latin typeface="Arial" panose="020B0604020202020204" pitchFamily="34" charset="0"/>
                <a:cs typeface="Arial" panose="020B0604020202020204" pitchFamily="34" charset="0"/>
              </a:rPr>
              <a:t>erri Devine</a:t>
            </a:r>
          </a:p>
          <a:p>
            <a:pPr algn="ctr"/>
            <a:r>
              <a:rPr lang="en-US" dirty="0" smtClean="0">
                <a:solidFill>
                  <a:schemeClr val="accent1">
                    <a:lumMod val="50000"/>
                  </a:schemeClr>
                </a:solidFill>
                <a:latin typeface="Arial" panose="020B0604020202020204" pitchFamily="34" charset="0"/>
                <a:cs typeface="Arial" panose="020B0604020202020204" pitchFamily="34" charset="0"/>
              </a:rPr>
              <a:t>Director </a:t>
            </a:r>
            <a:r>
              <a:rPr lang="en-US" dirty="0" smtClean="0">
                <a:solidFill>
                  <a:schemeClr val="accent1">
                    <a:lumMod val="50000"/>
                  </a:schemeClr>
                </a:solidFill>
                <a:latin typeface="Arial" panose="020B0604020202020204" pitchFamily="34" charset="0"/>
                <a:cs typeface="Arial" panose="020B0604020202020204" pitchFamily="34" charset="0"/>
              </a:rPr>
              <a:t>of College Counseling</a:t>
            </a:r>
          </a:p>
          <a:p>
            <a:pPr algn="ctr"/>
            <a:r>
              <a:rPr lang="en-US" dirty="0" err="1" smtClean="0">
                <a:solidFill>
                  <a:schemeClr val="accent1">
                    <a:lumMod val="50000"/>
                  </a:schemeClr>
                </a:solidFill>
                <a:latin typeface="Arial" panose="020B0604020202020204" pitchFamily="34" charset="0"/>
                <a:cs typeface="Arial" panose="020B0604020202020204" pitchFamily="34" charset="0"/>
              </a:rPr>
              <a:t>Punahou</a:t>
            </a:r>
            <a:r>
              <a:rPr lang="en-US" dirty="0" smtClean="0">
                <a:solidFill>
                  <a:schemeClr val="accent1">
                    <a:lumMod val="50000"/>
                  </a:schemeClr>
                </a:solidFill>
                <a:latin typeface="Arial" panose="020B0604020202020204" pitchFamily="34" charset="0"/>
                <a:cs typeface="Arial" panose="020B0604020202020204" pitchFamily="34" charset="0"/>
              </a:rPr>
              <a:t> School, Honolulu, Hawaii</a:t>
            </a:r>
            <a:endParaRPr lang="en-US" dirty="0" smtClean="0">
              <a:solidFill>
                <a:schemeClr val="accent1">
                  <a:lumMod val="50000"/>
                </a:schemeClr>
              </a:solidFill>
              <a:latin typeface="Arial" panose="020B0604020202020204" pitchFamily="34" charset="0"/>
              <a:cs typeface="Arial" panose="020B0604020202020204" pitchFamily="34" charset="0"/>
            </a:endParaRPr>
          </a:p>
          <a:p>
            <a:pPr algn="ctr"/>
            <a:r>
              <a:rPr lang="en-US" dirty="0" smtClean="0">
                <a:solidFill>
                  <a:schemeClr val="accent1">
                    <a:lumMod val="50000"/>
                  </a:schemeClr>
                </a:solidFill>
                <a:latin typeface="Arial" panose="020B0604020202020204" pitchFamily="34" charset="0"/>
                <a:cs typeface="Arial" panose="020B0604020202020204" pitchFamily="34" charset="0"/>
              </a:rPr>
              <a:t>Past President, Western Association for College Admission Counseling</a:t>
            </a:r>
            <a:endParaRPr lang="en-US"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692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4279" y="1302820"/>
            <a:ext cx="5600700" cy="3046988"/>
          </a:xfrm>
          <a:prstGeom prst="rect">
            <a:avLst/>
          </a:prstGeom>
          <a:noFill/>
        </p:spPr>
        <p:txBody>
          <a:bodyPr wrap="square" rtlCol="0">
            <a:spAutoFit/>
          </a:bodyPr>
          <a:lstStyle/>
          <a:p>
            <a:r>
              <a:rPr lang="en-US" sz="4800" dirty="0" smtClean="0">
                <a:solidFill>
                  <a:schemeClr val="tx2"/>
                </a:solidFill>
                <a:latin typeface="Arial" panose="020B0604020202020204" pitchFamily="34" charset="0"/>
                <a:cs typeface="Arial" panose="020B0604020202020204" pitchFamily="34" charset="0"/>
              </a:rPr>
              <a:t>Applying during a pandemic…</a:t>
            </a:r>
          </a:p>
          <a:p>
            <a:r>
              <a:rPr lang="en-US" sz="4800" dirty="0" smtClean="0">
                <a:solidFill>
                  <a:schemeClr val="tx2"/>
                </a:solidFill>
                <a:latin typeface="Arial" panose="020B0604020202020204" pitchFamily="34" charset="0"/>
                <a:cs typeface="Arial" panose="020B0604020202020204" pitchFamily="34" charset="0"/>
              </a:rPr>
              <a:t>How do students tell their story?</a:t>
            </a:r>
            <a:endParaRPr lang="en-US" sz="4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201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latin typeface="Arial" panose="020B0604020202020204" pitchFamily="34" charset="0"/>
                <a:cs typeface="Arial" panose="020B0604020202020204" pitchFamily="34" charset="0"/>
              </a:rPr>
              <a:t>What is the School Profile?</a:t>
            </a:r>
            <a:endParaRPr lang="en-US" sz="40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71625"/>
            <a:ext cx="9752541" cy="4857749"/>
          </a:xfrm>
        </p:spPr>
        <p:txBody>
          <a:bodyPr>
            <a:normAutofit fontScale="70000" lnSpcReduction="20000"/>
          </a:bodyPr>
          <a:lstStyle/>
          <a:p>
            <a:pPr marL="0" indent="0">
              <a:lnSpc>
                <a:spcPct val="120000"/>
              </a:lnSpc>
              <a:buNone/>
            </a:pPr>
            <a:r>
              <a:rPr lang="en-US" sz="2800" b="1" dirty="0" smtClean="0">
                <a:solidFill>
                  <a:schemeClr val="accent2">
                    <a:lumMod val="75000"/>
                  </a:schemeClr>
                </a:solidFill>
                <a:latin typeface="Arial" panose="020B0604020202020204" pitchFamily="34" charset="0"/>
                <a:cs typeface="Arial" panose="020B0604020202020204" pitchFamily="34" charset="0"/>
              </a:rPr>
              <a:t>A document that accompanies the high school transcript that provides information about the school.  Colleges use this document to determine:</a:t>
            </a:r>
          </a:p>
          <a:p>
            <a:pPr marL="0" indent="0">
              <a:lnSpc>
                <a:spcPct val="120000"/>
              </a:lnSpc>
              <a:buNone/>
            </a:pPr>
            <a:endParaRPr lang="en-US" sz="900" b="1" u="sng" dirty="0" smtClean="0">
              <a:solidFill>
                <a:schemeClr val="accent2">
                  <a:lumMod val="75000"/>
                </a:schemeClr>
              </a:solidFill>
              <a:latin typeface="Arial" panose="020B0604020202020204" pitchFamily="34" charset="0"/>
              <a:cs typeface="Arial" panose="020B0604020202020204" pitchFamily="34" charset="0"/>
            </a:endParaRPr>
          </a:p>
          <a:p>
            <a:pPr lvl="1"/>
            <a:r>
              <a:rPr lang="en-US" sz="2800" dirty="0" smtClean="0">
                <a:solidFill>
                  <a:schemeClr val="accent2">
                    <a:lumMod val="75000"/>
                  </a:schemeClr>
                </a:solidFill>
                <a:latin typeface="Arial" panose="020B0604020202020204" pitchFamily="34" charset="0"/>
                <a:cs typeface="Arial" panose="020B0604020202020204" pitchFamily="34" charset="0"/>
              </a:rPr>
              <a:t> The grading scale</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Academic rigor</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Special courses and programs available </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History and culture of the school</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Accreditation</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Graduation requirements</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Testing information</a:t>
            </a:r>
          </a:p>
          <a:p>
            <a:pPr lvl="1"/>
            <a:r>
              <a:rPr lang="en-US" sz="2800" dirty="0" smtClean="0">
                <a:solidFill>
                  <a:schemeClr val="accent2">
                    <a:lumMod val="75000"/>
                  </a:schemeClr>
                </a:solidFill>
                <a:latin typeface="Arial" panose="020B0604020202020204" pitchFamily="34" charset="0"/>
                <a:cs typeface="Arial" panose="020B0604020202020204" pitchFamily="34" charset="0"/>
              </a:rPr>
              <a:t> College matriculation</a:t>
            </a:r>
          </a:p>
          <a:p>
            <a:pPr marL="457200" lvl="1" indent="0">
              <a:buNone/>
            </a:pPr>
            <a:endParaRPr lang="en-US" sz="2800" dirty="0" smtClean="0">
              <a:solidFill>
                <a:schemeClr val="accent2">
                  <a:lumMod val="75000"/>
                </a:schemeClr>
              </a:solidFill>
              <a:latin typeface="Arial" panose="020B0604020202020204" pitchFamily="34" charset="0"/>
              <a:cs typeface="Arial" panose="020B0604020202020204" pitchFamily="34" charset="0"/>
            </a:endParaRPr>
          </a:p>
          <a:p>
            <a:pPr marL="457200" lvl="1" indent="0">
              <a:buNone/>
            </a:pPr>
            <a:r>
              <a:rPr lang="en-US" sz="2800" b="1" dirty="0" smtClean="0">
                <a:solidFill>
                  <a:schemeClr val="accent2">
                    <a:lumMod val="75000"/>
                  </a:schemeClr>
                </a:solidFill>
                <a:latin typeface="Arial" panose="020B0604020202020204" pitchFamily="34" charset="0"/>
                <a:cs typeface="Arial" panose="020B0604020202020204" pitchFamily="34" charset="0"/>
              </a:rPr>
              <a:t>The School Profile provides a “road map” for the transcript.</a:t>
            </a:r>
          </a:p>
          <a:p>
            <a:pPr marL="457200" lvl="1" indent="0">
              <a:buNone/>
            </a:pPr>
            <a:endParaRPr lang="en-US" dirty="0" smtClean="0"/>
          </a:p>
        </p:txBody>
      </p:sp>
    </p:spTree>
    <p:extLst>
      <p:ext uri="{BB962C8B-B14F-4D97-AF65-F5344CB8AC3E}">
        <p14:creationId xmlns:p14="http://schemas.microsoft.com/office/powerpoint/2010/main" val="905706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609600"/>
            <a:ext cx="9229725" cy="1320800"/>
          </a:xfrm>
        </p:spPr>
        <p:txBody>
          <a:bodyPr>
            <a:normAutofit/>
          </a:bodyPr>
          <a:lstStyle/>
          <a:p>
            <a:r>
              <a:rPr lang="en-US" sz="4000" dirty="0" smtClean="0">
                <a:solidFill>
                  <a:schemeClr val="accent2">
                    <a:lumMod val="50000"/>
                  </a:schemeClr>
                </a:solidFill>
                <a:latin typeface="Arial" panose="020B0604020202020204" pitchFamily="34" charset="0"/>
                <a:cs typeface="Arial" panose="020B0604020202020204" pitchFamily="34" charset="0"/>
              </a:rPr>
              <a:t>What should the School Profile Include?</a:t>
            </a:r>
            <a:endParaRPr lang="en-US" sz="4000"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685925"/>
            <a:ext cx="9038166" cy="4686300"/>
          </a:xfrm>
        </p:spPr>
        <p:txBody>
          <a:bodyPr>
            <a:normAutofit fontScale="55000" lnSpcReduction="20000"/>
          </a:bodyPr>
          <a:lstStyle/>
          <a:p>
            <a:pPr marL="0" indent="0">
              <a:buNone/>
            </a:pPr>
            <a:r>
              <a:rPr lang="en-US" sz="2600" b="1" u="sng" dirty="0" smtClean="0">
                <a:solidFill>
                  <a:schemeClr val="tx2"/>
                </a:solidFill>
                <a:latin typeface="Arial" panose="020B0604020202020204" pitchFamily="34" charset="0"/>
                <a:cs typeface="Arial" panose="020B0604020202020204" pitchFamily="34" charset="0"/>
              </a:rPr>
              <a:t>The National Association for College Admission Counseling (NACAC) requires the following</a:t>
            </a:r>
            <a:r>
              <a:rPr lang="en-US" sz="2600" b="1" u="sng" dirty="0" smtClean="0">
                <a:solidFill>
                  <a:schemeClr val="tx2"/>
                </a:solidFill>
                <a:latin typeface="Arial" panose="020B0604020202020204" pitchFamily="34" charset="0"/>
                <a:cs typeface="Arial" panose="020B0604020202020204" pitchFamily="34" charset="0"/>
              </a:rPr>
              <a:t>:</a:t>
            </a:r>
          </a:p>
          <a:p>
            <a:pPr marL="0" indent="0">
              <a:buNone/>
            </a:pPr>
            <a:endParaRPr lang="en-US" sz="2600" b="1" u="sng" dirty="0">
              <a:solidFill>
                <a:schemeClr val="tx2"/>
              </a:solidFill>
              <a:latin typeface="Arial" panose="020B0604020202020204" pitchFamily="34" charset="0"/>
              <a:cs typeface="Arial" panose="020B0604020202020204" pitchFamily="34" charset="0"/>
            </a:endParaRPr>
          </a:p>
          <a:p>
            <a:pPr marL="0" indent="0">
              <a:buNone/>
            </a:pPr>
            <a:endParaRPr lang="en-US" sz="2600" b="1" u="sng" dirty="0" smtClean="0">
              <a:solidFill>
                <a:schemeClr val="tx2"/>
              </a:solidFill>
              <a:latin typeface="Arial" panose="020B0604020202020204" pitchFamily="34" charset="0"/>
              <a:cs typeface="Arial" panose="020B0604020202020204" pitchFamily="34" charset="0"/>
            </a:endParaRPr>
          </a:p>
          <a:p>
            <a:pPr marL="0" indent="0">
              <a:lnSpc>
                <a:spcPct val="107000"/>
              </a:lnSpc>
              <a:buNone/>
            </a:pP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Secondary schools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should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provide accurate, legible, and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comprehensive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transcripts and other school documents for all candidates for admission or scholarships. </a:t>
            </a:r>
            <a:endPar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Secondary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schools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should:</a:t>
            </a:r>
            <a:endParaRPr lang="en-US" sz="26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E</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nsure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that the data reported on school profiles and other documents is accurate and current, </a:t>
            </a:r>
            <a:endParaRPr lang="en-US" sz="26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B</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e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transparent about when the data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was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gathered and the groups that are included or excluded from the data</a:t>
            </a:r>
          </a:p>
          <a:p>
            <a:pPr>
              <a:lnSpc>
                <a:spcPct val="107000"/>
              </a:lnSpc>
            </a:pP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D</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escribe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on their school’s transcripts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and/or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school profiles their grading scale or any other method of representing student progress, their grade distribution, their policies on weighting courses and on repeating courses, and whether grades from all courses attempted are reported on transcripts and included in any cumulative GPA calculation. </a:t>
            </a:r>
            <a:endPar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Include the p</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olicy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for reporting disciplinary infractions. Regardless of such policies, </a:t>
            </a:r>
            <a:r>
              <a:rPr lang="en-US" sz="2600" dirty="0" smtClean="0">
                <a:solidFill>
                  <a:schemeClr val="tx2"/>
                </a:solidFill>
                <a:latin typeface="Arial" panose="020B0604020202020204" pitchFamily="34" charset="0"/>
                <a:ea typeface="Calibri" panose="020F0502020204030204" pitchFamily="34" charset="0"/>
                <a:cs typeface="Arial" panose="020B0604020202020204" pitchFamily="34" charset="0"/>
              </a:rPr>
              <a:t>schools </a:t>
            </a:r>
            <a:r>
              <a:rPr lang="en-US" sz="2600" dirty="0">
                <a:solidFill>
                  <a:schemeClr val="tx2"/>
                </a:solidFill>
                <a:latin typeface="Arial" panose="020B0604020202020204" pitchFamily="34" charset="0"/>
                <a:ea typeface="Calibri" panose="020F0502020204030204" pitchFamily="34" charset="0"/>
                <a:cs typeface="Arial" panose="020B0604020202020204" pitchFamily="34" charset="0"/>
              </a:rPr>
              <a:t>must disclose to colleges any change in a student’s enrollment status whether pre- or post-admission</a:t>
            </a:r>
            <a:r>
              <a:rPr lang="en-US" sz="2600" dirty="0" smtClean="0">
                <a:latin typeface="Arial" panose="020B0604020202020204" pitchFamily="34" charset="0"/>
                <a:ea typeface="Calibri" panose="020F0502020204030204" pitchFamily="34" charset="0"/>
                <a:cs typeface="Arial" panose="020B0604020202020204" pitchFamily="34" charset="0"/>
              </a:rPr>
              <a:t>.</a:t>
            </a:r>
            <a:endParaRPr lang="en-US" dirty="0" smtClean="0"/>
          </a:p>
          <a:p>
            <a:pPr marL="0" indent="0">
              <a:buNone/>
            </a:pPr>
            <a:r>
              <a:rPr lang="en-US" dirty="0" smtClean="0"/>
              <a:t> </a:t>
            </a:r>
          </a:p>
        </p:txBody>
      </p:sp>
    </p:spTree>
    <p:extLst>
      <p:ext uri="{BB962C8B-B14F-4D97-AF65-F5344CB8AC3E}">
        <p14:creationId xmlns:p14="http://schemas.microsoft.com/office/powerpoint/2010/main" val="219550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2">
                    <a:lumMod val="75000"/>
                  </a:schemeClr>
                </a:solidFill>
                <a:latin typeface="Arial" panose="020B0604020202020204" pitchFamily="34" charset="0"/>
                <a:cs typeface="Arial" panose="020B0604020202020204" pitchFamily="34" charset="0"/>
              </a:rPr>
              <a:t>The School Profile should include:</a:t>
            </a:r>
            <a:endParaRPr lang="en-US" sz="40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8747" y="1731965"/>
            <a:ext cx="9309628" cy="3854448"/>
          </a:xfrm>
        </p:spPr>
        <p:txBody>
          <a:bodyPr>
            <a:normAutofit/>
          </a:bodyPr>
          <a:lstStyle/>
          <a:p>
            <a:r>
              <a:rPr lang="en-US" sz="2400" b="1" u="sng" dirty="0">
                <a:solidFill>
                  <a:schemeClr val="accent2">
                    <a:lumMod val="50000"/>
                  </a:schemeClr>
                </a:solidFill>
                <a:latin typeface="Arial" panose="020B0604020202020204" pitchFamily="34" charset="0"/>
                <a:cs typeface="Arial" panose="020B0604020202020204" pitchFamily="34" charset="0"/>
              </a:rPr>
              <a:t>Contact information</a:t>
            </a:r>
          </a:p>
          <a:p>
            <a:pPr>
              <a:buFont typeface="Arial" panose="020B0604020202020204" pitchFamily="34" charset="0"/>
              <a:buChar char="•"/>
            </a:pPr>
            <a:r>
              <a:rPr lang="en-US" sz="2400" dirty="0">
                <a:solidFill>
                  <a:schemeClr val="accent2">
                    <a:lumMod val="50000"/>
                  </a:schemeClr>
                </a:solidFill>
                <a:latin typeface="Arial" panose="020B0604020202020204" pitchFamily="34" charset="0"/>
                <a:cs typeface="Arial" panose="020B0604020202020204" pitchFamily="34" charset="0"/>
              </a:rPr>
              <a:t>List school name, address, phone </a:t>
            </a:r>
            <a:r>
              <a:rPr lang="en-US" sz="2400" dirty="0" smtClean="0">
                <a:solidFill>
                  <a:schemeClr val="accent2">
                    <a:lumMod val="50000"/>
                  </a:schemeClr>
                </a:solidFill>
                <a:latin typeface="Arial" panose="020B0604020202020204" pitchFamily="34" charset="0"/>
                <a:cs typeface="Arial" panose="020B0604020202020204" pitchFamily="34" charset="0"/>
              </a:rPr>
              <a:t>numbers</a:t>
            </a:r>
            <a:r>
              <a:rPr lang="en-US" sz="2400" dirty="0">
                <a:solidFill>
                  <a:schemeClr val="accent2">
                    <a:lumMod val="50000"/>
                  </a:schemeClr>
                </a:solidFill>
                <a:latin typeface="Arial" panose="020B0604020202020204" pitchFamily="34" charset="0"/>
                <a:cs typeface="Arial" panose="020B0604020202020204" pitchFamily="34" charset="0"/>
              </a:rPr>
              <a:t>, and website URL.</a:t>
            </a:r>
          </a:p>
          <a:p>
            <a:pPr>
              <a:buFont typeface="Arial" panose="020B0604020202020204" pitchFamily="34" charset="0"/>
              <a:buChar char="•"/>
            </a:pPr>
            <a:r>
              <a:rPr lang="en-US" sz="2400" dirty="0">
                <a:solidFill>
                  <a:schemeClr val="accent2">
                    <a:lumMod val="50000"/>
                  </a:schemeClr>
                </a:solidFill>
                <a:latin typeface="Arial" panose="020B0604020202020204" pitchFamily="34" charset="0"/>
                <a:cs typeface="Arial" panose="020B0604020202020204" pitchFamily="34" charset="0"/>
              </a:rPr>
              <a:t>Include names, phone numbers, </a:t>
            </a:r>
            <a:r>
              <a:rPr lang="en-US" sz="2400" dirty="0" smtClean="0">
                <a:solidFill>
                  <a:schemeClr val="accent2">
                    <a:lumMod val="50000"/>
                  </a:schemeClr>
                </a:solidFill>
                <a:latin typeface="Arial" panose="020B0604020202020204" pitchFamily="34" charset="0"/>
                <a:cs typeface="Arial" panose="020B0604020202020204" pitchFamily="34" charset="0"/>
              </a:rPr>
              <a:t>and email addresses of the principal, headmaster</a:t>
            </a:r>
            <a:r>
              <a:rPr lang="en-US" sz="2400" dirty="0" smtClean="0">
                <a:solidFill>
                  <a:schemeClr val="accent2">
                    <a:lumMod val="50000"/>
                  </a:schemeClr>
                </a:solidFill>
                <a:latin typeface="Arial" panose="020B0604020202020204" pitchFamily="34" charset="0"/>
                <a:cs typeface="Arial" panose="020B0604020202020204" pitchFamily="34" charset="0"/>
              </a:rPr>
              <a:t>, head of school, </a:t>
            </a:r>
            <a:r>
              <a:rPr lang="en-US" sz="2400" dirty="0">
                <a:solidFill>
                  <a:schemeClr val="accent2">
                    <a:lumMod val="50000"/>
                  </a:schemeClr>
                </a:solidFill>
                <a:latin typeface="Arial" panose="020B0604020202020204" pitchFamily="34" charset="0"/>
                <a:cs typeface="Arial" panose="020B0604020202020204" pitchFamily="34" charset="0"/>
              </a:rPr>
              <a:t>and all counselors.</a:t>
            </a:r>
          </a:p>
          <a:p>
            <a:pPr>
              <a:buFont typeface="Arial" panose="020B0604020202020204" pitchFamily="34" charset="0"/>
              <a:buChar char="•"/>
            </a:pPr>
            <a:r>
              <a:rPr lang="en-US" sz="2400" dirty="0" smtClean="0">
                <a:solidFill>
                  <a:schemeClr val="accent2">
                    <a:lumMod val="50000"/>
                  </a:schemeClr>
                </a:solidFill>
                <a:latin typeface="Arial" panose="020B0604020202020204" pitchFamily="34" charset="0"/>
                <a:cs typeface="Arial" panose="020B0604020202020204" pitchFamily="34" charset="0"/>
              </a:rPr>
              <a:t>Indicate </a:t>
            </a:r>
            <a:r>
              <a:rPr lang="en-US" sz="2400" dirty="0">
                <a:solidFill>
                  <a:schemeClr val="accent2">
                    <a:lumMod val="50000"/>
                  </a:schemeClr>
                </a:solidFill>
                <a:latin typeface="Arial" panose="020B0604020202020204" pitchFamily="34" charset="0"/>
                <a:cs typeface="Arial" panose="020B0604020202020204" pitchFamily="34" charset="0"/>
              </a:rPr>
              <a:t>the College Entrance Examination Board CEEB code.</a:t>
            </a:r>
          </a:p>
          <a:p>
            <a:endParaRPr lang="en-US" dirty="0"/>
          </a:p>
        </p:txBody>
      </p:sp>
    </p:spTree>
    <p:extLst>
      <p:ext uri="{BB962C8B-B14F-4D97-AF65-F5344CB8AC3E}">
        <p14:creationId xmlns:p14="http://schemas.microsoft.com/office/powerpoint/2010/main" val="1546914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334" y="609600"/>
            <a:ext cx="8596668" cy="94773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solidFill>
                  <a:schemeClr val="accent2">
                    <a:lumMod val="75000"/>
                  </a:schemeClr>
                </a:solidFill>
                <a:latin typeface="Arial" panose="020B0604020202020204" pitchFamily="34" charset="0"/>
                <a:cs typeface="Arial" panose="020B0604020202020204" pitchFamily="34" charset="0"/>
              </a:rPr>
              <a:t>The School Profile should include:</a:t>
            </a:r>
            <a:endParaRPr lang="en-US" sz="4000" dirty="0">
              <a:solidFill>
                <a:schemeClr val="accent2">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63236" y="1557338"/>
            <a:ext cx="8424863" cy="4524315"/>
          </a:xfrm>
          <a:prstGeom prst="rect">
            <a:avLst/>
          </a:prstGeom>
        </p:spPr>
        <p:txBody>
          <a:bodyPr wrap="square">
            <a:spAutoFit/>
          </a:bodyPr>
          <a:lstStyle/>
          <a:p>
            <a:r>
              <a:rPr lang="en-US" sz="2400" b="1" u="sng" dirty="0" smtClean="0">
                <a:solidFill>
                  <a:schemeClr val="accent2">
                    <a:lumMod val="50000"/>
                  </a:schemeClr>
                </a:solidFill>
                <a:latin typeface="Arial" panose="020B0604020202020204" pitchFamily="34" charset="0"/>
                <a:cs typeface="Arial" panose="020B0604020202020204" pitchFamily="34" charset="0"/>
              </a:rPr>
              <a:t>Community </a:t>
            </a:r>
            <a:r>
              <a:rPr lang="en-US" sz="2400" b="1" u="sng" dirty="0">
                <a:solidFill>
                  <a:schemeClr val="accent2">
                    <a:lumMod val="50000"/>
                  </a:schemeClr>
                </a:solidFill>
                <a:latin typeface="Arial" panose="020B0604020202020204" pitchFamily="34" charset="0"/>
                <a:cs typeface="Arial" panose="020B0604020202020204" pitchFamily="34" charset="0"/>
              </a:rPr>
              <a:t>and </a:t>
            </a:r>
            <a:r>
              <a:rPr lang="en-US" sz="2400" b="1" u="sng" dirty="0" smtClean="0">
                <a:solidFill>
                  <a:schemeClr val="accent2">
                    <a:lumMod val="50000"/>
                  </a:schemeClr>
                </a:solidFill>
                <a:latin typeface="Arial" panose="020B0604020202020204" pitchFamily="34" charset="0"/>
                <a:cs typeface="Arial" panose="020B0604020202020204" pitchFamily="34" charset="0"/>
              </a:rPr>
              <a:t>School information</a:t>
            </a:r>
          </a:p>
          <a:p>
            <a:endParaRPr lang="en-US" sz="800" b="1" u="sng" dirty="0" smtClean="0">
              <a:solidFill>
                <a:schemeClr val="accent2">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accent2">
                    <a:lumMod val="50000"/>
                  </a:schemeClr>
                </a:solidFill>
                <a:latin typeface="Arial" panose="020B0604020202020204" pitchFamily="34" charset="0"/>
                <a:cs typeface="Arial" panose="020B0604020202020204" pitchFamily="34" charset="0"/>
              </a:rPr>
              <a:t> Include </a:t>
            </a:r>
            <a:r>
              <a:rPr lang="en-US" sz="2400" dirty="0">
                <a:solidFill>
                  <a:schemeClr val="accent2">
                    <a:lumMod val="50000"/>
                  </a:schemeClr>
                </a:solidFill>
                <a:latin typeface="Arial" panose="020B0604020202020204" pitchFamily="34" charset="0"/>
                <a:cs typeface="Arial" panose="020B0604020202020204" pitchFamily="34" charset="0"/>
              </a:rPr>
              <a:t>a description of the school and the community that depicts the socioeconomic and </a:t>
            </a:r>
            <a:r>
              <a:rPr lang="en-US" sz="2400" dirty="0" smtClean="0">
                <a:solidFill>
                  <a:schemeClr val="accent2">
                    <a:lumMod val="50000"/>
                  </a:schemeClr>
                </a:solidFill>
                <a:latin typeface="Arial" panose="020B0604020202020204" pitchFamily="34" charset="0"/>
                <a:cs typeface="Arial" panose="020B0604020202020204" pitchFamily="34" charset="0"/>
              </a:rPr>
              <a:t>cultural </a:t>
            </a:r>
            <a:r>
              <a:rPr lang="en-US" sz="2400" dirty="0">
                <a:solidFill>
                  <a:schemeClr val="accent2">
                    <a:lumMod val="50000"/>
                  </a:schemeClr>
                </a:solidFill>
                <a:latin typeface="Arial" panose="020B0604020202020204" pitchFamily="34" charset="0"/>
                <a:cs typeface="Arial" panose="020B0604020202020204" pitchFamily="34" charset="0"/>
              </a:rPr>
              <a:t>mix, information about the education level of parents, major employers and other features of </a:t>
            </a:r>
            <a:r>
              <a:rPr lang="en-US" sz="2400" dirty="0" smtClean="0">
                <a:solidFill>
                  <a:schemeClr val="accent2">
                    <a:lumMod val="50000"/>
                  </a:schemeClr>
                </a:solidFill>
                <a:latin typeface="Arial" panose="020B0604020202020204" pitchFamily="34" charset="0"/>
                <a:cs typeface="Arial" panose="020B0604020202020204" pitchFamily="34" charset="0"/>
              </a:rPr>
              <a:t>interest. Schools </a:t>
            </a:r>
            <a:r>
              <a:rPr lang="en-US" sz="2400" dirty="0">
                <a:solidFill>
                  <a:schemeClr val="accent2">
                    <a:lumMod val="50000"/>
                  </a:schemeClr>
                </a:solidFill>
                <a:latin typeface="Arial" panose="020B0604020202020204" pitchFamily="34" charset="0"/>
                <a:cs typeface="Arial" panose="020B0604020202020204" pitchFamily="34" charset="0"/>
              </a:rPr>
              <a:t>may </a:t>
            </a:r>
            <a:r>
              <a:rPr lang="en-US" sz="2400" dirty="0" smtClean="0">
                <a:solidFill>
                  <a:schemeClr val="accent2">
                    <a:lumMod val="50000"/>
                  </a:schemeClr>
                </a:solidFill>
                <a:latin typeface="Arial" panose="020B0604020202020204" pitchFamily="34" charset="0"/>
                <a:cs typeface="Arial" panose="020B0604020202020204" pitchFamily="34" charset="0"/>
              </a:rPr>
              <a:t>also include </a:t>
            </a:r>
            <a:r>
              <a:rPr lang="en-US" sz="2400" dirty="0">
                <a:solidFill>
                  <a:schemeClr val="accent2">
                    <a:lumMod val="50000"/>
                  </a:schemeClr>
                </a:solidFill>
                <a:latin typeface="Arial" panose="020B0604020202020204" pitchFamily="34" charset="0"/>
                <a:cs typeface="Arial" panose="020B0604020202020204" pitchFamily="34" charset="0"/>
              </a:rPr>
              <a:t>history, mission and admission guidelines</a:t>
            </a:r>
            <a:r>
              <a:rPr lang="en-US" sz="2400" dirty="0" smtClean="0">
                <a:solidFill>
                  <a:schemeClr val="accent2">
                    <a:lumMod val="50000"/>
                  </a:schemeClr>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US" sz="800" dirty="0">
              <a:solidFill>
                <a:schemeClr val="accent2">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accent2">
                    <a:lumMod val="50000"/>
                  </a:schemeClr>
                </a:solidFill>
                <a:latin typeface="Arial" panose="020B0604020202020204" pitchFamily="34" charset="0"/>
                <a:cs typeface="Arial" panose="020B0604020202020204" pitchFamily="34" charset="0"/>
              </a:rPr>
              <a:t> Provide </a:t>
            </a:r>
            <a:r>
              <a:rPr lang="en-US" sz="2400" dirty="0">
                <a:solidFill>
                  <a:schemeClr val="accent2">
                    <a:lumMod val="50000"/>
                  </a:schemeClr>
                </a:solidFill>
                <a:latin typeface="Arial" panose="020B0604020202020204" pitchFamily="34" charset="0"/>
                <a:cs typeface="Arial" panose="020B0604020202020204" pitchFamily="34" charset="0"/>
              </a:rPr>
              <a:t>the percent of students who participate in low-income programs (e.g., Title I, AVID and free or reduced lunch</a:t>
            </a:r>
            <a:r>
              <a:rPr lang="en-US" sz="2400" dirty="0" smtClean="0">
                <a:solidFill>
                  <a:schemeClr val="accent2">
                    <a:lumMod val="50000"/>
                  </a:schemeClr>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US" sz="800" dirty="0">
              <a:solidFill>
                <a:schemeClr val="accent2">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accent2">
                    <a:lumMod val="50000"/>
                  </a:schemeClr>
                </a:solidFill>
                <a:latin typeface="Arial" panose="020B0604020202020204" pitchFamily="34" charset="0"/>
                <a:cs typeface="Arial" panose="020B0604020202020204" pitchFamily="34" charset="0"/>
              </a:rPr>
              <a:t> Include </a:t>
            </a:r>
            <a:r>
              <a:rPr lang="en-US" sz="2400" dirty="0">
                <a:solidFill>
                  <a:schemeClr val="accent2">
                    <a:lumMod val="50000"/>
                  </a:schemeClr>
                </a:solidFill>
                <a:latin typeface="Arial" panose="020B0604020202020204" pitchFamily="34" charset="0"/>
                <a:cs typeface="Arial" panose="020B0604020202020204" pitchFamily="34" charset="0"/>
              </a:rPr>
              <a:t>accreditation, institutional memberships, and special recognitions and honors.</a:t>
            </a:r>
          </a:p>
        </p:txBody>
      </p:sp>
    </p:spTree>
    <p:extLst>
      <p:ext uri="{BB962C8B-B14F-4D97-AF65-F5344CB8AC3E}">
        <p14:creationId xmlns:p14="http://schemas.microsoft.com/office/powerpoint/2010/main" val="240402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latin typeface="Arial" panose="020B0604020202020204" pitchFamily="34" charset="0"/>
                <a:cs typeface="Arial" panose="020B0604020202020204" pitchFamily="34" charset="0"/>
              </a:rPr>
              <a:t>The School Profile should include:</a:t>
            </a:r>
            <a:endParaRPr lang="en-US" sz="40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7309" y="1531939"/>
            <a:ext cx="8596668" cy="4411661"/>
          </a:xfrm>
        </p:spPr>
        <p:txBody>
          <a:bodyPr>
            <a:normAutofit/>
          </a:bodyPr>
          <a:lstStyle/>
          <a:p>
            <a:r>
              <a:rPr lang="en-US" sz="2400" b="1" u="sng" dirty="0">
                <a:solidFill>
                  <a:schemeClr val="tx2"/>
                </a:solidFill>
                <a:latin typeface="Arial" panose="020B0604020202020204" pitchFamily="34" charset="0"/>
                <a:cs typeface="Arial" panose="020B0604020202020204" pitchFamily="34" charset="0"/>
              </a:rPr>
              <a:t>Curriculum</a:t>
            </a: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Describe the available academic programs, special diplomas, tracks and any nontraditional or unusual curricula.</a:t>
            </a: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List </a:t>
            </a:r>
            <a:r>
              <a:rPr lang="en-US" sz="2400" dirty="0" smtClean="0">
                <a:solidFill>
                  <a:schemeClr val="tx2"/>
                </a:solidFill>
                <a:latin typeface="Arial" panose="020B0604020202020204" pitchFamily="34" charset="0"/>
                <a:cs typeface="Arial" panose="020B0604020202020204" pitchFamily="34" charset="0"/>
              </a:rPr>
              <a:t>AP, IB, Dual Enrollment,</a:t>
            </a:r>
            <a:r>
              <a:rPr lang="en-US" sz="2400" dirty="0">
                <a:solidFill>
                  <a:schemeClr val="tx2"/>
                </a:solidFill>
                <a:latin typeface="Arial" panose="020B0604020202020204" pitchFamily="34" charset="0"/>
                <a:cs typeface="Arial" panose="020B0604020202020204" pitchFamily="34" charset="0"/>
              </a:rPr>
              <a:t> and </a:t>
            </a:r>
            <a:r>
              <a:rPr lang="en-US" sz="2400" dirty="0" smtClean="0">
                <a:solidFill>
                  <a:schemeClr val="tx2"/>
                </a:solidFill>
                <a:latin typeface="Arial" panose="020B0604020202020204" pitchFamily="34" charset="0"/>
                <a:cs typeface="Arial" panose="020B0604020202020204" pitchFamily="34" charset="0"/>
              </a:rPr>
              <a:t>Honors </a:t>
            </a:r>
            <a:r>
              <a:rPr lang="en-US" sz="2400" dirty="0">
                <a:solidFill>
                  <a:schemeClr val="tx2"/>
                </a:solidFill>
                <a:latin typeface="Arial" panose="020B0604020202020204" pitchFamily="34" charset="0"/>
                <a:cs typeface="Arial" panose="020B0604020202020204" pitchFamily="34" charset="0"/>
              </a:rPr>
              <a:t>courses.</a:t>
            </a: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Detail the enrollment policies (open or selective) for AP courses and describe AP participation; e.g., the number of students in the school and the number and percentage taking AP courses and exams.</a:t>
            </a:r>
          </a:p>
          <a:p>
            <a:pPr>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List </a:t>
            </a:r>
            <a:r>
              <a:rPr lang="en-US" sz="2400" dirty="0">
                <a:solidFill>
                  <a:schemeClr val="tx2"/>
                </a:solidFill>
                <a:latin typeface="Arial" panose="020B0604020202020204" pitchFamily="34" charset="0"/>
                <a:cs typeface="Arial" panose="020B0604020202020204" pitchFamily="34" charset="0"/>
              </a:rPr>
              <a:t>graduation requirements.</a:t>
            </a:r>
          </a:p>
          <a:p>
            <a:pPr marL="0" indent="0">
              <a:buNone/>
            </a:pPr>
            <a:endParaRPr lang="en-US" dirty="0"/>
          </a:p>
        </p:txBody>
      </p:sp>
    </p:spTree>
    <p:extLst>
      <p:ext uri="{BB962C8B-B14F-4D97-AF65-F5344CB8AC3E}">
        <p14:creationId xmlns:p14="http://schemas.microsoft.com/office/powerpoint/2010/main" val="324754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latin typeface="Arial" panose="020B0604020202020204" pitchFamily="34" charset="0"/>
                <a:cs typeface="Arial" panose="020B0604020202020204" pitchFamily="34" charset="0"/>
              </a:rPr>
              <a:t>The School Profile should include:</a:t>
            </a:r>
            <a:endParaRPr lang="en-US" sz="40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930400"/>
            <a:ext cx="8596668" cy="4225924"/>
          </a:xfrm>
        </p:spPr>
        <p:txBody>
          <a:bodyPr>
            <a:normAutofit fontScale="92500" lnSpcReduction="10000"/>
          </a:bodyPr>
          <a:lstStyle/>
          <a:p>
            <a:r>
              <a:rPr lang="en-US" sz="2400" b="1" u="sng" dirty="0">
                <a:latin typeface="Arial" panose="020B0604020202020204" pitchFamily="34" charset="0"/>
                <a:cs typeface="Arial" panose="020B0604020202020204" pitchFamily="34" charset="0"/>
              </a:rPr>
              <a:t>Grading and ranking procedures</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Explain procedures, especially any weighting system used</a:t>
            </a:r>
            <a:r>
              <a:rPr lang="en-US" sz="2400" dirty="0" smtClean="0">
                <a:latin typeface="Arial" panose="020B0604020202020204" pitchFamily="34" charset="0"/>
                <a:cs typeface="Arial" panose="020B0604020202020204" pitchFamily="34" charset="0"/>
              </a:rPr>
              <a:t>.  Explain how the GPA is calculated and which courses are included.</a:t>
            </a:r>
            <a:endParaRPr lang="en-US"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Include explanations for any </a:t>
            </a:r>
            <a:r>
              <a:rPr lang="en-US" sz="2400" dirty="0" smtClean="0">
                <a:latin typeface="Arial" panose="020B0604020202020204" pitchFamily="34" charset="0"/>
                <a:cs typeface="Arial" panose="020B0604020202020204" pitchFamily="34" charset="0"/>
              </a:rPr>
              <a:t>special </a:t>
            </a:r>
            <a:r>
              <a:rPr lang="en-US" sz="2400" dirty="0">
                <a:latin typeface="Arial" panose="020B0604020202020204" pitchFamily="34" charset="0"/>
                <a:cs typeface="Arial" panose="020B0604020202020204" pitchFamily="34" charset="0"/>
              </a:rPr>
              <a:t>codes that appear on the transcript</a:t>
            </a:r>
            <a:r>
              <a:rPr lang="en-US" sz="2400" dirty="0" smtClean="0">
                <a:latin typeface="Arial" panose="020B0604020202020204" pitchFamily="34" charset="0"/>
                <a:cs typeface="Arial" panose="020B0604020202020204" pitchFamily="34" charset="0"/>
              </a:rPr>
              <a:t>.</a:t>
            </a:r>
          </a:p>
          <a:p>
            <a:pP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r>
              <a:rPr lang="en-US" sz="2400" b="1" u="sng" dirty="0">
                <a:latin typeface="Arial" panose="020B0604020202020204" pitchFamily="34" charset="0"/>
                <a:cs typeface="Arial" panose="020B0604020202020204" pitchFamily="34" charset="0"/>
              </a:rPr>
              <a:t>Test score information</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Report distribution and ranges for </a:t>
            </a:r>
            <a:r>
              <a:rPr lang="en-US" sz="2400" dirty="0" smtClean="0">
                <a:latin typeface="Arial" panose="020B0604020202020204" pitchFamily="34" charset="0"/>
                <a:cs typeface="Arial" panose="020B0604020202020204" pitchFamily="34" charset="0"/>
              </a:rPr>
              <a:t>ACT and SAT.</a:t>
            </a:r>
            <a:endParaRPr lang="en-US"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Include other test information (e.g., AP, </a:t>
            </a:r>
            <a:r>
              <a:rPr lang="en-US" sz="2400" dirty="0" smtClean="0">
                <a:latin typeface="Arial" panose="020B0604020202020204" pitchFamily="34" charset="0"/>
                <a:cs typeface="Arial" panose="020B0604020202020204" pitchFamily="34" charset="0"/>
              </a:rPr>
              <a:t>IB, National </a:t>
            </a:r>
            <a:r>
              <a:rPr lang="en-US" sz="2400" dirty="0">
                <a:latin typeface="Arial" panose="020B0604020202020204" pitchFamily="34" charset="0"/>
                <a:cs typeface="Arial" panose="020B0604020202020204" pitchFamily="34" charset="0"/>
              </a:rPr>
              <a:t>Merit) of interest to colleges.</a:t>
            </a: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33968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latin typeface="Arial" panose="020B0604020202020204" pitchFamily="34" charset="0"/>
                <a:cs typeface="Arial" panose="020B0604020202020204" pitchFamily="34" charset="0"/>
              </a:rPr>
              <a:t>The School Profile should include:</a:t>
            </a:r>
            <a:endParaRPr lang="en-US" sz="40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657349"/>
            <a:ext cx="8596668" cy="4614863"/>
          </a:xfrm>
        </p:spPr>
        <p:txBody>
          <a:bodyPr>
            <a:normAutofit/>
          </a:bodyPr>
          <a:lstStyle/>
          <a:p>
            <a:r>
              <a:rPr lang="en-US" sz="2400" b="1" u="sng" dirty="0">
                <a:solidFill>
                  <a:schemeClr val="tx2"/>
                </a:solidFill>
                <a:latin typeface="Arial" panose="020B0604020202020204" pitchFamily="34" charset="0"/>
                <a:cs typeface="Arial" panose="020B0604020202020204" pitchFamily="34" charset="0"/>
              </a:rPr>
              <a:t>Extracurricular opportunities</a:t>
            </a:r>
          </a:p>
          <a:p>
            <a:pPr>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List </a:t>
            </a:r>
            <a:r>
              <a:rPr lang="en-US" sz="2400" dirty="0" smtClean="0">
                <a:solidFill>
                  <a:schemeClr val="tx2"/>
                </a:solidFill>
                <a:latin typeface="Arial" panose="020B0604020202020204" pitchFamily="34" charset="0"/>
                <a:cs typeface="Arial" panose="020B0604020202020204" pitchFamily="34" charset="0"/>
              </a:rPr>
              <a:t>all Honor Societies available to students, </a:t>
            </a:r>
            <a:endParaRPr lang="en-US" sz="2400" dirty="0" smtClean="0">
              <a:solidFill>
                <a:schemeClr val="tx2"/>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P</a:t>
            </a:r>
            <a:r>
              <a:rPr lang="en-US" sz="2400" dirty="0" smtClean="0">
                <a:solidFill>
                  <a:schemeClr val="tx2"/>
                </a:solidFill>
                <a:latin typeface="Arial" panose="020B0604020202020204" pitchFamily="34" charset="0"/>
                <a:cs typeface="Arial" panose="020B0604020202020204" pitchFamily="34" charset="0"/>
              </a:rPr>
              <a:t>rovide </a:t>
            </a:r>
            <a:r>
              <a:rPr lang="en-US" sz="2400" dirty="0" smtClean="0">
                <a:solidFill>
                  <a:schemeClr val="tx2"/>
                </a:solidFill>
                <a:latin typeface="Arial" panose="020B0604020202020204" pitchFamily="34" charset="0"/>
                <a:cs typeface="Arial" panose="020B0604020202020204" pitchFamily="34" charset="0"/>
              </a:rPr>
              <a:t>a sampling of </a:t>
            </a:r>
            <a:r>
              <a:rPr lang="en-US" sz="2400" dirty="0" smtClean="0">
                <a:solidFill>
                  <a:schemeClr val="tx2"/>
                </a:solidFill>
                <a:latin typeface="Arial" panose="020B0604020202020204" pitchFamily="34" charset="0"/>
                <a:cs typeface="Arial" panose="020B0604020202020204" pitchFamily="34" charset="0"/>
              </a:rPr>
              <a:t>extracurricular options available to students</a:t>
            </a:r>
            <a:endParaRPr lang="en-US" sz="800" b="1" dirty="0" smtClean="0">
              <a:solidFill>
                <a:schemeClr val="tx2"/>
              </a:solidFill>
              <a:latin typeface="Arial" panose="020B0604020202020204" pitchFamily="34" charset="0"/>
              <a:cs typeface="Arial" panose="020B0604020202020204" pitchFamily="34" charset="0"/>
            </a:endParaRPr>
          </a:p>
          <a:p>
            <a:r>
              <a:rPr lang="en-US" sz="2400" b="1" u="sng" dirty="0" smtClean="0">
                <a:solidFill>
                  <a:schemeClr val="tx2"/>
                </a:solidFill>
                <a:latin typeface="Arial" panose="020B0604020202020204" pitchFamily="34" charset="0"/>
                <a:cs typeface="Arial" panose="020B0604020202020204" pitchFamily="34" charset="0"/>
              </a:rPr>
              <a:t>College </a:t>
            </a:r>
            <a:r>
              <a:rPr lang="en-US" sz="2400" b="1" u="sng" dirty="0">
                <a:solidFill>
                  <a:schemeClr val="tx2"/>
                </a:solidFill>
                <a:latin typeface="Arial" panose="020B0604020202020204" pitchFamily="34" charset="0"/>
                <a:cs typeface="Arial" panose="020B0604020202020204" pitchFamily="34" charset="0"/>
              </a:rPr>
              <a:t>attendance history</a:t>
            </a: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Include the percentage of students attending two-year and four-year, in-state and out-of-state institutions.</a:t>
            </a:r>
          </a:p>
          <a:p>
            <a:pPr>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Include a listing of colleges attended by recent graduates</a:t>
            </a:r>
            <a:r>
              <a:rPr lang="en-US" sz="2400" dirty="0" smtClean="0">
                <a:solidFill>
                  <a:schemeClr val="tx2"/>
                </a:solidFill>
                <a:latin typeface="Arial" panose="020B0604020202020204" pitchFamily="34" charset="0"/>
                <a:cs typeface="Arial" panose="020B0604020202020204" pitchFamily="34" charset="0"/>
              </a:rPr>
              <a:t>.  Provide four-year list if you have a small class size (under 100 students in a graduating class.)</a:t>
            </a:r>
            <a:endParaRPr lang="en-US" sz="2400" dirty="0">
              <a:solidFill>
                <a:schemeClr val="tx2"/>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5706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tx2"/>
                </a:solidFill>
                <a:latin typeface="Arial" panose="020B0604020202020204" pitchFamily="34" charset="0"/>
                <a:cs typeface="Arial" panose="020B0604020202020204" pitchFamily="34" charset="0"/>
              </a:rPr>
              <a:t>The School Profile should </a:t>
            </a:r>
            <a:r>
              <a:rPr lang="en-US" sz="4000" dirty="0" smtClean="0">
                <a:solidFill>
                  <a:schemeClr val="tx2"/>
                </a:solidFill>
                <a:latin typeface="Arial" panose="020B0604020202020204" pitchFamily="34" charset="0"/>
                <a:cs typeface="Arial" panose="020B0604020202020204" pitchFamily="34" charset="0"/>
              </a:rPr>
              <a:t>include:</a:t>
            </a:r>
            <a:endParaRPr lang="en-US" sz="40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631951"/>
            <a:ext cx="10809816" cy="4597399"/>
          </a:xfrm>
        </p:spPr>
        <p:txBody>
          <a:bodyPr>
            <a:normAutofit/>
          </a:bodyPr>
          <a:lstStyle/>
          <a:p>
            <a:r>
              <a:rPr lang="en-US" sz="2400" b="1" u="sng" dirty="0">
                <a:latin typeface="Arial" panose="020B0604020202020204" pitchFamily="34" charset="0"/>
                <a:cs typeface="Arial" panose="020B0604020202020204" pitchFamily="34" charset="0"/>
              </a:rPr>
              <a:t>Additional suggestions</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Use the preferred format: both sides of one 8 1/2" × 11" sheet of non-glossy paper. Use dark ink on light paper — many colleges scan profiles into their systems.</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Highlight changes to any grading and ranking policies, as well as any changes to the curriculum.</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Include information or data that helps differentiate your school and programs from others</a:t>
            </a:r>
            <a:r>
              <a:rPr lang="en-US" sz="2400" dirty="0" smtClean="0">
                <a:latin typeface="Arial" panose="020B0604020202020204" pitchFamily="34" charset="0"/>
                <a:cs typeface="Arial" panose="020B0604020202020204" pitchFamily="34" charset="0"/>
              </a:rPr>
              <a:t>.</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https://www.nacacnet.org/knowledge-center/school-profiles</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t>https</a:t>
            </a:r>
            <a:r>
              <a:rPr lang="en-US" sz="2400" dirty="0"/>
              <a:t>://professionals.collegeboard.org/guidance/counseling/profile/sample</a:t>
            </a:r>
            <a:endParaRPr lang="en-US" sz="2400" dirty="0"/>
          </a:p>
          <a:p>
            <a:pPr marL="0" indent="0">
              <a:buNone/>
            </a:pP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7026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1282</TotalTime>
  <Words>728</Words>
  <Application>Microsoft Office PowerPoint</Application>
  <PresentationFormat>Widescreen</PresentationFormat>
  <Paragraphs>73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Creating the School Profile</vt:lpstr>
      <vt:lpstr>What is the School Profile?</vt:lpstr>
      <vt:lpstr>What should the School Profile Include?</vt:lpstr>
      <vt:lpstr>The School Profile should include:</vt:lpstr>
      <vt:lpstr>PowerPoint Presentation</vt:lpstr>
      <vt:lpstr>The School Profile should include:</vt:lpstr>
      <vt:lpstr>The School Profile should include:</vt:lpstr>
      <vt:lpstr>The School Profile should include:</vt:lpstr>
      <vt:lpstr>The School Profile should include: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the School Profile</dc:title>
  <dc:creator>Terri Devine</dc:creator>
  <cp:lastModifiedBy>Theresa L. Devine</cp:lastModifiedBy>
  <cp:revision>22</cp:revision>
  <dcterms:created xsi:type="dcterms:W3CDTF">2019-01-21T23:55:45Z</dcterms:created>
  <dcterms:modified xsi:type="dcterms:W3CDTF">2021-11-05T21:52:17Z</dcterms:modified>
</cp:coreProperties>
</file>