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Quattrocento"/>
      <p:regular r:id="rId23"/>
      <p:bold r:id="rId24"/>
    </p:embeddedFont>
    <p:embeddedFont>
      <p:font typeface="Oswald Regular"/>
      <p:regular r:id="rId25"/>
      <p:bold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Quattrocento-bold.fntdata"/><Relationship Id="rId23" Type="http://schemas.openxmlformats.org/officeDocument/2006/relationships/font" Target="fonts/Quattrocen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swaldRegular-bold.fntdata"/><Relationship Id="rId25" Type="http://schemas.openxmlformats.org/officeDocument/2006/relationships/font" Target="fonts/OswaldRegular-regular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0959cd15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0959cd15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1f52284c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1f52284c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1f52284c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1f52284c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53da493d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53da493d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 code for tarasoff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43f1865dc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43f1865dc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43f1865dc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43f1865dc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0920d17cc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0920d17cc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b60cd9d3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b60cd9d3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b60cd9d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9b60cd9d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b60cd9d3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9b60cd9d3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6f3ca0be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6f3ca0be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1f3da756f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1f3da756f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1f3da756f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1f3da756f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0920d17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0920d17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1f52284c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1f52284c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1f3da756f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1f3da756f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4c328519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4c328519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1f52284c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1f52284c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Relationship Id="rId5" Type="http://schemas.openxmlformats.org/officeDocument/2006/relationships/hyperlink" Target="https://stories.freepik.com/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1229" y="1116196"/>
            <a:ext cx="2782500" cy="21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1229" y="3234696"/>
            <a:ext cx="3472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hasCustomPrompt="1" type="title"/>
          </p:nvPr>
        </p:nvSpPr>
        <p:spPr>
          <a:xfrm>
            <a:off x="1948175" y="1679734"/>
            <a:ext cx="55887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/>
          <p:nvPr>
            <p:ph type="title"/>
          </p:nvPr>
        </p:nvSpPr>
        <p:spPr>
          <a:xfrm>
            <a:off x="713225" y="392900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 Regular"/>
              <a:buNone/>
              <a:defRPr sz="3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" name="Google Shape;45;p13"/>
          <p:cNvSpPr txBox="1"/>
          <p:nvPr>
            <p:ph idx="2" type="title"/>
          </p:nvPr>
        </p:nvSpPr>
        <p:spPr>
          <a:xfrm>
            <a:off x="813170" y="994651"/>
            <a:ext cx="19224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6" name="Google Shape;46;p13"/>
          <p:cNvSpPr txBox="1"/>
          <p:nvPr>
            <p:ph idx="3" type="title"/>
          </p:nvPr>
        </p:nvSpPr>
        <p:spPr>
          <a:xfrm>
            <a:off x="813170" y="1203245"/>
            <a:ext cx="1922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47" name="Google Shape;47;p13"/>
          <p:cNvSpPr txBox="1"/>
          <p:nvPr>
            <p:ph hasCustomPrompt="1" idx="4" type="title"/>
          </p:nvPr>
        </p:nvSpPr>
        <p:spPr>
          <a:xfrm>
            <a:off x="813170" y="456050"/>
            <a:ext cx="19224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/>
          <p:nvPr>
            <p:ph idx="5" type="title"/>
          </p:nvPr>
        </p:nvSpPr>
        <p:spPr>
          <a:xfrm>
            <a:off x="3595440" y="994651"/>
            <a:ext cx="19224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9" name="Google Shape;49;p13"/>
          <p:cNvSpPr txBox="1"/>
          <p:nvPr>
            <p:ph idx="6" type="title"/>
          </p:nvPr>
        </p:nvSpPr>
        <p:spPr>
          <a:xfrm>
            <a:off x="3593696" y="1203245"/>
            <a:ext cx="1922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50" name="Google Shape;50;p13"/>
          <p:cNvSpPr txBox="1"/>
          <p:nvPr>
            <p:ph hasCustomPrompt="1" idx="7" type="title"/>
          </p:nvPr>
        </p:nvSpPr>
        <p:spPr>
          <a:xfrm>
            <a:off x="3600673" y="456050"/>
            <a:ext cx="19224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/>
          <p:nvPr>
            <p:ph idx="8" type="title"/>
          </p:nvPr>
        </p:nvSpPr>
        <p:spPr>
          <a:xfrm>
            <a:off x="6374211" y="994651"/>
            <a:ext cx="19224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9" type="title"/>
          </p:nvPr>
        </p:nvSpPr>
        <p:spPr>
          <a:xfrm>
            <a:off x="6374211" y="1203245"/>
            <a:ext cx="1922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hasCustomPrompt="1" idx="13" type="title"/>
          </p:nvPr>
        </p:nvSpPr>
        <p:spPr>
          <a:xfrm>
            <a:off x="6384699" y="456050"/>
            <a:ext cx="19224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/>
          <p:nvPr>
            <p:ph idx="14" type="title"/>
          </p:nvPr>
        </p:nvSpPr>
        <p:spPr>
          <a:xfrm>
            <a:off x="813162" y="2674455"/>
            <a:ext cx="19224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5" type="title"/>
          </p:nvPr>
        </p:nvSpPr>
        <p:spPr>
          <a:xfrm>
            <a:off x="813170" y="2883049"/>
            <a:ext cx="1922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hasCustomPrompt="1" idx="16" type="title"/>
          </p:nvPr>
        </p:nvSpPr>
        <p:spPr>
          <a:xfrm>
            <a:off x="813170" y="2135854"/>
            <a:ext cx="19224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idx="17" type="title"/>
          </p:nvPr>
        </p:nvSpPr>
        <p:spPr>
          <a:xfrm>
            <a:off x="3593691" y="2674455"/>
            <a:ext cx="19224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8" type="title"/>
          </p:nvPr>
        </p:nvSpPr>
        <p:spPr>
          <a:xfrm>
            <a:off x="3593696" y="2883049"/>
            <a:ext cx="1922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hasCustomPrompt="1" idx="19" type="title"/>
          </p:nvPr>
        </p:nvSpPr>
        <p:spPr>
          <a:xfrm>
            <a:off x="3600673" y="2135854"/>
            <a:ext cx="19224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/>
          <p:nvPr>
            <p:ph idx="20" type="title"/>
          </p:nvPr>
        </p:nvSpPr>
        <p:spPr>
          <a:xfrm>
            <a:off x="6374209" y="2674455"/>
            <a:ext cx="1922400" cy="41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21" type="title"/>
          </p:nvPr>
        </p:nvSpPr>
        <p:spPr>
          <a:xfrm>
            <a:off x="6374211" y="2883049"/>
            <a:ext cx="1922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hasCustomPrompt="1" idx="22" type="title"/>
          </p:nvPr>
        </p:nvSpPr>
        <p:spPr>
          <a:xfrm>
            <a:off x="6381188" y="2135854"/>
            <a:ext cx="19224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Oswald"/>
              <a:buNone/>
              <a:defRPr sz="12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601514" y="712274"/>
            <a:ext cx="41685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601514" y="1976301"/>
            <a:ext cx="4168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" name="Google Shape;66;p14"/>
          <p:cNvSpPr txBox="1"/>
          <p:nvPr/>
        </p:nvSpPr>
        <p:spPr>
          <a:xfrm>
            <a:off x="601525" y="3683000"/>
            <a:ext cx="40431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CREDITS</a:t>
            </a: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: This presentation template was created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Quattrocento"/>
                <a:ea typeface="Quattrocento"/>
                <a:cs typeface="Quattrocento"/>
                <a:sym typeface="Quattrocen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,</a:t>
            </a: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 including icons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Quattrocento"/>
                <a:ea typeface="Quattrocento"/>
                <a:cs typeface="Quattrocento"/>
                <a:sym typeface="Quattrocen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, infographics &amp; images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Quattrocento"/>
                <a:ea typeface="Quattrocento"/>
                <a:cs typeface="Quattrocento"/>
                <a:sym typeface="Quattrocen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 and illustrations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Quattrocento"/>
                <a:ea typeface="Quattrocento"/>
                <a:cs typeface="Quattrocento"/>
                <a:sym typeface="Quattrocen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Stories</a:t>
            </a:r>
            <a:r>
              <a:rPr lang="en"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.</a:t>
            </a:r>
            <a:endParaRPr sz="11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hasCustomPrompt="1" type="title"/>
          </p:nvPr>
        </p:nvSpPr>
        <p:spPr>
          <a:xfrm>
            <a:off x="1384075" y="2632075"/>
            <a:ext cx="16263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/>
          <p:nvPr>
            <p:ph hasCustomPrompt="1" idx="2" type="title"/>
          </p:nvPr>
        </p:nvSpPr>
        <p:spPr>
          <a:xfrm>
            <a:off x="3830850" y="2632075"/>
            <a:ext cx="16263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0" name="Google Shape;70;p15"/>
          <p:cNvSpPr txBox="1"/>
          <p:nvPr>
            <p:ph hasCustomPrompt="1" idx="3" type="title"/>
          </p:nvPr>
        </p:nvSpPr>
        <p:spPr>
          <a:xfrm>
            <a:off x="6277625" y="2632075"/>
            <a:ext cx="16263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5"/>
          <p:cNvSpPr txBox="1"/>
          <p:nvPr>
            <p:ph idx="4" type="title"/>
          </p:nvPr>
        </p:nvSpPr>
        <p:spPr>
          <a:xfrm>
            <a:off x="713225" y="392900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 Regular"/>
              <a:buNone/>
              <a:defRPr sz="3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2">
  <p:cSld name="CUSTOM_2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hasCustomPrompt="1" type="title"/>
          </p:nvPr>
        </p:nvSpPr>
        <p:spPr>
          <a:xfrm>
            <a:off x="2837850" y="403892"/>
            <a:ext cx="22809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2837800" y="1154646"/>
            <a:ext cx="2280900" cy="3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5" name="Google Shape;75;p16"/>
          <p:cNvSpPr txBox="1"/>
          <p:nvPr>
            <p:ph hasCustomPrompt="1" idx="2" type="title"/>
          </p:nvPr>
        </p:nvSpPr>
        <p:spPr>
          <a:xfrm>
            <a:off x="2837850" y="1638080"/>
            <a:ext cx="22809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16"/>
          <p:cNvSpPr txBox="1"/>
          <p:nvPr>
            <p:ph idx="3" type="subTitle"/>
          </p:nvPr>
        </p:nvSpPr>
        <p:spPr>
          <a:xfrm>
            <a:off x="2837800" y="2388834"/>
            <a:ext cx="2280900" cy="3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7" name="Google Shape;77;p16"/>
          <p:cNvSpPr txBox="1"/>
          <p:nvPr>
            <p:ph hasCustomPrompt="1" idx="4" type="title"/>
          </p:nvPr>
        </p:nvSpPr>
        <p:spPr>
          <a:xfrm>
            <a:off x="2837850" y="2872292"/>
            <a:ext cx="22809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2837800" y="3623046"/>
            <a:ext cx="2280900" cy="3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9" name="Google Shape;79;p16"/>
          <p:cNvSpPr txBox="1"/>
          <p:nvPr>
            <p:ph idx="6" type="title"/>
          </p:nvPr>
        </p:nvSpPr>
        <p:spPr>
          <a:xfrm>
            <a:off x="713225" y="392900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 Regular"/>
              <a:buNone/>
              <a:defRPr sz="3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of text">
  <p:cSld name="CUSTOM_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82" name="Google Shape;82;p17"/>
          <p:cNvSpPr txBox="1"/>
          <p:nvPr>
            <p:ph idx="2" type="title"/>
          </p:nvPr>
        </p:nvSpPr>
        <p:spPr>
          <a:xfrm>
            <a:off x="986749" y="1002631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3" type="title"/>
          </p:nvPr>
        </p:nvSpPr>
        <p:spPr>
          <a:xfrm>
            <a:off x="986757" y="1382800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4" type="title"/>
          </p:nvPr>
        </p:nvSpPr>
        <p:spPr>
          <a:xfrm>
            <a:off x="3566708" y="1002631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5" type="title"/>
          </p:nvPr>
        </p:nvSpPr>
        <p:spPr>
          <a:xfrm>
            <a:off x="3566716" y="1382800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6" type="title"/>
          </p:nvPr>
        </p:nvSpPr>
        <p:spPr>
          <a:xfrm>
            <a:off x="6146667" y="1002631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7" type="title"/>
          </p:nvPr>
        </p:nvSpPr>
        <p:spPr>
          <a:xfrm>
            <a:off x="6146675" y="1382800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of text">
  <p:cSld name="CUSTOM_3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0" name="Google Shape;90;p18"/>
          <p:cNvSpPr txBox="1"/>
          <p:nvPr>
            <p:ph idx="2" type="title"/>
          </p:nvPr>
        </p:nvSpPr>
        <p:spPr>
          <a:xfrm>
            <a:off x="3290391" y="471444"/>
            <a:ext cx="25665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3" type="title"/>
          </p:nvPr>
        </p:nvSpPr>
        <p:spPr>
          <a:xfrm>
            <a:off x="3050675" y="959909"/>
            <a:ext cx="30432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6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4" type="title"/>
          </p:nvPr>
        </p:nvSpPr>
        <p:spPr>
          <a:xfrm>
            <a:off x="3288991" y="2875572"/>
            <a:ext cx="25665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idx="5" type="title"/>
          </p:nvPr>
        </p:nvSpPr>
        <p:spPr>
          <a:xfrm>
            <a:off x="3050675" y="3373078"/>
            <a:ext cx="30432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6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idx="6" type="title"/>
          </p:nvPr>
        </p:nvSpPr>
        <p:spPr>
          <a:xfrm>
            <a:off x="3290941" y="1677234"/>
            <a:ext cx="2562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idx="7" type="title"/>
          </p:nvPr>
        </p:nvSpPr>
        <p:spPr>
          <a:xfrm>
            <a:off x="3052987" y="2168941"/>
            <a:ext cx="30384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6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3_1_3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708575" y="531150"/>
            <a:ext cx="7717500" cy="33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 of text">
  <p:cSld name="CUSTOM_3_1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01" name="Google Shape;101;p20"/>
          <p:cNvSpPr txBox="1"/>
          <p:nvPr>
            <p:ph idx="2" type="title"/>
          </p:nvPr>
        </p:nvSpPr>
        <p:spPr>
          <a:xfrm>
            <a:off x="1018017" y="1238555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idx="3" type="title"/>
          </p:nvPr>
        </p:nvSpPr>
        <p:spPr>
          <a:xfrm>
            <a:off x="1018025" y="1477449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103" name="Google Shape;103;p20"/>
          <p:cNvSpPr txBox="1"/>
          <p:nvPr>
            <p:ph idx="4" type="title"/>
          </p:nvPr>
        </p:nvSpPr>
        <p:spPr>
          <a:xfrm>
            <a:off x="3573506" y="1238555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Google Shape;104;p20"/>
          <p:cNvSpPr txBox="1"/>
          <p:nvPr>
            <p:ph idx="5" type="title"/>
          </p:nvPr>
        </p:nvSpPr>
        <p:spPr>
          <a:xfrm>
            <a:off x="3573514" y="1477449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6" type="title"/>
          </p:nvPr>
        </p:nvSpPr>
        <p:spPr>
          <a:xfrm>
            <a:off x="6115367" y="1238555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idx="7" type="title"/>
          </p:nvPr>
        </p:nvSpPr>
        <p:spPr>
          <a:xfrm>
            <a:off x="6115375" y="1477449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107" name="Google Shape;107;p20"/>
          <p:cNvSpPr txBox="1"/>
          <p:nvPr>
            <p:ph idx="8" type="title"/>
          </p:nvPr>
        </p:nvSpPr>
        <p:spPr>
          <a:xfrm>
            <a:off x="1018017" y="3134100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20"/>
          <p:cNvSpPr txBox="1"/>
          <p:nvPr>
            <p:ph idx="9" type="title"/>
          </p:nvPr>
        </p:nvSpPr>
        <p:spPr>
          <a:xfrm>
            <a:off x="1018025" y="3372994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109" name="Google Shape;109;p20"/>
          <p:cNvSpPr txBox="1"/>
          <p:nvPr>
            <p:ph idx="13" type="title"/>
          </p:nvPr>
        </p:nvSpPr>
        <p:spPr>
          <a:xfrm>
            <a:off x="3573506" y="3134100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idx="14" type="title"/>
          </p:nvPr>
        </p:nvSpPr>
        <p:spPr>
          <a:xfrm>
            <a:off x="3573514" y="3372994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111" name="Google Shape;111;p20"/>
          <p:cNvSpPr txBox="1"/>
          <p:nvPr>
            <p:ph idx="15" type="title"/>
          </p:nvPr>
        </p:nvSpPr>
        <p:spPr>
          <a:xfrm>
            <a:off x="6115367" y="3134100"/>
            <a:ext cx="20106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0"/>
          <p:cNvSpPr txBox="1"/>
          <p:nvPr>
            <p:ph idx="16" type="title"/>
          </p:nvPr>
        </p:nvSpPr>
        <p:spPr>
          <a:xfrm>
            <a:off x="6115375" y="3372994"/>
            <a:ext cx="20106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Quattrocento"/>
              <a:buNone/>
              <a:defRPr sz="12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467700" y="2308179"/>
            <a:ext cx="4960800" cy="9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5091225" y="3255100"/>
            <a:ext cx="3337200" cy="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5089075" y="1288700"/>
            <a:ext cx="3341700" cy="123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swald"/>
              <a:buNone/>
              <a:defRPr sz="96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of text ">
  <p:cSld name="CUSTOM_3_1_1_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15" name="Google Shape;115;p21"/>
          <p:cNvSpPr txBox="1"/>
          <p:nvPr>
            <p:ph idx="2" type="title"/>
          </p:nvPr>
        </p:nvSpPr>
        <p:spPr>
          <a:xfrm>
            <a:off x="1399950" y="3058622"/>
            <a:ext cx="17187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idx="1" type="subTitle"/>
          </p:nvPr>
        </p:nvSpPr>
        <p:spPr>
          <a:xfrm>
            <a:off x="1399950" y="3303802"/>
            <a:ext cx="17187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17" name="Google Shape;117;p21"/>
          <p:cNvSpPr txBox="1"/>
          <p:nvPr>
            <p:ph idx="3" type="title"/>
          </p:nvPr>
        </p:nvSpPr>
        <p:spPr>
          <a:xfrm>
            <a:off x="4483550" y="3053053"/>
            <a:ext cx="17187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idx="4" type="subTitle"/>
          </p:nvPr>
        </p:nvSpPr>
        <p:spPr>
          <a:xfrm>
            <a:off x="4483550" y="3309371"/>
            <a:ext cx="17187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19" name="Google Shape;119;p21"/>
          <p:cNvSpPr txBox="1"/>
          <p:nvPr>
            <p:ph idx="5" type="title"/>
          </p:nvPr>
        </p:nvSpPr>
        <p:spPr>
          <a:xfrm>
            <a:off x="2943365" y="1422601"/>
            <a:ext cx="17187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1"/>
          <p:cNvSpPr txBox="1"/>
          <p:nvPr>
            <p:ph idx="6" type="subTitle"/>
          </p:nvPr>
        </p:nvSpPr>
        <p:spPr>
          <a:xfrm>
            <a:off x="2943365" y="1673576"/>
            <a:ext cx="17187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21" name="Google Shape;121;p21"/>
          <p:cNvSpPr txBox="1"/>
          <p:nvPr>
            <p:ph idx="7" type="title"/>
          </p:nvPr>
        </p:nvSpPr>
        <p:spPr>
          <a:xfrm>
            <a:off x="6025340" y="1422601"/>
            <a:ext cx="17187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idx="8" type="subTitle"/>
          </p:nvPr>
        </p:nvSpPr>
        <p:spPr>
          <a:xfrm>
            <a:off x="6025340" y="1673576"/>
            <a:ext cx="17187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3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5" name="Google Shape;125;p22"/>
          <p:cNvSpPr txBox="1"/>
          <p:nvPr>
            <p:ph idx="2" type="title"/>
          </p:nvPr>
        </p:nvSpPr>
        <p:spPr>
          <a:xfrm>
            <a:off x="2971796" y="1177396"/>
            <a:ext cx="32004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2"/>
          <p:cNvSpPr txBox="1"/>
          <p:nvPr>
            <p:ph idx="3" type="title"/>
          </p:nvPr>
        </p:nvSpPr>
        <p:spPr>
          <a:xfrm>
            <a:off x="2971808" y="1516247"/>
            <a:ext cx="3200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127" name="Google Shape;127;p22"/>
          <p:cNvSpPr txBox="1"/>
          <p:nvPr>
            <p:ph idx="4" type="title"/>
          </p:nvPr>
        </p:nvSpPr>
        <p:spPr>
          <a:xfrm>
            <a:off x="2971796" y="2836121"/>
            <a:ext cx="3200400" cy="411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2"/>
          <p:cNvSpPr txBox="1"/>
          <p:nvPr>
            <p:ph idx="5" type="title"/>
          </p:nvPr>
        </p:nvSpPr>
        <p:spPr>
          <a:xfrm>
            <a:off x="2971808" y="3174972"/>
            <a:ext cx="3200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None/>
              <a:defRPr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6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5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713225" y="2308175"/>
            <a:ext cx="5709900" cy="9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1" type="subTitle"/>
          </p:nvPr>
        </p:nvSpPr>
        <p:spPr>
          <a:xfrm>
            <a:off x="715375" y="3255100"/>
            <a:ext cx="3337200" cy="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5" name="Google Shape;135;p25"/>
          <p:cNvSpPr txBox="1"/>
          <p:nvPr>
            <p:ph hasCustomPrompt="1" idx="2" type="title"/>
          </p:nvPr>
        </p:nvSpPr>
        <p:spPr>
          <a:xfrm>
            <a:off x="713225" y="1288700"/>
            <a:ext cx="3341700" cy="123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Oswald"/>
              <a:buNone/>
              <a:defRPr sz="96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13250" y="3931920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713250" y="539500"/>
            <a:ext cx="7717500" cy="33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711600" y="3931920"/>
            <a:ext cx="77208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1060375" y="2462030"/>
            <a:ext cx="31872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896427" y="2462030"/>
            <a:ext cx="31872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3" type="title"/>
          </p:nvPr>
        </p:nvSpPr>
        <p:spPr>
          <a:xfrm>
            <a:off x="4896429" y="2028012"/>
            <a:ext cx="3187200" cy="561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4" type="title"/>
          </p:nvPr>
        </p:nvSpPr>
        <p:spPr>
          <a:xfrm>
            <a:off x="1060375" y="2028012"/>
            <a:ext cx="31872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13225" y="3929000"/>
            <a:ext cx="77208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767150" y="1519821"/>
            <a:ext cx="37512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767150" y="2664406"/>
            <a:ext cx="37512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" name="Google Shape;3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" name="Google Shape;3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idx="1" type="subTitle"/>
          </p:nvPr>
        </p:nvSpPr>
        <p:spPr>
          <a:xfrm>
            <a:off x="4935025" y="1492476"/>
            <a:ext cx="34923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type="title"/>
          </p:nvPr>
        </p:nvSpPr>
        <p:spPr>
          <a:xfrm>
            <a:off x="4934725" y="2983050"/>
            <a:ext cx="3492900" cy="62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swald Regular"/>
              <a:buNone/>
              <a:defRPr sz="30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swald Regular"/>
              <a:buNone/>
              <a:defRPr sz="2800">
                <a:solidFill>
                  <a:schemeClr val="accent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77175"/>
            <a:ext cx="7717500" cy="3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"/>
              <a:buChar char="●"/>
              <a:defRPr sz="18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○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■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●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○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■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●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○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attrocento"/>
              <a:buChar char="■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presentation/d/1ywHQ7upCfpsKBlHVyVU06ow_vFX3BLjLXDPOQcM-9xY/edit#slide=id.p" TargetMode="External"/><Relationship Id="rId4" Type="http://schemas.openxmlformats.org/officeDocument/2006/relationships/hyperlink" Target="https://docs.google.com/presentation/d/1q0E1S768mIFfUjcLQsc3ADthMiwT-9hpFQWqRhjouDE/edit#slide=id.g7da30d12ff_0_0" TargetMode="External"/><Relationship Id="rId5" Type="http://schemas.openxmlformats.org/officeDocument/2006/relationships/hyperlink" Target="https://docs.google.com/presentation/d/1CcyJTQq08ddK5d-SIfU8bKDPJlJ8YdVWmtp3u9tpBCc/edit#slide=id.g4c68a97855_0_33" TargetMode="External"/><Relationship Id="rId6" Type="http://schemas.openxmlformats.org/officeDocument/2006/relationships/hyperlink" Target="https://docs.google.com/presentation/d/1a0GRekUIvxxT7A0QbITxWOyaieBNDOfCoVSLFyEjA6I/edit#slide=id.p" TargetMode="External"/><Relationship Id="rId7" Type="http://schemas.openxmlformats.org/officeDocument/2006/relationships/hyperlink" Target="https://docs.google.com/presentation/d/1raDLO8b1nB4wYh6OVrXyl1oerF9GDuDwBoZPB4BZiaE/edit#slide=id.g4dfce81f19_0_45" TargetMode="External"/><Relationship Id="rId8" Type="http://schemas.openxmlformats.org/officeDocument/2006/relationships/hyperlink" Target="https://docs.google.com/presentation/d/1B_AGnNQ5sPRdy98ZccSvHgx1KgFXpPzBWtdwI9Zrf1U/edit#slide=id.p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 txBox="1"/>
          <p:nvPr/>
        </p:nvSpPr>
        <p:spPr>
          <a:xfrm>
            <a:off x="210175" y="87850"/>
            <a:ext cx="85566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Crisis Response Protocol </a:t>
            </a:r>
            <a:endParaRPr sz="37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467700" y="2308179"/>
            <a:ext cx="4960800" cy="9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do now?</a:t>
            </a:r>
            <a:endParaRPr/>
          </a:p>
        </p:txBody>
      </p:sp>
      <p:cxnSp>
        <p:nvCxnSpPr>
          <p:cNvPr id="244" name="Google Shape;244;p35"/>
          <p:cNvCxnSpPr/>
          <p:nvPr/>
        </p:nvCxnSpPr>
        <p:spPr>
          <a:xfrm>
            <a:off x="3798425" y="3192425"/>
            <a:ext cx="4522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6"/>
          <p:cNvGrpSpPr/>
          <p:nvPr/>
        </p:nvGrpSpPr>
        <p:grpSpPr>
          <a:xfrm>
            <a:off x="1420668" y="326429"/>
            <a:ext cx="1552200" cy="1674328"/>
            <a:chOff x="1877868" y="463297"/>
            <a:chExt cx="1552200" cy="1674328"/>
          </a:xfrm>
        </p:grpSpPr>
        <p:grpSp>
          <p:nvGrpSpPr>
            <p:cNvPr id="250" name="Google Shape;250;p36"/>
            <p:cNvGrpSpPr/>
            <p:nvPr/>
          </p:nvGrpSpPr>
          <p:grpSpPr>
            <a:xfrm>
              <a:off x="1877868" y="463297"/>
              <a:ext cx="1552200" cy="1552200"/>
              <a:chOff x="1877868" y="463297"/>
              <a:chExt cx="1552200" cy="1552200"/>
            </a:xfrm>
          </p:grpSpPr>
          <p:sp>
            <p:nvSpPr>
              <p:cNvPr id="251" name="Google Shape;251;p36"/>
              <p:cNvSpPr/>
              <p:nvPr/>
            </p:nvSpPr>
            <p:spPr>
              <a:xfrm rot="-8100000">
                <a:off x="2105183" y="690612"/>
                <a:ext cx="1097571" cy="1097571"/>
              </a:xfrm>
              <a:prstGeom prst="arc">
                <a:avLst>
                  <a:gd fmla="val 16200000" name="adj1"/>
                  <a:gd fmla="val 10838763" name="adj2"/>
                </a:avLst>
              </a:prstGeom>
              <a:noFill/>
              <a:ln cap="flat" cmpd="sng" w="2857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6"/>
              <p:cNvSpPr/>
              <p:nvPr/>
            </p:nvSpPr>
            <p:spPr>
              <a:xfrm>
                <a:off x="2265334" y="850743"/>
                <a:ext cx="777300" cy="777300"/>
              </a:xfrm>
              <a:prstGeom prst="ellipse">
                <a:avLst/>
              </a:prstGeom>
              <a:solidFill>
                <a:schemeClr val="lt2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3" name="Google Shape;253;p36"/>
            <p:cNvCxnSpPr/>
            <p:nvPr/>
          </p:nvCxnSpPr>
          <p:spPr>
            <a:xfrm>
              <a:off x="2653979" y="1627925"/>
              <a:ext cx="0" cy="509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254" name="Google Shape;254;p36"/>
          <p:cNvGrpSpPr/>
          <p:nvPr/>
        </p:nvGrpSpPr>
        <p:grpSpPr>
          <a:xfrm>
            <a:off x="6094918" y="326429"/>
            <a:ext cx="1552200" cy="1674328"/>
            <a:chOff x="5713918" y="463297"/>
            <a:chExt cx="1552200" cy="1674328"/>
          </a:xfrm>
        </p:grpSpPr>
        <p:grpSp>
          <p:nvGrpSpPr>
            <p:cNvPr id="255" name="Google Shape;255;p36"/>
            <p:cNvGrpSpPr/>
            <p:nvPr/>
          </p:nvGrpSpPr>
          <p:grpSpPr>
            <a:xfrm>
              <a:off x="5713918" y="463297"/>
              <a:ext cx="1552200" cy="1552200"/>
              <a:chOff x="5713918" y="463297"/>
              <a:chExt cx="1552200" cy="1552200"/>
            </a:xfrm>
          </p:grpSpPr>
          <p:sp>
            <p:nvSpPr>
              <p:cNvPr id="256" name="Google Shape;256;p36"/>
              <p:cNvSpPr/>
              <p:nvPr/>
            </p:nvSpPr>
            <p:spPr>
              <a:xfrm rot="-8100000">
                <a:off x="5941233" y="690612"/>
                <a:ext cx="1097571" cy="1097571"/>
              </a:xfrm>
              <a:prstGeom prst="arc">
                <a:avLst>
                  <a:gd fmla="val 16200000" name="adj1"/>
                  <a:gd fmla="val 10838763" name="adj2"/>
                </a:avLst>
              </a:prstGeom>
              <a:noFill/>
              <a:ln cap="flat" cmpd="sng" w="2857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36"/>
              <p:cNvSpPr/>
              <p:nvPr/>
            </p:nvSpPr>
            <p:spPr>
              <a:xfrm>
                <a:off x="6101384" y="850743"/>
                <a:ext cx="777300" cy="777300"/>
              </a:xfrm>
              <a:prstGeom prst="ellipse">
                <a:avLst/>
              </a:prstGeom>
              <a:solidFill>
                <a:schemeClr val="lt2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8" name="Google Shape;258;p36"/>
            <p:cNvCxnSpPr/>
            <p:nvPr/>
          </p:nvCxnSpPr>
          <p:spPr>
            <a:xfrm>
              <a:off x="6490029" y="1627925"/>
              <a:ext cx="0" cy="509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sp>
        <p:nvSpPr>
          <p:cNvPr id="259" name="Google Shape;259;p36"/>
          <p:cNvSpPr txBox="1"/>
          <p:nvPr>
            <p:ph idx="2" type="body"/>
          </p:nvPr>
        </p:nvSpPr>
        <p:spPr>
          <a:xfrm>
            <a:off x="4698650" y="2233425"/>
            <a:ext cx="4347300" cy="26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 sz="1400"/>
              <a:t>Keep student online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 sz="1400"/>
              <a:t>Provide positive feedback (____ (name) we will get through this together! I am here for you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 sz="1400"/>
              <a:t>Assign task (____(name) I need you to write 3 positive statements about you and your reason for these statements.  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 sz="1400"/>
              <a:t>Mute your microphone and disable your video</a:t>
            </a:r>
            <a:endParaRPr b="1"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FF0000"/>
                </a:highlight>
              </a:rPr>
              <a:t> </a:t>
            </a:r>
            <a:r>
              <a:rPr lang="en" sz="1500">
                <a:highlight>
                  <a:srgbClr val="FF0000"/>
                </a:highlight>
              </a:rPr>
              <a:t>CALL 9 1 1 Request a “WELFARE CHECK”</a:t>
            </a:r>
            <a:endParaRPr sz="1500">
              <a:highlight>
                <a:srgbClr val="FF0000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500"/>
              <a:t>Call principal or DO admin to inform</a:t>
            </a:r>
            <a:endParaRPr b="1" sz="15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60" name="Google Shape;260;p36"/>
          <p:cNvSpPr txBox="1"/>
          <p:nvPr>
            <p:ph idx="3" type="title"/>
          </p:nvPr>
        </p:nvSpPr>
        <p:spPr>
          <a:xfrm>
            <a:off x="4896424" y="1951800"/>
            <a:ext cx="40539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Student stays logged on with you</a:t>
            </a:r>
            <a:endParaRPr b="1" sz="1700"/>
          </a:p>
        </p:txBody>
      </p:sp>
      <p:sp>
        <p:nvSpPr>
          <p:cNvPr id="261" name="Google Shape;261;p36"/>
          <p:cNvSpPr txBox="1"/>
          <p:nvPr>
            <p:ph idx="1" type="body"/>
          </p:nvPr>
        </p:nvSpPr>
        <p:spPr>
          <a:xfrm>
            <a:off x="346075" y="2462025"/>
            <a:ext cx="3901500" cy="14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highlight>
                  <a:srgbClr val="FF0000"/>
                </a:highlight>
              </a:rPr>
              <a:t>CALL 9 1 1 Request a “WELFARE CHECK”</a:t>
            </a:r>
            <a:endParaRPr>
              <a:highlight>
                <a:srgbClr val="FF0000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Call principal or DO admin to inform</a:t>
            </a:r>
            <a:endParaRPr b="1"/>
          </a:p>
        </p:txBody>
      </p:sp>
      <p:sp>
        <p:nvSpPr>
          <p:cNvPr id="262" name="Google Shape;262;p36"/>
          <p:cNvSpPr txBox="1"/>
          <p:nvPr>
            <p:ph idx="4" type="title"/>
          </p:nvPr>
        </p:nvSpPr>
        <p:spPr>
          <a:xfrm>
            <a:off x="274475" y="2028000"/>
            <a:ext cx="39732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If student logs off</a:t>
            </a:r>
            <a:endParaRPr b="1" sz="1400"/>
          </a:p>
        </p:txBody>
      </p:sp>
      <p:sp>
        <p:nvSpPr>
          <p:cNvPr id="263" name="Google Shape;263;p36"/>
          <p:cNvSpPr txBox="1"/>
          <p:nvPr/>
        </p:nvSpPr>
        <p:spPr>
          <a:xfrm>
            <a:off x="1928275" y="727975"/>
            <a:ext cx="5370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Quattrocento"/>
                <a:ea typeface="Quattrocento"/>
                <a:cs typeface="Quattrocento"/>
                <a:sym typeface="Quattrocento"/>
              </a:rPr>
              <a:t>1</a:t>
            </a:r>
            <a:endParaRPr sz="39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6602525" y="668275"/>
            <a:ext cx="5370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Quattrocento"/>
                <a:ea typeface="Quattrocento"/>
                <a:cs typeface="Quattrocento"/>
                <a:sym typeface="Quattrocento"/>
              </a:rPr>
              <a:t>4</a:t>
            </a:r>
            <a:endParaRPr sz="4800"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idx="1" type="body"/>
          </p:nvPr>
        </p:nvSpPr>
        <p:spPr>
          <a:xfrm>
            <a:off x="314025" y="751425"/>
            <a:ext cx="4504500" cy="3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If the student reports intent, plans, and means of harming someone else you have an obligation to inform the victim under the “Tarasoff” rules.</a:t>
            </a:r>
            <a:endParaRPr sz="1800">
              <a:solidFill>
                <a:schemeClr val="lt1"/>
              </a:solidFill>
              <a:highlight>
                <a:srgbClr val="FF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Please consult with your a</a:t>
            </a:r>
            <a:r>
              <a:rPr lang="en" sz="1800">
                <a:solidFill>
                  <a:schemeClr val="lt1"/>
                </a:solidFill>
              </a:rPr>
              <a:t>dministrator who can help you </a:t>
            </a:r>
            <a:r>
              <a:rPr lang="en" sz="1800">
                <a:solidFill>
                  <a:schemeClr val="lt1"/>
                </a:solidFill>
              </a:rPr>
              <a:t>contact the intended victim.  You must inform the victim  of the name of student making threats and the plan that was shared with you.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Do not provide any other information about the student making threats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70" name="Google Shape;270;p37"/>
          <p:cNvSpPr txBox="1"/>
          <p:nvPr>
            <p:ph type="title"/>
          </p:nvPr>
        </p:nvSpPr>
        <p:spPr>
          <a:xfrm>
            <a:off x="767150" y="258301"/>
            <a:ext cx="3751200" cy="5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Tarasoff</a:t>
            </a:r>
            <a:endParaRPr/>
          </a:p>
        </p:txBody>
      </p:sp>
      <p:pic>
        <p:nvPicPr>
          <p:cNvPr id="271" name="Google Shape;2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350" y="1587162"/>
            <a:ext cx="3499049" cy="26746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>
            <p:ph type="title"/>
          </p:nvPr>
        </p:nvSpPr>
        <p:spPr>
          <a:xfrm>
            <a:off x="713225" y="2308175"/>
            <a:ext cx="5709900" cy="9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do I inform</a:t>
            </a:r>
            <a:endParaRPr/>
          </a:p>
        </p:txBody>
      </p:sp>
      <p:cxnSp>
        <p:nvCxnSpPr>
          <p:cNvPr id="277" name="Google Shape;277;p38"/>
          <p:cNvCxnSpPr/>
          <p:nvPr/>
        </p:nvCxnSpPr>
        <p:spPr>
          <a:xfrm>
            <a:off x="799509" y="3195900"/>
            <a:ext cx="5347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type="title"/>
          </p:nvPr>
        </p:nvSpPr>
        <p:spPr>
          <a:xfrm>
            <a:off x="1050075" y="1519825"/>
            <a:ext cx="31854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do I inform</a:t>
            </a:r>
            <a:endParaRPr/>
          </a:p>
        </p:txBody>
      </p:sp>
      <p:sp>
        <p:nvSpPr>
          <p:cNvPr id="283" name="Google Shape;283;p39"/>
          <p:cNvSpPr txBox="1"/>
          <p:nvPr>
            <p:ph idx="1" type="body"/>
          </p:nvPr>
        </p:nvSpPr>
        <p:spPr>
          <a:xfrm>
            <a:off x="728100" y="2664400"/>
            <a:ext cx="40032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On the back of the Crisis Response Protocol will be the names and phone numbers of site and district </a:t>
            </a:r>
            <a:r>
              <a:rPr lang="en" sz="2000">
                <a:solidFill>
                  <a:schemeClr val="lt1"/>
                </a:solidFill>
              </a:rPr>
              <a:t>administrators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PLEASE CALL US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cxnSp>
        <p:nvCxnSpPr>
          <p:cNvPr id="284" name="Google Shape;284;p39"/>
          <p:cNvCxnSpPr>
            <a:endCxn id="285" idx="2"/>
          </p:cNvCxnSpPr>
          <p:nvPr/>
        </p:nvCxnSpPr>
        <p:spPr>
          <a:xfrm>
            <a:off x="728100" y="2571750"/>
            <a:ext cx="4003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286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775" y="1138825"/>
            <a:ext cx="3639825" cy="269247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/>
          <p:nvPr>
            <p:ph type="title"/>
          </p:nvPr>
        </p:nvSpPr>
        <p:spPr>
          <a:xfrm>
            <a:off x="1025188" y="4155750"/>
            <a:ext cx="7720800" cy="111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0"/>
          <p:cNvSpPr txBox="1"/>
          <p:nvPr/>
        </p:nvSpPr>
        <p:spPr>
          <a:xfrm>
            <a:off x="4225463" y="3169500"/>
            <a:ext cx="680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93" name="Google Shape;293;p40"/>
          <p:cNvPicPr preferRelativeResize="0"/>
          <p:nvPr/>
        </p:nvPicPr>
        <p:blipFill rotWithShape="1">
          <a:blip r:embed="rId3">
            <a:alphaModFix/>
          </a:blip>
          <a:srcRect b="51333" l="0" r="0" t="0"/>
          <a:stretch/>
        </p:blipFill>
        <p:spPr>
          <a:xfrm>
            <a:off x="1550975" y="438475"/>
            <a:ext cx="5841350" cy="21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975" y="2637225"/>
            <a:ext cx="5841349" cy="1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0"/>
          <p:cNvSpPr/>
          <p:nvPr/>
        </p:nvSpPr>
        <p:spPr>
          <a:xfrm>
            <a:off x="4082300" y="3721325"/>
            <a:ext cx="1182900" cy="1043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 txBox="1"/>
          <p:nvPr>
            <p:ph type="title"/>
          </p:nvPr>
        </p:nvSpPr>
        <p:spPr>
          <a:xfrm>
            <a:off x="2892375" y="880950"/>
            <a:ext cx="31854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Staff</a:t>
            </a:r>
            <a:endParaRPr/>
          </a:p>
        </p:txBody>
      </p:sp>
      <p:sp>
        <p:nvSpPr>
          <p:cNvPr id="301" name="Google Shape;301;p41"/>
          <p:cNvSpPr txBox="1"/>
          <p:nvPr>
            <p:ph idx="1" type="body"/>
          </p:nvPr>
        </p:nvSpPr>
        <p:spPr>
          <a:xfrm>
            <a:off x="1743375" y="2018500"/>
            <a:ext cx="5490000" cy="21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</a:rPr>
              <a:t>Staff Training Video created with this </a:t>
            </a:r>
            <a:r>
              <a:rPr b="1" lang="en" sz="2000">
                <a:solidFill>
                  <a:schemeClr val="lt1"/>
                </a:solidFill>
              </a:rPr>
              <a:t>presentation</a:t>
            </a:r>
            <a:r>
              <a:rPr b="1" lang="en" sz="2000">
                <a:solidFill>
                  <a:schemeClr val="lt1"/>
                </a:solidFill>
              </a:rPr>
              <a:t> 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</a:rPr>
              <a:t>Individual Site Google Meet Q and A sessions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</a:rPr>
              <a:t>Google Form Ticket-out-the-Door to verify completion of the training by staff</a:t>
            </a:r>
            <a:endParaRPr b="1"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cxnSp>
        <p:nvCxnSpPr>
          <p:cNvPr id="302" name="Google Shape;302;p41"/>
          <p:cNvCxnSpPr/>
          <p:nvPr/>
        </p:nvCxnSpPr>
        <p:spPr>
          <a:xfrm>
            <a:off x="2570400" y="1932875"/>
            <a:ext cx="4003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/>
          <p:nvPr>
            <p:ph type="title"/>
          </p:nvPr>
        </p:nvSpPr>
        <p:spPr>
          <a:xfrm>
            <a:off x="1025188" y="4155750"/>
            <a:ext cx="7720800" cy="111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2"/>
          <p:cNvSpPr txBox="1"/>
          <p:nvPr/>
        </p:nvSpPr>
        <p:spPr>
          <a:xfrm>
            <a:off x="4225463" y="3169500"/>
            <a:ext cx="680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1507500" y="919600"/>
            <a:ext cx="6129000" cy="3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Anger Management</a:t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Empathy</a:t>
            </a:r>
            <a:r>
              <a:rPr b="1" lang="en" sz="2400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</a:rPr>
              <a:t> </a:t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Grief</a:t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Motivation</a:t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Self-Advocacy and Empowerment</a:t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lt1"/>
                </a:solidFill>
                <a:latin typeface="Quattrocento"/>
                <a:ea typeface="Quattrocento"/>
                <a:cs typeface="Quattrocento"/>
                <a:sym typeface="Quattrocen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Social Skills</a:t>
            </a:r>
            <a:endParaRPr b="1" sz="2400">
              <a:solidFill>
                <a:schemeClr val="lt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10" name="Google Shape;310;p42"/>
          <p:cNvSpPr txBox="1"/>
          <p:nvPr>
            <p:ph type="title"/>
          </p:nvPr>
        </p:nvSpPr>
        <p:spPr>
          <a:xfrm>
            <a:off x="2972975" y="-73150"/>
            <a:ext cx="3185400" cy="9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Lessons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/>
          <p:nvPr>
            <p:ph type="title"/>
          </p:nvPr>
        </p:nvSpPr>
        <p:spPr>
          <a:xfrm>
            <a:off x="1025188" y="4155750"/>
            <a:ext cx="7720800" cy="111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3"/>
          <p:cNvSpPr txBox="1"/>
          <p:nvPr/>
        </p:nvSpPr>
        <p:spPr>
          <a:xfrm>
            <a:off x="4225463" y="3169500"/>
            <a:ext cx="680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17" name="Google Shape;317;p43"/>
          <p:cNvSpPr txBox="1"/>
          <p:nvPr/>
        </p:nvSpPr>
        <p:spPr>
          <a:xfrm>
            <a:off x="1808350" y="1754200"/>
            <a:ext cx="5241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Questions?</a:t>
            </a:r>
            <a:endParaRPr b="1" sz="4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713250" y="247268"/>
            <a:ext cx="77175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Learning Crisis Response Protocol</a:t>
            </a:r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832375" y="1212775"/>
            <a:ext cx="7717500" cy="33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</a:rPr>
              <a:t>Overview</a:t>
            </a:r>
            <a:r>
              <a:rPr lang="en" sz="2700">
                <a:solidFill>
                  <a:schemeClr val="lt1"/>
                </a:solidFill>
              </a:rPr>
              <a:t>: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lang="en" sz="2200">
                <a:solidFill>
                  <a:schemeClr val="lt1"/>
                </a:solidFill>
              </a:rPr>
              <a:t>What to do should a student report that they want to kill themselves or others?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lang="en" sz="2200">
                <a:solidFill>
                  <a:schemeClr val="lt1"/>
                </a:solidFill>
              </a:rPr>
              <a:t>How to keep the student engaged while methodically dismissing your class?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lang="en" sz="2200">
                <a:solidFill>
                  <a:schemeClr val="lt1"/>
                </a:solidFill>
              </a:rPr>
              <a:t>What questions to ask to determine next steps?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lang="en" sz="2200">
                <a:solidFill>
                  <a:schemeClr val="lt1"/>
                </a:solidFill>
              </a:rPr>
              <a:t>Who should I call? 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lang="en" sz="2200">
                <a:solidFill>
                  <a:schemeClr val="lt1"/>
                </a:solidFill>
              </a:rPr>
              <a:t>What should I say?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lang="en" sz="2200">
                <a:solidFill>
                  <a:schemeClr val="lt1"/>
                </a:solidFill>
              </a:rPr>
              <a:t>Who do I inform?</a:t>
            </a:r>
            <a:endParaRPr sz="2200">
              <a:solidFill>
                <a:schemeClr val="lt1"/>
              </a:solidFill>
            </a:endParaRPr>
          </a:p>
        </p:txBody>
      </p:sp>
      <p:cxnSp>
        <p:nvCxnSpPr>
          <p:cNvPr id="148" name="Google Shape;148;p27"/>
          <p:cNvCxnSpPr/>
          <p:nvPr/>
        </p:nvCxnSpPr>
        <p:spPr>
          <a:xfrm>
            <a:off x="830715" y="1000275"/>
            <a:ext cx="7720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idx="1" type="subTitle"/>
          </p:nvPr>
        </p:nvSpPr>
        <p:spPr>
          <a:xfrm>
            <a:off x="5091225" y="3255100"/>
            <a:ext cx="3337200" cy="5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do?</a:t>
            </a:r>
            <a:endParaRPr/>
          </a:p>
        </p:txBody>
      </p:sp>
      <p:sp>
        <p:nvSpPr>
          <p:cNvPr id="154" name="Google Shape;154;p28"/>
          <p:cNvSpPr txBox="1"/>
          <p:nvPr>
            <p:ph type="title"/>
          </p:nvPr>
        </p:nvSpPr>
        <p:spPr>
          <a:xfrm>
            <a:off x="3467700" y="2308179"/>
            <a:ext cx="4960800" cy="9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</a:t>
            </a:r>
            <a:r>
              <a:rPr lang="en"/>
              <a:t>Expresses</a:t>
            </a:r>
            <a:r>
              <a:rPr lang="en"/>
              <a:t> Self Harm</a:t>
            </a:r>
            <a:endParaRPr/>
          </a:p>
        </p:txBody>
      </p:sp>
      <p:cxnSp>
        <p:nvCxnSpPr>
          <p:cNvPr id="155" name="Google Shape;155;p28"/>
          <p:cNvCxnSpPr/>
          <p:nvPr/>
        </p:nvCxnSpPr>
        <p:spPr>
          <a:xfrm>
            <a:off x="3570650" y="3192425"/>
            <a:ext cx="4750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720388" y="4155750"/>
            <a:ext cx="7720800" cy="111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9"/>
          <p:cNvSpPr txBox="1"/>
          <p:nvPr/>
        </p:nvSpPr>
        <p:spPr>
          <a:xfrm>
            <a:off x="4225463" y="3169500"/>
            <a:ext cx="680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3365350" y="2370900"/>
            <a:ext cx="6204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650" y="8763"/>
            <a:ext cx="4556051" cy="512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30"/>
          <p:cNvGrpSpPr/>
          <p:nvPr/>
        </p:nvGrpSpPr>
        <p:grpSpPr>
          <a:xfrm>
            <a:off x="3227259" y="1247110"/>
            <a:ext cx="2707077" cy="2649443"/>
            <a:chOff x="3227259" y="1247110"/>
            <a:chExt cx="2707077" cy="2649443"/>
          </a:xfrm>
        </p:grpSpPr>
        <p:sp>
          <p:nvSpPr>
            <p:cNvPr id="169" name="Google Shape;169;p30"/>
            <p:cNvSpPr/>
            <p:nvPr/>
          </p:nvSpPr>
          <p:spPr>
            <a:xfrm>
              <a:off x="3652175" y="1660500"/>
              <a:ext cx="1828800" cy="1828800"/>
            </a:xfrm>
            <a:prstGeom prst="ellipse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5157035" y="1958955"/>
              <a:ext cx="777300" cy="777300"/>
            </a:xfrm>
            <a:prstGeom prst="ellipse">
              <a:avLst/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Quattrocento"/>
                  <a:ea typeface="Quattrocento"/>
                  <a:cs typeface="Quattrocento"/>
                  <a:sym typeface="Quattrocento"/>
                </a:rPr>
                <a:t>Step </a:t>
              </a:r>
              <a:endParaRPr>
                <a:latin typeface="Quattrocento"/>
                <a:ea typeface="Quattrocento"/>
                <a:cs typeface="Quattrocento"/>
                <a:sym typeface="Quattrocent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Quattrocento"/>
                  <a:ea typeface="Quattrocento"/>
                  <a:cs typeface="Quattrocento"/>
                  <a:sym typeface="Quattrocento"/>
                </a:rPr>
                <a:t>Two</a:t>
              </a:r>
              <a:endParaRPr>
                <a:latin typeface="Quattrocento"/>
                <a:ea typeface="Quattrocento"/>
                <a:cs typeface="Quattrocento"/>
                <a:sym typeface="Quattrocento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 rot="5400000">
              <a:off x="3227259" y="2257467"/>
              <a:ext cx="777300" cy="777300"/>
            </a:xfrm>
            <a:prstGeom prst="ellipse">
              <a:avLst/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 rot="-5400000">
              <a:off x="4159480" y="3119253"/>
              <a:ext cx="777300" cy="777300"/>
            </a:xfrm>
            <a:prstGeom prst="ellipse">
              <a:avLst/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4159465" y="1247110"/>
              <a:ext cx="777300" cy="777300"/>
            </a:xfrm>
            <a:prstGeom prst="ellipse">
              <a:avLst/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Quattrocento"/>
                  <a:ea typeface="Quattrocento"/>
                  <a:cs typeface="Quattrocento"/>
                  <a:sym typeface="Quattrocento"/>
                </a:rPr>
                <a:t>Step One</a:t>
              </a:r>
              <a:endParaRPr i="0" sz="1400" u="none" cap="none" strike="noStrike">
                <a:latin typeface="Quattrocento"/>
                <a:ea typeface="Quattrocento"/>
                <a:cs typeface="Quattrocento"/>
                <a:sym typeface="Quattrocento"/>
              </a:endParaRPr>
            </a:p>
          </p:txBody>
        </p:sp>
      </p:grpSp>
      <p:sp>
        <p:nvSpPr>
          <p:cNvPr id="174" name="Google Shape;174;p30"/>
          <p:cNvSpPr txBox="1"/>
          <p:nvPr>
            <p:ph type="title"/>
          </p:nvPr>
        </p:nvSpPr>
        <p:spPr>
          <a:xfrm>
            <a:off x="308750" y="4523375"/>
            <a:ext cx="8262300" cy="5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How to keep the student engaged while methodically dismissing your class?</a:t>
            </a:r>
            <a:endParaRPr sz="2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0"/>
          <p:cNvSpPr txBox="1"/>
          <p:nvPr>
            <p:ph idx="4294967295" type="title"/>
          </p:nvPr>
        </p:nvSpPr>
        <p:spPr>
          <a:xfrm>
            <a:off x="179000" y="2068800"/>
            <a:ext cx="2823900" cy="8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Quattrocento"/>
                <a:ea typeface="Quattrocento"/>
                <a:cs typeface="Quattrocento"/>
                <a:sym typeface="Quattrocento"/>
              </a:rPr>
              <a:t>Look up Infinite Campus summary page for at risk student information </a:t>
            </a:r>
            <a:endParaRPr b="1" sz="14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76" name="Google Shape;176;p30"/>
          <p:cNvSpPr txBox="1"/>
          <p:nvPr>
            <p:ph idx="4294967295" type="title"/>
          </p:nvPr>
        </p:nvSpPr>
        <p:spPr>
          <a:xfrm>
            <a:off x="6090475" y="2068796"/>
            <a:ext cx="2286000" cy="9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Quattrocento"/>
                <a:ea typeface="Quattrocento"/>
                <a:cs typeface="Quattrocento"/>
                <a:sym typeface="Quattrocento"/>
              </a:rPr>
              <a:t>Inform target student to stay online and release the rest of the class</a:t>
            </a:r>
            <a:endParaRPr b="1" sz="14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77" name="Google Shape;177;p30"/>
          <p:cNvSpPr txBox="1"/>
          <p:nvPr>
            <p:ph idx="4294967295" type="title"/>
          </p:nvPr>
        </p:nvSpPr>
        <p:spPr>
          <a:xfrm>
            <a:off x="5158952" y="3502300"/>
            <a:ext cx="38274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Quattrocento"/>
                <a:ea typeface="Quattrocento"/>
                <a:cs typeface="Quattrocento"/>
                <a:sym typeface="Quattrocento"/>
              </a:rPr>
              <a:t>Keep at-risk student online</a:t>
            </a:r>
            <a:endParaRPr b="1" sz="14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78" name="Google Shape;178;p30"/>
          <p:cNvSpPr txBox="1"/>
          <p:nvPr>
            <p:ph idx="4294967295" type="title"/>
          </p:nvPr>
        </p:nvSpPr>
        <p:spPr>
          <a:xfrm>
            <a:off x="1964075" y="153875"/>
            <a:ext cx="5203200" cy="9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Quattrocento"/>
                <a:ea typeface="Quattrocento"/>
                <a:cs typeface="Quattrocento"/>
                <a:sym typeface="Quattrocento"/>
              </a:rPr>
              <a:t>Assign class an online task</a:t>
            </a:r>
            <a:endParaRPr b="1" sz="1400"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Quattrocento"/>
                <a:ea typeface="Quattrocento"/>
                <a:cs typeface="Quattrocento"/>
                <a:sym typeface="Quattrocento"/>
              </a:rPr>
              <a:t>Example: Class please keep reading chapter 4.  We will discuss it the next time I see you.  Johnny please stay on with me because I am concerned with the comments you made</a:t>
            </a:r>
            <a:r>
              <a:rPr lang="en" sz="1400"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rPr>
              <a:t> </a:t>
            </a:r>
            <a:endParaRPr sz="1400">
              <a:solidFill>
                <a:schemeClr val="dk2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4225463" y="3169500"/>
            <a:ext cx="680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attrocento"/>
                <a:ea typeface="Quattrocento"/>
                <a:cs typeface="Quattrocento"/>
                <a:sym typeface="Quattrocento"/>
              </a:rPr>
              <a:t>Step </a:t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attrocento"/>
                <a:ea typeface="Quattrocento"/>
                <a:cs typeface="Quattrocento"/>
                <a:sym typeface="Quattrocento"/>
              </a:rPr>
              <a:t>Three</a:t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3348875" y="2352363"/>
            <a:ext cx="6204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attrocento"/>
                <a:ea typeface="Quattrocento"/>
                <a:cs typeface="Quattrocento"/>
                <a:sym typeface="Quattrocento"/>
              </a:rPr>
              <a:t>Step </a:t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attrocento"/>
                <a:ea typeface="Quattrocento"/>
                <a:cs typeface="Quattrocento"/>
                <a:sym typeface="Quattrocento"/>
              </a:rPr>
              <a:t>Four</a:t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idx="1" type="subTitle"/>
          </p:nvPr>
        </p:nvSpPr>
        <p:spPr>
          <a:xfrm>
            <a:off x="4935025" y="1492476"/>
            <a:ext cx="34923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What do I ask?</a:t>
            </a:r>
            <a:endParaRPr sz="3900"/>
          </a:p>
        </p:txBody>
      </p:sp>
      <p:cxnSp>
        <p:nvCxnSpPr>
          <p:cNvPr id="186" name="Google Shape;186;p31"/>
          <p:cNvCxnSpPr/>
          <p:nvPr/>
        </p:nvCxnSpPr>
        <p:spPr>
          <a:xfrm>
            <a:off x="2465400" y="2910288"/>
            <a:ext cx="5933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32"/>
          <p:cNvGrpSpPr/>
          <p:nvPr/>
        </p:nvGrpSpPr>
        <p:grpSpPr>
          <a:xfrm>
            <a:off x="1496868" y="326429"/>
            <a:ext cx="1552200" cy="1674328"/>
            <a:chOff x="1877868" y="463297"/>
            <a:chExt cx="1552200" cy="1674328"/>
          </a:xfrm>
        </p:grpSpPr>
        <p:grpSp>
          <p:nvGrpSpPr>
            <p:cNvPr id="192" name="Google Shape;192;p32"/>
            <p:cNvGrpSpPr/>
            <p:nvPr/>
          </p:nvGrpSpPr>
          <p:grpSpPr>
            <a:xfrm>
              <a:off x="1877868" y="463297"/>
              <a:ext cx="1552200" cy="1552200"/>
              <a:chOff x="1877868" y="463297"/>
              <a:chExt cx="1552200" cy="1552200"/>
            </a:xfrm>
          </p:grpSpPr>
          <p:sp>
            <p:nvSpPr>
              <p:cNvPr id="193" name="Google Shape;193;p32"/>
              <p:cNvSpPr/>
              <p:nvPr/>
            </p:nvSpPr>
            <p:spPr>
              <a:xfrm rot="-8100000">
                <a:off x="2105183" y="690612"/>
                <a:ext cx="1097571" cy="1097571"/>
              </a:xfrm>
              <a:prstGeom prst="arc">
                <a:avLst>
                  <a:gd fmla="val 16200000" name="adj1"/>
                  <a:gd fmla="val 10838763" name="adj2"/>
                </a:avLst>
              </a:prstGeom>
              <a:noFill/>
              <a:ln cap="flat" cmpd="sng" w="2857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32"/>
              <p:cNvSpPr/>
              <p:nvPr/>
            </p:nvSpPr>
            <p:spPr>
              <a:xfrm>
                <a:off x="2265334" y="850743"/>
                <a:ext cx="777300" cy="777300"/>
              </a:xfrm>
              <a:prstGeom prst="ellipse">
                <a:avLst/>
              </a:prstGeom>
              <a:solidFill>
                <a:schemeClr val="lt2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95" name="Google Shape;195;p32"/>
            <p:cNvCxnSpPr/>
            <p:nvPr/>
          </p:nvCxnSpPr>
          <p:spPr>
            <a:xfrm>
              <a:off x="2653979" y="1627925"/>
              <a:ext cx="0" cy="509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96" name="Google Shape;196;p32"/>
          <p:cNvGrpSpPr/>
          <p:nvPr/>
        </p:nvGrpSpPr>
        <p:grpSpPr>
          <a:xfrm>
            <a:off x="6018718" y="326429"/>
            <a:ext cx="1552200" cy="1674328"/>
            <a:chOff x="5713918" y="463297"/>
            <a:chExt cx="1552200" cy="1674328"/>
          </a:xfrm>
        </p:grpSpPr>
        <p:grpSp>
          <p:nvGrpSpPr>
            <p:cNvPr id="197" name="Google Shape;197;p32"/>
            <p:cNvGrpSpPr/>
            <p:nvPr/>
          </p:nvGrpSpPr>
          <p:grpSpPr>
            <a:xfrm>
              <a:off x="5713918" y="463297"/>
              <a:ext cx="1552200" cy="1552200"/>
              <a:chOff x="5713918" y="463297"/>
              <a:chExt cx="1552200" cy="1552200"/>
            </a:xfrm>
          </p:grpSpPr>
          <p:sp>
            <p:nvSpPr>
              <p:cNvPr id="198" name="Google Shape;198;p32"/>
              <p:cNvSpPr/>
              <p:nvPr/>
            </p:nvSpPr>
            <p:spPr>
              <a:xfrm rot="-8100000">
                <a:off x="5941233" y="690612"/>
                <a:ext cx="1097571" cy="1097571"/>
              </a:xfrm>
              <a:prstGeom prst="arc">
                <a:avLst>
                  <a:gd fmla="val 16200000" name="adj1"/>
                  <a:gd fmla="val 10838763" name="adj2"/>
                </a:avLst>
              </a:prstGeom>
              <a:noFill/>
              <a:ln cap="flat" cmpd="sng" w="2857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32"/>
              <p:cNvSpPr/>
              <p:nvPr/>
            </p:nvSpPr>
            <p:spPr>
              <a:xfrm>
                <a:off x="6101384" y="850743"/>
                <a:ext cx="777300" cy="777300"/>
              </a:xfrm>
              <a:prstGeom prst="ellipse">
                <a:avLst/>
              </a:prstGeom>
              <a:solidFill>
                <a:schemeClr val="lt2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00" name="Google Shape;200;p32"/>
            <p:cNvCxnSpPr/>
            <p:nvPr/>
          </p:nvCxnSpPr>
          <p:spPr>
            <a:xfrm>
              <a:off x="6490029" y="1627925"/>
              <a:ext cx="0" cy="509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sp>
        <p:nvSpPr>
          <p:cNvPr id="201" name="Google Shape;201;p32"/>
          <p:cNvSpPr txBox="1"/>
          <p:nvPr>
            <p:ph type="title"/>
          </p:nvPr>
        </p:nvSpPr>
        <p:spPr>
          <a:xfrm>
            <a:off x="711600" y="4081343"/>
            <a:ext cx="7720800" cy="6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questions to ask to determine next steps?</a:t>
            </a:r>
            <a:endParaRPr/>
          </a:p>
        </p:txBody>
      </p:sp>
      <p:sp>
        <p:nvSpPr>
          <p:cNvPr id="202" name="Google Shape;202;p32"/>
          <p:cNvSpPr txBox="1"/>
          <p:nvPr>
            <p:ph idx="2" type="body"/>
          </p:nvPr>
        </p:nvSpPr>
        <p:spPr>
          <a:xfrm>
            <a:off x="4896425" y="2462025"/>
            <a:ext cx="4149600" cy="16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Intent: Who do you intend to kill?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Plan: When and how would you kill _____ (name of victim)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Means: What would you use to kill _____ (name of victim)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 txBox="1"/>
          <p:nvPr>
            <p:ph idx="3" type="title"/>
          </p:nvPr>
        </p:nvSpPr>
        <p:spPr>
          <a:xfrm>
            <a:off x="4896424" y="1951800"/>
            <a:ext cx="40539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3 questions to ask the student if expressing harm to other(s)</a:t>
            </a:r>
            <a:endParaRPr sz="1700"/>
          </a:p>
        </p:txBody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346075" y="2462025"/>
            <a:ext cx="3901500" cy="14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</a:t>
            </a:r>
            <a:r>
              <a:rPr b="1" lang="en"/>
              <a:t>ntent: What is the reason you intend to kill yourself?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Plan: When and how do you plan on killing </a:t>
            </a:r>
            <a:r>
              <a:rPr b="1" lang="en"/>
              <a:t>yourself?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"/>
              <a:t>Means: What would you use to kill yourself? </a:t>
            </a:r>
            <a:endParaRPr b="1"/>
          </a:p>
        </p:txBody>
      </p:sp>
      <p:sp>
        <p:nvSpPr>
          <p:cNvPr id="205" name="Google Shape;205;p32"/>
          <p:cNvSpPr txBox="1"/>
          <p:nvPr>
            <p:ph idx="4" type="title"/>
          </p:nvPr>
        </p:nvSpPr>
        <p:spPr>
          <a:xfrm>
            <a:off x="274475" y="1951800"/>
            <a:ext cx="39732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3 questions to ask the student if expressing self harm</a:t>
            </a:r>
            <a:endParaRPr sz="1400"/>
          </a:p>
        </p:txBody>
      </p:sp>
      <p:cxnSp>
        <p:nvCxnSpPr>
          <p:cNvPr id="206" name="Google Shape;206;p32"/>
          <p:cNvCxnSpPr/>
          <p:nvPr/>
        </p:nvCxnSpPr>
        <p:spPr>
          <a:xfrm>
            <a:off x="713215" y="4758200"/>
            <a:ext cx="7720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07" name="Google Shape;207;p32"/>
          <p:cNvSpPr txBox="1"/>
          <p:nvPr/>
        </p:nvSpPr>
        <p:spPr>
          <a:xfrm>
            <a:off x="2004475" y="727975"/>
            <a:ext cx="5370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Quattrocento"/>
                <a:ea typeface="Quattrocento"/>
                <a:cs typeface="Quattrocento"/>
                <a:sym typeface="Quattrocento"/>
              </a:rPr>
              <a:t>3</a:t>
            </a:r>
            <a:endParaRPr sz="39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6526325" y="668275"/>
            <a:ext cx="5370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Quattrocento"/>
                <a:ea typeface="Quattrocento"/>
                <a:cs typeface="Quattrocento"/>
                <a:sym typeface="Quattrocento"/>
              </a:rPr>
              <a:t>3</a:t>
            </a:r>
            <a:endParaRPr sz="4800"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2148025" y="1511750"/>
            <a:ext cx="58560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If student answers no</a:t>
            </a:r>
            <a:endParaRPr sz="5100"/>
          </a:p>
        </p:txBody>
      </p:sp>
      <p:sp>
        <p:nvSpPr>
          <p:cNvPr id="214" name="Google Shape;214;p33"/>
          <p:cNvSpPr txBox="1"/>
          <p:nvPr>
            <p:ph idx="1" type="body"/>
          </p:nvPr>
        </p:nvSpPr>
        <p:spPr>
          <a:xfrm>
            <a:off x="3191725" y="2836863"/>
            <a:ext cx="3501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Contact Admin for follow up</a:t>
            </a:r>
            <a:endParaRPr b="1"/>
          </a:p>
        </p:txBody>
      </p:sp>
      <p:grpSp>
        <p:nvGrpSpPr>
          <p:cNvPr id="215" name="Google Shape;215;p33"/>
          <p:cNvGrpSpPr/>
          <p:nvPr/>
        </p:nvGrpSpPr>
        <p:grpSpPr>
          <a:xfrm>
            <a:off x="835045" y="1911171"/>
            <a:ext cx="7169097" cy="1551900"/>
            <a:chOff x="713220" y="1911171"/>
            <a:chExt cx="7169097" cy="1551900"/>
          </a:xfrm>
        </p:grpSpPr>
        <p:sp>
          <p:nvSpPr>
            <p:cNvPr id="216" name="Google Shape;216;p33"/>
            <p:cNvSpPr/>
            <p:nvPr/>
          </p:nvSpPr>
          <p:spPr>
            <a:xfrm rot="8100665">
              <a:off x="940491" y="2138442"/>
              <a:ext cx="1097359" cy="1097359"/>
            </a:xfrm>
            <a:prstGeom prst="arc">
              <a:avLst>
                <a:gd fmla="val 16200000" name="adj1"/>
                <a:gd fmla="val 10838763" name="adj2"/>
              </a:avLst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7" name="Google Shape;217;p33"/>
            <p:cNvGrpSpPr/>
            <p:nvPr/>
          </p:nvGrpSpPr>
          <p:grpSpPr>
            <a:xfrm rot="5400000">
              <a:off x="4101267" y="-702247"/>
              <a:ext cx="777300" cy="6784800"/>
              <a:chOff x="1606400" y="-3321800"/>
              <a:chExt cx="777300" cy="6784800"/>
            </a:xfrm>
          </p:grpSpPr>
          <p:sp>
            <p:nvSpPr>
              <p:cNvPr id="218" name="Google Shape;218;p33"/>
              <p:cNvSpPr/>
              <p:nvPr/>
            </p:nvSpPr>
            <p:spPr>
              <a:xfrm rot="10800000">
                <a:off x="1606400" y="2685700"/>
                <a:ext cx="777300" cy="777300"/>
              </a:xfrm>
              <a:prstGeom prst="ellipse">
                <a:avLst/>
              </a:prstGeom>
              <a:solidFill>
                <a:schemeClr val="lt2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9" name="Google Shape;219;p33"/>
              <p:cNvCxnSpPr/>
              <p:nvPr/>
            </p:nvCxnSpPr>
            <p:spPr>
              <a:xfrm rot="-5400000">
                <a:off x="-1003893" y="-321050"/>
                <a:ext cx="6001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oval"/>
              </a:ln>
            </p:spPr>
          </p:cxnSp>
        </p:grpSp>
      </p:grpSp>
      <p:grpSp>
        <p:nvGrpSpPr>
          <p:cNvPr id="220" name="Google Shape;220;p33"/>
          <p:cNvGrpSpPr/>
          <p:nvPr/>
        </p:nvGrpSpPr>
        <p:grpSpPr>
          <a:xfrm>
            <a:off x="1433815" y="2513339"/>
            <a:ext cx="354363" cy="353631"/>
            <a:chOff x="7990840" y="2435226"/>
            <a:chExt cx="354363" cy="353631"/>
          </a:xfrm>
        </p:grpSpPr>
        <p:sp>
          <p:nvSpPr>
            <p:cNvPr id="221" name="Google Shape;221;p33"/>
            <p:cNvSpPr/>
            <p:nvPr/>
          </p:nvSpPr>
          <p:spPr>
            <a:xfrm>
              <a:off x="7990840" y="2435226"/>
              <a:ext cx="354363" cy="353631"/>
            </a:xfrm>
            <a:custGeom>
              <a:rect b="b" l="l" r="r" t="t"/>
              <a:pathLst>
                <a:path extrusionOk="0" h="11110" w="11133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190160" y="2704158"/>
              <a:ext cx="61814" cy="45644"/>
            </a:xfrm>
            <a:custGeom>
              <a:rect b="b" l="l" r="r" t="t"/>
              <a:pathLst>
                <a:path extrusionOk="0" h="1434" w="1942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8162882" y="2684201"/>
              <a:ext cx="22026" cy="18239"/>
            </a:xfrm>
            <a:custGeom>
              <a:rect b="b" l="l" r="r" t="t"/>
              <a:pathLst>
                <a:path extrusionOk="0" h="573" w="692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2148025" y="1511750"/>
            <a:ext cx="58560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If student answers yes</a:t>
            </a:r>
            <a:endParaRPr sz="5000"/>
          </a:p>
        </p:txBody>
      </p:sp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3191725" y="2836863"/>
            <a:ext cx="3501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do I do?</a:t>
            </a:r>
            <a:endParaRPr b="1"/>
          </a:p>
        </p:txBody>
      </p:sp>
      <p:grpSp>
        <p:nvGrpSpPr>
          <p:cNvPr id="230" name="Google Shape;230;p34"/>
          <p:cNvGrpSpPr/>
          <p:nvPr/>
        </p:nvGrpSpPr>
        <p:grpSpPr>
          <a:xfrm>
            <a:off x="835045" y="1911171"/>
            <a:ext cx="7169097" cy="1551900"/>
            <a:chOff x="713220" y="1911171"/>
            <a:chExt cx="7169097" cy="1551900"/>
          </a:xfrm>
        </p:grpSpPr>
        <p:sp>
          <p:nvSpPr>
            <p:cNvPr id="231" name="Google Shape;231;p34"/>
            <p:cNvSpPr/>
            <p:nvPr/>
          </p:nvSpPr>
          <p:spPr>
            <a:xfrm rot="8100665">
              <a:off x="940491" y="2138442"/>
              <a:ext cx="1097359" cy="1097359"/>
            </a:xfrm>
            <a:prstGeom prst="arc">
              <a:avLst>
                <a:gd fmla="val 16200000" name="adj1"/>
                <a:gd fmla="val 10838763" name="adj2"/>
              </a:avLst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2" name="Google Shape;232;p34"/>
            <p:cNvGrpSpPr/>
            <p:nvPr/>
          </p:nvGrpSpPr>
          <p:grpSpPr>
            <a:xfrm rot="5400000">
              <a:off x="4101267" y="-702247"/>
              <a:ext cx="777300" cy="6784800"/>
              <a:chOff x="1606400" y="-3321800"/>
              <a:chExt cx="777300" cy="6784800"/>
            </a:xfrm>
          </p:grpSpPr>
          <p:sp>
            <p:nvSpPr>
              <p:cNvPr id="233" name="Google Shape;233;p34"/>
              <p:cNvSpPr/>
              <p:nvPr/>
            </p:nvSpPr>
            <p:spPr>
              <a:xfrm rot="10800000">
                <a:off x="1606400" y="2685700"/>
                <a:ext cx="777300" cy="777300"/>
              </a:xfrm>
              <a:prstGeom prst="ellipse">
                <a:avLst/>
              </a:prstGeom>
              <a:solidFill>
                <a:schemeClr val="lt2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34" name="Google Shape;234;p34"/>
              <p:cNvCxnSpPr/>
              <p:nvPr/>
            </p:nvCxnSpPr>
            <p:spPr>
              <a:xfrm rot="-5400000">
                <a:off x="-1003893" y="-321050"/>
                <a:ext cx="60015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oval"/>
              </a:ln>
            </p:spPr>
          </p:cxnSp>
        </p:grpSp>
      </p:grpSp>
      <p:grpSp>
        <p:nvGrpSpPr>
          <p:cNvPr id="235" name="Google Shape;235;p34"/>
          <p:cNvGrpSpPr/>
          <p:nvPr/>
        </p:nvGrpSpPr>
        <p:grpSpPr>
          <a:xfrm>
            <a:off x="1433815" y="2513339"/>
            <a:ext cx="354363" cy="353631"/>
            <a:chOff x="7990840" y="2435226"/>
            <a:chExt cx="354363" cy="353631"/>
          </a:xfrm>
        </p:grpSpPr>
        <p:sp>
          <p:nvSpPr>
            <p:cNvPr id="236" name="Google Shape;236;p34"/>
            <p:cNvSpPr/>
            <p:nvPr/>
          </p:nvSpPr>
          <p:spPr>
            <a:xfrm>
              <a:off x="7990840" y="2435226"/>
              <a:ext cx="354363" cy="353631"/>
            </a:xfrm>
            <a:custGeom>
              <a:rect b="b" l="l" r="r" t="t"/>
              <a:pathLst>
                <a:path extrusionOk="0" h="11110" w="11133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8190160" y="2704158"/>
              <a:ext cx="61814" cy="45644"/>
            </a:xfrm>
            <a:custGeom>
              <a:rect b="b" l="l" r="r" t="t"/>
              <a:pathLst>
                <a:path extrusionOk="0" h="1434" w="1942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8162882" y="2684201"/>
              <a:ext cx="22026" cy="18239"/>
            </a:xfrm>
            <a:custGeom>
              <a:rect b="b" l="l" r="r" t="t"/>
              <a:pathLst>
                <a:path extrusionOk="0" h="573" w="692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llege Social Media by Slidesgo">
  <a:themeElements>
    <a:clrScheme name="Simple Light">
      <a:dk1>
        <a:srgbClr val="C6A36E"/>
      </a:dk1>
      <a:lt1>
        <a:srgbClr val="8C2A2A"/>
      </a:lt1>
      <a:dk2>
        <a:srgbClr val="FFFFFF"/>
      </a:dk2>
      <a:lt2>
        <a:srgbClr val="D4C6AE"/>
      </a:lt2>
      <a:accent1>
        <a:srgbClr val="C6A36E"/>
      </a:accent1>
      <a:accent2>
        <a:srgbClr val="8C2A2A"/>
      </a:accent2>
      <a:accent3>
        <a:srgbClr val="FFFFFF"/>
      </a:accent3>
      <a:accent4>
        <a:srgbClr val="D4C6AE"/>
      </a:accent4>
      <a:accent5>
        <a:srgbClr val="C6A36E"/>
      </a:accent5>
      <a:accent6>
        <a:srgbClr val="8C2A2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