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60" r:id="rId1"/>
    <p:sldMasterId id="2147483670" r:id="rId2"/>
    <p:sldMasterId id="2147483672" r:id="rId3"/>
    <p:sldMasterId id="2147483684" r:id="rId4"/>
  </p:sldMasterIdLst>
  <p:notesMasterIdLst>
    <p:notesMasterId r:id="rId29"/>
  </p:notesMasterIdLst>
  <p:sldIdLst>
    <p:sldId id="299" r:id="rId5"/>
    <p:sldId id="300" r:id="rId6"/>
    <p:sldId id="301" r:id="rId7"/>
    <p:sldId id="302" r:id="rId8"/>
    <p:sldId id="257" r:id="rId9"/>
    <p:sldId id="283" r:id="rId10"/>
    <p:sldId id="281" r:id="rId11"/>
    <p:sldId id="276" r:id="rId12"/>
    <p:sldId id="271" r:id="rId13"/>
    <p:sldId id="258" r:id="rId14"/>
    <p:sldId id="275" r:id="rId15"/>
    <p:sldId id="280" r:id="rId16"/>
    <p:sldId id="260" r:id="rId17"/>
    <p:sldId id="282" r:id="rId18"/>
    <p:sldId id="295" r:id="rId19"/>
    <p:sldId id="262" r:id="rId20"/>
    <p:sldId id="296" r:id="rId21"/>
    <p:sldId id="294" r:id="rId22"/>
    <p:sldId id="284" r:id="rId23"/>
    <p:sldId id="298" r:id="rId24"/>
    <p:sldId id="303" r:id="rId25"/>
    <p:sldId id="304" r:id="rId26"/>
    <p:sldId id="305" r:id="rId27"/>
    <p:sldId id="306" r:id="rId28"/>
  </p:sldIdLst>
  <p:sldSz cx="9144000" cy="5143500" type="screen16x9"/>
  <p:notesSz cx="6858000" cy="9144000"/>
  <p:embeddedFontLst>
    <p:embeddedFont>
      <p:font typeface="Proxima Nova" panose="020B0604020202020204" charset="0"/>
      <p:regular r:id="rId30"/>
      <p:bold r:id="rId31"/>
      <p:italic r:id="rId32"/>
      <p:boldItalic r:id="rId33"/>
    </p:embeddedFont>
    <p:embeddedFont>
      <p:font typeface="Calibri Light" panose="020F0302020204030204" pitchFamily="34" charset="0"/>
      <p:regular r:id="rId34"/>
      <p:italic r:id="rId35"/>
    </p:embeddedFont>
    <p:embeddedFont>
      <p:font typeface="Calibri" panose="020F0502020204030204" pitchFamily="34" charset="0"/>
      <p:regular r:id="rId36"/>
      <p:bold r:id="rId37"/>
      <p:italic r:id="rId38"/>
      <p:boldItalic r:id="rId39"/>
    </p:embeddedFont>
    <p:embeddedFont>
      <p:font typeface="Footlight MT Light" panose="0204060206030A020304" pitchFamily="18" charset="0"/>
      <p:regular r:id="rId40"/>
    </p:embeddedFont>
    <p:embeddedFont>
      <p:font typeface="Arial Black" panose="020B0A04020102020204" pitchFamily="34" charset="0"/>
      <p:bold r:id="rId41"/>
    </p:embeddedFont>
    <p:embeddedFont>
      <p:font typeface="Lato" panose="020B060402020202020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E0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59" autoAdjust="0"/>
    <p:restoredTop sz="87236" autoAdjust="0"/>
  </p:normalViewPr>
  <p:slideViewPr>
    <p:cSldViewPr snapToGrid="0">
      <p:cViewPr varScale="1">
        <p:scale>
          <a:sx n="84" d="100"/>
          <a:sy n="84" d="100"/>
        </p:scale>
        <p:origin x="84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marL="0" marR="0" lvl="0" indent="0" algn="l" rtl="0">
              <a:spcBef>
                <a:spcPts val="0"/>
              </a:spcBef>
              <a:buChar char="●"/>
              <a:defRPr sz="1800" b="0" i="0" u="none" strike="noStrike" cap="none"/>
            </a:lvl1pPr>
            <a:lvl2pPr marL="0" marR="0" lvl="1" indent="0" algn="l" rtl="0">
              <a:spcBef>
                <a:spcPts val="0"/>
              </a:spcBef>
              <a:buChar char="○"/>
              <a:defRPr sz="1800" b="0" i="0" u="none" strike="noStrike" cap="none"/>
            </a:lvl2pPr>
            <a:lvl3pPr marL="0" marR="0" lvl="2" indent="0" algn="l" rtl="0">
              <a:spcBef>
                <a:spcPts val="0"/>
              </a:spcBef>
              <a:buChar char="■"/>
              <a:defRPr sz="1800" b="0" i="0" u="none" strike="noStrike" cap="none"/>
            </a:lvl3pPr>
            <a:lvl4pPr marL="0" marR="0" lvl="3" indent="0" algn="l" rtl="0">
              <a:spcBef>
                <a:spcPts val="0"/>
              </a:spcBef>
              <a:buChar char="●"/>
              <a:defRPr sz="1800" b="0" i="0" u="none" strike="noStrike" cap="none"/>
            </a:lvl4pPr>
            <a:lvl5pPr marL="0" marR="0" lvl="4" indent="0" algn="l" rtl="0">
              <a:spcBef>
                <a:spcPts val="0"/>
              </a:spcBef>
              <a:buChar char="○"/>
              <a:defRPr sz="1800" b="0" i="0" u="none" strike="noStrike" cap="none"/>
            </a:lvl5pPr>
            <a:lvl6pPr marL="0" marR="0" lvl="5" indent="0" algn="l" rtl="0">
              <a:spcBef>
                <a:spcPts val="0"/>
              </a:spcBef>
              <a:buChar char="■"/>
              <a:defRPr sz="1800" b="0" i="0" u="none" strike="noStrike" cap="none"/>
            </a:lvl6pPr>
            <a:lvl7pPr marL="0" marR="0" lvl="6" indent="0" algn="l" rtl="0">
              <a:spcBef>
                <a:spcPts val="0"/>
              </a:spcBef>
              <a:buChar char="●"/>
              <a:defRPr sz="1800" b="0" i="0" u="none" strike="noStrike" cap="none"/>
            </a:lvl7pPr>
            <a:lvl8pPr marL="0" marR="0" lvl="7" indent="0" algn="l" rtl="0">
              <a:spcBef>
                <a:spcPts val="0"/>
              </a:spcBef>
              <a:buChar char="○"/>
              <a:defRPr sz="1800" b="0" i="0" u="none" strike="noStrike" cap="none"/>
            </a:lvl8pPr>
            <a:lvl9pPr marL="0" marR="0" lvl="8" indent="0" algn="l" rtl="0">
              <a:spcBef>
                <a:spcPts val="0"/>
              </a:spcBef>
              <a:buChar char="■"/>
              <a:defRPr sz="1800" b="0" i="0" u="none" strike="noStrike" cap="none"/>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2" name="Shape 11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1" name="Shape 12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SzPct val="25000"/>
              <a:buNone/>
            </a:pPr>
            <a:r>
              <a:rPr lang="en-US" sz="1800" b="0" i="0" u="none" strike="noStrike" cap="none" dirty="0"/>
              <a:t>Each campus will determine factors and will be posted on their website.  The CO will also have one site with the information and links.</a:t>
            </a:r>
          </a:p>
          <a:p>
            <a:pPr marL="0" marR="0" lvl="0" indent="0" algn="l" rtl="0">
              <a:spcBef>
                <a:spcPts val="0"/>
              </a:spcBef>
              <a:buSzPct val="25000"/>
              <a:buNone/>
            </a:pPr>
            <a:endParaRPr lang="en-US" sz="1800" b="0" i="0" u="none" strike="noStrike" cap="none" dirty="0"/>
          </a:p>
          <a:p>
            <a:pPr marL="0" marR="0" lvl="0" indent="0" algn="l" rtl="0">
              <a:spcBef>
                <a:spcPts val="0"/>
              </a:spcBef>
              <a:buSzPct val="25000"/>
              <a:buNone/>
            </a:pPr>
            <a:r>
              <a:rPr lang="en-US" sz="1800" b="0" i="0" u="none" strike="noStrike" cap="none" dirty="0"/>
              <a:t>Changes will be made to the application to collect some additional data from FTF applicants. </a:t>
            </a:r>
            <a:endParaRPr sz="1800" b="0" i="0" u="none" strike="noStrike" cap="none" dirty="0"/>
          </a:p>
        </p:txBody>
      </p:sp>
    </p:spTree>
    <p:extLst>
      <p:ext uri="{BB962C8B-B14F-4D97-AF65-F5344CB8AC3E}">
        <p14:creationId xmlns:p14="http://schemas.microsoft.com/office/powerpoint/2010/main" val="892622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2" name="Shape 242"/>
          <p:cNvSpPr txBox="1">
            <a:spLocks noGrp="1"/>
          </p:cNvSpPr>
          <p:nvPr>
            <p:ph type="body" idx="1"/>
          </p:nvPr>
        </p:nvSpPr>
        <p:spPr>
          <a:xfrm>
            <a:off x="701040" y="4415790"/>
            <a:ext cx="5608320" cy="4183380"/>
          </a:xfrm>
          <a:prstGeom prst="rect">
            <a:avLst/>
          </a:prstGeom>
          <a:noFill/>
          <a:ln>
            <a:noFill/>
          </a:ln>
        </p:spPr>
        <p:txBody>
          <a:bodyPr wrap="square" lIns="93162" tIns="93162" rIns="93162" bIns="93162" anchor="t" anchorCtr="0">
            <a:noAutofit/>
          </a:bodyPr>
          <a:lstStyle/>
          <a:p>
            <a:pPr>
              <a:buSzPct val="25000"/>
              <a:buNone/>
            </a:pPr>
            <a:endParaRPr/>
          </a:p>
        </p:txBody>
      </p:sp>
    </p:spTree>
    <p:extLst>
      <p:ext uri="{BB962C8B-B14F-4D97-AF65-F5344CB8AC3E}">
        <p14:creationId xmlns:p14="http://schemas.microsoft.com/office/powerpoint/2010/main" val="3715941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8" name="Shape 15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SzPct val="25000"/>
              <a:buNone/>
            </a:pPr>
            <a:r>
              <a:rPr lang="en-US" sz="1800" b="0" i="0" u="none" strike="noStrike" kern="1200" cap="none" dirty="0">
                <a:solidFill>
                  <a:schemeClr val="tx1"/>
                </a:solidFill>
                <a:effectLst/>
                <a:latin typeface="+mn-lt"/>
                <a:ea typeface="+mn-ea"/>
                <a:cs typeface="+mn-cs"/>
              </a:rPr>
              <a:t>CSU students financially impacted by the COVID-19 pandemic may contact their campus financial aid office with questions related to additional financial assistance. Visit the campus website for more information on the process and for contact information. Your campus financial aid office will assist you in determining if changes to your parents/your income could result in additional financial aid for the 2020-2021 school year. CSU campuses are diligently working to assist students during this difficult time.​​</a:t>
            </a:r>
            <a:endParaRPr sz="1800" b="0" i="0" u="none" strike="noStrike" cap="none"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9" name="Shape 149"/>
          <p:cNvSpPr txBox="1">
            <a:spLocks noGrp="1"/>
          </p:cNvSpPr>
          <p:nvPr>
            <p:ph type="body" idx="1"/>
          </p:nvPr>
        </p:nvSpPr>
        <p:spPr>
          <a:xfrm>
            <a:off x="701040" y="4415790"/>
            <a:ext cx="5608320" cy="4183380"/>
          </a:xfrm>
          <a:prstGeom prst="rect">
            <a:avLst/>
          </a:prstGeom>
          <a:noFill/>
          <a:ln>
            <a:noFill/>
          </a:ln>
        </p:spPr>
        <p:txBody>
          <a:bodyPr wrap="square" lIns="93162" tIns="93162" rIns="93162" bIns="93162" anchor="t" anchorCtr="0">
            <a:noAutofit/>
          </a:bodyPr>
          <a:lstStyle/>
          <a:p>
            <a:pPr>
              <a:buSzPct val="25000"/>
              <a:buNone/>
            </a:pPr>
            <a:endParaRPr/>
          </a:p>
        </p:txBody>
      </p:sp>
    </p:spTree>
    <p:extLst>
      <p:ext uri="{BB962C8B-B14F-4D97-AF65-F5344CB8AC3E}">
        <p14:creationId xmlns:p14="http://schemas.microsoft.com/office/powerpoint/2010/main" val="4226244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8" name="Shape 15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SzPct val="25000"/>
              <a:buNone/>
            </a:pPr>
            <a:endParaRPr sz="1800" b="0" i="0" u="none" strike="noStrike" cap="none"/>
          </a:p>
        </p:txBody>
      </p:sp>
    </p:spTree>
    <p:extLst>
      <p:ext uri="{BB962C8B-B14F-4D97-AF65-F5344CB8AC3E}">
        <p14:creationId xmlns:p14="http://schemas.microsoft.com/office/powerpoint/2010/main" val="1685944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8" name="Shape 15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SzPct val="25000"/>
              <a:buNone/>
            </a:pPr>
            <a:endParaRPr sz="1800" b="0" i="0" u="none" strike="noStrike" cap="none"/>
          </a:p>
        </p:txBody>
      </p:sp>
    </p:spTree>
    <p:extLst>
      <p:ext uri="{BB962C8B-B14F-4D97-AF65-F5344CB8AC3E}">
        <p14:creationId xmlns:p14="http://schemas.microsoft.com/office/powerpoint/2010/main" val="3262837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4" name="Shape 224"/>
          <p:cNvSpPr txBox="1">
            <a:spLocks noGrp="1"/>
          </p:cNvSpPr>
          <p:nvPr>
            <p:ph type="body" idx="1"/>
          </p:nvPr>
        </p:nvSpPr>
        <p:spPr>
          <a:xfrm>
            <a:off x="701040" y="4415790"/>
            <a:ext cx="5608320" cy="4183380"/>
          </a:xfrm>
          <a:prstGeom prst="rect">
            <a:avLst/>
          </a:prstGeom>
          <a:noFill/>
          <a:ln>
            <a:noFill/>
          </a:ln>
        </p:spPr>
        <p:txBody>
          <a:bodyPr wrap="square" lIns="93162" tIns="93162" rIns="93162" bIns="93162" anchor="t" anchorCtr="0">
            <a:noAutofit/>
          </a:bodyPr>
          <a:lstStyle/>
          <a:p>
            <a:pPr>
              <a:buSzPct val="25000"/>
              <a:buNone/>
            </a:pPr>
            <a:endParaRPr/>
          </a:p>
        </p:txBody>
      </p:sp>
    </p:spTree>
    <p:extLst>
      <p:ext uri="{BB962C8B-B14F-4D97-AF65-F5344CB8AC3E}">
        <p14:creationId xmlns:p14="http://schemas.microsoft.com/office/powerpoint/2010/main" val="2894938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Castro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CC37B-D6A5-469A-BB2C-BE72192274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31319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Castro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CC37B-D6A5-469A-BB2C-BE72192274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43497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2" name="Shape 11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SzPct val="25000"/>
              <a:buNone/>
            </a:pPr>
            <a:endParaRPr sz="1800" b="0" i="0" u="none" strike="noStrike" cap="none"/>
          </a:p>
        </p:txBody>
      </p:sp>
    </p:spTree>
    <p:extLst>
      <p:ext uri="{BB962C8B-B14F-4D97-AF65-F5344CB8AC3E}">
        <p14:creationId xmlns:p14="http://schemas.microsoft.com/office/powerpoint/2010/main" val="1821886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1" name="Shape 12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SzPct val="25000"/>
              <a:buNone/>
            </a:pPr>
            <a:endParaRPr sz="1800" b="0" i="0" u="none" strike="noStrike" cap="none"/>
          </a:p>
        </p:txBody>
      </p:sp>
    </p:spTree>
    <p:extLst>
      <p:ext uri="{BB962C8B-B14F-4D97-AF65-F5344CB8AC3E}">
        <p14:creationId xmlns:p14="http://schemas.microsoft.com/office/powerpoint/2010/main" val="1401792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2" name="Shape 11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SzPct val="25000"/>
              <a:buNone/>
            </a:pPr>
            <a:r>
              <a:rPr lang="en-US" sz="1800" b="0" i="0" u="none" strike="noStrike" cap="none" dirty="0"/>
              <a:t>Campuses are willing to work with any students who may need more time beyond their current intent date and those who may need a waiver of the deposit</a:t>
            </a:r>
            <a:endParaRPr sz="1800" b="0" i="0" u="none" strike="noStrike" cap="none" dirty="0"/>
          </a:p>
        </p:txBody>
      </p:sp>
    </p:spTree>
    <p:extLst>
      <p:ext uri="{BB962C8B-B14F-4D97-AF65-F5344CB8AC3E}">
        <p14:creationId xmlns:p14="http://schemas.microsoft.com/office/powerpoint/2010/main" val="1580140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2" name="Shape 24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SzPct val="25000"/>
              <a:buNone/>
            </a:pPr>
            <a:endParaRPr sz="1800" b="0" i="0" u="none" strike="noStrike" cap="non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1" name="Shape 12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SzPct val="25000"/>
              <a:buNone/>
            </a:pPr>
            <a:r>
              <a:rPr lang="en-US" sz="1800" b="0" i="0" u="none" strike="noStrike" cap="none" dirty="0"/>
              <a:t>Early Start – campuses will still make the appropriate placements. Students who would have attended Early Start will be placed in college level English and math with Supplemental instruction or in a stretch course depending on the individual campus approach.</a:t>
            </a:r>
            <a:endParaRPr sz="1800" b="0" i="0" u="none" strike="noStrike" cap="none"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2" name="Shape 11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SzPct val="25000"/>
              <a:buNone/>
            </a:pPr>
            <a:r>
              <a:rPr lang="en-US" sz="1800" b="0" i="0" u="none" strike="noStrike" kern="1200" cap="none" baseline="0" dirty="0">
                <a:solidFill>
                  <a:schemeClr val="tx1"/>
                </a:solidFill>
                <a:latin typeface="+mn-lt"/>
                <a:ea typeface="+mn-ea"/>
                <a:cs typeface="+mn-cs"/>
              </a:rPr>
              <a:t>We have heard of some schools altering their grading scale for the spring 2020 term. We ask that this is notated on the final transcript.</a:t>
            </a:r>
          </a:p>
          <a:p>
            <a:pPr marL="0" marR="0" lvl="0" indent="0" algn="l" rtl="0">
              <a:spcBef>
                <a:spcPts val="0"/>
              </a:spcBef>
              <a:buSzPct val="25000"/>
              <a:buNone/>
            </a:pPr>
            <a:endParaRPr lang="en-US" sz="1800" b="0" i="0" u="none" strike="noStrike" kern="1200" cap="none" baseline="0" dirty="0">
              <a:solidFill>
                <a:schemeClr val="tx1"/>
              </a:solidFill>
              <a:latin typeface="+mn-lt"/>
              <a:ea typeface="+mn-ea"/>
              <a:cs typeface="+mn-cs"/>
            </a:endParaRPr>
          </a:p>
          <a:p>
            <a:pPr marL="0" marR="0" lvl="0" indent="0" algn="l" rtl="0">
              <a:spcBef>
                <a:spcPts val="0"/>
              </a:spcBef>
              <a:buSzPct val="25000"/>
              <a:buNone/>
            </a:pPr>
            <a:r>
              <a:rPr lang="en-US" sz="1800" b="0" i="0" u="none" strike="noStrike" kern="1200" cap="none" baseline="0" dirty="0">
                <a:solidFill>
                  <a:schemeClr val="tx1"/>
                </a:solidFill>
                <a:latin typeface="+mn-lt"/>
                <a:ea typeface="+mn-ea"/>
                <a:cs typeface="+mn-cs"/>
              </a:rPr>
              <a:t>Current seniors who have been offered admission to a CSU campus for fall 2020 are expected to meet their conditions/provisions of admission, including earning C- or better grades (or P/CR grades) in their spring coursework.</a:t>
            </a:r>
          </a:p>
          <a:p>
            <a:pPr marL="0" marR="0" lvl="0" indent="0" algn="l" rtl="0">
              <a:spcBef>
                <a:spcPts val="0"/>
              </a:spcBef>
              <a:buSzPct val="25000"/>
              <a:buNone/>
            </a:pPr>
            <a:endParaRPr lang="en-US" sz="1800" b="0" i="0" u="none" strike="noStrike" kern="1200" cap="none" baseline="0" dirty="0">
              <a:solidFill>
                <a:schemeClr val="tx1"/>
              </a:solidFill>
              <a:latin typeface="+mn-lt"/>
              <a:ea typeface="+mn-ea"/>
              <a:cs typeface="+mn-cs"/>
            </a:endParaRPr>
          </a:p>
          <a:p>
            <a:pPr marL="0" marR="0" lvl="0" indent="0" algn="l" rtl="0">
              <a:spcBef>
                <a:spcPts val="0"/>
              </a:spcBef>
              <a:buSzPct val="25000"/>
              <a:buNone/>
            </a:pPr>
            <a:r>
              <a:rPr lang="en-US" sz="1800" b="0" i="0" u="none" strike="noStrike" kern="1200" cap="none" baseline="0" dirty="0">
                <a:solidFill>
                  <a:schemeClr val="tx1"/>
                </a:solidFill>
                <a:latin typeface="+mn-lt"/>
                <a:ea typeface="+mn-ea"/>
                <a:cs typeface="+mn-cs"/>
              </a:rPr>
              <a:t>A pass grade will validate Math, language other than English and Chemistry</a:t>
            </a:r>
          </a:p>
        </p:txBody>
      </p:sp>
    </p:spTree>
    <p:extLst>
      <p:ext uri="{BB962C8B-B14F-4D97-AF65-F5344CB8AC3E}">
        <p14:creationId xmlns:p14="http://schemas.microsoft.com/office/powerpoint/2010/main" val="1165831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1" name="Shape 12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endParaRPr lang="en-US" sz="1800" b="0" i="0" u="none" strike="noStrike" kern="1200" cap="none" baseline="0" dirty="0">
              <a:solidFill>
                <a:schemeClr val="tx1"/>
              </a:solidFill>
              <a:latin typeface="+mn-lt"/>
              <a:ea typeface="+mn-ea"/>
              <a:cs typeface="+mn-cs"/>
            </a:endParaRPr>
          </a:p>
          <a:p>
            <a:pPr>
              <a:buNone/>
            </a:pPr>
            <a:r>
              <a:rPr lang="en-US" sz="1800" b="0" i="0" u="none" strike="noStrike" kern="1200" cap="none" baseline="0" dirty="0">
                <a:solidFill>
                  <a:schemeClr val="tx1"/>
                </a:solidFill>
                <a:latin typeface="+mn-lt"/>
                <a:ea typeface="+mn-ea"/>
                <a:cs typeface="+mn-cs"/>
              </a:rPr>
              <a:t>The College Board has modified the AP exams for 2020; exams will be online, will be 45 minutes in length, and will cover only content that most schools likely would have covered through early March. </a:t>
            </a:r>
          </a:p>
          <a:p>
            <a:pPr>
              <a:buNone/>
            </a:pPr>
            <a:endParaRPr lang="en-US" sz="1800" b="0" i="0" u="none" strike="noStrike" kern="1200" cap="none" baseline="0" dirty="0">
              <a:solidFill>
                <a:schemeClr val="tx1"/>
              </a:solidFill>
              <a:latin typeface="+mn-lt"/>
              <a:ea typeface="+mn-ea"/>
              <a:cs typeface="+mn-cs"/>
            </a:endParaRPr>
          </a:p>
          <a:p>
            <a:pPr>
              <a:buNone/>
            </a:pPr>
            <a:r>
              <a:rPr lang="en-US" sz="1800" b="0" i="0" u="none" strike="noStrike" kern="1200" cap="none" baseline="0" dirty="0">
                <a:solidFill>
                  <a:schemeClr val="tx1"/>
                </a:solidFill>
                <a:latin typeface="+mn-lt"/>
                <a:ea typeface="+mn-ea"/>
                <a:cs typeface="+mn-cs"/>
              </a:rPr>
              <a:t>IBO has cancelled all spring 2020 IB exams around the world, but they are implementing external assessment measures to award scores consistent with the scores typically awarded for their exams.</a:t>
            </a:r>
          </a:p>
          <a:p>
            <a:pPr marL="0" marR="0" lvl="0" indent="0" algn="l" rtl="0">
              <a:spcBef>
                <a:spcPts val="0"/>
              </a:spcBef>
              <a:buSzPct val="25000"/>
              <a:buNone/>
            </a:pPr>
            <a:endParaRPr sz="1800" b="0" i="0" u="none" strike="noStrike" cap="none" dirty="0"/>
          </a:p>
        </p:txBody>
      </p:sp>
    </p:spTree>
    <p:extLst>
      <p:ext uri="{BB962C8B-B14F-4D97-AF65-F5344CB8AC3E}">
        <p14:creationId xmlns:p14="http://schemas.microsoft.com/office/powerpoint/2010/main" val="1726059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9" name="Shape 13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SzPct val="25000"/>
              <a:buNone/>
            </a:pPr>
            <a:r>
              <a:rPr lang="en-US" sz="1800" b="0" i="0" u="none" strike="noStrike" cap="none" dirty="0"/>
              <a:t>ACT and SAT test scores will not be used in any admission decision process.</a:t>
            </a:r>
          </a:p>
          <a:p>
            <a:pPr marL="0" marR="0" lvl="0" indent="0" algn="l" rtl="0">
              <a:spcBef>
                <a:spcPts val="0"/>
              </a:spcBef>
              <a:buSzPct val="25000"/>
              <a:buNone/>
            </a:pPr>
            <a:endParaRPr lang="en-US" sz="1800" b="0" i="0" u="none" strike="noStrike" cap="none" dirty="0"/>
          </a:p>
          <a:p>
            <a:pPr marL="0" marR="0" lvl="0" indent="0" algn="l" rtl="0">
              <a:spcBef>
                <a:spcPts val="0"/>
              </a:spcBef>
              <a:buSzPct val="25000"/>
              <a:buNone/>
            </a:pPr>
            <a:r>
              <a:rPr lang="en-US" sz="1800" b="0" i="0" u="none" strike="noStrike" cap="none" dirty="0"/>
              <a:t>If a student is admitted to a CSU and an applicant has already taken and submitted their scores they will be used to assist with college level English and math placement</a:t>
            </a:r>
            <a:endParaRPr sz="1800" b="0" i="0" u="none" strike="noStrike" cap="none"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spcBef>
                <a:spcPts val="0"/>
              </a:spcBef>
              <a:spcAft>
                <a:spcPts val="0"/>
              </a:spcAft>
              <a:buNone/>
              <a:defRPr sz="14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None/>
              <a:defRPr sz="14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None/>
              <a:defRPr sz="14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None/>
              <a:defRPr sz="14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None/>
              <a:defRPr sz="1400" b="0" i="0" u="none" strike="noStrike" cap="none">
                <a:solidFill>
                  <a:srgbClr val="000000"/>
                </a:solidFill>
                <a:latin typeface="Arial"/>
                <a:ea typeface="Arial"/>
                <a:cs typeface="Arial"/>
                <a:sym typeface="Arial"/>
              </a:defRPr>
            </a:lvl9pPr>
          </a:lstStyle>
          <a:p>
            <a:endParaRPr/>
          </a:p>
        </p:txBody>
      </p:sp>
      <p:sp>
        <p:nvSpPr>
          <p:cNvPr id="21" name="Shape 21"/>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ct val="1000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ct val="1000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ct val="1000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ct val="1000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 name="Shape 22"/>
          <p:cNvSpPr txBox="1">
            <a:spLocks noGrp="1"/>
          </p:cNvSpPr>
          <p:nvPr>
            <p:ph type="sldNum" idx="12"/>
          </p:nvPr>
        </p:nvSpPr>
        <p:spPr>
          <a:xfrm>
            <a:off x="8472487" y="4662487"/>
            <a:ext cx="549275" cy="3937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ct val="100000"/>
              <a:buFont typeface="Arial"/>
              <a:buNone/>
            </a:pPr>
            <a:fld id="{00000000-1234-1234-1234-123412341234}" type="slidenum">
              <a:rPr lang="en-US" sz="1400" b="0" i="0" u="none">
                <a:solidFill>
                  <a:srgbClr val="000000"/>
                </a:solidFill>
                <a:latin typeface="Arial"/>
                <a:ea typeface="Arial"/>
                <a:cs typeface="Arial"/>
                <a:sym typeface="Arial"/>
              </a:rPr>
              <a:t>‹#›</a:t>
            </a:fld>
            <a:endParaRPr lang="en-US" sz="1400" b="0" i="0" u="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A3323-271B-4B4B-80C4-33ACADEE58D3}" type="datetimeFigureOut">
              <a:rPr lang="en-US" smtClean="0"/>
              <a:t>4/30/2020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543110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4103267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282277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251815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552854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C1A3323-271B-4B4B-80C4-33ACADEE58D3}"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052779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253916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A3323-271B-4B4B-80C4-33ACADEE58D3}"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949024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1A3323-271B-4B4B-80C4-33ACADEE58D3}"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772835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1A3323-271B-4B4B-80C4-33ACADEE58D3}" type="datetimeFigureOut">
              <a:rPr lang="en-US" smtClean="0"/>
              <a:t>4/30/2020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796753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SmartArt Placeholder 2"/>
          <p:cNvSpPr>
            <a:spLocks noGrp="1"/>
          </p:cNvSpPr>
          <p:nvPr>
            <p:ph type="dgm" idx="1"/>
          </p:nvPr>
        </p:nvSpPr>
        <p:spPr>
          <a:xfrm>
            <a:off x="457200" y="1200151"/>
            <a:ext cx="8229600" cy="339447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603D91-2F5D-4DA9-9904-FEDB4C39E6CC}" type="slidenum">
              <a:rPr lang="en-US"/>
              <a:pPr>
                <a:defRPr/>
              </a:pPr>
              <a:t>‹#›</a:t>
            </a:fld>
            <a:endParaRPr lang="en-US"/>
          </a:p>
        </p:txBody>
      </p:sp>
    </p:spTree>
    <p:extLst>
      <p:ext uri="{BB962C8B-B14F-4D97-AF65-F5344CB8AC3E}">
        <p14:creationId xmlns:p14="http://schemas.microsoft.com/office/powerpoint/2010/main" val="2207429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1A3323-271B-4B4B-80C4-33ACADEE58D3}" type="datetimeFigureOut">
              <a:rPr lang="en-US" smtClean="0"/>
              <a:t>4/30/2020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408552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A3323-271B-4B4B-80C4-33ACADEE58D3}" type="datetimeFigureOut">
              <a:rPr lang="en-US" smtClean="0"/>
              <a:t>4/30/2020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642029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156517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508855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40094382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4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731333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7"/>
        <p:cNvGrpSpPr/>
        <p:nvPr/>
      </p:nvGrpSpPr>
      <p:grpSpPr>
        <a:xfrm>
          <a:off x="0" y="0"/>
          <a:ext cx="0" cy="0"/>
          <a:chOff x="0" y="0"/>
          <a:chExt cx="0" cy="0"/>
        </a:xfrm>
      </p:grpSpPr>
      <p:sp>
        <p:nvSpPr>
          <p:cNvPr id="98" name="Shape 98"/>
          <p:cNvSpPr txBox="1">
            <a:spLocks noGrp="1"/>
          </p:cNvSpPr>
          <p:nvPr>
            <p:ph type="sldNum" idx="12"/>
          </p:nvPr>
        </p:nvSpPr>
        <p:spPr>
          <a:xfrm>
            <a:off x="8472487" y="4662487"/>
            <a:ext cx="549275" cy="3937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ct val="100000"/>
              <a:buFont typeface="Arial"/>
              <a:buNone/>
            </a:pPr>
            <a:fld id="{00000000-1234-1234-1234-123412341234}" type="slidenum">
              <a:rPr lang="en-US" sz="1400" b="0" i="0" u="none">
                <a:solidFill>
                  <a:srgbClr val="000000"/>
                </a:solidFill>
                <a:latin typeface="Arial"/>
                <a:ea typeface="Arial"/>
                <a:cs typeface="Arial"/>
                <a:sym typeface="Arial"/>
              </a:rPr>
              <a:t>‹#›</a:t>
            </a:fld>
            <a:endParaRPr lang="en-US" sz="1400" b="0" i="0" u="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C1A3323-271B-4B4B-80C4-33ACADEE58D3}"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015819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906061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A3323-271B-4B4B-80C4-33ACADEE58D3}"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10590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1A3323-271B-4B4B-80C4-33ACADEE58D3}"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683060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1A3323-271B-4B4B-80C4-33ACADEE58D3}" type="datetimeFigureOut">
              <a:rPr lang="en-US" smtClean="0"/>
              <a:t>4/30/2020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679351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1A3323-271B-4B4B-80C4-33ACADEE58D3}" type="datetimeFigureOut">
              <a:rPr lang="en-US" smtClean="0"/>
              <a:t>4/30/2020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4417994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
        <p:cNvGrpSpPr/>
        <p:nvPr/>
      </p:nvGrpSpPr>
      <p:grpSpPr>
        <a:xfrm>
          <a:off x="0" y="0"/>
          <a:ext cx="0" cy="0"/>
          <a:chOff x="0" y="0"/>
          <a:chExt cx="0" cy="0"/>
        </a:xfrm>
      </p:grpSpPr>
      <p:sp>
        <p:nvSpPr>
          <p:cNvPr id="15" name="Shape 15"/>
          <p:cNvSpPr txBox="1"/>
          <p:nvPr/>
        </p:nvSpPr>
        <p:spPr>
          <a:xfrm>
            <a:off x="0" y="5045075"/>
            <a:ext cx="9144000" cy="98425"/>
          </a:xfrm>
          <a:prstGeom prst="rect">
            <a:avLst/>
          </a:prstGeom>
          <a:solidFill>
            <a:schemeClr val="lt2"/>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6" name="Shape 16"/>
          <p:cNvSpPr txBox="1">
            <a:spLocks noGrp="1"/>
          </p:cNvSpPr>
          <p:nvPr>
            <p:ph type="title"/>
          </p:nvPr>
        </p:nvSpPr>
        <p:spPr>
          <a:xfrm>
            <a:off x="311150" y="444500"/>
            <a:ext cx="8521700" cy="573087"/>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spcBef>
                <a:spcPts val="0"/>
              </a:spcBef>
              <a:spcAft>
                <a:spcPts val="0"/>
              </a:spcAft>
              <a:buNone/>
              <a:defRPr sz="14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None/>
              <a:defRPr sz="14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None/>
              <a:defRPr sz="14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None/>
              <a:defRPr sz="14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None/>
              <a:defRPr sz="1400" b="0" i="0" u="none" strike="noStrike" cap="none">
                <a:solidFill>
                  <a:srgbClr val="000000"/>
                </a:solidFill>
                <a:latin typeface="Arial"/>
                <a:ea typeface="Arial"/>
                <a:cs typeface="Arial"/>
                <a:sym typeface="Arial"/>
              </a:defRPr>
            </a:lvl9pPr>
          </a:lstStyle>
          <a:p>
            <a:endParaRPr/>
          </a:p>
        </p:txBody>
      </p:sp>
      <p:sp>
        <p:nvSpPr>
          <p:cNvPr id="17" name="Shape 17"/>
          <p:cNvSpPr txBox="1">
            <a:spLocks noGrp="1"/>
          </p:cNvSpPr>
          <p:nvPr>
            <p:ph type="body" idx="1"/>
          </p:nvPr>
        </p:nvSpPr>
        <p:spPr>
          <a:xfrm>
            <a:off x="311150" y="1152525"/>
            <a:ext cx="8521700" cy="3416300"/>
          </a:xfrm>
          <a:prstGeom prst="rect">
            <a:avLst/>
          </a:prstGeom>
          <a:noFill/>
          <a:ln>
            <a:noFill/>
          </a:ln>
        </p:spPr>
        <p:txBody>
          <a:bodyPr wrap="square" lIns="91425" tIns="91425" rIns="91425" bIns="91425" anchor="t" anchorCtr="0"/>
          <a:lstStyle>
            <a:lvl1pPr marL="0" marR="0" lvl="0" indent="0" algn="l" rtl="0">
              <a:spcBef>
                <a:spcPts val="0"/>
              </a:spcBef>
              <a:spcAft>
                <a:spcPts val="0"/>
              </a:spcAft>
              <a:buChar char="●"/>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Char char="○"/>
              <a:defRPr sz="1400" b="0" i="0" u="none" strike="noStrike" cap="none">
                <a:solidFill>
                  <a:srgbClr val="000000"/>
                </a:solidFill>
                <a:latin typeface="Arial"/>
                <a:ea typeface="Arial"/>
                <a:cs typeface="Arial"/>
                <a:sym typeface="Arial"/>
              </a:defRPr>
            </a:lvl2pPr>
            <a:lvl3pPr marL="0" marR="0" lvl="2" indent="0" algn="l" rtl="0">
              <a:spcBef>
                <a:spcPts val="0"/>
              </a:spcBef>
              <a:spcAft>
                <a:spcPts val="0"/>
              </a:spcAft>
              <a:buChar char="■"/>
              <a:defRPr sz="1400" b="0" i="0" u="none" strike="noStrike" cap="none">
                <a:solidFill>
                  <a:srgbClr val="000000"/>
                </a:solidFill>
                <a:latin typeface="Arial"/>
                <a:ea typeface="Arial"/>
                <a:cs typeface="Arial"/>
                <a:sym typeface="Arial"/>
              </a:defRPr>
            </a:lvl3pPr>
            <a:lvl4pPr marL="0" marR="0" lvl="3" indent="0" algn="l" rtl="0">
              <a:spcBef>
                <a:spcPts val="0"/>
              </a:spcBef>
              <a:spcAft>
                <a:spcPts val="0"/>
              </a:spcAft>
              <a:buChar char="●"/>
              <a:defRPr sz="1400" b="0" i="0" u="none" strike="noStrike" cap="none">
                <a:solidFill>
                  <a:srgbClr val="000000"/>
                </a:solidFill>
                <a:latin typeface="Arial"/>
                <a:ea typeface="Arial"/>
                <a:cs typeface="Arial"/>
                <a:sym typeface="Arial"/>
              </a:defRPr>
            </a:lvl4pPr>
            <a:lvl5pPr marL="0" marR="0" lvl="4" indent="0" algn="l" rtl="0">
              <a:spcBef>
                <a:spcPts val="0"/>
              </a:spcBef>
              <a:spcAft>
                <a:spcPts val="0"/>
              </a:spcAft>
              <a:buChar char="○"/>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ct val="100000"/>
              <a:buFont typeface="Arial"/>
              <a:buChar char="■"/>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ct val="100000"/>
              <a:buFont typeface="Arial"/>
              <a:buChar char="●"/>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ct val="100000"/>
              <a:buFont typeface="Arial"/>
              <a:buChar char="○"/>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ct val="1000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8" name="Shape 18"/>
          <p:cNvSpPr txBox="1">
            <a:spLocks noGrp="1"/>
          </p:cNvSpPr>
          <p:nvPr>
            <p:ph type="sldNum" idx="12"/>
          </p:nvPr>
        </p:nvSpPr>
        <p:spPr>
          <a:xfrm>
            <a:off x="8472487" y="4662487"/>
            <a:ext cx="549275" cy="3937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ct val="100000"/>
              <a:buFont typeface="Arial"/>
              <a:buNone/>
            </a:pPr>
            <a:fld id="{00000000-1234-1234-1234-123412341234}" type="slidenum">
              <a:rPr lang="en-US" sz="1400" b="0" i="0" u="none">
                <a:solidFill>
                  <a:srgbClr val="000000"/>
                </a:solidFill>
                <a:latin typeface="Arial"/>
                <a:ea typeface="Arial"/>
                <a:cs typeface="Arial"/>
                <a:sym typeface="Arial"/>
              </a:rPr>
              <a:t>‹#›</a:t>
            </a:fld>
            <a:endParaRPr lang="en-US" sz="1400" b="0" i="0" u="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7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311150" y="444500"/>
            <a:ext cx="8521700" cy="573087"/>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spcBef>
                <a:spcPts val="0"/>
              </a:spcBef>
              <a:spcAft>
                <a:spcPts val="0"/>
              </a:spcAft>
              <a:buNone/>
              <a:defRPr sz="14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None/>
              <a:defRPr sz="14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None/>
              <a:defRPr sz="14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None/>
              <a:defRPr sz="14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None/>
              <a:defRPr sz="1400" b="0" i="0" u="none" strike="noStrike" cap="none">
                <a:solidFill>
                  <a:srgbClr val="000000"/>
                </a:solidFill>
                <a:latin typeface="Arial"/>
                <a:ea typeface="Arial"/>
                <a:cs typeface="Arial"/>
                <a:sym typeface="Arial"/>
              </a:defRPr>
            </a:lvl9pPr>
          </a:lstStyle>
          <a:p>
            <a:endParaRPr/>
          </a:p>
        </p:txBody>
      </p:sp>
      <p:sp>
        <p:nvSpPr>
          <p:cNvPr id="95" name="Shape 95"/>
          <p:cNvSpPr txBox="1">
            <a:spLocks noGrp="1"/>
          </p:cNvSpPr>
          <p:nvPr>
            <p:ph type="body" idx="1"/>
          </p:nvPr>
        </p:nvSpPr>
        <p:spPr>
          <a:xfrm>
            <a:off x="311150" y="1152525"/>
            <a:ext cx="8521700" cy="3416300"/>
          </a:xfrm>
          <a:prstGeom prst="rect">
            <a:avLst/>
          </a:prstGeom>
          <a:noFill/>
          <a:ln>
            <a:noFill/>
          </a:ln>
        </p:spPr>
        <p:txBody>
          <a:bodyPr wrap="square" lIns="91425" tIns="91425" rIns="91425" bIns="91425" anchor="t" anchorCtr="0"/>
          <a:lstStyle>
            <a:lvl1pPr marL="0" marR="0" lvl="0" indent="0" algn="l" rtl="0">
              <a:spcBef>
                <a:spcPts val="0"/>
              </a:spcBef>
              <a:spcAft>
                <a:spcPts val="0"/>
              </a:spcAft>
              <a:buChar char="●"/>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Char char="○"/>
              <a:defRPr sz="1400" b="0" i="0" u="none" strike="noStrike" cap="none">
                <a:solidFill>
                  <a:srgbClr val="000000"/>
                </a:solidFill>
                <a:latin typeface="Arial"/>
                <a:ea typeface="Arial"/>
                <a:cs typeface="Arial"/>
                <a:sym typeface="Arial"/>
              </a:defRPr>
            </a:lvl2pPr>
            <a:lvl3pPr marL="0" marR="0" lvl="2" indent="0" algn="l" rtl="0">
              <a:spcBef>
                <a:spcPts val="0"/>
              </a:spcBef>
              <a:spcAft>
                <a:spcPts val="0"/>
              </a:spcAft>
              <a:buChar char="■"/>
              <a:defRPr sz="1400" b="0" i="0" u="none" strike="noStrike" cap="none">
                <a:solidFill>
                  <a:srgbClr val="000000"/>
                </a:solidFill>
                <a:latin typeface="Arial"/>
                <a:ea typeface="Arial"/>
                <a:cs typeface="Arial"/>
                <a:sym typeface="Arial"/>
              </a:defRPr>
            </a:lvl3pPr>
            <a:lvl4pPr marL="0" marR="0" lvl="3" indent="0" algn="l" rtl="0">
              <a:spcBef>
                <a:spcPts val="0"/>
              </a:spcBef>
              <a:spcAft>
                <a:spcPts val="0"/>
              </a:spcAft>
              <a:buChar char="●"/>
              <a:defRPr sz="1400" b="0" i="0" u="none" strike="noStrike" cap="none">
                <a:solidFill>
                  <a:srgbClr val="000000"/>
                </a:solidFill>
                <a:latin typeface="Arial"/>
                <a:ea typeface="Arial"/>
                <a:cs typeface="Arial"/>
                <a:sym typeface="Arial"/>
              </a:defRPr>
            </a:lvl4pPr>
            <a:lvl5pPr marL="0" marR="0" lvl="4" indent="0" algn="l" rtl="0">
              <a:spcBef>
                <a:spcPts val="0"/>
              </a:spcBef>
              <a:spcAft>
                <a:spcPts val="0"/>
              </a:spcAft>
              <a:buChar char="○"/>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ct val="100000"/>
              <a:buFont typeface="Arial"/>
              <a:buChar char="■"/>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ct val="100000"/>
              <a:buFont typeface="Arial"/>
              <a:buChar char="●"/>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ct val="100000"/>
              <a:buFont typeface="Arial"/>
              <a:buChar char="○"/>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ct val="1000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6" name="Shape 96"/>
          <p:cNvSpPr txBox="1">
            <a:spLocks noGrp="1"/>
          </p:cNvSpPr>
          <p:nvPr>
            <p:ph type="sldNum" idx="12"/>
          </p:nvPr>
        </p:nvSpPr>
        <p:spPr>
          <a:xfrm>
            <a:off x="8472487" y="4662487"/>
            <a:ext cx="549275" cy="393700"/>
          </a:xfrm>
          <a:prstGeom prst="rect">
            <a:avLst/>
          </a:prstGeom>
          <a:no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ct val="100000"/>
              <a:buFont typeface="Arial"/>
              <a:buNone/>
            </a:pPr>
            <a:fld id="{00000000-1234-1234-1234-123412341234}" type="slidenum">
              <a:rPr lang="en-US" sz="1400" b="0" i="0" u="none">
                <a:solidFill>
                  <a:srgbClr val="000000"/>
                </a:solidFill>
                <a:latin typeface="Arial"/>
                <a:ea typeface="Arial"/>
                <a:cs typeface="Arial"/>
                <a:sym typeface="Arial"/>
              </a:rPr>
              <a:t>‹#›</a:t>
            </a:fld>
            <a:endParaRPr lang="en-US" sz="1400" b="0" i="0" u="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C1A3323-271B-4B4B-80C4-33ACADEE58D3}" type="datetimeFigureOut">
              <a:rPr lang="en-US" smtClean="0"/>
              <a:t>4/30/2020</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FFD05C9-68B6-6242-BE30-1C50B077565A}" type="slidenum">
              <a:rPr lang="en-US" smtClean="0"/>
              <a:t>‹#›</a:t>
            </a:fld>
            <a:endParaRPr lang="en-US"/>
          </a:p>
        </p:txBody>
      </p:sp>
    </p:spTree>
    <p:extLst>
      <p:ext uri="{BB962C8B-B14F-4D97-AF65-F5344CB8AC3E}">
        <p14:creationId xmlns:p14="http://schemas.microsoft.com/office/powerpoint/2010/main" val="40016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C1A3323-271B-4B4B-80C4-33ACADEE58D3}" type="datetimeFigureOut">
              <a:rPr lang="en-US" smtClean="0"/>
              <a:t>4/30/2020</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FFD05C9-68B6-6242-BE30-1C50B077565A}" type="slidenum">
              <a:rPr lang="en-US" smtClean="0"/>
              <a:t>‹#›</a:t>
            </a:fld>
            <a:endParaRPr lang="en-US"/>
          </a:p>
        </p:txBody>
      </p:sp>
    </p:spTree>
    <p:extLst>
      <p:ext uri="{BB962C8B-B14F-4D97-AF65-F5344CB8AC3E}">
        <p14:creationId xmlns:p14="http://schemas.microsoft.com/office/powerpoint/2010/main" val="18706533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www2.calstate.edu/attend/student-services/casper/Pages/external-exam-credit.aspx"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mailto:Calstateapply@Calstate.ed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www2.calstate.edu/apply/Pages/first-time-freshman-faq.aspx" TargetMode="External"/><Relationship Id="rId5" Type="http://schemas.openxmlformats.org/officeDocument/2006/relationships/hyperlink" Target="https://www2.calstate.edu/apply/freshman/Pages/first-time-freshman-guidance.aspx" TargetMode="External"/><Relationship Id="rId4" Type="http://schemas.openxmlformats.org/officeDocument/2006/relationships/hyperlink" Target="https://www2.calstate.edu/apply/Pages/default.aspx"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hyperlink" Target="mailto:calderob@sonoma.edu" TargetMode="External"/><Relationship Id="rId4" Type="http://schemas.openxmlformats.org/officeDocument/2006/relationships/hyperlink" Target="https://www2.calstate.edu/Appl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hyperlink" Target="mailto:pcaro@rcoe.us" TargetMode="External"/><Relationship Id="rId4" Type="http://schemas.openxmlformats.org/officeDocument/2006/relationships/hyperlink" Target="mailto:ccifuentes@rcoe.u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rcec.us/" TargetMode="External"/><Relationship Id="rId7" Type="http://schemas.openxmlformats.org/officeDocument/2006/relationships/image" Target="../media/image9.png"/><Relationship Id="rId2" Type="http://schemas.openxmlformats.org/officeDocument/2006/relationships/image" Target="../media/image5.tiff"/><Relationship Id="rId1" Type="http://schemas.openxmlformats.org/officeDocument/2006/relationships/slideLayout" Target="../slideLayouts/slideLayout16.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24.xml.rels><?xml version="1.0" encoding="UTF-8" standalone="yes"?>
<Relationships xmlns="http://schemas.openxmlformats.org/package/2006/relationships"><Relationship Id="rId3" Type="http://schemas.openxmlformats.org/officeDocument/2006/relationships/hyperlink" Target="http://www.pngall.com/thank-you-png" TargetMode="External"/><Relationship Id="rId2" Type="http://schemas.openxmlformats.org/officeDocument/2006/relationships/image" Target="../media/image29.png"/><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hyperlink" Target="http://www.rcec.us/" TargetMode="External"/><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hyperlink" Target="http://www.rcec.us/" TargetMode="External"/><Relationship Id="rId7" Type="http://schemas.openxmlformats.org/officeDocument/2006/relationships/image" Target="../media/image9.png"/><Relationship Id="rId2" Type="http://schemas.openxmlformats.org/officeDocument/2006/relationships/image" Target="../media/image5.tiff"/><Relationship Id="rId1" Type="http://schemas.openxmlformats.org/officeDocument/2006/relationships/slideLayout" Target="../slideLayouts/slideLayout16.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www2.calstate.edu/apply/redirection/Pages/default.aspx"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9763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94000"/>
            <a:lum/>
            <a:extLst>
              <a:ext uri="{28A0092B-C50C-407E-A947-70E740481C1C}">
                <a14:useLocalDpi xmlns:a14="http://schemas.microsoft.com/office/drawing/2010/main"/>
              </a:ext>
            </a:extLst>
          </a:blip>
          <a:srcRect/>
          <a:stretch>
            <a:fillRect/>
          </a:stretch>
        </a:blipFill>
        <a:effectLst/>
      </p:bgPr>
    </p:bg>
    <p:spTree>
      <p:nvGrpSpPr>
        <p:cNvPr id="1" name="Shape 122"/>
        <p:cNvGrpSpPr/>
        <p:nvPr/>
      </p:nvGrpSpPr>
      <p:grpSpPr>
        <a:xfrm>
          <a:off x="0" y="0"/>
          <a:ext cx="0" cy="0"/>
          <a:chOff x="0" y="0"/>
          <a:chExt cx="0" cy="0"/>
        </a:xfrm>
      </p:grpSpPr>
      <p:sp>
        <p:nvSpPr>
          <p:cNvPr id="124" name="Shape 124"/>
          <p:cNvSpPr txBox="1">
            <a:spLocks noGrp="1"/>
          </p:cNvSpPr>
          <p:nvPr>
            <p:ph type="ctrTitle" idx="4294967295"/>
          </p:nvPr>
        </p:nvSpPr>
        <p:spPr>
          <a:xfrm>
            <a:off x="0" y="5019675"/>
            <a:ext cx="9144000" cy="123825"/>
          </a:xfrm>
          <a:prstGeom prst="rect">
            <a:avLst/>
          </a:prstGeom>
          <a:solidFill>
            <a:schemeClr val="accent5">
              <a:lumMod val="75000"/>
            </a:schemeClr>
          </a:solid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rgbClr val="6AA84F"/>
              </a:buClr>
              <a:buSzPct val="100000"/>
              <a:buFont typeface="Proxima Nova"/>
              <a:buNone/>
            </a:pP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endParaRPr lang="en-US" sz="3600" b="0" i="0" u="none" strike="noStrike" cap="none">
              <a:solidFill>
                <a:srgbClr val="6AA84F"/>
              </a:solidFill>
              <a:latin typeface="Proxima Nova"/>
              <a:ea typeface="Proxima Nova"/>
              <a:cs typeface="Proxima Nova"/>
              <a:sym typeface="Proxima Nova"/>
            </a:endParaRPr>
          </a:p>
        </p:txBody>
      </p:sp>
      <p:sp>
        <p:nvSpPr>
          <p:cNvPr id="7" name="Shape 106"/>
          <p:cNvSpPr txBox="1"/>
          <p:nvPr/>
        </p:nvSpPr>
        <p:spPr>
          <a:xfrm>
            <a:off x="3754583" y="4083321"/>
            <a:ext cx="5389417" cy="963376"/>
          </a:xfrm>
          <a:prstGeom prst="rect">
            <a:avLst/>
          </a:prstGeom>
          <a:solidFill>
            <a:schemeClr val="bg1"/>
          </a:solidFill>
          <a:ln>
            <a:noFill/>
          </a:ln>
        </p:spPr>
        <p:txBody>
          <a:bodyPr wrap="square" lIns="91425" tIns="91425" rIns="91425" bIns="91425" anchor="ctr" anchorCtr="0">
            <a:noAutofit/>
          </a:bodyPr>
          <a:lstStyle/>
          <a:p>
            <a:pPr lvl="0" indent="-190500" algn="ctr">
              <a:buClr>
                <a:srgbClr val="F3F3F3"/>
              </a:buClr>
              <a:buSzPct val="100000"/>
            </a:pPr>
            <a:r>
              <a:rPr lang="en-US" sz="3000" b="1" dirty="0">
                <a:solidFill>
                  <a:schemeClr val="accent5">
                    <a:lumMod val="75000"/>
                  </a:schemeClr>
                </a:solidFill>
              </a:rPr>
              <a:t>Fall 2020 Accommodations &amp; Guidance</a:t>
            </a:r>
            <a:endParaRPr lang="en-US" sz="3000" b="1" i="0" u="none" strike="noStrike" cap="none" dirty="0">
              <a:solidFill>
                <a:schemeClr val="accent5">
                  <a:lumMod val="75000"/>
                </a:schemeClr>
              </a:solidFill>
              <a:sym typeface="Arial"/>
            </a:endParaRPr>
          </a:p>
        </p:txBody>
      </p:sp>
      <p:sp>
        <p:nvSpPr>
          <p:cNvPr id="8" name="Shape 118"/>
          <p:cNvSpPr txBox="1"/>
          <p:nvPr/>
        </p:nvSpPr>
        <p:spPr>
          <a:xfrm>
            <a:off x="4957207" y="42590"/>
            <a:ext cx="4186793" cy="3909443"/>
          </a:xfrm>
          <a:prstGeom prst="rect">
            <a:avLst/>
          </a:prstGeom>
          <a:solidFill>
            <a:schemeClr val="bg1"/>
          </a:solidFill>
          <a:ln>
            <a:noFill/>
          </a:ln>
        </p:spPr>
        <p:txBody>
          <a:bodyPr wrap="square" lIns="91425" tIns="91425" rIns="91425" bIns="91425" anchor="ctr" anchorCtr="0">
            <a:noAutofit/>
          </a:bodyPr>
          <a:lstStyle/>
          <a:p>
            <a:pPr marL="285750" lvl="0" indent="-285750">
              <a:spcAft>
                <a:spcPts val="1200"/>
              </a:spcAft>
              <a:buSzPct val="100000"/>
              <a:buFont typeface="Arial" panose="020B0604020202020204" pitchFamily="34" charset="0"/>
              <a:buChar char="•"/>
            </a:pPr>
            <a:r>
              <a:rPr lang="en-US" dirty="0">
                <a:solidFill>
                  <a:schemeClr val="accent5">
                    <a:lumMod val="75000"/>
                  </a:schemeClr>
                </a:solidFill>
                <a:latin typeface="+mn-lt"/>
              </a:rPr>
              <a:t>CSU campuses will accept Credit or Pass grades for winter, spring or summer 2020 terms</a:t>
            </a:r>
            <a:endParaRPr lang="en-US" b="1" dirty="0">
              <a:solidFill>
                <a:schemeClr val="accent5">
                  <a:lumMod val="75000"/>
                </a:schemeClr>
              </a:solidFill>
              <a:latin typeface="+mn-lt"/>
            </a:endParaRPr>
          </a:p>
          <a:p>
            <a:pPr marL="285750" lvl="0" indent="-285750">
              <a:spcAft>
                <a:spcPts val="1200"/>
              </a:spcAft>
              <a:buSzPct val="100000"/>
              <a:buFont typeface="Arial" panose="020B0604020202020204" pitchFamily="34" charset="0"/>
              <a:buChar char="•"/>
            </a:pPr>
            <a:r>
              <a:rPr lang="en-US" dirty="0">
                <a:solidFill>
                  <a:schemeClr val="accent5">
                    <a:lumMod val="75000"/>
                  </a:schemeClr>
                </a:solidFill>
                <a:latin typeface="+mn-lt"/>
              </a:rPr>
              <a:t>Early Start program will not take place for summer 2020</a:t>
            </a:r>
          </a:p>
          <a:p>
            <a:pPr marL="285750" lvl="0" indent="-285750">
              <a:spcAft>
                <a:spcPts val="1200"/>
              </a:spcAft>
              <a:buFont typeface="Arial" panose="020B0604020202020204" pitchFamily="34" charset="0"/>
              <a:buChar char="•"/>
            </a:pPr>
            <a:r>
              <a:rPr lang="en-US" dirty="0">
                <a:solidFill>
                  <a:schemeClr val="accent5">
                    <a:lumMod val="75000"/>
                  </a:schemeClr>
                </a:solidFill>
                <a:latin typeface="+mn-lt"/>
              </a:rPr>
              <a:t>Campuses will not rescind admission offers based on non-receipt of transcripts through fall term</a:t>
            </a:r>
          </a:p>
          <a:p>
            <a:pPr marL="285750" lvl="0" indent="-285750">
              <a:spcAft>
                <a:spcPts val="1200"/>
              </a:spcAft>
              <a:buSzPct val="100000"/>
              <a:buFont typeface="Arial" panose="020B0604020202020204" pitchFamily="34" charset="0"/>
              <a:buChar char="•"/>
            </a:pPr>
            <a:r>
              <a:rPr lang="en-US" dirty="0">
                <a:solidFill>
                  <a:schemeClr val="accent5">
                    <a:lumMod val="75000"/>
                  </a:schemeClr>
                </a:solidFill>
                <a:latin typeface="+mn-lt"/>
              </a:rPr>
              <a:t>Students will remain conditionally admitted until transcript is received</a:t>
            </a:r>
          </a:p>
          <a:p>
            <a:pPr marL="285750" lvl="0" indent="-285750">
              <a:spcAft>
                <a:spcPts val="1200"/>
              </a:spcAft>
              <a:buSzPct val="100000"/>
              <a:buFont typeface="Arial" panose="020B0604020202020204" pitchFamily="34" charset="0"/>
              <a:buChar char="•"/>
            </a:pPr>
            <a:r>
              <a:rPr lang="en-US" dirty="0">
                <a:solidFill>
                  <a:schemeClr val="accent5">
                    <a:lumMod val="75000"/>
                  </a:schemeClr>
                </a:solidFill>
                <a:latin typeface="+mn-lt"/>
              </a:rPr>
              <a:t>AP and IB Exam scores will continue to be accepted</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1934" y="279129"/>
            <a:ext cx="3463905" cy="3982127"/>
          </a:xfrm>
          <a:prstGeom prst="rect">
            <a:avLst/>
          </a:prstGeom>
        </p:spPr>
      </p:pic>
      <p:sp>
        <p:nvSpPr>
          <p:cNvPr id="13" name="Rectangle 12"/>
          <p:cNvSpPr/>
          <p:nvPr/>
        </p:nvSpPr>
        <p:spPr>
          <a:xfrm>
            <a:off x="1886727" y="3536789"/>
            <a:ext cx="2136889" cy="338554"/>
          </a:xfrm>
          <a:prstGeom prst="rect">
            <a:avLst/>
          </a:prstGeom>
          <a:noFill/>
        </p:spPr>
        <p:txBody>
          <a:bodyPr wrap="square" lIns="91440" tIns="45720" rIns="91440" bIns="45720">
            <a:spAutoFit/>
          </a:bodyPr>
          <a:lstStyle/>
          <a:p>
            <a:pPr algn="ctr"/>
            <a:endParaRPr lang="en-US" sz="1600" b="1" dirty="0">
              <a:ln w="12700">
                <a:solidFill>
                  <a:schemeClr val="bg1"/>
                </a:solidFill>
                <a:prstDash val="solid"/>
              </a:ln>
              <a:solidFill>
                <a:schemeClr val="accent5">
                  <a:lumMod val="75000"/>
                </a:schemeClr>
              </a:solidFill>
              <a:effectLst>
                <a:outerShdw blurRad="41275" dist="20320" dir="1800000" algn="tl" rotWithShape="0">
                  <a:srgbClr val="000000">
                    <a:alpha val="40000"/>
                  </a:srgbClr>
                </a:outerShdw>
              </a:effectLst>
              <a:latin typeface="Arial Black" panose="020B0A04020102020204" pitchFamily="34" charset="0"/>
              <a:cs typeface="Sansumi-Bold"/>
            </a:endParaRPr>
          </a:p>
        </p:txBody>
      </p:sp>
      <p:sp>
        <p:nvSpPr>
          <p:cNvPr id="5" name="TextBox 4"/>
          <p:cNvSpPr txBox="1"/>
          <p:nvPr/>
        </p:nvSpPr>
        <p:spPr>
          <a:xfrm>
            <a:off x="240704" y="612594"/>
            <a:ext cx="997232" cy="215444"/>
          </a:xfrm>
          <a:prstGeom prst="rect">
            <a:avLst/>
          </a:prstGeom>
          <a:noFill/>
        </p:spPr>
        <p:txBody>
          <a:bodyPr wrap="square" rtlCol="0">
            <a:spAutoFit/>
          </a:bodyPr>
          <a:lstStyle/>
          <a:p>
            <a:pPr marL="171450" indent="-171450">
              <a:buFont typeface="Arial" panose="020B0604020202020204" pitchFamily="34" charset="0"/>
              <a:buChar char="•"/>
            </a:pPr>
            <a:r>
              <a:rPr lang="en-US" sz="800" dirty="0">
                <a:solidFill>
                  <a:srgbClr val="FF0000"/>
                </a:solidFill>
                <a:latin typeface="Lato" panose="020B0604020202020204" charset="0"/>
              </a:rPr>
              <a:t>Humboldt</a:t>
            </a:r>
          </a:p>
        </p:txBody>
      </p:sp>
      <p:sp>
        <p:nvSpPr>
          <p:cNvPr id="15" name="TextBox 14"/>
          <p:cNvSpPr txBox="1"/>
          <p:nvPr/>
        </p:nvSpPr>
        <p:spPr>
          <a:xfrm>
            <a:off x="822950" y="985675"/>
            <a:ext cx="997232" cy="215444"/>
          </a:xfrm>
          <a:prstGeom prst="rect">
            <a:avLst/>
          </a:prstGeom>
          <a:noFill/>
        </p:spPr>
        <p:txBody>
          <a:bodyPr wrap="square" rtlCol="0">
            <a:spAutoFit/>
          </a:bodyPr>
          <a:lstStyle/>
          <a:p>
            <a:pPr marL="171450" indent="-171450">
              <a:buFont typeface="Arial" panose="020B0604020202020204" pitchFamily="34" charset="0"/>
              <a:buChar char="•"/>
            </a:pPr>
            <a:r>
              <a:rPr lang="en-US" sz="800" dirty="0">
                <a:solidFill>
                  <a:srgbClr val="FF0000"/>
                </a:solidFill>
                <a:latin typeface="Lato" panose="020B0604020202020204" charset="0"/>
              </a:rPr>
              <a:t>Chico</a:t>
            </a:r>
          </a:p>
        </p:txBody>
      </p:sp>
      <p:sp>
        <p:nvSpPr>
          <p:cNvPr id="16" name="TextBox 15"/>
          <p:cNvSpPr txBox="1"/>
          <p:nvPr/>
        </p:nvSpPr>
        <p:spPr>
          <a:xfrm>
            <a:off x="1020367" y="1557841"/>
            <a:ext cx="997232" cy="215444"/>
          </a:xfrm>
          <a:prstGeom prst="rect">
            <a:avLst/>
          </a:prstGeom>
          <a:noFill/>
        </p:spPr>
        <p:txBody>
          <a:bodyPr wrap="square" rtlCol="0">
            <a:spAutoFit/>
          </a:bodyPr>
          <a:lstStyle/>
          <a:p>
            <a:pPr marL="171450" indent="-171450">
              <a:buFont typeface="Arial" panose="020B0604020202020204" pitchFamily="34" charset="0"/>
              <a:buChar char="•"/>
            </a:pPr>
            <a:r>
              <a:rPr lang="en-US" sz="800" dirty="0">
                <a:solidFill>
                  <a:srgbClr val="FF0000"/>
                </a:solidFill>
                <a:latin typeface="Lato" panose="020B0604020202020204" charset="0"/>
              </a:rPr>
              <a:t>Sacramento</a:t>
            </a:r>
          </a:p>
        </p:txBody>
      </p:sp>
      <p:sp>
        <p:nvSpPr>
          <p:cNvPr id="17" name="TextBox 16"/>
          <p:cNvSpPr txBox="1"/>
          <p:nvPr/>
        </p:nvSpPr>
        <p:spPr>
          <a:xfrm>
            <a:off x="625226" y="1683560"/>
            <a:ext cx="997232" cy="215444"/>
          </a:xfrm>
          <a:prstGeom prst="rect">
            <a:avLst/>
          </a:prstGeom>
          <a:noFill/>
        </p:spPr>
        <p:txBody>
          <a:bodyPr wrap="square" rtlCol="0">
            <a:spAutoFit/>
          </a:bodyPr>
          <a:lstStyle/>
          <a:p>
            <a:pPr marL="171450" indent="-171450">
              <a:buFont typeface="Arial" panose="020B0604020202020204" pitchFamily="34" charset="0"/>
              <a:buChar char="•"/>
            </a:pPr>
            <a:r>
              <a:rPr lang="en-US" sz="800" dirty="0">
                <a:solidFill>
                  <a:srgbClr val="FF0000"/>
                </a:solidFill>
                <a:latin typeface="Lato" panose="020B0604020202020204" charset="0"/>
              </a:rPr>
              <a:t>Sonoma</a:t>
            </a:r>
          </a:p>
        </p:txBody>
      </p:sp>
      <p:sp>
        <p:nvSpPr>
          <p:cNvPr id="18" name="TextBox 17"/>
          <p:cNvSpPr txBox="1"/>
          <p:nvPr/>
        </p:nvSpPr>
        <p:spPr>
          <a:xfrm>
            <a:off x="822950" y="1788673"/>
            <a:ext cx="1162158" cy="215444"/>
          </a:xfrm>
          <a:prstGeom prst="rect">
            <a:avLst/>
          </a:prstGeom>
          <a:noFill/>
        </p:spPr>
        <p:txBody>
          <a:bodyPr wrap="square" rtlCol="0">
            <a:spAutoFit/>
          </a:bodyPr>
          <a:lstStyle/>
          <a:p>
            <a:pPr marL="171450" indent="-171450">
              <a:buFont typeface="Arial" panose="020B0604020202020204" pitchFamily="34" charset="0"/>
              <a:buChar char="•"/>
            </a:pPr>
            <a:r>
              <a:rPr lang="en-US" sz="800" dirty="0">
                <a:solidFill>
                  <a:srgbClr val="FF0000"/>
                </a:solidFill>
                <a:latin typeface="Lato" panose="020B0604020202020204" charset="0"/>
              </a:rPr>
              <a:t>Cal Maritime</a:t>
            </a:r>
          </a:p>
        </p:txBody>
      </p:sp>
      <p:sp>
        <p:nvSpPr>
          <p:cNvPr id="20" name="TextBox 19"/>
          <p:cNvSpPr txBox="1"/>
          <p:nvPr/>
        </p:nvSpPr>
        <p:spPr>
          <a:xfrm>
            <a:off x="845053" y="2014146"/>
            <a:ext cx="997232" cy="215444"/>
          </a:xfrm>
          <a:prstGeom prst="rect">
            <a:avLst/>
          </a:prstGeom>
          <a:noFill/>
        </p:spPr>
        <p:txBody>
          <a:bodyPr wrap="square" rtlCol="0">
            <a:spAutoFit/>
          </a:bodyPr>
          <a:lstStyle/>
          <a:p>
            <a:pPr marL="171450" indent="-171450">
              <a:buFont typeface="Arial" panose="020B0604020202020204" pitchFamily="34" charset="0"/>
              <a:buChar char="•"/>
            </a:pPr>
            <a:r>
              <a:rPr lang="en-US" sz="800" dirty="0">
                <a:solidFill>
                  <a:srgbClr val="FF0000"/>
                </a:solidFill>
                <a:latin typeface="Lato" panose="020B0604020202020204" charset="0"/>
              </a:rPr>
              <a:t>East Bay</a:t>
            </a:r>
          </a:p>
        </p:txBody>
      </p:sp>
      <p:sp>
        <p:nvSpPr>
          <p:cNvPr id="21" name="TextBox 20"/>
          <p:cNvSpPr txBox="1"/>
          <p:nvPr/>
        </p:nvSpPr>
        <p:spPr>
          <a:xfrm>
            <a:off x="976654" y="2236407"/>
            <a:ext cx="997232" cy="215444"/>
          </a:xfrm>
          <a:prstGeom prst="rect">
            <a:avLst/>
          </a:prstGeom>
          <a:noFill/>
        </p:spPr>
        <p:txBody>
          <a:bodyPr wrap="square" rtlCol="0">
            <a:spAutoFit/>
          </a:bodyPr>
          <a:lstStyle/>
          <a:p>
            <a:pPr marL="171450" indent="-171450">
              <a:buFont typeface="Arial" panose="020B0604020202020204" pitchFamily="34" charset="0"/>
              <a:buChar char="•"/>
            </a:pPr>
            <a:r>
              <a:rPr lang="en-US" sz="800" dirty="0">
                <a:solidFill>
                  <a:srgbClr val="FF0000"/>
                </a:solidFill>
                <a:latin typeface="Lato" panose="020B0604020202020204" charset="0"/>
              </a:rPr>
              <a:t>San Jose</a:t>
            </a:r>
          </a:p>
        </p:txBody>
      </p:sp>
      <p:sp>
        <p:nvSpPr>
          <p:cNvPr id="22" name="TextBox 21"/>
          <p:cNvSpPr txBox="1"/>
          <p:nvPr/>
        </p:nvSpPr>
        <p:spPr>
          <a:xfrm>
            <a:off x="1305542" y="2128685"/>
            <a:ext cx="997232" cy="215444"/>
          </a:xfrm>
          <a:prstGeom prst="rect">
            <a:avLst/>
          </a:prstGeom>
          <a:noFill/>
        </p:spPr>
        <p:txBody>
          <a:bodyPr wrap="square" rtlCol="0">
            <a:spAutoFit/>
          </a:bodyPr>
          <a:lstStyle/>
          <a:p>
            <a:pPr marL="171450" indent="-171450">
              <a:buFont typeface="Arial" panose="020B0604020202020204" pitchFamily="34" charset="0"/>
              <a:buChar char="•"/>
            </a:pPr>
            <a:r>
              <a:rPr lang="en-US" sz="800" dirty="0">
                <a:solidFill>
                  <a:srgbClr val="FF0000"/>
                </a:solidFill>
                <a:latin typeface="Lato" panose="020B0604020202020204" charset="0"/>
              </a:rPr>
              <a:t>Stanislaus</a:t>
            </a:r>
          </a:p>
        </p:txBody>
      </p:sp>
      <p:sp>
        <p:nvSpPr>
          <p:cNvPr id="23" name="TextBox 22"/>
          <p:cNvSpPr txBox="1"/>
          <p:nvPr/>
        </p:nvSpPr>
        <p:spPr>
          <a:xfrm>
            <a:off x="933544" y="2435327"/>
            <a:ext cx="997232" cy="215444"/>
          </a:xfrm>
          <a:prstGeom prst="rect">
            <a:avLst/>
          </a:prstGeom>
          <a:noFill/>
        </p:spPr>
        <p:txBody>
          <a:bodyPr wrap="square" rtlCol="0">
            <a:spAutoFit/>
          </a:bodyPr>
          <a:lstStyle/>
          <a:p>
            <a:pPr marL="171450" indent="-171450">
              <a:buFont typeface="Arial" panose="020B0604020202020204" pitchFamily="34" charset="0"/>
              <a:buChar char="•"/>
            </a:pPr>
            <a:r>
              <a:rPr lang="en-US" sz="800" dirty="0">
                <a:solidFill>
                  <a:srgbClr val="FF0000"/>
                </a:solidFill>
                <a:latin typeface="Lato" panose="020B0604020202020204" charset="0"/>
              </a:rPr>
              <a:t>Monterey Bay</a:t>
            </a:r>
          </a:p>
        </p:txBody>
      </p:sp>
      <p:sp>
        <p:nvSpPr>
          <p:cNvPr id="24" name="TextBox 23"/>
          <p:cNvSpPr txBox="1"/>
          <p:nvPr/>
        </p:nvSpPr>
        <p:spPr>
          <a:xfrm>
            <a:off x="1288432" y="2997401"/>
            <a:ext cx="997232" cy="338554"/>
          </a:xfrm>
          <a:prstGeom prst="rect">
            <a:avLst/>
          </a:prstGeom>
          <a:noFill/>
        </p:spPr>
        <p:txBody>
          <a:bodyPr wrap="square" rtlCol="0">
            <a:spAutoFit/>
          </a:bodyPr>
          <a:lstStyle/>
          <a:p>
            <a:pPr marL="171450" indent="-171450">
              <a:buFont typeface="Arial" panose="020B0604020202020204" pitchFamily="34" charset="0"/>
              <a:buChar char="•"/>
            </a:pPr>
            <a:r>
              <a:rPr lang="en-US" sz="800" dirty="0">
                <a:solidFill>
                  <a:srgbClr val="FF0000"/>
                </a:solidFill>
                <a:latin typeface="Lato" panose="020B0604020202020204" charset="0"/>
              </a:rPr>
              <a:t>San Luis Obispo</a:t>
            </a:r>
          </a:p>
        </p:txBody>
      </p:sp>
      <p:sp>
        <p:nvSpPr>
          <p:cNvPr id="25" name="TextBox 24"/>
          <p:cNvSpPr txBox="1"/>
          <p:nvPr/>
        </p:nvSpPr>
        <p:spPr>
          <a:xfrm>
            <a:off x="2285664" y="3146179"/>
            <a:ext cx="997232" cy="215444"/>
          </a:xfrm>
          <a:prstGeom prst="rect">
            <a:avLst/>
          </a:prstGeom>
          <a:noFill/>
        </p:spPr>
        <p:txBody>
          <a:bodyPr wrap="square" rtlCol="0">
            <a:spAutoFit/>
          </a:bodyPr>
          <a:lstStyle/>
          <a:p>
            <a:pPr marL="171450" indent="-171450">
              <a:buFont typeface="Arial" panose="020B0604020202020204" pitchFamily="34" charset="0"/>
              <a:buChar char="•"/>
            </a:pPr>
            <a:r>
              <a:rPr lang="en-US" sz="800" dirty="0">
                <a:solidFill>
                  <a:srgbClr val="FF0000"/>
                </a:solidFill>
                <a:latin typeface="Lato" panose="020B0604020202020204" charset="0"/>
              </a:rPr>
              <a:t>Bakersfield</a:t>
            </a:r>
          </a:p>
        </p:txBody>
      </p:sp>
      <p:sp>
        <p:nvSpPr>
          <p:cNvPr id="26" name="TextBox 25"/>
          <p:cNvSpPr txBox="1"/>
          <p:nvPr/>
        </p:nvSpPr>
        <p:spPr>
          <a:xfrm>
            <a:off x="2212165" y="3418554"/>
            <a:ext cx="997232" cy="215444"/>
          </a:xfrm>
          <a:prstGeom prst="rect">
            <a:avLst/>
          </a:prstGeom>
          <a:noFill/>
        </p:spPr>
        <p:txBody>
          <a:bodyPr wrap="square" rtlCol="0">
            <a:spAutoFit/>
          </a:bodyPr>
          <a:lstStyle/>
          <a:p>
            <a:pPr marL="171450" indent="-171450">
              <a:buFont typeface="Arial" panose="020B0604020202020204" pitchFamily="34" charset="0"/>
              <a:buChar char="•"/>
            </a:pPr>
            <a:r>
              <a:rPr lang="en-US" sz="800" dirty="0">
                <a:solidFill>
                  <a:srgbClr val="FF0000"/>
                </a:solidFill>
                <a:latin typeface="Lato" panose="020B0604020202020204" charset="0"/>
              </a:rPr>
              <a:t>Northridge</a:t>
            </a:r>
          </a:p>
        </p:txBody>
      </p:sp>
      <p:sp>
        <p:nvSpPr>
          <p:cNvPr id="29" name="TextBox 28"/>
          <p:cNvSpPr txBox="1"/>
          <p:nvPr/>
        </p:nvSpPr>
        <p:spPr>
          <a:xfrm>
            <a:off x="2637355" y="3516036"/>
            <a:ext cx="1064276" cy="215444"/>
          </a:xfrm>
          <a:prstGeom prst="rect">
            <a:avLst/>
          </a:prstGeom>
          <a:noFill/>
        </p:spPr>
        <p:txBody>
          <a:bodyPr wrap="square" rtlCol="0">
            <a:spAutoFit/>
          </a:bodyPr>
          <a:lstStyle/>
          <a:p>
            <a:pPr marL="171450" indent="-171450">
              <a:buFont typeface="Arial" panose="020B0604020202020204" pitchFamily="34" charset="0"/>
              <a:buChar char="•"/>
            </a:pPr>
            <a:r>
              <a:rPr lang="en-US" sz="800" dirty="0">
                <a:solidFill>
                  <a:srgbClr val="FF0000"/>
                </a:solidFill>
                <a:latin typeface="Lato" panose="020B0604020202020204" charset="0"/>
              </a:rPr>
              <a:t>San Bernardino</a:t>
            </a:r>
          </a:p>
        </p:txBody>
      </p:sp>
      <p:sp>
        <p:nvSpPr>
          <p:cNvPr id="30" name="TextBox 29"/>
          <p:cNvSpPr txBox="1"/>
          <p:nvPr/>
        </p:nvSpPr>
        <p:spPr>
          <a:xfrm>
            <a:off x="2578683" y="4052629"/>
            <a:ext cx="997232" cy="215444"/>
          </a:xfrm>
          <a:prstGeom prst="rect">
            <a:avLst/>
          </a:prstGeom>
          <a:noFill/>
        </p:spPr>
        <p:txBody>
          <a:bodyPr wrap="square" rtlCol="0">
            <a:spAutoFit/>
          </a:bodyPr>
          <a:lstStyle/>
          <a:p>
            <a:pPr marL="171450" indent="-171450">
              <a:buFont typeface="Arial" panose="020B0604020202020204" pitchFamily="34" charset="0"/>
              <a:buChar char="•"/>
            </a:pPr>
            <a:r>
              <a:rPr lang="en-US" sz="800" dirty="0">
                <a:solidFill>
                  <a:srgbClr val="FF0000"/>
                </a:solidFill>
                <a:latin typeface="Lato" panose="020B0604020202020204" charset="0"/>
              </a:rPr>
              <a:t>San Diego</a:t>
            </a:r>
          </a:p>
        </p:txBody>
      </p:sp>
      <p:sp>
        <p:nvSpPr>
          <p:cNvPr id="31" name="TextBox 30"/>
          <p:cNvSpPr txBox="1"/>
          <p:nvPr/>
        </p:nvSpPr>
        <p:spPr>
          <a:xfrm>
            <a:off x="2603055" y="3924604"/>
            <a:ext cx="997232" cy="215444"/>
          </a:xfrm>
          <a:prstGeom prst="rect">
            <a:avLst/>
          </a:prstGeom>
          <a:noFill/>
        </p:spPr>
        <p:txBody>
          <a:bodyPr wrap="square" rtlCol="0">
            <a:spAutoFit/>
          </a:bodyPr>
          <a:lstStyle/>
          <a:p>
            <a:pPr marL="171450" indent="-171450">
              <a:buFont typeface="Arial" panose="020B0604020202020204" pitchFamily="34" charset="0"/>
              <a:buChar char="•"/>
            </a:pPr>
            <a:r>
              <a:rPr lang="en-US" sz="800" dirty="0">
                <a:solidFill>
                  <a:srgbClr val="FF0000"/>
                </a:solidFill>
                <a:latin typeface="Lato" panose="020B0604020202020204" charset="0"/>
              </a:rPr>
              <a:t>San Marcos</a:t>
            </a:r>
          </a:p>
        </p:txBody>
      </p:sp>
      <p:sp>
        <p:nvSpPr>
          <p:cNvPr id="32" name="TextBox 31"/>
          <p:cNvSpPr txBox="1"/>
          <p:nvPr/>
        </p:nvSpPr>
        <p:spPr>
          <a:xfrm>
            <a:off x="2545510" y="3595840"/>
            <a:ext cx="997232" cy="215444"/>
          </a:xfrm>
          <a:prstGeom prst="rect">
            <a:avLst/>
          </a:prstGeom>
          <a:noFill/>
        </p:spPr>
        <p:txBody>
          <a:bodyPr wrap="square" rtlCol="0">
            <a:spAutoFit/>
          </a:bodyPr>
          <a:lstStyle/>
          <a:p>
            <a:pPr marL="171450" indent="-171450">
              <a:buFont typeface="Arial" panose="020B0604020202020204" pitchFamily="34" charset="0"/>
              <a:buChar char="•"/>
            </a:pPr>
            <a:r>
              <a:rPr lang="en-US" sz="800" dirty="0">
                <a:solidFill>
                  <a:srgbClr val="FF0000"/>
                </a:solidFill>
                <a:latin typeface="Lato" panose="020B0604020202020204" charset="0"/>
              </a:rPr>
              <a:t>Pomona</a:t>
            </a:r>
          </a:p>
        </p:txBody>
      </p:sp>
      <p:sp>
        <p:nvSpPr>
          <p:cNvPr id="33" name="TextBox 32"/>
          <p:cNvSpPr txBox="1"/>
          <p:nvPr/>
        </p:nvSpPr>
        <p:spPr>
          <a:xfrm>
            <a:off x="2502677" y="3677151"/>
            <a:ext cx="997232" cy="215444"/>
          </a:xfrm>
          <a:prstGeom prst="rect">
            <a:avLst/>
          </a:prstGeom>
          <a:noFill/>
        </p:spPr>
        <p:txBody>
          <a:bodyPr wrap="square" rtlCol="0">
            <a:spAutoFit/>
          </a:bodyPr>
          <a:lstStyle/>
          <a:p>
            <a:pPr marL="171450" indent="-171450">
              <a:buFont typeface="Arial" panose="020B0604020202020204" pitchFamily="34" charset="0"/>
              <a:buChar char="•"/>
            </a:pPr>
            <a:r>
              <a:rPr lang="en-US" sz="800" dirty="0">
                <a:solidFill>
                  <a:srgbClr val="FF0000"/>
                </a:solidFill>
                <a:latin typeface="Lato" panose="020B0604020202020204" charset="0"/>
              </a:rPr>
              <a:t>Fullerton</a:t>
            </a:r>
          </a:p>
        </p:txBody>
      </p:sp>
      <p:sp>
        <p:nvSpPr>
          <p:cNvPr id="37" name="Rectangle 36"/>
          <p:cNvSpPr/>
          <p:nvPr/>
        </p:nvSpPr>
        <p:spPr>
          <a:xfrm>
            <a:off x="191960" y="558893"/>
            <a:ext cx="570990" cy="322845"/>
          </a:xfrm>
          <a:prstGeom prst="rect">
            <a:avLst/>
          </a:prstGeom>
        </p:spPr>
        <p:txBody>
          <a:bodyPr wrap="none">
            <a:spAutoFit/>
          </a:bodyPr>
          <a:lstStyle/>
          <a:p>
            <a:pPr marL="342900" lvl="0" indent="-342900">
              <a:lnSpc>
                <a:spcPct val="107000"/>
              </a:lnSpc>
              <a:spcAft>
                <a:spcPts val="80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38" name="Rectangle 37"/>
          <p:cNvSpPr/>
          <p:nvPr/>
        </p:nvSpPr>
        <p:spPr>
          <a:xfrm>
            <a:off x="799710" y="928605"/>
            <a:ext cx="570990" cy="322845"/>
          </a:xfrm>
          <a:prstGeom prst="rect">
            <a:avLst/>
          </a:prstGeom>
        </p:spPr>
        <p:txBody>
          <a:bodyPr wrap="none">
            <a:spAutoFit/>
          </a:bodyPr>
          <a:lstStyle/>
          <a:p>
            <a:pPr marL="342900" lvl="0" indent="-342900">
              <a:lnSpc>
                <a:spcPct val="107000"/>
              </a:lnSpc>
              <a:spcAft>
                <a:spcPts val="80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39" name="Rectangle 38"/>
          <p:cNvSpPr/>
          <p:nvPr/>
        </p:nvSpPr>
        <p:spPr>
          <a:xfrm>
            <a:off x="1914775" y="3399488"/>
            <a:ext cx="570990" cy="322845"/>
          </a:xfrm>
          <a:prstGeom prst="rect">
            <a:avLst/>
          </a:prstGeom>
        </p:spPr>
        <p:txBody>
          <a:bodyPr wrap="none">
            <a:spAutoFit/>
          </a:bodyPr>
          <a:lstStyle/>
          <a:p>
            <a:pPr marL="342900" lvl="0" indent="-342900">
              <a:lnSpc>
                <a:spcPct val="107000"/>
              </a:lnSpc>
              <a:spcAft>
                <a:spcPts val="80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0" name="Rectangle 39"/>
          <p:cNvSpPr/>
          <p:nvPr/>
        </p:nvSpPr>
        <p:spPr>
          <a:xfrm>
            <a:off x="2192214" y="3359740"/>
            <a:ext cx="570990" cy="322845"/>
          </a:xfrm>
          <a:prstGeom prst="rect">
            <a:avLst/>
          </a:prstGeom>
        </p:spPr>
        <p:txBody>
          <a:bodyPr wrap="none">
            <a:spAutoFit/>
          </a:bodyPr>
          <a:lstStyle/>
          <a:p>
            <a:pPr marL="342900" lvl="0" indent="-342900">
              <a:lnSpc>
                <a:spcPct val="107000"/>
              </a:lnSpc>
              <a:spcAft>
                <a:spcPts val="80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1" name="Rectangle 40"/>
          <p:cNvSpPr/>
          <p:nvPr/>
        </p:nvSpPr>
        <p:spPr>
          <a:xfrm>
            <a:off x="983552" y="1510026"/>
            <a:ext cx="570990" cy="322845"/>
          </a:xfrm>
          <a:prstGeom prst="rect">
            <a:avLst/>
          </a:prstGeom>
        </p:spPr>
        <p:txBody>
          <a:bodyPr wrap="none">
            <a:spAutoFit/>
          </a:bodyPr>
          <a:lstStyle/>
          <a:p>
            <a:pPr marL="342900" lvl="0" indent="-342900">
              <a:lnSpc>
                <a:spcPct val="107000"/>
              </a:lnSpc>
              <a:spcAft>
                <a:spcPts val="80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2" name="Rectangle 41"/>
          <p:cNvSpPr/>
          <p:nvPr/>
        </p:nvSpPr>
        <p:spPr>
          <a:xfrm>
            <a:off x="597672" y="1623754"/>
            <a:ext cx="570990" cy="322845"/>
          </a:xfrm>
          <a:prstGeom prst="rect">
            <a:avLst/>
          </a:prstGeom>
        </p:spPr>
        <p:txBody>
          <a:bodyPr wrap="none">
            <a:spAutoFit/>
          </a:bodyPr>
          <a:lstStyle/>
          <a:p>
            <a:pPr marL="342900" lvl="0" indent="-342900">
              <a:lnSpc>
                <a:spcPct val="107000"/>
              </a:lnSpc>
              <a:spcAft>
                <a:spcPts val="80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3" name="Rectangle 42"/>
          <p:cNvSpPr/>
          <p:nvPr/>
        </p:nvSpPr>
        <p:spPr>
          <a:xfrm>
            <a:off x="790345" y="1736218"/>
            <a:ext cx="570990" cy="322845"/>
          </a:xfrm>
          <a:prstGeom prst="rect">
            <a:avLst/>
          </a:prstGeom>
        </p:spPr>
        <p:txBody>
          <a:bodyPr wrap="none">
            <a:spAutoFit/>
          </a:bodyPr>
          <a:lstStyle/>
          <a:p>
            <a:pPr marL="342900" lvl="0" indent="-342900">
              <a:lnSpc>
                <a:spcPct val="107000"/>
              </a:lnSpc>
              <a:spcAft>
                <a:spcPts val="80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4" name="Rectangle 43"/>
          <p:cNvSpPr/>
          <p:nvPr/>
        </p:nvSpPr>
        <p:spPr>
          <a:xfrm>
            <a:off x="816736" y="1965249"/>
            <a:ext cx="570990" cy="322845"/>
          </a:xfrm>
          <a:prstGeom prst="rect">
            <a:avLst/>
          </a:prstGeom>
        </p:spPr>
        <p:txBody>
          <a:bodyPr wrap="none">
            <a:spAutoFit/>
          </a:bodyPr>
          <a:lstStyle/>
          <a:p>
            <a:pPr marL="342900" lvl="0" indent="-342900">
              <a:lnSpc>
                <a:spcPct val="107000"/>
              </a:lnSpc>
              <a:spcAft>
                <a:spcPts val="80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5" name="Rectangle 44"/>
          <p:cNvSpPr/>
          <p:nvPr/>
        </p:nvSpPr>
        <p:spPr>
          <a:xfrm>
            <a:off x="1281845" y="2067044"/>
            <a:ext cx="570990" cy="322845"/>
          </a:xfrm>
          <a:prstGeom prst="rect">
            <a:avLst/>
          </a:prstGeom>
        </p:spPr>
        <p:txBody>
          <a:bodyPr wrap="none">
            <a:spAutoFit/>
          </a:bodyPr>
          <a:lstStyle/>
          <a:p>
            <a:pPr marL="342900" lvl="0" indent="-342900">
              <a:lnSpc>
                <a:spcPct val="107000"/>
              </a:lnSpc>
              <a:spcAft>
                <a:spcPts val="80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6" name="Rectangle 45"/>
          <p:cNvSpPr/>
          <p:nvPr/>
        </p:nvSpPr>
        <p:spPr>
          <a:xfrm>
            <a:off x="947606" y="2186115"/>
            <a:ext cx="570990" cy="322845"/>
          </a:xfrm>
          <a:prstGeom prst="rect">
            <a:avLst/>
          </a:prstGeom>
        </p:spPr>
        <p:txBody>
          <a:bodyPr wrap="none">
            <a:spAutoFit/>
          </a:bodyPr>
          <a:lstStyle/>
          <a:p>
            <a:pPr marL="342900" lvl="0" indent="-342900">
              <a:lnSpc>
                <a:spcPct val="107000"/>
              </a:lnSpc>
              <a:spcAft>
                <a:spcPts val="80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7" name="Rectangle 46"/>
          <p:cNvSpPr/>
          <p:nvPr/>
        </p:nvSpPr>
        <p:spPr>
          <a:xfrm>
            <a:off x="914591" y="2389889"/>
            <a:ext cx="570990" cy="322845"/>
          </a:xfrm>
          <a:prstGeom prst="rect">
            <a:avLst/>
          </a:prstGeom>
        </p:spPr>
        <p:txBody>
          <a:bodyPr wrap="none">
            <a:spAutoFit/>
          </a:bodyPr>
          <a:lstStyle/>
          <a:p>
            <a:pPr marL="342900" lvl="0" indent="-342900">
              <a:lnSpc>
                <a:spcPct val="107000"/>
              </a:lnSpc>
              <a:spcAft>
                <a:spcPts val="80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8" name="Rectangle 47"/>
          <p:cNvSpPr/>
          <p:nvPr/>
        </p:nvSpPr>
        <p:spPr>
          <a:xfrm>
            <a:off x="1249192" y="2934308"/>
            <a:ext cx="570990" cy="322845"/>
          </a:xfrm>
          <a:prstGeom prst="rect">
            <a:avLst/>
          </a:prstGeom>
        </p:spPr>
        <p:txBody>
          <a:bodyPr wrap="none">
            <a:spAutoFit/>
          </a:bodyPr>
          <a:lstStyle/>
          <a:p>
            <a:pPr marL="342900" lvl="0" indent="-342900">
              <a:lnSpc>
                <a:spcPct val="107000"/>
              </a:lnSpc>
              <a:spcAft>
                <a:spcPts val="80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9" name="Rectangle 48"/>
          <p:cNvSpPr/>
          <p:nvPr/>
        </p:nvSpPr>
        <p:spPr>
          <a:xfrm>
            <a:off x="2260015" y="3092141"/>
            <a:ext cx="570990" cy="322845"/>
          </a:xfrm>
          <a:prstGeom prst="rect">
            <a:avLst/>
          </a:prstGeom>
        </p:spPr>
        <p:txBody>
          <a:bodyPr wrap="none">
            <a:spAutoFit/>
          </a:bodyPr>
          <a:lstStyle/>
          <a:p>
            <a:pPr marL="342900" lvl="0" indent="-342900">
              <a:lnSpc>
                <a:spcPct val="107000"/>
              </a:lnSpc>
              <a:spcAft>
                <a:spcPts val="80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50" name="Rectangle 49"/>
          <p:cNvSpPr/>
          <p:nvPr/>
        </p:nvSpPr>
        <p:spPr>
          <a:xfrm>
            <a:off x="2629299" y="3454397"/>
            <a:ext cx="570990" cy="322845"/>
          </a:xfrm>
          <a:prstGeom prst="rect">
            <a:avLst/>
          </a:prstGeom>
        </p:spPr>
        <p:txBody>
          <a:bodyPr wrap="none">
            <a:spAutoFit/>
          </a:bodyPr>
          <a:lstStyle/>
          <a:p>
            <a:pPr marL="342900" lvl="0" indent="-342900">
              <a:lnSpc>
                <a:spcPct val="107000"/>
              </a:lnSpc>
              <a:spcAft>
                <a:spcPts val="80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51" name="Rectangle 50"/>
          <p:cNvSpPr/>
          <p:nvPr/>
        </p:nvSpPr>
        <p:spPr>
          <a:xfrm>
            <a:off x="2520542" y="3544643"/>
            <a:ext cx="570990" cy="322845"/>
          </a:xfrm>
          <a:prstGeom prst="rect">
            <a:avLst/>
          </a:prstGeom>
        </p:spPr>
        <p:txBody>
          <a:bodyPr wrap="none">
            <a:spAutoFit/>
          </a:bodyPr>
          <a:lstStyle/>
          <a:p>
            <a:pPr marL="342900" lvl="0" indent="-342900">
              <a:lnSpc>
                <a:spcPct val="107000"/>
              </a:lnSpc>
              <a:spcAft>
                <a:spcPts val="80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52" name="Rectangle 51"/>
          <p:cNvSpPr/>
          <p:nvPr/>
        </p:nvSpPr>
        <p:spPr>
          <a:xfrm>
            <a:off x="2481164" y="3629188"/>
            <a:ext cx="570990" cy="322845"/>
          </a:xfrm>
          <a:prstGeom prst="rect">
            <a:avLst/>
          </a:prstGeom>
        </p:spPr>
        <p:txBody>
          <a:bodyPr wrap="none">
            <a:spAutoFit/>
          </a:bodyPr>
          <a:lstStyle/>
          <a:p>
            <a:pPr marL="342900" lvl="0" indent="-342900">
              <a:lnSpc>
                <a:spcPct val="107000"/>
              </a:lnSpc>
              <a:spcAft>
                <a:spcPts val="80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53" name="Rectangle 52"/>
          <p:cNvSpPr/>
          <p:nvPr/>
        </p:nvSpPr>
        <p:spPr>
          <a:xfrm>
            <a:off x="2584129" y="3863295"/>
            <a:ext cx="570990" cy="322845"/>
          </a:xfrm>
          <a:prstGeom prst="rect">
            <a:avLst/>
          </a:prstGeom>
        </p:spPr>
        <p:txBody>
          <a:bodyPr wrap="none">
            <a:spAutoFit/>
          </a:bodyPr>
          <a:lstStyle/>
          <a:p>
            <a:pPr marL="342900" lvl="0" indent="-342900">
              <a:lnSpc>
                <a:spcPct val="107000"/>
              </a:lnSpc>
              <a:spcAft>
                <a:spcPts val="80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54" name="Rectangle 53"/>
          <p:cNvSpPr/>
          <p:nvPr/>
        </p:nvSpPr>
        <p:spPr>
          <a:xfrm>
            <a:off x="2554311" y="3993299"/>
            <a:ext cx="570990" cy="322845"/>
          </a:xfrm>
          <a:prstGeom prst="rect">
            <a:avLst/>
          </a:prstGeom>
        </p:spPr>
        <p:txBody>
          <a:bodyPr wrap="none">
            <a:spAutoFit/>
          </a:bodyPr>
          <a:lstStyle/>
          <a:p>
            <a:pPr marL="342900" lvl="0" indent="-342900">
              <a:lnSpc>
                <a:spcPct val="107000"/>
              </a:lnSpc>
              <a:spcAft>
                <a:spcPts val="80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55" name="Rectangle 54"/>
          <p:cNvSpPr/>
          <p:nvPr/>
        </p:nvSpPr>
        <p:spPr>
          <a:xfrm>
            <a:off x="700225" y="1941180"/>
            <a:ext cx="570990" cy="322845"/>
          </a:xfrm>
          <a:prstGeom prst="rect">
            <a:avLst/>
          </a:prstGeom>
        </p:spPr>
        <p:txBody>
          <a:bodyPr wrap="none">
            <a:spAutoFit/>
          </a:bodyPr>
          <a:lstStyle/>
          <a:p>
            <a:pPr marL="342900" lvl="0" indent="-342900">
              <a:lnSpc>
                <a:spcPct val="107000"/>
              </a:lnSpc>
              <a:spcAft>
                <a:spcPts val="80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56" name="Rectangle 55"/>
          <p:cNvSpPr/>
          <p:nvPr/>
        </p:nvSpPr>
        <p:spPr>
          <a:xfrm>
            <a:off x="2200223" y="3504584"/>
            <a:ext cx="570990" cy="322845"/>
          </a:xfrm>
          <a:prstGeom prst="rect">
            <a:avLst/>
          </a:prstGeom>
        </p:spPr>
        <p:txBody>
          <a:bodyPr wrap="none">
            <a:spAutoFit/>
          </a:bodyPr>
          <a:lstStyle/>
          <a:p>
            <a:pPr marL="342900" lvl="0" indent="-342900">
              <a:lnSpc>
                <a:spcPct val="107000"/>
              </a:lnSpc>
              <a:spcAft>
                <a:spcPts val="80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57" name="Rectangle 56"/>
          <p:cNvSpPr/>
          <p:nvPr/>
        </p:nvSpPr>
        <p:spPr>
          <a:xfrm>
            <a:off x="2247152" y="3594688"/>
            <a:ext cx="570990" cy="322845"/>
          </a:xfrm>
          <a:prstGeom prst="rect">
            <a:avLst/>
          </a:prstGeom>
        </p:spPr>
        <p:txBody>
          <a:bodyPr wrap="none">
            <a:spAutoFit/>
          </a:bodyPr>
          <a:lstStyle/>
          <a:p>
            <a:pPr marL="342900" lvl="0" indent="-342900">
              <a:lnSpc>
                <a:spcPct val="107000"/>
              </a:lnSpc>
              <a:spcAft>
                <a:spcPts val="80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58" name="Rectangle 57"/>
          <p:cNvSpPr/>
          <p:nvPr/>
        </p:nvSpPr>
        <p:spPr>
          <a:xfrm>
            <a:off x="2371164" y="3683225"/>
            <a:ext cx="570990" cy="322845"/>
          </a:xfrm>
          <a:prstGeom prst="rect">
            <a:avLst/>
          </a:prstGeom>
        </p:spPr>
        <p:txBody>
          <a:bodyPr wrap="none">
            <a:spAutoFit/>
          </a:bodyPr>
          <a:lstStyle/>
          <a:p>
            <a:pPr marL="342900" lvl="0" indent="-342900">
              <a:lnSpc>
                <a:spcPct val="107000"/>
              </a:lnSpc>
              <a:spcAft>
                <a:spcPts val="80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61" name="TextBox 60"/>
          <p:cNvSpPr txBox="1"/>
          <p:nvPr/>
        </p:nvSpPr>
        <p:spPr>
          <a:xfrm>
            <a:off x="36810" y="1995855"/>
            <a:ext cx="997232" cy="215444"/>
          </a:xfrm>
          <a:prstGeom prst="rect">
            <a:avLst/>
          </a:prstGeom>
          <a:noFill/>
        </p:spPr>
        <p:txBody>
          <a:bodyPr wrap="square" rtlCol="0">
            <a:spAutoFit/>
          </a:bodyPr>
          <a:lstStyle/>
          <a:p>
            <a:r>
              <a:rPr lang="en-US" sz="800" dirty="0">
                <a:solidFill>
                  <a:srgbClr val="FF0000"/>
                </a:solidFill>
                <a:latin typeface="Lato" panose="020B0604020202020204" charset="0"/>
              </a:rPr>
              <a:t> San Francisco</a:t>
            </a:r>
          </a:p>
        </p:txBody>
      </p:sp>
      <p:sp>
        <p:nvSpPr>
          <p:cNvPr id="62" name="TextBox 61"/>
          <p:cNvSpPr txBox="1"/>
          <p:nvPr/>
        </p:nvSpPr>
        <p:spPr>
          <a:xfrm>
            <a:off x="1493302" y="3310832"/>
            <a:ext cx="997232" cy="215444"/>
          </a:xfrm>
          <a:prstGeom prst="rect">
            <a:avLst/>
          </a:prstGeom>
          <a:noFill/>
        </p:spPr>
        <p:txBody>
          <a:bodyPr wrap="square" rtlCol="0">
            <a:spAutoFit/>
          </a:bodyPr>
          <a:lstStyle/>
          <a:p>
            <a:r>
              <a:rPr lang="en-US" sz="800" dirty="0">
                <a:solidFill>
                  <a:srgbClr val="FF0000"/>
                </a:solidFill>
                <a:latin typeface="Lato" panose="020B0604020202020204" charset="0"/>
              </a:rPr>
              <a:t>Channel Islands</a:t>
            </a:r>
          </a:p>
        </p:txBody>
      </p:sp>
      <p:sp>
        <p:nvSpPr>
          <p:cNvPr id="63" name="TextBox 62"/>
          <p:cNvSpPr txBox="1"/>
          <p:nvPr/>
        </p:nvSpPr>
        <p:spPr>
          <a:xfrm>
            <a:off x="1311607" y="3555094"/>
            <a:ext cx="997232" cy="215444"/>
          </a:xfrm>
          <a:prstGeom prst="rect">
            <a:avLst/>
          </a:prstGeom>
          <a:noFill/>
        </p:spPr>
        <p:txBody>
          <a:bodyPr wrap="square" rtlCol="0">
            <a:spAutoFit/>
          </a:bodyPr>
          <a:lstStyle/>
          <a:p>
            <a:r>
              <a:rPr lang="en-US" sz="800" dirty="0">
                <a:solidFill>
                  <a:srgbClr val="FF0000"/>
                </a:solidFill>
                <a:latin typeface="Lato" panose="020B0604020202020204" charset="0"/>
              </a:rPr>
              <a:t>Los Angeles</a:t>
            </a:r>
          </a:p>
        </p:txBody>
      </p:sp>
      <p:sp>
        <p:nvSpPr>
          <p:cNvPr id="64" name="TextBox 63"/>
          <p:cNvSpPr txBox="1"/>
          <p:nvPr/>
        </p:nvSpPr>
        <p:spPr>
          <a:xfrm>
            <a:off x="1311607" y="3776247"/>
            <a:ext cx="997232" cy="215444"/>
          </a:xfrm>
          <a:prstGeom prst="rect">
            <a:avLst/>
          </a:prstGeom>
          <a:noFill/>
        </p:spPr>
        <p:txBody>
          <a:bodyPr wrap="square" rtlCol="0">
            <a:spAutoFit/>
          </a:bodyPr>
          <a:lstStyle/>
          <a:p>
            <a:r>
              <a:rPr lang="en-US" sz="800" dirty="0">
                <a:solidFill>
                  <a:srgbClr val="FF0000"/>
                </a:solidFill>
                <a:latin typeface="Lato" panose="020B0604020202020204" charset="0"/>
              </a:rPr>
              <a:t>Dominguez Hills</a:t>
            </a:r>
          </a:p>
        </p:txBody>
      </p:sp>
      <p:sp>
        <p:nvSpPr>
          <p:cNvPr id="65" name="TextBox 64"/>
          <p:cNvSpPr txBox="1"/>
          <p:nvPr/>
        </p:nvSpPr>
        <p:spPr>
          <a:xfrm>
            <a:off x="1719044" y="3917787"/>
            <a:ext cx="997232" cy="215444"/>
          </a:xfrm>
          <a:prstGeom prst="rect">
            <a:avLst/>
          </a:prstGeom>
          <a:noFill/>
        </p:spPr>
        <p:txBody>
          <a:bodyPr wrap="square" rtlCol="0">
            <a:spAutoFit/>
          </a:bodyPr>
          <a:lstStyle/>
          <a:p>
            <a:r>
              <a:rPr lang="en-US" sz="800" dirty="0">
                <a:solidFill>
                  <a:srgbClr val="FF0000"/>
                </a:solidFill>
                <a:latin typeface="Lato" panose="020B0604020202020204" charset="0"/>
              </a:rPr>
              <a:t>Long Beach</a:t>
            </a:r>
          </a:p>
        </p:txBody>
      </p:sp>
      <p:cxnSp>
        <p:nvCxnSpPr>
          <p:cNvPr id="68" name="Straight Connector 67"/>
          <p:cNvCxnSpPr/>
          <p:nvPr/>
        </p:nvCxnSpPr>
        <p:spPr>
          <a:xfrm flipV="1">
            <a:off x="2179728" y="3782360"/>
            <a:ext cx="152344" cy="71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1952995" y="3666006"/>
            <a:ext cx="310749" cy="8766"/>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2332074" y="3892595"/>
            <a:ext cx="140785" cy="132122"/>
          </a:xfrm>
          <a:prstGeom prst="line">
            <a:avLst/>
          </a:prstGeom>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1852835" y="2366069"/>
            <a:ext cx="997232" cy="215444"/>
          </a:xfrm>
          <a:prstGeom prst="rect">
            <a:avLst/>
          </a:prstGeom>
          <a:noFill/>
        </p:spPr>
        <p:txBody>
          <a:bodyPr wrap="square" rtlCol="0">
            <a:spAutoFit/>
          </a:bodyPr>
          <a:lstStyle/>
          <a:p>
            <a:pPr marL="171450" indent="-171450">
              <a:buFont typeface="Arial" panose="020B0604020202020204" pitchFamily="34" charset="0"/>
              <a:buChar char="•"/>
            </a:pPr>
            <a:r>
              <a:rPr lang="en-US" sz="800" dirty="0">
                <a:solidFill>
                  <a:srgbClr val="FF0000"/>
                </a:solidFill>
                <a:latin typeface="Lato" panose="020B0604020202020204" charset="0"/>
              </a:rPr>
              <a:t>Fresno</a:t>
            </a:r>
          </a:p>
        </p:txBody>
      </p:sp>
      <p:sp>
        <p:nvSpPr>
          <p:cNvPr id="60" name="Rectangle 59"/>
          <p:cNvSpPr/>
          <p:nvPr/>
        </p:nvSpPr>
        <p:spPr>
          <a:xfrm>
            <a:off x="2259314" y="3091965"/>
            <a:ext cx="570990" cy="322845"/>
          </a:xfrm>
          <a:prstGeom prst="rect">
            <a:avLst/>
          </a:prstGeom>
        </p:spPr>
        <p:txBody>
          <a:bodyPr wrap="none">
            <a:spAutoFit/>
          </a:bodyPr>
          <a:lstStyle/>
          <a:p>
            <a:pPr marL="342900" lvl="0" indent="-342900">
              <a:lnSpc>
                <a:spcPct val="107000"/>
              </a:lnSpc>
              <a:spcAft>
                <a:spcPts val="80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831476" y="2310151"/>
            <a:ext cx="570990" cy="322845"/>
          </a:xfrm>
          <a:prstGeom prst="rect">
            <a:avLst/>
          </a:prstGeom>
        </p:spPr>
        <p:txBody>
          <a:bodyPr wrap="none">
            <a:spAutoFit/>
          </a:bodyPr>
          <a:lstStyle/>
          <a:p>
            <a:pPr marL="342900" lvl="0" indent="-342900">
              <a:lnSpc>
                <a:spcPct val="107000"/>
              </a:lnSpc>
              <a:spcAft>
                <a:spcPts val="800"/>
              </a:spcAft>
              <a:buFont typeface="Symbol" panose="05050102010706020507" pitchFamily="18" charset="2"/>
              <a:buChar char=""/>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push dir="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cstate="email">
            <a:alphaModFix amt="94000"/>
            <a:extLst>
              <a:ext uri="{28A0092B-C50C-407E-A947-70E740481C1C}">
                <a14:useLocalDpi xmlns:a14="http://schemas.microsoft.com/office/drawing/2010/main"/>
              </a:ext>
            </a:extLst>
          </a:blip>
          <a:stretch>
            <a:fillRect/>
          </a:stretch>
        </a:blipFill>
        <a:effectLst/>
      </p:bgPr>
    </p:bg>
    <p:spTree>
      <p:nvGrpSpPr>
        <p:cNvPr id="1" name="Shape 113"/>
        <p:cNvGrpSpPr/>
        <p:nvPr/>
      </p:nvGrpSpPr>
      <p:grpSpPr>
        <a:xfrm>
          <a:off x="0" y="0"/>
          <a:ext cx="0" cy="0"/>
          <a:chOff x="0" y="0"/>
          <a:chExt cx="0" cy="0"/>
        </a:xfrm>
      </p:grpSpPr>
      <p:sp>
        <p:nvSpPr>
          <p:cNvPr id="115" name="Shape 115"/>
          <p:cNvSpPr txBox="1">
            <a:spLocks noGrp="1"/>
          </p:cNvSpPr>
          <p:nvPr>
            <p:ph type="ctrTitle" idx="4294967295"/>
          </p:nvPr>
        </p:nvSpPr>
        <p:spPr>
          <a:xfrm>
            <a:off x="0" y="5057775"/>
            <a:ext cx="9144000" cy="123825"/>
          </a:xfrm>
          <a:prstGeom prst="rect">
            <a:avLst/>
          </a:prstGeom>
          <a:solidFill>
            <a:srgbClr val="FF0000"/>
          </a:solid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rgbClr val="6AA84F"/>
              </a:buClr>
              <a:buSzPct val="100000"/>
              <a:buFont typeface="Proxima Nova"/>
              <a:buNone/>
            </a:pP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endParaRPr lang="en-US" sz="3600" b="0" i="0" u="none" strike="noStrike" cap="none">
              <a:solidFill>
                <a:srgbClr val="6AA84F"/>
              </a:solidFill>
              <a:latin typeface="Proxima Nova"/>
              <a:ea typeface="Proxima Nova"/>
              <a:cs typeface="Proxima Nova"/>
              <a:sym typeface="Proxima Nova"/>
            </a:endParaRPr>
          </a:p>
        </p:txBody>
      </p:sp>
      <p:sp>
        <p:nvSpPr>
          <p:cNvPr id="7" name="Shape 106"/>
          <p:cNvSpPr txBox="1"/>
          <p:nvPr/>
        </p:nvSpPr>
        <p:spPr>
          <a:xfrm>
            <a:off x="0" y="4025611"/>
            <a:ext cx="5791200" cy="1032164"/>
          </a:xfrm>
          <a:prstGeom prst="rect">
            <a:avLst/>
          </a:prstGeom>
          <a:solidFill>
            <a:schemeClr val="bg1"/>
          </a:solidFill>
          <a:ln>
            <a:noFill/>
          </a:ln>
        </p:spPr>
        <p:txBody>
          <a:bodyPr wrap="square" lIns="91425" tIns="91425" rIns="91425" bIns="91425" anchor="ctr" anchorCtr="0">
            <a:noAutofit/>
          </a:bodyPr>
          <a:lstStyle/>
          <a:p>
            <a:pPr lvl="0" indent="-190500" algn="ctr">
              <a:buClr>
                <a:srgbClr val="F3F3F3"/>
              </a:buClr>
              <a:buSzPct val="100000"/>
            </a:pPr>
            <a:r>
              <a:rPr lang="en-US" sz="3000" b="1" dirty="0">
                <a:solidFill>
                  <a:schemeClr val="accent5">
                    <a:lumMod val="75000"/>
                  </a:schemeClr>
                </a:solidFill>
              </a:rPr>
              <a:t>FAQs: Grades &amp; GPA</a:t>
            </a:r>
            <a:endParaRPr lang="en-US" sz="3000" b="1" i="0" u="none" strike="noStrike" cap="none" dirty="0">
              <a:solidFill>
                <a:schemeClr val="accent5">
                  <a:lumMod val="75000"/>
                </a:schemeClr>
              </a:solidFill>
              <a:sym typeface="Arial"/>
            </a:endParaRPr>
          </a:p>
        </p:txBody>
      </p:sp>
      <p:sp>
        <p:nvSpPr>
          <p:cNvPr id="5" name="TextBox 4"/>
          <p:cNvSpPr txBox="1"/>
          <p:nvPr/>
        </p:nvSpPr>
        <p:spPr>
          <a:xfrm>
            <a:off x="7154984" y="4876800"/>
            <a:ext cx="1989016" cy="304800"/>
          </a:xfrm>
          <a:prstGeom prst="rect">
            <a:avLst/>
          </a:prstGeom>
          <a:solidFill>
            <a:srgbClr val="FF0000"/>
          </a:solidFill>
        </p:spPr>
        <p:txBody>
          <a:bodyPr wrap="square" rtlCol="0">
            <a:spAutoFit/>
          </a:bodyPr>
          <a:lstStyle/>
          <a:p>
            <a:pPr algn="ctr"/>
            <a:r>
              <a:rPr lang="en-US" dirty="0">
                <a:solidFill>
                  <a:schemeClr val="bg1"/>
                </a:solidFill>
                <a:latin typeface="+mn-lt"/>
              </a:rPr>
              <a:t>San Jose State</a:t>
            </a:r>
          </a:p>
        </p:txBody>
      </p:sp>
      <p:graphicFrame>
        <p:nvGraphicFramePr>
          <p:cNvPr id="2" name="Table 2">
            <a:extLst>
              <a:ext uri="{FF2B5EF4-FFF2-40B4-BE49-F238E27FC236}">
                <a16:creationId xmlns:a16="http://schemas.microsoft.com/office/drawing/2014/main" id="{9E729B82-F14E-461E-B683-9D4DB04532C5}"/>
              </a:ext>
            </a:extLst>
          </p:cNvPr>
          <p:cNvGraphicFramePr>
            <a:graphicFrameLocks noGrp="1"/>
          </p:cNvGraphicFramePr>
          <p:nvPr>
            <p:extLst>
              <p:ext uri="{D42A27DB-BD31-4B8C-83A1-F6EECF244321}">
                <p14:modId xmlns:p14="http://schemas.microsoft.com/office/powerpoint/2010/main" val="1136170916"/>
              </p:ext>
            </p:extLst>
          </p:nvPr>
        </p:nvGraphicFramePr>
        <p:xfrm>
          <a:off x="3753852" y="501889"/>
          <a:ext cx="5335146" cy="3243354"/>
        </p:xfrm>
        <a:graphic>
          <a:graphicData uri="http://schemas.openxmlformats.org/drawingml/2006/table">
            <a:tbl>
              <a:tblPr firstRow="1" bandRow="1">
                <a:tableStyleId>{69C7853C-536D-4A76-A0AE-DD22124D55A5}</a:tableStyleId>
              </a:tblPr>
              <a:tblGrid>
                <a:gridCol w="4597486">
                  <a:extLst>
                    <a:ext uri="{9D8B030D-6E8A-4147-A177-3AD203B41FA5}">
                      <a16:colId xmlns:a16="http://schemas.microsoft.com/office/drawing/2014/main" val="1372357082"/>
                    </a:ext>
                  </a:extLst>
                </a:gridCol>
                <a:gridCol w="737660">
                  <a:extLst>
                    <a:ext uri="{9D8B030D-6E8A-4147-A177-3AD203B41FA5}">
                      <a16:colId xmlns:a16="http://schemas.microsoft.com/office/drawing/2014/main" val="3314859796"/>
                    </a:ext>
                  </a:extLst>
                </a:gridCol>
              </a:tblGrid>
              <a:tr h="367839">
                <a:tc gridSpan="2">
                  <a:txBody>
                    <a:bodyPr/>
                    <a:lstStyle/>
                    <a:p>
                      <a:r>
                        <a:rPr lang="en-US" dirty="0"/>
                        <a:t>Winter, Spring, or Summer 2020</a:t>
                      </a:r>
                    </a:p>
                  </a:txBody>
                  <a:tcPr/>
                </a:tc>
                <a:tc hMerge="1">
                  <a:txBody>
                    <a:bodyPr/>
                    <a:lstStyle/>
                    <a:p>
                      <a:endParaRPr lang="en-US" dirty="0"/>
                    </a:p>
                  </a:txBody>
                  <a:tcPr/>
                </a:tc>
                <a:extLst>
                  <a:ext uri="{0D108BD9-81ED-4DB2-BD59-A6C34878D82A}">
                    <a16:rowId xmlns:a16="http://schemas.microsoft.com/office/drawing/2014/main" val="1905832826"/>
                  </a:ext>
                </a:extLst>
              </a:tr>
              <a:tr h="367839">
                <a:tc>
                  <a:txBody>
                    <a:bodyPr/>
                    <a:lstStyle/>
                    <a:p>
                      <a:r>
                        <a:rPr lang="en-US" dirty="0"/>
                        <a:t>Accept P (CR) grades for “a-g” Requirements?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Yes</a:t>
                      </a:r>
                    </a:p>
                  </a:txBody>
                  <a:tcPr/>
                </a:tc>
                <a:extLst>
                  <a:ext uri="{0D108BD9-81ED-4DB2-BD59-A6C34878D82A}">
                    <a16:rowId xmlns:a16="http://schemas.microsoft.com/office/drawing/2014/main" val="2694180815"/>
                  </a:ext>
                </a:extLst>
              </a:tr>
              <a:tr h="367839">
                <a:tc>
                  <a:txBody>
                    <a:bodyPr/>
                    <a:lstStyle/>
                    <a:p>
                      <a:r>
                        <a:rPr lang="en-US" dirty="0"/>
                        <a:t>Accept combination of letter grades and P (CR) ?</a:t>
                      </a:r>
                    </a:p>
                  </a:txBody>
                  <a:tcPr/>
                </a:tc>
                <a:tc>
                  <a:txBody>
                    <a:bodyPr/>
                    <a:lstStyle/>
                    <a:p>
                      <a:r>
                        <a:rPr lang="en-US" dirty="0"/>
                        <a:t>Yes</a:t>
                      </a:r>
                    </a:p>
                  </a:txBody>
                  <a:tcPr/>
                </a:tc>
                <a:extLst>
                  <a:ext uri="{0D108BD9-81ED-4DB2-BD59-A6C34878D82A}">
                    <a16:rowId xmlns:a16="http://schemas.microsoft.com/office/drawing/2014/main" val="4151735738"/>
                  </a:ext>
                </a:extLst>
              </a:tr>
              <a:tr h="367839">
                <a:tc>
                  <a:txBody>
                    <a:bodyPr/>
                    <a:lstStyle/>
                    <a:p>
                      <a:r>
                        <a:rPr lang="en-US" dirty="0"/>
                        <a:t>Accept D or F grades?</a:t>
                      </a:r>
                    </a:p>
                  </a:txBody>
                  <a:tcPr/>
                </a:tc>
                <a:tc>
                  <a:txBody>
                    <a:bodyPr/>
                    <a:lstStyle/>
                    <a:p>
                      <a:r>
                        <a:rPr lang="en-US" dirty="0"/>
                        <a:t>NO</a:t>
                      </a:r>
                    </a:p>
                  </a:txBody>
                  <a:tcPr/>
                </a:tc>
                <a:extLst>
                  <a:ext uri="{0D108BD9-81ED-4DB2-BD59-A6C34878D82A}">
                    <a16:rowId xmlns:a16="http://schemas.microsoft.com/office/drawing/2014/main" val="2797526561"/>
                  </a:ext>
                </a:extLst>
              </a:tr>
              <a:tr h="513965">
                <a:tc>
                  <a:txBody>
                    <a:bodyPr/>
                    <a:lstStyle/>
                    <a:p>
                      <a:r>
                        <a:rPr lang="en-US" dirty="0"/>
                        <a:t>Does P (CR) need to be equivalent to a specific grade?</a:t>
                      </a:r>
                    </a:p>
                    <a:p>
                      <a:r>
                        <a:rPr lang="en-US" dirty="0"/>
                        <a:t>We are expecting P (CR) to represent C- or better</a:t>
                      </a:r>
                    </a:p>
                  </a:txBody>
                  <a:tcPr/>
                </a:tc>
                <a:tc>
                  <a:txBody>
                    <a:bodyPr/>
                    <a:lstStyle/>
                    <a:p>
                      <a:r>
                        <a:rPr lang="en-US" dirty="0"/>
                        <a:t>No</a:t>
                      </a:r>
                    </a:p>
                  </a:txBody>
                  <a:tcPr/>
                </a:tc>
                <a:extLst>
                  <a:ext uri="{0D108BD9-81ED-4DB2-BD59-A6C34878D82A}">
                    <a16:rowId xmlns:a16="http://schemas.microsoft.com/office/drawing/2014/main" val="634417910"/>
                  </a:ext>
                </a:extLst>
              </a:tr>
              <a:tr h="367839">
                <a:tc>
                  <a:txBody>
                    <a:bodyPr/>
                    <a:lstStyle/>
                    <a:p>
                      <a:r>
                        <a:rPr lang="en-US" dirty="0"/>
                        <a:t>Will P (CR) be used in GPA calculation?</a:t>
                      </a:r>
                    </a:p>
                  </a:txBody>
                  <a:tcPr/>
                </a:tc>
                <a:tc>
                  <a:txBody>
                    <a:bodyPr/>
                    <a:lstStyle/>
                    <a:p>
                      <a:r>
                        <a:rPr lang="en-US" dirty="0"/>
                        <a:t>No</a:t>
                      </a:r>
                    </a:p>
                  </a:txBody>
                  <a:tcPr/>
                </a:tc>
                <a:extLst>
                  <a:ext uri="{0D108BD9-81ED-4DB2-BD59-A6C34878D82A}">
                    <a16:rowId xmlns:a16="http://schemas.microsoft.com/office/drawing/2014/main" val="1866091177"/>
                  </a:ext>
                </a:extLst>
              </a:tr>
              <a:tr h="513965">
                <a:tc>
                  <a:txBody>
                    <a:bodyPr/>
                    <a:lstStyle/>
                    <a:p>
                      <a:r>
                        <a:rPr lang="en-US" dirty="0"/>
                        <a:t>Will honors, AP, or IB with P (CR) grade get GPA bump?</a:t>
                      </a:r>
                    </a:p>
                  </a:txBody>
                  <a:tcPr/>
                </a:tc>
                <a:tc>
                  <a:txBody>
                    <a:bodyPr/>
                    <a:lstStyle/>
                    <a:p>
                      <a:r>
                        <a:rPr lang="en-US" dirty="0"/>
                        <a:t>No</a:t>
                      </a:r>
                    </a:p>
                  </a:txBody>
                  <a:tcPr/>
                </a:tc>
                <a:extLst>
                  <a:ext uri="{0D108BD9-81ED-4DB2-BD59-A6C34878D82A}">
                    <a16:rowId xmlns:a16="http://schemas.microsoft.com/office/drawing/2014/main" val="2582864546"/>
                  </a:ext>
                </a:extLst>
              </a:tr>
              <a:tr h="367839">
                <a:tc>
                  <a:txBody>
                    <a:bodyPr/>
                    <a:lstStyle/>
                    <a:p>
                      <a:r>
                        <a:rPr lang="en-US" dirty="0"/>
                        <a:t>Will P (CR) validate subject deficiencies?</a:t>
                      </a:r>
                    </a:p>
                  </a:txBody>
                  <a:tcPr/>
                </a:tc>
                <a:tc>
                  <a:txBody>
                    <a:bodyPr/>
                    <a:lstStyle/>
                    <a:p>
                      <a:r>
                        <a:rPr lang="en-US" dirty="0"/>
                        <a:t>YES</a:t>
                      </a:r>
                    </a:p>
                  </a:txBody>
                  <a:tcPr/>
                </a:tc>
                <a:extLst>
                  <a:ext uri="{0D108BD9-81ED-4DB2-BD59-A6C34878D82A}">
                    <a16:rowId xmlns:a16="http://schemas.microsoft.com/office/drawing/2014/main" val="2000521049"/>
                  </a:ext>
                </a:extLst>
              </a:tr>
            </a:tbl>
          </a:graphicData>
        </a:graphic>
      </p:graphicFrame>
    </p:spTree>
    <p:extLst>
      <p:ext uri="{BB962C8B-B14F-4D97-AF65-F5344CB8AC3E}">
        <p14:creationId xmlns:p14="http://schemas.microsoft.com/office/powerpoint/2010/main" val="20053006"/>
      </p:ext>
    </p:extLst>
  </p:cSld>
  <p:clrMapOvr>
    <a:masterClrMapping/>
  </p:clrMapOvr>
  <p:transition spd="med">
    <p:push dir="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97000"/>
            <a:lum/>
            <a:extLst>
              <a:ext uri="{28A0092B-C50C-407E-A947-70E740481C1C}">
                <a14:useLocalDpi xmlns:a14="http://schemas.microsoft.com/office/drawing/2010/main"/>
              </a:ext>
            </a:extLst>
          </a:blip>
          <a:srcRect/>
          <a:stretch>
            <a:fillRect/>
          </a:stretch>
        </a:blipFill>
        <a:effectLst/>
      </p:bgPr>
    </p:bg>
    <p:spTree>
      <p:nvGrpSpPr>
        <p:cNvPr id="1" name="Shape 122"/>
        <p:cNvGrpSpPr/>
        <p:nvPr/>
      </p:nvGrpSpPr>
      <p:grpSpPr>
        <a:xfrm>
          <a:off x="0" y="0"/>
          <a:ext cx="0" cy="0"/>
          <a:chOff x="0" y="0"/>
          <a:chExt cx="0" cy="0"/>
        </a:xfrm>
      </p:grpSpPr>
      <p:sp>
        <p:nvSpPr>
          <p:cNvPr id="124" name="Shape 124"/>
          <p:cNvSpPr txBox="1">
            <a:spLocks noGrp="1"/>
          </p:cNvSpPr>
          <p:nvPr>
            <p:ph type="ctrTitle" idx="4294967295"/>
          </p:nvPr>
        </p:nvSpPr>
        <p:spPr>
          <a:xfrm>
            <a:off x="0" y="5019675"/>
            <a:ext cx="9144000" cy="123825"/>
          </a:xfrm>
          <a:prstGeom prst="rect">
            <a:avLst/>
          </a:prstGeom>
          <a:solidFill>
            <a:schemeClr val="accent5">
              <a:lumMod val="75000"/>
            </a:schemeClr>
          </a:solid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rgbClr val="6AA84F"/>
              </a:buClr>
              <a:buSzPct val="100000"/>
              <a:buFont typeface="Proxima Nova"/>
              <a:buNone/>
            </a:pP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endParaRPr lang="en-US" sz="3600" b="0" i="0" u="none" strike="noStrike" cap="none">
              <a:solidFill>
                <a:srgbClr val="6AA84F"/>
              </a:solidFill>
              <a:latin typeface="Proxima Nova"/>
              <a:ea typeface="Proxima Nova"/>
              <a:cs typeface="Proxima Nova"/>
              <a:sym typeface="Proxima Nova"/>
            </a:endParaRPr>
          </a:p>
        </p:txBody>
      </p:sp>
      <p:sp>
        <p:nvSpPr>
          <p:cNvPr id="7" name="Shape 106"/>
          <p:cNvSpPr txBox="1"/>
          <p:nvPr/>
        </p:nvSpPr>
        <p:spPr>
          <a:xfrm>
            <a:off x="0" y="4118211"/>
            <a:ext cx="5389417" cy="963376"/>
          </a:xfrm>
          <a:prstGeom prst="rect">
            <a:avLst/>
          </a:prstGeom>
          <a:solidFill>
            <a:schemeClr val="bg1"/>
          </a:solidFill>
          <a:ln>
            <a:noFill/>
          </a:ln>
        </p:spPr>
        <p:txBody>
          <a:bodyPr wrap="square" lIns="91425" tIns="91425" rIns="91425" bIns="91425" anchor="ctr" anchorCtr="0">
            <a:noAutofit/>
          </a:bodyPr>
          <a:lstStyle/>
          <a:p>
            <a:pPr lvl="0" indent="-190500" algn="ctr">
              <a:buClr>
                <a:srgbClr val="F3F3F3"/>
              </a:buClr>
              <a:buSzPct val="100000"/>
            </a:pPr>
            <a:r>
              <a:rPr lang="en-US" sz="3000" b="1" dirty="0">
                <a:solidFill>
                  <a:schemeClr val="accent5">
                    <a:lumMod val="75000"/>
                  </a:schemeClr>
                </a:solidFill>
              </a:rPr>
              <a:t>FAQs: AP and IB Exams</a:t>
            </a:r>
            <a:endParaRPr lang="en-US" sz="3000" b="1" i="0" u="none" strike="noStrike" cap="none" dirty="0">
              <a:solidFill>
                <a:schemeClr val="accent5">
                  <a:lumMod val="75000"/>
                </a:schemeClr>
              </a:solidFill>
              <a:sym typeface="Arial"/>
            </a:endParaRPr>
          </a:p>
        </p:txBody>
      </p:sp>
      <p:sp>
        <p:nvSpPr>
          <p:cNvPr id="9" name="Shape 118"/>
          <p:cNvSpPr txBox="1"/>
          <p:nvPr/>
        </p:nvSpPr>
        <p:spPr>
          <a:xfrm>
            <a:off x="-1" y="1436913"/>
            <a:ext cx="3526971" cy="2413863"/>
          </a:xfrm>
          <a:prstGeom prst="rect">
            <a:avLst/>
          </a:prstGeom>
          <a:solidFill>
            <a:schemeClr val="bg1"/>
          </a:solidFill>
          <a:ln>
            <a:noFill/>
          </a:ln>
        </p:spPr>
        <p:txBody>
          <a:bodyPr wrap="square" lIns="91425" tIns="91425" rIns="91425" bIns="91425" anchor="ctr" anchorCtr="0">
            <a:noAutofit/>
          </a:bodyPr>
          <a:lstStyle/>
          <a:p>
            <a:pPr marL="171450" lvl="0" indent="-171450">
              <a:lnSpc>
                <a:spcPct val="115000"/>
              </a:lnSpc>
              <a:spcAft>
                <a:spcPts val="1200"/>
              </a:spcAft>
              <a:buClr>
                <a:schemeClr val="accent5"/>
              </a:buClr>
              <a:buSzPct val="100000"/>
              <a:buFont typeface="Arial" panose="020B0604020202020204" pitchFamily="34" charset="0"/>
              <a:buChar char="•"/>
            </a:pPr>
            <a:r>
              <a:rPr lang="en-US" sz="1200" dirty="0">
                <a:solidFill>
                  <a:schemeClr val="accent5">
                    <a:lumMod val="75000"/>
                  </a:schemeClr>
                </a:solidFill>
                <a:ea typeface="Lato"/>
                <a:cs typeface="Lato"/>
                <a:sym typeface="Lato"/>
              </a:rPr>
              <a:t>CSU will continue to award credit consistent with previous years</a:t>
            </a:r>
          </a:p>
          <a:p>
            <a:pPr marL="171450" lvl="0" indent="-171450">
              <a:lnSpc>
                <a:spcPct val="115000"/>
              </a:lnSpc>
              <a:spcAft>
                <a:spcPts val="1200"/>
              </a:spcAft>
              <a:buClr>
                <a:schemeClr val="accent5"/>
              </a:buClr>
              <a:buSzPct val="100000"/>
              <a:buFont typeface="Arial" panose="020B0604020202020204" pitchFamily="34" charset="0"/>
              <a:buChar char="•"/>
            </a:pPr>
            <a:r>
              <a:rPr lang="en-US" sz="1200" dirty="0">
                <a:solidFill>
                  <a:schemeClr val="accent5">
                    <a:lumMod val="75000"/>
                  </a:schemeClr>
                </a:solidFill>
                <a:ea typeface="Lato"/>
                <a:cs typeface="Lato"/>
                <a:sym typeface="Lato"/>
              </a:rPr>
              <a:t>AP Exams with score of 3, 4, or 5</a:t>
            </a:r>
          </a:p>
          <a:p>
            <a:pPr marL="171450" lvl="0" indent="-171450">
              <a:lnSpc>
                <a:spcPct val="115000"/>
              </a:lnSpc>
              <a:spcAft>
                <a:spcPts val="1200"/>
              </a:spcAft>
              <a:buClr>
                <a:schemeClr val="accent5"/>
              </a:buClr>
              <a:buSzPct val="100000"/>
              <a:buFont typeface="Arial" panose="020B0604020202020204" pitchFamily="34" charset="0"/>
              <a:buChar char="•"/>
            </a:pPr>
            <a:r>
              <a:rPr lang="en-US" sz="1200" dirty="0">
                <a:solidFill>
                  <a:schemeClr val="accent5">
                    <a:lumMod val="75000"/>
                  </a:schemeClr>
                </a:solidFill>
                <a:ea typeface="Lato"/>
                <a:cs typeface="Lato"/>
                <a:sym typeface="Lato"/>
              </a:rPr>
              <a:t>IB Exams will be accepted with CSU required passing score</a:t>
            </a:r>
          </a:p>
          <a:p>
            <a:pPr marL="171450" lvl="0" indent="-171450">
              <a:lnSpc>
                <a:spcPct val="115000"/>
              </a:lnSpc>
              <a:spcAft>
                <a:spcPts val="1200"/>
              </a:spcAft>
              <a:buClr>
                <a:schemeClr val="accent5"/>
              </a:buClr>
              <a:buSzPct val="100000"/>
              <a:buFont typeface="Arial" panose="020B0604020202020204" pitchFamily="34" charset="0"/>
              <a:buChar char="•"/>
            </a:pPr>
            <a:r>
              <a:rPr lang="en-US" sz="1200" dirty="0">
                <a:solidFill>
                  <a:schemeClr val="accent5">
                    <a:lumMod val="75000"/>
                  </a:schemeClr>
                </a:solidFill>
                <a:ea typeface="Lato"/>
                <a:cs typeface="Lato"/>
                <a:sym typeface="Lato"/>
              </a:rPr>
              <a:t>See </a:t>
            </a:r>
            <a:r>
              <a:rPr lang="en-US" sz="1200" dirty="0">
                <a:solidFill>
                  <a:schemeClr val="accent5">
                    <a:lumMod val="75000"/>
                  </a:schemeClr>
                </a:solidFill>
                <a:ea typeface="Lato"/>
                <a:cs typeface="Lato"/>
                <a:sym typeface="Lato"/>
                <a:hlinkClick r:id="rId4"/>
              </a:rPr>
              <a:t>CSU External Exam page </a:t>
            </a:r>
            <a:r>
              <a:rPr lang="en-US" sz="1200" dirty="0">
                <a:solidFill>
                  <a:schemeClr val="accent5">
                    <a:lumMod val="75000"/>
                  </a:schemeClr>
                </a:solidFill>
                <a:ea typeface="Lato"/>
                <a:cs typeface="Lato"/>
                <a:sym typeface="Lato"/>
              </a:rPr>
              <a:t>for details</a:t>
            </a:r>
          </a:p>
        </p:txBody>
      </p:sp>
      <p:sp>
        <p:nvSpPr>
          <p:cNvPr id="5" name="TextBox 4"/>
          <p:cNvSpPr txBox="1"/>
          <p:nvPr/>
        </p:nvSpPr>
        <p:spPr>
          <a:xfrm>
            <a:off x="7154984" y="4838700"/>
            <a:ext cx="1989016" cy="304800"/>
          </a:xfrm>
          <a:prstGeom prst="rect">
            <a:avLst/>
          </a:prstGeom>
          <a:solidFill>
            <a:srgbClr val="FF0000"/>
          </a:solidFill>
        </p:spPr>
        <p:txBody>
          <a:bodyPr wrap="square" rtlCol="0">
            <a:spAutoFit/>
          </a:bodyPr>
          <a:lstStyle/>
          <a:p>
            <a:pPr algn="ctr"/>
            <a:r>
              <a:rPr lang="en-US" dirty="0">
                <a:solidFill>
                  <a:schemeClr val="bg1"/>
                </a:solidFill>
                <a:latin typeface="+mn-lt"/>
              </a:rPr>
              <a:t>Chico State</a:t>
            </a:r>
          </a:p>
        </p:txBody>
      </p:sp>
    </p:spTree>
    <p:extLst>
      <p:ext uri="{BB962C8B-B14F-4D97-AF65-F5344CB8AC3E}">
        <p14:creationId xmlns:p14="http://schemas.microsoft.com/office/powerpoint/2010/main" val="3233721467"/>
      </p:ext>
    </p:extLst>
  </p:cSld>
  <p:clrMapOvr>
    <a:masterClrMapping/>
  </p:clrMapOvr>
  <p:transition spd="med">
    <p:push dir="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140"/>
        <p:cNvGrpSpPr/>
        <p:nvPr/>
      </p:nvGrpSpPr>
      <p:grpSpPr>
        <a:xfrm>
          <a:off x="0" y="0"/>
          <a:ext cx="0" cy="0"/>
          <a:chOff x="0" y="0"/>
          <a:chExt cx="0" cy="0"/>
        </a:xfrm>
      </p:grpSpPr>
      <p:sp>
        <p:nvSpPr>
          <p:cNvPr id="143" name="Shape 143"/>
          <p:cNvSpPr txBox="1">
            <a:spLocks noGrp="1"/>
          </p:cNvSpPr>
          <p:nvPr>
            <p:ph type="ctrTitle" idx="4294967295"/>
          </p:nvPr>
        </p:nvSpPr>
        <p:spPr>
          <a:xfrm>
            <a:off x="0" y="5019675"/>
            <a:ext cx="9144000" cy="123825"/>
          </a:xfrm>
          <a:prstGeom prst="rect">
            <a:avLst/>
          </a:prstGeom>
          <a:solidFill>
            <a:schemeClr val="accent5">
              <a:lumMod val="75000"/>
            </a:schemeClr>
          </a:solid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rgbClr val="6AA84F"/>
              </a:buClr>
              <a:buSzPct val="100000"/>
              <a:buFont typeface="Proxima Nova"/>
              <a:buNone/>
            </a:pPr>
            <a:r>
              <a:rPr lang="en-US" sz="3600" b="0" i="0" u="none" strike="noStrike" cap="none" dirty="0">
                <a:solidFill>
                  <a:srgbClr val="6AA84F"/>
                </a:solidFill>
                <a:latin typeface="Proxima Nova"/>
                <a:ea typeface="Proxima Nova"/>
                <a:cs typeface="Proxima Nova"/>
                <a:sym typeface="Proxima Nova"/>
              </a:rPr>
              <a:t/>
            </a:r>
            <a:br>
              <a:rPr lang="en-US" sz="3600" b="0" i="0" u="none" strike="noStrike" cap="none" dirty="0">
                <a:solidFill>
                  <a:srgbClr val="6AA84F"/>
                </a:solidFill>
                <a:latin typeface="Proxima Nova"/>
                <a:ea typeface="Proxima Nova"/>
                <a:cs typeface="Proxima Nova"/>
                <a:sym typeface="Proxima Nova"/>
              </a:rPr>
            </a:br>
            <a:r>
              <a:rPr lang="en-US" sz="3600" b="0" i="0" u="none" strike="noStrike" cap="none" dirty="0">
                <a:solidFill>
                  <a:srgbClr val="6AA84F"/>
                </a:solidFill>
                <a:latin typeface="Proxima Nova"/>
                <a:ea typeface="Proxima Nova"/>
                <a:cs typeface="Proxima Nova"/>
                <a:sym typeface="Proxima Nova"/>
              </a:rPr>
              <a:t/>
            </a:r>
            <a:br>
              <a:rPr lang="en-US" sz="3600" b="0" i="0" u="none" strike="noStrike" cap="none" dirty="0">
                <a:solidFill>
                  <a:srgbClr val="6AA84F"/>
                </a:solidFill>
                <a:latin typeface="Proxima Nova"/>
                <a:ea typeface="Proxima Nova"/>
                <a:cs typeface="Proxima Nova"/>
                <a:sym typeface="Proxima Nova"/>
              </a:rPr>
            </a:br>
            <a:r>
              <a:rPr lang="en-US" sz="3600" b="0" i="0" u="none" strike="noStrike" cap="none" dirty="0">
                <a:solidFill>
                  <a:srgbClr val="6AA84F"/>
                </a:solidFill>
                <a:latin typeface="Proxima Nova"/>
                <a:ea typeface="Proxima Nova"/>
                <a:cs typeface="Proxima Nova"/>
                <a:sym typeface="Proxima Nova"/>
              </a:rPr>
              <a:t/>
            </a:r>
            <a:br>
              <a:rPr lang="en-US" sz="3600" b="0" i="0" u="none" strike="noStrike" cap="none" dirty="0">
                <a:solidFill>
                  <a:srgbClr val="6AA84F"/>
                </a:solidFill>
                <a:latin typeface="Proxima Nova"/>
                <a:ea typeface="Proxima Nova"/>
                <a:cs typeface="Proxima Nova"/>
                <a:sym typeface="Proxima Nova"/>
              </a:rPr>
            </a:br>
            <a:endParaRPr lang="en-US" sz="3600" b="0" i="0" u="none" strike="noStrike" cap="none" dirty="0">
              <a:solidFill>
                <a:srgbClr val="6AA84F"/>
              </a:solidFill>
              <a:latin typeface="Proxima Nova"/>
              <a:ea typeface="Proxima Nova"/>
              <a:cs typeface="Proxima Nova"/>
              <a:sym typeface="Proxima Nova"/>
            </a:endParaRPr>
          </a:p>
        </p:txBody>
      </p:sp>
      <p:sp>
        <p:nvSpPr>
          <p:cNvPr id="8" name="Shape 118"/>
          <p:cNvSpPr txBox="1"/>
          <p:nvPr/>
        </p:nvSpPr>
        <p:spPr>
          <a:xfrm>
            <a:off x="5465298" y="0"/>
            <a:ext cx="3603937" cy="5019675"/>
          </a:xfrm>
          <a:prstGeom prst="rect">
            <a:avLst/>
          </a:prstGeom>
          <a:solidFill>
            <a:schemeClr val="bg1"/>
          </a:solidFill>
          <a:ln>
            <a:noFill/>
          </a:ln>
        </p:spPr>
        <p:txBody>
          <a:bodyPr wrap="square" lIns="91425" tIns="91425" rIns="91425" bIns="91425" anchor="ctr" anchorCtr="0">
            <a:noAutofit/>
          </a:bodyPr>
          <a:lstStyle/>
          <a:p>
            <a:pPr lvl="0" indent="-88900" algn="ctr">
              <a:lnSpc>
                <a:spcPct val="115000"/>
              </a:lnSpc>
              <a:buClr>
                <a:srgbClr val="FFFFFF"/>
              </a:buClr>
              <a:buSzPct val="100000"/>
            </a:pPr>
            <a:endParaRPr lang="en-US" dirty="0">
              <a:solidFill>
                <a:srgbClr val="FFFFFF"/>
              </a:solidFill>
              <a:latin typeface="Lato"/>
              <a:ea typeface="Lato"/>
              <a:cs typeface="Lato"/>
              <a:sym typeface="Lato"/>
            </a:endParaRPr>
          </a:p>
          <a:p>
            <a:pPr marL="285750" marR="0" lvl="0" indent="-285750" rtl="0">
              <a:lnSpc>
                <a:spcPct val="115000"/>
              </a:lnSpc>
              <a:spcBef>
                <a:spcPts val="0"/>
              </a:spcBef>
              <a:spcAft>
                <a:spcPts val="600"/>
              </a:spcAft>
              <a:buClr>
                <a:schemeClr val="accent5"/>
              </a:buClr>
              <a:buFont typeface="Arial" panose="020B0604020202020204" pitchFamily="34" charset="0"/>
              <a:buChar char="•"/>
            </a:pPr>
            <a:r>
              <a:rPr lang="en-US" sz="1400" i="0" u="none" dirty="0">
                <a:solidFill>
                  <a:schemeClr val="accent5">
                    <a:lumMod val="75000"/>
                  </a:schemeClr>
                </a:solidFill>
                <a:latin typeface="+mn-lt"/>
                <a:ea typeface="Lato"/>
                <a:cs typeface="Lato"/>
                <a:sym typeface="Lato"/>
              </a:rPr>
              <a:t>CSU Campuses will not use SAT or ACT Exam scores in fall 2021, winter, 2022 and spring 2022 admission cycles</a:t>
            </a:r>
          </a:p>
          <a:p>
            <a:pPr marL="285750" marR="0" lvl="0" indent="-285750" rtl="0">
              <a:lnSpc>
                <a:spcPct val="115000"/>
              </a:lnSpc>
              <a:spcBef>
                <a:spcPts val="0"/>
              </a:spcBef>
              <a:spcAft>
                <a:spcPts val="600"/>
              </a:spcAft>
              <a:buClr>
                <a:schemeClr val="accent5"/>
              </a:buClr>
              <a:buFont typeface="Arial" panose="020B0604020202020204" pitchFamily="34" charset="0"/>
              <a:buChar char="•"/>
            </a:pPr>
            <a:r>
              <a:rPr lang="en-US" dirty="0">
                <a:solidFill>
                  <a:schemeClr val="accent5">
                    <a:lumMod val="75000"/>
                  </a:schemeClr>
                </a:solidFill>
                <a:latin typeface="+mn-lt"/>
                <a:ea typeface="Lato"/>
                <a:cs typeface="Lato"/>
                <a:sym typeface="Lato"/>
              </a:rPr>
              <a:t>Applicants need to:</a:t>
            </a:r>
          </a:p>
          <a:p>
            <a:pPr marL="548640" lvl="3" indent="-285750">
              <a:lnSpc>
                <a:spcPct val="115000"/>
              </a:lnSpc>
              <a:spcAft>
                <a:spcPts val="600"/>
              </a:spcAft>
              <a:buClr>
                <a:schemeClr val="accent5"/>
              </a:buClr>
              <a:buFont typeface="Arial" panose="020B0604020202020204" pitchFamily="34" charset="0"/>
              <a:buChar char="•"/>
            </a:pPr>
            <a:r>
              <a:rPr lang="en-US" i="0" u="none" dirty="0">
                <a:solidFill>
                  <a:schemeClr val="accent5">
                    <a:lumMod val="75000"/>
                  </a:schemeClr>
                </a:solidFill>
                <a:latin typeface="+mn-lt"/>
                <a:ea typeface="Lato"/>
                <a:cs typeface="Lato"/>
                <a:sym typeface="Lato"/>
              </a:rPr>
              <a:t>Be a high </a:t>
            </a:r>
            <a:r>
              <a:rPr lang="en-US" dirty="0">
                <a:solidFill>
                  <a:schemeClr val="accent5">
                    <a:lumMod val="75000"/>
                  </a:schemeClr>
                </a:solidFill>
                <a:latin typeface="+mn-lt"/>
                <a:ea typeface="Lato"/>
                <a:cs typeface="Lato"/>
                <a:sym typeface="Lato"/>
              </a:rPr>
              <a:t>school graduate or equivalent</a:t>
            </a:r>
          </a:p>
          <a:p>
            <a:pPr marL="548640" lvl="3" indent="-285750">
              <a:lnSpc>
                <a:spcPct val="115000"/>
              </a:lnSpc>
              <a:spcAft>
                <a:spcPts val="600"/>
              </a:spcAft>
              <a:buClr>
                <a:schemeClr val="accent5"/>
              </a:buClr>
              <a:buFont typeface="Arial" panose="020B0604020202020204" pitchFamily="34" charset="0"/>
              <a:buChar char="•"/>
            </a:pPr>
            <a:r>
              <a:rPr lang="en-US" i="0" u="none" dirty="0">
                <a:solidFill>
                  <a:schemeClr val="accent5">
                    <a:lumMod val="75000"/>
                  </a:schemeClr>
                </a:solidFill>
                <a:latin typeface="+mn-lt"/>
                <a:ea typeface="Lato"/>
                <a:cs typeface="Lato"/>
                <a:sym typeface="Lato"/>
              </a:rPr>
              <a:t>Complete the 15-unit comprehensive “a-g” pattern of college prep courses</a:t>
            </a:r>
          </a:p>
          <a:p>
            <a:pPr marL="548640" lvl="3" indent="-285750">
              <a:lnSpc>
                <a:spcPct val="115000"/>
              </a:lnSpc>
              <a:spcAft>
                <a:spcPts val="600"/>
              </a:spcAft>
              <a:buClr>
                <a:schemeClr val="accent5"/>
              </a:buClr>
              <a:buFont typeface="Arial" panose="020B0604020202020204" pitchFamily="34" charset="0"/>
              <a:buChar char="•"/>
            </a:pPr>
            <a:r>
              <a:rPr lang="en-US" dirty="0">
                <a:solidFill>
                  <a:schemeClr val="accent5">
                    <a:lumMod val="75000"/>
                  </a:schemeClr>
                </a:solidFill>
                <a:latin typeface="+mn-lt"/>
                <a:ea typeface="Lato"/>
                <a:cs typeface="Lato"/>
                <a:sym typeface="Lato"/>
              </a:rPr>
              <a:t>Earn a qualifying “a-g” GPA</a:t>
            </a:r>
          </a:p>
          <a:p>
            <a:pPr marL="283464" lvl="3" indent="-285750">
              <a:lnSpc>
                <a:spcPct val="115000"/>
              </a:lnSpc>
              <a:spcAft>
                <a:spcPts val="600"/>
              </a:spcAft>
              <a:buClr>
                <a:schemeClr val="accent5"/>
              </a:buClr>
              <a:buFont typeface="Arial" panose="020B0604020202020204" pitchFamily="34" charset="0"/>
              <a:buChar char="•"/>
            </a:pPr>
            <a:r>
              <a:rPr lang="en-US" dirty="0">
                <a:solidFill>
                  <a:schemeClr val="accent5">
                    <a:lumMod val="75000"/>
                  </a:schemeClr>
                </a:solidFill>
                <a:latin typeface="+mn-lt"/>
                <a:ea typeface="Lato"/>
                <a:cs typeface="Lato"/>
                <a:sym typeface="Lato"/>
              </a:rPr>
              <a:t>California residents and CA HS Grads will meet CSU minimum eligibility by earning a 2.5 or greater “a-g” GPA</a:t>
            </a:r>
          </a:p>
          <a:p>
            <a:pPr marL="283464" lvl="3" indent="-285750">
              <a:lnSpc>
                <a:spcPct val="115000"/>
              </a:lnSpc>
              <a:spcAft>
                <a:spcPts val="600"/>
              </a:spcAft>
              <a:buClr>
                <a:schemeClr val="accent5"/>
              </a:buClr>
              <a:buFont typeface="Arial" panose="020B0604020202020204" pitchFamily="34" charset="0"/>
              <a:buChar char="•"/>
            </a:pPr>
            <a:r>
              <a:rPr lang="en-US" dirty="0">
                <a:solidFill>
                  <a:schemeClr val="accent5">
                    <a:lumMod val="75000"/>
                  </a:schemeClr>
                </a:solidFill>
                <a:ea typeface="Lato"/>
                <a:cs typeface="Lato"/>
                <a:sym typeface="Lato"/>
              </a:rPr>
              <a:t>California residents and CA HS Grads with GPA between 2.0 and 2.49 may be evaluated based on supplemental factors</a:t>
            </a:r>
            <a:endParaRPr lang="en-US" dirty="0">
              <a:solidFill>
                <a:schemeClr val="accent5">
                  <a:lumMod val="75000"/>
                </a:schemeClr>
              </a:solidFill>
              <a:latin typeface="+mn-lt"/>
              <a:ea typeface="Lato"/>
              <a:cs typeface="Lato"/>
              <a:sym typeface="Lato"/>
            </a:endParaRPr>
          </a:p>
          <a:p>
            <a:pPr marL="548640" lvl="3" indent="-285750">
              <a:lnSpc>
                <a:spcPct val="115000"/>
              </a:lnSpc>
              <a:buClr>
                <a:schemeClr val="accent5"/>
              </a:buClr>
              <a:buFont typeface="Arial" panose="020B0604020202020204" pitchFamily="34" charset="0"/>
              <a:buChar char="•"/>
            </a:pPr>
            <a:endParaRPr i="0" u="none" dirty="0">
              <a:solidFill>
                <a:schemeClr val="accent5">
                  <a:lumMod val="75000"/>
                </a:schemeClr>
              </a:solidFill>
              <a:latin typeface="+mn-lt"/>
              <a:ea typeface="Lato"/>
              <a:cs typeface="Lato"/>
              <a:sym typeface="Lato"/>
            </a:endParaRPr>
          </a:p>
        </p:txBody>
      </p:sp>
      <p:sp>
        <p:nvSpPr>
          <p:cNvPr id="9" name="Shape 106"/>
          <p:cNvSpPr txBox="1"/>
          <p:nvPr/>
        </p:nvSpPr>
        <p:spPr>
          <a:xfrm>
            <a:off x="0" y="4056299"/>
            <a:ext cx="5389417" cy="963376"/>
          </a:xfrm>
          <a:prstGeom prst="rect">
            <a:avLst/>
          </a:prstGeom>
          <a:solidFill>
            <a:schemeClr val="bg1"/>
          </a:solidFill>
          <a:ln>
            <a:noFill/>
          </a:ln>
        </p:spPr>
        <p:txBody>
          <a:bodyPr wrap="square" lIns="91425" tIns="91425" rIns="91425" bIns="91425" anchor="ctr" anchorCtr="0">
            <a:noAutofit/>
          </a:bodyPr>
          <a:lstStyle/>
          <a:p>
            <a:pPr lvl="0" indent="-190500" algn="ctr">
              <a:buClr>
                <a:srgbClr val="F3F3F3"/>
              </a:buClr>
              <a:buSzPct val="100000"/>
            </a:pPr>
            <a:r>
              <a:rPr lang="en-US" sz="3000" b="1" dirty="0">
                <a:solidFill>
                  <a:schemeClr val="accent5">
                    <a:lumMod val="75000"/>
                  </a:schemeClr>
                </a:solidFill>
              </a:rPr>
              <a:t>Fall 2021 Accommodation and Guidance </a:t>
            </a:r>
            <a:endParaRPr lang="en-US" sz="3000" b="1" i="0" u="none" strike="noStrike" cap="none" dirty="0">
              <a:solidFill>
                <a:schemeClr val="accent5">
                  <a:lumMod val="75000"/>
                </a:schemeClr>
              </a:solidFil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97000"/>
            <a:lum/>
            <a:extLst>
              <a:ext uri="{28A0092B-C50C-407E-A947-70E740481C1C}">
                <a14:useLocalDpi xmlns:a14="http://schemas.microsoft.com/office/drawing/2010/main"/>
              </a:ext>
            </a:extLst>
          </a:blip>
          <a:srcRect/>
          <a:stretch>
            <a:fillRect/>
          </a:stretch>
        </a:blipFill>
        <a:effectLst/>
      </p:bgPr>
    </p:bg>
    <p:spTree>
      <p:nvGrpSpPr>
        <p:cNvPr id="1" name="Shape 122"/>
        <p:cNvGrpSpPr/>
        <p:nvPr/>
      </p:nvGrpSpPr>
      <p:grpSpPr>
        <a:xfrm>
          <a:off x="0" y="0"/>
          <a:ext cx="0" cy="0"/>
          <a:chOff x="0" y="0"/>
          <a:chExt cx="0" cy="0"/>
        </a:xfrm>
      </p:grpSpPr>
      <p:sp>
        <p:nvSpPr>
          <p:cNvPr id="124" name="Shape 124"/>
          <p:cNvSpPr txBox="1">
            <a:spLocks noGrp="1"/>
          </p:cNvSpPr>
          <p:nvPr>
            <p:ph type="ctrTitle" idx="4294967295"/>
          </p:nvPr>
        </p:nvSpPr>
        <p:spPr>
          <a:xfrm>
            <a:off x="0" y="5019675"/>
            <a:ext cx="9144000" cy="123825"/>
          </a:xfrm>
          <a:prstGeom prst="rect">
            <a:avLst/>
          </a:prstGeom>
          <a:solidFill>
            <a:schemeClr val="accent5">
              <a:lumMod val="75000"/>
            </a:schemeClr>
          </a:solid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rgbClr val="6AA84F"/>
              </a:buClr>
              <a:buSzPct val="100000"/>
              <a:buFont typeface="Proxima Nova"/>
              <a:buNone/>
            </a:pP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endParaRPr lang="en-US" sz="3600" b="0" i="0" u="none" strike="noStrike" cap="none">
              <a:solidFill>
                <a:srgbClr val="6AA84F"/>
              </a:solidFill>
              <a:latin typeface="Proxima Nova"/>
              <a:ea typeface="Proxima Nova"/>
              <a:cs typeface="Proxima Nova"/>
              <a:sym typeface="Proxima Nova"/>
            </a:endParaRPr>
          </a:p>
        </p:txBody>
      </p:sp>
      <p:sp>
        <p:nvSpPr>
          <p:cNvPr id="7" name="Shape 106"/>
          <p:cNvSpPr txBox="1"/>
          <p:nvPr/>
        </p:nvSpPr>
        <p:spPr>
          <a:xfrm>
            <a:off x="0" y="4056299"/>
            <a:ext cx="5389417" cy="963376"/>
          </a:xfrm>
          <a:prstGeom prst="rect">
            <a:avLst/>
          </a:prstGeom>
          <a:solidFill>
            <a:schemeClr val="bg1"/>
          </a:solidFill>
          <a:ln>
            <a:noFill/>
          </a:ln>
        </p:spPr>
        <p:txBody>
          <a:bodyPr wrap="square" lIns="91425" tIns="91425" rIns="91425" bIns="91425" anchor="ctr" anchorCtr="0">
            <a:noAutofit/>
          </a:bodyPr>
          <a:lstStyle/>
          <a:p>
            <a:pPr lvl="0" indent="-190500" algn="ctr">
              <a:buClr>
                <a:srgbClr val="F3F3F3"/>
              </a:buClr>
              <a:buSzPct val="100000"/>
            </a:pPr>
            <a:r>
              <a:rPr lang="en-US" sz="3000" b="1" i="0" u="none" strike="noStrike" cap="none" dirty="0">
                <a:solidFill>
                  <a:schemeClr val="accent5">
                    <a:lumMod val="75000"/>
                  </a:schemeClr>
                </a:solidFill>
                <a:sym typeface="Arial"/>
              </a:rPr>
              <a:t>2021-22 Supplemental Factors</a:t>
            </a:r>
          </a:p>
        </p:txBody>
      </p:sp>
      <p:sp>
        <p:nvSpPr>
          <p:cNvPr id="9" name="Shape 118"/>
          <p:cNvSpPr txBox="1"/>
          <p:nvPr/>
        </p:nvSpPr>
        <p:spPr>
          <a:xfrm>
            <a:off x="6450037" y="168812"/>
            <a:ext cx="2693963" cy="4850863"/>
          </a:xfrm>
          <a:prstGeom prst="rect">
            <a:avLst/>
          </a:prstGeom>
          <a:solidFill>
            <a:schemeClr val="bg1"/>
          </a:solidFill>
          <a:ln>
            <a:noFill/>
          </a:ln>
        </p:spPr>
        <p:txBody>
          <a:bodyPr wrap="square" lIns="91425" tIns="91425" rIns="91425" bIns="91425" anchor="ctr" anchorCtr="0">
            <a:noAutofit/>
          </a:bodyPr>
          <a:lstStyle/>
          <a:p>
            <a:pPr marL="285750" marR="0" lvl="0" indent="-285750" rtl="0">
              <a:lnSpc>
                <a:spcPct val="115000"/>
              </a:lnSpc>
              <a:spcBef>
                <a:spcPts val="0"/>
              </a:spcBef>
              <a:spcAft>
                <a:spcPts val="0"/>
              </a:spcAft>
              <a:buClr>
                <a:schemeClr val="accent5"/>
              </a:buClr>
              <a:buSzPct val="100000"/>
              <a:buFont typeface="Arial" panose="020B0604020202020204" pitchFamily="34" charset="0"/>
              <a:buChar char="•"/>
            </a:pPr>
            <a:r>
              <a:rPr lang="en-US" sz="1400" b="0" i="0" u="none" dirty="0">
                <a:solidFill>
                  <a:schemeClr val="accent5">
                    <a:lumMod val="75000"/>
                  </a:schemeClr>
                </a:solidFill>
                <a:latin typeface="+mn-lt"/>
                <a:ea typeface="Lato"/>
                <a:cs typeface="Lato"/>
                <a:sym typeface="Lato"/>
              </a:rPr>
              <a:t>Each CSU campuses will determine the supplemental factors used</a:t>
            </a:r>
          </a:p>
          <a:p>
            <a:pPr marL="285750" marR="0" lvl="0" indent="-285750" rtl="0">
              <a:lnSpc>
                <a:spcPct val="115000"/>
              </a:lnSpc>
              <a:spcBef>
                <a:spcPts val="0"/>
              </a:spcBef>
              <a:spcAft>
                <a:spcPts val="0"/>
              </a:spcAft>
              <a:buClr>
                <a:schemeClr val="accent5"/>
              </a:buClr>
              <a:buSzPct val="100000"/>
              <a:buFont typeface="Arial" panose="020B0604020202020204" pitchFamily="34" charset="0"/>
              <a:buChar char="•"/>
            </a:pPr>
            <a:r>
              <a:rPr lang="en-US" dirty="0">
                <a:solidFill>
                  <a:schemeClr val="accent5">
                    <a:lumMod val="75000"/>
                  </a:schemeClr>
                </a:solidFill>
                <a:latin typeface="+mn-lt"/>
                <a:ea typeface="Lato"/>
                <a:cs typeface="Lato"/>
                <a:sym typeface="Lato"/>
              </a:rPr>
              <a:t>Impacted campuses and programs may also use supplemental factors</a:t>
            </a:r>
          </a:p>
          <a:p>
            <a:pPr marL="285750" marR="0" lvl="0" indent="-285750" rtl="0">
              <a:lnSpc>
                <a:spcPct val="115000"/>
              </a:lnSpc>
              <a:spcBef>
                <a:spcPts val="0"/>
              </a:spcBef>
              <a:spcAft>
                <a:spcPts val="0"/>
              </a:spcAft>
              <a:buClr>
                <a:schemeClr val="accent5"/>
              </a:buClr>
              <a:buSzPct val="100000"/>
              <a:buFont typeface="Arial" panose="020B0604020202020204" pitchFamily="34" charset="0"/>
              <a:buChar char="•"/>
            </a:pPr>
            <a:r>
              <a:rPr lang="en-US" sz="1400" i="0" u="none" dirty="0">
                <a:solidFill>
                  <a:schemeClr val="accent5">
                    <a:lumMod val="75000"/>
                  </a:schemeClr>
                </a:solidFill>
                <a:latin typeface="+mn-lt"/>
                <a:ea typeface="Lato"/>
                <a:cs typeface="Lato"/>
                <a:sym typeface="Lato"/>
              </a:rPr>
              <a:t>Supplem</a:t>
            </a:r>
            <a:r>
              <a:rPr lang="en-US" dirty="0">
                <a:solidFill>
                  <a:schemeClr val="accent5">
                    <a:lumMod val="75000"/>
                  </a:schemeClr>
                </a:solidFill>
                <a:latin typeface="+mn-lt"/>
                <a:ea typeface="Lato"/>
                <a:cs typeface="Lato"/>
                <a:sym typeface="Lato"/>
              </a:rPr>
              <a:t>ental factors could include:</a:t>
            </a:r>
          </a:p>
          <a:p>
            <a:pPr marL="548640" marR="0" lvl="0" indent="-285750" rtl="0">
              <a:lnSpc>
                <a:spcPct val="115000"/>
              </a:lnSpc>
              <a:spcBef>
                <a:spcPts val="0"/>
              </a:spcBef>
              <a:spcAft>
                <a:spcPts val="0"/>
              </a:spcAft>
              <a:buClr>
                <a:schemeClr val="accent5"/>
              </a:buClr>
              <a:buSzPct val="100000"/>
              <a:buFont typeface="Arial" panose="020B0604020202020204" pitchFamily="34" charset="0"/>
              <a:buChar char="•"/>
            </a:pPr>
            <a:r>
              <a:rPr lang="en-US" sz="1400" i="0" u="none" dirty="0">
                <a:solidFill>
                  <a:schemeClr val="accent5">
                    <a:lumMod val="75000"/>
                  </a:schemeClr>
                </a:solidFill>
                <a:latin typeface="+mn-lt"/>
                <a:ea typeface="Lato"/>
                <a:cs typeface="Lato"/>
                <a:sym typeface="Lato"/>
              </a:rPr>
              <a:t>Courses exceeding minimum “a-g” courses</a:t>
            </a:r>
          </a:p>
          <a:p>
            <a:pPr marL="548640" marR="0" lvl="0" indent="-285750" rtl="0">
              <a:lnSpc>
                <a:spcPct val="115000"/>
              </a:lnSpc>
              <a:spcBef>
                <a:spcPts val="0"/>
              </a:spcBef>
              <a:spcAft>
                <a:spcPts val="0"/>
              </a:spcAft>
              <a:buClr>
                <a:schemeClr val="accent5"/>
              </a:buClr>
              <a:buSzPct val="100000"/>
              <a:buFont typeface="Arial" panose="020B0604020202020204" pitchFamily="34" charset="0"/>
              <a:buChar char="•"/>
            </a:pPr>
            <a:r>
              <a:rPr lang="en-US" dirty="0">
                <a:solidFill>
                  <a:schemeClr val="accent5">
                    <a:lumMod val="75000"/>
                  </a:schemeClr>
                </a:solidFill>
                <a:latin typeface="+mn-lt"/>
                <a:ea typeface="Lato"/>
                <a:cs typeface="Lato"/>
                <a:sym typeface="Lato"/>
              </a:rPr>
              <a:t>Household income</a:t>
            </a:r>
          </a:p>
          <a:p>
            <a:pPr marL="548640" marR="0" lvl="0" indent="-285750" rtl="0">
              <a:lnSpc>
                <a:spcPct val="115000"/>
              </a:lnSpc>
              <a:spcBef>
                <a:spcPts val="0"/>
              </a:spcBef>
              <a:spcAft>
                <a:spcPts val="0"/>
              </a:spcAft>
              <a:buClr>
                <a:schemeClr val="accent5"/>
              </a:buClr>
              <a:buSzPct val="100000"/>
              <a:buFont typeface="Arial" panose="020B0604020202020204" pitchFamily="34" charset="0"/>
              <a:buChar char="•"/>
            </a:pPr>
            <a:r>
              <a:rPr lang="en-US" sz="1400" i="0" u="none" dirty="0">
                <a:solidFill>
                  <a:schemeClr val="accent5">
                    <a:lumMod val="75000"/>
                  </a:schemeClr>
                </a:solidFill>
                <a:latin typeface="+mn-lt"/>
                <a:ea typeface="Lato"/>
                <a:cs typeface="Lato"/>
                <a:sym typeface="Lato"/>
              </a:rPr>
              <a:t>Extracurricular involvement</a:t>
            </a:r>
          </a:p>
          <a:p>
            <a:pPr marL="548640" marR="0" lvl="0" indent="-285750" rtl="0">
              <a:lnSpc>
                <a:spcPct val="115000"/>
              </a:lnSpc>
              <a:spcBef>
                <a:spcPts val="0"/>
              </a:spcBef>
              <a:spcAft>
                <a:spcPts val="0"/>
              </a:spcAft>
              <a:buClr>
                <a:schemeClr val="accent5"/>
              </a:buClr>
              <a:buSzPct val="100000"/>
              <a:buFont typeface="Arial" panose="020B0604020202020204" pitchFamily="34" charset="0"/>
              <a:buChar char="•"/>
            </a:pPr>
            <a:r>
              <a:rPr lang="en-US" dirty="0">
                <a:solidFill>
                  <a:schemeClr val="accent5">
                    <a:lumMod val="75000"/>
                  </a:schemeClr>
                </a:solidFill>
                <a:latin typeface="+mn-lt"/>
                <a:ea typeface="Lato"/>
                <a:cs typeface="Lato"/>
                <a:sym typeface="Lato"/>
              </a:rPr>
              <a:t>Work experience</a:t>
            </a:r>
          </a:p>
          <a:p>
            <a:pPr marL="548640" marR="0" lvl="0" indent="-285750" rtl="0">
              <a:lnSpc>
                <a:spcPct val="115000"/>
              </a:lnSpc>
              <a:spcBef>
                <a:spcPts val="0"/>
              </a:spcBef>
              <a:spcAft>
                <a:spcPts val="0"/>
              </a:spcAft>
              <a:buClr>
                <a:schemeClr val="accent5"/>
              </a:buClr>
              <a:buSzPct val="100000"/>
              <a:buFont typeface="Arial" panose="020B0604020202020204" pitchFamily="34" charset="0"/>
              <a:buChar char="•"/>
            </a:pPr>
            <a:r>
              <a:rPr lang="en-US" sz="1400" i="0" u="none" dirty="0">
                <a:solidFill>
                  <a:schemeClr val="accent5">
                    <a:lumMod val="75000"/>
                  </a:schemeClr>
                </a:solidFill>
                <a:latin typeface="+mn-lt"/>
                <a:ea typeface="Lato"/>
                <a:cs typeface="Lato"/>
                <a:sym typeface="Lato"/>
              </a:rPr>
              <a:t>Math/QR GPA</a:t>
            </a:r>
          </a:p>
          <a:p>
            <a:pPr marL="548640" marR="0" lvl="0" indent="-285750" rtl="0">
              <a:lnSpc>
                <a:spcPct val="115000"/>
              </a:lnSpc>
              <a:spcBef>
                <a:spcPts val="0"/>
              </a:spcBef>
              <a:spcAft>
                <a:spcPts val="0"/>
              </a:spcAft>
              <a:buClr>
                <a:schemeClr val="accent5"/>
              </a:buClr>
              <a:buSzPct val="100000"/>
              <a:buFont typeface="Arial" panose="020B0604020202020204" pitchFamily="34" charset="0"/>
              <a:buChar char="•"/>
            </a:pPr>
            <a:r>
              <a:rPr lang="en-US" dirty="0">
                <a:solidFill>
                  <a:schemeClr val="accent5">
                    <a:lumMod val="75000"/>
                  </a:schemeClr>
                </a:solidFill>
                <a:latin typeface="+mn-lt"/>
                <a:ea typeface="Lato"/>
                <a:cs typeface="Lato"/>
                <a:sym typeface="Lato"/>
              </a:rPr>
              <a:t>Educational program participation</a:t>
            </a:r>
            <a:endParaRPr lang="en-US" sz="1400" i="0" u="none" dirty="0">
              <a:solidFill>
                <a:schemeClr val="accent5">
                  <a:lumMod val="75000"/>
                </a:schemeClr>
              </a:solidFill>
              <a:latin typeface="+mn-lt"/>
              <a:ea typeface="Lato"/>
              <a:cs typeface="Lato"/>
              <a:sym typeface="Lato"/>
            </a:endParaRPr>
          </a:p>
          <a:p>
            <a:pPr marL="548640" marR="0" lvl="0" indent="-285750" rtl="0">
              <a:lnSpc>
                <a:spcPct val="115000"/>
              </a:lnSpc>
              <a:spcBef>
                <a:spcPts val="0"/>
              </a:spcBef>
              <a:spcAft>
                <a:spcPts val="0"/>
              </a:spcAft>
              <a:buClr>
                <a:schemeClr val="accent5"/>
              </a:buClr>
              <a:buSzPct val="100000"/>
              <a:buFont typeface="Arial" panose="020B0604020202020204" pitchFamily="34" charset="0"/>
              <a:buChar char="•"/>
            </a:pPr>
            <a:r>
              <a:rPr lang="en-US" dirty="0">
                <a:solidFill>
                  <a:schemeClr val="accent5">
                    <a:lumMod val="75000"/>
                  </a:schemeClr>
                </a:solidFill>
                <a:latin typeface="+mn-lt"/>
                <a:ea typeface="Lato"/>
                <a:cs typeface="Lato"/>
                <a:sym typeface="Lato"/>
              </a:rPr>
              <a:t>Others</a:t>
            </a:r>
            <a:endParaRPr sz="1400" i="0" u="none" dirty="0">
              <a:solidFill>
                <a:schemeClr val="accent5">
                  <a:lumMod val="75000"/>
                </a:schemeClr>
              </a:solidFill>
              <a:latin typeface="+mn-lt"/>
              <a:ea typeface="Lato"/>
              <a:cs typeface="Lato"/>
              <a:sym typeface="Lato"/>
            </a:endParaRPr>
          </a:p>
          <a:p>
            <a:pPr marL="0" marR="0" lvl="0" indent="-88900" algn="ctr" rtl="0">
              <a:lnSpc>
                <a:spcPct val="115000"/>
              </a:lnSpc>
              <a:spcBef>
                <a:spcPts val="0"/>
              </a:spcBef>
              <a:spcAft>
                <a:spcPts val="0"/>
              </a:spcAft>
              <a:buClr>
                <a:srgbClr val="000000"/>
              </a:buClr>
              <a:buFont typeface="Arial"/>
              <a:buNone/>
            </a:pPr>
            <a:endParaRPr sz="1400" b="1" i="0" u="none" dirty="0">
              <a:solidFill>
                <a:srgbClr val="FFFFFF"/>
              </a:solidFill>
              <a:latin typeface="Lato"/>
              <a:ea typeface="Lato"/>
              <a:cs typeface="Lato"/>
              <a:sym typeface="Lato"/>
            </a:endParaRPr>
          </a:p>
        </p:txBody>
      </p:sp>
      <p:sp>
        <p:nvSpPr>
          <p:cNvPr id="5" name="TextBox 4"/>
          <p:cNvSpPr txBox="1"/>
          <p:nvPr/>
        </p:nvSpPr>
        <p:spPr>
          <a:xfrm>
            <a:off x="7154984" y="4838700"/>
            <a:ext cx="1989016" cy="304800"/>
          </a:xfrm>
          <a:prstGeom prst="rect">
            <a:avLst/>
          </a:prstGeom>
          <a:solidFill>
            <a:srgbClr val="FF0000"/>
          </a:solidFill>
        </p:spPr>
        <p:txBody>
          <a:bodyPr wrap="square" rtlCol="0">
            <a:spAutoFit/>
          </a:bodyPr>
          <a:lstStyle/>
          <a:p>
            <a:pPr algn="ctr"/>
            <a:r>
              <a:rPr lang="en-US" dirty="0">
                <a:solidFill>
                  <a:schemeClr val="bg1"/>
                </a:solidFill>
                <a:latin typeface="+mn-lt"/>
              </a:rPr>
              <a:t>CSU Long Beach</a:t>
            </a:r>
          </a:p>
        </p:txBody>
      </p:sp>
    </p:spTree>
    <p:extLst>
      <p:ext uri="{BB962C8B-B14F-4D97-AF65-F5344CB8AC3E}">
        <p14:creationId xmlns:p14="http://schemas.microsoft.com/office/powerpoint/2010/main" val="3875536583"/>
      </p:ext>
    </p:extLst>
  </p:cSld>
  <p:clrMapOvr>
    <a:masterClrMapping/>
  </p:clrMapOvr>
  <p:transition spd="med">
    <p:push dir="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243"/>
        <p:cNvGrpSpPr/>
        <p:nvPr/>
      </p:nvGrpSpPr>
      <p:grpSpPr>
        <a:xfrm>
          <a:off x="0" y="0"/>
          <a:ext cx="0" cy="0"/>
          <a:chOff x="0" y="0"/>
          <a:chExt cx="0" cy="0"/>
        </a:xfrm>
      </p:grpSpPr>
      <p:sp>
        <p:nvSpPr>
          <p:cNvPr id="245" name="Shape 245"/>
          <p:cNvSpPr txBox="1">
            <a:spLocks noGrp="1"/>
          </p:cNvSpPr>
          <p:nvPr>
            <p:ph type="ctrTitle" idx="4294967295"/>
          </p:nvPr>
        </p:nvSpPr>
        <p:spPr>
          <a:xfrm>
            <a:off x="0" y="5019675"/>
            <a:ext cx="9144000" cy="123825"/>
          </a:xfrm>
          <a:prstGeom prst="rect">
            <a:avLst/>
          </a:prstGeom>
          <a:solidFill>
            <a:schemeClr val="accent5">
              <a:lumMod val="75000"/>
            </a:schemeClr>
          </a:solid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rgbClr val="6AA84F"/>
              </a:buClr>
              <a:buSzPct val="100000"/>
              <a:buFont typeface="Proxima Nova"/>
              <a:buNone/>
            </a:pP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endParaRPr lang="en-US" sz="3600" b="0" i="0" u="none" strike="noStrike" cap="none">
              <a:solidFill>
                <a:srgbClr val="6AA84F"/>
              </a:solidFill>
              <a:latin typeface="Proxima Nova"/>
              <a:ea typeface="Proxima Nova"/>
              <a:cs typeface="Proxima Nova"/>
              <a:sym typeface="Proxima Nova"/>
            </a:endParaRPr>
          </a:p>
        </p:txBody>
      </p:sp>
      <p:sp>
        <p:nvSpPr>
          <p:cNvPr id="8" name="Shape 106"/>
          <p:cNvSpPr txBox="1"/>
          <p:nvPr/>
        </p:nvSpPr>
        <p:spPr>
          <a:xfrm>
            <a:off x="0" y="4056299"/>
            <a:ext cx="5634111" cy="963376"/>
          </a:xfrm>
          <a:prstGeom prst="rect">
            <a:avLst/>
          </a:prstGeom>
          <a:solidFill>
            <a:schemeClr val="bg1"/>
          </a:solidFill>
          <a:ln>
            <a:noFill/>
          </a:ln>
        </p:spPr>
        <p:txBody>
          <a:bodyPr wrap="square" lIns="91425" tIns="91425" rIns="91425" bIns="91425" anchor="ctr" anchorCtr="0">
            <a:noAutofit/>
          </a:bodyPr>
          <a:lstStyle/>
          <a:p>
            <a:pPr lvl="0" indent="-190500" algn="ctr">
              <a:buClr>
                <a:srgbClr val="F3F3F3"/>
              </a:buClr>
              <a:buSzPct val="100000"/>
            </a:pPr>
            <a:r>
              <a:rPr lang="en-US" sz="3000" b="1" dirty="0">
                <a:solidFill>
                  <a:schemeClr val="accent5">
                    <a:lumMod val="75000"/>
                  </a:schemeClr>
                </a:solidFill>
              </a:rPr>
              <a:t> Fall 2021 First-Year Students</a:t>
            </a:r>
            <a:endParaRPr lang="en-US" sz="3000" b="1" i="0" u="none" strike="noStrike" cap="none" dirty="0">
              <a:solidFill>
                <a:schemeClr val="accent5">
                  <a:lumMod val="75000"/>
                </a:schemeClr>
              </a:solidFill>
              <a:sym typeface="Arial"/>
            </a:endParaRPr>
          </a:p>
        </p:txBody>
      </p:sp>
      <p:sp>
        <p:nvSpPr>
          <p:cNvPr id="6" name="Shape 118"/>
          <p:cNvSpPr txBox="1"/>
          <p:nvPr/>
        </p:nvSpPr>
        <p:spPr>
          <a:xfrm>
            <a:off x="0" y="128075"/>
            <a:ext cx="3994535" cy="3604112"/>
          </a:xfrm>
          <a:prstGeom prst="rect">
            <a:avLst/>
          </a:prstGeom>
          <a:solidFill>
            <a:schemeClr val="bg1"/>
          </a:solidFill>
          <a:ln>
            <a:noFill/>
          </a:ln>
        </p:spPr>
        <p:txBody>
          <a:bodyPr wrap="square" lIns="91425" tIns="91425" rIns="91425" bIns="91425" anchor="ctr" anchorCtr="0">
            <a:noAutofit/>
          </a:bodyPr>
          <a:lstStyle/>
          <a:p>
            <a:pPr marL="285750" lvl="0" indent="-285750">
              <a:lnSpc>
                <a:spcPct val="115000"/>
              </a:lnSpc>
              <a:spcAft>
                <a:spcPts val="1200"/>
              </a:spcAft>
              <a:buClr>
                <a:schemeClr val="accent5"/>
              </a:buClr>
              <a:buSzPct val="100000"/>
              <a:buFont typeface="Arial" panose="020B0604020202020204" pitchFamily="34" charset="0"/>
              <a:buChar char="•"/>
            </a:pPr>
            <a:r>
              <a:rPr lang="en-US" dirty="0">
                <a:solidFill>
                  <a:srgbClr val="FF0000"/>
                </a:solidFill>
              </a:rPr>
              <a:t>ALL students are strongly encouraged to enroll in a yearlong senior-year English course and a mathematics/quantitative reasoning course </a:t>
            </a:r>
          </a:p>
          <a:p>
            <a:pPr marL="285750" lvl="0" indent="-285750">
              <a:lnSpc>
                <a:spcPct val="115000"/>
              </a:lnSpc>
              <a:spcAft>
                <a:spcPts val="1200"/>
              </a:spcAft>
              <a:buClr>
                <a:schemeClr val="accent5"/>
              </a:buClr>
              <a:buSzPct val="100000"/>
              <a:buFont typeface="Arial" panose="020B0604020202020204" pitchFamily="34" charset="0"/>
              <a:buChar char="•"/>
            </a:pPr>
            <a:r>
              <a:rPr lang="en-US" dirty="0">
                <a:solidFill>
                  <a:srgbClr val="FF0000"/>
                </a:solidFill>
              </a:rPr>
              <a:t>Student-specific Early Assessment Program (EAP) guidance will largely not be available at the time of senior year course registration </a:t>
            </a:r>
          </a:p>
          <a:p>
            <a:pPr marL="285750" lvl="0" indent="-285750">
              <a:lnSpc>
                <a:spcPct val="115000"/>
              </a:lnSpc>
              <a:spcAft>
                <a:spcPts val="600"/>
              </a:spcAft>
              <a:buClr>
                <a:schemeClr val="accent5"/>
              </a:buClr>
              <a:buSzPct val="100000"/>
              <a:buFont typeface="Arial" panose="020B0604020202020204" pitchFamily="34" charset="0"/>
              <a:buChar char="•"/>
            </a:pPr>
            <a:r>
              <a:rPr lang="en-US" dirty="0">
                <a:solidFill>
                  <a:srgbClr val="FF0000"/>
                </a:solidFill>
              </a:rPr>
              <a:t>These courses could include: </a:t>
            </a:r>
          </a:p>
          <a:p>
            <a:pPr marL="548640" lvl="0" indent="-285750">
              <a:lnSpc>
                <a:spcPct val="115000"/>
              </a:lnSpc>
              <a:spcAft>
                <a:spcPts val="600"/>
              </a:spcAft>
              <a:buClr>
                <a:schemeClr val="accent5"/>
              </a:buClr>
              <a:buSzPct val="100000"/>
              <a:buFont typeface="Arial" panose="020B0604020202020204" pitchFamily="34" charset="0"/>
              <a:buChar char="•"/>
            </a:pPr>
            <a:r>
              <a:rPr lang="en-US" dirty="0">
                <a:solidFill>
                  <a:srgbClr val="FF0000"/>
                </a:solidFill>
              </a:rPr>
              <a:t>Expository Reading and Writing (ERWC)</a:t>
            </a:r>
          </a:p>
          <a:p>
            <a:pPr marL="548640" lvl="0" indent="-285750">
              <a:lnSpc>
                <a:spcPct val="115000"/>
              </a:lnSpc>
              <a:spcAft>
                <a:spcPts val="600"/>
              </a:spcAft>
              <a:buClr>
                <a:schemeClr val="accent5"/>
              </a:buClr>
              <a:buSzPct val="100000"/>
              <a:buFont typeface="Arial" panose="020B0604020202020204" pitchFamily="34" charset="0"/>
              <a:buChar char="•"/>
            </a:pPr>
            <a:r>
              <a:rPr lang="en-US" dirty="0">
                <a:solidFill>
                  <a:srgbClr val="FF0000"/>
                </a:solidFill>
              </a:rPr>
              <a:t>Math Reasoning with Connections (MRWC)</a:t>
            </a:r>
          </a:p>
        </p:txBody>
      </p:sp>
      <p:sp>
        <p:nvSpPr>
          <p:cNvPr id="7" name="TextBox 6"/>
          <p:cNvSpPr txBox="1"/>
          <p:nvPr/>
        </p:nvSpPr>
        <p:spPr>
          <a:xfrm>
            <a:off x="7154984" y="4838700"/>
            <a:ext cx="1989016" cy="304800"/>
          </a:xfrm>
          <a:prstGeom prst="rect">
            <a:avLst/>
          </a:prstGeom>
          <a:solidFill>
            <a:srgbClr val="FF0000"/>
          </a:solidFill>
        </p:spPr>
        <p:txBody>
          <a:bodyPr wrap="square" rtlCol="0">
            <a:spAutoFit/>
          </a:bodyPr>
          <a:lstStyle/>
          <a:p>
            <a:pPr algn="ctr"/>
            <a:r>
              <a:rPr lang="en-US" dirty="0">
                <a:solidFill>
                  <a:schemeClr val="bg1"/>
                </a:solidFill>
                <a:latin typeface="+mn-lt"/>
              </a:rPr>
              <a:t>Sacramento State</a:t>
            </a:r>
          </a:p>
        </p:txBody>
      </p:sp>
    </p:spTree>
    <p:extLst>
      <p:ext uri="{BB962C8B-B14F-4D97-AF65-F5344CB8AC3E}">
        <p14:creationId xmlns:p14="http://schemas.microsoft.com/office/powerpoint/2010/main" val="2134823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97000"/>
            <a:lum/>
            <a:extLst>
              <a:ext uri="{28A0092B-C50C-407E-A947-70E740481C1C}">
                <a14:useLocalDpi xmlns:a14="http://schemas.microsoft.com/office/drawing/2010/main"/>
              </a:ext>
            </a:extLst>
          </a:blip>
          <a:srcRect/>
          <a:stretch>
            <a:fillRect/>
          </a:stretch>
        </a:blipFill>
        <a:effectLst/>
      </p:bgPr>
    </p:bg>
    <p:spTree>
      <p:nvGrpSpPr>
        <p:cNvPr id="1" name="Shape 159"/>
        <p:cNvGrpSpPr/>
        <p:nvPr/>
      </p:nvGrpSpPr>
      <p:grpSpPr>
        <a:xfrm>
          <a:off x="0" y="0"/>
          <a:ext cx="0" cy="0"/>
          <a:chOff x="0" y="0"/>
          <a:chExt cx="0" cy="0"/>
        </a:xfrm>
      </p:grpSpPr>
      <p:sp>
        <p:nvSpPr>
          <p:cNvPr id="163" name="Shape 163"/>
          <p:cNvSpPr txBox="1">
            <a:spLocks noGrp="1"/>
          </p:cNvSpPr>
          <p:nvPr>
            <p:ph type="ctrTitle" idx="4294967295"/>
          </p:nvPr>
        </p:nvSpPr>
        <p:spPr>
          <a:xfrm>
            <a:off x="0" y="5019675"/>
            <a:ext cx="9144000" cy="123825"/>
          </a:xfrm>
          <a:prstGeom prst="rect">
            <a:avLst/>
          </a:prstGeom>
          <a:solidFill>
            <a:schemeClr val="accent5">
              <a:lumMod val="75000"/>
            </a:schemeClr>
          </a:solid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rgbClr val="6AA84F"/>
              </a:buClr>
              <a:buSzPct val="100000"/>
              <a:buFont typeface="Proxima Nova"/>
              <a:buNone/>
            </a:pP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endParaRPr lang="en-US" sz="3600" b="0" i="0" u="none" strike="noStrike" cap="none">
              <a:solidFill>
                <a:srgbClr val="6AA84F"/>
              </a:solidFill>
              <a:latin typeface="Proxima Nova"/>
              <a:ea typeface="Proxima Nova"/>
              <a:cs typeface="Proxima Nova"/>
              <a:sym typeface="Proxima Nova"/>
            </a:endParaRPr>
          </a:p>
        </p:txBody>
      </p:sp>
      <p:sp>
        <p:nvSpPr>
          <p:cNvPr id="166" name="Shape 166"/>
          <p:cNvSpPr txBox="1"/>
          <p:nvPr/>
        </p:nvSpPr>
        <p:spPr>
          <a:xfrm>
            <a:off x="0" y="176733"/>
            <a:ext cx="2867124" cy="3780603"/>
          </a:xfrm>
          <a:prstGeom prst="rect">
            <a:avLst/>
          </a:prstGeom>
          <a:solidFill>
            <a:schemeClr val="bg1"/>
          </a:solidFill>
          <a:ln>
            <a:noFill/>
          </a:ln>
        </p:spPr>
        <p:txBody>
          <a:bodyPr wrap="square" lIns="91425" tIns="91425" rIns="91425" bIns="91425" anchor="ctr" anchorCtr="0">
            <a:noAutofit/>
          </a:bodyPr>
          <a:lstStyle/>
          <a:p>
            <a:pPr lvl="0">
              <a:lnSpc>
                <a:spcPct val="115000"/>
              </a:lnSpc>
              <a:buClr>
                <a:schemeClr val="accent5"/>
              </a:buClr>
              <a:buSzPct val="100000"/>
            </a:pPr>
            <a:r>
              <a:rPr lang="en-US" sz="1600" dirty="0">
                <a:solidFill>
                  <a:schemeClr val="accent5">
                    <a:lumMod val="75000"/>
                  </a:schemeClr>
                </a:solidFill>
              </a:rPr>
              <a:t>Student and family financial situation changed after submitting the FAFSA</a:t>
            </a:r>
          </a:p>
          <a:p>
            <a:pPr lvl="0">
              <a:lnSpc>
                <a:spcPct val="115000"/>
              </a:lnSpc>
              <a:buClr>
                <a:schemeClr val="accent5"/>
              </a:buClr>
              <a:buSzPct val="100000"/>
            </a:pPr>
            <a:endParaRPr lang="en-US" dirty="0">
              <a:solidFill>
                <a:schemeClr val="accent5">
                  <a:lumMod val="75000"/>
                </a:schemeClr>
              </a:solidFill>
            </a:endParaRPr>
          </a:p>
          <a:p>
            <a:pPr marL="285750" lvl="0" indent="-285750">
              <a:lnSpc>
                <a:spcPct val="115000"/>
              </a:lnSpc>
              <a:buClr>
                <a:schemeClr val="accent5"/>
              </a:buClr>
              <a:buSzPct val="100000"/>
              <a:buFont typeface="Arial" panose="020B0604020202020204" pitchFamily="34" charset="0"/>
              <a:buChar char="•"/>
            </a:pPr>
            <a:r>
              <a:rPr lang="en-US" dirty="0">
                <a:solidFill>
                  <a:schemeClr val="accent5">
                    <a:lumMod val="75000"/>
                  </a:schemeClr>
                </a:solidFill>
              </a:rPr>
              <a:t>Students should visit campus financial aid website</a:t>
            </a:r>
          </a:p>
          <a:p>
            <a:pPr lvl="0">
              <a:lnSpc>
                <a:spcPct val="115000"/>
              </a:lnSpc>
              <a:buClr>
                <a:schemeClr val="accent5"/>
              </a:buClr>
              <a:buSzPct val="100000"/>
            </a:pPr>
            <a:endParaRPr lang="en-US" dirty="0">
              <a:solidFill>
                <a:schemeClr val="accent5">
                  <a:lumMod val="75000"/>
                </a:schemeClr>
              </a:solidFill>
            </a:endParaRPr>
          </a:p>
          <a:p>
            <a:pPr marL="285750" lvl="0" indent="-285750">
              <a:lnSpc>
                <a:spcPct val="115000"/>
              </a:lnSpc>
              <a:buClr>
                <a:schemeClr val="accent5"/>
              </a:buClr>
              <a:buSzPct val="100000"/>
              <a:buFont typeface="Arial" panose="020B0604020202020204" pitchFamily="34" charset="0"/>
              <a:buChar char="•"/>
            </a:pPr>
            <a:r>
              <a:rPr lang="en-US" dirty="0">
                <a:solidFill>
                  <a:schemeClr val="accent5">
                    <a:lumMod val="75000"/>
                  </a:schemeClr>
                </a:solidFill>
              </a:rPr>
              <a:t>FA Office can assist in determining if changes in income could result in additional aid</a:t>
            </a:r>
            <a:endParaRPr lang="en-US" dirty="0">
              <a:solidFill>
                <a:srgbClr val="FF0000"/>
              </a:solidFill>
            </a:endParaRPr>
          </a:p>
          <a:p>
            <a:pPr marL="0" marR="0" lvl="0" indent="0" algn="l" rtl="0">
              <a:lnSpc>
                <a:spcPct val="100000"/>
              </a:lnSpc>
              <a:spcBef>
                <a:spcPts val="0"/>
              </a:spcBef>
              <a:spcAft>
                <a:spcPts val="0"/>
              </a:spcAft>
              <a:buNone/>
            </a:pPr>
            <a:endParaRPr sz="1200" b="0" i="0" u="none" dirty="0">
              <a:solidFill>
                <a:srgbClr val="FFFFFF"/>
              </a:solidFill>
              <a:latin typeface="Arial"/>
              <a:ea typeface="Arial"/>
              <a:cs typeface="Arial"/>
              <a:sym typeface="Arial"/>
            </a:endParaRPr>
          </a:p>
        </p:txBody>
      </p:sp>
      <p:sp>
        <p:nvSpPr>
          <p:cNvPr id="9" name="Shape 106"/>
          <p:cNvSpPr txBox="1"/>
          <p:nvPr/>
        </p:nvSpPr>
        <p:spPr>
          <a:xfrm>
            <a:off x="0" y="4056299"/>
            <a:ext cx="5389417" cy="963376"/>
          </a:xfrm>
          <a:prstGeom prst="rect">
            <a:avLst/>
          </a:prstGeom>
          <a:solidFill>
            <a:schemeClr val="bg1"/>
          </a:solidFill>
          <a:ln>
            <a:noFill/>
          </a:ln>
        </p:spPr>
        <p:txBody>
          <a:bodyPr wrap="square" lIns="91425" tIns="91425" rIns="91425" bIns="91425" anchor="ctr" anchorCtr="0">
            <a:noAutofit/>
          </a:bodyPr>
          <a:lstStyle/>
          <a:p>
            <a:pPr lvl="0" indent="-190500" algn="ctr">
              <a:buClr>
                <a:srgbClr val="F3F3F3"/>
              </a:buClr>
              <a:buSzPct val="100000"/>
            </a:pPr>
            <a:r>
              <a:rPr lang="en-US" sz="3000" b="1" dirty="0">
                <a:solidFill>
                  <a:schemeClr val="accent5">
                    <a:lumMod val="75000"/>
                  </a:schemeClr>
                </a:solidFill>
              </a:rPr>
              <a:t>Financial Aid</a:t>
            </a:r>
            <a:endParaRPr lang="en-US" sz="3000" b="1" i="0" u="none" strike="noStrike" cap="none" dirty="0">
              <a:solidFill>
                <a:schemeClr val="accent5">
                  <a:lumMod val="75000"/>
                </a:schemeClr>
              </a:solidFill>
              <a:sym typeface="Arial"/>
            </a:endParaRPr>
          </a:p>
        </p:txBody>
      </p:sp>
      <p:sp>
        <p:nvSpPr>
          <p:cNvPr id="5" name="TextBox 4"/>
          <p:cNvSpPr txBox="1"/>
          <p:nvPr/>
        </p:nvSpPr>
        <p:spPr>
          <a:xfrm>
            <a:off x="7154984" y="4838700"/>
            <a:ext cx="1989016" cy="304800"/>
          </a:xfrm>
          <a:prstGeom prst="rect">
            <a:avLst/>
          </a:prstGeom>
          <a:solidFill>
            <a:srgbClr val="FF0000"/>
          </a:solidFill>
        </p:spPr>
        <p:txBody>
          <a:bodyPr wrap="square" rtlCol="0">
            <a:spAutoFit/>
          </a:bodyPr>
          <a:lstStyle/>
          <a:p>
            <a:pPr algn="ctr"/>
            <a:r>
              <a:rPr lang="en-US" dirty="0">
                <a:solidFill>
                  <a:schemeClr val="bg1"/>
                </a:solidFill>
                <a:latin typeface="+mn-lt"/>
              </a:rPr>
              <a:t>Sonoma State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97000"/>
            <a:lum/>
            <a:extLst>
              <a:ext uri="{28A0092B-C50C-407E-A947-70E740481C1C}">
                <a14:useLocalDpi xmlns:a14="http://schemas.microsoft.com/office/drawing/2010/main"/>
              </a:ext>
            </a:extLst>
          </a:blip>
          <a:srcRect/>
          <a:stretch>
            <a:fillRect/>
          </a:stretch>
        </a:blipFill>
        <a:effectLst/>
      </p:bgPr>
    </p:bg>
    <p:spTree>
      <p:nvGrpSpPr>
        <p:cNvPr id="1" name="Shape 150"/>
        <p:cNvGrpSpPr/>
        <p:nvPr/>
      </p:nvGrpSpPr>
      <p:grpSpPr>
        <a:xfrm>
          <a:off x="0" y="0"/>
          <a:ext cx="0" cy="0"/>
          <a:chOff x="0" y="0"/>
          <a:chExt cx="0" cy="0"/>
        </a:xfrm>
      </p:grpSpPr>
      <p:sp>
        <p:nvSpPr>
          <p:cNvPr id="152" name="Shape 152"/>
          <p:cNvSpPr txBox="1">
            <a:spLocks noGrp="1"/>
          </p:cNvSpPr>
          <p:nvPr>
            <p:ph type="ctrTitle" idx="4294967295"/>
          </p:nvPr>
        </p:nvSpPr>
        <p:spPr>
          <a:xfrm>
            <a:off x="0" y="5019674"/>
            <a:ext cx="9144000" cy="123825"/>
          </a:xfrm>
          <a:prstGeom prst="rect">
            <a:avLst/>
          </a:prstGeom>
          <a:solidFill>
            <a:schemeClr val="accent5">
              <a:lumMod val="75000"/>
            </a:schemeClr>
          </a:solid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rgbClr val="6AA84F"/>
              </a:buClr>
              <a:buSzPct val="100000"/>
              <a:buFont typeface="Proxima Nova"/>
              <a:buNone/>
            </a:pP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endParaRPr lang="en-US" sz="3600" b="0" i="0" u="none" strike="noStrike" cap="none">
              <a:solidFill>
                <a:srgbClr val="6AA84F"/>
              </a:solidFill>
              <a:latin typeface="Proxima Nova"/>
              <a:ea typeface="Proxima Nova"/>
              <a:cs typeface="Proxima Nova"/>
              <a:sym typeface="Proxima Nova"/>
            </a:endParaRPr>
          </a:p>
        </p:txBody>
      </p:sp>
      <p:sp>
        <p:nvSpPr>
          <p:cNvPr id="7" name="Shape 106"/>
          <p:cNvSpPr txBox="1"/>
          <p:nvPr/>
        </p:nvSpPr>
        <p:spPr>
          <a:xfrm>
            <a:off x="3754583" y="0"/>
            <a:ext cx="5389417" cy="963376"/>
          </a:xfrm>
          <a:prstGeom prst="rect">
            <a:avLst/>
          </a:prstGeom>
          <a:solidFill>
            <a:schemeClr val="bg1"/>
          </a:solidFill>
          <a:ln>
            <a:noFill/>
          </a:ln>
        </p:spPr>
        <p:txBody>
          <a:bodyPr wrap="square" lIns="91425" tIns="91425" rIns="91425" bIns="91425" anchor="ctr" anchorCtr="0">
            <a:noAutofit/>
          </a:bodyPr>
          <a:lstStyle/>
          <a:p>
            <a:pPr lvl="0" indent="-190500" algn="ctr">
              <a:buClr>
                <a:srgbClr val="F3F3F3"/>
              </a:buClr>
              <a:buSzPct val="100000"/>
            </a:pPr>
            <a:r>
              <a:rPr lang="en-US" sz="3000" b="1" dirty="0">
                <a:solidFill>
                  <a:schemeClr val="accent5">
                    <a:lumMod val="75000"/>
                  </a:schemeClr>
                </a:solidFill>
              </a:rPr>
              <a:t>Keep in Touch</a:t>
            </a:r>
            <a:endParaRPr lang="en-US" sz="3000" b="1" i="0" u="none" strike="noStrike" cap="none" dirty="0">
              <a:solidFill>
                <a:schemeClr val="accent5">
                  <a:lumMod val="75000"/>
                </a:schemeClr>
              </a:solidFill>
              <a:sym typeface="Arial"/>
            </a:endParaRPr>
          </a:p>
        </p:txBody>
      </p:sp>
      <p:sp>
        <p:nvSpPr>
          <p:cNvPr id="8" name="Shape 118"/>
          <p:cNvSpPr txBox="1"/>
          <p:nvPr/>
        </p:nvSpPr>
        <p:spPr>
          <a:xfrm>
            <a:off x="0" y="0"/>
            <a:ext cx="2929109" cy="4569341"/>
          </a:xfrm>
          <a:prstGeom prst="rect">
            <a:avLst/>
          </a:prstGeom>
          <a:solidFill>
            <a:schemeClr val="bg1"/>
          </a:solidFill>
          <a:ln>
            <a:noFill/>
          </a:ln>
        </p:spPr>
        <p:txBody>
          <a:bodyPr wrap="square" lIns="91425" tIns="91425" rIns="91425" bIns="91425" anchor="ctr" anchorCtr="0">
            <a:noAutofit/>
          </a:bodyPr>
          <a:lstStyle/>
          <a:p>
            <a:pPr lvl="0" indent="-88900">
              <a:lnSpc>
                <a:spcPct val="115000"/>
              </a:lnSpc>
              <a:buClr>
                <a:srgbClr val="FFFFFF"/>
              </a:buClr>
              <a:buSzPct val="100000"/>
            </a:pPr>
            <a:r>
              <a:rPr lang="en-US" sz="1600" b="1" dirty="0">
                <a:solidFill>
                  <a:schemeClr val="accent5">
                    <a:lumMod val="75000"/>
                  </a:schemeClr>
                </a:solidFill>
                <a:latin typeface="+mn-lt"/>
              </a:rPr>
              <a:t>Receive our email updates</a:t>
            </a:r>
          </a:p>
          <a:p>
            <a:pPr lvl="0" indent="-88900">
              <a:lnSpc>
                <a:spcPct val="115000"/>
              </a:lnSpc>
              <a:buClr>
                <a:srgbClr val="FFFFFF"/>
              </a:buClr>
              <a:buSzPct val="100000"/>
            </a:pPr>
            <a:endParaRPr lang="en-US" sz="1600" dirty="0">
              <a:solidFill>
                <a:schemeClr val="accent5">
                  <a:lumMod val="75000"/>
                </a:schemeClr>
              </a:solidFill>
              <a:latin typeface="+mn-lt"/>
            </a:endParaRPr>
          </a:p>
          <a:p>
            <a:pPr lvl="0" indent="-88900">
              <a:lnSpc>
                <a:spcPct val="115000"/>
              </a:lnSpc>
              <a:buClr>
                <a:srgbClr val="FFFFFF"/>
              </a:buClr>
              <a:buSzPct val="100000"/>
            </a:pPr>
            <a:r>
              <a:rPr lang="en-US" sz="1600" dirty="0">
                <a:solidFill>
                  <a:schemeClr val="accent5">
                    <a:lumMod val="75000"/>
                  </a:schemeClr>
                </a:solidFill>
                <a:latin typeface="+mn-lt"/>
              </a:rPr>
              <a:t>Sign up at:</a:t>
            </a:r>
          </a:p>
          <a:p>
            <a:pPr lvl="0" indent="-88900">
              <a:lnSpc>
                <a:spcPct val="115000"/>
              </a:lnSpc>
              <a:buClr>
                <a:srgbClr val="FFFFFF"/>
              </a:buClr>
              <a:buSzPct val="100000"/>
            </a:pPr>
            <a:r>
              <a:rPr lang="en-US" sz="1600" dirty="0">
                <a:solidFill>
                  <a:schemeClr val="accent5">
                    <a:lumMod val="75000"/>
                  </a:schemeClr>
                </a:solidFill>
                <a:latin typeface="+mn-lt"/>
              </a:rPr>
              <a:t>Counselors.Calstate.edu</a:t>
            </a:r>
          </a:p>
          <a:p>
            <a:pPr lvl="0" indent="-88900">
              <a:lnSpc>
                <a:spcPct val="115000"/>
              </a:lnSpc>
              <a:buClr>
                <a:srgbClr val="FFFFFF"/>
              </a:buClr>
              <a:buSzPct val="100000"/>
            </a:pPr>
            <a:endParaRPr lang="en-US" sz="1600" dirty="0">
              <a:solidFill>
                <a:schemeClr val="accent5">
                  <a:lumMod val="75000"/>
                </a:schemeClr>
              </a:solidFill>
              <a:latin typeface="+mn-lt"/>
            </a:endParaRPr>
          </a:p>
          <a:p>
            <a:pPr lvl="0" indent="-88900">
              <a:lnSpc>
                <a:spcPct val="115000"/>
              </a:lnSpc>
              <a:buClr>
                <a:srgbClr val="FFFFFF"/>
              </a:buClr>
              <a:buSzPct val="100000"/>
            </a:pPr>
            <a:r>
              <a:rPr lang="en-US" sz="1600" dirty="0">
                <a:solidFill>
                  <a:schemeClr val="accent5">
                    <a:lumMod val="75000"/>
                  </a:schemeClr>
                </a:solidFill>
                <a:latin typeface="+mn-lt"/>
              </a:rPr>
              <a:t>Add </a:t>
            </a:r>
            <a:r>
              <a:rPr lang="en-US" sz="1600" dirty="0">
                <a:solidFill>
                  <a:schemeClr val="accent5">
                    <a:lumMod val="75000"/>
                  </a:schemeClr>
                </a:solidFill>
                <a:latin typeface="+mn-lt"/>
                <a:hlinkClick r:id="rId4"/>
              </a:rPr>
              <a:t>Calstateapply@Calstate.edu</a:t>
            </a:r>
            <a:r>
              <a:rPr lang="en-US" sz="1600" dirty="0">
                <a:solidFill>
                  <a:schemeClr val="accent5">
                    <a:lumMod val="75000"/>
                  </a:schemeClr>
                </a:solidFill>
                <a:latin typeface="+mn-lt"/>
              </a:rPr>
              <a:t> to your contact or safe list</a:t>
            </a:r>
          </a:p>
          <a:p>
            <a:pPr lvl="0" indent="-88900">
              <a:lnSpc>
                <a:spcPct val="115000"/>
              </a:lnSpc>
              <a:buClr>
                <a:srgbClr val="FFFFFF"/>
              </a:buClr>
              <a:buSzPct val="100000"/>
            </a:pPr>
            <a:endParaRPr lang="en-US" sz="1600" dirty="0">
              <a:solidFill>
                <a:schemeClr val="accent5">
                  <a:lumMod val="75000"/>
                </a:schemeClr>
              </a:solidFill>
              <a:latin typeface="+mn-lt"/>
            </a:endParaRPr>
          </a:p>
          <a:p>
            <a:pPr lvl="0" indent="-88900">
              <a:lnSpc>
                <a:spcPct val="115000"/>
              </a:lnSpc>
              <a:buClr>
                <a:srgbClr val="FFFFFF"/>
              </a:buClr>
              <a:buSzPct val="100000"/>
            </a:pPr>
            <a:r>
              <a:rPr lang="en-US" sz="1600" dirty="0">
                <a:solidFill>
                  <a:schemeClr val="accent5">
                    <a:lumMod val="75000"/>
                  </a:schemeClr>
                </a:solidFill>
                <a:latin typeface="+mn-lt"/>
              </a:rPr>
              <a:t>Email questions to: Calstateapply@Calstate.edu</a:t>
            </a:r>
          </a:p>
          <a:p>
            <a:pPr lvl="0" indent="-88900">
              <a:lnSpc>
                <a:spcPct val="115000"/>
              </a:lnSpc>
              <a:buClr>
                <a:srgbClr val="FFFFFF"/>
              </a:buClr>
              <a:buSzPct val="100000"/>
            </a:pPr>
            <a:endParaRPr lang="en-US" sz="1600" dirty="0">
              <a:solidFill>
                <a:schemeClr val="accent5">
                  <a:lumMod val="75000"/>
                </a:schemeClr>
              </a:solidFill>
              <a:latin typeface="+mn-lt"/>
            </a:endParaRPr>
          </a:p>
        </p:txBody>
      </p:sp>
      <p:sp>
        <p:nvSpPr>
          <p:cNvPr id="5" name="TextBox 4"/>
          <p:cNvSpPr txBox="1"/>
          <p:nvPr/>
        </p:nvSpPr>
        <p:spPr>
          <a:xfrm>
            <a:off x="7154984" y="4838700"/>
            <a:ext cx="1989016" cy="304800"/>
          </a:xfrm>
          <a:prstGeom prst="rect">
            <a:avLst/>
          </a:prstGeom>
          <a:solidFill>
            <a:srgbClr val="FF0000"/>
          </a:solidFill>
        </p:spPr>
        <p:txBody>
          <a:bodyPr wrap="square" rtlCol="0">
            <a:spAutoFit/>
          </a:bodyPr>
          <a:lstStyle/>
          <a:p>
            <a:pPr algn="ctr"/>
            <a:r>
              <a:rPr lang="en-US" dirty="0">
                <a:solidFill>
                  <a:schemeClr val="bg1"/>
                </a:solidFill>
                <a:latin typeface="+mn-lt"/>
              </a:rPr>
              <a:t>Humboldt State</a:t>
            </a:r>
          </a:p>
        </p:txBody>
      </p:sp>
    </p:spTree>
    <p:extLst>
      <p:ext uri="{BB962C8B-B14F-4D97-AF65-F5344CB8AC3E}">
        <p14:creationId xmlns:p14="http://schemas.microsoft.com/office/powerpoint/2010/main" val="3411435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97000"/>
            <a:lum/>
            <a:extLst>
              <a:ext uri="{28A0092B-C50C-407E-A947-70E740481C1C}">
                <a14:useLocalDpi xmlns:a14="http://schemas.microsoft.com/office/drawing/2010/main"/>
              </a:ext>
            </a:extLst>
          </a:blip>
          <a:srcRect/>
          <a:stretch>
            <a:fillRect/>
          </a:stretch>
        </a:blipFill>
        <a:effectLst/>
      </p:bgPr>
    </p:bg>
    <p:spTree>
      <p:nvGrpSpPr>
        <p:cNvPr id="1" name="Shape 159"/>
        <p:cNvGrpSpPr/>
        <p:nvPr/>
      </p:nvGrpSpPr>
      <p:grpSpPr>
        <a:xfrm>
          <a:off x="0" y="0"/>
          <a:ext cx="0" cy="0"/>
          <a:chOff x="0" y="0"/>
          <a:chExt cx="0" cy="0"/>
        </a:xfrm>
      </p:grpSpPr>
      <p:sp>
        <p:nvSpPr>
          <p:cNvPr id="163" name="Shape 163"/>
          <p:cNvSpPr txBox="1">
            <a:spLocks noGrp="1"/>
          </p:cNvSpPr>
          <p:nvPr>
            <p:ph type="ctrTitle" idx="4294967295"/>
          </p:nvPr>
        </p:nvSpPr>
        <p:spPr>
          <a:xfrm>
            <a:off x="0" y="5019675"/>
            <a:ext cx="9144000" cy="123825"/>
          </a:xfrm>
          <a:prstGeom prst="rect">
            <a:avLst/>
          </a:prstGeom>
          <a:solidFill>
            <a:srgbClr val="FF0000"/>
          </a:solid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rgbClr val="6AA84F"/>
              </a:buClr>
              <a:buSzPct val="100000"/>
              <a:buFont typeface="Proxima Nova"/>
              <a:buNone/>
            </a:pP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endParaRPr lang="en-US" sz="3600" b="0" i="0" u="none" strike="noStrike" cap="none">
              <a:solidFill>
                <a:srgbClr val="6AA84F"/>
              </a:solidFill>
              <a:latin typeface="Proxima Nova"/>
              <a:ea typeface="Proxima Nova"/>
              <a:cs typeface="Proxima Nova"/>
              <a:sym typeface="Proxima Nova"/>
            </a:endParaRPr>
          </a:p>
        </p:txBody>
      </p:sp>
      <p:sp>
        <p:nvSpPr>
          <p:cNvPr id="9" name="Shape 106"/>
          <p:cNvSpPr txBox="1"/>
          <p:nvPr/>
        </p:nvSpPr>
        <p:spPr>
          <a:xfrm>
            <a:off x="0" y="4056299"/>
            <a:ext cx="5389417" cy="963376"/>
          </a:xfrm>
          <a:prstGeom prst="rect">
            <a:avLst/>
          </a:prstGeom>
          <a:solidFill>
            <a:schemeClr val="bg1"/>
          </a:solidFill>
          <a:ln>
            <a:noFill/>
          </a:ln>
        </p:spPr>
        <p:txBody>
          <a:bodyPr wrap="square" lIns="91425" tIns="91425" rIns="91425" bIns="91425" anchor="ctr" anchorCtr="0">
            <a:noAutofit/>
          </a:bodyPr>
          <a:lstStyle/>
          <a:p>
            <a:pPr lvl="0" indent="-190500" algn="ctr">
              <a:buClr>
                <a:srgbClr val="F3F3F3"/>
              </a:buClr>
              <a:buSzPct val="100000"/>
            </a:pPr>
            <a:r>
              <a:rPr lang="en-US" sz="3000" b="1" dirty="0">
                <a:solidFill>
                  <a:schemeClr val="accent5">
                    <a:lumMod val="75000"/>
                  </a:schemeClr>
                </a:solidFill>
              </a:rPr>
              <a:t>Resources</a:t>
            </a:r>
          </a:p>
        </p:txBody>
      </p:sp>
      <p:sp>
        <p:nvSpPr>
          <p:cNvPr id="6" name="Shape 166"/>
          <p:cNvSpPr txBox="1"/>
          <p:nvPr/>
        </p:nvSpPr>
        <p:spPr>
          <a:xfrm>
            <a:off x="0" y="395021"/>
            <a:ext cx="3219609" cy="3537453"/>
          </a:xfrm>
          <a:prstGeom prst="rect">
            <a:avLst/>
          </a:prstGeom>
          <a:solidFill>
            <a:schemeClr val="bg1"/>
          </a:solidFill>
          <a:ln>
            <a:noFill/>
          </a:ln>
        </p:spPr>
        <p:txBody>
          <a:bodyPr wrap="square" lIns="91425" tIns="91425" rIns="91425" bIns="91425" anchor="ctr" anchorCtr="0">
            <a:noAutofit/>
          </a:bodyPr>
          <a:lstStyle/>
          <a:p>
            <a:pPr indent="-76200">
              <a:buClr>
                <a:srgbClr val="FFFFFF"/>
              </a:buClr>
              <a:buSzPct val="100000"/>
            </a:pPr>
            <a:r>
              <a:rPr lang="en-US" b="1" dirty="0">
                <a:solidFill>
                  <a:schemeClr val="accent5">
                    <a:lumMod val="75000"/>
                  </a:schemeClr>
                </a:solidFill>
                <a:latin typeface="+mn-lt"/>
              </a:rPr>
              <a:t>COVID-19 Guidance</a:t>
            </a:r>
          </a:p>
          <a:p>
            <a:pPr indent="-76200">
              <a:buClr>
                <a:srgbClr val="FFFFFF"/>
              </a:buClr>
              <a:buSzPct val="100000"/>
            </a:pPr>
            <a:endParaRPr lang="en-US" b="1" dirty="0">
              <a:solidFill>
                <a:schemeClr val="accent5">
                  <a:lumMod val="75000"/>
                </a:schemeClr>
              </a:solidFill>
              <a:latin typeface="+mn-lt"/>
            </a:endParaRPr>
          </a:p>
          <a:p>
            <a:pPr indent="-76200">
              <a:buClr>
                <a:srgbClr val="FFFFFF"/>
              </a:buClr>
              <a:buSzPct val="100000"/>
            </a:pPr>
            <a:r>
              <a:rPr lang="en-US" b="1" dirty="0">
                <a:solidFill>
                  <a:schemeClr val="accent5">
                    <a:lumMod val="75000"/>
                  </a:schemeClr>
                </a:solidFill>
                <a:latin typeface="+mn-lt"/>
              </a:rPr>
              <a:t>Cal State Apply - </a:t>
            </a:r>
            <a:r>
              <a:rPr lang="en-US" dirty="0">
                <a:hlinkClick r:id="rId4"/>
              </a:rPr>
              <a:t>https://www2.calstate.edu/apply/Pages/default.aspx</a:t>
            </a:r>
            <a:endParaRPr lang="en-US" dirty="0"/>
          </a:p>
          <a:p>
            <a:pPr indent="-76200">
              <a:buClr>
                <a:srgbClr val="FFFFFF"/>
              </a:buClr>
              <a:buSzPct val="100000"/>
            </a:pPr>
            <a:endParaRPr lang="en-US" b="1" dirty="0">
              <a:solidFill>
                <a:schemeClr val="accent5">
                  <a:lumMod val="75000"/>
                </a:schemeClr>
              </a:solidFill>
              <a:latin typeface="+mn-lt"/>
            </a:endParaRPr>
          </a:p>
          <a:p>
            <a:pPr indent="-76200">
              <a:buClr>
                <a:srgbClr val="FFFFFF"/>
              </a:buClr>
              <a:buSzPct val="100000"/>
            </a:pPr>
            <a:r>
              <a:rPr lang="en-US" b="1" dirty="0">
                <a:solidFill>
                  <a:schemeClr val="accent5">
                    <a:lumMod val="75000"/>
                  </a:schemeClr>
                </a:solidFill>
                <a:latin typeface="+mn-lt"/>
              </a:rPr>
              <a:t>First-Year Student Guidance - </a:t>
            </a:r>
            <a:r>
              <a:rPr lang="en-US" dirty="0">
                <a:hlinkClick r:id="rId5"/>
              </a:rPr>
              <a:t>https://www2.calstate.edu/apply/freshman/Pages/first-time-freshman-guidance.aspx</a:t>
            </a:r>
            <a:endParaRPr lang="en-US" dirty="0"/>
          </a:p>
          <a:p>
            <a:pPr indent="-76200">
              <a:buClr>
                <a:srgbClr val="FFFFFF"/>
              </a:buClr>
              <a:buSzPct val="100000"/>
            </a:pPr>
            <a:endParaRPr lang="en-US" b="1" dirty="0">
              <a:solidFill>
                <a:schemeClr val="accent5">
                  <a:lumMod val="75000"/>
                </a:schemeClr>
              </a:solidFill>
              <a:latin typeface="+mn-lt"/>
            </a:endParaRPr>
          </a:p>
          <a:p>
            <a:pPr indent="-76200">
              <a:buClr>
                <a:srgbClr val="FFFFFF"/>
              </a:buClr>
              <a:buSzPct val="100000"/>
            </a:pPr>
            <a:r>
              <a:rPr lang="en-US" b="1" dirty="0">
                <a:solidFill>
                  <a:schemeClr val="accent5">
                    <a:lumMod val="75000"/>
                  </a:schemeClr>
                </a:solidFill>
                <a:latin typeface="+mn-lt"/>
              </a:rPr>
              <a:t>FAQ - </a:t>
            </a:r>
            <a:r>
              <a:rPr lang="en-US" dirty="0">
                <a:hlinkClick r:id="rId6"/>
              </a:rPr>
              <a:t>https://www2.calstate.edu/apply/Pages/first-time-freshman-faq.aspx</a:t>
            </a:r>
            <a:endParaRPr lang="en-US" b="1" dirty="0">
              <a:solidFill>
                <a:schemeClr val="accent5">
                  <a:lumMod val="75000"/>
                </a:schemeClr>
              </a:solidFill>
              <a:latin typeface="+mn-lt"/>
            </a:endParaRPr>
          </a:p>
          <a:p>
            <a:pPr indent="-76200" algn="ctr">
              <a:lnSpc>
                <a:spcPct val="115000"/>
              </a:lnSpc>
              <a:buClr>
                <a:srgbClr val="FFFFFF"/>
              </a:buClr>
              <a:buSzPct val="100000"/>
            </a:pPr>
            <a:endParaRPr lang="en-US" dirty="0">
              <a:solidFill>
                <a:schemeClr val="accent5">
                  <a:lumMod val="75000"/>
                </a:schemeClr>
              </a:solidFill>
              <a:latin typeface="+mn-lt"/>
            </a:endParaRPr>
          </a:p>
          <a:p>
            <a:pPr marL="0" marR="0" lvl="0" indent="0" algn="l" rtl="0">
              <a:lnSpc>
                <a:spcPct val="100000"/>
              </a:lnSpc>
              <a:spcBef>
                <a:spcPts val="0"/>
              </a:spcBef>
              <a:spcAft>
                <a:spcPts val="0"/>
              </a:spcAft>
              <a:buNone/>
            </a:pPr>
            <a:endParaRPr sz="1200" b="0" i="0" u="none" dirty="0">
              <a:solidFill>
                <a:schemeClr val="accent5">
                  <a:lumMod val="75000"/>
                </a:schemeClr>
              </a:solidFill>
              <a:latin typeface="Arial"/>
              <a:ea typeface="Arial"/>
              <a:cs typeface="Arial"/>
              <a:sym typeface="Arial"/>
            </a:endParaRPr>
          </a:p>
        </p:txBody>
      </p:sp>
      <p:sp>
        <p:nvSpPr>
          <p:cNvPr id="5" name="TextBox 4"/>
          <p:cNvSpPr txBox="1"/>
          <p:nvPr/>
        </p:nvSpPr>
        <p:spPr>
          <a:xfrm>
            <a:off x="7154984" y="4838700"/>
            <a:ext cx="1989016" cy="304800"/>
          </a:xfrm>
          <a:prstGeom prst="rect">
            <a:avLst/>
          </a:prstGeom>
          <a:solidFill>
            <a:srgbClr val="FF0000"/>
          </a:solidFill>
        </p:spPr>
        <p:txBody>
          <a:bodyPr wrap="square" rtlCol="0">
            <a:spAutoFit/>
          </a:bodyPr>
          <a:lstStyle/>
          <a:p>
            <a:pPr algn="ctr"/>
            <a:r>
              <a:rPr lang="en-US" dirty="0">
                <a:solidFill>
                  <a:schemeClr val="bg1"/>
                </a:solidFill>
                <a:latin typeface="+mn-lt"/>
              </a:rPr>
              <a:t>CSU Northridge</a:t>
            </a:r>
          </a:p>
        </p:txBody>
      </p:sp>
    </p:spTree>
    <p:extLst>
      <p:ext uri="{BB962C8B-B14F-4D97-AF65-F5344CB8AC3E}">
        <p14:creationId xmlns:p14="http://schemas.microsoft.com/office/powerpoint/2010/main" val="1622104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97000"/>
            <a:lum/>
            <a:extLst>
              <a:ext uri="{28A0092B-C50C-407E-A947-70E740481C1C}">
                <a14:useLocalDpi xmlns:a14="http://schemas.microsoft.com/office/drawing/2010/main"/>
              </a:ext>
            </a:extLst>
          </a:blip>
          <a:srcRect/>
          <a:stretch>
            <a:fillRect/>
          </a:stretch>
        </a:blipFill>
        <a:effectLst/>
      </p:bgPr>
    </p:bg>
    <p:spTree>
      <p:nvGrpSpPr>
        <p:cNvPr id="1" name="Shape 159"/>
        <p:cNvGrpSpPr/>
        <p:nvPr/>
      </p:nvGrpSpPr>
      <p:grpSpPr>
        <a:xfrm>
          <a:off x="0" y="0"/>
          <a:ext cx="0" cy="0"/>
          <a:chOff x="0" y="0"/>
          <a:chExt cx="0" cy="0"/>
        </a:xfrm>
      </p:grpSpPr>
      <p:sp>
        <p:nvSpPr>
          <p:cNvPr id="163" name="Shape 163"/>
          <p:cNvSpPr txBox="1">
            <a:spLocks noGrp="1"/>
          </p:cNvSpPr>
          <p:nvPr>
            <p:ph type="ctrTitle" idx="4294967295"/>
          </p:nvPr>
        </p:nvSpPr>
        <p:spPr>
          <a:xfrm>
            <a:off x="0" y="5019675"/>
            <a:ext cx="9144000" cy="123825"/>
          </a:xfrm>
          <a:prstGeom prst="rect">
            <a:avLst/>
          </a:prstGeom>
          <a:solidFill>
            <a:schemeClr val="accent5">
              <a:lumMod val="75000"/>
            </a:schemeClr>
          </a:solid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rgbClr val="6AA84F"/>
              </a:buClr>
              <a:buSzPct val="100000"/>
              <a:buFont typeface="Proxima Nova"/>
              <a:buNone/>
            </a:pPr>
            <a:r>
              <a:rPr lang="en-US" sz="3600" b="0" i="0" u="none" strike="noStrike" cap="none" dirty="0">
                <a:solidFill>
                  <a:srgbClr val="6AA84F"/>
                </a:solidFill>
                <a:latin typeface="Proxima Nova"/>
                <a:ea typeface="Proxima Nova"/>
                <a:cs typeface="Proxima Nova"/>
                <a:sym typeface="Proxima Nova"/>
              </a:rPr>
              <a:t/>
            </a:r>
            <a:br>
              <a:rPr lang="en-US" sz="3600" b="0" i="0" u="none" strike="noStrike" cap="none" dirty="0">
                <a:solidFill>
                  <a:srgbClr val="6AA84F"/>
                </a:solidFill>
                <a:latin typeface="Proxima Nova"/>
                <a:ea typeface="Proxima Nova"/>
                <a:cs typeface="Proxima Nova"/>
                <a:sym typeface="Proxima Nova"/>
              </a:rPr>
            </a:br>
            <a:r>
              <a:rPr lang="en-US" sz="3600" b="0" i="0" u="none" strike="noStrike" cap="none" dirty="0">
                <a:solidFill>
                  <a:srgbClr val="6AA84F"/>
                </a:solidFill>
                <a:latin typeface="Proxima Nova"/>
                <a:ea typeface="Proxima Nova"/>
                <a:cs typeface="Proxima Nova"/>
                <a:sym typeface="Proxima Nova"/>
              </a:rPr>
              <a:t/>
            </a:r>
            <a:br>
              <a:rPr lang="en-US" sz="3600" b="0" i="0" u="none" strike="noStrike" cap="none" dirty="0">
                <a:solidFill>
                  <a:srgbClr val="6AA84F"/>
                </a:solidFill>
                <a:latin typeface="Proxima Nova"/>
                <a:ea typeface="Proxima Nova"/>
                <a:cs typeface="Proxima Nova"/>
                <a:sym typeface="Proxima Nova"/>
              </a:rPr>
            </a:br>
            <a:r>
              <a:rPr lang="en-US" sz="3600" b="0" i="0" u="none" strike="noStrike" cap="none" dirty="0">
                <a:solidFill>
                  <a:srgbClr val="6AA84F"/>
                </a:solidFill>
                <a:latin typeface="Proxima Nova"/>
                <a:ea typeface="Proxima Nova"/>
                <a:cs typeface="Proxima Nova"/>
                <a:sym typeface="Proxima Nova"/>
              </a:rPr>
              <a:t/>
            </a:r>
            <a:br>
              <a:rPr lang="en-US" sz="3600" b="0" i="0" u="none" strike="noStrike" cap="none" dirty="0">
                <a:solidFill>
                  <a:srgbClr val="6AA84F"/>
                </a:solidFill>
                <a:latin typeface="Proxima Nova"/>
                <a:ea typeface="Proxima Nova"/>
                <a:cs typeface="Proxima Nova"/>
                <a:sym typeface="Proxima Nova"/>
              </a:rPr>
            </a:br>
            <a:endParaRPr lang="en-US" sz="3600" b="0" i="0" u="none" strike="noStrike" cap="none" dirty="0">
              <a:solidFill>
                <a:srgbClr val="6AA84F"/>
              </a:solidFill>
              <a:latin typeface="Proxima Nova"/>
              <a:ea typeface="Proxima Nova"/>
              <a:cs typeface="Proxima Nova"/>
              <a:sym typeface="Proxima Nova"/>
            </a:endParaRPr>
          </a:p>
        </p:txBody>
      </p:sp>
      <p:sp>
        <p:nvSpPr>
          <p:cNvPr id="6" name="Shape 106"/>
          <p:cNvSpPr txBox="1"/>
          <p:nvPr/>
        </p:nvSpPr>
        <p:spPr>
          <a:xfrm>
            <a:off x="1289477" y="4324532"/>
            <a:ext cx="6565046" cy="487674"/>
          </a:xfrm>
          <a:prstGeom prst="rect">
            <a:avLst/>
          </a:prstGeom>
          <a:solidFill>
            <a:schemeClr val="bg1"/>
          </a:solidFill>
          <a:ln>
            <a:noFill/>
          </a:ln>
        </p:spPr>
        <p:txBody>
          <a:bodyPr wrap="square" lIns="91425" tIns="91425" rIns="91425" bIns="91425" anchor="ctr" anchorCtr="0">
            <a:noAutofit/>
          </a:bodyPr>
          <a:lstStyle/>
          <a:p>
            <a:pPr lvl="0" indent="-190500" algn="ctr">
              <a:buClr>
                <a:srgbClr val="F3F3F3"/>
              </a:buClr>
              <a:buSzPct val="100000"/>
            </a:pPr>
            <a:r>
              <a:rPr lang="en-US" sz="2000" b="1" dirty="0">
                <a:solidFill>
                  <a:schemeClr val="accent5">
                    <a:lumMod val="75000"/>
                  </a:schemeClr>
                </a:solidFill>
                <a:latin typeface="+mn-lt"/>
              </a:rPr>
              <a:t>Application Period: October 1st – November 30th </a:t>
            </a:r>
          </a:p>
        </p:txBody>
      </p:sp>
    </p:spTree>
    <p:extLst>
      <p:ext uri="{BB962C8B-B14F-4D97-AF65-F5344CB8AC3E}">
        <p14:creationId xmlns:p14="http://schemas.microsoft.com/office/powerpoint/2010/main" val="3464268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A4FC95-B2F1-400E-8881-98B446FB3491}"/>
              </a:ext>
            </a:extLst>
          </p:cNvPr>
          <p:cNvSpPr txBox="1"/>
          <p:nvPr/>
        </p:nvSpPr>
        <p:spPr>
          <a:xfrm>
            <a:off x="545692" y="1369392"/>
            <a:ext cx="5066071" cy="372794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766">
              <a:defRPr/>
            </a:pPr>
            <a:endParaRPr lang="en-US" sz="2475" kern="1200" dirty="0">
              <a:solidFill>
                <a:prstClr val="black"/>
              </a:solidFill>
              <a:latin typeface="Calibri" panose="020F0502020204030204"/>
              <a:ea typeface="+mn-ea"/>
              <a:cs typeface="Calibri"/>
            </a:endParaRPr>
          </a:p>
          <a:p>
            <a:pPr algn="ctr" defTabSz="685766">
              <a:defRPr/>
            </a:pPr>
            <a:endParaRPr lang="en-US" sz="2700" kern="1200" dirty="0">
              <a:solidFill>
                <a:prstClr val="black"/>
              </a:solidFill>
              <a:latin typeface="Calibri Light" panose="020F0302020204030204"/>
              <a:ea typeface="+mn-ea"/>
              <a:cs typeface="Calibri"/>
            </a:endParaRPr>
          </a:p>
          <a:p>
            <a:pPr algn="ctr" defTabSz="685766">
              <a:defRPr/>
            </a:pPr>
            <a:endParaRPr lang="en-US" sz="2700" kern="1200" dirty="0">
              <a:solidFill>
                <a:prstClr val="black"/>
              </a:solidFill>
              <a:latin typeface="Calibri Light" panose="020F0302020204030204"/>
              <a:ea typeface="+mn-ea"/>
              <a:cs typeface="Calibri"/>
            </a:endParaRPr>
          </a:p>
          <a:p>
            <a:pPr algn="ctr" defTabSz="685766">
              <a:defRPr/>
            </a:pPr>
            <a:endParaRPr lang="en-US" sz="2700" kern="1200" dirty="0">
              <a:solidFill>
                <a:prstClr val="black"/>
              </a:solidFill>
              <a:latin typeface="Calibri Light" panose="020F0302020204030204"/>
              <a:ea typeface="+mn-ea"/>
              <a:cs typeface="Calibri"/>
            </a:endParaRPr>
          </a:p>
          <a:p>
            <a:pPr algn="ctr" defTabSz="685766">
              <a:defRPr/>
            </a:pPr>
            <a:endParaRPr lang="en-US" sz="2700" kern="1200" dirty="0">
              <a:solidFill>
                <a:prstClr val="black"/>
              </a:solidFill>
              <a:latin typeface="Calibri Light" panose="020F0302020204030204"/>
              <a:ea typeface="+mn-ea"/>
              <a:cs typeface="Calibri"/>
            </a:endParaRPr>
          </a:p>
          <a:p>
            <a:pPr algn="ctr" defTabSz="685766">
              <a:defRPr/>
            </a:pPr>
            <a:endParaRPr lang="en-US" sz="2100" kern="1200" dirty="0">
              <a:solidFill>
                <a:prstClr val="black"/>
              </a:solidFill>
              <a:latin typeface="Calibri Light" panose="020F0302020204030204"/>
              <a:ea typeface="+mn-ea"/>
              <a:cs typeface="Calibri"/>
            </a:endParaRPr>
          </a:p>
          <a:p>
            <a:pPr algn="ctr" defTabSz="685766">
              <a:defRPr/>
            </a:pPr>
            <a:r>
              <a:rPr lang="en-US" sz="2100" kern="1200" dirty="0">
                <a:solidFill>
                  <a:prstClr val="black"/>
                </a:solidFill>
                <a:latin typeface="Calibri Light" panose="020F0302020204030204"/>
                <a:ea typeface="+mn-ea"/>
                <a:cs typeface="Calibri"/>
              </a:rPr>
              <a:t>Catalina Cifuentes</a:t>
            </a:r>
          </a:p>
          <a:p>
            <a:pPr algn="ctr" defTabSz="685766">
              <a:defRPr/>
            </a:pPr>
            <a:r>
              <a:rPr lang="en-US" sz="2100" kern="1200" dirty="0">
                <a:solidFill>
                  <a:prstClr val="black"/>
                </a:solidFill>
                <a:latin typeface="Calibri Light" panose="020F0302020204030204"/>
                <a:ea typeface="+mn-ea"/>
                <a:cs typeface="Calibri"/>
              </a:rPr>
              <a:t>Executive Director, </a:t>
            </a:r>
          </a:p>
          <a:p>
            <a:pPr algn="ctr" defTabSz="685766">
              <a:defRPr/>
            </a:pPr>
            <a:r>
              <a:rPr lang="en-US" sz="2100" kern="1200" dirty="0">
                <a:solidFill>
                  <a:prstClr val="black"/>
                </a:solidFill>
                <a:latin typeface="Calibri Light" panose="020F0302020204030204"/>
                <a:ea typeface="+mn-ea"/>
                <a:cs typeface="Calibri"/>
              </a:rPr>
              <a:t>College and Career Readiness</a:t>
            </a:r>
          </a:p>
          <a:p>
            <a:pPr algn="ctr" defTabSz="685766">
              <a:defRPr/>
            </a:pPr>
            <a:r>
              <a:rPr lang="en-US" sz="2100" kern="1200" dirty="0">
                <a:solidFill>
                  <a:prstClr val="black"/>
                </a:solidFill>
                <a:latin typeface="Calibri Light" panose="020F0302020204030204"/>
                <a:ea typeface="+mn-ea"/>
                <a:cs typeface="Calibri"/>
              </a:rPr>
              <a:t>ccifuentes@rcoe.us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6790" y="184357"/>
            <a:ext cx="2698955" cy="3266768"/>
          </a:xfrm>
          <a:prstGeom prst="rect">
            <a:avLst/>
          </a:prstGeom>
        </p:spPr>
      </p:pic>
      <p:pic>
        <p:nvPicPr>
          <p:cNvPr id="3" name="Picture 2"/>
          <p:cNvPicPr>
            <a:picLocks noChangeAspect="1"/>
          </p:cNvPicPr>
          <p:nvPr/>
        </p:nvPicPr>
        <p:blipFill>
          <a:blip r:embed="rId4"/>
          <a:stretch>
            <a:fillRect/>
          </a:stretch>
        </p:blipFill>
        <p:spPr>
          <a:xfrm>
            <a:off x="5707626" y="184356"/>
            <a:ext cx="2986548" cy="3318388"/>
          </a:xfrm>
          <a:prstGeom prst="rect">
            <a:avLst/>
          </a:prstGeom>
        </p:spPr>
      </p:pic>
      <p:sp>
        <p:nvSpPr>
          <p:cNvPr id="6" name="Rectangle 5"/>
          <p:cNvSpPr/>
          <p:nvPr/>
        </p:nvSpPr>
        <p:spPr>
          <a:xfrm rot="10800000" flipV="1">
            <a:off x="5243052" y="3054658"/>
            <a:ext cx="3546989" cy="2031325"/>
          </a:xfrm>
          <a:prstGeom prst="rect">
            <a:avLst/>
          </a:prstGeom>
        </p:spPr>
        <p:txBody>
          <a:bodyPr wrap="square">
            <a:spAutoFit/>
          </a:bodyPr>
          <a:lstStyle/>
          <a:p>
            <a:pPr algn="ctr" defTabSz="685766">
              <a:defRPr/>
            </a:pPr>
            <a:endParaRPr lang="en-US" sz="2100" kern="1200" dirty="0">
              <a:solidFill>
                <a:prstClr val="black"/>
              </a:solidFill>
              <a:latin typeface="Calibri Light" panose="020F0302020204030204"/>
              <a:ea typeface="+mn-ea"/>
            </a:endParaRPr>
          </a:p>
          <a:p>
            <a:pPr algn="ctr" defTabSz="685766">
              <a:defRPr/>
            </a:pPr>
            <a:endParaRPr lang="en-US" sz="2100" kern="1200" dirty="0">
              <a:solidFill>
                <a:prstClr val="black"/>
              </a:solidFill>
              <a:latin typeface="Calibri Light" panose="020F0302020204030204"/>
              <a:ea typeface="+mn-ea"/>
            </a:endParaRPr>
          </a:p>
          <a:p>
            <a:pPr algn="ctr" defTabSz="685766">
              <a:defRPr/>
            </a:pPr>
            <a:r>
              <a:rPr lang="en-US" sz="2100" kern="1200" dirty="0">
                <a:solidFill>
                  <a:prstClr val="black"/>
                </a:solidFill>
                <a:latin typeface="Calibri Light" panose="020F0302020204030204"/>
                <a:ea typeface="+mn-ea"/>
              </a:rPr>
              <a:t>Dr. Pedro Caro</a:t>
            </a:r>
          </a:p>
          <a:p>
            <a:pPr algn="ctr" defTabSz="685766">
              <a:defRPr/>
            </a:pPr>
            <a:r>
              <a:rPr lang="en-US" sz="2100" kern="1200" dirty="0">
                <a:solidFill>
                  <a:prstClr val="black"/>
                </a:solidFill>
                <a:latin typeface="Calibri Light" panose="020F0302020204030204"/>
                <a:ea typeface="+mn-ea"/>
              </a:rPr>
              <a:t>Coordinator, </a:t>
            </a:r>
          </a:p>
          <a:p>
            <a:pPr algn="ctr" defTabSz="685766">
              <a:defRPr/>
            </a:pPr>
            <a:r>
              <a:rPr lang="en-US" sz="2100" kern="1200" dirty="0">
                <a:solidFill>
                  <a:prstClr val="black"/>
                </a:solidFill>
                <a:latin typeface="Calibri Light" panose="020F0302020204030204"/>
                <a:ea typeface="+mn-ea"/>
              </a:rPr>
              <a:t>College and Career Readiness</a:t>
            </a:r>
          </a:p>
          <a:p>
            <a:pPr algn="ctr" defTabSz="685766">
              <a:defRPr/>
            </a:pPr>
            <a:r>
              <a:rPr lang="en-US" sz="2100" kern="1200" dirty="0">
                <a:solidFill>
                  <a:prstClr val="black"/>
                </a:solidFill>
                <a:latin typeface="Calibri Light" panose="020F0302020204030204"/>
                <a:ea typeface="+mn-ea"/>
              </a:rPr>
              <a:t>pcaro@rcoe.us</a:t>
            </a:r>
          </a:p>
        </p:txBody>
      </p:sp>
    </p:spTree>
    <p:extLst>
      <p:ext uri="{BB962C8B-B14F-4D97-AF65-F5344CB8AC3E}">
        <p14:creationId xmlns:p14="http://schemas.microsoft.com/office/powerpoint/2010/main" val="7381323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97000"/>
            <a:lum/>
            <a:extLst>
              <a:ext uri="{28A0092B-C50C-407E-A947-70E740481C1C}">
                <a14:useLocalDpi xmlns:a14="http://schemas.microsoft.com/office/drawing/2010/main"/>
              </a:ext>
            </a:extLst>
          </a:blip>
          <a:srcRect/>
          <a:stretch>
            <a:fillRect/>
          </a:stretch>
        </a:blipFill>
        <a:effectLst/>
      </p:bgPr>
    </p:bg>
    <p:spTree>
      <p:nvGrpSpPr>
        <p:cNvPr id="1" name="Shape 225"/>
        <p:cNvGrpSpPr/>
        <p:nvPr/>
      </p:nvGrpSpPr>
      <p:grpSpPr>
        <a:xfrm>
          <a:off x="0" y="0"/>
          <a:ext cx="0" cy="0"/>
          <a:chOff x="0" y="0"/>
          <a:chExt cx="0" cy="0"/>
        </a:xfrm>
      </p:grpSpPr>
      <p:sp>
        <p:nvSpPr>
          <p:cNvPr id="227" name="Shape 227"/>
          <p:cNvSpPr txBox="1">
            <a:spLocks noGrp="1"/>
          </p:cNvSpPr>
          <p:nvPr>
            <p:ph type="ctrTitle" idx="4294967295"/>
          </p:nvPr>
        </p:nvSpPr>
        <p:spPr>
          <a:xfrm>
            <a:off x="0" y="5019675"/>
            <a:ext cx="9144000" cy="123825"/>
          </a:xfrm>
          <a:prstGeom prst="rect">
            <a:avLst/>
          </a:prstGeom>
          <a:solidFill>
            <a:srgbClr val="FF0000"/>
          </a:solid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rgbClr val="6AA84F"/>
              </a:buClr>
              <a:buSzPct val="100000"/>
              <a:buFont typeface="Proxima Nova"/>
              <a:buNone/>
            </a:pP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endParaRPr lang="en-US" sz="3600" b="0" i="0" u="none" strike="noStrike" cap="none">
              <a:solidFill>
                <a:srgbClr val="6AA84F"/>
              </a:solidFill>
              <a:latin typeface="Proxima Nova"/>
              <a:ea typeface="Proxima Nova"/>
              <a:cs typeface="Proxima Nova"/>
              <a:sym typeface="Proxima Nova"/>
            </a:endParaRPr>
          </a:p>
        </p:txBody>
      </p:sp>
      <p:sp>
        <p:nvSpPr>
          <p:cNvPr id="6" name="Shape 166"/>
          <p:cNvSpPr txBox="1"/>
          <p:nvPr/>
        </p:nvSpPr>
        <p:spPr>
          <a:xfrm>
            <a:off x="6318504" y="0"/>
            <a:ext cx="2825496" cy="5019675"/>
          </a:xfrm>
          <a:prstGeom prst="rect">
            <a:avLst/>
          </a:prstGeom>
          <a:solidFill>
            <a:schemeClr val="bg1"/>
          </a:solidFill>
          <a:ln>
            <a:noFill/>
          </a:ln>
        </p:spPr>
        <p:txBody>
          <a:bodyPr wrap="square" lIns="91425" tIns="91425" rIns="91425" bIns="91425" anchor="ctr" anchorCtr="0">
            <a:noAutofit/>
          </a:bodyPr>
          <a:lstStyle/>
          <a:p>
            <a:pPr lvl="0" indent="-88900" algn="ctr">
              <a:lnSpc>
                <a:spcPct val="115000"/>
              </a:lnSpc>
              <a:buClr>
                <a:srgbClr val="FFFF00"/>
              </a:buClr>
              <a:buSzPct val="100000"/>
            </a:pPr>
            <a:r>
              <a:rPr lang="en-US" sz="1600" b="1" dirty="0">
                <a:solidFill>
                  <a:schemeClr val="accent5">
                    <a:lumMod val="75000"/>
                  </a:schemeClr>
                </a:solidFill>
                <a:latin typeface="Lato" panose="020B0604020202020204" charset="0"/>
              </a:rPr>
              <a:t>Thank you for all you are doing for our students!</a:t>
            </a:r>
          </a:p>
          <a:p>
            <a:pPr lvl="0" indent="-88900" algn="ctr">
              <a:lnSpc>
                <a:spcPct val="115000"/>
              </a:lnSpc>
              <a:buClr>
                <a:srgbClr val="FFFF00"/>
              </a:buClr>
              <a:buSzPct val="100000"/>
            </a:pPr>
            <a:endParaRPr lang="en-US" sz="1600" b="1" dirty="0">
              <a:solidFill>
                <a:schemeClr val="accent5">
                  <a:lumMod val="75000"/>
                </a:schemeClr>
              </a:solidFill>
              <a:latin typeface="Lato" panose="020B0604020202020204" charset="0"/>
            </a:endParaRPr>
          </a:p>
          <a:p>
            <a:pPr lvl="0" indent="-88900" algn="ctr">
              <a:lnSpc>
                <a:spcPct val="115000"/>
              </a:lnSpc>
              <a:buClr>
                <a:srgbClr val="FFFF00"/>
              </a:buClr>
              <a:buSzPct val="100000"/>
            </a:pPr>
            <a:r>
              <a:rPr lang="en-US" sz="1600" b="1" dirty="0">
                <a:solidFill>
                  <a:schemeClr val="accent5">
                    <a:lumMod val="75000"/>
                  </a:schemeClr>
                </a:solidFill>
                <a:latin typeface="Lato" panose="020B0604020202020204" charset="0"/>
              </a:rPr>
              <a:t>VISIT US AT!</a:t>
            </a:r>
          </a:p>
          <a:p>
            <a:pPr lvl="0" indent="-88900" algn="ctr">
              <a:lnSpc>
                <a:spcPct val="115000"/>
              </a:lnSpc>
              <a:buClr>
                <a:srgbClr val="FFFF00"/>
              </a:buClr>
              <a:buSzPct val="100000"/>
            </a:pPr>
            <a:r>
              <a:rPr lang="en-US" sz="1200" b="1" dirty="0">
                <a:solidFill>
                  <a:schemeClr val="accent5">
                    <a:lumMod val="75000"/>
                  </a:schemeClr>
                </a:solidFill>
                <a:latin typeface="Lato" panose="020B0604020202020204" charset="0"/>
                <a:hlinkClick r:id="rId4"/>
              </a:rPr>
              <a:t>https://www2.calstate.edu/Apply</a:t>
            </a:r>
            <a:r>
              <a:rPr lang="en-US" sz="1200" b="1" dirty="0">
                <a:solidFill>
                  <a:schemeClr val="accent5">
                    <a:lumMod val="75000"/>
                  </a:schemeClr>
                </a:solidFill>
                <a:latin typeface="Lato" panose="020B0604020202020204" charset="0"/>
              </a:rPr>
              <a:t> </a:t>
            </a:r>
          </a:p>
          <a:p>
            <a:pPr lvl="0" indent="-88900" algn="ctr">
              <a:lnSpc>
                <a:spcPct val="115000"/>
              </a:lnSpc>
              <a:buClr>
                <a:srgbClr val="FFFF00"/>
              </a:buClr>
              <a:buSzPct val="100000"/>
            </a:pPr>
            <a:endParaRPr lang="en-US" sz="1600" b="1" dirty="0">
              <a:solidFill>
                <a:schemeClr val="accent5">
                  <a:lumMod val="75000"/>
                </a:schemeClr>
              </a:solidFill>
              <a:latin typeface="Lato" panose="020B0604020202020204" charset="0"/>
            </a:endParaRPr>
          </a:p>
          <a:p>
            <a:pPr lvl="0" indent="-88900" algn="ctr">
              <a:lnSpc>
                <a:spcPct val="115000"/>
              </a:lnSpc>
              <a:buClr>
                <a:srgbClr val="FFFF00"/>
              </a:buClr>
              <a:buSzPct val="100000"/>
            </a:pPr>
            <a:r>
              <a:rPr lang="en-US" sz="1200" dirty="0">
                <a:solidFill>
                  <a:schemeClr val="accent5">
                    <a:lumMod val="75000"/>
                  </a:schemeClr>
                </a:solidFill>
                <a:latin typeface="Lato" panose="020B0604020202020204" charset="0"/>
              </a:rPr>
              <a:t>April Grommo</a:t>
            </a:r>
          </a:p>
          <a:p>
            <a:pPr lvl="0" indent="-88900" algn="ctr">
              <a:lnSpc>
                <a:spcPct val="115000"/>
              </a:lnSpc>
              <a:buClr>
                <a:srgbClr val="FFFF00"/>
              </a:buClr>
              <a:buSzPct val="100000"/>
            </a:pPr>
            <a:r>
              <a:rPr lang="en-US" sz="1200" dirty="0">
                <a:solidFill>
                  <a:schemeClr val="accent5">
                    <a:lumMod val="75000"/>
                  </a:schemeClr>
                </a:solidFill>
                <a:latin typeface="Lato" panose="020B0604020202020204" charset="0"/>
              </a:rPr>
              <a:t>Director, Enrollment Management Services</a:t>
            </a:r>
          </a:p>
          <a:p>
            <a:pPr lvl="0" indent="-88900" algn="ctr">
              <a:lnSpc>
                <a:spcPct val="115000"/>
              </a:lnSpc>
              <a:buClr>
                <a:srgbClr val="FFFF00"/>
              </a:buClr>
              <a:buSzPct val="100000"/>
            </a:pPr>
            <a:endParaRPr lang="en-US" sz="1200" dirty="0">
              <a:solidFill>
                <a:schemeClr val="accent5">
                  <a:lumMod val="75000"/>
                </a:schemeClr>
              </a:solidFill>
              <a:latin typeface="Lato" panose="020B0604020202020204" charset="0"/>
            </a:endParaRPr>
          </a:p>
          <a:p>
            <a:pPr lvl="0" indent="-88900" algn="ctr">
              <a:lnSpc>
                <a:spcPct val="115000"/>
              </a:lnSpc>
              <a:buClr>
                <a:srgbClr val="FFFF00"/>
              </a:buClr>
              <a:buSzPct val="100000"/>
            </a:pPr>
            <a:endParaRPr lang="en-US" sz="1200" u="sng" dirty="0">
              <a:solidFill>
                <a:schemeClr val="accent5">
                  <a:lumMod val="75000"/>
                </a:schemeClr>
              </a:solidFill>
              <a:latin typeface="Lato" panose="020B0604020202020204" charset="0"/>
              <a:hlinkClick r:id="rId5"/>
            </a:endParaRPr>
          </a:p>
        </p:txBody>
      </p:sp>
      <p:sp>
        <p:nvSpPr>
          <p:cNvPr id="4" name="TextBox 3"/>
          <p:cNvSpPr txBox="1"/>
          <p:nvPr/>
        </p:nvSpPr>
        <p:spPr>
          <a:xfrm>
            <a:off x="0" y="4838700"/>
            <a:ext cx="1989016" cy="304800"/>
          </a:xfrm>
          <a:prstGeom prst="rect">
            <a:avLst/>
          </a:prstGeom>
          <a:solidFill>
            <a:srgbClr val="FF0000"/>
          </a:solidFill>
        </p:spPr>
        <p:txBody>
          <a:bodyPr wrap="square" rtlCol="0">
            <a:spAutoFit/>
          </a:bodyPr>
          <a:lstStyle/>
          <a:p>
            <a:pPr algn="ctr"/>
            <a:r>
              <a:rPr lang="en-US" dirty="0">
                <a:solidFill>
                  <a:schemeClr val="bg1"/>
                </a:solidFill>
                <a:latin typeface="+mn-lt"/>
              </a:rPr>
              <a:t>San Jose State</a:t>
            </a:r>
          </a:p>
        </p:txBody>
      </p:sp>
    </p:spTree>
    <p:extLst>
      <p:ext uri="{BB962C8B-B14F-4D97-AF65-F5344CB8AC3E}">
        <p14:creationId xmlns:p14="http://schemas.microsoft.com/office/powerpoint/2010/main" val="1811194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4502E4F-BB53-4793-BD4F-F00481624DFE}"/>
              </a:ext>
            </a:extLst>
          </p:cNvPr>
          <p:cNvSpPr>
            <a:spLocks noGrp="1"/>
          </p:cNvSpPr>
          <p:nvPr/>
        </p:nvSpPr>
        <p:spPr>
          <a:xfrm>
            <a:off x="583516" y="1010803"/>
            <a:ext cx="8217584" cy="398722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685766">
              <a:spcBef>
                <a:spcPts val="750"/>
              </a:spcBef>
              <a:buNone/>
              <a:defRPr/>
            </a:pPr>
            <a:endParaRPr lang="en-US" sz="3600" b="1" dirty="0">
              <a:solidFill>
                <a:prstClr val="black"/>
              </a:solidFill>
              <a:latin typeface="Calibri" panose="020F0502020204030204"/>
              <a:cs typeface="Calibri"/>
            </a:endParaRPr>
          </a:p>
          <a:p>
            <a:pPr marL="228588" indent="-228588" defTabSz="685766">
              <a:spcBef>
                <a:spcPts val="750"/>
              </a:spcBef>
              <a:defRPr/>
            </a:pPr>
            <a:r>
              <a:rPr lang="en-US" sz="2400" b="1" dirty="0">
                <a:solidFill>
                  <a:prstClr val="black"/>
                </a:solidFill>
                <a:latin typeface="Calibri" panose="020F0502020204030204"/>
                <a:cs typeface="Calibri"/>
              </a:rPr>
              <a:t> </a:t>
            </a:r>
            <a:r>
              <a:rPr lang="en-US" sz="4800" b="1" dirty="0" smtClean="0">
                <a:solidFill>
                  <a:prstClr val="black"/>
                </a:solidFill>
                <a:latin typeface="Footlight MT Light" panose="0204060206030A020304" pitchFamily="18" charset="0"/>
                <a:cs typeface="Calibri"/>
              </a:rPr>
              <a:t>April </a:t>
            </a:r>
            <a:r>
              <a:rPr lang="en-US" sz="4800" b="1" dirty="0" err="1" smtClean="0">
                <a:solidFill>
                  <a:prstClr val="black"/>
                </a:solidFill>
                <a:latin typeface="Footlight MT Light" panose="0204060206030A020304" pitchFamily="18" charset="0"/>
                <a:cs typeface="Calibri"/>
              </a:rPr>
              <a:t>Grommo</a:t>
            </a:r>
            <a:endParaRPr lang="en-US" sz="4800" b="1" dirty="0" smtClean="0">
              <a:solidFill>
                <a:prstClr val="black"/>
              </a:solidFill>
              <a:latin typeface="Footlight MT Light" panose="0204060206030A020304" pitchFamily="18" charset="0"/>
              <a:cs typeface="Calibri"/>
            </a:endParaRPr>
          </a:p>
          <a:p>
            <a:pPr marL="0" indent="0" defTabSz="685766">
              <a:spcBef>
                <a:spcPts val="750"/>
              </a:spcBef>
              <a:buNone/>
              <a:defRPr/>
            </a:pPr>
            <a:endParaRPr lang="en-US" sz="2400" b="1" dirty="0">
              <a:solidFill>
                <a:prstClr val="black"/>
              </a:solidFill>
              <a:latin typeface="Footlight MT Light" panose="0204060206030A020304" pitchFamily="18" charset="0"/>
              <a:cs typeface="Calibri"/>
            </a:endParaRPr>
          </a:p>
          <a:p>
            <a:pPr marL="0" indent="0" defTabSz="685766">
              <a:spcBef>
                <a:spcPts val="750"/>
              </a:spcBef>
              <a:buNone/>
              <a:defRPr/>
            </a:pPr>
            <a:endParaRPr lang="en-US" sz="3600" b="1" dirty="0">
              <a:solidFill>
                <a:prstClr val="black"/>
              </a:solidFill>
              <a:latin typeface="Calibri" panose="020F0502020204030204"/>
              <a:cs typeface="Calibri"/>
            </a:endParaRPr>
          </a:p>
          <a:p>
            <a:pPr marL="228588" indent="-228588" defTabSz="685766">
              <a:spcBef>
                <a:spcPts val="750"/>
              </a:spcBef>
              <a:defRPr/>
            </a:pPr>
            <a:endParaRPr lang="en-US" sz="3600" b="1" dirty="0">
              <a:solidFill>
                <a:prstClr val="black"/>
              </a:solidFill>
              <a:latin typeface="Calibri" panose="020F0502020204030204"/>
              <a:cs typeface="Calibri"/>
            </a:endParaRPr>
          </a:p>
          <a:p>
            <a:pPr marL="0" indent="0" defTabSz="685766">
              <a:spcBef>
                <a:spcPts val="750"/>
              </a:spcBef>
              <a:buNone/>
              <a:defRPr/>
            </a:pPr>
            <a:endParaRPr lang="en-US" sz="2475" b="1" dirty="0">
              <a:solidFill>
                <a:prstClr val="black"/>
              </a:solidFill>
              <a:latin typeface="Calibri" panose="020F0502020204030204"/>
              <a:cs typeface="Calibri"/>
            </a:endParaRPr>
          </a:p>
          <a:p>
            <a:pPr marL="342884" indent="-342884" defTabSz="685766">
              <a:spcBef>
                <a:spcPts val="750"/>
              </a:spcBef>
              <a:defRPr/>
            </a:pPr>
            <a:endParaRPr lang="en-US" sz="2250" dirty="0">
              <a:solidFill>
                <a:prstClr val="black"/>
              </a:solidFill>
              <a:latin typeface="Calibri" panose="020F0502020204030204"/>
              <a:cs typeface="Calibri"/>
            </a:endParaRPr>
          </a:p>
          <a:p>
            <a:pPr marL="0" indent="0" defTabSz="685766">
              <a:spcBef>
                <a:spcPts val="750"/>
              </a:spcBef>
              <a:buNone/>
              <a:defRPr/>
            </a:pPr>
            <a:endParaRPr lang="en-US" sz="2100" dirty="0">
              <a:solidFill>
                <a:prstClr val="black"/>
              </a:solidFill>
              <a:latin typeface="Calibri" panose="020F0502020204030204"/>
              <a:cs typeface="Calibri"/>
            </a:endParaRPr>
          </a:p>
          <a:p>
            <a:pPr marL="0" indent="0" defTabSz="685766">
              <a:spcBef>
                <a:spcPts val="750"/>
              </a:spcBef>
              <a:buNone/>
              <a:defRPr/>
            </a:pPr>
            <a:endParaRPr lang="en-US" sz="2100" dirty="0">
              <a:solidFill>
                <a:prstClr val="black"/>
              </a:solidFill>
              <a:latin typeface="Calibri" panose="020F0502020204030204"/>
              <a:cs typeface="Calibri"/>
            </a:endParaRPr>
          </a:p>
        </p:txBody>
      </p:sp>
      <p:sp>
        <p:nvSpPr>
          <p:cNvPr id="3" name="TextBox 2">
            <a:extLst>
              <a:ext uri="{FF2B5EF4-FFF2-40B4-BE49-F238E27FC236}">
                <a16:creationId xmlns:a16="http://schemas.microsoft.com/office/drawing/2014/main" id="{AF5B04E4-A591-4EFD-9C5C-EBD33B455BE8}"/>
              </a:ext>
            </a:extLst>
          </p:cNvPr>
          <p:cNvSpPr txBox="1"/>
          <p:nvPr/>
        </p:nvSpPr>
        <p:spPr>
          <a:xfrm>
            <a:off x="1061205" y="728530"/>
            <a:ext cx="6931324"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766">
              <a:defRPr/>
            </a:pPr>
            <a:r>
              <a:rPr lang="en-US" sz="3000" u="sng" kern="1200" dirty="0">
                <a:solidFill>
                  <a:prstClr val="black"/>
                </a:solidFill>
                <a:latin typeface="Calibri" panose="020F0502020204030204"/>
                <a:ea typeface="+mn-ea"/>
                <a:cs typeface="Calibri"/>
              </a:rPr>
              <a:t>Round of Applause for our </a:t>
            </a:r>
            <a:r>
              <a:rPr lang="en-US" sz="3000" u="sng" kern="1200" dirty="0" smtClean="0">
                <a:solidFill>
                  <a:prstClr val="black"/>
                </a:solidFill>
                <a:latin typeface="Calibri" panose="020F0502020204030204"/>
                <a:ea typeface="+mn-ea"/>
                <a:cs typeface="Calibri"/>
              </a:rPr>
              <a:t>Presenter!!</a:t>
            </a:r>
            <a:endParaRPr lang="en-US" sz="3000" u="sng" kern="1200" dirty="0">
              <a:solidFill>
                <a:prstClr val="black"/>
              </a:solidFill>
              <a:latin typeface="Calibri" panose="020F0502020204030204"/>
              <a:ea typeface="+mn-ea"/>
              <a:cs typeface="Calibri"/>
            </a:endParaRPr>
          </a:p>
        </p:txBody>
      </p:sp>
      <p:pic>
        <p:nvPicPr>
          <p:cNvPr id="4" name="Picture 3" descr="Applause (Counter-Strike 1.6 &gt; Sprays &gt; Funny) - GAMEBANAN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934" y="2130136"/>
            <a:ext cx="3013364" cy="3013364"/>
          </a:xfrm>
          <a:prstGeom prst="rect">
            <a:avLst/>
          </a:prstGeom>
        </p:spPr>
      </p:pic>
    </p:spTree>
    <p:extLst>
      <p:ext uri="{BB962C8B-B14F-4D97-AF65-F5344CB8AC3E}">
        <p14:creationId xmlns:p14="http://schemas.microsoft.com/office/powerpoint/2010/main" val="23726404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4502E4F-BB53-4793-BD4F-F00481624DFE}"/>
              </a:ext>
            </a:extLst>
          </p:cNvPr>
          <p:cNvSpPr>
            <a:spLocks noGrp="1"/>
          </p:cNvSpPr>
          <p:nvPr/>
        </p:nvSpPr>
        <p:spPr>
          <a:xfrm>
            <a:off x="930575" y="1487834"/>
            <a:ext cx="7886700" cy="3479163"/>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685766">
              <a:spcBef>
                <a:spcPts val="750"/>
              </a:spcBef>
              <a:buNone/>
              <a:defRPr/>
            </a:pPr>
            <a:r>
              <a:rPr lang="en-US" sz="2475" b="1" dirty="0">
                <a:solidFill>
                  <a:prstClr val="black"/>
                </a:solidFill>
                <a:latin typeface="Calibri" panose="020F0502020204030204"/>
                <a:cs typeface="Calibri"/>
              </a:rPr>
              <a:t>Please reach out to College and Career Readiness with any needs at your school site, professional development topics, or general questions at:</a:t>
            </a:r>
          </a:p>
          <a:p>
            <a:pPr marL="0" indent="0" defTabSz="685766">
              <a:spcBef>
                <a:spcPts val="750"/>
              </a:spcBef>
              <a:buNone/>
              <a:defRPr/>
            </a:pPr>
            <a:endParaRPr lang="en-US" sz="2475" b="1" dirty="0">
              <a:solidFill>
                <a:prstClr val="black"/>
              </a:solidFill>
              <a:latin typeface="Calibri" panose="020F0502020204030204"/>
              <a:cs typeface="Calibri"/>
            </a:endParaRPr>
          </a:p>
          <a:p>
            <a:pPr marL="0" indent="0" algn="ctr" defTabSz="685766">
              <a:spcBef>
                <a:spcPts val="750"/>
              </a:spcBef>
              <a:buNone/>
              <a:defRPr/>
            </a:pPr>
            <a:r>
              <a:rPr lang="en-US" sz="2250" dirty="0">
                <a:solidFill>
                  <a:prstClr val="black"/>
                </a:solidFill>
                <a:latin typeface="Calibri" panose="020F0502020204030204"/>
                <a:cs typeface="Calibri"/>
              </a:rPr>
              <a:t>Catalina </a:t>
            </a:r>
            <a:r>
              <a:rPr lang="en-US" sz="2250" dirty="0" err="1">
                <a:solidFill>
                  <a:prstClr val="black"/>
                </a:solidFill>
                <a:latin typeface="Calibri" panose="020F0502020204030204"/>
                <a:cs typeface="Calibri"/>
              </a:rPr>
              <a:t>Cifuentes</a:t>
            </a:r>
            <a:r>
              <a:rPr lang="en-US" sz="2250" dirty="0">
                <a:solidFill>
                  <a:prstClr val="black"/>
                </a:solidFill>
                <a:latin typeface="Calibri" panose="020F0502020204030204"/>
                <a:cs typeface="Calibri"/>
              </a:rPr>
              <a:t>          </a:t>
            </a:r>
            <a:r>
              <a:rPr lang="en-US" sz="2250" dirty="0">
                <a:solidFill>
                  <a:prstClr val="black"/>
                </a:solidFill>
                <a:latin typeface="Calibri" panose="020F0502020204030204"/>
                <a:cs typeface="Calibri"/>
                <a:hlinkClick r:id="rId4"/>
              </a:rPr>
              <a:t>ccifuentes@rcoe.us</a:t>
            </a:r>
            <a:r>
              <a:rPr lang="en-US" sz="2250" dirty="0">
                <a:solidFill>
                  <a:prstClr val="black"/>
                </a:solidFill>
                <a:latin typeface="Calibri" panose="020F0502020204030204"/>
                <a:cs typeface="Calibri"/>
              </a:rPr>
              <a:t> </a:t>
            </a:r>
          </a:p>
          <a:p>
            <a:pPr marL="0" indent="0" algn="ctr" defTabSz="685766">
              <a:spcBef>
                <a:spcPts val="750"/>
              </a:spcBef>
              <a:buNone/>
              <a:defRPr/>
            </a:pPr>
            <a:r>
              <a:rPr lang="en-US" sz="2250" dirty="0">
                <a:solidFill>
                  <a:prstClr val="black"/>
                </a:solidFill>
                <a:latin typeface="Calibri" panose="020F0502020204030204"/>
                <a:cs typeface="Calibri"/>
              </a:rPr>
              <a:t>Dr. Pedro Caro                 </a:t>
            </a:r>
            <a:r>
              <a:rPr lang="en-US" sz="2250" dirty="0">
                <a:solidFill>
                  <a:prstClr val="black"/>
                </a:solidFill>
                <a:latin typeface="Calibri" panose="020F0502020204030204"/>
                <a:cs typeface="Calibri"/>
                <a:hlinkClick r:id="rId5"/>
              </a:rPr>
              <a:t>pcaro@rcoe.us</a:t>
            </a:r>
            <a:r>
              <a:rPr lang="en-US" sz="2250" dirty="0">
                <a:solidFill>
                  <a:prstClr val="black"/>
                </a:solidFill>
                <a:latin typeface="Calibri" panose="020F0502020204030204"/>
                <a:cs typeface="Calibri"/>
              </a:rPr>
              <a:t> </a:t>
            </a:r>
          </a:p>
          <a:p>
            <a:pPr marL="0" indent="0" defTabSz="685766">
              <a:spcBef>
                <a:spcPts val="750"/>
              </a:spcBef>
              <a:buNone/>
              <a:defRPr/>
            </a:pPr>
            <a:endParaRPr lang="en-US" sz="2100" dirty="0">
              <a:solidFill>
                <a:prstClr val="black"/>
              </a:solidFill>
              <a:latin typeface="Calibri" panose="020F0502020204030204"/>
              <a:cs typeface="Calibri"/>
            </a:endParaRPr>
          </a:p>
          <a:p>
            <a:pPr marL="0" indent="0" defTabSz="685766">
              <a:spcBef>
                <a:spcPts val="750"/>
              </a:spcBef>
              <a:buNone/>
              <a:defRPr/>
            </a:pPr>
            <a:endParaRPr lang="en-US" sz="2100" dirty="0">
              <a:solidFill>
                <a:prstClr val="black"/>
              </a:solidFill>
              <a:latin typeface="Calibri" panose="020F0502020204030204"/>
              <a:cs typeface="Calibri"/>
            </a:endParaRPr>
          </a:p>
        </p:txBody>
      </p:sp>
      <p:sp>
        <p:nvSpPr>
          <p:cNvPr id="3" name="TextBox 2">
            <a:extLst>
              <a:ext uri="{FF2B5EF4-FFF2-40B4-BE49-F238E27FC236}">
                <a16:creationId xmlns:a16="http://schemas.microsoft.com/office/drawing/2014/main" id="{AF5B04E4-A591-4EFD-9C5C-EBD33B455BE8}"/>
              </a:ext>
            </a:extLst>
          </p:cNvPr>
          <p:cNvSpPr txBox="1"/>
          <p:nvPr/>
        </p:nvSpPr>
        <p:spPr>
          <a:xfrm>
            <a:off x="1117122" y="761281"/>
            <a:ext cx="6931324"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766">
              <a:defRPr/>
            </a:pPr>
            <a:r>
              <a:rPr lang="en-US" sz="3000" u="sng" kern="1200" dirty="0">
                <a:solidFill>
                  <a:prstClr val="black"/>
                </a:solidFill>
                <a:latin typeface="Calibri" panose="020F0502020204030204"/>
                <a:ea typeface="+mn-ea"/>
                <a:cs typeface="Calibri"/>
              </a:rPr>
              <a:t>We are here to support you!</a:t>
            </a:r>
          </a:p>
        </p:txBody>
      </p:sp>
    </p:spTree>
    <p:extLst>
      <p:ext uri="{BB962C8B-B14F-4D97-AF65-F5344CB8AC3E}">
        <p14:creationId xmlns:p14="http://schemas.microsoft.com/office/powerpoint/2010/main" val="3680573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0659" y="1875780"/>
            <a:ext cx="3954170" cy="3139678"/>
          </a:xfrm>
          <a:prstGeom prst="rect">
            <a:avLst/>
          </a:prstGeom>
        </p:spPr>
      </p:pic>
      <p:sp>
        <p:nvSpPr>
          <p:cNvPr id="2" name="Title 1"/>
          <p:cNvSpPr>
            <a:spLocks noGrp="1"/>
          </p:cNvSpPr>
          <p:nvPr>
            <p:ph type="title"/>
          </p:nvPr>
        </p:nvSpPr>
        <p:spPr>
          <a:xfrm>
            <a:off x="628650" y="574426"/>
            <a:ext cx="7886700" cy="994172"/>
          </a:xfrm>
        </p:spPr>
        <p:txBody>
          <a:bodyPr>
            <a:normAutofit fontScale="90000"/>
          </a:bodyPr>
          <a:lstStyle/>
          <a:p>
            <a:pPr algn="ctr"/>
            <a:r>
              <a:rPr lang="en-US" b="1" dirty="0">
                <a:solidFill>
                  <a:schemeClr val="accent4"/>
                </a:solidFill>
                <a:latin typeface="+mn-lt"/>
                <a:ea typeface="Avenir Next" charset="0"/>
                <a:cs typeface="Avenir Next" charset="0"/>
              </a:rPr>
              <a:t>FOR MORE INFORMATION </a:t>
            </a:r>
            <a:r>
              <a:rPr lang="en-US" b="1" dirty="0" smtClean="0">
                <a:solidFill>
                  <a:schemeClr val="accent4"/>
                </a:solidFill>
                <a:latin typeface="+mn-lt"/>
                <a:ea typeface="Avenir Next" charset="0"/>
                <a:cs typeface="Avenir Next" charset="0"/>
              </a:rPr>
              <a:t>AND RESOURCES PLEASE </a:t>
            </a:r>
            <a:r>
              <a:rPr lang="en-US" b="1" dirty="0">
                <a:solidFill>
                  <a:schemeClr val="accent4"/>
                </a:solidFill>
                <a:latin typeface="+mn-lt"/>
                <a:ea typeface="Avenir Next" charset="0"/>
                <a:cs typeface="Avenir Next" charset="0"/>
              </a:rPr>
              <a:t>VISIT US @</a:t>
            </a:r>
          </a:p>
        </p:txBody>
      </p:sp>
      <p:sp>
        <p:nvSpPr>
          <p:cNvPr id="3" name="Content Placeholder 2"/>
          <p:cNvSpPr>
            <a:spLocks noGrp="1"/>
          </p:cNvSpPr>
          <p:nvPr>
            <p:ph idx="1"/>
          </p:nvPr>
        </p:nvSpPr>
        <p:spPr>
          <a:xfrm>
            <a:off x="628650" y="1454947"/>
            <a:ext cx="7886700" cy="3263504"/>
          </a:xfrm>
        </p:spPr>
        <p:txBody>
          <a:bodyPr>
            <a:normAutofit/>
          </a:bodyPr>
          <a:lstStyle/>
          <a:p>
            <a:pPr marL="0" indent="0" algn="ctr">
              <a:buNone/>
            </a:pPr>
            <a:r>
              <a:rPr lang="en-US" sz="3300" b="1" dirty="0">
                <a:hlinkClick r:id="rId3"/>
              </a:rPr>
              <a:t>www.rcec.us</a:t>
            </a:r>
            <a:endParaRPr lang="en-US" sz="3300" b="1" dirty="0"/>
          </a:p>
          <a:p>
            <a:pPr marL="0" indent="0" algn="ctr">
              <a:buNone/>
            </a:pPr>
            <a:endParaRPr lang="en-US" sz="3300" dirty="0"/>
          </a:p>
        </p:txBody>
      </p:sp>
      <p:pic>
        <p:nvPicPr>
          <p:cNvPr id="5" name="Picture 4"/>
          <p:cNvPicPr>
            <a:picLocks noChangeAspect="1"/>
          </p:cNvPicPr>
          <p:nvPr/>
        </p:nvPicPr>
        <p:blipFill>
          <a:blip r:embed="rId4"/>
          <a:stretch>
            <a:fillRect/>
          </a:stretch>
        </p:blipFill>
        <p:spPr>
          <a:xfrm>
            <a:off x="4645807" y="3033122"/>
            <a:ext cx="1042056" cy="1833563"/>
          </a:xfrm>
          <a:prstGeom prst="rect">
            <a:avLst/>
          </a:prstGeom>
        </p:spPr>
      </p:pic>
      <p:pic>
        <p:nvPicPr>
          <p:cNvPr id="6" name="Picture 5"/>
          <p:cNvPicPr>
            <a:picLocks noChangeAspect="1"/>
          </p:cNvPicPr>
          <p:nvPr/>
        </p:nvPicPr>
        <p:blipFill>
          <a:blip r:embed="rId5"/>
          <a:stretch>
            <a:fillRect/>
          </a:stretch>
        </p:blipFill>
        <p:spPr>
          <a:xfrm>
            <a:off x="5913985" y="2669331"/>
            <a:ext cx="1562208" cy="2197894"/>
          </a:xfrm>
          <a:prstGeom prst="rect">
            <a:avLst/>
          </a:prstGeom>
        </p:spPr>
      </p:pic>
      <p:pic>
        <p:nvPicPr>
          <p:cNvPr id="8" name="Picture 7"/>
          <p:cNvPicPr>
            <a:picLocks noChangeAspect="1"/>
          </p:cNvPicPr>
          <p:nvPr/>
        </p:nvPicPr>
        <p:blipFill>
          <a:blip r:embed="rId6"/>
          <a:stretch>
            <a:fillRect/>
          </a:stretch>
        </p:blipFill>
        <p:spPr>
          <a:xfrm>
            <a:off x="4626287" y="2999155"/>
            <a:ext cx="1081279" cy="1902578"/>
          </a:xfrm>
          <a:prstGeom prst="rect">
            <a:avLst/>
          </a:prstGeom>
        </p:spPr>
      </p:pic>
      <p:sp>
        <p:nvSpPr>
          <p:cNvPr id="9" name="Freeform 71"/>
          <p:cNvSpPr>
            <a:spLocks noChangeArrowheads="1"/>
          </p:cNvSpPr>
          <p:nvPr/>
        </p:nvSpPr>
        <p:spPr bwMode="auto">
          <a:xfrm>
            <a:off x="7658184" y="2805997"/>
            <a:ext cx="423539" cy="415790"/>
          </a:xfrm>
          <a:custGeom>
            <a:avLst/>
            <a:gdLst>
              <a:gd name="T0" fmla="*/ 239 w 480"/>
              <a:gd name="T1" fmla="*/ 0 h 471"/>
              <a:gd name="T2" fmla="*/ 239 w 480"/>
              <a:gd name="T3" fmla="*/ 0 h 471"/>
              <a:gd name="T4" fmla="*/ 0 w 480"/>
              <a:gd name="T5" fmla="*/ 231 h 471"/>
              <a:gd name="T6" fmla="*/ 239 w 480"/>
              <a:gd name="T7" fmla="*/ 470 h 471"/>
              <a:gd name="T8" fmla="*/ 479 w 480"/>
              <a:gd name="T9" fmla="*/ 231 h 471"/>
              <a:gd name="T10" fmla="*/ 239 w 480"/>
              <a:gd name="T11" fmla="*/ 0 h 471"/>
              <a:gd name="T12" fmla="*/ 301 w 480"/>
              <a:gd name="T13" fmla="*/ 338 h 471"/>
              <a:gd name="T14" fmla="*/ 301 w 480"/>
              <a:gd name="T15" fmla="*/ 338 h 471"/>
              <a:gd name="T16" fmla="*/ 274 w 480"/>
              <a:gd name="T17" fmla="*/ 347 h 471"/>
              <a:gd name="T18" fmla="*/ 248 w 480"/>
              <a:gd name="T19" fmla="*/ 347 h 471"/>
              <a:gd name="T20" fmla="*/ 221 w 480"/>
              <a:gd name="T21" fmla="*/ 347 h 471"/>
              <a:gd name="T22" fmla="*/ 204 w 480"/>
              <a:gd name="T23" fmla="*/ 338 h 471"/>
              <a:gd name="T24" fmla="*/ 186 w 480"/>
              <a:gd name="T25" fmla="*/ 320 h 471"/>
              <a:gd name="T26" fmla="*/ 186 w 480"/>
              <a:gd name="T27" fmla="*/ 293 h 471"/>
              <a:gd name="T28" fmla="*/ 186 w 480"/>
              <a:gd name="T29" fmla="*/ 213 h 471"/>
              <a:gd name="T30" fmla="*/ 159 w 480"/>
              <a:gd name="T31" fmla="*/ 213 h 471"/>
              <a:gd name="T32" fmla="*/ 159 w 480"/>
              <a:gd name="T33" fmla="*/ 178 h 471"/>
              <a:gd name="T34" fmla="*/ 186 w 480"/>
              <a:gd name="T35" fmla="*/ 169 h 471"/>
              <a:gd name="T36" fmla="*/ 204 w 480"/>
              <a:gd name="T37" fmla="*/ 151 h 471"/>
              <a:gd name="T38" fmla="*/ 213 w 480"/>
              <a:gd name="T39" fmla="*/ 116 h 471"/>
              <a:gd name="T40" fmla="*/ 239 w 480"/>
              <a:gd name="T41" fmla="*/ 116 h 471"/>
              <a:gd name="T42" fmla="*/ 239 w 480"/>
              <a:gd name="T43" fmla="*/ 178 h 471"/>
              <a:gd name="T44" fmla="*/ 292 w 480"/>
              <a:gd name="T45" fmla="*/ 178 h 471"/>
              <a:gd name="T46" fmla="*/ 292 w 480"/>
              <a:gd name="T47" fmla="*/ 213 h 471"/>
              <a:gd name="T48" fmla="*/ 239 w 480"/>
              <a:gd name="T49" fmla="*/ 213 h 471"/>
              <a:gd name="T50" fmla="*/ 239 w 480"/>
              <a:gd name="T51" fmla="*/ 275 h 471"/>
              <a:gd name="T52" fmla="*/ 239 w 480"/>
              <a:gd name="T53" fmla="*/ 303 h 471"/>
              <a:gd name="T54" fmla="*/ 248 w 480"/>
              <a:gd name="T55" fmla="*/ 311 h 471"/>
              <a:gd name="T56" fmla="*/ 266 w 480"/>
              <a:gd name="T57" fmla="*/ 311 h 471"/>
              <a:gd name="T58" fmla="*/ 301 w 480"/>
              <a:gd name="T59" fmla="*/ 303 h 471"/>
              <a:gd name="T60" fmla="*/ 301 w 480"/>
              <a:gd name="T61" fmla="*/ 33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0" h="471">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301" y="338"/>
                </a:moveTo>
                <a:lnTo>
                  <a:pt x="301" y="338"/>
                </a:lnTo>
                <a:cubicBezTo>
                  <a:pt x="292" y="347"/>
                  <a:pt x="283" y="347"/>
                  <a:pt x="274" y="347"/>
                </a:cubicBezTo>
                <a:cubicBezTo>
                  <a:pt x="266" y="347"/>
                  <a:pt x="257" y="347"/>
                  <a:pt x="248" y="347"/>
                </a:cubicBezTo>
                <a:cubicBezTo>
                  <a:pt x="239" y="347"/>
                  <a:pt x="230" y="347"/>
                  <a:pt x="221" y="347"/>
                </a:cubicBezTo>
                <a:cubicBezTo>
                  <a:pt x="213" y="347"/>
                  <a:pt x="204" y="338"/>
                  <a:pt x="204" y="338"/>
                </a:cubicBezTo>
                <a:cubicBezTo>
                  <a:pt x="195" y="328"/>
                  <a:pt x="195" y="328"/>
                  <a:pt x="186" y="320"/>
                </a:cubicBezTo>
                <a:cubicBezTo>
                  <a:pt x="186" y="311"/>
                  <a:pt x="186" y="303"/>
                  <a:pt x="186" y="293"/>
                </a:cubicBezTo>
                <a:cubicBezTo>
                  <a:pt x="186" y="213"/>
                  <a:pt x="186" y="213"/>
                  <a:pt x="186" y="213"/>
                </a:cubicBezTo>
                <a:cubicBezTo>
                  <a:pt x="159" y="213"/>
                  <a:pt x="159" y="213"/>
                  <a:pt x="159" y="213"/>
                </a:cubicBezTo>
                <a:cubicBezTo>
                  <a:pt x="159" y="178"/>
                  <a:pt x="159" y="178"/>
                  <a:pt x="159" y="178"/>
                </a:cubicBezTo>
                <a:cubicBezTo>
                  <a:pt x="168" y="178"/>
                  <a:pt x="177" y="178"/>
                  <a:pt x="186" y="169"/>
                </a:cubicBezTo>
                <a:cubicBezTo>
                  <a:pt x="195" y="160"/>
                  <a:pt x="195" y="160"/>
                  <a:pt x="204" y="151"/>
                </a:cubicBezTo>
                <a:cubicBezTo>
                  <a:pt x="204" y="143"/>
                  <a:pt x="204" y="134"/>
                  <a:pt x="213" y="116"/>
                </a:cubicBezTo>
                <a:cubicBezTo>
                  <a:pt x="239" y="116"/>
                  <a:pt x="239" y="116"/>
                  <a:pt x="239" y="116"/>
                </a:cubicBezTo>
                <a:cubicBezTo>
                  <a:pt x="239" y="178"/>
                  <a:pt x="239" y="178"/>
                  <a:pt x="239" y="178"/>
                </a:cubicBezTo>
                <a:cubicBezTo>
                  <a:pt x="292" y="178"/>
                  <a:pt x="292" y="178"/>
                  <a:pt x="292" y="178"/>
                </a:cubicBezTo>
                <a:cubicBezTo>
                  <a:pt x="292" y="213"/>
                  <a:pt x="292" y="213"/>
                  <a:pt x="292" y="213"/>
                </a:cubicBezTo>
                <a:cubicBezTo>
                  <a:pt x="239" y="213"/>
                  <a:pt x="239" y="213"/>
                  <a:pt x="239" y="213"/>
                </a:cubicBezTo>
                <a:cubicBezTo>
                  <a:pt x="239" y="275"/>
                  <a:pt x="239" y="275"/>
                  <a:pt x="239" y="275"/>
                </a:cubicBezTo>
                <a:cubicBezTo>
                  <a:pt x="239" y="284"/>
                  <a:pt x="239" y="293"/>
                  <a:pt x="239" y="303"/>
                </a:cubicBezTo>
                <a:cubicBezTo>
                  <a:pt x="248" y="303"/>
                  <a:pt x="248" y="303"/>
                  <a:pt x="248" y="311"/>
                </a:cubicBezTo>
                <a:cubicBezTo>
                  <a:pt x="257" y="311"/>
                  <a:pt x="266" y="311"/>
                  <a:pt x="266" y="311"/>
                </a:cubicBezTo>
                <a:cubicBezTo>
                  <a:pt x="283" y="311"/>
                  <a:pt x="292" y="311"/>
                  <a:pt x="301" y="303"/>
                </a:cubicBezTo>
                <a:lnTo>
                  <a:pt x="301" y="338"/>
                </a:lnTo>
                <a:close/>
              </a:path>
            </a:pathLst>
          </a:custGeom>
          <a:solidFill>
            <a:schemeClr val="accent1"/>
          </a:solidFill>
          <a:ln>
            <a:noFill/>
          </a:ln>
          <a:effectLst/>
        </p:spPr>
        <p:txBody>
          <a:bodyPr wrap="none" lIns="25718" tIns="12859" rIns="25718" bIns="12859" anchor="ctr"/>
          <a:lstStyle/>
          <a:p>
            <a:pPr defTabSz="685681">
              <a:defRPr/>
            </a:pPr>
            <a:endParaRPr lang="en-US" sz="1425" kern="1200" dirty="0">
              <a:solidFill>
                <a:prstClr val="black"/>
              </a:solidFill>
              <a:latin typeface="Calibri" panose="020F0502020204030204"/>
              <a:ea typeface="+mn-ea"/>
            </a:endParaRPr>
          </a:p>
        </p:txBody>
      </p:sp>
      <p:sp>
        <p:nvSpPr>
          <p:cNvPr id="10" name="Freeform 79"/>
          <p:cNvSpPr>
            <a:spLocks noChangeArrowheads="1"/>
          </p:cNvSpPr>
          <p:nvPr/>
        </p:nvSpPr>
        <p:spPr bwMode="auto">
          <a:xfrm>
            <a:off x="7668554" y="3309415"/>
            <a:ext cx="402066" cy="397163"/>
          </a:xfrm>
          <a:custGeom>
            <a:avLst/>
            <a:gdLst>
              <a:gd name="T0" fmla="*/ 240 w 479"/>
              <a:gd name="T1" fmla="*/ 0 h 471"/>
              <a:gd name="T2" fmla="*/ 240 w 479"/>
              <a:gd name="T3" fmla="*/ 0 h 471"/>
              <a:gd name="T4" fmla="*/ 0 w 479"/>
              <a:gd name="T5" fmla="*/ 231 h 471"/>
              <a:gd name="T6" fmla="*/ 240 w 479"/>
              <a:gd name="T7" fmla="*/ 470 h 471"/>
              <a:gd name="T8" fmla="*/ 478 w 479"/>
              <a:gd name="T9" fmla="*/ 231 h 471"/>
              <a:gd name="T10" fmla="*/ 240 w 479"/>
              <a:gd name="T11" fmla="*/ 0 h 471"/>
              <a:gd name="T12" fmla="*/ 293 w 479"/>
              <a:gd name="T13" fmla="*/ 160 h 471"/>
              <a:gd name="T14" fmla="*/ 293 w 479"/>
              <a:gd name="T15" fmla="*/ 160 h 471"/>
              <a:gd name="T16" fmla="*/ 257 w 479"/>
              <a:gd name="T17" fmla="*/ 160 h 471"/>
              <a:gd name="T18" fmla="*/ 249 w 479"/>
              <a:gd name="T19" fmla="*/ 178 h 471"/>
              <a:gd name="T20" fmla="*/ 249 w 479"/>
              <a:gd name="T21" fmla="*/ 195 h 471"/>
              <a:gd name="T22" fmla="*/ 293 w 479"/>
              <a:gd name="T23" fmla="*/ 195 h 471"/>
              <a:gd name="T24" fmla="*/ 293 w 479"/>
              <a:gd name="T25" fmla="*/ 240 h 471"/>
              <a:gd name="T26" fmla="*/ 249 w 479"/>
              <a:gd name="T27" fmla="*/ 240 h 471"/>
              <a:gd name="T28" fmla="*/ 249 w 479"/>
              <a:gd name="T29" fmla="*/ 346 h 471"/>
              <a:gd name="T30" fmla="*/ 213 w 479"/>
              <a:gd name="T31" fmla="*/ 346 h 471"/>
              <a:gd name="T32" fmla="*/ 213 w 479"/>
              <a:gd name="T33" fmla="*/ 240 h 471"/>
              <a:gd name="T34" fmla="*/ 169 w 479"/>
              <a:gd name="T35" fmla="*/ 240 h 471"/>
              <a:gd name="T36" fmla="*/ 169 w 479"/>
              <a:gd name="T37" fmla="*/ 195 h 471"/>
              <a:gd name="T38" fmla="*/ 213 w 479"/>
              <a:gd name="T39" fmla="*/ 195 h 471"/>
              <a:gd name="T40" fmla="*/ 213 w 479"/>
              <a:gd name="T41" fmla="*/ 178 h 471"/>
              <a:gd name="T42" fmla="*/ 257 w 479"/>
              <a:gd name="T43" fmla="*/ 125 h 471"/>
              <a:gd name="T44" fmla="*/ 293 w 479"/>
              <a:gd name="T45" fmla="*/ 125 h 471"/>
              <a:gd name="T46" fmla="*/ 293 w 479"/>
              <a:gd name="T47" fmla="*/ 16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accent1">
              <a:lumMod val="50000"/>
            </a:schemeClr>
          </a:solidFill>
          <a:ln>
            <a:noFill/>
          </a:ln>
          <a:effectLst/>
        </p:spPr>
        <p:txBody>
          <a:bodyPr wrap="none" lIns="25718" tIns="12859" rIns="25718" bIns="12859" anchor="ctr"/>
          <a:lstStyle/>
          <a:p>
            <a:pPr defTabSz="685681">
              <a:defRPr/>
            </a:pPr>
            <a:endParaRPr lang="en-US" sz="1425" kern="1200" dirty="0">
              <a:solidFill>
                <a:prstClr val="black"/>
              </a:solidFill>
              <a:latin typeface="Calibri" panose="020F0502020204030204"/>
              <a:ea typeface="+mn-ea"/>
            </a:endParaRPr>
          </a:p>
        </p:txBody>
      </p:sp>
      <p:sp>
        <p:nvSpPr>
          <p:cNvPr id="11" name="Freeform 87"/>
          <p:cNvSpPr>
            <a:spLocks noChangeArrowheads="1"/>
          </p:cNvSpPr>
          <p:nvPr/>
        </p:nvSpPr>
        <p:spPr bwMode="auto">
          <a:xfrm>
            <a:off x="7728504" y="3794198"/>
            <a:ext cx="336707" cy="343626"/>
          </a:xfrm>
          <a:custGeom>
            <a:avLst/>
            <a:gdLst>
              <a:gd name="T0" fmla="*/ 345 w 426"/>
              <a:gd name="T1" fmla="*/ 213 h 435"/>
              <a:gd name="T2" fmla="*/ 345 w 426"/>
              <a:gd name="T3" fmla="*/ 213 h 435"/>
              <a:gd name="T4" fmla="*/ 213 w 426"/>
              <a:gd name="T5" fmla="*/ 346 h 435"/>
              <a:gd name="T6" fmla="*/ 79 w 426"/>
              <a:gd name="T7" fmla="*/ 213 h 435"/>
              <a:gd name="T8" fmla="*/ 88 w 426"/>
              <a:gd name="T9" fmla="*/ 195 h 435"/>
              <a:gd name="T10" fmla="*/ 0 w 426"/>
              <a:gd name="T11" fmla="*/ 195 h 435"/>
              <a:gd name="T12" fmla="*/ 0 w 426"/>
              <a:gd name="T13" fmla="*/ 363 h 435"/>
              <a:gd name="T14" fmla="*/ 62 w 426"/>
              <a:gd name="T15" fmla="*/ 434 h 435"/>
              <a:gd name="T16" fmla="*/ 363 w 426"/>
              <a:gd name="T17" fmla="*/ 434 h 435"/>
              <a:gd name="T18" fmla="*/ 425 w 426"/>
              <a:gd name="T19" fmla="*/ 363 h 435"/>
              <a:gd name="T20" fmla="*/ 425 w 426"/>
              <a:gd name="T21" fmla="*/ 195 h 435"/>
              <a:gd name="T22" fmla="*/ 337 w 426"/>
              <a:gd name="T23" fmla="*/ 195 h 435"/>
              <a:gd name="T24" fmla="*/ 345 w 426"/>
              <a:gd name="T25" fmla="*/ 213 h 435"/>
              <a:gd name="T26" fmla="*/ 363 w 426"/>
              <a:gd name="T27" fmla="*/ 0 h 435"/>
              <a:gd name="T28" fmla="*/ 363 w 426"/>
              <a:gd name="T29" fmla="*/ 0 h 435"/>
              <a:gd name="T30" fmla="*/ 62 w 426"/>
              <a:gd name="T31" fmla="*/ 0 h 435"/>
              <a:gd name="T32" fmla="*/ 0 w 426"/>
              <a:gd name="T33" fmla="*/ 71 h 435"/>
              <a:gd name="T34" fmla="*/ 0 w 426"/>
              <a:gd name="T35" fmla="*/ 142 h 435"/>
              <a:gd name="T36" fmla="*/ 106 w 426"/>
              <a:gd name="T37" fmla="*/ 142 h 435"/>
              <a:gd name="T38" fmla="*/ 213 w 426"/>
              <a:gd name="T39" fmla="*/ 89 h 435"/>
              <a:gd name="T40" fmla="*/ 319 w 426"/>
              <a:gd name="T41" fmla="*/ 142 h 435"/>
              <a:gd name="T42" fmla="*/ 425 w 426"/>
              <a:gd name="T43" fmla="*/ 142 h 435"/>
              <a:gd name="T44" fmla="*/ 425 w 426"/>
              <a:gd name="T45" fmla="*/ 71 h 435"/>
              <a:gd name="T46" fmla="*/ 363 w 426"/>
              <a:gd name="T47" fmla="*/ 0 h 435"/>
              <a:gd name="T48" fmla="*/ 390 w 426"/>
              <a:gd name="T49" fmla="*/ 89 h 435"/>
              <a:gd name="T50" fmla="*/ 390 w 426"/>
              <a:gd name="T51" fmla="*/ 89 h 435"/>
              <a:gd name="T52" fmla="*/ 381 w 426"/>
              <a:gd name="T53" fmla="*/ 97 h 435"/>
              <a:gd name="T54" fmla="*/ 345 w 426"/>
              <a:gd name="T55" fmla="*/ 97 h 435"/>
              <a:gd name="T56" fmla="*/ 328 w 426"/>
              <a:gd name="T57" fmla="*/ 89 h 435"/>
              <a:gd name="T58" fmla="*/ 328 w 426"/>
              <a:gd name="T59" fmla="*/ 53 h 435"/>
              <a:gd name="T60" fmla="*/ 345 w 426"/>
              <a:gd name="T61" fmla="*/ 36 h 435"/>
              <a:gd name="T62" fmla="*/ 381 w 426"/>
              <a:gd name="T63" fmla="*/ 36 h 435"/>
              <a:gd name="T64" fmla="*/ 390 w 426"/>
              <a:gd name="T65" fmla="*/ 53 h 435"/>
              <a:gd name="T66" fmla="*/ 390 w 426"/>
              <a:gd name="T67" fmla="*/ 89 h 435"/>
              <a:gd name="T68" fmla="*/ 292 w 426"/>
              <a:gd name="T69" fmla="*/ 213 h 435"/>
              <a:gd name="T70" fmla="*/ 292 w 426"/>
              <a:gd name="T71" fmla="*/ 213 h 435"/>
              <a:gd name="T72" fmla="*/ 213 w 426"/>
              <a:gd name="T73" fmla="*/ 133 h 435"/>
              <a:gd name="T74" fmla="*/ 132 w 426"/>
              <a:gd name="T75" fmla="*/ 213 h 435"/>
              <a:gd name="T76" fmla="*/ 213 w 426"/>
              <a:gd name="T77" fmla="*/ 293 h 435"/>
              <a:gd name="T78" fmla="*/ 292 w 426"/>
              <a:gd name="T79" fmla="*/ 21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2"/>
          </a:solidFill>
          <a:ln>
            <a:noFill/>
          </a:ln>
          <a:effectLst/>
        </p:spPr>
        <p:txBody>
          <a:bodyPr wrap="none" lIns="25718" tIns="12859" rIns="25718" bIns="12859" anchor="ctr"/>
          <a:lstStyle/>
          <a:p>
            <a:pPr defTabSz="685681">
              <a:defRPr/>
            </a:pPr>
            <a:endParaRPr lang="en-US" sz="1425" kern="1200" dirty="0">
              <a:solidFill>
                <a:prstClr val="black"/>
              </a:solidFill>
              <a:latin typeface="Calibri" panose="020F0502020204030204"/>
              <a:ea typeface="+mn-ea"/>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3069" y="4225453"/>
            <a:ext cx="427577" cy="427577"/>
          </a:xfrm>
          <a:prstGeom prst="rect">
            <a:avLst/>
          </a:prstGeom>
        </p:spPr>
      </p:pic>
    </p:spTree>
    <p:extLst>
      <p:ext uri="{BB962C8B-B14F-4D97-AF65-F5344CB8AC3E}">
        <p14:creationId xmlns:p14="http://schemas.microsoft.com/office/powerpoint/2010/main" val="208870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E90EB45-EEE9-4563-8179-65EF62AE09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US" sz="1350" kern="1200">
              <a:solidFill>
                <a:prstClr val="white"/>
              </a:solidFill>
              <a:latin typeface="Calibri" panose="020F0502020204030204"/>
            </a:endParaRPr>
          </a:p>
        </p:txBody>
      </p:sp>
      <p:pic>
        <p:nvPicPr>
          <p:cNvPr id="3" name="Picture 2" descr="A picture containing drawing&#10;&#10;Description automatically generated">
            <a:extLst>
              <a:ext uri="{FF2B5EF4-FFF2-40B4-BE49-F238E27FC236}">
                <a16:creationId xmlns:a16="http://schemas.microsoft.com/office/drawing/2014/main" id="{2ECB4498-DE0A-4EA5-BDEA-0DBD818873CA}"/>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4657430" y="456486"/>
            <a:ext cx="4029075" cy="2115264"/>
          </a:xfrm>
          <a:prstGeom prst="rect">
            <a:avLst/>
          </a:prstGeom>
        </p:spPr>
      </p:pic>
      <p:sp>
        <p:nvSpPr>
          <p:cNvPr id="24" name="Rectangle 23">
            <a:extLst>
              <a:ext uri="{FF2B5EF4-FFF2-40B4-BE49-F238E27FC236}">
                <a16:creationId xmlns:a16="http://schemas.microsoft.com/office/drawing/2014/main" id="{23D0EF74-AD1E-4FD9-914D-8EC9058EBB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US" sz="1350" kern="1200">
              <a:solidFill>
                <a:prstClr val="white"/>
              </a:solidFill>
              <a:latin typeface="Calibri" panose="020F0502020204030204"/>
            </a:endParaRPr>
          </a:p>
        </p:txBody>
      </p:sp>
      <p:pic>
        <p:nvPicPr>
          <p:cNvPr id="5" name="Picture 4" descr="A graffiti covered wall&#10;&#10;Description automatically generated">
            <a:extLst>
              <a:ext uri="{FF2B5EF4-FFF2-40B4-BE49-F238E27FC236}">
                <a16:creationId xmlns:a16="http://schemas.microsoft.com/office/drawing/2014/main" id="{74F4F082-79BF-410E-AA35-E6F0259A543F}"/>
              </a:ext>
            </a:extLst>
          </p:cNvPr>
          <p:cNvPicPr>
            <a:picLocks noChangeAspect="1"/>
          </p:cNvPicPr>
          <p:nvPr/>
        </p:nvPicPr>
        <p:blipFill>
          <a:blip r:embed="rId4"/>
          <a:stretch>
            <a:fillRect/>
          </a:stretch>
        </p:blipFill>
        <p:spPr>
          <a:xfrm>
            <a:off x="377054" y="1863970"/>
            <a:ext cx="4579587" cy="2919487"/>
          </a:xfrm>
          <a:prstGeom prst="rect">
            <a:avLst/>
          </a:prstGeom>
        </p:spPr>
      </p:pic>
    </p:spTree>
    <p:extLst>
      <p:ext uri="{BB962C8B-B14F-4D97-AF65-F5344CB8AC3E}">
        <p14:creationId xmlns:p14="http://schemas.microsoft.com/office/powerpoint/2010/main" val="22008539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A4FC95-B2F1-400E-8881-98B446FB3491}"/>
              </a:ext>
            </a:extLst>
          </p:cNvPr>
          <p:cNvSpPr txBox="1"/>
          <p:nvPr/>
        </p:nvSpPr>
        <p:spPr>
          <a:xfrm>
            <a:off x="4374573" y="896366"/>
            <a:ext cx="4538382" cy="128112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766">
              <a:defRPr/>
            </a:pPr>
            <a:endParaRPr lang="en-US" sz="2475" kern="1200" dirty="0">
              <a:solidFill>
                <a:prstClr val="black"/>
              </a:solidFill>
              <a:latin typeface="Calibri" panose="020F0502020204030204"/>
              <a:ea typeface="+mn-ea"/>
              <a:cs typeface="Calibri"/>
            </a:endParaRPr>
          </a:p>
          <a:p>
            <a:pPr algn="ctr" defTabSz="685766">
              <a:defRPr/>
            </a:pPr>
            <a:endParaRPr lang="en-US" sz="2700" kern="1200" dirty="0">
              <a:solidFill>
                <a:prstClr val="black"/>
              </a:solidFill>
              <a:latin typeface="Calibri Light" panose="020F0302020204030204"/>
              <a:ea typeface="+mn-ea"/>
              <a:cs typeface="Calibri"/>
            </a:endParaRPr>
          </a:p>
          <a:p>
            <a:pPr algn="ctr" defTabSz="685766">
              <a:defRPr/>
            </a:pPr>
            <a:endParaRPr lang="en-US" sz="2700" kern="1200" dirty="0">
              <a:solidFill>
                <a:prstClr val="black"/>
              </a:solidFill>
              <a:latin typeface="Calibri Light" panose="020F0302020204030204"/>
              <a:ea typeface="+mn-ea"/>
              <a:cs typeface="Calibri"/>
            </a:endParaRPr>
          </a:p>
        </p:txBody>
      </p:sp>
      <p:sp>
        <p:nvSpPr>
          <p:cNvPr id="3" name="Rectangle 2"/>
          <p:cNvSpPr/>
          <p:nvPr/>
        </p:nvSpPr>
        <p:spPr>
          <a:xfrm>
            <a:off x="3457064" y="147304"/>
            <a:ext cx="2894895" cy="692497"/>
          </a:xfrm>
          <a:prstGeom prst="rect">
            <a:avLst/>
          </a:prstGeom>
          <a:noFill/>
        </p:spPr>
        <p:txBody>
          <a:bodyPr wrap="none" lIns="68580" tIns="34290" rIns="68580" bIns="34290">
            <a:spAutoFit/>
          </a:bodyPr>
          <a:lstStyle/>
          <a:p>
            <a:pPr algn="ctr" defTabSz="685766">
              <a:defRPr/>
            </a:pPr>
            <a:r>
              <a:rPr lang="en-US" sz="4050" kern="120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Calibri" panose="020F0502020204030204"/>
                <a:ea typeface="+mn-ea"/>
              </a:rPr>
              <a:t>Webinar Tips</a:t>
            </a:r>
          </a:p>
        </p:txBody>
      </p:sp>
      <p:sp>
        <p:nvSpPr>
          <p:cNvPr id="4" name="TextBox 3"/>
          <p:cNvSpPr txBox="1"/>
          <p:nvPr/>
        </p:nvSpPr>
        <p:spPr>
          <a:xfrm>
            <a:off x="1797627" y="1101437"/>
            <a:ext cx="7034646" cy="4039567"/>
          </a:xfrm>
          <a:prstGeom prst="rect">
            <a:avLst/>
          </a:prstGeom>
          <a:noFill/>
        </p:spPr>
        <p:txBody>
          <a:bodyPr wrap="square" rtlCol="0">
            <a:spAutoFit/>
          </a:bodyPr>
          <a:lstStyle/>
          <a:p>
            <a:pPr marL="214303" indent="-214303" defTabSz="685766">
              <a:buFont typeface="Arial" panose="020B0604020202020204" pitchFamily="34" charset="0"/>
              <a:buChar char="•"/>
              <a:defRPr/>
            </a:pPr>
            <a:r>
              <a:rPr lang="en-US" sz="1350" kern="1200" dirty="0">
                <a:solidFill>
                  <a:prstClr val="black"/>
                </a:solidFill>
                <a:latin typeface="Calibri" panose="020F0502020204030204"/>
                <a:ea typeface="+mn-ea"/>
              </a:rPr>
              <a:t>This webinar is being recorded so that others may listen to it at a later time for reference and will be uploaded to the RCEC </a:t>
            </a:r>
            <a:r>
              <a:rPr lang="en-US" sz="1350" kern="1200" dirty="0" err="1">
                <a:solidFill>
                  <a:prstClr val="black"/>
                </a:solidFill>
                <a:latin typeface="Calibri" panose="020F0502020204030204"/>
                <a:ea typeface="+mn-ea"/>
              </a:rPr>
              <a:t>Youtube</a:t>
            </a:r>
            <a:r>
              <a:rPr lang="en-US" sz="1350" kern="1200" dirty="0">
                <a:solidFill>
                  <a:prstClr val="black"/>
                </a:solidFill>
                <a:latin typeface="Calibri" panose="020F0502020204030204"/>
                <a:ea typeface="+mn-ea"/>
              </a:rPr>
              <a:t> page as well as </a:t>
            </a:r>
            <a:r>
              <a:rPr lang="en-US" sz="1350" kern="1200" dirty="0">
                <a:solidFill>
                  <a:prstClr val="black"/>
                </a:solidFill>
                <a:latin typeface="Calibri" panose="020F0502020204030204"/>
                <a:ea typeface="+mn-ea"/>
                <a:hlinkClick r:id="rId3"/>
              </a:rPr>
              <a:t>www.rcec.us</a:t>
            </a:r>
            <a:r>
              <a:rPr lang="en-US" sz="1350" kern="1200" dirty="0">
                <a:solidFill>
                  <a:prstClr val="black"/>
                </a:solidFill>
                <a:latin typeface="Calibri" panose="020F0502020204030204"/>
                <a:ea typeface="+mn-ea"/>
              </a:rPr>
              <a:t> once you log in to access the content of the webinar series</a:t>
            </a:r>
          </a:p>
          <a:p>
            <a:pPr marL="214303" indent="-214303" defTabSz="685766">
              <a:buFont typeface="Arial" panose="020B0604020202020204" pitchFamily="34" charset="0"/>
              <a:buChar char="•"/>
              <a:defRPr/>
            </a:pPr>
            <a:r>
              <a:rPr lang="en-US" sz="1350" kern="1200" dirty="0">
                <a:solidFill>
                  <a:prstClr val="black"/>
                </a:solidFill>
                <a:latin typeface="Calibri" panose="020F0502020204030204"/>
                <a:ea typeface="+mn-ea"/>
              </a:rPr>
              <a:t>All connections to this live Webinar feature have been accounted for so please do not forward the Zoom link or invite anyone to join because you are taking someone else’s spot and Zoom will automatically start kicking off connections randomly</a:t>
            </a:r>
          </a:p>
          <a:p>
            <a:pPr marL="214303" indent="-214303" defTabSz="685766">
              <a:buFont typeface="Arial" panose="020B0604020202020204" pitchFamily="34" charset="0"/>
              <a:buChar char="•"/>
              <a:defRPr/>
            </a:pPr>
            <a:r>
              <a:rPr lang="en-US" sz="1350" kern="1200" dirty="0">
                <a:solidFill>
                  <a:prstClr val="black"/>
                </a:solidFill>
                <a:latin typeface="Calibri" panose="020F0502020204030204"/>
                <a:ea typeface="+mn-ea"/>
              </a:rPr>
              <a:t>All participant mics have been muted and only panelists and facilitators have the ability to unmute anyone </a:t>
            </a:r>
          </a:p>
          <a:p>
            <a:pPr marL="214303" indent="-214303" defTabSz="685766">
              <a:buFont typeface="Arial" panose="020B0604020202020204" pitchFamily="34" charset="0"/>
              <a:buChar char="•"/>
              <a:defRPr/>
            </a:pPr>
            <a:r>
              <a:rPr lang="en-US" sz="1350" kern="1200" dirty="0">
                <a:solidFill>
                  <a:prstClr val="black"/>
                </a:solidFill>
                <a:latin typeface="Calibri" panose="020F0502020204030204"/>
                <a:ea typeface="+mn-ea"/>
              </a:rPr>
              <a:t>Since all participants have been muted, please use the Q&amp;A and chat screens to enter your questions</a:t>
            </a:r>
          </a:p>
          <a:p>
            <a:pPr marL="214303" indent="-214303" defTabSz="685766">
              <a:buFont typeface="Arial" panose="020B0604020202020204" pitchFamily="34" charset="0"/>
              <a:buChar char="•"/>
              <a:defRPr/>
            </a:pPr>
            <a:r>
              <a:rPr lang="en-US" sz="1350" kern="1200" dirty="0">
                <a:solidFill>
                  <a:prstClr val="black"/>
                </a:solidFill>
                <a:latin typeface="Calibri" panose="020F0502020204030204"/>
                <a:ea typeface="+mn-ea"/>
              </a:rPr>
              <a:t>Participants can submit a question in the Q&amp;A box at the bottom of the screen for the panelists</a:t>
            </a:r>
          </a:p>
          <a:p>
            <a:pPr marL="557185" lvl="1" indent="-214303" defTabSz="685766">
              <a:buFont typeface="Arial" panose="020B0604020202020204" pitchFamily="34" charset="0"/>
              <a:buChar char="•"/>
              <a:defRPr/>
            </a:pPr>
            <a:r>
              <a:rPr lang="en-US" sz="1350" kern="1200" dirty="0">
                <a:solidFill>
                  <a:prstClr val="black"/>
                </a:solidFill>
                <a:latin typeface="Calibri" panose="020F0502020204030204"/>
                <a:ea typeface="+mn-ea"/>
              </a:rPr>
              <a:t>Only panelists and facilitators will be able to respond back to those questions and can do so publicly or privately to the individual</a:t>
            </a:r>
          </a:p>
          <a:p>
            <a:pPr marL="557185" lvl="1" indent="-214303" defTabSz="685766">
              <a:buFont typeface="Arial" panose="020B0604020202020204" pitchFamily="34" charset="0"/>
              <a:buChar char="•"/>
              <a:defRPr/>
            </a:pPr>
            <a:r>
              <a:rPr lang="en-US" sz="1350" kern="1200" dirty="0">
                <a:solidFill>
                  <a:prstClr val="black"/>
                </a:solidFill>
                <a:latin typeface="Calibri" panose="020F0502020204030204"/>
                <a:ea typeface="+mn-ea"/>
              </a:rPr>
              <a:t>Participants can submit comments or questions in the chat box if they would like to engage with each other</a:t>
            </a:r>
          </a:p>
          <a:p>
            <a:pPr marL="557185" lvl="1" indent="-214303" defTabSz="685766">
              <a:buFont typeface="Arial" panose="020B0604020202020204" pitchFamily="34" charset="0"/>
              <a:buChar char="•"/>
              <a:defRPr/>
            </a:pPr>
            <a:endParaRPr lang="en-US" sz="1350" kern="1200" dirty="0">
              <a:solidFill>
                <a:prstClr val="black"/>
              </a:solidFill>
              <a:latin typeface="Calibri" panose="020F0502020204030204"/>
              <a:ea typeface="+mn-ea"/>
            </a:endParaRPr>
          </a:p>
          <a:p>
            <a:pPr marL="342884" lvl="1" defTabSz="685766">
              <a:defRPr/>
            </a:pPr>
            <a:r>
              <a:rPr lang="en-US" sz="1350" b="1" kern="1200" dirty="0">
                <a:solidFill>
                  <a:prstClr val="black"/>
                </a:solidFill>
                <a:latin typeface="Calibri" panose="020F0502020204030204"/>
                <a:ea typeface="+mn-ea"/>
              </a:rPr>
              <a:t>**Every effort has been made to ensure the security of this webinar from “</a:t>
            </a:r>
            <a:r>
              <a:rPr lang="en-US" sz="1350" b="1" kern="1200" dirty="0" err="1">
                <a:solidFill>
                  <a:prstClr val="black"/>
                </a:solidFill>
                <a:latin typeface="Calibri" panose="020F0502020204030204"/>
                <a:ea typeface="+mn-ea"/>
              </a:rPr>
              <a:t>zoombombers</a:t>
            </a:r>
            <a:r>
              <a:rPr lang="en-US" sz="1350" b="1" kern="1200" dirty="0">
                <a:solidFill>
                  <a:prstClr val="black"/>
                </a:solidFill>
                <a:latin typeface="Calibri" panose="020F0502020204030204"/>
                <a:ea typeface="+mn-ea"/>
              </a:rPr>
              <a:t>” but in the event that we experience that, please stay calm and we will resume as soon as the technical difficulties have been resolved.**</a:t>
            </a:r>
          </a:p>
        </p:txBody>
      </p:sp>
    </p:spTree>
    <p:extLst>
      <p:ext uri="{BB962C8B-B14F-4D97-AF65-F5344CB8AC3E}">
        <p14:creationId xmlns:p14="http://schemas.microsoft.com/office/powerpoint/2010/main" val="10330442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0659" y="1875780"/>
            <a:ext cx="3954170" cy="3139678"/>
          </a:xfrm>
          <a:prstGeom prst="rect">
            <a:avLst/>
          </a:prstGeom>
        </p:spPr>
      </p:pic>
      <p:sp>
        <p:nvSpPr>
          <p:cNvPr id="2" name="Title 1"/>
          <p:cNvSpPr>
            <a:spLocks noGrp="1"/>
          </p:cNvSpPr>
          <p:nvPr>
            <p:ph type="title"/>
          </p:nvPr>
        </p:nvSpPr>
        <p:spPr>
          <a:xfrm>
            <a:off x="628650" y="574426"/>
            <a:ext cx="7886700" cy="994172"/>
          </a:xfrm>
        </p:spPr>
        <p:txBody>
          <a:bodyPr>
            <a:normAutofit fontScale="90000"/>
          </a:bodyPr>
          <a:lstStyle/>
          <a:p>
            <a:pPr algn="ctr"/>
            <a:r>
              <a:rPr lang="en-US" b="1" dirty="0">
                <a:solidFill>
                  <a:schemeClr val="accent4"/>
                </a:solidFill>
                <a:latin typeface="+mn-lt"/>
                <a:ea typeface="Avenir Next" charset="0"/>
                <a:cs typeface="Avenir Next" charset="0"/>
              </a:rPr>
              <a:t>FOR MORE INFORMATION </a:t>
            </a:r>
            <a:r>
              <a:rPr lang="en-US" b="1" dirty="0" smtClean="0">
                <a:solidFill>
                  <a:schemeClr val="accent4"/>
                </a:solidFill>
                <a:latin typeface="+mn-lt"/>
                <a:ea typeface="Avenir Next" charset="0"/>
                <a:cs typeface="Avenir Next" charset="0"/>
              </a:rPr>
              <a:t>AND RESOURCES PLEASE </a:t>
            </a:r>
            <a:r>
              <a:rPr lang="en-US" b="1" dirty="0">
                <a:solidFill>
                  <a:schemeClr val="accent4"/>
                </a:solidFill>
                <a:latin typeface="+mn-lt"/>
                <a:ea typeface="Avenir Next" charset="0"/>
                <a:cs typeface="Avenir Next" charset="0"/>
              </a:rPr>
              <a:t>VISIT US @</a:t>
            </a:r>
          </a:p>
        </p:txBody>
      </p:sp>
      <p:sp>
        <p:nvSpPr>
          <p:cNvPr id="3" name="Content Placeholder 2"/>
          <p:cNvSpPr>
            <a:spLocks noGrp="1"/>
          </p:cNvSpPr>
          <p:nvPr>
            <p:ph idx="1"/>
          </p:nvPr>
        </p:nvSpPr>
        <p:spPr>
          <a:xfrm>
            <a:off x="628650" y="1454947"/>
            <a:ext cx="7886700" cy="3263504"/>
          </a:xfrm>
        </p:spPr>
        <p:txBody>
          <a:bodyPr>
            <a:normAutofit/>
          </a:bodyPr>
          <a:lstStyle/>
          <a:p>
            <a:pPr marL="0" indent="0" algn="ctr">
              <a:buNone/>
            </a:pPr>
            <a:r>
              <a:rPr lang="en-US" sz="3300" b="1" dirty="0">
                <a:hlinkClick r:id="rId3"/>
              </a:rPr>
              <a:t>www.rcec.us</a:t>
            </a:r>
            <a:endParaRPr lang="en-US" sz="3300" b="1" dirty="0"/>
          </a:p>
          <a:p>
            <a:pPr marL="0" indent="0" algn="ctr">
              <a:buNone/>
            </a:pPr>
            <a:endParaRPr lang="en-US" sz="3300" dirty="0"/>
          </a:p>
        </p:txBody>
      </p:sp>
      <p:pic>
        <p:nvPicPr>
          <p:cNvPr id="5" name="Picture 4"/>
          <p:cNvPicPr>
            <a:picLocks noChangeAspect="1"/>
          </p:cNvPicPr>
          <p:nvPr/>
        </p:nvPicPr>
        <p:blipFill>
          <a:blip r:embed="rId4"/>
          <a:stretch>
            <a:fillRect/>
          </a:stretch>
        </p:blipFill>
        <p:spPr>
          <a:xfrm>
            <a:off x="4645807" y="3033122"/>
            <a:ext cx="1042056" cy="1833563"/>
          </a:xfrm>
          <a:prstGeom prst="rect">
            <a:avLst/>
          </a:prstGeom>
        </p:spPr>
      </p:pic>
      <p:pic>
        <p:nvPicPr>
          <p:cNvPr id="6" name="Picture 5"/>
          <p:cNvPicPr>
            <a:picLocks noChangeAspect="1"/>
          </p:cNvPicPr>
          <p:nvPr/>
        </p:nvPicPr>
        <p:blipFill>
          <a:blip r:embed="rId5"/>
          <a:stretch>
            <a:fillRect/>
          </a:stretch>
        </p:blipFill>
        <p:spPr>
          <a:xfrm>
            <a:off x="5913985" y="2669331"/>
            <a:ext cx="1562208" cy="2197894"/>
          </a:xfrm>
          <a:prstGeom prst="rect">
            <a:avLst/>
          </a:prstGeom>
        </p:spPr>
      </p:pic>
      <p:pic>
        <p:nvPicPr>
          <p:cNvPr id="8" name="Picture 7"/>
          <p:cNvPicPr>
            <a:picLocks noChangeAspect="1"/>
          </p:cNvPicPr>
          <p:nvPr/>
        </p:nvPicPr>
        <p:blipFill>
          <a:blip r:embed="rId6"/>
          <a:stretch>
            <a:fillRect/>
          </a:stretch>
        </p:blipFill>
        <p:spPr>
          <a:xfrm>
            <a:off x="4626287" y="2999155"/>
            <a:ext cx="1081279" cy="1902578"/>
          </a:xfrm>
          <a:prstGeom prst="rect">
            <a:avLst/>
          </a:prstGeom>
        </p:spPr>
      </p:pic>
      <p:sp>
        <p:nvSpPr>
          <p:cNvPr id="9" name="Freeform 71"/>
          <p:cNvSpPr>
            <a:spLocks noChangeArrowheads="1"/>
          </p:cNvSpPr>
          <p:nvPr/>
        </p:nvSpPr>
        <p:spPr bwMode="auto">
          <a:xfrm>
            <a:off x="7658184" y="2805997"/>
            <a:ext cx="423539" cy="415790"/>
          </a:xfrm>
          <a:custGeom>
            <a:avLst/>
            <a:gdLst>
              <a:gd name="T0" fmla="*/ 239 w 480"/>
              <a:gd name="T1" fmla="*/ 0 h 471"/>
              <a:gd name="T2" fmla="*/ 239 w 480"/>
              <a:gd name="T3" fmla="*/ 0 h 471"/>
              <a:gd name="T4" fmla="*/ 0 w 480"/>
              <a:gd name="T5" fmla="*/ 231 h 471"/>
              <a:gd name="T6" fmla="*/ 239 w 480"/>
              <a:gd name="T7" fmla="*/ 470 h 471"/>
              <a:gd name="T8" fmla="*/ 479 w 480"/>
              <a:gd name="T9" fmla="*/ 231 h 471"/>
              <a:gd name="T10" fmla="*/ 239 w 480"/>
              <a:gd name="T11" fmla="*/ 0 h 471"/>
              <a:gd name="T12" fmla="*/ 301 w 480"/>
              <a:gd name="T13" fmla="*/ 338 h 471"/>
              <a:gd name="T14" fmla="*/ 301 w 480"/>
              <a:gd name="T15" fmla="*/ 338 h 471"/>
              <a:gd name="T16" fmla="*/ 274 w 480"/>
              <a:gd name="T17" fmla="*/ 347 h 471"/>
              <a:gd name="T18" fmla="*/ 248 w 480"/>
              <a:gd name="T19" fmla="*/ 347 h 471"/>
              <a:gd name="T20" fmla="*/ 221 w 480"/>
              <a:gd name="T21" fmla="*/ 347 h 471"/>
              <a:gd name="T22" fmla="*/ 204 w 480"/>
              <a:gd name="T23" fmla="*/ 338 h 471"/>
              <a:gd name="T24" fmla="*/ 186 w 480"/>
              <a:gd name="T25" fmla="*/ 320 h 471"/>
              <a:gd name="T26" fmla="*/ 186 w 480"/>
              <a:gd name="T27" fmla="*/ 293 h 471"/>
              <a:gd name="T28" fmla="*/ 186 w 480"/>
              <a:gd name="T29" fmla="*/ 213 h 471"/>
              <a:gd name="T30" fmla="*/ 159 w 480"/>
              <a:gd name="T31" fmla="*/ 213 h 471"/>
              <a:gd name="T32" fmla="*/ 159 w 480"/>
              <a:gd name="T33" fmla="*/ 178 h 471"/>
              <a:gd name="T34" fmla="*/ 186 w 480"/>
              <a:gd name="T35" fmla="*/ 169 h 471"/>
              <a:gd name="T36" fmla="*/ 204 w 480"/>
              <a:gd name="T37" fmla="*/ 151 h 471"/>
              <a:gd name="T38" fmla="*/ 213 w 480"/>
              <a:gd name="T39" fmla="*/ 116 h 471"/>
              <a:gd name="T40" fmla="*/ 239 w 480"/>
              <a:gd name="T41" fmla="*/ 116 h 471"/>
              <a:gd name="T42" fmla="*/ 239 w 480"/>
              <a:gd name="T43" fmla="*/ 178 h 471"/>
              <a:gd name="T44" fmla="*/ 292 w 480"/>
              <a:gd name="T45" fmla="*/ 178 h 471"/>
              <a:gd name="T46" fmla="*/ 292 w 480"/>
              <a:gd name="T47" fmla="*/ 213 h 471"/>
              <a:gd name="T48" fmla="*/ 239 w 480"/>
              <a:gd name="T49" fmla="*/ 213 h 471"/>
              <a:gd name="T50" fmla="*/ 239 w 480"/>
              <a:gd name="T51" fmla="*/ 275 h 471"/>
              <a:gd name="T52" fmla="*/ 239 w 480"/>
              <a:gd name="T53" fmla="*/ 303 h 471"/>
              <a:gd name="T54" fmla="*/ 248 w 480"/>
              <a:gd name="T55" fmla="*/ 311 h 471"/>
              <a:gd name="T56" fmla="*/ 266 w 480"/>
              <a:gd name="T57" fmla="*/ 311 h 471"/>
              <a:gd name="T58" fmla="*/ 301 w 480"/>
              <a:gd name="T59" fmla="*/ 303 h 471"/>
              <a:gd name="T60" fmla="*/ 301 w 480"/>
              <a:gd name="T61" fmla="*/ 33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0" h="471">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301" y="338"/>
                </a:moveTo>
                <a:lnTo>
                  <a:pt x="301" y="338"/>
                </a:lnTo>
                <a:cubicBezTo>
                  <a:pt x="292" y="347"/>
                  <a:pt x="283" y="347"/>
                  <a:pt x="274" y="347"/>
                </a:cubicBezTo>
                <a:cubicBezTo>
                  <a:pt x="266" y="347"/>
                  <a:pt x="257" y="347"/>
                  <a:pt x="248" y="347"/>
                </a:cubicBezTo>
                <a:cubicBezTo>
                  <a:pt x="239" y="347"/>
                  <a:pt x="230" y="347"/>
                  <a:pt x="221" y="347"/>
                </a:cubicBezTo>
                <a:cubicBezTo>
                  <a:pt x="213" y="347"/>
                  <a:pt x="204" y="338"/>
                  <a:pt x="204" y="338"/>
                </a:cubicBezTo>
                <a:cubicBezTo>
                  <a:pt x="195" y="328"/>
                  <a:pt x="195" y="328"/>
                  <a:pt x="186" y="320"/>
                </a:cubicBezTo>
                <a:cubicBezTo>
                  <a:pt x="186" y="311"/>
                  <a:pt x="186" y="303"/>
                  <a:pt x="186" y="293"/>
                </a:cubicBezTo>
                <a:cubicBezTo>
                  <a:pt x="186" y="213"/>
                  <a:pt x="186" y="213"/>
                  <a:pt x="186" y="213"/>
                </a:cubicBezTo>
                <a:cubicBezTo>
                  <a:pt x="159" y="213"/>
                  <a:pt x="159" y="213"/>
                  <a:pt x="159" y="213"/>
                </a:cubicBezTo>
                <a:cubicBezTo>
                  <a:pt x="159" y="178"/>
                  <a:pt x="159" y="178"/>
                  <a:pt x="159" y="178"/>
                </a:cubicBezTo>
                <a:cubicBezTo>
                  <a:pt x="168" y="178"/>
                  <a:pt x="177" y="178"/>
                  <a:pt x="186" y="169"/>
                </a:cubicBezTo>
                <a:cubicBezTo>
                  <a:pt x="195" y="160"/>
                  <a:pt x="195" y="160"/>
                  <a:pt x="204" y="151"/>
                </a:cubicBezTo>
                <a:cubicBezTo>
                  <a:pt x="204" y="143"/>
                  <a:pt x="204" y="134"/>
                  <a:pt x="213" y="116"/>
                </a:cubicBezTo>
                <a:cubicBezTo>
                  <a:pt x="239" y="116"/>
                  <a:pt x="239" y="116"/>
                  <a:pt x="239" y="116"/>
                </a:cubicBezTo>
                <a:cubicBezTo>
                  <a:pt x="239" y="178"/>
                  <a:pt x="239" y="178"/>
                  <a:pt x="239" y="178"/>
                </a:cubicBezTo>
                <a:cubicBezTo>
                  <a:pt x="292" y="178"/>
                  <a:pt x="292" y="178"/>
                  <a:pt x="292" y="178"/>
                </a:cubicBezTo>
                <a:cubicBezTo>
                  <a:pt x="292" y="213"/>
                  <a:pt x="292" y="213"/>
                  <a:pt x="292" y="213"/>
                </a:cubicBezTo>
                <a:cubicBezTo>
                  <a:pt x="239" y="213"/>
                  <a:pt x="239" y="213"/>
                  <a:pt x="239" y="213"/>
                </a:cubicBezTo>
                <a:cubicBezTo>
                  <a:pt x="239" y="275"/>
                  <a:pt x="239" y="275"/>
                  <a:pt x="239" y="275"/>
                </a:cubicBezTo>
                <a:cubicBezTo>
                  <a:pt x="239" y="284"/>
                  <a:pt x="239" y="293"/>
                  <a:pt x="239" y="303"/>
                </a:cubicBezTo>
                <a:cubicBezTo>
                  <a:pt x="248" y="303"/>
                  <a:pt x="248" y="303"/>
                  <a:pt x="248" y="311"/>
                </a:cubicBezTo>
                <a:cubicBezTo>
                  <a:pt x="257" y="311"/>
                  <a:pt x="266" y="311"/>
                  <a:pt x="266" y="311"/>
                </a:cubicBezTo>
                <a:cubicBezTo>
                  <a:pt x="283" y="311"/>
                  <a:pt x="292" y="311"/>
                  <a:pt x="301" y="303"/>
                </a:cubicBezTo>
                <a:lnTo>
                  <a:pt x="301" y="338"/>
                </a:lnTo>
                <a:close/>
              </a:path>
            </a:pathLst>
          </a:custGeom>
          <a:solidFill>
            <a:schemeClr val="accent1"/>
          </a:solidFill>
          <a:ln>
            <a:noFill/>
          </a:ln>
          <a:effectLst/>
        </p:spPr>
        <p:txBody>
          <a:bodyPr wrap="none" lIns="25718" tIns="12859" rIns="25718" bIns="12859" anchor="ctr"/>
          <a:lstStyle/>
          <a:p>
            <a:pPr defTabSz="685681">
              <a:defRPr/>
            </a:pPr>
            <a:endParaRPr lang="en-US" sz="1425" kern="1200" dirty="0">
              <a:solidFill>
                <a:prstClr val="black"/>
              </a:solidFill>
              <a:latin typeface="Calibri" panose="020F0502020204030204"/>
              <a:ea typeface="+mn-ea"/>
            </a:endParaRPr>
          </a:p>
        </p:txBody>
      </p:sp>
      <p:sp>
        <p:nvSpPr>
          <p:cNvPr id="10" name="Freeform 79"/>
          <p:cNvSpPr>
            <a:spLocks noChangeArrowheads="1"/>
          </p:cNvSpPr>
          <p:nvPr/>
        </p:nvSpPr>
        <p:spPr bwMode="auto">
          <a:xfrm>
            <a:off x="7668554" y="3309415"/>
            <a:ext cx="402066" cy="397163"/>
          </a:xfrm>
          <a:custGeom>
            <a:avLst/>
            <a:gdLst>
              <a:gd name="T0" fmla="*/ 240 w 479"/>
              <a:gd name="T1" fmla="*/ 0 h 471"/>
              <a:gd name="T2" fmla="*/ 240 w 479"/>
              <a:gd name="T3" fmla="*/ 0 h 471"/>
              <a:gd name="T4" fmla="*/ 0 w 479"/>
              <a:gd name="T5" fmla="*/ 231 h 471"/>
              <a:gd name="T6" fmla="*/ 240 w 479"/>
              <a:gd name="T7" fmla="*/ 470 h 471"/>
              <a:gd name="T8" fmla="*/ 478 w 479"/>
              <a:gd name="T9" fmla="*/ 231 h 471"/>
              <a:gd name="T10" fmla="*/ 240 w 479"/>
              <a:gd name="T11" fmla="*/ 0 h 471"/>
              <a:gd name="T12" fmla="*/ 293 w 479"/>
              <a:gd name="T13" fmla="*/ 160 h 471"/>
              <a:gd name="T14" fmla="*/ 293 w 479"/>
              <a:gd name="T15" fmla="*/ 160 h 471"/>
              <a:gd name="T16" fmla="*/ 257 w 479"/>
              <a:gd name="T17" fmla="*/ 160 h 471"/>
              <a:gd name="T18" fmla="*/ 249 w 479"/>
              <a:gd name="T19" fmla="*/ 178 h 471"/>
              <a:gd name="T20" fmla="*/ 249 w 479"/>
              <a:gd name="T21" fmla="*/ 195 h 471"/>
              <a:gd name="T22" fmla="*/ 293 w 479"/>
              <a:gd name="T23" fmla="*/ 195 h 471"/>
              <a:gd name="T24" fmla="*/ 293 w 479"/>
              <a:gd name="T25" fmla="*/ 240 h 471"/>
              <a:gd name="T26" fmla="*/ 249 w 479"/>
              <a:gd name="T27" fmla="*/ 240 h 471"/>
              <a:gd name="T28" fmla="*/ 249 w 479"/>
              <a:gd name="T29" fmla="*/ 346 h 471"/>
              <a:gd name="T30" fmla="*/ 213 w 479"/>
              <a:gd name="T31" fmla="*/ 346 h 471"/>
              <a:gd name="T32" fmla="*/ 213 w 479"/>
              <a:gd name="T33" fmla="*/ 240 h 471"/>
              <a:gd name="T34" fmla="*/ 169 w 479"/>
              <a:gd name="T35" fmla="*/ 240 h 471"/>
              <a:gd name="T36" fmla="*/ 169 w 479"/>
              <a:gd name="T37" fmla="*/ 195 h 471"/>
              <a:gd name="T38" fmla="*/ 213 w 479"/>
              <a:gd name="T39" fmla="*/ 195 h 471"/>
              <a:gd name="T40" fmla="*/ 213 w 479"/>
              <a:gd name="T41" fmla="*/ 178 h 471"/>
              <a:gd name="T42" fmla="*/ 257 w 479"/>
              <a:gd name="T43" fmla="*/ 125 h 471"/>
              <a:gd name="T44" fmla="*/ 293 w 479"/>
              <a:gd name="T45" fmla="*/ 125 h 471"/>
              <a:gd name="T46" fmla="*/ 293 w 479"/>
              <a:gd name="T47" fmla="*/ 16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accent1">
              <a:lumMod val="50000"/>
            </a:schemeClr>
          </a:solidFill>
          <a:ln>
            <a:noFill/>
          </a:ln>
          <a:effectLst/>
        </p:spPr>
        <p:txBody>
          <a:bodyPr wrap="none" lIns="25718" tIns="12859" rIns="25718" bIns="12859" anchor="ctr"/>
          <a:lstStyle/>
          <a:p>
            <a:pPr defTabSz="685681">
              <a:defRPr/>
            </a:pPr>
            <a:endParaRPr lang="en-US" sz="1425" kern="1200" dirty="0">
              <a:solidFill>
                <a:prstClr val="black"/>
              </a:solidFill>
              <a:latin typeface="Calibri" panose="020F0502020204030204"/>
              <a:ea typeface="+mn-ea"/>
            </a:endParaRPr>
          </a:p>
        </p:txBody>
      </p:sp>
      <p:sp>
        <p:nvSpPr>
          <p:cNvPr id="11" name="Freeform 87"/>
          <p:cNvSpPr>
            <a:spLocks noChangeArrowheads="1"/>
          </p:cNvSpPr>
          <p:nvPr/>
        </p:nvSpPr>
        <p:spPr bwMode="auto">
          <a:xfrm>
            <a:off x="7728504" y="3794198"/>
            <a:ext cx="336707" cy="343626"/>
          </a:xfrm>
          <a:custGeom>
            <a:avLst/>
            <a:gdLst>
              <a:gd name="T0" fmla="*/ 345 w 426"/>
              <a:gd name="T1" fmla="*/ 213 h 435"/>
              <a:gd name="T2" fmla="*/ 345 w 426"/>
              <a:gd name="T3" fmla="*/ 213 h 435"/>
              <a:gd name="T4" fmla="*/ 213 w 426"/>
              <a:gd name="T5" fmla="*/ 346 h 435"/>
              <a:gd name="T6" fmla="*/ 79 w 426"/>
              <a:gd name="T7" fmla="*/ 213 h 435"/>
              <a:gd name="T8" fmla="*/ 88 w 426"/>
              <a:gd name="T9" fmla="*/ 195 h 435"/>
              <a:gd name="T10" fmla="*/ 0 w 426"/>
              <a:gd name="T11" fmla="*/ 195 h 435"/>
              <a:gd name="T12" fmla="*/ 0 w 426"/>
              <a:gd name="T13" fmla="*/ 363 h 435"/>
              <a:gd name="T14" fmla="*/ 62 w 426"/>
              <a:gd name="T15" fmla="*/ 434 h 435"/>
              <a:gd name="T16" fmla="*/ 363 w 426"/>
              <a:gd name="T17" fmla="*/ 434 h 435"/>
              <a:gd name="T18" fmla="*/ 425 w 426"/>
              <a:gd name="T19" fmla="*/ 363 h 435"/>
              <a:gd name="T20" fmla="*/ 425 w 426"/>
              <a:gd name="T21" fmla="*/ 195 h 435"/>
              <a:gd name="T22" fmla="*/ 337 w 426"/>
              <a:gd name="T23" fmla="*/ 195 h 435"/>
              <a:gd name="T24" fmla="*/ 345 w 426"/>
              <a:gd name="T25" fmla="*/ 213 h 435"/>
              <a:gd name="T26" fmla="*/ 363 w 426"/>
              <a:gd name="T27" fmla="*/ 0 h 435"/>
              <a:gd name="T28" fmla="*/ 363 w 426"/>
              <a:gd name="T29" fmla="*/ 0 h 435"/>
              <a:gd name="T30" fmla="*/ 62 w 426"/>
              <a:gd name="T31" fmla="*/ 0 h 435"/>
              <a:gd name="T32" fmla="*/ 0 w 426"/>
              <a:gd name="T33" fmla="*/ 71 h 435"/>
              <a:gd name="T34" fmla="*/ 0 w 426"/>
              <a:gd name="T35" fmla="*/ 142 h 435"/>
              <a:gd name="T36" fmla="*/ 106 w 426"/>
              <a:gd name="T37" fmla="*/ 142 h 435"/>
              <a:gd name="T38" fmla="*/ 213 w 426"/>
              <a:gd name="T39" fmla="*/ 89 h 435"/>
              <a:gd name="T40" fmla="*/ 319 w 426"/>
              <a:gd name="T41" fmla="*/ 142 h 435"/>
              <a:gd name="T42" fmla="*/ 425 w 426"/>
              <a:gd name="T43" fmla="*/ 142 h 435"/>
              <a:gd name="T44" fmla="*/ 425 w 426"/>
              <a:gd name="T45" fmla="*/ 71 h 435"/>
              <a:gd name="T46" fmla="*/ 363 w 426"/>
              <a:gd name="T47" fmla="*/ 0 h 435"/>
              <a:gd name="T48" fmla="*/ 390 w 426"/>
              <a:gd name="T49" fmla="*/ 89 h 435"/>
              <a:gd name="T50" fmla="*/ 390 w 426"/>
              <a:gd name="T51" fmla="*/ 89 h 435"/>
              <a:gd name="T52" fmla="*/ 381 w 426"/>
              <a:gd name="T53" fmla="*/ 97 h 435"/>
              <a:gd name="T54" fmla="*/ 345 w 426"/>
              <a:gd name="T55" fmla="*/ 97 h 435"/>
              <a:gd name="T56" fmla="*/ 328 w 426"/>
              <a:gd name="T57" fmla="*/ 89 h 435"/>
              <a:gd name="T58" fmla="*/ 328 w 426"/>
              <a:gd name="T59" fmla="*/ 53 h 435"/>
              <a:gd name="T60" fmla="*/ 345 w 426"/>
              <a:gd name="T61" fmla="*/ 36 h 435"/>
              <a:gd name="T62" fmla="*/ 381 w 426"/>
              <a:gd name="T63" fmla="*/ 36 h 435"/>
              <a:gd name="T64" fmla="*/ 390 w 426"/>
              <a:gd name="T65" fmla="*/ 53 h 435"/>
              <a:gd name="T66" fmla="*/ 390 w 426"/>
              <a:gd name="T67" fmla="*/ 89 h 435"/>
              <a:gd name="T68" fmla="*/ 292 w 426"/>
              <a:gd name="T69" fmla="*/ 213 h 435"/>
              <a:gd name="T70" fmla="*/ 292 w 426"/>
              <a:gd name="T71" fmla="*/ 213 h 435"/>
              <a:gd name="T72" fmla="*/ 213 w 426"/>
              <a:gd name="T73" fmla="*/ 133 h 435"/>
              <a:gd name="T74" fmla="*/ 132 w 426"/>
              <a:gd name="T75" fmla="*/ 213 h 435"/>
              <a:gd name="T76" fmla="*/ 213 w 426"/>
              <a:gd name="T77" fmla="*/ 293 h 435"/>
              <a:gd name="T78" fmla="*/ 292 w 426"/>
              <a:gd name="T79" fmla="*/ 21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2"/>
          </a:solidFill>
          <a:ln>
            <a:noFill/>
          </a:ln>
          <a:effectLst/>
        </p:spPr>
        <p:txBody>
          <a:bodyPr wrap="none" lIns="25718" tIns="12859" rIns="25718" bIns="12859" anchor="ctr"/>
          <a:lstStyle/>
          <a:p>
            <a:pPr defTabSz="685681">
              <a:defRPr/>
            </a:pPr>
            <a:endParaRPr lang="en-US" sz="1425" kern="1200" dirty="0">
              <a:solidFill>
                <a:prstClr val="black"/>
              </a:solidFill>
              <a:latin typeface="Calibri" panose="020F0502020204030204"/>
              <a:ea typeface="+mn-ea"/>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3069" y="4225453"/>
            <a:ext cx="427577" cy="427577"/>
          </a:xfrm>
          <a:prstGeom prst="rect">
            <a:avLst/>
          </a:prstGeom>
        </p:spPr>
      </p:pic>
    </p:spTree>
    <p:extLst>
      <p:ext uri="{BB962C8B-B14F-4D97-AF65-F5344CB8AC3E}">
        <p14:creationId xmlns:p14="http://schemas.microsoft.com/office/powerpoint/2010/main" val="317636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27000" r="-27000"/>
          </a:stretch>
        </a:blipFill>
        <a:effectLst/>
      </p:bgPr>
    </p:bg>
    <p:spTree>
      <p:nvGrpSpPr>
        <p:cNvPr id="1" name="Shape 113"/>
        <p:cNvGrpSpPr/>
        <p:nvPr/>
      </p:nvGrpSpPr>
      <p:grpSpPr>
        <a:xfrm>
          <a:off x="0" y="0"/>
          <a:ext cx="0" cy="0"/>
          <a:chOff x="0" y="0"/>
          <a:chExt cx="0" cy="0"/>
        </a:xfrm>
      </p:grpSpPr>
      <p:sp>
        <p:nvSpPr>
          <p:cNvPr id="115" name="Shape 115"/>
          <p:cNvSpPr txBox="1">
            <a:spLocks noGrp="1"/>
          </p:cNvSpPr>
          <p:nvPr>
            <p:ph type="ctrTitle" idx="4294967295"/>
          </p:nvPr>
        </p:nvSpPr>
        <p:spPr>
          <a:xfrm>
            <a:off x="0" y="5057775"/>
            <a:ext cx="9144000" cy="123825"/>
          </a:xfrm>
          <a:prstGeom prst="rect">
            <a:avLst/>
          </a:prstGeom>
          <a:solidFill>
            <a:schemeClr val="accent5">
              <a:lumMod val="75000"/>
            </a:schemeClr>
          </a:solid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rgbClr val="6AA84F"/>
              </a:buClr>
              <a:buSzPct val="100000"/>
              <a:buFont typeface="Proxima Nova"/>
              <a:buNone/>
            </a:pP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endParaRPr lang="en-US" sz="3600" b="0" i="0" u="none" strike="noStrike" cap="none">
              <a:solidFill>
                <a:srgbClr val="6AA84F"/>
              </a:solidFill>
              <a:latin typeface="Proxima Nova"/>
              <a:ea typeface="Proxima Nova"/>
              <a:cs typeface="Proxima Nova"/>
              <a:sym typeface="Proxima Nova"/>
            </a:endParaRPr>
          </a:p>
        </p:txBody>
      </p:sp>
      <p:sp>
        <p:nvSpPr>
          <p:cNvPr id="6" name="Shape 106"/>
          <p:cNvSpPr txBox="1"/>
          <p:nvPr/>
        </p:nvSpPr>
        <p:spPr>
          <a:xfrm>
            <a:off x="0" y="3366638"/>
            <a:ext cx="5805577" cy="1691137"/>
          </a:xfrm>
          <a:prstGeom prst="rect">
            <a:avLst/>
          </a:prstGeom>
          <a:solidFill>
            <a:srgbClr val="FF0000">
              <a:alpha val="78000"/>
            </a:srgbClr>
          </a:solidFill>
          <a:ln>
            <a:noFill/>
          </a:ln>
        </p:spPr>
        <p:txBody>
          <a:bodyPr wrap="square" lIns="91425" tIns="91425" rIns="91425" bIns="91425" anchor="ctr" anchorCtr="0">
            <a:noAutofit/>
          </a:bodyPr>
          <a:lstStyle/>
          <a:p>
            <a:pPr marL="0" marR="0" lvl="0" indent="-190500" algn="l" rtl="0">
              <a:lnSpc>
                <a:spcPct val="150000"/>
              </a:lnSpc>
              <a:spcBef>
                <a:spcPts val="0"/>
              </a:spcBef>
              <a:spcAft>
                <a:spcPts val="0"/>
              </a:spcAft>
              <a:buClr>
                <a:srgbClr val="F3F3F3"/>
              </a:buClr>
              <a:buSzPct val="100000"/>
              <a:buFont typeface="Times New Roman"/>
              <a:buNone/>
            </a:pPr>
            <a:r>
              <a:rPr lang="en-US" sz="3000" b="0" i="0" u="none" strike="noStrike" cap="none" dirty="0">
                <a:solidFill>
                  <a:srgbClr val="F3F3F3"/>
                </a:solidFill>
                <a:latin typeface="Times New Roman"/>
                <a:ea typeface="Times New Roman"/>
                <a:cs typeface="Times New Roman"/>
                <a:sym typeface="Times New Roman"/>
              </a:rPr>
              <a:t>California State University</a:t>
            </a:r>
          </a:p>
          <a:p>
            <a:pPr lvl="0" indent="-190500" algn="ctr">
              <a:buClr>
                <a:srgbClr val="F3F3F3"/>
              </a:buClr>
              <a:buSzPct val="100000"/>
            </a:pPr>
            <a:r>
              <a:rPr lang="en-US" sz="3000" b="1" dirty="0">
                <a:solidFill>
                  <a:srgbClr val="F3F3F3"/>
                </a:solidFill>
              </a:rPr>
              <a:t>COVID-19 Response, Updates &amp; FAQs</a:t>
            </a:r>
          </a:p>
          <a:p>
            <a:pPr lvl="0" indent="-190500" algn="ctr">
              <a:buClr>
                <a:srgbClr val="F3F3F3"/>
              </a:buClr>
              <a:buSzPct val="100000"/>
            </a:pPr>
            <a:endParaRPr lang="en-US" sz="3000" b="1" i="0" u="none" strike="noStrike" cap="none" dirty="0">
              <a:solidFill>
                <a:srgbClr val="F3F3F3"/>
              </a:solidFill>
              <a:latin typeface="Arial"/>
              <a:ea typeface="Arial"/>
              <a:cs typeface="Arial"/>
              <a:sym typeface="Arial"/>
            </a:endParaRPr>
          </a:p>
        </p:txBody>
      </p:sp>
      <p:cxnSp>
        <p:nvCxnSpPr>
          <p:cNvPr id="8" name="Shape 107"/>
          <p:cNvCxnSpPr/>
          <p:nvPr/>
        </p:nvCxnSpPr>
        <p:spPr>
          <a:xfrm>
            <a:off x="89452" y="3731768"/>
            <a:ext cx="2228850" cy="0"/>
          </a:xfrm>
          <a:prstGeom prst="straightConnector1">
            <a:avLst/>
          </a:prstGeom>
          <a:ln>
            <a:headEnd type="oval" w="lg" len="lg"/>
            <a:tailEnd type="oval" w="lg" len="lg"/>
          </a:ln>
        </p:spPr>
        <p:style>
          <a:lnRef idx="2">
            <a:schemeClr val="dk1"/>
          </a:lnRef>
          <a:fillRef idx="0">
            <a:schemeClr val="dk1"/>
          </a:fillRef>
          <a:effectRef idx="1">
            <a:schemeClr val="dk1"/>
          </a:effectRef>
          <a:fontRef idx="minor">
            <a:schemeClr val="tx1"/>
          </a:fontRef>
        </p:style>
      </p:cxnSp>
    </p:spTree>
  </p:cSld>
  <p:clrMapOvr>
    <a:masterClrMapping/>
  </p:clrMapOvr>
  <p:transition spd="med">
    <p:push dir="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97000"/>
            <a:lum/>
            <a:extLst>
              <a:ext uri="{28A0092B-C50C-407E-A947-70E740481C1C}">
                <a14:useLocalDpi xmlns:a14="http://schemas.microsoft.com/office/drawing/2010/main"/>
              </a:ext>
            </a:extLst>
          </a:blip>
          <a:srcRect/>
          <a:stretch>
            <a:fillRect/>
          </a:stretch>
        </a:blipFill>
        <a:effectLst/>
      </p:bgPr>
    </p:bg>
    <p:spTree>
      <p:nvGrpSpPr>
        <p:cNvPr id="1" name="Shape 113"/>
        <p:cNvGrpSpPr/>
        <p:nvPr/>
      </p:nvGrpSpPr>
      <p:grpSpPr>
        <a:xfrm>
          <a:off x="0" y="0"/>
          <a:ext cx="0" cy="0"/>
          <a:chOff x="0" y="0"/>
          <a:chExt cx="0" cy="0"/>
        </a:xfrm>
      </p:grpSpPr>
      <p:sp>
        <p:nvSpPr>
          <p:cNvPr id="115" name="Shape 115"/>
          <p:cNvSpPr txBox="1">
            <a:spLocks noGrp="1"/>
          </p:cNvSpPr>
          <p:nvPr>
            <p:ph type="ctrTitle" idx="4294967295"/>
          </p:nvPr>
        </p:nvSpPr>
        <p:spPr>
          <a:xfrm>
            <a:off x="0" y="5057775"/>
            <a:ext cx="9144000" cy="123825"/>
          </a:xfrm>
          <a:prstGeom prst="rect">
            <a:avLst/>
          </a:prstGeom>
          <a:solidFill>
            <a:schemeClr val="accent5">
              <a:lumMod val="75000"/>
            </a:schemeClr>
          </a:solid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rgbClr val="6AA84F"/>
              </a:buClr>
              <a:buSzPct val="100000"/>
              <a:buFont typeface="Proxima Nova"/>
              <a:buNone/>
            </a:pP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endParaRPr lang="en-US" sz="3600" b="0" i="0" u="none" strike="noStrike" cap="none">
              <a:solidFill>
                <a:srgbClr val="6AA84F"/>
              </a:solidFill>
              <a:latin typeface="Proxima Nova"/>
              <a:ea typeface="Proxima Nova"/>
              <a:cs typeface="Proxima Nova"/>
              <a:sym typeface="Proxima Nova"/>
            </a:endParaRPr>
          </a:p>
        </p:txBody>
      </p:sp>
      <p:sp>
        <p:nvSpPr>
          <p:cNvPr id="7" name="Shape 106"/>
          <p:cNvSpPr txBox="1"/>
          <p:nvPr/>
        </p:nvSpPr>
        <p:spPr>
          <a:xfrm>
            <a:off x="0" y="4227028"/>
            <a:ext cx="4710313" cy="830747"/>
          </a:xfrm>
          <a:prstGeom prst="rect">
            <a:avLst/>
          </a:prstGeom>
          <a:solidFill>
            <a:schemeClr val="bg1"/>
          </a:solidFill>
          <a:ln>
            <a:noFill/>
          </a:ln>
        </p:spPr>
        <p:txBody>
          <a:bodyPr wrap="square" lIns="91425" tIns="91425" rIns="91425" bIns="91425" anchor="ctr" anchorCtr="0">
            <a:noAutofit/>
          </a:bodyPr>
          <a:lstStyle/>
          <a:p>
            <a:pPr lvl="0" indent="-190500" algn="ctr">
              <a:buClr>
                <a:srgbClr val="F3F3F3"/>
              </a:buClr>
              <a:buSzPct val="100000"/>
            </a:pPr>
            <a:r>
              <a:rPr lang="en-US" sz="3000" b="1" dirty="0">
                <a:solidFill>
                  <a:schemeClr val="accent5">
                    <a:lumMod val="75000"/>
                  </a:schemeClr>
                </a:solidFill>
              </a:rPr>
              <a:t>AGENDA</a:t>
            </a:r>
            <a:endParaRPr lang="en-US" sz="3000" b="1" i="0" u="none" strike="noStrike" cap="none" dirty="0">
              <a:solidFill>
                <a:schemeClr val="accent5">
                  <a:lumMod val="75000"/>
                </a:schemeClr>
              </a:solidFill>
              <a:sym typeface="Arial"/>
            </a:endParaRPr>
          </a:p>
        </p:txBody>
      </p:sp>
      <p:sp>
        <p:nvSpPr>
          <p:cNvPr id="6" name="Shape 118"/>
          <p:cNvSpPr txBox="1"/>
          <p:nvPr/>
        </p:nvSpPr>
        <p:spPr>
          <a:xfrm>
            <a:off x="0" y="1010654"/>
            <a:ext cx="2858461" cy="3025082"/>
          </a:xfrm>
          <a:prstGeom prst="rect">
            <a:avLst/>
          </a:prstGeom>
          <a:solidFill>
            <a:schemeClr val="bg1"/>
          </a:solidFill>
          <a:ln>
            <a:noFill/>
          </a:ln>
        </p:spPr>
        <p:txBody>
          <a:bodyPr wrap="square" lIns="91425" tIns="91425" rIns="91425" bIns="91425" anchor="ctr" anchorCtr="0">
            <a:noAutofit/>
          </a:bodyPr>
          <a:lstStyle/>
          <a:p>
            <a:pPr lvl="0" indent="-88900" algn="ctr">
              <a:lnSpc>
                <a:spcPct val="114000"/>
              </a:lnSpc>
              <a:spcAft>
                <a:spcPts val="1200"/>
              </a:spcAft>
              <a:buClr>
                <a:srgbClr val="FFFFFF"/>
              </a:buClr>
              <a:buSzPct val="100000"/>
            </a:pPr>
            <a:r>
              <a:rPr lang="en-US" dirty="0">
                <a:solidFill>
                  <a:schemeClr val="accent5">
                    <a:lumMod val="75000"/>
                  </a:schemeClr>
                </a:solidFill>
                <a:latin typeface="+mn-lt"/>
                <a:ea typeface="Lato"/>
                <a:cs typeface="Lato"/>
                <a:sym typeface="Lato"/>
              </a:rPr>
              <a:t>Fall 2020 Updates</a:t>
            </a:r>
          </a:p>
          <a:p>
            <a:pPr lvl="0" indent="-88900" algn="ctr">
              <a:lnSpc>
                <a:spcPct val="114000"/>
              </a:lnSpc>
              <a:spcAft>
                <a:spcPts val="1200"/>
              </a:spcAft>
              <a:buClr>
                <a:srgbClr val="FFFFFF"/>
              </a:buClr>
              <a:buSzPct val="100000"/>
            </a:pPr>
            <a:r>
              <a:rPr lang="en-US" b="0" i="0" u="none" dirty="0">
                <a:solidFill>
                  <a:schemeClr val="accent5">
                    <a:lumMod val="75000"/>
                  </a:schemeClr>
                </a:solidFill>
                <a:latin typeface="+mn-lt"/>
                <a:ea typeface="Lato"/>
                <a:cs typeface="Lato"/>
                <a:sym typeface="Lato"/>
              </a:rPr>
              <a:t>Grades and </a:t>
            </a:r>
            <a:r>
              <a:rPr lang="en-US" dirty="0">
                <a:solidFill>
                  <a:schemeClr val="accent5">
                    <a:lumMod val="75000"/>
                  </a:schemeClr>
                </a:solidFill>
                <a:latin typeface="+mn-lt"/>
                <a:ea typeface="Lato"/>
                <a:cs typeface="Lato"/>
                <a:sym typeface="Lato"/>
              </a:rPr>
              <a:t>GPA FAQs</a:t>
            </a:r>
          </a:p>
          <a:p>
            <a:pPr lvl="0" indent="-88900" algn="ctr">
              <a:lnSpc>
                <a:spcPct val="114000"/>
              </a:lnSpc>
              <a:spcAft>
                <a:spcPts val="1200"/>
              </a:spcAft>
              <a:buClr>
                <a:srgbClr val="FFFFFF"/>
              </a:buClr>
              <a:buSzPct val="100000"/>
            </a:pPr>
            <a:r>
              <a:rPr lang="en-US" dirty="0">
                <a:solidFill>
                  <a:schemeClr val="accent5">
                    <a:lumMod val="75000"/>
                  </a:schemeClr>
                </a:solidFill>
                <a:latin typeface="+mn-lt"/>
                <a:ea typeface="Lato"/>
                <a:cs typeface="Lato"/>
                <a:sym typeface="Lato"/>
              </a:rPr>
              <a:t>AP and IB Exams</a:t>
            </a:r>
          </a:p>
          <a:p>
            <a:pPr lvl="0" indent="-88900" algn="ctr">
              <a:lnSpc>
                <a:spcPct val="114000"/>
              </a:lnSpc>
              <a:spcAft>
                <a:spcPts val="1200"/>
              </a:spcAft>
              <a:buClr>
                <a:srgbClr val="FFFFFF"/>
              </a:buClr>
              <a:buSzPct val="100000"/>
            </a:pPr>
            <a:r>
              <a:rPr lang="en-US" dirty="0">
                <a:solidFill>
                  <a:schemeClr val="accent5">
                    <a:lumMod val="75000"/>
                  </a:schemeClr>
                </a:solidFill>
                <a:latin typeface="+mn-lt"/>
                <a:ea typeface="Lato"/>
                <a:cs typeface="Lato"/>
                <a:sym typeface="Lato"/>
              </a:rPr>
              <a:t>Fall 2021 Updates</a:t>
            </a:r>
          </a:p>
          <a:p>
            <a:pPr lvl="0" indent="-88900" algn="ctr">
              <a:lnSpc>
                <a:spcPct val="114000"/>
              </a:lnSpc>
              <a:spcAft>
                <a:spcPts val="1200"/>
              </a:spcAft>
              <a:buClr>
                <a:srgbClr val="FFFFFF"/>
              </a:buClr>
              <a:buSzPct val="100000"/>
            </a:pPr>
            <a:r>
              <a:rPr lang="en-US" dirty="0">
                <a:solidFill>
                  <a:schemeClr val="accent5">
                    <a:lumMod val="75000"/>
                  </a:schemeClr>
                </a:solidFill>
                <a:latin typeface="+mn-lt"/>
                <a:ea typeface="Lato"/>
                <a:cs typeface="Lato"/>
                <a:sym typeface="Lato"/>
              </a:rPr>
              <a:t>Financial Aid</a:t>
            </a:r>
          </a:p>
          <a:p>
            <a:pPr lvl="0" indent="-88900" algn="ctr">
              <a:lnSpc>
                <a:spcPct val="114000"/>
              </a:lnSpc>
              <a:spcAft>
                <a:spcPts val="1200"/>
              </a:spcAft>
              <a:buClr>
                <a:srgbClr val="FFFFFF"/>
              </a:buClr>
              <a:buSzPct val="100000"/>
            </a:pPr>
            <a:r>
              <a:rPr lang="en-US" dirty="0">
                <a:solidFill>
                  <a:schemeClr val="accent5">
                    <a:lumMod val="75000"/>
                  </a:schemeClr>
                </a:solidFill>
                <a:latin typeface="+mn-lt"/>
                <a:ea typeface="Lato"/>
                <a:cs typeface="Lato"/>
                <a:sym typeface="Lato"/>
              </a:rPr>
              <a:t>Keep in Touch</a:t>
            </a:r>
          </a:p>
          <a:p>
            <a:pPr lvl="0" indent="-88900" algn="ctr">
              <a:lnSpc>
                <a:spcPct val="114000"/>
              </a:lnSpc>
              <a:spcAft>
                <a:spcPts val="1200"/>
              </a:spcAft>
              <a:buClr>
                <a:srgbClr val="FFFFFF"/>
              </a:buClr>
              <a:buSzPct val="100000"/>
            </a:pPr>
            <a:r>
              <a:rPr lang="en-US" dirty="0">
                <a:solidFill>
                  <a:schemeClr val="accent5">
                    <a:lumMod val="75000"/>
                  </a:schemeClr>
                </a:solidFill>
                <a:latin typeface="+mn-lt"/>
                <a:ea typeface="Lato"/>
                <a:cs typeface="Lato"/>
                <a:sym typeface="Lato"/>
              </a:rPr>
              <a:t>Resources</a:t>
            </a:r>
          </a:p>
        </p:txBody>
      </p:sp>
      <p:sp>
        <p:nvSpPr>
          <p:cNvPr id="5" name="TextBox 4"/>
          <p:cNvSpPr txBox="1"/>
          <p:nvPr/>
        </p:nvSpPr>
        <p:spPr>
          <a:xfrm>
            <a:off x="7154984" y="4876800"/>
            <a:ext cx="1989016" cy="304800"/>
          </a:xfrm>
          <a:prstGeom prst="rect">
            <a:avLst/>
          </a:prstGeom>
          <a:solidFill>
            <a:srgbClr val="FF0000"/>
          </a:solidFill>
        </p:spPr>
        <p:txBody>
          <a:bodyPr wrap="square" rtlCol="0">
            <a:spAutoFit/>
          </a:bodyPr>
          <a:lstStyle/>
          <a:p>
            <a:pPr algn="ctr"/>
            <a:r>
              <a:rPr lang="en-US" dirty="0">
                <a:solidFill>
                  <a:schemeClr val="bg1"/>
                </a:solidFill>
                <a:latin typeface="+mn-lt"/>
              </a:rPr>
              <a:t>San Jose State</a:t>
            </a:r>
          </a:p>
        </p:txBody>
      </p:sp>
    </p:spTree>
    <p:extLst>
      <p:ext uri="{BB962C8B-B14F-4D97-AF65-F5344CB8AC3E}">
        <p14:creationId xmlns:p14="http://schemas.microsoft.com/office/powerpoint/2010/main" val="3328447930"/>
      </p:ext>
    </p:extLst>
  </p:cSld>
  <p:clrMapOvr>
    <a:masterClrMapping/>
  </p:clrMapOvr>
  <p:transition spd="med">
    <p:push dir="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97000"/>
            <a:lum/>
            <a:extLst>
              <a:ext uri="{28A0092B-C50C-407E-A947-70E740481C1C}">
                <a14:useLocalDpi xmlns:a14="http://schemas.microsoft.com/office/drawing/2010/main"/>
              </a:ext>
            </a:extLst>
          </a:blip>
          <a:srcRect/>
          <a:stretch>
            <a:fillRect/>
          </a:stretch>
        </a:blipFill>
        <a:effectLst/>
      </p:bgPr>
    </p:bg>
    <p:spTree>
      <p:nvGrpSpPr>
        <p:cNvPr id="1" name="Shape 122"/>
        <p:cNvGrpSpPr/>
        <p:nvPr/>
      </p:nvGrpSpPr>
      <p:grpSpPr>
        <a:xfrm>
          <a:off x="0" y="0"/>
          <a:ext cx="0" cy="0"/>
          <a:chOff x="0" y="0"/>
          <a:chExt cx="0" cy="0"/>
        </a:xfrm>
      </p:grpSpPr>
      <p:sp>
        <p:nvSpPr>
          <p:cNvPr id="124" name="Shape 124"/>
          <p:cNvSpPr txBox="1">
            <a:spLocks noGrp="1"/>
          </p:cNvSpPr>
          <p:nvPr>
            <p:ph type="ctrTitle" idx="4294967295"/>
          </p:nvPr>
        </p:nvSpPr>
        <p:spPr>
          <a:xfrm>
            <a:off x="0" y="5019675"/>
            <a:ext cx="9144000" cy="123825"/>
          </a:xfrm>
          <a:prstGeom prst="rect">
            <a:avLst/>
          </a:prstGeom>
          <a:solidFill>
            <a:schemeClr val="accent5">
              <a:lumMod val="75000"/>
            </a:schemeClr>
          </a:solid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rgbClr val="6AA84F"/>
              </a:buClr>
              <a:buSzPct val="100000"/>
              <a:buFont typeface="Proxima Nova"/>
              <a:buNone/>
            </a:pP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endParaRPr lang="en-US" sz="3600" b="0" i="0" u="none" strike="noStrike" cap="none">
              <a:solidFill>
                <a:srgbClr val="6AA84F"/>
              </a:solidFill>
              <a:latin typeface="Proxima Nova"/>
              <a:ea typeface="Proxima Nova"/>
              <a:cs typeface="Proxima Nova"/>
              <a:sym typeface="Proxima Nova"/>
            </a:endParaRPr>
          </a:p>
        </p:txBody>
      </p:sp>
      <p:sp>
        <p:nvSpPr>
          <p:cNvPr id="7" name="Shape 106"/>
          <p:cNvSpPr txBox="1"/>
          <p:nvPr/>
        </p:nvSpPr>
        <p:spPr>
          <a:xfrm>
            <a:off x="3754583" y="4056299"/>
            <a:ext cx="5389417" cy="963376"/>
          </a:xfrm>
          <a:prstGeom prst="rect">
            <a:avLst/>
          </a:prstGeom>
          <a:solidFill>
            <a:schemeClr val="bg1"/>
          </a:solidFill>
          <a:ln>
            <a:noFill/>
          </a:ln>
        </p:spPr>
        <p:txBody>
          <a:bodyPr wrap="square" lIns="91425" tIns="91425" rIns="91425" bIns="91425" anchor="ctr" anchorCtr="0">
            <a:noAutofit/>
          </a:bodyPr>
          <a:lstStyle/>
          <a:p>
            <a:pPr lvl="0" indent="-190500" algn="ctr">
              <a:buClr>
                <a:srgbClr val="F3F3F3"/>
              </a:buClr>
              <a:buSzPct val="100000"/>
            </a:pPr>
            <a:r>
              <a:rPr lang="en-US" sz="3000" b="1" dirty="0">
                <a:solidFill>
                  <a:schemeClr val="accent5">
                    <a:lumMod val="75000"/>
                  </a:schemeClr>
                </a:solidFill>
              </a:rPr>
              <a:t>Fall 2020 Redirection</a:t>
            </a:r>
          </a:p>
          <a:p>
            <a:pPr lvl="0" indent="-190500" algn="ctr">
              <a:buClr>
                <a:srgbClr val="F3F3F3"/>
              </a:buClr>
              <a:buSzPct val="100000"/>
            </a:pPr>
            <a:r>
              <a:rPr lang="en-US" sz="1200" dirty="0">
                <a:hlinkClick r:id="rId4"/>
              </a:rPr>
              <a:t>https://www2.calstate.edu/apply/redirection/Pages/default.aspx</a:t>
            </a:r>
            <a:endParaRPr lang="en-US" sz="1200" b="1" i="0" u="none" strike="noStrike" cap="none" dirty="0">
              <a:solidFill>
                <a:schemeClr val="accent5">
                  <a:lumMod val="75000"/>
                </a:schemeClr>
              </a:solidFill>
              <a:sym typeface="Arial"/>
            </a:endParaRPr>
          </a:p>
        </p:txBody>
      </p:sp>
      <p:sp>
        <p:nvSpPr>
          <p:cNvPr id="9" name="Shape 118"/>
          <p:cNvSpPr txBox="1"/>
          <p:nvPr/>
        </p:nvSpPr>
        <p:spPr>
          <a:xfrm>
            <a:off x="6471138" y="0"/>
            <a:ext cx="2672862" cy="3843551"/>
          </a:xfrm>
          <a:prstGeom prst="rect">
            <a:avLst/>
          </a:prstGeom>
          <a:solidFill>
            <a:schemeClr val="bg1"/>
          </a:solidFill>
          <a:ln>
            <a:noFill/>
          </a:ln>
        </p:spPr>
        <p:txBody>
          <a:bodyPr wrap="square" lIns="91425" tIns="91425" rIns="91425" bIns="91425" anchor="ctr" anchorCtr="0">
            <a:noAutofit/>
          </a:bodyPr>
          <a:lstStyle/>
          <a:p>
            <a:pPr marL="0" marR="0" lvl="0" indent="-88900" algn="ctr" rtl="0">
              <a:lnSpc>
                <a:spcPct val="150000"/>
              </a:lnSpc>
              <a:spcBef>
                <a:spcPts val="0"/>
              </a:spcBef>
              <a:spcAft>
                <a:spcPts val="0"/>
              </a:spcAft>
              <a:buClr>
                <a:srgbClr val="FFFFFF"/>
              </a:buClr>
              <a:buSzPct val="100000"/>
              <a:buFont typeface="Lato"/>
              <a:buNone/>
            </a:pPr>
            <a:r>
              <a:rPr lang="en-US" sz="1400" b="0" i="0" u="none" dirty="0">
                <a:solidFill>
                  <a:schemeClr val="accent5">
                    <a:lumMod val="75000"/>
                  </a:schemeClr>
                </a:solidFill>
                <a:latin typeface="+mn-lt"/>
                <a:ea typeface="Lato"/>
                <a:cs typeface="Lato"/>
                <a:sym typeface="Lato"/>
              </a:rPr>
              <a:t>Bakersfield</a:t>
            </a:r>
          </a:p>
          <a:p>
            <a:pPr marL="0" marR="0" lvl="0" indent="-88900" algn="ctr" rtl="0">
              <a:lnSpc>
                <a:spcPct val="150000"/>
              </a:lnSpc>
              <a:spcBef>
                <a:spcPts val="0"/>
              </a:spcBef>
              <a:spcAft>
                <a:spcPts val="0"/>
              </a:spcAft>
              <a:buClr>
                <a:srgbClr val="FFFFFF"/>
              </a:buClr>
              <a:buSzPct val="100000"/>
              <a:buFont typeface="Lato"/>
              <a:buNone/>
            </a:pPr>
            <a:r>
              <a:rPr lang="en-US" dirty="0">
                <a:solidFill>
                  <a:schemeClr val="accent5">
                    <a:lumMod val="75000"/>
                  </a:schemeClr>
                </a:solidFill>
                <a:latin typeface="+mn-lt"/>
                <a:ea typeface="Lato"/>
                <a:cs typeface="Lato"/>
                <a:sym typeface="Lato"/>
              </a:rPr>
              <a:t>Channel Islands</a:t>
            </a:r>
          </a:p>
          <a:p>
            <a:pPr marL="0" marR="0" lvl="0" indent="-88900" algn="ctr" rtl="0">
              <a:lnSpc>
                <a:spcPct val="150000"/>
              </a:lnSpc>
              <a:spcBef>
                <a:spcPts val="0"/>
              </a:spcBef>
              <a:spcAft>
                <a:spcPts val="0"/>
              </a:spcAft>
              <a:buClr>
                <a:srgbClr val="FFFFFF"/>
              </a:buClr>
              <a:buSzPct val="100000"/>
              <a:buFont typeface="Lato"/>
              <a:buNone/>
            </a:pPr>
            <a:r>
              <a:rPr lang="en-US" sz="1400" i="0" u="none" dirty="0">
                <a:solidFill>
                  <a:schemeClr val="accent5">
                    <a:lumMod val="75000"/>
                  </a:schemeClr>
                </a:solidFill>
                <a:latin typeface="+mn-lt"/>
                <a:ea typeface="Lato"/>
                <a:cs typeface="Lato"/>
                <a:sym typeface="Lato"/>
              </a:rPr>
              <a:t>Domingue</a:t>
            </a:r>
            <a:r>
              <a:rPr lang="en-US" dirty="0">
                <a:solidFill>
                  <a:schemeClr val="accent5">
                    <a:lumMod val="75000"/>
                  </a:schemeClr>
                </a:solidFill>
                <a:latin typeface="+mn-lt"/>
                <a:ea typeface="Lato"/>
                <a:cs typeface="Lato"/>
                <a:sym typeface="Lato"/>
              </a:rPr>
              <a:t>z Hills*</a:t>
            </a:r>
          </a:p>
          <a:p>
            <a:pPr marL="0" marR="0" lvl="0" indent="-88900" algn="ctr" rtl="0">
              <a:lnSpc>
                <a:spcPct val="150000"/>
              </a:lnSpc>
              <a:spcBef>
                <a:spcPts val="0"/>
              </a:spcBef>
              <a:spcAft>
                <a:spcPts val="0"/>
              </a:spcAft>
              <a:buClr>
                <a:srgbClr val="FFFFFF"/>
              </a:buClr>
              <a:buSzPct val="100000"/>
              <a:buFont typeface="Lato"/>
              <a:buNone/>
            </a:pPr>
            <a:r>
              <a:rPr lang="en-US" sz="1400" i="0" u="none" dirty="0">
                <a:solidFill>
                  <a:schemeClr val="accent5">
                    <a:lumMod val="75000"/>
                  </a:schemeClr>
                </a:solidFill>
                <a:latin typeface="+mn-lt"/>
                <a:ea typeface="Lato"/>
                <a:cs typeface="Lato"/>
                <a:sym typeface="Lato"/>
              </a:rPr>
              <a:t>East Bay</a:t>
            </a:r>
          </a:p>
          <a:p>
            <a:pPr marL="0" marR="0" lvl="0" indent="-88900" algn="ctr" rtl="0">
              <a:lnSpc>
                <a:spcPct val="150000"/>
              </a:lnSpc>
              <a:spcBef>
                <a:spcPts val="0"/>
              </a:spcBef>
              <a:spcAft>
                <a:spcPts val="0"/>
              </a:spcAft>
              <a:buClr>
                <a:srgbClr val="FFFFFF"/>
              </a:buClr>
              <a:buSzPct val="100000"/>
              <a:buFont typeface="Lato"/>
              <a:buNone/>
            </a:pPr>
            <a:r>
              <a:rPr lang="en-US" dirty="0">
                <a:solidFill>
                  <a:schemeClr val="accent5">
                    <a:lumMod val="75000"/>
                  </a:schemeClr>
                </a:solidFill>
                <a:latin typeface="+mn-lt"/>
                <a:ea typeface="Lato"/>
                <a:cs typeface="Lato"/>
                <a:sym typeface="Lato"/>
              </a:rPr>
              <a:t>Humboldt</a:t>
            </a:r>
          </a:p>
          <a:p>
            <a:pPr marL="0" marR="0" lvl="0" indent="-88900" algn="ctr" rtl="0">
              <a:lnSpc>
                <a:spcPct val="150000"/>
              </a:lnSpc>
              <a:spcBef>
                <a:spcPts val="0"/>
              </a:spcBef>
              <a:spcAft>
                <a:spcPts val="0"/>
              </a:spcAft>
              <a:buClr>
                <a:srgbClr val="FFFFFF"/>
              </a:buClr>
              <a:buSzPct val="100000"/>
              <a:buFont typeface="Lato"/>
              <a:buNone/>
            </a:pPr>
            <a:r>
              <a:rPr lang="en-US" sz="1400" i="0" u="none" dirty="0">
                <a:solidFill>
                  <a:schemeClr val="accent5">
                    <a:lumMod val="75000"/>
                  </a:schemeClr>
                </a:solidFill>
                <a:latin typeface="+mn-lt"/>
                <a:ea typeface="Lato"/>
                <a:cs typeface="Lato"/>
                <a:sym typeface="Lato"/>
              </a:rPr>
              <a:t>Maritime</a:t>
            </a:r>
          </a:p>
          <a:p>
            <a:pPr marL="0" marR="0" lvl="0" indent="-88900" algn="ctr" rtl="0">
              <a:lnSpc>
                <a:spcPct val="150000"/>
              </a:lnSpc>
              <a:spcBef>
                <a:spcPts val="0"/>
              </a:spcBef>
              <a:spcAft>
                <a:spcPts val="0"/>
              </a:spcAft>
              <a:buClr>
                <a:srgbClr val="FFFFFF"/>
              </a:buClr>
              <a:buSzPct val="100000"/>
              <a:buFont typeface="Lato"/>
              <a:buNone/>
            </a:pPr>
            <a:r>
              <a:rPr lang="en-US" dirty="0">
                <a:solidFill>
                  <a:schemeClr val="accent5">
                    <a:lumMod val="75000"/>
                  </a:schemeClr>
                </a:solidFill>
                <a:latin typeface="+mn-lt"/>
                <a:ea typeface="Lato"/>
                <a:cs typeface="Lato"/>
                <a:sym typeface="Lato"/>
              </a:rPr>
              <a:t>San Francisco</a:t>
            </a:r>
          </a:p>
          <a:p>
            <a:pPr marL="0" marR="0" lvl="0" indent="-88900" algn="ctr" rtl="0">
              <a:lnSpc>
                <a:spcPct val="150000"/>
              </a:lnSpc>
              <a:spcBef>
                <a:spcPts val="0"/>
              </a:spcBef>
              <a:spcAft>
                <a:spcPts val="0"/>
              </a:spcAft>
              <a:buClr>
                <a:srgbClr val="FFFFFF"/>
              </a:buClr>
              <a:buSzPct val="100000"/>
              <a:buFont typeface="Lato"/>
              <a:buNone/>
            </a:pPr>
            <a:r>
              <a:rPr lang="en-US" sz="1400" i="0" u="none" dirty="0">
                <a:solidFill>
                  <a:schemeClr val="accent5">
                    <a:lumMod val="75000"/>
                  </a:schemeClr>
                </a:solidFill>
                <a:latin typeface="+mn-lt"/>
                <a:ea typeface="Lato"/>
                <a:cs typeface="Lato"/>
                <a:sym typeface="Lato"/>
              </a:rPr>
              <a:t>San Marcos*</a:t>
            </a:r>
          </a:p>
          <a:p>
            <a:pPr marL="0" marR="0" lvl="0" indent="-88900" algn="ctr" rtl="0">
              <a:lnSpc>
                <a:spcPct val="150000"/>
              </a:lnSpc>
              <a:spcBef>
                <a:spcPts val="0"/>
              </a:spcBef>
              <a:spcAft>
                <a:spcPts val="0"/>
              </a:spcAft>
              <a:buClr>
                <a:srgbClr val="FFFFFF"/>
              </a:buClr>
              <a:buSzPct val="100000"/>
              <a:buFont typeface="Lato"/>
              <a:buNone/>
            </a:pPr>
            <a:r>
              <a:rPr lang="en-US" dirty="0">
                <a:solidFill>
                  <a:schemeClr val="accent5">
                    <a:lumMod val="75000"/>
                  </a:schemeClr>
                </a:solidFill>
                <a:latin typeface="+mn-lt"/>
                <a:ea typeface="Lato"/>
                <a:cs typeface="Lato"/>
                <a:sym typeface="Lato"/>
              </a:rPr>
              <a:t>Sonoma Stanislaus</a:t>
            </a:r>
          </a:p>
          <a:p>
            <a:pPr marL="0" marR="0" lvl="0" indent="-88900" rtl="0">
              <a:lnSpc>
                <a:spcPct val="150000"/>
              </a:lnSpc>
              <a:spcBef>
                <a:spcPts val="0"/>
              </a:spcBef>
              <a:spcAft>
                <a:spcPts val="0"/>
              </a:spcAft>
              <a:buClr>
                <a:srgbClr val="FFFFFF"/>
              </a:buClr>
              <a:buSzPct val="100000"/>
              <a:buFont typeface="Lato"/>
              <a:buNone/>
            </a:pPr>
            <a:r>
              <a:rPr lang="en-US" sz="1200" i="0" u="none" dirty="0">
                <a:solidFill>
                  <a:schemeClr val="accent5">
                    <a:lumMod val="75000"/>
                  </a:schemeClr>
                </a:solidFill>
                <a:latin typeface="+mn-lt"/>
                <a:ea typeface="Lato"/>
                <a:cs typeface="Lato"/>
                <a:sym typeface="Lato"/>
              </a:rPr>
              <a:t>*Transfers On</a:t>
            </a:r>
            <a:r>
              <a:rPr lang="en-US" sz="1400" i="0" u="none" dirty="0">
                <a:solidFill>
                  <a:schemeClr val="accent5">
                    <a:lumMod val="75000"/>
                  </a:schemeClr>
                </a:solidFill>
                <a:latin typeface="+mn-lt"/>
                <a:ea typeface="Lato"/>
                <a:cs typeface="Lato"/>
                <a:sym typeface="Lato"/>
              </a:rPr>
              <a:t>ly</a:t>
            </a:r>
            <a:endParaRPr sz="1400" i="0" u="none" dirty="0">
              <a:solidFill>
                <a:schemeClr val="accent5">
                  <a:lumMod val="75000"/>
                </a:schemeClr>
              </a:solidFill>
              <a:latin typeface="+mn-lt"/>
              <a:ea typeface="Lato"/>
              <a:cs typeface="Lato"/>
              <a:sym typeface="Lato"/>
            </a:endParaRPr>
          </a:p>
          <a:p>
            <a:pPr marL="0" marR="0" lvl="0" indent="-88900" algn="ctr" rtl="0">
              <a:lnSpc>
                <a:spcPct val="115000"/>
              </a:lnSpc>
              <a:spcBef>
                <a:spcPts val="0"/>
              </a:spcBef>
              <a:spcAft>
                <a:spcPts val="0"/>
              </a:spcAft>
              <a:buClr>
                <a:srgbClr val="000000"/>
              </a:buClr>
              <a:buFont typeface="Arial"/>
              <a:buNone/>
            </a:pPr>
            <a:endParaRPr sz="1400" b="1" i="0" u="none" dirty="0">
              <a:solidFill>
                <a:srgbClr val="FFFFFF"/>
              </a:solidFill>
              <a:latin typeface="+mn-lt"/>
              <a:ea typeface="Lato"/>
              <a:cs typeface="Lato"/>
              <a:sym typeface="Lato"/>
            </a:endParaRPr>
          </a:p>
        </p:txBody>
      </p:sp>
      <p:sp>
        <p:nvSpPr>
          <p:cNvPr id="5" name="TextBox 4"/>
          <p:cNvSpPr txBox="1"/>
          <p:nvPr/>
        </p:nvSpPr>
        <p:spPr>
          <a:xfrm>
            <a:off x="0" y="4838700"/>
            <a:ext cx="1989016" cy="304800"/>
          </a:xfrm>
          <a:prstGeom prst="rect">
            <a:avLst/>
          </a:prstGeom>
          <a:solidFill>
            <a:srgbClr val="FF0000"/>
          </a:solidFill>
        </p:spPr>
        <p:txBody>
          <a:bodyPr wrap="square" rtlCol="0">
            <a:spAutoFit/>
          </a:bodyPr>
          <a:lstStyle/>
          <a:p>
            <a:pPr algn="ctr"/>
            <a:r>
              <a:rPr lang="en-US" dirty="0">
                <a:solidFill>
                  <a:schemeClr val="bg1"/>
                </a:solidFill>
                <a:latin typeface="+mn-lt"/>
              </a:rPr>
              <a:t>Sonoma State</a:t>
            </a:r>
          </a:p>
        </p:txBody>
      </p:sp>
    </p:spTree>
    <p:extLst>
      <p:ext uri="{BB962C8B-B14F-4D97-AF65-F5344CB8AC3E}">
        <p14:creationId xmlns:p14="http://schemas.microsoft.com/office/powerpoint/2010/main" val="4085458709"/>
      </p:ext>
    </p:extLst>
  </p:cSld>
  <p:clrMapOvr>
    <a:masterClrMapping/>
  </p:clrMapOvr>
  <p:transition spd="med">
    <p:push dir="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97000"/>
            <a:lum/>
            <a:extLst>
              <a:ext uri="{28A0092B-C50C-407E-A947-70E740481C1C}">
                <a14:useLocalDpi xmlns:a14="http://schemas.microsoft.com/office/drawing/2010/main"/>
              </a:ext>
            </a:extLst>
          </a:blip>
          <a:srcRect/>
          <a:stretch>
            <a:fillRect/>
          </a:stretch>
        </a:blipFill>
        <a:effectLst/>
      </p:bgPr>
    </p:bg>
    <p:spTree>
      <p:nvGrpSpPr>
        <p:cNvPr id="1" name="Shape 113"/>
        <p:cNvGrpSpPr/>
        <p:nvPr/>
      </p:nvGrpSpPr>
      <p:grpSpPr>
        <a:xfrm>
          <a:off x="0" y="0"/>
          <a:ext cx="0" cy="0"/>
          <a:chOff x="0" y="0"/>
          <a:chExt cx="0" cy="0"/>
        </a:xfrm>
      </p:grpSpPr>
      <p:sp>
        <p:nvSpPr>
          <p:cNvPr id="115" name="Shape 115"/>
          <p:cNvSpPr txBox="1">
            <a:spLocks noGrp="1"/>
          </p:cNvSpPr>
          <p:nvPr>
            <p:ph type="ctrTitle" idx="4294967295"/>
          </p:nvPr>
        </p:nvSpPr>
        <p:spPr>
          <a:xfrm>
            <a:off x="0" y="5057775"/>
            <a:ext cx="9144000" cy="123825"/>
          </a:xfrm>
          <a:prstGeom prst="rect">
            <a:avLst/>
          </a:prstGeom>
          <a:solidFill>
            <a:schemeClr val="accent5">
              <a:lumMod val="75000"/>
            </a:schemeClr>
          </a:solid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rgbClr val="6AA84F"/>
              </a:buClr>
              <a:buSzPct val="100000"/>
              <a:buFont typeface="Proxima Nova"/>
              <a:buNone/>
            </a:pP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endParaRPr lang="en-US" sz="3600" b="0" i="0" u="none" strike="noStrike" cap="none">
              <a:solidFill>
                <a:srgbClr val="6AA84F"/>
              </a:solidFill>
              <a:latin typeface="Proxima Nova"/>
              <a:ea typeface="Proxima Nova"/>
              <a:cs typeface="Proxima Nova"/>
              <a:sym typeface="Proxima Nova"/>
            </a:endParaRPr>
          </a:p>
        </p:txBody>
      </p:sp>
      <p:sp>
        <p:nvSpPr>
          <p:cNvPr id="7" name="Shape 106"/>
          <p:cNvSpPr txBox="1"/>
          <p:nvPr/>
        </p:nvSpPr>
        <p:spPr>
          <a:xfrm>
            <a:off x="0" y="4087779"/>
            <a:ext cx="5903843" cy="969996"/>
          </a:xfrm>
          <a:prstGeom prst="rect">
            <a:avLst/>
          </a:prstGeom>
          <a:solidFill>
            <a:schemeClr val="bg1"/>
          </a:solidFill>
          <a:ln>
            <a:noFill/>
          </a:ln>
        </p:spPr>
        <p:txBody>
          <a:bodyPr wrap="square" lIns="91425" tIns="91425" rIns="91425" bIns="91425" anchor="ctr" anchorCtr="0">
            <a:noAutofit/>
          </a:bodyPr>
          <a:lstStyle/>
          <a:p>
            <a:pPr lvl="0" indent="-190500" algn="ctr">
              <a:buClr>
                <a:srgbClr val="F3F3F3"/>
              </a:buClr>
              <a:buSzPct val="100000"/>
            </a:pPr>
            <a:r>
              <a:rPr lang="en-US" sz="3000" b="1" dirty="0">
                <a:solidFill>
                  <a:schemeClr val="accent5">
                    <a:lumMod val="75000"/>
                  </a:schemeClr>
                </a:solidFill>
              </a:rPr>
              <a:t>CSU Intent Deadlines</a:t>
            </a:r>
          </a:p>
          <a:p>
            <a:pPr lvl="0" indent="-190500" algn="ctr">
              <a:buClr>
                <a:srgbClr val="F3F3F3"/>
              </a:buClr>
              <a:buSzPct val="100000"/>
            </a:pPr>
            <a:r>
              <a:rPr lang="en-US" sz="1200" b="1" i="0" u="none" strike="noStrike" cap="none" dirty="0">
                <a:solidFill>
                  <a:schemeClr val="accent5">
                    <a:lumMod val="75000"/>
                  </a:schemeClr>
                </a:solidFill>
                <a:sym typeface="Arial"/>
              </a:rPr>
              <a:t>(as of April 29, 2020)</a:t>
            </a:r>
          </a:p>
        </p:txBody>
      </p:sp>
      <p:sp>
        <p:nvSpPr>
          <p:cNvPr id="2" name="TextBox 1"/>
          <p:cNvSpPr txBox="1"/>
          <p:nvPr/>
        </p:nvSpPr>
        <p:spPr>
          <a:xfrm>
            <a:off x="7154984" y="4876800"/>
            <a:ext cx="1989016" cy="304800"/>
          </a:xfrm>
          <a:prstGeom prst="rect">
            <a:avLst/>
          </a:prstGeom>
          <a:solidFill>
            <a:srgbClr val="FF0000"/>
          </a:solidFill>
        </p:spPr>
        <p:txBody>
          <a:bodyPr wrap="square" rtlCol="0">
            <a:spAutoFit/>
          </a:bodyPr>
          <a:lstStyle/>
          <a:p>
            <a:pPr algn="ctr"/>
            <a:r>
              <a:rPr lang="en-US" dirty="0">
                <a:solidFill>
                  <a:schemeClr val="bg1"/>
                </a:solidFill>
                <a:latin typeface="Lato" panose="020B0604020202020204" charset="0"/>
              </a:rPr>
              <a:t>CSU Fullerton</a:t>
            </a:r>
          </a:p>
        </p:txBody>
      </p:sp>
      <p:graphicFrame>
        <p:nvGraphicFramePr>
          <p:cNvPr id="3" name="Table 2">
            <a:extLst>
              <a:ext uri="{FF2B5EF4-FFF2-40B4-BE49-F238E27FC236}">
                <a16:creationId xmlns:a16="http://schemas.microsoft.com/office/drawing/2014/main" id="{DAEFAA80-D3D3-4D94-A02B-384B453F54BF}"/>
              </a:ext>
            </a:extLst>
          </p:cNvPr>
          <p:cNvGraphicFramePr>
            <a:graphicFrameLocks noGrp="1"/>
          </p:cNvGraphicFramePr>
          <p:nvPr>
            <p:extLst>
              <p:ext uri="{D42A27DB-BD31-4B8C-83A1-F6EECF244321}">
                <p14:modId xmlns:p14="http://schemas.microsoft.com/office/powerpoint/2010/main" val="2099076838"/>
              </p:ext>
            </p:extLst>
          </p:nvPr>
        </p:nvGraphicFramePr>
        <p:xfrm>
          <a:off x="6260814" y="0"/>
          <a:ext cx="2883186" cy="4790475"/>
        </p:xfrm>
        <a:graphic>
          <a:graphicData uri="http://schemas.openxmlformats.org/drawingml/2006/table">
            <a:tbl>
              <a:tblPr/>
              <a:tblGrid>
                <a:gridCol w="1484960">
                  <a:extLst>
                    <a:ext uri="{9D8B030D-6E8A-4147-A177-3AD203B41FA5}">
                      <a16:colId xmlns:a16="http://schemas.microsoft.com/office/drawing/2014/main" val="279348581"/>
                    </a:ext>
                  </a:extLst>
                </a:gridCol>
                <a:gridCol w="1398226">
                  <a:extLst>
                    <a:ext uri="{9D8B030D-6E8A-4147-A177-3AD203B41FA5}">
                      <a16:colId xmlns:a16="http://schemas.microsoft.com/office/drawing/2014/main" val="2797193268"/>
                    </a:ext>
                  </a:extLst>
                </a:gridCol>
              </a:tblGrid>
              <a:tr h="233715">
                <a:tc>
                  <a:txBody>
                    <a:bodyPr/>
                    <a:lstStyle/>
                    <a:p>
                      <a:pPr algn="ctr" fontAlgn="ctr"/>
                      <a:r>
                        <a:rPr lang="en-US" sz="1200" b="1" i="0" u="none" strike="noStrike" dirty="0">
                          <a:solidFill>
                            <a:srgbClr val="FFFFFF"/>
                          </a:solidFill>
                          <a:effectLst/>
                          <a:latin typeface="+mn-lt"/>
                        </a:rPr>
                        <a:t>Campus</a:t>
                      </a:r>
                    </a:p>
                  </a:txBody>
                  <a:tcPr marL="3600" marR="3600" marT="3600"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US" sz="1200" b="1" i="0" u="none" strike="noStrike" dirty="0">
                          <a:solidFill>
                            <a:srgbClr val="FFFFFF"/>
                          </a:solidFill>
                          <a:effectLst/>
                          <a:latin typeface="+mn-lt"/>
                        </a:rPr>
                        <a:t>Deadline</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3545019309"/>
                  </a:ext>
                </a:extLst>
              </a:tr>
              <a:tr h="198120">
                <a:tc>
                  <a:txBody>
                    <a:bodyPr/>
                    <a:lstStyle/>
                    <a:p>
                      <a:pPr algn="l" fontAlgn="ctr"/>
                      <a:r>
                        <a:rPr lang="en-US" sz="1200" b="0" i="0" u="none" strike="noStrike" dirty="0">
                          <a:solidFill>
                            <a:srgbClr val="000000"/>
                          </a:solidFill>
                          <a:effectLst/>
                          <a:latin typeface="+mn-lt"/>
                        </a:rPr>
                        <a:t>Bakersfield</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dirty="0">
                          <a:solidFill>
                            <a:srgbClr val="000000"/>
                          </a:solidFill>
                          <a:effectLst/>
                          <a:latin typeface="+mn-lt"/>
                        </a:rPr>
                        <a:t>5/1/2020</a:t>
                      </a:r>
                    </a:p>
                  </a:txBody>
                  <a:tcPr marL="3600" marR="3600" marT="3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23788947"/>
                  </a:ext>
                </a:extLst>
              </a:tr>
              <a:tr h="198120">
                <a:tc>
                  <a:txBody>
                    <a:bodyPr/>
                    <a:lstStyle/>
                    <a:p>
                      <a:pPr algn="l" fontAlgn="ctr"/>
                      <a:r>
                        <a:rPr lang="en-US" sz="1200" b="0" i="0" u="none" strike="noStrike" dirty="0">
                          <a:solidFill>
                            <a:srgbClr val="000000"/>
                          </a:solidFill>
                          <a:effectLst/>
                          <a:latin typeface="+mn-lt"/>
                        </a:rPr>
                        <a:t>Channel Islands</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dirty="0">
                          <a:solidFill>
                            <a:srgbClr val="000000"/>
                          </a:solidFill>
                          <a:effectLst/>
                          <a:latin typeface="+mn-lt"/>
                        </a:rPr>
                        <a:t>6/1/2020</a:t>
                      </a:r>
                    </a:p>
                  </a:txBody>
                  <a:tcPr marL="3600" marR="3600" marT="3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47183133"/>
                  </a:ext>
                </a:extLst>
              </a:tr>
              <a:tr h="198120">
                <a:tc>
                  <a:txBody>
                    <a:bodyPr/>
                    <a:lstStyle/>
                    <a:p>
                      <a:pPr algn="l" fontAlgn="ctr"/>
                      <a:r>
                        <a:rPr lang="en-US" sz="1200" b="0" i="0" u="none" strike="noStrike" dirty="0">
                          <a:solidFill>
                            <a:srgbClr val="000000"/>
                          </a:solidFill>
                          <a:effectLst/>
                          <a:latin typeface="+mn-lt"/>
                        </a:rPr>
                        <a:t>Chico</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dirty="0">
                          <a:solidFill>
                            <a:srgbClr val="000000"/>
                          </a:solidFill>
                          <a:effectLst/>
                          <a:latin typeface="+mn-lt"/>
                        </a:rPr>
                        <a:t>6/1/2020</a:t>
                      </a:r>
                    </a:p>
                  </a:txBody>
                  <a:tcPr marL="3600" marR="3600" marT="3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21897909"/>
                  </a:ext>
                </a:extLst>
              </a:tr>
              <a:tr h="198120">
                <a:tc>
                  <a:txBody>
                    <a:bodyPr/>
                    <a:lstStyle/>
                    <a:p>
                      <a:pPr algn="l" fontAlgn="ctr"/>
                      <a:r>
                        <a:rPr lang="en-US" sz="1200" b="0" i="0" u="none" strike="noStrike" dirty="0">
                          <a:solidFill>
                            <a:srgbClr val="000000"/>
                          </a:solidFill>
                          <a:effectLst/>
                          <a:latin typeface="+mn-lt"/>
                        </a:rPr>
                        <a:t>Dominguez Hills</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dirty="0">
                          <a:solidFill>
                            <a:srgbClr val="000000"/>
                          </a:solidFill>
                          <a:effectLst/>
                          <a:latin typeface="+mn-lt"/>
                        </a:rPr>
                        <a:t>6/1/2020</a:t>
                      </a:r>
                    </a:p>
                  </a:txBody>
                  <a:tcPr marL="3600" marR="3600" marT="3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24539247"/>
                  </a:ext>
                </a:extLst>
              </a:tr>
              <a:tr h="198120">
                <a:tc>
                  <a:txBody>
                    <a:bodyPr/>
                    <a:lstStyle/>
                    <a:p>
                      <a:pPr algn="l" fontAlgn="ctr"/>
                      <a:r>
                        <a:rPr lang="en-US" sz="1200" b="0" i="0" u="none" strike="noStrike" dirty="0">
                          <a:solidFill>
                            <a:srgbClr val="000000"/>
                          </a:solidFill>
                          <a:effectLst/>
                          <a:latin typeface="+mn-lt"/>
                        </a:rPr>
                        <a:t>East Bay</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200" b="0" i="0" u="none" strike="noStrike" dirty="0">
                          <a:solidFill>
                            <a:srgbClr val="000000"/>
                          </a:solidFill>
                          <a:effectLst/>
                          <a:latin typeface="+mn-lt"/>
                        </a:rPr>
                        <a:t>6/1/2020</a:t>
                      </a:r>
                    </a:p>
                  </a:txBody>
                  <a:tcPr marL="3600" marR="3600" marT="3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56509778"/>
                  </a:ext>
                </a:extLst>
              </a:tr>
              <a:tr h="198120">
                <a:tc>
                  <a:txBody>
                    <a:bodyPr/>
                    <a:lstStyle/>
                    <a:p>
                      <a:pPr algn="l" fontAlgn="ctr"/>
                      <a:r>
                        <a:rPr lang="en-US" sz="1200" b="0" i="0" u="none" strike="noStrike" dirty="0">
                          <a:solidFill>
                            <a:srgbClr val="000000"/>
                          </a:solidFill>
                          <a:effectLst/>
                          <a:latin typeface="+mn-lt"/>
                        </a:rPr>
                        <a:t>Fresno</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dirty="0">
                          <a:solidFill>
                            <a:srgbClr val="000000"/>
                          </a:solidFill>
                          <a:effectLst/>
                          <a:latin typeface="+mn-lt"/>
                        </a:rPr>
                        <a:t>5/1/2020</a:t>
                      </a:r>
                    </a:p>
                  </a:txBody>
                  <a:tcPr marL="3600" marR="3600" marT="3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114664"/>
                  </a:ext>
                </a:extLst>
              </a:tr>
              <a:tr h="198120">
                <a:tc>
                  <a:txBody>
                    <a:bodyPr/>
                    <a:lstStyle/>
                    <a:p>
                      <a:pPr algn="l" fontAlgn="ctr"/>
                      <a:r>
                        <a:rPr lang="en-US" sz="1200" b="0" i="0" u="none" strike="noStrike" dirty="0">
                          <a:solidFill>
                            <a:srgbClr val="000000"/>
                          </a:solidFill>
                          <a:effectLst/>
                          <a:latin typeface="+mn-lt"/>
                        </a:rPr>
                        <a:t>Fullerton</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dirty="0">
                          <a:solidFill>
                            <a:srgbClr val="000000"/>
                          </a:solidFill>
                          <a:effectLst/>
                          <a:latin typeface="+mn-lt"/>
                        </a:rPr>
                        <a:t>5/1/2020</a:t>
                      </a:r>
                    </a:p>
                  </a:txBody>
                  <a:tcPr marL="3600" marR="3600" marT="3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01571809"/>
                  </a:ext>
                </a:extLst>
              </a:tr>
              <a:tr h="198120">
                <a:tc>
                  <a:txBody>
                    <a:bodyPr/>
                    <a:lstStyle/>
                    <a:p>
                      <a:pPr algn="l" fontAlgn="ctr"/>
                      <a:r>
                        <a:rPr lang="en-US" sz="1200" b="0" i="0" u="none" strike="noStrike" dirty="0">
                          <a:solidFill>
                            <a:srgbClr val="000000"/>
                          </a:solidFill>
                          <a:effectLst/>
                          <a:latin typeface="+mn-lt"/>
                        </a:rPr>
                        <a:t>Humboldt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dirty="0">
                          <a:solidFill>
                            <a:srgbClr val="000000"/>
                          </a:solidFill>
                          <a:effectLst/>
                          <a:latin typeface="+mn-lt"/>
                        </a:rPr>
                        <a:t>6/1/2020</a:t>
                      </a:r>
                    </a:p>
                  </a:txBody>
                  <a:tcPr marL="3600" marR="3600" marT="3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61949919"/>
                  </a:ext>
                </a:extLst>
              </a:tr>
              <a:tr h="198120">
                <a:tc>
                  <a:txBody>
                    <a:bodyPr/>
                    <a:lstStyle/>
                    <a:p>
                      <a:pPr algn="l" fontAlgn="ctr"/>
                      <a:r>
                        <a:rPr lang="en-US" sz="1200" b="0" i="0" u="none" strike="noStrike">
                          <a:solidFill>
                            <a:srgbClr val="000000"/>
                          </a:solidFill>
                          <a:effectLst/>
                          <a:latin typeface="+mn-lt"/>
                        </a:rPr>
                        <a:t>Long Beach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dirty="0">
                          <a:solidFill>
                            <a:srgbClr val="000000"/>
                          </a:solidFill>
                          <a:effectLst/>
                          <a:latin typeface="+mn-lt"/>
                        </a:rPr>
                        <a:t>5/1/2020</a:t>
                      </a:r>
                    </a:p>
                  </a:txBody>
                  <a:tcPr marL="3600" marR="3600" marT="3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5141804"/>
                  </a:ext>
                </a:extLst>
              </a:tr>
              <a:tr h="198120">
                <a:tc>
                  <a:txBody>
                    <a:bodyPr/>
                    <a:lstStyle/>
                    <a:p>
                      <a:pPr algn="l" fontAlgn="ctr"/>
                      <a:r>
                        <a:rPr lang="en-US" sz="1200" b="0" i="0" u="none" strike="noStrike" dirty="0">
                          <a:solidFill>
                            <a:srgbClr val="000000"/>
                          </a:solidFill>
                          <a:effectLst/>
                          <a:latin typeface="+mn-lt"/>
                        </a:rPr>
                        <a:t>Los Angeles</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dirty="0">
                          <a:solidFill>
                            <a:srgbClr val="000000"/>
                          </a:solidFill>
                          <a:effectLst/>
                          <a:latin typeface="+mn-lt"/>
                        </a:rPr>
                        <a:t>5/1/2020</a:t>
                      </a:r>
                    </a:p>
                  </a:txBody>
                  <a:tcPr marL="3600" marR="3600" marT="3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13976997"/>
                  </a:ext>
                </a:extLst>
              </a:tr>
              <a:tr h="198120">
                <a:tc>
                  <a:txBody>
                    <a:bodyPr/>
                    <a:lstStyle/>
                    <a:p>
                      <a:pPr algn="l" fontAlgn="ctr"/>
                      <a:r>
                        <a:rPr lang="en-US" sz="1200" b="0" i="0" u="none" strike="noStrike" dirty="0">
                          <a:solidFill>
                            <a:srgbClr val="000000"/>
                          </a:solidFill>
                          <a:effectLst/>
                          <a:latin typeface="+mn-lt"/>
                        </a:rPr>
                        <a:t>Maritime</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dirty="0">
                          <a:solidFill>
                            <a:srgbClr val="000000"/>
                          </a:solidFill>
                          <a:effectLst/>
                          <a:latin typeface="+mn-lt"/>
                        </a:rPr>
                        <a:t>5/1/2020</a:t>
                      </a:r>
                    </a:p>
                  </a:txBody>
                  <a:tcPr marL="3600" marR="3600" marT="3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30536583"/>
                  </a:ext>
                </a:extLst>
              </a:tr>
              <a:tr h="198120">
                <a:tc>
                  <a:txBody>
                    <a:bodyPr/>
                    <a:lstStyle/>
                    <a:p>
                      <a:pPr algn="l" fontAlgn="ctr"/>
                      <a:r>
                        <a:rPr lang="en-US" sz="1200" b="0" i="0" u="none" strike="noStrike" dirty="0">
                          <a:solidFill>
                            <a:srgbClr val="000000"/>
                          </a:solidFill>
                          <a:effectLst/>
                          <a:latin typeface="+mn-lt"/>
                        </a:rPr>
                        <a:t>Monterey Bay</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dirty="0">
                          <a:solidFill>
                            <a:srgbClr val="000000"/>
                          </a:solidFill>
                          <a:effectLst/>
                          <a:latin typeface="+mn-lt"/>
                        </a:rPr>
                        <a:t>6/1/2020</a:t>
                      </a:r>
                    </a:p>
                  </a:txBody>
                  <a:tcPr marL="3600" marR="3600" marT="3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4194802"/>
                  </a:ext>
                </a:extLst>
              </a:tr>
              <a:tr h="198120">
                <a:tc>
                  <a:txBody>
                    <a:bodyPr/>
                    <a:lstStyle/>
                    <a:p>
                      <a:pPr algn="l" fontAlgn="ctr"/>
                      <a:r>
                        <a:rPr lang="en-US" sz="1200" b="0" i="0" u="none" strike="noStrike" dirty="0">
                          <a:solidFill>
                            <a:srgbClr val="000000"/>
                          </a:solidFill>
                          <a:effectLst/>
                          <a:latin typeface="+mn-lt"/>
                        </a:rPr>
                        <a:t>Northridge</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dirty="0">
                          <a:solidFill>
                            <a:srgbClr val="000000"/>
                          </a:solidFill>
                          <a:effectLst/>
                          <a:latin typeface="+mn-lt"/>
                        </a:rPr>
                        <a:t>5/1/2020</a:t>
                      </a:r>
                    </a:p>
                  </a:txBody>
                  <a:tcPr marL="3600" marR="3600" marT="3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84759466"/>
                  </a:ext>
                </a:extLst>
              </a:tr>
              <a:tr h="198120">
                <a:tc>
                  <a:txBody>
                    <a:bodyPr/>
                    <a:lstStyle/>
                    <a:p>
                      <a:pPr algn="l" fontAlgn="ctr"/>
                      <a:r>
                        <a:rPr lang="en-US" sz="1200" b="0" i="0" u="none" strike="noStrike">
                          <a:solidFill>
                            <a:srgbClr val="000000"/>
                          </a:solidFill>
                          <a:effectLst/>
                          <a:latin typeface="+mn-lt"/>
                        </a:rPr>
                        <a:t>Pomona</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dirty="0">
                          <a:solidFill>
                            <a:srgbClr val="000000"/>
                          </a:solidFill>
                          <a:effectLst/>
                          <a:latin typeface="+mn-lt"/>
                        </a:rPr>
                        <a:t>6/1/2020</a:t>
                      </a:r>
                    </a:p>
                  </a:txBody>
                  <a:tcPr marL="3600" marR="3600" marT="3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03335090"/>
                  </a:ext>
                </a:extLst>
              </a:tr>
              <a:tr h="198120">
                <a:tc>
                  <a:txBody>
                    <a:bodyPr/>
                    <a:lstStyle/>
                    <a:p>
                      <a:pPr algn="l" fontAlgn="ctr"/>
                      <a:r>
                        <a:rPr lang="en-US" sz="1200" b="0" i="0" u="none" strike="noStrike" dirty="0">
                          <a:solidFill>
                            <a:srgbClr val="000000"/>
                          </a:solidFill>
                          <a:effectLst/>
                          <a:latin typeface="+mn-lt"/>
                        </a:rPr>
                        <a:t>Sacramento</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dirty="0">
                          <a:solidFill>
                            <a:srgbClr val="000000"/>
                          </a:solidFill>
                          <a:effectLst/>
                          <a:latin typeface="+mn-lt"/>
                        </a:rPr>
                        <a:t>6/1/2020</a:t>
                      </a:r>
                    </a:p>
                  </a:txBody>
                  <a:tcPr marL="3600" marR="3600" marT="3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18507699"/>
                  </a:ext>
                </a:extLst>
              </a:tr>
              <a:tr h="198120">
                <a:tc>
                  <a:txBody>
                    <a:bodyPr/>
                    <a:lstStyle/>
                    <a:p>
                      <a:pPr algn="l" fontAlgn="ctr"/>
                      <a:r>
                        <a:rPr lang="en-US" sz="1200" b="0" i="0" u="none" strike="noStrike">
                          <a:solidFill>
                            <a:srgbClr val="000000"/>
                          </a:solidFill>
                          <a:effectLst/>
                          <a:latin typeface="+mn-lt"/>
                        </a:rPr>
                        <a:t>San Bernardino</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dirty="0">
                          <a:solidFill>
                            <a:srgbClr val="000000"/>
                          </a:solidFill>
                          <a:effectLst/>
                          <a:latin typeface="+mn-lt"/>
                        </a:rPr>
                        <a:t>6/1/2020</a:t>
                      </a:r>
                    </a:p>
                  </a:txBody>
                  <a:tcPr marL="3600" marR="3600" marT="3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7417749"/>
                  </a:ext>
                </a:extLst>
              </a:tr>
              <a:tr h="198120">
                <a:tc>
                  <a:txBody>
                    <a:bodyPr/>
                    <a:lstStyle/>
                    <a:p>
                      <a:pPr algn="l" fontAlgn="ctr"/>
                      <a:r>
                        <a:rPr lang="en-US" sz="1200" b="0" i="0" u="none" strike="noStrike">
                          <a:solidFill>
                            <a:srgbClr val="000000"/>
                          </a:solidFill>
                          <a:effectLst/>
                          <a:latin typeface="+mn-lt"/>
                        </a:rPr>
                        <a:t>San Diego</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dirty="0">
                          <a:solidFill>
                            <a:srgbClr val="000000"/>
                          </a:solidFill>
                          <a:effectLst/>
                          <a:latin typeface="+mn-lt"/>
                        </a:rPr>
                        <a:t>5/1/2020</a:t>
                      </a:r>
                    </a:p>
                  </a:txBody>
                  <a:tcPr marL="3600" marR="3600" marT="3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51207222"/>
                  </a:ext>
                </a:extLst>
              </a:tr>
              <a:tr h="198120">
                <a:tc>
                  <a:txBody>
                    <a:bodyPr/>
                    <a:lstStyle/>
                    <a:p>
                      <a:pPr algn="l" fontAlgn="ctr"/>
                      <a:r>
                        <a:rPr lang="en-US" sz="1200" b="0" i="0" u="none" strike="noStrike" dirty="0">
                          <a:solidFill>
                            <a:srgbClr val="000000"/>
                          </a:solidFill>
                          <a:effectLst/>
                          <a:latin typeface="+mn-lt"/>
                        </a:rPr>
                        <a:t>San Francisco</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dirty="0">
                          <a:solidFill>
                            <a:srgbClr val="000000"/>
                          </a:solidFill>
                          <a:effectLst/>
                          <a:latin typeface="+mn-lt"/>
                        </a:rPr>
                        <a:t>6/1/2020</a:t>
                      </a:r>
                    </a:p>
                  </a:txBody>
                  <a:tcPr marL="3600" marR="3600" marT="3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71576861"/>
                  </a:ext>
                </a:extLst>
              </a:tr>
              <a:tr h="198120">
                <a:tc>
                  <a:txBody>
                    <a:bodyPr/>
                    <a:lstStyle/>
                    <a:p>
                      <a:pPr algn="l" fontAlgn="ctr"/>
                      <a:r>
                        <a:rPr lang="en-US" sz="1200" b="0" i="0" u="none" strike="noStrike" dirty="0">
                          <a:solidFill>
                            <a:srgbClr val="000000"/>
                          </a:solidFill>
                          <a:effectLst/>
                          <a:latin typeface="+mn-lt"/>
                        </a:rPr>
                        <a:t>San Jose</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dirty="0">
                          <a:solidFill>
                            <a:srgbClr val="000000"/>
                          </a:solidFill>
                          <a:effectLst/>
                          <a:latin typeface="+mn-lt"/>
                        </a:rPr>
                        <a:t>6/1/2020</a:t>
                      </a:r>
                    </a:p>
                  </a:txBody>
                  <a:tcPr marL="3600" marR="3600" marT="3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52022698"/>
                  </a:ext>
                </a:extLst>
              </a:tr>
              <a:tr h="198120">
                <a:tc>
                  <a:txBody>
                    <a:bodyPr/>
                    <a:lstStyle/>
                    <a:p>
                      <a:pPr algn="l" fontAlgn="ctr"/>
                      <a:r>
                        <a:rPr lang="en-US" sz="1200" b="0" i="0" u="none" strike="noStrike" dirty="0">
                          <a:solidFill>
                            <a:srgbClr val="000000"/>
                          </a:solidFill>
                          <a:effectLst/>
                          <a:latin typeface="+mn-lt"/>
                        </a:rPr>
                        <a:t>San Luis Obispo</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dirty="0">
                          <a:solidFill>
                            <a:srgbClr val="000000"/>
                          </a:solidFill>
                          <a:effectLst/>
                          <a:latin typeface="+mn-lt"/>
                        </a:rPr>
                        <a:t>5/1/2020</a:t>
                      </a:r>
                    </a:p>
                  </a:txBody>
                  <a:tcPr marL="3600" marR="3600" marT="3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7677851"/>
                  </a:ext>
                </a:extLst>
              </a:tr>
              <a:tr h="198120">
                <a:tc>
                  <a:txBody>
                    <a:bodyPr/>
                    <a:lstStyle/>
                    <a:p>
                      <a:pPr algn="l" fontAlgn="ctr"/>
                      <a:r>
                        <a:rPr lang="en-US" sz="1200" b="0" i="0" u="none" strike="noStrike" dirty="0">
                          <a:solidFill>
                            <a:srgbClr val="000000"/>
                          </a:solidFill>
                          <a:effectLst/>
                          <a:latin typeface="+mn-lt"/>
                        </a:rPr>
                        <a:t>San Marcos</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dirty="0">
                          <a:solidFill>
                            <a:srgbClr val="000000"/>
                          </a:solidFill>
                          <a:effectLst/>
                          <a:latin typeface="+mn-lt"/>
                        </a:rPr>
                        <a:t>6/1/2020</a:t>
                      </a:r>
                    </a:p>
                  </a:txBody>
                  <a:tcPr marL="3600" marR="3600" marT="3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87119747"/>
                  </a:ext>
                </a:extLst>
              </a:tr>
              <a:tr h="198120">
                <a:tc>
                  <a:txBody>
                    <a:bodyPr/>
                    <a:lstStyle/>
                    <a:p>
                      <a:pPr algn="l" fontAlgn="ctr"/>
                      <a:r>
                        <a:rPr lang="en-US" sz="1200" b="0" i="0" u="none" strike="noStrike">
                          <a:solidFill>
                            <a:srgbClr val="000000"/>
                          </a:solidFill>
                          <a:effectLst/>
                          <a:latin typeface="+mn-lt"/>
                        </a:rPr>
                        <a:t>Sonoma</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dirty="0">
                          <a:solidFill>
                            <a:srgbClr val="000000"/>
                          </a:solidFill>
                          <a:effectLst/>
                          <a:latin typeface="+mn-lt"/>
                        </a:rPr>
                        <a:t>6/1/2020</a:t>
                      </a:r>
                    </a:p>
                  </a:txBody>
                  <a:tcPr marL="3600" marR="3600" marT="3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20123324"/>
                  </a:ext>
                </a:extLst>
              </a:tr>
              <a:tr h="198120">
                <a:tc>
                  <a:txBody>
                    <a:bodyPr/>
                    <a:lstStyle/>
                    <a:p>
                      <a:pPr algn="l" fontAlgn="ctr"/>
                      <a:r>
                        <a:rPr lang="en-US" sz="1200" b="0" i="0" u="none" strike="noStrike" dirty="0">
                          <a:solidFill>
                            <a:srgbClr val="000000"/>
                          </a:solidFill>
                          <a:effectLst/>
                          <a:latin typeface="+mn-lt"/>
                        </a:rPr>
                        <a:t>Stanislaus</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dirty="0">
                          <a:solidFill>
                            <a:srgbClr val="000000"/>
                          </a:solidFill>
                          <a:effectLst/>
                          <a:latin typeface="+mn-lt"/>
                        </a:rPr>
                        <a:t>5/1/2020</a:t>
                      </a:r>
                    </a:p>
                  </a:txBody>
                  <a:tcPr marL="3600" marR="3600" marT="3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81912772"/>
                  </a:ext>
                </a:extLst>
              </a:tr>
            </a:tbl>
          </a:graphicData>
        </a:graphic>
      </p:graphicFrame>
    </p:spTree>
    <p:extLst>
      <p:ext uri="{BB962C8B-B14F-4D97-AF65-F5344CB8AC3E}">
        <p14:creationId xmlns:p14="http://schemas.microsoft.com/office/powerpoint/2010/main" val="550123397"/>
      </p:ext>
    </p:extLst>
  </p:cSld>
  <p:clrMapOvr>
    <a:masterClrMapping/>
  </p:clrMapOvr>
  <p:transition spd="med">
    <p:push dir="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243"/>
        <p:cNvGrpSpPr/>
        <p:nvPr/>
      </p:nvGrpSpPr>
      <p:grpSpPr>
        <a:xfrm>
          <a:off x="0" y="0"/>
          <a:ext cx="0" cy="0"/>
          <a:chOff x="0" y="0"/>
          <a:chExt cx="0" cy="0"/>
        </a:xfrm>
      </p:grpSpPr>
      <p:sp>
        <p:nvSpPr>
          <p:cNvPr id="245" name="Shape 245"/>
          <p:cNvSpPr txBox="1">
            <a:spLocks noGrp="1"/>
          </p:cNvSpPr>
          <p:nvPr>
            <p:ph type="ctrTitle" idx="4294967295"/>
          </p:nvPr>
        </p:nvSpPr>
        <p:spPr>
          <a:xfrm>
            <a:off x="0" y="5019675"/>
            <a:ext cx="9144000" cy="123825"/>
          </a:xfrm>
          <a:prstGeom prst="rect">
            <a:avLst/>
          </a:prstGeom>
          <a:solidFill>
            <a:schemeClr val="accent5">
              <a:lumMod val="75000"/>
            </a:schemeClr>
          </a:solidFill>
          <a:ln>
            <a:noFill/>
          </a:ln>
        </p:spPr>
        <p:txBody>
          <a:bodyPr wrap="square" lIns="91425" tIns="91425" rIns="91425" bIns="91425" anchor="t" anchorCtr="0">
            <a:noAutofit/>
          </a:bodyPr>
          <a:lstStyle/>
          <a:p>
            <a:pPr marL="0" marR="0" lvl="0" indent="-228600" algn="l" rtl="0">
              <a:lnSpc>
                <a:spcPct val="100000"/>
              </a:lnSpc>
              <a:spcBef>
                <a:spcPts val="0"/>
              </a:spcBef>
              <a:spcAft>
                <a:spcPts val="0"/>
              </a:spcAft>
              <a:buClr>
                <a:srgbClr val="6AA84F"/>
              </a:buClr>
              <a:buSzPct val="100000"/>
              <a:buFont typeface="Proxima Nova"/>
              <a:buNone/>
            </a:pP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r>
              <a:rPr lang="en-US" sz="3600" b="0" i="0" u="none" strike="noStrike" cap="none">
                <a:solidFill>
                  <a:srgbClr val="6AA84F"/>
                </a:solidFill>
                <a:latin typeface="Proxima Nova"/>
                <a:ea typeface="Proxima Nova"/>
                <a:cs typeface="Proxima Nova"/>
                <a:sym typeface="Proxima Nova"/>
              </a:rPr>
              <a:t/>
            </a:r>
            <a:br>
              <a:rPr lang="en-US" sz="3600" b="0" i="0" u="none" strike="noStrike" cap="none">
                <a:solidFill>
                  <a:srgbClr val="6AA84F"/>
                </a:solidFill>
                <a:latin typeface="Proxima Nova"/>
                <a:ea typeface="Proxima Nova"/>
                <a:cs typeface="Proxima Nova"/>
                <a:sym typeface="Proxima Nova"/>
              </a:rPr>
            </a:br>
            <a:endParaRPr lang="en-US" sz="3600" b="0" i="0" u="none" strike="noStrike" cap="none">
              <a:solidFill>
                <a:srgbClr val="6AA84F"/>
              </a:solidFill>
              <a:latin typeface="Proxima Nova"/>
              <a:ea typeface="Proxima Nova"/>
              <a:cs typeface="Proxima Nova"/>
              <a:sym typeface="Proxima Nova"/>
            </a:endParaRPr>
          </a:p>
        </p:txBody>
      </p:sp>
      <p:sp>
        <p:nvSpPr>
          <p:cNvPr id="8" name="Shape 106"/>
          <p:cNvSpPr txBox="1"/>
          <p:nvPr/>
        </p:nvSpPr>
        <p:spPr>
          <a:xfrm>
            <a:off x="0" y="4056299"/>
            <a:ext cx="5389417" cy="963376"/>
          </a:xfrm>
          <a:prstGeom prst="rect">
            <a:avLst/>
          </a:prstGeom>
          <a:solidFill>
            <a:schemeClr val="bg1"/>
          </a:solidFill>
          <a:ln>
            <a:noFill/>
          </a:ln>
        </p:spPr>
        <p:txBody>
          <a:bodyPr wrap="square" lIns="91425" tIns="91425" rIns="91425" bIns="91425" anchor="ctr" anchorCtr="0">
            <a:noAutofit/>
          </a:bodyPr>
          <a:lstStyle/>
          <a:p>
            <a:pPr lvl="0" indent="-190500" algn="ctr">
              <a:buClr>
                <a:srgbClr val="F3F3F3"/>
              </a:buClr>
              <a:buSzPct val="100000"/>
            </a:pPr>
            <a:r>
              <a:rPr lang="en-US" sz="3000" b="1" dirty="0">
                <a:solidFill>
                  <a:schemeClr val="accent5">
                    <a:lumMod val="75000"/>
                  </a:schemeClr>
                </a:solidFill>
              </a:rPr>
              <a:t>Admission Defer Request</a:t>
            </a:r>
            <a:endParaRPr lang="en-US" sz="3000" b="1" i="0" u="none" strike="noStrike" cap="none" dirty="0">
              <a:solidFill>
                <a:schemeClr val="accent5">
                  <a:lumMod val="75000"/>
                </a:schemeClr>
              </a:solidFill>
              <a:sym typeface="Arial"/>
            </a:endParaRPr>
          </a:p>
        </p:txBody>
      </p:sp>
      <p:sp>
        <p:nvSpPr>
          <p:cNvPr id="6" name="Shape 118"/>
          <p:cNvSpPr txBox="1"/>
          <p:nvPr/>
        </p:nvSpPr>
        <p:spPr>
          <a:xfrm>
            <a:off x="103128" y="228054"/>
            <a:ext cx="2658676" cy="2501396"/>
          </a:xfrm>
          <a:prstGeom prst="rect">
            <a:avLst/>
          </a:prstGeom>
          <a:solidFill>
            <a:schemeClr val="bg1"/>
          </a:solidFill>
          <a:ln>
            <a:noFill/>
          </a:ln>
        </p:spPr>
        <p:txBody>
          <a:bodyPr wrap="square" lIns="91425" tIns="91425" rIns="91425" bIns="91425" anchor="ctr" anchorCtr="0">
            <a:noAutofit/>
          </a:bodyPr>
          <a:lstStyle/>
          <a:p>
            <a:pPr marL="285750" lvl="0" indent="-285750">
              <a:lnSpc>
                <a:spcPct val="115000"/>
              </a:lnSpc>
              <a:spcAft>
                <a:spcPts val="1200"/>
              </a:spcAft>
              <a:buClr>
                <a:schemeClr val="accent5"/>
              </a:buClr>
              <a:buSzPct val="100000"/>
              <a:buFont typeface="Arial" panose="020B0604020202020204" pitchFamily="34" charset="0"/>
              <a:buChar char="•"/>
            </a:pPr>
            <a:r>
              <a:rPr lang="en-US" dirty="0">
                <a:solidFill>
                  <a:schemeClr val="accent5">
                    <a:lumMod val="75000"/>
                  </a:schemeClr>
                </a:solidFill>
              </a:rPr>
              <a:t>Students should contact the campus admission office</a:t>
            </a:r>
          </a:p>
          <a:p>
            <a:pPr marL="285750" lvl="0" indent="-285750">
              <a:lnSpc>
                <a:spcPct val="115000"/>
              </a:lnSpc>
              <a:spcAft>
                <a:spcPts val="1200"/>
              </a:spcAft>
              <a:buClr>
                <a:schemeClr val="accent5"/>
              </a:buClr>
              <a:buSzPct val="100000"/>
              <a:buFont typeface="Arial" panose="020B0604020202020204" pitchFamily="34" charset="0"/>
              <a:buChar char="•"/>
            </a:pPr>
            <a:r>
              <a:rPr lang="en-US" dirty="0">
                <a:solidFill>
                  <a:schemeClr val="accent5">
                    <a:lumMod val="75000"/>
                  </a:schemeClr>
                </a:solidFill>
              </a:rPr>
              <a:t>Each campus has their own procedure</a:t>
            </a:r>
          </a:p>
          <a:p>
            <a:pPr marL="285750" lvl="0" indent="-285750">
              <a:lnSpc>
                <a:spcPct val="115000"/>
              </a:lnSpc>
              <a:spcAft>
                <a:spcPts val="1200"/>
              </a:spcAft>
              <a:buClr>
                <a:schemeClr val="accent5"/>
              </a:buClr>
              <a:buSzPct val="100000"/>
              <a:buFont typeface="Arial" panose="020B0604020202020204" pitchFamily="34" charset="0"/>
              <a:buChar char="•"/>
            </a:pPr>
            <a:r>
              <a:rPr lang="en-US" dirty="0">
                <a:solidFill>
                  <a:schemeClr val="accent5">
                    <a:lumMod val="75000"/>
                  </a:schemeClr>
                </a:solidFill>
              </a:rPr>
              <a:t>Campuses will consider requests on a case-by-case basis</a:t>
            </a:r>
          </a:p>
        </p:txBody>
      </p:sp>
      <p:sp>
        <p:nvSpPr>
          <p:cNvPr id="7" name="TextBox 6"/>
          <p:cNvSpPr txBox="1"/>
          <p:nvPr/>
        </p:nvSpPr>
        <p:spPr>
          <a:xfrm>
            <a:off x="7154984" y="4838700"/>
            <a:ext cx="1989016" cy="304800"/>
          </a:xfrm>
          <a:prstGeom prst="rect">
            <a:avLst/>
          </a:prstGeom>
          <a:solidFill>
            <a:srgbClr val="FF0000"/>
          </a:solidFill>
        </p:spPr>
        <p:txBody>
          <a:bodyPr wrap="square" rtlCol="0">
            <a:spAutoFit/>
          </a:bodyPr>
          <a:lstStyle/>
          <a:p>
            <a:pPr algn="ctr"/>
            <a:r>
              <a:rPr lang="en-US" dirty="0">
                <a:solidFill>
                  <a:schemeClr val="bg1"/>
                </a:solidFill>
                <a:latin typeface="+mn-lt"/>
              </a:rPr>
              <a:t>CSU Northridge</a:t>
            </a:r>
          </a:p>
        </p:txBody>
      </p:sp>
    </p:spTree>
  </p:cSld>
  <p:clrMapOvr>
    <a:masterClrMapping/>
  </p:clrMapOvr>
</p:sld>
</file>

<file path=ppt/theme/theme1.xml><?xml version="1.0" encoding="utf-8"?>
<a:theme xmlns:a="http://schemas.openxmlformats.org/drawingml/2006/main" name="3_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1_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1536</Words>
  <Application>Microsoft Office PowerPoint</Application>
  <PresentationFormat>On-screen Show (16:9)</PresentationFormat>
  <Paragraphs>302</Paragraphs>
  <Slides>24</Slides>
  <Notes>18</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24</vt:i4>
      </vt:variant>
    </vt:vector>
  </HeadingPairs>
  <TitlesOfParts>
    <vt:vector size="39" baseType="lpstr">
      <vt:lpstr>Sansumi-Bold</vt:lpstr>
      <vt:lpstr>Times New Roman</vt:lpstr>
      <vt:lpstr>Avenir Next</vt:lpstr>
      <vt:lpstr>Symbol</vt:lpstr>
      <vt:lpstr>Arial</vt:lpstr>
      <vt:lpstr>Proxima Nova</vt:lpstr>
      <vt:lpstr>Calibri Light</vt:lpstr>
      <vt:lpstr>Calibri</vt:lpstr>
      <vt:lpstr>Footlight MT Light</vt:lpstr>
      <vt:lpstr>Arial Black</vt:lpstr>
      <vt:lpstr>Lato</vt:lpstr>
      <vt:lpstr>3_Spearmint</vt:lpstr>
      <vt:lpstr>11_Spearmint</vt:lpstr>
      <vt:lpstr>1_Office Theme</vt:lpstr>
      <vt:lpstr>2_Office Theme</vt:lpstr>
      <vt:lpstr>PowerPoint Presentation</vt:lpstr>
      <vt:lpstr>PowerPoint Presentation</vt:lpstr>
      <vt:lpstr>PowerPoint Presentation</vt:lpstr>
      <vt:lpstr>FOR MORE INFORMATION AND RESOURCES PLEASE VISIT US @</vt:lpstr>
      <vt:lpstr>   </vt:lpstr>
      <vt:lpstr>   </vt:lpstr>
      <vt:lpstr>   </vt:lpstr>
      <vt:lpstr>   </vt:lpstr>
      <vt:lpstr>   </vt:lpstr>
      <vt:lpstr>   </vt:lpstr>
      <vt:lpstr>   </vt:lpstr>
      <vt:lpstr>   </vt:lpstr>
      <vt:lpstr>   </vt:lpstr>
      <vt:lpstr>   </vt:lpstr>
      <vt:lpstr>   </vt:lpstr>
      <vt:lpstr>   </vt:lpstr>
      <vt:lpstr>   </vt:lpstr>
      <vt:lpstr>   </vt:lpstr>
      <vt:lpstr>   </vt:lpstr>
      <vt:lpstr>   </vt:lpstr>
      <vt:lpstr>PowerPoint Presentation</vt:lpstr>
      <vt:lpstr>PowerPoint Presentation</vt:lpstr>
      <vt:lpstr>FOR MORE INFORMATION AND RESOURCES PLEASE VISIT US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2020-04-30T16:34:43Z</dcterms:modified>
</cp:coreProperties>
</file>