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91" r:id="rId5"/>
    <p:sldId id="393" r:id="rId6"/>
    <p:sldId id="395" r:id="rId7"/>
    <p:sldId id="384" r:id="rId8"/>
    <p:sldId id="397" r:id="rId9"/>
    <p:sldId id="398" r:id="rId10"/>
    <p:sldId id="396" r:id="rId11"/>
    <p:sldId id="399" r:id="rId12"/>
    <p:sldId id="400" r:id="rId13"/>
    <p:sldId id="401" r:id="rId14"/>
    <p:sldId id="402" r:id="rId15"/>
    <p:sldId id="403" r:id="rId16"/>
    <p:sldId id="404" r:id="rId17"/>
    <p:sldId id="416" r:id="rId18"/>
    <p:sldId id="414" r:id="rId19"/>
    <p:sldId id="415" r:id="rId20"/>
    <p:sldId id="417" r:id="rId21"/>
    <p:sldId id="418" r:id="rId22"/>
    <p:sldId id="419" r:id="rId23"/>
    <p:sldId id="420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421" r:id="rId33"/>
    <p:sldId id="392" r:id="rId34"/>
  </p:sldIdLst>
  <p:sldSz cx="9144000" cy="5143500" type="screen16x9"/>
  <p:notesSz cx="6858000" cy="91440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1pPr>
    <a:lvl2pPr marL="4572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2pPr>
    <a:lvl3pPr marL="9144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3pPr>
    <a:lvl4pPr marL="13716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4pPr>
    <a:lvl5pPr marL="18288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488">
          <p15:clr>
            <a:srgbClr val="A4A3A4"/>
          </p15:clr>
        </p15:guide>
        <p15:guide id="2" pos="2880">
          <p15:clr>
            <a:srgbClr val="A4A3A4"/>
          </p15:clr>
        </p15:guide>
        <p15:guide id="3" pos="432">
          <p15:clr>
            <a:srgbClr val="A4A3A4"/>
          </p15:clr>
        </p15:guide>
        <p15:guide id="4" pos="5280">
          <p15:clr>
            <a:srgbClr val="A4A3A4"/>
          </p15:clr>
        </p15:guide>
        <p15:guide id="5" pos="720">
          <p15:clr>
            <a:srgbClr val="A4A3A4"/>
          </p15:clr>
        </p15:guide>
        <p15:guide id="6" pos="981">
          <p15:clr>
            <a:srgbClr val="A4A3A4"/>
          </p15:clr>
        </p15:guide>
        <p15:guide id="7" orient="horz" pos="11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clrMru>
    <a:srgbClr val="0066CC"/>
    <a:srgbClr val="D1D1D1"/>
    <a:srgbClr val="F4F4F4"/>
    <a:srgbClr val="F7092C"/>
    <a:srgbClr val="7BBE49"/>
    <a:srgbClr val="2A7E41"/>
    <a:srgbClr val="F2D362"/>
    <a:srgbClr val="244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0" autoAdjust="0"/>
    <p:restoredTop sz="64063" autoAdjust="0"/>
  </p:normalViewPr>
  <p:slideViewPr>
    <p:cSldViewPr showGuides="1">
      <p:cViewPr varScale="1">
        <p:scale>
          <a:sx n="79" d="100"/>
          <a:sy n="79" d="100"/>
        </p:scale>
        <p:origin x="1243" y="72"/>
      </p:cViewPr>
      <p:guideLst>
        <p:guide orient="horz" pos="1488"/>
        <p:guide pos="2880"/>
        <p:guide pos="432"/>
        <p:guide pos="5280"/>
        <p:guide pos="720"/>
        <p:guide pos="981"/>
        <p:guide orient="horz" pos="11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44" d="100"/>
          <a:sy n="144" d="100"/>
        </p:scale>
        <p:origin x="-387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EA8CCA5-0865-E648-80F1-6D199FD55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4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56FA5F3-902D-2A46-A9CC-2BC535031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20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Craig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52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CSUSB will move from</a:t>
            </a:r>
            <a:r>
              <a:rPr lang="en-US" baseline="0" dirty="0" smtClean="0"/>
              <a:t> a Quarter to a Semester Academic Calendar in Fall 2020, in alignment with our CSU and Community College partners.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being asked to essentially triple our 4-year graduation rate while reducing any equity gaps.  In general, this means increasing units attempted/completed while reducing DFWI rates and making sure all student benefit.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6FA5F3-902D-2A46-A9CC-2BC5350313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75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Faye:</a:t>
            </a:r>
          </a:p>
          <a:p>
            <a:r>
              <a:rPr lang="en-US" dirty="0" smtClean="0"/>
              <a:t>EAP has a history of evolving (STAR </a:t>
            </a:r>
            <a:r>
              <a:rPr lang="en-US" dirty="0" smtClean="0">
                <a:sym typeface="Wingdings" panose="05000000000000000000" pitchFamily="2" charset="2"/>
              </a:rPr>
              <a:t> SBAC),</a:t>
            </a:r>
            <a:r>
              <a:rPr lang="en-US" baseline="0" dirty="0" smtClean="0">
                <a:sym typeface="Wingdings" panose="05000000000000000000" pitchFamily="2" charset="2"/>
              </a:rPr>
              <a:t> with EO1110 we’ll continue to evolve but EAP is </a:t>
            </a:r>
            <a:r>
              <a:rPr lang="en-US" dirty="0" smtClean="0"/>
              <a:t>the first multiple measure</a:t>
            </a:r>
            <a:r>
              <a:rPr lang="en-US" baseline="0" dirty="0" smtClean="0"/>
              <a:t> available to prospective CSU students.</a:t>
            </a:r>
            <a:r>
              <a:rPr lang="en-US" dirty="0" smtClean="0"/>
              <a:t> Our</a:t>
            </a:r>
            <a:r>
              <a:rPr lang="en-US" baseline="0" dirty="0" smtClean="0"/>
              <a:t> goal and components remain. </a:t>
            </a:r>
            <a:r>
              <a:rPr lang="en-US" dirty="0" smtClean="0"/>
              <a:t>Does not impact admissions.  Still have to release scores.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6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 smtClean="0"/>
              <a:t>MRWC provides an opportunity for STEM students who struggled with Algebra II to gain broader depth of understanding before moving into the Calculus Pathway</a:t>
            </a:r>
          </a:p>
          <a:p>
            <a:pPr lvl="0"/>
            <a:r>
              <a:rPr lang="en-US" sz="1200" dirty="0" smtClean="0"/>
              <a:t>For Foundational Credential teachers, there may be an option to add in a calculus unit and prepare for and complete CSET Mathematics Subtest III, thus allowing them to obtain a full mathematics credential</a:t>
            </a:r>
            <a:r>
              <a:rPr lang="en-US" sz="1200" dirty="0" smtClean="0"/>
              <a:t>.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CSU Bridge Courses:  Funded by CDE MRCI-Mathematics</a:t>
            </a:r>
            <a:r>
              <a:rPr lang="en-US" sz="1200" baseline="0" dirty="0" smtClean="0"/>
              <a:t> Readiness Challenge Imitative</a:t>
            </a:r>
          </a:p>
          <a:p>
            <a:pPr lvl="0"/>
            <a:endParaRPr lang="en-US" sz="1200" baseline="0" dirty="0" smtClean="0"/>
          </a:p>
          <a:p>
            <a:pPr lvl="0"/>
            <a:r>
              <a:rPr lang="en-US" sz="1200" baseline="0" dirty="0" smtClean="0"/>
              <a:t>Alternative pathway to advance math, emphasizes on understanding of math practices, strengthens and deepens the understanding of key algebra concepts, and post </a:t>
            </a:r>
            <a:r>
              <a:rPr lang="en-US" sz="1200" baseline="0" dirty="0" err="1" smtClean="0"/>
              <a:t>alg</a:t>
            </a:r>
            <a:r>
              <a:rPr lang="en-US" sz="1200" baseline="0" dirty="0" smtClean="0"/>
              <a:t> II</a:t>
            </a:r>
          </a:p>
          <a:p>
            <a:pPr lvl="0"/>
            <a:endParaRPr lang="en-US" sz="1200" baseline="0" dirty="0" smtClean="0"/>
          </a:p>
          <a:p>
            <a:pPr lvl="0"/>
            <a:r>
              <a:rPr lang="en-US" sz="1200" baseline="0" dirty="0" smtClean="0"/>
              <a:t>Monterey</a:t>
            </a:r>
          </a:p>
          <a:p>
            <a:pPr lvl="0"/>
            <a:r>
              <a:rPr lang="en-US" sz="1200" baseline="0" dirty="0" smtClean="0"/>
              <a:t>Northridge </a:t>
            </a:r>
          </a:p>
          <a:p>
            <a:pPr lvl="0"/>
            <a:r>
              <a:rPr lang="en-US" sz="1200" baseline="0" dirty="0" smtClean="0"/>
              <a:t>SAC</a:t>
            </a:r>
            <a:endParaRPr lang="en-US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SB-MRWC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20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districts, 48 HS, 74 teachers, 2963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students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SD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45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4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Distribute Roadmap document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98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Aurora</a:t>
            </a:r>
          </a:p>
          <a:p>
            <a:r>
              <a:rPr lang="en-US" dirty="0" smtClean="0"/>
              <a:t>New Academic</a:t>
            </a:r>
            <a:r>
              <a:rPr lang="en-US" baseline="0" dirty="0" smtClean="0"/>
              <a:t> Pathways brochure</a:t>
            </a:r>
            <a:endParaRPr lang="en-US" dirty="0" smtClean="0"/>
          </a:p>
          <a:p>
            <a:r>
              <a:rPr lang="en-US" dirty="0" smtClean="0"/>
              <a:t>Page 8 &amp; 9 are English</a:t>
            </a:r>
          </a:p>
          <a:p>
            <a:r>
              <a:rPr lang="en-US" dirty="0" smtClean="0"/>
              <a:t>Page 10 &amp; 11 are Math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Fall 17 total 2364 (48% participated)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Fall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18 total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2574</a:t>
            </a:r>
            <a:r>
              <a:rPr lang="en-US" dirty="0" smtClean="0"/>
              <a:t>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21% participated)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Fall 19 total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2926</a:t>
            </a:r>
            <a:r>
              <a:rPr lang="en-US" dirty="0" smtClean="0"/>
              <a:t> 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17% participated)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Each one as 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3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59794"/>
            <a:ext cx="7772400" cy="1021556"/>
          </a:xfrm>
        </p:spPr>
        <p:txBody>
          <a:bodyPr anchor="t"/>
          <a:lstStyle>
            <a:lvl1pPr algn="l">
              <a:defRPr sz="4000" b="1" cap="all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34653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57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4300"/>
            <a:ext cx="1943100" cy="271819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4300"/>
            <a:ext cx="5676900" cy="27181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2159794"/>
            <a:ext cx="7772400" cy="1021556"/>
          </a:xfrm>
        </p:spPr>
        <p:txBody>
          <a:bodyPr anchor="t"/>
          <a:lstStyle>
            <a:lvl1pPr algn="l">
              <a:defRPr sz="4000" b="1" cap="all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34653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_867-Generic_PowerPoint-16to9_Layout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8150"/>
            <a:ext cx="50292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1428750"/>
            <a:ext cx="5029200" cy="2971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 rot="21345362">
            <a:off x="6446028" y="1685375"/>
            <a:ext cx="2178400" cy="1303020"/>
          </a:xfr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 rot="297885">
            <a:off x="6394420" y="3149924"/>
            <a:ext cx="2178400" cy="1303020"/>
          </a:xfr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 rot="207395">
            <a:off x="6310424" y="273583"/>
            <a:ext cx="2178400" cy="1303020"/>
          </a:xfr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_867-Generic_PowerPoint-16to9_Layout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0" name="Picture Placeholder 2"/>
          <p:cNvSpPr>
            <a:spLocks noGrp="1"/>
          </p:cNvSpPr>
          <p:nvPr>
            <p:ph type="pic" idx="11"/>
          </p:nvPr>
        </p:nvSpPr>
        <p:spPr>
          <a:xfrm rot="21345362">
            <a:off x="6446028" y="1685375"/>
            <a:ext cx="2178400" cy="1303020"/>
          </a:xfrm>
          <a:solidFill>
            <a:srgbClr val="FFFFFF">
              <a:shade val="85000"/>
            </a:srgbClr>
          </a:solidFill>
          <a:ln w="88900" cap="sq">
            <a:solidFill>
              <a:srgbClr val="0058B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2"/>
          </p:nvPr>
        </p:nvSpPr>
        <p:spPr>
          <a:xfrm rot="297885">
            <a:off x="6394420" y="3149924"/>
            <a:ext cx="2178400" cy="1303020"/>
          </a:xfrm>
          <a:solidFill>
            <a:srgbClr val="FFFFFF">
              <a:shade val="85000"/>
            </a:srgbClr>
          </a:solidFill>
          <a:ln w="88900" cap="sq">
            <a:solidFill>
              <a:srgbClr val="0058B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"/>
          </p:nvPr>
        </p:nvSpPr>
        <p:spPr>
          <a:xfrm rot="207395">
            <a:off x="6310424" y="273583"/>
            <a:ext cx="2178400" cy="1303020"/>
          </a:xfrm>
          <a:solidFill>
            <a:srgbClr val="FFFFFF">
              <a:shade val="85000"/>
            </a:srgbClr>
          </a:solidFill>
          <a:ln w="88900" cap="sq">
            <a:solidFill>
              <a:srgbClr val="0058B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438150"/>
            <a:ext cx="50292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1428750"/>
            <a:ext cx="5029200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57301"/>
            <a:ext cx="3810000" cy="1575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1"/>
            <a:ext cx="3810000" cy="1575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57301"/>
            <a:ext cx="7772400" cy="157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16_867-Generic_PowerPoint-16to9_BLUEfooter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" y="4402836"/>
            <a:ext cx="9144000" cy="740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59" r:id="rId2"/>
    <p:sldLayoutId id="2147483761" r:id="rId3"/>
    <p:sldLayoutId id="2147483770" r:id="rId4"/>
    <p:sldLayoutId id="2147483772" r:id="rId5"/>
    <p:sldLayoutId id="2147483760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ebdings" charset="2"/>
        <a:buChar char="&lt;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Wong@csusb.edu" TargetMode="External"/><Relationship Id="rId2" Type="http://schemas.openxmlformats.org/officeDocument/2006/relationships/hyperlink" Target="mailto:vilchis@csusb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Ht3sBUWY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Coyote%20First%20Step%20-%202018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sustudentsuccess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powell@rcoe.us" TargetMode="External"/><Relationship Id="rId2" Type="http://schemas.openxmlformats.org/officeDocument/2006/relationships/hyperlink" Target="http://writing.csusuccess.org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31525" y="742950"/>
            <a:ext cx="7643673" cy="130453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/>
              <a:t>CSUSB Early Outreach</a:t>
            </a:r>
          </a:p>
          <a:p>
            <a:r>
              <a:rPr lang="en-US" sz="2700" dirty="0" smtClean="0"/>
              <a:t>CSU  </a:t>
            </a:r>
            <a:r>
              <a:rPr lang="en-US" sz="2700" dirty="0"/>
              <a:t>Academic </a:t>
            </a:r>
            <a:r>
              <a:rPr lang="en-US" sz="2700" dirty="0" smtClean="0"/>
              <a:t>Preparation and Updates from the California State University Chancellor’s Office</a:t>
            </a:r>
            <a:endParaRPr lang="en-US" sz="2700" dirty="0"/>
          </a:p>
          <a:p>
            <a:endParaRPr lang="en-US" sz="1800" smtClean="0"/>
          </a:p>
          <a:p>
            <a:r>
              <a:rPr lang="en-US" sz="1800" smtClean="0"/>
              <a:t>February </a:t>
            </a:r>
            <a:r>
              <a:rPr lang="en-US" sz="1800" dirty="0"/>
              <a:t>4, 2020</a:t>
            </a: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1431525" y="2733490"/>
            <a:ext cx="7643674" cy="185071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dirty="0"/>
              <a:t>Aurora Vilchis, Early Start Program </a:t>
            </a:r>
            <a:r>
              <a:rPr lang="en-US" sz="1500" dirty="0"/>
              <a:t>Coordinator</a:t>
            </a:r>
            <a:endParaRPr lang="fr-FR" sz="1500" dirty="0"/>
          </a:p>
          <a:p>
            <a:pPr lvl="1"/>
            <a:r>
              <a:rPr lang="fr-FR" sz="1350" dirty="0">
                <a:hlinkClick r:id="rId2"/>
              </a:rPr>
              <a:t>vilchis@csusb.edu</a:t>
            </a:r>
            <a:r>
              <a:rPr lang="fr-FR" sz="1350" dirty="0"/>
              <a:t> / (909) 537-4457</a:t>
            </a:r>
          </a:p>
          <a:p>
            <a:pPr lvl="1"/>
            <a:endParaRPr lang="fr-FR" sz="1350" dirty="0"/>
          </a:p>
          <a:p>
            <a:r>
              <a:rPr lang="en-US" sz="1500" dirty="0"/>
              <a:t>Faye Wong, Early Assessment Program Coordinator</a:t>
            </a:r>
          </a:p>
          <a:p>
            <a:pPr lvl="1"/>
            <a:r>
              <a:rPr lang="en-US" sz="1350" dirty="0">
                <a:hlinkClick r:id="rId3"/>
              </a:rPr>
              <a:t>FWong@csusb.edu</a:t>
            </a:r>
            <a:r>
              <a:rPr lang="en-US" sz="1350" dirty="0"/>
              <a:t> / (909) 537-3506</a:t>
            </a:r>
          </a:p>
          <a:p>
            <a:pPr lvl="1"/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" y="0"/>
            <a:ext cx="1212274" cy="45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790828" cy="44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7150"/>
            <a:ext cx="8049972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3350"/>
            <a:ext cx="8458200" cy="42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33350"/>
            <a:ext cx="8189755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333751"/>
            <a:ext cx="1676400" cy="11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87313"/>
            <a:ext cx="6000750" cy="6556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Early Start Program (ESP)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9" y="628650"/>
            <a:ext cx="5829300" cy="1571625"/>
          </a:xfrm>
        </p:spPr>
        <p:txBody>
          <a:bodyPr/>
          <a:lstStyle/>
          <a:p>
            <a:r>
              <a:rPr lang="en-US" sz="1350" dirty="0"/>
              <a:t>The Early Start Program serves CSU admitted first - time freshman requiring skills development in written communication and/or mathematics/quantitative reasoning to better prepare students and increase their ability to successfully complete their baccalaureate degree in a timely manner.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95" y="2114550"/>
            <a:ext cx="5271508" cy="23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0"/>
            <a:ext cx="4838700" cy="3581400"/>
          </a:xfrm>
        </p:spPr>
        <p:txBody>
          <a:bodyPr/>
          <a:lstStyle/>
          <a:p>
            <a:r>
              <a:rPr lang="en-US" sz="1800" dirty="0" smtClean="0"/>
              <a:t>Standardized Tests</a:t>
            </a:r>
          </a:p>
          <a:p>
            <a:pPr lvl="1"/>
            <a:r>
              <a:rPr lang="en-US" sz="1800" dirty="0" smtClean="0"/>
              <a:t>California </a:t>
            </a:r>
            <a:r>
              <a:rPr lang="en-US" sz="1800" dirty="0"/>
              <a:t>Assessment of Student Performance and Progress (</a:t>
            </a:r>
            <a:r>
              <a:rPr lang="en-US" sz="1800" dirty="0" smtClean="0"/>
              <a:t>CAASPP)/ESP</a:t>
            </a:r>
          </a:p>
          <a:p>
            <a:pPr lvl="1"/>
            <a:r>
              <a:rPr lang="en-US" sz="1800" dirty="0" smtClean="0"/>
              <a:t>SAT/ACT</a:t>
            </a:r>
          </a:p>
          <a:p>
            <a:pPr lvl="1"/>
            <a:r>
              <a:rPr lang="en-US" sz="1800" dirty="0" smtClean="0"/>
              <a:t>AP</a:t>
            </a:r>
          </a:p>
          <a:p>
            <a:r>
              <a:rPr lang="en-US" sz="1800" dirty="0" smtClean="0"/>
              <a:t>High School GPA</a:t>
            </a:r>
          </a:p>
          <a:p>
            <a:r>
              <a:rPr lang="en-US" sz="1800" dirty="0" smtClean="0"/>
              <a:t>High School Coursework</a:t>
            </a:r>
          </a:p>
          <a:p>
            <a:r>
              <a:rPr lang="en-US" sz="1800" dirty="0" smtClean="0"/>
              <a:t>High School Math GPA</a:t>
            </a:r>
          </a:p>
          <a:p>
            <a:endParaRPr lang="en-US" dirty="0"/>
          </a:p>
        </p:txBody>
      </p:sp>
      <p:pic>
        <p:nvPicPr>
          <p:cNvPr id="4" name="Google Shape;274;p27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895350"/>
            <a:ext cx="27432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8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Placement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1257300"/>
            <a:ext cx="5829300" cy="3086100"/>
          </a:xfrm>
        </p:spPr>
        <p:txBody>
          <a:bodyPr/>
          <a:lstStyle/>
          <a:p>
            <a:r>
              <a:rPr lang="en-US" sz="1500" dirty="0"/>
              <a:t>Fulfilled Requirement (category I)</a:t>
            </a:r>
          </a:p>
          <a:p>
            <a:pPr lvl="1"/>
            <a:r>
              <a:rPr lang="en-US" sz="1350" dirty="0"/>
              <a:t>Has fulfilled the GE Subarea A2 and/or B4 requirement</a:t>
            </a:r>
          </a:p>
          <a:p>
            <a:r>
              <a:rPr lang="en-US" sz="1500" dirty="0"/>
              <a:t>Enroll in GE “Ready” (cat. II)</a:t>
            </a:r>
          </a:p>
          <a:p>
            <a:pPr lvl="1"/>
            <a:r>
              <a:rPr lang="en-US" sz="1350" dirty="0"/>
              <a:t>Ready for placement in a GE Subarea A2 and/or B4 course</a:t>
            </a:r>
          </a:p>
          <a:p>
            <a:r>
              <a:rPr lang="en-US" sz="1500" dirty="0"/>
              <a:t> Enroll in Supported GE “Ready with Support” (cat. III)</a:t>
            </a:r>
          </a:p>
          <a:p>
            <a:pPr lvl="1"/>
            <a:r>
              <a:rPr lang="en-US" sz="1350" dirty="0"/>
              <a:t>Placement in a supported GE Subarea A2 and/or B4 course and recommended Early Start</a:t>
            </a:r>
          </a:p>
          <a:p>
            <a:r>
              <a:rPr lang="en-US" sz="1500" dirty="0"/>
              <a:t> ESP Required “Ready with Support and Early Start” (cat. IV)</a:t>
            </a:r>
          </a:p>
          <a:p>
            <a:pPr lvl="1"/>
            <a:r>
              <a:rPr lang="en-US" sz="1350" dirty="0"/>
              <a:t>Require placement in a supported GE Subarea A2 and/or B4 course and required Early Start</a:t>
            </a:r>
          </a:p>
        </p:txBody>
      </p:sp>
    </p:spTree>
    <p:extLst>
      <p:ext uri="{BB962C8B-B14F-4D97-AF65-F5344CB8AC3E}">
        <p14:creationId xmlns:p14="http://schemas.microsoft.com/office/powerpoint/2010/main" val="3465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28600"/>
            <a:ext cx="6057900" cy="857250"/>
          </a:xfrm>
        </p:spPr>
        <p:txBody>
          <a:bodyPr/>
          <a:lstStyle/>
          <a:p>
            <a:r>
              <a:rPr lang="en-US" dirty="0"/>
              <a:t>Coyote First STEP (CFS)</a:t>
            </a:r>
            <a:br>
              <a:rPr lang="en-US" dirty="0"/>
            </a:br>
            <a:r>
              <a:rPr lang="en-US" i="1" dirty="0"/>
              <a:t>Student Transition Enrichment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8750"/>
            <a:ext cx="8458200" cy="3200400"/>
          </a:xfrm>
        </p:spPr>
        <p:txBody>
          <a:bodyPr/>
          <a:lstStyle/>
          <a:p>
            <a:r>
              <a:rPr lang="en-US" sz="1500" dirty="0"/>
              <a:t>Students participate in an intensive summer math program. </a:t>
            </a:r>
          </a:p>
          <a:p>
            <a:r>
              <a:rPr lang="en-US" sz="1500" dirty="0"/>
              <a:t>Students experience life in the residence halls</a:t>
            </a:r>
          </a:p>
          <a:p>
            <a:r>
              <a:rPr lang="en-US" sz="1500" dirty="0"/>
              <a:t>Become better acquainted with the campus </a:t>
            </a:r>
          </a:p>
          <a:p>
            <a:r>
              <a:rPr lang="en-US" sz="1500" dirty="0"/>
              <a:t>Make some new friends along the way</a:t>
            </a:r>
          </a:p>
          <a:p>
            <a:r>
              <a:rPr lang="en-US" sz="1500" dirty="0"/>
              <a:t>The program is </a:t>
            </a:r>
            <a:r>
              <a:rPr lang="en-US" sz="1500" b="1" i="1" dirty="0">
                <a:solidFill>
                  <a:schemeClr val="accent3">
                    <a:lumMod val="75000"/>
                  </a:schemeClr>
                </a:solidFill>
              </a:rPr>
              <a:t>FREE</a:t>
            </a:r>
            <a:r>
              <a:rPr lang="en-US" sz="1500" dirty="0"/>
              <a:t> of cost to students</a:t>
            </a:r>
          </a:p>
          <a:p>
            <a:pPr marL="0" indent="0" algn="ctr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en-US" sz="1500" u="sng" dirty="0">
                <a:solidFill>
                  <a:schemeClr val="hlink"/>
                </a:solidFill>
                <a:ea typeface="Arial"/>
                <a:cs typeface="Arial"/>
                <a:sym typeface="Arial"/>
                <a:hlinkClick r:id="rId3"/>
              </a:rPr>
              <a:t>https://www.youtube.com/watch?v=muHt3sBUWYs</a:t>
            </a:r>
            <a:endParaRPr lang="en-US" sz="15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r>
              <a:rPr lang="en-US" sz="1350" dirty="0"/>
              <a:t>Summer 2017 – 1,136 participants (48% of fall 17 incoming freshman)</a:t>
            </a:r>
          </a:p>
          <a:p>
            <a:r>
              <a:rPr lang="en-US" sz="1350" dirty="0"/>
              <a:t>Summer 2018 – 542 participants (21% of fall 18 incoming freshman)</a:t>
            </a:r>
          </a:p>
          <a:p>
            <a:r>
              <a:rPr lang="en-US" sz="1350" dirty="0"/>
              <a:t>Summer 2019 – 500 participants  (17% of fall 19 incoming freshman)</a:t>
            </a:r>
          </a:p>
        </p:txBody>
      </p:sp>
      <p:pic>
        <p:nvPicPr>
          <p:cNvPr id="6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600201"/>
            <a:ext cx="1229783" cy="14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9ECAAF-4EED-4C2A-B3C4-A7A2C4DE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57150"/>
            <a:ext cx="5829300" cy="857250"/>
          </a:xfrm>
        </p:spPr>
        <p:txBody>
          <a:bodyPr/>
          <a:lstStyle/>
          <a:p>
            <a:r>
              <a:rPr lang="en-US" dirty="0" smtClean="0"/>
              <a:t>CFS Goals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3A42B-8043-4D9F-AF69-76C44E4AE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850" y="971550"/>
            <a:ext cx="5600700" cy="3429000"/>
          </a:xfrm>
        </p:spPr>
        <p:txBody>
          <a:bodyPr/>
          <a:lstStyle/>
          <a:p>
            <a:r>
              <a:rPr lang="en-US" sz="1500" dirty="0"/>
              <a:t>Math Self-Efficacy</a:t>
            </a:r>
          </a:p>
          <a:p>
            <a:pPr lvl="1"/>
            <a:r>
              <a:rPr lang="en-US" sz="1350" dirty="0"/>
              <a:t>Students will increase their beliefs about their math capabilities.</a:t>
            </a:r>
          </a:p>
          <a:p>
            <a:r>
              <a:rPr lang="en-US" sz="1500" dirty="0">
                <a:cs typeface="Arial"/>
              </a:rPr>
              <a:t>Connection</a:t>
            </a:r>
            <a:endParaRPr lang="en-US" dirty="0"/>
          </a:p>
          <a:p>
            <a:pPr lvl="1"/>
            <a:r>
              <a:rPr lang="en-US" sz="1350" dirty="0"/>
              <a:t>Students will develop positive connection with peers, staff and faculty members within the university.</a:t>
            </a:r>
            <a:endParaRPr lang="en-US" dirty="0"/>
          </a:p>
          <a:p>
            <a:r>
              <a:rPr lang="en-US" sz="1500" dirty="0"/>
              <a:t>Navigation</a:t>
            </a:r>
          </a:p>
          <a:p>
            <a:pPr lvl="1"/>
            <a:r>
              <a:rPr lang="en-US" sz="1350" dirty="0"/>
              <a:t>Students will be able to identify campus resources that provide social, health and academic support</a:t>
            </a:r>
          </a:p>
          <a:p>
            <a:r>
              <a:rPr lang="en-US" sz="1500" dirty="0"/>
              <a:t>College Skills</a:t>
            </a:r>
          </a:p>
          <a:p>
            <a:pPr lvl="1"/>
            <a:r>
              <a:rPr lang="en-US" sz="1350" dirty="0"/>
              <a:t>Students will develop stronger skills associated with college success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98" y="1085850"/>
            <a:ext cx="637953" cy="57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97" y="1816260"/>
            <a:ext cx="637953" cy="584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96" y="2607955"/>
            <a:ext cx="641354" cy="58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97" y="3486150"/>
            <a:ext cx="641354" cy="6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to Semester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Fall 2020</a:t>
            </a:r>
          </a:p>
          <a:p>
            <a:r>
              <a:rPr lang="en-US" dirty="0" smtClean="0"/>
              <a:t>Q2S</a:t>
            </a:r>
          </a:p>
          <a:p>
            <a:r>
              <a:rPr lang="en-US" dirty="0" smtClean="0"/>
              <a:t>Catalog Rights</a:t>
            </a:r>
          </a:p>
          <a:p>
            <a:r>
              <a:rPr lang="en-US" dirty="0" smtClean="0"/>
              <a:t>No loss of academic progress</a:t>
            </a:r>
          </a:p>
          <a:p>
            <a:r>
              <a:rPr lang="en-US" dirty="0" smtClean="0"/>
              <a:t>No increased cost for degree completion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12"/>
          <a:stretch/>
        </p:blipFill>
        <p:spPr>
          <a:xfrm>
            <a:off x="5776673" y="1112520"/>
            <a:ext cx="2657143" cy="21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57350" y="914400"/>
            <a:ext cx="5829300" cy="3657600"/>
          </a:xfrm>
        </p:spPr>
        <p:txBody>
          <a:bodyPr/>
          <a:lstStyle/>
          <a:p>
            <a:r>
              <a:rPr lang="en-US" sz="1800" dirty="0" smtClean="0"/>
              <a:t>Introductions</a:t>
            </a:r>
          </a:p>
          <a:p>
            <a:r>
              <a:rPr lang="en-US" sz="1800" dirty="0"/>
              <a:t>Early Assessment Program (EAP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Expository Reading &amp; Writing Course (ERWC)</a:t>
            </a:r>
            <a:endParaRPr lang="en-US" sz="1800" dirty="0" smtClean="0"/>
          </a:p>
          <a:p>
            <a:r>
              <a:rPr lang="en-US" sz="1800" dirty="0" smtClean="0"/>
              <a:t>Quantitative Reasoning (QR)</a:t>
            </a:r>
            <a:endParaRPr lang="en-US" sz="1800" dirty="0"/>
          </a:p>
          <a:p>
            <a:r>
              <a:rPr lang="en-US" sz="1800" dirty="0" smtClean="0"/>
              <a:t>Early </a:t>
            </a:r>
            <a:r>
              <a:rPr lang="en-US" sz="1800" dirty="0"/>
              <a:t>Start Program (ESP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Coyote First STEP (CFS)</a:t>
            </a:r>
          </a:p>
          <a:p>
            <a:r>
              <a:rPr lang="en-US" sz="1800" dirty="0" smtClean="0"/>
              <a:t>CSUSB Quarter to Semester Conversion (Q2S)</a:t>
            </a:r>
            <a:endParaRPr lang="en-US" sz="1800" dirty="0"/>
          </a:p>
          <a:p>
            <a:r>
              <a:rPr lang="en-US" sz="1800" dirty="0" smtClean="0"/>
              <a:t>Resources and Q &amp; A</a:t>
            </a:r>
          </a:p>
        </p:txBody>
      </p:sp>
    </p:spTree>
    <p:extLst>
      <p:ext uri="{BB962C8B-B14F-4D97-AF65-F5344CB8AC3E}">
        <p14:creationId xmlns:p14="http://schemas.microsoft.com/office/powerpoint/2010/main" val="12952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 2025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1257300"/>
            <a:ext cx="5829300" cy="2971800"/>
          </a:xfrm>
        </p:spPr>
        <p:txBody>
          <a:bodyPr/>
          <a:lstStyle/>
          <a:p>
            <a:r>
              <a:rPr lang="en-US" sz="1350" dirty="0"/>
              <a:t>Purpose</a:t>
            </a:r>
          </a:p>
          <a:p>
            <a:pPr lvl="1"/>
            <a:r>
              <a:rPr lang="en-US" sz="1200" dirty="0"/>
              <a:t>The California State University launched its CSU Graduation Initiative 2025 in January 2015 with a clear goal: to increase graduation rates for our 475,000 students across all 23 campuses.</a:t>
            </a:r>
          </a:p>
          <a:p>
            <a:r>
              <a:rPr lang="en-US" sz="1350" dirty="0"/>
              <a:t>Objectives</a:t>
            </a:r>
          </a:p>
          <a:p>
            <a:pPr lvl="1"/>
            <a:r>
              <a:rPr lang="en-US" sz="1200" dirty="0"/>
              <a:t>Increasing the 6-year graduation rate for first-time freshmen to 62%</a:t>
            </a:r>
          </a:p>
          <a:p>
            <a:pPr lvl="1"/>
            <a:r>
              <a:rPr lang="en-US" sz="1200" dirty="0"/>
              <a:t>Increasing the 4-year graduation rate for first-time freshmen to 30%</a:t>
            </a:r>
          </a:p>
          <a:p>
            <a:pPr lvl="1"/>
            <a:r>
              <a:rPr lang="en-US" sz="1200" dirty="0"/>
              <a:t>Increasing the 4-year graduation rate for transfer students to 83%</a:t>
            </a:r>
          </a:p>
          <a:p>
            <a:pPr lvl="1"/>
            <a:r>
              <a:rPr lang="en-US" sz="1200" dirty="0"/>
              <a:t>Increasing the 2-year graduation rate for transfer students to 45%</a:t>
            </a:r>
          </a:p>
          <a:p>
            <a:pPr lvl="1"/>
            <a:r>
              <a:rPr lang="en-US" sz="1200" dirty="0"/>
              <a:t>Eliminating the achievement gap</a:t>
            </a:r>
          </a:p>
        </p:txBody>
      </p:sp>
    </p:spTree>
    <p:extLst>
      <p:ext uri="{BB962C8B-B14F-4D97-AF65-F5344CB8AC3E}">
        <p14:creationId xmlns:p14="http://schemas.microsoft.com/office/powerpoint/2010/main" val="885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5829300" cy="571500"/>
          </a:xfrm>
        </p:spPr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Google Shape;265;p26"/>
          <p:cNvSpPr txBox="1">
            <a:spLocks/>
          </p:cNvSpPr>
          <p:nvPr/>
        </p:nvSpPr>
        <p:spPr bwMode="auto">
          <a:xfrm>
            <a:off x="2457450" y="762000"/>
            <a:ext cx="457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10000"/>
              </a:buClr>
              <a:buSzPts val="2400"/>
            </a:pPr>
            <a:r>
              <a:rPr lang="en-US" sz="1800" u="sng" kern="0" dirty="0">
                <a:solidFill>
                  <a:srgbClr val="010000"/>
                </a:solidFill>
                <a:hlinkClick r:id="rId2"/>
              </a:rPr>
              <a:t>www.csustudentsuccess.org</a:t>
            </a:r>
            <a:endParaRPr lang="en-US" sz="3000" kern="0" dirty="0"/>
          </a:p>
        </p:txBody>
      </p:sp>
      <p:pic>
        <p:nvPicPr>
          <p:cNvPr id="5" name="Google Shape;26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1375" y="1076437"/>
            <a:ext cx="5999560" cy="182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8;p26"/>
          <p:cNvPicPr preferRelativeResize="0"/>
          <p:nvPr/>
        </p:nvPicPr>
        <p:blipFill rotWithShape="1">
          <a:blip r:embed="rId4">
            <a:alphaModFix/>
          </a:blip>
          <a:srcRect b="13888"/>
          <a:stretch/>
        </p:blipFill>
        <p:spPr>
          <a:xfrm>
            <a:off x="1581375" y="2898513"/>
            <a:ext cx="6229349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9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CSU Dashboards</a:t>
            </a:r>
            <a:endParaRPr lang="en-US" dirty="0"/>
          </a:p>
        </p:txBody>
      </p:sp>
      <p:pic>
        <p:nvPicPr>
          <p:cNvPr id="4" name="Google Shape;68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57350" y="857250"/>
            <a:ext cx="6103620" cy="3566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2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7300" y="623832"/>
            <a:ext cx="3699035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9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178" y="1721784"/>
            <a:ext cx="3697829" cy="102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97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300" y="2759818"/>
            <a:ext cx="3693008" cy="103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9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4817" y="613140"/>
            <a:ext cx="2989118" cy="10807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607"/>
              </a:srgbClr>
            </a:outerShdw>
          </a:effectLst>
        </p:spPr>
      </p:pic>
      <p:pic>
        <p:nvPicPr>
          <p:cNvPr id="8" name="Google Shape;700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5259" y="1821355"/>
            <a:ext cx="607466" cy="59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01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52727" y="1827192"/>
            <a:ext cx="601440" cy="58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02;p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40828" y="1815976"/>
            <a:ext cx="656882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03;p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8486" y="2562843"/>
            <a:ext cx="607466" cy="59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04;p5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26710" y="2563516"/>
            <a:ext cx="601439" cy="58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1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3;p27"/>
          <p:cNvSpPr txBox="1">
            <a:spLocks noGrp="1"/>
          </p:cNvSpPr>
          <p:nvPr>
            <p:ph type="title"/>
          </p:nvPr>
        </p:nvSpPr>
        <p:spPr>
          <a:xfrm>
            <a:off x="1143000" y="1657350"/>
            <a:ext cx="3486150" cy="1257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Academic Preparation Brochure </a:t>
            </a:r>
            <a:r>
              <a:rPr lang="en-US" sz="2400" dirty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dirty="0">
                <a:solidFill>
                  <a:srgbClr val="010000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5" name="Google Shape;274;p27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 bwMode="auto">
          <a:xfrm>
            <a:off x="4629150" y="114300"/>
            <a:ext cx="3343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0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26895"/>
            <a:ext cx="5829300" cy="544606"/>
          </a:xfrm>
        </p:spPr>
        <p:txBody>
          <a:bodyPr/>
          <a:lstStyle/>
          <a:p>
            <a:r>
              <a:rPr lang="en-US" dirty="0" smtClean="0"/>
              <a:t>Math Placement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09" y="514350"/>
            <a:ext cx="5303981" cy="40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49" y="18826"/>
            <a:ext cx="5829300" cy="571500"/>
          </a:xfrm>
        </p:spPr>
        <p:txBody>
          <a:bodyPr/>
          <a:lstStyle/>
          <a:p>
            <a:r>
              <a:rPr lang="en-US" dirty="0" smtClean="0"/>
              <a:t>English Placement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73" y="578203"/>
            <a:ext cx="5094651" cy="39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57150"/>
            <a:ext cx="5829300" cy="1028700"/>
          </a:xfrm>
        </p:spPr>
        <p:txBody>
          <a:bodyPr/>
          <a:lstStyle/>
          <a:p>
            <a:r>
              <a:rPr lang="en-US" dirty="0" smtClean="0"/>
              <a:t>Undergraduate Studies</a:t>
            </a:r>
            <a:endParaRPr lang="en-US" dirty="0"/>
          </a:p>
        </p:txBody>
      </p:sp>
      <p:pic>
        <p:nvPicPr>
          <p:cNvPr id="4" name="Google Shape;280;p28"/>
          <p:cNvPicPr preferRelativeResize="0"/>
          <p:nvPr/>
        </p:nvPicPr>
        <p:blipFill rotWithShape="1">
          <a:blip r:embed="rId2">
            <a:alphaModFix/>
          </a:blip>
          <a:srcRect l="33587" t="21535" r="33178" b="9792"/>
          <a:stretch/>
        </p:blipFill>
        <p:spPr>
          <a:xfrm>
            <a:off x="4725270" y="791146"/>
            <a:ext cx="2875681" cy="367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1;p28"/>
          <p:cNvPicPr preferRelativeResize="0"/>
          <p:nvPr/>
        </p:nvPicPr>
        <p:blipFill rotWithShape="1">
          <a:blip r:embed="rId2">
            <a:alphaModFix/>
          </a:blip>
          <a:srcRect l="66140" t="20541" r="822" b="10894"/>
          <a:stretch/>
        </p:blipFill>
        <p:spPr>
          <a:xfrm>
            <a:off x="2000251" y="801289"/>
            <a:ext cx="2725019" cy="3656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6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9;g646df7ceff_1_10"/>
          <p:cNvPicPr preferRelativeResize="0"/>
          <p:nvPr/>
        </p:nvPicPr>
        <p:blipFill rotWithShape="1">
          <a:blip r:embed="rId2">
            <a:alphaModFix/>
          </a:blip>
          <a:srcRect l="33976" t="21068" r="33925" b="10793"/>
          <a:stretch/>
        </p:blipFill>
        <p:spPr>
          <a:xfrm>
            <a:off x="1257301" y="137161"/>
            <a:ext cx="3309320" cy="440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0;g646df7ceff_1_10"/>
          <p:cNvPicPr preferRelativeResize="0"/>
          <p:nvPr/>
        </p:nvPicPr>
        <p:blipFill rotWithShape="1">
          <a:blip r:embed="rId2">
            <a:alphaModFix/>
          </a:blip>
          <a:srcRect l="625" t="21568" r="65918" b="10543"/>
          <a:stretch/>
        </p:blipFill>
        <p:spPr>
          <a:xfrm>
            <a:off x="4566621" y="137161"/>
            <a:ext cx="3320080" cy="4404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7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57301"/>
            <a:ext cx="7772400" cy="2914649"/>
          </a:xfrm>
        </p:spPr>
        <p:txBody>
          <a:bodyPr/>
          <a:lstStyle/>
          <a:p>
            <a:r>
              <a:rPr lang="en-US" dirty="0"/>
              <a:t>ERWC 2-day Update </a:t>
            </a:r>
            <a:r>
              <a:rPr lang="en-US" dirty="0" smtClean="0"/>
              <a:t>Session: </a:t>
            </a:r>
            <a:r>
              <a:rPr lang="en-US" dirty="0"/>
              <a:t>March 5-6 (Rancho</a:t>
            </a:r>
            <a:r>
              <a:rPr lang="en-US" dirty="0" smtClean="0"/>
              <a:t>)</a:t>
            </a:r>
          </a:p>
          <a:p>
            <a:r>
              <a:rPr lang="en-US" dirty="0" smtClean="0"/>
              <a:t>CSUSB Counselor’s Day: April 24</a:t>
            </a:r>
            <a:endParaRPr lang="en-US" dirty="0"/>
          </a:p>
          <a:p>
            <a:r>
              <a:rPr lang="en-US" dirty="0" smtClean="0"/>
              <a:t>ERWC Leadership: June 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1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4D74BD-986D-BD48-9E5E-7C32537DE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695325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CSU EARLY ASSESSMENT PROGRAM (EAP)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58150-2EFD-2F4D-9232-3C9FEAE60ADA}"/>
              </a:ext>
            </a:extLst>
          </p:cNvPr>
          <p:cNvSpPr txBox="1"/>
          <p:nvPr/>
        </p:nvSpPr>
        <p:spPr>
          <a:xfrm>
            <a:off x="4867013" y="1850419"/>
            <a:ext cx="2914647" cy="957955"/>
          </a:xfrm>
          <a:prstGeom prst="rect">
            <a:avLst/>
          </a:prstGeom>
          <a:solidFill>
            <a:schemeClr val="bg1">
              <a:lumMod val="8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25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Standardized Testing and Reporting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Additional multiple choice questions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Plus 45-minute Essay 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Student must release scores to CSU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Results mailed August (senior year)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8DC81-C382-054E-9938-386323E00C52}"/>
              </a:ext>
            </a:extLst>
          </p:cNvPr>
          <p:cNvSpPr txBox="1"/>
          <p:nvPr/>
        </p:nvSpPr>
        <p:spPr>
          <a:xfrm>
            <a:off x="4892706" y="3286030"/>
            <a:ext cx="2914647" cy="957955"/>
          </a:xfrm>
          <a:prstGeom prst="rect">
            <a:avLst/>
          </a:prstGeom>
          <a:solidFill>
            <a:schemeClr val="bg1">
              <a:lumMod val="8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25" u="sng" dirty="0">
                <a:solidFill>
                  <a:schemeClr val="tx1"/>
                </a:solidFill>
                <a:cs typeface="Arial" panose="020B0604020202020204" pitchFamily="34" charset="0"/>
              </a:rPr>
              <a:t>Smarter Balanced Assessment Consortium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dirty="0">
                <a:solidFill>
                  <a:schemeClr val="tx1"/>
                </a:solidFill>
                <a:cs typeface="Arial" panose="020B0604020202020204" pitchFamily="34" charset="0"/>
              </a:rPr>
              <a:t>Test renders CAASPP EAP scores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b="1" dirty="0">
                <a:solidFill>
                  <a:schemeClr val="tx1"/>
                </a:solidFill>
                <a:cs typeface="Arial" panose="020B0604020202020204" pitchFamily="34" charset="0"/>
              </a:rPr>
              <a:t>Student must release scores to CSU</a:t>
            </a:r>
          </a:p>
          <a:p>
            <a:pPr marL="160735" indent="-160735" algn="ctr">
              <a:buFont typeface="Wingdings" pitchFamily="2" charset="2"/>
              <a:buChar char="§"/>
            </a:pPr>
            <a:r>
              <a:rPr lang="en-US" sz="1125" dirty="0">
                <a:solidFill>
                  <a:schemeClr val="tx1"/>
                </a:solidFill>
                <a:cs typeface="Arial" panose="020B0604020202020204" pitchFamily="34" charset="0"/>
              </a:rPr>
              <a:t>Scores available 6-8 weeks after district testing completion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4A71BA35-2968-9B47-9555-6FFC9AE6A773}"/>
              </a:ext>
            </a:extLst>
          </p:cNvPr>
          <p:cNvSpPr/>
          <p:nvPr/>
        </p:nvSpPr>
        <p:spPr>
          <a:xfrm rot="5400000">
            <a:off x="6041836" y="2754129"/>
            <a:ext cx="350693" cy="563931"/>
          </a:xfrm>
          <a:prstGeom prst="striped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BB00B-AC4F-F444-A956-CA1E946AE6E0}"/>
              </a:ext>
            </a:extLst>
          </p:cNvPr>
          <p:cNvSpPr txBox="1"/>
          <p:nvPr/>
        </p:nvSpPr>
        <p:spPr>
          <a:xfrm>
            <a:off x="4867013" y="1550142"/>
            <a:ext cx="270033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</a:p>
        </p:txBody>
      </p:sp>
      <p:sp>
        <p:nvSpPr>
          <p:cNvPr id="9" name="Flowchart: Extract 8"/>
          <p:cNvSpPr/>
          <p:nvPr/>
        </p:nvSpPr>
        <p:spPr>
          <a:xfrm>
            <a:off x="1554100" y="1690118"/>
            <a:ext cx="2758202" cy="2228357"/>
          </a:xfrm>
          <a:prstGeom prst="flowChartExtra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BB00B-AC4F-F444-A956-CA1E946AE6E0}"/>
              </a:ext>
            </a:extLst>
          </p:cNvPr>
          <p:cNvSpPr txBox="1"/>
          <p:nvPr/>
        </p:nvSpPr>
        <p:spPr>
          <a:xfrm>
            <a:off x="2222399" y="2744890"/>
            <a:ext cx="1421606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  <a:p>
            <a:pPr algn="ctr"/>
            <a:endParaRPr lang="en-US" sz="675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75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of the EAP program        is to have California                      high school graduates enter the CSU fully prepared to begin college-level study. </a:t>
            </a:r>
            <a:endParaRPr lang="en-US" sz="1125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BB00B-AC4F-F444-A956-CA1E946AE6E0}"/>
              </a:ext>
            </a:extLst>
          </p:cNvPr>
          <p:cNvSpPr txBox="1"/>
          <p:nvPr/>
        </p:nvSpPr>
        <p:spPr>
          <a:xfrm>
            <a:off x="1506528" y="3941766"/>
            <a:ext cx="270033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en-US" sz="112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  <a:r>
              <a:rPr lang="en-US" sz="112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en-US" sz="1125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BB00B-AC4F-F444-A956-CA1E946AE6E0}"/>
              </a:ext>
            </a:extLst>
          </p:cNvPr>
          <p:cNvSpPr txBox="1"/>
          <p:nvPr/>
        </p:nvSpPr>
        <p:spPr>
          <a:xfrm rot="3514540">
            <a:off x="2367180" y="2652562"/>
            <a:ext cx="270033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BB00B-AC4F-F444-A956-CA1E946AE6E0}"/>
              </a:ext>
            </a:extLst>
          </p:cNvPr>
          <p:cNvSpPr txBox="1"/>
          <p:nvPr/>
        </p:nvSpPr>
        <p:spPr>
          <a:xfrm rot="18148515">
            <a:off x="810613" y="2562636"/>
            <a:ext cx="270033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125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1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Testing (SBAC)</a:t>
            </a:r>
          </a:p>
        </p:txBody>
      </p:sp>
    </p:spTree>
    <p:extLst>
      <p:ext uri="{BB962C8B-B14F-4D97-AF65-F5344CB8AC3E}">
        <p14:creationId xmlns:p14="http://schemas.microsoft.com/office/powerpoint/2010/main" val="38763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5495" cy="52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8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Expository Reading &amp; Writing Course (ERWC) 3.0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799" y="1257301"/>
            <a:ext cx="7782791" cy="3143249"/>
          </a:xfrm>
        </p:spPr>
        <p:txBody>
          <a:bodyPr/>
          <a:lstStyle/>
          <a:p>
            <a:r>
              <a:rPr lang="en-US" sz="1400" dirty="0"/>
              <a:t>2019-2020 Transition Year</a:t>
            </a:r>
          </a:p>
          <a:p>
            <a:r>
              <a:rPr lang="en-US" sz="1400" dirty="0"/>
              <a:t>2020-2021 Full </a:t>
            </a:r>
            <a:r>
              <a:rPr lang="en-US" sz="1400" dirty="0" smtClean="0"/>
              <a:t>Implementation</a:t>
            </a:r>
          </a:p>
          <a:p>
            <a:r>
              <a:rPr lang="en-US" sz="1400" dirty="0"/>
              <a:t>11</a:t>
            </a:r>
            <a:r>
              <a:rPr lang="en-US" sz="1400" baseline="30000" dirty="0"/>
              <a:t>th</a:t>
            </a:r>
            <a:r>
              <a:rPr lang="en-US" sz="1400" dirty="0"/>
              <a:t> Grade ERWC adoption is the same process as 12</a:t>
            </a:r>
            <a:r>
              <a:rPr lang="en-US" sz="1400" baseline="30000" dirty="0"/>
              <a:t>th</a:t>
            </a:r>
            <a:r>
              <a:rPr lang="en-US" sz="1400" dirty="0"/>
              <a:t> Grade</a:t>
            </a:r>
          </a:p>
          <a:p>
            <a:r>
              <a:rPr lang="en-US" sz="1400" dirty="0" err="1"/>
              <a:t>CalPADS</a:t>
            </a:r>
            <a:r>
              <a:rPr lang="en-US" sz="1400" dirty="0"/>
              <a:t> Code-2118</a:t>
            </a:r>
          </a:p>
          <a:p>
            <a:r>
              <a:rPr lang="en-US" sz="1400" dirty="0"/>
              <a:t>All teachers teaching ERWC must have attended 4-day and received a certificate of completion </a:t>
            </a:r>
          </a:p>
          <a:p>
            <a:r>
              <a:rPr lang="en-US" sz="1400" dirty="0"/>
              <a:t>Online Community </a:t>
            </a:r>
            <a:r>
              <a:rPr lang="en-US" sz="1400" u="sng" dirty="0">
                <a:hlinkClick r:id="rId2"/>
              </a:rPr>
              <a:t>http://writing.csusuccess.org/</a:t>
            </a:r>
            <a:endParaRPr lang="en-US" sz="1400" dirty="0"/>
          </a:p>
          <a:p>
            <a:r>
              <a:rPr lang="en-US" sz="1400" dirty="0" smtClean="0"/>
              <a:t>CAR/ERWC </a:t>
            </a:r>
            <a:r>
              <a:rPr lang="en-US" sz="1400" dirty="0"/>
              <a:t>Moved to Chancellor’s Office LB</a:t>
            </a:r>
          </a:p>
          <a:p>
            <a:r>
              <a:rPr lang="en-US" sz="1400" dirty="0" smtClean="0"/>
              <a:t>Middle School ERWC - Don Powell </a:t>
            </a:r>
            <a:r>
              <a:rPr lang="en-US" sz="1400" dirty="0" smtClean="0">
                <a:hlinkClick r:id="rId3"/>
              </a:rPr>
              <a:t>dpowell@rcoe.us</a:t>
            </a:r>
            <a:r>
              <a:rPr lang="en-US" sz="14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34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981"/>
            <a:ext cx="8071819" cy="43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"/>
            <a:ext cx="8471838" cy="44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26"/>
            <a:ext cx="9144000" cy="46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409591" cy="4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014647" cy="44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SUSB">
      <a:dk1>
        <a:sysClr val="windowText" lastClr="000000"/>
      </a:dk1>
      <a:lt1>
        <a:sysClr val="window" lastClr="FFFFFF"/>
      </a:lt1>
      <a:dk2>
        <a:srgbClr val="00375F"/>
      </a:dk2>
      <a:lt2>
        <a:srgbClr val="EEECE1"/>
      </a:lt2>
      <a:accent1>
        <a:srgbClr val="0058B3"/>
      </a:accent1>
      <a:accent2>
        <a:srgbClr val="8C0E1E"/>
      </a:accent2>
      <a:accent3>
        <a:srgbClr val="61B035"/>
      </a:accent3>
      <a:accent4>
        <a:srgbClr val="E47C23"/>
      </a:accent4>
      <a:accent5>
        <a:srgbClr val="219ED0"/>
      </a:accent5>
      <a:accent6>
        <a:srgbClr val="006A2F"/>
      </a:accent6>
      <a:hlink>
        <a:srgbClr val="002B8A"/>
      </a:hlink>
      <a:folHlink>
        <a:srgbClr val="00247A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3252DBB8FE2C45B7C3A56DC8A642B3" ma:contentTypeVersion="13" ma:contentTypeDescription="Create a new document." ma:contentTypeScope="" ma:versionID="a619987eb75168fd747b3f5b757ba614">
  <xsd:schema xmlns:xsd="http://www.w3.org/2001/XMLSchema" xmlns:xs="http://www.w3.org/2001/XMLSchema" xmlns:p="http://schemas.microsoft.com/office/2006/metadata/properties" xmlns:ns3="8081d609-79fd-40b7-b240-94a163c84b6e" xmlns:ns4="0448170a-5964-4f6c-80e4-44bdffc25ad8" targetNamespace="http://schemas.microsoft.com/office/2006/metadata/properties" ma:root="true" ma:fieldsID="ad4995fa196319e4ea2f77a6c6e0da8f" ns3:_="" ns4:_="">
    <xsd:import namespace="8081d609-79fd-40b7-b240-94a163c84b6e"/>
    <xsd:import namespace="0448170a-5964-4f6c-80e4-44bdffc25ad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1d609-79fd-40b7-b240-94a163c84b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8170a-5964-4f6c-80e4-44bdffc25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91D5FC-D28C-433E-BBA1-A075CFE210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1d609-79fd-40b7-b240-94a163c84b6e"/>
    <ds:schemaRef ds:uri="0448170a-5964-4f6c-80e4-44bdffc25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B0E433-8B1C-4D2B-B28D-C20337ABFE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CB6DA-99FF-4A97-B9D4-9F1B2249D798}">
  <ds:schemaRefs>
    <ds:schemaRef ds:uri="http://schemas.microsoft.com/office/infopath/2007/PartnerControls"/>
    <ds:schemaRef ds:uri="http://purl.org/dc/elements/1.1/"/>
    <ds:schemaRef ds:uri="http://purl.org/dc/terms/"/>
    <ds:schemaRef ds:uri="8081d609-79fd-40b7-b240-94a163c84b6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0448170a-5964-4f6c-80e4-44bdffc25a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Words>988</Words>
  <Application>Microsoft Office PowerPoint</Application>
  <PresentationFormat>On-screen Show (16:9)</PresentationFormat>
  <Paragraphs>145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ＭＳ Ｐゴシック</vt:lpstr>
      <vt:lpstr>Arial</vt:lpstr>
      <vt:lpstr>Calibri</vt:lpstr>
      <vt:lpstr>Webdings</vt:lpstr>
      <vt:lpstr>Wingdings</vt:lpstr>
      <vt:lpstr>Blank Presentation</vt:lpstr>
      <vt:lpstr>PowerPoint Presentation</vt:lpstr>
      <vt:lpstr>Overview</vt:lpstr>
      <vt:lpstr>CSU EARLY ASSESSMENT PROGRAM (EAP)</vt:lpstr>
      <vt:lpstr>Expository Reading &amp; Writing Course (ERWC)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Start Program (ESP)</vt:lpstr>
      <vt:lpstr>Multiple Measures</vt:lpstr>
      <vt:lpstr>Placement Categories</vt:lpstr>
      <vt:lpstr>Coyote First STEP (CFS) Student Transition Enrichment Program</vt:lpstr>
      <vt:lpstr>CFS Goals</vt:lpstr>
      <vt:lpstr>Quarter to Semester Conversion</vt:lpstr>
      <vt:lpstr>GI 2025</vt:lpstr>
      <vt:lpstr>Resources</vt:lpstr>
      <vt:lpstr>CSU Dashboards</vt:lpstr>
      <vt:lpstr>PowerPoint Presentation</vt:lpstr>
      <vt:lpstr>Academic Preparation Brochure  </vt:lpstr>
      <vt:lpstr>Math Placement</vt:lpstr>
      <vt:lpstr>English Placement</vt:lpstr>
      <vt:lpstr>Undergraduate Studies</vt:lpstr>
      <vt:lpstr>PowerPoint Presentation</vt:lpstr>
      <vt:lpstr>Dates to Remember</vt:lpstr>
      <vt:lpstr>PowerPoint Presentation</vt:lpstr>
    </vt:vector>
  </TitlesOfParts>
  <Company>Public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Affairs</dc:creator>
  <cp:lastModifiedBy>Faye Wong</cp:lastModifiedBy>
  <cp:revision>362</cp:revision>
  <cp:lastPrinted>2013-08-01T21:27:40Z</cp:lastPrinted>
  <dcterms:created xsi:type="dcterms:W3CDTF">2014-01-06T17:52:42Z</dcterms:created>
  <dcterms:modified xsi:type="dcterms:W3CDTF">2020-01-30T23:07:15Z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0x010100EF3252DBB8FE2C45B7C3A56DC8A642B3</vt:lpwstr>
  </property>
</Properties>
</file>