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Overlock" panose="020B06040202020202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316bdc851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f316bdc851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316bdc851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f316bdc85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pic>
        <p:nvPicPr>
          <p:cNvPr id="153" name="Google Shape;153;p22"/>
          <p:cNvPicPr preferRelativeResize="0"/>
          <p:nvPr/>
        </p:nvPicPr>
        <p:blipFill rotWithShape="1">
          <a:blip r:embed="rId4">
            <a:alphaModFix/>
          </a:blip>
          <a:srcRect/>
          <a:stretch/>
        </p:blipFill>
        <p:spPr>
          <a:xfrm>
            <a:off x="1327355" y="471588"/>
            <a:ext cx="10078064" cy="5024644"/>
          </a:xfrm>
          <a:prstGeom prst="rect">
            <a:avLst/>
          </a:prstGeom>
          <a:noFill/>
          <a:ln>
            <a:noFill/>
          </a:ln>
        </p:spPr>
      </p:pic>
      <p:sp>
        <p:nvSpPr>
          <p:cNvPr id="154" name="Google Shape;154;p22"/>
          <p:cNvSpPr/>
          <p:nvPr/>
        </p:nvSpPr>
        <p:spPr>
          <a:xfrm>
            <a:off x="816076" y="5240594"/>
            <a:ext cx="10913807"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2E75B5"/>
                </a:solidFill>
                <a:latin typeface="Calibri"/>
                <a:ea typeface="Calibri"/>
                <a:cs typeface="Calibri"/>
                <a:sym typeface="Calibri"/>
              </a:rPr>
              <a:t>https://a.flexbooker.com/reserve/collegecomeback#chooseService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pic>
        <p:nvPicPr>
          <p:cNvPr id="159" name="Google Shape;159;p23"/>
          <p:cNvPicPr preferRelativeResize="0"/>
          <p:nvPr/>
        </p:nvPicPr>
        <p:blipFill rotWithShape="1">
          <a:blip r:embed="rId4">
            <a:alphaModFix/>
          </a:blip>
          <a:srcRect/>
          <a:stretch/>
        </p:blipFill>
        <p:spPr>
          <a:xfrm>
            <a:off x="8731045" y="1780906"/>
            <a:ext cx="2477555" cy="2436957"/>
          </a:xfrm>
          <a:prstGeom prst="rect">
            <a:avLst/>
          </a:prstGeom>
          <a:noFill/>
          <a:ln>
            <a:noFill/>
          </a:ln>
        </p:spPr>
      </p:pic>
      <p:pic>
        <p:nvPicPr>
          <p:cNvPr id="160" name="Google Shape;160;p23"/>
          <p:cNvPicPr preferRelativeResize="0"/>
          <p:nvPr/>
        </p:nvPicPr>
        <p:blipFill rotWithShape="1">
          <a:blip r:embed="rId5">
            <a:alphaModFix/>
          </a:blip>
          <a:srcRect/>
          <a:stretch/>
        </p:blipFill>
        <p:spPr>
          <a:xfrm>
            <a:off x="2078667" y="619432"/>
            <a:ext cx="5787139" cy="4871884"/>
          </a:xfrm>
          <a:prstGeom prst="rect">
            <a:avLst/>
          </a:prstGeom>
          <a:noFill/>
          <a:ln>
            <a:noFill/>
          </a:ln>
        </p:spPr>
      </p:pic>
      <p:sp>
        <p:nvSpPr>
          <p:cNvPr id="161" name="Google Shape;161;p23"/>
          <p:cNvSpPr txBox="1"/>
          <p:nvPr/>
        </p:nvSpPr>
        <p:spPr>
          <a:xfrm>
            <a:off x="3087329" y="5751871"/>
            <a:ext cx="910467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2E75B5"/>
                </a:solidFill>
                <a:latin typeface="Calibri"/>
                <a:ea typeface="Calibri"/>
                <a:cs typeface="Calibri"/>
                <a:sym typeface="Calibri"/>
              </a:rPr>
              <a:t>http://www.rcec.us/college-kickoff</a:t>
            </a:r>
            <a:endParaRPr sz="48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4"/>
          <p:cNvSpPr/>
          <p:nvPr/>
        </p:nvSpPr>
        <p:spPr>
          <a:xfrm>
            <a:off x="2451100" y="1257300"/>
            <a:ext cx="9588499" cy="550766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a:t>
            </a:r>
            <a:r>
              <a:rPr lang="en-US" sz="2100" b="0" i="0" u="none" strike="noStrike" cap="none">
                <a:solidFill>
                  <a:srgbClr val="000000"/>
                </a:solidFill>
                <a:latin typeface="Calibri"/>
                <a:ea typeface="Calibri"/>
                <a:cs typeface="Calibri"/>
                <a:sym typeface="Calibri"/>
              </a:rPr>
              <a:t>All sessions are being recorded so that others may listen at a later time and will be uploaded to the Sched App through October 29, 2021 and then be moved to the RCEC website. For directions on how to make a FREE account on the RCEC website to access all materials and resources, please visit the MAP section of your Sched app.</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a:t>
            </a:r>
            <a:r>
              <a:rPr lang="en-US" sz="2100" b="0" i="0" u="none" strike="noStrike" cap="none">
                <a:solidFill>
                  <a:srgbClr val="000000"/>
                </a:solidFill>
                <a:latin typeface="Calibri"/>
                <a:ea typeface="Calibri"/>
                <a:cs typeface="Calibri"/>
                <a:sym typeface="Calibri"/>
              </a:rPr>
              <a:t>Since all participants have been muted, please use the Q&amp;A and chat features to enter your questions.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a:t>
            </a:r>
            <a:r>
              <a:rPr lang="en-US" sz="2100" b="0" i="0" u="none" strike="noStrike" cap="none">
                <a:solidFill>
                  <a:srgbClr val="000000"/>
                </a:solidFill>
                <a:latin typeface="Calibri"/>
                <a:ea typeface="Calibri"/>
                <a:cs typeface="Calibri"/>
                <a:sym typeface="Calibri"/>
              </a:rPr>
              <a:t>Each breakout session is 60 minutes including the Q&amp;A so if we don’t get to your question, please submit it in the chat and we will try to send out an FAQ with the answers.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22860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**Every effort has been made to ensure the security of this webinar from “zoombombers” but in the event that we experience that, we will resume as soon as the technical difficulties have been resolved.**</a:t>
            </a:r>
            <a:endParaRPr sz="1800" b="1" i="0" u="none" strike="noStrike" cap="none">
              <a:solidFill>
                <a:srgbClr val="000000"/>
              </a:solidFill>
              <a:latin typeface="Calibri"/>
              <a:ea typeface="Calibri"/>
              <a:cs typeface="Calibri"/>
              <a:sym typeface="Calibri"/>
            </a:endParaRPr>
          </a:p>
        </p:txBody>
      </p:sp>
      <p:sp>
        <p:nvSpPr>
          <p:cNvPr id="167" name="Google Shape;167;p24"/>
          <p:cNvSpPr/>
          <p:nvPr/>
        </p:nvSpPr>
        <p:spPr>
          <a:xfrm>
            <a:off x="2654299" y="190500"/>
            <a:ext cx="938529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472C4"/>
              </a:buClr>
              <a:buSzPts val="5400"/>
              <a:buFont typeface="Calibri"/>
              <a:buNone/>
            </a:pPr>
            <a:r>
              <a:rPr lang="en-US" sz="5400" b="1" i="0" u="none" strike="noStrike" cap="none">
                <a:solidFill>
                  <a:srgbClr val="4472C4"/>
                </a:solidFill>
                <a:latin typeface="Calibri"/>
                <a:ea typeface="Calibri"/>
                <a:cs typeface="Calibri"/>
                <a:sym typeface="Calibri"/>
              </a:rPr>
              <a:t>Network Session Tips &amp; Tricks</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25"/>
          <p:cNvSpPr/>
          <p:nvPr/>
        </p:nvSpPr>
        <p:spPr>
          <a:xfrm>
            <a:off x="855406" y="3805084"/>
            <a:ext cx="10894200" cy="27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000000"/>
                </a:solidFill>
                <a:latin typeface="Overlock"/>
                <a:ea typeface="Overlock"/>
                <a:cs typeface="Overlock"/>
                <a:sym typeface="Overlock"/>
              </a:rPr>
              <a:t> </a:t>
            </a:r>
            <a:endParaRPr sz="6600" b="0" i="0" u="none" strike="noStrike" cap="none">
              <a:solidFill>
                <a:srgbClr val="000000"/>
              </a:solidFill>
              <a:latin typeface="Overlock"/>
              <a:ea typeface="Overlock"/>
              <a:cs typeface="Overlock"/>
              <a:sym typeface="Overlock"/>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2E75B5"/>
                </a:solidFill>
                <a:latin typeface="Overlock"/>
                <a:ea typeface="Overlock"/>
                <a:cs typeface="Overlock"/>
                <a:sym typeface="Overlock"/>
              </a:rPr>
              <a:t>                      @RCOE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2E75B5"/>
                </a:solidFill>
                <a:latin typeface="Overlock"/>
                <a:ea typeface="Overlock"/>
                <a:cs typeface="Overlock"/>
                <a:sym typeface="Overlock"/>
              </a:rPr>
              <a:t>   @RCECUS                @riverside_coe</a:t>
            </a:r>
            <a:endParaRPr sz="5400" b="0" i="0" u="none" strike="noStrike" cap="none">
              <a:solidFill>
                <a:srgbClr val="2E75B5"/>
              </a:solidFill>
              <a:latin typeface="Calibri"/>
              <a:ea typeface="Calibri"/>
              <a:cs typeface="Calibri"/>
              <a:sym typeface="Calibri"/>
            </a:endParaRPr>
          </a:p>
        </p:txBody>
      </p:sp>
      <p:pic>
        <p:nvPicPr>
          <p:cNvPr id="173" name="Google Shape;173;p25"/>
          <p:cNvPicPr preferRelativeResize="0"/>
          <p:nvPr/>
        </p:nvPicPr>
        <p:blipFill rotWithShape="1">
          <a:blip r:embed="rId4">
            <a:alphaModFix/>
          </a:blip>
          <a:srcRect/>
          <a:stretch/>
        </p:blipFill>
        <p:spPr>
          <a:xfrm>
            <a:off x="1780216" y="1160205"/>
            <a:ext cx="9016829" cy="1553497"/>
          </a:xfrm>
          <a:prstGeom prst="rect">
            <a:avLst/>
          </a:prstGeom>
          <a:noFill/>
          <a:ln>
            <a:noFill/>
          </a:ln>
        </p:spPr>
      </p:pic>
      <p:sp>
        <p:nvSpPr>
          <p:cNvPr id="174" name="Google Shape;174;p25"/>
          <p:cNvSpPr/>
          <p:nvPr/>
        </p:nvSpPr>
        <p:spPr>
          <a:xfrm>
            <a:off x="1780216" y="2576052"/>
            <a:ext cx="9379500" cy="1311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rgbClr val="4472C4"/>
                </a:solidFill>
                <a:latin typeface="Calibri"/>
                <a:ea typeface="Calibri"/>
                <a:cs typeface="Calibri"/>
                <a:sym typeface="Calibri"/>
              </a:rPr>
              <a:t>Use #SCLN2021 for a chance to win a DoorDash gift card!</a:t>
            </a:r>
            <a:endParaRPr sz="4400" b="1" i="0" u="none" strike="noStrike" cap="none">
              <a:solidFill>
                <a:srgbClr val="4472C4"/>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pic>
        <p:nvPicPr>
          <p:cNvPr id="179" name="Google Shape;179;p26"/>
          <p:cNvPicPr preferRelativeResize="0"/>
          <p:nvPr/>
        </p:nvPicPr>
        <p:blipFill rotWithShape="1">
          <a:blip r:embed="rId4">
            <a:alphaModFix/>
          </a:blip>
          <a:srcRect/>
          <a:stretch/>
        </p:blipFill>
        <p:spPr>
          <a:xfrm>
            <a:off x="2159075" y="356250"/>
            <a:ext cx="9793374" cy="6305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4"/>
          <p:cNvSpPr/>
          <p:nvPr/>
        </p:nvSpPr>
        <p:spPr>
          <a:xfrm>
            <a:off x="4498698" y="1900959"/>
            <a:ext cx="6312300" cy="3056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4000" b="1" i="0" u="none" strike="noStrike" cap="none">
                <a:solidFill>
                  <a:srgbClr val="4472C4"/>
                </a:solidFill>
                <a:latin typeface="Calibri"/>
                <a:ea typeface="Calibri"/>
                <a:cs typeface="Calibri"/>
                <a:sym typeface="Calibri"/>
              </a:rPr>
              <a:t>                                                         </a:t>
            </a:r>
            <a:r>
              <a:rPr lang="en-US" sz="3200" b="1" i="0" u="none" strike="noStrike" cap="none">
                <a:solidFill>
                  <a:srgbClr val="4472C4"/>
                </a:solidFill>
                <a:latin typeface="Calibri"/>
                <a:ea typeface="Calibri"/>
                <a:cs typeface="Calibri"/>
                <a:sym typeface="Calibri"/>
              </a:rPr>
              <a:t>Alfonso Olachea</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Calibri"/>
              <a:buNone/>
            </a:pPr>
            <a:r>
              <a:rPr lang="en-US" sz="3200" b="1" i="0" u="none" strike="noStrike" cap="none">
                <a:solidFill>
                  <a:srgbClr val="4472C4"/>
                </a:solidFill>
                <a:latin typeface="Calibri"/>
                <a:ea typeface="Calibri"/>
                <a:cs typeface="Calibri"/>
                <a:sym typeface="Calibri"/>
              </a:rPr>
              <a:t>School Counselor </a:t>
            </a:r>
            <a:endParaRPr sz="3200" b="1" i="0" u="none" strike="noStrike" cap="none">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r>
              <a:rPr lang="en-US" sz="3200" b="1" i="0" u="none" strike="noStrike" cap="none">
                <a:solidFill>
                  <a:srgbClr val="4472C4"/>
                </a:solidFill>
                <a:latin typeface="Calibri"/>
                <a:ea typeface="Calibri"/>
                <a:cs typeface="Calibri"/>
                <a:sym typeface="Calibri"/>
              </a:rPr>
              <a:t>La Quinta High School</a:t>
            </a:r>
            <a:endParaRPr sz="3200" b="1" i="0" u="none" strike="noStrike" cap="none">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r>
              <a:rPr lang="en-US" sz="3200" b="1" i="0" u="none" strike="noStrike" cap="none">
                <a:solidFill>
                  <a:srgbClr val="4472C4"/>
                </a:solidFill>
                <a:latin typeface="Calibri"/>
                <a:ea typeface="Calibri"/>
                <a:cs typeface="Calibri"/>
                <a:sym typeface="Calibri"/>
              </a:rPr>
              <a:t>Desert Sands Unified School District</a:t>
            </a:r>
            <a:endParaRPr sz="3200" b="1" i="0" u="none" strike="noStrike" cap="none">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r>
              <a:rPr lang="en-US" sz="3200" b="1">
                <a:solidFill>
                  <a:srgbClr val="4472C4"/>
                </a:solidFill>
                <a:latin typeface="Calibri"/>
                <a:ea typeface="Calibri"/>
                <a:cs typeface="Calibri"/>
                <a:sym typeface="Calibri"/>
              </a:rPr>
              <a:t>THANK YOU FOR YOUR SERVICE!</a:t>
            </a: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a:solidFill>
                  <a:srgbClr val="4472C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100"/>
              <a:buFont typeface="Calibri"/>
              <a:buNone/>
            </a:pPr>
            <a:endParaRPr sz="4000" b="1" i="0" u="none" strike="noStrike" cap="none">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endParaRPr sz="4000" b="1" i="0" u="none" strike="noStrike" cap="none">
              <a:solidFill>
                <a:srgbClr val="4472C4"/>
              </a:solidFill>
              <a:latin typeface="Calibri"/>
              <a:ea typeface="Calibri"/>
              <a:cs typeface="Calibri"/>
              <a:sym typeface="Calibri"/>
            </a:endParaRPr>
          </a:p>
        </p:txBody>
      </p:sp>
      <p:sp>
        <p:nvSpPr>
          <p:cNvPr id="93" name="Google Shape;93;p14"/>
          <p:cNvSpPr txBox="1"/>
          <p:nvPr/>
        </p:nvSpPr>
        <p:spPr>
          <a:xfrm>
            <a:off x="2035651" y="1037325"/>
            <a:ext cx="9384000" cy="7251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100"/>
              <a:buFont typeface="Calibri"/>
              <a:buNone/>
            </a:pPr>
            <a:r>
              <a:rPr lang="en-US" sz="3900" b="1" i="0" u="none" strike="noStrike" cap="none">
                <a:solidFill>
                  <a:schemeClr val="accent5"/>
                </a:solidFill>
                <a:latin typeface="Calibri"/>
                <a:ea typeface="Calibri"/>
                <a:cs typeface="Calibri"/>
                <a:sym typeface="Calibri"/>
              </a:rPr>
              <a:t>Motivational Music 8:00 a.m</a:t>
            </a:r>
            <a:r>
              <a:rPr lang="en-US" sz="3200" b="1" i="0" u="none" strike="noStrike" cap="none">
                <a:solidFill>
                  <a:schemeClr val="accent5"/>
                </a:solidFill>
                <a:latin typeface="Calibri"/>
                <a:ea typeface="Calibri"/>
                <a:cs typeface="Calibri"/>
                <a:sym typeface="Calibri"/>
              </a:rPr>
              <a:t>.</a:t>
            </a:r>
            <a:endParaRPr sz="1400" b="0" i="0" u="none" strike="noStrike" cap="none">
              <a:solidFill>
                <a:srgbClr val="000000"/>
              </a:solidFill>
              <a:latin typeface="Calibri"/>
              <a:ea typeface="Calibri"/>
              <a:cs typeface="Calibri"/>
              <a:sym typeface="Calibri"/>
            </a:endParaRPr>
          </a:p>
        </p:txBody>
      </p:sp>
      <p:pic>
        <p:nvPicPr>
          <p:cNvPr id="94" name="Google Shape;94;p14"/>
          <p:cNvPicPr preferRelativeResize="0"/>
          <p:nvPr/>
        </p:nvPicPr>
        <p:blipFill rotWithShape="1">
          <a:blip r:embed="rId4">
            <a:alphaModFix/>
          </a:blip>
          <a:srcRect/>
          <a:stretch/>
        </p:blipFill>
        <p:spPr>
          <a:xfrm>
            <a:off x="4664626" y="4815661"/>
            <a:ext cx="3470624" cy="747422"/>
          </a:xfrm>
          <a:prstGeom prst="rect">
            <a:avLst/>
          </a:prstGeom>
          <a:noFill/>
          <a:ln>
            <a:noFill/>
          </a:ln>
        </p:spPr>
      </p:pic>
      <p:pic>
        <p:nvPicPr>
          <p:cNvPr id="95" name="Google Shape;95;p14"/>
          <p:cNvPicPr preferRelativeResize="0"/>
          <p:nvPr/>
        </p:nvPicPr>
        <p:blipFill rotWithShape="1">
          <a:blip r:embed="rId5">
            <a:alphaModFix/>
          </a:blip>
          <a:srcRect/>
          <a:stretch/>
        </p:blipFill>
        <p:spPr>
          <a:xfrm>
            <a:off x="8456050" y="4433225"/>
            <a:ext cx="1541300" cy="1512300"/>
          </a:xfrm>
          <a:prstGeom prst="rect">
            <a:avLst/>
          </a:prstGeom>
          <a:noFill/>
          <a:ln>
            <a:noFill/>
          </a:ln>
        </p:spPr>
      </p:pic>
      <p:pic>
        <p:nvPicPr>
          <p:cNvPr id="96" name="Google Shape;96;p14"/>
          <p:cNvPicPr preferRelativeResize="0"/>
          <p:nvPr/>
        </p:nvPicPr>
        <p:blipFill>
          <a:blip r:embed="rId6">
            <a:alphaModFix/>
          </a:blip>
          <a:stretch>
            <a:fillRect/>
          </a:stretch>
        </p:blipFill>
        <p:spPr>
          <a:xfrm>
            <a:off x="488750" y="1762425"/>
            <a:ext cx="3427748" cy="42888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15" descr="A picture containing person, orange&#10;&#10;Description automatically generated"/>
          <p:cNvPicPr preferRelativeResize="0"/>
          <p:nvPr/>
        </p:nvPicPr>
        <p:blipFill rotWithShape="1">
          <a:blip r:embed="rId4">
            <a:alphaModFix/>
          </a:blip>
          <a:srcRect l="10195" t="20551" r="446" b="20545"/>
          <a:stretch/>
        </p:blipFill>
        <p:spPr>
          <a:xfrm>
            <a:off x="9180645" y="2634227"/>
            <a:ext cx="2691226" cy="3952509"/>
          </a:xfrm>
          <a:prstGeom prst="rect">
            <a:avLst/>
          </a:prstGeom>
          <a:noFill/>
          <a:ln>
            <a:noFill/>
          </a:ln>
        </p:spPr>
      </p:pic>
      <p:pic>
        <p:nvPicPr>
          <p:cNvPr id="102" name="Google Shape;102;p15"/>
          <p:cNvPicPr preferRelativeResize="0"/>
          <p:nvPr/>
        </p:nvPicPr>
        <p:blipFill rotWithShape="1">
          <a:blip r:embed="rId5">
            <a:alphaModFix/>
          </a:blip>
          <a:srcRect t="20535" r="20666" b="18887"/>
          <a:stretch/>
        </p:blipFill>
        <p:spPr>
          <a:xfrm>
            <a:off x="2277710" y="422774"/>
            <a:ext cx="2330582" cy="3903421"/>
          </a:xfrm>
          <a:prstGeom prst="rect">
            <a:avLst/>
          </a:prstGeom>
          <a:noFill/>
          <a:ln>
            <a:noFill/>
          </a:ln>
        </p:spPr>
      </p:pic>
      <p:sp>
        <p:nvSpPr>
          <p:cNvPr id="103" name="Google Shape;103;p15"/>
          <p:cNvSpPr/>
          <p:nvPr/>
        </p:nvSpPr>
        <p:spPr>
          <a:xfrm>
            <a:off x="3224981" y="3087328"/>
            <a:ext cx="6479400" cy="16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500"/>
              <a:buFont typeface="Arial"/>
              <a:buNone/>
            </a:pPr>
            <a:r>
              <a:rPr lang="en-US" sz="12500" b="1" i="0" u="none" strike="noStrike" cap="none">
                <a:solidFill>
                  <a:srgbClr val="4472C4"/>
                </a:solidFill>
                <a:latin typeface="Calibri"/>
                <a:ea typeface="Calibri"/>
                <a:cs typeface="Calibri"/>
                <a:sym typeface="Calibri"/>
              </a:rPr>
              <a:t>Welcome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p:nvPr/>
        </p:nvSpPr>
        <p:spPr>
          <a:xfrm flipH="1">
            <a:off x="914300" y="4061506"/>
            <a:ext cx="4940400" cy="2429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00"/>
              <a:buFont typeface="Calibri"/>
              <a:buNone/>
            </a:pPr>
            <a:endParaRPr sz="3200" b="1" i="0" u="none" strike="noStrike" cap="none">
              <a:solidFill>
                <a:srgbClr val="4472C4"/>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1800"/>
              <a:buFont typeface="Calibri"/>
              <a:buNone/>
            </a:pPr>
            <a:endParaRPr sz="2800" b="1" i="0" u="none" strike="noStrike" cap="none">
              <a:solidFill>
                <a:srgbClr val="4472C4"/>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1800"/>
              <a:buFont typeface="Calibri"/>
              <a:buNone/>
            </a:pPr>
            <a:r>
              <a:rPr lang="en-US" sz="2800" b="1" i="0" u="none" strike="noStrike" cap="none">
                <a:solidFill>
                  <a:srgbClr val="4472C4"/>
                </a:solidFill>
                <a:latin typeface="Calibri"/>
                <a:ea typeface="Calibri"/>
                <a:cs typeface="Calibri"/>
                <a:sym typeface="Calibri"/>
              </a:rPr>
              <a:t>Catalina Cifuentes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Calibri"/>
              <a:buNone/>
            </a:pPr>
            <a:r>
              <a:rPr lang="en-US" sz="2800" b="1" i="0" u="none" strike="noStrike" cap="none">
                <a:solidFill>
                  <a:srgbClr val="4472C4"/>
                </a:solidFill>
                <a:latin typeface="Calibri"/>
                <a:ea typeface="Calibri"/>
                <a:cs typeface="Calibri"/>
                <a:sym typeface="Calibri"/>
              </a:rPr>
              <a:t>Executive Director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Calibri"/>
              <a:buNone/>
            </a:pPr>
            <a:r>
              <a:rPr lang="en-US" sz="2800" b="1" i="0" u="none" strike="noStrike" cap="none">
                <a:solidFill>
                  <a:srgbClr val="4472C4"/>
                </a:solidFill>
                <a:latin typeface="Calibri"/>
                <a:ea typeface="Calibri"/>
                <a:cs typeface="Calibri"/>
                <a:sym typeface="Calibri"/>
              </a:rPr>
              <a:t>College and Career Readiness</a:t>
            </a:r>
            <a:endParaRPr sz="2800" b="1" i="0" u="none" strike="noStrike" cap="none">
              <a:solidFill>
                <a:srgbClr val="4472C4"/>
              </a:solidFill>
              <a:latin typeface="Calibri"/>
              <a:ea typeface="Calibri"/>
              <a:cs typeface="Calibri"/>
              <a:sym typeface="Calibri"/>
            </a:endParaRPr>
          </a:p>
        </p:txBody>
      </p:sp>
      <p:pic>
        <p:nvPicPr>
          <p:cNvPr id="109" name="Google Shape;109;p16"/>
          <p:cNvPicPr preferRelativeResize="0"/>
          <p:nvPr/>
        </p:nvPicPr>
        <p:blipFill rotWithShape="1">
          <a:blip r:embed="rId4">
            <a:alphaModFix/>
          </a:blip>
          <a:srcRect/>
          <a:stretch/>
        </p:blipFill>
        <p:spPr>
          <a:xfrm>
            <a:off x="1956618" y="1638300"/>
            <a:ext cx="2615381" cy="3143969"/>
          </a:xfrm>
          <a:prstGeom prst="rect">
            <a:avLst/>
          </a:prstGeom>
          <a:noFill/>
          <a:ln>
            <a:noFill/>
          </a:ln>
        </p:spPr>
      </p:pic>
      <p:pic>
        <p:nvPicPr>
          <p:cNvPr id="110" name="Google Shape;110;p16"/>
          <p:cNvPicPr preferRelativeResize="0"/>
          <p:nvPr/>
        </p:nvPicPr>
        <p:blipFill rotWithShape="1">
          <a:blip r:embed="rId5">
            <a:alphaModFix/>
          </a:blip>
          <a:srcRect/>
          <a:stretch/>
        </p:blipFill>
        <p:spPr>
          <a:xfrm>
            <a:off x="8000425" y="1644106"/>
            <a:ext cx="2858645" cy="3132360"/>
          </a:xfrm>
          <a:prstGeom prst="rect">
            <a:avLst/>
          </a:prstGeom>
          <a:noFill/>
          <a:ln>
            <a:noFill/>
          </a:ln>
        </p:spPr>
      </p:pic>
      <p:sp>
        <p:nvSpPr>
          <p:cNvPr id="111" name="Google Shape;111;p16"/>
          <p:cNvSpPr/>
          <p:nvPr/>
        </p:nvSpPr>
        <p:spPr>
          <a:xfrm flipH="1">
            <a:off x="6888475" y="3948906"/>
            <a:ext cx="4940400" cy="2429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00"/>
              <a:buFont typeface="Calibri"/>
              <a:buNone/>
            </a:pPr>
            <a:endParaRPr sz="3200" b="1" i="0" u="none" strike="noStrike" cap="none">
              <a:solidFill>
                <a:srgbClr val="4472C4"/>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1800"/>
              <a:buFont typeface="Calibri"/>
              <a:buNone/>
            </a:pPr>
            <a:endParaRPr sz="2800" b="1" i="0" u="none" strike="noStrike" cap="none">
              <a:solidFill>
                <a:srgbClr val="4472C4"/>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1800"/>
              <a:buFont typeface="Calibri"/>
              <a:buNone/>
            </a:pPr>
            <a:r>
              <a:rPr lang="en-US" sz="2800" b="1" i="0" u="none" strike="noStrike" cap="none">
                <a:solidFill>
                  <a:srgbClr val="4472C4"/>
                </a:solidFill>
                <a:latin typeface="Calibri"/>
                <a:ea typeface="Calibri"/>
                <a:cs typeface="Calibri"/>
                <a:sym typeface="Calibri"/>
              </a:rPr>
              <a:t>Dr. Yuridia Nava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Calibri"/>
              <a:buNone/>
            </a:pPr>
            <a:r>
              <a:rPr lang="en-US" sz="2800" b="1" i="0" u="none" strike="noStrike" cap="none">
                <a:solidFill>
                  <a:srgbClr val="4472C4"/>
                </a:solidFill>
                <a:latin typeface="Calibri"/>
                <a:ea typeface="Calibri"/>
                <a:cs typeface="Calibri"/>
                <a:sym typeface="Calibri"/>
              </a:rPr>
              <a:t>Coordinator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Calibri"/>
              <a:buNone/>
            </a:pPr>
            <a:r>
              <a:rPr lang="en-US" sz="2800" b="1" i="0" u="none" strike="noStrike" cap="none">
                <a:solidFill>
                  <a:srgbClr val="4472C4"/>
                </a:solidFill>
                <a:latin typeface="Calibri"/>
                <a:ea typeface="Calibri"/>
                <a:cs typeface="Calibri"/>
                <a:sym typeface="Calibri"/>
              </a:rPr>
              <a:t>College and Career Readiness</a:t>
            </a:r>
            <a:endParaRPr sz="2800" b="1" i="0" u="none" strike="noStrike" cap="none">
              <a:solidFill>
                <a:srgbClr val="4472C4"/>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7"/>
          <p:cNvSpPr/>
          <p:nvPr/>
        </p:nvSpPr>
        <p:spPr>
          <a:xfrm>
            <a:off x="855406" y="3805084"/>
            <a:ext cx="10894142" cy="27699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000000"/>
                </a:solidFill>
                <a:latin typeface="Overlock"/>
                <a:ea typeface="Overlock"/>
                <a:cs typeface="Overlock"/>
                <a:sym typeface="Overlock"/>
              </a:rPr>
              <a:t> </a:t>
            </a:r>
            <a:endParaRPr sz="6600" b="0" i="0" u="none" strike="noStrike" cap="none">
              <a:solidFill>
                <a:srgbClr val="000000"/>
              </a:solidFill>
              <a:latin typeface="Overlock"/>
              <a:ea typeface="Overlock"/>
              <a:cs typeface="Overlock"/>
              <a:sym typeface="Overlock"/>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2E75B5"/>
                </a:solidFill>
                <a:latin typeface="Overlock"/>
                <a:ea typeface="Overlock"/>
                <a:cs typeface="Overlock"/>
                <a:sym typeface="Overlock"/>
              </a:rPr>
              <a:t>                      @RCOE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2E75B5"/>
                </a:solidFill>
                <a:latin typeface="Overlock"/>
                <a:ea typeface="Overlock"/>
                <a:cs typeface="Overlock"/>
                <a:sym typeface="Overlock"/>
              </a:rPr>
              <a:t>   @RCECUS                @riverside_coe</a:t>
            </a:r>
            <a:endParaRPr sz="5400" b="0" i="0" u="none" strike="noStrike" cap="none">
              <a:solidFill>
                <a:srgbClr val="2E75B5"/>
              </a:solidFill>
              <a:latin typeface="Calibri"/>
              <a:ea typeface="Calibri"/>
              <a:cs typeface="Calibri"/>
              <a:sym typeface="Calibri"/>
            </a:endParaRPr>
          </a:p>
        </p:txBody>
      </p:sp>
      <p:pic>
        <p:nvPicPr>
          <p:cNvPr id="117" name="Google Shape;117;p17"/>
          <p:cNvPicPr preferRelativeResize="0"/>
          <p:nvPr/>
        </p:nvPicPr>
        <p:blipFill rotWithShape="1">
          <a:blip r:embed="rId4">
            <a:alphaModFix/>
          </a:blip>
          <a:srcRect/>
          <a:stretch/>
        </p:blipFill>
        <p:spPr>
          <a:xfrm>
            <a:off x="1780216" y="1160205"/>
            <a:ext cx="9016830" cy="1553497"/>
          </a:xfrm>
          <a:prstGeom prst="rect">
            <a:avLst/>
          </a:prstGeom>
          <a:noFill/>
          <a:ln>
            <a:noFill/>
          </a:ln>
        </p:spPr>
      </p:pic>
      <p:sp>
        <p:nvSpPr>
          <p:cNvPr id="118" name="Google Shape;118;p17"/>
          <p:cNvSpPr/>
          <p:nvPr/>
        </p:nvSpPr>
        <p:spPr>
          <a:xfrm>
            <a:off x="1780216" y="2576052"/>
            <a:ext cx="9379396" cy="131112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rgbClr val="4472C4"/>
                </a:solidFill>
                <a:latin typeface="Calibri"/>
                <a:ea typeface="Calibri"/>
                <a:cs typeface="Calibri"/>
                <a:sym typeface="Calibri"/>
              </a:rPr>
              <a:t>Use #SCLN2021 for a chance to win a DoorDash gift card!</a:t>
            </a:r>
            <a:endParaRPr sz="4400" b="1" i="0" u="none" strike="noStrike" cap="none">
              <a:solidFill>
                <a:srgbClr val="4472C4"/>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18"/>
          <p:cNvSpPr/>
          <p:nvPr/>
        </p:nvSpPr>
        <p:spPr>
          <a:xfrm>
            <a:off x="855406" y="3132359"/>
            <a:ext cx="10894200" cy="27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000000"/>
                </a:solidFill>
                <a:latin typeface="Overlock"/>
                <a:ea typeface="Overlock"/>
                <a:cs typeface="Overlock"/>
                <a:sym typeface="Overlock"/>
              </a:rPr>
              <a:t> </a:t>
            </a:r>
            <a:endParaRPr sz="6600" b="0" i="0" u="none" strike="noStrike" cap="none">
              <a:solidFill>
                <a:srgbClr val="000000"/>
              </a:solidFill>
              <a:latin typeface="Overlock"/>
              <a:ea typeface="Overlock"/>
              <a:cs typeface="Overlock"/>
              <a:sym typeface="Overlock"/>
            </a:endParaRPr>
          </a:p>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2E75B5"/>
                </a:solidFill>
                <a:latin typeface="Overlock"/>
                <a:ea typeface="Overlock"/>
                <a:cs typeface="Overlock"/>
                <a:sym typeface="Overlock"/>
              </a:rPr>
              <a:t>  </a:t>
            </a:r>
            <a:r>
              <a:rPr lang="en-US" sz="5400">
                <a:solidFill>
                  <a:srgbClr val="2E75B5"/>
                </a:solidFill>
                <a:latin typeface="Overlock"/>
                <a:ea typeface="Overlock"/>
                <a:cs typeface="Overlock"/>
                <a:sym typeface="Overlock"/>
              </a:rPr>
              <a:t>Amanda @Cottonwood Hemet USD</a:t>
            </a:r>
            <a:endParaRPr sz="5400">
              <a:solidFill>
                <a:srgbClr val="2E75B5"/>
              </a:solidFill>
              <a:latin typeface="Overlock"/>
              <a:ea typeface="Overlock"/>
              <a:cs typeface="Overlock"/>
              <a:sym typeface="Overlock"/>
            </a:endParaRPr>
          </a:p>
          <a:p>
            <a:pPr marL="0" marR="0" lvl="0" indent="0" algn="ctr" rtl="0">
              <a:lnSpc>
                <a:spcPct val="100000"/>
              </a:lnSpc>
              <a:spcBef>
                <a:spcPts val="0"/>
              </a:spcBef>
              <a:spcAft>
                <a:spcPts val="0"/>
              </a:spcAft>
              <a:buClr>
                <a:srgbClr val="000000"/>
              </a:buClr>
              <a:buSzPts val="5400"/>
              <a:buFont typeface="Arial"/>
              <a:buNone/>
            </a:pPr>
            <a:r>
              <a:rPr lang="en-US" sz="5400">
                <a:solidFill>
                  <a:srgbClr val="2E75B5"/>
                </a:solidFill>
                <a:latin typeface="Overlock"/>
                <a:ea typeface="Overlock"/>
                <a:cs typeface="Overlock"/>
                <a:sym typeface="Overlock"/>
              </a:rPr>
              <a:t>Lupe Mares- Desert Sands Unified </a:t>
            </a:r>
            <a:endParaRPr sz="5400">
              <a:solidFill>
                <a:srgbClr val="2E75B5"/>
              </a:solidFill>
              <a:latin typeface="Overlock"/>
              <a:ea typeface="Overlock"/>
              <a:cs typeface="Overlock"/>
              <a:sym typeface="Overlock"/>
            </a:endParaRPr>
          </a:p>
          <a:p>
            <a:pPr marL="0" marR="0" lvl="0" indent="0" algn="l" rtl="0">
              <a:lnSpc>
                <a:spcPct val="100000"/>
              </a:lnSpc>
              <a:spcBef>
                <a:spcPts val="0"/>
              </a:spcBef>
              <a:spcAft>
                <a:spcPts val="0"/>
              </a:spcAft>
              <a:buClr>
                <a:srgbClr val="000000"/>
              </a:buClr>
              <a:buSzPts val="5400"/>
              <a:buFont typeface="Arial"/>
              <a:buNone/>
            </a:pPr>
            <a:r>
              <a:rPr lang="en-US" sz="5400">
                <a:solidFill>
                  <a:srgbClr val="2E75B5"/>
                </a:solidFill>
                <a:latin typeface="Overlock"/>
                <a:ea typeface="Overlock"/>
                <a:cs typeface="Overlock"/>
                <a:sym typeface="Overlock"/>
              </a:rPr>
              <a:t> </a:t>
            </a:r>
            <a:endParaRPr sz="5400" b="0" i="0" u="none" strike="noStrike" cap="none">
              <a:solidFill>
                <a:srgbClr val="2E75B5"/>
              </a:solidFill>
              <a:latin typeface="Calibri"/>
              <a:ea typeface="Calibri"/>
              <a:cs typeface="Calibri"/>
              <a:sym typeface="Calibri"/>
            </a:endParaRPr>
          </a:p>
        </p:txBody>
      </p:sp>
      <p:sp>
        <p:nvSpPr>
          <p:cNvPr id="124" name="Google Shape;124;p18"/>
          <p:cNvSpPr/>
          <p:nvPr/>
        </p:nvSpPr>
        <p:spPr>
          <a:xfrm>
            <a:off x="646050" y="1627625"/>
            <a:ext cx="11330700" cy="1119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5900" b="1">
                <a:solidFill>
                  <a:srgbClr val="FF0000"/>
                </a:solidFill>
                <a:latin typeface="Calibri"/>
                <a:ea typeface="Calibri"/>
                <a:cs typeface="Calibri"/>
                <a:sym typeface="Calibri"/>
              </a:rPr>
              <a:t>LETS CELEBRATE OUR WINNERS </a:t>
            </a:r>
            <a:endParaRPr sz="5900" b="1">
              <a:solidFill>
                <a:srgbClr val="FF0000"/>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4400"/>
              <a:buFont typeface="Arial"/>
              <a:buNone/>
            </a:pPr>
            <a:r>
              <a:rPr lang="en-US" sz="5900" b="1">
                <a:solidFill>
                  <a:srgbClr val="FF0000"/>
                </a:solidFill>
                <a:latin typeface="Calibri"/>
                <a:ea typeface="Calibri"/>
                <a:cs typeface="Calibri"/>
                <a:sym typeface="Calibri"/>
              </a:rPr>
              <a:t>FROM DAY 1 </a:t>
            </a:r>
            <a:endParaRPr sz="5900" b="1">
              <a:solidFill>
                <a:srgbClr val="FF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19"/>
          <p:cNvSpPr/>
          <p:nvPr/>
        </p:nvSpPr>
        <p:spPr>
          <a:xfrm>
            <a:off x="5321300" y="1384300"/>
            <a:ext cx="6556068" cy="39703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100"/>
              <a:buFont typeface="Calibri"/>
              <a:buNone/>
            </a:pPr>
            <a:r>
              <a:rPr lang="en-US" sz="4000" b="1" i="0" u="none" strike="noStrike" cap="none">
                <a:solidFill>
                  <a:srgbClr val="4472C4"/>
                </a:solidFill>
                <a:latin typeface="Calibri"/>
                <a:ea typeface="Calibri"/>
                <a:cs typeface="Calibri"/>
                <a:sym typeface="Calibri"/>
              </a:rPr>
              <a:t>                                                         </a:t>
            </a:r>
            <a:r>
              <a:rPr lang="en-US" sz="3200" b="1">
                <a:solidFill>
                  <a:srgbClr val="4472C4"/>
                </a:solidFill>
                <a:latin typeface="Calibri"/>
                <a:ea typeface="Calibri"/>
                <a:cs typeface="Calibri"/>
                <a:sym typeface="Calibri"/>
              </a:rPr>
              <a:t>Dr. Carolyn Stone</a:t>
            </a: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r>
              <a:rPr lang="en-US" sz="3200" b="1">
                <a:solidFill>
                  <a:srgbClr val="4472C4"/>
                </a:solidFill>
                <a:latin typeface="Calibri"/>
                <a:ea typeface="Calibri"/>
                <a:cs typeface="Calibri"/>
                <a:sym typeface="Calibri"/>
              </a:rPr>
              <a:t>ASCA Ethics Chair </a:t>
            </a: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r>
              <a:rPr lang="en-US" sz="3200" b="1">
                <a:solidFill>
                  <a:srgbClr val="4472C4"/>
                </a:solidFill>
                <a:latin typeface="Calibri"/>
                <a:ea typeface="Calibri"/>
                <a:cs typeface="Calibri"/>
                <a:sym typeface="Calibri"/>
              </a:rPr>
              <a:t>University of North Florida</a:t>
            </a: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r>
              <a:rPr lang="en-US" sz="3200" b="1">
                <a:solidFill>
                  <a:srgbClr val="4472C4"/>
                </a:solidFill>
                <a:latin typeface="Calibri"/>
                <a:ea typeface="Calibri"/>
                <a:cs typeface="Calibri"/>
                <a:sym typeface="Calibri"/>
              </a:rPr>
              <a:t>Professor of Counselor Education</a:t>
            </a:r>
            <a:endParaRPr sz="3200" b="1">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endParaRPr sz="4000" b="1" i="0" u="none" strike="noStrike" cap="none">
              <a:solidFill>
                <a:srgbClr val="4472C4"/>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100"/>
              <a:buFont typeface="Calibri"/>
              <a:buNone/>
            </a:pPr>
            <a:endParaRPr sz="4000" b="1" i="0" u="none" strike="noStrike" cap="none">
              <a:solidFill>
                <a:srgbClr val="4472C4"/>
              </a:solidFill>
              <a:latin typeface="Calibri"/>
              <a:ea typeface="Calibri"/>
              <a:cs typeface="Calibri"/>
              <a:sym typeface="Calibri"/>
            </a:endParaRPr>
          </a:p>
        </p:txBody>
      </p:sp>
      <p:pic>
        <p:nvPicPr>
          <p:cNvPr id="130" name="Google Shape;130;p19"/>
          <p:cNvPicPr preferRelativeResize="0"/>
          <p:nvPr/>
        </p:nvPicPr>
        <p:blipFill rotWithShape="1">
          <a:blip r:embed="rId4">
            <a:alphaModFix/>
          </a:blip>
          <a:srcRect/>
          <a:stretch/>
        </p:blipFill>
        <p:spPr>
          <a:xfrm>
            <a:off x="8423051" y="4346127"/>
            <a:ext cx="3218964" cy="1785937"/>
          </a:xfrm>
          <a:prstGeom prst="rect">
            <a:avLst/>
          </a:prstGeom>
          <a:noFill/>
          <a:ln>
            <a:noFill/>
          </a:ln>
        </p:spPr>
      </p:pic>
      <p:pic>
        <p:nvPicPr>
          <p:cNvPr id="131" name="Google Shape;131;p19"/>
          <p:cNvPicPr preferRelativeResize="0"/>
          <p:nvPr/>
        </p:nvPicPr>
        <p:blipFill>
          <a:blip r:embed="rId5">
            <a:alphaModFix/>
          </a:blip>
          <a:stretch>
            <a:fillRect/>
          </a:stretch>
        </p:blipFill>
        <p:spPr>
          <a:xfrm>
            <a:off x="769050" y="1226252"/>
            <a:ext cx="4683050" cy="5371248"/>
          </a:xfrm>
          <a:prstGeom prst="rect">
            <a:avLst/>
          </a:prstGeom>
          <a:noFill/>
          <a:ln>
            <a:noFill/>
          </a:ln>
        </p:spPr>
      </p:pic>
      <p:pic>
        <p:nvPicPr>
          <p:cNvPr id="132" name="Google Shape;132;p19"/>
          <p:cNvPicPr preferRelativeResize="0"/>
          <p:nvPr/>
        </p:nvPicPr>
        <p:blipFill>
          <a:blip r:embed="rId6">
            <a:alphaModFix/>
          </a:blip>
          <a:stretch>
            <a:fillRect/>
          </a:stretch>
        </p:blipFill>
        <p:spPr>
          <a:xfrm>
            <a:off x="6195800" y="4346125"/>
            <a:ext cx="1932900" cy="2115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pic>
        <p:nvPicPr>
          <p:cNvPr id="137" name="Google Shape;137;p20"/>
          <p:cNvPicPr preferRelativeResize="0"/>
          <p:nvPr/>
        </p:nvPicPr>
        <p:blipFill rotWithShape="1">
          <a:blip r:embed="rId4">
            <a:alphaModFix/>
          </a:blip>
          <a:srcRect/>
          <a:stretch/>
        </p:blipFill>
        <p:spPr>
          <a:xfrm>
            <a:off x="851706" y="3028334"/>
            <a:ext cx="4231571" cy="1814822"/>
          </a:xfrm>
          <a:prstGeom prst="rect">
            <a:avLst/>
          </a:prstGeom>
          <a:noFill/>
          <a:ln>
            <a:noFill/>
          </a:ln>
        </p:spPr>
      </p:pic>
      <p:sp>
        <p:nvSpPr>
          <p:cNvPr id="138" name="Google Shape;138;p20"/>
          <p:cNvSpPr/>
          <p:nvPr/>
        </p:nvSpPr>
        <p:spPr>
          <a:xfrm>
            <a:off x="1189703" y="1317523"/>
            <a:ext cx="9586451"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4472C4"/>
                </a:solidFill>
                <a:latin typeface="Calibri"/>
                <a:ea typeface="Calibri"/>
                <a:cs typeface="Calibri"/>
                <a:sym typeface="Calibri"/>
              </a:rPr>
              <a:t>Personal Statement and UC PIQ Support for Class of 2022</a:t>
            </a:r>
            <a:endParaRPr sz="4000" b="0" i="0" u="none" strike="noStrike" cap="none">
              <a:solidFill>
                <a:srgbClr val="000000"/>
              </a:solidFill>
              <a:latin typeface="Calibri"/>
              <a:ea typeface="Calibri"/>
              <a:cs typeface="Calibri"/>
              <a:sym typeface="Calibri"/>
            </a:endParaRPr>
          </a:p>
        </p:txBody>
      </p:sp>
      <p:sp>
        <p:nvSpPr>
          <p:cNvPr id="139" name="Google Shape;139;p20"/>
          <p:cNvSpPr/>
          <p:nvPr/>
        </p:nvSpPr>
        <p:spPr>
          <a:xfrm>
            <a:off x="482601" y="5230528"/>
            <a:ext cx="5753099" cy="25545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472C4"/>
                </a:solidFill>
                <a:latin typeface="Calibri"/>
                <a:ea typeface="Calibri"/>
                <a:cs typeface="Calibri"/>
                <a:sym typeface="Calibri"/>
              </a:rPr>
              <a:t> </a:t>
            </a:r>
            <a:r>
              <a:rPr lang="en-US"/>
              <a:t>                               </a:t>
            </a:r>
            <a:r>
              <a:rPr lang="en-US" sz="4000" b="1" i="0" u="none" strike="noStrike" cap="none">
                <a:solidFill>
                  <a:srgbClr val="4472C4"/>
                </a:solidFill>
                <a:latin typeface="Calibri"/>
                <a:ea typeface="Calibri"/>
                <a:cs typeface="Calibri"/>
                <a:sym typeface="Calibri"/>
              </a:rPr>
              <a:t>October 2</a:t>
            </a:r>
            <a:r>
              <a:rPr lang="en-US" sz="4000" b="1" i="0" u="none" strike="noStrike" cap="none" baseline="30000">
                <a:solidFill>
                  <a:srgbClr val="4472C4"/>
                </a:solidFill>
                <a:latin typeface="Calibri"/>
                <a:ea typeface="Calibri"/>
                <a:cs typeface="Calibri"/>
                <a:sym typeface="Calibri"/>
              </a:rPr>
              <a:t>nd</a:t>
            </a:r>
            <a:r>
              <a:rPr lang="en-US" sz="4000" b="1" i="0" u="none" strike="noStrike" cap="none">
                <a:solidFill>
                  <a:srgbClr val="4472C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000000"/>
              </a:solidFill>
              <a:latin typeface="Calibri"/>
              <a:ea typeface="Calibri"/>
              <a:cs typeface="Calibri"/>
              <a:sym typeface="Calibri"/>
            </a:endParaRPr>
          </a:p>
        </p:txBody>
      </p:sp>
      <p:pic>
        <p:nvPicPr>
          <p:cNvPr id="140" name="Google Shape;140;p20" descr="Image preview"/>
          <p:cNvPicPr preferRelativeResize="0"/>
          <p:nvPr/>
        </p:nvPicPr>
        <p:blipFill rotWithShape="1">
          <a:blip r:embed="rId5">
            <a:alphaModFix/>
          </a:blip>
          <a:srcRect/>
          <a:stretch/>
        </p:blipFill>
        <p:spPr>
          <a:xfrm>
            <a:off x="7721600" y="2640962"/>
            <a:ext cx="4368800" cy="40862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pic>
        <p:nvPicPr>
          <p:cNvPr id="146" name="Google Shape;146;p21" descr="See the source image"/>
          <p:cNvPicPr preferRelativeResize="0"/>
          <p:nvPr/>
        </p:nvPicPr>
        <p:blipFill rotWithShape="1">
          <a:blip r:embed="rId4">
            <a:alphaModFix/>
          </a:blip>
          <a:srcRect/>
          <a:stretch/>
        </p:blipFill>
        <p:spPr>
          <a:xfrm>
            <a:off x="322006" y="1260295"/>
            <a:ext cx="5786897" cy="4472115"/>
          </a:xfrm>
          <a:prstGeom prst="rect">
            <a:avLst/>
          </a:prstGeom>
          <a:noFill/>
          <a:ln>
            <a:noFill/>
          </a:ln>
        </p:spPr>
      </p:pic>
      <p:pic>
        <p:nvPicPr>
          <p:cNvPr id="147" name="Google Shape;147;p21"/>
          <p:cNvPicPr preferRelativeResize="0"/>
          <p:nvPr/>
        </p:nvPicPr>
        <p:blipFill rotWithShape="1">
          <a:blip r:embed="rId5">
            <a:alphaModFix/>
          </a:blip>
          <a:srcRect l="34287" t="16388" r="34379" b="12954"/>
          <a:stretch/>
        </p:blipFill>
        <p:spPr>
          <a:xfrm>
            <a:off x="6819901" y="1369419"/>
            <a:ext cx="5054600" cy="4253865"/>
          </a:xfrm>
          <a:prstGeom prst="rect">
            <a:avLst/>
          </a:prstGeom>
          <a:noFill/>
          <a:ln>
            <a:noFill/>
          </a:ln>
        </p:spPr>
      </p:pic>
      <p:sp>
        <p:nvSpPr>
          <p:cNvPr id="148" name="Google Shape;148;p21"/>
          <p:cNvSpPr txBox="1"/>
          <p:nvPr/>
        </p:nvSpPr>
        <p:spPr>
          <a:xfrm>
            <a:off x="322006" y="5935610"/>
            <a:ext cx="1140009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2E75B5"/>
                </a:solidFill>
                <a:latin typeface="Calibri"/>
                <a:ea typeface="Calibri"/>
                <a:cs typeface="Calibri"/>
                <a:sym typeface="Calibri"/>
              </a:rPr>
              <a:t>https://apreadiness.ucr.edu/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317</Words>
  <Application>Microsoft Office PowerPoint</Application>
  <PresentationFormat>Widescreen</PresentationFormat>
  <Paragraphs>54</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Overlock</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Cifuentes</dc:creator>
  <cp:lastModifiedBy>Jaimina Cole</cp:lastModifiedBy>
  <cp:revision>1</cp:revision>
  <dcterms:modified xsi:type="dcterms:W3CDTF">2021-11-15T23:16:08Z</dcterms:modified>
</cp:coreProperties>
</file>