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sldIdLst>
    <p:sldId id="256" r:id="rId5"/>
    <p:sldId id="270" r:id="rId6"/>
    <p:sldId id="457" r:id="rId7"/>
    <p:sldId id="456" r:id="rId8"/>
    <p:sldId id="454" r:id="rId9"/>
    <p:sldId id="458" r:id="rId10"/>
    <p:sldId id="264" r:id="rId11"/>
    <p:sldId id="967" r:id="rId12"/>
    <p:sldId id="265" r:id="rId13"/>
    <p:sldId id="459" r:id="rId14"/>
    <p:sldId id="968" r:id="rId15"/>
    <p:sldId id="969" r:id="rId16"/>
    <p:sldId id="970" r:id="rId17"/>
    <p:sldId id="972" r:id="rId18"/>
    <p:sldId id="971" r:id="rId19"/>
    <p:sldId id="973" r:id="rId20"/>
    <p:sldId id="974" r:id="rId21"/>
    <p:sldId id="975" r:id="rId22"/>
    <p:sldId id="984" r:id="rId23"/>
    <p:sldId id="977" r:id="rId24"/>
    <p:sldId id="976" r:id="rId25"/>
    <p:sldId id="979" r:id="rId26"/>
    <p:sldId id="978" r:id="rId27"/>
    <p:sldId id="982" r:id="rId28"/>
    <p:sldId id="980" r:id="rId29"/>
    <p:sldId id="992" r:id="rId30"/>
    <p:sldId id="981" r:id="rId31"/>
    <p:sldId id="983" r:id="rId32"/>
    <p:sldId id="985" r:id="rId33"/>
    <p:sldId id="986" r:id="rId34"/>
    <p:sldId id="987" r:id="rId35"/>
    <p:sldId id="998" r:id="rId36"/>
    <p:sldId id="988" r:id="rId37"/>
    <p:sldId id="989" r:id="rId38"/>
    <p:sldId id="990" r:id="rId39"/>
    <p:sldId id="993" r:id="rId40"/>
    <p:sldId id="994" r:id="rId41"/>
    <p:sldId id="995" r:id="rId42"/>
    <p:sldId id="996" r:id="rId43"/>
    <p:sldId id="997" r:id="rId44"/>
    <p:sldId id="100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FF"/>
    <a:srgbClr val="3D007A"/>
    <a:srgbClr val="6600CC"/>
    <a:srgbClr val="0000FF"/>
    <a:srgbClr val="9966FF"/>
    <a:srgbClr val="EBEB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79781" autoAdjust="0"/>
  </p:normalViewPr>
  <p:slideViewPr>
    <p:cSldViewPr snapToGrid="0" snapToObjects="1">
      <p:cViewPr varScale="1">
        <p:scale>
          <a:sx n="105" d="100"/>
          <a:sy n="105" d="100"/>
        </p:scale>
        <p:origin x="120" y="21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96AD7-F5D1-436F-9982-1C761EA65B3D}" type="doc">
      <dgm:prSet loTypeId="urn:microsoft.com/office/officeart/2005/8/layout/vList2" loCatId="list" qsTypeId="urn:microsoft.com/office/officeart/2005/8/quickstyle/3d2" qsCatId="3D" csTypeId="urn:microsoft.com/office/officeart/2005/8/colors/accent1_2" csCatId="accent1"/>
      <dgm:spPr/>
      <dgm:t>
        <a:bodyPr/>
        <a:lstStyle/>
        <a:p>
          <a:endParaRPr lang="en-US"/>
        </a:p>
      </dgm:t>
    </dgm:pt>
    <dgm:pt modelId="{63CBC590-C121-408C-AB00-8A860D503DDC}">
      <dgm:prSet/>
      <dgm:spPr/>
      <dgm:t>
        <a:bodyPr/>
        <a:lstStyle/>
        <a:p>
          <a:pPr algn="ctr"/>
          <a:r>
            <a:rPr lang="en-US" b="1" dirty="0">
              <a:solidFill>
                <a:schemeClr val="tx1"/>
              </a:solidFill>
            </a:rPr>
            <a:t>GPA Uploads and WebGrants </a:t>
          </a:r>
          <a:endParaRPr lang="en-US" dirty="0">
            <a:solidFill>
              <a:schemeClr val="tx1"/>
            </a:solidFill>
          </a:endParaRPr>
        </a:p>
      </dgm:t>
    </dgm:pt>
    <dgm:pt modelId="{13038C37-2543-4048-A7EA-AD666BE6B692}" type="parTrans" cxnId="{24505C1D-8A82-4FBA-9FFF-E7EE09E79E5C}">
      <dgm:prSet/>
      <dgm:spPr/>
      <dgm:t>
        <a:bodyPr/>
        <a:lstStyle/>
        <a:p>
          <a:endParaRPr lang="en-US"/>
        </a:p>
      </dgm:t>
    </dgm:pt>
    <dgm:pt modelId="{B2FDD3F4-9FF4-472C-8A2C-3103BB54B32A}" type="sibTrans" cxnId="{24505C1D-8A82-4FBA-9FFF-E7EE09E79E5C}">
      <dgm:prSet/>
      <dgm:spPr/>
      <dgm:t>
        <a:bodyPr/>
        <a:lstStyle/>
        <a:p>
          <a:endParaRPr lang="en-US"/>
        </a:p>
      </dgm:t>
    </dgm:pt>
    <dgm:pt modelId="{52FE4FE6-9A86-4CE0-BBAD-3DEB8F4D687A}" type="pres">
      <dgm:prSet presAssocID="{31E96AD7-F5D1-436F-9982-1C761EA65B3D}" presName="linear" presStyleCnt="0">
        <dgm:presLayoutVars>
          <dgm:animLvl val="lvl"/>
          <dgm:resizeHandles val="exact"/>
        </dgm:presLayoutVars>
      </dgm:prSet>
      <dgm:spPr/>
    </dgm:pt>
    <dgm:pt modelId="{B0C62CC2-8DBF-4815-B857-29BB39ACC7E8}" type="pres">
      <dgm:prSet presAssocID="{63CBC590-C121-408C-AB00-8A860D503DDC}" presName="parentText" presStyleLbl="node1" presStyleIdx="0" presStyleCnt="1">
        <dgm:presLayoutVars>
          <dgm:chMax val="0"/>
          <dgm:bulletEnabled val="1"/>
        </dgm:presLayoutVars>
      </dgm:prSet>
      <dgm:spPr/>
    </dgm:pt>
  </dgm:ptLst>
  <dgm:cxnLst>
    <dgm:cxn modelId="{24505C1D-8A82-4FBA-9FFF-E7EE09E79E5C}" srcId="{31E96AD7-F5D1-436F-9982-1C761EA65B3D}" destId="{63CBC590-C121-408C-AB00-8A860D503DDC}" srcOrd="0" destOrd="0" parTransId="{13038C37-2543-4048-A7EA-AD666BE6B692}" sibTransId="{B2FDD3F4-9FF4-472C-8A2C-3103BB54B32A}"/>
    <dgm:cxn modelId="{7712BF28-F3D0-4B9F-A0FA-BF0B73F13C30}" type="presOf" srcId="{31E96AD7-F5D1-436F-9982-1C761EA65B3D}" destId="{52FE4FE6-9A86-4CE0-BBAD-3DEB8F4D687A}" srcOrd="0" destOrd="0" presId="urn:microsoft.com/office/officeart/2005/8/layout/vList2"/>
    <dgm:cxn modelId="{A2871DB6-7220-421F-9F39-54D02C42BB14}" type="presOf" srcId="{63CBC590-C121-408C-AB00-8A860D503DDC}" destId="{B0C62CC2-8DBF-4815-B857-29BB39ACC7E8}" srcOrd="0" destOrd="0" presId="urn:microsoft.com/office/officeart/2005/8/layout/vList2"/>
    <dgm:cxn modelId="{63EBED1C-A24E-49AC-92FF-82752FEADBCB}" type="presParOf" srcId="{52FE4FE6-9A86-4CE0-BBAD-3DEB8F4D687A}" destId="{B0C62CC2-8DBF-4815-B857-29BB39ACC7E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46D138-D5DC-4694-95DF-BEC0A214B07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0AC00F41-8566-4458-A2D6-099FF37C6141}">
      <dgm:prSet/>
      <dgm:spPr/>
      <dgm:t>
        <a:bodyPr/>
        <a:lstStyle/>
        <a:p>
          <a:pPr algn="ctr"/>
          <a:r>
            <a:rPr lang="en-US" b="1" dirty="0">
              <a:solidFill>
                <a:schemeClr val="tx1"/>
              </a:solidFill>
            </a:rPr>
            <a:t>California Student Aid Commission </a:t>
          </a:r>
        </a:p>
      </dgm:t>
    </dgm:pt>
    <dgm:pt modelId="{5918F672-89FF-487D-AF16-58A261EAB62A}" type="parTrans" cxnId="{BD81DC2A-94B0-489F-AF04-DB847DCE772E}">
      <dgm:prSet/>
      <dgm:spPr/>
      <dgm:t>
        <a:bodyPr/>
        <a:lstStyle/>
        <a:p>
          <a:endParaRPr lang="en-US"/>
        </a:p>
      </dgm:t>
    </dgm:pt>
    <dgm:pt modelId="{CB97F51A-051E-4E28-B6E9-9D53C3CDE8D2}" type="sibTrans" cxnId="{BD81DC2A-94B0-489F-AF04-DB847DCE772E}">
      <dgm:prSet/>
      <dgm:spPr/>
      <dgm:t>
        <a:bodyPr/>
        <a:lstStyle/>
        <a:p>
          <a:endParaRPr lang="en-US"/>
        </a:p>
      </dgm:t>
    </dgm:pt>
    <dgm:pt modelId="{06FA2A22-467E-490F-8D24-549F5553D66A}" type="pres">
      <dgm:prSet presAssocID="{A446D138-D5DC-4694-95DF-BEC0A214B075}" presName="linear" presStyleCnt="0">
        <dgm:presLayoutVars>
          <dgm:animLvl val="lvl"/>
          <dgm:resizeHandles val="exact"/>
        </dgm:presLayoutVars>
      </dgm:prSet>
      <dgm:spPr/>
    </dgm:pt>
    <dgm:pt modelId="{0B8167FF-32B9-4E37-B3F7-1981263F56E9}" type="pres">
      <dgm:prSet presAssocID="{0AC00F41-8566-4458-A2D6-099FF37C6141}" presName="parentText" presStyleLbl="node1" presStyleIdx="0" presStyleCnt="1" custLinFactNeighborX="-11339" custLinFactNeighborY="-21743">
        <dgm:presLayoutVars>
          <dgm:chMax val="0"/>
          <dgm:bulletEnabled val="1"/>
        </dgm:presLayoutVars>
      </dgm:prSet>
      <dgm:spPr/>
    </dgm:pt>
  </dgm:ptLst>
  <dgm:cxnLst>
    <dgm:cxn modelId="{525B2409-ED9E-4B70-BF49-6950750887B5}" type="presOf" srcId="{A446D138-D5DC-4694-95DF-BEC0A214B075}" destId="{06FA2A22-467E-490F-8D24-549F5553D66A}" srcOrd="0" destOrd="0" presId="urn:microsoft.com/office/officeart/2005/8/layout/vList2"/>
    <dgm:cxn modelId="{BD81DC2A-94B0-489F-AF04-DB847DCE772E}" srcId="{A446D138-D5DC-4694-95DF-BEC0A214B075}" destId="{0AC00F41-8566-4458-A2D6-099FF37C6141}" srcOrd="0" destOrd="0" parTransId="{5918F672-89FF-487D-AF16-58A261EAB62A}" sibTransId="{CB97F51A-051E-4E28-B6E9-9D53C3CDE8D2}"/>
    <dgm:cxn modelId="{478B2968-78F5-4431-9C33-8B200FF4A6A6}" type="presOf" srcId="{0AC00F41-8566-4458-A2D6-099FF37C6141}" destId="{0B8167FF-32B9-4E37-B3F7-1981263F56E9}" srcOrd="0" destOrd="0" presId="urn:microsoft.com/office/officeart/2005/8/layout/vList2"/>
    <dgm:cxn modelId="{11F258C4-C0E8-4CB1-A8F3-03E20ADE3E29}" type="presParOf" srcId="{06FA2A22-467E-490F-8D24-549F5553D66A}" destId="{0B8167FF-32B9-4E37-B3F7-1981263F56E9}"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62CC2-8DBF-4815-B857-29BB39ACC7E8}">
      <dsp:nvSpPr>
        <dsp:cNvPr id="0" name=""/>
        <dsp:cNvSpPr/>
      </dsp:nvSpPr>
      <dsp:spPr>
        <a:xfrm>
          <a:off x="0" y="11149"/>
          <a:ext cx="9463113" cy="8394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chemeClr val="tx1"/>
              </a:solidFill>
            </a:rPr>
            <a:t>GPA Uploads and WebGrants </a:t>
          </a:r>
          <a:endParaRPr lang="en-US" sz="3500" kern="1200" dirty="0">
            <a:solidFill>
              <a:schemeClr val="tx1"/>
            </a:solidFill>
          </a:endParaRPr>
        </a:p>
      </dsp:txBody>
      <dsp:txXfrm>
        <a:off x="40980" y="52129"/>
        <a:ext cx="9381153" cy="757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167FF-32B9-4E37-B3F7-1981263F56E9}">
      <dsp:nvSpPr>
        <dsp:cNvPr id="0" name=""/>
        <dsp:cNvSpPr/>
      </dsp:nvSpPr>
      <dsp:spPr>
        <a:xfrm>
          <a:off x="0" y="0"/>
          <a:ext cx="9318385" cy="8394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chemeClr val="tx1"/>
              </a:solidFill>
            </a:rPr>
            <a:t>California Student Aid Commission </a:t>
          </a:r>
        </a:p>
      </dsp:txBody>
      <dsp:txXfrm>
        <a:off x="40980" y="40980"/>
        <a:ext cx="9236425" cy="7575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D2FDE-830E-415B-AA09-BE1F69CAA47C}" type="datetimeFigureOut">
              <a:rPr lang="en-US" smtClean="0"/>
              <a:t>11/12/2019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3345E-F231-47C6-8B75-E300AB7D88AD}" type="slidenum">
              <a:rPr lang="en-US" smtClean="0"/>
              <a:t>‹#›</a:t>
            </a:fld>
            <a:endParaRPr lang="en-US"/>
          </a:p>
        </p:txBody>
      </p:sp>
    </p:spTree>
    <p:extLst>
      <p:ext uri="{BB962C8B-B14F-4D97-AF65-F5344CB8AC3E}">
        <p14:creationId xmlns:p14="http://schemas.microsoft.com/office/powerpoint/2010/main" val="1327595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sac.ca.gov/post/access-form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sac.ca.gov/post/access-form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sac.ca.gov/post/access-form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csac.ca.gov/pod/subscribe-list-serv"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schoolsupport@csac.ca.gov"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sac.ca.gov/sites/main/files/file-attachments/g-28_2019_cal_grant_gpa_demographic_verif.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0">
              <a:defRPr/>
            </a:pPr>
            <a:r>
              <a:rPr lang="en-US" dirty="0"/>
              <a:t>The WebGrants system is an important tool you will utilize, even if you don’t upload GPAs. In order to use it, </a:t>
            </a:r>
            <a:r>
              <a:rPr lang="en-US" baseline="0" dirty="0"/>
              <a:t>you must first gain access to WebGrants by completing two forms: the High School System Administrator Access Request form and the Information Security and Confidentiality Agreement Form. One last form, the FAFSA/Dream Act Completion Agreement allows high schools and districts to receive certain FAFSA and California Dream Act application filling status information for their students. </a:t>
            </a:r>
          </a:p>
          <a:p>
            <a:pPr defTabSz="931500">
              <a:defRPr/>
            </a:pPr>
            <a:endParaRPr lang="en-US" baseline="0" dirty="0"/>
          </a:p>
          <a:p>
            <a:r>
              <a:rPr lang="en-US" baseline="0" dirty="0"/>
              <a:t>WebGrants accounts for high school users are set with a 2 year expiration date, at which point updated forms need to be completed. These forms are available at the California Student Aid Commission’s website and must be submitted before access can be gained by your school.  Remember – even if you are not the person involved in the GPA upload process, you still should have access to WebGrants in order to check reports, see which students have been awarded a Cal Grant and assist in the matching process if needed.</a:t>
            </a:r>
          </a:p>
          <a:p>
            <a:endParaRPr lang="en-US" baseline="0" dirty="0"/>
          </a:p>
          <a:p>
            <a:r>
              <a:rPr lang="en-US" baseline="0" dirty="0"/>
              <a:t>To access the forms you need to request WebGrants access, please use this link:</a:t>
            </a:r>
          </a:p>
          <a:p>
            <a:r>
              <a:rPr lang="en-US" dirty="0">
                <a:hlinkClick r:id="rId3"/>
              </a:rPr>
              <a:t>https://www.csac.ca.gov/post/access-forms</a:t>
            </a:r>
            <a:r>
              <a:rPr lang="en-US" baseline="0" dirty="0"/>
              <a:t> </a:t>
            </a:r>
          </a:p>
          <a:p>
            <a:endParaRPr lang="en-US" dirty="0"/>
          </a:p>
        </p:txBody>
      </p:sp>
      <p:sp>
        <p:nvSpPr>
          <p:cNvPr id="4" name="Slide Number Placeholder 3"/>
          <p:cNvSpPr>
            <a:spLocks noGrp="1"/>
          </p:cNvSpPr>
          <p:nvPr>
            <p:ph type="sldNum" sz="quarter" idx="5"/>
          </p:nvPr>
        </p:nvSpPr>
        <p:spPr/>
        <p:txBody>
          <a:bodyPr/>
          <a:lstStyle/>
          <a:p>
            <a:fld id="{52F3345E-F231-47C6-8B75-E300AB7D88AD}" type="slidenum">
              <a:rPr lang="en-US" smtClean="0"/>
              <a:t>2</a:t>
            </a:fld>
            <a:endParaRPr lang="en-US"/>
          </a:p>
        </p:txBody>
      </p:sp>
    </p:spTree>
    <p:extLst>
      <p:ext uri="{BB962C8B-B14F-4D97-AF65-F5344CB8AC3E}">
        <p14:creationId xmlns:p14="http://schemas.microsoft.com/office/powerpoint/2010/main" val="3647636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school staff can find all user guides, GPA Excel templates, calculation information, and the demographic verification form.</a:t>
            </a:r>
          </a:p>
          <a:p>
            <a:endParaRPr lang="en-US" dirty="0"/>
          </a:p>
          <a:p>
            <a:r>
              <a:rPr lang="en-US" dirty="0"/>
              <a:t>Before uploading, save both the Non-SSN GPA User Guide &amp; Non-SSN GPA Excel template to your computer.  To ensure a successful upload, you will want to refer to the Non-SSN </a:t>
            </a:r>
            <a:r>
              <a:rPr lang="en-US" baseline="0" dirty="0"/>
              <a:t>GPA Upload User Guide for proper formatting of the record layout for your Excel template.  Improper formatting will result in a failed upload attempt. </a:t>
            </a:r>
          </a:p>
          <a:p>
            <a:endParaRPr lang="en-US" dirty="0"/>
          </a:p>
          <a:p>
            <a:pPr algn="l"/>
            <a:r>
              <a:rPr lang="en-US" baseline="0" dirty="0"/>
              <a:t>From the CSAC home page, www.csac.ca.gov:</a:t>
            </a:r>
          </a:p>
          <a:p>
            <a:pPr algn="l"/>
            <a:r>
              <a:rPr lang="en-US" b="1" u="sng" baseline="0" dirty="0"/>
              <a:t>High Schools:</a:t>
            </a:r>
          </a:p>
          <a:p>
            <a:pPr marL="0" indent="0" algn="l">
              <a:buFont typeface="Arial" panose="020B0604020202020204" pitchFamily="34" charset="0"/>
              <a:buNone/>
            </a:pPr>
            <a:r>
              <a:rPr lang="en-US" baseline="0" dirty="0"/>
              <a:t>Click on “For Schools &amp; Counselors”&gt;”High Schools”&gt;</a:t>
            </a:r>
            <a:r>
              <a:rPr lang="en-US" b="1" i="0" baseline="0" dirty="0"/>
              <a:t>(CLICK)</a:t>
            </a:r>
            <a:r>
              <a:rPr lang="en-US" b="0" i="0" baseline="0" dirty="0"/>
              <a:t> </a:t>
            </a:r>
            <a:r>
              <a:rPr lang="en-US" baseline="0" dirty="0"/>
              <a:t>“GPA Tools”:</a:t>
            </a:r>
          </a:p>
          <a:p>
            <a:pPr marL="171450" indent="-171450">
              <a:buFont typeface="Arial" panose="020B0604020202020204" pitchFamily="34" charset="0"/>
              <a:buChar char="•"/>
            </a:pPr>
            <a:r>
              <a:rPr lang="en-US" b="1" dirty="0"/>
              <a:t>Non-SSN GPA User Guide- </a:t>
            </a:r>
            <a:r>
              <a:rPr lang="en-US" dirty="0"/>
              <a:t>click “Read more” link under “GPA Upload User Guides”</a:t>
            </a:r>
          </a:p>
          <a:p>
            <a:pPr marL="171450" indent="-171450">
              <a:buFont typeface="Arial" panose="020B0604020202020204" pitchFamily="34" charset="0"/>
              <a:buChar char="•"/>
            </a:pPr>
            <a:r>
              <a:rPr lang="en-US" b="1" dirty="0"/>
              <a:t>GPA Excel Template- </a:t>
            </a:r>
            <a:r>
              <a:rPr lang="en-US" dirty="0"/>
              <a:t>click “Read more” link under “GPA Submission Information” </a:t>
            </a:r>
          </a:p>
          <a:p>
            <a:pPr algn="l"/>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baseline="0" dirty="0"/>
              <a:t>Colleges: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Pathway for GPA Upload User guide: “For Schools &amp; Counselors”&gt;”Colleges”&gt;“Resource Documents”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Non-SSN GPA Template: “For Schools &amp; Counselors”&gt;”Colleges”&gt;“Technical Documents”</a:t>
            </a:r>
          </a:p>
          <a:p>
            <a:pPr algn="l"/>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take a look at the Record Layout on the next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652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024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341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654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645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522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75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627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558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25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0">
              <a:defRPr/>
            </a:pPr>
            <a:r>
              <a:rPr lang="en-US" dirty="0"/>
              <a:t>The WebGrants system is an important tool you will utilize, even if you don’t upload GPAs. In order to use it, </a:t>
            </a:r>
            <a:r>
              <a:rPr lang="en-US" baseline="0" dirty="0"/>
              <a:t>you must first gain access to WebGrants by completing two forms: the High School System Administrator Access Request form and the Information Security and Confidentiality Agreement Form. One last form, the FAFSA/Dream Act Completion Agreement allows high schools and districts to receive certain FAFSA and California Dream Act application filling status information for their students. </a:t>
            </a:r>
          </a:p>
          <a:p>
            <a:pPr defTabSz="931500">
              <a:defRPr/>
            </a:pPr>
            <a:endParaRPr lang="en-US" baseline="0" dirty="0"/>
          </a:p>
          <a:p>
            <a:r>
              <a:rPr lang="en-US" baseline="0" dirty="0"/>
              <a:t>WebGrants accounts for high school users are set with a 2 year expiration date, at which point updated forms need to be completed. These forms are available at the California Student Aid Commission’s website and must be submitted before access can be gained by your school.  Remember – even if you are not the person involved in the GPA upload process, you still should have access to WebGrants in order to check reports, see which students have been awarded a Cal Grant and assist in the matching process if needed.</a:t>
            </a:r>
          </a:p>
          <a:p>
            <a:endParaRPr lang="en-US" baseline="0" dirty="0"/>
          </a:p>
          <a:p>
            <a:r>
              <a:rPr lang="en-US" baseline="0" dirty="0"/>
              <a:t>To access the forms you need to request WebGrants access, please use this link:</a:t>
            </a:r>
          </a:p>
          <a:p>
            <a:r>
              <a:rPr lang="en-US" dirty="0">
                <a:hlinkClick r:id="rId3"/>
              </a:rPr>
              <a:t>https://www.csac.ca.gov/post/access-forms</a:t>
            </a:r>
            <a:r>
              <a:rPr lang="en-US" baseline="0" dirty="0"/>
              <a:t> </a:t>
            </a:r>
          </a:p>
          <a:p>
            <a:endParaRPr lang="en-US" dirty="0"/>
          </a:p>
        </p:txBody>
      </p:sp>
      <p:sp>
        <p:nvSpPr>
          <p:cNvPr id="4" name="Slide Number Placeholder 3"/>
          <p:cNvSpPr>
            <a:spLocks noGrp="1"/>
          </p:cNvSpPr>
          <p:nvPr>
            <p:ph type="sldNum" sz="quarter" idx="5"/>
          </p:nvPr>
        </p:nvSpPr>
        <p:spPr/>
        <p:txBody>
          <a:bodyPr/>
          <a:lstStyle/>
          <a:p>
            <a:fld id="{52F3345E-F231-47C6-8B75-E300AB7D88AD}" type="slidenum">
              <a:rPr lang="en-US" smtClean="0"/>
              <a:t>3</a:t>
            </a:fld>
            <a:endParaRPr lang="en-US"/>
          </a:p>
        </p:txBody>
      </p:sp>
    </p:spTree>
    <p:extLst>
      <p:ext uri="{BB962C8B-B14F-4D97-AF65-F5344CB8AC3E}">
        <p14:creationId xmlns:p14="http://schemas.microsoft.com/office/powerpoint/2010/main" val="1949300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797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725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987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274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673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597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begin, from the Portal Menu, select the “WebGrants” link.</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131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790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316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sz="1200" kern="1200" dirty="0">
                <a:solidFill>
                  <a:schemeClr val="tx1"/>
                </a:solidFill>
                <a:effectLst/>
                <a:latin typeface="+mn-lt"/>
                <a:ea typeface="+mn-ea"/>
                <a:cs typeface="+mn-cs"/>
              </a:rPr>
              <a:t>newest and most comprehensive report offered, the </a:t>
            </a:r>
            <a:r>
              <a:rPr lang="en-US" b="1" dirty="0"/>
              <a:t>Non-SSN GPA Status Report </a:t>
            </a:r>
            <a:r>
              <a:rPr lang="en-US" b="0" dirty="0"/>
              <a:t>combines nearly all reports into one. This report i</a:t>
            </a:r>
            <a:r>
              <a:rPr lang="en-US" sz="1200" kern="1200" dirty="0">
                <a:solidFill>
                  <a:schemeClr val="tx1"/>
                </a:solidFill>
                <a:effectLst/>
                <a:latin typeface="+mn-lt"/>
                <a:ea typeface="+mn-ea"/>
                <a:cs typeface="+mn-cs"/>
              </a:rPr>
              <a:t>dentifies matched GPA records, unmatched records, and students who have not submitted a financial aid application. Displays GPA, provides School and State Student ID, and total count. Current seniors and previous graduates who list your high school on the FAFSA/CADAA are sorted by graduation year.</a:t>
            </a:r>
          </a:p>
          <a:p>
            <a:endParaRPr lang="en-US" sz="1200" b="1"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kern="1200" dirty="0">
                <a:solidFill>
                  <a:schemeClr val="tx1"/>
                </a:solidFill>
                <a:effectLst/>
                <a:latin typeface="+mn-lt"/>
                <a:ea typeface="+mn-ea"/>
                <a:cs typeface="+mn-cs"/>
              </a:rPr>
              <a:t>(CLICK) </a:t>
            </a:r>
            <a:r>
              <a:rPr lang="en-US" sz="1200" b="0" u="none" kern="1200" dirty="0">
                <a:solidFill>
                  <a:schemeClr val="tx1"/>
                </a:solidFill>
                <a:effectLst/>
                <a:latin typeface="+mn-lt"/>
                <a:ea typeface="+mn-ea"/>
                <a:cs typeface="+mn-cs"/>
              </a:rPr>
              <a:t>Notice</a:t>
            </a:r>
            <a:r>
              <a:rPr lang="en-US" sz="1200" b="1" u="none" kern="1200" dirty="0">
                <a:solidFill>
                  <a:schemeClr val="tx1"/>
                </a:solidFill>
                <a:effectLst/>
                <a:latin typeface="+mn-lt"/>
                <a:ea typeface="+mn-ea"/>
                <a:cs typeface="+mn-cs"/>
              </a:rPr>
              <a:t> </a:t>
            </a:r>
            <a:r>
              <a:rPr lang="en-US" sz="1200" b="0" u="none" kern="1200" dirty="0">
                <a:solidFill>
                  <a:schemeClr val="tx1"/>
                </a:solidFill>
                <a:effectLst/>
                <a:latin typeface="+mn-lt"/>
                <a:ea typeface="+mn-ea"/>
                <a:cs typeface="+mn-cs"/>
              </a:rPr>
              <a:t>the 2 columns, “Match”, and </a:t>
            </a:r>
            <a:r>
              <a:rPr lang="en-US" sz="1200" b="1" u="none" kern="1200" dirty="0">
                <a:solidFill>
                  <a:schemeClr val="tx1"/>
                </a:solidFill>
                <a:effectLst/>
                <a:latin typeface="+mn-lt"/>
                <a:ea typeface="+mn-ea"/>
                <a:cs typeface="+mn-cs"/>
              </a:rPr>
              <a:t>(CLICK) </a:t>
            </a:r>
            <a:r>
              <a:rPr lang="en-US" sz="1200" b="0" u="none" kern="1200" dirty="0">
                <a:solidFill>
                  <a:schemeClr val="tx1"/>
                </a:solidFill>
                <a:effectLst/>
                <a:latin typeface="+mn-lt"/>
                <a:ea typeface="+mn-ea"/>
                <a:cs typeface="+mn-cs"/>
              </a:rPr>
              <a:t>“Matched Fields”.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“Match” column indicators:</a:t>
            </a:r>
            <a:endParaRPr lang="en-US" sz="105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kern="1200" dirty="0">
                <a:solidFill>
                  <a:schemeClr val="tx1"/>
                </a:solidFill>
                <a:effectLst/>
                <a:latin typeface="+mn-lt"/>
                <a:ea typeface="+mn-ea"/>
                <a:cs typeface="+mn-cs"/>
              </a:rPr>
              <a:t>(CLICK) </a:t>
            </a:r>
            <a:r>
              <a:rPr lang="en-US" sz="1200" b="1" kern="1200" dirty="0">
                <a:solidFill>
                  <a:schemeClr val="tx1"/>
                </a:solidFill>
                <a:effectLst/>
                <a:latin typeface="+mn-lt"/>
                <a:ea typeface="+mn-ea"/>
                <a:cs typeface="+mn-cs"/>
              </a:rPr>
              <a:t>“Yes”: </a:t>
            </a:r>
            <a:r>
              <a:rPr lang="en-US" sz="1200" kern="1200" dirty="0">
                <a:solidFill>
                  <a:schemeClr val="tx1"/>
                </a:solidFill>
                <a:effectLst/>
                <a:latin typeface="+mn-lt"/>
                <a:ea typeface="+mn-ea"/>
                <a:cs typeface="+mn-cs"/>
              </a:rPr>
              <a:t>GPA and financial aid application matched. No further action needed.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kern="1200" dirty="0">
                <a:solidFill>
                  <a:schemeClr val="tx1"/>
                </a:solidFill>
                <a:effectLst/>
                <a:latin typeface="+mn-lt"/>
                <a:ea typeface="+mn-ea"/>
                <a:cs typeface="+mn-cs"/>
              </a:rPr>
              <a:t>(CLICK) </a:t>
            </a:r>
            <a:r>
              <a:rPr lang="en-US" sz="1200" b="1" i="1" kern="1200" dirty="0">
                <a:solidFill>
                  <a:srgbClr val="FF0000"/>
                </a:solidFill>
                <a:effectLst/>
                <a:latin typeface="+mn-lt"/>
                <a:ea typeface="+mn-ea"/>
                <a:cs typeface="+mn-cs"/>
              </a:rPr>
              <a:t>Outreach to students with “NO” and “NO APP” in the “Match” column: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“No”: </a:t>
            </a:r>
            <a:r>
              <a:rPr lang="en-US" sz="1200" kern="1200" dirty="0">
                <a:solidFill>
                  <a:schemeClr val="tx1"/>
                </a:solidFill>
                <a:effectLst/>
                <a:latin typeface="+mn-lt"/>
                <a:ea typeface="+mn-ea"/>
                <a:cs typeface="+mn-cs"/>
              </a:rPr>
              <a:t>GPA and financial aid application do not match. </a:t>
            </a:r>
            <a:r>
              <a:rPr lang="en-US" sz="1200" i="1" kern="1200" dirty="0">
                <a:solidFill>
                  <a:schemeClr val="tx1"/>
                </a:solidFill>
                <a:effectLst/>
                <a:latin typeface="+mn-lt"/>
                <a:ea typeface="+mn-ea"/>
                <a:cs typeface="+mn-cs"/>
              </a:rPr>
              <a:t>Partially</a:t>
            </a:r>
            <a:r>
              <a:rPr lang="en-US" sz="1200" kern="1200" dirty="0">
                <a:solidFill>
                  <a:schemeClr val="tx1"/>
                </a:solidFill>
                <a:effectLst/>
                <a:latin typeface="+mn-lt"/>
                <a:ea typeface="+mn-ea"/>
                <a:cs typeface="+mn-cs"/>
              </a:rPr>
              <a:t> matched fields are identified in the adjacent “Matched Fields” column. Contact students to provide their SAR/Cal-SAR. Then, edit GPAs to mirror the SAR/Cal-SAR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a:solidFill>
                  <a:schemeClr val="tx1"/>
                </a:solidFill>
                <a:effectLst/>
                <a:latin typeface="+mn-lt"/>
                <a:ea typeface="+mn-ea"/>
                <a:cs typeface="+mn-cs"/>
              </a:rPr>
              <a:t>“</a:t>
            </a:r>
            <a:r>
              <a:rPr lang="en-US" sz="1050" b="1" kern="1200" dirty="0">
                <a:solidFill>
                  <a:schemeClr val="tx1"/>
                </a:solidFill>
                <a:effectLst/>
                <a:latin typeface="+mn-lt"/>
                <a:ea typeface="+mn-ea"/>
                <a:cs typeface="+mn-cs"/>
              </a:rPr>
              <a:t>FNAME, LNAME, INIT”: </a:t>
            </a:r>
            <a:r>
              <a:rPr lang="en-US" sz="1050" kern="1200" dirty="0">
                <a:solidFill>
                  <a:schemeClr val="tx1"/>
                </a:solidFill>
                <a:effectLst/>
                <a:latin typeface="+mn-lt"/>
                <a:ea typeface="+mn-ea"/>
                <a:cs typeface="+mn-cs"/>
              </a:rPr>
              <a:t>If the </a:t>
            </a:r>
            <a:r>
              <a:rPr lang="en-US" sz="1050" i="1" kern="1200" dirty="0">
                <a:solidFill>
                  <a:schemeClr val="tx1"/>
                </a:solidFill>
                <a:effectLst/>
                <a:latin typeface="+mn-lt"/>
                <a:ea typeface="+mn-ea"/>
                <a:cs typeface="+mn-cs"/>
              </a:rPr>
              <a:t>only</a:t>
            </a:r>
            <a:r>
              <a:rPr lang="en-US" sz="1050" kern="1200" dirty="0">
                <a:solidFill>
                  <a:schemeClr val="tx1"/>
                </a:solidFill>
                <a:effectLst/>
                <a:latin typeface="+mn-lt"/>
                <a:ea typeface="+mn-ea"/>
                <a:cs typeface="+mn-cs"/>
              </a:rPr>
              <a:t> matched fields are “FNAME, LNAME, INIT”, WebGrants has found an application with the same name in our database. But since the other unique identifiers, such as DOB, address, school code, etc. do </a:t>
            </a:r>
            <a:r>
              <a:rPr lang="en-US" sz="1050" b="1" i="1" kern="1200" dirty="0">
                <a:solidFill>
                  <a:schemeClr val="tx1"/>
                </a:solidFill>
                <a:effectLst/>
                <a:latin typeface="+mn-lt"/>
                <a:ea typeface="+mn-ea"/>
                <a:cs typeface="+mn-cs"/>
              </a:rPr>
              <a:t>not </a:t>
            </a:r>
            <a:r>
              <a:rPr lang="en-US" sz="1050" kern="1200" dirty="0">
                <a:solidFill>
                  <a:schemeClr val="tx1"/>
                </a:solidFill>
                <a:effectLst/>
                <a:latin typeface="+mn-lt"/>
                <a:ea typeface="+mn-ea"/>
                <a:cs typeface="+mn-cs"/>
              </a:rPr>
              <a:t>match, this student is likely not YOUR student, </a:t>
            </a:r>
            <a:r>
              <a:rPr lang="en-US" sz="1050" b="1" u="sng" kern="1200" dirty="0">
                <a:solidFill>
                  <a:schemeClr val="tx1"/>
                </a:solidFill>
                <a:effectLst/>
                <a:latin typeface="+mn-lt"/>
                <a:ea typeface="+mn-ea"/>
                <a:cs typeface="+mn-cs"/>
              </a:rPr>
              <a:t>and</a:t>
            </a:r>
            <a:r>
              <a:rPr lang="en-US" sz="1050" kern="1200" dirty="0">
                <a:solidFill>
                  <a:schemeClr val="tx1"/>
                </a:solidFill>
                <a:effectLst/>
                <a:latin typeface="+mn-lt"/>
                <a:ea typeface="+mn-ea"/>
                <a:cs typeface="+mn-cs"/>
              </a:rPr>
              <a:t> this further indicates that YOUR student did not submit an application. </a:t>
            </a:r>
            <a:r>
              <a:rPr lang="en-US" sz="1050" b="0" kern="1200" dirty="0">
                <a:solidFill>
                  <a:schemeClr val="tx1"/>
                </a:solidFill>
                <a:effectLst/>
                <a:latin typeface="+mn-lt"/>
                <a:ea typeface="+mn-ea"/>
                <a:cs typeface="+mn-cs"/>
              </a:rPr>
              <a:t>This scenario is </a:t>
            </a:r>
            <a:r>
              <a:rPr lang="en-US" sz="1050" b="0" u="sng" kern="1200" dirty="0">
                <a:solidFill>
                  <a:schemeClr val="tx1"/>
                </a:solidFill>
                <a:effectLst/>
                <a:latin typeface="+mn-lt"/>
                <a:ea typeface="+mn-ea"/>
                <a:cs typeface="+mn-cs"/>
              </a:rPr>
              <a:t>very common</a:t>
            </a:r>
            <a:r>
              <a:rPr lang="en-US" sz="1050" b="0" kern="1200" dirty="0">
                <a:solidFill>
                  <a:schemeClr val="tx1"/>
                </a:solidFill>
                <a:effectLst/>
                <a:latin typeface="+mn-lt"/>
                <a:ea typeface="+mn-ea"/>
                <a:cs typeface="+mn-cs"/>
              </a:rPr>
              <a:t>, and when you consider the hundreds of thousands of FAFSAs/CADAAs received every year, it is easy to understand that there could be multiple applications with the same names. This is especially true for students with common names. </a:t>
            </a:r>
            <a:r>
              <a:rPr lang="en-US" sz="1050" b="0" kern="1200" dirty="0">
                <a:solidFill>
                  <a:srgbClr val="FF0000"/>
                </a:solidFill>
                <a:effectLst/>
                <a:latin typeface="+mn-lt"/>
                <a:ea typeface="+mn-ea"/>
                <a:cs typeface="+mn-cs"/>
              </a:rPr>
              <a:t>Treat this student like any student with the ”no app” flag.</a:t>
            </a:r>
          </a:p>
          <a:p>
            <a:pPr marL="0" lvl="0" indent="0">
              <a:buFont typeface="Arial" panose="020B0604020202020204" pitchFamily="34" charset="0"/>
              <a:buNone/>
            </a:pPr>
            <a:r>
              <a:rPr lang="en-US" sz="1200" b="1" kern="1200" dirty="0">
                <a:solidFill>
                  <a:schemeClr val="tx1"/>
                </a:solidFill>
                <a:effectLst/>
                <a:latin typeface="+mn-lt"/>
                <a:ea typeface="+mn-ea"/>
                <a:cs typeface="+mn-cs"/>
              </a:rPr>
              <a:t>“No App”</a:t>
            </a:r>
            <a:r>
              <a:rPr lang="en-US" sz="1200" kern="1200" dirty="0">
                <a:solidFill>
                  <a:schemeClr val="tx1"/>
                </a:solidFill>
                <a:effectLst/>
                <a:latin typeface="+mn-lt"/>
                <a:ea typeface="+mn-ea"/>
                <a:cs typeface="+mn-cs"/>
              </a:rPr>
              <a:t>: Student did not submit financial aid application. Outreach to students prior to March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to remind them to submit the application before the deadline.</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kern="1200" dirty="0">
                <a:solidFill>
                  <a:schemeClr val="tx1"/>
                </a:solidFill>
                <a:effectLst/>
                <a:latin typeface="+mn-lt"/>
                <a:ea typeface="+mn-ea"/>
                <a:cs typeface="+mn-cs"/>
              </a:rPr>
              <a:t>(CLICK) </a:t>
            </a:r>
            <a:r>
              <a:rPr lang="en-US" sz="1200" b="0" u="none" kern="1200" dirty="0">
                <a:solidFill>
                  <a:schemeClr val="tx1"/>
                </a:solidFill>
                <a:effectLst/>
                <a:latin typeface="+mn-lt"/>
                <a:ea typeface="+mn-ea"/>
                <a:cs typeface="+mn-cs"/>
              </a:rPr>
              <a:t>This is the report legend. It alerts counselors to remind students with “NO APP” to submit a FAFSA/CADAA.</a:t>
            </a:r>
            <a:endParaRPr lang="en-US" sz="1200" b="1" u="none"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90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0">
              <a:defRPr/>
            </a:pPr>
            <a:r>
              <a:rPr lang="en-US" dirty="0"/>
              <a:t>The WebGrants system is an important tool you will utilize, even if you don’t upload GPAs. In order to use it, </a:t>
            </a:r>
            <a:r>
              <a:rPr lang="en-US" baseline="0" dirty="0"/>
              <a:t>you must first gain access to WebGrants by completing two forms: the High School System Administrator Access Request form and the Information Security and Confidentiality Agreement Form. One last form, the FAFSA/Dream Act Completion Agreement allows high schools and districts to receive certain FAFSA and California Dream Act application filling status information for their students. </a:t>
            </a:r>
          </a:p>
          <a:p>
            <a:pPr defTabSz="931500">
              <a:defRPr/>
            </a:pPr>
            <a:endParaRPr lang="en-US" baseline="0" dirty="0"/>
          </a:p>
          <a:p>
            <a:r>
              <a:rPr lang="en-US" baseline="0" dirty="0"/>
              <a:t>WebGrants accounts for high school users are set with a 2 year expiration date, at which point updated forms need to be completed. These forms are available at the California Student Aid Commission’s website and must be submitted before access can be gained by your school.  Remember – even if you are not the person involved in the GPA upload process, you still should have access to WebGrants in order to check reports, see which students have been awarded a Cal Grant and assist in the matching process if needed.</a:t>
            </a:r>
          </a:p>
          <a:p>
            <a:endParaRPr lang="en-US" baseline="0" dirty="0"/>
          </a:p>
          <a:p>
            <a:r>
              <a:rPr lang="en-US" baseline="0" dirty="0"/>
              <a:t>To access the forms you need to request WebGrants access, please use this link:</a:t>
            </a:r>
          </a:p>
          <a:p>
            <a:r>
              <a:rPr lang="en-US" dirty="0">
                <a:hlinkClick r:id="rId3"/>
              </a:rPr>
              <a:t>https://www.csac.ca.gov/post/access-forms</a:t>
            </a:r>
            <a:r>
              <a:rPr lang="en-US" baseline="0" dirty="0"/>
              <a:t> </a:t>
            </a:r>
          </a:p>
          <a:p>
            <a:endParaRPr lang="en-US" dirty="0"/>
          </a:p>
        </p:txBody>
      </p:sp>
      <p:sp>
        <p:nvSpPr>
          <p:cNvPr id="4" name="Slide Number Placeholder 3"/>
          <p:cNvSpPr>
            <a:spLocks noGrp="1"/>
          </p:cNvSpPr>
          <p:nvPr>
            <p:ph type="sldNum" sz="quarter" idx="5"/>
          </p:nvPr>
        </p:nvSpPr>
        <p:spPr/>
        <p:txBody>
          <a:bodyPr/>
          <a:lstStyle/>
          <a:p>
            <a:fld id="{52F3345E-F231-47C6-8B75-E300AB7D88AD}" type="slidenum">
              <a:rPr lang="en-US" smtClean="0"/>
              <a:t>4</a:t>
            </a:fld>
            <a:endParaRPr lang="en-US"/>
          </a:p>
        </p:txBody>
      </p:sp>
    </p:spTree>
    <p:extLst>
      <p:ext uri="{BB962C8B-B14F-4D97-AF65-F5344CB8AC3E}">
        <p14:creationId xmlns:p14="http://schemas.microsoft.com/office/powerpoint/2010/main" val="3281318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763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482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909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753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452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9146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957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sign up for List-Serv and receive the Operations Memos and Special Alerts directly to your e-mail,  navigate to our main homepage and </a:t>
            </a:r>
            <a:r>
              <a:rPr lang="en-US" sz="1200" b="1" dirty="0"/>
              <a:t>(CLICK) </a:t>
            </a:r>
            <a:r>
              <a:rPr lang="en-US" sz="1200" dirty="0"/>
              <a:t>scroll all the way to the bottom of the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r>
              <a:rPr lang="en-US" sz="1200" dirty="0">
                <a:hlinkClick r:id="rId3"/>
              </a:rPr>
              <a:t>http://www.csac.ca.gov/pod/subscribe-list-serv</a:t>
            </a:r>
            <a:r>
              <a:rPr lang="en-US" sz="1200" dirty="0"/>
              <a:t> </a:t>
            </a:r>
            <a:endParaRPr lang="en-US" sz="1200" baseline="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4533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6707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3345E-F231-47C6-8B75-E300AB7D88AD}" type="slidenum">
              <a:rPr lang="en-US" smtClean="0"/>
              <a:t>41</a:t>
            </a:fld>
            <a:endParaRPr lang="en-US"/>
          </a:p>
        </p:txBody>
      </p:sp>
    </p:spTree>
    <p:extLst>
      <p:ext uri="{BB962C8B-B14F-4D97-AF65-F5344CB8AC3E}">
        <p14:creationId xmlns:p14="http://schemas.microsoft.com/office/powerpoint/2010/main" val="3077524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WebGrants is the California Student Aid Commission’s internet-based access for Cal Grant grade point average (GPA) submission for high schools. While WebGrants provides a high school with the ability to upload Cal Grant GPA data, it also provides the ability to: Access reports, use online services, view your Cal Grant Awardees, edit a record, add individual GPA and verify student high school graduation dates.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Please contact the California Student Aid Commission if you have any questions about WebGrants or WebGrants access.</a:t>
            </a:r>
          </a:p>
          <a:p>
            <a:r>
              <a:rPr lang="en-US" sz="1200" b="0" i="0" kern="1200" dirty="0">
                <a:solidFill>
                  <a:schemeClr val="tx1"/>
                </a:solidFill>
                <a:effectLst/>
                <a:latin typeface="+mn-lt"/>
                <a:ea typeface="+mn-ea"/>
                <a:cs typeface="+mn-cs"/>
              </a:rPr>
              <a:t>E-mail: </a:t>
            </a:r>
            <a:r>
              <a:rPr lang="en-US" sz="1200" b="0" i="0" kern="1200" dirty="0">
                <a:solidFill>
                  <a:schemeClr val="tx1"/>
                </a:solidFill>
                <a:effectLst/>
                <a:latin typeface="+mn-lt"/>
                <a:ea typeface="+mn-ea"/>
                <a:cs typeface="+mn-cs"/>
                <a:hlinkClick r:id="rId3"/>
              </a:rPr>
              <a:t>schoolsupport@csac.ca.gov</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367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think about the entire process of applying for financial aid as a series of steps. The one obvious component of each step is the student’s name and address and it is critically important in connecting, or matching, one part of the process with the other. </a:t>
            </a:r>
          </a:p>
          <a:p>
            <a:endParaRPr lang="en-US" dirty="0"/>
          </a:p>
          <a:p>
            <a:r>
              <a:rPr lang="en-US" b="1" dirty="0"/>
              <a:t>We recommend:</a:t>
            </a:r>
          </a:p>
          <a:p>
            <a:pPr defTabSz="914132">
              <a:defRPr/>
            </a:pPr>
            <a:r>
              <a:rPr lang="en-US" dirty="0"/>
              <a:t>* Providing your seniors with the </a:t>
            </a:r>
            <a:r>
              <a:rPr lang="en-US" sz="1400" b="1" dirty="0"/>
              <a:t>name</a:t>
            </a:r>
            <a:r>
              <a:rPr lang="en-US" sz="1400" dirty="0"/>
              <a:t> </a:t>
            </a:r>
            <a:r>
              <a:rPr lang="en-US" dirty="0"/>
              <a:t>and </a:t>
            </a:r>
            <a:r>
              <a:rPr lang="en-US" b="1" dirty="0"/>
              <a:t>address </a:t>
            </a:r>
            <a:r>
              <a:rPr lang="en-US" dirty="0"/>
              <a:t>the school or district will be using to upload their GPA. This will alert the student to what will be on the GPA upload and allow them to either request a name change at the school, or to use the exact same name on their application if it is correct. This can be done by providing your students with the </a:t>
            </a:r>
            <a:r>
              <a:rPr lang="en-US" i="1" dirty="0"/>
              <a:t>“GPA Demographic Verification”</a:t>
            </a:r>
            <a:r>
              <a:rPr lang="en-US" dirty="0"/>
              <a:t> form, which can be accessed via CSAC’s webpage and it’s available in the resources section of the workbook.</a:t>
            </a:r>
          </a:p>
          <a:p>
            <a:pPr defTabSz="914132">
              <a:defRPr/>
            </a:pPr>
            <a:r>
              <a:rPr lang="en-US" dirty="0"/>
              <a:t>* Contacting us early if you anticipate a matching issue because of a name change, or any other change that would prevent a student from matching</a:t>
            </a:r>
          </a:p>
          <a:p>
            <a:pPr defTabSz="914132">
              <a:defRPr/>
            </a:pPr>
            <a:r>
              <a:rPr lang="en-US" dirty="0"/>
              <a:t>* Reminding students that one small error with their name or date of birth on their financial aid application (FAFSA or Dream Act Application) may result in weeks of delays in being processed for award consideration</a:t>
            </a:r>
          </a:p>
          <a:p>
            <a:pPr defTabSz="914132">
              <a:defRPr/>
            </a:pPr>
            <a:r>
              <a:rPr lang="en-US" dirty="0"/>
              <a:t>* Reminding students to double-check whatever forms of identification they have before completing a financial aid application. Remember, the college will want their award to be in the same name as their IDs</a:t>
            </a:r>
          </a:p>
          <a:p>
            <a:pPr defTabSz="914132">
              <a:defRPr/>
            </a:pPr>
            <a:endParaRPr lang="en-US" dirty="0"/>
          </a:p>
          <a:p>
            <a:pPr defTabSz="914132">
              <a:defRPr/>
            </a:pPr>
            <a:r>
              <a:rPr lang="en-US" dirty="0"/>
              <a:t>For a copy of the Cal Grant GPA Demographic Verification form please use this link:</a:t>
            </a:r>
          </a:p>
          <a:p>
            <a:pPr defTabSz="914132">
              <a:defRPr/>
            </a:pPr>
            <a:r>
              <a:rPr lang="en-US" dirty="0">
                <a:hlinkClick r:id="rId3"/>
              </a:rPr>
              <a:t>https://www.csac.ca.gov/sites/main/files/file-attachments/g-28_2019_cal_grant_gpa_demographic_verif.pdf</a:t>
            </a:r>
            <a:endParaRPr lang="en-US" dirty="0"/>
          </a:p>
          <a:p>
            <a:pPr defTabSz="914132">
              <a:defRPr/>
            </a:pPr>
            <a:r>
              <a:rPr lang="en-US" dirty="0"/>
              <a:t> </a:t>
            </a:r>
          </a:p>
          <a:p>
            <a:pPr defTabSz="914132">
              <a:defRPr/>
            </a:pPr>
            <a:endParaRPr lang="en-US" dirty="0"/>
          </a:p>
          <a:p>
            <a:endParaRPr lang="en-US" dirty="0"/>
          </a:p>
          <a:p>
            <a:endParaRPr lang="en-US" dirty="0"/>
          </a:p>
          <a:p>
            <a:r>
              <a:rPr lang="en-US" dirty="0"/>
              <a: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2F3345E-F231-47C6-8B75-E300AB7D88AD}" type="slidenum">
              <a:rPr lang="en-US" smtClean="0"/>
              <a:t>7</a:t>
            </a:fld>
            <a:endParaRPr lang="en-US"/>
          </a:p>
        </p:txBody>
      </p:sp>
    </p:spTree>
    <p:extLst>
      <p:ext uri="{BB962C8B-B14F-4D97-AF65-F5344CB8AC3E}">
        <p14:creationId xmlns:p14="http://schemas.microsoft.com/office/powerpoint/2010/main" val="195729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074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It is the high school’s responsibility to upload, edit &amp; match GPAs, and verify the high school graduation of students who do not self-certify via their WebGrants4Students portal.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matching/editing process can begin 24 hours after GPAs have been uploaded for students who have submitted their FAFSA/CADAA. The matching process can continue after the March 2</a:t>
            </a:r>
            <a:r>
              <a:rPr kumimoji="0" lang="en-US" sz="1200" b="0" i="0" u="none" strike="noStrike" kern="1200" cap="none" spc="0" normalizeH="0" baseline="30000" noProof="0" dirty="0">
                <a:ln>
                  <a:noFill/>
                </a:ln>
                <a:solidFill>
                  <a:prstClr val="black"/>
                </a:solidFill>
                <a:effectLst/>
                <a:uLnTx/>
                <a:uFillTx/>
                <a:latin typeface="+mn-lt"/>
                <a:ea typeface="+mn-ea"/>
                <a:cs typeface="+mn-cs"/>
              </a:rPr>
              <a:t>nd</a:t>
            </a:r>
            <a:r>
              <a:rPr kumimoji="0" lang="en-US" sz="1200" b="0" i="0" u="none" strike="noStrike" kern="1200" cap="none" spc="0" normalizeH="0" baseline="0" noProof="0" dirty="0">
                <a:ln>
                  <a:noFill/>
                </a:ln>
                <a:solidFill>
                  <a:prstClr val="black"/>
                </a:solidFill>
                <a:effectLst/>
                <a:uLnTx/>
                <a:uFillTx/>
                <a:latin typeface="+mn-lt"/>
                <a:ea typeface="+mn-ea"/>
                <a:cs typeface="+mn-cs"/>
              </a:rPr>
              <a:t> deadline, through late March.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view GPA reports, you will need WebGrants access.  If you are new to WebGrants, it may be helpful to pull up each report that you have available to you. Please contact the Student Aid Commission if you have any questions. </a:t>
            </a:r>
          </a:p>
          <a:p>
            <a:endParaRPr lang="en-US" dirty="0"/>
          </a:p>
        </p:txBody>
      </p:sp>
      <p:sp>
        <p:nvSpPr>
          <p:cNvPr id="4" name="Slide Number Placeholder 3"/>
          <p:cNvSpPr>
            <a:spLocks noGrp="1"/>
          </p:cNvSpPr>
          <p:nvPr>
            <p:ph type="sldNum" sz="quarter" idx="5"/>
          </p:nvPr>
        </p:nvSpPr>
        <p:spPr/>
        <p:txBody>
          <a:bodyPr/>
          <a:lstStyle/>
          <a:p>
            <a:fld id="{52F3345E-F231-47C6-8B75-E300AB7D88AD}" type="slidenum">
              <a:rPr lang="en-US" smtClean="0"/>
              <a:t>9</a:t>
            </a:fld>
            <a:endParaRPr lang="en-US"/>
          </a:p>
        </p:txBody>
      </p:sp>
    </p:spTree>
    <p:extLst>
      <p:ext uri="{BB962C8B-B14F-4D97-AF65-F5344CB8AC3E}">
        <p14:creationId xmlns:p14="http://schemas.microsoft.com/office/powerpoint/2010/main" val="340626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It is the high school’s responsibility to upload, edit &amp; match GPAs, and verify the high school graduation of students who do not self-certify via their WebGrants4Students portal.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matching/editing process can begin 24 hours after GPAs have been uploaded for students who have submitted their FAFSA/CADAA. The matching process can continue after the March 2</a:t>
            </a:r>
            <a:r>
              <a:rPr kumimoji="0" lang="en-US" sz="1200" b="0" i="0" u="none" strike="noStrike" kern="1200" cap="none" spc="0" normalizeH="0" baseline="30000" noProof="0" dirty="0">
                <a:ln>
                  <a:noFill/>
                </a:ln>
                <a:solidFill>
                  <a:prstClr val="black"/>
                </a:solidFill>
                <a:effectLst/>
                <a:uLnTx/>
                <a:uFillTx/>
                <a:latin typeface="+mn-lt"/>
                <a:ea typeface="+mn-ea"/>
                <a:cs typeface="+mn-cs"/>
              </a:rPr>
              <a:t>nd</a:t>
            </a:r>
            <a:r>
              <a:rPr kumimoji="0" lang="en-US" sz="1200" b="0" i="0" u="none" strike="noStrike" kern="1200" cap="none" spc="0" normalizeH="0" baseline="0" noProof="0" dirty="0">
                <a:ln>
                  <a:noFill/>
                </a:ln>
                <a:solidFill>
                  <a:prstClr val="black"/>
                </a:solidFill>
                <a:effectLst/>
                <a:uLnTx/>
                <a:uFillTx/>
                <a:latin typeface="+mn-lt"/>
                <a:ea typeface="+mn-ea"/>
                <a:cs typeface="+mn-cs"/>
              </a:rPr>
              <a:t> deadline, through late March.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view GPA reports, you will need WebGrants access.  If you are new to WebGrants, it may be helpful to pull up each report that you have available to you. Please contact the Student Aid Commission if you have any questions. </a:t>
            </a:r>
          </a:p>
          <a:p>
            <a:endParaRPr lang="en-US" dirty="0"/>
          </a:p>
        </p:txBody>
      </p:sp>
      <p:sp>
        <p:nvSpPr>
          <p:cNvPr id="4" name="Slide Number Placeholder 3"/>
          <p:cNvSpPr>
            <a:spLocks noGrp="1"/>
          </p:cNvSpPr>
          <p:nvPr>
            <p:ph type="sldNum" sz="quarter" idx="5"/>
          </p:nvPr>
        </p:nvSpPr>
        <p:spPr/>
        <p:txBody>
          <a:bodyPr/>
          <a:lstStyle/>
          <a:p>
            <a:fld id="{52F3345E-F231-47C6-8B75-E300AB7D88AD}" type="slidenum">
              <a:rPr lang="en-US" smtClean="0"/>
              <a:t>10</a:t>
            </a:fld>
            <a:endParaRPr lang="en-US"/>
          </a:p>
        </p:txBody>
      </p:sp>
    </p:spTree>
    <p:extLst>
      <p:ext uri="{BB962C8B-B14F-4D97-AF65-F5344CB8AC3E}">
        <p14:creationId xmlns:p14="http://schemas.microsoft.com/office/powerpoint/2010/main" val="2386843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3345E-F231-47C6-8B75-E300AB7D8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7205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1A3323-271B-4B4B-80C4-33ACADEE58D3}"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1173091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A3323-271B-4B4B-80C4-33ACADEE58D3}"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47501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A3323-271B-4B4B-80C4-33ACADEE58D3}"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1394187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A3323-271B-4B4B-80C4-33ACADEE58D3}"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1915782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A3323-271B-4B4B-80C4-33ACADEE58D3}"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1160237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1A3323-271B-4B4B-80C4-33ACADEE58D3}"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962046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1A3323-271B-4B4B-80C4-33ACADEE58D3}" type="datetimeFigureOut">
              <a:rPr lang="en-US" smtClean="0"/>
              <a:t>11/12/2019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718391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1A3323-271B-4B4B-80C4-33ACADEE58D3}" type="datetimeFigureOut">
              <a:rPr lang="en-US" smtClean="0"/>
              <a:t>11/12/2019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84538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A3323-271B-4B4B-80C4-33ACADEE58D3}" type="datetimeFigureOut">
              <a:rPr lang="en-US" smtClean="0"/>
              <a:t>11/12/2019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56907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1A3323-271B-4B4B-80C4-33ACADEE58D3}"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1760291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1A3323-271B-4B4B-80C4-33ACADEE58D3}"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D05C9-68B6-6242-BE30-1C50B077565A}" type="slidenum">
              <a:rPr lang="en-US" smtClean="0"/>
              <a:t>‹#›</a:t>
            </a:fld>
            <a:endParaRPr lang="en-US"/>
          </a:p>
        </p:txBody>
      </p:sp>
    </p:spTree>
    <p:extLst>
      <p:ext uri="{BB962C8B-B14F-4D97-AF65-F5344CB8AC3E}">
        <p14:creationId xmlns:p14="http://schemas.microsoft.com/office/powerpoint/2010/main" val="1481174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A3323-271B-4B4B-80C4-33ACADEE58D3}" type="datetimeFigureOut">
              <a:rPr lang="en-US" smtClean="0"/>
              <a:t>11/12/2019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D05C9-68B6-6242-BE30-1C50B077565A}" type="slidenum">
              <a:rPr lang="en-US" smtClean="0"/>
              <a:t>‹#›</a:t>
            </a:fld>
            <a:endParaRPr lang="en-US"/>
          </a:p>
        </p:txBody>
      </p:sp>
    </p:spTree>
    <p:extLst>
      <p:ext uri="{BB962C8B-B14F-4D97-AF65-F5344CB8AC3E}">
        <p14:creationId xmlns:p14="http://schemas.microsoft.com/office/powerpoint/2010/main" val="2109093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7.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2.xml"/><Relationship Id="rId7" Type="http://schemas.openxmlformats.org/officeDocument/2006/relationships/image" Target="../media/image29.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8.png"/><Relationship Id="rId5" Type="http://schemas.openxmlformats.org/officeDocument/2006/relationships/image" Target="../media/image4.png"/><Relationship Id="rId10" Type="http://schemas.openxmlformats.org/officeDocument/2006/relationships/image" Target="../media/image32.png"/><Relationship Id="rId4" Type="http://schemas.openxmlformats.org/officeDocument/2006/relationships/notesSlide" Target="../notesSlides/notesSlide13.xml"/><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7.xml"/><Relationship Id="rId7" Type="http://schemas.openxmlformats.org/officeDocument/2006/relationships/image" Target="../media/image4.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5.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4.png"/><Relationship Id="rId5" Type="http://schemas.openxmlformats.org/officeDocument/2006/relationships/image" Target="../media/image4.pn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36.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9.PNG"/><Relationship Id="rId5" Type="http://schemas.openxmlformats.org/officeDocument/2006/relationships/image" Target="../media/image4.png"/><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16.xml"/><Relationship Id="rId7" Type="http://schemas.openxmlformats.org/officeDocument/2006/relationships/image" Target="../media/image4.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17.xml"/><Relationship Id="rId9" Type="http://schemas.openxmlformats.org/officeDocument/2006/relationships/image" Target="../media/image41.JP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42.png"/><Relationship Id="rId5" Type="http://schemas.openxmlformats.org/officeDocument/2006/relationships/image" Target="../media/image4.png"/><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23.xml"/><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4.png"/><Relationship Id="rId7"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mygrantinfo.csac.ca.gov/" TargetMode="External"/><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69.png"/><Relationship Id="rId5" Type="http://schemas.openxmlformats.org/officeDocument/2006/relationships/image" Target="../media/image68.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hyperlink" Target="mailto:SchoolSupport@csac.c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35FC224B-675D-48B3-BAD2-A886E3E1CA8B}"/>
              </a:ext>
            </a:extLst>
          </p:cNvPr>
          <p:cNvGraphicFramePr/>
          <p:nvPr>
            <p:extLst>
              <p:ext uri="{D42A27DB-BD31-4B8C-83A1-F6EECF244321}">
                <p14:modId xmlns:p14="http://schemas.microsoft.com/office/powerpoint/2010/main" val="2556975831"/>
              </p:ext>
            </p:extLst>
          </p:nvPr>
        </p:nvGraphicFramePr>
        <p:xfrm>
          <a:off x="2236303" y="445357"/>
          <a:ext cx="9463113" cy="861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BA470671-4A0E-48E5-BC56-7D12B54B6C31}"/>
              </a:ext>
            </a:extLst>
          </p:cNvPr>
          <p:cNvPicPr>
            <a:picLocks noChangeAspect="1"/>
          </p:cNvPicPr>
          <p:nvPr/>
        </p:nvPicPr>
        <p:blipFill>
          <a:blip r:embed="rId8"/>
          <a:stretch>
            <a:fillRect/>
          </a:stretch>
        </p:blipFill>
        <p:spPr>
          <a:xfrm>
            <a:off x="5548905" y="1478512"/>
            <a:ext cx="3207469" cy="3900975"/>
          </a:xfrm>
          <a:prstGeom prst="rect">
            <a:avLst/>
          </a:prstGeom>
          <a:solidFill>
            <a:schemeClr val="tx1"/>
          </a:solidFill>
          <a:ln>
            <a:noFill/>
          </a:ln>
        </p:spPr>
      </p:pic>
      <p:graphicFrame>
        <p:nvGraphicFramePr>
          <p:cNvPr id="11" name="Diagram 10">
            <a:extLst>
              <a:ext uri="{FF2B5EF4-FFF2-40B4-BE49-F238E27FC236}">
                <a16:creationId xmlns:a16="http://schemas.microsoft.com/office/drawing/2014/main" id="{6B7E319C-6BC0-4DB7-AEFF-B3CBCB961946}"/>
              </a:ext>
            </a:extLst>
          </p:cNvPr>
          <p:cNvGraphicFramePr/>
          <p:nvPr>
            <p:extLst>
              <p:ext uri="{D42A27DB-BD31-4B8C-83A1-F6EECF244321}">
                <p14:modId xmlns:p14="http://schemas.microsoft.com/office/powerpoint/2010/main" val="2174712252"/>
              </p:ext>
            </p:extLst>
          </p:nvPr>
        </p:nvGraphicFramePr>
        <p:xfrm>
          <a:off x="2493446" y="5550868"/>
          <a:ext cx="9318385" cy="86177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00889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5AA3B9-55D2-4973-A82E-37503ECC5E9D}"/>
              </a:ext>
            </a:extLst>
          </p:cNvPr>
          <p:cNvSpPr/>
          <p:nvPr/>
        </p:nvSpPr>
        <p:spPr>
          <a:xfrm>
            <a:off x="1378394" y="2001920"/>
            <a:ext cx="6096000" cy="984885"/>
          </a:xfrm>
          <a:prstGeom prst="rect">
            <a:avLst/>
          </a:prstGeom>
        </p:spPr>
        <p:txBody>
          <a:bodyPr>
            <a:spAutoFit/>
          </a:bodyPr>
          <a:lstStyle/>
          <a:p>
            <a:pPr algn="ctr"/>
            <a:r>
              <a:rPr lang="en-US" sz="2200" b="1" u="sng" dirty="0">
                <a:latin typeface="Verdana" panose="020B0604030504040204" pitchFamily="34" charset="0"/>
                <a:ea typeface="Verdana" panose="020B0604030504040204" pitchFamily="34" charset="0"/>
                <a:cs typeface="Verdana" panose="020B0604030504040204" pitchFamily="34" charset="0"/>
              </a:rPr>
              <a:t>Graduating Freshman or Sophomores</a:t>
            </a:r>
          </a:p>
          <a:p>
            <a:pPr algn="ctr"/>
            <a:r>
              <a:rPr lang="en-US" dirty="0">
                <a:latin typeface="Verdana" panose="020B0604030504040204" pitchFamily="34" charset="0"/>
                <a:ea typeface="Verdana" panose="020B0604030504040204" pitchFamily="34" charset="0"/>
                <a:cs typeface="Verdana" panose="020B0604030504040204" pitchFamily="34" charset="0"/>
              </a:rPr>
              <a:t>Provide a test score from a GED, </a:t>
            </a:r>
          </a:p>
          <a:p>
            <a:pPr algn="ctr"/>
            <a:r>
              <a:rPr lang="en-US" dirty="0">
                <a:latin typeface="Verdana" panose="020B0604030504040204" pitchFamily="34" charset="0"/>
                <a:ea typeface="Verdana" panose="020B0604030504040204" pitchFamily="34" charset="0"/>
                <a:cs typeface="Verdana" panose="020B0604030504040204" pitchFamily="34" charset="0"/>
              </a:rPr>
              <a:t>ACT, SAT, TASC or </a:t>
            </a:r>
            <a:r>
              <a:rPr lang="en-US" dirty="0" err="1">
                <a:latin typeface="Verdana" panose="020B0604030504040204" pitchFamily="34" charset="0"/>
                <a:ea typeface="Verdana" panose="020B0604030504040204" pitchFamily="34" charset="0"/>
                <a:cs typeface="Verdana" panose="020B0604030504040204" pitchFamily="34" charset="0"/>
              </a:rPr>
              <a:t>HiSet</a:t>
            </a:r>
            <a:r>
              <a:rPr lang="en-US" dirty="0">
                <a:latin typeface="Verdana" panose="020B0604030504040204" pitchFamily="34" charset="0"/>
                <a:ea typeface="Verdana" panose="020B0604030504040204" pitchFamily="34" charset="0"/>
                <a:cs typeface="Verdana" panose="020B0604030504040204" pitchFamily="34" charset="0"/>
              </a:rPr>
              <a:t> exam</a:t>
            </a:r>
          </a:p>
        </p:txBody>
      </p:sp>
      <p:pic>
        <p:nvPicPr>
          <p:cNvPr id="7" name="Picture 6">
            <a:extLst>
              <a:ext uri="{FF2B5EF4-FFF2-40B4-BE49-F238E27FC236}">
                <a16:creationId xmlns:a16="http://schemas.microsoft.com/office/drawing/2014/main" id="{7EEB60F8-65AD-440B-A31E-E68C3F698B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07" t="25171" r="15114" b="30384"/>
          <a:stretch/>
        </p:blipFill>
        <p:spPr>
          <a:xfrm>
            <a:off x="7395900" y="1837336"/>
            <a:ext cx="2040708" cy="1562102"/>
          </a:xfrm>
          <a:prstGeom prst="ellipse">
            <a:avLst/>
          </a:prstGeom>
          <a:ln>
            <a:noFill/>
          </a:ln>
          <a:effectLst>
            <a:softEdge rad="112500"/>
          </a:effectLst>
        </p:spPr>
      </p:pic>
      <p:sp>
        <p:nvSpPr>
          <p:cNvPr id="8" name="Rectangle 7">
            <a:extLst>
              <a:ext uri="{FF2B5EF4-FFF2-40B4-BE49-F238E27FC236}">
                <a16:creationId xmlns:a16="http://schemas.microsoft.com/office/drawing/2014/main" id="{3638C4F4-4C50-4989-80E7-7CB2D6A3DF33}"/>
              </a:ext>
            </a:extLst>
          </p:cNvPr>
          <p:cNvSpPr/>
          <p:nvPr/>
        </p:nvSpPr>
        <p:spPr>
          <a:xfrm>
            <a:off x="3686239" y="3329474"/>
            <a:ext cx="6096000" cy="984885"/>
          </a:xfrm>
          <a:prstGeom prst="rect">
            <a:avLst/>
          </a:prstGeom>
        </p:spPr>
        <p:txBody>
          <a:bodyPr>
            <a:spAutoFit/>
          </a:bodyPr>
          <a:lstStyle/>
          <a:p>
            <a:pPr algn="ctr"/>
            <a:r>
              <a:rPr lang="en-US" sz="2200" b="1" u="sng" dirty="0">
                <a:latin typeface="Verdana" panose="020B0604030504040204" pitchFamily="34" charset="0"/>
                <a:ea typeface="Verdana" panose="020B0604030504040204" pitchFamily="34" charset="0"/>
                <a:cs typeface="Verdana" panose="020B0604030504040204" pitchFamily="34" charset="0"/>
              </a:rPr>
              <a:t>Graduating Juniors</a:t>
            </a:r>
          </a:p>
          <a:p>
            <a:pPr algn="ctr"/>
            <a:r>
              <a:rPr lang="en-US" dirty="0">
                <a:latin typeface="Verdana" panose="020B0604030504040204" pitchFamily="34" charset="0"/>
                <a:ea typeface="Verdana" panose="020B0604030504040204" pitchFamily="34" charset="0"/>
                <a:cs typeface="Verdana" panose="020B0604030504040204" pitchFamily="34" charset="0"/>
              </a:rPr>
              <a:t>Use grades earned during 10</a:t>
            </a:r>
            <a:r>
              <a:rPr lang="en-US" baseline="30000" dirty="0">
                <a:latin typeface="Verdana" panose="020B0604030504040204" pitchFamily="34" charset="0"/>
                <a:ea typeface="Verdana" panose="020B0604030504040204" pitchFamily="34" charset="0"/>
                <a:cs typeface="Verdana" panose="020B0604030504040204" pitchFamily="34" charset="0"/>
              </a:rPr>
              <a:t>th</a:t>
            </a:r>
            <a:r>
              <a:rPr lang="en-US" dirty="0">
                <a:latin typeface="Verdana" panose="020B0604030504040204" pitchFamily="34" charset="0"/>
                <a:ea typeface="Verdana" panose="020B0604030504040204" pitchFamily="34" charset="0"/>
                <a:cs typeface="Verdana" panose="020B0604030504040204" pitchFamily="34" charset="0"/>
              </a:rPr>
              <a:t> grade and the summer following 10</a:t>
            </a:r>
            <a:r>
              <a:rPr lang="en-US" baseline="30000" dirty="0">
                <a:latin typeface="Verdana" panose="020B0604030504040204" pitchFamily="34" charset="0"/>
                <a:ea typeface="Verdana" panose="020B0604030504040204" pitchFamily="34" charset="0"/>
                <a:cs typeface="Verdana" panose="020B0604030504040204" pitchFamily="34" charset="0"/>
              </a:rPr>
              <a:t>th</a:t>
            </a:r>
            <a:r>
              <a:rPr lang="en-US" dirty="0">
                <a:latin typeface="Verdana" panose="020B0604030504040204" pitchFamily="34" charset="0"/>
                <a:ea typeface="Verdana" panose="020B0604030504040204" pitchFamily="34" charset="0"/>
                <a:cs typeface="Verdana" panose="020B0604030504040204" pitchFamily="34" charset="0"/>
              </a:rPr>
              <a:t> grade</a:t>
            </a:r>
          </a:p>
        </p:txBody>
      </p:sp>
      <p:pic>
        <p:nvPicPr>
          <p:cNvPr id="9" name="Picture 2" descr="Image result for muslim high school student">
            <a:extLst>
              <a:ext uri="{FF2B5EF4-FFF2-40B4-BE49-F238E27FC236}">
                <a16:creationId xmlns:a16="http://schemas.microsoft.com/office/drawing/2014/main" id="{AE0E7ABA-000F-4EC2-88A3-9322922DB12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758" r="14327"/>
          <a:stretch/>
        </p:blipFill>
        <p:spPr bwMode="auto">
          <a:xfrm>
            <a:off x="1879236" y="3037013"/>
            <a:ext cx="2133600" cy="1600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13BC391-AEDA-4AEF-9D42-40B3C55E3731}"/>
              </a:ext>
            </a:extLst>
          </p:cNvPr>
          <p:cNvSpPr/>
          <p:nvPr/>
        </p:nvSpPr>
        <p:spPr>
          <a:xfrm>
            <a:off x="1847556" y="4604196"/>
            <a:ext cx="6096000" cy="984885"/>
          </a:xfrm>
          <a:prstGeom prst="rect">
            <a:avLst/>
          </a:prstGeom>
        </p:spPr>
        <p:txBody>
          <a:bodyPr>
            <a:spAutoFit/>
          </a:bodyPr>
          <a:lstStyle/>
          <a:p>
            <a:pPr algn="ctr"/>
            <a:r>
              <a:rPr lang="en-US" sz="2200" b="1" u="sng" dirty="0">
                <a:latin typeface="Verdana" panose="020B0604030504040204" pitchFamily="34" charset="0"/>
                <a:ea typeface="Verdana" panose="020B0604030504040204" pitchFamily="34" charset="0"/>
                <a:cs typeface="Verdana" panose="020B0604030504040204" pitchFamily="34" charset="0"/>
              </a:rPr>
              <a:t>Graduating Seniors</a:t>
            </a:r>
          </a:p>
          <a:p>
            <a:pPr algn="ctr"/>
            <a:r>
              <a:rPr lang="en-US" dirty="0">
                <a:latin typeface="Verdana" panose="020B0604030504040204" pitchFamily="34" charset="0"/>
                <a:ea typeface="Verdana" panose="020B0604030504040204" pitchFamily="34" charset="0"/>
                <a:cs typeface="Verdana" panose="020B0604030504040204" pitchFamily="34" charset="0"/>
              </a:rPr>
              <a:t>Use grades earned during 10</a:t>
            </a:r>
            <a:r>
              <a:rPr lang="en-US" baseline="30000" dirty="0">
                <a:latin typeface="Verdana" panose="020B0604030504040204" pitchFamily="34" charset="0"/>
                <a:ea typeface="Verdana" panose="020B0604030504040204" pitchFamily="34" charset="0"/>
                <a:cs typeface="Verdana" panose="020B0604030504040204" pitchFamily="34" charset="0"/>
              </a:rPr>
              <a:t>th</a:t>
            </a:r>
            <a:r>
              <a:rPr lang="en-US" dirty="0">
                <a:latin typeface="Verdana" panose="020B0604030504040204" pitchFamily="34" charset="0"/>
                <a:ea typeface="Verdana" panose="020B0604030504040204" pitchFamily="34" charset="0"/>
                <a:cs typeface="Verdana" panose="020B0604030504040204" pitchFamily="34" charset="0"/>
              </a:rPr>
              <a:t> &amp; 11the grades and summers following</a:t>
            </a:r>
          </a:p>
        </p:txBody>
      </p:sp>
      <p:pic>
        <p:nvPicPr>
          <p:cNvPr id="11" name="Picture 10">
            <a:extLst>
              <a:ext uri="{FF2B5EF4-FFF2-40B4-BE49-F238E27FC236}">
                <a16:creationId xmlns:a16="http://schemas.microsoft.com/office/drawing/2014/main" id="{48050377-7BDF-45E8-AECB-C62311DD85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3556" y="4145224"/>
            <a:ext cx="1590639" cy="1775546"/>
          </a:xfrm>
          <a:prstGeom prst="ellipse">
            <a:avLst/>
          </a:prstGeom>
          <a:ln>
            <a:noFill/>
          </a:ln>
          <a:effectLst>
            <a:softEdge rad="112500"/>
          </a:effectLst>
        </p:spPr>
      </p:pic>
      <p:sp>
        <p:nvSpPr>
          <p:cNvPr id="12" name="Rectangle 11">
            <a:extLst>
              <a:ext uri="{FF2B5EF4-FFF2-40B4-BE49-F238E27FC236}">
                <a16:creationId xmlns:a16="http://schemas.microsoft.com/office/drawing/2014/main" id="{BFA3B9EE-A56E-4138-AB2C-784DFD2E2F21}"/>
              </a:ext>
            </a:extLst>
          </p:cNvPr>
          <p:cNvSpPr/>
          <p:nvPr/>
        </p:nvSpPr>
        <p:spPr>
          <a:xfrm>
            <a:off x="2812514" y="5711953"/>
            <a:ext cx="6096000" cy="984885"/>
          </a:xfrm>
          <a:prstGeom prst="rect">
            <a:avLst/>
          </a:prstGeom>
        </p:spPr>
        <p:txBody>
          <a:bodyPr>
            <a:spAutoFit/>
          </a:bodyPr>
          <a:lstStyle/>
          <a:p>
            <a:pPr algn="ctr"/>
            <a:r>
              <a:rPr lang="en-US" sz="2200" b="1" u="sng" dirty="0">
                <a:latin typeface="Verdana" panose="020B0604030504040204" pitchFamily="34" charset="0"/>
                <a:ea typeface="Verdana" panose="020B0604030504040204" pitchFamily="34" charset="0"/>
                <a:cs typeface="Verdana" panose="020B0604030504040204" pitchFamily="34" charset="0"/>
              </a:rPr>
              <a:t>Last Year’s Graduates</a:t>
            </a:r>
          </a:p>
          <a:p>
            <a:pPr algn="ctr"/>
            <a:r>
              <a:rPr lang="en-US" dirty="0">
                <a:latin typeface="Verdana" panose="020B0604030504040204" pitchFamily="34" charset="0"/>
                <a:ea typeface="Verdana" panose="020B0604030504040204" pitchFamily="34" charset="0"/>
                <a:cs typeface="Verdana" panose="020B0604030504040204" pitchFamily="34" charset="0"/>
              </a:rPr>
              <a:t>Grades earned during 10</a:t>
            </a:r>
            <a:r>
              <a:rPr lang="en-US" baseline="30000" dirty="0">
                <a:latin typeface="Verdana" panose="020B0604030504040204" pitchFamily="34" charset="0"/>
                <a:ea typeface="Verdana" panose="020B0604030504040204" pitchFamily="34" charset="0"/>
                <a:cs typeface="Verdana" panose="020B0604030504040204" pitchFamily="34" charset="0"/>
              </a:rPr>
              <a:t>th</a:t>
            </a:r>
            <a:r>
              <a:rPr lang="en-US" dirty="0">
                <a:latin typeface="Verdana" panose="020B0604030504040204" pitchFamily="34" charset="0"/>
                <a:ea typeface="Verdana" panose="020B0604030504040204" pitchFamily="34" charset="0"/>
                <a:cs typeface="Verdana" panose="020B0604030504040204" pitchFamily="34" charset="0"/>
              </a:rPr>
              <a:t>, 11</a:t>
            </a:r>
            <a:r>
              <a:rPr lang="en-US" baseline="30000" dirty="0">
                <a:latin typeface="Verdana" panose="020B0604030504040204" pitchFamily="34" charset="0"/>
                <a:ea typeface="Verdana" panose="020B0604030504040204" pitchFamily="34" charset="0"/>
                <a:cs typeface="Verdana" panose="020B0604030504040204" pitchFamily="34" charset="0"/>
              </a:rPr>
              <a:t>th</a:t>
            </a:r>
            <a:r>
              <a:rPr lang="en-US" dirty="0">
                <a:latin typeface="Verdana" panose="020B0604030504040204" pitchFamily="34" charset="0"/>
                <a:ea typeface="Verdana" panose="020B0604030504040204" pitchFamily="34" charset="0"/>
                <a:cs typeface="Verdana" panose="020B0604030504040204" pitchFamily="34" charset="0"/>
              </a:rPr>
              <a:t>  and 12</a:t>
            </a:r>
            <a:r>
              <a:rPr lang="en-US" baseline="30000" dirty="0">
                <a:latin typeface="Verdana" panose="020B0604030504040204" pitchFamily="34" charset="0"/>
                <a:ea typeface="Verdana" panose="020B0604030504040204" pitchFamily="34" charset="0"/>
                <a:cs typeface="Verdana" panose="020B0604030504040204" pitchFamily="34" charset="0"/>
              </a:rPr>
              <a:t>th</a:t>
            </a:r>
            <a:r>
              <a:rPr lang="en-US" dirty="0">
                <a:latin typeface="Verdana" panose="020B0604030504040204" pitchFamily="34" charset="0"/>
                <a:ea typeface="Verdana" panose="020B0604030504040204" pitchFamily="34" charset="0"/>
                <a:cs typeface="Verdana" panose="020B0604030504040204" pitchFamily="34" charset="0"/>
              </a:rPr>
              <a:t> grades and summers following</a:t>
            </a:r>
          </a:p>
        </p:txBody>
      </p:sp>
      <p:pic>
        <p:nvPicPr>
          <p:cNvPr id="13" name="Picture 4" descr="Image result for black college student">
            <a:extLst>
              <a:ext uri="{FF2B5EF4-FFF2-40B4-BE49-F238E27FC236}">
                <a16:creationId xmlns:a16="http://schemas.microsoft.com/office/drawing/2014/main" id="{68B84298-243C-4C01-9311-87E133634B3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4165" t="1" r="9551" b="48121"/>
          <a:stretch/>
        </p:blipFill>
        <p:spPr bwMode="auto">
          <a:xfrm>
            <a:off x="1428461" y="5156655"/>
            <a:ext cx="1727858" cy="16478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itle 14">
            <a:extLst>
              <a:ext uri="{FF2B5EF4-FFF2-40B4-BE49-F238E27FC236}">
                <a16:creationId xmlns:a16="http://schemas.microsoft.com/office/drawing/2014/main" id="{E18A729E-AB5A-48D3-985D-F58B36D6205B}"/>
              </a:ext>
            </a:extLst>
          </p:cNvPr>
          <p:cNvSpPr txBox="1">
            <a:spLocks noGrp="1"/>
          </p:cNvSpPr>
          <p:nvPr>
            <p:ph type="title"/>
          </p:nvPr>
        </p:nvSpPr>
        <p:spPr>
          <a:xfrm>
            <a:off x="4247757" y="1187807"/>
            <a:ext cx="4168497" cy="646331"/>
          </a:xfrm>
          <a:prstGeom prst="rect">
            <a:avLst/>
          </a:prstGeom>
          <a:noFill/>
        </p:spPr>
        <p:txBody>
          <a:bodyPr wrap="square" rtlCol="0">
            <a:spAutoFit/>
          </a:bodyPr>
          <a:lstStyle/>
          <a:p>
            <a:pPr algn="ctr"/>
            <a:r>
              <a:rPr lang="en-US" sz="4000" b="1" dirty="0">
                <a:ea typeface="Verdana" panose="020B0604030504040204" pitchFamily="34" charset="0"/>
                <a:cs typeface="Verdana" panose="020B0604030504040204" pitchFamily="34" charset="0"/>
              </a:rPr>
              <a:t>GPA Calculations</a:t>
            </a:r>
          </a:p>
        </p:txBody>
      </p:sp>
    </p:spTree>
    <p:extLst>
      <p:ext uri="{BB962C8B-B14F-4D97-AF65-F5344CB8AC3E}">
        <p14:creationId xmlns:p14="http://schemas.microsoft.com/office/powerpoint/2010/main" val="3466580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AD1E42-6D6F-4156-9829-9C462BD9ADBE}"/>
              </a:ext>
            </a:extLst>
          </p:cNvPr>
          <p:cNvSpPr>
            <a:spLocks noGrp="1"/>
          </p:cNvSpPr>
          <p:nvPr>
            <p:ph idx="1"/>
          </p:nvPr>
        </p:nvSpPr>
        <p:spPr>
          <a:xfrm>
            <a:off x="6007100" y="2938769"/>
            <a:ext cx="4724400" cy="1707642"/>
          </a:xfrm>
        </p:spPr>
        <p:txBody>
          <a:bodyPr>
            <a:normAutofit/>
          </a:bodyPr>
          <a:lstStyle/>
          <a:p>
            <a:pPr>
              <a:buClr>
                <a:schemeClr val="accent2"/>
              </a:buClr>
            </a:pPr>
            <a:r>
              <a:rPr lang="en-US" sz="2200" b="1" dirty="0"/>
              <a:t>GPAs are uploaded via text (.txt) files.</a:t>
            </a:r>
            <a:r>
              <a:rPr lang="en-US" sz="2200" dirty="0"/>
              <a:t>  Some Student Information Systems (SIS), such as Aeries</a:t>
            </a:r>
            <a:r>
              <a:rPr lang="en-US" sz="2200" baseline="30000" dirty="0"/>
              <a:t>®</a:t>
            </a:r>
            <a:r>
              <a:rPr lang="en-US" sz="2200" dirty="0"/>
              <a:t>, produce an upload-ready GPA text file</a:t>
            </a:r>
          </a:p>
          <a:p>
            <a:pPr marL="1124712" lvl="2" indent="-457200">
              <a:buFont typeface="Arial" panose="020B0604020202020204" pitchFamily="34" charset="0"/>
              <a:buChar char="•"/>
            </a:pPr>
            <a:endParaRPr lang="en-US" sz="2200" dirty="0"/>
          </a:p>
          <a:p>
            <a:pPr marL="1124712" lvl="2" indent="-457200">
              <a:buFont typeface="Arial" panose="020B0604020202020204" pitchFamily="34" charset="0"/>
              <a:buChar char="•"/>
            </a:pPr>
            <a:endParaRPr lang="en-US" sz="2200" dirty="0"/>
          </a:p>
          <a:p>
            <a:pPr marL="457200" indent="-457200">
              <a:buFont typeface="Arial" panose="020B0604020202020204" pitchFamily="34" charset="0"/>
              <a:buChar char="•"/>
            </a:pPr>
            <a:endParaRPr lang="en-US" sz="2200" dirty="0"/>
          </a:p>
        </p:txBody>
      </p:sp>
      <p:sp>
        <p:nvSpPr>
          <p:cNvPr id="4" name="Rectangle 3">
            <a:extLst>
              <a:ext uri="{FF2B5EF4-FFF2-40B4-BE49-F238E27FC236}">
                <a16:creationId xmlns:a16="http://schemas.microsoft.com/office/drawing/2014/main" id="{A7B066CA-D80A-46D2-A9C1-29FF8F68200D}"/>
              </a:ext>
            </a:extLst>
          </p:cNvPr>
          <p:cNvSpPr/>
          <p:nvPr/>
        </p:nvSpPr>
        <p:spPr>
          <a:xfrm>
            <a:off x="1219200" y="5034836"/>
            <a:ext cx="10363200" cy="1523494"/>
          </a:xfrm>
          <a:prstGeom prst="rect">
            <a:avLst/>
          </a:prstGeom>
        </p:spPr>
        <p:txBody>
          <a:bodyPr wrap="square">
            <a:spAutoFit/>
          </a:bodyPr>
          <a:lstStyle/>
          <a:p>
            <a:pPr>
              <a:spcAft>
                <a:spcPts val="600"/>
              </a:spcAft>
            </a:pPr>
            <a:r>
              <a:rPr lang="en-US" sz="2200" dirty="0">
                <a:ea typeface="Verdana" panose="020B0604030504040204" pitchFamily="34" charset="0"/>
                <a:cs typeface="Verdana" panose="020B0604030504040204" pitchFamily="34" charset="0"/>
              </a:rPr>
              <a:t>If your system does not support this functionality, prior to uploading:</a:t>
            </a:r>
          </a:p>
          <a:p>
            <a:pPr marL="342900" indent="-342900">
              <a:buClr>
                <a:schemeClr val="accent2"/>
              </a:buClr>
              <a:buFont typeface="Arial" panose="020B0604020202020204" pitchFamily="34" charset="0"/>
              <a:buChar char="•"/>
            </a:pPr>
            <a:r>
              <a:rPr lang="en-US" sz="2200" dirty="0">
                <a:ea typeface="Verdana" panose="020B0604030504040204" pitchFamily="34" charset="0"/>
                <a:cs typeface="Verdana" panose="020B0604030504040204" pitchFamily="34" charset="0"/>
              </a:rPr>
              <a:t>Refer to </a:t>
            </a:r>
            <a:r>
              <a:rPr lang="en-US" sz="2200" i="1" dirty="0">
                <a:ea typeface="Verdana" panose="020B0604030504040204" pitchFamily="34" charset="0"/>
                <a:cs typeface="Verdana" panose="020B0604030504040204" pitchFamily="34" charset="0"/>
              </a:rPr>
              <a:t>Non-SSN GPA User Guide </a:t>
            </a:r>
            <a:r>
              <a:rPr lang="en-US" sz="2200" dirty="0">
                <a:ea typeface="Verdana" panose="020B0604030504040204" pitchFamily="34" charset="0"/>
                <a:cs typeface="Verdana" panose="020B0604030504040204" pitchFamily="34" charset="0"/>
              </a:rPr>
              <a:t>for proper formatting</a:t>
            </a:r>
          </a:p>
          <a:p>
            <a:pPr marL="342900" indent="-342900">
              <a:buClr>
                <a:schemeClr val="accent2"/>
              </a:buClr>
              <a:buFont typeface="Arial" panose="020B0604020202020204" pitchFamily="34" charset="0"/>
              <a:buChar char="•"/>
            </a:pPr>
            <a:r>
              <a:rPr lang="en-US" sz="2200" dirty="0">
                <a:ea typeface="Verdana" panose="020B0604030504040204" pitchFamily="34" charset="0"/>
                <a:cs typeface="Verdana" panose="020B0604030504040204" pitchFamily="34" charset="0"/>
              </a:rPr>
              <a:t>Import your GPA data using the Commission’s </a:t>
            </a:r>
            <a:r>
              <a:rPr lang="en-US" sz="2200" i="1" dirty="0">
                <a:ea typeface="Verdana" panose="020B0604030504040204" pitchFamily="34" charset="0"/>
                <a:cs typeface="Verdana" panose="020B0604030504040204" pitchFamily="34" charset="0"/>
              </a:rPr>
              <a:t>Non-SSN GPA Excel template</a:t>
            </a:r>
          </a:p>
          <a:p>
            <a:pPr marL="342900" indent="-342900">
              <a:buClr>
                <a:schemeClr val="accent2"/>
              </a:buClr>
              <a:buFont typeface="Arial" panose="020B0604020202020204" pitchFamily="34" charset="0"/>
              <a:buChar char="•"/>
            </a:pPr>
            <a:r>
              <a:rPr lang="en-US" sz="2200" dirty="0">
                <a:ea typeface="Verdana" panose="020B0604030504040204" pitchFamily="34" charset="0"/>
                <a:cs typeface="Verdana" panose="020B0604030504040204" pitchFamily="34" charset="0"/>
              </a:rPr>
              <a:t>Convert the Excel template to a text file</a:t>
            </a:r>
          </a:p>
        </p:txBody>
      </p:sp>
      <p:pic>
        <p:nvPicPr>
          <p:cNvPr id="6" name="Picture 5" descr="A picture containing display, electronics&#10;&#10;Description generated with very high confidence">
            <a:extLst>
              <a:ext uri="{FF2B5EF4-FFF2-40B4-BE49-F238E27FC236}">
                <a16:creationId xmlns:a16="http://schemas.microsoft.com/office/drawing/2014/main" id="{90D77BA3-C449-44BE-B285-DE4CB63CF3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6514" y="2835328"/>
            <a:ext cx="2390775" cy="1914525"/>
          </a:xfrm>
          <a:prstGeom prst="rect">
            <a:avLst/>
          </a:prstGeom>
        </p:spPr>
      </p:pic>
      <p:pic>
        <p:nvPicPr>
          <p:cNvPr id="7" name="Picture 6">
            <a:extLst>
              <a:ext uri="{FF2B5EF4-FFF2-40B4-BE49-F238E27FC236}">
                <a16:creationId xmlns:a16="http://schemas.microsoft.com/office/drawing/2014/main" id="{0E1023DF-50C3-4CD4-A181-53644D03ACDA}"/>
              </a:ext>
            </a:extLst>
          </p:cNvPr>
          <p:cNvPicPr>
            <a:picLocks noChangeAspect="1"/>
          </p:cNvPicPr>
          <p:nvPr/>
        </p:nvPicPr>
        <p:blipFill>
          <a:blip r:embed="rId5"/>
          <a:stretch>
            <a:fillRect/>
          </a:stretch>
        </p:blipFill>
        <p:spPr>
          <a:xfrm>
            <a:off x="2667000" y="2886259"/>
            <a:ext cx="2209800" cy="1307415"/>
          </a:xfrm>
          <a:prstGeom prst="rect">
            <a:avLst/>
          </a:prstGeom>
        </p:spPr>
      </p:pic>
      <p:sp>
        <p:nvSpPr>
          <p:cNvPr id="8" name="Speech Bubble: Rectangle with Corners Rounded 7">
            <a:extLst>
              <a:ext uri="{FF2B5EF4-FFF2-40B4-BE49-F238E27FC236}">
                <a16:creationId xmlns:a16="http://schemas.microsoft.com/office/drawing/2014/main" id="{C1F59550-EEEE-4F15-9670-0754413D4B2B}"/>
              </a:ext>
            </a:extLst>
          </p:cNvPr>
          <p:cNvSpPr/>
          <p:nvPr/>
        </p:nvSpPr>
        <p:spPr>
          <a:xfrm>
            <a:off x="2377677" y="2725781"/>
            <a:ext cx="2896687" cy="1643330"/>
          </a:xfrm>
          <a:prstGeom prst="wedgeRoundRectCallout">
            <a:avLst>
              <a:gd name="adj1" fmla="val -50669"/>
              <a:gd name="adj2" fmla="val -25833"/>
              <a:gd name="adj3" fmla="val 16667"/>
            </a:avLst>
          </a:prstGeom>
          <a:solidFill>
            <a:schemeClr val="accent1">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Note: </a:t>
            </a:r>
            <a:r>
              <a:rPr lang="en-US" sz="2000" dirty="0">
                <a:solidFill>
                  <a:schemeClr val="tx1"/>
                </a:solidFill>
              </a:rPr>
              <a:t>This is a technical process. Work with your IT department for support</a:t>
            </a:r>
          </a:p>
        </p:txBody>
      </p:sp>
      <p:sp>
        <p:nvSpPr>
          <p:cNvPr id="9" name="Title 1">
            <a:extLst>
              <a:ext uri="{FF2B5EF4-FFF2-40B4-BE49-F238E27FC236}">
                <a16:creationId xmlns:a16="http://schemas.microsoft.com/office/drawing/2014/main" id="{7A588627-EC17-4F83-9926-3842FA57CC5A}"/>
              </a:ext>
            </a:extLst>
          </p:cNvPr>
          <p:cNvSpPr>
            <a:spLocks noGrp="1"/>
          </p:cNvSpPr>
          <p:nvPr>
            <p:ph type="title"/>
          </p:nvPr>
        </p:nvSpPr>
        <p:spPr>
          <a:xfrm>
            <a:off x="3033911" y="1407344"/>
            <a:ext cx="6733778" cy="1143000"/>
          </a:xfrm>
        </p:spPr>
        <p:txBody>
          <a:bodyPr/>
          <a:lstStyle/>
          <a:p>
            <a:r>
              <a:rPr lang="en-US" b="1" dirty="0"/>
              <a:t>Preparing for the GPA Upload</a:t>
            </a:r>
          </a:p>
        </p:txBody>
      </p:sp>
    </p:spTree>
    <p:extLst>
      <p:ext uri="{BB962C8B-B14F-4D97-AF65-F5344CB8AC3E}">
        <p14:creationId xmlns:p14="http://schemas.microsoft.com/office/powerpoint/2010/main" val="394152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588627-EC17-4F83-9926-3842FA57CC5A}"/>
              </a:ext>
            </a:extLst>
          </p:cNvPr>
          <p:cNvSpPr>
            <a:spLocks noGrp="1"/>
          </p:cNvSpPr>
          <p:nvPr>
            <p:ph type="title"/>
          </p:nvPr>
        </p:nvSpPr>
        <p:spPr>
          <a:xfrm>
            <a:off x="3046501" y="1294053"/>
            <a:ext cx="6356655" cy="1143000"/>
          </a:xfrm>
        </p:spPr>
        <p:txBody>
          <a:bodyPr>
            <a:normAutofit fontScale="90000"/>
          </a:bodyPr>
          <a:lstStyle/>
          <a:p>
            <a:r>
              <a:rPr lang="en-US" b="1" dirty="0"/>
              <a:t>Non-SSN GPA Excel Template</a:t>
            </a:r>
          </a:p>
        </p:txBody>
      </p:sp>
      <p:pic>
        <p:nvPicPr>
          <p:cNvPr id="10" name="Content Placeholder 3">
            <a:extLst>
              <a:ext uri="{FF2B5EF4-FFF2-40B4-BE49-F238E27FC236}">
                <a16:creationId xmlns:a16="http://schemas.microsoft.com/office/drawing/2014/main" id="{E353E5FC-278D-4D9E-B463-A527885C14DB}"/>
              </a:ext>
            </a:extLst>
          </p:cNvPr>
          <p:cNvPicPr>
            <a:picLocks noChangeAspect="1"/>
          </p:cNvPicPr>
          <p:nvPr/>
        </p:nvPicPr>
        <p:blipFill>
          <a:blip r:embed="rId4"/>
          <a:stretch>
            <a:fillRect/>
          </a:stretch>
        </p:blipFill>
        <p:spPr>
          <a:xfrm>
            <a:off x="2233432" y="2589903"/>
            <a:ext cx="7982797" cy="4018550"/>
          </a:xfrm>
          <a:prstGeom prst="rect">
            <a:avLst/>
          </a:prstGeom>
        </p:spPr>
      </p:pic>
      <p:sp>
        <p:nvSpPr>
          <p:cNvPr id="11" name="TextBox 10">
            <a:extLst>
              <a:ext uri="{FF2B5EF4-FFF2-40B4-BE49-F238E27FC236}">
                <a16:creationId xmlns:a16="http://schemas.microsoft.com/office/drawing/2014/main" id="{B7141D16-7A7F-4DD2-801A-CE7BBCC06FFE}"/>
              </a:ext>
            </a:extLst>
          </p:cNvPr>
          <p:cNvSpPr txBox="1"/>
          <p:nvPr/>
        </p:nvSpPr>
        <p:spPr>
          <a:xfrm>
            <a:off x="2516429" y="2058313"/>
            <a:ext cx="7416800" cy="430887"/>
          </a:xfrm>
          <a:prstGeom prst="rect">
            <a:avLst/>
          </a:prstGeom>
          <a:noFill/>
        </p:spPr>
        <p:txBody>
          <a:bodyPr wrap="square" rtlCol="0">
            <a:spAutoFit/>
          </a:bodyPr>
          <a:lstStyle/>
          <a:p>
            <a:r>
              <a:rPr lang="en-US" sz="2200" dirty="0">
                <a:solidFill>
                  <a:srgbClr val="0000FF"/>
                </a:solidFill>
                <a:ea typeface="Verdana" panose="020B0604030504040204" pitchFamily="34" charset="0"/>
                <a:cs typeface="Verdana" panose="020B0604030504040204" pitchFamily="34" charset="0"/>
              </a:rPr>
              <a:t>csac.ca.gov: For Schools &amp; Counselors&gt;High Schools&gt;GPA Tools</a:t>
            </a:r>
          </a:p>
        </p:txBody>
      </p:sp>
      <p:sp>
        <p:nvSpPr>
          <p:cNvPr id="12" name="Rectangle 11">
            <a:extLst>
              <a:ext uri="{FF2B5EF4-FFF2-40B4-BE49-F238E27FC236}">
                <a16:creationId xmlns:a16="http://schemas.microsoft.com/office/drawing/2014/main" id="{3BB8E372-8CB6-40FE-92CA-8C654416B0C0}"/>
              </a:ext>
            </a:extLst>
          </p:cNvPr>
          <p:cNvSpPr/>
          <p:nvPr/>
        </p:nvSpPr>
        <p:spPr>
          <a:xfrm>
            <a:off x="2233432" y="2589902"/>
            <a:ext cx="8459968" cy="41192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399C93A-376B-4981-A1A9-4150233A28BC}"/>
              </a:ext>
            </a:extLst>
          </p:cNvPr>
          <p:cNvPicPr>
            <a:picLocks noChangeAspect="1"/>
          </p:cNvPicPr>
          <p:nvPr/>
        </p:nvPicPr>
        <p:blipFill rotWithShape="1">
          <a:blip r:embed="rId5"/>
          <a:srcRect t="3923"/>
          <a:stretch/>
        </p:blipFill>
        <p:spPr>
          <a:xfrm>
            <a:off x="4908245" y="2895600"/>
            <a:ext cx="6356655" cy="1783558"/>
          </a:xfrm>
          <a:prstGeom prst="rect">
            <a:avLst/>
          </a:prstGeom>
          <a:effectLst>
            <a:innerShdw blurRad="114300" dist="114300" dir="8700000">
              <a:prstClr val="black">
                <a:alpha val="50000"/>
              </a:prstClr>
            </a:innerShdw>
          </a:effectLst>
        </p:spPr>
      </p:pic>
      <p:sp>
        <p:nvSpPr>
          <p:cNvPr id="14" name="Rectangle 13">
            <a:extLst>
              <a:ext uri="{FF2B5EF4-FFF2-40B4-BE49-F238E27FC236}">
                <a16:creationId xmlns:a16="http://schemas.microsoft.com/office/drawing/2014/main" id="{9B5C02A2-A7D6-43B1-BE93-2E6266039FAF}"/>
              </a:ext>
            </a:extLst>
          </p:cNvPr>
          <p:cNvSpPr/>
          <p:nvPr/>
        </p:nvSpPr>
        <p:spPr>
          <a:xfrm>
            <a:off x="4908245" y="2895600"/>
            <a:ext cx="6356655" cy="17835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2CE94E62-4771-4A92-B8E5-82411BBCEDFC}"/>
              </a:ext>
            </a:extLst>
          </p:cNvPr>
          <p:cNvSpPr/>
          <p:nvPr/>
        </p:nvSpPr>
        <p:spPr>
          <a:xfrm rot="19026632">
            <a:off x="4656464" y="4594724"/>
            <a:ext cx="381005" cy="213065"/>
          </a:xfrm>
          <a:prstGeom prst="right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89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 calcmode="lin" valueType="num">
                                      <p:cBhvr>
                                        <p:cTn id="12" dur="1000" fill="hold"/>
                                        <p:tgtEl>
                                          <p:spTgt spid="14"/>
                                        </p:tgtEl>
                                        <p:attrNameLst>
                                          <p:attrName>style.rotation</p:attrName>
                                        </p:attrNameLst>
                                      </p:cBhvr>
                                      <p:tavLst>
                                        <p:tav tm="0">
                                          <p:val>
                                            <p:fltVal val="90"/>
                                          </p:val>
                                        </p:tav>
                                        <p:tav tm="100000">
                                          <p:val>
                                            <p:fltVal val="0"/>
                                          </p:val>
                                        </p:tav>
                                      </p:tavLst>
                                    </p:anim>
                                    <p:animEffect transition="in" filter="fade">
                                      <p:cBhvr>
                                        <p:cTn id="13" dur="1000"/>
                                        <p:tgtEl>
                                          <p:spTgt spid="14"/>
                                        </p:tgtEl>
                                      </p:cBhvr>
                                    </p:animEffect>
                                  </p:childTnLst>
                                </p:cTn>
                              </p:par>
                              <p:par>
                                <p:cTn id="14" presetID="3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1000" fill="hold"/>
                                        <p:tgtEl>
                                          <p:spTgt spid="13"/>
                                        </p:tgtEl>
                                        <p:attrNameLst>
                                          <p:attrName>ppt_w</p:attrName>
                                        </p:attrNameLst>
                                      </p:cBhvr>
                                      <p:tavLst>
                                        <p:tav tm="0">
                                          <p:val>
                                            <p:fltVal val="0"/>
                                          </p:val>
                                        </p:tav>
                                        <p:tav tm="100000">
                                          <p:val>
                                            <p:strVal val="#ppt_w"/>
                                          </p:val>
                                        </p:tav>
                                      </p:tavLst>
                                    </p:anim>
                                    <p:anim calcmode="lin" valueType="num">
                                      <p:cBhvr>
                                        <p:cTn id="17" dur="1000" fill="hold"/>
                                        <p:tgtEl>
                                          <p:spTgt spid="13"/>
                                        </p:tgtEl>
                                        <p:attrNameLst>
                                          <p:attrName>ppt_h</p:attrName>
                                        </p:attrNameLst>
                                      </p:cBhvr>
                                      <p:tavLst>
                                        <p:tav tm="0">
                                          <p:val>
                                            <p:fltVal val="0"/>
                                          </p:val>
                                        </p:tav>
                                        <p:tav tm="100000">
                                          <p:val>
                                            <p:strVal val="#ppt_h"/>
                                          </p:val>
                                        </p:tav>
                                      </p:tavLst>
                                    </p:anim>
                                    <p:anim calcmode="lin" valueType="num">
                                      <p:cBhvr>
                                        <p:cTn id="18" dur="1000" fill="hold"/>
                                        <p:tgtEl>
                                          <p:spTgt spid="13"/>
                                        </p:tgtEl>
                                        <p:attrNameLst>
                                          <p:attrName>style.rotation</p:attrName>
                                        </p:attrNameLst>
                                      </p:cBhvr>
                                      <p:tavLst>
                                        <p:tav tm="0">
                                          <p:val>
                                            <p:fltVal val="90"/>
                                          </p:val>
                                        </p:tav>
                                        <p:tav tm="100000">
                                          <p:val>
                                            <p:fltVal val="0"/>
                                          </p:val>
                                        </p:tav>
                                      </p:tavLst>
                                    </p:anim>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717964-3C84-407A-A93F-B841BA3A676B}"/>
              </a:ext>
            </a:extLst>
          </p:cNvPr>
          <p:cNvSpPr txBox="1">
            <a:spLocks/>
          </p:cNvSpPr>
          <p:nvPr/>
        </p:nvSpPr>
        <p:spPr>
          <a:xfrm>
            <a:off x="2957637" y="1339563"/>
            <a:ext cx="7391400" cy="873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Non-SSN GPA File Layout</a:t>
            </a:r>
          </a:p>
        </p:txBody>
      </p:sp>
      <p:sp>
        <p:nvSpPr>
          <p:cNvPr id="17" name="Content Placeholder 5">
            <a:extLst>
              <a:ext uri="{FF2B5EF4-FFF2-40B4-BE49-F238E27FC236}">
                <a16:creationId xmlns:a16="http://schemas.microsoft.com/office/drawing/2014/main" id="{CADB469C-F4C5-4B78-A7C7-8CCC6A41E691}"/>
              </a:ext>
            </a:extLst>
          </p:cNvPr>
          <p:cNvSpPr>
            <a:spLocks noGrp="1"/>
          </p:cNvSpPr>
          <p:nvPr>
            <p:ph idx="1"/>
          </p:nvPr>
        </p:nvSpPr>
        <p:spPr>
          <a:xfrm>
            <a:off x="596900" y="3073400"/>
            <a:ext cx="7391400" cy="3352800"/>
          </a:xfrm>
        </p:spPr>
        <p:txBody>
          <a:bodyPr/>
          <a:lstStyle/>
          <a:p>
            <a:endParaRPr lang="en-US" dirty="0"/>
          </a:p>
        </p:txBody>
      </p:sp>
      <p:pic>
        <p:nvPicPr>
          <p:cNvPr id="18" name="Picture 17">
            <a:extLst>
              <a:ext uri="{FF2B5EF4-FFF2-40B4-BE49-F238E27FC236}">
                <a16:creationId xmlns:a16="http://schemas.microsoft.com/office/drawing/2014/main" id="{DA0EE865-C1B3-4CC2-B60F-9F02877C13F3}"/>
              </a:ext>
            </a:extLst>
          </p:cNvPr>
          <p:cNvPicPr>
            <a:picLocks noChangeAspect="1"/>
          </p:cNvPicPr>
          <p:nvPr/>
        </p:nvPicPr>
        <p:blipFill>
          <a:blip r:embed="rId4"/>
          <a:stretch>
            <a:fillRect/>
          </a:stretch>
        </p:blipFill>
        <p:spPr>
          <a:xfrm>
            <a:off x="498299" y="2240650"/>
            <a:ext cx="7613826" cy="4491302"/>
          </a:xfrm>
          <a:prstGeom prst="rect">
            <a:avLst/>
          </a:prstGeom>
        </p:spPr>
      </p:pic>
      <p:sp>
        <p:nvSpPr>
          <p:cNvPr id="21" name="Rectangle 20">
            <a:extLst>
              <a:ext uri="{FF2B5EF4-FFF2-40B4-BE49-F238E27FC236}">
                <a16:creationId xmlns:a16="http://schemas.microsoft.com/office/drawing/2014/main" id="{90FF4316-7964-4449-9F8E-FD0E12CB82DD}"/>
              </a:ext>
            </a:extLst>
          </p:cNvPr>
          <p:cNvSpPr/>
          <p:nvPr/>
        </p:nvSpPr>
        <p:spPr>
          <a:xfrm>
            <a:off x="524021" y="2733528"/>
            <a:ext cx="5749779" cy="1738032"/>
          </a:xfrm>
          <a:prstGeom prst="rect">
            <a:avLst/>
          </a:prstGeom>
          <a:solidFill>
            <a:srgbClr val="FFFF00">
              <a:alpha val="19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BFA351C-EDAD-4CD7-82DB-0260ACD1E3F7}"/>
              </a:ext>
            </a:extLst>
          </p:cNvPr>
          <p:cNvSpPr/>
          <p:nvPr/>
        </p:nvSpPr>
        <p:spPr>
          <a:xfrm>
            <a:off x="524021" y="6335565"/>
            <a:ext cx="2765279" cy="364186"/>
          </a:xfrm>
          <a:prstGeom prst="rect">
            <a:avLst/>
          </a:prstGeom>
          <a:solidFill>
            <a:srgbClr val="FFFF00">
              <a:alpha val="19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4342FC0-C3B3-4CC0-B457-0351E4607AA9}"/>
              </a:ext>
            </a:extLst>
          </p:cNvPr>
          <p:cNvSpPr/>
          <p:nvPr/>
        </p:nvSpPr>
        <p:spPr>
          <a:xfrm>
            <a:off x="7024808" y="6335565"/>
            <a:ext cx="500744" cy="396387"/>
          </a:xfrm>
          <a:prstGeom prst="rect">
            <a:avLst/>
          </a:prstGeom>
          <a:solidFill>
            <a:srgbClr val="FFFF00">
              <a:alpha val="19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098C484-7918-4C64-8E05-551E4E6FF78A}"/>
              </a:ext>
            </a:extLst>
          </p:cNvPr>
          <p:cNvSpPr/>
          <p:nvPr/>
        </p:nvSpPr>
        <p:spPr>
          <a:xfrm>
            <a:off x="8313056" y="2208449"/>
            <a:ext cx="3688444" cy="4491302"/>
          </a:xfrm>
          <a:prstGeom prst="rect">
            <a:avLst/>
          </a:prstGeom>
          <a:solidFill>
            <a:srgbClr val="EBEB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82880" rIns="182880" bIns="182880" rtlCol="0" anchor="ctr"/>
          <a:lstStyle/>
          <a:p>
            <a:pPr>
              <a:spcAft>
                <a:spcPts val="600"/>
              </a:spcAft>
            </a:pPr>
            <a:r>
              <a:rPr lang="en-US" b="1" dirty="0">
                <a:solidFill>
                  <a:schemeClr val="tx1"/>
                </a:solidFill>
                <a:latin typeface="Calibri" panose="020F0502020204030204" pitchFamily="34" charset="0"/>
                <a:ea typeface="Verdana" panose="020B0604030504040204" pitchFamily="34" charset="0"/>
                <a:cs typeface="Verdana" panose="020B0604030504040204" pitchFamily="34" charset="0"/>
              </a:rPr>
              <a:t>Common errors:</a:t>
            </a:r>
          </a:p>
          <a:p>
            <a:pPr marL="342900" indent="-342900">
              <a:spcAft>
                <a:spcPts val="600"/>
              </a:spcAft>
              <a:buFont typeface="Arial" panose="020B0604020202020204" pitchFamily="34" charset="0"/>
              <a:buChar char="•"/>
            </a:pPr>
            <a:r>
              <a:rPr lang="en-US" dirty="0">
                <a:solidFill>
                  <a:schemeClr val="tx1"/>
                </a:solidFill>
                <a:latin typeface="Calibri" panose="020F0502020204030204" pitchFamily="34" charset="0"/>
                <a:ea typeface="Verdana" panose="020B0604030504040204" pitchFamily="34" charset="0"/>
                <a:cs typeface="Verdana" panose="020B0604030504040204" pitchFamily="34" charset="0"/>
              </a:rPr>
              <a:t>School code entered with 6 digits vs. 8</a:t>
            </a:r>
          </a:p>
          <a:p>
            <a:pPr marL="342900" indent="-342900">
              <a:spcAft>
                <a:spcPts val="600"/>
              </a:spcAft>
              <a:buFont typeface="Arial" panose="020B0604020202020204" pitchFamily="34" charset="0"/>
              <a:buChar char="•"/>
            </a:pPr>
            <a:r>
              <a:rPr lang="en-US" dirty="0">
                <a:solidFill>
                  <a:schemeClr val="tx1"/>
                </a:solidFill>
                <a:latin typeface="Calibri" panose="020F0502020204030204" pitchFamily="34" charset="0"/>
                <a:ea typeface="Verdana" panose="020B0604030504040204" pitchFamily="34" charset="0"/>
                <a:cs typeface="Verdana" panose="020B0604030504040204" pitchFamily="34" charset="0"/>
              </a:rPr>
              <a:t>Leading zeros not visible</a:t>
            </a:r>
          </a:p>
          <a:p>
            <a:pPr marL="342900" indent="-342900">
              <a:spcAft>
                <a:spcPts val="600"/>
              </a:spcAft>
              <a:buFont typeface="Arial" panose="020B0604020202020204" pitchFamily="34" charset="0"/>
              <a:buChar char="•"/>
            </a:pPr>
            <a:r>
              <a:rPr lang="en-US" dirty="0">
                <a:solidFill>
                  <a:schemeClr val="tx1"/>
                </a:solidFill>
                <a:latin typeface="Calibri" panose="020F0502020204030204" pitchFamily="34" charset="0"/>
                <a:ea typeface="Verdana" panose="020B0604030504040204" pitchFamily="34" charset="0"/>
                <a:cs typeface="Verdana" panose="020B0604030504040204" pitchFamily="34" charset="0"/>
              </a:rPr>
              <a:t>Format cells   “as text</a:t>
            </a:r>
            <a:r>
              <a:rPr lang="en-US" b="1" dirty="0">
                <a:solidFill>
                  <a:schemeClr val="tx1"/>
                </a:solidFill>
                <a:latin typeface="Calibri" panose="020F0502020204030204" pitchFamily="34" charset="0"/>
                <a:ea typeface="Verdana" panose="020B0604030504040204" pitchFamily="34" charset="0"/>
                <a:cs typeface="Verdana" panose="020B0604030504040204" pitchFamily="34" charset="0"/>
              </a:rPr>
              <a:t>”</a:t>
            </a:r>
            <a:r>
              <a:rPr lang="en-US" dirty="0">
                <a:solidFill>
                  <a:schemeClr val="tx1"/>
                </a:solidFill>
                <a:latin typeface="Calibri" panose="020F0502020204030204" pitchFamily="34" charset="0"/>
                <a:ea typeface="Verdana" panose="020B0604030504040204" pitchFamily="34" charset="0"/>
                <a:cs typeface="Verdana" panose="020B0604030504040204" pitchFamily="34" charset="0"/>
              </a:rPr>
              <a:t> so Excel recognizes leading zeros</a:t>
            </a:r>
          </a:p>
          <a:p>
            <a:pPr marL="342900" indent="-342900">
              <a:spcAft>
                <a:spcPts val="600"/>
              </a:spcAft>
              <a:buFont typeface="Arial" panose="020B0604020202020204" pitchFamily="34" charset="0"/>
              <a:buChar char="•"/>
            </a:pPr>
            <a:r>
              <a:rPr lang="en-US" dirty="0">
                <a:solidFill>
                  <a:schemeClr val="tx1"/>
                </a:solidFill>
                <a:latin typeface="Calibri" panose="020F0502020204030204" pitchFamily="34" charset="0"/>
                <a:ea typeface="Verdana" panose="020B0604030504040204" pitchFamily="34" charset="0"/>
                <a:cs typeface="Verdana" panose="020B0604030504040204" pitchFamily="34" charset="0"/>
              </a:rPr>
              <a:t>Grad date/DOB: Use YYYYMMDD format:</a:t>
            </a:r>
          </a:p>
          <a:p>
            <a:pPr algn="ctr">
              <a:spcAft>
                <a:spcPts val="600"/>
              </a:spcAft>
            </a:pPr>
            <a:r>
              <a:rPr lang="en-US" dirty="0">
                <a:solidFill>
                  <a:schemeClr val="tx1"/>
                </a:solidFill>
                <a:latin typeface="Calibri" panose="020F0502020204030204" pitchFamily="34" charset="0"/>
                <a:ea typeface="Verdana" panose="020B0604030504040204" pitchFamily="34" charset="0"/>
                <a:cs typeface="Verdana" panose="020B0604030504040204" pitchFamily="34" charset="0"/>
              </a:rPr>
              <a:t> </a:t>
            </a:r>
            <a:r>
              <a:rPr lang="en-US" b="1" dirty="0">
                <a:solidFill>
                  <a:schemeClr val="tx1"/>
                </a:solidFill>
                <a:latin typeface="Calibri" panose="020F0502020204030204" pitchFamily="34" charset="0"/>
                <a:ea typeface="Verdana" panose="020B0604030504040204" pitchFamily="34" charset="0"/>
                <a:cs typeface="Verdana" panose="020B0604030504040204" pitchFamily="34" charset="0"/>
              </a:rPr>
              <a:t>06/01/2020         20200601</a:t>
            </a:r>
          </a:p>
          <a:p>
            <a:pPr marL="342900" indent="-342900">
              <a:spcAft>
                <a:spcPts val="600"/>
              </a:spcAft>
              <a:buFont typeface="Arial" panose="020B0604020202020204" pitchFamily="34" charset="0"/>
              <a:buChar char="•"/>
            </a:pPr>
            <a:r>
              <a:rPr lang="en-US" dirty="0">
                <a:solidFill>
                  <a:schemeClr val="tx1"/>
                </a:solidFill>
                <a:latin typeface="Calibri" panose="020F0502020204030204" pitchFamily="34" charset="0"/>
                <a:ea typeface="Verdana" panose="020B0604030504040204" pitchFamily="34" charset="0"/>
                <a:cs typeface="Verdana" panose="020B0604030504040204" pitchFamily="34" charset="0"/>
              </a:rPr>
              <a:t>Incorrect graduation year: 2020           vs. 2021</a:t>
            </a:r>
          </a:p>
          <a:p>
            <a:pPr marL="342900" indent="-342900">
              <a:spcAft>
                <a:spcPts val="600"/>
              </a:spcAft>
              <a:buFont typeface="Arial" panose="020B0604020202020204" pitchFamily="34" charset="0"/>
              <a:buChar char="•"/>
            </a:pPr>
            <a:r>
              <a:rPr lang="en-US" dirty="0">
                <a:solidFill>
                  <a:schemeClr val="tx1"/>
                </a:solidFill>
                <a:latin typeface="Calibri" panose="020F0502020204030204" pitchFamily="34" charset="0"/>
                <a:ea typeface="Verdana" panose="020B0604030504040204" pitchFamily="34" charset="0"/>
                <a:cs typeface="Verdana" panose="020B0604030504040204" pitchFamily="34" charset="0"/>
              </a:rPr>
              <a:t>GPAs submitted with decimals</a:t>
            </a:r>
          </a:p>
          <a:p>
            <a:pPr marL="342900" indent="-342900">
              <a:spcAft>
                <a:spcPts val="600"/>
              </a:spcAft>
              <a:buFont typeface="Arial" panose="020B0604020202020204" pitchFamily="34" charset="0"/>
              <a:buChar char="•"/>
            </a:pPr>
            <a:r>
              <a:rPr lang="en-US" dirty="0">
                <a:solidFill>
                  <a:schemeClr val="tx1"/>
                </a:solidFill>
                <a:latin typeface="Calibri" panose="020F0502020204030204" pitchFamily="34" charset="0"/>
                <a:ea typeface="Verdana" panose="020B0604030504040204" pitchFamily="34" charset="0"/>
                <a:cs typeface="Verdana" panose="020B0604030504040204" pitchFamily="34" charset="0"/>
              </a:rPr>
              <a:t>Last name exceeds 19 characters</a:t>
            </a:r>
          </a:p>
        </p:txBody>
      </p:sp>
      <p:sp>
        <p:nvSpPr>
          <p:cNvPr id="26" name="Rectangle 25">
            <a:extLst>
              <a:ext uri="{FF2B5EF4-FFF2-40B4-BE49-F238E27FC236}">
                <a16:creationId xmlns:a16="http://schemas.microsoft.com/office/drawing/2014/main" id="{F96F0E6B-00A3-489F-BF1A-369B6F8C88F7}"/>
              </a:ext>
            </a:extLst>
          </p:cNvPr>
          <p:cNvSpPr/>
          <p:nvPr/>
        </p:nvSpPr>
        <p:spPr>
          <a:xfrm>
            <a:off x="7043056" y="2725537"/>
            <a:ext cx="500744" cy="1738031"/>
          </a:xfrm>
          <a:prstGeom prst="rect">
            <a:avLst/>
          </a:prstGeom>
          <a:solidFill>
            <a:srgbClr val="FFFF00">
              <a:alpha val="19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EF0C63D6-26C9-4B43-9306-9B6E8B4F1783}"/>
              </a:ext>
            </a:extLst>
          </p:cNvPr>
          <p:cNvCxnSpPr>
            <a:cxnSpLocks/>
          </p:cNvCxnSpPr>
          <p:nvPr/>
        </p:nvCxnSpPr>
        <p:spPr>
          <a:xfrm>
            <a:off x="10058400" y="5092700"/>
            <a:ext cx="393700" cy="0"/>
          </a:xfrm>
          <a:prstGeom prst="straightConnector1">
            <a:avLst/>
          </a:prstGeom>
          <a:ln w="57150">
            <a:solidFill>
              <a:srgbClr val="9966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282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717964-3C84-407A-A93F-B841BA3A676B}"/>
              </a:ext>
            </a:extLst>
          </p:cNvPr>
          <p:cNvSpPr txBox="1">
            <a:spLocks/>
          </p:cNvSpPr>
          <p:nvPr/>
        </p:nvSpPr>
        <p:spPr>
          <a:xfrm>
            <a:off x="2957637" y="1339563"/>
            <a:ext cx="7391400" cy="873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4" name="Title 1">
            <a:extLst>
              <a:ext uri="{FF2B5EF4-FFF2-40B4-BE49-F238E27FC236}">
                <a16:creationId xmlns:a16="http://schemas.microsoft.com/office/drawing/2014/main" id="{7BA2FC3B-415D-4121-BAEE-0B7A1D76D0CA}"/>
              </a:ext>
            </a:extLst>
          </p:cNvPr>
          <p:cNvSpPr>
            <a:spLocks noGrp="1"/>
          </p:cNvSpPr>
          <p:nvPr>
            <p:ph type="title"/>
          </p:nvPr>
        </p:nvSpPr>
        <p:spPr>
          <a:xfrm>
            <a:off x="1711162" y="1420876"/>
            <a:ext cx="9223538" cy="1143000"/>
          </a:xfrm>
        </p:spPr>
        <p:txBody>
          <a:bodyPr>
            <a:normAutofit fontScale="90000"/>
          </a:bodyPr>
          <a:lstStyle/>
          <a:p>
            <a:r>
              <a:rPr lang="en-US" dirty="0"/>
              <a:t>Formatting the Non-SSN GPA Excel Template</a:t>
            </a:r>
          </a:p>
        </p:txBody>
      </p:sp>
      <p:pic>
        <p:nvPicPr>
          <p:cNvPr id="5" name="Content Placeholder 3">
            <a:extLst>
              <a:ext uri="{FF2B5EF4-FFF2-40B4-BE49-F238E27FC236}">
                <a16:creationId xmlns:a16="http://schemas.microsoft.com/office/drawing/2014/main" id="{B18722BB-D5ED-45A0-ADA7-DD1657B367AD}"/>
              </a:ext>
            </a:extLst>
          </p:cNvPr>
          <p:cNvPicPr>
            <a:picLocks noChangeAspect="1"/>
          </p:cNvPicPr>
          <p:nvPr/>
        </p:nvPicPr>
        <p:blipFill>
          <a:blip r:embed="rId5"/>
          <a:stretch>
            <a:fillRect/>
          </a:stretch>
        </p:blipFill>
        <p:spPr>
          <a:xfrm>
            <a:off x="1971839" y="3439692"/>
            <a:ext cx="8629321" cy="3164308"/>
          </a:xfrm>
          <a:prstGeom prst="rect">
            <a:avLst/>
          </a:prstGeom>
        </p:spPr>
      </p:pic>
      <p:sp>
        <p:nvSpPr>
          <p:cNvPr id="6" name="Rectangle 5">
            <a:extLst>
              <a:ext uri="{FF2B5EF4-FFF2-40B4-BE49-F238E27FC236}">
                <a16:creationId xmlns:a16="http://schemas.microsoft.com/office/drawing/2014/main" id="{A6E8B07D-C60E-4CF8-9F22-5BC2C274FF8E}"/>
              </a:ext>
            </a:extLst>
          </p:cNvPr>
          <p:cNvSpPr/>
          <p:nvPr/>
        </p:nvSpPr>
        <p:spPr>
          <a:xfrm>
            <a:off x="1316119" y="2754150"/>
            <a:ext cx="9559762" cy="461665"/>
          </a:xfrm>
          <a:prstGeom prst="rect">
            <a:avLst/>
          </a:prstGeom>
        </p:spPr>
        <p:txBody>
          <a:bodyPr wrap="square">
            <a:spAutoFit/>
          </a:bodyPr>
          <a:lstStyle/>
          <a:p>
            <a:pPr>
              <a:buClrTx/>
            </a:pPr>
            <a:r>
              <a:rPr lang="en-US" sz="2400" dirty="0">
                <a:ea typeface="Verdana" panose="020B0604030504040204" pitchFamily="34" charset="0"/>
                <a:cs typeface="Verdana" panose="020B0604030504040204" pitchFamily="34" charset="0"/>
              </a:rPr>
              <a:t>When the template is first opened, “Enable Editing” to activate the Macros:</a:t>
            </a:r>
          </a:p>
        </p:txBody>
      </p:sp>
      <p:sp>
        <p:nvSpPr>
          <p:cNvPr id="7" name="Right Arrow 7">
            <a:extLst>
              <a:ext uri="{FF2B5EF4-FFF2-40B4-BE49-F238E27FC236}">
                <a16:creationId xmlns:a16="http://schemas.microsoft.com/office/drawing/2014/main" id="{8D983876-7FBE-49BB-B72F-F82576C894A9}"/>
              </a:ext>
            </a:extLst>
          </p:cNvPr>
          <p:cNvSpPr/>
          <p:nvPr>
            <p:custDataLst>
              <p:tags r:id="rId1"/>
            </p:custDataLst>
          </p:nvPr>
        </p:nvSpPr>
        <p:spPr>
          <a:xfrm rot="8957571">
            <a:off x="7950478" y="3977086"/>
            <a:ext cx="521208" cy="2395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58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5CE2D6F-2F9A-4923-8578-B18BFACC9768}"/>
              </a:ext>
            </a:extLst>
          </p:cNvPr>
          <p:cNvPicPr>
            <a:picLocks noChangeAspect="1"/>
          </p:cNvPicPr>
          <p:nvPr/>
        </p:nvPicPr>
        <p:blipFill>
          <a:blip r:embed="rId6"/>
          <a:stretch>
            <a:fillRect/>
          </a:stretch>
        </p:blipFill>
        <p:spPr>
          <a:xfrm>
            <a:off x="1120911" y="2008073"/>
            <a:ext cx="10022304" cy="1082532"/>
          </a:xfrm>
          <a:prstGeom prst="rect">
            <a:avLst/>
          </a:prstGeom>
        </p:spPr>
      </p:pic>
      <p:sp>
        <p:nvSpPr>
          <p:cNvPr id="12" name="Title 1">
            <a:extLst>
              <a:ext uri="{FF2B5EF4-FFF2-40B4-BE49-F238E27FC236}">
                <a16:creationId xmlns:a16="http://schemas.microsoft.com/office/drawing/2014/main" id="{3BCE8D59-644A-41B4-8DF9-0987CA5CC178}"/>
              </a:ext>
            </a:extLst>
          </p:cNvPr>
          <p:cNvSpPr>
            <a:spLocks noGrp="1"/>
          </p:cNvSpPr>
          <p:nvPr>
            <p:ph type="title"/>
          </p:nvPr>
        </p:nvSpPr>
        <p:spPr>
          <a:xfrm>
            <a:off x="1752600" y="1333410"/>
            <a:ext cx="8545556" cy="531228"/>
          </a:xfrm>
        </p:spPr>
        <p:txBody>
          <a:bodyPr>
            <a:normAutofit fontScale="90000"/>
          </a:bodyPr>
          <a:lstStyle/>
          <a:p>
            <a:r>
              <a:rPr lang="en-US" dirty="0"/>
              <a:t>Formatting the Non-SSN Excel Template</a:t>
            </a:r>
          </a:p>
        </p:txBody>
      </p:sp>
      <p:pic>
        <p:nvPicPr>
          <p:cNvPr id="13" name="Picture 12">
            <a:extLst>
              <a:ext uri="{FF2B5EF4-FFF2-40B4-BE49-F238E27FC236}">
                <a16:creationId xmlns:a16="http://schemas.microsoft.com/office/drawing/2014/main" id="{738E8EE7-AD2F-4242-8E75-0D0B17945890}"/>
              </a:ext>
            </a:extLst>
          </p:cNvPr>
          <p:cNvPicPr/>
          <p:nvPr/>
        </p:nvPicPr>
        <p:blipFill rotWithShape="1">
          <a:blip r:embed="rId7"/>
          <a:srcRect l="58041" t="37157" r="7402" b="32576"/>
          <a:stretch/>
        </p:blipFill>
        <p:spPr bwMode="auto">
          <a:xfrm>
            <a:off x="1120911" y="3068467"/>
            <a:ext cx="10022304" cy="3601688"/>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D061D4D7-34BC-4A6E-86F5-2AE00FC1B86E}"/>
              </a:ext>
            </a:extLst>
          </p:cNvPr>
          <p:cNvPicPr>
            <a:picLocks noChangeAspect="1"/>
          </p:cNvPicPr>
          <p:nvPr/>
        </p:nvPicPr>
        <p:blipFill>
          <a:blip r:embed="rId8"/>
          <a:stretch>
            <a:fillRect/>
          </a:stretch>
        </p:blipFill>
        <p:spPr>
          <a:xfrm>
            <a:off x="1084847" y="3131967"/>
            <a:ext cx="10058367" cy="3579550"/>
          </a:xfrm>
          <a:prstGeom prst="rect">
            <a:avLst/>
          </a:prstGeom>
        </p:spPr>
      </p:pic>
      <p:cxnSp>
        <p:nvCxnSpPr>
          <p:cNvPr id="19" name="Straight Arrow Connector 18">
            <a:extLst>
              <a:ext uri="{FF2B5EF4-FFF2-40B4-BE49-F238E27FC236}">
                <a16:creationId xmlns:a16="http://schemas.microsoft.com/office/drawing/2014/main" id="{C9105C2A-F475-423D-9575-59985DEE4B10}"/>
              </a:ext>
            </a:extLst>
          </p:cNvPr>
          <p:cNvCxnSpPr>
            <a:cxnSpLocks/>
          </p:cNvCxnSpPr>
          <p:nvPr/>
        </p:nvCxnSpPr>
        <p:spPr>
          <a:xfrm>
            <a:off x="2196766" y="2758250"/>
            <a:ext cx="0" cy="38102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AB90808-0DB6-4433-AF26-C3ED2D044A16}"/>
              </a:ext>
            </a:extLst>
          </p:cNvPr>
          <p:cNvSpPr/>
          <p:nvPr/>
        </p:nvSpPr>
        <p:spPr>
          <a:xfrm>
            <a:off x="2424038" y="2543422"/>
            <a:ext cx="7874118" cy="3489078"/>
          </a:xfrm>
          <a:prstGeom prst="rect">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spcAft>
                <a:spcPts val="600"/>
              </a:spcAft>
            </a:pPr>
            <a:r>
              <a:rPr lang="en-US" sz="1500" b="1" dirty="0">
                <a:solidFill>
                  <a:schemeClr val="tx1"/>
                </a:solidFill>
                <a:ea typeface="Verdana" panose="020B0604030504040204" pitchFamily="34" charset="0"/>
                <a:cs typeface="Verdana" panose="020B0604030504040204" pitchFamily="34" charset="0"/>
              </a:rPr>
              <a:t>Double Check formatting: </a:t>
            </a:r>
          </a:p>
          <a:p>
            <a:pPr marL="342900" indent="-342900">
              <a:spcAft>
                <a:spcPts val="600"/>
              </a:spcAft>
              <a:buFont typeface="Arial" panose="020B0604020202020204" pitchFamily="34" charset="0"/>
              <a:buChar char="•"/>
            </a:pPr>
            <a:r>
              <a:rPr lang="en-US" sz="1500" dirty="0">
                <a:solidFill>
                  <a:schemeClr val="tx1"/>
                </a:solidFill>
                <a:ea typeface="Verdana" panose="020B0604030504040204" pitchFamily="34" charset="0"/>
                <a:cs typeface="Verdana" panose="020B0604030504040204" pitchFamily="34" charset="0"/>
              </a:rPr>
              <a:t>All required fields contain data</a:t>
            </a:r>
          </a:p>
          <a:p>
            <a:pPr marL="342900" indent="-342900">
              <a:spcAft>
                <a:spcPts val="600"/>
              </a:spcAft>
              <a:buFont typeface="Arial" panose="020B0604020202020204" pitchFamily="34" charset="0"/>
              <a:buChar char="•"/>
            </a:pPr>
            <a:r>
              <a:rPr lang="en-US" sz="1500" dirty="0">
                <a:solidFill>
                  <a:schemeClr val="tx1"/>
                </a:solidFill>
                <a:ea typeface="Verdana" panose="020B0604030504040204" pitchFamily="34" charset="0"/>
                <a:cs typeface="Verdana" panose="020B0604030504040204" pitchFamily="34" charset="0"/>
              </a:rPr>
              <a:t>Leading zeros visible on School Code (column B)</a:t>
            </a:r>
          </a:p>
          <a:p>
            <a:pPr marL="342900" indent="-342900">
              <a:spcAft>
                <a:spcPts val="600"/>
              </a:spcAft>
              <a:buFont typeface="Arial" panose="020B0604020202020204" pitchFamily="34" charset="0"/>
              <a:buChar char="•"/>
            </a:pPr>
            <a:r>
              <a:rPr lang="en-US" sz="1500" dirty="0">
                <a:solidFill>
                  <a:schemeClr val="tx1"/>
                </a:solidFill>
                <a:ea typeface="Verdana" panose="020B0604030504040204" pitchFamily="34" charset="0"/>
                <a:cs typeface="Verdana" panose="020B0604030504040204" pitchFamily="34" charset="0"/>
              </a:rPr>
              <a:t>Grad date/DOB in YYYYMMDD format</a:t>
            </a:r>
          </a:p>
          <a:p>
            <a:pPr marL="342900" indent="-342900">
              <a:spcAft>
                <a:spcPts val="600"/>
              </a:spcAft>
              <a:buFont typeface="Arial" panose="020B0604020202020204" pitchFamily="34" charset="0"/>
              <a:buChar char="•"/>
            </a:pPr>
            <a:r>
              <a:rPr lang="en-US" sz="1500" dirty="0">
                <a:solidFill>
                  <a:schemeClr val="tx1"/>
                </a:solidFill>
                <a:ea typeface="Verdana" panose="020B0604030504040204" pitchFamily="34" charset="0"/>
                <a:cs typeface="Verdana" panose="020B0604030504040204" pitchFamily="34" charset="0"/>
              </a:rPr>
              <a:t>Correct Graduation Date: 2020 vs. 2021</a:t>
            </a:r>
          </a:p>
          <a:p>
            <a:pPr marL="342900" indent="-342900">
              <a:spcAft>
                <a:spcPts val="600"/>
              </a:spcAft>
              <a:buFont typeface="Arial" panose="020B0604020202020204" pitchFamily="34" charset="0"/>
              <a:buChar char="•"/>
            </a:pPr>
            <a:r>
              <a:rPr lang="en-US" sz="1500" dirty="0">
                <a:solidFill>
                  <a:schemeClr val="tx1"/>
                </a:solidFill>
                <a:ea typeface="Verdana" panose="020B0604030504040204" pitchFamily="34" charset="0"/>
                <a:cs typeface="Verdana" panose="020B0604030504040204" pitchFamily="34" charset="0"/>
              </a:rPr>
              <a:t>GPA formatted without decimals; max 400</a:t>
            </a:r>
          </a:p>
          <a:p>
            <a:pPr marL="342900" indent="-342900">
              <a:spcAft>
                <a:spcPts val="1200"/>
              </a:spcAft>
              <a:buFont typeface="Arial" panose="020B0604020202020204" pitchFamily="34" charset="0"/>
              <a:buChar char="•"/>
            </a:pPr>
            <a:r>
              <a:rPr lang="en-US" sz="1500" b="1" dirty="0">
                <a:solidFill>
                  <a:schemeClr val="tx1"/>
                </a:solidFill>
                <a:ea typeface="Verdana" panose="020B0604030504040204" pitchFamily="34" charset="0"/>
                <a:cs typeface="Verdana" panose="020B0604030504040204" pitchFamily="34" charset="0"/>
              </a:rPr>
              <a:t>2 separate files for current seniors &amp; last year’s grads</a:t>
            </a:r>
          </a:p>
          <a:p>
            <a:pPr>
              <a:spcAft>
                <a:spcPts val="600"/>
              </a:spcAft>
            </a:pPr>
            <a:r>
              <a:rPr lang="en-US" sz="1500" dirty="0">
                <a:solidFill>
                  <a:schemeClr val="tx1"/>
                </a:solidFill>
                <a:ea typeface="Verdana" panose="020B0604030504040204" pitchFamily="34" charset="0"/>
                <a:cs typeface="Verdana" panose="020B0604030504040204" pitchFamily="34" charset="0"/>
              </a:rPr>
              <a:t>If copying/pasting data into Excel vs. importing, be mindful of formatting: </a:t>
            </a:r>
          </a:p>
          <a:p>
            <a:pPr marL="342900" indent="-342900">
              <a:spcAft>
                <a:spcPts val="600"/>
              </a:spcAft>
              <a:buFont typeface="Arial" panose="020B0604020202020204" pitchFamily="34" charset="0"/>
              <a:buChar char="•"/>
            </a:pPr>
            <a:r>
              <a:rPr lang="en-US" sz="1500" dirty="0">
                <a:solidFill>
                  <a:schemeClr val="tx1"/>
                </a:solidFill>
                <a:ea typeface="Verdana" panose="020B0604030504040204" pitchFamily="34" charset="0"/>
                <a:cs typeface="Verdana" panose="020B0604030504040204" pitchFamily="34" charset="0"/>
              </a:rPr>
              <a:t>Extra characters and spaces cause misalignment of rows/columns</a:t>
            </a:r>
          </a:p>
          <a:p>
            <a:pPr marL="285750" indent="-285750">
              <a:spcAft>
                <a:spcPts val="600"/>
              </a:spcAft>
              <a:buFont typeface="Arial" panose="020B0604020202020204" pitchFamily="34" charset="0"/>
              <a:buChar char="•"/>
            </a:pPr>
            <a:r>
              <a:rPr lang="en-US" sz="1500" dirty="0">
                <a:solidFill>
                  <a:schemeClr val="tx1"/>
                </a:solidFill>
                <a:ea typeface="Verdana" panose="020B0604030504040204" pitchFamily="34" charset="0"/>
                <a:cs typeface="Verdana" panose="020B0604030504040204" pitchFamily="34" charset="0"/>
              </a:rPr>
              <a:t> If just 1 record is formatted incorrectly/invalid, upload will fail</a:t>
            </a:r>
          </a:p>
          <a:p>
            <a:pPr marL="342900" indent="-342900">
              <a:spcAft>
                <a:spcPts val="600"/>
              </a:spcAft>
              <a:buFont typeface="Arial" panose="020B0604020202020204" pitchFamily="34" charset="0"/>
              <a:buChar char="•"/>
            </a:pPr>
            <a:r>
              <a:rPr lang="en-US" sz="1500" dirty="0">
                <a:solidFill>
                  <a:schemeClr val="tx1"/>
                </a:solidFill>
                <a:ea typeface="Verdana" panose="020B0604030504040204" pitchFamily="34" charset="0"/>
                <a:cs typeface="Verdana" panose="020B0604030504040204" pitchFamily="34" charset="0"/>
              </a:rPr>
              <a:t>Leave columns E &amp; V blank</a:t>
            </a:r>
          </a:p>
        </p:txBody>
      </p:sp>
      <p:pic>
        <p:nvPicPr>
          <p:cNvPr id="22" name="Picture 21">
            <a:extLst>
              <a:ext uri="{FF2B5EF4-FFF2-40B4-BE49-F238E27FC236}">
                <a16:creationId xmlns:a16="http://schemas.microsoft.com/office/drawing/2014/main" id="{A9E1B74B-9E71-4324-88AD-B4CF9186A9C1}"/>
              </a:ext>
            </a:extLst>
          </p:cNvPr>
          <p:cNvPicPr>
            <a:picLocks noChangeAspect="1"/>
          </p:cNvPicPr>
          <p:nvPr/>
        </p:nvPicPr>
        <p:blipFill>
          <a:blip r:embed="rId9"/>
          <a:stretch>
            <a:fillRect/>
          </a:stretch>
        </p:blipFill>
        <p:spPr>
          <a:xfrm>
            <a:off x="1084846" y="2333040"/>
            <a:ext cx="10022303" cy="1231441"/>
          </a:xfrm>
          <a:prstGeom prst="rect">
            <a:avLst/>
          </a:prstGeom>
        </p:spPr>
      </p:pic>
      <p:sp>
        <p:nvSpPr>
          <p:cNvPr id="23" name="Oval 22">
            <a:extLst>
              <a:ext uri="{FF2B5EF4-FFF2-40B4-BE49-F238E27FC236}">
                <a16:creationId xmlns:a16="http://schemas.microsoft.com/office/drawing/2014/main" id="{0FD89313-BD3B-4BE6-9AE3-126BEBF379EC}"/>
              </a:ext>
            </a:extLst>
          </p:cNvPr>
          <p:cNvSpPr/>
          <p:nvPr>
            <p:custDataLst>
              <p:tags r:id="rId1"/>
            </p:custDataLst>
          </p:nvPr>
        </p:nvSpPr>
        <p:spPr>
          <a:xfrm>
            <a:off x="9361201" y="2649048"/>
            <a:ext cx="1446499" cy="6823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1817F58-463D-491F-820D-979892B38D02}"/>
              </a:ext>
            </a:extLst>
          </p:cNvPr>
          <p:cNvSpPr/>
          <p:nvPr>
            <p:custDataLst>
              <p:tags r:id="rId2"/>
            </p:custDataLst>
          </p:nvPr>
        </p:nvSpPr>
        <p:spPr>
          <a:xfrm>
            <a:off x="4967355" y="2487410"/>
            <a:ext cx="644590" cy="3440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96BC0CBB-EFF3-4003-B66F-73A661EC5D8B}"/>
              </a:ext>
            </a:extLst>
          </p:cNvPr>
          <p:cNvPicPr>
            <a:picLocks noChangeAspect="1"/>
          </p:cNvPicPr>
          <p:nvPr/>
        </p:nvPicPr>
        <p:blipFill>
          <a:blip r:embed="rId10"/>
          <a:stretch>
            <a:fillRect/>
          </a:stretch>
        </p:blipFill>
        <p:spPr>
          <a:xfrm>
            <a:off x="1176855" y="3558691"/>
            <a:ext cx="9910416" cy="1539118"/>
          </a:xfrm>
          <a:prstGeom prst="rect">
            <a:avLst/>
          </a:prstGeom>
        </p:spPr>
      </p:pic>
    </p:spTree>
    <p:extLst>
      <p:ext uri="{BB962C8B-B14F-4D97-AF65-F5344CB8AC3E}">
        <p14:creationId xmlns:p14="http://schemas.microsoft.com/office/powerpoint/2010/main" val="180886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5"/>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20"/>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3"/>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1"/>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par>
                                <p:cTn id="28" presetID="2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3"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717964-3C84-407A-A93F-B841BA3A676B}"/>
              </a:ext>
            </a:extLst>
          </p:cNvPr>
          <p:cNvSpPr txBox="1">
            <a:spLocks/>
          </p:cNvSpPr>
          <p:nvPr/>
        </p:nvSpPr>
        <p:spPr>
          <a:xfrm>
            <a:off x="2957637" y="1339563"/>
            <a:ext cx="7391400" cy="873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11" name="Title 1">
            <a:extLst>
              <a:ext uri="{FF2B5EF4-FFF2-40B4-BE49-F238E27FC236}">
                <a16:creationId xmlns:a16="http://schemas.microsoft.com/office/drawing/2014/main" id="{9EF3B345-627A-41DB-9FDD-DF0C65D3C0BD}"/>
              </a:ext>
            </a:extLst>
          </p:cNvPr>
          <p:cNvSpPr>
            <a:spLocks noGrp="1"/>
          </p:cNvSpPr>
          <p:nvPr>
            <p:ph type="title"/>
          </p:nvPr>
        </p:nvSpPr>
        <p:spPr>
          <a:xfrm>
            <a:off x="1441450" y="1337128"/>
            <a:ext cx="9105900" cy="1143000"/>
          </a:xfrm>
        </p:spPr>
        <p:txBody>
          <a:bodyPr>
            <a:normAutofit/>
          </a:bodyPr>
          <a:lstStyle/>
          <a:p>
            <a:r>
              <a:rPr lang="en-US" sz="3600" b="1" dirty="0"/>
              <a:t>Run the Macro to Convert Excel (.</a:t>
            </a:r>
            <a:r>
              <a:rPr lang="en-US" sz="3600" b="1" dirty="0" err="1"/>
              <a:t>xls</a:t>
            </a:r>
            <a:r>
              <a:rPr lang="en-US" sz="3600" b="1" dirty="0"/>
              <a:t>) to Text (.txt)</a:t>
            </a:r>
          </a:p>
        </p:txBody>
      </p:sp>
      <p:pic>
        <p:nvPicPr>
          <p:cNvPr id="12" name="Content Placeholder 3">
            <a:extLst>
              <a:ext uri="{FF2B5EF4-FFF2-40B4-BE49-F238E27FC236}">
                <a16:creationId xmlns:a16="http://schemas.microsoft.com/office/drawing/2014/main" id="{156A5816-6DA6-4329-8EFA-8C92F61996FC}"/>
              </a:ext>
            </a:extLst>
          </p:cNvPr>
          <p:cNvPicPr>
            <a:picLocks noGrp="1" noChangeAspect="1"/>
          </p:cNvPicPr>
          <p:nvPr>
            <p:ph sz="half" idx="1"/>
          </p:nvPr>
        </p:nvPicPr>
        <p:blipFill>
          <a:blip r:embed="rId8"/>
          <a:stretch>
            <a:fillRect/>
          </a:stretch>
        </p:blipFill>
        <p:spPr>
          <a:xfrm>
            <a:off x="6070600" y="2926589"/>
            <a:ext cx="4273093" cy="3833468"/>
          </a:xfrm>
          <a:prstGeom prst="rect">
            <a:avLst/>
          </a:prstGeom>
        </p:spPr>
      </p:pic>
      <p:sp>
        <p:nvSpPr>
          <p:cNvPr id="13" name="Content Placeholder 5">
            <a:extLst>
              <a:ext uri="{FF2B5EF4-FFF2-40B4-BE49-F238E27FC236}">
                <a16:creationId xmlns:a16="http://schemas.microsoft.com/office/drawing/2014/main" id="{2F55C6C1-D9E2-44A9-9796-5237043077DD}"/>
              </a:ext>
            </a:extLst>
          </p:cNvPr>
          <p:cNvSpPr txBox="1">
            <a:spLocks/>
          </p:cNvSpPr>
          <p:nvPr>
            <p:custDataLst>
              <p:tags r:id="rId1"/>
            </p:custDataLst>
          </p:nvPr>
        </p:nvSpPr>
        <p:spPr>
          <a:xfrm>
            <a:off x="1441450" y="3251923"/>
            <a:ext cx="4038600" cy="2251899"/>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800"/>
              </a:spcAft>
              <a:buClr>
                <a:schemeClr val="accent2"/>
              </a:buClr>
              <a:buSzPct val="120000"/>
              <a:buFont typeface="Arial" pitchFamily="34" charset="0"/>
              <a:buChar char="•"/>
            </a:pPr>
            <a:r>
              <a:rPr lang="en-US" sz="2600" dirty="0"/>
              <a:t>Under “Macro Name”, scroll down to select “</a:t>
            </a:r>
            <a:r>
              <a:rPr lang="en-US" sz="2600" dirty="0" err="1"/>
              <a:t>StartDataTools</a:t>
            </a:r>
            <a:r>
              <a:rPr lang="en-US" sz="2600" dirty="0"/>
              <a:t>”</a:t>
            </a:r>
          </a:p>
          <a:p>
            <a:pPr>
              <a:buClr>
                <a:schemeClr val="accent2"/>
              </a:buClr>
              <a:buSzPct val="120000"/>
              <a:buFont typeface="Arial" pitchFamily="34" charset="0"/>
              <a:buChar char="•"/>
            </a:pPr>
            <a:r>
              <a:rPr lang="en-US" sz="2600" dirty="0"/>
              <a:t>Select “Run” to activate the macro wizard</a:t>
            </a:r>
          </a:p>
        </p:txBody>
      </p:sp>
      <p:sp>
        <p:nvSpPr>
          <p:cNvPr id="14" name="Oval 13">
            <a:extLst>
              <a:ext uri="{FF2B5EF4-FFF2-40B4-BE49-F238E27FC236}">
                <a16:creationId xmlns:a16="http://schemas.microsoft.com/office/drawing/2014/main" id="{6BD8FCFA-5DF5-4465-A727-3E8DC1C84BE6}"/>
              </a:ext>
            </a:extLst>
          </p:cNvPr>
          <p:cNvSpPr/>
          <p:nvPr>
            <p:custDataLst>
              <p:tags r:id="rId2"/>
            </p:custDataLst>
          </p:nvPr>
        </p:nvSpPr>
        <p:spPr>
          <a:xfrm>
            <a:off x="5994400" y="2822075"/>
            <a:ext cx="990600" cy="4798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8111EB3-F9B6-46D7-8DA6-EB445708BD3E}"/>
              </a:ext>
            </a:extLst>
          </p:cNvPr>
          <p:cNvSpPr/>
          <p:nvPr>
            <p:custDataLst>
              <p:tags r:id="rId3"/>
            </p:custDataLst>
          </p:nvPr>
        </p:nvSpPr>
        <p:spPr>
          <a:xfrm>
            <a:off x="9347200" y="2984500"/>
            <a:ext cx="996493" cy="5645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EBF2AE5-3A2F-4FD3-B7EE-4A0CE043C4F1}"/>
              </a:ext>
            </a:extLst>
          </p:cNvPr>
          <p:cNvSpPr/>
          <p:nvPr/>
        </p:nvSpPr>
        <p:spPr>
          <a:xfrm>
            <a:off x="6070600" y="2926588"/>
            <a:ext cx="4273093" cy="386791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7">
            <a:extLst>
              <a:ext uri="{FF2B5EF4-FFF2-40B4-BE49-F238E27FC236}">
                <a16:creationId xmlns:a16="http://schemas.microsoft.com/office/drawing/2014/main" id="{2E323478-EADC-4D22-BFCC-EA469EA520AB}"/>
              </a:ext>
            </a:extLst>
          </p:cNvPr>
          <p:cNvSpPr/>
          <p:nvPr>
            <p:custDataLst>
              <p:tags r:id="rId4"/>
            </p:custDataLst>
          </p:nvPr>
        </p:nvSpPr>
        <p:spPr>
          <a:xfrm>
            <a:off x="5642428" y="4930560"/>
            <a:ext cx="434092" cy="2165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971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717964-3C84-407A-A93F-B841BA3A676B}"/>
              </a:ext>
            </a:extLst>
          </p:cNvPr>
          <p:cNvSpPr txBox="1">
            <a:spLocks/>
          </p:cNvSpPr>
          <p:nvPr/>
        </p:nvSpPr>
        <p:spPr>
          <a:xfrm>
            <a:off x="2957637" y="1339563"/>
            <a:ext cx="7391400" cy="873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pic>
        <p:nvPicPr>
          <p:cNvPr id="4" name="Picture 2">
            <a:extLst>
              <a:ext uri="{FF2B5EF4-FFF2-40B4-BE49-F238E27FC236}">
                <a16:creationId xmlns:a16="http://schemas.microsoft.com/office/drawing/2014/main" id="{F1E98C71-8AEA-4F8E-9405-A1155B16DEC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787" t="9305" r="3361" b="3171"/>
          <a:stretch/>
        </p:blipFill>
        <p:spPr bwMode="auto">
          <a:xfrm>
            <a:off x="6451194" y="2785982"/>
            <a:ext cx="4088074" cy="36676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Content Placeholder 9">
            <a:extLst>
              <a:ext uri="{FF2B5EF4-FFF2-40B4-BE49-F238E27FC236}">
                <a16:creationId xmlns:a16="http://schemas.microsoft.com/office/drawing/2014/main" id="{8EFB455A-CEB0-472C-99C8-86C8B7578328}"/>
              </a:ext>
            </a:extLst>
          </p:cNvPr>
          <p:cNvPicPr>
            <a:picLocks noChangeAspect="1"/>
          </p:cNvPicPr>
          <p:nvPr/>
        </p:nvPicPr>
        <p:blipFill rotWithShape="1">
          <a:blip r:embed="rId7"/>
          <a:srcRect l="1169" r="1169"/>
          <a:stretch/>
        </p:blipFill>
        <p:spPr>
          <a:xfrm>
            <a:off x="6222594" y="2699569"/>
            <a:ext cx="4559706" cy="3736853"/>
          </a:xfrm>
          <a:prstGeom prst="rect">
            <a:avLst/>
          </a:prstGeom>
        </p:spPr>
      </p:pic>
      <p:sp>
        <p:nvSpPr>
          <p:cNvPr id="6" name="Rounded Rectangle 5">
            <a:extLst>
              <a:ext uri="{FF2B5EF4-FFF2-40B4-BE49-F238E27FC236}">
                <a16:creationId xmlns:a16="http://schemas.microsoft.com/office/drawing/2014/main" id="{EBABD8A7-7FA2-4955-9644-D8FB2FF0FFC3}"/>
              </a:ext>
            </a:extLst>
          </p:cNvPr>
          <p:cNvSpPr/>
          <p:nvPr>
            <p:custDataLst>
              <p:tags r:id="rId1"/>
            </p:custDataLst>
          </p:nvPr>
        </p:nvSpPr>
        <p:spPr>
          <a:xfrm>
            <a:off x="9664700" y="3960534"/>
            <a:ext cx="482600" cy="5159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5">
            <a:extLst>
              <a:ext uri="{FF2B5EF4-FFF2-40B4-BE49-F238E27FC236}">
                <a16:creationId xmlns:a16="http://schemas.microsoft.com/office/drawing/2014/main" id="{C025D632-0B47-4A3C-8B6B-F6BC70210722}"/>
              </a:ext>
            </a:extLst>
          </p:cNvPr>
          <p:cNvSpPr/>
          <p:nvPr>
            <p:custDataLst>
              <p:tags r:id="rId2"/>
            </p:custDataLst>
          </p:nvPr>
        </p:nvSpPr>
        <p:spPr>
          <a:xfrm rot="16200000">
            <a:off x="7467991" y="2420920"/>
            <a:ext cx="271563" cy="11621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1C66BFC-1A36-4C39-8444-6AF56F1F1D53}"/>
              </a:ext>
            </a:extLst>
          </p:cNvPr>
          <p:cNvSpPr/>
          <p:nvPr/>
        </p:nvSpPr>
        <p:spPr>
          <a:xfrm>
            <a:off x="6222594" y="2768757"/>
            <a:ext cx="4559706" cy="366766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C59AFD0-1FDA-4B54-9ED7-2CEFE06F8229}"/>
              </a:ext>
            </a:extLst>
          </p:cNvPr>
          <p:cNvSpPr txBox="1"/>
          <p:nvPr/>
        </p:nvSpPr>
        <p:spPr>
          <a:xfrm>
            <a:off x="1231900" y="3591847"/>
            <a:ext cx="4827326" cy="1508105"/>
          </a:xfrm>
          <a:prstGeom prst="rect">
            <a:avLst/>
          </a:prstGeom>
          <a:noFill/>
        </p:spPr>
        <p:txBody>
          <a:bodyPr wrap="square" rtlCol="0">
            <a:spAutoFit/>
          </a:bodyPr>
          <a:lstStyle/>
          <a:p>
            <a:pPr marL="285750" indent="-285750">
              <a:spcAft>
                <a:spcPts val="1200"/>
              </a:spcAft>
              <a:buClr>
                <a:schemeClr val="accent2"/>
              </a:buClr>
              <a:buFont typeface="Arial" panose="020B0604020202020204" pitchFamily="34" charset="0"/>
              <a:buChar char="•"/>
            </a:pPr>
            <a:r>
              <a:rPr lang="en-US" sz="2400" dirty="0">
                <a:ea typeface="Verdana" panose="020B0604030504040204" pitchFamily="34" charset="0"/>
                <a:cs typeface="Verdana" panose="020B0604030504040204" pitchFamily="34" charset="0"/>
              </a:rPr>
              <a:t>“Save As Text File”</a:t>
            </a:r>
          </a:p>
          <a:p>
            <a:pPr marL="285750" indent="-285750">
              <a:spcAft>
                <a:spcPts val="1200"/>
              </a:spcAft>
              <a:buClr>
                <a:schemeClr val="accent2"/>
              </a:buClr>
              <a:buFont typeface="Arial" panose="020B0604020202020204" pitchFamily="34" charset="0"/>
              <a:buChar char="•"/>
            </a:pPr>
            <a:r>
              <a:rPr lang="en-US" sz="2400" dirty="0">
                <a:ea typeface="Verdana" panose="020B0604030504040204" pitchFamily="34" charset="0"/>
                <a:cs typeface="Verdana" panose="020B0604030504040204" pitchFamily="34" charset="0"/>
              </a:rPr>
              <a:t>Default name: “BlankDataEntry”</a:t>
            </a:r>
          </a:p>
          <a:p>
            <a:pPr marL="285750" indent="-285750">
              <a:spcAft>
                <a:spcPts val="1200"/>
              </a:spcAft>
              <a:buClr>
                <a:schemeClr val="accent2"/>
              </a:buClr>
              <a:buFont typeface="Arial" panose="020B0604020202020204" pitchFamily="34" charset="0"/>
              <a:buChar char="•"/>
            </a:pPr>
            <a:r>
              <a:rPr lang="en-US" sz="2400" dirty="0">
                <a:ea typeface="Verdana" panose="020B0604030504040204" pitchFamily="34" charset="0"/>
                <a:cs typeface="Verdana" panose="020B0604030504040204" pitchFamily="34" charset="0"/>
              </a:rPr>
              <a:t>Save to your computer</a:t>
            </a:r>
          </a:p>
        </p:txBody>
      </p:sp>
      <p:sp>
        <p:nvSpPr>
          <p:cNvPr id="2" name="Title 1">
            <a:extLst>
              <a:ext uri="{FF2B5EF4-FFF2-40B4-BE49-F238E27FC236}">
                <a16:creationId xmlns:a16="http://schemas.microsoft.com/office/drawing/2014/main" id="{924030FD-1ABD-4555-9E4D-7315A8696B07}"/>
              </a:ext>
            </a:extLst>
          </p:cNvPr>
          <p:cNvSpPr>
            <a:spLocks noGrp="1"/>
          </p:cNvSpPr>
          <p:nvPr>
            <p:ph type="title"/>
          </p:nvPr>
        </p:nvSpPr>
        <p:spPr>
          <a:xfrm>
            <a:off x="1336263" y="1186538"/>
            <a:ext cx="9097590" cy="1325563"/>
          </a:xfrm>
        </p:spPr>
        <p:txBody>
          <a:bodyPr/>
          <a:lstStyle/>
          <a:p>
            <a:r>
              <a:rPr lang="en-US" b="1" dirty="0"/>
              <a:t>Run the Macro to Convert Excel to Text</a:t>
            </a:r>
            <a:endParaRPr lang="en-US" dirty="0"/>
          </a:p>
        </p:txBody>
      </p:sp>
    </p:spTree>
    <p:extLst>
      <p:ext uri="{BB962C8B-B14F-4D97-AF65-F5344CB8AC3E}">
        <p14:creationId xmlns:p14="http://schemas.microsoft.com/office/powerpoint/2010/main" val="404718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22" presetClass="entr" presetSubtype="4"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717964-3C84-407A-A93F-B841BA3A676B}"/>
              </a:ext>
            </a:extLst>
          </p:cNvPr>
          <p:cNvSpPr txBox="1">
            <a:spLocks/>
          </p:cNvSpPr>
          <p:nvPr/>
        </p:nvSpPr>
        <p:spPr>
          <a:xfrm>
            <a:off x="2957637" y="1339563"/>
            <a:ext cx="7391400" cy="873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4" name="Title 1">
            <a:extLst>
              <a:ext uri="{FF2B5EF4-FFF2-40B4-BE49-F238E27FC236}">
                <a16:creationId xmlns:a16="http://schemas.microsoft.com/office/drawing/2014/main" id="{2C011A7B-6530-429F-AD7D-E8A969510882}"/>
              </a:ext>
            </a:extLst>
          </p:cNvPr>
          <p:cNvSpPr>
            <a:spLocks noGrp="1"/>
          </p:cNvSpPr>
          <p:nvPr>
            <p:ph type="title"/>
          </p:nvPr>
        </p:nvSpPr>
        <p:spPr>
          <a:xfrm>
            <a:off x="2051050" y="1224280"/>
            <a:ext cx="8496300" cy="1143000"/>
          </a:xfrm>
        </p:spPr>
        <p:txBody>
          <a:bodyPr>
            <a:normAutofit/>
          </a:bodyPr>
          <a:lstStyle/>
          <a:p>
            <a:r>
              <a:rPr lang="en-US" dirty="0"/>
              <a:t>Next Steps: Test &amp; Upload Text File</a:t>
            </a:r>
          </a:p>
        </p:txBody>
      </p:sp>
      <p:pic>
        <p:nvPicPr>
          <p:cNvPr id="5" name="Picture 4">
            <a:extLst>
              <a:ext uri="{FF2B5EF4-FFF2-40B4-BE49-F238E27FC236}">
                <a16:creationId xmlns:a16="http://schemas.microsoft.com/office/drawing/2014/main" id="{11C2FA6F-F0DB-4A5F-BC65-4C8F51C29FD0}"/>
              </a:ext>
            </a:extLst>
          </p:cNvPr>
          <p:cNvPicPr>
            <a:picLocks noChangeAspect="1"/>
          </p:cNvPicPr>
          <p:nvPr/>
        </p:nvPicPr>
        <p:blipFill>
          <a:blip r:embed="rId5"/>
          <a:stretch>
            <a:fillRect/>
          </a:stretch>
        </p:blipFill>
        <p:spPr>
          <a:xfrm>
            <a:off x="1917700" y="2773680"/>
            <a:ext cx="8763000" cy="3855720"/>
          </a:xfrm>
          <a:prstGeom prst="rect">
            <a:avLst/>
          </a:prstGeom>
        </p:spPr>
      </p:pic>
      <p:sp>
        <p:nvSpPr>
          <p:cNvPr id="6" name="TextBox 5">
            <a:extLst>
              <a:ext uri="{FF2B5EF4-FFF2-40B4-BE49-F238E27FC236}">
                <a16:creationId xmlns:a16="http://schemas.microsoft.com/office/drawing/2014/main" id="{46AA477B-8A45-4BD0-A0FC-E94E4F91E0EA}"/>
              </a:ext>
            </a:extLst>
          </p:cNvPr>
          <p:cNvSpPr txBox="1"/>
          <p:nvPr/>
        </p:nvSpPr>
        <p:spPr>
          <a:xfrm>
            <a:off x="1903186" y="2282508"/>
            <a:ext cx="8358414" cy="430887"/>
          </a:xfrm>
          <a:prstGeom prst="rect">
            <a:avLst/>
          </a:prstGeom>
          <a:noFill/>
        </p:spPr>
        <p:txBody>
          <a:bodyPr wrap="square" rtlCol="0">
            <a:spAutoFit/>
          </a:bodyPr>
          <a:lstStyle/>
          <a:p>
            <a:r>
              <a:rPr lang="en-US" sz="2200" dirty="0">
                <a:ea typeface="Verdana" panose="020B0604030504040204" pitchFamily="34" charset="0"/>
                <a:cs typeface="Verdana" panose="020B0604030504040204" pitchFamily="34" charset="0"/>
              </a:rPr>
              <a:t>Text file is now saved under the default file name “BlankDataEntry”:</a:t>
            </a:r>
          </a:p>
        </p:txBody>
      </p:sp>
      <p:sp>
        <p:nvSpPr>
          <p:cNvPr id="7" name="Oval 6">
            <a:extLst>
              <a:ext uri="{FF2B5EF4-FFF2-40B4-BE49-F238E27FC236}">
                <a16:creationId xmlns:a16="http://schemas.microsoft.com/office/drawing/2014/main" id="{1090F6E4-E555-44E1-B393-466DD2034CD2}"/>
              </a:ext>
            </a:extLst>
          </p:cNvPr>
          <p:cNvSpPr/>
          <p:nvPr>
            <p:custDataLst>
              <p:tags r:id="rId1"/>
            </p:custDataLst>
          </p:nvPr>
        </p:nvSpPr>
        <p:spPr>
          <a:xfrm>
            <a:off x="1837690" y="3276600"/>
            <a:ext cx="1271814"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120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247B673-F54F-404C-9EE9-24C5E3DBE10E}"/>
              </a:ext>
            </a:extLst>
          </p:cNvPr>
          <p:cNvSpPr txBox="1">
            <a:spLocks/>
          </p:cNvSpPr>
          <p:nvPr/>
        </p:nvSpPr>
        <p:spPr>
          <a:xfrm>
            <a:off x="990600" y="2714625"/>
            <a:ext cx="10515600" cy="2987675"/>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marL="228600" indent="-228600" algn="l" defTabSz="914400" rtl="0" eaLnBrk="1" latinLnBrk="0" hangingPunct="1">
              <a:lnSpc>
                <a:spcPct val="90000"/>
              </a:lnSpc>
              <a:spcBef>
                <a:spcPct val="0"/>
              </a:spcBef>
              <a:buFont typeface="Arial"/>
              <a:buNone/>
              <a:defRPr sz="44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ct val="0"/>
              </a:spcBef>
              <a:spcAft>
                <a:spcPts val="0"/>
              </a:spcAft>
              <a:buClrTx/>
              <a:buSzTx/>
              <a:buFont typeface="Arial"/>
              <a:buNone/>
              <a:tabLst/>
              <a:defRPr/>
            </a:pPr>
            <a:r>
              <a:rPr kumimoji="0" lang="en-US" sz="7200" b="1" i="0" u="none" strike="noStrike" kern="1200" cap="none" spc="0" normalizeH="0" baseline="0" noProof="0" dirty="0">
                <a:ln/>
                <a:solidFill>
                  <a:srgbClr val="ED7D31"/>
                </a:solidFill>
                <a:effectLst/>
                <a:uLnTx/>
                <a:uFillTx/>
                <a:latin typeface="Verdana" panose="020B0604030504040204" pitchFamily="34" charset="0"/>
                <a:ea typeface="Verdana" panose="020B0604030504040204" pitchFamily="34" charset="0"/>
                <a:cs typeface="Verdana" panose="020B0604030504040204" pitchFamily="34" charset="0"/>
              </a:rPr>
              <a:t>Test &amp; Upload </a:t>
            </a:r>
          </a:p>
          <a:p>
            <a:pPr marL="228600" marR="0" lvl="0" indent="-228600" algn="ctr" defTabSz="914400" rtl="0" eaLnBrk="1" fontAlgn="auto" latinLnBrk="0" hangingPunct="1">
              <a:lnSpc>
                <a:spcPct val="90000"/>
              </a:lnSpc>
              <a:spcBef>
                <a:spcPct val="0"/>
              </a:spcBef>
              <a:spcAft>
                <a:spcPts val="0"/>
              </a:spcAft>
              <a:buClrTx/>
              <a:buSzTx/>
              <a:buFont typeface="Arial"/>
              <a:buNone/>
              <a:tabLst/>
              <a:defRPr/>
            </a:pPr>
            <a:r>
              <a:rPr kumimoji="0" lang="en-US" sz="7200" b="1" i="0" u="none" strike="noStrike" kern="1200" cap="none" spc="0" normalizeH="0" baseline="0" noProof="0" dirty="0">
                <a:ln/>
                <a:solidFill>
                  <a:srgbClr val="ED7D31"/>
                </a:solidFill>
                <a:effectLst/>
                <a:uLnTx/>
                <a:uFillTx/>
                <a:latin typeface="Verdana" panose="020B0604030504040204" pitchFamily="34" charset="0"/>
                <a:ea typeface="Verdana" panose="020B0604030504040204" pitchFamily="34" charset="0"/>
                <a:cs typeface="Verdana" panose="020B0604030504040204" pitchFamily="34" charset="0"/>
              </a:rPr>
              <a:t>Your Text File</a:t>
            </a:r>
            <a:br>
              <a:rPr kumimoji="0" lang="en-US" sz="7200" b="1" i="0" u="none" strike="noStrike" kern="1200" cap="none" spc="0" normalizeH="0" baseline="0" noProof="0" dirty="0">
                <a:ln/>
                <a:solidFill>
                  <a:srgbClr val="A5A5A5"/>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sz="7200" b="1" i="0" u="none" strike="noStrike" kern="1200" cap="none" spc="0" normalizeH="0" baseline="0" noProof="0" dirty="0">
                <a:ln/>
                <a:solidFill>
                  <a:srgbClr val="A5A5A5"/>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4110199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442D69A3-AF6C-49CE-B33F-0F1DDBCF8222}"/>
              </a:ext>
            </a:extLst>
          </p:cNvPr>
          <p:cNvSpPr>
            <a:spLocks noGrp="1"/>
          </p:cNvSpPr>
          <p:nvPr>
            <p:ph idx="1"/>
          </p:nvPr>
        </p:nvSpPr>
        <p:spPr>
          <a:xfrm>
            <a:off x="219647" y="1667934"/>
            <a:ext cx="4215001" cy="4165600"/>
          </a:xfrm>
        </p:spPr>
        <p:txBody>
          <a:bodyPr>
            <a:noAutofit/>
          </a:bodyPr>
          <a:lstStyle/>
          <a:p>
            <a:pPr>
              <a:spcAft>
                <a:spcPts val="1200"/>
              </a:spcAft>
              <a:buSzPct val="50000"/>
              <a:buFont typeface="Wingdings" panose="05000000000000000000" pitchFamily="2" charset="2"/>
              <a:buChar char="l"/>
            </a:pPr>
            <a:r>
              <a:rPr lang="en-US" sz="2400" dirty="0"/>
              <a:t>Mandates all public and charter high schools to electronically upload GPAs for seniors by </a:t>
            </a:r>
            <a:r>
              <a:rPr lang="en-US" sz="2400" b="1" dirty="0"/>
              <a:t>October 1st</a:t>
            </a:r>
          </a:p>
          <a:p>
            <a:pPr>
              <a:spcAft>
                <a:spcPts val="1200"/>
              </a:spcAft>
              <a:buSzPct val="50000"/>
              <a:buFont typeface="Wingdings" panose="05000000000000000000" pitchFamily="2" charset="2"/>
              <a:buChar char="l"/>
            </a:pPr>
            <a:r>
              <a:rPr lang="en-US" sz="2400" dirty="0"/>
              <a:t>Provide students/parents opt-out option no later than </a:t>
            </a:r>
            <a:r>
              <a:rPr lang="en-US" sz="2400" b="1" dirty="0"/>
              <a:t>January 1st </a:t>
            </a:r>
            <a:r>
              <a:rPr lang="en-US" sz="2400" dirty="0"/>
              <a:t>of junior year</a:t>
            </a:r>
          </a:p>
          <a:p>
            <a:pPr>
              <a:buSzPct val="50000"/>
              <a:buFont typeface="Wingdings" panose="05000000000000000000" pitchFamily="2" charset="2"/>
              <a:buChar char="l"/>
            </a:pPr>
            <a:r>
              <a:rPr lang="en-US" sz="2400" dirty="0"/>
              <a:t>Verify high school graduation by </a:t>
            </a:r>
            <a:r>
              <a:rPr lang="en-US" sz="2400" b="1" dirty="0"/>
              <a:t>August 31st </a:t>
            </a:r>
            <a:r>
              <a:rPr lang="en-US" sz="2400" dirty="0"/>
              <a:t>of academic year following graduation</a:t>
            </a:r>
          </a:p>
          <a:p>
            <a:endParaRPr lang="en-US" sz="2400" dirty="0"/>
          </a:p>
          <a:p>
            <a:endParaRPr lang="en-US" sz="2400" dirty="0"/>
          </a:p>
          <a:p>
            <a:endParaRPr lang="en-US" sz="2400" dirty="0"/>
          </a:p>
          <a:p>
            <a:pPr marL="0" indent="0">
              <a:buNone/>
            </a:pPr>
            <a:endParaRPr lang="en-US" sz="2400" dirty="0"/>
          </a:p>
          <a:p>
            <a:endParaRPr lang="en-US" sz="2400" dirty="0"/>
          </a:p>
          <a:p>
            <a:endParaRPr lang="en-US" sz="2400" dirty="0"/>
          </a:p>
          <a:p>
            <a:endParaRPr lang="en-US" sz="2400" dirty="0"/>
          </a:p>
        </p:txBody>
      </p:sp>
      <p:pic>
        <p:nvPicPr>
          <p:cNvPr id="16" name="Picture 4" descr="Image result for california department of education">
            <a:extLst>
              <a:ext uri="{FF2B5EF4-FFF2-40B4-BE49-F238E27FC236}">
                <a16:creationId xmlns:a16="http://schemas.microsoft.com/office/drawing/2014/main" id="{60E470EB-9F61-4983-BE27-50C5A4D53B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11281" y="2070100"/>
            <a:ext cx="3793066" cy="3793066"/>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3383408E-FD26-4191-9966-68D6B4A2F559}"/>
              </a:ext>
            </a:extLst>
          </p:cNvPr>
          <p:cNvSpPr>
            <a:spLocks noGrp="1"/>
          </p:cNvSpPr>
          <p:nvPr>
            <p:ph type="title"/>
          </p:nvPr>
        </p:nvSpPr>
        <p:spPr>
          <a:xfrm>
            <a:off x="5397500" y="732368"/>
            <a:ext cx="5981700" cy="1143000"/>
          </a:xfrm>
        </p:spPr>
        <p:txBody>
          <a:bodyPr>
            <a:noAutofit/>
          </a:bodyPr>
          <a:lstStyle/>
          <a:p>
            <a:r>
              <a:rPr lang="en-US" sz="4000" b="1" dirty="0">
                <a:solidFill>
                  <a:schemeClr val="bg1"/>
                </a:solidFill>
              </a:rPr>
              <a:t>CA Education Code 69432.9</a:t>
            </a:r>
            <a:endParaRPr lang="en-US" sz="4000" cap="small" dirty="0">
              <a:solidFill>
                <a:schemeClr val="bg1"/>
              </a:solidFill>
            </a:endParaRPr>
          </a:p>
        </p:txBody>
      </p:sp>
    </p:spTree>
    <p:extLst>
      <p:ext uri="{BB962C8B-B14F-4D97-AF65-F5344CB8AC3E}">
        <p14:creationId xmlns:p14="http://schemas.microsoft.com/office/powerpoint/2010/main" val="118424681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717964-3C84-407A-A93F-B841BA3A676B}"/>
              </a:ext>
            </a:extLst>
          </p:cNvPr>
          <p:cNvSpPr txBox="1">
            <a:spLocks/>
          </p:cNvSpPr>
          <p:nvPr/>
        </p:nvSpPr>
        <p:spPr>
          <a:xfrm>
            <a:off x="2957637" y="1339563"/>
            <a:ext cx="7391400" cy="873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pic>
        <p:nvPicPr>
          <p:cNvPr id="4" name="Content Placeholder 4">
            <a:extLst>
              <a:ext uri="{FF2B5EF4-FFF2-40B4-BE49-F238E27FC236}">
                <a16:creationId xmlns:a16="http://schemas.microsoft.com/office/drawing/2014/main" id="{1C5345CA-4084-4461-A2CB-112D2E8733E9}"/>
              </a:ext>
            </a:extLst>
          </p:cNvPr>
          <p:cNvPicPr>
            <a:picLocks noChangeAspect="1"/>
          </p:cNvPicPr>
          <p:nvPr/>
        </p:nvPicPr>
        <p:blipFill rotWithShape="1">
          <a:blip r:embed="rId4"/>
          <a:srcRect b="28749"/>
          <a:stretch/>
        </p:blipFill>
        <p:spPr>
          <a:xfrm>
            <a:off x="1803400" y="2415733"/>
            <a:ext cx="8686800" cy="2178935"/>
          </a:xfrm>
          <a:prstGeom prst="rect">
            <a:avLst/>
          </a:prstGeom>
        </p:spPr>
      </p:pic>
      <p:sp>
        <p:nvSpPr>
          <p:cNvPr id="5" name="Rectangle 4">
            <a:extLst>
              <a:ext uri="{FF2B5EF4-FFF2-40B4-BE49-F238E27FC236}">
                <a16:creationId xmlns:a16="http://schemas.microsoft.com/office/drawing/2014/main" id="{98883AD1-499E-444D-BCF7-1BAEEE7583FC}"/>
              </a:ext>
            </a:extLst>
          </p:cNvPr>
          <p:cNvSpPr/>
          <p:nvPr/>
        </p:nvSpPr>
        <p:spPr>
          <a:xfrm>
            <a:off x="1803400" y="2415733"/>
            <a:ext cx="8686800" cy="421366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19DC8F-F5D9-46FD-9B5E-C36168D84C7D}"/>
              </a:ext>
            </a:extLst>
          </p:cNvPr>
          <p:cNvPicPr>
            <a:picLocks noChangeAspect="1"/>
          </p:cNvPicPr>
          <p:nvPr/>
        </p:nvPicPr>
        <p:blipFill>
          <a:blip r:embed="rId5"/>
          <a:stretch>
            <a:fillRect/>
          </a:stretch>
        </p:blipFill>
        <p:spPr>
          <a:xfrm>
            <a:off x="1841500" y="4641784"/>
            <a:ext cx="8597900" cy="1886965"/>
          </a:xfrm>
          <a:prstGeom prst="rect">
            <a:avLst/>
          </a:prstGeom>
        </p:spPr>
      </p:pic>
      <p:sp>
        <p:nvSpPr>
          <p:cNvPr id="7" name="Title 5">
            <a:extLst>
              <a:ext uri="{FF2B5EF4-FFF2-40B4-BE49-F238E27FC236}">
                <a16:creationId xmlns:a16="http://schemas.microsoft.com/office/drawing/2014/main" id="{B2814207-7BAC-4FA8-814C-7D1B552C39F2}"/>
              </a:ext>
            </a:extLst>
          </p:cNvPr>
          <p:cNvSpPr>
            <a:spLocks noGrp="1"/>
          </p:cNvSpPr>
          <p:nvPr>
            <p:ph type="title"/>
          </p:nvPr>
        </p:nvSpPr>
        <p:spPr>
          <a:xfrm>
            <a:off x="3251200" y="1272733"/>
            <a:ext cx="6477000" cy="1143000"/>
          </a:xfrm>
        </p:spPr>
        <p:txBody>
          <a:bodyPr/>
          <a:lstStyle/>
          <a:p>
            <a:r>
              <a:rPr lang="en-US" dirty="0"/>
              <a:t>Test &amp; Upload the Text File</a:t>
            </a:r>
          </a:p>
        </p:txBody>
      </p:sp>
    </p:spTree>
    <p:extLst>
      <p:ext uri="{BB962C8B-B14F-4D97-AF65-F5344CB8AC3E}">
        <p14:creationId xmlns:p14="http://schemas.microsoft.com/office/powerpoint/2010/main" val="3218643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717964-3C84-407A-A93F-B841BA3A676B}"/>
              </a:ext>
            </a:extLst>
          </p:cNvPr>
          <p:cNvSpPr txBox="1">
            <a:spLocks/>
          </p:cNvSpPr>
          <p:nvPr/>
        </p:nvSpPr>
        <p:spPr>
          <a:xfrm>
            <a:off x="2957637" y="1339563"/>
            <a:ext cx="7391400" cy="873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pic>
        <p:nvPicPr>
          <p:cNvPr id="4" name="Content Placeholder 3">
            <a:extLst>
              <a:ext uri="{FF2B5EF4-FFF2-40B4-BE49-F238E27FC236}">
                <a16:creationId xmlns:a16="http://schemas.microsoft.com/office/drawing/2014/main" id="{D8AC1253-706C-4E2E-9152-41FE934758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4699" y="2987543"/>
            <a:ext cx="8557483" cy="3496047"/>
          </a:xfrm>
          <a:prstGeom prst="rect">
            <a:avLst/>
          </a:prstGeom>
        </p:spPr>
      </p:pic>
      <p:sp>
        <p:nvSpPr>
          <p:cNvPr id="5" name="Rounded Rectangle 5">
            <a:extLst>
              <a:ext uri="{FF2B5EF4-FFF2-40B4-BE49-F238E27FC236}">
                <a16:creationId xmlns:a16="http://schemas.microsoft.com/office/drawing/2014/main" id="{97B40962-2C5E-4372-8F1F-D92D3864CA1B}"/>
              </a:ext>
            </a:extLst>
          </p:cNvPr>
          <p:cNvSpPr/>
          <p:nvPr>
            <p:custDataLst>
              <p:tags r:id="rId1"/>
            </p:custDataLst>
          </p:nvPr>
        </p:nvSpPr>
        <p:spPr>
          <a:xfrm>
            <a:off x="4660900" y="5505450"/>
            <a:ext cx="1016000" cy="266700"/>
          </a:xfrm>
          <a:prstGeom prst="roundRect">
            <a:avLst>
              <a:gd name="adj" fmla="val 614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9973F123-5B47-43D0-95BF-479ACE900435}"/>
              </a:ext>
            </a:extLst>
          </p:cNvPr>
          <p:cNvSpPr/>
          <p:nvPr>
            <p:custDataLst>
              <p:tags r:id="rId2"/>
            </p:custDataLst>
          </p:nvPr>
        </p:nvSpPr>
        <p:spPr>
          <a:xfrm>
            <a:off x="7239000" y="5857875"/>
            <a:ext cx="749300" cy="202720"/>
          </a:xfrm>
          <a:prstGeom prst="roundRect">
            <a:avLst>
              <a:gd name="adj" fmla="val 614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6991D0-AA80-458C-BA30-FBFF1FBE7B3F}"/>
              </a:ext>
            </a:extLst>
          </p:cNvPr>
          <p:cNvSpPr/>
          <p:nvPr/>
        </p:nvSpPr>
        <p:spPr>
          <a:xfrm>
            <a:off x="309285" y="2987543"/>
            <a:ext cx="2842260" cy="3073052"/>
          </a:xfrm>
          <a:prstGeom prst="rect">
            <a:avLst/>
          </a:prstGeom>
          <a:solidFill>
            <a:srgbClr val="EDE2F6"/>
          </a:solidFill>
          <a:ln w="28575">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tIns="182880" rIns="182880" bIns="182880" rtlCol="0" anchor="ctr"/>
          <a:lstStyle/>
          <a:p>
            <a:pPr marL="285750" indent="-285750">
              <a:spcAft>
                <a:spcPts val="1200"/>
              </a:spcAft>
              <a:buFont typeface="Arial" panose="020B0604020202020204" pitchFamily="34" charset="0"/>
              <a:buChar char="•"/>
            </a:pPr>
            <a:r>
              <a:rPr lang="en-US" sz="1900" dirty="0">
                <a:solidFill>
                  <a:schemeClr val="tx1"/>
                </a:solidFill>
                <a:ea typeface="Verdana" panose="020B0604030504040204" pitchFamily="34" charset="0"/>
                <a:cs typeface="Verdana" panose="020B0604030504040204" pitchFamily="34" charset="0"/>
              </a:rPr>
              <a:t>“Begin Upload” does not actually upload the file.  It </a:t>
            </a:r>
            <a:r>
              <a:rPr lang="en-US" sz="1900" i="1" dirty="0">
                <a:solidFill>
                  <a:schemeClr val="tx1"/>
                </a:solidFill>
                <a:ea typeface="Verdana" panose="020B0604030504040204" pitchFamily="34" charset="0"/>
                <a:cs typeface="Verdana" panose="020B0604030504040204" pitchFamily="34" charset="0"/>
              </a:rPr>
              <a:t>tests</a:t>
            </a:r>
            <a:r>
              <a:rPr lang="en-US" sz="1900" dirty="0">
                <a:solidFill>
                  <a:schemeClr val="tx1"/>
                </a:solidFill>
                <a:ea typeface="Verdana" panose="020B0604030504040204" pitchFamily="34" charset="0"/>
                <a:cs typeface="Verdana" panose="020B0604030504040204" pitchFamily="34" charset="0"/>
              </a:rPr>
              <a:t> the file for any invalid records first</a:t>
            </a:r>
          </a:p>
          <a:p>
            <a:pPr marL="285750" indent="-285750">
              <a:buFont typeface="Arial" panose="020B0604020202020204" pitchFamily="34" charset="0"/>
              <a:buChar char="•"/>
            </a:pPr>
            <a:r>
              <a:rPr lang="en-US" sz="1900" dirty="0">
                <a:solidFill>
                  <a:schemeClr val="tx1"/>
                </a:solidFill>
                <a:ea typeface="Verdana" panose="020B0604030504040204" pitchFamily="34" charset="0"/>
                <a:cs typeface="Verdana" panose="020B0604030504040204" pitchFamily="34" charset="0"/>
              </a:rPr>
              <a:t>If even 1 record is invalid, the file will need to be corrected and re-tested, until all errors are resolved</a:t>
            </a:r>
          </a:p>
        </p:txBody>
      </p:sp>
      <p:sp>
        <p:nvSpPr>
          <p:cNvPr id="8" name="Oval 7">
            <a:extLst>
              <a:ext uri="{FF2B5EF4-FFF2-40B4-BE49-F238E27FC236}">
                <a16:creationId xmlns:a16="http://schemas.microsoft.com/office/drawing/2014/main" id="{5D1BA7D0-5A0B-4253-A787-A1F02C75F956}"/>
              </a:ext>
            </a:extLst>
          </p:cNvPr>
          <p:cNvSpPr/>
          <p:nvPr/>
        </p:nvSpPr>
        <p:spPr>
          <a:xfrm flipH="1">
            <a:off x="5767703" y="5587448"/>
            <a:ext cx="83821" cy="76201"/>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310C64D-0F0D-4458-B34C-426E684C669C}"/>
              </a:ext>
            </a:extLst>
          </p:cNvPr>
          <p:cNvSpPr>
            <a:spLocks noGrp="1"/>
          </p:cNvSpPr>
          <p:nvPr>
            <p:ph type="title"/>
          </p:nvPr>
        </p:nvSpPr>
        <p:spPr>
          <a:xfrm>
            <a:off x="2959100" y="1435100"/>
            <a:ext cx="6299200" cy="1143000"/>
          </a:xfrm>
        </p:spPr>
        <p:txBody>
          <a:bodyPr/>
          <a:lstStyle/>
          <a:p>
            <a:r>
              <a:rPr lang="en-US" dirty="0"/>
              <a:t>Test &amp; Upload the Text File</a:t>
            </a:r>
          </a:p>
        </p:txBody>
      </p:sp>
    </p:spTree>
    <p:extLst>
      <p:ext uri="{BB962C8B-B14F-4D97-AF65-F5344CB8AC3E}">
        <p14:creationId xmlns:p14="http://schemas.microsoft.com/office/powerpoint/2010/main" val="340922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717964-3C84-407A-A93F-B841BA3A676B}"/>
              </a:ext>
            </a:extLst>
          </p:cNvPr>
          <p:cNvSpPr txBox="1">
            <a:spLocks/>
          </p:cNvSpPr>
          <p:nvPr/>
        </p:nvSpPr>
        <p:spPr>
          <a:xfrm>
            <a:off x="2957637" y="1339563"/>
            <a:ext cx="7391400" cy="873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pic>
        <p:nvPicPr>
          <p:cNvPr id="4" name="Content Placeholder 3">
            <a:extLst>
              <a:ext uri="{FF2B5EF4-FFF2-40B4-BE49-F238E27FC236}">
                <a16:creationId xmlns:a16="http://schemas.microsoft.com/office/drawing/2014/main" id="{A5E28DB7-E2B5-4DB1-A4A8-A611D368B01E}"/>
              </a:ext>
            </a:extLst>
          </p:cNvPr>
          <p:cNvPicPr>
            <a:picLocks noChangeAspect="1"/>
          </p:cNvPicPr>
          <p:nvPr/>
        </p:nvPicPr>
        <p:blipFill rotWithShape="1">
          <a:blip r:embed="rId8"/>
          <a:srcRect l="1282"/>
          <a:stretch/>
        </p:blipFill>
        <p:spPr>
          <a:xfrm>
            <a:off x="1193800" y="2476500"/>
            <a:ext cx="8915400" cy="2625725"/>
          </a:xfrm>
          <a:prstGeom prst="rect">
            <a:avLst/>
          </a:prstGeom>
        </p:spPr>
      </p:pic>
      <p:sp>
        <p:nvSpPr>
          <p:cNvPr id="5" name="Title 1">
            <a:extLst>
              <a:ext uri="{FF2B5EF4-FFF2-40B4-BE49-F238E27FC236}">
                <a16:creationId xmlns:a16="http://schemas.microsoft.com/office/drawing/2014/main" id="{2E80D0D1-DBAC-45C1-8585-5952E3C74F4D}"/>
              </a:ext>
            </a:extLst>
          </p:cNvPr>
          <p:cNvSpPr txBox="1">
            <a:spLocks/>
          </p:cNvSpPr>
          <p:nvPr/>
        </p:nvSpPr>
        <p:spPr>
          <a:xfrm>
            <a:off x="1612900" y="1236663"/>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ea typeface="Verdana" panose="020B0604030504040204" pitchFamily="34" charset="0"/>
                <a:cs typeface="Verdana" panose="020B0604030504040204" pitchFamily="34" charset="0"/>
              </a:rPr>
              <a:t>Invalid Records</a:t>
            </a:r>
          </a:p>
        </p:txBody>
      </p:sp>
      <p:pic>
        <p:nvPicPr>
          <p:cNvPr id="6" name="Picture 5">
            <a:extLst>
              <a:ext uri="{FF2B5EF4-FFF2-40B4-BE49-F238E27FC236}">
                <a16:creationId xmlns:a16="http://schemas.microsoft.com/office/drawing/2014/main" id="{14FE80D0-BDBE-482E-AF24-96D2C63E88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93800" y="5148262"/>
            <a:ext cx="8915400" cy="1583193"/>
          </a:xfrm>
          <a:prstGeom prst="rect">
            <a:avLst/>
          </a:prstGeom>
        </p:spPr>
      </p:pic>
      <p:sp>
        <p:nvSpPr>
          <p:cNvPr id="7" name="Rectangle 6">
            <a:extLst>
              <a:ext uri="{FF2B5EF4-FFF2-40B4-BE49-F238E27FC236}">
                <a16:creationId xmlns:a16="http://schemas.microsoft.com/office/drawing/2014/main" id="{1090F548-644B-4DC9-8571-DB818C69A7C1}"/>
              </a:ext>
            </a:extLst>
          </p:cNvPr>
          <p:cNvSpPr/>
          <p:nvPr/>
        </p:nvSpPr>
        <p:spPr>
          <a:xfrm>
            <a:off x="1193800" y="2476500"/>
            <a:ext cx="8915400" cy="26263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440FE41-1890-444B-8BCB-D903C52A4A86}"/>
              </a:ext>
            </a:extLst>
          </p:cNvPr>
          <p:cNvSpPr/>
          <p:nvPr/>
        </p:nvSpPr>
        <p:spPr>
          <a:xfrm>
            <a:off x="1193800" y="5148262"/>
            <a:ext cx="8915400" cy="158319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5">
            <a:extLst>
              <a:ext uri="{FF2B5EF4-FFF2-40B4-BE49-F238E27FC236}">
                <a16:creationId xmlns:a16="http://schemas.microsoft.com/office/drawing/2014/main" id="{A28810DF-2DB9-4EC9-84A4-C6187A635C8C}"/>
              </a:ext>
            </a:extLst>
          </p:cNvPr>
          <p:cNvSpPr/>
          <p:nvPr>
            <p:custDataLst>
              <p:tags r:id="rId1"/>
            </p:custDataLst>
          </p:nvPr>
        </p:nvSpPr>
        <p:spPr>
          <a:xfrm>
            <a:off x="1231900" y="2781300"/>
            <a:ext cx="2346158" cy="295275"/>
          </a:xfrm>
          <a:prstGeom prst="roundRect">
            <a:avLst>
              <a:gd name="adj" fmla="val 614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5">
            <a:extLst>
              <a:ext uri="{FF2B5EF4-FFF2-40B4-BE49-F238E27FC236}">
                <a16:creationId xmlns:a16="http://schemas.microsoft.com/office/drawing/2014/main" id="{9A2AE05E-FDE5-46B6-BB19-2FA55ECB4D87}"/>
              </a:ext>
            </a:extLst>
          </p:cNvPr>
          <p:cNvSpPr/>
          <p:nvPr>
            <p:custDataLst>
              <p:tags r:id="rId2"/>
            </p:custDataLst>
          </p:nvPr>
        </p:nvSpPr>
        <p:spPr>
          <a:xfrm>
            <a:off x="1422400" y="5832474"/>
            <a:ext cx="381000" cy="446673"/>
          </a:xfrm>
          <a:prstGeom prst="roundRect">
            <a:avLst>
              <a:gd name="adj" fmla="val 614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5">
            <a:extLst>
              <a:ext uri="{FF2B5EF4-FFF2-40B4-BE49-F238E27FC236}">
                <a16:creationId xmlns:a16="http://schemas.microsoft.com/office/drawing/2014/main" id="{85055922-734F-4088-B67F-5A4904122682}"/>
              </a:ext>
            </a:extLst>
          </p:cNvPr>
          <p:cNvSpPr/>
          <p:nvPr>
            <p:custDataLst>
              <p:tags r:id="rId3"/>
            </p:custDataLst>
          </p:nvPr>
        </p:nvSpPr>
        <p:spPr>
          <a:xfrm>
            <a:off x="6032500" y="5803900"/>
            <a:ext cx="1371600" cy="485775"/>
          </a:xfrm>
          <a:prstGeom prst="roundRect">
            <a:avLst>
              <a:gd name="adj" fmla="val 614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Oval 11">
            <a:extLst>
              <a:ext uri="{FF2B5EF4-FFF2-40B4-BE49-F238E27FC236}">
                <a16:creationId xmlns:a16="http://schemas.microsoft.com/office/drawing/2014/main" id="{2B3A2C7B-DE6F-4DDB-95B7-A7C5D3BA58DA}"/>
              </a:ext>
            </a:extLst>
          </p:cNvPr>
          <p:cNvSpPr/>
          <p:nvPr/>
        </p:nvSpPr>
        <p:spPr>
          <a:xfrm>
            <a:off x="2146300" y="3447957"/>
            <a:ext cx="1905000" cy="1278418"/>
          </a:xfrm>
          <a:prstGeom prst="wedgeEllipseCallout">
            <a:avLst>
              <a:gd name="adj1" fmla="val -36023"/>
              <a:gd name="adj2" fmla="val 64311"/>
            </a:avLst>
          </a:prstGeom>
          <a:solidFill>
            <a:srgbClr val="E1E1FF"/>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2880" rIns="182880" bIns="182880" rtlCol="0" anchor="ctr"/>
          <a:lstStyle/>
          <a:p>
            <a:pPr algn="ctr">
              <a:spcAft>
                <a:spcPts val="600"/>
              </a:spcAft>
            </a:pPr>
            <a:r>
              <a:rPr lang="en-US" dirty="0">
                <a:solidFill>
                  <a:schemeClr val="tx1"/>
                </a:solidFill>
                <a:ea typeface="Verdana" panose="020B0604030504040204" pitchFamily="34" charset="0"/>
                <a:cs typeface="Verdana" panose="020B0604030504040204" pitchFamily="34" charset="0"/>
              </a:rPr>
              <a:t>Tip: Fix errors in Excel vs. text file</a:t>
            </a:r>
          </a:p>
        </p:txBody>
      </p:sp>
      <p:sp>
        <p:nvSpPr>
          <p:cNvPr id="13" name="TextBox 12">
            <a:extLst>
              <a:ext uri="{FF2B5EF4-FFF2-40B4-BE49-F238E27FC236}">
                <a16:creationId xmlns:a16="http://schemas.microsoft.com/office/drawing/2014/main" id="{E64BCF9A-218D-4A9E-8217-13E4D7B3B3F1}"/>
              </a:ext>
            </a:extLst>
          </p:cNvPr>
          <p:cNvSpPr txBox="1"/>
          <p:nvPr/>
        </p:nvSpPr>
        <p:spPr>
          <a:xfrm>
            <a:off x="7802984" y="4231005"/>
            <a:ext cx="381000" cy="276999"/>
          </a:xfrm>
          <a:prstGeom prst="rect">
            <a:avLst/>
          </a:prstGeom>
          <a:solidFill>
            <a:srgbClr val="E0E0E0"/>
          </a:solidFill>
        </p:spPr>
        <p:txBody>
          <a:bodyPr wrap="square" rtlCol="0">
            <a:spAutoFit/>
          </a:bodyPr>
          <a:lstStyle/>
          <a:p>
            <a:r>
              <a:rPr lang="en-US" sz="1200" b="1" dirty="0">
                <a:solidFill>
                  <a:srgbClr val="0000FF"/>
                </a:solidFill>
                <a:latin typeface="Arial" panose="020B0604020202020204" pitchFamily="34" charset="0"/>
                <a:ea typeface="Verdana" panose="020B0604030504040204" pitchFamily="34" charset="0"/>
                <a:cs typeface="Arial" panose="020B0604020202020204" pitchFamily="34" charset="0"/>
              </a:rPr>
              <a:t>3</a:t>
            </a:r>
          </a:p>
        </p:txBody>
      </p:sp>
      <p:sp>
        <p:nvSpPr>
          <p:cNvPr id="14" name="Rounded Rectangle 5">
            <a:extLst>
              <a:ext uri="{FF2B5EF4-FFF2-40B4-BE49-F238E27FC236}">
                <a16:creationId xmlns:a16="http://schemas.microsoft.com/office/drawing/2014/main" id="{9F141000-B2DF-425F-AA68-16D524DBAD67}"/>
              </a:ext>
            </a:extLst>
          </p:cNvPr>
          <p:cNvSpPr/>
          <p:nvPr>
            <p:custDataLst>
              <p:tags r:id="rId4"/>
            </p:custDataLst>
          </p:nvPr>
        </p:nvSpPr>
        <p:spPr>
          <a:xfrm>
            <a:off x="6337300" y="3771900"/>
            <a:ext cx="1905000" cy="762000"/>
          </a:xfrm>
          <a:prstGeom prst="roundRect">
            <a:avLst>
              <a:gd name="adj" fmla="val 614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69EE00E6-98EB-4CEA-87A6-2B14CD523D02}"/>
              </a:ext>
            </a:extLst>
          </p:cNvPr>
          <p:cNvCxnSpPr>
            <a:cxnSpLocks/>
          </p:cNvCxnSpPr>
          <p:nvPr/>
        </p:nvCxnSpPr>
        <p:spPr>
          <a:xfrm flipH="1">
            <a:off x="1803400" y="4533900"/>
            <a:ext cx="4533900" cy="1447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233ACC2-D170-4B4C-90DD-1DD32F7E96D4}"/>
              </a:ext>
            </a:extLst>
          </p:cNvPr>
          <p:cNvSpPr txBox="1"/>
          <p:nvPr/>
        </p:nvSpPr>
        <p:spPr>
          <a:xfrm>
            <a:off x="7802984" y="3795686"/>
            <a:ext cx="381000" cy="420628"/>
          </a:xfrm>
          <a:prstGeom prst="rect">
            <a:avLst/>
          </a:prstGeom>
          <a:solidFill>
            <a:srgbClr val="E0E0E0"/>
          </a:solidFill>
        </p:spPr>
        <p:txBody>
          <a:bodyPr wrap="square" lIns="0" tIns="0" rIns="0" bIns="0" rtlCol="0">
            <a:spAutoFit/>
          </a:bodyPr>
          <a:lstStyle/>
          <a:p>
            <a:pPr>
              <a:spcAft>
                <a:spcPts val="400"/>
              </a:spcAft>
            </a:pPr>
            <a:r>
              <a:rPr lang="en-US" sz="1200" b="1" dirty="0">
                <a:solidFill>
                  <a:srgbClr val="0000FF"/>
                </a:solidFill>
                <a:latin typeface="Arial" panose="020B0604020202020204" pitchFamily="34" charset="0"/>
                <a:ea typeface="Verdana" panose="020B0604030504040204" pitchFamily="34" charset="0"/>
                <a:cs typeface="Arial" panose="020B0604020202020204" pitchFamily="34" charset="0"/>
              </a:rPr>
              <a:t>1126</a:t>
            </a:r>
          </a:p>
          <a:p>
            <a:r>
              <a:rPr lang="en-US" sz="1200" b="1" dirty="0">
                <a:solidFill>
                  <a:srgbClr val="0000FF"/>
                </a:solidFill>
                <a:latin typeface="Arial" panose="020B0604020202020204" pitchFamily="34" charset="0"/>
                <a:ea typeface="Verdana" panose="020B0604030504040204" pitchFamily="34" charset="0"/>
                <a:cs typeface="Arial" panose="020B0604020202020204" pitchFamily="34" charset="0"/>
              </a:rPr>
              <a:t>1123</a:t>
            </a:r>
          </a:p>
        </p:txBody>
      </p:sp>
    </p:spTree>
    <p:extLst>
      <p:ext uri="{BB962C8B-B14F-4D97-AF65-F5344CB8AC3E}">
        <p14:creationId xmlns:p14="http://schemas.microsoft.com/office/powerpoint/2010/main" val="377090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4" presetClass="exit" presetSubtype="10" fill="hold" grpId="1" nodeType="withEffect">
                                  <p:stCondLst>
                                    <p:cond delay="0"/>
                                  </p:stCondLst>
                                  <p:childTnLst>
                                    <p:animEffect transition="out" filter="randombar(horizontal)">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1" grpId="0" animBg="1"/>
      <p:bldP spid="12"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717964-3C84-407A-A93F-B841BA3A676B}"/>
              </a:ext>
            </a:extLst>
          </p:cNvPr>
          <p:cNvSpPr txBox="1">
            <a:spLocks/>
          </p:cNvSpPr>
          <p:nvPr/>
        </p:nvSpPr>
        <p:spPr>
          <a:xfrm>
            <a:off x="2957637" y="1339563"/>
            <a:ext cx="7391400" cy="873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4" name="Title 12">
            <a:extLst>
              <a:ext uri="{FF2B5EF4-FFF2-40B4-BE49-F238E27FC236}">
                <a16:creationId xmlns:a16="http://schemas.microsoft.com/office/drawing/2014/main" id="{849FD2BA-9C78-4E28-B48B-AAA6D3D10239}"/>
              </a:ext>
            </a:extLst>
          </p:cNvPr>
          <p:cNvSpPr>
            <a:spLocks noGrp="1"/>
          </p:cNvSpPr>
          <p:nvPr>
            <p:ph type="title"/>
          </p:nvPr>
        </p:nvSpPr>
        <p:spPr>
          <a:xfrm>
            <a:off x="4368800" y="1245997"/>
            <a:ext cx="3797300" cy="1143000"/>
          </a:xfrm>
        </p:spPr>
        <p:txBody>
          <a:bodyPr/>
          <a:lstStyle/>
          <a:p>
            <a:r>
              <a:rPr lang="en-US" dirty="0"/>
              <a:t>Upload Text File</a:t>
            </a:r>
          </a:p>
        </p:txBody>
      </p:sp>
      <p:pic>
        <p:nvPicPr>
          <p:cNvPr id="5" name="Picture 4">
            <a:extLst>
              <a:ext uri="{FF2B5EF4-FFF2-40B4-BE49-F238E27FC236}">
                <a16:creationId xmlns:a16="http://schemas.microsoft.com/office/drawing/2014/main" id="{625D7172-D0AC-4056-B205-766FBEECC1C9}"/>
              </a:ext>
            </a:extLst>
          </p:cNvPr>
          <p:cNvPicPr>
            <a:picLocks noChangeAspect="1"/>
          </p:cNvPicPr>
          <p:nvPr/>
        </p:nvPicPr>
        <p:blipFill>
          <a:blip r:embed="rId6"/>
          <a:stretch>
            <a:fillRect/>
          </a:stretch>
        </p:blipFill>
        <p:spPr>
          <a:xfrm>
            <a:off x="4000500" y="3009900"/>
            <a:ext cx="4533900" cy="3648075"/>
          </a:xfrm>
          <a:prstGeom prst="rect">
            <a:avLst/>
          </a:prstGeom>
        </p:spPr>
      </p:pic>
      <p:sp>
        <p:nvSpPr>
          <p:cNvPr id="6" name="Rounded Rectangle 5">
            <a:extLst>
              <a:ext uri="{FF2B5EF4-FFF2-40B4-BE49-F238E27FC236}">
                <a16:creationId xmlns:a16="http://schemas.microsoft.com/office/drawing/2014/main" id="{CF3B9CC0-CA02-4378-B1DE-EB613F2CC3D3}"/>
              </a:ext>
            </a:extLst>
          </p:cNvPr>
          <p:cNvSpPr/>
          <p:nvPr>
            <p:custDataLst>
              <p:tags r:id="rId1"/>
            </p:custDataLst>
          </p:nvPr>
        </p:nvSpPr>
        <p:spPr>
          <a:xfrm>
            <a:off x="4667250" y="5510842"/>
            <a:ext cx="1981200" cy="328863"/>
          </a:xfrm>
          <a:prstGeom prst="roundRect">
            <a:avLst>
              <a:gd name="adj" fmla="val 614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5">
            <a:extLst>
              <a:ext uri="{FF2B5EF4-FFF2-40B4-BE49-F238E27FC236}">
                <a16:creationId xmlns:a16="http://schemas.microsoft.com/office/drawing/2014/main" id="{2AFD13F8-1A8E-403E-A474-D598B3E84573}"/>
              </a:ext>
            </a:extLst>
          </p:cNvPr>
          <p:cNvSpPr/>
          <p:nvPr>
            <p:custDataLst>
              <p:tags r:id="rId2"/>
            </p:custDataLst>
          </p:nvPr>
        </p:nvSpPr>
        <p:spPr>
          <a:xfrm>
            <a:off x="4210050" y="6310564"/>
            <a:ext cx="1791703" cy="371475"/>
          </a:xfrm>
          <a:prstGeom prst="roundRect">
            <a:avLst>
              <a:gd name="adj" fmla="val 614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B607981-4F5C-46C7-9DCC-8D763B141E16}"/>
              </a:ext>
            </a:extLst>
          </p:cNvPr>
          <p:cNvSpPr/>
          <p:nvPr/>
        </p:nvSpPr>
        <p:spPr>
          <a:xfrm>
            <a:off x="3981450" y="3009900"/>
            <a:ext cx="4552950" cy="366173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Oval 8">
            <a:extLst>
              <a:ext uri="{FF2B5EF4-FFF2-40B4-BE49-F238E27FC236}">
                <a16:creationId xmlns:a16="http://schemas.microsoft.com/office/drawing/2014/main" id="{3C680F93-C4BB-45BA-A889-44E1A612C165}"/>
              </a:ext>
            </a:extLst>
          </p:cNvPr>
          <p:cNvSpPr/>
          <p:nvPr/>
        </p:nvSpPr>
        <p:spPr>
          <a:xfrm>
            <a:off x="1495425" y="4367842"/>
            <a:ext cx="2838450" cy="1788695"/>
          </a:xfrm>
          <a:prstGeom prst="wedgeEllipseCallout">
            <a:avLst>
              <a:gd name="adj1" fmla="val 42300"/>
              <a:gd name="adj2" fmla="val 57514"/>
            </a:avLst>
          </a:prstGeom>
          <a:solidFill>
            <a:srgbClr val="EBEBFF"/>
          </a:solidFill>
          <a:ln w="28575">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tIns="182880" rIns="182880" bIns="182880" rtlCol="0" anchor="ctr"/>
          <a:lstStyle/>
          <a:p>
            <a:pPr algn="ctr">
              <a:spcAft>
                <a:spcPts val="600"/>
              </a:spcAft>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Click “Submit Records” to complete the upload process</a:t>
            </a:r>
          </a:p>
        </p:txBody>
      </p:sp>
      <p:sp>
        <p:nvSpPr>
          <p:cNvPr id="10" name="TextBox 9">
            <a:extLst>
              <a:ext uri="{FF2B5EF4-FFF2-40B4-BE49-F238E27FC236}">
                <a16:creationId xmlns:a16="http://schemas.microsoft.com/office/drawing/2014/main" id="{1EE294C1-91C0-45D5-9D18-421D704EB056}"/>
              </a:ext>
            </a:extLst>
          </p:cNvPr>
          <p:cNvSpPr txBox="1"/>
          <p:nvPr/>
        </p:nvSpPr>
        <p:spPr>
          <a:xfrm>
            <a:off x="1003299" y="2362836"/>
            <a:ext cx="10528301" cy="461665"/>
          </a:xfrm>
          <a:prstGeom prst="rect">
            <a:avLst/>
          </a:prstGeom>
          <a:noFill/>
        </p:spPr>
        <p:txBody>
          <a:bodyPr wrap="square" rtlCol="0">
            <a:spAutoFit/>
          </a:bodyPr>
          <a:lstStyle/>
          <a:p>
            <a:r>
              <a:rPr lang="en-US" sz="2400" dirty="0">
                <a:ea typeface="Verdana" panose="020B0604030504040204" pitchFamily="34" charset="0"/>
                <a:cs typeface="Verdana" panose="020B0604030504040204" pitchFamily="34" charset="0"/>
              </a:rPr>
              <a:t>Continue to clean up and test your text file until </a:t>
            </a:r>
            <a:r>
              <a:rPr lang="en-US" sz="2400" b="1" dirty="0">
                <a:ea typeface="Verdana" panose="020B0604030504040204" pitchFamily="34" charset="0"/>
                <a:cs typeface="Verdana" panose="020B0604030504040204" pitchFamily="34" charset="0"/>
              </a:rPr>
              <a:t>zero</a:t>
            </a:r>
            <a:r>
              <a:rPr lang="en-US" sz="2400" dirty="0">
                <a:ea typeface="Verdana" panose="020B0604030504040204" pitchFamily="34" charset="0"/>
                <a:cs typeface="Verdana" panose="020B0604030504040204" pitchFamily="34" charset="0"/>
              </a:rPr>
              <a:t> invalid records are returned:</a:t>
            </a:r>
          </a:p>
        </p:txBody>
      </p:sp>
      <p:sp>
        <p:nvSpPr>
          <p:cNvPr id="11" name="TextBox 10">
            <a:extLst>
              <a:ext uri="{FF2B5EF4-FFF2-40B4-BE49-F238E27FC236}">
                <a16:creationId xmlns:a16="http://schemas.microsoft.com/office/drawing/2014/main" id="{39BA0850-5184-420F-B06F-FA5A0BA38D02}"/>
              </a:ext>
            </a:extLst>
          </p:cNvPr>
          <p:cNvSpPr txBox="1"/>
          <p:nvPr/>
        </p:nvSpPr>
        <p:spPr>
          <a:xfrm>
            <a:off x="6243637" y="4900868"/>
            <a:ext cx="576263" cy="533479"/>
          </a:xfrm>
          <a:prstGeom prst="rect">
            <a:avLst/>
          </a:prstGeom>
          <a:solidFill>
            <a:srgbClr val="E0E0E0"/>
          </a:solidFill>
        </p:spPr>
        <p:txBody>
          <a:bodyPr wrap="square" lIns="0" tIns="0" rIns="0" bIns="0" rtlCol="0">
            <a:spAutoFit/>
          </a:bodyPr>
          <a:lstStyle/>
          <a:p>
            <a:pPr>
              <a:spcAft>
                <a:spcPts val="800"/>
              </a:spcAft>
            </a:pPr>
            <a:r>
              <a:rPr lang="en-US" sz="1400" b="1" dirty="0">
                <a:solidFill>
                  <a:srgbClr val="0000FF"/>
                </a:solidFill>
                <a:latin typeface="Arial" panose="020B0604020202020204" pitchFamily="34" charset="0"/>
                <a:ea typeface="Verdana" panose="020B0604030504040204" pitchFamily="34" charset="0"/>
                <a:cs typeface="Arial" panose="020B0604020202020204" pitchFamily="34" charset="0"/>
              </a:rPr>
              <a:t>1126</a:t>
            </a:r>
          </a:p>
          <a:p>
            <a:r>
              <a:rPr lang="en-US" sz="1400" b="1" dirty="0">
                <a:solidFill>
                  <a:srgbClr val="0000FF"/>
                </a:solidFill>
                <a:latin typeface="Arial" panose="020B0604020202020204" pitchFamily="34" charset="0"/>
                <a:ea typeface="Verdana" panose="020B0604030504040204" pitchFamily="34" charset="0"/>
                <a:cs typeface="Arial" panose="020B0604020202020204" pitchFamily="34" charset="0"/>
              </a:rPr>
              <a:t>1126</a:t>
            </a:r>
          </a:p>
        </p:txBody>
      </p:sp>
    </p:spTree>
    <p:extLst>
      <p:ext uri="{BB962C8B-B14F-4D97-AF65-F5344CB8AC3E}">
        <p14:creationId xmlns:p14="http://schemas.microsoft.com/office/powerpoint/2010/main" val="187231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717964-3C84-407A-A93F-B841BA3A676B}"/>
              </a:ext>
            </a:extLst>
          </p:cNvPr>
          <p:cNvSpPr txBox="1">
            <a:spLocks/>
          </p:cNvSpPr>
          <p:nvPr/>
        </p:nvSpPr>
        <p:spPr>
          <a:xfrm>
            <a:off x="2957637" y="1339563"/>
            <a:ext cx="7391400" cy="873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pic>
        <p:nvPicPr>
          <p:cNvPr id="4" name="Picture 3">
            <a:extLst>
              <a:ext uri="{FF2B5EF4-FFF2-40B4-BE49-F238E27FC236}">
                <a16:creationId xmlns:a16="http://schemas.microsoft.com/office/drawing/2014/main" id="{59DD9BC8-42C9-4561-AB67-18568D091138}"/>
              </a:ext>
            </a:extLst>
          </p:cNvPr>
          <p:cNvPicPr>
            <a:picLocks noChangeAspect="1"/>
          </p:cNvPicPr>
          <p:nvPr/>
        </p:nvPicPr>
        <p:blipFill>
          <a:blip r:embed="rId4"/>
          <a:stretch>
            <a:fillRect/>
          </a:stretch>
        </p:blipFill>
        <p:spPr>
          <a:xfrm>
            <a:off x="1282700" y="3810000"/>
            <a:ext cx="8534400" cy="2797893"/>
          </a:xfrm>
          <a:prstGeom prst="rect">
            <a:avLst/>
          </a:prstGeom>
        </p:spPr>
      </p:pic>
      <p:sp>
        <p:nvSpPr>
          <p:cNvPr id="5" name="Title 12">
            <a:extLst>
              <a:ext uri="{FF2B5EF4-FFF2-40B4-BE49-F238E27FC236}">
                <a16:creationId xmlns:a16="http://schemas.microsoft.com/office/drawing/2014/main" id="{3F887C56-F04A-4827-9952-B5A6AB53CA34}"/>
              </a:ext>
            </a:extLst>
          </p:cNvPr>
          <p:cNvSpPr>
            <a:spLocks noGrp="1"/>
          </p:cNvSpPr>
          <p:nvPr>
            <p:ph type="title"/>
          </p:nvPr>
        </p:nvSpPr>
        <p:spPr>
          <a:xfrm>
            <a:off x="3524250" y="1079515"/>
            <a:ext cx="5143500" cy="1337889"/>
          </a:xfrm>
        </p:spPr>
        <p:txBody>
          <a:bodyPr>
            <a:normAutofit/>
          </a:bodyPr>
          <a:lstStyle/>
          <a:p>
            <a:r>
              <a:rPr lang="en-US" sz="4000" dirty="0"/>
              <a:t>Manual GPA Submission</a:t>
            </a:r>
          </a:p>
        </p:txBody>
      </p:sp>
      <p:sp>
        <p:nvSpPr>
          <p:cNvPr id="6" name="Rectangle 5">
            <a:extLst>
              <a:ext uri="{FF2B5EF4-FFF2-40B4-BE49-F238E27FC236}">
                <a16:creationId xmlns:a16="http://schemas.microsoft.com/office/drawing/2014/main" id="{359E7E1F-0573-4F9D-AA7F-555882F0E4D5}"/>
              </a:ext>
            </a:extLst>
          </p:cNvPr>
          <p:cNvSpPr/>
          <p:nvPr/>
        </p:nvSpPr>
        <p:spPr>
          <a:xfrm>
            <a:off x="1511300" y="5589947"/>
            <a:ext cx="16002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D4110C5-1F0E-49DD-A2F5-A9E79EF2CC66}"/>
              </a:ext>
            </a:extLst>
          </p:cNvPr>
          <p:cNvSpPr/>
          <p:nvPr/>
        </p:nvSpPr>
        <p:spPr>
          <a:xfrm>
            <a:off x="1130300" y="3581400"/>
            <a:ext cx="8763000" cy="3124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E11294B-9AFB-46AB-B47E-CEF22713C1E7}"/>
              </a:ext>
            </a:extLst>
          </p:cNvPr>
          <p:cNvSpPr/>
          <p:nvPr/>
        </p:nvSpPr>
        <p:spPr>
          <a:xfrm>
            <a:off x="927100" y="2259449"/>
            <a:ext cx="9652000" cy="1169551"/>
          </a:xfrm>
          <a:prstGeom prst="rect">
            <a:avLst/>
          </a:prstGeom>
        </p:spPr>
        <p:txBody>
          <a:bodyPr wrap="square">
            <a:spAutoFit/>
          </a:bodyPr>
          <a:lstStyle/>
          <a:p>
            <a:pPr marL="285750" indent="-285750">
              <a:spcAft>
                <a:spcPts val="1200"/>
              </a:spcAft>
              <a:buClr>
                <a:schemeClr val="accent2"/>
              </a:buClr>
              <a:buFont typeface="Arial" panose="020B0604020202020204" pitchFamily="34" charset="0"/>
              <a:buChar char="•"/>
            </a:pPr>
            <a:r>
              <a:rPr lang="en-US" sz="2000" dirty="0">
                <a:ea typeface="Verdana" panose="020B0604030504040204" pitchFamily="34" charset="0"/>
                <a:cs typeface="Verdana" panose="020B0604030504040204" pitchFamily="34" charset="0"/>
              </a:rPr>
              <a:t>GPAs manually added after March 2 are </a:t>
            </a:r>
            <a:r>
              <a:rPr lang="en-US" sz="2000" b="1" dirty="0">
                <a:ea typeface="Verdana" panose="020B0604030504040204" pitchFamily="34" charset="0"/>
                <a:cs typeface="Verdana" panose="020B0604030504040204" pitchFamily="34" charset="0"/>
              </a:rPr>
              <a:t>late</a:t>
            </a:r>
            <a:r>
              <a:rPr lang="en-US" sz="2000" dirty="0">
                <a:ea typeface="Verdana" panose="020B0604030504040204" pitchFamily="34" charset="0"/>
                <a:cs typeface="Verdana" panose="020B0604030504040204" pitchFamily="34" charset="0"/>
              </a:rPr>
              <a:t>, &amp; will be not be given consideration for the HS Entitlement (E1) award cycle</a:t>
            </a:r>
          </a:p>
          <a:p>
            <a:pPr marL="285750" indent="-285750">
              <a:buClr>
                <a:schemeClr val="accent2"/>
              </a:buClr>
              <a:buFont typeface="Arial" panose="020B0604020202020204" pitchFamily="34" charset="0"/>
              <a:buChar char="•"/>
            </a:pPr>
            <a:r>
              <a:rPr lang="en-US" sz="2000" dirty="0">
                <a:ea typeface="Verdana" panose="020B0604030504040204" pitchFamily="34" charset="0"/>
                <a:cs typeface="Verdana" panose="020B0604030504040204" pitchFamily="34" charset="0"/>
              </a:rPr>
              <a:t>Contact CSAC for the proper way to submit a late GPA appeal prior to March 2nd</a:t>
            </a:r>
          </a:p>
        </p:txBody>
      </p:sp>
    </p:spTree>
    <p:extLst>
      <p:ext uri="{BB962C8B-B14F-4D97-AF65-F5344CB8AC3E}">
        <p14:creationId xmlns:p14="http://schemas.microsoft.com/office/powerpoint/2010/main" val="899649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717964-3C84-407A-A93F-B841BA3A676B}"/>
              </a:ext>
            </a:extLst>
          </p:cNvPr>
          <p:cNvSpPr txBox="1">
            <a:spLocks/>
          </p:cNvSpPr>
          <p:nvPr/>
        </p:nvSpPr>
        <p:spPr>
          <a:xfrm>
            <a:off x="2957637" y="1339563"/>
            <a:ext cx="7391400" cy="873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4" name="Title 12">
            <a:extLst>
              <a:ext uri="{FF2B5EF4-FFF2-40B4-BE49-F238E27FC236}">
                <a16:creationId xmlns:a16="http://schemas.microsoft.com/office/drawing/2014/main" id="{16772FA7-1575-4D92-AB48-9BBDEF0C9E86}"/>
              </a:ext>
            </a:extLst>
          </p:cNvPr>
          <p:cNvSpPr>
            <a:spLocks noGrp="1"/>
          </p:cNvSpPr>
          <p:nvPr>
            <p:ph type="title"/>
          </p:nvPr>
        </p:nvSpPr>
        <p:spPr>
          <a:xfrm>
            <a:off x="3577810" y="1275144"/>
            <a:ext cx="5742499" cy="1143000"/>
          </a:xfrm>
        </p:spPr>
        <p:txBody>
          <a:bodyPr>
            <a:normAutofit/>
          </a:bodyPr>
          <a:lstStyle/>
          <a:p>
            <a:r>
              <a:rPr lang="en-US" dirty="0"/>
              <a:t>Manual GPA Submission</a:t>
            </a:r>
          </a:p>
        </p:txBody>
      </p:sp>
      <p:pic>
        <p:nvPicPr>
          <p:cNvPr id="5" name="Picture 4">
            <a:extLst>
              <a:ext uri="{FF2B5EF4-FFF2-40B4-BE49-F238E27FC236}">
                <a16:creationId xmlns:a16="http://schemas.microsoft.com/office/drawing/2014/main" id="{3A7913F6-D6FB-4A2C-B2B4-77A4B9EF6FFE}"/>
              </a:ext>
            </a:extLst>
          </p:cNvPr>
          <p:cNvPicPr>
            <a:picLocks noChangeAspect="1"/>
          </p:cNvPicPr>
          <p:nvPr/>
        </p:nvPicPr>
        <p:blipFill>
          <a:blip r:embed="rId5"/>
          <a:stretch>
            <a:fillRect/>
          </a:stretch>
        </p:blipFill>
        <p:spPr>
          <a:xfrm>
            <a:off x="2263783" y="2147422"/>
            <a:ext cx="6241552" cy="445204"/>
          </a:xfrm>
          <a:prstGeom prst="rect">
            <a:avLst/>
          </a:prstGeom>
        </p:spPr>
      </p:pic>
      <p:pic>
        <p:nvPicPr>
          <p:cNvPr id="6" name="Picture 5">
            <a:extLst>
              <a:ext uri="{FF2B5EF4-FFF2-40B4-BE49-F238E27FC236}">
                <a16:creationId xmlns:a16="http://schemas.microsoft.com/office/drawing/2014/main" id="{7E33191D-B033-4165-931D-94479A5CCB9E}"/>
              </a:ext>
            </a:extLst>
          </p:cNvPr>
          <p:cNvPicPr>
            <a:picLocks noChangeAspect="1"/>
          </p:cNvPicPr>
          <p:nvPr/>
        </p:nvPicPr>
        <p:blipFill>
          <a:blip r:embed="rId6"/>
          <a:stretch>
            <a:fillRect/>
          </a:stretch>
        </p:blipFill>
        <p:spPr>
          <a:xfrm>
            <a:off x="2263783" y="2925423"/>
            <a:ext cx="6233152" cy="3600902"/>
          </a:xfrm>
          <a:prstGeom prst="rect">
            <a:avLst/>
          </a:prstGeom>
        </p:spPr>
      </p:pic>
      <p:pic>
        <p:nvPicPr>
          <p:cNvPr id="7" name="Picture 6">
            <a:extLst>
              <a:ext uri="{FF2B5EF4-FFF2-40B4-BE49-F238E27FC236}">
                <a16:creationId xmlns:a16="http://schemas.microsoft.com/office/drawing/2014/main" id="{D527940B-F167-407A-978B-6322197E0D39}"/>
              </a:ext>
            </a:extLst>
          </p:cNvPr>
          <p:cNvPicPr>
            <a:picLocks noChangeAspect="1"/>
          </p:cNvPicPr>
          <p:nvPr/>
        </p:nvPicPr>
        <p:blipFill>
          <a:blip r:embed="rId7"/>
          <a:stretch>
            <a:fillRect/>
          </a:stretch>
        </p:blipFill>
        <p:spPr>
          <a:xfrm>
            <a:off x="5669659" y="2583612"/>
            <a:ext cx="2806824" cy="383577"/>
          </a:xfrm>
          <a:prstGeom prst="rect">
            <a:avLst/>
          </a:prstGeom>
        </p:spPr>
      </p:pic>
      <p:pic>
        <p:nvPicPr>
          <p:cNvPr id="8" name="Picture 7">
            <a:extLst>
              <a:ext uri="{FF2B5EF4-FFF2-40B4-BE49-F238E27FC236}">
                <a16:creationId xmlns:a16="http://schemas.microsoft.com/office/drawing/2014/main" id="{23FE1AF8-B386-4DBD-8DC7-3597225ED70B}"/>
              </a:ext>
            </a:extLst>
          </p:cNvPr>
          <p:cNvPicPr>
            <a:picLocks noChangeAspect="1"/>
          </p:cNvPicPr>
          <p:nvPr/>
        </p:nvPicPr>
        <p:blipFill rotWithShape="1">
          <a:blip r:embed="rId8"/>
          <a:srcRect t="13842"/>
          <a:stretch/>
        </p:blipFill>
        <p:spPr>
          <a:xfrm>
            <a:off x="2258848" y="2587665"/>
            <a:ext cx="3427234" cy="383577"/>
          </a:xfrm>
          <a:prstGeom prst="rect">
            <a:avLst/>
          </a:prstGeom>
        </p:spPr>
      </p:pic>
      <p:sp>
        <p:nvSpPr>
          <p:cNvPr id="9" name="Rounded Rectangle 5">
            <a:extLst>
              <a:ext uri="{FF2B5EF4-FFF2-40B4-BE49-F238E27FC236}">
                <a16:creationId xmlns:a16="http://schemas.microsoft.com/office/drawing/2014/main" id="{D4B3639F-514F-42C3-8F44-38C1850EDA07}"/>
              </a:ext>
            </a:extLst>
          </p:cNvPr>
          <p:cNvSpPr/>
          <p:nvPr>
            <p:custDataLst>
              <p:tags r:id="rId1"/>
            </p:custDataLst>
          </p:nvPr>
        </p:nvSpPr>
        <p:spPr>
          <a:xfrm>
            <a:off x="4428945" y="2637286"/>
            <a:ext cx="1178400" cy="272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FF0000"/>
              </a:buClr>
              <a:buFont typeface="Cambria" panose="02040503050406030204" pitchFamily="18" charset="0"/>
              <a:buChar char="*"/>
            </a:pPr>
            <a:endParaRPr lang="en-US" dirty="0"/>
          </a:p>
        </p:txBody>
      </p:sp>
      <p:sp>
        <p:nvSpPr>
          <p:cNvPr id="10" name="Rectangle 9">
            <a:extLst>
              <a:ext uri="{FF2B5EF4-FFF2-40B4-BE49-F238E27FC236}">
                <a16:creationId xmlns:a16="http://schemas.microsoft.com/office/drawing/2014/main" id="{4A7A61D9-34BF-4C99-BCAD-62EF363381F9}"/>
              </a:ext>
            </a:extLst>
          </p:cNvPr>
          <p:cNvSpPr/>
          <p:nvPr/>
        </p:nvSpPr>
        <p:spPr>
          <a:xfrm>
            <a:off x="2263782" y="2212688"/>
            <a:ext cx="6219817" cy="43594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10">
            <a:extLst>
              <a:ext uri="{FF2B5EF4-FFF2-40B4-BE49-F238E27FC236}">
                <a16:creationId xmlns:a16="http://schemas.microsoft.com/office/drawing/2014/main" id="{CA73C8DF-285C-4486-B15D-D9E4D45FBD72}"/>
              </a:ext>
            </a:extLst>
          </p:cNvPr>
          <p:cNvSpPr/>
          <p:nvPr/>
        </p:nvSpPr>
        <p:spPr>
          <a:xfrm>
            <a:off x="9180517" y="3091787"/>
            <a:ext cx="2124074" cy="2569413"/>
          </a:xfrm>
          <a:prstGeom prst="wedgeRectCallout">
            <a:avLst>
              <a:gd name="adj1" fmla="val -18797"/>
              <a:gd name="adj2" fmla="val 49574"/>
            </a:avLst>
          </a:prstGeom>
          <a:solidFill>
            <a:srgbClr val="EBEBFF"/>
          </a:solidFill>
          <a:ln w="1905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FF0000"/>
                </a:solidFill>
                <a:ea typeface="Verdana" panose="020B0604030504040204" pitchFamily="34" charset="0"/>
                <a:cs typeface="Verdana" panose="020B0604030504040204" pitchFamily="34" charset="0"/>
              </a:rPr>
              <a:t>Red asterisks </a:t>
            </a:r>
            <a:r>
              <a:rPr lang="en-US" sz="2000" b="1" dirty="0">
                <a:solidFill>
                  <a:srgbClr val="FF0000"/>
                </a:solidFill>
                <a:ea typeface="Verdana" panose="020B0604030504040204" pitchFamily="34" charset="0"/>
                <a:cs typeface="Verdana" panose="020B0604030504040204" pitchFamily="34" charset="0"/>
              </a:rPr>
              <a:t>*</a:t>
            </a:r>
            <a:r>
              <a:rPr lang="en-US" sz="2000" dirty="0">
                <a:solidFill>
                  <a:srgbClr val="FF0000"/>
                </a:solidFill>
                <a:ea typeface="Verdana" panose="020B0604030504040204" pitchFamily="34" charset="0"/>
                <a:cs typeface="Verdana" panose="020B0604030504040204" pitchFamily="34" charset="0"/>
              </a:rPr>
              <a:t> </a:t>
            </a:r>
            <a:r>
              <a:rPr lang="en-US" sz="2000" dirty="0">
                <a:solidFill>
                  <a:schemeClr val="tx1"/>
                </a:solidFill>
                <a:ea typeface="Verdana" panose="020B0604030504040204" pitchFamily="34" charset="0"/>
                <a:cs typeface="Verdana" panose="020B0604030504040204" pitchFamily="34" charset="0"/>
              </a:rPr>
              <a:t>indicate required fields. </a:t>
            </a:r>
          </a:p>
          <a:p>
            <a:endParaRPr lang="en-US" sz="2000" dirty="0">
              <a:solidFill>
                <a:schemeClr val="tx1"/>
              </a:solidFill>
              <a:ea typeface="Verdana" panose="020B0604030504040204" pitchFamily="34" charset="0"/>
              <a:cs typeface="Verdana" panose="020B0604030504040204" pitchFamily="34" charset="0"/>
            </a:endParaRPr>
          </a:p>
          <a:p>
            <a:r>
              <a:rPr lang="en-US" sz="2000" dirty="0">
                <a:solidFill>
                  <a:schemeClr val="tx1"/>
                </a:solidFill>
                <a:ea typeface="Verdana" panose="020B0604030504040204" pitchFamily="34" charset="0"/>
                <a:cs typeface="Verdana" panose="020B0604030504040204" pitchFamily="34" charset="0"/>
              </a:rPr>
              <a:t>Include optional data to increase chances of a successful match</a:t>
            </a:r>
          </a:p>
        </p:txBody>
      </p:sp>
      <p:sp>
        <p:nvSpPr>
          <p:cNvPr id="12" name="Rectangle 11">
            <a:extLst>
              <a:ext uri="{FF2B5EF4-FFF2-40B4-BE49-F238E27FC236}">
                <a16:creationId xmlns:a16="http://schemas.microsoft.com/office/drawing/2014/main" id="{D94CC3EF-F869-4A6F-B9FD-F5EE44F9F7FC}"/>
              </a:ext>
            </a:extLst>
          </p:cNvPr>
          <p:cNvSpPr/>
          <p:nvPr/>
        </p:nvSpPr>
        <p:spPr>
          <a:xfrm>
            <a:off x="2960700" y="3371935"/>
            <a:ext cx="315843" cy="276999"/>
          </a:xfrm>
          <a:prstGeom prst="rect">
            <a:avLst/>
          </a:prstGeom>
        </p:spPr>
        <p:txBody>
          <a:bodyPr wrap="square">
            <a:spAutoFit/>
          </a:bodyPr>
          <a:lstStyle/>
          <a:p>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a:t>
            </a:r>
            <a:endParaRPr lang="en-US" sz="1200" dirty="0"/>
          </a:p>
        </p:txBody>
      </p:sp>
      <p:sp>
        <p:nvSpPr>
          <p:cNvPr id="13" name="Rectangle 12">
            <a:extLst>
              <a:ext uri="{FF2B5EF4-FFF2-40B4-BE49-F238E27FC236}">
                <a16:creationId xmlns:a16="http://schemas.microsoft.com/office/drawing/2014/main" id="{4AC8D90E-5CDF-473E-8B3A-0AA823B29DDB}"/>
              </a:ext>
            </a:extLst>
          </p:cNvPr>
          <p:cNvSpPr/>
          <p:nvPr/>
        </p:nvSpPr>
        <p:spPr>
          <a:xfrm>
            <a:off x="3128146" y="3069220"/>
            <a:ext cx="315843" cy="276999"/>
          </a:xfrm>
          <a:prstGeom prst="rect">
            <a:avLst/>
          </a:prstGeom>
        </p:spPr>
        <p:txBody>
          <a:bodyPr wrap="square">
            <a:spAutoFit/>
          </a:bodyPr>
          <a:lstStyle/>
          <a:p>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a:t>
            </a:r>
            <a:endParaRPr lang="en-US" sz="1200" dirty="0"/>
          </a:p>
        </p:txBody>
      </p:sp>
      <p:sp>
        <p:nvSpPr>
          <p:cNvPr id="14" name="Rectangle 13">
            <a:extLst>
              <a:ext uri="{FF2B5EF4-FFF2-40B4-BE49-F238E27FC236}">
                <a16:creationId xmlns:a16="http://schemas.microsoft.com/office/drawing/2014/main" id="{F89D7509-D899-464D-A3F9-E801C6494003}"/>
              </a:ext>
            </a:extLst>
          </p:cNvPr>
          <p:cNvSpPr/>
          <p:nvPr/>
        </p:nvSpPr>
        <p:spPr>
          <a:xfrm>
            <a:off x="3286068" y="3954669"/>
            <a:ext cx="315843" cy="276999"/>
          </a:xfrm>
          <a:prstGeom prst="rect">
            <a:avLst/>
          </a:prstGeom>
        </p:spPr>
        <p:txBody>
          <a:bodyPr wrap="square">
            <a:spAutoFit/>
          </a:bodyPr>
          <a:lstStyle/>
          <a:p>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a:t>
            </a:r>
            <a:endParaRPr lang="en-US" sz="1200" dirty="0"/>
          </a:p>
        </p:txBody>
      </p:sp>
      <p:sp>
        <p:nvSpPr>
          <p:cNvPr id="15" name="Rectangle 14">
            <a:extLst>
              <a:ext uri="{FF2B5EF4-FFF2-40B4-BE49-F238E27FC236}">
                <a16:creationId xmlns:a16="http://schemas.microsoft.com/office/drawing/2014/main" id="{F86471B3-A2BE-484A-A8F4-81CA4240D20C}"/>
              </a:ext>
            </a:extLst>
          </p:cNvPr>
          <p:cNvSpPr/>
          <p:nvPr/>
        </p:nvSpPr>
        <p:spPr>
          <a:xfrm>
            <a:off x="4493549" y="3964194"/>
            <a:ext cx="315843" cy="276999"/>
          </a:xfrm>
          <a:prstGeom prst="rect">
            <a:avLst/>
          </a:prstGeom>
        </p:spPr>
        <p:txBody>
          <a:bodyPr wrap="square">
            <a:spAutoFit/>
          </a:bodyPr>
          <a:lstStyle/>
          <a:p>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a:t>
            </a:r>
            <a:endParaRPr lang="en-US" sz="1200" dirty="0"/>
          </a:p>
        </p:txBody>
      </p:sp>
      <p:sp>
        <p:nvSpPr>
          <p:cNvPr id="18" name="Rectangle 17">
            <a:extLst>
              <a:ext uri="{FF2B5EF4-FFF2-40B4-BE49-F238E27FC236}">
                <a16:creationId xmlns:a16="http://schemas.microsoft.com/office/drawing/2014/main" id="{5FE48BFC-E32C-4DC2-9549-EFD7B03DA58F}"/>
              </a:ext>
            </a:extLst>
          </p:cNvPr>
          <p:cNvSpPr/>
          <p:nvPr/>
        </p:nvSpPr>
        <p:spPr>
          <a:xfrm>
            <a:off x="6697980" y="3973792"/>
            <a:ext cx="315843" cy="276999"/>
          </a:xfrm>
          <a:prstGeom prst="rect">
            <a:avLst/>
          </a:prstGeom>
        </p:spPr>
        <p:txBody>
          <a:bodyPr wrap="square">
            <a:spAutoFit/>
          </a:bodyPr>
          <a:lstStyle/>
          <a:p>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a:t>
            </a:r>
            <a:endParaRPr lang="en-US" sz="1200" dirty="0"/>
          </a:p>
        </p:txBody>
      </p:sp>
      <p:sp>
        <p:nvSpPr>
          <p:cNvPr id="19" name="Rectangle 18">
            <a:extLst>
              <a:ext uri="{FF2B5EF4-FFF2-40B4-BE49-F238E27FC236}">
                <a16:creationId xmlns:a16="http://schemas.microsoft.com/office/drawing/2014/main" id="{40EA6981-2FFB-4EDE-938C-8CDE744A040D}"/>
              </a:ext>
            </a:extLst>
          </p:cNvPr>
          <p:cNvSpPr/>
          <p:nvPr/>
        </p:nvSpPr>
        <p:spPr>
          <a:xfrm>
            <a:off x="6874951" y="5649246"/>
            <a:ext cx="315843" cy="276999"/>
          </a:xfrm>
          <a:prstGeom prst="rect">
            <a:avLst/>
          </a:prstGeom>
        </p:spPr>
        <p:txBody>
          <a:bodyPr wrap="square">
            <a:spAutoFit/>
          </a:bodyPr>
          <a:lstStyle/>
          <a:p>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a:t>
            </a:r>
            <a:endParaRPr lang="en-US" sz="1200" dirty="0"/>
          </a:p>
        </p:txBody>
      </p:sp>
      <p:sp>
        <p:nvSpPr>
          <p:cNvPr id="20" name="Rectangle 19">
            <a:extLst>
              <a:ext uri="{FF2B5EF4-FFF2-40B4-BE49-F238E27FC236}">
                <a16:creationId xmlns:a16="http://schemas.microsoft.com/office/drawing/2014/main" id="{2482F7E8-B60D-4ACF-9FF0-7664DCF27C38}"/>
              </a:ext>
            </a:extLst>
          </p:cNvPr>
          <p:cNvSpPr/>
          <p:nvPr/>
        </p:nvSpPr>
        <p:spPr>
          <a:xfrm>
            <a:off x="6449060" y="5957856"/>
            <a:ext cx="315843" cy="276999"/>
          </a:xfrm>
          <a:prstGeom prst="rect">
            <a:avLst/>
          </a:prstGeom>
        </p:spPr>
        <p:txBody>
          <a:bodyPr wrap="square">
            <a:spAutoFit/>
          </a:bodyPr>
          <a:lstStyle/>
          <a:p>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a:t>
            </a:r>
            <a:endParaRPr lang="en-US" sz="1200" dirty="0"/>
          </a:p>
        </p:txBody>
      </p:sp>
    </p:spTree>
    <p:extLst>
      <p:ext uri="{BB962C8B-B14F-4D97-AF65-F5344CB8AC3E}">
        <p14:creationId xmlns:p14="http://schemas.microsoft.com/office/powerpoint/2010/main" val="15709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247B673-F54F-404C-9EE9-24C5E3DBE10E}"/>
              </a:ext>
            </a:extLst>
          </p:cNvPr>
          <p:cNvSpPr txBox="1">
            <a:spLocks/>
          </p:cNvSpPr>
          <p:nvPr/>
        </p:nvSpPr>
        <p:spPr>
          <a:xfrm>
            <a:off x="990600" y="1978025"/>
            <a:ext cx="10515600" cy="4351338"/>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marL="228600" indent="-228600" algn="l" defTabSz="914400" rtl="0" eaLnBrk="1" latinLnBrk="0" hangingPunct="1">
              <a:lnSpc>
                <a:spcPct val="90000"/>
              </a:lnSpc>
              <a:spcBef>
                <a:spcPct val="0"/>
              </a:spcBef>
              <a:buFont typeface="Arial"/>
              <a:buNone/>
              <a:defRPr sz="44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ct val="0"/>
              </a:spcBef>
              <a:spcAft>
                <a:spcPts val="0"/>
              </a:spcAft>
              <a:buClrTx/>
              <a:buSzTx/>
              <a:buFont typeface="Arial"/>
              <a:buNone/>
              <a:tabLst/>
              <a:defRPr/>
            </a:pPr>
            <a:br>
              <a:rPr kumimoji="0" lang="en-US" sz="7200" b="1" i="0" u="none" strike="noStrike" kern="1200" cap="none" spc="0" normalizeH="0" baseline="0" noProof="0" dirty="0">
                <a:ln/>
                <a:solidFill>
                  <a:srgbClr val="A5A5A5"/>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sz="7200" b="1" i="0" u="none" strike="noStrike" kern="1200" cap="none" spc="0" normalizeH="0" baseline="0" noProof="0" dirty="0">
                <a:ln/>
                <a:solidFill>
                  <a:srgbClr val="ED7D31"/>
                </a:solidFill>
                <a:effectLst/>
                <a:uLnTx/>
                <a:uFillTx/>
                <a:latin typeface="Verdana" panose="020B0604030504040204" pitchFamily="34" charset="0"/>
                <a:ea typeface="Verdana" panose="020B0604030504040204" pitchFamily="34" charset="0"/>
                <a:cs typeface="Verdana" panose="020B0604030504040204" pitchFamily="34" charset="0"/>
              </a:rPr>
              <a:t>GPA Reports</a:t>
            </a:r>
            <a:br>
              <a:rPr kumimoji="0" lang="en-US" sz="7200" b="1" i="0" u="none" strike="noStrike" kern="1200" cap="none" spc="0" normalizeH="0" baseline="0" noProof="0" dirty="0">
                <a:ln/>
                <a:solidFill>
                  <a:srgbClr val="A5A5A5"/>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sz="7200" b="1" i="0" u="none" strike="noStrike" kern="1200" cap="none" spc="0" normalizeH="0" baseline="0" noProof="0" dirty="0">
                <a:ln/>
                <a:solidFill>
                  <a:srgbClr val="A5A5A5"/>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335375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717964-3C84-407A-A93F-B841BA3A676B}"/>
              </a:ext>
            </a:extLst>
          </p:cNvPr>
          <p:cNvSpPr txBox="1">
            <a:spLocks/>
          </p:cNvSpPr>
          <p:nvPr/>
        </p:nvSpPr>
        <p:spPr>
          <a:xfrm>
            <a:off x="2957637" y="1339563"/>
            <a:ext cx="7391400" cy="873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4" name="Title 1">
            <a:extLst>
              <a:ext uri="{FF2B5EF4-FFF2-40B4-BE49-F238E27FC236}">
                <a16:creationId xmlns:a16="http://schemas.microsoft.com/office/drawing/2014/main" id="{0849DBC8-2B3A-41B0-B808-A7A7E74DD1B6}"/>
              </a:ext>
            </a:extLst>
          </p:cNvPr>
          <p:cNvSpPr>
            <a:spLocks noGrp="1"/>
          </p:cNvSpPr>
          <p:nvPr>
            <p:ph type="title"/>
          </p:nvPr>
        </p:nvSpPr>
        <p:spPr>
          <a:xfrm>
            <a:off x="4805487" y="1313114"/>
            <a:ext cx="3136900" cy="1143000"/>
          </a:xfrm>
        </p:spPr>
        <p:txBody>
          <a:bodyPr/>
          <a:lstStyle/>
          <a:p>
            <a:r>
              <a:rPr lang="en-US" dirty="0"/>
              <a:t>GPA Reports</a:t>
            </a:r>
          </a:p>
        </p:txBody>
      </p:sp>
      <p:sp>
        <p:nvSpPr>
          <p:cNvPr id="5" name="Content Placeholder 2">
            <a:extLst>
              <a:ext uri="{FF2B5EF4-FFF2-40B4-BE49-F238E27FC236}">
                <a16:creationId xmlns:a16="http://schemas.microsoft.com/office/drawing/2014/main" id="{9F1D7879-DBB4-4AE4-A601-7F90FB0BD943}"/>
              </a:ext>
            </a:extLst>
          </p:cNvPr>
          <p:cNvSpPr>
            <a:spLocks noGrp="1"/>
          </p:cNvSpPr>
          <p:nvPr>
            <p:ph idx="1"/>
          </p:nvPr>
        </p:nvSpPr>
        <p:spPr>
          <a:xfrm>
            <a:off x="660400" y="2449477"/>
            <a:ext cx="5123489" cy="3703404"/>
          </a:xfrm>
        </p:spPr>
        <p:txBody>
          <a:bodyPr>
            <a:noAutofit/>
          </a:bodyPr>
          <a:lstStyle/>
          <a:p>
            <a:pPr marL="0" lvl="0" indent="0">
              <a:lnSpc>
                <a:spcPct val="100000"/>
              </a:lnSpc>
              <a:spcBef>
                <a:spcPts val="0"/>
              </a:spcBef>
              <a:spcAft>
                <a:spcPts val="600"/>
              </a:spcAft>
              <a:buClrTx/>
              <a:buSzTx/>
              <a:buNone/>
              <a:defRPr/>
            </a:pPr>
            <a:r>
              <a:rPr lang="en-US" sz="2200" dirty="0">
                <a:solidFill>
                  <a:prstClr val="black"/>
                </a:solidFill>
              </a:rPr>
              <a:t>Work GPA reports </a:t>
            </a:r>
            <a:r>
              <a:rPr lang="en-US" sz="2200" i="1" dirty="0">
                <a:solidFill>
                  <a:prstClr val="black"/>
                </a:solidFill>
              </a:rPr>
              <a:t>weekly</a:t>
            </a:r>
            <a:r>
              <a:rPr lang="en-US" sz="2200" dirty="0">
                <a:solidFill>
                  <a:prstClr val="black"/>
                </a:solidFill>
              </a:rPr>
              <a:t> between October and March 2nd:</a:t>
            </a:r>
          </a:p>
          <a:p>
            <a:pPr marL="565150" lvl="0" indent="-457200">
              <a:lnSpc>
                <a:spcPct val="120000"/>
              </a:lnSpc>
              <a:spcBef>
                <a:spcPts val="0"/>
              </a:spcBef>
              <a:spcAft>
                <a:spcPts val="1200"/>
              </a:spcAft>
              <a:buClr>
                <a:schemeClr val="accent2"/>
              </a:buClr>
              <a:buSzTx/>
              <a:buFont typeface="Arial" panose="020B0604020202020204" pitchFamily="34" charset="0"/>
              <a:buChar char="•"/>
              <a:defRPr/>
            </a:pPr>
            <a:r>
              <a:rPr lang="en-US" sz="2200" b="1" dirty="0">
                <a:solidFill>
                  <a:prstClr val="black"/>
                </a:solidFill>
              </a:rPr>
              <a:t>Confirm</a:t>
            </a:r>
            <a:r>
              <a:rPr lang="en-US" sz="2200" dirty="0">
                <a:solidFill>
                  <a:prstClr val="black"/>
                </a:solidFill>
              </a:rPr>
              <a:t> GPA uploads</a:t>
            </a:r>
          </a:p>
          <a:p>
            <a:pPr marL="565150" lvl="0" indent="-457200">
              <a:lnSpc>
                <a:spcPct val="120000"/>
              </a:lnSpc>
              <a:spcBef>
                <a:spcPts val="0"/>
              </a:spcBef>
              <a:spcAft>
                <a:spcPts val="1200"/>
              </a:spcAft>
              <a:buClr>
                <a:schemeClr val="accent2"/>
              </a:buClr>
              <a:buSzTx/>
              <a:buFont typeface="Arial" panose="020B0604020202020204" pitchFamily="34" charset="0"/>
              <a:buChar char="•"/>
              <a:defRPr/>
            </a:pPr>
            <a:r>
              <a:rPr lang="en-US" sz="2200" b="1" dirty="0">
                <a:solidFill>
                  <a:prstClr val="black"/>
                </a:solidFill>
              </a:rPr>
              <a:t>Identify</a:t>
            </a:r>
            <a:r>
              <a:rPr lang="en-US" sz="2200" dirty="0">
                <a:solidFill>
                  <a:prstClr val="black"/>
                </a:solidFill>
              </a:rPr>
              <a:t> unmatched GPAs to edit</a:t>
            </a:r>
          </a:p>
          <a:p>
            <a:pPr marL="565150" lvl="0" indent="-457200">
              <a:lnSpc>
                <a:spcPct val="120000"/>
              </a:lnSpc>
              <a:spcBef>
                <a:spcPts val="0"/>
              </a:spcBef>
              <a:spcAft>
                <a:spcPts val="1200"/>
              </a:spcAft>
              <a:buClr>
                <a:schemeClr val="accent2"/>
              </a:buClr>
              <a:buSzTx/>
              <a:buFont typeface="Arial" panose="020B0604020202020204" pitchFamily="34" charset="0"/>
              <a:buChar char="•"/>
              <a:defRPr/>
            </a:pPr>
            <a:r>
              <a:rPr lang="en-US" sz="2200" b="1" dirty="0">
                <a:solidFill>
                  <a:prstClr val="black"/>
                </a:solidFill>
              </a:rPr>
              <a:t>Identify</a:t>
            </a:r>
            <a:r>
              <a:rPr lang="en-US" sz="2200" dirty="0">
                <a:solidFill>
                  <a:prstClr val="black"/>
                </a:solidFill>
              </a:rPr>
              <a:t> incomplete financial aid applications</a:t>
            </a:r>
          </a:p>
          <a:p>
            <a:pPr marL="565150" lvl="0" indent="-457200">
              <a:lnSpc>
                <a:spcPct val="120000"/>
              </a:lnSpc>
              <a:spcBef>
                <a:spcPts val="0"/>
              </a:spcBef>
              <a:spcAft>
                <a:spcPts val="1200"/>
              </a:spcAft>
              <a:buClr>
                <a:schemeClr val="accent2"/>
              </a:buClr>
              <a:buSzTx/>
              <a:buFont typeface="Arial" panose="020B0604020202020204" pitchFamily="34" charset="0"/>
              <a:buChar char="•"/>
              <a:defRPr/>
            </a:pPr>
            <a:r>
              <a:rPr lang="en-US" sz="2200" b="1" dirty="0">
                <a:solidFill>
                  <a:prstClr val="black"/>
                </a:solidFill>
              </a:rPr>
              <a:t>Outreach</a:t>
            </a:r>
            <a:r>
              <a:rPr lang="en-US" sz="2200" dirty="0">
                <a:solidFill>
                  <a:prstClr val="black"/>
                </a:solidFill>
              </a:rPr>
              <a:t> to students for application completion/correction</a:t>
            </a:r>
            <a:endParaRPr lang="en-US" sz="2200" b="0" dirty="0">
              <a:solidFill>
                <a:prstClr val="black"/>
              </a:solidFill>
            </a:endParaRPr>
          </a:p>
          <a:p>
            <a:pPr>
              <a:lnSpc>
                <a:spcPct val="120000"/>
              </a:lnSpc>
              <a:spcAft>
                <a:spcPts val="1200"/>
              </a:spcAft>
            </a:pPr>
            <a:endParaRPr lang="en-US" sz="2200" dirty="0"/>
          </a:p>
        </p:txBody>
      </p:sp>
      <p:pic>
        <p:nvPicPr>
          <p:cNvPr id="6" name="Picture 5">
            <a:extLst>
              <a:ext uri="{FF2B5EF4-FFF2-40B4-BE49-F238E27FC236}">
                <a16:creationId xmlns:a16="http://schemas.microsoft.com/office/drawing/2014/main" id="{416D5287-ECD7-46F6-B39A-4E21372189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5763" y="2482563"/>
            <a:ext cx="4052047" cy="3826933"/>
          </a:xfrm>
          <a:prstGeom prst="rect">
            <a:avLst/>
          </a:prstGeom>
        </p:spPr>
      </p:pic>
    </p:spTree>
    <p:extLst>
      <p:ext uri="{BB962C8B-B14F-4D97-AF65-F5344CB8AC3E}">
        <p14:creationId xmlns:p14="http://schemas.microsoft.com/office/powerpoint/2010/main" val="3492434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717964-3C84-407A-A93F-B841BA3A676B}"/>
              </a:ext>
            </a:extLst>
          </p:cNvPr>
          <p:cNvSpPr txBox="1">
            <a:spLocks/>
          </p:cNvSpPr>
          <p:nvPr/>
        </p:nvSpPr>
        <p:spPr>
          <a:xfrm>
            <a:off x="2957637" y="1339563"/>
            <a:ext cx="7391400" cy="873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pic>
        <p:nvPicPr>
          <p:cNvPr id="4" name="Picture 3">
            <a:extLst>
              <a:ext uri="{FF2B5EF4-FFF2-40B4-BE49-F238E27FC236}">
                <a16:creationId xmlns:a16="http://schemas.microsoft.com/office/drawing/2014/main" id="{F838000D-15C1-4061-A105-03EFFD42DD72}"/>
              </a:ext>
            </a:extLst>
          </p:cNvPr>
          <p:cNvPicPr/>
          <p:nvPr/>
        </p:nvPicPr>
        <p:blipFill>
          <a:blip r:embed="rId4"/>
          <a:stretch>
            <a:fillRect/>
          </a:stretch>
        </p:blipFill>
        <p:spPr>
          <a:xfrm>
            <a:off x="1054099" y="3671695"/>
            <a:ext cx="2651017" cy="1013894"/>
          </a:xfrm>
          <a:prstGeom prst="rect">
            <a:avLst/>
          </a:prstGeom>
        </p:spPr>
      </p:pic>
      <p:sp>
        <p:nvSpPr>
          <p:cNvPr id="5" name="TextBox 4">
            <a:extLst>
              <a:ext uri="{FF2B5EF4-FFF2-40B4-BE49-F238E27FC236}">
                <a16:creationId xmlns:a16="http://schemas.microsoft.com/office/drawing/2014/main" id="{547A29EF-6EA2-4DC6-9302-51DCC4C12CE4}"/>
              </a:ext>
            </a:extLst>
          </p:cNvPr>
          <p:cNvSpPr txBox="1"/>
          <p:nvPr/>
        </p:nvSpPr>
        <p:spPr>
          <a:xfrm>
            <a:off x="1922535" y="2846558"/>
            <a:ext cx="457072" cy="430887"/>
          </a:xfrm>
          <a:prstGeom prst="rect">
            <a:avLst/>
          </a:prstGeom>
          <a:noFill/>
          <a:ln>
            <a:solidFill>
              <a:schemeClr val="tx1"/>
            </a:solidFill>
          </a:ln>
        </p:spPr>
        <p:txBody>
          <a:bodyPr wrap="square" lIns="137160" tIns="0" rIns="91440" bIns="0" rtlCol="0">
            <a:spAutoFit/>
          </a:bodyPr>
          <a:lstStyle/>
          <a:p>
            <a:r>
              <a:rPr lang="en-US" sz="2800" dirty="0">
                <a:ea typeface="Verdana" panose="020B0604030504040204" pitchFamily="34" charset="0"/>
                <a:cs typeface="Verdana" panose="020B0604030504040204" pitchFamily="34" charset="0"/>
              </a:rPr>
              <a:t>1</a:t>
            </a:r>
          </a:p>
        </p:txBody>
      </p:sp>
      <p:cxnSp>
        <p:nvCxnSpPr>
          <p:cNvPr id="6" name="Straight Arrow Connector 5">
            <a:extLst>
              <a:ext uri="{FF2B5EF4-FFF2-40B4-BE49-F238E27FC236}">
                <a16:creationId xmlns:a16="http://schemas.microsoft.com/office/drawing/2014/main" id="{09AFB2F4-1D00-4B26-A4C2-865CEC00C0CC}"/>
              </a:ext>
            </a:extLst>
          </p:cNvPr>
          <p:cNvCxnSpPr>
            <a:cxnSpLocks/>
          </p:cNvCxnSpPr>
          <p:nvPr/>
        </p:nvCxnSpPr>
        <p:spPr>
          <a:xfrm flipH="1">
            <a:off x="2552700" y="4408514"/>
            <a:ext cx="6223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0B98E1B-3436-4090-A040-49EAA832D7A6}"/>
              </a:ext>
            </a:extLst>
          </p:cNvPr>
          <p:cNvPicPr/>
          <p:nvPr/>
        </p:nvPicPr>
        <p:blipFill>
          <a:blip r:embed="rId5"/>
          <a:stretch>
            <a:fillRect/>
          </a:stretch>
        </p:blipFill>
        <p:spPr>
          <a:xfrm>
            <a:off x="4234558" y="3344334"/>
            <a:ext cx="3153439" cy="2530180"/>
          </a:xfrm>
          <a:prstGeom prst="rect">
            <a:avLst/>
          </a:prstGeom>
        </p:spPr>
      </p:pic>
      <p:cxnSp>
        <p:nvCxnSpPr>
          <p:cNvPr id="8" name="Straight Arrow Connector 7">
            <a:extLst>
              <a:ext uri="{FF2B5EF4-FFF2-40B4-BE49-F238E27FC236}">
                <a16:creationId xmlns:a16="http://schemas.microsoft.com/office/drawing/2014/main" id="{3F553725-0BA6-4427-93E5-79AB7E412F30}"/>
              </a:ext>
            </a:extLst>
          </p:cNvPr>
          <p:cNvCxnSpPr>
            <a:cxnSpLocks/>
          </p:cNvCxnSpPr>
          <p:nvPr/>
        </p:nvCxnSpPr>
        <p:spPr>
          <a:xfrm flipH="1">
            <a:off x="5905500" y="5638800"/>
            <a:ext cx="66902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E00E4F3-7D33-453F-88FC-67AEA077944E}"/>
              </a:ext>
            </a:extLst>
          </p:cNvPr>
          <p:cNvSpPr txBox="1"/>
          <p:nvPr/>
        </p:nvSpPr>
        <p:spPr>
          <a:xfrm>
            <a:off x="5354205" y="2845163"/>
            <a:ext cx="457072" cy="369332"/>
          </a:xfrm>
          <a:prstGeom prst="rect">
            <a:avLst/>
          </a:prstGeom>
          <a:noFill/>
          <a:ln>
            <a:solidFill>
              <a:schemeClr val="tx1"/>
            </a:solidFill>
          </a:ln>
        </p:spPr>
        <p:txBody>
          <a:bodyPr wrap="square" lIns="137160" tIns="0" rIns="91440" bIns="0" rtlCol="0">
            <a:spAutoFit/>
          </a:bodyPr>
          <a:lstStyle/>
          <a:p>
            <a:r>
              <a:rPr lang="en-US" sz="2400" dirty="0">
                <a:ea typeface="Verdana" panose="020B0604030504040204" pitchFamily="34" charset="0"/>
                <a:cs typeface="Verdana" panose="020B0604030504040204" pitchFamily="34" charset="0"/>
              </a:rPr>
              <a:t>2</a:t>
            </a:r>
          </a:p>
        </p:txBody>
      </p:sp>
      <p:pic>
        <p:nvPicPr>
          <p:cNvPr id="10" name="Picture 9">
            <a:extLst>
              <a:ext uri="{FF2B5EF4-FFF2-40B4-BE49-F238E27FC236}">
                <a16:creationId xmlns:a16="http://schemas.microsoft.com/office/drawing/2014/main" id="{E49D41CA-0D49-48F5-9CBC-F0FB3EDF3024}"/>
              </a:ext>
            </a:extLst>
          </p:cNvPr>
          <p:cNvPicPr/>
          <p:nvPr/>
        </p:nvPicPr>
        <p:blipFill>
          <a:blip r:embed="rId6"/>
          <a:stretch>
            <a:fillRect/>
          </a:stretch>
        </p:blipFill>
        <p:spPr>
          <a:xfrm>
            <a:off x="7895323" y="3564426"/>
            <a:ext cx="3586016" cy="1428288"/>
          </a:xfrm>
          <a:prstGeom prst="rect">
            <a:avLst/>
          </a:prstGeom>
        </p:spPr>
      </p:pic>
      <p:cxnSp>
        <p:nvCxnSpPr>
          <p:cNvPr id="11" name="Straight Arrow Connector 10">
            <a:extLst>
              <a:ext uri="{FF2B5EF4-FFF2-40B4-BE49-F238E27FC236}">
                <a16:creationId xmlns:a16="http://schemas.microsoft.com/office/drawing/2014/main" id="{D22D4AB0-E6FF-4A4D-8281-CC544667D6B1}"/>
              </a:ext>
            </a:extLst>
          </p:cNvPr>
          <p:cNvCxnSpPr>
            <a:cxnSpLocks/>
          </p:cNvCxnSpPr>
          <p:nvPr/>
        </p:nvCxnSpPr>
        <p:spPr>
          <a:xfrm flipH="1">
            <a:off x="10083800" y="4737100"/>
            <a:ext cx="7493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1A1057-927E-4321-8328-E09E0B6161A5}"/>
              </a:ext>
            </a:extLst>
          </p:cNvPr>
          <p:cNvSpPr txBox="1"/>
          <p:nvPr/>
        </p:nvSpPr>
        <p:spPr>
          <a:xfrm>
            <a:off x="9170558" y="2850160"/>
            <a:ext cx="457072" cy="369332"/>
          </a:xfrm>
          <a:prstGeom prst="rect">
            <a:avLst/>
          </a:prstGeom>
          <a:noFill/>
          <a:ln>
            <a:solidFill>
              <a:schemeClr val="tx1"/>
            </a:solidFill>
          </a:ln>
        </p:spPr>
        <p:txBody>
          <a:bodyPr wrap="square" lIns="137160" tIns="0" rIns="91440" bIns="0" rtlCol="0">
            <a:spAutoFit/>
          </a:bodyPr>
          <a:lstStyle/>
          <a:p>
            <a:r>
              <a:rPr lang="en-US" sz="2400" dirty="0">
                <a:ea typeface="Verdana" panose="020B0604030504040204" pitchFamily="34" charset="0"/>
                <a:cs typeface="Verdana" panose="020B0604030504040204" pitchFamily="34" charset="0"/>
              </a:rPr>
              <a:t>3</a:t>
            </a:r>
          </a:p>
        </p:txBody>
      </p:sp>
      <p:sp>
        <p:nvSpPr>
          <p:cNvPr id="13" name="Rectangle 12">
            <a:extLst>
              <a:ext uri="{FF2B5EF4-FFF2-40B4-BE49-F238E27FC236}">
                <a16:creationId xmlns:a16="http://schemas.microsoft.com/office/drawing/2014/main" id="{26C64387-CF3C-4952-996F-144F0D030746}"/>
              </a:ext>
            </a:extLst>
          </p:cNvPr>
          <p:cNvSpPr/>
          <p:nvPr/>
        </p:nvSpPr>
        <p:spPr>
          <a:xfrm>
            <a:off x="1076215" y="3689571"/>
            <a:ext cx="2651017" cy="97152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28FE60-0C81-4422-9BD3-CC1C2F416D5B}"/>
              </a:ext>
            </a:extLst>
          </p:cNvPr>
          <p:cNvSpPr/>
          <p:nvPr/>
        </p:nvSpPr>
        <p:spPr>
          <a:xfrm>
            <a:off x="4234558" y="3344333"/>
            <a:ext cx="3153439" cy="25301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674ED7F-BD99-479A-BABE-1B4414D7F35D}"/>
              </a:ext>
            </a:extLst>
          </p:cNvPr>
          <p:cNvSpPr/>
          <p:nvPr/>
        </p:nvSpPr>
        <p:spPr>
          <a:xfrm>
            <a:off x="7910020" y="3606800"/>
            <a:ext cx="3570780" cy="138591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5">
            <a:extLst>
              <a:ext uri="{FF2B5EF4-FFF2-40B4-BE49-F238E27FC236}">
                <a16:creationId xmlns:a16="http://schemas.microsoft.com/office/drawing/2014/main" id="{44A9DB77-DC62-4632-8498-C601704CFDFF}"/>
              </a:ext>
            </a:extLst>
          </p:cNvPr>
          <p:cNvSpPr>
            <a:spLocks noGrp="1"/>
          </p:cNvSpPr>
          <p:nvPr>
            <p:ph type="title"/>
          </p:nvPr>
        </p:nvSpPr>
        <p:spPr>
          <a:xfrm>
            <a:off x="4521415" y="1364488"/>
            <a:ext cx="3060485" cy="1143000"/>
          </a:xfrm>
        </p:spPr>
        <p:txBody>
          <a:bodyPr/>
          <a:lstStyle/>
          <a:p>
            <a:r>
              <a:rPr lang="en-US" dirty="0"/>
              <a:t>GPA Reports</a:t>
            </a:r>
          </a:p>
        </p:txBody>
      </p:sp>
    </p:spTree>
    <p:extLst>
      <p:ext uri="{BB962C8B-B14F-4D97-AF65-F5344CB8AC3E}">
        <p14:creationId xmlns:p14="http://schemas.microsoft.com/office/powerpoint/2010/main" val="79192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717964-3C84-407A-A93F-B841BA3A676B}"/>
              </a:ext>
            </a:extLst>
          </p:cNvPr>
          <p:cNvSpPr txBox="1">
            <a:spLocks/>
          </p:cNvSpPr>
          <p:nvPr/>
        </p:nvSpPr>
        <p:spPr>
          <a:xfrm>
            <a:off x="2957637" y="1339563"/>
            <a:ext cx="7391400" cy="873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4" name="Title 1">
            <a:extLst>
              <a:ext uri="{FF2B5EF4-FFF2-40B4-BE49-F238E27FC236}">
                <a16:creationId xmlns:a16="http://schemas.microsoft.com/office/drawing/2014/main" id="{AC49219C-C867-44D2-BAC0-3BAE1F7B53FD}"/>
              </a:ext>
            </a:extLst>
          </p:cNvPr>
          <p:cNvSpPr>
            <a:spLocks noGrp="1"/>
          </p:cNvSpPr>
          <p:nvPr>
            <p:ph type="title"/>
          </p:nvPr>
        </p:nvSpPr>
        <p:spPr>
          <a:xfrm>
            <a:off x="4744565" y="1226926"/>
            <a:ext cx="3187700" cy="1143000"/>
          </a:xfrm>
        </p:spPr>
        <p:txBody>
          <a:bodyPr/>
          <a:lstStyle/>
          <a:p>
            <a:r>
              <a:rPr lang="en-US" dirty="0"/>
              <a:t>GPA Reports</a:t>
            </a:r>
          </a:p>
        </p:txBody>
      </p:sp>
      <p:pic>
        <p:nvPicPr>
          <p:cNvPr id="5" name="Picture 4">
            <a:extLst>
              <a:ext uri="{FF2B5EF4-FFF2-40B4-BE49-F238E27FC236}">
                <a16:creationId xmlns:a16="http://schemas.microsoft.com/office/drawing/2014/main" id="{24E14224-2CCA-4A07-893F-799D04BEEA42}"/>
              </a:ext>
            </a:extLst>
          </p:cNvPr>
          <p:cNvPicPr>
            <a:picLocks noChangeAspect="1"/>
          </p:cNvPicPr>
          <p:nvPr/>
        </p:nvPicPr>
        <p:blipFill rotWithShape="1">
          <a:blip r:embed="rId4"/>
          <a:srcRect t="20635"/>
          <a:stretch/>
        </p:blipFill>
        <p:spPr>
          <a:xfrm>
            <a:off x="349250" y="3390900"/>
            <a:ext cx="8934450" cy="3370305"/>
          </a:xfrm>
          <a:prstGeom prst="rect">
            <a:avLst/>
          </a:prstGeom>
        </p:spPr>
      </p:pic>
      <p:sp>
        <p:nvSpPr>
          <p:cNvPr id="6" name="Speech Bubble: Rectangle 5">
            <a:extLst>
              <a:ext uri="{FF2B5EF4-FFF2-40B4-BE49-F238E27FC236}">
                <a16:creationId xmlns:a16="http://schemas.microsoft.com/office/drawing/2014/main" id="{1DDB27E2-C1EC-43E0-B404-80D5404D6680}"/>
              </a:ext>
            </a:extLst>
          </p:cNvPr>
          <p:cNvSpPr/>
          <p:nvPr/>
        </p:nvSpPr>
        <p:spPr>
          <a:xfrm>
            <a:off x="9424564" y="1803400"/>
            <a:ext cx="2551536" cy="4838700"/>
          </a:xfrm>
          <a:custGeom>
            <a:avLst/>
            <a:gdLst>
              <a:gd name="connsiteX0" fmla="*/ 0 w 2550122"/>
              <a:gd name="connsiteY0" fmla="*/ 0 h 4838700"/>
              <a:gd name="connsiteX1" fmla="*/ 425020 w 2550122"/>
              <a:gd name="connsiteY1" fmla="*/ 0 h 4838700"/>
              <a:gd name="connsiteX2" fmla="*/ 425020 w 2550122"/>
              <a:gd name="connsiteY2" fmla="*/ 0 h 4838700"/>
              <a:gd name="connsiteX3" fmla="*/ 1062551 w 2550122"/>
              <a:gd name="connsiteY3" fmla="*/ 0 h 4838700"/>
              <a:gd name="connsiteX4" fmla="*/ 2550122 w 2550122"/>
              <a:gd name="connsiteY4" fmla="*/ 0 h 4838700"/>
              <a:gd name="connsiteX5" fmla="*/ 2550122 w 2550122"/>
              <a:gd name="connsiteY5" fmla="*/ 2822575 h 4838700"/>
              <a:gd name="connsiteX6" fmla="*/ 2550122 w 2550122"/>
              <a:gd name="connsiteY6" fmla="*/ 2822575 h 4838700"/>
              <a:gd name="connsiteX7" fmla="*/ 2550122 w 2550122"/>
              <a:gd name="connsiteY7" fmla="*/ 4032250 h 4838700"/>
              <a:gd name="connsiteX8" fmla="*/ 2550122 w 2550122"/>
              <a:gd name="connsiteY8" fmla="*/ 4838700 h 4838700"/>
              <a:gd name="connsiteX9" fmla="*/ 1062551 w 2550122"/>
              <a:gd name="connsiteY9" fmla="*/ 4838700 h 4838700"/>
              <a:gd name="connsiteX10" fmla="*/ 425020 w 2550122"/>
              <a:gd name="connsiteY10" fmla="*/ 4838700 h 4838700"/>
              <a:gd name="connsiteX11" fmla="*/ 425020 w 2550122"/>
              <a:gd name="connsiteY11" fmla="*/ 4838700 h 4838700"/>
              <a:gd name="connsiteX12" fmla="*/ 0 w 2550122"/>
              <a:gd name="connsiteY12" fmla="*/ 4838700 h 4838700"/>
              <a:gd name="connsiteX13" fmla="*/ 0 w 2550122"/>
              <a:gd name="connsiteY13" fmla="*/ 4032250 h 4838700"/>
              <a:gd name="connsiteX14" fmla="*/ -2122314 w 2550122"/>
              <a:gd name="connsiteY14" fmla="*/ 3018768 h 4838700"/>
              <a:gd name="connsiteX15" fmla="*/ 0 w 2550122"/>
              <a:gd name="connsiteY15" fmla="*/ 2822575 h 4838700"/>
              <a:gd name="connsiteX16" fmla="*/ 0 w 2550122"/>
              <a:gd name="connsiteY16" fmla="*/ 0 h 4838700"/>
              <a:gd name="connsiteX0" fmla="*/ 1414 w 2551536"/>
              <a:gd name="connsiteY0" fmla="*/ 0 h 4838700"/>
              <a:gd name="connsiteX1" fmla="*/ 426434 w 2551536"/>
              <a:gd name="connsiteY1" fmla="*/ 0 h 4838700"/>
              <a:gd name="connsiteX2" fmla="*/ 426434 w 2551536"/>
              <a:gd name="connsiteY2" fmla="*/ 0 h 4838700"/>
              <a:gd name="connsiteX3" fmla="*/ 1063965 w 2551536"/>
              <a:gd name="connsiteY3" fmla="*/ 0 h 4838700"/>
              <a:gd name="connsiteX4" fmla="*/ 2551536 w 2551536"/>
              <a:gd name="connsiteY4" fmla="*/ 0 h 4838700"/>
              <a:gd name="connsiteX5" fmla="*/ 2551536 w 2551536"/>
              <a:gd name="connsiteY5" fmla="*/ 2822575 h 4838700"/>
              <a:gd name="connsiteX6" fmla="*/ 2551536 w 2551536"/>
              <a:gd name="connsiteY6" fmla="*/ 2822575 h 4838700"/>
              <a:gd name="connsiteX7" fmla="*/ 2551536 w 2551536"/>
              <a:gd name="connsiteY7" fmla="*/ 4032250 h 4838700"/>
              <a:gd name="connsiteX8" fmla="*/ 2551536 w 2551536"/>
              <a:gd name="connsiteY8" fmla="*/ 4838700 h 4838700"/>
              <a:gd name="connsiteX9" fmla="*/ 1063965 w 2551536"/>
              <a:gd name="connsiteY9" fmla="*/ 4838700 h 4838700"/>
              <a:gd name="connsiteX10" fmla="*/ 426434 w 2551536"/>
              <a:gd name="connsiteY10" fmla="*/ 4838700 h 4838700"/>
              <a:gd name="connsiteX11" fmla="*/ 426434 w 2551536"/>
              <a:gd name="connsiteY11" fmla="*/ 4838700 h 4838700"/>
              <a:gd name="connsiteX12" fmla="*/ 1414 w 2551536"/>
              <a:gd name="connsiteY12" fmla="*/ 4838700 h 4838700"/>
              <a:gd name="connsiteX13" fmla="*/ 1414 w 2551536"/>
              <a:gd name="connsiteY13" fmla="*/ 4032250 h 4838700"/>
              <a:gd name="connsiteX14" fmla="*/ 0 w 2551536"/>
              <a:gd name="connsiteY14" fmla="*/ 3196568 h 4838700"/>
              <a:gd name="connsiteX15" fmla="*/ 1414 w 2551536"/>
              <a:gd name="connsiteY15" fmla="*/ 2822575 h 4838700"/>
              <a:gd name="connsiteX16" fmla="*/ 1414 w 2551536"/>
              <a:gd name="connsiteY16" fmla="*/ 0 h 483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51536" h="4838700">
                <a:moveTo>
                  <a:pt x="1414" y="0"/>
                </a:moveTo>
                <a:lnTo>
                  <a:pt x="426434" y="0"/>
                </a:lnTo>
                <a:lnTo>
                  <a:pt x="426434" y="0"/>
                </a:lnTo>
                <a:lnTo>
                  <a:pt x="1063965" y="0"/>
                </a:lnTo>
                <a:lnTo>
                  <a:pt x="2551536" y="0"/>
                </a:lnTo>
                <a:lnTo>
                  <a:pt x="2551536" y="2822575"/>
                </a:lnTo>
                <a:lnTo>
                  <a:pt x="2551536" y="2822575"/>
                </a:lnTo>
                <a:lnTo>
                  <a:pt x="2551536" y="4032250"/>
                </a:lnTo>
                <a:lnTo>
                  <a:pt x="2551536" y="4838700"/>
                </a:lnTo>
                <a:lnTo>
                  <a:pt x="1063965" y="4838700"/>
                </a:lnTo>
                <a:lnTo>
                  <a:pt x="426434" y="4838700"/>
                </a:lnTo>
                <a:lnTo>
                  <a:pt x="426434" y="4838700"/>
                </a:lnTo>
                <a:lnTo>
                  <a:pt x="1414" y="4838700"/>
                </a:lnTo>
                <a:lnTo>
                  <a:pt x="1414" y="4032250"/>
                </a:lnTo>
                <a:cubicBezTo>
                  <a:pt x="943" y="3753689"/>
                  <a:pt x="471" y="3475129"/>
                  <a:pt x="0" y="3196568"/>
                </a:cubicBezTo>
                <a:cubicBezTo>
                  <a:pt x="471" y="3071904"/>
                  <a:pt x="943" y="2947239"/>
                  <a:pt x="1414" y="2822575"/>
                </a:cubicBezTo>
                <a:lnTo>
                  <a:pt x="1414" y="0"/>
                </a:lnTo>
                <a:close/>
              </a:path>
            </a:pathLst>
          </a:custGeom>
          <a:solidFill>
            <a:schemeClr val="accent1">
              <a:lumMod val="20000"/>
              <a:lumOff val="80000"/>
            </a:schemeClr>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spcAft>
                <a:spcPts val="600"/>
              </a:spcAft>
            </a:pPr>
            <a:r>
              <a:rPr lang="en-US" sz="2000" u="sng" dirty="0">
                <a:solidFill>
                  <a:schemeClr val="tx1"/>
                </a:solidFill>
                <a:ea typeface="Verdana" panose="020B0604030504040204" pitchFamily="34" charset="0"/>
                <a:cs typeface="Verdana" panose="020B0604030504040204" pitchFamily="34" charset="0"/>
              </a:rPr>
              <a:t>Media Types</a:t>
            </a:r>
          </a:p>
          <a:p>
            <a:pPr marL="285750" indent="-285750">
              <a:spcAft>
                <a:spcPts val="600"/>
              </a:spcAft>
              <a:buFont typeface="Arial" panose="020B0604020202020204" pitchFamily="34" charset="0"/>
              <a:buChar char="•"/>
            </a:pPr>
            <a:r>
              <a:rPr lang="en-US" sz="2000" b="1" dirty="0">
                <a:solidFill>
                  <a:schemeClr val="tx1"/>
                </a:solidFill>
                <a:ea typeface="Verdana" panose="020B0604030504040204" pitchFamily="34" charset="0"/>
                <a:cs typeface="Verdana" panose="020B0604030504040204" pitchFamily="34" charset="0"/>
              </a:rPr>
              <a:t>Report:</a:t>
            </a:r>
            <a:r>
              <a:rPr lang="en-US" sz="2000" dirty="0">
                <a:solidFill>
                  <a:schemeClr val="tx1"/>
                </a:solidFill>
                <a:ea typeface="Verdana" panose="020B0604030504040204" pitchFamily="34" charset="0"/>
                <a:cs typeface="Verdana" panose="020B0604030504040204" pitchFamily="34" charset="0"/>
              </a:rPr>
              <a:t> Opens in new window as a text file </a:t>
            </a:r>
          </a:p>
          <a:p>
            <a:pPr marL="285750" indent="-285750">
              <a:buFont typeface="Arial" panose="020B0604020202020204" pitchFamily="34" charset="0"/>
              <a:buChar char="•"/>
            </a:pPr>
            <a:r>
              <a:rPr lang="en-US" sz="2000" b="1" dirty="0">
                <a:solidFill>
                  <a:schemeClr val="tx1"/>
                </a:solidFill>
                <a:ea typeface="Verdana" panose="020B0604030504040204" pitchFamily="34" charset="0"/>
                <a:cs typeface="Verdana" panose="020B0604030504040204" pitchFamily="34" charset="0"/>
              </a:rPr>
              <a:t>Data File: </a:t>
            </a:r>
            <a:r>
              <a:rPr lang="en-US" sz="2000" dirty="0">
                <a:solidFill>
                  <a:schemeClr val="tx1"/>
                </a:solidFill>
                <a:ea typeface="Verdana" panose="020B0604030504040204" pitchFamily="34" charset="0"/>
                <a:cs typeface="Verdana" panose="020B0604030504040204" pitchFamily="34" charset="0"/>
              </a:rPr>
              <a:t>Import to Excel to filter results</a:t>
            </a:r>
          </a:p>
          <a:p>
            <a:pPr marL="285750" indent="-285750">
              <a:buFont typeface="Arial" panose="020B0604020202020204" pitchFamily="34" charset="0"/>
              <a:buChar char="•"/>
            </a:pPr>
            <a:endParaRPr lang="en-US" sz="2000" dirty="0">
              <a:solidFill>
                <a:schemeClr val="tx1"/>
              </a:solidFill>
              <a:ea typeface="Verdana" panose="020B0604030504040204" pitchFamily="34" charset="0"/>
              <a:cs typeface="Verdana" panose="020B0604030504040204" pitchFamily="34" charset="0"/>
            </a:endParaRPr>
          </a:p>
          <a:p>
            <a:r>
              <a:rPr lang="en-US" sz="2000" dirty="0">
                <a:solidFill>
                  <a:schemeClr val="tx1"/>
                </a:solidFill>
                <a:ea typeface="Verdana" panose="020B0604030504040204" pitchFamily="34" charset="0"/>
                <a:cs typeface="Verdana" panose="020B0604030504040204" pitchFamily="34" charset="0"/>
              </a:rPr>
              <a:t>* Contact your campus WebGrants System  Administrator to obtain access to GPA reports</a:t>
            </a:r>
          </a:p>
        </p:txBody>
      </p:sp>
      <p:sp>
        <p:nvSpPr>
          <p:cNvPr id="7" name="TextBox 6">
            <a:extLst>
              <a:ext uri="{FF2B5EF4-FFF2-40B4-BE49-F238E27FC236}">
                <a16:creationId xmlns:a16="http://schemas.microsoft.com/office/drawing/2014/main" id="{56A41F7D-3E1E-4FC2-AE53-5A1E1173F92C}"/>
              </a:ext>
            </a:extLst>
          </p:cNvPr>
          <p:cNvSpPr txBox="1"/>
          <p:nvPr/>
        </p:nvSpPr>
        <p:spPr>
          <a:xfrm>
            <a:off x="6505331" y="4488566"/>
            <a:ext cx="720969" cy="646331"/>
          </a:xfrm>
          <a:prstGeom prst="rect">
            <a:avLst/>
          </a:prstGeom>
          <a:solidFill>
            <a:srgbClr val="FFFF00">
              <a:alpha val="38000"/>
            </a:srgbClr>
          </a:solidFill>
        </p:spPr>
        <p:txBody>
          <a:bodyPr wrap="square" rtlCol="0">
            <a:spAutoFit/>
          </a:bodyPr>
          <a:lstStyle/>
          <a:p>
            <a:endParaRPr lang="en-US" dirty="0"/>
          </a:p>
          <a:p>
            <a:endParaRPr lang="en-US" dirty="0"/>
          </a:p>
        </p:txBody>
      </p:sp>
      <p:pic>
        <p:nvPicPr>
          <p:cNvPr id="9" name="Picture 8">
            <a:extLst>
              <a:ext uri="{FF2B5EF4-FFF2-40B4-BE49-F238E27FC236}">
                <a16:creationId xmlns:a16="http://schemas.microsoft.com/office/drawing/2014/main" id="{756F2393-1D31-483E-BEFF-D611FB1F5B31}"/>
              </a:ext>
            </a:extLst>
          </p:cNvPr>
          <p:cNvPicPr>
            <a:picLocks noChangeAspect="1"/>
          </p:cNvPicPr>
          <p:nvPr/>
        </p:nvPicPr>
        <p:blipFill>
          <a:blip r:embed="rId5"/>
          <a:stretch>
            <a:fillRect/>
          </a:stretch>
        </p:blipFill>
        <p:spPr>
          <a:xfrm>
            <a:off x="349250" y="2491951"/>
            <a:ext cx="8934451" cy="953177"/>
          </a:xfrm>
          <a:prstGeom prst="rect">
            <a:avLst/>
          </a:prstGeom>
        </p:spPr>
      </p:pic>
      <p:sp>
        <p:nvSpPr>
          <p:cNvPr id="2" name="TextBox 1">
            <a:extLst>
              <a:ext uri="{FF2B5EF4-FFF2-40B4-BE49-F238E27FC236}">
                <a16:creationId xmlns:a16="http://schemas.microsoft.com/office/drawing/2014/main" id="{FFF79A04-930D-49CE-A519-E660CE5B5C44}"/>
              </a:ext>
            </a:extLst>
          </p:cNvPr>
          <p:cNvSpPr txBox="1"/>
          <p:nvPr/>
        </p:nvSpPr>
        <p:spPr>
          <a:xfrm>
            <a:off x="3352800" y="2852750"/>
            <a:ext cx="990600" cy="215444"/>
          </a:xfrm>
          <a:prstGeom prst="rect">
            <a:avLst/>
          </a:prstGeom>
          <a:solidFill>
            <a:schemeClr val="bg1"/>
          </a:solidFill>
        </p:spPr>
        <p:txBody>
          <a:bodyPr wrap="square" lIns="0" tIns="0" rIns="0" bIns="0" rtlCol="0">
            <a:spAutoFit/>
          </a:bodyPr>
          <a:lstStyle/>
          <a:p>
            <a:r>
              <a:rPr lang="en-US" sz="1400" dirty="0"/>
              <a:t> 2020-2021</a:t>
            </a:r>
          </a:p>
        </p:txBody>
      </p:sp>
      <p:cxnSp>
        <p:nvCxnSpPr>
          <p:cNvPr id="10" name="Straight Arrow Connector 9">
            <a:extLst>
              <a:ext uri="{FF2B5EF4-FFF2-40B4-BE49-F238E27FC236}">
                <a16:creationId xmlns:a16="http://schemas.microsoft.com/office/drawing/2014/main" id="{8E08EEA0-E5E5-4919-9C1C-AD1A6B947D1D}"/>
              </a:ext>
            </a:extLst>
          </p:cNvPr>
          <p:cNvCxnSpPr>
            <a:cxnSpLocks/>
          </p:cNvCxnSpPr>
          <p:nvPr/>
        </p:nvCxnSpPr>
        <p:spPr>
          <a:xfrm flipH="1">
            <a:off x="7155868" y="2676525"/>
            <a:ext cx="2409560" cy="19462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B8DC79B-AEFC-41C8-B08E-6DA7DF7FC6A6}"/>
              </a:ext>
            </a:extLst>
          </p:cNvPr>
          <p:cNvCxnSpPr>
            <a:cxnSpLocks/>
          </p:cNvCxnSpPr>
          <p:nvPr/>
        </p:nvCxnSpPr>
        <p:spPr>
          <a:xfrm flipH="1">
            <a:off x="7161638" y="3677365"/>
            <a:ext cx="2403790" cy="12681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560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B8FB6AAD-6144-495C-84CD-B7F08BD72449}"/>
              </a:ext>
            </a:extLst>
          </p:cNvPr>
          <p:cNvSpPr txBox="1">
            <a:spLocks noGrp="1"/>
          </p:cNvSpPr>
          <p:nvPr>
            <p:ph idx="1"/>
          </p:nvPr>
        </p:nvSpPr>
        <p:spPr>
          <a:xfrm>
            <a:off x="838200" y="1825625"/>
            <a:ext cx="10515600" cy="4351338"/>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7200" b="1" dirty="0">
                <a:ln/>
                <a:solidFill>
                  <a:schemeClr val="accent3"/>
                </a:solidFill>
                <a:latin typeface="Verdana" panose="020B0604030504040204" pitchFamily="34" charset="0"/>
                <a:ea typeface="Verdana" panose="020B0604030504040204" pitchFamily="34" charset="0"/>
                <a:cs typeface="Verdana" panose="020B0604030504040204" pitchFamily="34" charset="0"/>
              </a:rPr>
            </a:br>
            <a:r>
              <a:rPr lang="en-US" sz="7200" b="1" dirty="0">
                <a:ln/>
                <a:solidFill>
                  <a:schemeClr val="accent2"/>
                </a:solidFill>
                <a:latin typeface="Verdana" panose="020B0604030504040204" pitchFamily="34" charset="0"/>
                <a:ea typeface="Verdana" panose="020B0604030504040204" pitchFamily="34" charset="0"/>
                <a:cs typeface="Verdana" panose="020B0604030504040204" pitchFamily="34" charset="0"/>
              </a:rPr>
              <a:t>Getting WebGrants Access</a:t>
            </a:r>
            <a:br>
              <a:rPr lang="en-US" sz="7200" b="1" dirty="0">
                <a:ln/>
                <a:solidFill>
                  <a:schemeClr val="accent3"/>
                </a:solidFill>
                <a:latin typeface="Verdana" panose="020B0604030504040204" pitchFamily="34" charset="0"/>
                <a:ea typeface="Verdana" panose="020B0604030504040204" pitchFamily="34" charset="0"/>
                <a:cs typeface="Verdana" panose="020B0604030504040204" pitchFamily="34" charset="0"/>
              </a:rPr>
            </a:br>
            <a:r>
              <a:rPr lang="en-US" sz="7200" b="1" dirty="0">
                <a:ln/>
                <a:solidFill>
                  <a:schemeClr val="accent3"/>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403383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717964-3C84-407A-A93F-B841BA3A676B}"/>
              </a:ext>
            </a:extLst>
          </p:cNvPr>
          <p:cNvSpPr txBox="1">
            <a:spLocks/>
          </p:cNvSpPr>
          <p:nvPr/>
        </p:nvSpPr>
        <p:spPr>
          <a:xfrm>
            <a:off x="2957637" y="1339563"/>
            <a:ext cx="7391400" cy="873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4" name="Speech Bubble: Rectangle 3">
            <a:extLst>
              <a:ext uri="{FF2B5EF4-FFF2-40B4-BE49-F238E27FC236}">
                <a16:creationId xmlns:a16="http://schemas.microsoft.com/office/drawing/2014/main" id="{5749EBFC-F5EE-4E36-ABF0-7C9C1552BC39}"/>
              </a:ext>
            </a:extLst>
          </p:cNvPr>
          <p:cNvSpPr/>
          <p:nvPr/>
        </p:nvSpPr>
        <p:spPr>
          <a:xfrm>
            <a:off x="2286525" y="6015508"/>
            <a:ext cx="7294795" cy="398543"/>
          </a:xfrm>
          <a:prstGeom prst="wedgeRectCallout">
            <a:avLst>
              <a:gd name="adj1" fmla="val -21331"/>
              <a:gd name="adj2" fmla="val 50005"/>
            </a:avLst>
          </a:prstGeom>
          <a:solidFill>
            <a:schemeClr val="accent2">
              <a:lumMod val="40000"/>
              <a:lumOff val="60000"/>
            </a:schemeClr>
          </a:solid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2200" b="1" i="1" dirty="0">
                <a:solidFill>
                  <a:schemeClr val="tx1"/>
                </a:solidFill>
                <a:ea typeface="Verdana" panose="020B0604030504040204" pitchFamily="34" charset="0"/>
                <a:cs typeface="Verdana" panose="020B0604030504040204" pitchFamily="34" charset="0"/>
              </a:rPr>
              <a:t>Tip: </a:t>
            </a:r>
            <a:r>
              <a:rPr lang="en-US" sz="2200" i="1" dirty="0">
                <a:solidFill>
                  <a:schemeClr val="tx1"/>
                </a:solidFill>
                <a:ea typeface="Verdana" panose="020B0604030504040204" pitchFamily="34" charset="0"/>
                <a:cs typeface="Verdana" panose="020B0604030504040204" pitchFamily="34" charset="0"/>
              </a:rPr>
              <a:t>Look for key/legend at the top or the bottom of reports </a:t>
            </a:r>
          </a:p>
        </p:txBody>
      </p:sp>
      <p:pic>
        <p:nvPicPr>
          <p:cNvPr id="5" name="Picture 4">
            <a:extLst>
              <a:ext uri="{FF2B5EF4-FFF2-40B4-BE49-F238E27FC236}">
                <a16:creationId xmlns:a16="http://schemas.microsoft.com/office/drawing/2014/main" id="{692AEF0C-5340-435B-B8BE-8F33DC38ABBA}"/>
              </a:ext>
            </a:extLst>
          </p:cNvPr>
          <p:cNvPicPr>
            <a:picLocks noChangeAspect="1"/>
          </p:cNvPicPr>
          <p:nvPr/>
        </p:nvPicPr>
        <p:blipFill>
          <a:blip r:embed="rId4"/>
          <a:stretch>
            <a:fillRect/>
          </a:stretch>
        </p:blipFill>
        <p:spPr>
          <a:xfrm rot="20918469">
            <a:off x="8972833" y="2026409"/>
            <a:ext cx="2250237" cy="2969914"/>
          </a:xfrm>
          <a:prstGeom prst="rect">
            <a:avLst/>
          </a:prstGeom>
        </p:spPr>
      </p:pic>
      <p:sp>
        <p:nvSpPr>
          <p:cNvPr id="6" name="Content Placeholder 2">
            <a:extLst>
              <a:ext uri="{FF2B5EF4-FFF2-40B4-BE49-F238E27FC236}">
                <a16:creationId xmlns:a16="http://schemas.microsoft.com/office/drawing/2014/main" id="{7A6DAA76-38A9-4510-9026-D2D90C676D58}"/>
              </a:ext>
            </a:extLst>
          </p:cNvPr>
          <p:cNvSpPr>
            <a:spLocks noGrp="1"/>
          </p:cNvSpPr>
          <p:nvPr>
            <p:ph idx="1"/>
          </p:nvPr>
        </p:nvSpPr>
        <p:spPr>
          <a:xfrm>
            <a:off x="858122" y="2684835"/>
            <a:ext cx="8588375" cy="3047089"/>
          </a:xfrm>
        </p:spPr>
        <p:txBody>
          <a:bodyPr>
            <a:normAutofit lnSpcReduction="10000"/>
          </a:bodyPr>
          <a:lstStyle/>
          <a:p>
            <a:pPr marL="0" indent="0">
              <a:buNone/>
            </a:pPr>
            <a:r>
              <a:rPr lang="en-US" sz="2400" b="1" dirty="0">
                <a:solidFill>
                  <a:schemeClr val="accent2"/>
                </a:solidFill>
              </a:rPr>
              <a:t>Non-SSN GPA School Upload Report</a:t>
            </a:r>
          </a:p>
          <a:p>
            <a:pPr marL="736092" lvl="1" indent="-342900">
              <a:spcAft>
                <a:spcPts val="1800"/>
              </a:spcAft>
              <a:buClr>
                <a:schemeClr val="accent2"/>
              </a:buClr>
              <a:buSzPct val="100000"/>
              <a:buFont typeface="Arial" panose="020B0604020202020204" pitchFamily="34" charset="0"/>
              <a:buChar char="•"/>
            </a:pPr>
            <a:r>
              <a:rPr lang="en-US" sz="2200" b="0" dirty="0"/>
              <a:t>Confirm Non-SSN GPA Uploads</a:t>
            </a:r>
          </a:p>
          <a:p>
            <a:pPr marL="0" indent="0">
              <a:buNone/>
            </a:pPr>
            <a:r>
              <a:rPr lang="en-US" sz="2400" b="1" dirty="0">
                <a:solidFill>
                  <a:schemeClr val="accent2"/>
                </a:solidFill>
              </a:rPr>
              <a:t>Non-SSN GPA Status Report</a:t>
            </a:r>
            <a:endParaRPr lang="en-US" sz="2400" dirty="0">
              <a:solidFill>
                <a:schemeClr val="accent2"/>
              </a:solidFill>
            </a:endParaRPr>
          </a:p>
          <a:p>
            <a:pPr marL="850392" lvl="1" indent="-457200">
              <a:buClr>
                <a:schemeClr val="accent2"/>
              </a:buClr>
              <a:buSzPct val="100000"/>
              <a:buFont typeface="Arial" panose="020B0604020202020204" pitchFamily="34" charset="0"/>
              <a:buChar char="•"/>
            </a:pPr>
            <a:r>
              <a:rPr lang="en-US" sz="2200" b="0" dirty="0"/>
              <a:t>Identify unmatched GPAs</a:t>
            </a:r>
          </a:p>
          <a:p>
            <a:pPr marL="1010412" lvl="2" indent="-342900">
              <a:spcAft>
                <a:spcPts val="600"/>
              </a:spcAft>
              <a:buClr>
                <a:schemeClr val="accent2"/>
              </a:buClr>
              <a:buSzPct val="75000"/>
              <a:buFont typeface="Wingdings" panose="05000000000000000000" pitchFamily="2" charset="2"/>
              <a:buChar char="Ø"/>
            </a:pPr>
            <a:r>
              <a:rPr lang="en-US" sz="2200" b="0" dirty="0"/>
              <a:t>Use Student Aid Report (SAR)/Cal-SAR for editing/matching</a:t>
            </a:r>
          </a:p>
          <a:p>
            <a:pPr marL="850392" lvl="1" indent="-457200">
              <a:buClr>
                <a:schemeClr val="accent2"/>
              </a:buClr>
              <a:buSzPct val="100000"/>
              <a:buFont typeface="Arial" panose="020B0604020202020204" pitchFamily="34" charset="0"/>
              <a:buChar char="•"/>
            </a:pPr>
            <a:r>
              <a:rPr lang="en-US" sz="2200" b="0" dirty="0"/>
              <a:t>Identify missing applications (“NO APP”)</a:t>
            </a:r>
          </a:p>
          <a:p>
            <a:pPr marL="1124712" lvl="2" indent="-457200">
              <a:buClr>
                <a:schemeClr val="accent2"/>
              </a:buClr>
              <a:buSzPct val="75000"/>
              <a:buFont typeface="Wingdings" panose="05000000000000000000" pitchFamily="2" charset="2"/>
              <a:buChar char="Ø"/>
            </a:pPr>
            <a:r>
              <a:rPr lang="en-US" sz="2200" b="0" dirty="0"/>
              <a:t>Remind students to submit FAFSA/CADAA by the March 2</a:t>
            </a:r>
            <a:r>
              <a:rPr lang="en-US" sz="2200" b="0" baseline="30000" dirty="0"/>
              <a:t>nd </a:t>
            </a:r>
            <a:r>
              <a:rPr lang="en-US" sz="2200" b="0" dirty="0"/>
              <a:t>deadline</a:t>
            </a:r>
            <a:endParaRPr lang="en-US" sz="2200" dirty="0"/>
          </a:p>
        </p:txBody>
      </p:sp>
      <p:sp>
        <p:nvSpPr>
          <p:cNvPr id="7" name="Title 1">
            <a:extLst>
              <a:ext uri="{FF2B5EF4-FFF2-40B4-BE49-F238E27FC236}">
                <a16:creationId xmlns:a16="http://schemas.microsoft.com/office/drawing/2014/main" id="{295C66CA-110D-4757-A320-AC82B6A1C95B}"/>
              </a:ext>
            </a:extLst>
          </p:cNvPr>
          <p:cNvSpPr>
            <a:spLocks noGrp="1"/>
          </p:cNvSpPr>
          <p:nvPr>
            <p:ph type="title"/>
          </p:nvPr>
        </p:nvSpPr>
        <p:spPr>
          <a:xfrm>
            <a:off x="4440362" y="1126076"/>
            <a:ext cx="3075702" cy="1143000"/>
          </a:xfrm>
        </p:spPr>
        <p:txBody>
          <a:bodyPr/>
          <a:lstStyle/>
          <a:p>
            <a:r>
              <a:rPr lang="en-US" dirty="0"/>
              <a:t>GPA Reports</a:t>
            </a:r>
          </a:p>
        </p:txBody>
      </p:sp>
    </p:spTree>
    <p:extLst>
      <p:ext uri="{BB962C8B-B14F-4D97-AF65-F5344CB8AC3E}">
        <p14:creationId xmlns:p14="http://schemas.microsoft.com/office/powerpoint/2010/main" val="106170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55867-65D8-451B-9A32-3CD0E7DD3D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058" y="1994899"/>
            <a:ext cx="8909764" cy="4748801"/>
          </a:xfrm>
          <a:prstGeom prst="rect">
            <a:avLst/>
          </a:prstGeom>
        </p:spPr>
      </p:pic>
      <p:sp>
        <p:nvSpPr>
          <p:cNvPr id="5" name="Title 1">
            <a:extLst>
              <a:ext uri="{FF2B5EF4-FFF2-40B4-BE49-F238E27FC236}">
                <a16:creationId xmlns:a16="http://schemas.microsoft.com/office/drawing/2014/main" id="{D00CFC6D-A588-4CED-A70B-647FD75F5E9F}"/>
              </a:ext>
            </a:extLst>
          </p:cNvPr>
          <p:cNvSpPr>
            <a:spLocks noGrp="1"/>
          </p:cNvSpPr>
          <p:nvPr>
            <p:ph type="title"/>
          </p:nvPr>
        </p:nvSpPr>
        <p:spPr>
          <a:xfrm>
            <a:off x="2631712" y="1029508"/>
            <a:ext cx="6410688" cy="1143000"/>
          </a:xfrm>
        </p:spPr>
        <p:txBody>
          <a:bodyPr/>
          <a:lstStyle/>
          <a:p>
            <a:r>
              <a:rPr lang="en-US" dirty="0"/>
              <a:t>Non-SSN GPA Status Report</a:t>
            </a:r>
          </a:p>
        </p:txBody>
      </p:sp>
      <p:sp>
        <p:nvSpPr>
          <p:cNvPr id="6" name="Rectangle 5">
            <a:extLst>
              <a:ext uri="{FF2B5EF4-FFF2-40B4-BE49-F238E27FC236}">
                <a16:creationId xmlns:a16="http://schemas.microsoft.com/office/drawing/2014/main" id="{54436AD2-D074-487F-8301-41AC55704F0D}"/>
              </a:ext>
            </a:extLst>
          </p:cNvPr>
          <p:cNvSpPr/>
          <p:nvPr/>
        </p:nvSpPr>
        <p:spPr>
          <a:xfrm>
            <a:off x="109040" y="1943100"/>
            <a:ext cx="9034960" cy="4800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FF42346-7762-46F6-B69D-617990B5A872}"/>
              </a:ext>
            </a:extLst>
          </p:cNvPr>
          <p:cNvSpPr/>
          <p:nvPr/>
        </p:nvSpPr>
        <p:spPr>
          <a:xfrm rot="10800000">
            <a:off x="152400" y="3165229"/>
            <a:ext cx="2667000" cy="30573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ectangle: Rounded Corners 7">
            <a:extLst>
              <a:ext uri="{FF2B5EF4-FFF2-40B4-BE49-F238E27FC236}">
                <a16:creationId xmlns:a16="http://schemas.microsoft.com/office/drawing/2014/main" id="{575515D4-C155-4DD2-BD09-2DB80718BEFE}"/>
              </a:ext>
            </a:extLst>
          </p:cNvPr>
          <p:cNvSpPr/>
          <p:nvPr/>
        </p:nvSpPr>
        <p:spPr>
          <a:xfrm rot="10800000">
            <a:off x="152400" y="5817016"/>
            <a:ext cx="2743200" cy="28066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Rectangle 8">
            <a:extLst>
              <a:ext uri="{FF2B5EF4-FFF2-40B4-BE49-F238E27FC236}">
                <a16:creationId xmlns:a16="http://schemas.microsoft.com/office/drawing/2014/main" id="{3DEAAE76-1089-4173-8594-C4E53A4DE0EC}"/>
              </a:ext>
            </a:extLst>
          </p:cNvPr>
          <p:cNvSpPr/>
          <p:nvPr/>
        </p:nvSpPr>
        <p:spPr>
          <a:xfrm>
            <a:off x="118985" y="3694084"/>
            <a:ext cx="9025015" cy="1143000"/>
          </a:xfrm>
          <a:prstGeom prst="rect">
            <a:avLst/>
          </a:prstGeom>
          <a:solidFill>
            <a:srgbClr val="FFFF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dirty="0"/>
              <a:t>`</a:t>
            </a:r>
          </a:p>
        </p:txBody>
      </p:sp>
      <p:sp>
        <p:nvSpPr>
          <p:cNvPr id="10" name="Speech Bubble: Rectangle 9">
            <a:extLst>
              <a:ext uri="{FF2B5EF4-FFF2-40B4-BE49-F238E27FC236}">
                <a16:creationId xmlns:a16="http://schemas.microsoft.com/office/drawing/2014/main" id="{19D3640C-3ABA-4133-9281-9ADFE3895D53}"/>
              </a:ext>
            </a:extLst>
          </p:cNvPr>
          <p:cNvSpPr/>
          <p:nvPr/>
        </p:nvSpPr>
        <p:spPr>
          <a:xfrm>
            <a:off x="9412285" y="1866900"/>
            <a:ext cx="2627315" cy="962025"/>
          </a:xfrm>
          <a:custGeom>
            <a:avLst/>
            <a:gdLst>
              <a:gd name="connsiteX0" fmla="*/ 0 w 2310032"/>
              <a:gd name="connsiteY0" fmla="*/ 0 h 744618"/>
              <a:gd name="connsiteX1" fmla="*/ 385005 w 2310032"/>
              <a:gd name="connsiteY1" fmla="*/ 0 h 744618"/>
              <a:gd name="connsiteX2" fmla="*/ 385005 w 2310032"/>
              <a:gd name="connsiteY2" fmla="*/ 0 h 744618"/>
              <a:gd name="connsiteX3" fmla="*/ 962513 w 2310032"/>
              <a:gd name="connsiteY3" fmla="*/ 0 h 744618"/>
              <a:gd name="connsiteX4" fmla="*/ 2310032 w 2310032"/>
              <a:gd name="connsiteY4" fmla="*/ 0 h 744618"/>
              <a:gd name="connsiteX5" fmla="*/ 2310032 w 2310032"/>
              <a:gd name="connsiteY5" fmla="*/ 434361 h 744618"/>
              <a:gd name="connsiteX6" fmla="*/ 2310032 w 2310032"/>
              <a:gd name="connsiteY6" fmla="*/ 434361 h 744618"/>
              <a:gd name="connsiteX7" fmla="*/ 2310032 w 2310032"/>
              <a:gd name="connsiteY7" fmla="*/ 620515 h 744618"/>
              <a:gd name="connsiteX8" fmla="*/ 2310032 w 2310032"/>
              <a:gd name="connsiteY8" fmla="*/ 744618 h 744618"/>
              <a:gd name="connsiteX9" fmla="*/ 962513 w 2310032"/>
              <a:gd name="connsiteY9" fmla="*/ 744618 h 744618"/>
              <a:gd name="connsiteX10" fmla="*/ 385005 w 2310032"/>
              <a:gd name="connsiteY10" fmla="*/ 744618 h 744618"/>
              <a:gd name="connsiteX11" fmla="*/ 385005 w 2310032"/>
              <a:gd name="connsiteY11" fmla="*/ 744618 h 744618"/>
              <a:gd name="connsiteX12" fmla="*/ 0 w 2310032"/>
              <a:gd name="connsiteY12" fmla="*/ 744618 h 744618"/>
              <a:gd name="connsiteX13" fmla="*/ 0 w 2310032"/>
              <a:gd name="connsiteY13" fmla="*/ 620515 h 744618"/>
              <a:gd name="connsiteX14" fmla="*/ -3140142 w 2310032"/>
              <a:gd name="connsiteY14" fmla="*/ 1597191 h 744618"/>
              <a:gd name="connsiteX15" fmla="*/ 0 w 2310032"/>
              <a:gd name="connsiteY15" fmla="*/ 434361 h 744618"/>
              <a:gd name="connsiteX16" fmla="*/ 0 w 2310032"/>
              <a:gd name="connsiteY16" fmla="*/ 0 h 744618"/>
              <a:gd name="connsiteX0" fmla="*/ 3242 w 2313274"/>
              <a:gd name="connsiteY0" fmla="*/ 0 h 744618"/>
              <a:gd name="connsiteX1" fmla="*/ 388247 w 2313274"/>
              <a:gd name="connsiteY1" fmla="*/ 0 h 744618"/>
              <a:gd name="connsiteX2" fmla="*/ 388247 w 2313274"/>
              <a:gd name="connsiteY2" fmla="*/ 0 h 744618"/>
              <a:gd name="connsiteX3" fmla="*/ 965755 w 2313274"/>
              <a:gd name="connsiteY3" fmla="*/ 0 h 744618"/>
              <a:gd name="connsiteX4" fmla="*/ 2313274 w 2313274"/>
              <a:gd name="connsiteY4" fmla="*/ 0 h 744618"/>
              <a:gd name="connsiteX5" fmla="*/ 2313274 w 2313274"/>
              <a:gd name="connsiteY5" fmla="*/ 434361 h 744618"/>
              <a:gd name="connsiteX6" fmla="*/ 2313274 w 2313274"/>
              <a:gd name="connsiteY6" fmla="*/ 434361 h 744618"/>
              <a:gd name="connsiteX7" fmla="*/ 2313274 w 2313274"/>
              <a:gd name="connsiteY7" fmla="*/ 620515 h 744618"/>
              <a:gd name="connsiteX8" fmla="*/ 2313274 w 2313274"/>
              <a:gd name="connsiteY8" fmla="*/ 744618 h 744618"/>
              <a:gd name="connsiteX9" fmla="*/ 965755 w 2313274"/>
              <a:gd name="connsiteY9" fmla="*/ 744618 h 744618"/>
              <a:gd name="connsiteX10" fmla="*/ 388247 w 2313274"/>
              <a:gd name="connsiteY10" fmla="*/ 744618 h 744618"/>
              <a:gd name="connsiteX11" fmla="*/ 388247 w 2313274"/>
              <a:gd name="connsiteY11" fmla="*/ 744618 h 744618"/>
              <a:gd name="connsiteX12" fmla="*/ 3242 w 2313274"/>
              <a:gd name="connsiteY12" fmla="*/ 744618 h 744618"/>
              <a:gd name="connsiteX13" fmla="*/ 3242 w 2313274"/>
              <a:gd name="connsiteY13" fmla="*/ 620515 h 744618"/>
              <a:gd name="connsiteX14" fmla="*/ 0 w 2313274"/>
              <a:gd name="connsiteY14" fmla="*/ 631991 h 744618"/>
              <a:gd name="connsiteX15" fmla="*/ 3242 w 2313274"/>
              <a:gd name="connsiteY15" fmla="*/ 434361 h 744618"/>
              <a:gd name="connsiteX16" fmla="*/ 3242 w 2313274"/>
              <a:gd name="connsiteY16" fmla="*/ 0 h 74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3274" h="744618">
                <a:moveTo>
                  <a:pt x="3242" y="0"/>
                </a:moveTo>
                <a:lnTo>
                  <a:pt x="388247" y="0"/>
                </a:lnTo>
                <a:lnTo>
                  <a:pt x="388247" y="0"/>
                </a:lnTo>
                <a:lnTo>
                  <a:pt x="965755" y="0"/>
                </a:lnTo>
                <a:lnTo>
                  <a:pt x="2313274" y="0"/>
                </a:lnTo>
                <a:lnTo>
                  <a:pt x="2313274" y="434361"/>
                </a:lnTo>
                <a:lnTo>
                  <a:pt x="2313274" y="434361"/>
                </a:lnTo>
                <a:lnTo>
                  <a:pt x="2313274" y="620515"/>
                </a:lnTo>
                <a:lnTo>
                  <a:pt x="2313274" y="744618"/>
                </a:lnTo>
                <a:lnTo>
                  <a:pt x="965755" y="744618"/>
                </a:lnTo>
                <a:lnTo>
                  <a:pt x="388247" y="744618"/>
                </a:lnTo>
                <a:lnTo>
                  <a:pt x="388247" y="744618"/>
                </a:lnTo>
                <a:lnTo>
                  <a:pt x="3242" y="744618"/>
                </a:lnTo>
                <a:lnTo>
                  <a:pt x="3242" y="620515"/>
                </a:lnTo>
                <a:lnTo>
                  <a:pt x="0" y="631991"/>
                </a:lnTo>
                <a:cubicBezTo>
                  <a:pt x="1081" y="566114"/>
                  <a:pt x="2161" y="500238"/>
                  <a:pt x="3242" y="434361"/>
                </a:cubicBezTo>
                <a:lnTo>
                  <a:pt x="3242" y="0"/>
                </a:lnTo>
                <a:close/>
              </a:path>
            </a:pathLst>
          </a:custGeom>
          <a:solidFill>
            <a:schemeClr val="accent5">
              <a:lumMod val="20000"/>
              <a:lumOff val="8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91440" bIns="182880" rtlCol="0" anchor="ctr"/>
          <a:lstStyle/>
          <a:p>
            <a:pPr>
              <a:spcAft>
                <a:spcPts val="600"/>
              </a:spcAft>
            </a:pPr>
            <a:r>
              <a:rPr lang="en-US" sz="1700" b="1" dirty="0">
                <a:solidFill>
                  <a:schemeClr val="tx1"/>
                </a:solidFill>
                <a:ea typeface="Verdana" panose="020B0604030504040204" pitchFamily="34" charset="0"/>
                <a:cs typeface="Verdana" panose="020B0604030504040204" pitchFamily="34" charset="0"/>
              </a:rPr>
              <a:t>YES=</a:t>
            </a:r>
            <a:r>
              <a:rPr lang="en-US" sz="1700" dirty="0">
                <a:solidFill>
                  <a:schemeClr val="tx1"/>
                </a:solidFill>
                <a:ea typeface="Verdana" panose="020B0604030504040204" pitchFamily="34" charset="0"/>
                <a:cs typeface="Verdana" panose="020B0604030504040204" pitchFamily="34" charset="0"/>
              </a:rPr>
              <a:t> GPA matched to FAFSA/CADAA. No further action needed </a:t>
            </a:r>
          </a:p>
        </p:txBody>
      </p:sp>
      <p:sp>
        <p:nvSpPr>
          <p:cNvPr id="11" name="Rectangle 10">
            <a:extLst>
              <a:ext uri="{FF2B5EF4-FFF2-40B4-BE49-F238E27FC236}">
                <a16:creationId xmlns:a16="http://schemas.microsoft.com/office/drawing/2014/main" id="{5E6EB4F3-191F-45A8-8FDD-E47AC29D7541}"/>
              </a:ext>
            </a:extLst>
          </p:cNvPr>
          <p:cNvSpPr/>
          <p:nvPr/>
        </p:nvSpPr>
        <p:spPr>
          <a:xfrm>
            <a:off x="118985" y="6096276"/>
            <a:ext cx="9014376" cy="211825"/>
          </a:xfrm>
          <a:prstGeom prst="rect">
            <a:avLst/>
          </a:prstGeom>
          <a:solidFill>
            <a:srgbClr val="FFFF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Speech Bubble: Rectangle 11">
            <a:extLst>
              <a:ext uri="{FF2B5EF4-FFF2-40B4-BE49-F238E27FC236}">
                <a16:creationId xmlns:a16="http://schemas.microsoft.com/office/drawing/2014/main" id="{F8A38C1C-86A5-4467-B07C-07B41F4DF501}"/>
              </a:ext>
            </a:extLst>
          </p:cNvPr>
          <p:cNvSpPr/>
          <p:nvPr/>
        </p:nvSpPr>
        <p:spPr>
          <a:xfrm>
            <a:off x="9412285" y="3047980"/>
            <a:ext cx="2627315" cy="3585389"/>
          </a:xfrm>
          <a:prstGeom prst="wedgeRectCallout">
            <a:avLst>
              <a:gd name="adj1" fmla="val -62718"/>
              <a:gd name="adj2" fmla="val -14418"/>
            </a:avLst>
          </a:prstGeom>
          <a:solidFill>
            <a:schemeClr val="accent5">
              <a:lumMod val="20000"/>
              <a:lumOff val="8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82880" tIns="0" rIns="91440" bIns="0" rtlCol="0" anchor="ctr"/>
          <a:lstStyle/>
          <a:p>
            <a:pPr>
              <a:spcAft>
                <a:spcPts val="600"/>
              </a:spcAft>
            </a:pPr>
            <a:r>
              <a:rPr lang="en-US" sz="1900" b="1" dirty="0">
                <a:solidFill>
                  <a:schemeClr val="tx1"/>
                </a:solidFill>
                <a:ea typeface="Verdana" panose="020B0604030504040204" pitchFamily="34" charset="0"/>
                <a:cs typeface="Verdana" panose="020B0604030504040204" pitchFamily="34" charset="0"/>
              </a:rPr>
              <a:t>Outreach to all following students</a:t>
            </a:r>
            <a:r>
              <a:rPr lang="en-US" sz="1700" b="1" dirty="0">
                <a:solidFill>
                  <a:schemeClr val="tx1"/>
                </a:solidFill>
                <a:ea typeface="Verdana" panose="020B0604030504040204" pitchFamily="34" charset="0"/>
                <a:cs typeface="Verdana" panose="020B0604030504040204" pitchFamily="34" charset="0"/>
              </a:rPr>
              <a:t>:</a:t>
            </a:r>
          </a:p>
          <a:p>
            <a:pPr>
              <a:spcAft>
                <a:spcPts val="300"/>
              </a:spcAft>
            </a:pPr>
            <a:r>
              <a:rPr lang="en-US" sz="1700" b="1" dirty="0">
                <a:solidFill>
                  <a:schemeClr val="tx1"/>
                </a:solidFill>
                <a:ea typeface="Verdana" panose="020B0604030504040204" pitchFamily="34" charset="0"/>
                <a:cs typeface="Verdana" panose="020B0604030504040204" pitchFamily="34" charset="0"/>
              </a:rPr>
              <a:t>NO= </a:t>
            </a:r>
            <a:r>
              <a:rPr lang="en-US" sz="1700" b="1" dirty="0">
                <a:solidFill>
                  <a:srgbClr val="FF0000"/>
                </a:solidFill>
                <a:ea typeface="Verdana" panose="020B0604030504040204" pitchFamily="34" charset="0"/>
                <a:cs typeface="Verdana" panose="020B0604030504040204" pitchFamily="34" charset="0"/>
              </a:rPr>
              <a:t>Unmatched</a:t>
            </a:r>
          </a:p>
          <a:p>
            <a:pPr marL="285750" indent="-285750">
              <a:spcAft>
                <a:spcPts val="600"/>
              </a:spcAft>
              <a:buFont typeface="Arial" panose="020B0604020202020204" pitchFamily="34" charset="0"/>
              <a:buChar char="•"/>
            </a:pPr>
            <a:r>
              <a:rPr lang="en-US" sz="1700" dirty="0">
                <a:solidFill>
                  <a:schemeClr val="tx1"/>
                </a:solidFill>
                <a:ea typeface="Verdana" panose="020B0604030504040204" pitchFamily="34" charset="0"/>
                <a:cs typeface="Verdana" panose="020B0604030504040204" pitchFamily="34" charset="0"/>
              </a:rPr>
              <a:t>Ask students to provide SAR/Cal-SAR</a:t>
            </a:r>
          </a:p>
          <a:p>
            <a:pPr marL="285750" indent="-285750">
              <a:spcAft>
                <a:spcPts val="600"/>
              </a:spcAft>
              <a:buFont typeface="Arial" panose="020B0604020202020204" pitchFamily="34" charset="0"/>
              <a:buChar char="•"/>
            </a:pPr>
            <a:r>
              <a:rPr lang="en-US" sz="1700" dirty="0">
                <a:solidFill>
                  <a:schemeClr val="tx1"/>
                </a:solidFill>
                <a:ea typeface="Verdana" panose="020B0604030504040204" pitchFamily="34" charset="0"/>
                <a:cs typeface="Verdana" panose="020B0604030504040204" pitchFamily="34" charset="0"/>
              </a:rPr>
              <a:t>Edit GPA to mirror SAR/Cal-SAR</a:t>
            </a:r>
          </a:p>
          <a:p>
            <a:pPr>
              <a:spcAft>
                <a:spcPts val="300"/>
              </a:spcAft>
            </a:pPr>
            <a:r>
              <a:rPr lang="en-US" sz="1700" b="1" dirty="0">
                <a:solidFill>
                  <a:schemeClr val="tx1"/>
                </a:solidFill>
                <a:ea typeface="Verdana" panose="020B0604030504040204" pitchFamily="34" charset="0"/>
                <a:cs typeface="Verdana" panose="020B0604030504040204" pitchFamily="34" charset="0"/>
              </a:rPr>
              <a:t>NO APP= </a:t>
            </a:r>
            <a:r>
              <a:rPr lang="en-US" sz="1700" b="1" dirty="0">
                <a:solidFill>
                  <a:srgbClr val="FF0000"/>
                </a:solidFill>
                <a:ea typeface="Verdana" panose="020B0604030504040204" pitchFamily="34" charset="0"/>
                <a:cs typeface="Verdana" panose="020B0604030504040204" pitchFamily="34" charset="0"/>
              </a:rPr>
              <a:t>No application found</a:t>
            </a:r>
          </a:p>
          <a:p>
            <a:pPr marL="285750" indent="-285750">
              <a:buFont typeface="Arial" panose="020B0604020202020204" pitchFamily="34" charset="0"/>
              <a:buChar char="•"/>
            </a:pPr>
            <a:r>
              <a:rPr lang="en-US" sz="1700" dirty="0">
                <a:solidFill>
                  <a:schemeClr val="tx1"/>
                </a:solidFill>
                <a:ea typeface="Verdana" panose="020B0604030504040204" pitchFamily="34" charset="0"/>
                <a:cs typeface="Verdana" panose="020B0604030504040204" pitchFamily="34" charset="0"/>
              </a:rPr>
              <a:t>Remind students to submit a FAFSA/CADAA</a:t>
            </a:r>
          </a:p>
        </p:txBody>
      </p:sp>
      <p:sp>
        <p:nvSpPr>
          <p:cNvPr id="13" name="Rectangle 12">
            <a:extLst>
              <a:ext uri="{FF2B5EF4-FFF2-40B4-BE49-F238E27FC236}">
                <a16:creationId xmlns:a16="http://schemas.microsoft.com/office/drawing/2014/main" id="{C7D45063-7100-4B2D-BF31-DE74C79A655A}"/>
              </a:ext>
            </a:extLst>
          </p:cNvPr>
          <p:cNvSpPr/>
          <p:nvPr/>
        </p:nvSpPr>
        <p:spPr>
          <a:xfrm>
            <a:off x="144780" y="6506475"/>
            <a:ext cx="9014376" cy="211825"/>
          </a:xfrm>
          <a:prstGeom prst="rect">
            <a:avLst/>
          </a:prstGeom>
          <a:solidFill>
            <a:srgbClr val="FFFF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Rectangle 13">
            <a:extLst>
              <a:ext uri="{FF2B5EF4-FFF2-40B4-BE49-F238E27FC236}">
                <a16:creationId xmlns:a16="http://schemas.microsoft.com/office/drawing/2014/main" id="{6DBDDEC0-7AD6-47A7-9546-605699BDD6DD}"/>
              </a:ext>
            </a:extLst>
          </p:cNvPr>
          <p:cNvSpPr/>
          <p:nvPr/>
        </p:nvSpPr>
        <p:spPr>
          <a:xfrm>
            <a:off x="6009912" y="2552700"/>
            <a:ext cx="467088" cy="41694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DED246DC-B954-4AF0-B474-07875E6BBAF2}"/>
              </a:ext>
            </a:extLst>
          </p:cNvPr>
          <p:cNvCxnSpPr>
            <a:cxnSpLocks/>
            <a:stCxn id="10" idx="15"/>
          </p:cNvCxnSpPr>
          <p:nvPr/>
        </p:nvCxnSpPr>
        <p:spPr>
          <a:xfrm flipH="1">
            <a:off x="6324603" y="2428082"/>
            <a:ext cx="3091364" cy="11718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6FA6AB4-E9DD-41D2-97E9-3F2061DE43D0}"/>
              </a:ext>
            </a:extLst>
          </p:cNvPr>
          <p:cNvSpPr txBox="1"/>
          <p:nvPr/>
        </p:nvSpPr>
        <p:spPr>
          <a:xfrm>
            <a:off x="4188732" y="2362615"/>
            <a:ext cx="467088" cy="184666"/>
          </a:xfrm>
          <a:prstGeom prst="rect">
            <a:avLst/>
          </a:prstGeom>
          <a:solidFill>
            <a:schemeClr val="bg1"/>
          </a:solidFill>
        </p:spPr>
        <p:txBody>
          <a:bodyPr wrap="square" lIns="0" tIns="0" rIns="0" bIns="0" rtlCol="0">
            <a:spAutoFit/>
          </a:bodyPr>
          <a:lstStyle/>
          <a:p>
            <a:r>
              <a:rPr lang="en-US" sz="1200" dirty="0">
                <a:latin typeface="Arial Narrow" panose="020B0606020202030204" pitchFamily="34" charset="0"/>
              </a:rPr>
              <a:t> 2020</a:t>
            </a:r>
          </a:p>
        </p:txBody>
      </p:sp>
      <p:sp>
        <p:nvSpPr>
          <p:cNvPr id="23" name="TextBox 22">
            <a:extLst>
              <a:ext uri="{FF2B5EF4-FFF2-40B4-BE49-F238E27FC236}">
                <a16:creationId xmlns:a16="http://schemas.microsoft.com/office/drawing/2014/main" id="{4830F877-90B4-48E0-B9F4-6E18F9ABB0E5}"/>
              </a:ext>
            </a:extLst>
          </p:cNvPr>
          <p:cNvSpPr txBox="1"/>
          <p:nvPr/>
        </p:nvSpPr>
        <p:spPr>
          <a:xfrm>
            <a:off x="1940832" y="3263437"/>
            <a:ext cx="299448" cy="169277"/>
          </a:xfrm>
          <a:prstGeom prst="rect">
            <a:avLst/>
          </a:prstGeom>
          <a:solidFill>
            <a:schemeClr val="bg1"/>
          </a:solidFill>
        </p:spPr>
        <p:txBody>
          <a:bodyPr wrap="square" lIns="0" tIns="0" rIns="0" bIns="0" rtlCol="0">
            <a:spAutoFit/>
          </a:bodyPr>
          <a:lstStyle/>
          <a:p>
            <a:r>
              <a:rPr lang="en-US" sz="1100" dirty="0">
                <a:latin typeface="Arial Narrow" panose="020B0606020202030204" pitchFamily="34" charset="0"/>
              </a:rPr>
              <a:t> 2020</a:t>
            </a:r>
          </a:p>
        </p:txBody>
      </p:sp>
      <p:sp>
        <p:nvSpPr>
          <p:cNvPr id="24" name="TextBox 23">
            <a:extLst>
              <a:ext uri="{FF2B5EF4-FFF2-40B4-BE49-F238E27FC236}">
                <a16:creationId xmlns:a16="http://schemas.microsoft.com/office/drawing/2014/main" id="{7585EBB8-01CA-4652-9DA6-61005DD40735}"/>
              </a:ext>
            </a:extLst>
          </p:cNvPr>
          <p:cNvSpPr txBox="1"/>
          <p:nvPr/>
        </p:nvSpPr>
        <p:spPr>
          <a:xfrm>
            <a:off x="1969407" y="5920912"/>
            <a:ext cx="299448" cy="169277"/>
          </a:xfrm>
          <a:prstGeom prst="rect">
            <a:avLst/>
          </a:prstGeom>
          <a:solidFill>
            <a:schemeClr val="bg1"/>
          </a:solidFill>
        </p:spPr>
        <p:txBody>
          <a:bodyPr wrap="square" lIns="0" tIns="0" rIns="0" bIns="0" rtlCol="0">
            <a:spAutoFit/>
          </a:bodyPr>
          <a:lstStyle/>
          <a:p>
            <a:r>
              <a:rPr lang="en-US" sz="1100" dirty="0">
                <a:latin typeface="Arial Narrow" panose="020B0606020202030204" pitchFamily="34" charset="0"/>
              </a:rPr>
              <a:t> 2019</a:t>
            </a:r>
          </a:p>
        </p:txBody>
      </p:sp>
    </p:spTree>
    <p:extLst>
      <p:ext uri="{BB962C8B-B14F-4D97-AF65-F5344CB8AC3E}">
        <p14:creationId xmlns:p14="http://schemas.microsoft.com/office/powerpoint/2010/main" val="56739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247B673-F54F-404C-9EE9-24C5E3DBE10E}"/>
              </a:ext>
            </a:extLst>
          </p:cNvPr>
          <p:cNvSpPr txBox="1">
            <a:spLocks/>
          </p:cNvSpPr>
          <p:nvPr/>
        </p:nvSpPr>
        <p:spPr>
          <a:xfrm>
            <a:off x="990600" y="1978025"/>
            <a:ext cx="10515600" cy="4351338"/>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marL="228600" indent="-228600" algn="l" defTabSz="914400" rtl="0" eaLnBrk="1" latinLnBrk="0" hangingPunct="1">
              <a:lnSpc>
                <a:spcPct val="90000"/>
              </a:lnSpc>
              <a:spcBef>
                <a:spcPct val="0"/>
              </a:spcBef>
              <a:buFont typeface="Arial"/>
              <a:buNone/>
              <a:defRPr sz="44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ct val="0"/>
              </a:spcBef>
              <a:spcAft>
                <a:spcPts val="0"/>
              </a:spcAft>
              <a:buClrTx/>
              <a:buSzTx/>
              <a:buFont typeface="Arial"/>
              <a:buNone/>
              <a:tabLst/>
              <a:defRPr/>
            </a:pPr>
            <a:br>
              <a:rPr kumimoji="0" lang="en-US" sz="7200" b="1" i="0" u="none" strike="noStrike" kern="1200" cap="none" spc="0" normalizeH="0" baseline="0" noProof="0" dirty="0">
                <a:ln/>
                <a:solidFill>
                  <a:srgbClr val="A5A5A5"/>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sz="7200" b="1" i="0" u="none" strike="noStrike" kern="1200" cap="none" spc="0" normalizeH="0" baseline="0" noProof="0" dirty="0">
                <a:ln/>
                <a:solidFill>
                  <a:srgbClr val="ED7D31"/>
                </a:solidFill>
                <a:effectLst/>
                <a:uLnTx/>
                <a:uFillTx/>
                <a:latin typeface="Verdana" panose="020B0604030504040204" pitchFamily="34" charset="0"/>
                <a:ea typeface="Verdana" panose="020B0604030504040204" pitchFamily="34" charset="0"/>
                <a:cs typeface="Verdana" panose="020B0604030504040204" pitchFamily="34" charset="0"/>
              </a:rPr>
              <a:t>Edit &amp; Match</a:t>
            </a:r>
            <a:br>
              <a:rPr kumimoji="0" lang="en-US" sz="7200" b="1" i="0" u="none" strike="noStrike" kern="1200" cap="none" spc="0" normalizeH="0" baseline="0" noProof="0" dirty="0">
                <a:ln/>
                <a:solidFill>
                  <a:srgbClr val="A5A5A5"/>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sz="7200" b="1" i="0" u="none" strike="noStrike" kern="1200" cap="none" spc="0" normalizeH="0" baseline="0" noProof="0" dirty="0">
                <a:ln/>
                <a:solidFill>
                  <a:srgbClr val="A5A5A5"/>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599330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717964-3C84-407A-A93F-B841BA3A676B}"/>
              </a:ext>
            </a:extLst>
          </p:cNvPr>
          <p:cNvSpPr txBox="1">
            <a:spLocks/>
          </p:cNvSpPr>
          <p:nvPr/>
        </p:nvSpPr>
        <p:spPr>
          <a:xfrm>
            <a:off x="2957637" y="1339563"/>
            <a:ext cx="7391400" cy="873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4" name="Title 1">
            <a:extLst>
              <a:ext uri="{FF2B5EF4-FFF2-40B4-BE49-F238E27FC236}">
                <a16:creationId xmlns:a16="http://schemas.microsoft.com/office/drawing/2014/main" id="{276A0BD7-AC21-48B1-814A-1E7B84BEA6E1}"/>
              </a:ext>
            </a:extLst>
          </p:cNvPr>
          <p:cNvSpPr txBox="1">
            <a:spLocks/>
          </p:cNvSpPr>
          <p:nvPr/>
        </p:nvSpPr>
        <p:spPr>
          <a:xfrm>
            <a:off x="1842963" y="1463388"/>
            <a:ext cx="8229600" cy="1143000"/>
          </a:xfrm>
          <a:prstGeom prst="rect">
            <a:avLst/>
          </a:prstGeom>
        </p:spPr>
        <p:txBody>
          <a:bodyPr vert="horz" lIns="91440" tIns="45720" rIns="91440" bIns="45720" rtlCol="0" anchor="ctr">
            <a:normAutofit/>
          </a:bodyPr>
          <a:lstStyle>
            <a:lvl1pPr algn="ctr" rtl="0" eaLnBrk="1" latinLnBrk="0" hangingPunct="1">
              <a:spcBef>
                <a:spcPct val="0"/>
              </a:spcBef>
              <a:buNone/>
              <a:defRPr kumimoji="0" sz="4000" b="0" i="0" u="none" kern="1200">
                <a:ln>
                  <a:noFill/>
                </a:ln>
                <a:solidFill>
                  <a:schemeClr val="tx2"/>
                </a:solidFill>
                <a:effectLst/>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mj-lt"/>
                <a:ea typeface="Verdana" panose="020B0604030504040204" pitchFamily="34" charset="0"/>
                <a:cs typeface="Verdana" panose="020B0604030504040204" pitchFamily="34" charset="0"/>
              </a:rPr>
              <a:t>4 Steps to Edit &amp; Match GPAs</a:t>
            </a:r>
          </a:p>
        </p:txBody>
      </p:sp>
      <p:pic>
        <p:nvPicPr>
          <p:cNvPr id="5" name="Content Placeholder 3">
            <a:extLst>
              <a:ext uri="{FF2B5EF4-FFF2-40B4-BE49-F238E27FC236}">
                <a16:creationId xmlns:a16="http://schemas.microsoft.com/office/drawing/2014/main" id="{54DF222E-4E42-4859-9F3B-16B40936BBA2}"/>
              </a:ext>
            </a:extLst>
          </p:cNvPr>
          <p:cNvPicPr>
            <a:picLocks noChangeAspect="1"/>
          </p:cNvPicPr>
          <p:nvPr/>
        </p:nvPicPr>
        <p:blipFill rotWithShape="1">
          <a:blip r:embed="rId4"/>
          <a:srcRect l="-3057" t="-2046" r="15925" b="2046"/>
          <a:stretch/>
        </p:blipFill>
        <p:spPr>
          <a:xfrm>
            <a:off x="508000" y="2597706"/>
            <a:ext cx="7311538" cy="3809114"/>
          </a:xfrm>
          <a:prstGeom prst="rect">
            <a:avLst/>
          </a:prstGeom>
        </p:spPr>
      </p:pic>
      <p:sp>
        <p:nvSpPr>
          <p:cNvPr id="6" name="Content Placeholder 9">
            <a:extLst>
              <a:ext uri="{FF2B5EF4-FFF2-40B4-BE49-F238E27FC236}">
                <a16:creationId xmlns:a16="http://schemas.microsoft.com/office/drawing/2014/main" id="{2558C39B-BA73-46F2-AD00-9F1EBDA72FA8}"/>
              </a:ext>
            </a:extLst>
          </p:cNvPr>
          <p:cNvSpPr txBox="1">
            <a:spLocks/>
          </p:cNvSpPr>
          <p:nvPr/>
        </p:nvSpPr>
        <p:spPr>
          <a:xfrm>
            <a:off x="7594600" y="2438625"/>
            <a:ext cx="4318000" cy="4305069"/>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850392" marR="0" lvl="1" indent="-457200" algn="l" defTabSz="914400" rtl="0" eaLnBrk="1" fontAlgn="auto" latinLnBrk="0" hangingPunct="1">
              <a:lnSpc>
                <a:spcPct val="100000"/>
              </a:lnSpc>
              <a:spcBef>
                <a:spcPct val="20000"/>
              </a:spcBef>
              <a:spcAft>
                <a:spcPts val="0"/>
              </a:spcAft>
              <a:buClr>
                <a:srgbClr val="FF0000"/>
              </a:buClr>
              <a:buSzPct val="85000"/>
              <a:buFont typeface="+mj-lt"/>
              <a:buAutoNum type="arabicPeriod"/>
              <a:tabLst>
                <a:tab pos="396875" algn="l"/>
              </a:tabLst>
              <a:defRPr/>
            </a:pPr>
            <a:r>
              <a:rPr kumimoji="0" lang="en-US" sz="2200" b="0" i="0" u="sng" strike="noStrike" kern="1200" cap="none" spc="0" normalizeH="0" baseline="0" noProof="0" dirty="0">
                <a:ln>
                  <a:noFill/>
                </a:ln>
                <a:solidFill>
                  <a:sysClr val="windowText" lastClr="000000"/>
                </a:solidFill>
                <a:effectLst/>
                <a:uLnTx/>
                <a:uFillTx/>
                <a:latin typeface="+mn-lt"/>
                <a:ea typeface="Verdana" panose="020B0604030504040204" pitchFamily="34" charset="0"/>
                <a:cs typeface="Verdana" panose="020B0604030504040204" pitchFamily="34" charset="0"/>
              </a:rPr>
              <a:t>Identify</a:t>
            </a:r>
            <a:r>
              <a:rPr kumimoji="0" lang="en-US" sz="22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Verdana" panose="020B0604030504040204" pitchFamily="34" charset="0"/>
              </a:rPr>
              <a:t> unmatched GPAs on the </a:t>
            </a:r>
            <a:r>
              <a:rPr kumimoji="0" lang="en-US" sz="2200" b="1" i="1"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Verdana" panose="020B0604030504040204" pitchFamily="34" charset="0"/>
              </a:rPr>
              <a:t>Non-SSN GPA Status report</a:t>
            </a:r>
          </a:p>
          <a:p>
            <a:pPr marL="850392" marR="0" lvl="1" indent="-457200" algn="l" defTabSz="914400" rtl="0" eaLnBrk="1" fontAlgn="auto" latinLnBrk="0" hangingPunct="1">
              <a:lnSpc>
                <a:spcPct val="100000"/>
              </a:lnSpc>
              <a:spcBef>
                <a:spcPct val="20000"/>
              </a:spcBef>
              <a:spcAft>
                <a:spcPts val="0"/>
              </a:spcAft>
              <a:buClr>
                <a:srgbClr val="FF0000"/>
              </a:buClr>
              <a:buSzPct val="85000"/>
              <a:buFont typeface="+mj-lt"/>
              <a:buAutoNum type="arabicPeriod"/>
              <a:tabLst>
                <a:tab pos="396875" algn="l"/>
              </a:tabLst>
              <a:defRPr/>
            </a:pPr>
            <a:r>
              <a:rPr kumimoji="0" lang="en-US" sz="2200" b="0" i="0" u="sng" strike="noStrike" kern="1200" cap="none" spc="0" normalizeH="0" baseline="0" noProof="0" dirty="0">
                <a:ln>
                  <a:noFill/>
                </a:ln>
                <a:solidFill>
                  <a:sysClr val="windowText" lastClr="000000"/>
                </a:solidFill>
                <a:effectLst/>
                <a:uLnTx/>
                <a:uFillTx/>
                <a:latin typeface="+mn-lt"/>
                <a:ea typeface="Verdana" panose="020B0604030504040204" pitchFamily="34" charset="0"/>
                <a:cs typeface="Verdana" panose="020B0604030504040204" pitchFamily="34" charset="0"/>
              </a:rPr>
              <a:t>Contact</a:t>
            </a:r>
            <a:r>
              <a:rPr kumimoji="0" lang="en-US" sz="2200" b="0" i="0" strike="noStrike" kern="1200" cap="none" spc="0" normalizeH="0" baseline="0" noProof="0" dirty="0">
                <a:ln>
                  <a:noFill/>
                </a:ln>
                <a:solidFill>
                  <a:sysClr val="windowText" lastClr="000000"/>
                </a:solidFill>
                <a:effectLst/>
                <a:uLnTx/>
                <a:uFillTx/>
                <a:latin typeface="+mn-lt"/>
                <a:ea typeface="Verdana" panose="020B0604030504040204" pitchFamily="34" charset="0"/>
                <a:cs typeface="Verdana" panose="020B0604030504040204" pitchFamily="34" charset="0"/>
              </a:rPr>
              <a:t> student to obtain </a:t>
            </a:r>
            <a:r>
              <a:rPr kumimoji="0" lang="en-US" sz="22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Verdana" panose="020B0604030504040204" pitchFamily="34" charset="0"/>
              </a:rPr>
              <a:t>Student Aid Report (FAFSA) or Cal-SAR (CADAA)</a:t>
            </a:r>
            <a:endParaRPr kumimoji="0" lang="en-US" sz="2200" b="0" i="0" u="sng" strike="noStrike" kern="1200" cap="none" spc="0" normalizeH="0" baseline="0" noProof="0" dirty="0">
              <a:ln>
                <a:noFill/>
              </a:ln>
              <a:solidFill>
                <a:sysClr val="windowText" lastClr="000000"/>
              </a:solidFill>
              <a:effectLst/>
              <a:uLnTx/>
              <a:uFillTx/>
              <a:latin typeface="+mn-lt"/>
              <a:ea typeface="Verdana" panose="020B0604030504040204" pitchFamily="34" charset="0"/>
              <a:cs typeface="Verdana" panose="020B0604030504040204" pitchFamily="34" charset="0"/>
            </a:endParaRPr>
          </a:p>
          <a:p>
            <a:pPr marL="850392" marR="0" lvl="1" indent="-457200" algn="l" defTabSz="914400" rtl="0" eaLnBrk="1" fontAlgn="auto" latinLnBrk="0" hangingPunct="1">
              <a:lnSpc>
                <a:spcPct val="100000"/>
              </a:lnSpc>
              <a:spcBef>
                <a:spcPct val="20000"/>
              </a:spcBef>
              <a:spcAft>
                <a:spcPts val="0"/>
              </a:spcAft>
              <a:buClr>
                <a:srgbClr val="FF0000"/>
              </a:buClr>
              <a:buSzPct val="85000"/>
              <a:buFont typeface="+mj-lt"/>
              <a:buAutoNum type="arabicPeriod"/>
              <a:tabLst>
                <a:tab pos="396875" algn="l"/>
              </a:tabLst>
              <a:defRPr/>
            </a:pPr>
            <a:r>
              <a:rPr kumimoji="0" lang="en-US" sz="2200" b="0" i="0" u="sng" strike="noStrike" kern="1200" cap="none" spc="0" normalizeH="0" baseline="0" noProof="0" dirty="0">
                <a:ln>
                  <a:noFill/>
                </a:ln>
                <a:solidFill>
                  <a:sysClr val="windowText" lastClr="000000"/>
                </a:solidFill>
                <a:effectLst/>
                <a:uLnTx/>
                <a:uFillTx/>
                <a:latin typeface="+mn-lt"/>
                <a:ea typeface="Verdana" panose="020B0604030504040204" pitchFamily="34" charset="0"/>
                <a:cs typeface="Verdana" panose="020B0604030504040204" pitchFamily="34" charset="0"/>
              </a:rPr>
              <a:t>Edit</a:t>
            </a:r>
            <a:r>
              <a:rPr kumimoji="0" lang="en-US" sz="22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Verdana" panose="020B0604030504040204" pitchFamily="34" charset="0"/>
              </a:rPr>
              <a:t> GPA to mirror SAR/Cal-SAR</a:t>
            </a:r>
          </a:p>
          <a:p>
            <a:pPr marL="850392" marR="0" lvl="1" indent="-457200" algn="l" defTabSz="914400" rtl="0" eaLnBrk="1" fontAlgn="auto" latinLnBrk="0" hangingPunct="1">
              <a:lnSpc>
                <a:spcPct val="100000"/>
              </a:lnSpc>
              <a:spcBef>
                <a:spcPct val="20000"/>
              </a:spcBef>
              <a:spcAft>
                <a:spcPts val="0"/>
              </a:spcAft>
              <a:buClr>
                <a:srgbClr val="FF0000"/>
              </a:buClr>
              <a:buSzPct val="85000"/>
              <a:buFont typeface="+mj-lt"/>
              <a:buAutoNum type="arabicPeriod"/>
              <a:tabLst>
                <a:tab pos="396875" algn="l"/>
              </a:tabLst>
              <a:defRPr/>
            </a:pPr>
            <a:r>
              <a:rPr kumimoji="0" lang="en-US" sz="2200" b="0" i="0" u="sng" strike="noStrike" kern="1200" cap="none" spc="0" normalizeH="0" baseline="0" noProof="0" dirty="0">
                <a:ln>
                  <a:noFill/>
                </a:ln>
                <a:solidFill>
                  <a:sysClr val="windowText" lastClr="000000"/>
                </a:solidFill>
                <a:effectLst/>
                <a:uLnTx/>
                <a:uFillTx/>
                <a:latin typeface="+mn-lt"/>
                <a:ea typeface="Verdana" panose="020B0604030504040204" pitchFamily="34" charset="0"/>
                <a:cs typeface="Verdana" panose="020B0604030504040204" pitchFamily="34" charset="0"/>
              </a:rPr>
              <a:t>Match</a:t>
            </a:r>
            <a:r>
              <a:rPr kumimoji="0" lang="en-US" sz="22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Verdana" panose="020B0604030504040204" pitchFamily="34" charset="0"/>
              </a:rPr>
              <a:t> the edited GPA to the FAFSA/CADAA using “Non SSN to Fin App Match”</a:t>
            </a:r>
          </a:p>
          <a:p>
            <a:pPr marL="274320" marR="0" lvl="0" indent="-274320" algn="l" defTabSz="914400" rtl="0" eaLnBrk="1" fontAlgn="auto" latinLnBrk="0" hangingPunct="1">
              <a:lnSpc>
                <a:spcPct val="100000"/>
              </a:lnSpc>
              <a:spcBef>
                <a:spcPct val="20000"/>
              </a:spcBef>
              <a:spcAft>
                <a:spcPts val="0"/>
              </a:spcAft>
              <a:buClr>
                <a:srgbClr val="F49100"/>
              </a:buClr>
              <a:buSzPct val="95000"/>
              <a:buFont typeface="Wingdings 2"/>
              <a:buChar char=""/>
              <a:tabLst/>
              <a:defRPr/>
            </a:pPr>
            <a:endParaRPr kumimoji="0" lang="en-US" sz="22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Verdana" panose="020B0604030504040204" pitchFamily="34" charset="0"/>
            </a:endParaRPr>
          </a:p>
        </p:txBody>
      </p:sp>
      <p:sp>
        <p:nvSpPr>
          <p:cNvPr id="7" name="Rectangle 6">
            <a:extLst>
              <a:ext uri="{FF2B5EF4-FFF2-40B4-BE49-F238E27FC236}">
                <a16:creationId xmlns:a16="http://schemas.microsoft.com/office/drawing/2014/main" id="{48AADE9C-9325-4F86-88A4-6194420FFB15}"/>
              </a:ext>
            </a:extLst>
          </p:cNvPr>
          <p:cNvSpPr/>
          <p:nvPr/>
        </p:nvSpPr>
        <p:spPr>
          <a:xfrm>
            <a:off x="736600" y="2704813"/>
            <a:ext cx="7121038" cy="3685289"/>
          </a:xfrm>
          <a:prstGeom prst="rect">
            <a:avLst/>
          </a:pr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nstantia"/>
              <a:ea typeface="+mn-ea"/>
              <a:cs typeface="+mn-cs"/>
            </a:endParaRPr>
          </a:p>
        </p:txBody>
      </p:sp>
      <p:cxnSp>
        <p:nvCxnSpPr>
          <p:cNvPr id="8" name="Straight Arrow Connector 7">
            <a:extLst>
              <a:ext uri="{FF2B5EF4-FFF2-40B4-BE49-F238E27FC236}">
                <a16:creationId xmlns:a16="http://schemas.microsoft.com/office/drawing/2014/main" id="{3C2430EB-FB56-41C5-B9EB-9D88770BDC62}"/>
              </a:ext>
            </a:extLst>
          </p:cNvPr>
          <p:cNvCxnSpPr>
            <a:cxnSpLocks/>
          </p:cNvCxnSpPr>
          <p:nvPr/>
        </p:nvCxnSpPr>
        <p:spPr>
          <a:xfrm>
            <a:off x="431800" y="5837878"/>
            <a:ext cx="749300" cy="0"/>
          </a:xfrm>
          <a:prstGeom prst="straightConnector1">
            <a:avLst/>
          </a:prstGeom>
          <a:noFill/>
          <a:ln w="57150" cap="flat" cmpd="sng" algn="ctr">
            <a:solidFill>
              <a:srgbClr val="FF0000"/>
            </a:solidFill>
            <a:prstDash val="solid"/>
            <a:tailEnd type="triangle"/>
          </a:ln>
          <a:effectLst/>
        </p:spPr>
      </p:cxnSp>
      <p:cxnSp>
        <p:nvCxnSpPr>
          <p:cNvPr id="9" name="Straight Arrow Connector 8">
            <a:extLst>
              <a:ext uri="{FF2B5EF4-FFF2-40B4-BE49-F238E27FC236}">
                <a16:creationId xmlns:a16="http://schemas.microsoft.com/office/drawing/2014/main" id="{791585B5-702F-4763-A8F4-1AA7831C9069}"/>
              </a:ext>
            </a:extLst>
          </p:cNvPr>
          <p:cNvCxnSpPr>
            <a:cxnSpLocks/>
          </p:cNvCxnSpPr>
          <p:nvPr/>
        </p:nvCxnSpPr>
        <p:spPr>
          <a:xfrm>
            <a:off x="431800" y="6108545"/>
            <a:ext cx="749300" cy="0"/>
          </a:xfrm>
          <a:prstGeom prst="straightConnector1">
            <a:avLst/>
          </a:prstGeom>
          <a:noFill/>
          <a:ln w="57150" cap="flat" cmpd="sng" algn="ctr">
            <a:solidFill>
              <a:srgbClr val="FF0000"/>
            </a:solidFill>
            <a:prstDash val="solid"/>
            <a:tailEnd type="triangle"/>
          </a:ln>
          <a:effectLst/>
        </p:spPr>
      </p:cxnSp>
      <p:sp>
        <p:nvSpPr>
          <p:cNvPr id="10" name="TextBox 9">
            <a:extLst>
              <a:ext uri="{FF2B5EF4-FFF2-40B4-BE49-F238E27FC236}">
                <a16:creationId xmlns:a16="http://schemas.microsoft.com/office/drawing/2014/main" id="{F47E39E2-8236-468F-A15B-7D263A685787}"/>
              </a:ext>
            </a:extLst>
          </p:cNvPr>
          <p:cNvSpPr txBox="1"/>
          <p:nvPr/>
        </p:nvSpPr>
        <p:spPr>
          <a:xfrm>
            <a:off x="76199" y="5604223"/>
            <a:ext cx="419101" cy="369332"/>
          </a:xfrm>
          <a:prstGeom prst="rect">
            <a:avLst/>
          </a:prstGeom>
          <a:noFill/>
        </p:spPr>
        <p:txBody>
          <a:bodyPr wrap="square" rtlCol="0">
            <a:spAutoFit/>
          </a:bodyPr>
          <a:lstStyle/>
          <a:p>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3.</a:t>
            </a:r>
          </a:p>
        </p:txBody>
      </p:sp>
      <p:sp>
        <p:nvSpPr>
          <p:cNvPr id="11" name="TextBox 10">
            <a:extLst>
              <a:ext uri="{FF2B5EF4-FFF2-40B4-BE49-F238E27FC236}">
                <a16:creationId xmlns:a16="http://schemas.microsoft.com/office/drawing/2014/main" id="{8BACB422-D38F-4F31-9C31-DDF5D71AD1DB}"/>
              </a:ext>
            </a:extLst>
          </p:cNvPr>
          <p:cNvSpPr txBox="1"/>
          <p:nvPr/>
        </p:nvSpPr>
        <p:spPr>
          <a:xfrm>
            <a:off x="76198" y="5923879"/>
            <a:ext cx="419101" cy="369332"/>
          </a:xfrm>
          <a:prstGeom prst="rect">
            <a:avLst/>
          </a:prstGeom>
          <a:noFill/>
        </p:spPr>
        <p:txBody>
          <a:bodyPr wrap="square" rtlCol="0">
            <a:spAutoFit/>
          </a:bodyPr>
          <a:lstStyle/>
          <a:p>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4.</a:t>
            </a:r>
          </a:p>
        </p:txBody>
      </p:sp>
    </p:spTree>
    <p:extLst>
      <p:ext uri="{BB962C8B-B14F-4D97-AF65-F5344CB8AC3E}">
        <p14:creationId xmlns:p14="http://schemas.microsoft.com/office/powerpoint/2010/main" val="32609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717964-3C84-407A-A93F-B841BA3A676B}"/>
              </a:ext>
            </a:extLst>
          </p:cNvPr>
          <p:cNvSpPr txBox="1">
            <a:spLocks/>
          </p:cNvSpPr>
          <p:nvPr/>
        </p:nvSpPr>
        <p:spPr>
          <a:xfrm>
            <a:off x="2957637" y="1339563"/>
            <a:ext cx="7391400" cy="873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4" name="Title 1">
            <a:extLst>
              <a:ext uri="{FF2B5EF4-FFF2-40B4-BE49-F238E27FC236}">
                <a16:creationId xmlns:a16="http://schemas.microsoft.com/office/drawing/2014/main" id="{249D7811-EEC9-4B85-B297-DC440A29807C}"/>
              </a:ext>
            </a:extLst>
          </p:cNvPr>
          <p:cNvSpPr>
            <a:spLocks noGrp="1"/>
          </p:cNvSpPr>
          <p:nvPr>
            <p:ph type="title"/>
          </p:nvPr>
        </p:nvSpPr>
        <p:spPr>
          <a:xfrm>
            <a:off x="5003617" y="1179605"/>
            <a:ext cx="2195915" cy="1143000"/>
          </a:xfrm>
        </p:spPr>
        <p:txBody>
          <a:bodyPr/>
          <a:lstStyle/>
          <a:p>
            <a:r>
              <a:rPr lang="en-US" dirty="0"/>
              <a:t>Edit GPA</a:t>
            </a:r>
          </a:p>
        </p:txBody>
      </p:sp>
      <p:sp>
        <p:nvSpPr>
          <p:cNvPr id="5" name="Content Placeholder 2">
            <a:extLst>
              <a:ext uri="{FF2B5EF4-FFF2-40B4-BE49-F238E27FC236}">
                <a16:creationId xmlns:a16="http://schemas.microsoft.com/office/drawing/2014/main" id="{59DBEFFD-62AE-4C42-BC2E-366C9ACCAFEE}"/>
              </a:ext>
            </a:extLst>
          </p:cNvPr>
          <p:cNvSpPr txBox="1">
            <a:spLocks/>
          </p:cNvSpPr>
          <p:nvPr/>
        </p:nvSpPr>
        <p:spPr>
          <a:xfrm>
            <a:off x="825501" y="2141504"/>
            <a:ext cx="10769600" cy="17494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a:t>After obtaining the SAR/Cal-SAR from the student… </a:t>
            </a:r>
          </a:p>
          <a:p>
            <a:pPr marL="0" indent="0">
              <a:buNone/>
            </a:pPr>
            <a:r>
              <a:rPr lang="en-US" sz="2000" b="1" dirty="0"/>
              <a:t>Edit GPA to mirror SAR/Cal-SAR: </a:t>
            </a:r>
            <a:r>
              <a:rPr lang="en-US" sz="2000" dirty="0"/>
              <a:t>Query GPA with the partial or full first name (Shannon), DOB, and School ID used during the upload. Click on student’s name (hyperlink) to open GPA record.  </a:t>
            </a:r>
            <a:r>
              <a:rPr lang="en-US" sz="2000" i="1" dirty="0"/>
              <a:t>Tip: Omit last name for better results</a:t>
            </a:r>
          </a:p>
          <a:p>
            <a:pPr marL="0" indent="0">
              <a:buNone/>
            </a:pPr>
            <a:r>
              <a:rPr lang="en-US" sz="2000" dirty="0"/>
              <a:t>Note: Records appearing in green have already been matched, and cannot be updated</a:t>
            </a:r>
          </a:p>
          <a:p>
            <a:pPr marL="514350" indent="-514350">
              <a:buFont typeface="+mj-lt"/>
              <a:buAutoNum type="arabicPeriod" startAt="3"/>
            </a:pPr>
            <a:endParaRPr lang="en-US" sz="2000" dirty="0"/>
          </a:p>
        </p:txBody>
      </p:sp>
      <p:pic>
        <p:nvPicPr>
          <p:cNvPr id="6" name="Picture 5">
            <a:extLst>
              <a:ext uri="{FF2B5EF4-FFF2-40B4-BE49-F238E27FC236}">
                <a16:creationId xmlns:a16="http://schemas.microsoft.com/office/drawing/2014/main" id="{CC75CC34-90BA-47BD-BB4A-E644664922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7472" y="4049768"/>
            <a:ext cx="8382000" cy="2180533"/>
          </a:xfrm>
          <a:prstGeom prst="rect">
            <a:avLst/>
          </a:prstGeom>
        </p:spPr>
      </p:pic>
      <p:sp>
        <p:nvSpPr>
          <p:cNvPr id="7" name="Rectangle 6">
            <a:extLst>
              <a:ext uri="{FF2B5EF4-FFF2-40B4-BE49-F238E27FC236}">
                <a16:creationId xmlns:a16="http://schemas.microsoft.com/office/drawing/2014/main" id="{BC6D8CE5-AFE6-49B8-BCE5-B7FDF6931BBF}"/>
              </a:ext>
            </a:extLst>
          </p:cNvPr>
          <p:cNvSpPr/>
          <p:nvPr/>
        </p:nvSpPr>
        <p:spPr>
          <a:xfrm>
            <a:off x="7694832" y="5278666"/>
            <a:ext cx="2031492" cy="2921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94">
            <a:extLst>
              <a:ext uri="{FF2B5EF4-FFF2-40B4-BE49-F238E27FC236}">
                <a16:creationId xmlns:a16="http://schemas.microsoft.com/office/drawing/2014/main" id="{0E6A02B5-1D55-44CD-9092-DE2FE4383DD4}"/>
              </a:ext>
            </a:extLst>
          </p:cNvPr>
          <p:cNvSpPr txBox="1"/>
          <p:nvPr/>
        </p:nvSpPr>
        <p:spPr>
          <a:xfrm>
            <a:off x="1728558" y="6193755"/>
            <a:ext cx="8351852" cy="273087"/>
          </a:xfrm>
          <a:prstGeom prst="rect">
            <a:avLst/>
          </a:prstGeom>
          <a:solidFill>
            <a:srgbClr val="B6BDFC"/>
          </a:solidFill>
          <a:ln w="6350">
            <a:noFill/>
          </a:ln>
        </p:spPr>
        <p:txBody>
          <a:bodyPr rot="0" spcFirstLastPara="0" vert="horz" wrap="square" lIns="0" tIns="9144" rIns="0" bIns="0" numCol="1" spcCol="0" rtlCol="0" fromWordArt="0" anchor="t" anchorCtr="0" forceAA="0" compatLnSpc="1">
            <a:prstTxWarp prst="textNoShape">
              <a:avLst/>
            </a:prstTxWarp>
            <a:noAutofit/>
          </a:bodyPr>
          <a:lstStyle/>
          <a:p>
            <a:pPr>
              <a:lnSpc>
                <a:spcPct val="107000"/>
              </a:lnSpc>
              <a:spcAft>
                <a:spcPts val="800"/>
              </a:spcAft>
            </a:pPr>
            <a:r>
              <a:rPr lang="en-US" sz="12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          67089      57       2.44          AGUILERA-GONZALEZ, SHANNON        10/26/1998   1234 5TH AVENUE, PINOL </a:t>
            </a:r>
            <a:r>
              <a:rPr lang="en-US" sz="1200" dirty="0">
                <a:solidFill>
                  <a:srgbClr val="2F5597"/>
                </a:solidFill>
                <a:latin typeface="Calibri" panose="020F0502020204030204" pitchFamily="34" charset="0"/>
                <a:ea typeface="Calibri" panose="020F0502020204030204" pitchFamily="34" charset="0"/>
                <a:cs typeface="Times New Roman" panose="02020603050405020304" pitchFamily="18" charset="0"/>
              </a:rPr>
              <a:t>95060        05329300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D1BDCF36-7A0E-47E9-944B-8A75477888C7}"/>
              </a:ext>
            </a:extLst>
          </p:cNvPr>
          <p:cNvSpPr/>
          <p:nvPr/>
        </p:nvSpPr>
        <p:spPr>
          <a:xfrm>
            <a:off x="1833117" y="6245546"/>
            <a:ext cx="180319" cy="157584"/>
          </a:xfrm>
          <a:prstGeom prst="rect">
            <a:avLst/>
          </a:prstGeom>
          <a:solidFill>
            <a:schemeClr val="tx2">
              <a:lumMod val="20000"/>
              <a:lumOff val="8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Oval 10">
            <a:extLst>
              <a:ext uri="{FF2B5EF4-FFF2-40B4-BE49-F238E27FC236}">
                <a16:creationId xmlns:a16="http://schemas.microsoft.com/office/drawing/2014/main" id="{A741D0AA-5B4A-440A-B3BE-E66CF3CEC619}"/>
              </a:ext>
            </a:extLst>
          </p:cNvPr>
          <p:cNvSpPr/>
          <p:nvPr/>
        </p:nvSpPr>
        <p:spPr>
          <a:xfrm>
            <a:off x="9730867" y="5221649"/>
            <a:ext cx="330201" cy="3638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7BA60D5-FE25-4B4C-8A41-03060FB7FA31}"/>
              </a:ext>
            </a:extLst>
          </p:cNvPr>
          <p:cNvSpPr/>
          <p:nvPr/>
        </p:nvSpPr>
        <p:spPr>
          <a:xfrm>
            <a:off x="1728558" y="4049768"/>
            <a:ext cx="8351852" cy="21439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Rectangle with Corners Rounded 11">
            <a:extLst>
              <a:ext uri="{FF2B5EF4-FFF2-40B4-BE49-F238E27FC236}">
                <a16:creationId xmlns:a16="http://schemas.microsoft.com/office/drawing/2014/main" id="{45EEE62F-DB82-4D9F-8D92-81EEF96AEC8D}"/>
              </a:ext>
            </a:extLst>
          </p:cNvPr>
          <p:cNvSpPr/>
          <p:nvPr/>
        </p:nvSpPr>
        <p:spPr>
          <a:xfrm>
            <a:off x="8204609" y="3867414"/>
            <a:ext cx="2406648" cy="881203"/>
          </a:xfrm>
          <a:prstGeom prst="wedgeRoundRectCallout">
            <a:avLst>
              <a:gd name="adj1" fmla="val -21462"/>
              <a:gd name="adj2" fmla="val 95027"/>
              <a:gd name="adj3" fmla="val 16667"/>
            </a:avLst>
          </a:prstGeom>
          <a:solidFill>
            <a:srgbClr val="EDE2F6"/>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69AA166-82A7-44CE-B726-246048E8034B}"/>
              </a:ext>
            </a:extLst>
          </p:cNvPr>
          <p:cNvSpPr txBox="1"/>
          <p:nvPr/>
        </p:nvSpPr>
        <p:spPr>
          <a:xfrm>
            <a:off x="8320717" y="3977159"/>
            <a:ext cx="2174431" cy="692497"/>
          </a:xfrm>
          <a:prstGeom prst="rect">
            <a:avLst/>
          </a:prstGeom>
          <a:noFill/>
        </p:spPr>
        <p:txBody>
          <a:bodyPr wrap="square" rtlCol="0">
            <a:spAutoFit/>
          </a:bodyPr>
          <a:lstStyle/>
          <a:p>
            <a:r>
              <a:rPr lang="en-US" sz="1300" dirty="0">
                <a:latin typeface="Verdana" panose="020B0604030504040204" pitchFamily="34" charset="0"/>
                <a:ea typeface="Verdana" panose="020B0604030504040204" pitchFamily="34" charset="0"/>
                <a:cs typeface="Verdana" panose="020B0604030504040204" pitchFamily="34" charset="0"/>
              </a:rPr>
              <a:t>Enter partial or full first name to expand or limit search results.</a:t>
            </a:r>
          </a:p>
        </p:txBody>
      </p:sp>
      <p:sp>
        <p:nvSpPr>
          <p:cNvPr id="10" name="Arrow: Right 9">
            <a:extLst>
              <a:ext uri="{FF2B5EF4-FFF2-40B4-BE49-F238E27FC236}">
                <a16:creationId xmlns:a16="http://schemas.microsoft.com/office/drawing/2014/main" id="{D5855E3F-E857-4C53-AE97-6163209C7207}"/>
              </a:ext>
            </a:extLst>
          </p:cNvPr>
          <p:cNvSpPr/>
          <p:nvPr/>
        </p:nvSpPr>
        <p:spPr>
          <a:xfrm>
            <a:off x="1601571" y="4566743"/>
            <a:ext cx="411866" cy="198456"/>
          </a:xfrm>
          <a:prstGeom prst="right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57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717964-3C84-407A-A93F-B841BA3A676B}"/>
              </a:ext>
            </a:extLst>
          </p:cNvPr>
          <p:cNvSpPr txBox="1">
            <a:spLocks/>
          </p:cNvSpPr>
          <p:nvPr/>
        </p:nvSpPr>
        <p:spPr>
          <a:xfrm>
            <a:off x="2957637" y="1339563"/>
            <a:ext cx="7391400" cy="873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pic>
        <p:nvPicPr>
          <p:cNvPr id="4" name="Content Placeholder 3">
            <a:extLst>
              <a:ext uri="{FF2B5EF4-FFF2-40B4-BE49-F238E27FC236}">
                <a16:creationId xmlns:a16="http://schemas.microsoft.com/office/drawing/2014/main" id="{D8E95D48-BCE7-4557-8E46-E463DB5CE562}"/>
              </a:ext>
            </a:extLst>
          </p:cNvPr>
          <p:cNvPicPr>
            <a:picLocks noChangeAspect="1"/>
          </p:cNvPicPr>
          <p:nvPr/>
        </p:nvPicPr>
        <p:blipFill rotWithShape="1">
          <a:blip r:embed="rId4"/>
          <a:srcRect l="1529" t="51512" r="66043" b="2962"/>
          <a:stretch/>
        </p:blipFill>
        <p:spPr>
          <a:xfrm>
            <a:off x="4368800" y="2897615"/>
            <a:ext cx="2540033" cy="1314112"/>
          </a:xfrm>
          <a:prstGeom prst="rect">
            <a:avLst/>
          </a:prstGeom>
        </p:spPr>
      </p:pic>
      <p:sp>
        <p:nvSpPr>
          <p:cNvPr id="5" name="Title 1">
            <a:extLst>
              <a:ext uri="{FF2B5EF4-FFF2-40B4-BE49-F238E27FC236}">
                <a16:creationId xmlns:a16="http://schemas.microsoft.com/office/drawing/2014/main" id="{8F0F933F-EE33-4E8D-92A6-B7AAF99DF114}"/>
              </a:ext>
            </a:extLst>
          </p:cNvPr>
          <p:cNvSpPr txBox="1">
            <a:spLocks/>
          </p:cNvSpPr>
          <p:nvPr/>
        </p:nvSpPr>
        <p:spPr>
          <a:xfrm>
            <a:off x="4648200" y="1126666"/>
            <a:ext cx="27432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ea typeface="Verdana" panose="020B0604030504040204" pitchFamily="34" charset="0"/>
                <a:cs typeface="Verdana" panose="020B0604030504040204" pitchFamily="34" charset="0"/>
              </a:rPr>
              <a:t>Match GPA</a:t>
            </a:r>
          </a:p>
        </p:txBody>
      </p:sp>
      <p:sp>
        <p:nvSpPr>
          <p:cNvPr id="6" name="Content Placeholder 5">
            <a:extLst>
              <a:ext uri="{FF2B5EF4-FFF2-40B4-BE49-F238E27FC236}">
                <a16:creationId xmlns:a16="http://schemas.microsoft.com/office/drawing/2014/main" id="{14665677-6F3C-4F08-9B60-C9A9A761F51C}"/>
              </a:ext>
            </a:extLst>
          </p:cNvPr>
          <p:cNvSpPr txBox="1">
            <a:spLocks/>
          </p:cNvSpPr>
          <p:nvPr/>
        </p:nvSpPr>
        <p:spPr>
          <a:xfrm>
            <a:off x="253253" y="1989627"/>
            <a:ext cx="11685494" cy="503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b="1" dirty="0">
                <a:ea typeface="Verdana" panose="020B0604030504040204" pitchFamily="34" charset="0"/>
                <a:cs typeface="Verdana" panose="020B0604030504040204" pitchFamily="34" charset="0"/>
              </a:rPr>
              <a:t>Match the edited GPA: </a:t>
            </a:r>
            <a:r>
              <a:rPr lang="en-US" sz="2000" dirty="0">
                <a:ea typeface="Verdana" panose="020B0604030504040204" pitchFamily="34" charset="0"/>
                <a:cs typeface="Verdana" panose="020B0604030504040204" pitchFamily="34" charset="0"/>
              </a:rPr>
              <a:t>Force-match</a:t>
            </a:r>
            <a:r>
              <a:rPr lang="en-US" sz="2000" b="1" dirty="0">
                <a:ea typeface="Verdana" panose="020B0604030504040204" pitchFamily="34" charset="0"/>
                <a:cs typeface="Verdana" panose="020B0604030504040204" pitchFamily="34" charset="0"/>
              </a:rPr>
              <a:t> </a:t>
            </a:r>
            <a:r>
              <a:rPr lang="en-US" sz="2000" dirty="0">
                <a:ea typeface="Verdana" panose="020B0604030504040204" pitchFamily="34" charset="0"/>
                <a:cs typeface="Verdana" panose="020B0604030504040204" pitchFamily="34" charset="0"/>
              </a:rPr>
              <a:t>GPA</a:t>
            </a:r>
            <a:r>
              <a:rPr lang="en-US" sz="2000" b="1" dirty="0">
                <a:ea typeface="Verdana" panose="020B0604030504040204" pitchFamily="34" charset="0"/>
                <a:cs typeface="Verdana" panose="020B0604030504040204" pitchFamily="34" charset="0"/>
              </a:rPr>
              <a:t> </a:t>
            </a:r>
            <a:r>
              <a:rPr lang="en-US" sz="2000" dirty="0">
                <a:ea typeface="Verdana" panose="020B0604030504040204" pitchFamily="34" charset="0"/>
                <a:cs typeface="Verdana" panose="020B0604030504040204" pitchFamily="34" charset="0"/>
              </a:rPr>
              <a:t>to financial aid application using “Non-SSN to Fin App Match” screen</a:t>
            </a:r>
          </a:p>
          <a:p>
            <a:pPr marL="514350" indent="-514350">
              <a:buFont typeface="+mj-lt"/>
              <a:buAutoNum type="arabicPeriod" startAt="4"/>
            </a:pPr>
            <a:endParaRPr lang="en-US" sz="2000" dirty="0">
              <a:ea typeface="Verdana" panose="020B0604030504040204" pitchFamily="34" charset="0"/>
              <a:cs typeface="Verdana" panose="020B0604030504040204" pitchFamily="34" charset="0"/>
            </a:endParaRPr>
          </a:p>
        </p:txBody>
      </p:sp>
      <p:sp>
        <p:nvSpPr>
          <p:cNvPr id="7" name="Rectangle 6">
            <a:extLst>
              <a:ext uri="{FF2B5EF4-FFF2-40B4-BE49-F238E27FC236}">
                <a16:creationId xmlns:a16="http://schemas.microsoft.com/office/drawing/2014/main" id="{E9478147-A932-41D5-9403-1D1DA249F699}"/>
              </a:ext>
            </a:extLst>
          </p:cNvPr>
          <p:cNvSpPr/>
          <p:nvPr/>
        </p:nvSpPr>
        <p:spPr>
          <a:xfrm>
            <a:off x="4368800" y="2909400"/>
            <a:ext cx="2540033" cy="129280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4950635-FEA6-4744-8ABA-C227F87D45C6}"/>
              </a:ext>
            </a:extLst>
          </p:cNvPr>
          <p:cNvCxnSpPr>
            <a:cxnSpLocks/>
          </p:cNvCxnSpPr>
          <p:nvPr/>
        </p:nvCxnSpPr>
        <p:spPr>
          <a:xfrm>
            <a:off x="3987800" y="4017817"/>
            <a:ext cx="60561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1052397-1336-4DA2-B10A-9BF93D4EB5B9}"/>
              </a:ext>
            </a:extLst>
          </p:cNvPr>
          <p:cNvPicPr>
            <a:picLocks noChangeAspect="1"/>
          </p:cNvPicPr>
          <p:nvPr/>
        </p:nvPicPr>
        <p:blipFill>
          <a:blip r:embed="rId5"/>
          <a:stretch>
            <a:fillRect/>
          </a:stretch>
        </p:blipFill>
        <p:spPr>
          <a:xfrm>
            <a:off x="2941508" y="2483921"/>
            <a:ext cx="8240650" cy="2664962"/>
          </a:xfrm>
          <a:prstGeom prst="rect">
            <a:avLst/>
          </a:prstGeom>
        </p:spPr>
      </p:pic>
      <p:sp>
        <p:nvSpPr>
          <p:cNvPr id="10" name="Text Box 145">
            <a:extLst>
              <a:ext uri="{FF2B5EF4-FFF2-40B4-BE49-F238E27FC236}">
                <a16:creationId xmlns:a16="http://schemas.microsoft.com/office/drawing/2014/main" id="{42373E63-A6EC-441D-A4A6-628BCF8B923F}"/>
              </a:ext>
            </a:extLst>
          </p:cNvPr>
          <p:cNvSpPr txBox="1"/>
          <p:nvPr/>
        </p:nvSpPr>
        <p:spPr>
          <a:xfrm>
            <a:off x="3013041" y="4907583"/>
            <a:ext cx="8142044" cy="160432"/>
          </a:xfrm>
          <a:prstGeom prst="rect">
            <a:avLst/>
          </a:prstGeom>
          <a:solidFill>
            <a:srgbClr val="B6BDFC"/>
          </a:solidFill>
          <a:ln w="6350">
            <a:noFill/>
          </a:ln>
        </p:spPr>
        <p:txBody>
          <a:bodyPr rot="0" spcFirstLastPara="0" vert="horz" wrap="square" lIns="0" tIns="9144" rIns="0" bIns="0" numCol="1" spcCol="0" rtlCol="0" fromWordArt="0" anchor="t" anchorCtr="0" forceAA="0" compatLnSpc="1">
            <a:prstTxWarp prst="textNoShape">
              <a:avLst/>
            </a:prstTxWarp>
            <a:noAutofit/>
          </a:bodyPr>
          <a:lstStyle/>
          <a:p>
            <a:pPr>
              <a:lnSpc>
                <a:spcPct val="107000"/>
              </a:lnSpc>
              <a:spcAft>
                <a:spcPts val="800"/>
              </a:spcAft>
            </a:pPr>
            <a:r>
              <a:rPr lang="en-US" sz="1000" dirty="0">
                <a:solidFill>
                  <a:srgbClr val="2F5597"/>
                </a:solidFill>
                <a:effectLst/>
                <a:latin typeface="Verdana" panose="020B0604030504040204" pitchFamily="34" charset="0"/>
                <a:ea typeface="Verdana" panose="020B0604030504040204" pitchFamily="34" charset="0"/>
                <a:cs typeface="Verdana" panose="020B0604030504040204" pitchFamily="34" charset="0"/>
              </a:rPr>
              <a:t>   AGUILERA, SHANNON        10/26/1998       1234 5TH AVENUE APT #39, PINOL 95123  05XXXXXX  </a:t>
            </a:r>
            <a:r>
              <a:rPr lang="en-US" sz="1000" dirty="0">
                <a:solidFill>
                  <a:srgbClr val="2F5597"/>
                </a:solidFill>
                <a:latin typeface="Verdana" panose="020B0604030504040204" pitchFamily="34" charset="0"/>
                <a:ea typeface="Verdana" panose="020B0604030504040204" pitchFamily="34" charset="0"/>
                <a:cs typeface="Verdana" panose="020B0604030504040204" pitchFamily="34" charset="0"/>
              </a:rPr>
              <a:t>      GONZAG_SHAN@...</a:t>
            </a:r>
            <a:endParaRPr lang="en-US" sz="1000" dirty="0">
              <a:latin typeface="Verdana" panose="020B0604030504040204" pitchFamily="34" charset="0"/>
              <a:ea typeface="Verdana" panose="020B0604030504040204" pitchFamily="34" charset="0"/>
              <a:cs typeface="Verdana" panose="020B0604030504040204" pitchFamily="34" charset="0"/>
            </a:endParaRPr>
          </a:p>
          <a:p>
            <a:pPr marL="0" marR="0">
              <a:lnSpc>
                <a:spcPct val="107000"/>
              </a:lnSpc>
              <a:spcBef>
                <a:spcPts val="0"/>
              </a:spcBef>
              <a:spcAft>
                <a:spcPts val="800"/>
              </a:spcAft>
            </a:pPr>
            <a:r>
              <a:rPr lang="en-US" sz="1000" dirty="0">
                <a:solidFill>
                  <a:srgbClr val="2F5597"/>
                </a:solidFill>
                <a:effectLst/>
                <a:latin typeface="Verdana" panose="020B0604030504040204" pitchFamily="34" charset="0"/>
                <a:ea typeface="Verdana" panose="020B0604030504040204" pitchFamily="34" charset="0"/>
                <a:cs typeface="Verdana" panose="020B0604030504040204" pitchFamily="34" charset="0"/>
              </a:rPr>
              <a:t>                                 </a:t>
            </a:r>
            <a:r>
              <a:rPr lang="en-US" sz="750" dirty="0">
                <a:solidFill>
                  <a:srgbClr val="2F5597"/>
                </a:solidFill>
                <a:effectLst/>
                <a:latin typeface="Verdana" panose="020B0604030504040204" pitchFamily="34" charset="0"/>
                <a:ea typeface="Verdana" panose="020B0604030504040204" pitchFamily="34" charset="0"/>
                <a:cs typeface="Verdana" panose="020B0604030504040204" pitchFamily="34" charset="0"/>
              </a:rPr>
              <a:t> </a:t>
            </a:r>
            <a:endParaRPr lang="en-US" sz="750"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a:extLst>
              <a:ext uri="{FF2B5EF4-FFF2-40B4-BE49-F238E27FC236}">
                <a16:creationId xmlns:a16="http://schemas.microsoft.com/office/drawing/2014/main" id="{03C9682A-6E18-4B4C-907B-3D704A1D117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648200" y="5678749"/>
            <a:ext cx="262823" cy="258561"/>
          </a:xfrm>
          <a:prstGeom prst="rect">
            <a:avLst/>
          </a:prstGeom>
        </p:spPr>
      </p:pic>
      <p:pic>
        <p:nvPicPr>
          <p:cNvPr id="12" name="Picture 11">
            <a:extLst>
              <a:ext uri="{FF2B5EF4-FFF2-40B4-BE49-F238E27FC236}">
                <a16:creationId xmlns:a16="http://schemas.microsoft.com/office/drawing/2014/main" id="{BF5B18DE-F2FD-4201-B38C-C26283750F08}"/>
              </a:ext>
            </a:extLst>
          </p:cNvPr>
          <p:cNvPicPr/>
          <p:nvPr/>
        </p:nvPicPr>
        <p:blipFill>
          <a:blip r:embed="rId7"/>
          <a:stretch>
            <a:fillRect/>
          </a:stretch>
        </p:blipFill>
        <p:spPr>
          <a:xfrm>
            <a:off x="2940759" y="2740421"/>
            <a:ext cx="8242035" cy="3965179"/>
          </a:xfrm>
          <a:prstGeom prst="rect">
            <a:avLst/>
          </a:prstGeom>
        </p:spPr>
      </p:pic>
      <p:sp>
        <p:nvSpPr>
          <p:cNvPr id="13" name="Oval 12">
            <a:extLst>
              <a:ext uri="{FF2B5EF4-FFF2-40B4-BE49-F238E27FC236}">
                <a16:creationId xmlns:a16="http://schemas.microsoft.com/office/drawing/2014/main" id="{7AA7A273-2E06-42C9-A962-4806C74965E4}"/>
              </a:ext>
            </a:extLst>
          </p:cNvPr>
          <p:cNvSpPr/>
          <p:nvPr/>
        </p:nvSpPr>
        <p:spPr>
          <a:xfrm flipH="1">
            <a:off x="7137400" y="6317714"/>
            <a:ext cx="82316" cy="7346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Picture 13">
            <a:extLst>
              <a:ext uri="{FF2B5EF4-FFF2-40B4-BE49-F238E27FC236}">
                <a16:creationId xmlns:a16="http://schemas.microsoft.com/office/drawing/2014/main" id="{32060837-3A2C-464F-8E22-C9D3ED1A0065}"/>
              </a:ext>
            </a:extLst>
          </p:cNvPr>
          <p:cNvPicPr>
            <a:picLocks noChangeAspect="1"/>
          </p:cNvPicPr>
          <p:nvPr/>
        </p:nvPicPr>
        <p:blipFill>
          <a:blip r:embed="rId8"/>
          <a:stretch>
            <a:fillRect/>
          </a:stretch>
        </p:blipFill>
        <p:spPr>
          <a:xfrm>
            <a:off x="2966942" y="2532072"/>
            <a:ext cx="8234458" cy="2838309"/>
          </a:xfrm>
          <a:prstGeom prst="rect">
            <a:avLst/>
          </a:prstGeom>
        </p:spPr>
      </p:pic>
      <p:sp>
        <p:nvSpPr>
          <p:cNvPr id="15" name="Rectangle 14">
            <a:extLst>
              <a:ext uri="{FF2B5EF4-FFF2-40B4-BE49-F238E27FC236}">
                <a16:creationId xmlns:a16="http://schemas.microsoft.com/office/drawing/2014/main" id="{5C11716E-02ED-4969-B046-DF4A39F1DD51}"/>
              </a:ext>
            </a:extLst>
          </p:cNvPr>
          <p:cNvSpPr/>
          <p:nvPr/>
        </p:nvSpPr>
        <p:spPr>
          <a:xfrm>
            <a:off x="3022600" y="3505937"/>
            <a:ext cx="2701205" cy="76919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peech Bubble: Oval 17">
            <a:extLst>
              <a:ext uri="{FF2B5EF4-FFF2-40B4-BE49-F238E27FC236}">
                <a16:creationId xmlns:a16="http://schemas.microsoft.com/office/drawing/2014/main" id="{503E2A99-74E4-4BBA-88D5-BF29E11D797F}"/>
              </a:ext>
            </a:extLst>
          </p:cNvPr>
          <p:cNvSpPr/>
          <p:nvPr/>
        </p:nvSpPr>
        <p:spPr>
          <a:xfrm>
            <a:off x="304652" y="2689039"/>
            <a:ext cx="2219888" cy="1816648"/>
          </a:xfrm>
          <a:prstGeom prst="wedgeEllipseCallout">
            <a:avLst>
              <a:gd name="adj1" fmla="val 72251"/>
              <a:gd name="adj2" fmla="val 81304"/>
            </a:avLst>
          </a:prstGeom>
          <a:solidFill>
            <a:srgbClr val="EDE2F6"/>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1D5706DE-086A-4ECE-9824-D051CF8AF23B}"/>
              </a:ext>
            </a:extLst>
          </p:cNvPr>
          <p:cNvSpPr txBox="1"/>
          <p:nvPr/>
        </p:nvSpPr>
        <p:spPr>
          <a:xfrm>
            <a:off x="451043" y="3071811"/>
            <a:ext cx="2082800" cy="1092607"/>
          </a:xfrm>
          <a:prstGeom prst="rect">
            <a:avLst/>
          </a:prstGeom>
          <a:noFill/>
        </p:spPr>
        <p:txBody>
          <a:bodyPr wrap="square" rtlCol="0">
            <a:spAutoFit/>
          </a:bodyPr>
          <a:lstStyle/>
          <a:p>
            <a:r>
              <a:rPr lang="en-US" sz="1300" b="1" dirty="0">
                <a:solidFill>
                  <a:srgbClr val="339933"/>
                </a:solidFill>
                <a:latin typeface="Verdana" panose="020B0604030504040204" pitchFamily="34" charset="0"/>
                <a:ea typeface="Verdana" panose="020B0604030504040204" pitchFamily="34" charset="0"/>
                <a:cs typeface="Verdana" panose="020B0604030504040204" pitchFamily="34" charset="0"/>
              </a:rPr>
              <a:t>Green</a:t>
            </a:r>
            <a:r>
              <a:rPr lang="en-US" sz="1300" dirty="0">
                <a:latin typeface="Verdana" panose="020B0604030504040204" pitchFamily="34" charset="0"/>
                <a:ea typeface="Verdana" panose="020B0604030504040204" pitchFamily="34" charset="0"/>
                <a:cs typeface="Verdana" panose="020B0604030504040204" pitchFamily="34" charset="0"/>
              </a:rPr>
              <a:t> = successful match. Application will now be processed for HS Entitlement Cal Grant consideration! </a:t>
            </a:r>
          </a:p>
        </p:txBody>
      </p:sp>
      <p:sp>
        <p:nvSpPr>
          <p:cNvPr id="20" name="TextBox 19">
            <a:extLst>
              <a:ext uri="{FF2B5EF4-FFF2-40B4-BE49-F238E27FC236}">
                <a16:creationId xmlns:a16="http://schemas.microsoft.com/office/drawing/2014/main" id="{B10D986A-4ED1-49D3-88DA-0A8505CEA2B9}"/>
              </a:ext>
            </a:extLst>
          </p:cNvPr>
          <p:cNvSpPr txBox="1"/>
          <p:nvPr/>
        </p:nvSpPr>
        <p:spPr>
          <a:xfrm>
            <a:off x="2903407" y="2876974"/>
            <a:ext cx="352782" cy="646331"/>
          </a:xfrm>
          <a:prstGeom prst="rect">
            <a:avLst/>
          </a:prstGeom>
          <a:noFill/>
        </p:spPr>
        <p:txBody>
          <a:bodyPr wrap="square" rtlCol="0">
            <a:spAutoFit/>
          </a:bodyPr>
          <a:lstStyle/>
          <a:p>
            <a:r>
              <a:rPr lang="en-US" sz="3600" dirty="0">
                <a:solidFill>
                  <a:srgbClr val="FF0000"/>
                </a:solidFill>
                <a:latin typeface="Verdana" panose="020B0604030504040204" pitchFamily="34" charset="0"/>
                <a:ea typeface="Verdana" panose="020B0604030504040204" pitchFamily="34" charset="0"/>
                <a:cs typeface="Verdana" panose="020B0604030504040204" pitchFamily="34" charset="0"/>
              </a:rPr>
              <a:t>{</a:t>
            </a:r>
          </a:p>
        </p:txBody>
      </p:sp>
      <p:sp>
        <p:nvSpPr>
          <p:cNvPr id="21" name="Rectangle: Rounded Corners 20">
            <a:extLst>
              <a:ext uri="{FF2B5EF4-FFF2-40B4-BE49-F238E27FC236}">
                <a16:creationId xmlns:a16="http://schemas.microsoft.com/office/drawing/2014/main" id="{5F352B58-9EAC-426E-8049-7F656D45679F}"/>
              </a:ext>
            </a:extLst>
          </p:cNvPr>
          <p:cNvSpPr/>
          <p:nvPr/>
        </p:nvSpPr>
        <p:spPr>
          <a:xfrm>
            <a:off x="6248399" y="6464548"/>
            <a:ext cx="789029" cy="25283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35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64" presetClass="path" presetSubtype="0" accel="50000" decel="50000" fill="hold" nodeType="withEffect">
                                  <p:stCondLst>
                                    <p:cond delay="0"/>
                                  </p:stCondLst>
                                  <p:childTnLst>
                                    <p:animMotion origin="layout" path="M 2.70833E-6 7.40741E-7 L 0.00117 -0.10764 " pathEditMode="relative" rAng="0" ptsTypes="AA">
                                      <p:cBhvr>
                                        <p:cTn id="15" dur="2000" fill="hold"/>
                                        <p:tgtEl>
                                          <p:spTgt spid="11"/>
                                        </p:tgtEl>
                                        <p:attrNameLst>
                                          <p:attrName>ppt_x</p:attrName>
                                          <p:attrName>ppt_y</p:attrName>
                                        </p:attrNameLst>
                                      </p:cBhvr>
                                      <p:rCtr x="52" y="-5394"/>
                                    </p:animMotion>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1" presetClass="exit" presetSubtype="0" fill="hold" grpId="1" nodeType="withEffect">
                                  <p:stCondLst>
                                    <p:cond delay="0"/>
                                  </p:stCondLst>
                                  <p:childTnLst>
                                    <p:set>
                                      <p:cBhvr>
                                        <p:cTn id="25" dur="1" fill="hold">
                                          <p:stCondLst>
                                            <p:cond delay="0"/>
                                          </p:stCondLst>
                                        </p:cTn>
                                        <p:tgtEl>
                                          <p:spTgt spid="2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3"/>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 presetClass="exit" presetSubtype="0" fill="hold" grpId="1"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42"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3" grpId="1" animBg="1"/>
      <p:bldP spid="15" grpId="0" animBg="1"/>
      <p:bldP spid="18" grpId="0" animBg="1"/>
      <p:bldP spid="19" grpId="0"/>
      <p:bldP spid="20" grpId="0"/>
      <p:bldP spid="20" grpId="1"/>
      <p:bldP spid="21" grpId="0" animBg="1"/>
      <p:bldP spid="21"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717964-3C84-407A-A93F-B841BA3A676B}"/>
              </a:ext>
            </a:extLst>
          </p:cNvPr>
          <p:cNvSpPr txBox="1">
            <a:spLocks/>
          </p:cNvSpPr>
          <p:nvPr/>
        </p:nvSpPr>
        <p:spPr>
          <a:xfrm>
            <a:off x="2957637" y="1339563"/>
            <a:ext cx="7391400" cy="873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4" name="Content Placeholder 6">
            <a:extLst>
              <a:ext uri="{FF2B5EF4-FFF2-40B4-BE49-F238E27FC236}">
                <a16:creationId xmlns:a16="http://schemas.microsoft.com/office/drawing/2014/main" id="{92150362-F6D5-410F-B961-11B39626C892}"/>
              </a:ext>
            </a:extLst>
          </p:cNvPr>
          <p:cNvSpPr>
            <a:spLocks noGrp="1"/>
          </p:cNvSpPr>
          <p:nvPr>
            <p:ph idx="1"/>
          </p:nvPr>
        </p:nvSpPr>
        <p:spPr>
          <a:xfrm>
            <a:off x="1244600" y="4604512"/>
            <a:ext cx="10375900" cy="2209800"/>
          </a:xfrm>
        </p:spPr>
        <p:txBody>
          <a:bodyPr>
            <a:normAutofit/>
          </a:bodyPr>
          <a:lstStyle/>
          <a:p>
            <a:pPr marL="0" indent="0">
              <a:buNone/>
            </a:pPr>
            <a:r>
              <a:rPr lang="en-US" sz="2000" dirty="0"/>
              <a:t>“No ISIR Data Found…” error messages means that WebGrants could not locate the financial aid application you queried.  This message will display if:</a:t>
            </a:r>
          </a:p>
          <a:p>
            <a:pPr marL="678942" lvl="1" indent="-285750">
              <a:buClr>
                <a:schemeClr val="accent2"/>
              </a:buClr>
              <a:buSzPct val="100000"/>
              <a:buFont typeface="Arial" panose="020B0604020202020204" pitchFamily="34" charset="0"/>
              <a:buChar char="•"/>
            </a:pPr>
            <a:r>
              <a:rPr lang="en-US" sz="2000" b="0" dirty="0"/>
              <a:t>Application was not submitted</a:t>
            </a:r>
          </a:p>
          <a:p>
            <a:pPr marL="678942" lvl="1" indent="-285750">
              <a:buClr>
                <a:schemeClr val="accent2"/>
              </a:buClr>
              <a:buSzPct val="100000"/>
              <a:buFont typeface="Arial" panose="020B0604020202020204" pitchFamily="34" charset="0"/>
              <a:buChar char="•"/>
            </a:pPr>
            <a:r>
              <a:rPr lang="en-US" sz="2000" b="0" dirty="0"/>
              <a:t>Application was submitted within last 10 days</a:t>
            </a:r>
          </a:p>
          <a:p>
            <a:pPr marL="678942" lvl="1" indent="-285750">
              <a:spcAft>
                <a:spcPts val="600"/>
              </a:spcAft>
              <a:buClr>
                <a:schemeClr val="accent2"/>
              </a:buClr>
              <a:buSzPct val="100000"/>
              <a:buFont typeface="Arial" panose="020B0604020202020204" pitchFamily="34" charset="0"/>
              <a:buChar char="•"/>
            </a:pPr>
            <a:r>
              <a:rPr lang="en-US" sz="2000" b="0" dirty="0"/>
              <a:t>Match is attempted before editing the GPA</a:t>
            </a:r>
          </a:p>
          <a:p>
            <a:pPr marL="0" indent="0" algn="ctr">
              <a:buClr>
                <a:schemeClr val="accent6"/>
              </a:buClr>
              <a:buNone/>
            </a:pPr>
            <a:r>
              <a:rPr lang="en-US" sz="2000" i="1" dirty="0">
                <a:solidFill>
                  <a:schemeClr val="accent5"/>
                </a:solidFill>
              </a:rPr>
              <a:t>Contact CSAC to resolve</a:t>
            </a:r>
          </a:p>
          <a:p>
            <a:pPr>
              <a:buClr>
                <a:schemeClr val="accent6"/>
              </a:buClr>
            </a:pPr>
            <a:endParaRPr lang="en-US" sz="2000" b="0" dirty="0"/>
          </a:p>
        </p:txBody>
      </p:sp>
      <p:sp>
        <p:nvSpPr>
          <p:cNvPr id="5" name="Title 1">
            <a:extLst>
              <a:ext uri="{FF2B5EF4-FFF2-40B4-BE49-F238E27FC236}">
                <a16:creationId xmlns:a16="http://schemas.microsoft.com/office/drawing/2014/main" id="{96CD7D9B-0C62-4A4E-B4C3-6149D7A00D9B}"/>
              </a:ext>
            </a:extLst>
          </p:cNvPr>
          <p:cNvSpPr>
            <a:spLocks noGrp="1"/>
          </p:cNvSpPr>
          <p:nvPr>
            <p:ph type="title"/>
          </p:nvPr>
        </p:nvSpPr>
        <p:spPr>
          <a:xfrm>
            <a:off x="3238500" y="1123188"/>
            <a:ext cx="5067300" cy="1143000"/>
          </a:xfrm>
        </p:spPr>
        <p:txBody>
          <a:bodyPr>
            <a:normAutofit/>
          </a:bodyPr>
          <a:lstStyle/>
          <a:p>
            <a:r>
              <a:rPr lang="en-US" dirty="0"/>
              <a:t>No ISIR Data Found…</a:t>
            </a:r>
          </a:p>
        </p:txBody>
      </p:sp>
      <p:pic>
        <p:nvPicPr>
          <p:cNvPr id="6" name="Picture 5">
            <a:extLst>
              <a:ext uri="{FF2B5EF4-FFF2-40B4-BE49-F238E27FC236}">
                <a16:creationId xmlns:a16="http://schemas.microsoft.com/office/drawing/2014/main" id="{85D342B5-EF2C-4539-957E-9CAD69DE3888}"/>
              </a:ext>
            </a:extLst>
          </p:cNvPr>
          <p:cNvPicPr>
            <a:picLocks noChangeAspect="1"/>
          </p:cNvPicPr>
          <p:nvPr/>
        </p:nvPicPr>
        <p:blipFill rotWithShape="1">
          <a:blip r:embed="rId4"/>
          <a:srcRect t="34596"/>
          <a:stretch/>
        </p:blipFill>
        <p:spPr>
          <a:xfrm>
            <a:off x="1930401" y="2260600"/>
            <a:ext cx="8407400" cy="2209800"/>
          </a:xfrm>
          <a:prstGeom prst="rect">
            <a:avLst/>
          </a:prstGeom>
        </p:spPr>
      </p:pic>
      <p:sp>
        <p:nvSpPr>
          <p:cNvPr id="7" name="Rectangle 6">
            <a:extLst>
              <a:ext uri="{FF2B5EF4-FFF2-40B4-BE49-F238E27FC236}">
                <a16:creationId xmlns:a16="http://schemas.microsoft.com/office/drawing/2014/main" id="{F4C7EF18-E42D-4319-887D-C511105354B3}"/>
              </a:ext>
            </a:extLst>
          </p:cNvPr>
          <p:cNvSpPr/>
          <p:nvPr/>
        </p:nvSpPr>
        <p:spPr>
          <a:xfrm>
            <a:off x="2717800" y="3898900"/>
            <a:ext cx="3200400" cy="3075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3CE76B-5568-4FF9-BCC5-5D0970FDAF51}"/>
              </a:ext>
            </a:extLst>
          </p:cNvPr>
          <p:cNvSpPr/>
          <p:nvPr/>
        </p:nvSpPr>
        <p:spPr>
          <a:xfrm>
            <a:off x="1930401" y="2260600"/>
            <a:ext cx="8407400" cy="22098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42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717964-3C84-407A-A93F-B841BA3A676B}"/>
              </a:ext>
            </a:extLst>
          </p:cNvPr>
          <p:cNvSpPr txBox="1">
            <a:spLocks/>
          </p:cNvSpPr>
          <p:nvPr/>
        </p:nvSpPr>
        <p:spPr>
          <a:xfrm>
            <a:off x="2957637" y="1339563"/>
            <a:ext cx="7391400" cy="873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pic>
        <p:nvPicPr>
          <p:cNvPr id="5" name="Picture 4">
            <a:extLst>
              <a:ext uri="{FF2B5EF4-FFF2-40B4-BE49-F238E27FC236}">
                <a16:creationId xmlns:a16="http://schemas.microsoft.com/office/drawing/2014/main" id="{3EC236B7-9B63-4FC3-AE0C-9869B431E517}"/>
              </a:ext>
            </a:extLst>
          </p:cNvPr>
          <p:cNvPicPr>
            <a:picLocks noChangeAspect="1"/>
          </p:cNvPicPr>
          <p:nvPr/>
        </p:nvPicPr>
        <p:blipFill rotWithShape="1">
          <a:blip r:embed="rId4">
            <a:extLst>
              <a:ext uri="{28A0092B-C50C-407E-A947-70E740481C1C}">
                <a14:useLocalDpi xmlns:a14="http://schemas.microsoft.com/office/drawing/2010/main" val="0"/>
              </a:ext>
            </a:extLst>
          </a:blip>
          <a:srcRect l="7655" t="5976" r="4306" b="5987"/>
          <a:stretch/>
        </p:blipFill>
        <p:spPr>
          <a:xfrm>
            <a:off x="8746787" y="1655052"/>
            <a:ext cx="1602250" cy="1602250"/>
          </a:xfrm>
          <a:prstGeom prst="rect">
            <a:avLst/>
          </a:prstGeom>
        </p:spPr>
      </p:pic>
      <p:sp>
        <p:nvSpPr>
          <p:cNvPr id="6" name="Title 1">
            <a:extLst>
              <a:ext uri="{FF2B5EF4-FFF2-40B4-BE49-F238E27FC236}">
                <a16:creationId xmlns:a16="http://schemas.microsoft.com/office/drawing/2014/main" id="{130F2046-130A-48D5-8E62-C6890A54498B}"/>
              </a:ext>
            </a:extLst>
          </p:cNvPr>
          <p:cNvSpPr>
            <a:spLocks noGrp="1"/>
          </p:cNvSpPr>
          <p:nvPr>
            <p:ph type="title"/>
          </p:nvPr>
        </p:nvSpPr>
        <p:spPr>
          <a:xfrm>
            <a:off x="4381500" y="1147826"/>
            <a:ext cx="3429000" cy="1143000"/>
          </a:xfrm>
        </p:spPr>
        <p:txBody>
          <a:bodyPr/>
          <a:lstStyle/>
          <a:p>
            <a:r>
              <a:rPr lang="en-US" dirty="0"/>
              <a:t>Best Practice</a:t>
            </a:r>
          </a:p>
        </p:txBody>
      </p:sp>
      <p:sp>
        <p:nvSpPr>
          <p:cNvPr id="7" name="Content Placeholder 2">
            <a:extLst>
              <a:ext uri="{FF2B5EF4-FFF2-40B4-BE49-F238E27FC236}">
                <a16:creationId xmlns:a16="http://schemas.microsoft.com/office/drawing/2014/main" id="{3411E351-C395-4ADF-9796-7EF092CC6B7C}"/>
              </a:ext>
            </a:extLst>
          </p:cNvPr>
          <p:cNvSpPr>
            <a:spLocks noGrp="1"/>
          </p:cNvSpPr>
          <p:nvPr>
            <p:ph idx="1"/>
          </p:nvPr>
        </p:nvSpPr>
        <p:spPr>
          <a:xfrm>
            <a:off x="1003300" y="2552279"/>
            <a:ext cx="10426700" cy="3766019"/>
          </a:xfrm>
        </p:spPr>
        <p:txBody>
          <a:bodyPr>
            <a:normAutofit lnSpcReduction="10000"/>
          </a:bodyPr>
          <a:lstStyle/>
          <a:p>
            <a:pPr marL="0" indent="0">
              <a:buSzPct val="100000"/>
              <a:buNone/>
            </a:pPr>
            <a:r>
              <a:rPr lang="en-US" sz="2100" dirty="0"/>
              <a:t>Review </a:t>
            </a:r>
            <a:r>
              <a:rPr lang="en-US" sz="2100" i="1" dirty="0">
                <a:solidFill>
                  <a:srgbClr val="0000FF"/>
                </a:solidFill>
              </a:rPr>
              <a:t>Non-SSN GPA Status</a:t>
            </a:r>
            <a:r>
              <a:rPr lang="en-US" sz="2100" dirty="0"/>
              <a:t> report </a:t>
            </a:r>
            <a:r>
              <a:rPr lang="en-US" sz="2100" b="1" dirty="0"/>
              <a:t>weekly</a:t>
            </a:r>
          </a:p>
          <a:p>
            <a:pPr>
              <a:buClr>
                <a:schemeClr val="accent2"/>
              </a:buClr>
              <a:buSzPct val="100000"/>
              <a:buFont typeface="Arial" panose="020B0604020202020204" pitchFamily="34" charset="0"/>
              <a:buChar char="•"/>
            </a:pPr>
            <a:r>
              <a:rPr lang="en-US" sz="2100" b="0" dirty="0"/>
              <a:t>Outreach </a:t>
            </a:r>
            <a:r>
              <a:rPr lang="en-US" sz="2100" dirty="0"/>
              <a:t>to students with:</a:t>
            </a:r>
          </a:p>
          <a:p>
            <a:pPr marL="736092" lvl="1" indent="-342900">
              <a:buClr>
                <a:schemeClr val="accent2"/>
              </a:buClr>
              <a:buSzPct val="70000"/>
              <a:buFont typeface="Wingdings" panose="05000000000000000000" pitchFamily="2" charset="2"/>
              <a:buChar char="Ø"/>
            </a:pPr>
            <a:r>
              <a:rPr lang="en-US" sz="2100" b="0" dirty="0"/>
              <a:t>Unmatched GPAs: Request SAR/Cal-SAR for editing &amp; matching purposes. The matching functionality remains available beyond March 2</a:t>
            </a:r>
            <a:r>
              <a:rPr lang="en-US" sz="2100" b="0" baseline="30000" dirty="0"/>
              <a:t>nd</a:t>
            </a:r>
          </a:p>
          <a:p>
            <a:pPr marL="736092" lvl="1" indent="-342900">
              <a:buClr>
                <a:schemeClr val="accent2"/>
              </a:buClr>
              <a:buSzPct val="70000"/>
              <a:buFont typeface="Wingdings" panose="05000000000000000000" pitchFamily="2" charset="2"/>
              <a:buChar char="Ø"/>
            </a:pPr>
            <a:r>
              <a:rPr lang="en-US" sz="2100" b="0" dirty="0"/>
              <a:t>NO APP: Remind students to submit a FAFSA/CADAA</a:t>
            </a:r>
          </a:p>
          <a:p>
            <a:pPr marL="0" indent="0">
              <a:buSzPct val="100000"/>
              <a:buNone/>
            </a:pPr>
            <a:r>
              <a:rPr lang="en-US" sz="2100" dirty="0"/>
              <a:t>Remind</a:t>
            </a:r>
            <a:r>
              <a:rPr lang="en-US" sz="2100" i="1" dirty="0">
                <a:solidFill>
                  <a:srgbClr val="0000FF"/>
                </a:solidFill>
              </a:rPr>
              <a:t> </a:t>
            </a:r>
            <a:r>
              <a:rPr lang="en-US" sz="2100" dirty="0"/>
              <a:t>students:</a:t>
            </a:r>
          </a:p>
          <a:p>
            <a:pPr>
              <a:buClr>
                <a:schemeClr val="accent2"/>
              </a:buClr>
              <a:buSzPct val="100000"/>
              <a:buFont typeface="Arial" panose="020B0604020202020204" pitchFamily="34" charset="0"/>
              <a:buChar char="•"/>
            </a:pPr>
            <a:r>
              <a:rPr lang="en-US" sz="2100" b="0" dirty="0"/>
              <a:t>Confirm applications are complete, and that the parent has signed with pin signature</a:t>
            </a:r>
          </a:p>
          <a:p>
            <a:pPr>
              <a:buClr>
                <a:schemeClr val="accent2"/>
              </a:buClr>
              <a:buSzPct val="100000"/>
              <a:buFont typeface="Arial" panose="020B0604020202020204" pitchFamily="34" charset="0"/>
              <a:buChar char="•"/>
            </a:pPr>
            <a:r>
              <a:rPr lang="en-US" sz="2100" dirty="0"/>
              <a:t>Create a WebGrants4Students account via </a:t>
            </a:r>
            <a:r>
              <a:rPr lang="en-US" sz="2400" dirty="0">
                <a:hlinkClick r:id="rId5"/>
              </a:rPr>
              <a:t>https://mygrantinfo.csac.ca.gov/</a:t>
            </a:r>
            <a:r>
              <a:rPr lang="en-US" sz="2400" dirty="0"/>
              <a:t> </a:t>
            </a:r>
            <a:r>
              <a:rPr lang="en-US" sz="2100" dirty="0"/>
              <a:t>to monitor and claim their awards</a:t>
            </a:r>
          </a:p>
          <a:p>
            <a:pPr>
              <a:buClr>
                <a:schemeClr val="accent2"/>
              </a:buClr>
              <a:buSzPct val="100000"/>
              <a:buFont typeface="Arial" panose="020B0604020202020204" pitchFamily="34" charset="0"/>
              <a:buChar char="•"/>
            </a:pPr>
            <a:r>
              <a:rPr lang="en-US" sz="2100" dirty="0"/>
              <a:t>Students and parents can attend a local </a:t>
            </a:r>
            <a:r>
              <a:rPr lang="en-US" sz="2100" b="1" u="sng" dirty="0">
                <a:solidFill>
                  <a:srgbClr val="339933"/>
                </a:solidFill>
              </a:rPr>
              <a:t>FREE</a:t>
            </a:r>
            <a:r>
              <a:rPr lang="en-US" sz="2100" dirty="0"/>
              <a:t> Cash For College workshop for assistance with FAFSA/CADAA, and Chafee applications</a:t>
            </a:r>
          </a:p>
        </p:txBody>
      </p:sp>
    </p:spTree>
    <p:extLst>
      <p:ext uri="{BB962C8B-B14F-4D97-AF65-F5344CB8AC3E}">
        <p14:creationId xmlns:p14="http://schemas.microsoft.com/office/powerpoint/2010/main" val="1987880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717964-3C84-407A-A93F-B841BA3A676B}"/>
              </a:ext>
            </a:extLst>
          </p:cNvPr>
          <p:cNvSpPr txBox="1">
            <a:spLocks/>
          </p:cNvSpPr>
          <p:nvPr/>
        </p:nvSpPr>
        <p:spPr>
          <a:xfrm>
            <a:off x="2957637" y="1339563"/>
            <a:ext cx="7391400" cy="873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pic>
        <p:nvPicPr>
          <p:cNvPr id="4" name="Picture 3">
            <a:extLst>
              <a:ext uri="{FF2B5EF4-FFF2-40B4-BE49-F238E27FC236}">
                <a16:creationId xmlns:a16="http://schemas.microsoft.com/office/drawing/2014/main" id="{FC63DCBC-BE83-4904-B434-5881A8B917E5}"/>
              </a:ext>
            </a:extLst>
          </p:cNvPr>
          <p:cNvPicPr>
            <a:picLocks noChangeAspect="1"/>
          </p:cNvPicPr>
          <p:nvPr/>
        </p:nvPicPr>
        <p:blipFill rotWithShape="1">
          <a:blip r:embed="rId4"/>
          <a:srcRect r="926"/>
          <a:stretch/>
        </p:blipFill>
        <p:spPr>
          <a:xfrm>
            <a:off x="2819396" y="2424944"/>
            <a:ext cx="8153400" cy="1783093"/>
          </a:xfrm>
          <a:prstGeom prst="rect">
            <a:avLst/>
          </a:prstGeom>
        </p:spPr>
      </p:pic>
      <p:pic>
        <p:nvPicPr>
          <p:cNvPr id="5" name="Picture 4">
            <a:extLst>
              <a:ext uri="{FF2B5EF4-FFF2-40B4-BE49-F238E27FC236}">
                <a16:creationId xmlns:a16="http://schemas.microsoft.com/office/drawing/2014/main" id="{38D4196B-F473-4174-9243-A5818C52BD00}"/>
              </a:ext>
            </a:extLst>
          </p:cNvPr>
          <p:cNvPicPr>
            <a:picLocks noChangeAspect="1"/>
          </p:cNvPicPr>
          <p:nvPr/>
        </p:nvPicPr>
        <p:blipFill>
          <a:blip r:embed="rId5"/>
          <a:stretch>
            <a:fillRect/>
          </a:stretch>
        </p:blipFill>
        <p:spPr>
          <a:xfrm rot="16200000">
            <a:off x="-1554757" y="3501308"/>
            <a:ext cx="5295901" cy="1265083"/>
          </a:xfrm>
          <a:prstGeom prst="rect">
            <a:avLst/>
          </a:prstGeom>
        </p:spPr>
      </p:pic>
      <p:pic>
        <p:nvPicPr>
          <p:cNvPr id="6" name="Picture 5">
            <a:extLst>
              <a:ext uri="{FF2B5EF4-FFF2-40B4-BE49-F238E27FC236}">
                <a16:creationId xmlns:a16="http://schemas.microsoft.com/office/drawing/2014/main" id="{2683FA40-4FFF-4155-A569-DFC132717D3B}"/>
              </a:ext>
            </a:extLst>
          </p:cNvPr>
          <p:cNvPicPr>
            <a:picLocks noChangeAspect="1"/>
          </p:cNvPicPr>
          <p:nvPr/>
        </p:nvPicPr>
        <p:blipFill>
          <a:blip r:embed="rId6"/>
          <a:stretch>
            <a:fillRect/>
          </a:stretch>
        </p:blipFill>
        <p:spPr>
          <a:xfrm>
            <a:off x="2819396" y="3991722"/>
            <a:ext cx="8153400" cy="514350"/>
          </a:xfrm>
          <a:prstGeom prst="rect">
            <a:avLst/>
          </a:prstGeom>
        </p:spPr>
      </p:pic>
      <p:pic>
        <p:nvPicPr>
          <p:cNvPr id="7" name="Picture 6">
            <a:extLst>
              <a:ext uri="{FF2B5EF4-FFF2-40B4-BE49-F238E27FC236}">
                <a16:creationId xmlns:a16="http://schemas.microsoft.com/office/drawing/2014/main" id="{5C74B12C-E150-4AB0-B213-512330955D70}"/>
              </a:ext>
            </a:extLst>
          </p:cNvPr>
          <p:cNvPicPr>
            <a:picLocks noChangeAspect="1"/>
          </p:cNvPicPr>
          <p:nvPr/>
        </p:nvPicPr>
        <p:blipFill>
          <a:blip r:embed="rId7"/>
          <a:stretch>
            <a:fillRect/>
          </a:stretch>
        </p:blipFill>
        <p:spPr>
          <a:xfrm>
            <a:off x="2819396" y="4506072"/>
            <a:ext cx="8153400" cy="2275728"/>
          </a:xfrm>
          <a:prstGeom prst="rect">
            <a:avLst/>
          </a:prstGeom>
        </p:spPr>
      </p:pic>
      <p:sp>
        <p:nvSpPr>
          <p:cNvPr id="8" name="Rectangle 7">
            <a:extLst>
              <a:ext uri="{FF2B5EF4-FFF2-40B4-BE49-F238E27FC236}">
                <a16:creationId xmlns:a16="http://schemas.microsoft.com/office/drawing/2014/main" id="{E645B6DF-2A8B-42A4-BCBF-0BC3A58E655B}"/>
              </a:ext>
            </a:extLst>
          </p:cNvPr>
          <p:cNvSpPr/>
          <p:nvPr/>
        </p:nvSpPr>
        <p:spPr>
          <a:xfrm>
            <a:off x="3756005" y="1838486"/>
            <a:ext cx="6280181" cy="553998"/>
          </a:xfrm>
          <a:prstGeom prst="rect">
            <a:avLst/>
          </a:prstGeom>
        </p:spPr>
        <p:txBody>
          <a:bodyPr wrap="none">
            <a:spAutoFit/>
          </a:bodyPr>
          <a:lstStyle/>
          <a:p>
            <a:r>
              <a:rPr lang="en-US" sz="3000" dirty="0">
                <a:ea typeface="Verdana" panose="020B0604030504040204" pitchFamily="34" charset="0"/>
                <a:cs typeface="Verdana" panose="020B0604030504040204" pitchFamily="34" charset="0"/>
              </a:rPr>
              <a:t>https://www.cash4college.csac.ca.gov/</a:t>
            </a:r>
          </a:p>
        </p:txBody>
      </p:sp>
      <p:sp>
        <p:nvSpPr>
          <p:cNvPr id="9" name="Rectangle 8">
            <a:extLst>
              <a:ext uri="{FF2B5EF4-FFF2-40B4-BE49-F238E27FC236}">
                <a16:creationId xmlns:a16="http://schemas.microsoft.com/office/drawing/2014/main" id="{409C199D-F2A5-49E8-8021-B7D044822CC7}"/>
              </a:ext>
            </a:extLst>
          </p:cNvPr>
          <p:cNvSpPr/>
          <p:nvPr/>
        </p:nvSpPr>
        <p:spPr>
          <a:xfrm>
            <a:off x="2819396" y="2424944"/>
            <a:ext cx="8153400" cy="435685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9931FEA-F114-4266-A9E2-32AD70876559}"/>
              </a:ext>
            </a:extLst>
          </p:cNvPr>
          <p:cNvSpPr/>
          <p:nvPr/>
        </p:nvSpPr>
        <p:spPr>
          <a:xfrm>
            <a:off x="3746500" y="6098250"/>
            <a:ext cx="514690" cy="2131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896A9BAC-ED64-4194-A3E1-7DF92F8E06BA}"/>
              </a:ext>
            </a:extLst>
          </p:cNvPr>
          <p:cNvSpPr/>
          <p:nvPr/>
        </p:nvSpPr>
        <p:spPr>
          <a:xfrm rot="5400000">
            <a:off x="5132438" y="4375991"/>
            <a:ext cx="514690" cy="2131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461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A5957E-DBE3-4C64-842F-769D33A375C1}"/>
              </a:ext>
            </a:extLst>
          </p:cNvPr>
          <p:cNvSpPr>
            <a:spLocks noGrp="1"/>
          </p:cNvSpPr>
          <p:nvPr>
            <p:ph type="title"/>
            <p:custDataLst>
              <p:tags r:id="rId1"/>
            </p:custDataLst>
          </p:nvPr>
        </p:nvSpPr>
        <p:spPr>
          <a:xfrm>
            <a:off x="2159000" y="1152205"/>
            <a:ext cx="8229600" cy="1143000"/>
          </a:xfrm>
        </p:spPr>
        <p:txBody>
          <a:bodyPr>
            <a:normAutofit fontScale="90000"/>
          </a:bodyPr>
          <a:lstStyle/>
          <a:p>
            <a:pPr>
              <a:spcAft>
                <a:spcPts val="1200"/>
              </a:spcAft>
            </a:pPr>
            <a:r>
              <a:rPr lang="en-US" dirty="0"/>
              <a:t>Register for Notifications &amp; Reminders</a:t>
            </a:r>
          </a:p>
        </p:txBody>
      </p:sp>
      <p:pic>
        <p:nvPicPr>
          <p:cNvPr id="5" name="Content Placeholder 2">
            <a:extLst>
              <a:ext uri="{FF2B5EF4-FFF2-40B4-BE49-F238E27FC236}">
                <a16:creationId xmlns:a16="http://schemas.microsoft.com/office/drawing/2014/main" id="{82E98109-F7B3-4764-A654-888EC48BDE21}"/>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54414" y="2516718"/>
            <a:ext cx="7723397" cy="2046077"/>
          </a:xfrm>
          <a:prstGeom prst="rect">
            <a:avLst/>
          </a:prstGeom>
        </p:spPr>
      </p:pic>
      <p:pic>
        <p:nvPicPr>
          <p:cNvPr id="6" name="Picture 5">
            <a:extLst>
              <a:ext uri="{FF2B5EF4-FFF2-40B4-BE49-F238E27FC236}">
                <a16:creationId xmlns:a16="http://schemas.microsoft.com/office/drawing/2014/main" id="{FCB4D06F-8EBA-455F-8BD4-4317DD152C13}"/>
              </a:ext>
            </a:extLst>
          </p:cNvPr>
          <p:cNvPicPr>
            <a:picLocks noChangeAspect="1"/>
          </p:cNvPicPr>
          <p:nvPr/>
        </p:nvPicPr>
        <p:blipFill>
          <a:blip r:embed="rId6"/>
          <a:stretch>
            <a:fillRect/>
          </a:stretch>
        </p:blipFill>
        <p:spPr>
          <a:xfrm>
            <a:off x="454414" y="4562795"/>
            <a:ext cx="7723397" cy="2155505"/>
          </a:xfrm>
          <a:prstGeom prst="rect">
            <a:avLst/>
          </a:prstGeom>
        </p:spPr>
      </p:pic>
      <p:cxnSp>
        <p:nvCxnSpPr>
          <p:cNvPr id="7" name="Straight Arrow Connector 6">
            <a:extLst>
              <a:ext uri="{FF2B5EF4-FFF2-40B4-BE49-F238E27FC236}">
                <a16:creationId xmlns:a16="http://schemas.microsoft.com/office/drawing/2014/main" id="{A5C763FD-F777-4E27-BDF8-1036FC31AF74}"/>
              </a:ext>
            </a:extLst>
          </p:cNvPr>
          <p:cNvCxnSpPr>
            <a:cxnSpLocks/>
          </p:cNvCxnSpPr>
          <p:nvPr/>
        </p:nvCxnSpPr>
        <p:spPr>
          <a:xfrm>
            <a:off x="3876040" y="6255780"/>
            <a:ext cx="55626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1DCECE6-41DE-4B10-B217-9CD02ECC18B2}"/>
              </a:ext>
            </a:extLst>
          </p:cNvPr>
          <p:cNvSpPr/>
          <p:nvPr/>
        </p:nvSpPr>
        <p:spPr>
          <a:xfrm>
            <a:off x="454414" y="2516718"/>
            <a:ext cx="7723397" cy="420158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6F336BC-355A-4509-A6E4-0D3C5EAA6ED7}"/>
              </a:ext>
            </a:extLst>
          </p:cNvPr>
          <p:cNvSpPr txBox="1"/>
          <p:nvPr/>
        </p:nvSpPr>
        <p:spPr>
          <a:xfrm>
            <a:off x="8407400" y="2808469"/>
            <a:ext cx="3330186" cy="2400657"/>
          </a:xfrm>
          <a:prstGeom prst="rect">
            <a:avLst/>
          </a:prstGeom>
          <a:noFill/>
        </p:spPr>
        <p:txBody>
          <a:bodyPr wrap="square" rtlCol="0">
            <a:spAutoFit/>
          </a:bodyPr>
          <a:lstStyle/>
          <a:p>
            <a:pPr>
              <a:spcAft>
                <a:spcPts val="1200"/>
              </a:spcAft>
            </a:pPr>
            <a:r>
              <a:rPr lang="en-US" sz="2000" dirty="0"/>
              <a:t>CSAC communicates with schools via List-Serv:</a:t>
            </a:r>
          </a:p>
          <a:p>
            <a:pPr marL="285750" indent="-285750">
              <a:spcAft>
                <a:spcPts val="1200"/>
              </a:spcAft>
              <a:buFont typeface="Arial" panose="020B0604020202020204" pitchFamily="34" charset="0"/>
              <a:buChar char="•"/>
            </a:pPr>
            <a:r>
              <a:rPr lang="en-US" sz="2000" dirty="0"/>
              <a:t>Upcoming deadlines</a:t>
            </a:r>
          </a:p>
          <a:p>
            <a:pPr marL="285750" indent="-285750">
              <a:spcAft>
                <a:spcPts val="1200"/>
              </a:spcAft>
              <a:buFont typeface="Arial" panose="020B0604020202020204" pitchFamily="34" charset="0"/>
              <a:buChar char="•"/>
            </a:pPr>
            <a:r>
              <a:rPr lang="en-US" sz="2000" dirty="0"/>
              <a:t>Legislative updates</a:t>
            </a:r>
          </a:p>
          <a:p>
            <a:pPr marL="285750" indent="-285750">
              <a:spcAft>
                <a:spcPts val="1200"/>
              </a:spcAft>
              <a:buFont typeface="Arial" panose="020B0604020202020204" pitchFamily="34" charset="0"/>
              <a:buChar char="•"/>
            </a:pPr>
            <a:r>
              <a:rPr lang="en-US" sz="2000" dirty="0"/>
              <a:t>WebGrants maintenance &amp; outages</a:t>
            </a:r>
          </a:p>
        </p:txBody>
      </p:sp>
    </p:spTree>
    <p:extLst>
      <p:ext uri="{BB962C8B-B14F-4D97-AF65-F5344CB8AC3E}">
        <p14:creationId xmlns:p14="http://schemas.microsoft.com/office/powerpoint/2010/main" val="2824417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03BF5A4-B8C1-40C2-89EB-A3BB3AE7DDEB}"/>
              </a:ext>
            </a:extLst>
          </p:cNvPr>
          <p:cNvGrpSpPr/>
          <p:nvPr/>
        </p:nvGrpSpPr>
        <p:grpSpPr>
          <a:xfrm>
            <a:off x="1139207" y="2428338"/>
            <a:ext cx="5137219" cy="3947062"/>
            <a:chOff x="-4197928" y="4430673"/>
            <a:chExt cx="3512128" cy="2812501"/>
          </a:xfrm>
        </p:grpSpPr>
        <p:pic>
          <p:nvPicPr>
            <p:cNvPr id="3" name="Picture 2">
              <a:extLst>
                <a:ext uri="{FF2B5EF4-FFF2-40B4-BE49-F238E27FC236}">
                  <a16:creationId xmlns:a16="http://schemas.microsoft.com/office/drawing/2014/main" id="{564B8EEF-A979-4350-B49B-340A8121B6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7928" y="4430673"/>
              <a:ext cx="3512128" cy="2812501"/>
            </a:xfrm>
            <a:prstGeom prst="rect">
              <a:avLst/>
            </a:prstGeom>
          </p:spPr>
        </p:pic>
        <p:pic>
          <p:nvPicPr>
            <p:cNvPr id="4" name="Picture 3">
              <a:extLst>
                <a:ext uri="{FF2B5EF4-FFF2-40B4-BE49-F238E27FC236}">
                  <a16:creationId xmlns:a16="http://schemas.microsoft.com/office/drawing/2014/main" id="{C4B9AC95-EBD8-455A-A64C-C4CB99105B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2063" y="4514850"/>
              <a:ext cx="3200399" cy="1958232"/>
            </a:xfrm>
            <a:prstGeom prst="rect">
              <a:avLst/>
            </a:prstGeom>
          </p:spPr>
        </p:pic>
      </p:grpSp>
      <p:sp>
        <p:nvSpPr>
          <p:cNvPr id="5" name="Content Placeholder 2">
            <a:extLst>
              <a:ext uri="{FF2B5EF4-FFF2-40B4-BE49-F238E27FC236}">
                <a16:creationId xmlns:a16="http://schemas.microsoft.com/office/drawing/2014/main" id="{AE1C902B-551A-409B-A9D8-50C3CFCA36D1}"/>
              </a:ext>
            </a:extLst>
          </p:cNvPr>
          <p:cNvSpPr>
            <a:spLocks noGrp="1"/>
          </p:cNvSpPr>
          <p:nvPr>
            <p:ph idx="1"/>
          </p:nvPr>
        </p:nvSpPr>
        <p:spPr>
          <a:xfrm>
            <a:off x="6504411" y="2407126"/>
            <a:ext cx="5137219" cy="3947062"/>
          </a:xfrm>
        </p:spPr>
        <p:txBody>
          <a:bodyPr>
            <a:normAutofit/>
          </a:bodyPr>
          <a:lstStyle/>
          <a:p>
            <a:pPr marL="114300" indent="0">
              <a:spcAft>
                <a:spcPts val="1200"/>
              </a:spcAft>
              <a:buNone/>
            </a:pPr>
            <a:r>
              <a:rPr lang="en-US" sz="2500" b="1" dirty="0"/>
              <a:t>Complete and submit: </a:t>
            </a:r>
          </a:p>
          <a:p>
            <a:pPr>
              <a:spcAft>
                <a:spcPts val="1200"/>
              </a:spcAft>
              <a:buClr>
                <a:schemeClr val="accent2"/>
              </a:buClr>
            </a:pPr>
            <a:r>
              <a:rPr lang="en-US" sz="2500" dirty="0" err="1"/>
              <a:t>WebGrants</a:t>
            </a:r>
            <a:r>
              <a:rPr lang="en-US" sz="2500" dirty="0"/>
              <a:t> System Administrator’s Access Request Form or User Access Request Form</a:t>
            </a:r>
          </a:p>
          <a:p>
            <a:pPr>
              <a:spcAft>
                <a:spcPts val="1200"/>
              </a:spcAft>
              <a:buClr>
                <a:schemeClr val="accent2"/>
              </a:buClr>
            </a:pPr>
            <a:r>
              <a:rPr lang="en-US" sz="2500" dirty="0"/>
              <a:t>Information Security and Confidentiality Agreement</a:t>
            </a:r>
          </a:p>
          <a:p>
            <a:pPr>
              <a:spcAft>
                <a:spcPts val="1200"/>
              </a:spcAft>
              <a:buClr>
                <a:schemeClr val="accent2"/>
              </a:buClr>
            </a:pPr>
            <a:r>
              <a:rPr lang="en-US" sz="2500" dirty="0"/>
              <a:t>Email to schoolsupport@csac.ca.gov</a:t>
            </a:r>
          </a:p>
        </p:txBody>
      </p:sp>
      <p:sp>
        <p:nvSpPr>
          <p:cNvPr id="6" name="TextBox 5">
            <a:extLst>
              <a:ext uri="{FF2B5EF4-FFF2-40B4-BE49-F238E27FC236}">
                <a16:creationId xmlns:a16="http://schemas.microsoft.com/office/drawing/2014/main" id="{F812FBA4-D7B3-42C8-BB46-7C02859A8CC8}"/>
              </a:ext>
            </a:extLst>
          </p:cNvPr>
          <p:cNvSpPr txBox="1"/>
          <p:nvPr/>
        </p:nvSpPr>
        <p:spPr>
          <a:xfrm>
            <a:off x="6769101" y="2767351"/>
            <a:ext cx="4610100" cy="32470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500" b="1" i="0" u="none" strike="noStrike" kern="1200" cap="none" spc="0" normalizeH="0" baseline="0" noProof="0" dirty="0" err="1">
                <a:ln>
                  <a:noFill/>
                </a:ln>
                <a:solidFill>
                  <a:prstClr val="black"/>
                </a:solidFill>
                <a:effectLst/>
                <a:uLnTx/>
                <a:uFillTx/>
                <a:ea typeface="+mn-ea"/>
                <a:cs typeface="+mn-cs"/>
              </a:rPr>
              <a:t>WebGrants</a:t>
            </a:r>
            <a:r>
              <a:rPr kumimoji="0" lang="en-US" sz="2500" b="1" i="0" u="none" strike="noStrike" kern="1200" cap="none" spc="0" normalizeH="0" baseline="0" noProof="0" dirty="0">
                <a:ln>
                  <a:noFill/>
                </a:ln>
                <a:solidFill>
                  <a:prstClr val="black"/>
                </a:solidFill>
                <a:effectLst/>
                <a:uLnTx/>
                <a:uFillTx/>
                <a:ea typeface="+mn-ea"/>
                <a:cs typeface="+mn-cs"/>
              </a:rPr>
              <a:t> users have access to:</a:t>
            </a:r>
          </a:p>
          <a:p>
            <a:pPr marL="342900" marR="0" lvl="0" indent="-34290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ea typeface="+mn-ea"/>
                <a:cs typeface="+mn-cs"/>
              </a:rPr>
              <a:t>Upload GPAs</a:t>
            </a:r>
          </a:p>
          <a:p>
            <a:pPr marL="342900" marR="0" lvl="0" indent="-34290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ea typeface="+mn-ea"/>
                <a:cs typeface="+mn-cs"/>
              </a:rPr>
              <a:t>Edit and force-match unlinked GPAs </a:t>
            </a:r>
          </a:p>
          <a:p>
            <a:pPr marL="342900" marR="0" lvl="0" indent="-34290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ea typeface="+mn-ea"/>
                <a:cs typeface="+mn-cs"/>
              </a:rPr>
              <a:t>GPA reports</a:t>
            </a:r>
          </a:p>
          <a:p>
            <a:pPr marL="800100" marR="0" lvl="1" indent="-342900" algn="l" defTabSz="914400"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Ø"/>
              <a:tabLst/>
              <a:defRPr/>
            </a:pPr>
            <a:r>
              <a:rPr kumimoji="0" lang="en-US" sz="2500" b="0" i="0" u="none" strike="noStrike" kern="1200" cap="none" spc="0" normalizeH="0" baseline="0" noProof="0" dirty="0">
                <a:ln>
                  <a:noFill/>
                </a:ln>
                <a:solidFill>
                  <a:prstClr val="black"/>
                </a:solidFill>
                <a:effectLst/>
                <a:uLnTx/>
                <a:uFillTx/>
                <a:ea typeface="+mn-ea"/>
                <a:cs typeface="+mn-cs"/>
              </a:rPr>
              <a:t>Check the GPA and application status of all of your students</a:t>
            </a:r>
          </a:p>
        </p:txBody>
      </p:sp>
      <p:sp>
        <p:nvSpPr>
          <p:cNvPr id="7" name="Title 1">
            <a:extLst>
              <a:ext uri="{FF2B5EF4-FFF2-40B4-BE49-F238E27FC236}">
                <a16:creationId xmlns:a16="http://schemas.microsoft.com/office/drawing/2014/main" id="{4EA394C2-0D63-4EFC-809F-8002BF8080AE}"/>
              </a:ext>
            </a:extLst>
          </p:cNvPr>
          <p:cNvSpPr>
            <a:spLocks noGrp="1"/>
          </p:cNvSpPr>
          <p:nvPr>
            <p:ph type="title"/>
          </p:nvPr>
        </p:nvSpPr>
        <p:spPr>
          <a:xfrm>
            <a:off x="2544417" y="1171227"/>
            <a:ext cx="8229600" cy="1143000"/>
          </a:xfrm>
        </p:spPr>
        <p:txBody>
          <a:bodyPr>
            <a:noAutofit/>
          </a:bodyPr>
          <a:lstStyle/>
          <a:p>
            <a:r>
              <a:rPr lang="en-US" b="1" noProof="0" dirty="0"/>
              <a:t>Establishing WebGrants Access</a:t>
            </a:r>
            <a:endParaRPr lang="en-US" sz="3600" b="1" noProof="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1362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2" presetClass="entr" presetSubtype="4"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5">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5">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6"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717964-3C84-407A-A93F-B841BA3A676B}"/>
              </a:ext>
            </a:extLst>
          </p:cNvPr>
          <p:cNvSpPr txBox="1">
            <a:spLocks/>
          </p:cNvSpPr>
          <p:nvPr/>
        </p:nvSpPr>
        <p:spPr>
          <a:xfrm>
            <a:off x="2957637" y="1339563"/>
            <a:ext cx="7391400" cy="873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4" name="Title 1">
            <a:extLst>
              <a:ext uri="{FF2B5EF4-FFF2-40B4-BE49-F238E27FC236}">
                <a16:creationId xmlns:a16="http://schemas.microsoft.com/office/drawing/2014/main" id="{2EB8E6E6-AEDD-44BB-8949-B518D25A2DFA}"/>
              </a:ext>
            </a:extLst>
          </p:cNvPr>
          <p:cNvSpPr>
            <a:spLocks noGrp="1"/>
          </p:cNvSpPr>
          <p:nvPr>
            <p:ph type="title"/>
          </p:nvPr>
        </p:nvSpPr>
        <p:spPr>
          <a:xfrm>
            <a:off x="4838700" y="1339563"/>
            <a:ext cx="2755900" cy="1143000"/>
          </a:xfrm>
        </p:spPr>
        <p:txBody>
          <a:bodyPr/>
          <a:lstStyle/>
          <a:p>
            <a:r>
              <a:rPr lang="en-US" dirty="0"/>
              <a:t>Questions?</a:t>
            </a:r>
          </a:p>
        </p:txBody>
      </p:sp>
      <p:pic>
        <p:nvPicPr>
          <p:cNvPr id="5" name="Content Placeholder 3">
            <a:extLst>
              <a:ext uri="{FF2B5EF4-FFF2-40B4-BE49-F238E27FC236}">
                <a16:creationId xmlns:a16="http://schemas.microsoft.com/office/drawing/2014/main" id="{DB18701B-7721-4A24-905E-2C24AD4615D0}"/>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016287" y="2273300"/>
            <a:ext cx="7930825" cy="4389437"/>
          </a:xfrm>
        </p:spPr>
      </p:pic>
    </p:spTree>
    <p:extLst>
      <p:ext uri="{BB962C8B-B14F-4D97-AF65-F5344CB8AC3E}">
        <p14:creationId xmlns:p14="http://schemas.microsoft.com/office/powerpoint/2010/main" val="3513083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3206F55-4065-4778-BEB7-C8CBE1C6A23C}"/>
              </a:ext>
            </a:extLst>
          </p:cNvPr>
          <p:cNvSpPr/>
          <p:nvPr/>
        </p:nvSpPr>
        <p:spPr>
          <a:xfrm>
            <a:off x="2025650" y="1233488"/>
            <a:ext cx="4343400" cy="4038600"/>
          </a:xfrm>
          <a:prstGeom prst="rect">
            <a:avLst/>
          </a:prstGeom>
          <a:solidFill>
            <a:srgbClr val="3D0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prstClr val="white"/>
              </a:solidFill>
              <a:ea typeface="Verdana" panose="020B0604030504040204" pitchFamily="34" charset="0"/>
              <a:cs typeface="Verdana" panose="020B0604030504040204" pitchFamily="34" charset="0"/>
            </a:endParaRPr>
          </a:p>
          <a:p>
            <a:pPr algn="ctr"/>
            <a:endParaRPr lang="en-US" sz="4000" b="1" dirty="0">
              <a:solidFill>
                <a:prstClr val="white"/>
              </a:solidFill>
              <a:ea typeface="Verdana" panose="020B0604030504040204" pitchFamily="34" charset="0"/>
              <a:cs typeface="Verdana" panose="020B0604030504040204" pitchFamily="34" charset="0"/>
            </a:endParaRPr>
          </a:p>
          <a:p>
            <a:pPr algn="ctr"/>
            <a:endParaRPr lang="en-US" sz="4000" b="1" dirty="0">
              <a:solidFill>
                <a:prstClr val="white"/>
              </a:solidFill>
              <a:ea typeface="Verdana" panose="020B0604030504040204" pitchFamily="34" charset="0"/>
              <a:cs typeface="Verdana" panose="020B0604030504040204" pitchFamily="34" charset="0"/>
            </a:endParaRPr>
          </a:p>
          <a:p>
            <a:pPr algn="ctr"/>
            <a:endParaRPr lang="en-US" sz="4000" b="1" dirty="0">
              <a:solidFill>
                <a:prstClr val="white"/>
              </a:solidFill>
              <a:ea typeface="Verdana" panose="020B0604030504040204" pitchFamily="34" charset="0"/>
              <a:cs typeface="Verdana" panose="020B0604030504040204" pitchFamily="34" charset="0"/>
            </a:endParaRPr>
          </a:p>
          <a:p>
            <a:pPr algn="ctr"/>
            <a:r>
              <a:rPr lang="en-US" sz="5000" b="1" dirty="0">
                <a:solidFill>
                  <a:prstClr val="white"/>
                </a:solidFill>
                <a:ea typeface="Verdana" panose="020B0604030504040204" pitchFamily="34" charset="0"/>
                <a:cs typeface="Verdana" panose="020B0604030504040204" pitchFamily="34" charset="0"/>
              </a:rPr>
              <a:t>Thank You!</a:t>
            </a:r>
          </a:p>
          <a:p>
            <a:pPr algn="ctr"/>
            <a:endParaRPr lang="en-US" sz="2000" b="1" dirty="0">
              <a:solidFill>
                <a:prstClr val="white"/>
              </a:solidFill>
              <a:ea typeface="Verdana" panose="020B0604030504040204" pitchFamily="34" charset="0"/>
              <a:cs typeface="Verdana" panose="020B0604030504040204" pitchFamily="34" charset="0"/>
            </a:endParaRPr>
          </a:p>
          <a:p>
            <a:pPr lvl="0" algn="ctr">
              <a:spcBef>
                <a:spcPct val="20000"/>
              </a:spcBef>
              <a:buClr>
                <a:srgbClr val="F49100"/>
              </a:buClr>
              <a:buSzPct val="95000"/>
            </a:pPr>
            <a:r>
              <a:rPr lang="en-US" sz="2200" b="1" dirty="0">
                <a:solidFill>
                  <a:schemeClr val="bg1"/>
                </a:solidFill>
                <a:ea typeface="Verdana" panose="020B0604030504040204" pitchFamily="34" charset="0"/>
                <a:cs typeface="Verdana" panose="020B0604030504040204" pitchFamily="34" charset="0"/>
              </a:rPr>
              <a:t>Institutional Support Unit</a:t>
            </a:r>
          </a:p>
          <a:p>
            <a:pPr lvl="0" algn="ctr">
              <a:spcBef>
                <a:spcPct val="20000"/>
              </a:spcBef>
              <a:buClr>
                <a:srgbClr val="F49100"/>
              </a:buClr>
              <a:buSzPct val="95000"/>
            </a:pPr>
            <a:r>
              <a:rPr lang="en-US" sz="2200" b="1" dirty="0">
                <a:solidFill>
                  <a:schemeClr val="bg1"/>
                </a:solidFill>
                <a:ea typeface="Verdana" panose="020B0604030504040204" pitchFamily="34" charset="0"/>
                <a:cs typeface="Verdana" panose="020B0604030504040204" pitchFamily="34" charset="0"/>
              </a:rPr>
              <a:t>888-294-0153</a:t>
            </a:r>
          </a:p>
          <a:p>
            <a:pPr lvl="0" algn="ctr">
              <a:spcBef>
                <a:spcPct val="20000"/>
              </a:spcBef>
              <a:buClr>
                <a:srgbClr val="F49100"/>
              </a:buClr>
              <a:buSzPct val="95000"/>
            </a:pPr>
            <a:r>
              <a:rPr lang="en-US" sz="2200" b="1" dirty="0">
                <a:solidFill>
                  <a:schemeClr val="accent2"/>
                </a:solidFill>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Schoolsupport@csac.ca.gov</a:t>
            </a:r>
            <a:endParaRPr lang="en-US" sz="2200" b="1" dirty="0">
              <a:solidFill>
                <a:schemeClr val="accent2"/>
              </a:solidFill>
              <a:ea typeface="Verdana" panose="020B0604030504040204" pitchFamily="34" charset="0"/>
              <a:cs typeface="Verdana" panose="020B0604030504040204" pitchFamily="34" charset="0"/>
            </a:endParaRPr>
          </a:p>
          <a:p>
            <a:pPr algn="ctr"/>
            <a:endParaRPr lang="en-US" sz="4000" b="1" dirty="0">
              <a:solidFill>
                <a:prstClr val="white"/>
              </a:solidFill>
              <a:ea typeface="Verdana" panose="020B0604030504040204" pitchFamily="34" charset="0"/>
              <a:cs typeface="Verdana" panose="020B0604030504040204" pitchFamily="34" charset="0"/>
            </a:endParaRPr>
          </a:p>
          <a:p>
            <a:pPr algn="ctr"/>
            <a:endParaRPr lang="en-US" sz="4000" b="1" dirty="0">
              <a:solidFill>
                <a:prstClr val="white"/>
              </a:solidFill>
              <a:ea typeface="Verdana" panose="020B0604030504040204" pitchFamily="34" charset="0"/>
              <a:cs typeface="Verdana" panose="020B0604030504040204" pitchFamily="34" charset="0"/>
            </a:endParaRPr>
          </a:p>
          <a:p>
            <a:pPr algn="ctr"/>
            <a:endParaRPr lang="en-US" sz="4000" b="1" dirty="0">
              <a:solidFill>
                <a:prstClr val="white"/>
              </a:solidFill>
              <a:ea typeface="Verdana" panose="020B0604030504040204" pitchFamily="34" charset="0"/>
              <a:cs typeface="Verdana" panose="020B0604030504040204" pitchFamily="34" charset="0"/>
            </a:endParaRPr>
          </a:p>
          <a:p>
            <a:pPr algn="ctr"/>
            <a:endParaRPr lang="en-US" sz="4000" b="1" dirty="0">
              <a:solidFill>
                <a:prstClr val="white"/>
              </a:solidFill>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FD9EFEEF-340B-4343-9E71-0C7818083328}"/>
              </a:ext>
            </a:extLst>
          </p:cNvPr>
          <p:cNvPicPr>
            <a:picLocks noChangeAspect="1"/>
          </p:cNvPicPr>
          <p:nvPr/>
        </p:nvPicPr>
        <p:blipFill>
          <a:blip r:embed="rId5"/>
          <a:stretch>
            <a:fillRect/>
          </a:stretch>
        </p:blipFill>
        <p:spPr>
          <a:xfrm>
            <a:off x="7346950" y="1233488"/>
            <a:ext cx="2952750" cy="4038600"/>
          </a:xfrm>
          <a:prstGeom prst="rect">
            <a:avLst/>
          </a:prstGeom>
        </p:spPr>
      </p:pic>
      <p:sp>
        <p:nvSpPr>
          <p:cNvPr id="8" name="Title 7">
            <a:extLst>
              <a:ext uri="{FF2B5EF4-FFF2-40B4-BE49-F238E27FC236}">
                <a16:creationId xmlns:a16="http://schemas.microsoft.com/office/drawing/2014/main" id="{22C1BC3E-F05C-44CC-9D25-E496BCBF3D43}"/>
              </a:ext>
            </a:extLst>
          </p:cNvPr>
          <p:cNvSpPr>
            <a:spLocks noGrp="1"/>
          </p:cNvSpPr>
          <p:nvPr>
            <p:ph type="title"/>
          </p:nvPr>
        </p:nvSpPr>
        <p:spPr>
          <a:xfrm>
            <a:off x="2260600" y="117474"/>
            <a:ext cx="8039100" cy="1325563"/>
          </a:xfrm>
        </p:spPr>
        <p:txBody>
          <a:bodyPr/>
          <a:lstStyle/>
          <a:p>
            <a:r>
              <a:rPr lang="en-US" dirty="0"/>
              <a:t>California Student Aid Commission </a:t>
            </a:r>
          </a:p>
        </p:txBody>
      </p:sp>
    </p:spTree>
    <p:extLst>
      <p:ext uri="{BB962C8B-B14F-4D97-AF65-F5344CB8AC3E}">
        <p14:creationId xmlns:p14="http://schemas.microsoft.com/office/powerpoint/2010/main" val="3601264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885D-F35A-4B10-8D8E-DF2EA650E246}"/>
              </a:ext>
            </a:extLst>
          </p:cNvPr>
          <p:cNvSpPr>
            <a:spLocks noGrp="1"/>
          </p:cNvSpPr>
          <p:nvPr>
            <p:ph type="title"/>
          </p:nvPr>
        </p:nvSpPr>
        <p:spPr>
          <a:xfrm>
            <a:off x="4103784" y="1000874"/>
            <a:ext cx="4288221" cy="1143000"/>
          </a:xfrm>
        </p:spPr>
        <p:txBody>
          <a:bodyPr>
            <a:normAutofit/>
          </a:bodyPr>
          <a:lstStyle/>
          <a:p>
            <a:r>
              <a:rPr lang="en-US" sz="4000" b="1" dirty="0"/>
              <a:t>Your Account Details</a:t>
            </a:r>
          </a:p>
        </p:txBody>
      </p:sp>
      <p:sp>
        <p:nvSpPr>
          <p:cNvPr id="3" name="Content Placeholder 2">
            <a:extLst>
              <a:ext uri="{FF2B5EF4-FFF2-40B4-BE49-F238E27FC236}">
                <a16:creationId xmlns:a16="http://schemas.microsoft.com/office/drawing/2014/main" id="{EC5494BE-081D-44F3-AEEC-DDA722386298}"/>
              </a:ext>
            </a:extLst>
          </p:cNvPr>
          <p:cNvSpPr>
            <a:spLocks noGrp="1"/>
          </p:cNvSpPr>
          <p:nvPr>
            <p:ph idx="1"/>
          </p:nvPr>
        </p:nvSpPr>
        <p:spPr>
          <a:xfrm>
            <a:off x="7637079" y="2547164"/>
            <a:ext cx="4288221" cy="3309961"/>
          </a:xfrm>
        </p:spPr>
        <p:txBody>
          <a:bodyPr>
            <a:noAutofit/>
          </a:bodyPr>
          <a:lstStyle/>
          <a:p>
            <a:pPr>
              <a:buClr>
                <a:schemeClr val="accent2"/>
              </a:buClr>
            </a:pPr>
            <a:r>
              <a:rPr lang="en-US" sz="2500" dirty="0"/>
              <a:t>You will have access to certain screens (read, write, or grant)</a:t>
            </a:r>
          </a:p>
          <a:p>
            <a:pPr>
              <a:buClr>
                <a:schemeClr val="accent2"/>
              </a:buClr>
            </a:pPr>
            <a:r>
              <a:rPr lang="en-US" sz="2500" dirty="0"/>
              <a:t>Keep your personal info up-to-date (phone number, email address)</a:t>
            </a:r>
          </a:p>
          <a:p>
            <a:pPr>
              <a:buClr>
                <a:schemeClr val="accent2"/>
              </a:buClr>
            </a:pPr>
            <a:r>
              <a:rPr lang="en-US" sz="2500" dirty="0"/>
              <a:t>Change your password if necessary</a:t>
            </a:r>
          </a:p>
          <a:p>
            <a:pPr marL="0" indent="0">
              <a:buNone/>
            </a:pPr>
            <a:endParaRPr lang="en-US" sz="2500" dirty="0">
              <a:solidFill>
                <a:srgbClr val="FF0000"/>
              </a:solidFill>
            </a:endParaRPr>
          </a:p>
        </p:txBody>
      </p:sp>
      <p:pic>
        <p:nvPicPr>
          <p:cNvPr id="4" name="Picture 2">
            <a:extLst>
              <a:ext uri="{FF2B5EF4-FFF2-40B4-BE49-F238E27FC236}">
                <a16:creationId xmlns:a16="http://schemas.microsoft.com/office/drawing/2014/main" id="{6B6A0439-03E4-46C8-BED8-EC679DD2E3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397" y="3428999"/>
            <a:ext cx="6842665" cy="3216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Oval 4">
            <a:extLst>
              <a:ext uri="{FF2B5EF4-FFF2-40B4-BE49-F238E27FC236}">
                <a16:creationId xmlns:a16="http://schemas.microsoft.com/office/drawing/2014/main" id="{2823B699-B49D-483D-BE6B-B056A2080AFA}"/>
              </a:ext>
            </a:extLst>
          </p:cNvPr>
          <p:cNvSpPr/>
          <p:nvPr>
            <p:custDataLst>
              <p:tags r:id="rId1"/>
            </p:custDataLst>
          </p:nvPr>
        </p:nvSpPr>
        <p:spPr>
          <a:xfrm>
            <a:off x="384724" y="3581400"/>
            <a:ext cx="2054562" cy="1289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a:extLst>
              <a:ext uri="{FF2B5EF4-FFF2-40B4-BE49-F238E27FC236}">
                <a16:creationId xmlns:a16="http://schemas.microsoft.com/office/drawing/2014/main" id="{ACA61341-F3E0-42AF-9A78-0145746901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397" y="1975665"/>
            <a:ext cx="689171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1" name="Arrow: Right 10">
            <a:extLst>
              <a:ext uri="{FF2B5EF4-FFF2-40B4-BE49-F238E27FC236}">
                <a16:creationId xmlns:a16="http://schemas.microsoft.com/office/drawing/2014/main" id="{C07B4143-F6E6-4070-BBED-C38BC59F452A}"/>
              </a:ext>
            </a:extLst>
          </p:cNvPr>
          <p:cNvSpPr/>
          <p:nvPr/>
        </p:nvSpPr>
        <p:spPr>
          <a:xfrm>
            <a:off x="3581400" y="2220074"/>
            <a:ext cx="406400" cy="2056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7B44D53-881A-42FE-87A3-CDD712083667}"/>
              </a:ext>
            </a:extLst>
          </p:cNvPr>
          <p:cNvSpPr/>
          <p:nvPr/>
        </p:nvSpPr>
        <p:spPr>
          <a:xfrm>
            <a:off x="2451986" y="5513639"/>
            <a:ext cx="481714"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0" b="0"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8143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2EBDC14C-B283-462D-8EB4-5104BD1D23CD}"/>
              </a:ext>
            </a:extLst>
          </p:cNvPr>
          <p:cNvSpPr>
            <a:spLocks noGrp="1"/>
          </p:cNvSpPr>
          <p:nvPr>
            <p:ph type="title"/>
          </p:nvPr>
        </p:nvSpPr>
        <p:spPr>
          <a:xfrm>
            <a:off x="825500" y="1383643"/>
            <a:ext cx="10985500" cy="1164657"/>
          </a:xfrm>
        </p:spPr>
        <p:txBody>
          <a:bodyPr>
            <a:normAutofit fontScale="90000"/>
          </a:bodyPr>
          <a:lstStyle/>
          <a:p>
            <a:pPr algn="ctr"/>
            <a:r>
              <a:rPr lang="en-US" b="1" dirty="0"/>
              <a:t>Why would I want WebGrants access </a:t>
            </a:r>
            <a:br>
              <a:rPr lang="en-US" b="1" dirty="0"/>
            </a:br>
            <a:r>
              <a:rPr lang="en-US" b="1" dirty="0"/>
              <a:t>if I don’t upload GPAs?</a:t>
            </a:r>
            <a:endParaRPr lang="en-US" b="1" noProof="0" dirty="0"/>
          </a:p>
        </p:txBody>
      </p:sp>
      <p:sp>
        <p:nvSpPr>
          <p:cNvPr id="9" name="TextBox 8">
            <a:extLst>
              <a:ext uri="{FF2B5EF4-FFF2-40B4-BE49-F238E27FC236}">
                <a16:creationId xmlns:a16="http://schemas.microsoft.com/office/drawing/2014/main" id="{0A4AB9C3-5D80-413A-BE36-4F2EF2A34AB1}"/>
              </a:ext>
            </a:extLst>
          </p:cNvPr>
          <p:cNvSpPr txBox="1"/>
          <p:nvPr/>
        </p:nvSpPr>
        <p:spPr>
          <a:xfrm>
            <a:off x="1418234" y="3268340"/>
            <a:ext cx="4145856" cy="1815882"/>
          </a:xfrm>
          <a:prstGeom prst="rect">
            <a:avLst/>
          </a:prstGeom>
          <a:noFill/>
        </p:spPr>
        <p:txBody>
          <a:bodyPr wrap="square" rtlCol="0">
            <a:spAutoFit/>
          </a:bodyPr>
          <a:lstStyle/>
          <a:p>
            <a:r>
              <a:rPr lang="en-US" sz="2800" dirty="0"/>
              <a:t>You will have access to </a:t>
            </a:r>
            <a:r>
              <a:rPr lang="en-US" sz="2800" b="1" dirty="0"/>
              <a:t>GPA</a:t>
            </a:r>
            <a:r>
              <a:rPr lang="en-US" sz="2800" dirty="0"/>
              <a:t> </a:t>
            </a:r>
            <a:r>
              <a:rPr lang="en-US" sz="2800" b="1" dirty="0"/>
              <a:t>reports</a:t>
            </a:r>
            <a:r>
              <a:rPr lang="en-US" sz="2800" dirty="0"/>
              <a:t> to check the GPA and application status of all of your students</a:t>
            </a:r>
          </a:p>
        </p:txBody>
      </p:sp>
      <p:sp>
        <p:nvSpPr>
          <p:cNvPr id="10" name="TextBox 9">
            <a:extLst>
              <a:ext uri="{FF2B5EF4-FFF2-40B4-BE49-F238E27FC236}">
                <a16:creationId xmlns:a16="http://schemas.microsoft.com/office/drawing/2014/main" id="{D913EEA4-3E57-44B0-A288-6F5B08F59C9B}"/>
              </a:ext>
            </a:extLst>
          </p:cNvPr>
          <p:cNvSpPr txBox="1"/>
          <p:nvPr/>
        </p:nvSpPr>
        <p:spPr>
          <a:xfrm>
            <a:off x="1283964" y="3288494"/>
            <a:ext cx="4288433" cy="1815882"/>
          </a:xfrm>
          <a:prstGeom prst="rect">
            <a:avLst/>
          </a:prstGeom>
          <a:noFill/>
        </p:spPr>
        <p:txBody>
          <a:bodyPr wrap="square" rtlCol="0">
            <a:spAutoFit/>
          </a:bodyPr>
          <a:lstStyle/>
          <a:p>
            <a:r>
              <a:rPr lang="en-US" sz="2800" dirty="0"/>
              <a:t>You will have the ability </a:t>
            </a:r>
          </a:p>
          <a:p>
            <a:r>
              <a:rPr lang="en-US" sz="2800" dirty="0"/>
              <a:t>to </a:t>
            </a:r>
            <a:r>
              <a:rPr lang="en-US" sz="2800" b="1" dirty="0"/>
              <a:t>force-match </a:t>
            </a:r>
            <a:r>
              <a:rPr lang="en-US" sz="2800" dirty="0"/>
              <a:t>a student’s  GPA to the corresponding application</a:t>
            </a:r>
          </a:p>
        </p:txBody>
      </p:sp>
      <p:sp>
        <p:nvSpPr>
          <p:cNvPr id="11" name="TextBox 10">
            <a:extLst>
              <a:ext uri="{FF2B5EF4-FFF2-40B4-BE49-F238E27FC236}">
                <a16:creationId xmlns:a16="http://schemas.microsoft.com/office/drawing/2014/main" id="{A6865B13-D12B-49BD-ADCC-15E29D2729EA}"/>
              </a:ext>
            </a:extLst>
          </p:cNvPr>
          <p:cNvSpPr txBox="1"/>
          <p:nvPr/>
        </p:nvSpPr>
        <p:spPr>
          <a:xfrm>
            <a:off x="1283964" y="3257221"/>
            <a:ext cx="4613566" cy="1815882"/>
          </a:xfrm>
          <a:prstGeom prst="rect">
            <a:avLst/>
          </a:prstGeom>
          <a:noFill/>
        </p:spPr>
        <p:txBody>
          <a:bodyPr wrap="square" rtlCol="0">
            <a:spAutoFit/>
          </a:bodyPr>
          <a:lstStyle/>
          <a:p>
            <a:r>
              <a:rPr lang="en-US" sz="2800" dirty="0"/>
              <a:t>You will have the ability </a:t>
            </a:r>
          </a:p>
          <a:p>
            <a:r>
              <a:rPr lang="en-US" sz="2800" dirty="0"/>
              <a:t>to </a:t>
            </a:r>
            <a:r>
              <a:rPr lang="en-US" sz="2800" b="1" dirty="0"/>
              <a:t>edit/correct</a:t>
            </a:r>
            <a:r>
              <a:rPr lang="en-US" sz="2800" dirty="0"/>
              <a:t> GPA </a:t>
            </a:r>
          </a:p>
          <a:p>
            <a:r>
              <a:rPr lang="en-US" sz="2800" dirty="0"/>
              <a:t>data to help your students match</a:t>
            </a:r>
          </a:p>
        </p:txBody>
      </p:sp>
      <p:sp>
        <p:nvSpPr>
          <p:cNvPr id="12" name="TextBox 11">
            <a:extLst>
              <a:ext uri="{FF2B5EF4-FFF2-40B4-BE49-F238E27FC236}">
                <a16:creationId xmlns:a16="http://schemas.microsoft.com/office/drawing/2014/main" id="{0EF6605A-808F-48C5-84C3-15FB99BF1C69}"/>
              </a:ext>
            </a:extLst>
          </p:cNvPr>
          <p:cNvSpPr txBox="1"/>
          <p:nvPr/>
        </p:nvSpPr>
        <p:spPr>
          <a:xfrm>
            <a:off x="1076034" y="2970873"/>
            <a:ext cx="4334166" cy="2677656"/>
          </a:xfrm>
          <a:prstGeom prst="rect">
            <a:avLst/>
          </a:prstGeom>
          <a:noFill/>
        </p:spPr>
        <p:txBody>
          <a:bodyPr wrap="square" rtlCol="0">
            <a:spAutoFit/>
          </a:bodyPr>
          <a:lstStyle/>
          <a:p>
            <a:r>
              <a:rPr lang="en-US" sz="2800" dirty="0"/>
              <a:t>You will have the ability </a:t>
            </a:r>
          </a:p>
          <a:p>
            <a:r>
              <a:rPr lang="en-US" sz="2800" dirty="0"/>
              <a:t>to </a:t>
            </a:r>
            <a:r>
              <a:rPr lang="en-US" sz="2800" b="1" dirty="0"/>
              <a:t>add</a:t>
            </a:r>
            <a:r>
              <a:rPr lang="en-US" sz="2800" dirty="0"/>
              <a:t> an individual GPA for a student who wasn’t part of the original upload; i.e. late transfers, makeup credits</a:t>
            </a:r>
          </a:p>
        </p:txBody>
      </p:sp>
      <p:sp>
        <p:nvSpPr>
          <p:cNvPr id="13" name="TextBox 12">
            <a:extLst>
              <a:ext uri="{FF2B5EF4-FFF2-40B4-BE49-F238E27FC236}">
                <a16:creationId xmlns:a16="http://schemas.microsoft.com/office/drawing/2014/main" id="{B2679C21-E061-4837-AA11-F2159A4D5213}"/>
              </a:ext>
            </a:extLst>
          </p:cNvPr>
          <p:cNvSpPr txBox="1"/>
          <p:nvPr/>
        </p:nvSpPr>
        <p:spPr>
          <a:xfrm>
            <a:off x="1030326" y="2829676"/>
            <a:ext cx="5722862" cy="3154710"/>
          </a:xfrm>
          <a:prstGeom prst="rect">
            <a:avLst/>
          </a:prstGeom>
          <a:noFill/>
        </p:spPr>
        <p:txBody>
          <a:bodyPr wrap="square" rtlCol="0">
            <a:spAutoFit/>
          </a:bodyPr>
          <a:lstStyle/>
          <a:p>
            <a:pPr>
              <a:spcAft>
                <a:spcPts val="1200"/>
              </a:spcAft>
            </a:pPr>
            <a:r>
              <a:rPr lang="en-US" sz="2700" dirty="0"/>
              <a:t>Only students with </a:t>
            </a:r>
            <a:r>
              <a:rPr lang="en-US" sz="2700" i="1" dirty="0"/>
              <a:t>matched</a:t>
            </a:r>
            <a:r>
              <a:rPr lang="en-US" sz="2700" dirty="0"/>
              <a:t> GPAs will be given Cal Grant consideration. High school campuses/districts are required to resolve unmatched GPAs in WebGrants. </a:t>
            </a:r>
          </a:p>
          <a:p>
            <a:r>
              <a:rPr lang="en-US" sz="2700" dirty="0"/>
              <a:t>Only applications with </a:t>
            </a:r>
            <a:r>
              <a:rPr lang="en-US" sz="2700" i="1" dirty="0"/>
              <a:t>matched</a:t>
            </a:r>
            <a:r>
              <a:rPr lang="en-US" sz="2700" dirty="0"/>
              <a:t> GPAs are counted in “Race to Submit” </a:t>
            </a:r>
          </a:p>
        </p:txBody>
      </p:sp>
      <p:pic>
        <p:nvPicPr>
          <p:cNvPr id="14" name="Picture 13">
            <a:extLst>
              <a:ext uri="{FF2B5EF4-FFF2-40B4-BE49-F238E27FC236}">
                <a16:creationId xmlns:a16="http://schemas.microsoft.com/office/drawing/2014/main" id="{5A0808E0-7C65-40AC-A146-A15EFE89D7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0644" y="2548300"/>
            <a:ext cx="4145856" cy="4126965"/>
          </a:xfrm>
          <a:prstGeom prst="rect">
            <a:avLst/>
          </a:prstGeom>
        </p:spPr>
      </p:pic>
      <p:pic>
        <p:nvPicPr>
          <p:cNvPr id="37" name="Picture 36">
            <a:extLst>
              <a:ext uri="{FF2B5EF4-FFF2-40B4-BE49-F238E27FC236}">
                <a16:creationId xmlns:a16="http://schemas.microsoft.com/office/drawing/2014/main" id="{507FADBD-6BE6-43B6-98AD-B3676B84FC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0796" y="2635451"/>
            <a:ext cx="3939488" cy="2890971"/>
          </a:xfrm>
          <a:prstGeom prst="rect">
            <a:avLst/>
          </a:prstGeom>
        </p:spPr>
      </p:pic>
      <p:pic>
        <p:nvPicPr>
          <p:cNvPr id="2" name="Picture 1">
            <a:extLst>
              <a:ext uri="{FF2B5EF4-FFF2-40B4-BE49-F238E27FC236}">
                <a16:creationId xmlns:a16="http://schemas.microsoft.com/office/drawing/2014/main" id="{0C385DD1-8748-49D6-B15B-1849FF4FB33A}"/>
              </a:ext>
            </a:extLst>
          </p:cNvPr>
          <p:cNvPicPr>
            <a:picLocks noChangeAspect="1"/>
          </p:cNvPicPr>
          <p:nvPr/>
        </p:nvPicPr>
        <p:blipFill>
          <a:blip r:embed="rId6"/>
          <a:stretch>
            <a:fillRect/>
          </a:stretch>
        </p:blipFill>
        <p:spPr>
          <a:xfrm>
            <a:off x="7280796" y="2591227"/>
            <a:ext cx="4049159" cy="2979420"/>
          </a:xfrm>
          <a:prstGeom prst="rect">
            <a:avLst/>
          </a:prstGeom>
        </p:spPr>
      </p:pic>
      <p:pic>
        <p:nvPicPr>
          <p:cNvPr id="4" name="Picture 3">
            <a:extLst>
              <a:ext uri="{FF2B5EF4-FFF2-40B4-BE49-F238E27FC236}">
                <a16:creationId xmlns:a16="http://schemas.microsoft.com/office/drawing/2014/main" id="{4862B92C-767B-45C8-8564-5D7ADC304A6A}"/>
              </a:ext>
            </a:extLst>
          </p:cNvPr>
          <p:cNvPicPr>
            <a:picLocks noChangeAspect="1"/>
          </p:cNvPicPr>
          <p:nvPr/>
        </p:nvPicPr>
        <p:blipFill>
          <a:blip r:embed="rId7"/>
          <a:stretch>
            <a:fillRect/>
          </a:stretch>
        </p:blipFill>
        <p:spPr>
          <a:xfrm>
            <a:off x="8336012" y="2776460"/>
            <a:ext cx="2146300" cy="2614975"/>
          </a:xfrm>
          <a:prstGeom prst="rect">
            <a:avLst/>
          </a:prstGeom>
        </p:spPr>
      </p:pic>
      <p:pic>
        <p:nvPicPr>
          <p:cNvPr id="5" name="Picture 4">
            <a:extLst>
              <a:ext uri="{FF2B5EF4-FFF2-40B4-BE49-F238E27FC236}">
                <a16:creationId xmlns:a16="http://schemas.microsoft.com/office/drawing/2014/main" id="{07F63E47-1856-4F9F-9B75-804B990701A0}"/>
              </a:ext>
            </a:extLst>
          </p:cNvPr>
          <p:cNvPicPr>
            <a:picLocks noChangeAspect="1"/>
          </p:cNvPicPr>
          <p:nvPr/>
        </p:nvPicPr>
        <p:blipFill>
          <a:blip r:embed="rId8"/>
          <a:stretch>
            <a:fillRect/>
          </a:stretch>
        </p:blipFill>
        <p:spPr>
          <a:xfrm>
            <a:off x="7280796" y="2608754"/>
            <a:ext cx="4049158" cy="2979420"/>
          </a:xfrm>
          <a:prstGeom prst="rect">
            <a:avLst/>
          </a:prstGeom>
        </p:spPr>
      </p:pic>
    </p:spTree>
    <p:extLst>
      <p:ext uri="{BB962C8B-B14F-4D97-AF65-F5344CB8AC3E}">
        <p14:creationId xmlns:p14="http://schemas.microsoft.com/office/powerpoint/2010/main" val="156150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2" grpId="0"/>
      <p:bldP spid="12" grpId="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3C41DD5-81BD-41F6-A403-963B5BB5AAB9}"/>
              </a:ext>
            </a:extLst>
          </p:cNvPr>
          <p:cNvSpPr>
            <a:spLocks noGrp="1"/>
          </p:cNvSpPr>
          <p:nvPr>
            <p:ph type="title"/>
          </p:nvPr>
        </p:nvSpPr>
        <p:spPr>
          <a:xfrm>
            <a:off x="1669152" y="327901"/>
            <a:ext cx="9096384" cy="1164657"/>
          </a:xfrm>
        </p:spPr>
        <p:txBody>
          <a:bodyPr>
            <a:noAutofit/>
          </a:bodyPr>
          <a:lstStyle/>
          <a:p>
            <a:pPr algn="ctr"/>
            <a:r>
              <a:rPr lang="en-US" sz="4000" b="1" dirty="0">
                <a:ea typeface="Verdana" panose="020B0604030504040204" pitchFamily="34" charset="0"/>
                <a:cs typeface="Verdana" panose="020B0604030504040204" pitchFamily="34" charset="0"/>
              </a:rPr>
              <a:t>Most common reason for not matching? </a:t>
            </a:r>
            <a:br>
              <a:rPr lang="en-US" sz="4000" b="1" dirty="0">
                <a:ea typeface="Verdana" panose="020B0604030504040204" pitchFamily="34" charset="0"/>
                <a:cs typeface="Verdana" panose="020B0604030504040204" pitchFamily="34" charset="0"/>
              </a:rPr>
            </a:br>
            <a:endParaRPr lang="en-US" sz="4000" b="1" noProof="0" dirty="0"/>
          </a:p>
        </p:txBody>
      </p:sp>
      <p:sp>
        <p:nvSpPr>
          <p:cNvPr id="4" name="Rectangle 3">
            <a:extLst>
              <a:ext uri="{FF2B5EF4-FFF2-40B4-BE49-F238E27FC236}">
                <a16:creationId xmlns:a16="http://schemas.microsoft.com/office/drawing/2014/main" id="{4A1311BC-91A3-40CC-91BF-9FECF5E86C5A}"/>
              </a:ext>
            </a:extLst>
          </p:cNvPr>
          <p:cNvSpPr/>
          <p:nvPr/>
        </p:nvSpPr>
        <p:spPr>
          <a:xfrm>
            <a:off x="2836740" y="843861"/>
            <a:ext cx="7185084" cy="707886"/>
          </a:xfrm>
          <a:prstGeom prst="rect">
            <a:avLst/>
          </a:prstGeom>
        </p:spPr>
        <p:txBody>
          <a:bodyPr wrap="square">
            <a:spAutoFit/>
          </a:bodyPr>
          <a:lstStyle/>
          <a:p>
            <a:pPr algn="ctr"/>
            <a:r>
              <a:rPr lang="en-US" sz="4000" b="1" u="sng" dirty="0">
                <a:latin typeface="+mj-lt"/>
                <a:ea typeface="Verdana" panose="020B0604030504040204" pitchFamily="34" charset="0"/>
                <a:cs typeface="Verdana" panose="020B0604030504040204" pitchFamily="34" charset="0"/>
              </a:rPr>
              <a:t>Name</a:t>
            </a:r>
            <a:r>
              <a:rPr lang="en-US" sz="4000" b="1" dirty="0">
                <a:latin typeface="+mj-lt"/>
                <a:ea typeface="Verdana" panose="020B0604030504040204" pitchFamily="34" charset="0"/>
                <a:cs typeface="Verdana" panose="020B0604030504040204" pitchFamily="34" charset="0"/>
              </a:rPr>
              <a:t> and </a:t>
            </a:r>
            <a:r>
              <a:rPr lang="en-US" sz="4000" b="1" u="sng" dirty="0">
                <a:latin typeface="+mj-lt"/>
                <a:ea typeface="Verdana" panose="020B0604030504040204" pitchFamily="34" charset="0"/>
                <a:cs typeface="Verdana" panose="020B0604030504040204" pitchFamily="34" charset="0"/>
              </a:rPr>
              <a:t>address</a:t>
            </a:r>
            <a:r>
              <a:rPr lang="en-US" sz="4000" b="1" dirty="0">
                <a:latin typeface="+mj-lt"/>
                <a:ea typeface="Verdana" panose="020B0604030504040204" pitchFamily="34" charset="0"/>
                <a:cs typeface="Verdana" panose="020B0604030504040204" pitchFamily="34" charset="0"/>
              </a:rPr>
              <a:t> mismatches </a:t>
            </a:r>
          </a:p>
        </p:txBody>
      </p:sp>
      <p:pic>
        <p:nvPicPr>
          <p:cNvPr id="14" name="Picture 13">
            <a:extLst>
              <a:ext uri="{FF2B5EF4-FFF2-40B4-BE49-F238E27FC236}">
                <a16:creationId xmlns:a16="http://schemas.microsoft.com/office/drawing/2014/main" id="{D365C8AA-FEBF-490F-9B1F-4EEE33787D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637" y="2463357"/>
            <a:ext cx="2080080" cy="1538143"/>
          </a:xfrm>
          <a:prstGeom prst="rect">
            <a:avLst/>
          </a:prstGeom>
        </p:spPr>
      </p:pic>
      <p:pic>
        <p:nvPicPr>
          <p:cNvPr id="15" name="Picture 14">
            <a:extLst>
              <a:ext uri="{FF2B5EF4-FFF2-40B4-BE49-F238E27FC236}">
                <a16:creationId xmlns:a16="http://schemas.microsoft.com/office/drawing/2014/main" id="{78CE1601-1128-4F36-9B83-5B9B3C8F73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9776" y="2436768"/>
            <a:ext cx="1809802" cy="1176496"/>
          </a:xfrm>
          <a:prstGeom prst="rect">
            <a:avLst/>
          </a:prstGeom>
          <a:ln>
            <a:noFill/>
          </a:ln>
          <a:effectLst>
            <a:softEdge rad="112500"/>
          </a:effectLst>
        </p:spPr>
      </p:pic>
      <p:sp>
        <p:nvSpPr>
          <p:cNvPr id="16" name="Arrow: Pentagon 15">
            <a:extLst>
              <a:ext uri="{FF2B5EF4-FFF2-40B4-BE49-F238E27FC236}">
                <a16:creationId xmlns:a16="http://schemas.microsoft.com/office/drawing/2014/main" id="{46FBFE84-D55E-4C01-ADFC-DCEB7DA728A0}"/>
              </a:ext>
            </a:extLst>
          </p:cNvPr>
          <p:cNvSpPr/>
          <p:nvPr/>
        </p:nvSpPr>
        <p:spPr>
          <a:xfrm>
            <a:off x="3410644" y="2822159"/>
            <a:ext cx="685800" cy="497413"/>
          </a:xfrm>
          <a:prstGeom prst="homePlate">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268B2E60-3138-4EFE-B184-61FB5EF91E95}"/>
              </a:ext>
            </a:extLst>
          </p:cNvPr>
          <p:cNvGrpSpPr/>
          <p:nvPr/>
        </p:nvGrpSpPr>
        <p:grpSpPr>
          <a:xfrm>
            <a:off x="4176252" y="1998025"/>
            <a:ext cx="3416640" cy="2188141"/>
            <a:chOff x="6734480" y="2244936"/>
            <a:chExt cx="3031818" cy="2188141"/>
          </a:xfrm>
        </p:grpSpPr>
        <p:pic>
          <p:nvPicPr>
            <p:cNvPr id="18" name="Picture 17">
              <a:extLst>
                <a:ext uri="{FF2B5EF4-FFF2-40B4-BE49-F238E27FC236}">
                  <a16:creationId xmlns:a16="http://schemas.microsoft.com/office/drawing/2014/main" id="{AF580743-A60B-4B28-9C61-1CED3CF9F3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4480" y="2244936"/>
              <a:ext cx="1736419" cy="1869008"/>
            </a:xfrm>
            <a:prstGeom prst="rect">
              <a:avLst/>
            </a:prstGeom>
          </p:spPr>
        </p:pic>
        <p:sp>
          <p:nvSpPr>
            <p:cNvPr id="19" name="TextBox 18">
              <a:extLst>
                <a:ext uri="{FF2B5EF4-FFF2-40B4-BE49-F238E27FC236}">
                  <a16:creationId xmlns:a16="http://schemas.microsoft.com/office/drawing/2014/main" id="{8802A2F7-C14D-4BC1-97EC-499E24F6D35B}"/>
                </a:ext>
              </a:extLst>
            </p:cNvPr>
            <p:cNvSpPr txBox="1"/>
            <p:nvPr/>
          </p:nvSpPr>
          <p:spPr>
            <a:xfrm>
              <a:off x="7175498" y="4063745"/>
              <a:ext cx="2590800" cy="369332"/>
            </a:xfrm>
            <a:prstGeom prst="rect">
              <a:avLst/>
            </a:prstGeom>
            <a:noFill/>
          </p:spPr>
          <p:txBody>
            <a:bodyPr wrap="square" rtlCol="0">
              <a:spAutoFit/>
            </a:bodyPr>
            <a:lstStyle/>
            <a:p>
              <a:r>
                <a:rPr lang="en-US" b="1" dirty="0">
                  <a:latin typeface="+mj-lt"/>
                </a:rPr>
                <a:t>Application</a:t>
              </a:r>
            </a:p>
          </p:txBody>
        </p:sp>
      </p:grpSp>
      <p:sp>
        <p:nvSpPr>
          <p:cNvPr id="20" name="Arrow: Pentagon 19">
            <a:extLst>
              <a:ext uri="{FF2B5EF4-FFF2-40B4-BE49-F238E27FC236}">
                <a16:creationId xmlns:a16="http://schemas.microsoft.com/office/drawing/2014/main" id="{E032AD4E-F097-42ED-8291-3237190AE964}"/>
              </a:ext>
            </a:extLst>
          </p:cNvPr>
          <p:cNvSpPr/>
          <p:nvPr/>
        </p:nvSpPr>
        <p:spPr>
          <a:xfrm>
            <a:off x="6609482" y="2931587"/>
            <a:ext cx="685800" cy="497413"/>
          </a:xfrm>
          <a:prstGeom prst="homePlate">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7B885918-436F-42AD-AA80-9CFC13B5E54D}"/>
              </a:ext>
            </a:extLst>
          </p:cNvPr>
          <p:cNvGrpSpPr/>
          <p:nvPr/>
        </p:nvGrpSpPr>
        <p:grpSpPr>
          <a:xfrm>
            <a:off x="7544190" y="2194317"/>
            <a:ext cx="2549651" cy="1971951"/>
            <a:chOff x="3356370" y="2114292"/>
            <a:chExt cx="2549651" cy="1674688"/>
          </a:xfrm>
        </p:grpSpPr>
        <p:grpSp>
          <p:nvGrpSpPr>
            <p:cNvPr id="22" name="Group 21">
              <a:extLst>
                <a:ext uri="{FF2B5EF4-FFF2-40B4-BE49-F238E27FC236}">
                  <a16:creationId xmlns:a16="http://schemas.microsoft.com/office/drawing/2014/main" id="{3900C78F-65B9-4211-AD07-4CB11DFCB6EA}"/>
                </a:ext>
              </a:extLst>
            </p:cNvPr>
            <p:cNvGrpSpPr/>
            <p:nvPr/>
          </p:nvGrpSpPr>
          <p:grpSpPr>
            <a:xfrm>
              <a:off x="3356370" y="2114292"/>
              <a:ext cx="2431258" cy="1229219"/>
              <a:chOff x="2819400" y="2064822"/>
              <a:chExt cx="2881314" cy="1516501"/>
            </a:xfrm>
          </p:grpSpPr>
          <p:pic>
            <p:nvPicPr>
              <p:cNvPr id="24" name="Picture 23">
                <a:extLst>
                  <a:ext uri="{FF2B5EF4-FFF2-40B4-BE49-F238E27FC236}">
                    <a16:creationId xmlns:a16="http://schemas.microsoft.com/office/drawing/2014/main" id="{3831D982-11CF-494D-A6ED-7B84B9CD01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1400" y="2064822"/>
                <a:ext cx="2119314" cy="1392473"/>
              </a:xfrm>
              <a:prstGeom prst="rect">
                <a:avLst/>
              </a:prstGeom>
            </p:spPr>
          </p:pic>
          <p:pic>
            <p:nvPicPr>
              <p:cNvPr id="25" name="Picture 24">
                <a:extLst>
                  <a:ext uri="{FF2B5EF4-FFF2-40B4-BE49-F238E27FC236}">
                    <a16:creationId xmlns:a16="http://schemas.microsoft.com/office/drawing/2014/main" id="{F4430D9C-5CB6-4D28-BB6C-F245F6E59A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9400" y="2420438"/>
                <a:ext cx="1939214" cy="11608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
          <p:nvSpPr>
            <p:cNvPr id="23" name="TextBox 22">
              <a:extLst>
                <a:ext uri="{FF2B5EF4-FFF2-40B4-BE49-F238E27FC236}">
                  <a16:creationId xmlns:a16="http://schemas.microsoft.com/office/drawing/2014/main" id="{C5F563B8-BBA6-4D60-9B03-E3DCC91AAC4E}"/>
                </a:ext>
              </a:extLst>
            </p:cNvPr>
            <p:cNvSpPr txBox="1"/>
            <p:nvPr/>
          </p:nvSpPr>
          <p:spPr>
            <a:xfrm>
              <a:off x="3880952" y="3419648"/>
              <a:ext cx="2025069" cy="369332"/>
            </a:xfrm>
            <a:prstGeom prst="rect">
              <a:avLst/>
            </a:prstGeom>
            <a:noFill/>
          </p:spPr>
          <p:txBody>
            <a:bodyPr wrap="square" rtlCol="0">
              <a:spAutoFit/>
            </a:bodyPr>
            <a:lstStyle/>
            <a:p>
              <a:r>
                <a:rPr lang="en-US" b="1" dirty="0">
                  <a:latin typeface="+mj-lt"/>
                </a:rPr>
                <a:t>Legal Documents </a:t>
              </a:r>
            </a:p>
          </p:txBody>
        </p:sp>
      </p:grpSp>
      <p:sp>
        <p:nvSpPr>
          <p:cNvPr id="5" name="Rectangle 4">
            <a:extLst>
              <a:ext uri="{FF2B5EF4-FFF2-40B4-BE49-F238E27FC236}">
                <a16:creationId xmlns:a16="http://schemas.microsoft.com/office/drawing/2014/main" id="{76418677-7346-4417-9C0B-A08FA99BBDC1}"/>
              </a:ext>
            </a:extLst>
          </p:cNvPr>
          <p:cNvSpPr/>
          <p:nvPr/>
        </p:nvSpPr>
        <p:spPr>
          <a:xfrm>
            <a:off x="1957484" y="4361273"/>
            <a:ext cx="8519719" cy="1107996"/>
          </a:xfrm>
          <a:prstGeom prst="rect">
            <a:avLst/>
          </a:prstGeom>
        </p:spPr>
        <p:txBody>
          <a:bodyPr wrap="square">
            <a:spAutoFit/>
          </a:bodyPr>
          <a:lstStyle/>
          <a:p>
            <a:pPr algn="ctr"/>
            <a:r>
              <a:rPr lang="en-US" sz="2200" i="1" dirty="0">
                <a:ea typeface="Verdana" panose="020B0604030504040204" pitchFamily="34" charset="0"/>
                <a:cs typeface="Verdana" panose="020B0604030504040204" pitchFamily="34" charset="0"/>
              </a:rPr>
              <a:t>Prior to uploading GPAs…</a:t>
            </a:r>
          </a:p>
          <a:p>
            <a:pPr algn="ctr"/>
            <a:r>
              <a:rPr lang="en-US" sz="2200" dirty="0">
                <a:ea typeface="Verdana" panose="020B0604030504040204" pitchFamily="34" charset="0"/>
                <a:cs typeface="Verdana" panose="020B0604030504040204" pitchFamily="34" charset="0"/>
              </a:rPr>
              <a:t> We recommend that you provide your seniors with the </a:t>
            </a:r>
            <a:r>
              <a:rPr lang="en-US" sz="2200" b="1" dirty="0">
                <a:ea typeface="Verdana" panose="020B0604030504040204" pitchFamily="34" charset="0"/>
                <a:cs typeface="Verdana" panose="020B0604030504040204" pitchFamily="34" charset="0"/>
              </a:rPr>
              <a:t>name</a:t>
            </a:r>
            <a:r>
              <a:rPr lang="en-US" sz="2200" dirty="0">
                <a:ea typeface="Verdana" panose="020B0604030504040204" pitchFamily="34" charset="0"/>
                <a:cs typeface="Verdana" panose="020B0604030504040204" pitchFamily="34" charset="0"/>
              </a:rPr>
              <a:t> and </a:t>
            </a:r>
            <a:r>
              <a:rPr lang="en-US" sz="2200" b="1" dirty="0">
                <a:ea typeface="Verdana" panose="020B0604030504040204" pitchFamily="34" charset="0"/>
                <a:cs typeface="Verdana" panose="020B0604030504040204" pitchFamily="34" charset="0"/>
              </a:rPr>
              <a:t>address </a:t>
            </a:r>
            <a:r>
              <a:rPr lang="en-US" sz="2200" dirty="0">
                <a:ea typeface="Verdana" panose="020B0604030504040204" pitchFamily="34" charset="0"/>
                <a:cs typeface="Verdana" panose="020B0604030504040204" pitchFamily="34" charset="0"/>
              </a:rPr>
              <a:t>that</a:t>
            </a:r>
            <a:r>
              <a:rPr lang="en-US" sz="2200" b="1" dirty="0">
                <a:solidFill>
                  <a:srgbClr val="0070C0"/>
                </a:solidFill>
                <a:ea typeface="Verdana" panose="020B0604030504040204" pitchFamily="34" charset="0"/>
                <a:cs typeface="Verdana" panose="020B0604030504040204" pitchFamily="34" charset="0"/>
              </a:rPr>
              <a:t> </a:t>
            </a:r>
            <a:r>
              <a:rPr lang="en-US" sz="2200" dirty="0">
                <a:ea typeface="Verdana" panose="020B0604030504040204" pitchFamily="34" charset="0"/>
                <a:cs typeface="Verdana" panose="020B0604030504040204" pitchFamily="34" charset="0"/>
              </a:rPr>
              <a:t>the school or district intends to use to upload their GPA</a:t>
            </a:r>
          </a:p>
        </p:txBody>
      </p:sp>
    </p:spTree>
    <p:extLst>
      <p:ext uri="{BB962C8B-B14F-4D97-AF65-F5344CB8AC3E}">
        <p14:creationId xmlns:p14="http://schemas.microsoft.com/office/powerpoint/2010/main" val="1445592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247B673-F54F-404C-9EE9-24C5E3DBE10E}"/>
              </a:ext>
            </a:extLst>
          </p:cNvPr>
          <p:cNvSpPr txBox="1">
            <a:spLocks/>
          </p:cNvSpPr>
          <p:nvPr/>
        </p:nvSpPr>
        <p:spPr>
          <a:xfrm>
            <a:off x="990600" y="1978025"/>
            <a:ext cx="10515600" cy="4351338"/>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marL="228600" indent="-228600" algn="l" defTabSz="914400" rtl="0" eaLnBrk="1" latinLnBrk="0" hangingPunct="1">
              <a:lnSpc>
                <a:spcPct val="90000"/>
              </a:lnSpc>
              <a:spcBef>
                <a:spcPct val="0"/>
              </a:spcBef>
              <a:buFont typeface="Arial"/>
              <a:buNone/>
              <a:defRPr sz="44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br>
              <a:rPr lang="en-US" sz="7200" b="1">
                <a:ln/>
                <a:solidFill>
                  <a:schemeClr val="accent3"/>
                </a:solidFill>
                <a:latin typeface="Verdana" panose="020B0604030504040204" pitchFamily="34" charset="0"/>
                <a:ea typeface="Verdana" panose="020B0604030504040204" pitchFamily="34" charset="0"/>
                <a:cs typeface="Verdana" panose="020B0604030504040204" pitchFamily="34" charset="0"/>
              </a:rPr>
            </a:br>
            <a:r>
              <a:rPr lang="en-US" sz="7200" b="1">
                <a:ln/>
                <a:solidFill>
                  <a:schemeClr val="accent2"/>
                </a:solidFill>
                <a:latin typeface="Verdana" panose="020B0604030504040204" pitchFamily="34" charset="0"/>
                <a:ea typeface="Verdana" panose="020B0604030504040204" pitchFamily="34" charset="0"/>
                <a:cs typeface="Verdana" panose="020B0604030504040204" pitchFamily="34" charset="0"/>
              </a:rPr>
              <a:t>GPA Tools &amp; </a:t>
            </a:r>
          </a:p>
          <a:p>
            <a:pPr algn="ctr"/>
            <a:r>
              <a:rPr lang="en-US" sz="7200" b="1">
                <a:ln/>
                <a:solidFill>
                  <a:schemeClr val="accent2"/>
                </a:solidFill>
                <a:latin typeface="Verdana" panose="020B0604030504040204" pitchFamily="34" charset="0"/>
                <a:ea typeface="Verdana" panose="020B0604030504040204" pitchFamily="34" charset="0"/>
                <a:cs typeface="Verdana" panose="020B0604030504040204" pitchFamily="34" charset="0"/>
              </a:rPr>
              <a:t>File Layout</a:t>
            </a:r>
            <a:br>
              <a:rPr lang="en-US" sz="7200" b="1">
                <a:ln/>
                <a:solidFill>
                  <a:schemeClr val="accent3"/>
                </a:solidFill>
                <a:latin typeface="Verdana" panose="020B0604030504040204" pitchFamily="34" charset="0"/>
                <a:ea typeface="Verdana" panose="020B0604030504040204" pitchFamily="34" charset="0"/>
                <a:cs typeface="Verdana" panose="020B0604030504040204" pitchFamily="34" charset="0"/>
              </a:rPr>
            </a:br>
            <a:r>
              <a:rPr lang="en-US" sz="7200" b="1">
                <a:ln/>
                <a:solidFill>
                  <a:schemeClr val="accent3"/>
                </a:solidFill>
                <a:latin typeface="Verdana" panose="020B0604030504040204" pitchFamily="34" charset="0"/>
                <a:ea typeface="Verdana" panose="020B0604030504040204" pitchFamily="34" charset="0"/>
                <a:cs typeface="Verdana" panose="020B0604030504040204" pitchFamily="34" charset="0"/>
              </a:rPr>
              <a:t> </a:t>
            </a:r>
            <a:endParaRPr lang="en-US" sz="7200" b="1" dirty="0">
              <a:ln/>
              <a:solidFill>
                <a:schemeClr val="accent3"/>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8125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AEFB64-505A-4F71-B1E5-D3DA0895FBE7}"/>
              </a:ext>
            </a:extLst>
          </p:cNvPr>
          <p:cNvSpPr/>
          <p:nvPr/>
        </p:nvSpPr>
        <p:spPr>
          <a:xfrm>
            <a:off x="2850134" y="1410914"/>
            <a:ext cx="6491732" cy="861774"/>
          </a:xfrm>
          <a:prstGeom prst="rect">
            <a:avLst/>
          </a:prstGeom>
        </p:spPr>
        <p:txBody>
          <a:bodyPr wrap="square">
            <a:spAutoFit/>
          </a:bodyPr>
          <a:lstStyle/>
          <a:p>
            <a:pPr algn="ctr"/>
            <a:r>
              <a:rPr lang="en-US" sz="5000" b="1" dirty="0">
                <a:latin typeface="+mj-lt"/>
              </a:rPr>
              <a:t>High School Checklist</a:t>
            </a:r>
          </a:p>
        </p:txBody>
      </p:sp>
      <p:sp>
        <p:nvSpPr>
          <p:cNvPr id="4" name="Rectangle 3">
            <a:extLst>
              <a:ext uri="{FF2B5EF4-FFF2-40B4-BE49-F238E27FC236}">
                <a16:creationId xmlns:a16="http://schemas.microsoft.com/office/drawing/2014/main" id="{15961151-6CCE-487D-ADC7-3483888BB5BE}"/>
              </a:ext>
            </a:extLst>
          </p:cNvPr>
          <p:cNvSpPr/>
          <p:nvPr/>
        </p:nvSpPr>
        <p:spPr>
          <a:xfrm>
            <a:off x="431800" y="2352360"/>
            <a:ext cx="5880100" cy="4339650"/>
          </a:xfrm>
          <a:prstGeom prst="rect">
            <a:avLst/>
          </a:prstGeom>
          <a:solidFill>
            <a:schemeClr val="accent1">
              <a:lumMod val="40000"/>
              <a:lumOff val="60000"/>
            </a:schemeClr>
          </a:solidFill>
          <a:ln>
            <a:solidFill>
              <a:srgbClr val="0000FF"/>
            </a:solidFill>
          </a:ln>
        </p:spPr>
        <p:txBody>
          <a:bodyPr wrap="square">
            <a:spAutoFit/>
          </a:bodyPr>
          <a:lstStyle/>
          <a:p>
            <a:pPr marL="114300" algn="ctr">
              <a:spcAft>
                <a:spcPts val="600"/>
              </a:spcAft>
            </a:pPr>
            <a:r>
              <a:rPr lang="en-US" b="1" dirty="0">
                <a:solidFill>
                  <a:srgbClr val="0000FF"/>
                </a:solidFill>
                <a:ea typeface="Verdana" panose="020B0604030504040204" pitchFamily="34" charset="0"/>
                <a:cs typeface="Verdana" panose="020B0604030504040204" pitchFamily="34" charset="0"/>
              </a:rPr>
              <a:t>September- February</a:t>
            </a:r>
          </a:p>
          <a:p>
            <a:pPr marL="114300">
              <a:spcAft>
                <a:spcPts val="600"/>
              </a:spcAft>
            </a:pPr>
            <a:r>
              <a:rPr lang="en-US" sz="1700" b="1" dirty="0">
                <a:ea typeface="Verdana" panose="020B0604030504040204" pitchFamily="34" charset="0"/>
                <a:cs typeface="Verdana" panose="020B0604030504040204" pitchFamily="34" charset="0"/>
              </a:rPr>
              <a:t>September</a:t>
            </a:r>
          </a:p>
          <a:p>
            <a:pPr marL="400050" indent="-285750">
              <a:spcAft>
                <a:spcPts val="600"/>
              </a:spcAft>
              <a:buFont typeface="Arial" panose="020B0604020202020204" pitchFamily="34" charset="0"/>
              <a:buChar char="•"/>
            </a:pPr>
            <a:r>
              <a:rPr lang="en-US" sz="1700" dirty="0">
                <a:ea typeface="Verdana" panose="020B0604030504040204" pitchFamily="34" charset="0"/>
                <a:cs typeface="Verdana" panose="020B0604030504040204" pitchFamily="34" charset="0"/>
              </a:rPr>
              <a:t>Confirm demographic information </a:t>
            </a:r>
            <a:r>
              <a:rPr lang="en-US" sz="1700" i="1" dirty="0">
                <a:ea typeface="Verdana" panose="020B0604030504040204" pitchFamily="34" charset="0"/>
                <a:cs typeface="Verdana" panose="020B0604030504040204" pitchFamily="34" charset="0"/>
              </a:rPr>
              <a:t>prior</a:t>
            </a:r>
            <a:r>
              <a:rPr lang="en-US" sz="1700" dirty="0">
                <a:ea typeface="Verdana" panose="020B0604030504040204" pitchFamily="34" charset="0"/>
                <a:cs typeface="Verdana" panose="020B0604030504040204" pitchFamily="34" charset="0"/>
              </a:rPr>
              <a:t> to uploading GPAs to help prevent name and address mismatches</a:t>
            </a:r>
          </a:p>
          <a:p>
            <a:pPr marL="114300">
              <a:spcAft>
                <a:spcPts val="600"/>
              </a:spcAft>
            </a:pPr>
            <a:r>
              <a:rPr lang="en-US" sz="1700" b="1" dirty="0">
                <a:ea typeface="Verdana" panose="020B0604030504040204" pitchFamily="34" charset="0"/>
                <a:cs typeface="Verdana" panose="020B0604030504040204" pitchFamily="34" charset="0"/>
              </a:rPr>
              <a:t>October</a:t>
            </a:r>
          </a:p>
          <a:p>
            <a:pPr marL="400050" indent="-285750">
              <a:spcAft>
                <a:spcPts val="600"/>
              </a:spcAft>
              <a:buFont typeface="Arial" panose="020B0604020202020204" pitchFamily="34" charset="0"/>
              <a:buChar char="•"/>
            </a:pPr>
            <a:r>
              <a:rPr lang="en-US" sz="1700" dirty="0">
                <a:ea typeface="Verdana" panose="020B0604030504040204" pitchFamily="34" charset="0"/>
                <a:cs typeface="Verdana" panose="020B0604030504040204" pitchFamily="34" charset="0"/>
              </a:rPr>
              <a:t>10/1 Upload GPAs for current seniors</a:t>
            </a:r>
          </a:p>
          <a:p>
            <a:pPr marL="400050" indent="-285750">
              <a:spcAft>
                <a:spcPts val="600"/>
              </a:spcAft>
              <a:buFont typeface="Arial" panose="020B0604020202020204" pitchFamily="34" charset="0"/>
              <a:buChar char="•"/>
            </a:pPr>
            <a:r>
              <a:rPr lang="en-US" sz="1700" dirty="0">
                <a:ea typeface="Verdana" panose="020B0604030504040204" pitchFamily="34" charset="0"/>
                <a:cs typeface="Verdana" panose="020B0604030504040204" pitchFamily="34" charset="0"/>
              </a:rPr>
              <a:t>10/1 Upload GPAs for last year’s grads</a:t>
            </a:r>
          </a:p>
          <a:p>
            <a:pPr marL="114300">
              <a:spcAft>
                <a:spcPts val="600"/>
              </a:spcAft>
            </a:pPr>
            <a:r>
              <a:rPr lang="en-US" sz="1700" b="1" dirty="0">
                <a:ea typeface="Verdana" panose="020B0604030504040204" pitchFamily="34" charset="0"/>
                <a:cs typeface="Verdana" panose="020B0604030504040204" pitchFamily="34" charset="0"/>
              </a:rPr>
              <a:t>November- February</a:t>
            </a:r>
          </a:p>
          <a:p>
            <a:pPr marL="400050" indent="-285750">
              <a:spcAft>
                <a:spcPts val="600"/>
              </a:spcAft>
              <a:buFont typeface="Arial" panose="020B0604020202020204" pitchFamily="34" charset="0"/>
              <a:buChar char="•"/>
            </a:pPr>
            <a:r>
              <a:rPr lang="en-US" sz="1700" dirty="0">
                <a:ea typeface="Verdana" panose="020B0604030504040204" pitchFamily="34" charset="0"/>
                <a:cs typeface="Verdana" panose="020B0604030504040204" pitchFamily="34" charset="0"/>
              </a:rPr>
              <a:t>Work GPA reports </a:t>
            </a:r>
            <a:r>
              <a:rPr lang="en-US" sz="1700" i="1" dirty="0">
                <a:ea typeface="Verdana" panose="020B0604030504040204" pitchFamily="34" charset="0"/>
                <a:cs typeface="Verdana" panose="020B0604030504040204" pitchFamily="34" charset="0"/>
              </a:rPr>
              <a:t>weekly</a:t>
            </a:r>
            <a:r>
              <a:rPr lang="en-US" sz="1700" dirty="0">
                <a:ea typeface="Verdana" panose="020B0604030504040204" pitchFamily="34" charset="0"/>
                <a:cs typeface="Verdana" panose="020B0604030504040204" pitchFamily="34" charset="0"/>
              </a:rPr>
              <a:t> to identify unmatched GPAs</a:t>
            </a:r>
          </a:p>
          <a:p>
            <a:pPr marL="400050" indent="-285750">
              <a:spcAft>
                <a:spcPts val="600"/>
              </a:spcAft>
              <a:buFont typeface="Arial" panose="020B0604020202020204" pitchFamily="34" charset="0"/>
              <a:buChar char="•"/>
            </a:pPr>
            <a:r>
              <a:rPr lang="en-US" sz="1700" dirty="0">
                <a:ea typeface="Verdana" panose="020B0604030504040204" pitchFamily="34" charset="0"/>
                <a:cs typeface="Verdana" panose="020B0604030504040204" pitchFamily="34" charset="0"/>
              </a:rPr>
              <a:t>Edit GPAs to mirror students’ FAFSA/CADAA </a:t>
            </a:r>
            <a:r>
              <a:rPr lang="en-US" sz="1700" u="sng" dirty="0">
                <a:ea typeface="Verdana" panose="020B0604030504040204" pitchFamily="34" charset="0"/>
                <a:cs typeface="Verdana" panose="020B0604030504040204" pitchFamily="34" charset="0"/>
              </a:rPr>
              <a:t>each week</a:t>
            </a:r>
          </a:p>
          <a:p>
            <a:pPr marL="400050" indent="-285750">
              <a:spcAft>
                <a:spcPts val="600"/>
              </a:spcAft>
              <a:buFont typeface="Arial" panose="020B0604020202020204" pitchFamily="34" charset="0"/>
              <a:buChar char="•"/>
            </a:pPr>
            <a:r>
              <a:rPr lang="en-US" sz="1700" dirty="0">
                <a:ea typeface="Verdana" panose="020B0604030504040204" pitchFamily="34" charset="0"/>
                <a:cs typeface="Verdana" panose="020B0604030504040204" pitchFamily="34" charset="0"/>
              </a:rPr>
              <a:t>Match edited GPAs to corresponding FAFSA/CADAA</a:t>
            </a:r>
          </a:p>
          <a:p>
            <a:pPr marL="400050" indent="-285750">
              <a:spcAft>
                <a:spcPts val="600"/>
              </a:spcAft>
              <a:buFont typeface="Arial" panose="020B0604020202020204" pitchFamily="34" charset="0"/>
              <a:buChar char="•"/>
            </a:pPr>
            <a:r>
              <a:rPr lang="en-US" sz="1700" dirty="0">
                <a:ea typeface="Verdana" panose="020B0604030504040204" pitchFamily="34" charset="0"/>
                <a:cs typeface="Verdana" panose="020B0604030504040204" pitchFamily="34" charset="0"/>
              </a:rPr>
              <a:t>Assist seniors with creating WebGrants4Students accounts</a:t>
            </a:r>
          </a:p>
          <a:p>
            <a:pPr marL="114300">
              <a:spcAft>
                <a:spcPts val="600"/>
              </a:spcAft>
            </a:pPr>
            <a:endParaRPr lang="en-US" sz="1600" dirty="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351DFBC6-D428-4107-8AD7-6162AEE945B1}"/>
              </a:ext>
            </a:extLst>
          </p:cNvPr>
          <p:cNvSpPr/>
          <p:nvPr/>
        </p:nvSpPr>
        <p:spPr>
          <a:xfrm>
            <a:off x="6426200" y="2360886"/>
            <a:ext cx="5207000" cy="3677930"/>
          </a:xfrm>
          <a:prstGeom prst="rect">
            <a:avLst/>
          </a:prstGeom>
          <a:solidFill>
            <a:schemeClr val="accent1">
              <a:lumMod val="40000"/>
              <a:lumOff val="60000"/>
            </a:schemeClr>
          </a:solidFill>
          <a:ln>
            <a:solidFill>
              <a:srgbClr val="0000FF"/>
            </a:solidFill>
          </a:ln>
        </p:spPr>
        <p:txBody>
          <a:bodyPr wrap="square">
            <a:spAutoFit/>
          </a:bodyPr>
          <a:lstStyle/>
          <a:p>
            <a:pPr marL="114300" lvl="0" algn="ctr">
              <a:spcAft>
                <a:spcPts val="600"/>
              </a:spcAft>
            </a:pPr>
            <a:r>
              <a:rPr lang="en-US" b="1" dirty="0">
                <a:solidFill>
                  <a:srgbClr val="0000FF"/>
                </a:solidFill>
                <a:ea typeface="Verdana" panose="020B0604030504040204" pitchFamily="34" charset="0"/>
                <a:cs typeface="Verdana" panose="020B0604030504040204" pitchFamily="34" charset="0"/>
              </a:rPr>
              <a:t>January- August</a:t>
            </a:r>
          </a:p>
          <a:p>
            <a:pPr marL="114300" lvl="0">
              <a:spcAft>
                <a:spcPts val="600"/>
              </a:spcAft>
            </a:pPr>
            <a:r>
              <a:rPr lang="en-US" sz="1700" b="1" dirty="0">
                <a:solidFill>
                  <a:prstClr val="black"/>
                </a:solidFill>
                <a:ea typeface="Verdana" panose="020B0604030504040204" pitchFamily="34" charset="0"/>
                <a:cs typeface="Verdana" panose="020B0604030504040204" pitchFamily="34" charset="0"/>
              </a:rPr>
              <a:t>January</a:t>
            </a:r>
          </a:p>
          <a:p>
            <a:pPr marL="400050" lvl="0" indent="-285750">
              <a:spcAft>
                <a:spcPts val="600"/>
              </a:spcAft>
              <a:buFont typeface="Arial" panose="020B0604020202020204" pitchFamily="34" charset="0"/>
              <a:buChar char="•"/>
            </a:pPr>
            <a:r>
              <a:rPr lang="en-US" sz="1700" dirty="0">
                <a:solidFill>
                  <a:prstClr val="black"/>
                </a:solidFill>
                <a:ea typeface="Verdana" panose="020B0604030504040204" pitchFamily="34" charset="0"/>
                <a:cs typeface="Verdana" panose="020B0604030504040204" pitchFamily="34" charset="0"/>
              </a:rPr>
              <a:t>1/1 Notify</a:t>
            </a:r>
            <a:r>
              <a:rPr lang="en-US" sz="1700" b="1" dirty="0">
                <a:solidFill>
                  <a:prstClr val="black"/>
                </a:solidFill>
                <a:ea typeface="Verdana" panose="020B0604030504040204" pitchFamily="34" charset="0"/>
                <a:cs typeface="Verdana" panose="020B0604030504040204" pitchFamily="34" charset="0"/>
              </a:rPr>
              <a:t> </a:t>
            </a:r>
            <a:r>
              <a:rPr lang="en-US" sz="1700" dirty="0">
                <a:solidFill>
                  <a:prstClr val="black"/>
                </a:solidFill>
                <a:ea typeface="Verdana" panose="020B0604030504040204" pitchFamily="34" charset="0"/>
                <a:cs typeface="Verdana" panose="020B0604030504040204" pitchFamily="34" charset="0"/>
              </a:rPr>
              <a:t>juniors of GPA opt-out option</a:t>
            </a:r>
          </a:p>
          <a:p>
            <a:pPr marL="114300" lvl="0">
              <a:spcAft>
                <a:spcPts val="600"/>
              </a:spcAft>
            </a:pPr>
            <a:r>
              <a:rPr lang="en-US" sz="1700" dirty="0">
                <a:solidFill>
                  <a:prstClr val="black"/>
                </a:solidFill>
                <a:ea typeface="Verdana" panose="020B0604030504040204" pitchFamily="34" charset="0"/>
                <a:cs typeface="Verdana" panose="020B0604030504040204" pitchFamily="34" charset="0"/>
              </a:rPr>
              <a:t> </a:t>
            </a:r>
            <a:r>
              <a:rPr lang="en-US" sz="1700" b="1" dirty="0">
                <a:solidFill>
                  <a:prstClr val="black"/>
                </a:solidFill>
                <a:ea typeface="Verdana" panose="020B0604030504040204" pitchFamily="34" charset="0"/>
                <a:cs typeface="Verdana" panose="020B0604030504040204" pitchFamily="34" charset="0"/>
              </a:rPr>
              <a:t>March</a:t>
            </a:r>
          </a:p>
          <a:p>
            <a:pPr marL="400050" lvl="0" indent="-285750">
              <a:spcAft>
                <a:spcPts val="600"/>
              </a:spcAft>
              <a:buFont typeface="Arial" panose="020B0604020202020204" pitchFamily="34" charset="0"/>
              <a:buChar char="•"/>
            </a:pPr>
            <a:r>
              <a:rPr lang="en-US" sz="1700" dirty="0">
                <a:solidFill>
                  <a:prstClr val="black"/>
                </a:solidFill>
                <a:ea typeface="Verdana" panose="020B0604030504040204" pitchFamily="34" charset="0"/>
                <a:cs typeface="Verdana" panose="020B0604030504040204" pitchFamily="34" charset="0"/>
              </a:rPr>
              <a:t>3/2 Last chance for final GPA uploads: transfer students, makeup credits</a:t>
            </a:r>
          </a:p>
          <a:p>
            <a:pPr marL="114300" lvl="0">
              <a:spcAft>
                <a:spcPts val="600"/>
              </a:spcAft>
            </a:pPr>
            <a:r>
              <a:rPr lang="en-US" sz="1700" b="1" dirty="0">
                <a:solidFill>
                  <a:prstClr val="black"/>
                </a:solidFill>
                <a:ea typeface="Verdana" panose="020B0604030504040204" pitchFamily="34" charset="0"/>
                <a:cs typeface="Verdana" panose="020B0604030504040204" pitchFamily="34" charset="0"/>
              </a:rPr>
              <a:t>May</a:t>
            </a:r>
          </a:p>
          <a:p>
            <a:pPr marL="400050" lvl="0" indent="-285750">
              <a:spcAft>
                <a:spcPts val="600"/>
              </a:spcAft>
              <a:buFont typeface="Arial" panose="020B0604020202020204" pitchFamily="34" charset="0"/>
              <a:buChar char="•"/>
            </a:pPr>
            <a:r>
              <a:rPr lang="en-US" sz="1700" dirty="0">
                <a:solidFill>
                  <a:prstClr val="black"/>
                </a:solidFill>
                <a:ea typeface="Verdana" panose="020B0604030504040204" pitchFamily="34" charset="0"/>
                <a:cs typeface="Verdana" panose="020B0604030504040204" pitchFamily="34" charset="0"/>
              </a:rPr>
              <a:t>2021-22 GPA upload functionality opens</a:t>
            </a:r>
          </a:p>
          <a:p>
            <a:pPr marL="114300" lvl="0">
              <a:spcAft>
                <a:spcPts val="600"/>
              </a:spcAft>
            </a:pPr>
            <a:r>
              <a:rPr lang="en-US" sz="1700" b="1" dirty="0">
                <a:solidFill>
                  <a:prstClr val="black"/>
                </a:solidFill>
                <a:ea typeface="Verdana" panose="020B0604030504040204" pitchFamily="34" charset="0"/>
                <a:cs typeface="Verdana" panose="020B0604030504040204" pitchFamily="34" charset="0"/>
              </a:rPr>
              <a:t>August</a:t>
            </a:r>
          </a:p>
          <a:p>
            <a:pPr marL="400050" lvl="0" indent="-285750">
              <a:spcAft>
                <a:spcPts val="600"/>
              </a:spcAft>
              <a:buFont typeface="Arial" panose="020B0604020202020204" pitchFamily="34" charset="0"/>
              <a:buChar char="•"/>
            </a:pPr>
            <a:r>
              <a:rPr lang="en-US" sz="1700" dirty="0">
                <a:solidFill>
                  <a:prstClr val="black"/>
                </a:solidFill>
                <a:ea typeface="Verdana" panose="020B0604030504040204" pitchFamily="34" charset="0"/>
                <a:cs typeface="Verdana" panose="020B0604030504040204" pitchFamily="34" charset="0"/>
              </a:rPr>
              <a:t>Verify</a:t>
            </a:r>
            <a:r>
              <a:rPr lang="en-US" sz="1700" b="1" dirty="0">
                <a:solidFill>
                  <a:prstClr val="black"/>
                </a:solidFill>
                <a:ea typeface="Verdana" panose="020B0604030504040204" pitchFamily="34" charset="0"/>
                <a:cs typeface="Verdana" panose="020B0604030504040204" pitchFamily="34" charset="0"/>
              </a:rPr>
              <a:t> </a:t>
            </a:r>
            <a:r>
              <a:rPr lang="en-US" sz="1700" dirty="0">
                <a:solidFill>
                  <a:prstClr val="black"/>
                </a:solidFill>
                <a:ea typeface="Verdana" panose="020B0604030504040204" pitchFamily="34" charset="0"/>
                <a:cs typeface="Verdana" panose="020B0604030504040204" pitchFamily="34" charset="0"/>
              </a:rPr>
              <a:t>high school graduation by 8/31</a:t>
            </a:r>
          </a:p>
          <a:p>
            <a:pPr marL="114300" lvl="0">
              <a:spcAft>
                <a:spcPts val="600"/>
              </a:spcAft>
            </a:pPr>
            <a:r>
              <a:rPr lang="en-US" sz="1700" dirty="0">
                <a:solidFill>
                  <a:prstClr val="black"/>
                </a:solidFill>
                <a:ea typeface="Verdana" panose="020B0604030504040204" pitchFamily="34" charset="0"/>
                <a:cs typeface="Verdana" panose="020B0604030504040204" pitchFamily="34" charset="0"/>
              </a:rPr>
              <a:t> </a:t>
            </a:r>
            <a:endParaRPr lang="en-US" sz="1700" dirty="0"/>
          </a:p>
        </p:txBody>
      </p:sp>
    </p:spTree>
    <p:extLst>
      <p:ext uri="{BB962C8B-B14F-4D97-AF65-F5344CB8AC3E}">
        <p14:creationId xmlns:p14="http://schemas.microsoft.com/office/powerpoint/2010/main" val="40977698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2&quot;/&gt;&lt;lineCharCount val=&quot;32&quot;/&gt;&lt;lineCharCount val=&quot;25&quot;/&gt;&lt;lineCharCount val=&quot;1&quot;/&gt;&lt;lineCharCount val=&quot;25&quot;/&gt;&lt;lineCharCount val=&quot;28&quot;/&gt;&lt;lineCharCount val=&quot;1&quot;/&gt;&lt;lineCharCount val=&quot;1&quot;/&gt;&lt;lineCharCount val=&quot;27&quot;/&gt;&lt;lineCharCount val=&quot;31&quot;/&gt;&lt;lineCharCount val=&quot;14&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lege Affordability Summit- GPA Uploads &amp; Matching" id="{36A563D8-BD0F-41FF-88D1-6F12B37570E6}" vid="{36AFE65C-C9AD-4254-817D-606F559E3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F174565E3B8F48B2D578A99CA4E86F" ma:contentTypeVersion="0" ma:contentTypeDescription="Create a new document." ma:contentTypeScope="" ma:versionID="dadc0b6ac1e05bac0c5eb6b4018f879f">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50D445-59EC-417B-8AA7-FE3699002E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DA0BE72-F8EF-432E-8F6B-82B910EDEDDC}">
  <ds:schemaRefs>
    <ds:schemaRef ds:uri="http://schemas.microsoft.com/office/2006/documentManagement/types"/>
    <ds:schemaRef ds:uri="http://schemas.microsoft.com/office/infopath/2007/PartnerControls"/>
    <ds:schemaRef ds:uri="http://purl.org/dc/terms/"/>
    <ds:schemaRef ds:uri="http://purl.org/dc/dcmitype/"/>
    <ds:schemaRef ds:uri="http://www.w3.org/XML/1998/namespace"/>
    <ds:schemaRef ds:uri="http://purl.org/dc/elements/1.1/"/>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DF00F956-AA32-462F-8E54-5A23F06E32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College Affordability Summit- GPA Uploads &amp; Matching</Template>
  <TotalTime>16</TotalTime>
  <Words>3544</Words>
  <Application>Microsoft Office PowerPoint</Application>
  <PresentationFormat>Widescreen</PresentationFormat>
  <Paragraphs>364</Paragraphs>
  <Slides>41</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Arial Narrow</vt:lpstr>
      <vt:lpstr>Calibri</vt:lpstr>
      <vt:lpstr>Calibri Light</vt:lpstr>
      <vt:lpstr>Cambria</vt:lpstr>
      <vt:lpstr>Constantia</vt:lpstr>
      <vt:lpstr>Verdana</vt:lpstr>
      <vt:lpstr>Wingdings</vt:lpstr>
      <vt:lpstr>Wingdings 2</vt:lpstr>
      <vt:lpstr>Office Theme</vt:lpstr>
      <vt:lpstr>PowerPoint Presentation</vt:lpstr>
      <vt:lpstr>CA Education Code 69432.9</vt:lpstr>
      <vt:lpstr>PowerPoint Presentation</vt:lpstr>
      <vt:lpstr>Establishing WebGrants Access</vt:lpstr>
      <vt:lpstr>Your Account Details</vt:lpstr>
      <vt:lpstr>Why would I want WebGrants access  if I don’t upload GPAs?</vt:lpstr>
      <vt:lpstr>Most common reason for not matching?  </vt:lpstr>
      <vt:lpstr>PowerPoint Presentation</vt:lpstr>
      <vt:lpstr>PowerPoint Presentation</vt:lpstr>
      <vt:lpstr>GPA Calculations</vt:lpstr>
      <vt:lpstr>Preparing for the GPA Upload</vt:lpstr>
      <vt:lpstr>Non-SSN GPA Excel Template</vt:lpstr>
      <vt:lpstr>PowerPoint Presentation</vt:lpstr>
      <vt:lpstr>Formatting the Non-SSN GPA Excel Template</vt:lpstr>
      <vt:lpstr>Formatting the Non-SSN Excel Template</vt:lpstr>
      <vt:lpstr>Run the Macro to Convert Excel (.xls) to Text (.txt)</vt:lpstr>
      <vt:lpstr>Run the Macro to Convert Excel to Text</vt:lpstr>
      <vt:lpstr>Next Steps: Test &amp; Upload Text File</vt:lpstr>
      <vt:lpstr>PowerPoint Presentation</vt:lpstr>
      <vt:lpstr>Test &amp; Upload the Text File</vt:lpstr>
      <vt:lpstr>Test &amp; Upload the Text File</vt:lpstr>
      <vt:lpstr>PowerPoint Presentation</vt:lpstr>
      <vt:lpstr>Upload Text File</vt:lpstr>
      <vt:lpstr>Manual GPA Submission</vt:lpstr>
      <vt:lpstr>Manual GPA Submission</vt:lpstr>
      <vt:lpstr>PowerPoint Presentation</vt:lpstr>
      <vt:lpstr>GPA Reports</vt:lpstr>
      <vt:lpstr>GPA Reports</vt:lpstr>
      <vt:lpstr>GPA Reports</vt:lpstr>
      <vt:lpstr>GPA Reports</vt:lpstr>
      <vt:lpstr>Non-SSN GPA Status Report</vt:lpstr>
      <vt:lpstr>PowerPoint Presentation</vt:lpstr>
      <vt:lpstr>PowerPoint Presentation</vt:lpstr>
      <vt:lpstr>Edit GPA</vt:lpstr>
      <vt:lpstr>PowerPoint Presentation</vt:lpstr>
      <vt:lpstr>No ISIR Data Found…</vt:lpstr>
      <vt:lpstr>Best Practice</vt:lpstr>
      <vt:lpstr>PowerPoint Presentation</vt:lpstr>
      <vt:lpstr>Register for Notifications &amp; Reminders</vt:lpstr>
      <vt:lpstr>Questions?</vt:lpstr>
      <vt:lpstr>California Student Aid Commission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Lemus</dc:creator>
  <cp:lastModifiedBy>Michael Lemus</cp:lastModifiedBy>
  <cp:revision>1</cp:revision>
  <dcterms:created xsi:type="dcterms:W3CDTF">2019-11-12T19:35:06Z</dcterms:created>
  <dcterms:modified xsi:type="dcterms:W3CDTF">2019-11-12T19:51:49Z</dcterms:modified>
</cp:coreProperties>
</file>