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33.png"/><Relationship Id="rId5" Type="http://schemas.openxmlformats.org/officeDocument/2006/relationships/image" Target="../media/image21.png"/><Relationship Id="rId6" Type="http://schemas.openxmlformats.org/officeDocument/2006/relationships/image" Target="../media/image26.png"/><Relationship Id="rId7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32.png"/><Relationship Id="rId9" Type="http://schemas.openxmlformats.org/officeDocument/2006/relationships/image" Target="../media/image27.png"/><Relationship Id="rId5" Type="http://schemas.openxmlformats.org/officeDocument/2006/relationships/image" Target="../media/image31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6.png"/><Relationship Id="rId7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13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7" Type="http://schemas.openxmlformats.org/officeDocument/2006/relationships/image" Target="../media/image16.png"/><Relationship Id="rId8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/>
          <p:nvPr>
            <p:ph type="title"/>
          </p:nvPr>
        </p:nvSpPr>
        <p:spPr>
          <a:xfrm>
            <a:off x="1937293" y="365125"/>
            <a:ext cx="1011393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Calibri"/>
              <a:buNone/>
            </a:pPr>
            <a:r>
              <a:rPr b="1" lang="en-US" sz="3959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Make your time in the virtual world effective and engaging</a:t>
            </a:r>
            <a:br>
              <a:rPr b="1" lang="en-US" sz="3959">
                <a:solidFill>
                  <a:srgbClr val="C00000"/>
                </a:solidFill>
              </a:rPr>
            </a:br>
            <a:endParaRPr b="1" sz="3959">
              <a:solidFill>
                <a:srgbClr val="C00000"/>
              </a:solidFill>
            </a:endParaRPr>
          </a:p>
        </p:txBody>
      </p:sp>
      <p:sp>
        <p:nvSpPr>
          <p:cNvPr id="183" name="Google Shape;183;p22"/>
          <p:cNvSpPr txBox="1"/>
          <p:nvPr>
            <p:ph idx="1" type="body"/>
          </p:nvPr>
        </p:nvSpPr>
        <p:spPr>
          <a:xfrm>
            <a:off x="2304238" y="2404640"/>
            <a:ext cx="479414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/>
              <a:t>Techniques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Welcomes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Polls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Speaking protocols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Over explain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Synchronous and asynchronous activities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Web-based resources</a:t>
            </a:r>
            <a:endParaRPr/>
          </a:p>
        </p:txBody>
      </p:sp>
      <p:pic>
        <p:nvPicPr>
          <p:cNvPr id="184" name="Google Shape;18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65517" y="2735543"/>
            <a:ext cx="2876190" cy="137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06135" y="4066552"/>
            <a:ext cx="1730400" cy="701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81970" y="1441716"/>
            <a:ext cx="1876190" cy="148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58160" y="4968550"/>
            <a:ext cx="3247619" cy="1514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>
            <p:ph type="title"/>
          </p:nvPr>
        </p:nvSpPr>
        <p:spPr>
          <a:xfrm>
            <a:off x="1937293" y="365125"/>
            <a:ext cx="1011393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Calibri"/>
              <a:buNone/>
            </a:pPr>
            <a:r>
              <a:rPr b="1" lang="en-US" sz="3959">
                <a:solidFill>
                  <a:srgbClr val="002060"/>
                </a:solidFill>
              </a:rPr>
              <a:t>Technology fatigue is real… </a:t>
            </a:r>
            <a:br>
              <a:rPr b="1" lang="en-US" sz="3959">
                <a:solidFill>
                  <a:srgbClr val="002060"/>
                </a:solidFill>
              </a:rPr>
            </a:br>
            <a:r>
              <a:rPr b="1" lang="en-US" sz="3959">
                <a:solidFill>
                  <a:srgbClr val="002060"/>
                </a:solidFill>
              </a:rPr>
              <a:t>                                             </a:t>
            </a:r>
            <a:r>
              <a:rPr b="1" lang="en-US" sz="3959">
                <a:solidFill>
                  <a:srgbClr val="C00000"/>
                </a:solidFill>
              </a:rPr>
              <a:t>Self care is important!!!</a:t>
            </a:r>
            <a:r>
              <a:rPr b="1" lang="en-US" sz="3959">
                <a:solidFill>
                  <a:srgbClr val="002060"/>
                </a:solidFill>
              </a:rPr>
              <a:t>                                                      </a:t>
            </a:r>
            <a:br>
              <a:rPr lang="en-US" sz="3959"/>
            </a:br>
            <a:endParaRPr sz="3959"/>
          </a:p>
        </p:txBody>
      </p:sp>
      <p:pic>
        <p:nvPicPr>
          <p:cNvPr id="194" name="Google Shape;194;p2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2113" y="3010291"/>
            <a:ext cx="2171429" cy="159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89207" y="1044672"/>
            <a:ext cx="2123810" cy="156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18303" y="4766135"/>
            <a:ext cx="1775477" cy="1972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11387" y="1315299"/>
            <a:ext cx="2457143" cy="1666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070276" y="2962548"/>
            <a:ext cx="1980952" cy="1666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34331" y="4629215"/>
            <a:ext cx="1902702" cy="210701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3"/>
          <p:cNvSpPr txBox="1"/>
          <p:nvPr/>
        </p:nvSpPr>
        <p:spPr>
          <a:xfrm>
            <a:off x="9123811" y="1546888"/>
            <a:ext cx="284304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Give yourself grace…no one you work with has experience in this.</a:t>
            </a:r>
            <a:endParaRPr i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7702572" y="3313356"/>
            <a:ext cx="252795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You can’t give your best when you have nothing to give.</a:t>
            </a:r>
            <a:endParaRPr i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8612312" y="5560769"/>
            <a:ext cx="291592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Remember what makes you happy…do more of that.</a:t>
            </a:r>
            <a:endParaRPr i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3"/>
          <p:cNvSpPr txBox="1"/>
          <p:nvPr/>
        </p:nvSpPr>
        <p:spPr>
          <a:xfrm>
            <a:off x="4145292" y="1315299"/>
            <a:ext cx="206186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We’ve all been here!!!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2728888" y="3524027"/>
            <a:ext cx="15203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…..and here!!!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3829232" y="5658401"/>
            <a:ext cx="26899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not get here!!!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…too late????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/>
          <p:nvPr>
            <p:ph type="title"/>
          </p:nvPr>
        </p:nvSpPr>
        <p:spPr>
          <a:xfrm>
            <a:off x="1937293" y="497328"/>
            <a:ext cx="1011393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002060"/>
                </a:solidFill>
              </a:rPr>
              <a:t>What questions do you have?                                                    </a:t>
            </a:r>
            <a:br>
              <a:rPr lang="en-US"/>
            </a:br>
            <a:endParaRPr/>
          </a:p>
        </p:txBody>
      </p:sp>
      <p:pic>
        <p:nvPicPr>
          <p:cNvPr id="212" name="Google Shape;21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7378" y="2423411"/>
            <a:ext cx="6329841" cy="3593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ctrTitle"/>
          </p:nvPr>
        </p:nvSpPr>
        <p:spPr>
          <a:xfrm>
            <a:off x="1748444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Calibri"/>
              <a:buNone/>
            </a:pPr>
            <a:r>
              <a:rPr b="1" lang="en-US">
                <a:solidFill>
                  <a:srgbClr val="C00000"/>
                </a:solidFill>
              </a:rPr>
              <a:t>Engaging Students and Families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94" name="Google Shape;94;p14"/>
          <p:cNvSpPr txBox="1"/>
          <p:nvPr>
            <p:ph idx="1" type="subTitle"/>
          </p:nvPr>
        </p:nvSpPr>
        <p:spPr>
          <a:xfrm>
            <a:off x="1856509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i="1" lang="en-US">
                <a:solidFill>
                  <a:srgbClr val="002060"/>
                </a:solidFill>
              </a:rPr>
              <a:t>Considerations for engaging and supporting students and families in a virtual environment.</a:t>
            </a:r>
            <a:endParaRPr i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2090714" y="1560519"/>
            <a:ext cx="880678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would see a time where the entire educational system shut down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Protest swept the nation for months in a row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Attending a social gathering could had serious health risks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Students would attend class and wash the breakfast dishes at the same time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That your professional attire could legitimately include your favorite fuzzy slippers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That you would become a tech expert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2090714" y="392179"/>
            <a:ext cx="992863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Who would have thought….???</a:t>
            </a:r>
            <a:endParaRPr b="1" sz="4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65795" y="4916247"/>
            <a:ext cx="2228859" cy="1875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2361448" y="4869514"/>
            <a:ext cx="8492151" cy="1077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2516706" y="5990022"/>
            <a:ext cx="76049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…and the show must go on!!!!</a:t>
            </a:r>
            <a:endParaRPr b="1" sz="4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1988255" y="329135"/>
            <a:ext cx="992863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But here we are…….</a:t>
            </a:r>
            <a:endParaRPr b="1" sz="4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1216" y="3386381"/>
            <a:ext cx="2031987" cy="2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61448" y="1277925"/>
            <a:ext cx="2858688" cy="200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87332" y="3741374"/>
            <a:ext cx="2043050" cy="267168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2361449" y="3295522"/>
            <a:ext cx="28586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This is normal!  It’s OK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6111216" y="2969111"/>
            <a:ext cx="20319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Just Remember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10235110" y="6461581"/>
            <a:ext cx="16817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You got this!!!!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124" name="Google Shape;124;p17"/>
          <p:cNvSpPr txBox="1"/>
          <p:nvPr>
            <p:ph idx="1" type="body"/>
          </p:nvPr>
        </p:nvSpPr>
        <p:spPr>
          <a:xfrm>
            <a:off x="2361448" y="4869514"/>
            <a:ext cx="8492151" cy="1077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2516706" y="5990022"/>
            <a:ext cx="76049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2516706" y="286991"/>
            <a:ext cx="792896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Day 1 of Virtual School……..</a:t>
            </a:r>
            <a:endParaRPr b="1" sz="4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5814" y="1312433"/>
            <a:ext cx="4486695" cy="5430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title"/>
          </p:nvPr>
        </p:nvSpPr>
        <p:spPr>
          <a:xfrm>
            <a:off x="1937293" y="365125"/>
            <a:ext cx="1011393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C00000"/>
                </a:solidFill>
              </a:rPr>
              <a:t>The role is the same…..our environment changed.</a:t>
            </a:r>
            <a:endParaRPr/>
          </a:p>
        </p:txBody>
      </p:sp>
      <p:sp>
        <p:nvSpPr>
          <p:cNvPr id="134" name="Google Shape;134;p18"/>
          <p:cNvSpPr txBox="1"/>
          <p:nvPr>
            <p:ph idx="1" type="body"/>
          </p:nvPr>
        </p:nvSpPr>
        <p:spPr>
          <a:xfrm>
            <a:off x="1985071" y="1791453"/>
            <a:ext cx="479414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Remember the important role you play in a students education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Draw on your previous experiences? </a:t>
            </a:r>
            <a:endParaRPr/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9445" y="2126296"/>
            <a:ext cx="2168891" cy="2510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52017" y="4481325"/>
            <a:ext cx="3460249" cy="2020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54514" y="5072325"/>
            <a:ext cx="2295238" cy="167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985680" y="2033454"/>
            <a:ext cx="2019048" cy="164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idx="1" type="body"/>
          </p:nvPr>
        </p:nvSpPr>
        <p:spPr>
          <a:xfrm>
            <a:off x="2295784" y="1369958"/>
            <a:ext cx="3854108" cy="3399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can you control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can you not control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Technology will fail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Kids will be confused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You will be confused</a:t>
            </a:r>
            <a:endParaRPr/>
          </a:p>
        </p:txBody>
      </p:sp>
      <p:sp>
        <p:nvSpPr>
          <p:cNvPr id="145" name="Google Shape;145;p19"/>
          <p:cNvSpPr txBox="1"/>
          <p:nvPr>
            <p:ph idx="2" type="body"/>
          </p:nvPr>
        </p:nvSpPr>
        <p:spPr>
          <a:xfrm>
            <a:off x="7052275" y="2695282"/>
            <a:ext cx="4705027" cy="2074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happens if the technology fails?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Over communicate/in multiple forms</a:t>
            </a:r>
            <a:endParaRPr/>
          </a:p>
        </p:txBody>
      </p:sp>
      <p:sp>
        <p:nvSpPr>
          <p:cNvPr id="146" name="Google Shape;146;p19"/>
          <p:cNvSpPr txBox="1"/>
          <p:nvPr/>
        </p:nvSpPr>
        <p:spPr>
          <a:xfrm>
            <a:off x="1776908" y="542405"/>
            <a:ext cx="46903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Manage Expectations </a:t>
            </a:r>
            <a:endParaRPr/>
          </a:p>
        </p:txBody>
      </p:sp>
      <p:sp>
        <p:nvSpPr>
          <p:cNvPr id="147" name="Google Shape;147;p19"/>
          <p:cNvSpPr txBox="1"/>
          <p:nvPr/>
        </p:nvSpPr>
        <p:spPr>
          <a:xfrm>
            <a:off x="6359666" y="1132418"/>
            <a:ext cx="839096" cy="1046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6779214" y="1966258"/>
            <a:ext cx="541278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Develop Contingency Plans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27091">
            <a:off x="10278571" y="170771"/>
            <a:ext cx="1542857" cy="1714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54497" y="4870918"/>
            <a:ext cx="3980952" cy="188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227977">
            <a:off x="2259477" y="5037249"/>
            <a:ext cx="2342857" cy="14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233718">
            <a:off x="9700567" y="5060790"/>
            <a:ext cx="2179731" cy="1363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type="title"/>
          </p:nvPr>
        </p:nvSpPr>
        <p:spPr>
          <a:xfrm>
            <a:off x="2001646" y="509705"/>
            <a:ext cx="904645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10"/>
              <a:buFont typeface="Calibri"/>
              <a:buNone/>
            </a:pPr>
            <a:r>
              <a:rPr b="1" lang="en-US" sz="4410">
                <a:solidFill>
                  <a:srgbClr val="002060"/>
                </a:solidFill>
              </a:rPr>
              <a:t>Know the  services are you providing?</a:t>
            </a:r>
            <a:br>
              <a:rPr lang="en-US" sz="3959"/>
            </a:br>
            <a:endParaRPr sz="3959"/>
          </a:p>
        </p:txBody>
      </p:sp>
      <p:sp>
        <p:nvSpPr>
          <p:cNvPr id="159" name="Google Shape;159;p20"/>
          <p:cNvSpPr txBox="1"/>
          <p:nvPr>
            <p:ph idx="1" type="body"/>
          </p:nvPr>
        </p:nvSpPr>
        <p:spPr>
          <a:xfrm>
            <a:off x="2234546" y="1823392"/>
            <a:ext cx="3135676" cy="3722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Small groups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Classroom core curriculum lessons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Grief counseling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Academic advising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Parent meetings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Individual student meetings</a:t>
            </a:r>
            <a:endParaRPr/>
          </a:p>
        </p:txBody>
      </p:sp>
      <p:sp>
        <p:nvSpPr>
          <p:cNvPr id="160" name="Google Shape;160;p20"/>
          <p:cNvSpPr txBox="1"/>
          <p:nvPr/>
        </p:nvSpPr>
        <p:spPr>
          <a:xfrm>
            <a:off x="6115988" y="6027293"/>
            <a:ext cx="5932577" cy="825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79"/>
              <a:buFont typeface="Calibri"/>
              <a:buNone/>
            </a:pPr>
            <a:r>
              <a:rPr i="1" lang="en-US" sz="1979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Not all tech tools are made equal….think about what is most appropriate for your activity.</a:t>
            </a:r>
            <a:br>
              <a:rPr i="1" lang="en-US" sz="1979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1979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06085" y="3036817"/>
            <a:ext cx="5152381" cy="299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>
            <p:ph type="title"/>
          </p:nvPr>
        </p:nvSpPr>
        <p:spPr>
          <a:xfrm>
            <a:off x="1904807" y="237901"/>
            <a:ext cx="1011393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</a:t>
            </a:r>
            <a:r>
              <a:rPr b="1" lang="en-US">
                <a:solidFill>
                  <a:srgbClr val="C00000"/>
                </a:solidFill>
              </a:rPr>
              <a:t>What tools/platforms are your school using?</a:t>
            </a:r>
            <a:br>
              <a:rPr lang="en-US"/>
            </a:br>
            <a:endParaRPr/>
          </a:p>
        </p:txBody>
      </p:sp>
      <p:pic>
        <p:nvPicPr>
          <p:cNvPr id="168" name="Google Shape;16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81828" y="3574945"/>
            <a:ext cx="1787273" cy="122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31327" y="5159833"/>
            <a:ext cx="1435952" cy="1451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444437">
            <a:off x="8898011" y="1417596"/>
            <a:ext cx="2333333" cy="7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>
            <p:ph idx="2" type="body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 rot="823693">
            <a:off x="-2847347" y="3456455"/>
            <a:ext cx="3694526" cy="116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14392" y="2336460"/>
            <a:ext cx="869823" cy="104013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/>
        </p:nvSpPr>
        <p:spPr>
          <a:xfrm>
            <a:off x="3166270" y="2530225"/>
            <a:ext cx="8914147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Pick </a:t>
            </a:r>
            <a:r>
              <a:rPr lang="en-US" sz="28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one or two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tools that you will use to delve deeper into.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3214124" y="1459987"/>
            <a:ext cx="5286832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only what you need to know.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3214124" y="3776220"/>
            <a:ext cx="7637225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the balance between multi-tasking and overdoing it.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3504587" y="5368834"/>
            <a:ext cx="8498406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not a race and there are no medals for winners or trophies participants. 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