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6" r:id="rId3"/>
    <p:sldId id="263" r:id="rId4"/>
    <p:sldId id="264" r:id="rId5"/>
    <p:sldId id="265" r:id="rId6"/>
    <p:sldId id="257" r:id="rId7"/>
    <p:sldId id="258" r:id="rId8"/>
    <p:sldId id="260" r:id="rId9"/>
    <p:sldId id="259" r:id="rId10"/>
    <p:sldId id="262" r:id="rId11"/>
    <p:sldId id="261" r:id="rId12"/>
    <p:sldId id="270" r:id="rId13"/>
    <p:sldId id="272" r:id="rId14"/>
    <p:sldId id="273" r:id="rId15"/>
    <p:sldId id="271" r:id="rId16"/>
    <p:sldId id="266" r:id="rId17"/>
    <p:sldId id="267"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12"/>
    <p:restoredTop sz="94674"/>
  </p:normalViewPr>
  <p:slideViewPr>
    <p:cSldViewPr snapToGrid="0" snapToObjects="1">
      <p:cViewPr varScale="1">
        <p:scale>
          <a:sx n="46" d="100"/>
          <a:sy n="46" d="100"/>
        </p:scale>
        <p:origin x="3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17F27-81E6-4F8F-92B7-AA6146B0A103}"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15E3C-EDD6-4E5E-8BC8-647897B701EE}" type="slidenum">
              <a:rPr lang="en-US" smtClean="0"/>
              <a:t>‹#›</a:t>
            </a:fld>
            <a:endParaRPr lang="en-US"/>
          </a:p>
        </p:txBody>
      </p:sp>
    </p:spTree>
    <p:extLst>
      <p:ext uri="{BB962C8B-B14F-4D97-AF65-F5344CB8AC3E}">
        <p14:creationId xmlns:p14="http://schemas.microsoft.com/office/powerpoint/2010/main" val="146867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508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36319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73091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7501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39418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42559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98937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441543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0659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5411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46118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581245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68856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15782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26605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24445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74368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6023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6204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1839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4538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6907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6029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48117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4/28/2020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2109093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4/28/2020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629809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kidshealth.org/en/parents/net-safety.html" TargetMode="External"/><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hyperlink" Target="https://larryferlazzo.edublogs.org/2020/04/08/the-best-videos-in-spanish-to-help-parents-students-access-tech-in-remote-learning/"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mailto:noe.alvardo@oside.u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loveandlogic.com/collections/spr20/products/love-and-logic-parenting-online" TargetMode="External"/><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hyperlink" Target="https://www.restorativeresources.org/uploads/5/6/1/4/56143033/restorative_practices_parent_handbook_pdf.pdf" TargetMode="External"/><Relationship Id="rId4" Type="http://schemas.openxmlformats.org/officeDocument/2006/relationships/hyperlink" Target="https://www.mentalhealth.gov/talk/parents-caregiver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intern@inlandempiregia.or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iestudent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1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1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hyperlink" Target="https://talkingpts.org/" TargetMode="External"/><Relationship Id="rId5" Type="http://schemas.openxmlformats.org/officeDocument/2006/relationships/hyperlink" Target="https://creativecommons.org/licenses/by/3.0/" TargetMode="External"/><Relationship Id="rId4" Type="http://schemas.openxmlformats.org/officeDocument/2006/relationships/hyperlink" Target="https://researchleap.com/analysis-b-2-c-social-media-communication-german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khankids.zendesk.com/hc/en-us/articles/360040315632-How-to-use-Khan-Academy-Kids-for-remote-learning" TargetMode="External"/><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hyperlink" Target="https://www.colorincolorado.org/learning-together-home"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9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4BB0-9059-4E4B-BA0B-CB3C42983705}"/>
              </a:ext>
            </a:extLst>
          </p:cNvPr>
          <p:cNvSpPr>
            <a:spLocks noGrp="1"/>
          </p:cNvSpPr>
          <p:nvPr>
            <p:ph type="title"/>
          </p:nvPr>
        </p:nvSpPr>
        <p:spPr/>
        <p:txBody>
          <a:bodyPr>
            <a:normAutofit/>
          </a:bodyPr>
          <a:lstStyle/>
          <a:p>
            <a:r>
              <a:rPr lang="en-US" sz="4000" b="1" dirty="0"/>
              <a:t>Technology </a:t>
            </a:r>
            <a:br>
              <a:rPr lang="en-US" sz="4000" b="1" dirty="0"/>
            </a:br>
            <a:r>
              <a:rPr lang="en-US" sz="4000" b="1" dirty="0"/>
              <a:t>Support</a:t>
            </a:r>
          </a:p>
        </p:txBody>
      </p:sp>
      <p:sp>
        <p:nvSpPr>
          <p:cNvPr id="4" name="Text Placeholder 3">
            <a:extLst>
              <a:ext uri="{FF2B5EF4-FFF2-40B4-BE49-F238E27FC236}">
                <a16:creationId xmlns:a16="http://schemas.microsoft.com/office/drawing/2014/main" id="{1065761A-227E-4278-9190-0ED4BF79FA7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3200" dirty="0"/>
              <a:t>Google Applications</a:t>
            </a:r>
          </a:p>
          <a:p>
            <a:pPr marL="285750" indent="-285750">
              <a:buFont typeface="Arial" panose="020B0604020202020204" pitchFamily="34" charset="0"/>
              <a:buChar char="•"/>
            </a:pPr>
            <a:r>
              <a:rPr lang="en-US" sz="3200" dirty="0"/>
              <a:t>Office 365 </a:t>
            </a:r>
          </a:p>
          <a:p>
            <a:pPr marL="285750" indent="-285750">
              <a:buFont typeface="Arial" panose="020B0604020202020204" pitchFamily="34" charset="0"/>
              <a:buChar char="•"/>
            </a:pPr>
            <a:r>
              <a:rPr lang="en-US" sz="3200" dirty="0"/>
              <a:t>Internet safety</a:t>
            </a:r>
          </a:p>
          <a:p>
            <a:pPr marL="285750" indent="-285750">
              <a:buFont typeface="Arial" panose="020B0604020202020204" pitchFamily="34" charset="0"/>
              <a:buChar char="•"/>
            </a:pPr>
            <a:r>
              <a:rPr lang="en-US" sz="3200" dirty="0"/>
              <a:t> Bridge the digital divide/barrier </a:t>
            </a:r>
          </a:p>
          <a:p>
            <a:pPr marL="285750" indent="-285750">
              <a:buFont typeface="Arial" panose="020B0604020202020204" pitchFamily="34" charset="0"/>
              <a:buChar char="•"/>
            </a:pPr>
            <a:r>
              <a:rPr lang="en-US" sz="3200" dirty="0"/>
              <a:t>Free Internet Options</a:t>
            </a:r>
          </a:p>
        </p:txBody>
      </p:sp>
      <p:pic>
        <p:nvPicPr>
          <p:cNvPr id="5" name="Picture 4">
            <a:hlinkClick r:id="rId3"/>
            <a:extLst>
              <a:ext uri="{FF2B5EF4-FFF2-40B4-BE49-F238E27FC236}">
                <a16:creationId xmlns:a16="http://schemas.microsoft.com/office/drawing/2014/main" id="{80A7A036-BCD1-4CCE-B967-DD97D3D442A7}"/>
              </a:ext>
            </a:extLst>
          </p:cNvPr>
          <p:cNvPicPr>
            <a:picLocks noChangeAspect="1"/>
          </p:cNvPicPr>
          <p:nvPr/>
        </p:nvPicPr>
        <p:blipFill>
          <a:blip r:embed="rId4"/>
          <a:stretch>
            <a:fillRect/>
          </a:stretch>
        </p:blipFill>
        <p:spPr>
          <a:xfrm>
            <a:off x="8565191" y="2057400"/>
            <a:ext cx="2471667" cy="1198002"/>
          </a:xfrm>
          <a:prstGeom prst="rect">
            <a:avLst/>
          </a:prstGeom>
          <a:ln w="28575">
            <a:solidFill>
              <a:schemeClr val="tx1"/>
            </a:solidFill>
          </a:ln>
        </p:spPr>
      </p:pic>
      <p:pic>
        <p:nvPicPr>
          <p:cNvPr id="6" name="Picture 5">
            <a:hlinkClick r:id="rId5"/>
            <a:extLst>
              <a:ext uri="{FF2B5EF4-FFF2-40B4-BE49-F238E27FC236}">
                <a16:creationId xmlns:a16="http://schemas.microsoft.com/office/drawing/2014/main" id="{8ECBA5AB-8945-4B14-A139-0DBBF0F8F142}"/>
              </a:ext>
            </a:extLst>
          </p:cNvPr>
          <p:cNvPicPr>
            <a:picLocks noChangeAspect="1"/>
          </p:cNvPicPr>
          <p:nvPr/>
        </p:nvPicPr>
        <p:blipFill>
          <a:blip r:embed="rId6"/>
          <a:stretch>
            <a:fillRect/>
          </a:stretch>
        </p:blipFill>
        <p:spPr>
          <a:xfrm>
            <a:off x="8163414" y="3919069"/>
            <a:ext cx="1807603" cy="1807603"/>
          </a:xfrm>
          <a:prstGeom prst="rect">
            <a:avLst/>
          </a:prstGeom>
          <a:ln w="28575">
            <a:solidFill>
              <a:schemeClr val="tx1"/>
            </a:solidFill>
          </a:ln>
        </p:spPr>
      </p:pic>
      <p:pic>
        <p:nvPicPr>
          <p:cNvPr id="7" name="Picture 6">
            <a:extLst>
              <a:ext uri="{FF2B5EF4-FFF2-40B4-BE49-F238E27FC236}">
                <a16:creationId xmlns:a16="http://schemas.microsoft.com/office/drawing/2014/main" id="{284F6C51-9A97-4504-B0BC-FFC3E6A07926}"/>
              </a:ext>
            </a:extLst>
          </p:cNvPr>
          <p:cNvPicPr>
            <a:picLocks noChangeAspect="1"/>
          </p:cNvPicPr>
          <p:nvPr/>
        </p:nvPicPr>
        <p:blipFill>
          <a:blip r:embed="rId7"/>
          <a:stretch>
            <a:fillRect/>
          </a:stretch>
        </p:blipFill>
        <p:spPr>
          <a:xfrm>
            <a:off x="5279871" y="2656401"/>
            <a:ext cx="2351983" cy="1150611"/>
          </a:xfrm>
          <a:prstGeom prst="rect">
            <a:avLst/>
          </a:prstGeom>
          <a:ln w="28575">
            <a:solidFill>
              <a:schemeClr val="tx1"/>
            </a:solidFill>
          </a:ln>
        </p:spPr>
      </p:pic>
    </p:spTree>
    <p:extLst>
      <p:ext uri="{BB962C8B-B14F-4D97-AF65-F5344CB8AC3E}">
        <p14:creationId xmlns:p14="http://schemas.microsoft.com/office/powerpoint/2010/main" val="4200484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29F39-77DA-4AFA-AB29-9A0248148493}"/>
              </a:ext>
            </a:extLst>
          </p:cNvPr>
          <p:cNvSpPr txBox="1"/>
          <p:nvPr/>
        </p:nvSpPr>
        <p:spPr>
          <a:xfrm>
            <a:off x="2186610" y="556591"/>
            <a:ext cx="6016486"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Noe</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Alvarado </a:t>
            </a: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Ed.S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Oceanside</a:t>
            </a: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 USD</a:t>
            </a:r>
          </a:p>
          <a:p>
            <a:pPr lvl="0"/>
            <a:r>
              <a:rPr lang="en-US" u="sng" dirty="0">
                <a:hlinkClick r:id="rId3"/>
              </a:rPr>
              <a:t>noe.alvarado@oside.us</a:t>
            </a:r>
            <a:r>
              <a:rPr lang="en-US" dirty="0"/>
              <a:t> </a:t>
            </a:r>
            <a:r>
              <a:rPr lang="en-US" sz="2000" dirty="0"/>
              <a:t/>
            </a:r>
            <a:br>
              <a:rPr lang="en-US" sz="2000" dirty="0"/>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Jen </a:t>
            </a:r>
            <a:r>
              <a:rPr lang="en-US" sz="3600" b="1" dirty="0" err="1">
                <a:solidFill>
                  <a:prstClr val="black"/>
                </a:solidFill>
                <a:latin typeface="Calibri" panose="020F0502020204030204"/>
              </a:rPr>
              <a:t>Inaba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Ed.S</a:t>
            </a:r>
            <a:r>
              <a:rPr lang="en-US" sz="3600" b="1" dirty="0">
                <a:solidFill>
                  <a:prstClr val="black"/>
                </a:solidFill>
                <a:latin typeface="Calibri" panose="020F0502020204030204"/>
              </a:rPr>
              <a:t>.</a:t>
            </a:r>
          </a:p>
          <a:p>
            <a:r>
              <a:rPr lang="en-US" sz="2000" dirty="0">
                <a:solidFill>
                  <a:prstClr val="black"/>
                </a:solidFill>
                <a:latin typeface="Calibri" panose="020F0502020204030204"/>
              </a:rPr>
              <a:t>Encinitas USD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85974" y="365125"/>
            <a:ext cx="9267825" cy="1325563"/>
          </a:xfrm>
        </p:spPr>
        <p:txBody>
          <a:bodyPr/>
          <a:lstStyle/>
          <a:p>
            <a:r>
              <a:rPr lang="en-US" dirty="0" smtClean="0"/>
              <a:t>NASP &amp; CASP Resources</a:t>
            </a:r>
            <a:endParaRPr lang="en-US" dirty="0"/>
          </a:p>
        </p:txBody>
      </p:sp>
      <p:sp>
        <p:nvSpPr>
          <p:cNvPr id="4" name="Content Placeholder 3"/>
          <p:cNvSpPr>
            <a:spLocks noGrp="1"/>
          </p:cNvSpPr>
          <p:nvPr>
            <p:ph sz="half" idx="1"/>
          </p:nvPr>
        </p:nvSpPr>
        <p:spPr>
          <a:xfrm>
            <a:off x="2085974" y="1825625"/>
            <a:ext cx="4529138" cy="4351338"/>
          </a:xfrm>
        </p:spPr>
        <p:txBody>
          <a:bodyPr>
            <a:normAutofit lnSpcReduction="10000"/>
          </a:bodyPr>
          <a:lstStyle/>
          <a:p>
            <a:r>
              <a:rPr lang="en-US" dirty="0" smtClean="0"/>
              <a:t>NASP (Family tips)</a:t>
            </a:r>
          </a:p>
          <a:p>
            <a:pPr marL="914400" lvl="1" indent="-457200">
              <a:buFont typeface="+mj-lt"/>
              <a:buAutoNum type="arabicPeriod"/>
            </a:pPr>
            <a:r>
              <a:rPr lang="en-US" dirty="0" smtClean="0"/>
              <a:t>Addressing stigma/racism</a:t>
            </a:r>
          </a:p>
          <a:p>
            <a:pPr lvl="2"/>
            <a:r>
              <a:rPr lang="en-US" dirty="0" smtClean="0"/>
              <a:t>Modeling compassion</a:t>
            </a:r>
          </a:p>
          <a:p>
            <a:pPr lvl="2"/>
            <a:r>
              <a:rPr lang="en-US" dirty="0" smtClean="0"/>
              <a:t>Avoiding stereotyping</a:t>
            </a:r>
          </a:p>
          <a:p>
            <a:pPr lvl="2"/>
            <a:endParaRPr lang="en-US" dirty="0" smtClean="0"/>
          </a:p>
          <a:p>
            <a:pPr marL="914400" lvl="1" indent="-457200">
              <a:buFont typeface="+mj-lt"/>
              <a:buAutoNum type="arabicPeriod"/>
            </a:pPr>
            <a:r>
              <a:rPr lang="en-US" dirty="0" smtClean="0"/>
              <a:t>Identifying red flags for: </a:t>
            </a:r>
          </a:p>
          <a:p>
            <a:pPr marL="1371600" lvl="2" indent="-457200">
              <a:buFont typeface="+mj-lt"/>
              <a:buAutoNum type="arabicPeriod"/>
            </a:pPr>
            <a:r>
              <a:rPr lang="en-US" dirty="0" smtClean="0"/>
              <a:t>Depression, anger</a:t>
            </a:r>
          </a:p>
          <a:p>
            <a:pPr marL="1371600" lvl="2" indent="-457200">
              <a:buFont typeface="+mj-lt"/>
              <a:buAutoNum type="arabicPeriod"/>
            </a:pPr>
            <a:endParaRPr lang="en-US" dirty="0" smtClean="0"/>
          </a:p>
          <a:p>
            <a:pPr marL="914400" lvl="1" indent="-457200">
              <a:buFont typeface="+mj-lt"/>
              <a:buAutoNum type="arabicPeriod"/>
            </a:pPr>
            <a:r>
              <a:rPr lang="en-US" dirty="0" smtClean="0"/>
              <a:t>Responding to the passing of a family member</a:t>
            </a:r>
          </a:p>
          <a:p>
            <a:pPr marL="914400" lvl="1" indent="-457200">
              <a:buFont typeface="+mj-lt"/>
              <a:buAutoNum type="arabicPeriod"/>
            </a:pPr>
            <a:endParaRPr lang="en-US" dirty="0" smtClean="0"/>
          </a:p>
          <a:p>
            <a:pPr marL="914400" lvl="1" indent="-457200">
              <a:buFont typeface="+mj-lt"/>
              <a:buAutoNum type="arabicPeriod"/>
            </a:pPr>
            <a:r>
              <a:rPr lang="en-US" dirty="0" smtClean="0"/>
              <a:t>How to build self-esteem</a:t>
            </a:r>
          </a:p>
          <a:p>
            <a:pPr marL="914400" lvl="1" indent="-457200">
              <a:buFont typeface="+mj-lt"/>
              <a:buAutoNum type="arabicPeriod"/>
            </a:pPr>
            <a:endParaRPr lang="en-US" dirty="0" smtClean="0"/>
          </a:p>
          <a:p>
            <a:pPr marL="914400" lvl="1" indent="-457200">
              <a:buFont typeface="+mj-lt"/>
              <a:buAutoNum type="arabicPeriod"/>
            </a:pPr>
            <a:endParaRPr lang="en-US" dirty="0" smtClean="0"/>
          </a:p>
          <a:p>
            <a:pPr lvl="2"/>
            <a:endParaRPr lang="en-US" dirty="0"/>
          </a:p>
        </p:txBody>
      </p:sp>
      <p:sp>
        <p:nvSpPr>
          <p:cNvPr id="5" name="Content Placeholder 4"/>
          <p:cNvSpPr>
            <a:spLocks noGrp="1"/>
          </p:cNvSpPr>
          <p:nvPr>
            <p:ph sz="half" idx="2"/>
          </p:nvPr>
        </p:nvSpPr>
        <p:spPr>
          <a:xfrm>
            <a:off x="6615112" y="1825625"/>
            <a:ext cx="4738687" cy="4351338"/>
          </a:xfrm>
        </p:spPr>
        <p:txBody>
          <a:bodyPr>
            <a:normAutofit lnSpcReduction="10000"/>
          </a:bodyPr>
          <a:lstStyle/>
          <a:p>
            <a:r>
              <a:rPr lang="en-US" dirty="0" smtClean="0"/>
              <a:t>CASP (Tools, strategies)</a:t>
            </a:r>
          </a:p>
          <a:p>
            <a:pPr marL="914400" lvl="1" indent="-457200">
              <a:buFont typeface="+mj-lt"/>
              <a:buAutoNum type="arabicPeriod"/>
            </a:pPr>
            <a:r>
              <a:rPr lang="en-US" dirty="0" smtClean="0"/>
              <a:t>Mindfulness classes (free)</a:t>
            </a:r>
          </a:p>
          <a:p>
            <a:pPr marL="914400" lvl="1" indent="-457200">
              <a:buFont typeface="+mj-lt"/>
              <a:buAutoNum type="arabicPeriod"/>
            </a:pPr>
            <a:endParaRPr lang="en-US" dirty="0" smtClean="0"/>
          </a:p>
          <a:p>
            <a:pPr marL="914400" lvl="1" indent="-457200">
              <a:buFont typeface="+mj-lt"/>
              <a:buAutoNum type="arabicPeriod"/>
            </a:pPr>
            <a:r>
              <a:rPr lang="en-US" dirty="0" smtClean="0"/>
              <a:t>Emotional regulation tools</a:t>
            </a:r>
          </a:p>
          <a:p>
            <a:pPr marL="1371600" lvl="2" indent="-457200">
              <a:buFont typeface="+mj-lt"/>
              <a:buAutoNum type="arabicPeriod"/>
            </a:pPr>
            <a:r>
              <a:rPr lang="en-US" dirty="0" smtClean="0"/>
              <a:t>Visuals like “mood meters” </a:t>
            </a:r>
          </a:p>
          <a:p>
            <a:pPr marL="1371600" lvl="2" indent="-457200">
              <a:buFont typeface="+mj-lt"/>
              <a:buAutoNum type="arabicPeriod"/>
            </a:pPr>
            <a:r>
              <a:rPr lang="en-US" dirty="0" smtClean="0"/>
              <a:t>Games/activities</a:t>
            </a:r>
          </a:p>
          <a:p>
            <a:pPr marL="1371600" lvl="2" indent="-457200">
              <a:buFont typeface="+mj-lt"/>
              <a:buAutoNum type="arabicPeriod"/>
            </a:pPr>
            <a:endParaRPr lang="en-US" dirty="0" smtClean="0"/>
          </a:p>
          <a:p>
            <a:pPr marL="914400" lvl="1" indent="-457200">
              <a:buFont typeface="+mj-lt"/>
              <a:buAutoNum type="arabicPeriod"/>
            </a:pPr>
            <a:r>
              <a:rPr lang="en-US" dirty="0" smtClean="0"/>
              <a:t>Art resources </a:t>
            </a:r>
          </a:p>
          <a:p>
            <a:pPr marL="1371600" lvl="2" indent="-457200">
              <a:buFont typeface="+mj-lt"/>
              <a:buAutoNum type="arabicPeriod"/>
            </a:pPr>
            <a:r>
              <a:rPr lang="en-US" dirty="0" smtClean="0"/>
              <a:t>Classes, visuals, abstract art</a:t>
            </a:r>
          </a:p>
          <a:p>
            <a:pPr marL="1371600" lvl="2" indent="-457200">
              <a:buFont typeface="+mj-lt"/>
              <a:buAutoNum type="arabicPeriod"/>
            </a:pPr>
            <a:endParaRPr lang="en-US" dirty="0" smtClean="0"/>
          </a:p>
          <a:p>
            <a:pPr marL="914400" lvl="1" indent="-457200">
              <a:buFont typeface="+mj-lt"/>
              <a:buAutoNum type="arabicPeriod"/>
            </a:pPr>
            <a:r>
              <a:rPr lang="en-US" dirty="0" smtClean="0"/>
              <a:t>Accessing state parks</a:t>
            </a:r>
          </a:p>
          <a:p>
            <a:pPr marL="914400" lvl="1" indent="-457200">
              <a:buFont typeface="+mj-lt"/>
              <a:buAutoNum type="arabicPeriod"/>
            </a:pPr>
            <a:endParaRPr lang="en-US" dirty="0" smtClean="0"/>
          </a:p>
          <a:p>
            <a:pPr marL="1371600" lvl="2" indent="-457200">
              <a:buFont typeface="+mj-lt"/>
              <a:buAutoNum type="arabicPeriod"/>
            </a:pPr>
            <a:endParaRPr lang="en-US" dirty="0" smtClean="0"/>
          </a:p>
        </p:txBody>
      </p:sp>
    </p:spTree>
    <p:extLst>
      <p:ext uri="{BB962C8B-B14F-4D97-AF65-F5344CB8AC3E}">
        <p14:creationId xmlns:p14="http://schemas.microsoft.com/office/powerpoint/2010/main" val="283278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 Message</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Knowing the communities you serve</a:t>
            </a:r>
          </a:p>
          <a:p>
            <a:pPr lvl="1"/>
            <a:r>
              <a:rPr lang="en-US" dirty="0" smtClean="0"/>
              <a:t>Respecting cultural norms</a:t>
            </a:r>
          </a:p>
          <a:p>
            <a:r>
              <a:rPr lang="en-US" dirty="0" smtClean="0"/>
              <a:t>Empowering parents</a:t>
            </a:r>
          </a:p>
          <a:p>
            <a:pPr lvl="1"/>
            <a:r>
              <a:rPr lang="en-US" dirty="0" smtClean="0"/>
              <a:t>Traditional </a:t>
            </a:r>
            <a:r>
              <a:rPr lang="en-US" dirty="0"/>
              <a:t>forms of dealing with death, trauma, </a:t>
            </a:r>
            <a:r>
              <a:rPr lang="en-US" dirty="0" smtClean="0"/>
              <a:t>depression</a:t>
            </a:r>
            <a:endParaRPr lang="en-US" dirty="0"/>
          </a:p>
          <a:p>
            <a:pPr lvl="1"/>
            <a:r>
              <a:rPr lang="en-US" dirty="0" smtClean="0"/>
              <a:t>Limited resources</a:t>
            </a:r>
          </a:p>
          <a:p>
            <a:pPr lvl="1"/>
            <a:r>
              <a:rPr lang="en-US" dirty="0" smtClean="0"/>
              <a:t>Encourage communication</a:t>
            </a:r>
          </a:p>
          <a:p>
            <a:pPr lvl="1"/>
            <a:endParaRPr lang="en-US" dirty="0"/>
          </a:p>
          <a:p>
            <a:r>
              <a:rPr lang="en-US" dirty="0"/>
              <a:t>Community resources </a:t>
            </a:r>
          </a:p>
          <a:p>
            <a:pPr marL="342900" lvl="1" indent="-342900">
              <a:lnSpc>
                <a:spcPct val="100000"/>
              </a:lnSpc>
              <a:spcBef>
                <a:spcPts val="0"/>
              </a:spcBef>
            </a:pPr>
            <a:endParaRPr lang="en-US" dirty="0" smtClean="0"/>
          </a:p>
          <a:p>
            <a:pPr marL="800100" lvl="2" indent="-342900">
              <a:lnSpc>
                <a:spcPct val="100000"/>
              </a:lnSpc>
              <a:spcBef>
                <a:spcPts val="0"/>
              </a:spcBef>
            </a:pP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Additional Resources: </a:t>
            </a:r>
          </a:p>
          <a:p>
            <a:pPr marL="514350" indent="-514350">
              <a:buFont typeface="+mj-lt"/>
              <a:buAutoNum type="arabicPeriod"/>
            </a:pPr>
            <a:r>
              <a:rPr lang="en-US" dirty="0" smtClean="0"/>
              <a:t>Love and Logic: </a:t>
            </a:r>
            <a:r>
              <a:rPr lang="en-US" dirty="0">
                <a:hlinkClick r:id="rId3"/>
              </a:rPr>
              <a:t>https://</a:t>
            </a:r>
            <a:r>
              <a:rPr lang="en-US" dirty="0" smtClean="0">
                <a:hlinkClick r:id="rId3"/>
              </a:rPr>
              <a:t>www.loveandlogic.com/collections/spr20/products/love-and-logic-parenting-online</a:t>
            </a:r>
            <a:endParaRPr lang="en-US" dirty="0" smtClean="0"/>
          </a:p>
          <a:p>
            <a:pPr marL="514350" indent="-514350">
              <a:buFont typeface="+mj-lt"/>
              <a:buAutoNum type="arabicPeriod"/>
            </a:pPr>
            <a:r>
              <a:rPr lang="en-US" dirty="0" smtClean="0"/>
              <a:t>Mental health resources:</a:t>
            </a:r>
            <a:r>
              <a:rPr lang="en-US" dirty="0"/>
              <a:t> </a:t>
            </a:r>
            <a:r>
              <a:rPr lang="en-US" dirty="0" smtClean="0">
                <a:hlinkClick r:id="rId4"/>
              </a:rPr>
              <a:t>https</a:t>
            </a:r>
            <a:r>
              <a:rPr lang="en-US" dirty="0">
                <a:hlinkClick r:id="rId4"/>
              </a:rPr>
              <a:t>://</a:t>
            </a:r>
            <a:r>
              <a:rPr lang="en-US" dirty="0" smtClean="0">
                <a:hlinkClick r:id="rId4"/>
              </a:rPr>
              <a:t>www.mentalhealth.gov/talk/parents-caregivers</a:t>
            </a:r>
            <a:endParaRPr lang="en-US" dirty="0" smtClean="0"/>
          </a:p>
          <a:p>
            <a:pPr marL="514350" indent="-514350">
              <a:buFont typeface="+mj-lt"/>
              <a:buAutoNum type="arabicPeriod"/>
            </a:pPr>
            <a:r>
              <a:rPr lang="en-US" dirty="0" smtClean="0"/>
              <a:t>Restorative Practice: </a:t>
            </a:r>
            <a:r>
              <a:rPr lang="en-US" dirty="0" smtClean="0">
                <a:hlinkClick r:id="rId5"/>
              </a:rPr>
              <a:t>https</a:t>
            </a:r>
            <a:r>
              <a:rPr lang="en-US" dirty="0">
                <a:hlinkClick r:id="rId5"/>
              </a:rPr>
              <a:t>://www.restorativeresources.org/uploads/5/6/1/4/56143033/restorative_practices_parent_handbook_pdf.pdf</a:t>
            </a:r>
            <a:endParaRPr lang="en-US" dirty="0"/>
          </a:p>
        </p:txBody>
      </p:sp>
    </p:spTree>
    <p:extLst>
      <p:ext uri="{BB962C8B-B14F-4D97-AF65-F5344CB8AC3E}">
        <p14:creationId xmlns:p14="http://schemas.microsoft.com/office/powerpoint/2010/main" val="33946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29F39-77DA-4AFA-AB29-9A0248148493}"/>
              </a:ext>
            </a:extLst>
          </p:cNvPr>
          <p:cNvSpPr txBox="1"/>
          <p:nvPr/>
        </p:nvSpPr>
        <p:spPr>
          <a:xfrm>
            <a:off x="2186609" y="556591"/>
            <a:ext cx="9596681"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Ian Sherman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prstClr val="black"/>
                </a:solidFill>
                <a:latin typeface="Calibri" panose="020F0502020204030204"/>
                <a:hlinkClick r:id="rId3"/>
              </a:rPr>
              <a:t>intern@inlandempiregia.org</a:t>
            </a:r>
            <a:r>
              <a:rPr lang="en-US" sz="2400" noProof="0" dirty="0" smtClean="0">
                <a:solidFill>
                  <a:prstClr val="black"/>
                </a:solidFill>
                <a:latin typeface="Calibri" panose="020F0502020204030204"/>
              </a:rPr>
              <a:t> </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lvl="0"/>
            <a:r>
              <a:rPr lang="en-US" sz="6000" u="sng" dirty="0" smtClean="0">
                <a:hlinkClick r:id="rId4" tooltip="https://iestudents.org"/>
              </a:rPr>
              <a:t>www.iestudents.org</a:t>
            </a:r>
            <a:r>
              <a:rPr lang="en-US" sz="6000" dirty="0" smtClean="0"/>
              <a:t> </a:t>
            </a:r>
            <a:endParaRPr kumimoji="0" lang="en-US" sz="60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4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778021" y="1347738"/>
            <a:ext cx="10515600" cy="53232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04784" marR="0" lvl="0" indent="-304784" algn="l" defTabSz="914354" rtl="0" eaLnBrk="1" fontAlgn="auto" latinLnBrk="0" hangingPunct="1">
              <a:lnSpc>
                <a:spcPct val="90000"/>
              </a:lnSpc>
              <a:spcBef>
                <a:spcPts val="1000"/>
              </a:spcBef>
              <a:spcAft>
                <a:spcPts val="0"/>
              </a:spcAft>
              <a:buClrTx/>
              <a:buSzTx/>
              <a:buFont typeface="Arial"/>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Carissa Marin</a:t>
            </a:r>
          </a:p>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	</a:t>
            </a:r>
            <a:r>
              <a:rPr kumimoji="0" lang="en-US"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Moreno Valley USD</a:t>
            </a:r>
            <a:endParaRPr kumimoji="0" lang="en-US" sz="32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228600" marR="0" lvl="0" indent="-228600" algn="l" defTabSz="914354" rtl="0" eaLnBrk="1" fontAlgn="auto" latinLnBrk="0" hangingPunct="1">
              <a:lnSpc>
                <a:spcPct val="90000"/>
              </a:lnSpc>
              <a:spcBef>
                <a:spcPts val="1000"/>
              </a:spcBef>
              <a:spcAft>
                <a:spcPts val="0"/>
              </a:spcAft>
              <a:buClrTx/>
              <a:buSzTx/>
              <a:buFont typeface="Arial"/>
              <a:buChar char="•"/>
              <a:tabLst/>
              <a:defRPr/>
            </a:pPr>
            <a:r>
              <a:rPr kumimoji="0" lang="en-US" sz="3200" b="1" i="0" u="none" strike="noStrike" kern="1200" cap="none" spc="0" normalizeH="0" baseline="0" noProof="0" dirty="0" err="1" smtClean="0">
                <a:ln>
                  <a:noFill/>
                </a:ln>
                <a:solidFill>
                  <a:prstClr val="black"/>
                </a:solidFill>
                <a:effectLst/>
                <a:uLnTx/>
                <a:uFillTx/>
                <a:latin typeface="Footlight MT Light" panose="0204060206030A020304" pitchFamily="18" charset="0"/>
                <a:ea typeface="+mn-ea"/>
                <a:cs typeface="Calibri"/>
                <a:sym typeface="Arial"/>
              </a:rPr>
              <a:t>Noe</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 Alvarado, </a:t>
            </a:r>
            <a:r>
              <a:rPr kumimoji="0" lang="en-US" sz="3200" b="1" i="0" u="none" strike="noStrike" kern="1200" cap="none" spc="0" normalizeH="0" baseline="0" noProof="0" dirty="0" err="1" smtClean="0">
                <a:ln>
                  <a:noFill/>
                </a:ln>
                <a:solidFill>
                  <a:prstClr val="black"/>
                </a:solidFill>
                <a:effectLst/>
                <a:uLnTx/>
                <a:uFillTx/>
                <a:latin typeface="Footlight MT Light" panose="0204060206030A020304" pitchFamily="18" charset="0"/>
                <a:ea typeface="+mn-ea"/>
                <a:cs typeface="Calibri"/>
                <a:sym typeface="Arial"/>
              </a:rPr>
              <a:t>Ed.S</a:t>
            </a:r>
            <a:r>
              <a:rPr kumimoji="0" lang="en-US" sz="3200"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a:t>
            </a:r>
          </a:p>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rPr>
              <a:t>	</a:t>
            </a:r>
            <a:r>
              <a:rPr kumimoji="0" lang="en-US" b="1" i="0" u="none" strike="noStrike" kern="1200" cap="none" spc="0" normalizeH="0" baseline="0" noProof="0" dirty="0" smtClean="0">
                <a:ln>
                  <a:noFill/>
                </a:ln>
                <a:solidFill>
                  <a:prstClr val="black"/>
                </a:solidFill>
                <a:effectLst/>
                <a:uLnTx/>
                <a:uFillTx/>
                <a:latin typeface="Footlight MT Light" panose="0204060206030A020304" pitchFamily="18" charset="0"/>
                <a:ea typeface="+mn-ea"/>
                <a:cs typeface="Calibri"/>
                <a:sym typeface="Arial"/>
              </a:rPr>
              <a:t>Oceanside</a:t>
            </a:r>
            <a:r>
              <a:rPr kumimoji="0" lang="en-US" b="1" i="0" u="none" strike="noStrike" kern="1200" cap="none" spc="0" normalizeH="0" noProof="0" dirty="0" smtClean="0">
                <a:ln>
                  <a:noFill/>
                </a:ln>
                <a:solidFill>
                  <a:prstClr val="black"/>
                </a:solidFill>
                <a:effectLst/>
                <a:uLnTx/>
                <a:uFillTx/>
                <a:latin typeface="Footlight MT Light" panose="0204060206030A020304" pitchFamily="18" charset="0"/>
                <a:ea typeface="+mn-ea"/>
                <a:cs typeface="Calibri"/>
                <a:sym typeface="Arial"/>
              </a:rPr>
              <a:t> USD</a:t>
            </a:r>
          </a:p>
          <a:p>
            <a:pPr defTabSz="914354">
              <a:defRPr/>
            </a:pPr>
            <a:r>
              <a:rPr lang="en-US" sz="3200" b="1" dirty="0" smtClean="0">
                <a:solidFill>
                  <a:prstClr val="black"/>
                </a:solidFill>
                <a:latin typeface="Footlight MT Light" panose="0204060206030A020304" pitchFamily="18" charset="0"/>
                <a:cs typeface="Calibri"/>
                <a:sym typeface="Arial"/>
              </a:rPr>
              <a:t>Jen </a:t>
            </a:r>
            <a:r>
              <a:rPr lang="en-US" sz="3200" b="1" dirty="0" err="1" smtClean="0">
                <a:solidFill>
                  <a:prstClr val="black"/>
                </a:solidFill>
                <a:latin typeface="Footlight MT Light" panose="0204060206030A020304" pitchFamily="18" charset="0"/>
                <a:cs typeface="Calibri"/>
                <a:sym typeface="Arial"/>
              </a:rPr>
              <a:t>Inaba</a:t>
            </a:r>
            <a:r>
              <a:rPr lang="en-US" sz="3200" b="1" dirty="0" smtClean="0">
                <a:solidFill>
                  <a:prstClr val="black"/>
                </a:solidFill>
                <a:latin typeface="Footlight MT Light" panose="0204060206030A020304" pitchFamily="18" charset="0"/>
                <a:cs typeface="Calibri"/>
                <a:sym typeface="Arial"/>
              </a:rPr>
              <a:t>, Ed. S.</a:t>
            </a:r>
          </a:p>
          <a:p>
            <a:pPr marL="0" indent="0" defTabSz="914354">
              <a:buNone/>
              <a:defRPr/>
            </a:pPr>
            <a:r>
              <a:rPr lang="en-US" sz="3200" b="1" baseline="0" dirty="0">
                <a:solidFill>
                  <a:prstClr val="black"/>
                </a:solidFill>
                <a:latin typeface="Footlight MT Light" panose="0204060206030A020304" pitchFamily="18" charset="0"/>
                <a:cs typeface="Calibri"/>
                <a:sym typeface="Arial"/>
              </a:rPr>
              <a:t>	</a:t>
            </a:r>
            <a:r>
              <a:rPr lang="en-US" sz="3200" b="1" baseline="0" dirty="0" smtClean="0">
                <a:solidFill>
                  <a:prstClr val="black"/>
                </a:solidFill>
                <a:latin typeface="Footlight MT Light" panose="0204060206030A020304" pitchFamily="18" charset="0"/>
                <a:cs typeface="Calibri"/>
                <a:sym typeface="Arial"/>
              </a:rPr>
              <a:t>Encinitas</a:t>
            </a:r>
            <a:r>
              <a:rPr lang="en-US" sz="3200" b="1" dirty="0" smtClean="0">
                <a:solidFill>
                  <a:prstClr val="black"/>
                </a:solidFill>
                <a:latin typeface="Footlight MT Light" panose="0204060206030A020304" pitchFamily="18" charset="0"/>
                <a:cs typeface="Calibri"/>
                <a:sym typeface="Arial"/>
              </a:rPr>
              <a:t> USD</a:t>
            </a:r>
          </a:p>
          <a:p>
            <a:pPr defTabSz="914354">
              <a:defRPr/>
            </a:pPr>
            <a:r>
              <a:rPr lang="en-US" sz="3200" b="1" dirty="0">
                <a:solidFill>
                  <a:prstClr val="black"/>
                </a:solidFill>
                <a:latin typeface="Footlight MT Light" panose="0204060206030A020304" pitchFamily="18" charset="0"/>
                <a:cs typeface="Calibri"/>
                <a:sym typeface="Arial"/>
              </a:rPr>
              <a:t>Ian Sherman</a:t>
            </a:r>
          </a:p>
          <a:p>
            <a:pPr marL="914400" lvl="2" indent="0" defTabSz="914354">
              <a:buNone/>
              <a:defRPr/>
            </a:pPr>
            <a:r>
              <a:rPr lang="en-US" sz="2800" b="1" dirty="0" smtClean="0">
                <a:solidFill>
                  <a:prstClr val="black"/>
                </a:solidFill>
                <a:latin typeface="Footlight MT Light" panose="0204060206030A020304" pitchFamily="18" charset="0"/>
                <a:cs typeface="Calibri"/>
                <a:sym typeface="Arial"/>
              </a:rPr>
              <a:t>Growing Inland Achievement</a:t>
            </a:r>
          </a:p>
          <a:p>
            <a:pPr marL="914400" lvl="2" indent="0" defTabSz="914354">
              <a:buNone/>
              <a:defRPr/>
            </a:pPr>
            <a:endParaRPr lang="en-US" sz="2800" b="1" dirty="0" smtClean="0">
              <a:solidFill>
                <a:prstClr val="black"/>
              </a:solidFill>
              <a:latin typeface="Footlight MT Light" panose="0204060206030A020304" pitchFamily="18" charset="0"/>
              <a:cs typeface="Calibri"/>
              <a:sym typeface="Arial"/>
            </a:endParaRPr>
          </a:p>
          <a:p>
            <a:pPr marL="914400" lvl="2" indent="0" defTabSz="914354">
              <a:buNone/>
              <a:defRPr/>
            </a:pPr>
            <a:endParaRPr kumimoji="0" lang="en-US" sz="2400" b="1" i="0" u="none" strike="noStrike" kern="1200" cap="none" spc="0" normalizeH="0" noProof="0" dirty="0" smtClean="0">
              <a:ln>
                <a:noFill/>
              </a:ln>
              <a:solidFill>
                <a:prstClr val="black"/>
              </a:solidFill>
              <a:effectLst/>
              <a:uLnTx/>
              <a:uFillTx/>
              <a:latin typeface="Footlight MT Light" panose="0204060206030A020304" pitchFamily="18" charset="0"/>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2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304784" marR="0" lvl="0" indent="-304784" algn="l" defTabSz="914354" rtl="0" eaLnBrk="1" fontAlgn="auto" latinLnBrk="0" hangingPunct="1">
              <a:lnSpc>
                <a:spcPct val="90000"/>
              </a:lnSpc>
              <a:spcBef>
                <a:spcPts val="1000"/>
              </a:spcBef>
              <a:spcAft>
                <a:spcPts val="0"/>
              </a:spcAft>
              <a:buClrTx/>
              <a:buSzTx/>
              <a:buFont typeface="Arial"/>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04784" marR="0" lvl="0" indent="-304784" algn="l" defTabSz="914354" rtl="0" eaLnBrk="1" fontAlgn="auto" latinLnBrk="0" hangingPunct="1">
              <a:lnSpc>
                <a:spcPct val="90000"/>
              </a:lnSpc>
              <a:spcBef>
                <a:spcPts val="1000"/>
              </a:spcBef>
              <a:spcAft>
                <a:spcPts val="0"/>
              </a:spcAft>
              <a:buClrTx/>
              <a:buSzTx/>
              <a:buFont typeface="Arial"/>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457178" marR="0" lvl="0" indent="-457178" algn="l" defTabSz="914354" rtl="0" eaLnBrk="1" fontAlgn="auto" latinLnBrk="0" hangingPunct="1">
              <a:lnSpc>
                <a:spcPct val="90000"/>
              </a:lnSpc>
              <a:spcBef>
                <a:spcPts val="1000"/>
              </a:spcBef>
              <a:spcAft>
                <a:spcPts val="0"/>
              </a:spcAft>
              <a:buClrTx/>
              <a:buSzTx/>
              <a:buFont typeface="Arial"/>
              <a:buChar char="•"/>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14940" y="971373"/>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Round of Applause for our </a:t>
            </a:r>
            <a:r>
              <a:rPr kumimoji="0" lang="en-US" sz="4000" b="0" i="0" u="sng"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Presenters!!</a:t>
            </a:r>
            <a:endPar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185" y="2840181"/>
            <a:ext cx="4017819" cy="4017819"/>
          </a:xfrm>
          <a:prstGeom prst="rect">
            <a:avLst/>
          </a:prstGeom>
        </p:spPr>
      </p:pic>
    </p:spTree>
    <p:extLst>
      <p:ext uri="{BB962C8B-B14F-4D97-AF65-F5344CB8AC3E}">
        <p14:creationId xmlns:p14="http://schemas.microsoft.com/office/powerpoint/2010/main" val="1318781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1240767" y="1983779"/>
            <a:ext cx="10515600" cy="4638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Please reach out to College and Career Readiness with any needs at your school site, professional development topics, or general questions at:</a:t>
            </a: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Catalina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Calibri"/>
                <a:sym typeface="Arial"/>
              </a:rPr>
              <a:t>Cifuentes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4"/>
              </a:rPr>
              <a:t>ccifuentes@rcoe.us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ctr" defTabSz="914354"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Dr. Pedro Caro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5"/>
              </a:rPr>
              <a:t>pcaro@rcoe.us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914354"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89496" y="1015042"/>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We are here to support you!</a:t>
            </a:r>
          </a:p>
        </p:txBody>
      </p:sp>
    </p:spTree>
    <p:extLst>
      <p:ext uri="{BB962C8B-B14F-4D97-AF65-F5344CB8AC3E}">
        <p14:creationId xmlns:p14="http://schemas.microsoft.com/office/powerpoint/2010/main" val="4236040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2"/>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2" y="3998873"/>
            <a:ext cx="1441705" cy="2536771"/>
          </a:xfrm>
          <a:prstGeom prst="rect">
            <a:avLst/>
          </a:prstGeom>
        </p:spPr>
      </p:pic>
      <p:sp>
        <p:nvSpPr>
          <p:cNvPr id="9" name="Freeform 71"/>
          <p:cNvSpPr>
            <a:spLocks noChangeArrowheads="1"/>
          </p:cNvSpPr>
          <p:nvPr/>
        </p:nvSpPr>
        <p:spPr bwMode="auto">
          <a:xfrm>
            <a:off x="10210911"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10224739" y="4412553"/>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10304671"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1" y="5633937"/>
            <a:ext cx="570103" cy="570103"/>
          </a:xfrm>
          <a:prstGeom prst="rect">
            <a:avLst/>
          </a:prstGeom>
        </p:spPr>
      </p:pic>
    </p:spTree>
    <p:extLst>
      <p:ext uri="{BB962C8B-B14F-4D97-AF65-F5344CB8AC3E}">
        <p14:creationId xmlns:p14="http://schemas.microsoft.com/office/powerpoint/2010/main" val="20210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209906" y="608648"/>
            <a:ext cx="5372100" cy="2820352"/>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502738" y="2485293"/>
            <a:ext cx="6106116" cy="3892649"/>
          </a:xfrm>
          <a:prstGeom prst="rect">
            <a:avLst/>
          </a:prstGeom>
        </p:spPr>
      </p:pic>
    </p:spTree>
    <p:extLst>
      <p:ext uri="{BB962C8B-B14F-4D97-AF65-F5344CB8AC3E}">
        <p14:creationId xmlns:p14="http://schemas.microsoft.com/office/powerpoint/2010/main" val="439000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727589" y="1825855"/>
            <a:ext cx="6754761"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Catalina Cifuentes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Executive Director,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College and Career Readiness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719" y="245808"/>
            <a:ext cx="3598607" cy="4355691"/>
          </a:xfrm>
          <a:prstGeom prst="rect">
            <a:avLst/>
          </a:prstGeom>
        </p:spPr>
      </p:pic>
      <p:pic>
        <p:nvPicPr>
          <p:cNvPr id="3" name="Picture 2"/>
          <p:cNvPicPr>
            <a:picLocks noChangeAspect="1"/>
          </p:cNvPicPr>
          <p:nvPr/>
        </p:nvPicPr>
        <p:blipFill>
          <a:blip r:embed="rId4"/>
          <a:stretch>
            <a:fillRect/>
          </a:stretch>
        </p:blipFill>
        <p:spPr>
          <a:xfrm>
            <a:off x="7610168" y="245808"/>
            <a:ext cx="3982064" cy="4424517"/>
          </a:xfrm>
          <a:prstGeom prst="rect">
            <a:avLst/>
          </a:prstGeom>
        </p:spPr>
      </p:pic>
      <p:sp>
        <p:nvSpPr>
          <p:cNvPr id="6" name="Rectangle 5"/>
          <p:cNvSpPr/>
          <p:nvPr/>
        </p:nvSpPr>
        <p:spPr>
          <a:xfrm rot="10800000" flipV="1">
            <a:off x="6990735" y="4088265"/>
            <a:ext cx="4729319" cy="2677656"/>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Dr. Pedro Caro</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Coordinator,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College and Career Readiness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pcaro@rcoe.us</a:t>
            </a:r>
          </a:p>
        </p:txBody>
      </p:sp>
    </p:spTree>
    <p:extLst>
      <p:ext uri="{BB962C8B-B14F-4D97-AF65-F5344CB8AC3E}">
        <p14:creationId xmlns:p14="http://schemas.microsoft.com/office/powerpoint/2010/main" val="549283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832764" y="1195154"/>
            <a:ext cx="6051176"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p:txBody>
      </p:sp>
      <p:sp>
        <p:nvSpPr>
          <p:cNvPr id="3" name="Rectangle 2"/>
          <p:cNvSpPr/>
          <p:nvPr/>
        </p:nvSpPr>
        <p:spPr>
          <a:xfrm>
            <a:off x="4606737" y="196405"/>
            <a:ext cx="3865224" cy="923330"/>
          </a:xfrm>
          <a:prstGeom prst="rect">
            <a:avLst/>
          </a:prstGeom>
          <a:noFill/>
        </p:spPr>
        <p:txBody>
          <a:bodyPr wrap="non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a:sym typeface="Arial"/>
              </a:rPr>
              <a:t>Webinar Tips</a:t>
            </a:r>
          </a:p>
        </p:txBody>
      </p:sp>
      <p:sp>
        <p:nvSpPr>
          <p:cNvPr id="4" name="TextBox 3"/>
          <p:cNvSpPr txBox="1"/>
          <p:nvPr/>
        </p:nvSpPr>
        <p:spPr>
          <a:xfrm>
            <a:off x="2396836" y="1468583"/>
            <a:ext cx="9379528" cy="5355312"/>
          </a:xfrm>
          <a:prstGeom prst="rect">
            <a:avLst/>
          </a:prstGeom>
          <a:noFill/>
        </p:spPr>
        <p:txBody>
          <a:bodyPr wrap="square" rtlCol="0">
            <a:spAutoFit/>
          </a:bodyPr>
          <a:lstStyle/>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webinar is being recorded so that others may listen to it at a later time for reference and will be uploaded to the RCEC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page as well 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www.rcec.us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once you log in to access the content of the webinar series</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participant mics have been muted and only panelists and facilitators have the ability to unmute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anyone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Since all participants have been muted, please use the Q&amp;A and chat screens to enter your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questions. We will NOT be using the raised hands feature.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a question in the Q&amp;A box at the bottom of the screen for the panelists</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Only panelists and facilitators will be able to respond back to those questions and can do so publicly or privately to the individual</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comments or questions in the chat box if they would like to engage with each other</a:t>
            </a:r>
          </a:p>
          <a:p>
            <a:pPr marL="742913" marR="0" lvl="1"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457178" marR="0" lvl="1"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**Every effort has been made to ensure the security of this webinar from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zoombombers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2078408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2"/>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2" y="3998873"/>
            <a:ext cx="1441705" cy="2536771"/>
          </a:xfrm>
          <a:prstGeom prst="rect">
            <a:avLst/>
          </a:prstGeom>
        </p:spPr>
      </p:pic>
      <p:sp>
        <p:nvSpPr>
          <p:cNvPr id="9" name="Freeform 71"/>
          <p:cNvSpPr>
            <a:spLocks noChangeArrowheads="1"/>
          </p:cNvSpPr>
          <p:nvPr/>
        </p:nvSpPr>
        <p:spPr bwMode="auto">
          <a:xfrm>
            <a:off x="10210911"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10224739" y="4412553"/>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10304671"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1" y="5633937"/>
            <a:ext cx="570103" cy="570103"/>
          </a:xfrm>
          <a:prstGeom prst="rect">
            <a:avLst/>
          </a:prstGeom>
        </p:spPr>
      </p:pic>
    </p:spTree>
    <p:extLst>
      <p:ext uri="{BB962C8B-B14F-4D97-AF65-F5344CB8AC3E}">
        <p14:creationId xmlns:p14="http://schemas.microsoft.com/office/powerpoint/2010/main" val="5733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29F39-77DA-4AFA-AB29-9A0248148493}"/>
              </a:ext>
            </a:extLst>
          </p:cNvPr>
          <p:cNvSpPr txBox="1"/>
          <p:nvPr/>
        </p:nvSpPr>
        <p:spPr>
          <a:xfrm>
            <a:off x="2186610" y="556591"/>
            <a:ext cx="6016486" cy="1508105"/>
          </a:xfrm>
          <a:prstGeom prst="rect">
            <a:avLst/>
          </a:prstGeom>
          <a:noFill/>
        </p:spPr>
        <p:txBody>
          <a:bodyPr wrap="square" rtlCol="0">
            <a:spAutoFit/>
          </a:bodyPr>
          <a:lstStyle/>
          <a:p>
            <a:r>
              <a:rPr lang="en-US" sz="3600" b="1" dirty="0"/>
              <a:t>Carissa Marin</a:t>
            </a:r>
          </a:p>
          <a:p>
            <a:r>
              <a:rPr lang="en-US" sz="2000" dirty="0"/>
              <a:t>Professional Development &amp; Digital Learning Specialist</a:t>
            </a:r>
          </a:p>
          <a:p>
            <a:endParaRPr lang="en-US" dirty="0"/>
          </a:p>
          <a:p>
            <a:endParaRPr lang="en-US" dirty="0"/>
          </a:p>
        </p:txBody>
      </p:sp>
      <p:pic>
        <p:nvPicPr>
          <p:cNvPr id="1028" name="Picture 4">
            <a:extLst>
              <a:ext uri="{FF2B5EF4-FFF2-40B4-BE49-F238E27FC236}">
                <a16:creationId xmlns:a16="http://schemas.microsoft.com/office/drawing/2014/main" id="{4F391814-61DA-4F7E-8755-7DC0BAEAA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611" y="1497496"/>
            <a:ext cx="834886" cy="834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45B210-12E2-431F-B328-C5DAEB56C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11" y="2438401"/>
            <a:ext cx="834886" cy="834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9B4D51-DEF6-458C-B27D-C2DA7D1E8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6611" y="3379306"/>
            <a:ext cx="835659" cy="834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0894C7-22A2-4C7D-B9A0-99429ECA795E}"/>
              </a:ext>
            </a:extLst>
          </p:cNvPr>
          <p:cNvSpPr txBox="1"/>
          <p:nvPr/>
        </p:nvSpPr>
        <p:spPr>
          <a:xfrm>
            <a:off x="3180522" y="1789043"/>
            <a:ext cx="3207026" cy="461665"/>
          </a:xfrm>
          <a:prstGeom prst="rect">
            <a:avLst/>
          </a:prstGeom>
          <a:noFill/>
        </p:spPr>
        <p:txBody>
          <a:bodyPr wrap="square" rtlCol="0">
            <a:spAutoFit/>
          </a:bodyPr>
          <a:lstStyle/>
          <a:p>
            <a:r>
              <a:rPr lang="en-US" sz="2400" dirty="0"/>
              <a:t>cmarin1@mvusd.net</a:t>
            </a:r>
          </a:p>
        </p:txBody>
      </p:sp>
      <p:sp>
        <p:nvSpPr>
          <p:cNvPr id="9" name="TextBox 8">
            <a:extLst>
              <a:ext uri="{FF2B5EF4-FFF2-40B4-BE49-F238E27FC236}">
                <a16:creationId xmlns:a16="http://schemas.microsoft.com/office/drawing/2014/main" id="{FE8DE716-2673-4716-8859-C21E6FF5AA88}"/>
              </a:ext>
            </a:extLst>
          </p:cNvPr>
          <p:cNvSpPr txBox="1"/>
          <p:nvPr/>
        </p:nvSpPr>
        <p:spPr>
          <a:xfrm>
            <a:off x="3180522" y="2681595"/>
            <a:ext cx="3207026" cy="461665"/>
          </a:xfrm>
          <a:prstGeom prst="rect">
            <a:avLst/>
          </a:prstGeom>
          <a:noFill/>
        </p:spPr>
        <p:txBody>
          <a:bodyPr wrap="square" rtlCol="0">
            <a:spAutoFit/>
          </a:bodyPr>
          <a:lstStyle/>
          <a:p>
            <a:r>
              <a:rPr lang="en-US" sz="2400" dirty="0"/>
              <a:t>@</a:t>
            </a:r>
            <a:r>
              <a:rPr lang="en-US" sz="2400" dirty="0" err="1"/>
              <a:t>RADteacherMarin</a:t>
            </a:r>
            <a:endParaRPr lang="en-US" sz="2400" dirty="0"/>
          </a:p>
        </p:txBody>
      </p:sp>
      <p:sp>
        <p:nvSpPr>
          <p:cNvPr id="10" name="TextBox 9">
            <a:extLst>
              <a:ext uri="{FF2B5EF4-FFF2-40B4-BE49-F238E27FC236}">
                <a16:creationId xmlns:a16="http://schemas.microsoft.com/office/drawing/2014/main" id="{A9FE143B-6B7B-4DE0-8F17-21B794091366}"/>
              </a:ext>
            </a:extLst>
          </p:cNvPr>
          <p:cNvSpPr txBox="1"/>
          <p:nvPr/>
        </p:nvSpPr>
        <p:spPr>
          <a:xfrm>
            <a:off x="3180522" y="3574147"/>
            <a:ext cx="3207026" cy="461665"/>
          </a:xfrm>
          <a:prstGeom prst="rect">
            <a:avLst/>
          </a:prstGeom>
          <a:noFill/>
        </p:spPr>
        <p:txBody>
          <a:bodyPr wrap="square" rtlCol="0">
            <a:spAutoFit/>
          </a:bodyPr>
          <a:lstStyle/>
          <a:p>
            <a:r>
              <a:rPr lang="en-US" sz="2400" dirty="0" err="1"/>
              <a:t>peaceloveeducation</a:t>
            </a:r>
            <a:endParaRPr lang="en-US" sz="2400" dirty="0"/>
          </a:p>
        </p:txBody>
      </p:sp>
      <p:pic>
        <p:nvPicPr>
          <p:cNvPr id="1034" name="Picture 10">
            <a:extLst>
              <a:ext uri="{FF2B5EF4-FFF2-40B4-BE49-F238E27FC236}">
                <a16:creationId xmlns:a16="http://schemas.microsoft.com/office/drawing/2014/main" id="{C741CF06-E0C0-4198-8D74-DC805D7C4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8" y="3796749"/>
            <a:ext cx="6683372" cy="3092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8E26ED-C30F-460F-9EB0-1E0072B68304}"/>
              </a:ext>
            </a:extLst>
          </p:cNvPr>
          <p:cNvPicPr>
            <a:picLocks noChangeAspect="1"/>
          </p:cNvPicPr>
          <p:nvPr/>
        </p:nvPicPr>
        <p:blipFill>
          <a:blip r:embed="rId7"/>
          <a:stretch>
            <a:fillRect/>
          </a:stretch>
        </p:blipFill>
        <p:spPr>
          <a:xfrm>
            <a:off x="8182441" y="1800016"/>
            <a:ext cx="2261414" cy="2261414"/>
          </a:xfrm>
          <a:prstGeom prst="rect">
            <a:avLst/>
          </a:prstGeom>
          <a:ln w="28575">
            <a:solidFill>
              <a:schemeClr val="tx1"/>
            </a:solidFill>
          </a:ln>
        </p:spPr>
      </p:pic>
      <p:sp>
        <p:nvSpPr>
          <p:cNvPr id="13" name="TextBox 12">
            <a:extLst>
              <a:ext uri="{FF2B5EF4-FFF2-40B4-BE49-F238E27FC236}">
                <a16:creationId xmlns:a16="http://schemas.microsoft.com/office/drawing/2014/main" id="{5DB753B9-0217-4C28-8C6E-AE79B340D48D}"/>
              </a:ext>
            </a:extLst>
          </p:cNvPr>
          <p:cNvSpPr txBox="1"/>
          <p:nvPr/>
        </p:nvSpPr>
        <p:spPr>
          <a:xfrm>
            <a:off x="2439886" y="5733600"/>
            <a:ext cx="2754967" cy="461665"/>
          </a:xfrm>
          <a:prstGeom prst="rect">
            <a:avLst/>
          </a:prstGeom>
          <a:noFill/>
        </p:spPr>
        <p:txBody>
          <a:bodyPr wrap="square" rtlCol="0">
            <a:spAutoFit/>
          </a:bodyPr>
          <a:lstStyle/>
          <a:p>
            <a:r>
              <a:rPr lang="en-US" sz="2400" b="1" dirty="0">
                <a:solidFill>
                  <a:schemeClr val="accent1">
                    <a:lumMod val="50000"/>
                  </a:schemeClr>
                </a:solidFill>
              </a:rPr>
              <a:t>bit.ly/LINKS4padres</a:t>
            </a:r>
          </a:p>
        </p:txBody>
      </p:sp>
    </p:spTree>
    <p:extLst>
      <p:ext uri="{BB962C8B-B14F-4D97-AF65-F5344CB8AC3E}">
        <p14:creationId xmlns:p14="http://schemas.microsoft.com/office/powerpoint/2010/main" val="134071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10E92A-5C82-479B-A4CB-A0B283F26C83}"/>
              </a:ext>
            </a:extLst>
          </p:cNvPr>
          <p:cNvSpPr>
            <a:spLocks noGrp="1"/>
          </p:cNvSpPr>
          <p:nvPr>
            <p:ph type="title"/>
          </p:nvPr>
        </p:nvSpPr>
        <p:spPr>
          <a:xfrm>
            <a:off x="838200" y="962211"/>
            <a:ext cx="10515600" cy="863413"/>
          </a:xfrm>
        </p:spPr>
        <p:txBody>
          <a:bodyPr>
            <a:normAutofit fontScale="90000"/>
          </a:bodyPr>
          <a:lstStyle/>
          <a:p>
            <a:pPr algn="ctr"/>
            <a:r>
              <a:rPr lang="en-US" sz="4800" b="1" dirty="0">
                <a:latin typeface="Bahnschrift" panose="020B0502040204020203" pitchFamily="34" charset="0"/>
              </a:rPr>
              <a:t>Counselor Resources for Parent Support</a:t>
            </a:r>
          </a:p>
        </p:txBody>
      </p:sp>
      <p:sp>
        <p:nvSpPr>
          <p:cNvPr id="5" name="Content Placeholder 4">
            <a:extLst>
              <a:ext uri="{FF2B5EF4-FFF2-40B4-BE49-F238E27FC236}">
                <a16:creationId xmlns:a16="http://schemas.microsoft.com/office/drawing/2014/main" id="{4C2D44B0-D8AB-448C-995F-7247FC62B91C}"/>
              </a:ext>
            </a:extLst>
          </p:cNvPr>
          <p:cNvSpPr>
            <a:spLocks noGrp="1"/>
          </p:cNvSpPr>
          <p:nvPr>
            <p:ph idx="1"/>
          </p:nvPr>
        </p:nvSpPr>
        <p:spPr>
          <a:xfrm>
            <a:off x="838200" y="2354215"/>
            <a:ext cx="5325036" cy="4351338"/>
          </a:xfrm>
        </p:spPr>
        <p:txBody>
          <a:bodyPr/>
          <a:lstStyle/>
          <a:p>
            <a:r>
              <a:rPr lang="en-US" sz="4800" dirty="0"/>
              <a:t>Communication</a:t>
            </a:r>
          </a:p>
          <a:p>
            <a:r>
              <a:rPr lang="en-US" sz="4800" dirty="0"/>
              <a:t>Learning at Home</a:t>
            </a:r>
          </a:p>
          <a:p>
            <a:r>
              <a:rPr lang="en-US" sz="4800" dirty="0"/>
              <a:t>Technology</a:t>
            </a:r>
          </a:p>
          <a:p>
            <a:endParaRPr lang="en-US" dirty="0"/>
          </a:p>
        </p:txBody>
      </p:sp>
      <p:pic>
        <p:nvPicPr>
          <p:cNvPr id="10" name="Picture 9">
            <a:extLst>
              <a:ext uri="{FF2B5EF4-FFF2-40B4-BE49-F238E27FC236}">
                <a16:creationId xmlns:a16="http://schemas.microsoft.com/office/drawing/2014/main" id="{2885DE78-023A-42FA-B30E-25C7D0F76CA7}"/>
              </a:ext>
            </a:extLst>
          </p:cNvPr>
          <p:cNvPicPr>
            <a:picLocks noChangeAspect="1"/>
          </p:cNvPicPr>
          <p:nvPr/>
        </p:nvPicPr>
        <p:blipFill>
          <a:blip r:embed="rId3"/>
          <a:stretch>
            <a:fillRect/>
          </a:stretch>
        </p:blipFill>
        <p:spPr>
          <a:xfrm>
            <a:off x="8038652" y="1968779"/>
            <a:ext cx="3315148" cy="1880067"/>
          </a:xfrm>
          <a:prstGeom prst="rect">
            <a:avLst/>
          </a:prstGeom>
        </p:spPr>
      </p:pic>
      <p:pic>
        <p:nvPicPr>
          <p:cNvPr id="11" name="Picture 10">
            <a:extLst>
              <a:ext uri="{FF2B5EF4-FFF2-40B4-BE49-F238E27FC236}">
                <a16:creationId xmlns:a16="http://schemas.microsoft.com/office/drawing/2014/main" id="{E49B9250-7B97-4ADB-87B3-0904783F663A}"/>
              </a:ext>
            </a:extLst>
          </p:cNvPr>
          <p:cNvPicPr>
            <a:picLocks noChangeAspect="1"/>
          </p:cNvPicPr>
          <p:nvPr/>
        </p:nvPicPr>
        <p:blipFill>
          <a:blip r:embed="rId4"/>
          <a:stretch>
            <a:fillRect/>
          </a:stretch>
        </p:blipFill>
        <p:spPr>
          <a:xfrm>
            <a:off x="5479582" y="4529884"/>
            <a:ext cx="2619375" cy="1743075"/>
          </a:xfrm>
          <a:prstGeom prst="rect">
            <a:avLst/>
          </a:prstGeom>
        </p:spPr>
      </p:pic>
      <p:pic>
        <p:nvPicPr>
          <p:cNvPr id="12" name="Picture 11">
            <a:extLst>
              <a:ext uri="{FF2B5EF4-FFF2-40B4-BE49-F238E27FC236}">
                <a16:creationId xmlns:a16="http://schemas.microsoft.com/office/drawing/2014/main" id="{2A7AE97C-9968-4B06-8C1B-34969D04335A}"/>
              </a:ext>
            </a:extLst>
          </p:cNvPr>
          <p:cNvPicPr>
            <a:picLocks noChangeAspect="1"/>
          </p:cNvPicPr>
          <p:nvPr/>
        </p:nvPicPr>
        <p:blipFill>
          <a:blip r:embed="rId5"/>
          <a:stretch>
            <a:fillRect/>
          </a:stretch>
        </p:blipFill>
        <p:spPr>
          <a:xfrm>
            <a:off x="8844149" y="4355820"/>
            <a:ext cx="3133725" cy="1457325"/>
          </a:xfrm>
          <a:prstGeom prst="rect">
            <a:avLst/>
          </a:prstGeom>
        </p:spPr>
      </p:pic>
      <p:sp>
        <p:nvSpPr>
          <p:cNvPr id="13" name="TextBox 12">
            <a:extLst>
              <a:ext uri="{FF2B5EF4-FFF2-40B4-BE49-F238E27FC236}">
                <a16:creationId xmlns:a16="http://schemas.microsoft.com/office/drawing/2014/main" id="{E7611F9D-8617-4C38-A56D-57FB7E0432FA}"/>
              </a:ext>
            </a:extLst>
          </p:cNvPr>
          <p:cNvSpPr txBox="1"/>
          <p:nvPr/>
        </p:nvSpPr>
        <p:spPr>
          <a:xfrm>
            <a:off x="1093694" y="5811294"/>
            <a:ext cx="2754967" cy="461665"/>
          </a:xfrm>
          <a:prstGeom prst="rect">
            <a:avLst/>
          </a:prstGeom>
          <a:noFill/>
        </p:spPr>
        <p:txBody>
          <a:bodyPr wrap="square" rtlCol="0">
            <a:spAutoFit/>
          </a:bodyPr>
          <a:lstStyle/>
          <a:p>
            <a:r>
              <a:rPr lang="en-US" sz="2400" b="1" dirty="0" smtClean="0">
                <a:solidFill>
                  <a:schemeClr val="accent1">
                    <a:lumMod val="50000"/>
                  </a:schemeClr>
                </a:solidFill>
              </a:rPr>
              <a:t>bit.ly/LINKS4padres </a:t>
            </a:r>
            <a:endParaRPr lang="en-US" sz="2400" b="1" dirty="0">
              <a:solidFill>
                <a:schemeClr val="accent1">
                  <a:lumMod val="50000"/>
                </a:schemeClr>
              </a:solidFill>
            </a:endParaRPr>
          </a:p>
        </p:txBody>
      </p:sp>
    </p:spTree>
    <p:extLst>
      <p:ext uri="{BB962C8B-B14F-4D97-AF65-F5344CB8AC3E}">
        <p14:creationId xmlns:p14="http://schemas.microsoft.com/office/powerpoint/2010/main" val="80927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9EF2-B65E-4F2E-B344-4D03A40D5E74}"/>
              </a:ext>
            </a:extLst>
          </p:cNvPr>
          <p:cNvSpPr>
            <a:spLocks noGrp="1"/>
          </p:cNvSpPr>
          <p:nvPr>
            <p:ph type="title"/>
          </p:nvPr>
        </p:nvSpPr>
        <p:spPr/>
        <p:txBody>
          <a:bodyPr>
            <a:normAutofit/>
          </a:bodyPr>
          <a:lstStyle/>
          <a:p>
            <a:r>
              <a:rPr lang="en-US" sz="4000" b="1" dirty="0"/>
              <a:t>Effective Communication</a:t>
            </a:r>
          </a:p>
        </p:txBody>
      </p:sp>
      <p:pic>
        <p:nvPicPr>
          <p:cNvPr id="6" name="Content Placeholder 5">
            <a:extLst>
              <a:ext uri="{FF2B5EF4-FFF2-40B4-BE49-F238E27FC236}">
                <a16:creationId xmlns:a16="http://schemas.microsoft.com/office/drawing/2014/main" id="{6EB2AB84-1CFF-40AB-9E71-808FA1CF19AE}"/>
              </a:ext>
            </a:extLst>
          </p:cNvPr>
          <p:cNvPicPr>
            <a:picLocks noGrp="1" noChangeAspect="1"/>
          </p:cNvPicPr>
          <p:nvPr>
            <p:ph idx="1"/>
          </p:nvPr>
        </p:nvPicPr>
        <p:blipFill>
          <a:blip r:embed="rId3">
            <a:extLst>
              <a:ext uri="{837473B0-CC2E-450A-ABE3-18F120FF3D39}">
                <a1611:picAttrSrcUrl xmlns="" xmlns:a1611="http://schemas.microsoft.com/office/drawing/2016/11/main" r:id="rId4"/>
              </a:ext>
            </a:extLst>
          </a:blip>
          <a:stretch>
            <a:fillRect/>
          </a:stretch>
        </p:blipFill>
        <p:spPr>
          <a:xfrm>
            <a:off x="6480898" y="1588008"/>
            <a:ext cx="4874489" cy="2900321"/>
          </a:xfrm>
        </p:spPr>
      </p:pic>
      <p:sp>
        <p:nvSpPr>
          <p:cNvPr id="4" name="Text Placeholder 3">
            <a:extLst>
              <a:ext uri="{FF2B5EF4-FFF2-40B4-BE49-F238E27FC236}">
                <a16:creationId xmlns:a16="http://schemas.microsoft.com/office/drawing/2014/main" id="{55828438-D61E-4538-9614-F6E3FBC48544}"/>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t>Create one message</a:t>
            </a:r>
          </a:p>
          <a:p>
            <a:pPr marL="285750" indent="-285750">
              <a:buFont typeface="Arial" panose="020B0604020202020204" pitchFamily="34" charset="0"/>
              <a:buChar char="•"/>
            </a:pPr>
            <a:r>
              <a:rPr lang="en-US" sz="2400" dirty="0"/>
              <a:t>Consider different modes of delivery</a:t>
            </a:r>
          </a:p>
          <a:p>
            <a:pPr marL="285750" indent="-285750">
              <a:buFont typeface="Arial" panose="020B0604020202020204" pitchFamily="34" charset="0"/>
              <a:buChar char="•"/>
            </a:pPr>
            <a:r>
              <a:rPr lang="en-US" sz="2400" dirty="0"/>
              <a:t>Utilize district/site platforms</a:t>
            </a:r>
          </a:p>
          <a:p>
            <a:pPr marL="285750" indent="-285750">
              <a:buFont typeface="Arial" panose="020B0604020202020204" pitchFamily="34" charset="0"/>
              <a:buChar char="•"/>
            </a:pPr>
            <a:r>
              <a:rPr lang="en-US" sz="2400" dirty="0"/>
              <a:t>Translation in multiple languages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E9EAB668-093A-43F8-97DA-9C7CA188DF36}"/>
              </a:ext>
            </a:extLst>
          </p:cNvPr>
          <p:cNvSpPr txBox="1"/>
          <p:nvPr/>
        </p:nvSpPr>
        <p:spPr>
          <a:xfrm>
            <a:off x="6412751" y="4487074"/>
            <a:ext cx="4733459" cy="230832"/>
          </a:xfrm>
          <a:prstGeom prst="rect">
            <a:avLst/>
          </a:prstGeom>
          <a:noFill/>
        </p:spPr>
        <p:txBody>
          <a:bodyPr wrap="square" rtlCol="0">
            <a:spAutoFit/>
          </a:bodyPr>
          <a:lstStyle/>
          <a:p>
            <a:r>
              <a:rPr lang="en-US" sz="900">
                <a:hlinkClick r:id="rId4" tooltip="https://researchleap.com/analysis-b-2-c-social-media-communication-germany/"/>
              </a:rPr>
              <a:t>This Photo</a:t>
            </a:r>
            <a:r>
              <a:rPr lang="en-US" sz="900"/>
              <a:t> by Unknown Author is licensed under </a:t>
            </a:r>
            <a:r>
              <a:rPr lang="en-US" sz="900">
                <a:hlinkClick r:id="rId5" tooltip="https://creativecommons.org/licenses/by/3.0/"/>
              </a:rPr>
              <a:t>CC BY</a:t>
            </a:r>
            <a:endParaRPr lang="en-US" sz="900"/>
          </a:p>
        </p:txBody>
      </p:sp>
      <p:pic>
        <p:nvPicPr>
          <p:cNvPr id="8" name="Picture 7">
            <a:hlinkClick r:id="rId6"/>
            <a:extLst>
              <a:ext uri="{FF2B5EF4-FFF2-40B4-BE49-F238E27FC236}">
                <a16:creationId xmlns:a16="http://schemas.microsoft.com/office/drawing/2014/main" id="{14905CD0-E18E-4952-8D9C-49CA367A193D}"/>
              </a:ext>
            </a:extLst>
          </p:cNvPr>
          <p:cNvPicPr>
            <a:picLocks noChangeAspect="1"/>
          </p:cNvPicPr>
          <p:nvPr/>
        </p:nvPicPr>
        <p:blipFill>
          <a:blip r:embed="rId7"/>
          <a:stretch>
            <a:fillRect/>
          </a:stretch>
        </p:blipFill>
        <p:spPr>
          <a:xfrm>
            <a:off x="3382682" y="5158970"/>
            <a:ext cx="3587665" cy="763711"/>
          </a:xfrm>
          <a:prstGeom prst="rect">
            <a:avLst/>
          </a:prstGeom>
          <a:ln w="28575">
            <a:solidFill>
              <a:schemeClr val="tx1"/>
            </a:solidFill>
          </a:ln>
        </p:spPr>
      </p:pic>
    </p:spTree>
    <p:extLst>
      <p:ext uri="{BB962C8B-B14F-4D97-AF65-F5344CB8AC3E}">
        <p14:creationId xmlns:p14="http://schemas.microsoft.com/office/powerpoint/2010/main" val="283648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4BB0-9059-4E4B-BA0B-CB3C42983705}"/>
              </a:ext>
            </a:extLst>
          </p:cNvPr>
          <p:cNvSpPr>
            <a:spLocks noGrp="1"/>
          </p:cNvSpPr>
          <p:nvPr>
            <p:ph type="title"/>
          </p:nvPr>
        </p:nvSpPr>
        <p:spPr/>
        <p:txBody>
          <a:bodyPr>
            <a:normAutofit/>
          </a:bodyPr>
          <a:lstStyle/>
          <a:p>
            <a:r>
              <a:rPr lang="en-US" sz="4000" b="1" dirty="0"/>
              <a:t>Learning </a:t>
            </a:r>
            <a:br>
              <a:rPr lang="en-US" sz="4000" b="1" dirty="0"/>
            </a:br>
            <a:r>
              <a:rPr lang="en-US" sz="4000" b="1" dirty="0"/>
              <a:t>at Home</a:t>
            </a:r>
          </a:p>
        </p:txBody>
      </p:sp>
      <p:sp>
        <p:nvSpPr>
          <p:cNvPr id="4" name="Text Placeholder 3">
            <a:extLst>
              <a:ext uri="{FF2B5EF4-FFF2-40B4-BE49-F238E27FC236}">
                <a16:creationId xmlns:a16="http://schemas.microsoft.com/office/drawing/2014/main" id="{1065761A-227E-4278-9190-0ED4BF79FA7A}"/>
              </a:ext>
            </a:extLst>
          </p:cNvPr>
          <p:cNvSpPr>
            <a:spLocks noGrp="1"/>
          </p:cNvSpPr>
          <p:nvPr>
            <p:ph type="body" sz="half" idx="2"/>
          </p:nvPr>
        </p:nvSpPr>
        <p:spPr>
          <a:xfrm>
            <a:off x="839788" y="2057400"/>
            <a:ext cx="4455365" cy="4522694"/>
          </a:xfrm>
        </p:spPr>
        <p:txBody>
          <a:bodyPr>
            <a:normAutofit fontScale="55000" lnSpcReduction="20000"/>
          </a:bodyPr>
          <a:lstStyle/>
          <a:p>
            <a:pPr marL="285750" indent="-285750">
              <a:buFont typeface="Arial" panose="020B0604020202020204" pitchFamily="34" charset="0"/>
              <a:buChar char="•"/>
            </a:pPr>
            <a:r>
              <a:rPr lang="en-US" sz="4200" dirty="0"/>
              <a:t>Create a schedule for the household</a:t>
            </a:r>
          </a:p>
          <a:p>
            <a:pPr marL="285750" indent="-285750">
              <a:buFont typeface="Arial" panose="020B0604020202020204" pitchFamily="34" charset="0"/>
              <a:buChar char="•"/>
            </a:pPr>
            <a:r>
              <a:rPr lang="en-US" sz="4200" dirty="0"/>
              <a:t>Dedicate a space for learning</a:t>
            </a:r>
          </a:p>
          <a:p>
            <a:pPr marL="285750" indent="-285750">
              <a:buFont typeface="Arial" panose="020B0604020202020204" pitchFamily="34" charset="0"/>
              <a:buChar char="•"/>
            </a:pPr>
            <a:r>
              <a:rPr lang="en-US" sz="4200" dirty="0"/>
              <a:t>Take frequent breaks</a:t>
            </a:r>
          </a:p>
          <a:p>
            <a:pPr marL="285750" indent="-285750">
              <a:buFont typeface="Arial" panose="020B0604020202020204" pitchFamily="34" charset="0"/>
              <a:buChar char="•"/>
            </a:pPr>
            <a:r>
              <a:rPr lang="en-US" sz="4200" dirty="0"/>
              <a:t>Schedule in meals and snacks</a:t>
            </a:r>
          </a:p>
          <a:p>
            <a:pPr marL="285750" indent="-285750">
              <a:buFont typeface="Arial" panose="020B0604020202020204" pitchFamily="34" charset="0"/>
              <a:buChar char="•"/>
            </a:pPr>
            <a:r>
              <a:rPr lang="en-US" sz="4200" dirty="0"/>
              <a:t>Be patient and positive</a:t>
            </a:r>
          </a:p>
          <a:p>
            <a:pPr marL="285750" indent="-285750">
              <a:buFont typeface="Arial" panose="020B0604020202020204" pitchFamily="34" charset="0"/>
              <a:buChar char="•"/>
            </a:pPr>
            <a:r>
              <a:rPr lang="en-US" sz="4200" dirty="0"/>
              <a:t>Limit screen time with video games, social media, etc. </a:t>
            </a:r>
          </a:p>
          <a:p>
            <a:pPr marL="285750" indent="-285750">
              <a:buFont typeface="Arial" panose="020B0604020202020204" pitchFamily="34" charset="0"/>
              <a:buChar char="•"/>
            </a:pPr>
            <a:r>
              <a:rPr lang="en-US" sz="4200" dirty="0"/>
              <a:t>If your children are stuck:</a:t>
            </a:r>
          </a:p>
          <a:p>
            <a:pPr marL="742950" lvl="1" indent="-285750">
              <a:buFont typeface="Arial" panose="020B0604020202020204" pitchFamily="34" charset="0"/>
              <a:buChar char="•"/>
            </a:pPr>
            <a:r>
              <a:rPr lang="en-US" sz="4200" dirty="0"/>
              <a:t>Reach out to the teacher</a:t>
            </a:r>
          </a:p>
          <a:p>
            <a:pPr marL="742950" lvl="1" indent="-285750">
              <a:buFont typeface="Arial" panose="020B0604020202020204" pitchFamily="34" charset="0"/>
              <a:buChar char="•"/>
            </a:pPr>
            <a:r>
              <a:rPr lang="en-US" sz="4200" dirty="0"/>
              <a:t>Have them research the topic</a:t>
            </a:r>
          </a:p>
          <a:p>
            <a:pPr marL="742950" lvl="1" indent="-285750">
              <a:buFont typeface="Arial" panose="020B0604020202020204" pitchFamily="34" charset="0"/>
              <a:buChar char="•"/>
            </a:pPr>
            <a:r>
              <a:rPr lang="en-US" sz="4200" dirty="0"/>
              <a:t>They can review what the teacher has given</a:t>
            </a:r>
          </a:p>
          <a:p>
            <a:pPr lvl="2"/>
            <a:endParaRPr lang="en-US" dirty="0"/>
          </a:p>
        </p:txBody>
      </p:sp>
      <p:pic>
        <p:nvPicPr>
          <p:cNvPr id="9" name="Picture 8">
            <a:hlinkClick r:id="rId3"/>
            <a:extLst>
              <a:ext uri="{FF2B5EF4-FFF2-40B4-BE49-F238E27FC236}">
                <a16:creationId xmlns:a16="http://schemas.microsoft.com/office/drawing/2014/main" id="{D3F3CB65-2D9D-4991-846A-2AA6FFE07B9D}"/>
              </a:ext>
            </a:extLst>
          </p:cNvPr>
          <p:cNvPicPr>
            <a:picLocks noChangeAspect="1"/>
          </p:cNvPicPr>
          <p:nvPr/>
        </p:nvPicPr>
        <p:blipFill>
          <a:blip r:embed="rId4"/>
          <a:stretch>
            <a:fillRect/>
          </a:stretch>
        </p:blipFill>
        <p:spPr>
          <a:xfrm>
            <a:off x="6849036" y="1863472"/>
            <a:ext cx="4008158" cy="909414"/>
          </a:xfrm>
          <a:prstGeom prst="rect">
            <a:avLst/>
          </a:prstGeom>
          <a:ln w="28575">
            <a:solidFill>
              <a:schemeClr val="tx1"/>
            </a:solidFill>
          </a:ln>
        </p:spPr>
      </p:pic>
      <p:pic>
        <p:nvPicPr>
          <p:cNvPr id="10" name="Picture 9">
            <a:hlinkClick r:id="rId5"/>
            <a:extLst>
              <a:ext uri="{FF2B5EF4-FFF2-40B4-BE49-F238E27FC236}">
                <a16:creationId xmlns:a16="http://schemas.microsoft.com/office/drawing/2014/main" id="{7AF915CF-257C-4CC0-8FE8-BA8B19DD6A8D}"/>
              </a:ext>
            </a:extLst>
          </p:cNvPr>
          <p:cNvPicPr>
            <a:picLocks noChangeAspect="1"/>
          </p:cNvPicPr>
          <p:nvPr/>
        </p:nvPicPr>
        <p:blipFill>
          <a:blip r:embed="rId6"/>
          <a:stretch>
            <a:fillRect/>
          </a:stretch>
        </p:blipFill>
        <p:spPr>
          <a:xfrm>
            <a:off x="5808943" y="3307695"/>
            <a:ext cx="4781550" cy="923925"/>
          </a:xfrm>
          <a:prstGeom prst="rect">
            <a:avLst/>
          </a:prstGeom>
          <a:ln w="28575">
            <a:solidFill>
              <a:schemeClr val="tx1"/>
            </a:solidFill>
          </a:ln>
        </p:spPr>
      </p:pic>
    </p:spTree>
    <p:extLst>
      <p:ext uri="{BB962C8B-B14F-4D97-AF65-F5344CB8AC3E}">
        <p14:creationId xmlns:p14="http://schemas.microsoft.com/office/powerpoint/2010/main" val="25070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BC8EA2-7885-4B44-AEAB-FADF30EE93A6}"/>
              </a:ext>
            </a:extLst>
          </p:cNvPr>
          <p:cNvPicPr>
            <a:picLocks noChangeAspect="1"/>
          </p:cNvPicPr>
          <p:nvPr/>
        </p:nvPicPr>
        <p:blipFill>
          <a:blip r:embed="rId3"/>
          <a:stretch>
            <a:fillRect/>
          </a:stretch>
        </p:blipFill>
        <p:spPr>
          <a:xfrm>
            <a:off x="2456329" y="0"/>
            <a:ext cx="9144000" cy="6858000"/>
          </a:xfrm>
          <a:prstGeom prst="rect">
            <a:avLst/>
          </a:prstGeom>
        </p:spPr>
      </p:pic>
    </p:spTree>
    <p:extLst>
      <p:ext uri="{BB962C8B-B14F-4D97-AF65-F5344CB8AC3E}">
        <p14:creationId xmlns:p14="http://schemas.microsoft.com/office/powerpoint/2010/main" val="2440153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2240</TotalTime>
  <Words>627</Words>
  <Application>Microsoft Office PowerPoint</Application>
  <PresentationFormat>Widescreen</PresentationFormat>
  <Paragraphs>142</Paragraphs>
  <Slides>18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Avenir Next</vt:lpstr>
      <vt:lpstr>Bahnschrift</vt:lpstr>
      <vt:lpstr>Calibri</vt:lpstr>
      <vt:lpstr>Calibri Light</vt:lpstr>
      <vt:lpstr>Footlight MT Light</vt:lpstr>
      <vt:lpstr>Office Theme</vt:lpstr>
      <vt:lpstr>2_Office Theme</vt:lpstr>
      <vt:lpstr>PowerPoint Presentation</vt:lpstr>
      <vt:lpstr>PowerPoint Presentation</vt:lpstr>
      <vt:lpstr>PowerPoint Presentation</vt:lpstr>
      <vt:lpstr>FOR MORE INFORMATION AND RESOURCES PLEASE VISIT US @</vt:lpstr>
      <vt:lpstr>PowerPoint Presentation</vt:lpstr>
      <vt:lpstr>Counselor Resources for Parent Support</vt:lpstr>
      <vt:lpstr>Effective Communication</vt:lpstr>
      <vt:lpstr>Learning  at Home</vt:lpstr>
      <vt:lpstr>PowerPoint Presentation</vt:lpstr>
      <vt:lpstr>Technology  Support</vt:lpstr>
      <vt:lpstr>PowerPoint Presentation</vt:lpstr>
      <vt:lpstr>NASP &amp; CASP Resources</vt:lpstr>
      <vt:lpstr>Final Message</vt:lpstr>
      <vt:lpstr>PowerPoint Presentation</vt:lpstr>
      <vt:lpstr>PowerPoint Presentation</vt:lpstr>
      <vt:lpstr>PowerPoint Presentation</vt:lpstr>
      <vt:lpstr>FOR MORE INFORMATION AND RESOURCES PLEASE VISIT US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Arvind Navaratnasingham</dc:creator>
  <cp:lastModifiedBy>Cherrie Cunningham</cp:lastModifiedBy>
  <cp:revision>24</cp:revision>
  <dcterms:created xsi:type="dcterms:W3CDTF">2019-09-17T02:32:59Z</dcterms:created>
  <dcterms:modified xsi:type="dcterms:W3CDTF">2020-04-28T17:14:29Z</dcterms:modified>
</cp:coreProperties>
</file>