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Playfair Display Regular" panose="020B0604020202020204" charset="0"/>
      <p:bold r:id="rId35"/>
      <p:boldItalic r:id="rId36"/>
    </p:embeddedFont>
    <p:embeddedFont>
      <p:font typeface="Roboto" panose="020B0604020202020204"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14"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06e8f9be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06e8f9be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Pedro</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8789667304_0_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8789667304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Pedro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878d72f409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878d72f409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having  other teachers, admin, or even classified staff take a look at your question bank or surveys gives you another fresh set of eyes or a different way to ask a question that could make 1) better sense for your student or parent or 2) ask in a way that your student/parent can easily understand- sometimes what we think in our head sounds right but it may be confusing for others </a:t>
            </a:r>
            <a:endParaRPr/>
          </a:p>
          <a:p>
            <a:pPr marL="0" lvl="0" indent="0" algn="l" rtl="0">
              <a:spcBef>
                <a:spcPts val="0"/>
              </a:spcBef>
              <a:spcAft>
                <a:spcPts val="0"/>
              </a:spcAft>
              <a:buNone/>
            </a:pPr>
            <a:endParaRPr/>
          </a:p>
          <a:p>
            <a:pPr marL="0" lvl="0" indent="0" algn="l" rtl="0">
              <a:spcBef>
                <a:spcPts val="0"/>
              </a:spcBef>
              <a:spcAft>
                <a:spcPts val="0"/>
              </a:spcAft>
              <a:buNone/>
            </a:pPr>
            <a:r>
              <a:rPr lang="en" sz="1200" b="1">
                <a:solidFill>
                  <a:srgbClr val="222222"/>
                </a:solidFill>
                <a:highlight>
                  <a:srgbClr val="FFFFFF"/>
                </a:highlight>
              </a:rPr>
              <a:t>Question bank </a:t>
            </a:r>
            <a:r>
              <a:rPr lang="en" sz="1200">
                <a:solidFill>
                  <a:srgbClr val="222222"/>
                </a:solidFill>
                <a:highlight>
                  <a:srgbClr val="FFFFFF"/>
                </a:highlight>
              </a:rPr>
              <a:t>can be used for pre-testing, development, review and revision of a lesson.  When </a:t>
            </a:r>
            <a:r>
              <a:rPr lang="en" sz="1200" b="1">
                <a:solidFill>
                  <a:srgbClr val="222222"/>
                </a:solidFill>
                <a:highlight>
                  <a:srgbClr val="FFFFFF"/>
                </a:highlight>
              </a:rPr>
              <a:t>question banks</a:t>
            </a:r>
            <a:r>
              <a:rPr lang="en" sz="1200">
                <a:solidFill>
                  <a:srgbClr val="222222"/>
                </a:solidFill>
                <a:highlight>
                  <a:srgbClr val="FFFFFF"/>
                </a:highlight>
              </a:rPr>
              <a:t> are established in schools, students can </a:t>
            </a:r>
            <a:r>
              <a:rPr lang="en" sz="1200" b="1">
                <a:solidFill>
                  <a:srgbClr val="222222"/>
                </a:solidFill>
                <a:highlight>
                  <a:srgbClr val="FFFFFF"/>
                </a:highlight>
              </a:rPr>
              <a:t>use</a:t>
            </a:r>
            <a:r>
              <a:rPr lang="en" sz="1200">
                <a:solidFill>
                  <a:srgbClr val="222222"/>
                </a:solidFill>
                <a:highlight>
                  <a:srgbClr val="FFFFFF"/>
                </a:highlight>
              </a:rPr>
              <a:t> them for self evaluation in their spare time to get student perspective on the sample questions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806e8f9be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806e8f9be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8789667304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878966730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8789667304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8789667304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789667304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8789667304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789667304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8789667304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789667304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8789667304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8789667304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8789667304_0_5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06e8f9b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06e8f9b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789667304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8789667304_0_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8773ef9e1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8773ef9e1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806e8f9be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806e8f9be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8773ef9e14_1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8773ef9e14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8773ef9e14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8773ef9e14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773ef9e14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773ef9e14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773ef9e14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773ef9e14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8773ef9e14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8773ef9e14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8773ef9e14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8773ef9e14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806e8f9be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806e8f9be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06e8f9beb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06e8f9beb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806e8f9beb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806e8f9beb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806e8f9beb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806e8f9beb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806e8f9beb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806e8f9beb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06e8f9be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06e8f9b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5ef5f9b4c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5ef5f9b4c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Gil</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5ef5f9b4c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5ef5f9b4c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Gil</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5ef5f9b4c_3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85ef5f9b4c_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Gil</a:t>
            </a: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06e8f9be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06e8f9beb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Yuri- needs assessments are important because it helps you gather initial baseline data on your students and school CLIMATE. It assesses the culture and current state of your students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150">
                <a:solidFill>
                  <a:srgbClr val="666666"/>
                </a:solidFill>
                <a:highlight>
                  <a:srgbClr val="FFFFFF"/>
                </a:highlight>
              </a:rPr>
              <a:t>They help a school and counseling program determine the gaps that are preventing it from reaching its desired goals. FOr example, if you can pinpoint that your Homeless, First generation students need help completing the FAFSA&lt; this could drive your completion rates to be higher by identifying those students and providing counselors with a special list (TLC) or people in charge of their students in such a program. </a:t>
            </a:r>
            <a:endParaRPr sz="1150">
              <a:solidFill>
                <a:srgbClr val="66666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150">
                <a:solidFill>
                  <a:srgbClr val="666666"/>
                </a:solidFill>
                <a:highlight>
                  <a:srgbClr val="FFFFFF"/>
                </a:highlight>
              </a:rPr>
              <a:t>Remember that the object of a needs assessment is not for the counselor or counseling team to take on the entire data and actions. It’s also to collaborate and share results with those who CAN also help your students succeed. Remember the saying, “it takes a village” if for example your homeless students all need helps with school supplies, you advocate for that from your admin or district person in charge and show the results to get needed supplies. Needs assessments data is to be shared with stakeholders such as teachers, school psych, admin, district personnel, coordinators, attendance offices, etc. </a:t>
            </a:r>
            <a:endParaRPr sz="1150">
              <a:solidFill>
                <a:srgbClr val="666666"/>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150">
                <a:solidFill>
                  <a:srgbClr val="666666"/>
                </a:solidFill>
                <a:highlight>
                  <a:srgbClr val="FFFFFF"/>
                </a:highlight>
              </a:rPr>
              <a:t>Needs assessment addresses these concerns from all levels, starting at the 30,000 foot view and drilling down further and further into the individual school, groups of students, and individual students, in order to arrive at a plan with specific actions for improvement.</a:t>
            </a:r>
            <a:endParaRPr sz="1150">
              <a:solidFill>
                <a:srgbClr val="666666"/>
              </a:solidFill>
              <a:highlight>
                <a:srgbClr val="FFFFFF"/>
              </a:highlight>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878d72f40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878d72f40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222222"/>
                </a:solidFill>
                <a:highlight>
                  <a:srgbClr val="FFFFFF"/>
                </a:highlight>
              </a:rPr>
              <a:t>Yuri – we have multiple choice, open ended, but I always get asked as a ASCA RAMP reviewer, when do you do scaling questions… anytime you want to gage perceptions of your students, parents, teachers, staff you use Likert scales also known as rating scales </a:t>
            </a:r>
            <a:endParaRPr sz="1200">
              <a:solidFill>
                <a:srgbClr val="222222"/>
              </a:solidFill>
              <a:highlight>
                <a:srgbClr val="FFFFFF"/>
              </a:highlight>
            </a:endParaRPr>
          </a:p>
          <a:p>
            <a:pPr marL="0" lvl="0" indent="0" algn="l" rtl="0">
              <a:spcBef>
                <a:spcPts val="0"/>
              </a:spcBef>
              <a:spcAft>
                <a:spcPts val="0"/>
              </a:spcAft>
              <a:buNone/>
            </a:pPr>
            <a:endParaRPr sz="120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r>
              <a:rPr lang="en" sz="1200">
                <a:solidFill>
                  <a:srgbClr val="222222"/>
                </a:solidFill>
                <a:highlight>
                  <a:srgbClr val="FFFFFF"/>
                </a:highlight>
                <a:latin typeface="Roboto"/>
                <a:ea typeface="Roboto"/>
                <a:cs typeface="Roboto"/>
                <a:sym typeface="Roboto"/>
              </a:rPr>
              <a:t>Perception – what students think they believe (attitudes), can do (skills) or understand (knowledge) (e.g., 75% of group believe their school is safe; 58% of students know how to write a goal) what students FEEL, THINK, I believe, I know, ETC </a:t>
            </a:r>
            <a:endParaRPr sz="1200">
              <a:solidFill>
                <a:srgbClr val="222222"/>
              </a:solidFill>
              <a:highlight>
                <a:srgbClr val="FFFFFF"/>
              </a:highlight>
              <a:latin typeface="Roboto"/>
              <a:ea typeface="Roboto"/>
              <a:cs typeface="Roboto"/>
              <a:sym typeface="Roboto"/>
            </a:endParaRPr>
          </a:p>
          <a:p>
            <a:pPr marL="0" lvl="0" indent="0" algn="l" rtl="0">
              <a:spcBef>
                <a:spcPts val="0"/>
              </a:spcBef>
              <a:spcAft>
                <a:spcPts val="0"/>
              </a:spcAft>
              <a:buNone/>
            </a:pPr>
            <a:endParaRPr sz="1200">
              <a:solidFill>
                <a:srgbClr val="222222"/>
              </a:solidFill>
              <a:highlight>
                <a:srgbClr val="FFFFFF"/>
              </a:highlight>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r>
              <a:rPr lang="en" sz="1200" b="1">
                <a:solidFill>
                  <a:srgbClr val="222222"/>
                </a:solidFill>
                <a:highlight>
                  <a:srgbClr val="FFFFFF"/>
                </a:highlight>
              </a:rPr>
              <a:t>Perception data</a:t>
            </a:r>
            <a:r>
              <a:rPr lang="en" sz="1200">
                <a:solidFill>
                  <a:srgbClr val="222222"/>
                </a:solidFill>
                <a:highlight>
                  <a:srgbClr val="FFFFFF"/>
                </a:highlight>
              </a:rPr>
              <a:t> is meaningful because it provides answers to how students are different because of the school counselor's intervention. This is captured in POST tests (after you have delivered a classroom lesson or small group) </a:t>
            </a:r>
            <a:endParaRPr sz="1200">
              <a:solidFill>
                <a:srgbClr val="222222"/>
              </a:solidFill>
              <a:highlight>
                <a:srgbClr val="FFFFFF"/>
              </a:highlight>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latin typeface="Times New Roman"/>
                <a:ea typeface="Times New Roman"/>
                <a:cs typeface="Times New Roman"/>
                <a:sym typeface="Times New Roman"/>
              </a:rPr>
              <a:t> </a:t>
            </a:r>
            <a:r>
              <a:rPr lang="en" sz="1200" b="1">
                <a:solidFill>
                  <a:srgbClr val="222222"/>
                </a:solidFill>
                <a:highlight>
                  <a:srgbClr val="FFFFFF"/>
                </a:highlight>
              </a:rPr>
              <a:t>Perception data</a:t>
            </a:r>
            <a:r>
              <a:rPr lang="en" sz="1200">
                <a:solidFill>
                  <a:srgbClr val="222222"/>
                </a:solidFill>
                <a:highlight>
                  <a:srgbClr val="FFFFFF"/>
                </a:highlight>
              </a:rPr>
              <a:t> is used to effect changes in the learning environment which is captured when you ask them in a needs assessment </a:t>
            </a:r>
            <a:endParaRPr sz="1200">
              <a:solidFill>
                <a:srgbClr val="222222"/>
              </a:solidFill>
              <a:highlight>
                <a:srgbClr val="FFFFFF"/>
              </a:highlight>
            </a:endParaRPr>
          </a:p>
          <a:p>
            <a:pPr marL="457200" lvl="0" indent="-304800" algn="l" rtl="0">
              <a:lnSpc>
                <a:spcPct val="115000"/>
              </a:lnSpc>
              <a:spcBef>
                <a:spcPts val="1200"/>
              </a:spcBef>
              <a:spcAft>
                <a:spcPts val="0"/>
              </a:spcAft>
              <a:buClr>
                <a:srgbClr val="222222"/>
              </a:buClr>
              <a:buSzPts val="1200"/>
              <a:buChar char="-"/>
            </a:pPr>
            <a:r>
              <a:rPr lang="en" sz="1200">
                <a:solidFill>
                  <a:srgbClr val="222222"/>
                </a:solidFill>
                <a:highlight>
                  <a:srgbClr val="FFFFFF"/>
                </a:highlight>
              </a:rPr>
              <a:t>Having a plan is important, it creates collaboration, transparency, and buy in from different stakeholder groups. If you take the time to state why this is important and how their help will assist students, it 1) educates and 2) build your ally group so that you don’t have to do everything ALONE . There is no reason to carry to weight of an entire counseling program alone, just like we share in the education of our kids assigned to us with their teachers they have or coaches, we too must look to others to assist us in delivering services. </a:t>
            </a:r>
            <a:endParaRPr sz="1200">
              <a:solidFill>
                <a:srgbClr val="222222"/>
              </a:solidFill>
              <a:highlight>
                <a:srgbClr val="FFFFFF"/>
              </a:highlight>
            </a:endParaRPr>
          </a:p>
          <a:p>
            <a:pPr marL="0" lvl="0" indent="0" algn="l" rtl="0">
              <a:spcBef>
                <a:spcPts val="0"/>
              </a:spcBef>
              <a:spcAft>
                <a:spcPts val="0"/>
              </a:spcAft>
              <a:buClr>
                <a:schemeClr val="dk1"/>
              </a:buClr>
              <a:buSzPts val="1100"/>
              <a:buFont typeface="Arial"/>
              <a:buNone/>
            </a:pPr>
            <a:endParaRPr sz="1200" b="1">
              <a:solidFill>
                <a:srgbClr val="222222"/>
              </a:solidFill>
              <a:highlight>
                <a:srgbClr val="FFFFFF"/>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forms/d/1VTMSlmBfCqMNqy0jkw5IukLM0AK9Sni6APvkn8fpEzA/edit" TargetMode="External"/><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docs.google.com/forms/d/1eATFuwsjeb2GcHdvpyfo-ibJFDRhuw3K5zZ2HjbMxKQ/edit"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docs.google.com/document/d/e/2PACX-1vRG4hWGWfnIYsA3iy6RUzkiLdkkqAl-GoaRTQ5jkYK00JWFP7-kB3Qb_gj42QUtPtmSbcZg2Hwy9JjP/pub"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docs.google.com/forms/d/e/1FAIpQLSfSejcXR4cWbgNP80humoIytOtkP9hxuAaSG20hKLgcPDzsRg/viewform"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hyperlink" Target="https://sites.google.com/psusd.us/rcmsdistancelearningdata/about-raymond-cree?"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hyperlink" Target="https://www.schoolcounselor.org/asca/media/PDFs/WebinarPowerPoints/WEB061218_Handout.pdf" TargetMode="Externa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1536775" y="1403200"/>
            <a:ext cx="7295400" cy="239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300">
                <a:solidFill>
                  <a:srgbClr val="FFD966"/>
                </a:solidFill>
              </a:rPr>
              <a:t>Essential Advocacy for School Counselors During the Budget Crisis and COVID-19</a:t>
            </a:r>
            <a:endParaRPr sz="4300">
              <a:solidFill>
                <a:srgbClr val="FFD966"/>
              </a:solidFill>
            </a:endParaRPr>
          </a:p>
        </p:txBody>
      </p:sp>
      <p:sp>
        <p:nvSpPr>
          <p:cNvPr id="55" name="Google Shape;55;p13"/>
          <p:cNvSpPr txBox="1">
            <a:spLocks noGrp="1"/>
          </p:cNvSpPr>
          <p:nvPr>
            <p:ph type="subTitle" idx="1"/>
          </p:nvPr>
        </p:nvSpPr>
        <p:spPr>
          <a:xfrm>
            <a:off x="311700" y="3179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sz="2600">
                <a:solidFill>
                  <a:srgbClr val="FFFFFF"/>
                </a:solidFill>
              </a:rPr>
              <a:t>College and Career Readiness Unit</a:t>
            </a:r>
            <a:endParaRPr sz="2600">
              <a:solidFill>
                <a:srgbClr val="FFFFFF"/>
              </a:solidFill>
            </a:endParaRPr>
          </a:p>
          <a:p>
            <a:pPr marL="0" lvl="0" indent="0" algn="ctr" rtl="0">
              <a:spcBef>
                <a:spcPts val="0"/>
              </a:spcBef>
              <a:spcAft>
                <a:spcPts val="0"/>
              </a:spcAft>
              <a:buNone/>
            </a:pPr>
            <a:r>
              <a:rPr lang="en" sz="2600">
                <a:solidFill>
                  <a:srgbClr val="FFFFFF"/>
                </a:solidFill>
              </a:rPr>
              <a:t>Riverside County Office of Education</a:t>
            </a:r>
            <a:endParaRPr sz="2600">
              <a:solidFill>
                <a:srgbClr val="FFFFFF"/>
              </a:solidFill>
            </a:endParaRPr>
          </a:p>
        </p:txBody>
      </p:sp>
      <p:pic>
        <p:nvPicPr>
          <p:cNvPr id="56" name="Google Shape;56;p13"/>
          <p:cNvPicPr preferRelativeResize="0"/>
          <p:nvPr/>
        </p:nvPicPr>
        <p:blipFill>
          <a:blip r:embed="rId3">
            <a:alphaModFix/>
          </a:blip>
          <a:stretch>
            <a:fillRect/>
          </a:stretch>
        </p:blipFill>
        <p:spPr>
          <a:xfrm>
            <a:off x="129050" y="95750"/>
            <a:ext cx="1313651" cy="18369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Helpful Considerations</a:t>
            </a:r>
            <a:endParaRPr>
              <a:solidFill>
                <a:srgbClr val="FFD966"/>
              </a:solidFill>
            </a:endParaRPr>
          </a:p>
        </p:txBody>
      </p:sp>
      <p:sp>
        <p:nvSpPr>
          <p:cNvPr id="121" name="Google Shape;121;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solidFill>
                  <a:srgbClr val="EFEFEF"/>
                </a:solidFill>
              </a:rPr>
              <a:t>Who is your target audience?</a:t>
            </a:r>
            <a:endParaRPr i="1">
              <a:solidFill>
                <a:srgbClr val="EFEFEF"/>
              </a:solidFill>
            </a:endParaRPr>
          </a:p>
          <a:p>
            <a:pPr marL="0" lvl="0" indent="0" algn="l" rtl="0">
              <a:spcBef>
                <a:spcPts val="1600"/>
              </a:spcBef>
              <a:spcAft>
                <a:spcPts val="0"/>
              </a:spcAft>
              <a:buNone/>
            </a:pPr>
            <a:r>
              <a:rPr lang="en" i="1">
                <a:solidFill>
                  <a:srgbClr val="EFEFEF"/>
                </a:solidFill>
              </a:rPr>
              <a:t>What information do you want to know about them?</a:t>
            </a:r>
            <a:endParaRPr i="1">
              <a:solidFill>
                <a:srgbClr val="EFEFEF"/>
              </a:solidFill>
            </a:endParaRPr>
          </a:p>
          <a:p>
            <a:pPr marL="0" lvl="0" indent="0" algn="l" rtl="0">
              <a:spcBef>
                <a:spcPts val="1600"/>
              </a:spcBef>
              <a:spcAft>
                <a:spcPts val="0"/>
              </a:spcAft>
              <a:buNone/>
            </a:pPr>
            <a:r>
              <a:rPr lang="en" i="1">
                <a:solidFill>
                  <a:srgbClr val="EFEFEF"/>
                </a:solidFill>
              </a:rPr>
              <a:t>Why are you asking this particular question?</a:t>
            </a:r>
            <a:endParaRPr i="1">
              <a:solidFill>
                <a:srgbClr val="EFEFEF"/>
              </a:solidFill>
            </a:endParaRPr>
          </a:p>
          <a:p>
            <a:pPr marL="0" lvl="0" indent="0" algn="l" rtl="0">
              <a:spcBef>
                <a:spcPts val="1600"/>
              </a:spcBef>
              <a:spcAft>
                <a:spcPts val="0"/>
              </a:spcAft>
              <a:buNone/>
            </a:pPr>
            <a:r>
              <a:rPr lang="en" i="1">
                <a:solidFill>
                  <a:srgbClr val="EFEFEF"/>
                </a:solidFill>
              </a:rPr>
              <a:t>How will you collect data?</a:t>
            </a:r>
            <a:endParaRPr i="1">
              <a:solidFill>
                <a:srgbClr val="EFEFEF"/>
              </a:solidFill>
            </a:endParaRPr>
          </a:p>
          <a:p>
            <a:pPr marL="0" lvl="0" indent="0" algn="l" rtl="0">
              <a:spcBef>
                <a:spcPts val="1600"/>
              </a:spcBef>
              <a:spcAft>
                <a:spcPts val="0"/>
              </a:spcAft>
              <a:buNone/>
            </a:pPr>
            <a:r>
              <a:rPr lang="en" i="1">
                <a:solidFill>
                  <a:srgbClr val="EFEFEF"/>
                </a:solidFill>
              </a:rPr>
              <a:t>How will you use this data strategically?</a:t>
            </a:r>
            <a:endParaRPr i="1">
              <a:solidFill>
                <a:srgbClr val="EFEFEF"/>
              </a:solidFill>
            </a:endParaRPr>
          </a:p>
          <a:p>
            <a:pPr marL="0" lvl="0" indent="0" algn="l" rtl="0">
              <a:spcBef>
                <a:spcPts val="1600"/>
              </a:spcBef>
              <a:spcAft>
                <a:spcPts val="1600"/>
              </a:spcAft>
              <a:buNone/>
            </a:pPr>
            <a:r>
              <a:rPr lang="en" i="1">
                <a:solidFill>
                  <a:srgbClr val="EFEFEF"/>
                </a:solidFill>
              </a:rPr>
              <a:t>Who might you share this data with?</a:t>
            </a:r>
            <a:endParaRPr i="1">
              <a:solidFill>
                <a:srgbClr val="EFEFEF"/>
              </a:solidFill>
            </a:endParaRPr>
          </a:p>
        </p:txBody>
      </p:sp>
      <p:pic>
        <p:nvPicPr>
          <p:cNvPr id="122" name="Google Shape;122;p22"/>
          <p:cNvPicPr preferRelativeResize="0"/>
          <p:nvPr/>
        </p:nvPicPr>
        <p:blipFill>
          <a:blip r:embed="rId3">
            <a:alphaModFix/>
          </a:blip>
          <a:stretch>
            <a:fillRect/>
          </a:stretch>
        </p:blipFill>
        <p:spPr>
          <a:xfrm>
            <a:off x="5920221" y="2818225"/>
            <a:ext cx="3066200" cy="2119175"/>
          </a:xfrm>
          <a:prstGeom prst="rect">
            <a:avLst/>
          </a:prstGeom>
          <a:noFill/>
          <a:ln>
            <a:noFill/>
          </a:ln>
        </p:spPr>
      </p:pic>
      <p:pic>
        <p:nvPicPr>
          <p:cNvPr id="123" name="Google Shape;123;p22"/>
          <p:cNvPicPr preferRelativeResize="0"/>
          <p:nvPr/>
        </p:nvPicPr>
        <p:blipFill>
          <a:blip r:embed="rId4">
            <a:alphaModFix/>
          </a:blip>
          <a:stretch>
            <a:fillRect/>
          </a:stretch>
        </p:blipFill>
        <p:spPr>
          <a:xfrm>
            <a:off x="6261063" y="1017725"/>
            <a:ext cx="2384528" cy="15122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Sample Needs Assessments </a:t>
            </a:r>
            <a:endParaRPr>
              <a:solidFill>
                <a:srgbClr val="FFD966"/>
              </a:solidFill>
            </a:endParaRPr>
          </a:p>
        </p:txBody>
      </p:sp>
      <p:sp>
        <p:nvSpPr>
          <p:cNvPr id="129" name="Google Shape;129;p23"/>
          <p:cNvSpPr txBox="1">
            <a:spLocks noGrp="1"/>
          </p:cNvSpPr>
          <p:nvPr>
            <p:ph type="body" idx="1"/>
          </p:nvPr>
        </p:nvSpPr>
        <p:spPr>
          <a:xfrm>
            <a:off x="311700" y="1152475"/>
            <a:ext cx="5638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Needs Assessment to Use for Students During COVID-19</a:t>
            </a:r>
            <a:endParaRPr/>
          </a:p>
          <a:p>
            <a:pPr marL="0" lvl="0" indent="0" algn="l" rtl="0">
              <a:spcBef>
                <a:spcPts val="1600"/>
              </a:spcBef>
              <a:spcAft>
                <a:spcPts val="0"/>
              </a:spcAft>
              <a:buNone/>
            </a:pPr>
            <a:r>
              <a:rPr lang="en" u="sng">
                <a:solidFill>
                  <a:schemeClr val="hlink"/>
                </a:solidFill>
                <a:hlinkClick r:id="rId4"/>
              </a:rPr>
              <a:t>Needs Assessment to Use for Families During COVID-19</a:t>
            </a:r>
            <a:endParaRPr/>
          </a:p>
          <a:p>
            <a:pPr marL="0" lvl="0" indent="0" algn="l" rtl="0">
              <a:spcBef>
                <a:spcPts val="1600"/>
              </a:spcBef>
              <a:spcAft>
                <a:spcPts val="1600"/>
              </a:spcAft>
              <a:buNone/>
            </a:pPr>
            <a:endParaRPr/>
          </a:p>
        </p:txBody>
      </p:sp>
      <p:pic>
        <p:nvPicPr>
          <p:cNvPr id="130" name="Google Shape;130;p23"/>
          <p:cNvPicPr preferRelativeResize="0"/>
          <p:nvPr/>
        </p:nvPicPr>
        <p:blipFill>
          <a:blip r:embed="rId5">
            <a:alphaModFix/>
          </a:blip>
          <a:stretch>
            <a:fillRect/>
          </a:stretch>
        </p:blipFill>
        <p:spPr>
          <a:xfrm>
            <a:off x="5903625" y="1293248"/>
            <a:ext cx="2845101" cy="1575950"/>
          </a:xfrm>
          <a:prstGeom prst="rect">
            <a:avLst/>
          </a:prstGeom>
          <a:noFill/>
          <a:ln>
            <a:noFill/>
          </a:ln>
        </p:spPr>
      </p:pic>
      <p:pic>
        <p:nvPicPr>
          <p:cNvPr id="131" name="Google Shape;131;p23"/>
          <p:cNvPicPr preferRelativeResize="0"/>
          <p:nvPr/>
        </p:nvPicPr>
        <p:blipFill>
          <a:blip r:embed="rId6">
            <a:alphaModFix/>
          </a:blip>
          <a:stretch>
            <a:fillRect/>
          </a:stretch>
        </p:blipFill>
        <p:spPr>
          <a:xfrm>
            <a:off x="1844625" y="2787348"/>
            <a:ext cx="2727374" cy="1969502"/>
          </a:xfrm>
          <a:prstGeom prst="rect">
            <a:avLst/>
          </a:prstGeom>
          <a:noFill/>
          <a:ln>
            <a:noFill/>
          </a:ln>
        </p:spPr>
      </p:pic>
      <p:pic>
        <p:nvPicPr>
          <p:cNvPr id="132" name="Google Shape;132;p23"/>
          <p:cNvPicPr preferRelativeResize="0"/>
          <p:nvPr/>
        </p:nvPicPr>
        <p:blipFill>
          <a:blip r:embed="rId7">
            <a:alphaModFix/>
          </a:blip>
          <a:stretch>
            <a:fillRect/>
          </a:stretch>
        </p:blipFill>
        <p:spPr>
          <a:xfrm>
            <a:off x="5206750" y="2923475"/>
            <a:ext cx="3381325" cy="1520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311700" y="2213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rgbClr val="FFD966"/>
                </a:solidFill>
              </a:rPr>
              <a:t>Have A Question Bank</a:t>
            </a:r>
            <a:endParaRPr>
              <a:solidFill>
                <a:srgbClr val="FFD966"/>
              </a:solidFill>
            </a:endParaRPr>
          </a:p>
        </p:txBody>
      </p:sp>
      <p:sp>
        <p:nvSpPr>
          <p:cNvPr id="138" name="Google Shape;138;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EFEF"/>
                </a:solidFill>
              </a:rPr>
              <a:t>BENEFITS!</a:t>
            </a:r>
            <a:endParaRPr>
              <a:solidFill>
                <a:srgbClr val="EFEFEF"/>
              </a:solidFill>
            </a:endParaRPr>
          </a:p>
          <a:p>
            <a:pPr marL="457200" lvl="0" indent="-342900" algn="l" rtl="0">
              <a:spcBef>
                <a:spcPts val="1600"/>
              </a:spcBef>
              <a:spcAft>
                <a:spcPts val="0"/>
              </a:spcAft>
              <a:buClr>
                <a:srgbClr val="EFEFEF"/>
              </a:buClr>
              <a:buSzPts val="1800"/>
              <a:buChar char="●"/>
            </a:pPr>
            <a:r>
              <a:rPr lang="en">
                <a:solidFill>
                  <a:srgbClr val="EFEFEF"/>
                </a:solidFill>
              </a:rPr>
              <a:t>Efficiency </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Collaboration</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Evaluation/Reflection</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Question Enhancement </a:t>
            </a:r>
            <a:endParaRPr>
              <a:solidFill>
                <a:srgbClr val="EFEFEF"/>
              </a:solidFill>
            </a:endParaRPr>
          </a:p>
          <a:p>
            <a:pPr marL="0" lvl="0" indent="0" algn="l" rtl="0">
              <a:spcBef>
                <a:spcPts val="1600"/>
              </a:spcBef>
              <a:spcAft>
                <a:spcPts val="1600"/>
              </a:spcAft>
              <a:buClr>
                <a:schemeClr val="dk1"/>
              </a:buClr>
              <a:buSzPts val="1100"/>
              <a:buFont typeface="Arial"/>
              <a:buNone/>
            </a:pPr>
            <a:r>
              <a:rPr lang="en" u="sng">
                <a:solidFill>
                  <a:schemeClr val="hlink"/>
                </a:solidFill>
                <a:hlinkClick r:id="rId3"/>
              </a:rPr>
              <a:t>RCOE QUESTION BANK LINK</a:t>
            </a:r>
            <a:r>
              <a:rPr lang="en"/>
              <a:t> </a:t>
            </a:r>
            <a:endParaRPr/>
          </a:p>
        </p:txBody>
      </p:sp>
      <p:pic>
        <p:nvPicPr>
          <p:cNvPr id="139" name="Google Shape;139;p24"/>
          <p:cNvPicPr preferRelativeResize="0"/>
          <p:nvPr/>
        </p:nvPicPr>
        <p:blipFill>
          <a:blip r:embed="rId4">
            <a:alphaModFix/>
          </a:blip>
          <a:stretch>
            <a:fillRect/>
          </a:stretch>
        </p:blipFill>
        <p:spPr>
          <a:xfrm>
            <a:off x="5915300" y="3227400"/>
            <a:ext cx="2771499" cy="1694000"/>
          </a:xfrm>
          <a:prstGeom prst="rect">
            <a:avLst/>
          </a:prstGeom>
          <a:noFill/>
          <a:ln>
            <a:noFill/>
          </a:ln>
        </p:spPr>
      </p:pic>
      <p:pic>
        <p:nvPicPr>
          <p:cNvPr id="140" name="Google Shape;140;p24"/>
          <p:cNvPicPr preferRelativeResize="0"/>
          <p:nvPr/>
        </p:nvPicPr>
        <p:blipFill>
          <a:blip r:embed="rId5">
            <a:alphaModFix/>
          </a:blip>
          <a:stretch>
            <a:fillRect/>
          </a:stretch>
        </p:blipFill>
        <p:spPr>
          <a:xfrm>
            <a:off x="3928051" y="3227400"/>
            <a:ext cx="1987251" cy="1469249"/>
          </a:xfrm>
          <a:prstGeom prst="rect">
            <a:avLst/>
          </a:prstGeom>
          <a:noFill/>
          <a:ln>
            <a:noFill/>
          </a:ln>
        </p:spPr>
      </p:pic>
      <p:pic>
        <p:nvPicPr>
          <p:cNvPr id="141" name="Google Shape;141;p24"/>
          <p:cNvPicPr preferRelativeResize="0"/>
          <p:nvPr/>
        </p:nvPicPr>
        <p:blipFill>
          <a:blip r:embed="rId6">
            <a:alphaModFix/>
          </a:blip>
          <a:stretch>
            <a:fillRect/>
          </a:stretch>
        </p:blipFill>
        <p:spPr>
          <a:xfrm>
            <a:off x="4021575" y="1240963"/>
            <a:ext cx="4561281" cy="18476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5"/>
          <p:cNvSpPr txBox="1">
            <a:spLocks noGrp="1"/>
          </p:cNvSpPr>
          <p:nvPr>
            <p:ph type="title"/>
          </p:nvPr>
        </p:nvSpPr>
        <p:spPr>
          <a:xfrm>
            <a:off x="311700" y="445025"/>
            <a:ext cx="8520600" cy="81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D966"/>
                </a:solidFill>
              </a:rPr>
              <a:t>Best Practice: </a:t>
            </a:r>
            <a:endParaRPr>
              <a:solidFill>
                <a:srgbClr val="FFD966"/>
              </a:solidFill>
            </a:endParaRPr>
          </a:p>
          <a:p>
            <a:pPr marL="0" lvl="0" indent="0" algn="ctr" rtl="0">
              <a:spcBef>
                <a:spcPts val="0"/>
              </a:spcBef>
              <a:spcAft>
                <a:spcPts val="0"/>
              </a:spcAft>
              <a:buNone/>
            </a:pPr>
            <a:r>
              <a:rPr lang="en">
                <a:solidFill>
                  <a:srgbClr val="FFD966"/>
                </a:solidFill>
              </a:rPr>
              <a:t>Needs Assessment During COVID-19 </a:t>
            </a:r>
            <a:endParaRPr>
              <a:solidFill>
                <a:srgbClr val="FFD966"/>
              </a:solidFill>
            </a:endParaRPr>
          </a:p>
        </p:txBody>
      </p:sp>
      <p:sp>
        <p:nvSpPr>
          <p:cNvPr id="147" name="Google Shape;147;p25"/>
          <p:cNvSpPr txBox="1">
            <a:spLocks noGrp="1"/>
          </p:cNvSpPr>
          <p:nvPr>
            <p:ph type="body" idx="1"/>
          </p:nvPr>
        </p:nvSpPr>
        <p:spPr>
          <a:xfrm>
            <a:off x="225975" y="172710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pic>
        <p:nvPicPr>
          <p:cNvPr id="148" name="Google Shape;148;p25"/>
          <p:cNvPicPr preferRelativeResize="0"/>
          <p:nvPr/>
        </p:nvPicPr>
        <p:blipFill>
          <a:blip r:embed="rId3">
            <a:alphaModFix/>
          </a:blip>
          <a:stretch>
            <a:fillRect/>
          </a:stretch>
        </p:blipFill>
        <p:spPr>
          <a:xfrm>
            <a:off x="3005853" y="1667628"/>
            <a:ext cx="2396575" cy="2864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ctrTitle"/>
          </p:nvPr>
        </p:nvSpPr>
        <p:spPr>
          <a:xfrm>
            <a:off x="2078075" y="326750"/>
            <a:ext cx="7065900" cy="68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solidFill>
                  <a:srgbClr val="FFD966"/>
                </a:solidFill>
              </a:rPr>
              <a:t>Sunnymead Middle School</a:t>
            </a:r>
            <a:endParaRPr sz="4500">
              <a:solidFill>
                <a:srgbClr val="FFD966"/>
              </a:solidFill>
            </a:endParaRPr>
          </a:p>
        </p:txBody>
      </p:sp>
      <p:sp>
        <p:nvSpPr>
          <p:cNvPr id="154" name="Google Shape;154;p26"/>
          <p:cNvSpPr txBox="1">
            <a:spLocks noGrp="1"/>
          </p:cNvSpPr>
          <p:nvPr>
            <p:ph type="subTitle" idx="1"/>
          </p:nvPr>
        </p:nvSpPr>
        <p:spPr>
          <a:xfrm>
            <a:off x="558575" y="1449800"/>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D966"/>
                </a:solidFill>
              </a:rPr>
              <a:t>School Counseling Team</a:t>
            </a:r>
            <a:endParaRPr>
              <a:solidFill>
                <a:srgbClr val="FFD966"/>
              </a:solidFill>
            </a:endParaRPr>
          </a:p>
          <a:p>
            <a:pPr marL="0" lvl="0" indent="0" algn="ctr" rtl="0">
              <a:spcBef>
                <a:spcPts val="0"/>
              </a:spcBef>
              <a:spcAft>
                <a:spcPts val="0"/>
              </a:spcAft>
              <a:buNone/>
            </a:pPr>
            <a:r>
              <a:rPr lang="en">
                <a:solidFill>
                  <a:srgbClr val="FFD966"/>
                </a:solidFill>
              </a:rPr>
              <a:t>Sample Check-In Needs Assessment</a:t>
            </a:r>
            <a:endParaRPr>
              <a:solidFill>
                <a:srgbClr val="FFD966"/>
              </a:solidFill>
            </a:endParaRPr>
          </a:p>
        </p:txBody>
      </p:sp>
      <p:pic>
        <p:nvPicPr>
          <p:cNvPr id="155" name="Google Shape;155;p26"/>
          <p:cNvPicPr preferRelativeResize="0"/>
          <p:nvPr/>
        </p:nvPicPr>
        <p:blipFill>
          <a:blip r:embed="rId3">
            <a:alphaModFix/>
          </a:blip>
          <a:stretch>
            <a:fillRect/>
          </a:stretch>
        </p:blipFill>
        <p:spPr>
          <a:xfrm>
            <a:off x="106705" y="86500"/>
            <a:ext cx="1904174" cy="1675450"/>
          </a:xfrm>
          <a:prstGeom prst="rect">
            <a:avLst/>
          </a:prstGeom>
          <a:noFill/>
          <a:ln>
            <a:noFill/>
          </a:ln>
        </p:spPr>
      </p:pic>
      <p:pic>
        <p:nvPicPr>
          <p:cNvPr id="156" name="Google Shape;156;p26"/>
          <p:cNvPicPr preferRelativeResize="0"/>
          <p:nvPr/>
        </p:nvPicPr>
        <p:blipFill>
          <a:blip r:embed="rId4">
            <a:alphaModFix/>
          </a:blip>
          <a:stretch>
            <a:fillRect/>
          </a:stretch>
        </p:blipFill>
        <p:spPr>
          <a:xfrm>
            <a:off x="2494812" y="3090050"/>
            <a:ext cx="4154376" cy="2674724"/>
          </a:xfrm>
          <a:prstGeom prst="rect">
            <a:avLst/>
          </a:prstGeom>
          <a:noFill/>
          <a:ln>
            <a:noFill/>
          </a:ln>
        </p:spPr>
      </p:pic>
      <p:pic>
        <p:nvPicPr>
          <p:cNvPr id="157" name="Google Shape;157;p26"/>
          <p:cNvPicPr preferRelativeResize="0"/>
          <p:nvPr/>
        </p:nvPicPr>
        <p:blipFill>
          <a:blip r:embed="rId5">
            <a:alphaModFix/>
          </a:blip>
          <a:stretch>
            <a:fillRect/>
          </a:stretch>
        </p:blipFill>
        <p:spPr>
          <a:xfrm>
            <a:off x="2711125" y="2787050"/>
            <a:ext cx="2237900" cy="2237900"/>
          </a:xfrm>
          <a:prstGeom prst="rect">
            <a:avLst/>
          </a:prstGeom>
          <a:noFill/>
          <a:ln>
            <a:noFill/>
          </a:ln>
        </p:spPr>
      </p:pic>
      <p:pic>
        <p:nvPicPr>
          <p:cNvPr id="158" name="Google Shape;158;p26"/>
          <p:cNvPicPr preferRelativeResize="0"/>
          <p:nvPr/>
        </p:nvPicPr>
        <p:blipFill>
          <a:blip r:embed="rId6">
            <a:alphaModFix/>
          </a:blip>
          <a:stretch>
            <a:fillRect/>
          </a:stretch>
        </p:blipFill>
        <p:spPr>
          <a:xfrm flipH="1">
            <a:off x="3224525" y="2706487"/>
            <a:ext cx="2615250" cy="2290625"/>
          </a:xfrm>
          <a:prstGeom prst="rect">
            <a:avLst/>
          </a:prstGeom>
          <a:noFill/>
          <a:ln>
            <a:noFill/>
          </a:ln>
        </p:spPr>
      </p:pic>
      <p:sp>
        <p:nvSpPr>
          <p:cNvPr id="159" name="Google Shape;159;p26"/>
          <p:cNvSpPr/>
          <p:nvPr/>
        </p:nvSpPr>
        <p:spPr>
          <a:xfrm>
            <a:off x="260300" y="3563925"/>
            <a:ext cx="2645276" cy="845000"/>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chemeClr val="lt2"/>
                </a:solidFill>
                <a:latin typeface="Lobster"/>
              </a:rPr>
              <a:t>Mrs. Cornejo</a:t>
            </a:r>
          </a:p>
        </p:txBody>
      </p:sp>
      <p:sp>
        <p:nvSpPr>
          <p:cNvPr id="160" name="Google Shape;160;p26"/>
          <p:cNvSpPr/>
          <p:nvPr/>
        </p:nvSpPr>
        <p:spPr>
          <a:xfrm>
            <a:off x="6368325" y="3563925"/>
            <a:ext cx="2561600" cy="684149"/>
          </a:xfrm>
          <a:prstGeom prst="rect">
            <a:avLst/>
          </a:prstGeom>
        </p:spPr>
        <p:txBody>
          <a:bodyPr>
            <a:prstTxWarp prst="textPlain">
              <a:avLst/>
            </a:prstTxWarp>
          </a:bodyPr>
          <a:lstStyle/>
          <a:p>
            <a:pPr lvl="0" algn="ctr"/>
            <a:r>
              <a:rPr b="0" i="0">
                <a:ln w="9525" cap="flat" cmpd="sng">
                  <a:solidFill>
                    <a:srgbClr val="000000"/>
                  </a:solidFill>
                  <a:prstDash val="solid"/>
                  <a:round/>
                  <a:headEnd type="none" w="sm" len="sm"/>
                  <a:tailEnd type="none" w="sm" len="sm"/>
                </a:ln>
                <a:solidFill>
                  <a:schemeClr val="lt2"/>
                </a:solidFill>
                <a:latin typeface="Lobster"/>
              </a:rPr>
              <a:t>Mrs. Cortes</a:t>
            </a:r>
          </a:p>
        </p:txBody>
      </p:sp>
      <p:sp>
        <p:nvSpPr>
          <p:cNvPr id="161" name="Google Shape;161;p26"/>
          <p:cNvSpPr txBox="1"/>
          <p:nvPr/>
        </p:nvSpPr>
        <p:spPr>
          <a:xfrm>
            <a:off x="3490475" y="479682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EFEFEF"/>
                </a:solidFill>
                <a:latin typeface="Playfair Display Regular"/>
                <a:ea typeface="Playfair Display Regular"/>
                <a:cs typeface="Playfair Display Regular"/>
                <a:sym typeface="Playfair Display Regular"/>
              </a:rPr>
              <a:t>@counselorsSMMS</a:t>
            </a:r>
            <a:endParaRPr sz="1300">
              <a:solidFill>
                <a:srgbClr val="EFEFEF"/>
              </a:solidFill>
            </a:endParaRPr>
          </a:p>
        </p:txBody>
      </p:sp>
      <p:pic>
        <p:nvPicPr>
          <p:cNvPr id="162" name="Google Shape;162;p26"/>
          <p:cNvPicPr preferRelativeResize="0"/>
          <p:nvPr/>
        </p:nvPicPr>
        <p:blipFill>
          <a:blip r:embed="rId7">
            <a:alphaModFix/>
          </a:blip>
          <a:stretch>
            <a:fillRect/>
          </a:stretch>
        </p:blipFill>
        <p:spPr>
          <a:xfrm>
            <a:off x="3294850" y="4899800"/>
            <a:ext cx="243700" cy="243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body" idx="1"/>
          </p:nvPr>
        </p:nvSpPr>
        <p:spPr>
          <a:xfrm>
            <a:off x="3245400" y="324875"/>
            <a:ext cx="2653200" cy="513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b="1">
                <a:solidFill>
                  <a:srgbClr val="FFD966"/>
                </a:solidFill>
              </a:rPr>
              <a:t>Needs Assessment</a:t>
            </a:r>
            <a:endParaRPr sz="2000" b="1">
              <a:solidFill>
                <a:srgbClr val="FFD966"/>
              </a:solidFill>
            </a:endParaRPr>
          </a:p>
        </p:txBody>
      </p:sp>
      <p:sp>
        <p:nvSpPr>
          <p:cNvPr id="168" name="Google Shape;168;p27"/>
          <p:cNvSpPr txBox="1">
            <a:spLocks noGrp="1"/>
          </p:cNvSpPr>
          <p:nvPr>
            <p:ph type="body" idx="1"/>
          </p:nvPr>
        </p:nvSpPr>
        <p:spPr>
          <a:xfrm>
            <a:off x="85350" y="1989725"/>
            <a:ext cx="2998800" cy="2311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a:solidFill>
                  <a:srgbClr val="EFEFEF"/>
                </a:solidFill>
              </a:rPr>
              <a:t>Plan</a:t>
            </a:r>
            <a:endParaRPr b="1">
              <a:solidFill>
                <a:srgbClr val="EFEFEF"/>
              </a:solidFill>
            </a:endParaRPr>
          </a:p>
          <a:p>
            <a:pPr marL="0" lvl="0" indent="0" algn="ctr" rtl="0">
              <a:lnSpc>
                <a:spcPct val="100000"/>
              </a:lnSpc>
              <a:spcBef>
                <a:spcPts val="1600"/>
              </a:spcBef>
              <a:spcAft>
                <a:spcPts val="0"/>
              </a:spcAft>
              <a:buNone/>
            </a:pPr>
            <a:r>
              <a:rPr lang="en" b="1">
                <a:solidFill>
                  <a:srgbClr val="EFEFEF"/>
                </a:solidFill>
              </a:rPr>
              <a:t>Collaborate</a:t>
            </a:r>
            <a:endParaRPr b="1">
              <a:solidFill>
                <a:srgbClr val="EFEFEF"/>
              </a:solidFill>
            </a:endParaRPr>
          </a:p>
          <a:p>
            <a:pPr marL="0" lvl="0" indent="0" algn="ctr" rtl="0">
              <a:lnSpc>
                <a:spcPct val="100000"/>
              </a:lnSpc>
              <a:spcBef>
                <a:spcPts val="1600"/>
              </a:spcBef>
              <a:spcAft>
                <a:spcPts val="0"/>
              </a:spcAft>
              <a:buNone/>
            </a:pPr>
            <a:r>
              <a:rPr lang="en" b="1">
                <a:solidFill>
                  <a:srgbClr val="EFEFEF"/>
                </a:solidFill>
              </a:rPr>
              <a:t>Purpose of Questions</a:t>
            </a:r>
            <a:endParaRPr b="1">
              <a:solidFill>
                <a:srgbClr val="EFEFEF"/>
              </a:solidFill>
            </a:endParaRPr>
          </a:p>
          <a:p>
            <a:pPr marL="0" lvl="0" indent="0" algn="ctr" rtl="0">
              <a:lnSpc>
                <a:spcPct val="100000"/>
              </a:lnSpc>
              <a:spcBef>
                <a:spcPts val="1600"/>
              </a:spcBef>
              <a:spcAft>
                <a:spcPts val="0"/>
              </a:spcAft>
              <a:buNone/>
            </a:pPr>
            <a:r>
              <a:rPr lang="en" b="1">
                <a:solidFill>
                  <a:srgbClr val="EFEFEF"/>
                </a:solidFill>
              </a:rPr>
              <a:t>Action Plan</a:t>
            </a:r>
            <a:endParaRPr b="1">
              <a:solidFill>
                <a:srgbClr val="EFEFEF"/>
              </a:solidFill>
            </a:endParaRPr>
          </a:p>
          <a:p>
            <a:pPr marL="0" lvl="0" indent="0" algn="ctr" rtl="0">
              <a:lnSpc>
                <a:spcPct val="100000"/>
              </a:lnSpc>
              <a:spcBef>
                <a:spcPts val="1600"/>
              </a:spcBef>
              <a:spcAft>
                <a:spcPts val="1600"/>
              </a:spcAft>
              <a:buClr>
                <a:schemeClr val="dk1"/>
              </a:buClr>
              <a:buSzPts val="1100"/>
              <a:buFont typeface="Arial"/>
              <a:buNone/>
            </a:pPr>
            <a:endParaRPr b="1">
              <a:solidFill>
                <a:srgbClr val="EFEFEF"/>
              </a:solidFill>
            </a:endParaRPr>
          </a:p>
        </p:txBody>
      </p:sp>
      <p:sp>
        <p:nvSpPr>
          <p:cNvPr id="169" name="Google Shape;169;p27"/>
          <p:cNvSpPr txBox="1">
            <a:spLocks noGrp="1"/>
          </p:cNvSpPr>
          <p:nvPr>
            <p:ph type="body" idx="1"/>
          </p:nvPr>
        </p:nvSpPr>
        <p:spPr>
          <a:xfrm>
            <a:off x="6238975" y="2052125"/>
            <a:ext cx="2752800" cy="22491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b="1">
                <a:solidFill>
                  <a:srgbClr val="EFEFEF"/>
                </a:solidFill>
              </a:rPr>
              <a:t>Review Data</a:t>
            </a:r>
            <a:endParaRPr b="1">
              <a:solidFill>
                <a:srgbClr val="EFEFEF"/>
              </a:solidFill>
            </a:endParaRPr>
          </a:p>
          <a:p>
            <a:pPr marL="0" lvl="0" indent="0" algn="ctr" rtl="0">
              <a:lnSpc>
                <a:spcPct val="100000"/>
              </a:lnSpc>
              <a:spcBef>
                <a:spcPts val="1600"/>
              </a:spcBef>
              <a:spcAft>
                <a:spcPts val="0"/>
              </a:spcAft>
              <a:buNone/>
            </a:pPr>
            <a:r>
              <a:rPr lang="en" b="1">
                <a:solidFill>
                  <a:srgbClr val="EFEFEF"/>
                </a:solidFill>
              </a:rPr>
              <a:t>Create Smart Goal</a:t>
            </a:r>
            <a:endParaRPr b="1">
              <a:solidFill>
                <a:srgbClr val="EFEFEF"/>
              </a:solidFill>
            </a:endParaRPr>
          </a:p>
          <a:p>
            <a:pPr marL="0" lvl="0" indent="0" algn="ctr" rtl="0">
              <a:lnSpc>
                <a:spcPct val="100000"/>
              </a:lnSpc>
              <a:spcBef>
                <a:spcPts val="1600"/>
              </a:spcBef>
              <a:spcAft>
                <a:spcPts val="0"/>
              </a:spcAft>
              <a:buNone/>
            </a:pPr>
            <a:r>
              <a:rPr lang="en" b="1">
                <a:solidFill>
                  <a:srgbClr val="EFEFEF"/>
                </a:solidFill>
              </a:rPr>
              <a:t>Implement Action Plan</a:t>
            </a:r>
            <a:endParaRPr b="1">
              <a:solidFill>
                <a:srgbClr val="EFEFEF"/>
              </a:solidFill>
            </a:endParaRPr>
          </a:p>
          <a:p>
            <a:pPr marL="0" lvl="0" indent="0" algn="ctr" rtl="0">
              <a:lnSpc>
                <a:spcPct val="100000"/>
              </a:lnSpc>
              <a:spcBef>
                <a:spcPts val="1600"/>
              </a:spcBef>
              <a:spcAft>
                <a:spcPts val="0"/>
              </a:spcAft>
              <a:buNone/>
            </a:pPr>
            <a:r>
              <a:rPr lang="en" b="1">
                <a:solidFill>
                  <a:srgbClr val="EFEFEF"/>
                </a:solidFill>
              </a:rPr>
              <a:t>Share Outcome</a:t>
            </a:r>
            <a:endParaRPr b="1">
              <a:solidFill>
                <a:srgbClr val="EFEFEF"/>
              </a:solidFill>
            </a:endParaRPr>
          </a:p>
          <a:p>
            <a:pPr marL="0" lvl="0" indent="0" algn="ctr" rtl="0">
              <a:lnSpc>
                <a:spcPct val="100000"/>
              </a:lnSpc>
              <a:spcBef>
                <a:spcPts val="1600"/>
              </a:spcBef>
              <a:spcAft>
                <a:spcPts val="1600"/>
              </a:spcAft>
              <a:buNone/>
            </a:pPr>
            <a:endParaRPr b="1">
              <a:solidFill>
                <a:srgbClr val="EFEFEF"/>
              </a:solidFill>
            </a:endParaRPr>
          </a:p>
        </p:txBody>
      </p:sp>
      <p:pic>
        <p:nvPicPr>
          <p:cNvPr id="170" name="Google Shape;170;p27"/>
          <p:cNvPicPr preferRelativeResize="0"/>
          <p:nvPr/>
        </p:nvPicPr>
        <p:blipFill>
          <a:blip r:embed="rId3">
            <a:alphaModFix/>
          </a:blip>
          <a:stretch>
            <a:fillRect/>
          </a:stretch>
        </p:blipFill>
        <p:spPr>
          <a:xfrm>
            <a:off x="2647875" y="838175"/>
            <a:ext cx="3721950" cy="3721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8"/>
          <p:cNvSpPr txBox="1">
            <a:spLocks noGrp="1"/>
          </p:cNvSpPr>
          <p:nvPr>
            <p:ph type="title"/>
          </p:nvPr>
        </p:nvSpPr>
        <p:spPr>
          <a:xfrm>
            <a:off x="311700" y="2680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Plan &amp; Collaborate</a:t>
            </a:r>
            <a:endParaRPr>
              <a:solidFill>
                <a:srgbClr val="FFD966"/>
              </a:solidFill>
            </a:endParaRPr>
          </a:p>
        </p:txBody>
      </p:sp>
      <p:pic>
        <p:nvPicPr>
          <p:cNvPr id="176" name="Google Shape;176;p28"/>
          <p:cNvPicPr preferRelativeResize="0"/>
          <p:nvPr/>
        </p:nvPicPr>
        <p:blipFill>
          <a:blip r:embed="rId3">
            <a:alphaModFix/>
          </a:blip>
          <a:stretch>
            <a:fillRect/>
          </a:stretch>
        </p:blipFill>
        <p:spPr>
          <a:xfrm>
            <a:off x="510550" y="1017725"/>
            <a:ext cx="3883301" cy="2705575"/>
          </a:xfrm>
          <a:prstGeom prst="rect">
            <a:avLst/>
          </a:prstGeom>
          <a:noFill/>
          <a:ln>
            <a:noFill/>
          </a:ln>
        </p:spPr>
      </p:pic>
      <p:pic>
        <p:nvPicPr>
          <p:cNvPr id="177" name="Google Shape;177;p28"/>
          <p:cNvPicPr preferRelativeResize="0"/>
          <p:nvPr/>
        </p:nvPicPr>
        <p:blipFill>
          <a:blip r:embed="rId4">
            <a:alphaModFix/>
          </a:blip>
          <a:stretch>
            <a:fillRect/>
          </a:stretch>
        </p:blipFill>
        <p:spPr>
          <a:xfrm>
            <a:off x="510550" y="3800350"/>
            <a:ext cx="3789575" cy="1201975"/>
          </a:xfrm>
          <a:prstGeom prst="rect">
            <a:avLst/>
          </a:prstGeom>
          <a:noFill/>
          <a:ln>
            <a:noFill/>
          </a:ln>
        </p:spPr>
      </p:pic>
      <p:pic>
        <p:nvPicPr>
          <p:cNvPr id="178" name="Google Shape;178;p28"/>
          <p:cNvPicPr preferRelativeResize="0"/>
          <p:nvPr/>
        </p:nvPicPr>
        <p:blipFill>
          <a:blip r:embed="rId5">
            <a:alphaModFix/>
          </a:blip>
          <a:stretch>
            <a:fillRect/>
          </a:stretch>
        </p:blipFill>
        <p:spPr>
          <a:xfrm>
            <a:off x="4851975" y="1017725"/>
            <a:ext cx="4150050" cy="3662501"/>
          </a:xfrm>
          <a:prstGeom prst="rect">
            <a:avLst/>
          </a:prstGeom>
          <a:noFill/>
          <a:ln>
            <a:noFill/>
          </a:ln>
        </p:spPr>
      </p:pic>
      <p:sp>
        <p:nvSpPr>
          <p:cNvPr id="179" name="Google Shape;179;p28"/>
          <p:cNvSpPr txBox="1"/>
          <p:nvPr/>
        </p:nvSpPr>
        <p:spPr>
          <a:xfrm>
            <a:off x="4851975" y="528375"/>
            <a:ext cx="3258900" cy="53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u="sng">
                <a:solidFill>
                  <a:schemeClr val="hlink"/>
                </a:solidFill>
                <a:hlinkClick r:id="rId6"/>
              </a:rPr>
              <a:t>Sample Check-In Form</a:t>
            </a:r>
            <a:endParaRPr sz="17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311700" y="1951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Purpose of the Questions = Action Steps</a:t>
            </a:r>
            <a:endParaRPr>
              <a:solidFill>
                <a:srgbClr val="FFD966"/>
              </a:solidFill>
            </a:endParaRPr>
          </a:p>
        </p:txBody>
      </p:sp>
      <p:pic>
        <p:nvPicPr>
          <p:cNvPr id="185" name="Google Shape;185;p29" descr="Forms response chart. Question title: How are you feeling?. Number of responses: 151 responses."/>
          <p:cNvPicPr preferRelativeResize="0"/>
          <p:nvPr/>
        </p:nvPicPr>
        <p:blipFill>
          <a:blip r:embed="rId3">
            <a:alphaModFix/>
          </a:blip>
          <a:stretch>
            <a:fillRect/>
          </a:stretch>
        </p:blipFill>
        <p:spPr>
          <a:xfrm>
            <a:off x="311688" y="688150"/>
            <a:ext cx="8375474" cy="3155125"/>
          </a:xfrm>
          <a:prstGeom prst="rect">
            <a:avLst/>
          </a:prstGeom>
          <a:noFill/>
          <a:ln>
            <a:noFill/>
          </a:ln>
        </p:spPr>
      </p:pic>
      <p:pic>
        <p:nvPicPr>
          <p:cNvPr id="186" name="Google Shape;186;p29"/>
          <p:cNvPicPr preferRelativeResize="0"/>
          <p:nvPr/>
        </p:nvPicPr>
        <p:blipFill>
          <a:blip r:embed="rId4">
            <a:alphaModFix/>
          </a:blip>
          <a:stretch>
            <a:fillRect/>
          </a:stretch>
        </p:blipFill>
        <p:spPr>
          <a:xfrm>
            <a:off x="384275" y="4029400"/>
            <a:ext cx="1041200" cy="1041200"/>
          </a:xfrm>
          <a:prstGeom prst="rect">
            <a:avLst/>
          </a:prstGeom>
          <a:noFill/>
          <a:ln>
            <a:noFill/>
          </a:ln>
        </p:spPr>
      </p:pic>
      <p:pic>
        <p:nvPicPr>
          <p:cNvPr id="187" name="Google Shape;187;p29"/>
          <p:cNvPicPr preferRelativeResize="0"/>
          <p:nvPr/>
        </p:nvPicPr>
        <p:blipFill>
          <a:blip r:embed="rId5">
            <a:alphaModFix/>
          </a:blip>
          <a:stretch>
            <a:fillRect/>
          </a:stretch>
        </p:blipFill>
        <p:spPr>
          <a:xfrm>
            <a:off x="1822601" y="4070475"/>
            <a:ext cx="959050" cy="959050"/>
          </a:xfrm>
          <a:prstGeom prst="rect">
            <a:avLst/>
          </a:prstGeom>
          <a:noFill/>
          <a:ln>
            <a:noFill/>
          </a:ln>
        </p:spPr>
      </p:pic>
      <p:pic>
        <p:nvPicPr>
          <p:cNvPr id="188" name="Google Shape;188;p29"/>
          <p:cNvPicPr preferRelativeResize="0"/>
          <p:nvPr/>
        </p:nvPicPr>
        <p:blipFill>
          <a:blip r:embed="rId6">
            <a:alphaModFix/>
          </a:blip>
          <a:stretch>
            <a:fillRect/>
          </a:stretch>
        </p:blipFill>
        <p:spPr>
          <a:xfrm>
            <a:off x="3405750" y="4173392"/>
            <a:ext cx="1041200" cy="897204"/>
          </a:xfrm>
          <a:prstGeom prst="rect">
            <a:avLst/>
          </a:prstGeom>
          <a:noFill/>
          <a:ln>
            <a:noFill/>
          </a:ln>
        </p:spPr>
      </p:pic>
      <p:pic>
        <p:nvPicPr>
          <p:cNvPr id="189" name="Google Shape;189;p29"/>
          <p:cNvPicPr preferRelativeResize="0"/>
          <p:nvPr/>
        </p:nvPicPr>
        <p:blipFill>
          <a:blip r:embed="rId7">
            <a:alphaModFix/>
          </a:blip>
          <a:stretch>
            <a:fillRect/>
          </a:stretch>
        </p:blipFill>
        <p:spPr>
          <a:xfrm>
            <a:off x="5028975" y="3956500"/>
            <a:ext cx="1665926" cy="1073025"/>
          </a:xfrm>
          <a:prstGeom prst="rect">
            <a:avLst/>
          </a:prstGeom>
          <a:noFill/>
          <a:ln>
            <a:noFill/>
          </a:ln>
        </p:spPr>
      </p:pic>
      <p:pic>
        <p:nvPicPr>
          <p:cNvPr id="190" name="Google Shape;190;p29"/>
          <p:cNvPicPr preferRelativeResize="0"/>
          <p:nvPr/>
        </p:nvPicPr>
        <p:blipFill>
          <a:blip r:embed="rId8">
            <a:alphaModFix/>
          </a:blip>
          <a:stretch>
            <a:fillRect/>
          </a:stretch>
        </p:blipFill>
        <p:spPr>
          <a:xfrm>
            <a:off x="7068614" y="4101401"/>
            <a:ext cx="1513786" cy="897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0" descr="Forms response chart. Question title: Mark all that apply. What type of information would you like to receive in Mrs. Cortes' Google Counseling Classroom?. Number of responses: 143 responses."/>
          <p:cNvPicPr preferRelativeResize="0"/>
          <p:nvPr/>
        </p:nvPicPr>
        <p:blipFill>
          <a:blip r:embed="rId3">
            <a:alphaModFix/>
          </a:blip>
          <a:stretch>
            <a:fillRect/>
          </a:stretch>
        </p:blipFill>
        <p:spPr>
          <a:xfrm>
            <a:off x="138950" y="936749"/>
            <a:ext cx="6845551" cy="3975674"/>
          </a:xfrm>
          <a:prstGeom prst="rect">
            <a:avLst/>
          </a:prstGeom>
          <a:noFill/>
          <a:ln>
            <a:noFill/>
          </a:ln>
        </p:spPr>
      </p:pic>
      <p:sp>
        <p:nvSpPr>
          <p:cNvPr id="196" name="Google Shape;196;p30"/>
          <p:cNvSpPr txBox="1">
            <a:spLocks noGrp="1"/>
          </p:cNvSpPr>
          <p:nvPr>
            <p:ph type="title"/>
          </p:nvPr>
        </p:nvSpPr>
        <p:spPr>
          <a:xfrm>
            <a:off x="311700" y="3640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Purpose of the Questions = Action Steps</a:t>
            </a:r>
            <a:endParaRPr>
              <a:solidFill>
                <a:srgbClr val="FFD966"/>
              </a:solidFill>
            </a:endParaRPr>
          </a:p>
        </p:txBody>
      </p:sp>
      <p:sp>
        <p:nvSpPr>
          <p:cNvPr id="197" name="Google Shape;197;p30"/>
          <p:cNvSpPr txBox="1"/>
          <p:nvPr/>
        </p:nvSpPr>
        <p:spPr>
          <a:xfrm>
            <a:off x="7056625" y="1489725"/>
            <a:ext cx="2087400" cy="3000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rgbClr val="EFEFEF"/>
                </a:solidFill>
              </a:rPr>
              <a:t>Do you know how to contact your teacher?</a:t>
            </a:r>
            <a:endParaRPr sz="1500">
              <a:solidFill>
                <a:srgbClr val="EFEFE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1"/>
          <p:cNvPicPr preferRelativeResize="0"/>
          <p:nvPr/>
        </p:nvPicPr>
        <p:blipFill>
          <a:blip r:embed="rId3">
            <a:alphaModFix/>
          </a:blip>
          <a:stretch>
            <a:fillRect/>
          </a:stretch>
        </p:blipFill>
        <p:spPr>
          <a:xfrm>
            <a:off x="100352" y="3903250"/>
            <a:ext cx="4754075" cy="1240250"/>
          </a:xfrm>
          <a:prstGeom prst="rect">
            <a:avLst/>
          </a:prstGeom>
          <a:noFill/>
          <a:ln>
            <a:noFill/>
          </a:ln>
        </p:spPr>
      </p:pic>
      <p:pic>
        <p:nvPicPr>
          <p:cNvPr id="203" name="Google Shape;203;p31"/>
          <p:cNvPicPr preferRelativeResize="0"/>
          <p:nvPr/>
        </p:nvPicPr>
        <p:blipFill>
          <a:blip r:embed="rId4">
            <a:alphaModFix/>
          </a:blip>
          <a:stretch>
            <a:fillRect/>
          </a:stretch>
        </p:blipFill>
        <p:spPr>
          <a:xfrm>
            <a:off x="2547800" y="178575"/>
            <a:ext cx="2002875" cy="3967824"/>
          </a:xfrm>
          <a:prstGeom prst="rect">
            <a:avLst/>
          </a:prstGeom>
          <a:noFill/>
          <a:ln>
            <a:noFill/>
          </a:ln>
        </p:spPr>
      </p:pic>
      <p:pic>
        <p:nvPicPr>
          <p:cNvPr id="204" name="Google Shape;204;p31"/>
          <p:cNvPicPr preferRelativeResize="0"/>
          <p:nvPr/>
        </p:nvPicPr>
        <p:blipFill>
          <a:blip r:embed="rId5">
            <a:alphaModFix/>
          </a:blip>
          <a:stretch>
            <a:fillRect/>
          </a:stretch>
        </p:blipFill>
        <p:spPr>
          <a:xfrm>
            <a:off x="152400" y="152400"/>
            <a:ext cx="2002875" cy="2163225"/>
          </a:xfrm>
          <a:prstGeom prst="rect">
            <a:avLst/>
          </a:prstGeom>
          <a:noFill/>
          <a:ln>
            <a:noFill/>
          </a:ln>
        </p:spPr>
      </p:pic>
      <p:pic>
        <p:nvPicPr>
          <p:cNvPr id="205" name="Google Shape;205;p31"/>
          <p:cNvPicPr preferRelativeResize="0"/>
          <p:nvPr/>
        </p:nvPicPr>
        <p:blipFill>
          <a:blip r:embed="rId6">
            <a:alphaModFix/>
          </a:blip>
          <a:stretch>
            <a:fillRect/>
          </a:stretch>
        </p:blipFill>
        <p:spPr>
          <a:xfrm>
            <a:off x="5796649" y="105325"/>
            <a:ext cx="3294551" cy="2466425"/>
          </a:xfrm>
          <a:prstGeom prst="rect">
            <a:avLst/>
          </a:prstGeom>
          <a:noFill/>
          <a:ln>
            <a:noFill/>
          </a:ln>
        </p:spPr>
      </p:pic>
      <p:pic>
        <p:nvPicPr>
          <p:cNvPr id="206" name="Google Shape;206;p31"/>
          <p:cNvPicPr preferRelativeResize="0"/>
          <p:nvPr/>
        </p:nvPicPr>
        <p:blipFill>
          <a:blip r:embed="rId7">
            <a:alphaModFix/>
          </a:blip>
          <a:stretch>
            <a:fillRect/>
          </a:stretch>
        </p:blipFill>
        <p:spPr>
          <a:xfrm rot="1877792">
            <a:off x="1443821" y="1511382"/>
            <a:ext cx="1056764" cy="1302207"/>
          </a:xfrm>
          <a:prstGeom prst="rect">
            <a:avLst/>
          </a:prstGeom>
          <a:noFill/>
          <a:ln>
            <a:noFill/>
          </a:ln>
        </p:spPr>
      </p:pic>
      <p:pic>
        <p:nvPicPr>
          <p:cNvPr id="207" name="Google Shape;207;p31"/>
          <p:cNvPicPr preferRelativeResize="0"/>
          <p:nvPr/>
        </p:nvPicPr>
        <p:blipFill>
          <a:blip r:embed="rId8">
            <a:alphaModFix/>
          </a:blip>
          <a:stretch>
            <a:fillRect/>
          </a:stretch>
        </p:blipFill>
        <p:spPr>
          <a:xfrm>
            <a:off x="4664037" y="178575"/>
            <a:ext cx="1019249" cy="1047075"/>
          </a:xfrm>
          <a:prstGeom prst="rect">
            <a:avLst/>
          </a:prstGeom>
          <a:noFill/>
          <a:ln>
            <a:noFill/>
          </a:ln>
        </p:spPr>
      </p:pic>
      <p:pic>
        <p:nvPicPr>
          <p:cNvPr id="208" name="Google Shape;208;p31"/>
          <p:cNvPicPr preferRelativeResize="0"/>
          <p:nvPr/>
        </p:nvPicPr>
        <p:blipFill>
          <a:blip r:embed="rId9">
            <a:alphaModFix/>
          </a:blip>
          <a:stretch>
            <a:fillRect/>
          </a:stretch>
        </p:blipFill>
        <p:spPr>
          <a:xfrm>
            <a:off x="58700" y="2712500"/>
            <a:ext cx="1669800" cy="1190750"/>
          </a:xfrm>
          <a:prstGeom prst="rect">
            <a:avLst/>
          </a:prstGeom>
          <a:noFill/>
          <a:ln>
            <a:noFill/>
          </a:ln>
        </p:spPr>
      </p:pic>
      <p:pic>
        <p:nvPicPr>
          <p:cNvPr id="209" name="Google Shape;209;p31"/>
          <p:cNvPicPr preferRelativeResize="0"/>
          <p:nvPr/>
        </p:nvPicPr>
        <p:blipFill>
          <a:blip r:embed="rId10">
            <a:alphaModFix/>
          </a:blip>
          <a:stretch>
            <a:fillRect/>
          </a:stretch>
        </p:blipFill>
        <p:spPr>
          <a:xfrm>
            <a:off x="100346" y="2431013"/>
            <a:ext cx="1261850" cy="281475"/>
          </a:xfrm>
          <a:prstGeom prst="rect">
            <a:avLst/>
          </a:prstGeom>
          <a:noFill/>
          <a:ln>
            <a:noFill/>
          </a:ln>
        </p:spPr>
      </p:pic>
      <p:pic>
        <p:nvPicPr>
          <p:cNvPr id="210" name="Google Shape;210;p31"/>
          <p:cNvPicPr preferRelativeResize="0"/>
          <p:nvPr/>
        </p:nvPicPr>
        <p:blipFill>
          <a:blip r:embed="rId11">
            <a:alphaModFix/>
          </a:blip>
          <a:stretch>
            <a:fillRect/>
          </a:stretch>
        </p:blipFill>
        <p:spPr>
          <a:xfrm>
            <a:off x="4798663" y="2891180"/>
            <a:ext cx="1772812" cy="2252316"/>
          </a:xfrm>
          <a:prstGeom prst="rect">
            <a:avLst/>
          </a:prstGeom>
          <a:noFill/>
          <a:ln>
            <a:noFill/>
          </a:ln>
        </p:spPr>
      </p:pic>
      <p:pic>
        <p:nvPicPr>
          <p:cNvPr id="211" name="Google Shape;211;p31"/>
          <p:cNvPicPr preferRelativeResize="0"/>
          <p:nvPr/>
        </p:nvPicPr>
        <p:blipFill>
          <a:blip r:embed="rId12">
            <a:alphaModFix/>
          </a:blip>
          <a:stretch>
            <a:fillRect/>
          </a:stretch>
        </p:blipFill>
        <p:spPr>
          <a:xfrm>
            <a:off x="2155275" y="2758488"/>
            <a:ext cx="2571624" cy="1098775"/>
          </a:xfrm>
          <a:prstGeom prst="rect">
            <a:avLst/>
          </a:prstGeom>
          <a:noFill/>
          <a:ln>
            <a:noFill/>
          </a:ln>
        </p:spPr>
      </p:pic>
      <p:pic>
        <p:nvPicPr>
          <p:cNvPr id="212" name="Google Shape;212;p31"/>
          <p:cNvPicPr preferRelativeResize="0"/>
          <p:nvPr/>
        </p:nvPicPr>
        <p:blipFill>
          <a:blip r:embed="rId13">
            <a:alphaModFix/>
          </a:blip>
          <a:stretch>
            <a:fillRect/>
          </a:stretch>
        </p:blipFill>
        <p:spPr>
          <a:xfrm>
            <a:off x="6668750" y="2663600"/>
            <a:ext cx="2422450" cy="2353675"/>
          </a:xfrm>
          <a:prstGeom prst="rect">
            <a:avLst/>
          </a:prstGeom>
          <a:noFill/>
          <a:ln>
            <a:noFill/>
          </a:ln>
        </p:spPr>
      </p:pic>
      <p:pic>
        <p:nvPicPr>
          <p:cNvPr id="213" name="Google Shape;213;p31"/>
          <p:cNvPicPr preferRelativeResize="0"/>
          <p:nvPr/>
        </p:nvPicPr>
        <p:blipFill>
          <a:blip r:embed="rId14">
            <a:alphaModFix/>
          </a:blip>
          <a:stretch>
            <a:fillRect/>
          </a:stretch>
        </p:blipFill>
        <p:spPr>
          <a:xfrm>
            <a:off x="1728504" y="3808750"/>
            <a:ext cx="2353444" cy="281475"/>
          </a:xfrm>
          <a:prstGeom prst="rect">
            <a:avLst/>
          </a:prstGeom>
          <a:noFill/>
          <a:ln>
            <a:noFill/>
          </a:ln>
        </p:spPr>
      </p:pic>
      <p:pic>
        <p:nvPicPr>
          <p:cNvPr id="214" name="Google Shape;214;p31"/>
          <p:cNvPicPr preferRelativeResize="0"/>
          <p:nvPr/>
        </p:nvPicPr>
        <p:blipFill>
          <a:blip r:embed="rId15">
            <a:alphaModFix/>
          </a:blip>
          <a:stretch>
            <a:fillRect/>
          </a:stretch>
        </p:blipFill>
        <p:spPr>
          <a:xfrm>
            <a:off x="4318150" y="1225650"/>
            <a:ext cx="1478500" cy="1611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Objectives</a:t>
            </a:r>
            <a:endParaRPr>
              <a:solidFill>
                <a:srgbClr val="FFD966"/>
              </a:solidFill>
            </a:endParaRPr>
          </a:p>
        </p:txBody>
      </p:sp>
      <p:sp>
        <p:nvSpPr>
          <p:cNvPr id="62" name="Google Shape;62;p14"/>
          <p:cNvSpPr txBox="1">
            <a:spLocks noGrp="1"/>
          </p:cNvSpPr>
          <p:nvPr>
            <p:ph type="body" idx="1"/>
          </p:nvPr>
        </p:nvSpPr>
        <p:spPr>
          <a:xfrm>
            <a:off x="311700" y="1152475"/>
            <a:ext cx="86751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EFEFEF"/>
              </a:buClr>
              <a:buSzPts val="1800"/>
              <a:buChar char="❏"/>
            </a:pPr>
            <a:r>
              <a:rPr lang="en">
                <a:solidFill>
                  <a:srgbClr val="EFEFEF"/>
                </a:solidFill>
              </a:rPr>
              <a:t>Understand the implication of the revised California budget on education and school counseling programs</a:t>
            </a:r>
            <a:endParaRPr>
              <a:solidFill>
                <a:srgbClr val="EFEFEF"/>
              </a:solidFill>
            </a:endParaRPr>
          </a:p>
          <a:p>
            <a:pPr marL="0" lvl="0" indent="0" algn="l" rtl="0">
              <a:spcBef>
                <a:spcPts val="1600"/>
              </a:spcBef>
              <a:spcAft>
                <a:spcPts val="0"/>
              </a:spcAft>
              <a:buNone/>
            </a:pPr>
            <a:endParaRPr>
              <a:solidFill>
                <a:srgbClr val="EFEFEF"/>
              </a:solidFill>
            </a:endParaRPr>
          </a:p>
          <a:p>
            <a:pPr marL="457200" lvl="0" indent="-342900" algn="l" rtl="0">
              <a:spcBef>
                <a:spcPts val="1600"/>
              </a:spcBef>
              <a:spcAft>
                <a:spcPts val="0"/>
              </a:spcAft>
              <a:buClr>
                <a:srgbClr val="EFEFEF"/>
              </a:buClr>
              <a:buSzPts val="1800"/>
              <a:buChar char="❏"/>
            </a:pPr>
            <a:r>
              <a:rPr lang="en">
                <a:solidFill>
                  <a:srgbClr val="EFEFEF"/>
                </a:solidFill>
              </a:rPr>
              <a:t>Explore the needs assessment as tool to inform key stakeholders and drive program planning action for the upcoming school year</a:t>
            </a:r>
            <a:endParaRPr>
              <a:solidFill>
                <a:srgbClr val="EFEFEF"/>
              </a:solidFill>
            </a:endParaRPr>
          </a:p>
          <a:p>
            <a:pPr marL="0" lvl="0" indent="0" algn="l" rtl="0">
              <a:spcBef>
                <a:spcPts val="1600"/>
              </a:spcBef>
              <a:spcAft>
                <a:spcPts val="0"/>
              </a:spcAft>
              <a:buNone/>
            </a:pPr>
            <a:endParaRPr>
              <a:solidFill>
                <a:srgbClr val="EFEFEF"/>
              </a:solidFill>
            </a:endParaRPr>
          </a:p>
          <a:p>
            <a:pPr marL="457200" lvl="0" indent="-342900" algn="l" rtl="0">
              <a:spcBef>
                <a:spcPts val="1600"/>
              </a:spcBef>
              <a:spcAft>
                <a:spcPts val="0"/>
              </a:spcAft>
              <a:buClr>
                <a:srgbClr val="EFEFEF"/>
              </a:buClr>
              <a:buSzPts val="1800"/>
              <a:buChar char="❏"/>
            </a:pPr>
            <a:r>
              <a:rPr lang="en">
                <a:solidFill>
                  <a:srgbClr val="EFEFEF"/>
                </a:solidFill>
              </a:rPr>
              <a:t>Develop an Annual Student Outcome Goal Plan to create SMART goals and multi-tiered systems of support </a:t>
            </a:r>
            <a:endParaRPr>
              <a:solidFill>
                <a:srgbClr val="EFEFEF"/>
              </a:solidFill>
            </a:endParaRPr>
          </a:p>
          <a:p>
            <a:pPr marL="0" lvl="0" indent="0" algn="l" rtl="0">
              <a:spcBef>
                <a:spcPts val="1600"/>
              </a:spcBef>
              <a:spcAft>
                <a:spcPts val="160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Share Data to Key Stakeholders</a:t>
            </a:r>
            <a:endParaRPr>
              <a:solidFill>
                <a:srgbClr val="FFD966"/>
              </a:solidFill>
            </a:endParaRPr>
          </a:p>
        </p:txBody>
      </p:sp>
      <p:sp>
        <p:nvSpPr>
          <p:cNvPr id="220" name="Google Shape;220;p32"/>
          <p:cNvSpPr txBox="1">
            <a:spLocks noGrp="1"/>
          </p:cNvSpPr>
          <p:nvPr>
            <p:ph type="body" idx="1"/>
          </p:nvPr>
        </p:nvSpPr>
        <p:spPr>
          <a:xfrm>
            <a:off x="107400" y="1400375"/>
            <a:ext cx="3673800" cy="2455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EFEFEF"/>
              </a:buClr>
              <a:buSzPts val="1800"/>
              <a:buChar char="●"/>
            </a:pPr>
            <a:r>
              <a:rPr lang="en">
                <a:solidFill>
                  <a:srgbClr val="EFEFEF"/>
                </a:solidFill>
              </a:rPr>
              <a:t>Staff meetings </a:t>
            </a:r>
            <a:endParaRPr>
              <a:solidFill>
                <a:srgbClr val="EFEFEF"/>
              </a:solidFill>
            </a:endParaRPr>
          </a:p>
          <a:p>
            <a:pPr marL="457200" lvl="0" indent="0" algn="l" rtl="0">
              <a:spcBef>
                <a:spcPts val="1600"/>
              </a:spcBef>
              <a:spcAft>
                <a:spcPts val="0"/>
              </a:spcAft>
              <a:buNone/>
            </a:pPr>
            <a:endParaRPr>
              <a:solidFill>
                <a:srgbClr val="EFEFEF"/>
              </a:solidFill>
            </a:endParaRPr>
          </a:p>
          <a:p>
            <a:pPr marL="457200" lvl="0" indent="-342900" algn="l" rtl="0">
              <a:spcBef>
                <a:spcPts val="1600"/>
              </a:spcBef>
              <a:spcAft>
                <a:spcPts val="0"/>
              </a:spcAft>
              <a:buClr>
                <a:srgbClr val="EFEFEF"/>
              </a:buClr>
              <a:buSzPts val="1800"/>
              <a:buChar char="●"/>
            </a:pPr>
            <a:r>
              <a:rPr lang="en">
                <a:solidFill>
                  <a:srgbClr val="EFEFEF"/>
                </a:solidFill>
              </a:rPr>
              <a:t>Admin/Counseling meetings</a:t>
            </a:r>
            <a:endParaRPr>
              <a:solidFill>
                <a:srgbClr val="EFEFEF"/>
              </a:solidFill>
            </a:endParaRPr>
          </a:p>
          <a:p>
            <a:pPr marL="457200" lvl="0" indent="0" algn="l" rtl="0">
              <a:spcBef>
                <a:spcPts val="1600"/>
              </a:spcBef>
              <a:spcAft>
                <a:spcPts val="0"/>
              </a:spcAft>
              <a:buNone/>
            </a:pPr>
            <a:endParaRPr>
              <a:solidFill>
                <a:srgbClr val="EFEFEF"/>
              </a:solidFill>
            </a:endParaRPr>
          </a:p>
          <a:p>
            <a:pPr marL="457200" lvl="0" indent="-342900" algn="l" rtl="0">
              <a:spcBef>
                <a:spcPts val="1600"/>
              </a:spcBef>
              <a:spcAft>
                <a:spcPts val="0"/>
              </a:spcAft>
              <a:buClr>
                <a:srgbClr val="EFEFEF"/>
              </a:buClr>
              <a:buSzPts val="1800"/>
              <a:buChar char="●"/>
            </a:pPr>
            <a:r>
              <a:rPr lang="en">
                <a:solidFill>
                  <a:srgbClr val="EFEFEF"/>
                </a:solidFill>
              </a:rPr>
              <a:t>Counseling Team meeting to discuss next steps/planning</a:t>
            </a:r>
            <a:endParaRPr>
              <a:solidFill>
                <a:srgbClr val="EFEFEF"/>
              </a:solidFill>
            </a:endParaRPr>
          </a:p>
        </p:txBody>
      </p:sp>
      <p:pic>
        <p:nvPicPr>
          <p:cNvPr id="221" name="Google Shape;221;p32"/>
          <p:cNvPicPr preferRelativeResize="0"/>
          <p:nvPr/>
        </p:nvPicPr>
        <p:blipFill>
          <a:blip r:embed="rId3">
            <a:alphaModFix/>
          </a:blip>
          <a:stretch>
            <a:fillRect/>
          </a:stretch>
        </p:blipFill>
        <p:spPr>
          <a:xfrm>
            <a:off x="3781200" y="1400387"/>
            <a:ext cx="5203801" cy="28703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109775" y="235225"/>
            <a:ext cx="8969700" cy="85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700" b="1">
                <a:solidFill>
                  <a:srgbClr val="FFD966"/>
                </a:solidFill>
              </a:rPr>
              <a:t>Using Data to Drive Your School Counseling Program</a:t>
            </a:r>
            <a:endParaRPr sz="2700" b="1">
              <a:solidFill>
                <a:srgbClr val="FFD966"/>
              </a:solidFill>
            </a:endParaRPr>
          </a:p>
          <a:p>
            <a:pPr marL="0" lvl="0" indent="0" algn="l" rtl="0">
              <a:spcBef>
                <a:spcPts val="0"/>
              </a:spcBef>
              <a:spcAft>
                <a:spcPts val="0"/>
              </a:spcAft>
              <a:buNone/>
            </a:pPr>
            <a:endParaRPr>
              <a:solidFill>
                <a:srgbClr val="FFD966"/>
              </a:solidFill>
            </a:endParaRPr>
          </a:p>
        </p:txBody>
      </p:sp>
      <p:sp>
        <p:nvSpPr>
          <p:cNvPr id="227" name="Google Shape;227;p33"/>
          <p:cNvSpPr txBox="1">
            <a:spLocks noGrp="1"/>
          </p:cNvSpPr>
          <p:nvPr>
            <p:ph type="body" idx="1"/>
          </p:nvPr>
        </p:nvSpPr>
        <p:spPr>
          <a:xfrm>
            <a:off x="311700" y="1905200"/>
            <a:ext cx="3923400" cy="308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000000"/>
              </a:solidFill>
            </a:endParaRPr>
          </a:p>
          <a:p>
            <a:pPr marL="0" lvl="0" indent="0" algn="l" rtl="0">
              <a:spcBef>
                <a:spcPts val="1600"/>
              </a:spcBef>
              <a:spcAft>
                <a:spcPts val="0"/>
              </a:spcAft>
              <a:buNone/>
            </a:pPr>
            <a:endParaRPr>
              <a:solidFill>
                <a:srgbClr val="000000"/>
              </a:solidFill>
            </a:endParaRPr>
          </a:p>
          <a:p>
            <a:pPr marL="0" lvl="0" indent="0" algn="l" rtl="0">
              <a:lnSpc>
                <a:spcPct val="100000"/>
              </a:lnSpc>
              <a:spcBef>
                <a:spcPts val="160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endParaRPr sz="1600">
              <a:solidFill>
                <a:srgbClr val="000000"/>
              </a:solidFill>
            </a:endParaRPr>
          </a:p>
          <a:p>
            <a:pPr marL="0" lvl="0" indent="0" algn="l" rtl="0">
              <a:lnSpc>
                <a:spcPct val="100000"/>
              </a:lnSpc>
              <a:spcBef>
                <a:spcPts val="0"/>
              </a:spcBef>
              <a:spcAft>
                <a:spcPts val="0"/>
              </a:spcAft>
              <a:buNone/>
            </a:pPr>
            <a:r>
              <a:rPr lang="en" sz="1600" b="1">
                <a:solidFill>
                  <a:srgbClr val="EFEFEF"/>
                </a:solidFill>
              </a:rPr>
              <a:t>CATHERINE WALLACE</a:t>
            </a:r>
            <a:endParaRPr sz="1600" b="1">
              <a:solidFill>
                <a:srgbClr val="EFEFEF"/>
              </a:solidFill>
            </a:endParaRPr>
          </a:p>
          <a:p>
            <a:pPr marL="0" lvl="0" indent="0" algn="l" rtl="0">
              <a:lnSpc>
                <a:spcPct val="100000"/>
              </a:lnSpc>
              <a:spcBef>
                <a:spcPts val="0"/>
              </a:spcBef>
              <a:spcAft>
                <a:spcPts val="0"/>
              </a:spcAft>
              <a:buNone/>
            </a:pPr>
            <a:r>
              <a:rPr lang="en" sz="1600" b="1">
                <a:solidFill>
                  <a:srgbClr val="EFEFEF"/>
                </a:solidFill>
              </a:rPr>
              <a:t>Career Technical Education Counselor </a:t>
            </a:r>
            <a:endParaRPr sz="1600" b="1">
              <a:solidFill>
                <a:srgbClr val="EFEFEF"/>
              </a:solidFill>
            </a:endParaRPr>
          </a:p>
          <a:p>
            <a:pPr marL="0" lvl="0" indent="0" algn="l" rtl="0">
              <a:lnSpc>
                <a:spcPct val="100000"/>
              </a:lnSpc>
              <a:spcBef>
                <a:spcPts val="0"/>
              </a:spcBef>
              <a:spcAft>
                <a:spcPts val="0"/>
              </a:spcAft>
              <a:buNone/>
            </a:pPr>
            <a:r>
              <a:rPr lang="en" sz="1600" b="1" i="1">
                <a:solidFill>
                  <a:srgbClr val="EFEFEF"/>
                </a:solidFill>
              </a:rPr>
              <a:t>Corona-Norco Unified School District</a:t>
            </a:r>
            <a:endParaRPr sz="1600" b="1" i="1">
              <a:solidFill>
                <a:srgbClr val="EFEFEF"/>
              </a:solidFill>
            </a:endParaRPr>
          </a:p>
        </p:txBody>
      </p:sp>
      <p:pic>
        <p:nvPicPr>
          <p:cNvPr id="228" name="Google Shape;228;p33"/>
          <p:cNvPicPr preferRelativeResize="0"/>
          <p:nvPr/>
        </p:nvPicPr>
        <p:blipFill>
          <a:blip r:embed="rId3">
            <a:alphaModFix/>
          </a:blip>
          <a:stretch>
            <a:fillRect/>
          </a:stretch>
        </p:blipFill>
        <p:spPr>
          <a:xfrm>
            <a:off x="1220075" y="1093500"/>
            <a:ext cx="5822749" cy="2774875"/>
          </a:xfrm>
          <a:prstGeom prst="rect">
            <a:avLst/>
          </a:prstGeom>
          <a:noFill/>
          <a:ln>
            <a:noFill/>
          </a:ln>
        </p:spPr>
      </p:pic>
      <p:pic>
        <p:nvPicPr>
          <p:cNvPr id="229" name="Google Shape;229;p33"/>
          <p:cNvPicPr preferRelativeResize="0"/>
          <p:nvPr/>
        </p:nvPicPr>
        <p:blipFill>
          <a:blip r:embed="rId4">
            <a:alphaModFix/>
          </a:blip>
          <a:stretch>
            <a:fillRect/>
          </a:stretch>
        </p:blipFill>
        <p:spPr>
          <a:xfrm>
            <a:off x="6717475" y="2850313"/>
            <a:ext cx="2210174" cy="22270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Using Data and Needs to Drive Program</a:t>
            </a:r>
            <a:endParaRPr>
              <a:solidFill>
                <a:srgbClr val="FFD966"/>
              </a:solidFill>
            </a:endParaRPr>
          </a:p>
        </p:txBody>
      </p:sp>
      <p:pic>
        <p:nvPicPr>
          <p:cNvPr id="235" name="Google Shape;235;p34"/>
          <p:cNvPicPr preferRelativeResize="0"/>
          <p:nvPr/>
        </p:nvPicPr>
        <p:blipFill>
          <a:blip r:embed="rId3">
            <a:alphaModFix/>
          </a:blip>
          <a:stretch>
            <a:fillRect/>
          </a:stretch>
        </p:blipFill>
        <p:spPr>
          <a:xfrm>
            <a:off x="7750650" y="59000"/>
            <a:ext cx="1215125" cy="1215125"/>
          </a:xfrm>
          <a:prstGeom prst="rect">
            <a:avLst/>
          </a:prstGeom>
          <a:noFill/>
          <a:ln>
            <a:noFill/>
          </a:ln>
        </p:spPr>
      </p:pic>
      <p:sp>
        <p:nvSpPr>
          <p:cNvPr id="236" name="Google Shape;236;p34"/>
          <p:cNvSpPr txBox="1">
            <a:spLocks noGrp="1"/>
          </p:cNvSpPr>
          <p:nvPr>
            <p:ph type="body" idx="1"/>
          </p:nvPr>
        </p:nvSpPr>
        <p:spPr>
          <a:xfrm>
            <a:off x="141575" y="1364275"/>
            <a:ext cx="8824200" cy="3614100"/>
          </a:xfrm>
          <a:prstGeom prst="rect">
            <a:avLst/>
          </a:prstGeom>
        </p:spPr>
        <p:txBody>
          <a:bodyPr spcFirstLastPara="1" wrap="square" lIns="91425" tIns="0" rIns="91425" bIns="0" anchor="t" anchorCtr="0">
            <a:noAutofit/>
          </a:bodyPr>
          <a:lstStyle/>
          <a:p>
            <a:pPr marL="0" lvl="0" indent="0" algn="l" rtl="0">
              <a:lnSpc>
                <a:spcPct val="100000"/>
              </a:lnSpc>
              <a:spcBef>
                <a:spcPts val="0"/>
              </a:spcBef>
              <a:spcAft>
                <a:spcPts val="0"/>
              </a:spcAft>
              <a:buNone/>
            </a:pPr>
            <a:r>
              <a:rPr lang="en">
                <a:solidFill>
                  <a:srgbClr val="EFEFEF"/>
                </a:solidFill>
              </a:rPr>
              <a:t>The results from the questions you created from your  “Needs Assessment” need to drive your counseling program.</a:t>
            </a:r>
            <a:endParaRPr>
              <a:solidFill>
                <a:srgbClr val="EFEFEF"/>
              </a:solidFill>
            </a:endParaRPr>
          </a:p>
          <a:p>
            <a:pPr marL="1371600" lvl="1" indent="-330200" algn="l" rtl="0">
              <a:lnSpc>
                <a:spcPct val="100000"/>
              </a:lnSpc>
              <a:spcBef>
                <a:spcPts val="1600"/>
              </a:spcBef>
              <a:spcAft>
                <a:spcPts val="0"/>
              </a:spcAft>
              <a:buClr>
                <a:srgbClr val="EFEFEF"/>
              </a:buClr>
              <a:buSzPts val="1600"/>
              <a:buChar char="○"/>
            </a:pPr>
            <a:r>
              <a:rPr lang="en" sz="1600">
                <a:solidFill>
                  <a:srgbClr val="EFEFEF"/>
                </a:solidFill>
              </a:rPr>
              <a:t>Use the results to create baseline data</a:t>
            </a:r>
            <a:endParaRPr sz="1600">
              <a:solidFill>
                <a:srgbClr val="EFEFEF"/>
              </a:solidFill>
            </a:endParaRPr>
          </a:p>
          <a:p>
            <a:pPr marL="1371600" lvl="1" indent="-330200" algn="l" rtl="0">
              <a:lnSpc>
                <a:spcPct val="100000"/>
              </a:lnSpc>
              <a:spcBef>
                <a:spcPts val="0"/>
              </a:spcBef>
              <a:spcAft>
                <a:spcPts val="0"/>
              </a:spcAft>
              <a:buClr>
                <a:srgbClr val="EFEFEF"/>
              </a:buClr>
              <a:buSzPts val="1600"/>
              <a:buChar char="○"/>
            </a:pPr>
            <a:r>
              <a:rPr lang="en" sz="1600">
                <a:solidFill>
                  <a:srgbClr val="EFEFEF"/>
                </a:solidFill>
              </a:rPr>
              <a:t>Analyze the results to determine your greatest areas of need</a:t>
            </a:r>
            <a:endParaRPr sz="1600">
              <a:solidFill>
                <a:srgbClr val="EFEFEF"/>
              </a:solidFill>
            </a:endParaRPr>
          </a:p>
          <a:p>
            <a:pPr marL="1828800" lvl="2" indent="-330200" algn="l" rtl="0">
              <a:lnSpc>
                <a:spcPct val="100000"/>
              </a:lnSpc>
              <a:spcBef>
                <a:spcPts val="0"/>
              </a:spcBef>
              <a:spcAft>
                <a:spcPts val="0"/>
              </a:spcAft>
              <a:buClr>
                <a:srgbClr val="EFEFEF"/>
              </a:buClr>
              <a:buSzPts val="1600"/>
              <a:buChar char="■"/>
            </a:pPr>
            <a:r>
              <a:rPr lang="en" sz="1600">
                <a:solidFill>
                  <a:srgbClr val="EFEFEF"/>
                </a:solidFill>
              </a:rPr>
              <a:t>Target Student Population (gender, ethnicity, grade level?) </a:t>
            </a:r>
            <a:endParaRPr sz="1600">
              <a:solidFill>
                <a:srgbClr val="EFEFEF"/>
              </a:solidFill>
            </a:endParaRPr>
          </a:p>
          <a:p>
            <a:pPr marL="1828800" lvl="2" indent="-330200" algn="l" rtl="0">
              <a:lnSpc>
                <a:spcPct val="100000"/>
              </a:lnSpc>
              <a:spcBef>
                <a:spcPts val="0"/>
              </a:spcBef>
              <a:spcAft>
                <a:spcPts val="0"/>
              </a:spcAft>
              <a:buClr>
                <a:srgbClr val="EFEFEF"/>
              </a:buClr>
              <a:buSzPts val="1600"/>
              <a:buChar char="■"/>
            </a:pPr>
            <a:r>
              <a:rPr lang="en" sz="1600">
                <a:solidFill>
                  <a:srgbClr val="EFEFEF"/>
                </a:solidFill>
              </a:rPr>
              <a:t>By which domain?</a:t>
            </a:r>
            <a:endParaRPr sz="1600">
              <a:solidFill>
                <a:srgbClr val="EFEFEF"/>
              </a:solidFill>
            </a:endParaRPr>
          </a:p>
          <a:p>
            <a:pPr marL="1371600" lvl="1" indent="-330200" algn="l" rtl="0">
              <a:lnSpc>
                <a:spcPct val="100000"/>
              </a:lnSpc>
              <a:spcBef>
                <a:spcPts val="0"/>
              </a:spcBef>
              <a:spcAft>
                <a:spcPts val="0"/>
              </a:spcAft>
              <a:buClr>
                <a:srgbClr val="EFEFEF"/>
              </a:buClr>
              <a:buSzPts val="1600"/>
              <a:buChar char="○"/>
            </a:pPr>
            <a:r>
              <a:rPr lang="en" sz="1600">
                <a:solidFill>
                  <a:srgbClr val="EFEFEF"/>
                </a:solidFill>
              </a:rPr>
              <a:t>Create goals for 2020-2021 school year with your baseline data</a:t>
            </a:r>
            <a:endParaRPr sz="1600">
              <a:solidFill>
                <a:srgbClr val="EFEFEF"/>
              </a:solidFill>
            </a:endParaRPr>
          </a:p>
          <a:p>
            <a:pPr marL="1828800" lvl="2" indent="-330200" algn="l" rtl="0">
              <a:lnSpc>
                <a:spcPct val="100000"/>
              </a:lnSpc>
              <a:spcBef>
                <a:spcPts val="0"/>
              </a:spcBef>
              <a:spcAft>
                <a:spcPts val="0"/>
              </a:spcAft>
              <a:buClr>
                <a:srgbClr val="EFEFEF"/>
              </a:buClr>
              <a:buSzPts val="1600"/>
              <a:buChar char="■"/>
            </a:pPr>
            <a:r>
              <a:rPr lang="en" sz="1600">
                <a:solidFill>
                  <a:srgbClr val="EFEFEF"/>
                </a:solidFill>
              </a:rPr>
              <a:t>Who will you target?</a:t>
            </a:r>
            <a:endParaRPr sz="1600">
              <a:solidFill>
                <a:srgbClr val="EFEFEF"/>
              </a:solidFill>
            </a:endParaRPr>
          </a:p>
          <a:p>
            <a:pPr marL="1828800" lvl="2" indent="-330200" algn="l" rtl="0">
              <a:lnSpc>
                <a:spcPct val="100000"/>
              </a:lnSpc>
              <a:spcBef>
                <a:spcPts val="0"/>
              </a:spcBef>
              <a:spcAft>
                <a:spcPts val="0"/>
              </a:spcAft>
              <a:buClr>
                <a:srgbClr val="EFEFEF"/>
              </a:buClr>
              <a:buSzPts val="1600"/>
              <a:buChar char="■"/>
            </a:pPr>
            <a:r>
              <a:rPr lang="en" sz="1600">
                <a:solidFill>
                  <a:srgbClr val="EFEFEF"/>
                </a:solidFill>
              </a:rPr>
              <a:t>How will you measure if you achieved your goal? </a:t>
            </a:r>
            <a:endParaRPr sz="1600">
              <a:solidFill>
                <a:srgbClr val="EFEFEF"/>
              </a:solidFill>
            </a:endParaRPr>
          </a:p>
          <a:p>
            <a:pPr marL="2286000" lvl="3" indent="-330200" algn="l" rtl="0">
              <a:lnSpc>
                <a:spcPct val="100000"/>
              </a:lnSpc>
              <a:spcBef>
                <a:spcPts val="0"/>
              </a:spcBef>
              <a:spcAft>
                <a:spcPts val="0"/>
              </a:spcAft>
              <a:buClr>
                <a:srgbClr val="EFEFEF"/>
              </a:buClr>
              <a:buSzPts val="1600"/>
              <a:buChar char="●"/>
            </a:pPr>
            <a:r>
              <a:rPr lang="en" sz="1600">
                <a:solidFill>
                  <a:srgbClr val="EFEFEF"/>
                </a:solidFill>
              </a:rPr>
              <a:t>Participation, Assessment (Pre and Post), 						Student Performance (Grades, G.P.A, Engagement) </a:t>
            </a:r>
            <a:endParaRPr sz="1600">
              <a:solidFill>
                <a:srgbClr val="EFEFEF"/>
              </a:solidFill>
            </a:endParaRPr>
          </a:p>
          <a:p>
            <a:pPr marL="1371600" lvl="1" indent="-330200" algn="l" rtl="0">
              <a:lnSpc>
                <a:spcPct val="100000"/>
              </a:lnSpc>
              <a:spcBef>
                <a:spcPts val="0"/>
              </a:spcBef>
              <a:spcAft>
                <a:spcPts val="0"/>
              </a:spcAft>
              <a:buClr>
                <a:srgbClr val="EFEFEF"/>
              </a:buClr>
              <a:buSzPts val="1600"/>
              <a:buChar char="○"/>
            </a:pPr>
            <a:r>
              <a:rPr lang="en" sz="1600">
                <a:solidFill>
                  <a:srgbClr val="EFEFEF"/>
                </a:solidFill>
              </a:rPr>
              <a:t>Use the ASCA National Model to organize your goal and action plan</a:t>
            </a:r>
            <a:endParaRPr sz="1600">
              <a:solidFill>
                <a:srgbClr val="EFEFEF"/>
              </a:solidFill>
            </a:endParaRPr>
          </a:p>
          <a:p>
            <a:pPr marL="0" lvl="0" indent="0" algn="l" rtl="0">
              <a:lnSpc>
                <a:spcPct val="100000"/>
              </a:lnSpc>
              <a:spcBef>
                <a:spcPts val="1600"/>
              </a:spcBef>
              <a:spcAft>
                <a:spcPts val="0"/>
              </a:spcAft>
              <a:buNone/>
            </a:pPr>
            <a:endParaRPr>
              <a:solidFill>
                <a:srgbClr val="000000"/>
              </a:solidFill>
            </a:endParaRP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0"/>
              </a:spcAft>
              <a:buNone/>
            </a:pPr>
            <a:endParaRPr/>
          </a:p>
          <a:p>
            <a:pPr marL="0" lvl="0" indent="0" algn="l" rtl="0">
              <a:lnSpc>
                <a:spcPct val="100000"/>
              </a:lnSpc>
              <a:spcBef>
                <a:spcPts val="1600"/>
              </a:spcBef>
              <a:spcAft>
                <a:spcPts val="0"/>
              </a:spcAft>
              <a:buNone/>
            </a:pPr>
            <a:endParaRPr/>
          </a:p>
          <a:p>
            <a:pPr marL="0" lvl="0" indent="0" algn="ctr" rtl="0">
              <a:lnSpc>
                <a:spcPct val="100000"/>
              </a:lnSpc>
              <a:spcBef>
                <a:spcPts val="1600"/>
              </a:spcBef>
              <a:spcAft>
                <a:spcPts val="1600"/>
              </a:spcAft>
              <a:buNone/>
            </a:pPr>
            <a:r>
              <a:rPr lang="en" sz="1700">
                <a:solidFill>
                  <a:srgbClr val="000000"/>
                </a:solidFill>
              </a:rPr>
              <a:t>COVID-19 has created a new set of challenges and needs for our students and families.</a:t>
            </a:r>
            <a:endParaRPr sz="1700">
              <a:solidFill>
                <a:srgbClr val="000000"/>
              </a:solidFill>
            </a:endParaRPr>
          </a:p>
        </p:txBody>
      </p:sp>
      <p:pic>
        <p:nvPicPr>
          <p:cNvPr id="237" name="Google Shape;237;p34"/>
          <p:cNvPicPr preferRelativeResize="0"/>
          <p:nvPr/>
        </p:nvPicPr>
        <p:blipFill>
          <a:blip r:embed="rId4">
            <a:alphaModFix/>
          </a:blip>
          <a:stretch>
            <a:fillRect/>
          </a:stretch>
        </p:blipFill>
        <p:spPr>
          <a:xfrm>
            <a:off x="8029125" y="4034575"/>
            <a:ext cx="936650" cy="9437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54700" y="98088"/>
            <a:ext cx="71925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The Results </a:t>
            </a:r>
            <a:endParaRPr>
              <a:solidFill>
                <a:srgbClr val="FFD966"/>
              </a:solidFill>
            </a:endParaRPr>
          </a:p>
        </p:txBody>
      </p:sp>
      <p:pic>
        <p:nvPicPr>
          <p:cNvPr id="243" name="Google Shape;243;p35" descr="Forms response chart. Question title: Mark all that apply. What type of information would you like to receive in Mrs. Cortes' Google Counseling Classroom?. Number of responses: 143 responses."/>
          <p:cNvPicPr preferRelativeResize="0"/>
          <p:nvPr/>
        </p:nvPicPr>
        <p:blipFill>
          <a:blip r:embed="rId3">
            <a:alphaModFix/>
          </a:blip>
          <a:stretch>
            <a:fillRect/>
          </a:stretch>
        </p:blipFill>
        <p:spPr>
          <a:xfrm>
            <a:off x="54700" y="992938"/>
            <a:ext cx="7062326" cy="4101575"/>
          </a:xfrm>
          <a:prstGeom prst="rect">
            <a:avLst/>
          </a:prstGeom>
          <a:noFill/>
          <a:ln>
            <a:noFill/>
          </a:ln>
        </p:spPr>
      </p:pic>
      <p:pic>
        <p:nvPicPr>
          <p:cNvPr id="244" name="Google Shape;244;p35"/>
          <p:cNvPicPr preferRelativeResize="0"/>
          <p:nvPr/>
        </p:nvPicPr>
        <p:blipFill>
          <a:blip r:embed="rId4">
            <a:alphaModFix/>
          </a:blip>
          <a:stretch>
            <a:fillRect/>
          </a:stretch>
        </p:blipFill>
        <p:spPr>
          <a:xfrm>
            <a:off x="6720050" y="98100"/>
            <a:ext cx="2324000" cy="2200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6"/>
          <p:cNvSpPr txBox="1">
            <a:spLocks noGrp="1"/>
          </p:cNvSpPr>
          <p:nvPr>
            <p:ph type="title"/>
          </p:nvPr>
        </p:nvSpPr>
        <p:spPr>
          <a:xfrm>
            <a:off x="134725" y="1147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Annual Student Outcome Goal Plan</a:t>
            </a:r>
            <a:endParaRPr>
              <a:solidFill>
                <a:srgbClr val="FFD966"/>
              </a:solidFill>
            </a:endParaRPr>
          </a:p>
        </p:txBody>
      </p:sp>
      <p:sp>
        <p:nvSpPr>
          <p:cNvPr id="250" name="Google Shape;250;p36"/>
          <p:cNvSpPr txBox="1">
            <a:spLocks noGrp="1"/>
          </p:cNvSpPr>
          <p:nvPr>
            <p:ph type="body" idx="1"/>
          </p:nvPr>
        </p:nvSpPr>
        <p:spPr>
          <a:xfrm>
            <a:off x="134725" y="955550"/>
            <a:ext cx="5445300" cy="3963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sz="1800">
                <a:solidFill>
                  <a:srgbClr val="FFFFFF"/>
                </a:solidFill>
              </a:rPr>
              <a:t>Based on results of Needs Assessment</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Academic Goal for 2020-2021</a:t>
            </a:r>
            <a:endParaRPr sz="1800">
              <a:solidFill>
                <a:srgbClr val="FFFFFF"/>
              </a:solidFill>
            </a:endParaRPr>
          </a:p>
          <a:p>
            <a:pPr marL="914400" lvl="1" indent="-342900" algn="l" rtl="0">
              <a:spcBef>
                <a:spcPts val="0"/>
              </a:spcBef>
              <a:spcAft>
                <a:spcPts val="0"/>
              </a:spcAft>
              <a:buClr>
                <a:srgbClr val="FFFFFF"/>
              </a:buClr>
              <a:buSzPts val="1800"/>
              <a:buChar char="○"/>
            </a:pPr>
            <a:r>
              <a:rPr lang="en" sz="1800">
                <a:solidFill>
                  <a:srgbClr val="FFFFFF"/>
                </a:solidFill>
              </a:rPr>
              <a:t>Increase student engagement in Distance Learning</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Domain - Academic</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Target students (9th -12th grade)</a:t>
            </a:r>
            <a:endParaRPr sz="1800">
              <a:solidFill>
                <a:srgbClr val="FFFFFF"/>
              </a:solidFill>
            </a:endParaRPr>
          </a:p>
          <a:p>
            <a:pPr marL="457200" lvl="0" indent="-342900" algn="l" rtl="0">
              <a:spcBef>
                <a:spcPts val="0"/>
              </a:spcBef>
              <a:spcAft>
                <a:spcPts val="0"/>
              </a:spcAft>
              <a:buClr>
                <a:srgbClr val="FFFFFF"/>
              </a:buClr>
              <a:buSzPts val="1800"/>
              <a:buChar char="●"/>
            </a:pPr>
            <a:r>
              <a:rPr lang="en" sz="1800">
                <a:solidFill>
                  <a:srgbClr val="FFFFFF"/>
                </a:solidFill>
              </a:rPr>
              <a:t>How will I assess?</a:t>
            </a:r>
            <a:endParaRPr sz="1800">
              <a:solidFill>
                <a:srgbClr val="FFFFFF"/>
              </a:solidFill>
            </a:endParaRPr>
          </a:p>
          <a:p>
            <a:pPr marL="914400" lvl="1" indent="-342900" algn="l" rtl="0">
              <a:spcBef>
                <a:spcPts val="0"/>
              </a:spcBef>
              <a:spcAft>
                <a:spcPts val="0"/>
              </a:spcAft>
              <a:buClr>
                <a:srgbClr val="FFFFFF"/>
              </a:buClr>
              <a:buSzPts val="1800"/>
              <a:buChar char="○"/>
            </a:pPr>
            <a:r>
              <a:rPr lang="en" sz="1800">
                <a:solidFill>
                  <a:srgbClr val="FFFFFF"/>
                </a:solidFill>
              </a:rPr>
              <a:t>Pre/Post Assessment</a:t>
            </a:r>
            <a:endParaRPr sz="1800">
              <a:solidFill>
                <a:srgbClr val="FFFFFF"/>
              </a:solidFill>
            </a:endParaRPr>
          </a:p>
          <a:p>
            <a:pPr marL="914400" lvl="1" indent="-342900" algn="l" rtl="0">
              <a:spcBef>
                <a:spcPts val="0"/>
              </a:spcBef>
              <a:spcAft>
                <a:spcPts val="0"/>
              </a:spcAft>
              <a:buClr>
                <a:srgbClr val="FFFFFF"/>
              </a:buClr>
              <a:buSzPts val="1800"/>
              <a:buChar char="○"/>
            </a:pPr>
            <a:r>
              <a:rPr lang="en" sz="1800">
                <a:solidFill>
                  <a:srgbClr val="FFFFFF"/>
                </a:solidFill>
              </a:rPr>
              <a:t>Track Participation (collaborate with teachers)</a:t>
            </a:r>
            <a:endParaRPr sz="1800">
              <a:solidFill>
                <a:srgbClr val="FFFFFF"/>
              </a:solidFill>
            </a:endParaRPr>
          </a:p>
          <a:p>
            <a:pPr marL="914400" lvl="1" indent="-342900" algn="l" rtl="0">
              <a:spcBef>
                <a:spcPts val="0"/>
              </a:spcBef>
              <a:spcAft>
                <a:spcPts val="0"/>
              </a:spcAft>
              <a:buClr>
                <a:srgbClr val="FFFFFF"/>
              </a:buClr>
              <a:buSzPts val="1800"/>
              <a:buChar char="○"/>
            </a:pPr>
            <a:r>
              <a:rPr lang="en" sz="1800">
                <a:solidFill>
                  <a:srgbClr val="FFFFFF"/>
                </a:solidFill>
              </a:rPr>
              <a:t>Grades</a:t>
            </a:r>
            <a:endParaRPr sz="1800">
              <a:solidFill>
                <a:srgbClr val="FFFFFF"/>
              </a:solidFill>
            </a:endParaRPr>
          </a:p>
          <a:p>
            <a:pPr marL="457200" lvl="0" indent="0" algn="l" rtl="0">
              <a:spcBef>
                <a:spcPts val="1600"/>
              </a:spcBef>
              <a:spcAft>
                <a:spcPts val="1600"/>
              </a:spcAft>
              <a:buNone/>
            </a:pPr>
            <a:endParaRPr sz="1800">
              <a:solidFill>
                <a:srgbClr val="FFFFFF"/>
              </a:solidFill>
            </a:endParaRPr>
          </a:p>
        </p:txBody>
      </p:sp>
      <p:pic>
        <p:nvPicPr>
          <p:cNvPr id="251" name="Google Shape;251;p36"/>
          <p:cNvPicPr preferRelativeResize="0"/>
          <p:nvPr/>
        </p:nvPicPr>
        <p:blipFill>
          <a:blip r:embed="rId3">
            <a:alphaModFix/>
          </a:blip>
          <a:stretch>
            <a:fillRect/>
          </a:stretch>
        </p:blipFill>
        <p:spPr>
          <a:xfrm>
            <a:off x="5395700" y="601625"/>
            <a:ext cx="3365800" cy="4459274"/>
          </a:xfrm>
          <a:prstGeom prst="rect">
            <a:avLst/>
          </a:prstGeom>
          <a:noFill/>
          <a:ln>
            <a:noFill/>
          </a:ln>
        </p:spPr>
      </p:pic>
      <p:pic>
        <p:nvPicPr>
          <p:cNvPr id="252" name="Google Shape;252;p36"/>
          <p:cNvPicPr preferRelativeResize="0"/>
          <p:nvPr/>
        </p:nvPicPr>
        <p:blipFill>
          <a:blip r:embed="rId4">
            <a:alphaModFix/>
          </a:blip>
          <a:stretch>
            <a:fillRect/>
          </a:stretch>
        </p:blipFill>
        <p:spPr>
          <a:xfrm>
            <a:off x="8131688" y="0"/>
            <a:ext cx="948336" cy="955551"/>
          </a:xfrm>
          <a:prstGeom prst="rect">
            <a:avLst/>
          </a:prstGeom>
          <a:noFill/>
          <a:ln>
            <a:noFill/>
          </a:ln>
        </p:spPr>
      </p:pic>
      <p:sp>
        <p:nvSpPr>
          <p:cNvPr id="253" name="Google Shape;253;p36"/>
          <p:cNvSpPr/>
          <p:nvPr/>
        </p:nvSpPr>
        <p:spPr>
          <a:xfrm>
            <a:off x="4572000" y="687425"/>
            <a:ext cx="643800" cy="3775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7"/>
          <p:cNvSpPr txBox="1">
            <a:spLocks noGrp="1"/>
          </p:cNvSpPr>
          <p:nvPr>
            <p:ph type="title"/>
          </p:nvPr>
        </p:nvSpPr>
        <p:spPr>
          <a:xfrm>
            <a:off x="311700" y="445025"/>
            <a:ext cx="3947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300">
                <a:solidFill>
                  <a:srgbClr val="FFD966"/>
                </a:solidFill>
              </a:rPr>
              <a:t>Annual </a:t>
            </a:r>
            <a:endParaRPr sz="4300">
              <a:solidFill>
                <a:srgbClr val="FFD966"/>
              </a:solidFill>
            </a:endParaRPr>
          </a:p>
          <a:p>
            <a:pPr marL="0" lvl="0" indent="0" algn="l" rtl="0">
              <a:spcBef>
                <a:spcPts val="0"/>
              </a:spcBef>
              <a:spcAft>
                <a:spcPts val="0"/>
              </a:spcAft>
              <a:buNone/>
            </a:pPr>
            <a:r>
              <a:rPr lang="en" sz="4300">
                <a:solidFill>
                  <a:srgbClr val="FFD966"/>
                </a:solidFill>
              </a:rPr>
              <a:t>Student Outcome </a:t>
            </a:r>
            <a:endParaRPr sz="4300">
              <a:solidFill>
                <a:srgbClr val="FFD966"/>
              </a:solidFill>
            </a:endParaRPr>
          </a:p>
          <a:p>
            <a:pPr marL="0" lvl="0" indent="0" algn="l" rtl="0">
              <a:spcBef>
                <a:spcPts val="0"/>
              </a:spcBef>
              <a:spcAft>
                <a:spcPts val="0"/>
              </a:spcAft>
              <a:buNone/>
            </a:pPr>
            <a:r>
              <a:rPr lang="en" sz="4300">
                <a:solidFill>
                  <a:srgbClr val="FFD966"/>
                </a:solidFill>
              </a:rPr>
              <a:t>Goal Plan</a:t>
            </a:r>
            <a:endParaRPr sz="4300">
              <a:solidFill>
                <a:srgbClr val="FFD966"/>
              </a:solidFill>
            </a:endParaRPr>
          </a:p>
        </p:txBody>
      </p:sp>
      <p:pic>
        <p:nvPicPr>
          <p:cNvPr id="259" name="Google Shape;259;p37"/>
          <p:cNvPicPr preferRelativeResize="0"/>
          <p:nvPr/>
        </p:nvPicPr>
        <p:blipFill>
          <a:blip r:embed="rId3">
            <a:alphaModFix/>
          </a:blip>
          <a:stretch>
            <a:fillRect/>
          </a:stretch>
        </p:blipFill>
        <p:spPr>
          <a:xfrm>
            <a:off x="4258800" y="94375"/>
            <a:ext cx="4862101" cy="492443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D966"/>
                </a:solidFill>
              </a:rPr>
              <a:t>Aligning Your Goals to the ASCA National Model</a:t>
            </a:r>
            <a:endParaRPr>
              <a:solidFill>
                <a:srgbClr val="FFD966"/>
              </a:solidFill>
            </a:endParaRPr>
          </a:p>
        </p:txBody>
      </p:sp>
      <p:pic>
        <p:nvPicPr>
          <p:cNvPr id="265" name="Google Shape;265;p38"/>
          <p:cNvPicPr preferRelativeResize="0"/>
          <p:nvPr/>
        </p:nvPicPr>
        <p:blipFill>
          <a:blip r:embed="rId3">
            <a:alphaModFix/>
          </a:blip>
          <a:stretch>
            <a:fillRect/>
          </a:stretch>
        </p:blipFill>
        <p:spPr>
          <a:xfrm>
            <a:off x="1585138" y="624477"/>
            <a:ext cx="2945550" cy="4374341"/>
          </a:xfrm>
          <a:prstGeom prst="rect">
            <a:avLst/>
          </a:prstGeom>
          <a:noFill/>
          <a:ln>
            <a:noFill/>
          </a:ln>
        </p:spPr>
      </p:pic>
      <p:pic>
        <p:nvPicPr>
          <p:cNvPr id="266" name="Google Shape;266;p38"/>
          <p:cNvPicPr preferRelativeResize="0"/>
          <p:nvPr/>
        </p:nvPicPr>
        <p:blipFill>
          <a:blip r:embed="rId4">
            <a:alphaModFix/>
          </a:blip>
          <a:stretch>
            <a:fillRect/>
          </a:stretch>
        </p:blipFill>
        <p:spPr>
          <a:xfrm>
            <a:off x="4672900" y="624475"/>
            <a:ext cx="3456438" cy="4374350"/>
          </a:xfrm>
          <a:prstGeom prst="rect">
            <a:avLst/>
          </a:prstGeom>
          <a:noFill/>
          <a:ln>
            <a:noFill/>
          </a:ln>
        </p:spPr>
      </p:pic>
      <p:sp>
        <p:nvSpPr>
          <p:cNvPr id="267" name="Google Shape;267;p38"/>
          <p:cNvSpPr/>
          <p:nvPr/>
        </p:nvSpPr>
        <p:spPr>
          <a:xfrm>
            <a:off x="707275" y="671675"/>
            <a:ext cx="735672" cy="3775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#2</a:t>
            </a:r>
          </a:p>
        </p:txBody>
      </p:sp>
      <p:sp>
        <p:nvSpPr>
          <p:cNvPr id="268" name="Google Shape;268;p38"/>
          <p:cNvSpPr/>
          <p:nvPr/>
        </p:nvSpPr>
        <p:spPr>
          <a:xfrm>
            <a:off x="127024" y="1481075"/>
            <a:ext cx="1315930" cy="377525"/>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Pick 2 or 3</a:t>
            </a:r>
          </a:p>
        </p:txBody>
      </p:sp>
      <p:sp>
        <p:nvSpPr>
          <p:cNvPr id="269" name="Google Shape;269;p38"/>
          <p:cNvSpPr/>
          <p:nvPr/>
        </p:nvSpPr>
        <p:spPr>
          <a:xfrm>
            <a:off x="888550" y="3727850"/>
            <a:ext cx="554400" cy="224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8"/>
          <p:cNvSpPr/>
          <p:nvPr/>
        </p:nvSpPr>
        <p:spPr>
          <a:xfrm rot="10800000">
            <a:off x="8277900" y="1414675"/>
            <a:ext cx="554400" cy="224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9"/>
          <p:cNvSpPr txBox="1">
            <a:spLocks noGrp="1"/>
          </p:cNvSpPr>
          <p:nvPr>
            <p:ph type="title"/>
          </p:nvPr>
        </p:nvSpPr>
        <p:spPr>
          <a:xfrm>
            <a:off x="339538" y="17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FFD966"/>
                </a:solidFill>
              </a:rPr>
              <a:t>Aligning Your Goals to the ASCA National Model</a:t>
            </a:r>
            <a:endParaRPr>
              <a:solidFill>
                <a:srgbClr val="FFD966"/>
              </a:solidFill>
            </a:endParaRPr>
          </a:p>
          <a:p>
            <a:pPr marL="0" lvl="0" indent="0" algn="l" rtl="0">
              <a:spcBef>
                <a:spcPts val="0"/>
              </a:spcBef>
              <a:spcAft>
                <a:spcPts val="0"/>
              </a:spcAft>
              <a:buNone/>
            </a:pPr>
            <a:endParaRPr/>
          </a:p>
        </p:txBody>
      </p:sp>
      <p:pic>
        <p:nvPicPr>
          <p:cNvPr id="276" name="Google Shape;276;p39"/>
          <p:cNvPicPr preferRelativeResize="0"/>
          <p:nvPr/>
        </p:nvPicPr>
        <p:blipFill>
          <a:blip r:embed="rId3">
            <a:alphaModFix/>
          </a:blip>
          <a:stretch>
            <a:fillRect/>
          </a:stretch>
        </p:blipFill>
        <p:spPr>
          <a:xfrm>
            <a:off x="1668350" y="920150"/>
            <a:ext cx="2809075" cy="4175999"/>
          </a:xfrm>
          <a:prstGeom prst="rect">
            <a:avLst/>
          </a:prstGeom>
          <a:noFill/>
          <a:ln>
            <a:noFill/>
          </a:ln>
        </p:spPr>
      </p:pic>
      <p:pic>
        <p:nvPicPr>
          <p:cNvPr id="277" name="Google Shape;277;p39"/>
          <p:cNvPicPr preferRelativeResize="0"/>
          <p:nvPr/>
        </p:nvPicPr>
        <p:blipFill>
          <a:blip r:embed="rId4">
            <a:alphaModFix/>
          </a:blip>
          <a:stretch>
            <a:fillRect/>
          </a:stretch>
        </p:blipFill>
        <p:spPr>
          <a:xfrm>
            <a:off x="4976650" y="920150"/>
            <a:ext cx="2809076" cy="4175999"/>
          </a:xfrm>
          <a:prstGeom prst="rect">
            <a:avLst/>
          </a:prstGeom>
          <a:noFill/>
          <a:ln>
            <a:noFill/>
          </a:ln>
        </p:spPr>
      </p:pic>
      <p:sp>
        <p:nvSpPr>
          <p:cNvPr id="278" name="Google Shape;278;p39"/>
          <p:cNvSpPr/>
          <p:nvPr/>
        </p:nvSpPr>
        <p:spPr>
          <a:xfrm>
            <a:off x="3952025" y="979125"/>
            <a:ext cx="401075" cy="283126"/>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0"/>
          <p:cNvSpPr txBox="1">
            <a:spLocks noGrp="1"/>
          </p:cNvSpPr>
          <p:nvPr>
            <p:ph type="title"/>
          </p:nvPr>
        </p:nvSpPr>
        <p:spPr>
          <a:xfrm>
            <a:off x="311700" y="114700"/>
            <a:ext cx="8665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rgbClr val="FFD966"/>
                </a:solidFill>
              </a:rPr>
              <a:t>Aligning Your Goals to the ASCA National Model</a:t>
            </a:r>
            <a:endParaRPr>
              <a:solidFill>
                <a:srgbClr val="FFD966"/>
              </a:solidFill>
            </a:endParaRPr>
          </a:p>
          <a:p>
            <a:pPr marL="0" lvl="0" indent="0" algn="l" rtl="0">
              <a:spcBef>
                <a:spcPts val="0"/>
              </a:spcBef>
              <a:spcAft>
                <a:spcPts val="0"/>
              </a:spcAft>
              <a:buNone/>
            </a:pPr>
            <a:endParaRPr/>
          </a:p>
        </p:txBody>
      </p:sp>
      <p:pic>
        <p:nvPicPr>
          <p:cNvPr id="284" name="Google Shape;284;p40"/>
          <p:cNvPicPr preferRelativeResize="0"/>
          <p:nvPr/>
        </p:nvPicPr>
        <p:blipFill>
          <a:blip r:embed="rId3">
            <a:alphaModFix/>
          </a:blip>
          <a:stretch>
            <a:fillRect/>
          </a:stretch>
        </p:blipFill>
        <p:spPr>
          <a:xfrm>
            <a:off x="5207525" y="763050"/>
            <a:ext cx="3239151" cy="4278051"/>
          </a:xfrm>
          <a:prstGeom prst="rect">
            <a:avLst/>
          </a:prstGeom>
          <a:noFill/>
          <a:ln>
            <a:noFill/>
          </a:ln>
        </p:spPr>
      </p:pic>
      <p:sp>
        <p:nvSpPr>
          <p:cNvPr id="285" name="Google Shape;285;p40"/>
          <p:cNvSpPr/>
          <p:nvPr/>
        </p:nvSpPr>
        <p:spPr>
          <a:xfrm>
            <a:off x="4648000" y="763050"/>
            <a:ext cx="481125" cy="3775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#4</a:t>
            </a:r>
          </a:p>
        </p:txBody>
      </p:sp>
      <p:pic>
        <p:nvPicPr>
          <p:cNvPr id="286" name="Google Shape;286;p40"/>
          <p:cNvPicPr preferRelativeResize="0"/>
          <p:nvPr/>
        </p:nvPicPr>
        <p:blipFill>
          <a:blip r:embed="rId4">
            <a:alphaModFix/>
          </a:blip>
          <a:stretch>
            <a:fillRect/>
          </a:stretch>
        </p:blipFill>
        <p:spPr>
          <a:xfrm>
            <a:off x="1156100" y="763050"/>
            <a:ext cx="3067226" cy="4278050"/>
          </a:xfrm>
          <a:prstGeom prst="rect">
            <a:avLst/>
          </a:prstGeom>
          <a:noFill/>
          <a:ln>
            <a:noFill/>
          </a:ln>
        </p:spPr>
      </p:pic>
      <p:sp>
        <p:nvSpPr>
          <p:cNvPr id="287" name="Google Shape;287;p40"/>
          <p:cNvSpPr/>
          <p:nvPr/>
        </p:nvSpPr>
        <p:spPr>
          <a:xfrm>
            <a:off x="627775" y="790950"/>
            <a:ext cx="481125" cy="377501"/>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136175" y="445025"/>
            <a:ext cx="8900700" cy="74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Best Practice--</a:t>
            </a:r>
            <a:endParaRPr>
              <a:solidFill>
                <a:srgbClr val="FFD966"/>
              </a:solidFill>
            </a:endParaRPr>
          </a:p>
          <a:p>
            <a:pPr marL="0" lvl="0" indent="0" algn="l" rtl="0">
              <a:spcBef>
                <a:spcPts val="0"/>
              </a:spcBef>
              <a:spcAft>
                <a:spcPts val="0"/>
              </a:spcAft>
              <a:buNone/>
            </a:pPr>
            <a:r>
              <a:rPr lang="en">
                <a:solidFill>
                  <a:srgbClr val="FFD966"/>
                </a:solidFill>
              </a:rPr>
              <a:t>Adapting SMART Goals During COVID-19</a:t>
            </a:r>
            <a:endParaRPr>
              <a:solidFill>
                <a:srgbClr val="FFD966"/>
              </a:solidFill>
            </a:endParaRPr>
          </a:p>
        </p:txBody>
      </p:sp>
      <p:sp>
        <p:nvSpPr>
          <p:cNvPr id="293" name="Google Shape;293;p41"/>
          <p:cNvSpPr txBox="1">
            <a:spLocks noGrp="1"/>
          </p:cNvSpPr>
          <p:nvPr>
            <p:ph type="body" idx="1"/>
          </p:nvPr>
        </p:nvSpPr>
        <p:spPr>
          <a:xfrm>
            <a:off x="197400" y="1523950"/>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EFEF"/>
                </a:solidFill>
              </a:rPr>
              <a:t>Raymond Cree Middle School Counseling Team</a:t>
            </a:r>
            <a:endParaRPr>
              <a:solidFill>
                <a:srgbClr val="EFEFEF"/>
              </a:solidFill>
            </a:endParaRPr>
          </a:p>
          <a:p>
            <a:pPr marL="0" lvl="0" indent="0" algn="l" rtl="0">
              <a:spcBef>
                <a:spcPts val="1600"/>
              </a:spcBef>
              <a:spcAft>
                <a:spcPts val="0"/>
              </a:spcAft>
              <a:buNone/>
            </a:pPr>
            <a:endParaRPr>
              <a:solidFill>
                <a:srgbClr val="EFEFEF"/>
              </a:solidFill>
            </a:endParaRPr>
          </a:p>
          <a:p>
            <a:pPr marL="0" lvl="0" indent="0" algn="l" rtl="0">
              <a:spcBef>
                <a:spcPts val="1600"/>
              </a:spcBef>
              <a:spcAft>
                <a:spcPts val="0"/>
              </a:spcAft>
              <a:buNone/>
            </a:pPr>
            <a:r>
              <a:rPr lang="en">
                <a:solidFill>
                  <a:srgbClr val="EFEFEF"/>
                </a:solidFill>
              </a:rPr>
              <a:t>Gustavo Ochoa and Marisol Guerrero</a:t>
            </a:r>
            <a:endParaRPr>
              <a:solidFill>
                <a:srgbClr val="EFEFEF"/>
              </a:solidFill>
            </a:endParaRPr>
          </a:p>
          <a:p>
            <a:pPr marL="0" lvl="0" indent="0" algn="l" rtl="0">
              <a:spcBef>
                <a:spcPts val="1600"/>
              </a:spcBef>
              <a:spcAft>
                <a:spcPts val="0"/>
              </a:spcAft>
              <a:buNone/>
            </a:pPr>
            <a:endParaRPr b="1"/>
          </a:p>
          <a:p>
            <a:pPr marL="0" lvl="0" indent="0" algn="l" rtl="0">
              <a:spcBef>
                <a:spcPts val="1600"/>
              </a:spcBef>
              <a:spcAft>
                <a:spcPts val="0"/>
              </a:spcAft>
              <a:buNone/>
            </a:pPr>
            <a:endParaRPr b="1"/>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94" name="Google Shape;294;p41">
            <a:hlinkClick r:id="rId3"/>
          </p:cNvPr>
          <p:cNvPicPr preferRelativeResize="0"/>
          <p:nvPr/>
        </p:nvPicPr>
        <p:blipFill>
          <a:blip r:embed="rId4">
            <a:alphaModFix/>
          </a:blip>
          <a:stretch>
            <a:fillRect/>
          </a:stretch>
        </p:blipFill>
        <p:spPr>
          <a:xfrm>
            <a:off x="6400150" y="1762250"/>
            <a:ext cx="2223850" cy="3005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Agenda</a:t>
            </a:r>
            <a:endParaRPr>
              <a:solidFill>
                <a:srgbClr val="FFD966"/>
              </a:solidFill>
            </a:endParaRPr>
          </a:p>
        </p:txBody>
      </p:sp>
      <p:sp>
        <p:nvSpPr>
          <p:cNvPr id="68" name="Google Shape;68;p15"/>
          <p:cNvSpPr txBox="1">
            <a:spLocks noGrp="1"/>
          </p:cNvSpPr>
          <p:nvPr>
            <p:ph type="body" idx="1"/>
          </p:nvPr>
        </p:nvSpPr>
        <p:spPr>
          <a:xfrm>
            <a:off x="114300" y="1152475"/>
            <a:ext cx="8718000" cy="38625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EFEFEF"/>
              </a:buClr>
              <a:buSzPts val="2000"/>
              <a:buChar char="●"/>
            </a:pPr>
            <a:r>
              <a:rPr lang="en" sz="2000">
                <a:solidFill>
                  <a:srgbClr val="EFEFEF"/>
                </a:solidFill>
              </a:rPr>
              <a:t>Introduction </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Budget Updates and Implications </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Step 1 - Identifying Needs</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Step 2 - Using Data to Drive Action</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Step 3 - Program Planning for Next Year </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School Showcase - Step 4 (Action and Advocacy)</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A Call to Action and Next Steps</a:t>
            </a:r>
            <a:endParaRPr sz="2000">
              <a:solidFill>
                <a:srgbClr val="EFEFEF"/>
              </a:solidFill>
            </a:endParaRPr>
          </a:p>
          <a:p>
            <a:pPr marL="0" lvl="0" indent="0" algn="l" rtl="0">
              <a:spcBef>
                <a:spcPts val="1600"/>
              </a:spcBef>
              <a:spcAft>
                <a:spcPts val="1600"/>
              </a:spcAft>
              <a:buNone/>
            </a:pPr>
            <a:r>
              <a:rPr lang="en" b="1"/>
              <a:t> </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311700" y="191275"/>
            <a:ext cx="8520600" cy="55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D966"/>
                </a:solidFill>
              </a:rPr>
              <a:t>A Call to Action</a:t>
            </a:r>
            <a:endParaRPr b="1">
              <a:solidFill>
                <a:srgbClr val="FFD966"/>
              </a:solidFill>
            </a:endParaRPr>
          </a:p>
        </p:txBody>
      </p:sp>
      <p:sp>
        <p:nvSpPr>
          <p:cNvPr id="300" name="Google Shape;300;p42"/>
          <p:cNvSpPr txBox="1">
            <a:spLocks noGrp="1"/>
          </p:cNvSpPr>
          <p:nvPr>
            <p:ph type="body" idx="1"/>
          </p:nvPr>
        </p:nvSpPr>
        <p:spPr>
          <a:xfrm>
            <a:off x="311700" y="743875"/>
            <a:ext cx="8520600" cy="38250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EFEFEF"/>
              </a:buClr>
              <a:buSzPts val="1700"/>
              <a:buChar char="●"/>
            </a:pPr>
            <a:r>
              <a:rPr lang="en" sz="1700">
                <a:solidFill>
                  <a:srgbClr val="EFEFEF"/>
                </a:solidFill>
              </a:rPr>
              <a:t>Would your site level leadership, teachers, families, etc. advocate for your role and do they have data examples of why your position is essential? </a:t>
            </a:r>
            <a:endParaRPr sz="1700">
              <a:solidFill>
                <a:srgbClr val="EFEFEF"/>
              </a:solidFill>
            </a:endParaRPr>
          </a:p>
          <a:p>
            <a:pPr marL="457200" lvl="0" indent="-336550" algn="l" rtl="0">
              <a:spcBef>
                <a:spcPts val="0"/>
              </a:spcBef>
              <a:spcAft>
                <a:spcPts val="0"/>
              </a:spcAft>
              <a:buClr>
                <a:srgbClr val="EFEFEF"/>
              </a:buClr>
              <a:buSzPts val="1700"/>
              <a:buChar char="●"/>
            </a:pPr>
            <a:r>
              <a:rPr lang="en" sz="1700">
                <a:solidFill>
                  <a:srgbClr val="EFEFEF"/>
                </a:solidFill>
              </a:rPr>
              <a:t>Have you reviewed your communication and outreach plan for students, families and community members including replying to emails, counseling website, newsletters, etc.? </a:t>
            </a:r>
            <a:endParaRPr sz="1700">
              <a:solidFill>
                <a:srgbClr val="EFEFEF"/>
              </a:solidFill>
            </a:endParaRPr>
          </a:p>
          <a:p>
            <a:pPr marL="457200" lvl="0" indent="-336550" algn="l" rtl="0">
              <a:spcBef>
                <a:spcPts val="0"/>
              </a:spcBef>
              <a:spcAft>
                <a:spcPts val="0"/>
              </a:spcAft>
              <a:buClr>
                <a:srgbClr val="EFEFEF"/>
              </a:buClr>
              <a:buSzPts val="1700"/>
              <a:buChar char="●"/>
            </a:pPr>
            <a:r>
              <a:rPr lang="en" sz="1700">
                <a:solidFill>
                  <a:srgbClr val="EFEFEF"/>
                </a:solidFill>
              </a:rPr>
              <a:t>Can you demonstrate through outcome data and results your impact on various student groups? (ex: Students with disabilities, English Learners, etc.)</a:t>
            </a:r>
            <a:endParaRPr sz="1700">
              <a:solidFill>
                <a:srgbClr val="EFEFEF"/>
              </a:solidFill>
            </a:endParaRPr>
          </a:p>
          <a:p>
            <a:pPr marL="457200" lvl="0" indent="-336550" algn="l" rtl="0">
              <a:spcBef>
                <a:spcPts val="0"/>
              </a:spcBef>
              <a:spcAft>
                <a:spcPts val="0"/>
              </a:spcAft>
              <a:buClr>
                <a:srgbClr val="EFEFEF"/>
              </a:buClr>
              <a:buSzPts val="1700"/>
              <a:buChar char="●"/>
            </a:pPr>
            <a:r>
              <a:rPr lang="en" sz="1700">
                <a:solidFill>
                  <a:srgbClr val="EFEFEF"/>
                </a:solidFill>
              </a:rPr>
              <a:t>Have you modified and updated your school counseling program to meet the needs of our new student learning environment? </a:t>
            </a:r>
            <a:endParaRPr sz="1700">
              <a:solidFill>
                <a:srgbClr val="EFEFEF"/>
              </a:solidFill>
            </a:endParaRPr>
          </a:p>
          <a:p>
            <a:pPr marL="457200" lvl="0" indent="-361950" algn="l" rtl="0">
              <a:spcBef>
                <a:spcPts val="0"/>
              </a:spcBef>
              <a:spcAft>
                <a:spcPts val="0"/>
              </a:spcAft>
              <a:buClr>
                <a:srgbClr val="EFEFEF"/>
              </a:buClr>
              <a:buSzPts val="2100"/>
              <a:buChar char="●"/>
            </a:pPr>
            <a:r>
              <a:rPr lang="en" sz="1700">
                <a:solidFill>
                  <a:srgbClr val="EFEFEF"/>
                </a:solidFill>
              </a:rPr>
              <a:t>Have you analyzed your current data including student participation in distance learning to be proactive for the upcoming school year which could include distance or a hybrid model?</a:t>
            </a:r>
            <a:endParaRPr sz="1700">
              <a:solidFill>
                <a:srgbClr val="EFEFEF"/>
              </a:solidFill>
            </a:endParaRPr>
          </a:p>
          <a:p>
            <a:pPr marL="457200" lvl="0" indent="-336550" algn="l" rtl="0">
              <a:spcBef>
                <a:spcPts val="0"/>
              </a:spcBef>
              <a:spcAft>
                <a:spcPts val="0"/>
              </a:spcAft>
              <a:buClr>
                <a:srgbClr val="EFEFEF"/>
              </a:buClr>
              <a:buSzPts val="1700"/>
              <a:buChar char="●"/>
            </a:pPr>
            <a:r>
              <a:rPr lang="en" sz="1700">
                <a:solidFill>
                  <a:srgbClr val="EFEFEF"/>
                </a:solidFill>
              </a:rPr>
              <a:t>Are your prepared to provide more than student stories to advocate just how essential you are to the lives of students?</a:t>
            </a:r>
            <a:endParaRPr sz="1700">
              <a:solidFill>
                <a:srgbClr val="EFEFE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Where Do We Go From Here?</a:t>
            </a:r>
            <a:endParaRPr>
              <a:solidFill>
                <a:srgbClr val="FFD966"/>
              </a:solidFill>
            </a:endParaRPr>
          </a:p>
        </p:txBody>
      </p:sp>
      <p:sp>
        <p:nvSpPr>
          <p:cNvPr id="306" name="Google Shape;306;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EFEF"/>
                </a:solidFill>
              </a:rPr>
              <a:t>To access all of the webinars, resources and handouts, please visit </a:t>
            </a:r>
            <a:r>
              <a:rPr lang="en" u="sng">
                <a:solidFill>
                  <a:schemeClr val="hlink"/>
                </a:solidFill>
                <a:hlinkClick r:id="rId3"/>
              </a:rPr>
              <a:t>www.rcec.us</a:t>
            </a:r>
            <a:r>
              <a:rPr lang="en"/>
              <a:t> </a:t>
            </a:r>
            <a:endParaRPr/>
          </a:p>
          <a:p>
            <a:pPr marL="0" lvl="0" indent="0" algn="l" rtl="0">
              <a:spcBef>
                <a:spcPts val="1600"/>
              </a:spcBef>
              <a:spcAft>
                <a:spcPts val="0"/>
              </a:spcAft>
              <a:buNone/>
            </a:pPr>
            <a:r>
              <a:rPr lang="en">
                <a:solidFill>
                  <a:srgbClr val="EFEFEF"/>
                </a:solidFill>
              </a:rPr>
              <a:t>Additional support?</a:t>
            </a:r>
            <a:endParaRPr>
              <a:solidFill>
                <a:srgbClr val="EFEFEF"/>
              </a:solidFill>
            </a:endParaRPr>
          </a:p>
          <a:p>
            <a:pPr marL="0" lvl="0" indent="0" algn="l" rtl="0">
              <a:spcBef>
                <a:spcPts val="1600"/>
              </a:spcBef>
              <a:spcAft>
                <a:spcPts val="0"/>
              </a:spcAft>
              <a:buNone/>
            </a:pPr>
            <a:endParaRPr>
              <a:solidFill>
                <a:srgbClr val="EFEFEF"/>
              </a:solidFill>
            </a:endParaRPr>
          </a:p>
          <a:p>
            <a:pPr marL="0" lvl="0" indent="0" algn="l" rtl="0">
              <a:spcBef>
                <a:spcPts val="1600"/>
              </a:spcBef>
              <a:spcAft>
                <a:spcPts val="0"/>
              </a:spcAft>
              <a:buNone/>
            </a:pPr>
            <a:r>
              <a:rPr lang="en">
                <a:solidFill>
                  <a:srgbClr val="EFEFEF"/>
                </a:solidFill>
              </a:rPr>
              <a:t>We are here to help!</a:t>
            </a:r>
            <a:endParaRPr>
              <a:solidFill>
                <a:srgbClr val="EFEFEF"/>
              </a:solidFill>
            </a:endParaRPr>
          </a:p>
          <a:p>
            <a:pPr marL="0" lvl="0" indent="0" algn="l" rtl="0">
              <a:spcBef>
                <a:spcPts val="1600"/>
              </a:spcBef>
              <a:spcAft>
                <a:spcPts val="0"/>
              </a:spcAft>
              <a:buNone/>
            </a:pPr>
            <a:endParaRPr/>
          </a:p>
          <a:p>
            <a:pPr marL="0" lvl="0" indent="0" algn="l" rtl="0">
              <a:spcBef>
                <a:spcPts val="1600"/>
              </a:spcBef>
              <a:spcAft>
                <a:spcPts val="0"/>
              </a:spcAft>
              <a:buNone/>
            </a:pPr>
            <a:r>
              <a:rPr lang="en" sz="2000">
                <a:solidFill>
                  <a:srgbClr val="EFEFEF"/>
                </a:solidFill>
              </a:rPr>
              <a:t>Catalina Cifuentes, Executive Director, CCR           </a:t>
            </a:r>
            <a:r>
              <a:rPr lang="en" sz="2000"/>
              <a:t>   </a:t>
            </a:r>
            <a:r>
              <a:rPr lang="en" sz="2000" u="sng">
                <a:solidFill>
                  <a:schemeClr val="hlink"/>
                </a:solidFill>
                <a:hlinkClick r:id="rId4"/>
              </a:rPr>
              <a:t>ccifuentes@rcoe.us</a:t>
            </a:r>
            <a:r>
              <a:rPr lang="en" sz="2000"/>
              <a:t>       </a:t>
            </a:r>
            <a:endParaRPr sz="2100" b="1" u="sng">
              <a:solidFill>
                <a:srgbClr val="FF0000"/>
              </a:solidFill>
            </a:endParaRPr>
          </a:p>
          <a:p>
            <a:pPr marL="0" lvl="0" indent="0" algn="l" rtl="0">
              <a:spcBef>
                <a:spcPts val="1600"/>
              </a:spcBef>
              <a:spcAft>
                <a:spcPts val="0"/>
              </a:spcAft>
              <a:buNone/>
            </a:pPr>
            <a:r>
              <a:rPr lang="en" sz="2000">
                <a:solidFill>
                  <a:srgbClr val="EFEFEF"/>
                </a:solidFill>
              </a:rPr>
              <a:t>Dr. Pedro Caro, Coordinator, CCR                     </a:t>
            </a:r>
            <a:r>
              <a:rPr lang="en" sz="2000"/>
              <a:t>        </a:t>
            </a:r>
            <a:r>
              <a:rPr lang="en" sz="2000" u="sng">
                <a:solidFill>
                  <a:schemeClr val="hlink"/>
                </a:solidFill>
                <a:hlinkClick r:id="rId5"/>
              </a:rPr>
              <a:t>pcaro@rcoe.us</a:t>
            </a:r>
            <a:r>
              <a:rPr lang="en" sz="2000"/>
              <a:t> </a:t>
            </a:r>
            <a:endParaRPr sz="2000"/>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a:solidFill>
                  <a:srgbClr val="FFD966"/>
                </a:solidFill>
              </a:rPr>
              <a:t>Thank You!</a:t>
            </a:r>
            <a:endParaRPr sz="5400">
              <a:solidFill>
                <a:srgbClr val="FFD966"/>
              </a:solidFill>
            </a:endParaRPr>
          </a:p>
        </p:txBody>
      </p:sp>
      <p:pic>
        <p:nvPicPr>
          <p:cNvPr id="312" name="Google Shape;312;p44"/>
          <p:cNvPicPr preferRelativeResize="0"/>
          <p:nvPr/>
        </p:nvPicPr>
        <p:blipFill rotWithShape="1">
          <a:blip r:embed="rId3">
            <a:alphaModFix/>
          </a:blip>
          <a:srcRect t="47637" b="32669"/>
          <a:stretch/>
        </p:blipFill>
        <p:spPr>
          <a:xfrm>
            <a:off x="145850" y="3057850"/>
            <a:ext cx="8852300" cy="1348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94975" y="299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EFEF"/>
                </a:solidFill>
              </a:rPr>
              <a:t>We’ve Been Here Before...</a:t>
            </a:r>
            <a:endParaRPr>
              <a:solidFill>
                <a:srgbClr val="EFEFEF"/>
              </a:solidFill>
            </a:endParaRPr>
          </a:p>
        </p:txBody>
      </p:sp>
      <p:sp>
        <p:nvSpPr>
          <p:cNvPr id="74" name="Google Shape;7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    </a:t>
            </a:r>
            <a:r>
              <a:rPr lang="en" sz="3600" b="1">
                <a:solidFill>
                  <a:srgbClr val="FFD966"/>
                </a:solidFill>
              </a:rPr>
              <a:t>     </a:t>
            </a:r>
            <a:r>
              <a:rPr lang="en" sz="5200" b="1">
                <a:solidFill>
                  <a:srgbClr val="FFD966"/>
                </a:solidFill>
              </a:rPr>
              <a:t>2008</a:t>
            </a:r>
            <a:endParaRPr sz="5200" b="1">
              <a:solidFill>
                <a:srgbClr val="FFD966"/>
              </a:solidFill>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75" name="Google Shape;75;p16"/>
          <p:cNvPicPr preferRelativeResize="0"/>
          <p:nvPr/>
        </p:nvPicPr>
        <p:blipFill>
          <a:blip r:embed="rId3">
            <a:alphaModFix/>
          </a:blip>
          <a:stretch>
            <a:fillRect/>
          </a:stretch>
        </p:blipFill>
        <p:spPr>
          <a:xfrm>
            <a:off x="3199725" y="920450"/>
            <a:ext cx="3219850" cy="2062600"/>
          </a:xfrm>
          <a:prstGeom prst="rect">
            <a:avLst/>
          </a:prstGeom>
          <a:noFill/>
          <a:ln>
            <a:noFill/>
          </a:ln>
        </p:spPr>
      </p:pic>
      <p:pic>
        <p:nvPicPr>
          <p:cNvPr id="76" name="Google Shape;76;p16"/>
          <p:cNvPicPr preferRelativeResize="0"/>
          <p:nvPr/>
        </p:nvPicPr>
        <p:blipFill>
          <a:blip r:embed="rId4">
            <a:alphaModFix/>
          </a:blip>
          <a:stretch>
            <a:fillRect/>
          </a:stretch>
        </p:blipFill>
        <p:spPr>
          <a:xfrm>
            <a:off x="6419585" y="0"/>
            <a:ext cx="2672414" cy="3416399"/>
          </a:xfrm>
          <a:prstGeom prst="rect">
            <a:avLst/>
          </a:prstGeom>
          <a:noFill/>
          <a:ln>
            <a:noFill/>
          </a:ln>
        </p:spPr>
      </p:pic>
      <p:pic>
        <p:nvPicPr>
          <p:cNvPr id="77" name="Google Shape;77;p16"/>
          <p:cNvPicPr preferRelativeResize="0"/>
          <p:nvPr/>
        </p:nvPicPr>
        <p:blipFill>
          <a:blip r:embed="rId5">
            <a:alphaModFix/>
          </a:blip>
          <a:stretch>
            <a:fillRect/>
          </a:stretch>
        </p:blipFill>
        <p:spPr>
          <a:xfrm>
            <a:off x="-72025" y="2885775"/>
            <a:ext cx="3994170" cy="2096950"/>
          </a:xfrm>
          <a:prstGeom prst="rect">
            <a:avLst/>
          </a:prstGeom>
          <a:noFill/>
          <a:ln>
            <a:noFill/>
          </a:ln>
        </p:spPr>
      </p:pic>
      <p:pic>
        <p:nvPicPr>
          <p:cNvPr id="78" name="Google Shape;78;p16"/>
          <p:cNvPicPr preferRelativeResize="0"/>
          <p:nvPr/>
        </p:nvPicPr>
        <p:blipFill>
          <a:blip r:embed="rId6">
            <a:alphaModFix/>
          </a:blip>
          <a:stretch>
            <a:fillRect/>
          </a:stretch>
        </p:blipFill>
        <p:spPr>
          <a:xfrm>
            <a:off x="3981850" y="2983050"/>
            <a:ext cx="3411175" cy="2038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California State Budget Headlines</a:t>
            </a:r>
            <a:endParaRPr>
              <a:solidFill>
                <a:srgbClr val="FFD966"/>
              </a:solidFill>
            </a:endParaRPr>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EFEFEF"/>
              </a:buClr>
              <a:buSzPts val="2000"/>
              <a:buChar char="●"/>
            </a:pPr>
            <a:r>
              <a:rPr lang="en" sz="2000">
                <a:solidFill>
                  <a:srgbClr val="EFEFEF"/>
                </a:solidFill>
              </a:rPr>
              <a:t>$19 Billion decrease in Education Funding due to financial crisis caused by the COVID-19 situation</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Loss of expected $2.31 cost of living increase</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10% loss to Local Control Funding Formula without Federal funding</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$5.3 Billion in funding deferrals creating major cash flow disruption for districts to payroll</a:t>
            </a:r>
            <a:endParaRPr sz="2000">
              <a:solidFill>
                <a:srgbClr val="EFEFEF"/>
              </a:solidFill>
            </a:endParaRPr>
          </a:p>
          <a:p>
            <a:pPr marL="457200" lvl="0" indent="-355600" algn="l" rtl="0">
              <a:spcBef>
                <a:spcPts val="0"/>
              </a:spcBef>
              <a:spcAft>
                <a:spcPts val="0"/>
              </a:spcAft>
              <a:buClr>
                <a:srgbClr val="EFEFEF"/>
              </a:buClr>
              <a:buSzPts val="2000"/>
              <a:buChar char="●"/>
            </a:pPr>
            <a:r>
              <a:rPr lang="en" sz="2000">
                <a:solidFill>
                  <a:srgbClr val="EFEFEF"/>
                </a:solidFill>
              </a:rPr>
              <a:t>Approximately 90% of school district budgets are for personnel costs</a:t>
            </a:r>
            <a:endParaRPr sz="2000">
              <a:solidFill>
                <a:srgbClr val="EFEFEF"/>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1" name="Google Shape;91;p18"/>
          <p:cNvPicPr preferRelativeResize="0"/>
          <p:nvPr/>
        </p:nvPicPr>
        <p:blipFill>
          <a:blip r:embed="rId3">
            <a:alphaModFix/>
          </a:blip>
          <a:stretch>
            <a:fillRect/>
          </a:stretch>
        </p:blipFill>
        <p:spPr>
          <a:xfrm>
            <a:off x="0" y="40200"/>
            <a:ext cx="9143999" cy="5143500"/>
          </a:xfrm>
          <a:prstGeom prst="rect">
            <a:avLst/>
          </a:prstGeom>
          <a:noFill/>
          <a:ln>
            <a:noFill/>
          </a:ln>
        </p:spPr>
      </p:pic>
      <p:sp>
        <p:nvSpPr>
          <p:cNvPr id="92" name="Google Shape;92;p18"/>
          <p:cNvSpPr/>
          <p:nvPr/>
        </p:nvSpPr>
        <p:spPr>
          <a:xfrm>
            <a:off x="4572000" y="2340700"/>
            <a:ext cx="1525800" cy="763500"/>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Great Recession</a:t>
            </a:r>
            <a:endParaRPr/>
          </a:p>
        </p:txBody>
      </p:sp>
      <p:sp>
        <p:nvSpPr>
          <p:cNvPr id="93" name="Google Shape;93;p18"/>
          <p:cNvSpPr/>
          <p:nvPr/>
        </p:nvSpPr>
        <p:spPr>
          <a:xfrm>
            <a:off x="6740800" y="1125150"/>
            <a:ext cx="1115100" cy="532500"/>
          </a:xfrm>
          <a:prstGeom prst="rightArrow">
            <a:avLst>
              <a:gd name="adj1" fmla="val 50000"/>
              <a:gd name="adj2" fmla="val 50000"/>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Present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How Do Districts Make Staffing Decisions? </a:t>
            </a:r>
            <a:endParaRPr>
              <a:solidFill>
                <a:srgbClr val="FFD966"/>
              </a:solidFill>
            </a:endParaRPr>
          </a:p>
        </p:txBody>
      </p:sp>
      <p:sp>
        <p:nvSpPr>
          <p:cNvPr id="99" name="Google Shape;99;p19"/>
          <p:cNvSpPr txBox="1">
            <a:spLocks noGrp="1"/>
          </p:cNvSpPr>
          <p:nvPr>
            <p:ph type="body" idx="1"/>
          </p:nvPr>
        </p:nvSpPr>
        <p:spPr>
          <a:xfrm>
            <a:off x="1265150" y="1893075"/>
            <a:ext cx="8520600" cy="34164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Clr>
                <a:srgbClr val="EFEFEF"/>
              </a:buClr>
              <a:buSzPts val="2100"/>
              <a:buChar char="●"/>
            </a:pPr>
            <a:r>
              <a:rPr lang="en" sz="2100">
                <a:solidFill>
                  <a:srgbClr val="EFEFEF"/>
                </a:solidFill>
              </a:rPr>
              <a:t>Attempt to keep cuts as far from the classroom as possible</a:t>
            </a:r>
            <a:endParaRPr sz="2100">
              <a:solidFill>
                <a:srgbClr val="EFEFEF"/>
              </a:solidFill>
            </a:endParaRPr>
          </a:p>
          <a:p>
            <a:pPr marL="457200" lvl="0" indent="-361950" algn="l" rtl="0">
              <a:spcBef>
                <a:spcPts val="0"/>
              </a:spcBef>
              <a:spcAft>
                <a:spcPts val="0"/>
              </a:spcAft>
              <a:buClr>
                <a:srgbClr val="EFEFEF"/>
              </a:buClr>
              <a:buSzPts val="2100"/>
              <a:buChar char="●"/>
            </a:pPr>
            <a:r>
              <a:rPr lang="en" sz="2100">
                <a:solidFill>
                  <a:srgbClr val="EFEFEF"/>
                </a:solidFill>
              </a:rPr>
              <a:t>Evaluate “Value Added” positions for district mission</a:t>
            </a:r>
            <a:endParaRPr sz="2100">
              <a:solidFill>
                <a:srgbClr val="EFEFEF"/>
              </a:solidFill>
            </a:endParaRPr>
          </a:p>
          <a:p>
            <a:pPr marL="457200" lvl="0" indent="-361950" algn="l" rtl="0">
              <a:spcBef>
                <a:spcPts val="0"/>
              </a:spcBef>
              <a:spcAft>
                <a:spcPts val="0"/>
              </a:spcAft>
              <a:buClr>
                <a:srgbClr val="EFEFEF"/>
              </a:buClr>
              <a:buSzPts val="2100"/>
              <a:buChar char="●"/>
            </a:pPr>
            <a:r>
              <a:rPr lang="en" sz="2100">
                <a:solidFill>
                  <a:srgbClr val="EFEFEF"/>
                </a:solidFill>
              </a:rPr>
              <a:t>Measure impact of decreasing or eliminating particular job functions (Layoffs?)</a:t>
            </a:r>
            <a:endParaRPr sz="2100">
              <a:solidFill>
                <a:srgbClr val="EFEFEF"/>
              </a:solidFill>
            </a:endParaRPr>
          </a:p>
          <a:p>
            <a:pPr marL="457200" lvl="0" indent="-361950" algn="l" rtl="0">
              <a:spcBef>
                <a:spcPts val="0"/>
              </a:spcBef>
              <a:spcAft>
                <a:spcPts val="0"/>
              </a:spcAft>
              <a:buClr>
                <a:srgbClr val="EFEFEF"/>
              </a:buClr>
              <a:buSzPts val="2100"/>
              <a:buChar char="●"/>
            </a:pPr>
            <a:r>
              <a:rPr lang="en" sz="2100">
                <a:solidFill>
                  <a:srgbClr val="EFEFEF"/>
                </a:solidFill>
              </a:rPr>
              <a:t>Negotiate with Labor Unions (Certificated and Classified)</a:t>
            </a:r>
            <a:endParaRPr sz="2100">
              <a:solidFill>
                <a:srgbClr val="EFEFEF"/>
              </a:solidFill>
            </a:endParaRPr>
          </a:p>
          <a:p>
            <a:pPr marL="457200" lvl="0" indent="-361950" algn="l" rtl="0">
              <a:spcBef>
                <a:spcPts val="0"/>
              </a:spcBef>
              <a:spcAft>
                <a:spcPts val="0"/>
              </a:spcAft>
              <a:buClr>
                <a:srgbClr val="EFEFEF"/>
              </a:buClr>
              <a:buSzPts val="2100"/>
              <a:buChar char="●"/>
            </a:pPr>
            <a:r>
              <a:rPr lang="en" sz="2100">
                <a:solidFill>
                  <a:srgbClr val="EFEFEF"/>
                </a:solidFill>
              </a:rPr>
              <a:t>Reduction in Force</a:t>
            </a:r>
            <a:endParaRPr sz="2100">
              <a:solidFill>
                <a:srgbClr val="EFEFEF"/>
              </a:solidFill>
            </a:endParaRPr>
          </a:p>
          <a:p>
            <a:pPr marL="0" lvl="0" indent="0" algn="l" rtl="0">
              <a:spcBef>
                <a:spcPts val="1600"/>
              </a:spcBef>
              <a:spcAft>
                <a:spcPts val="160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STEP 1 : Needs Assessment</a:t>
            </a:r>
            <a:endParaRPr>
              <a:solidFill>
                <a:srgbClr val="FFD966"/>
              </a:solidFill>
            </a:endParaRPr>
          </a:p>
        </p:txBody>
      </p:sp>
      <p:sp>
        <p:nvSpPr>
          <p:cNvPr id="105" name="Google Shape;105;p20"/>
          <p:cNvSpPr txBox="1">
            <a:spLocks noGrp="1"/>
          </p:cNvSpPr>
          <p:nvPr>
            <p:ph type="body" idx="1"/>
          </p:nvPr>
        </p:nvSpPr>
        <p:spPr>
          <a:xfrm>
            <a:off x="311700" y="1790650"/>
            <a:ext cx="7450500" cy="2778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EFEFEF"/>
              </a:buClr>
              <a:buSzPts val="1800"/>
              <a:buChar char="●"/>
            </a:pPr>
            <a:r>
              <a:rPr lang="en">
                <a:solidFill>
                  <a:srgbClr val="EFEFEF"/>
                </a:solidFill>
              </a:rPr>
              <a:t>Understand the current state of students, teachers and families</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Identify strengths, areas of growth and gaps </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Help develop action plans and SMART goals for the upcoming school year for classroom lessons, small groups</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Identify support certain students needs individually</a:t>
            </a:r>
            <a:endParaRPr>
              <a:solidFill>
                <a:srgbClr val="EFEFEF"/>
              </a:solidFill>
            </a:endParaRPr>
          </a:p>
          <a:p>
            <a:pPr marL="457200" lvl="0" indent="-342900" algn="l" rtl="0">
              <a:spcBef>
                <a:spcPts val="0"/>
              </a:spcBef>
              <a:spcAft>
                <a:spcPts val="0"/>
              </a:spcAft>
              <a:buClr>
                <a:srgbClr val="EFEFEF"/>
              </a:buClr>
              <a:buSzPts val="1800"/>
              <a:buChar char="●"/>
            </a:pPr>
            <a:r>
              <a:rPr lang="en">
                <a:solidFill>
                  <a:srgbClr val="EFEFEF"/>
                </a:solidFill>
              </a:rPr>
              <a:t>Gather data beneficial to school or programs such as but not limited too (Athletics, ASB, Clubs, Mental Health Providers, agencies, admin, SpEd, AVID, Homeless, Foster Youth, etc). </a:t>
            </a:r>
            <a:endParaRPr>
              <a:solidFill>
                <a:srgbClr val="EFEFEF"/>
              </a:solidFill>
            </a:endParaRPr>
          </a:p>
        </p:txBody>
      </p:sp>
      <p:pic>
        <p:nvPicPr>
          <p:cNvPr id="106" name="Google Shape;106;p20"/>
          <p:cNvPicPr preferRelativeResize="0"/>
          <p:nvPr/>
        </p:nvPicPr>
        <p:blipFill>
          <a:blip r:embed="rId3">
            <a:alphaModFix/>
          </a:blip>
          <a:stretch>
            <a:fillRect/>
          </a:stretch>
        </p:blipFill>
        <p:spPr>
          <a:xfrm>
            <a:off x="7037526" y="3864500"/>
            <a:ext cx="1950272" cy="11324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216150" y="2539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D966"/>
                </a:solidFill>
              </a:rPr>
              <a:t>Determine Questions &amp; Distribution Framework</a:t>
            </a:r>
            <a:endParaRPr>
              <a:solidFill>
                <a:srgbClr val="FFD966"/>
              </a:solidFill>
            </a:endParaRPr>
          </a:p>
        </p:txBody>
      </p:sp>
      <p:sp>
        <p:nvSpPr>
          <p:cNvPr id="112" name="Google Shape;112;p21"/>
          <p:cNvSpPr txBox="1">
            <a:spLocks noGrp="1"/>
          </p:cNvSpPr>
          <p:nvPr>
            <p:ph type="body" idx="1"/>
          </p:nvPr>
        </p:nvSpPr>
        <p:spPr>
          <a:xfrm>
            <a:off x="216150" y="731100"/>
            <a:ext cx="5628600" cy="419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FEFEF"/>
                </a:solidFill>
              </a:rPr>
              <a:t>GET CREATIVE! HAVE A PLAN! </a:t>
            </a:r>
            <a:endParaRPr>
              <a:solidFill>
                <a:srgbClr val="EFEFEF"/>
              </a:solidFill>
            </a:endParaRPr>
          </a:p>
          <a:p>
            <a:pPr marL="457200" lvl="0" indent="-311150" algn="l" rtl="0">
              <a:spcBef>
                <a:spcPts val="1600"/>
              </a:spcBef>
              <a:spcAft>
                <a:spcPts val="0"/>
              </a:spcAft>
              <a:buClr>
                <a:srgbClr val="EFEFEF"/>
              </a:buClr>
              <a:buSzPts val="1300"/>
              <a:buChar char="●"/>
            </a:pPr>
            <a:r>
              <a:rPr lang="en" sz="1300">
                <a:solidFill>
                  <a:srgbClr val="EFEFEF"/>
                </a:solidFill>
              </a:rPr>
              <a:t>Perception Questions = Likert Scale (1-10) </a:t>
            </a:r>
            <a:endParaRPr sz="1300">
              <a:solidFill>
                <a:srgbClr val="EFEFEF"/>
              </a:solidFill>
            </a:endParaRPr>
          </a:p>
          <a:p>
            <a:pPr marL="914400" lvl="1" indent="-311150" algn="l" rtl="0">
              <a:spcBef>
                <a:spcPts val="0"/>
              </a:spcBef>
              <a:spcAft>
                <a:spcPts val="0"/>
              </a:spcAft>
              <a:buClr>
                <a:srgbClr val="EFEFEF"/>
              </a:buClr>
              <a:buSzPts val="1300"/>
              <a:buChar char="○"/>
            </a:pPr>
            <a:r>
              <a:rPr lang="en" sz="1300">
                <a:solidFill>
                  <a:srgbClr val="EFEFEF"/>
                </a:solidFill>
              </a:rPr>
              <a:t>I FEEL, I THINK, I BELIEVE, I KNOW, I CAN </a:t>
            </a:r>
            <a:endParaRPr sz="1300">
              <a:solidFill>
                <a:srgbClr val="EFEFEF"/>
              </a:solidFill>
            </a:endParaRPr>
          </a:p>
          <a:p>
            <a:pPr marL="457200" lvl="0" indent="-311150" algn="l" rtl="0">
              <a:spcBef>
                <a:spcPts val="0"/>
              </a:spcBef>
              <a:spcAft>
                <a:spcPts val="0"/>
              </a:spcAft>
              <a:buClr>
                <a:srgbClr val="EFEFEF"/>
              </a:buClr>
              <a:buSzPts val="1300"/>
              <a:buChar char="●"/>
            </a:pPr>
            <a:r>
              <a:rPr lang="en" sz="1300">
                <a:solidFill>
                  <a:srgbClr val="EFEFEF"/>
                </a:solidFill>
              </a:rPr>
              <a:t>Ask students to fill out needs assessment during the initial classroom visit in the FALL or during registration in the spring for next year planning </a:t>
            </a:r>
            <a:endParaRPr sz="1300">
              <a:solidFill>
                <a:srgbClr val="EFEFEF"/>
              </a:solidFill>
            </a:endParaRPr>
          </a:p>
          <a:p>
            <a:pPr marL="457200" lvl="0" indent="-311150" algn="l" rtl="0">
              <a:spcBef>
                <a:spcPts val="0"/>
              </a:spcBef>
              <a:spcAft>
                <a:spcPts val="0"/>
              </a:spcAft>
              <a:buClr>
                <a:srgbClr val="EFEFEF"/>
              </a:buClr>
              <a:buSzPts val="1300"/>
              <a:buChar char="●"/>
            </a:pPr>
            <a:r>
              <a:rPr lang="en" sz="1300">
                <a:solidFill>
                  <a:srgbClr val="EFEFEF"/>
                </a:solidFill>
              </a:rPr>
              <a:t>Have incoming 9th graders fill out a needs assessment during 8th grade registration/orientation </a:t>
            </a:r>
            <a:endParaRPr sz="1300">
              <a:solidFill>
                <a:srgbClr val="EFEFEF"/>
              </a:solidFill>
            </a:endParaRPr>
          </a:p>
          <a:p>
            <a:pPr marL="457200" lvl="0" indent="-311150" algn="l" rtl="0">
              <a:spcBef>
                <a:spcPts val="0"/>
              </a:spcBef>
              <a:spcAft>
                <a:spcPts val="0"/>
              </a:spcAft>
              <a:buClr>
                <a:srgbClr val="EFEFEF"/>
              </a:buClr>
              <a:buSzPts val="1300"/>
              <a:buChar char="●"/>
            </a:pPr>
            <a:r>
              <a:rPr lang="en" sz="1300">
                <a:solidFill>
                  <a:srgbClr val="EFEFEF"/>
                </a:solidFill>
              </a:rPr>
              <a:t>Have PTA, ELAC, or other evening parent clubs/school organizations put the survey on their agenda and ask them to have parents fill it out (digitally &amp; electronically)</a:t>
            </a:r>
            <a:endParaRPr sz="1300">
              <a:solidFill>
                <a:srgbClr val="EFEFEF"/>
              </a:solidFill>
            </a:endParaRPr>
          </a:p>
          <a:p>
            <a:pPr marL="457200" lvl="0" indent="-311150" algn="l" rtl="0">
              <a:spcBef>
                <a:spcPts val="0"/>
              </a:spcBef>
              <a:spcAft>
                <a:spcPts val="0"/>
              </a:spcAft>
              <a:buClr>
                <a:srgbClr val="EFEFEF"/>
              </a:buClr>
              <a:buSzPts val="1300"/>
              <a:buChar char="●"/>
            </a:pPr>
            <a:r>
              <a:rPr lang="en" sz="1300">
                <a:solidFill>
                  <a:srgbClr val="EFEFEF"/>
                </a:solidFill>
              </a:rPr>
              <a:t>Always have paper copies for students/parents w/out wifi or phones </a:t>
            </a:r>
            <a:endParaRPr sz="1300">
              <a:solidFill>
                <a:srgbClr val="EFEFEF"/>
              </a:solidFill>
            </a:endParaRPr>
          </a:p>
          <a:p>
            <a:pPr marL="457200" lvl="0" indent="-311150" algn="l" rtl="0">
              <a:spcBef>
                <a:spcPts val="0"/>
              </a:spcBef>
              <a:spcAft>
                <a:spcPts val="0"/>
              </a:spcAft>
              <a:buClr>
                <a:srgbClr val="EFEFEF"/>
              </a:buClr>
              <a:buSzPts val="1300"/>
              <a:buChar char="●"/>
            </a:pPr>
            <a:r>
              <a:rPr lang="en" sz="1300">
                <a:solidFill>
                  <a:srgbClr val="EFEFEF"/>
                </a:solidFill>
              </a:rPr>
              <a:t>Ask Club or Program Advisors to partner with you and have students fill out needs assessments for participation points. This data benefits them also! </a:t>
            </a:r>
            <a:endParaRPr sz="1300">
              <a:solidFill>
                <a:srgbClr val="EFEFEF"/>
              </a:solidFill>
            </a:endParaRPr>
          </a:p>
          <a:p>
            <a:pPr marL="457200" lvl="0" indent="-311150" algn="l" rtl="0">
              <a:spcBef>
                <a:spcPts val="0"/>
              </a:spcBef>
              <a:spcAft>
                <a:spcPts val="0"/>
              </a:spcAft>
              <a:buClr>
                <a:srgbClr val="EFEFEF"/>
              </a:buClr>
              <a:buSzPts val="1300"/>
              <a:buChar char="●"/>
            </a:pPr>
            <a:r>
              <a:rPr lang="en" sz="1300">
                <a:solidFill>
                  <a:srgbClr val="EFEFEF"/>
                </a:solidFill>
              </a:rPr>
              <a:t>Give incentives (first ten students to complete, random drawings, class with most participation ,etc) </a:t>
            </a:r>
            <a:endParaRPr sz="1300">
              <a:solidFill>
                <a:srgbClr val="EFEFEF"/>
              </a:solidFill>
            </a:endParaRPr>
          </a:p>
        </p:txBody>
      </p:sp>
      <p:pic>
        <p:nvPicPr>
          <p:cNvPr id="113" name="Google Shape;113;p21"/>
          <p:cNvPicPr preferRelativeResize="0"/>
          <p:nvPr/>
        </p:nvPicPr>
        <p:blipFill>
          <a:blip r:embed="rId3">
            <a:alphaModFix/>
          </a:blip>
          <a:stretch>
            <a:fillRect/>
          </a:stretch>
        </p:blipFill>
        <p:spPr>
          <a:xfrm>
            <a:off x="7133800" y="1463600"/>
            <a:ext cx="1209900" cy="805600"/>
          </a:xfrm>
          <a:prstGeom prst="rect">
            <a:avLst/>
          </a:prstGeom>
          <a:noFill/>
          <a:ln>
            <a:noFill/>
          </a:ln>
        </p:spPr>
      </p:pic>
      <p:pic>
        <p:nvPicPr>
          <p:cNvPr id="114" name="Google Shape;114;p21"/>
          <p:cNvPicPr preferRelativeResize="0"/>
          <p:nvPr/>
        </p:nvPicPr>
        <p:blipFill>
          <a:blip r:embed="rId4">
            <a:alphaModFix/>
          </a:blip>
          <a:stretch>
            <a:fillRect/>
          </a:stretch>
        </p:blipFill>
        <p:spPr>
          <a:xfrm>
            <a:off x="5924275" y="2337250"/>
            <a:ext cx="3131025" cy="2432375"/>
          </a:xfrm>
          <a:prstGeom prst="rect">
            <a:avLst/>
          </a:prstGeom>
          <a:noFill/>
          <a:ln>
            <a:noFill/>
          </a:ln>
        </p:spPr>
      </p:pic>
      <p:sp>
        <p:nvSpPr>
          <p:cNvPr id="115" name="Google Shape;115;p21"/>
          <p:cNvSpPr txBox="1"/>
          <p:nvPr/>
        </p:nvSpPr>
        <p:spPr>
          <a:xfrm>
            <a:off x="7038475" y="4615800"/>
            <a:ext cx="1209900" cy="37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hlinkClick r:id="rId5"/>
              </a:rPr>
              <a:t>ASCA Handout</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1805</Words>
  <Application>Microsoft Office PowerPoint</Application>
  <PresentationFormat>On-screen Show (16:9)</PresentationFormat>
  <Paragraphs>194</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Playfair Display Regular</vt:lpstr>
      <vt:lpstr>Times New Roman</vt:lpstr>
      <vt:lpstr>Arial</vt:lpstr>
      <vt:lpstr>Lobster</vt:lpstr>
      <vt:lpstr>Roboto</vt:lpstr>
      <vt:lpstr>Simple Light</vt:lpstr>
      <vt:lpstr>Essential Advocacy for School Counselors During the Budget Crisis and COVID-19</vt:lpstr>
      <vt:lpstr>Objectives</vt:lpstr>
      <vt:lpstr>Agenda</vt:lpstr>
      <vt:lpstr>We’ve Been Here Before...</vt:lpstr>
      <vt:lpstr>California State Budget Headlines</vt:lpstr>
      <vt:lpstr>PowerPoint Presentation</vt:lpstr>
      <vt:lpstr>How Do Districts Make Staffing Decisions? </vt:lpstr>
      <vt:lpstr>STEP 1 : Needs Assessment</vt:lpstr>
      <vt:lpstr>Determine Questions &amp; Distribution Framework</vt:lpstr>
      <vt:lpstr>Helpful Considerations</vt:lpstr>
      <vt:lpstr>Sample Needs Assessments </vt:lpstr>
      <vt:lpstr>Have A Question Bank</vt:lpstr>
      <vt:lpstr>Best Practice:  Needs Assessment During COVID-19 </vt:lpstr>
      <vt:lpstr>Sunnymead Middle School</vt:lpstr>
      <vt:lpstr>PowerPoint Presentation</vt:lpstr>
      <vt:lpstr>Plan &amp; Collaborate</vt:lpstr>
      <vt:lpstr>Purpose of the Questions = Action Steps</vt:lpstr>
      <vt:lpstr>Purpose of the Questions = Action Steps</vt:lpstr>
      <vt:lpstr>PowerPoint Presentation</vt:lpstr>
      <vt:lpstr>Share Data to Key Stakeholders</vt:lpstr>
      <vt:lpstr>Using Data to Drive Your School Counseling Program </vt:lpstr>
      <vt:lpstr>Using Data and Needs to Drive Program</vt:lpstr>
      <vt:lpstr>The Results </vt:lpstr>
      <vt:lpstr>Annual Student Outcome Goal Plan</vt:lpstr>
      <vt:lpstr>Annual  Student Outcome  Goal Plan</vt:lpstr>
      <vt:lpstr>Aligning Your Goals to the ASCA National Model</vt:lpstr>
      <vt:lpstr>Aligning Your Goals to the ASCA National Model </vt:lpstr>
      <vt:lpstr>Aligning Your Goals to the ASCA National Model </vt:lpstr>
      <vt:lpstr>Best Practice-- Adapting SMART Goals During COVID-19</vt:lpstr>
      <vt:lpstr>A Call to Action</vt:lpstr>
      <vt:lpstr>Where Do We Go From Here?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Advocacy for School Counselors During the Budget Crisis and COVID-19</dc:title>
  <cp:lastModifiedBy>Cherrie Cunningham</cp:lastModifiedBy>
  <cp:revision>1</cp:revision>
  <dcterms:modified xsi:type="dcterms:W3CDTF">2020-05-27T17:15:44Z</dcterms:modified>
</cp:coreProperties>
</file>