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6858000" cy="9144000"/>
  <p:embeddedFontLst>
    <p:embeddedFont>
      <p:font typeface="Roboto Thin"/>
      <p:regular r:id="rId47"/>
      <p:bold r:id="rId48"/>
      <p:italic r:id="rId49"/>
      <p:boldItalic r:id="rId50"/>
    </p:embeddedFont>
    <p:embeddedFont>
      <p:font typeface="Roboto"/>
      <p:regular r:id="rId51"/>
      <p:bold r:id="rId52"/>
      <p:italic r:id="rId53"/>
      <p:boldItalic r:id="rId54"/>
    </p:embeddedFont>
    <p:embeddedFont>
      <p:font typeface="Roboto Medium"/>
      <p:regular r:id="rId55"/>
      <p:bold r:id="rId56"/>
      <p:italic r:id="rId57"/>
      <p:boldItalic r:id="rId58"/>
    </p:embeddedFont>
    <p:embeddedFont>
      <p:font typeface="Nixie One"/>
      <p:regular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F6C4D9-F41E-410D-B958-5F9B63EAA3E3}">
  <a:tblStyle styleId="{05F6C4D9-F41E-410D-B958-5F9B63EAA3E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ED4CAD5-3BBE-4EBF-A7B7-1F71231EA09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Thin-bold.fntdata"/><Relationship Id="rId47" Type="http://schemas.openxmlformats.org/officeDocument/2006/relationships/font" Target="fonts/RobotoThin-regular.fntdata"/><Relationship Id="rId49" Type="http://schemas.openxmlformats.org/officeDocument/2006/relationships/font" Target="fonts/RobotoThin-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regular.fntdata"/><Relationship Id="rId50" Type="http://schemas.openxmlformats.org/officeDocument/2006/relationships/font" Target="fonts/RobotoThin-boldItalic.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4.xml"/><Relationship Id="rId55" Type="http://schemas.openxmlformats.org/officeDocument/2006/relationships/font" Target="fonts/RobotoMedium-regular.fntdata"/><Relationship Id="rId10" Type="http://schemas.openxmlformats.org/officeDocument/2006/relationships/slide" Target="slides/slide3.xml"/><Relationship Id="rId54" Type="http://schemas.openxmlformats.org/officeDocument/2006/relationships/font" Target="fonts/Roboto-boldItalic.fntdata"/><Relationship Id="rId13" Type="http://schemas.openxmlformats.org/officeDocument/2006/relationships/slide" Target="slides/slide6.xml"/><Relationship Id="rId57" Type="http://schemas.openxmlformats.org/officeDocument/2006/relationships/font" Target="fonts/RobotoMedium-italic.fntdata"/><Relationship Id="rId12" Type="http://schemas.openxmlformats.org/officeDocument/2006/relationships/slide" Target="slides/slide5.xml"/><Relationship Id="rId56" Type="http://schemas.openxmlformats.org/officeDocument/2006/relationships/font" Target="fonts/RobotoMedium-bold.fntdata"/><Relationship Id="rId15" Type="http://schemas.openxmlformats.org/officeDocument/2006/relationships/slide" Target="slides/slide8.xml"/><Relationship Id="rId59" Type="http://schemas.openxmlformats.org/officeDocument/2006/relationships/font" Target="fonts/NixieOne-regular.fntdata"/><Relationship Id="rId14" Type="http://schemas.openxmlformats.org/officeDocument/2006/relationships/slide" Target="slides/slide7.xml"/><Relationship Id="rId58" Type="http://schemas.openxmlformats.org/officeDocument/2006/relationships/font" Target="fonts/RobotoMedium-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cec.us/race-to-rigor/" TargetMode="External"/><Relationship Id="rId3" Type="http://schemas.openxmlformats.org/officeDocument/2006/relationships/hyperlink" Target="https://apreadiness.ucr.edu/ap-readiness-registration"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lobalmeet.webcasts.com/starthere.jsp?ei=1331023&amp;tp_key=3c8f0ffa3b"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source.org/2020/university-of-california-must-stop-all-use-of-sat-and-act-in-admissions-judge-orders/639499"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 Catalina and Gil</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089582cd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9089582cd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Ask: What do you know about the SAT? </a:t>
            </a:r>
            <a:r>
              <a:rPr lang="en">
                <a:solidFill>
                  <a:schemeClr val="dk1"/>
                </a:solidFill>
              </a:rPr>
              <a:t>This is an opportunity to learn about participants’ prior knowledge.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assessments in the SAT Suite have two sections: The Evidence-Based Reading and Writing section, and the Math section.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Evidence-Based Reading and Writing section comprises two tests: the Reading Test and the Writing and Language Test.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Math section has two portions: a portion in which students are allowed to use a calculator and a portion in which they are not allowed to use a calculator.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SAT Essay is optional, only available on the SAT (not on the PSAT/NMSQT, PSAT 10, or PSAT 8/9) and earns scores separate from the 1600 scale.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Verdana"/>
                <a:ea typeface="Verdana"/>
                <a:cs typeface="Verdana"/>
                <a:sym typeface="Verdana"/>
              </a:rPr>
              <a:t>The length of the SAT is three hours, with an added 50 minutes for the essay.</a:t>
            </a:r>
            <a:endParaRPr>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Verdana"/>
                <a:ea typeface="Verdana"/>
                <a:cs typeface="Verdana"/>
                <a:sym typeface="Verdana"/>
              </a:rPr>
              <a:t>PSAT-Related Assessments have the same format as the SAT.  The Essay is only offered on the SAT</a:t>
            </a:r>
            <a:endParaRPr b="1">
              <a:solidFill>
                <a:schemeClr val="dk1"/>
              </a:solidFill>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9089582c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9089582c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Depending on what grade a student is in when they take the PSAT test the College Board has established benchmark scores. The scores listed here represent the estimated score by grade level that a student needs to have a 75% confidence level that he/she is on track to earn at least a “C” grade in the first-semester of a credit-bearing subject related course.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9089582cd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9089582cd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Gil - </a:t>
            </a:r>
            <a:endParaRPr/>
          </a:p>
          <a:p>
            <a:pPr indent="0" lvl="0" marL="0" rtl="0" algn="l">
              <a:spcBef>
                <a:spcPts val="0"/>
              </a:spcBef>
              <a:spcAft>
                <a:spcPts val="0"/>
              </a:spcAft>
              <a:buNone/>
            </a:pPr>
            <a:r>
              <a:rPr lang="en"/>
              <a:t>At this time no Riverside school districts are signed up for any Fall testing during the school day. The PSAT subsidy will be open all year. We will work together to aim for the Grade 10 Spring Testing. Is there any discussion needed on Grade 11 Fall PSAT at this time? Grade 11 PSAT/NMSQT is not eligible for the RCOE subsidy.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Kenyatta - additional information or comments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93222ff65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93222ff65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dates. Note the new January date recently added.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93222ff65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93222ff65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11th grade students may only take the PSAT/NMSQT once.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8fc6e709d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8fc6e709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PSAT - the why behind the test and how to utilize results</a:t>
            </a:r>
            <a:endParaRPr sz="1800">
              <a:solidFill>
                <a:schemeClr val="dk1"/>
              </a:solidFill>
            </a:endParaRPr>
          </a:p>
          <a:p>
            <a:pPr indent="457200" lvl="0" marL="0" rtl="0" algn="l">
              <a:lnSpc>
                <a:spcPct val="115000"/>
              </a:lnSpc>
              <a:spcBef>
                <a:spcPts val="1600"/>
              </a:spcBef>
              <a:spcAft>
                <a:spcPts val="0"/>
              </a:spcAft>
              <a:buClr>
                <a:schemeClr val="dk1"/>
              </a:buClr>
              <a:buSzPts val="1100"/>
              <a:buFont typeface="Arial"/>
              <a:buNone/>
            </a:pPr>
            <a:r>
              <a:rPr lang="en" sz="1800">
                <a:solidFill>
                  <a:schemeClr val="dk1"/>
                </a:solidFill>
              </a:rPr>
              <a:t>Instructional planning reports</a:t>
            </a:r>
            <a:endParaRPr sz="1800">
              <a:solidFill>
                <a:schemeClr val="dk1"/>
              </a:solidFill>
            </a:endParaRPr>
          </a:p>
          <a:p>
            <a:pPr indent="457200" lvl="0" marL="0" rtl="0" algn="l">
              <a:lnSpc>
                <a:spcPct val="115000"/>
              </a:lnSpc>
              <a:spcBef>
                <a:spcPts val="1600"/>
              </a:spcBef>
              <a:spcAft>
                <a:spcPts val="0"/>
              </a:spcAft>
              <a:buClr>
                <a:schemeClr val="dk1"/>
              </a:buClr>
              <a:buSzPts val="1100"/>
              <a:buFont typeface="Arial"/>
              <a:buNone/>
            </a:pPr>
            <a:r>
              <a:rPr lang="en" sz="1800">
                <a:solidFill>
                  <a:schemeClr val="dk1"/>
                </a:solidFill>
              </a:rPr>
              <a:t>Dates - Fall</a:t>
            </a:r>
            <a:endParaRPr sz="1800">
              <a:solidFill>
                <a:schemeClr val="dk1"/>
              </a:solidFill>
            </a:endParaRPr>
          </a:p>
          <a:p>
            <a:pPr indent="0" lvl="0" marL="457200" rtl="0" algn="l">
              <a:lnSpc>
                <a:spcPct val="115000"/>
              </a:lnSpc>
              <a:spcBef>
                <a:spcPts val="1600"/>
              </a:spcBef>
              <a:spcAft>
                <a:spcPts val="0"/>
              </a:spcAft>
              <a:buClr>
                <a:schemeClr val="dk1"/>
              </a:buClr>
              <a:buSzPts val="1100"/>
              <a:buFont typeface="Arial"/>
              <a:buNone/>
            </a:pPr>
            <a:r>
              <a:rPr lang="en" sz="1800">
                <a:solidFill>
                  <a:schemeClr val="dk1"/>
                </a:solidFill>
              </a:rPr>
              <a:t>Dates - Spring administration</a:t>
            </a:r>
            <a:endParaRPr sz="1800">
              <a:solidFill>
                <a:schemeClr val="dk1"/>
              </a:solidFill>
            </a:endParaRPr>
          </a:p>
          <a:p>
            <a:pPr indent="0" lvl="0" marL="457200" rtl="0" algn="l">
              <a:lnSpc>
                <a:spcPct val="115000"/>
              </a:lnSpc>
              <a:spcBef>
                <a:spcPts val="1600"/>
              </a:spcBef>
              <a:spcAft>
                <a:spcPts val="1600"/>
              </a:spcAft>
              <a:buClr>
                <a:schemeClr val="dk1"/>
              </a:buClr>
              <a:buSzPts val="1100"/>
              <a:buFont typeface="Arial"/>
              <a:buNone/>
            </a:pPr>
            <a:r>
              <a:rPr lang="en" sz="1800">
                <a:solidFill>
                  <a:schemeClr val="dk1"/>
                </a:solidFill>
              </a:rPr>
              <a:t>College Board professional development behind the test results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91d75a14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91d75a14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93222ff654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93222ff654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93222ff65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93222ff65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9089582c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9089582c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Gil - Shifting gears - let’s discuss AP testing. As you know, RCOE has a data sharing agreement with each district in Riverside County. THis gives us the ability to support you with data questions, access, and reports. The RCOE College and Career Readiness Unit is also available to host informational meetings and staff trainings related to AP Courses. Contact Gil Compton for follow up.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93c6d5b01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93c6d5b01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8fc6e709d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8fc6e709d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8fc6e709d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8fc6e709d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on the Equity and Excellence Report - </a:t>
            </a:r>
            <a:r>
              <a:rPr lang="en" sz="900">
                <a:solidFill>
                  <a:srgbClr val="505050"/>
                </a:solidFill>
                <a:highlight>
                  <a:srgbClr val="FFFFFF"/>
                </a:highlight>
              </a:rPr>
              <a:t>This report provides you with a means to assess both the equity and excellence of your school’s AP program. Specifically, it shows the proportion of your school’s entire senior class who scored a 3 or higher on an AP Exam at any point during high school. Additionally, you can see what percentage of your school’s entire tenth, eleventh, and twelfth grade classes took and scored a 3 or higher on at least one AP Exam in May 2020.</a:t>
            </a:r>
            <a:endParaRPr sz="900">
              <a:solidFill>
                <a:srgbClr val="505050"/>
              </a:solidFill>
              <a:highlight>
                <a:srgbClr val="FFFFFF"/>
              </a:highlight>
            </a:endParaRPr>
          </a:p>
          <a:p>
            <a:pPr indent="0" lvl="0" marL="0" rtl="0" algn="l">
              <a:spcBef>
                <a:spcPts val="0"/>
              </a:spcBef>
              <a:spcAft>
                <a:spcPts val="0"/>
              </a:spcAft>
              <a:buClr>
                <a:schemeClr val="dk1"/>
              </a:buClr>
              <a:buSzPts val="1100"/>
              <a:buFont typeface="Arial"/>
              <a:buNone/>
            </a:pPr>
            <a:r>
              <a:rPr lang="en" sz="900">
                <a:solidFill>
                  <a:srgbClr val="505050"/>
                </a:solidFill>
                <a:highlight>
                  <a:srgbClr val="FFFFFF"/>
                </a:highlight>
              </a:rPr>
              <a:t>In this calculation, students who score a 3 or higher on an AP Exam are counted only once, regardless of how many AP Exams they took and were successful in. There is no way to inflate this percentage by restricting access to AP; students who earn 1s or 2s on AP Exams neither increase nor reduce the percentage. In addition, by showing the proportion of the overall population — not just the AP classroom — educators are better able to determine the extent to which their overall population is receiving access to advanced academics in high school.</a:t>
            </a:r>
            <a:endParaRPr sz="900">
              <a:solidFill>
                <a:srgbClr val="505050"/>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0fd49f8dd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90fd49f8dd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8fc6e709d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8fc6e709d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90fd49f8dd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90fd49f8dd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Every AP student should register for the exam before November 13 because there is no risk to do</a:t>
            </a:r>
            <a:endParaRPr/>
          </a:p>
          <a:p>
            <a:pPr indent="0" lvl="0" marL="0" rtl="0" algn="l">
              <a:spcBef>
                <a:spcPts val="0"/>
              </a:spcBef>
              <a:spcAft>
                <a:spcPts val="0"/>
              </a:spcAft>
              <a:buClr>
                <a:schemeClr val="dk1"/>
              </a:buClr>
              <a:buSzPts val="1100"/>
              <a:buFont typeface="Arial"/>
              <a:buNone/>
            </a:pPr>
            <a:r>
              <a:rPr lang="en"/>
              <a:t>so: given this year’s unusual circumstances, we’ll waive the $40 per exam cancellation or unused</a:t>
            </a:r>
            <a:endParaRPr/>
          </a:p>
          <a:p>
            <a:pPr indent="0" lvl="0" marL="0" rtl="0" algn="l">
              <a:spcBef>
                <a:spcPts val="0"/>
              </a:spcBef>
              <a:spcAft>
                <a:spcPts val="0"/>
              </a:spcAft>
              <a:buClr>
                <a:schemeClr val="dk1"/>
              </a:buClr>
              <a:buSzPts val="1100"/>
              <a:buFont typeface="Arial"/>
              <a:buNone/>
            </a:pPr>
            <a:r>
              <a:rPr lang="en"/>
              <a:t>exam fee for any student who decides not to test.</a:t>
            </a:r>
            <a:endParaRPr/>
          </a:p>
          <a:p>
            <a:pPr indent="0" lvl="0" marL="0" rtl="0" algn="l">
              <a:spcBef>
                <a:spcPts val="0"/>
              </a:spcBef>
              <a:spcAft>
                <a:spcPts val="0"/>
              </a:spcAft>
              <a:buClr>
                <a:schemeClr val="dk1"/>
              </a:buClr>
              <a:buSzPts val="1100"/>
              <a:buFont typeface="Arial"/>
              <a:buNone/>
            </a:pPr>
            <a:r>
              <a:rPr lang="en"/>
              <a:t>•</a:t>
            </a:r>
            <a:endParaRPr/>
          </a:p>
          <a:p>
            <a:pPr indent="0" lvl="0" marL="0" rtl="0" algn="l">
              <a:spcBef>
                <a:spcPts val="0"/>
              </a:spcBef>
              <a:spcAft>
                <a:spcPts val="0"/>
              </a:spcAft>
              <a:buClr>
                <a:schemeClr val="dk1"/>
              </a:buClr>
              <a:buSzPts val="1100"/>
              <a:buFont typeface="Arial"/>
              <a:buNone/>
            </a:pPr>
            <a:r>
              <a:rPr lang="en"/>
              <a:t>Students who don’t register by November 13 and then decide they want to test will incur the usual</a:t>
            </a:r>
            <a:endParaRPr/>
          </a:p>
          <a:p>
            <a:pPr indent="0" lvl="0" marL="0" rtl="0" algn="l">
              <a:spcBef>
                <a:spcPts val="0"/>
              </a:spcBef>
              <a:spcAft>
                <a:spcPts val="0"/>
              </a:spcAft>
              <a:buClr>
                <a:schemeClr val="dk1"/>
              </a:buClr>
              <a:buSzPts val="1100"/>
              <a:buFont typeface="Arial"/>
              <a:buNone/>
            </a:pPr>
            <a:r>
              <a:rPr lang="en"/>
              <a:t>$40 late registration</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91702404f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91702404f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http://www.rcec.us/race-to-rigor/</a:t>
            </a:r>
            <a:r>
              <a:rPr lang="en"/>
              <a:t>  to watch the AP Readiness onboarding video and download the PPT uses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https://apreadiness.ucr.edu/ap-readiness-registration</a:t>
            </a:r>
            <a:r>
              <a:rPr lang="en"/>
              <a:t> Link for students and teachers to register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90fd49f8dd_0_1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90fd49f8dd_0_1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91702404f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91702404f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91702404f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91702404f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171 students attended the APR Program for six or more sessions. We are setting a goal for this number to increase to 300 students this year. </a:t>
            </a:r>
            <a:endParaRPr/>
          </a:p>
          <a:p>
            <a:pPr indent="0" lvl="0" marL="0" rtl="0" algn="l">
              <a:spcBef>
                <a:spcPts val="0"/>
              </a:spcBef>
              <a:spcAft>
                <a:spcPts val="0"/>
              </a:spcAft>
              <a:buNone/>
            </a:pPr>
            <a:r>
              <a:rPr lang="en"/>
              <a:t>Attendance rate for the entire program was 29% last year. We are setting a goal to hit 40% attendance rate this year. Imagine what this will do to our AP Examination data!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90fd49f8dd_0_1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90fd49f8dd_0_1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171 students attended the APR Program for six or more sessions. We are setting a goal for this number to increase to 300 students this year.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Attendance rate for the entire program was 29% last year. We are setting a goal to hit 40% attendance rate this year. Imagine what this will do to our AP Examination data!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8fc6e709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fc6e709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Gil</a:t>
            </a:r>
            <a:endParaRPr/>
          </a:p>
          <a:p>
            <a:pPr indent="0" lvl="0" marL="0" rtl="0" algn="l">
              <a:spcBef>
                <a:spcPts val="0"/>
              </a:spcBef>
              <a:spcAft>
                <a:spcPts val="0"/>
              </a:spcAft>
              <a:buNone/>
            </a:pPr>
            <a:r>
              <a:rPr lang="en" u="sng">
                <a:solidFill>
                  <a:schemeClr val="hlink"/>
                </a:solidFill>
                <a:hlinkClick r:id="rId2"/>
              </a:rPr>
              <a:t>https://globalmeet.webcasts.com/starthere.jsp?ei=1331023&amp;tp_key=3c8f0ffa3b</a:t>
            </a:r>
            <a:r>
              <a:rPr lang="en"/>
              <a:t> </a:t>
            </a:r>
            <a:r>
              <a:rPr lang="en" sz="3300">
                <a:solidFill>
                  <a:srgbClr val="FFFFFF"/>
                </a:solidFill>
                <a:highlight>
                  <a:srgbClr val="00AEEC"/>
                </a:highlight>
                <a:latin typeface="Roboto"/>
                <a:ea typeface="Roboto"/>
                <a:cs typeface="Roboto"/>
                <a:sym typeface="Roboto"/>
              </a:rPr>
              <a:t>College Board Counselor Workshop 2020 - California</a:t>
            </a:r>
            <a:endParaRPr sz="3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90fd49f8dd_0_1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90fd49f8dd_0_1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another way to look at the data.</a:t>
            </a:r>
            <a:endParaRPr/>
          </a:p>
          <a:p>
            <a:pPr indent="0" lvl="0" marL="0" rtl="0" algn="l">
              <a:spcBef>
                <a:spcPts val="0"/>
              </a:spcBef>
              <a:spcAft>
                <a:spcPts val="0"/>
              </a:spcAft>
              <a:buNone/>
            </a:pPr>
            <a:r>
              <a:rPr lang="en"/>
              <a:t>GIl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91d9ef8f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91d9ef8f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working on school specific data reports. Contact Gil Compton for details. We can provide you with the list of students who attended, which subject they attended, if they took the AP Exam, and their score.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90fd49f8dd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90fd49f8dd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90fd49f8dd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90fd49f8dd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90fd49f8d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90fd49f8d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90fd49f8d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90fd49f8d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90fd49f8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90fd49f8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90fd49f8d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90fd49f8d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91702404f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91702404f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u="sng">
                <a:solidFill>
                  <a:schemeClr val="dk1"/>
                </a:solidFill>
              </a:rPr>
              <a:t>Structure</a:t>
            </a:r>
            <a:r>
              <a:rPr lang="en">
                <a:solidFill>
                  <a:schemeClr val="dk1"/>
                </a:solidFill>
              </a:rPr>
              <a:t>: Two 2-hour interactive workshops (Fall and Winter?)--unlimited # of participants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u="sng">
                <a:solidFill>
                  <a:schemeClr val="dk1"/>
                </a:solidFill>
              </a:rPr>
              <a:t>Goals</a:t>
            </a:r>
            <a:r>
              <a:rPr lang="en">
                <a:solidFill>
                  <a:schemeClr val="dk1"/>
                </a:solidFill>
              </a:rPr>
              <a:t>: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Build interest and investment in equitable grading so that schools can pursue this work (via book/article study, PLC's)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Generate support among teachers to join county-supported cohorts in 2021-22</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u="sng">
                <a:solidFill>
                  <a:schemeClr val="dk1"/>
                </a:solidFill>
              </a:rPr>
              <a:t>Content</a:t>
            </a:r>
            <a:r>
              <a:rPr lang="en">
                <a:solidFill>
                  <a:schemeClr val="dk1"/>
                </a:solidFill>
              </a:rPr>
              <a:t>: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Overview of history of </a:t>
            </a:r>
            <a:r>
              <a:rPr lang="en">
                <a:solidFill>
                  <a:srgbClr val="1A1A1A"/>
                </a:solidFill>
              </a:rPr>
              <a:t>the history of </a:t>
            </a:r>
            <a:r>
              <a:rPr lang="en">
                <a:solidFill>
                  <a:schemeClr val="dk1"/>
                </a:solidFill>
              </a:rPr>
              <a:t>traditional grading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urgency to make grading more equitable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Introduction to equitable grading and example practices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rgbClr val="191919"/>
                </a:solidFill>
              </a:rPr>
              <a:t>Evidence of the impact of </a:t>
            </a:r>
            <a:r>
              <a:rPr lang="en">
                <a:solidFill>
                  <a:schemeClr val="dk1"/>
                </a:solidFill>
              </a:rPr>
              <a:t>equitable grading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rgbClr val="191919"/>
                </a:solidFill>
              </a:rPr>
              <a:t>Grading during remote </a:t>
            </a:r>
            <a:r>
              <a:rPr lang="en">
                <a:solidFill>
                  <a:schemeClr val="dk1"/>
                </a:solidFill>
              </a:rPr>
              <a:t>learning</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91d7f0fd9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91d7f0fd9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924d667e0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924d667e0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1d9ef89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91d9ef89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93c6d5b01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93c6d5b01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93c26852c4_2_215:notes"/>
          <p:cNvSpPr/>
          <p:nvPr>
            <p:ph idx="2" type="sldImg"/>
          </p:nvPr>
        </p:nvSpPr>
        <p:spPr>
          <a:xfrm>
            <a:off x="397565" y="685488"/>
            <a:ext cx="606287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93c26852c4_2_215: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400" u="sng">
                <a:solidFill>
                  <a:schemeClr val="hlink"/>
                </a:solidFill>
                <a:hlinkClick r:id="rId2"/>
              </a:rPr>
              <a:t>https://edsource.org/2020/university-of-california-must-stop-all-use-of-sat-and-act-in-admissions-judge-orders/639499</a:t>
            </a:r>
            <a:r>
              <a:rPr lang="en" sz="1400"/>
              <a: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307" name="Google Shape;307;g93c26852c4_2_215: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24d667e0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924d667e0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Catalina - </a:t>
            </a:r>
            <a:endParaRPr/>
          </a:p>
          <a:p>
            <a:pPr indent="0" lvl="0" marL="0" rtl="0" algn="l">
              <a:spcBef>
                <a:spcPts val="0"/>
              </a:spcBef>
              <a:spcAft>
                <a:spcPts val="0"/>
              </a:spcAft>
              <a:buNone/>
            </a:pPr>
            <a:r>
              <a:rPr lang="en"/>
              <a:t>Student looking beyond California and/or Privates</a:t>
            </a:r>
            <a:endParaRPr/>
          </a:p>
          <a:p>
            <a:pPr indent="0" lvl="0" marL="0" rtl="0" algn="l">
              <a:spcBef>
                <a:spcPts val="0"/>
              </a:spcBef>
              <a:spcAft>
                <a:spcPts val="0"/>
              </a:spcAft>
              <a:buNone/>
            </a:pPr>
            <a:r>
              <a:rPr lang="en"/>
              <a:t>Scholarship</a:t>
            </a:r>
            <a:endParaRPr/>
          </a:p>
          <a:p>
            <a:pPr indent="0" lvl="0" marL="0" rtl="0" algn="l">
              <a:spcBef>
                <a:spcPts val="0"/>
              </a:spcBef>
              <a:spcAft>
                <a:spcPts val="0"/>
              </a:spcAft>
              <a:buNone/>
            </a:pPr>
            <a:r>
              <a:rPr lang="en"/>
              <a:t>http://fairtest.org/university/optional</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8fc6e709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8fc6e709d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Gil - The RCOE PSAT subsidy program continues to provide a subsidy to school districts to offset the cost of administering the PSAT 10 for High Schools and the PSAT 8/9 for 8th grade students in K-8 school districts in RIverside County. The subsidy is approximately $4 - $6 per student depending on each district’s unduplicated student numbers. </a:t>
            </a:r>
            <a:endParaRPr/>
          </a:p>
          <a:p>
            <a:pPr indent="0" lvl="0" marL="0" rtl="0" algn="l">
              <a:spcBef>
                <a:spcPts val="0"/>
              </a:spcBef>
              <a:spcAft>
                <a:spcPts val="0"/>
              </a:spcAft>
              <a:buNone/>
            </a:pPr>
            <a:r>
              <a:rPr lang="en"/>
              <a:t>There are many benefits to administering the PSAT to students.</a:t>
            </a:r>
            <a:endParaRPr/>
          </a:p>
          <a:p>
            <a:pPr indent="-298450" lvl="0" marL="457200" rtl="0" algn="l">
              <a:spcBef>
                <a:spcPts val="0"/>
              </a:spcBef>
              <a:spcAft>
                <a:spcPts val="0"/>
              </a:spcAft>
              <a:buSzPts val="1100"/>
              <a:buChar char="●"/>
            </a:pPr>
            <a:r>
              <a:rPr lang="en"/>
              <a:t>Increase student and parent awareness of the examination</a:t>
            </a:r>
            <a:endParaRPr/>
          </a:p>
          <a:p>
            <a:pPr indent="-298450" lvl="0" marL="457200" rtl="0" algn="l">
              <a:spcBef>
                <a:spcPts val="0"/>
              </a:spcBef>
              <a:spcAft>
                <a:spcPts val="0"/>
              </a:spcAft>
              <a:buSzPts val="1100"/>
              <a:buChar char="●"/>
            </a:pPr>
            <a:r>
              <a:rPr lang="en"/>
              <a:t>Offer a practice examination for the college entrance examination, SAT</a:t>
            </a:r>
            <a:endParaRPr/>
          </a:p>
          <a:p>
            <a:pPr indent="-298450" lvl="0" marL="457200" rtl="0" algn="l">
              <a:spcBef>
                <a:spcPts val="0"/>
              </a:spcBef>
              <a:spcAft>
                <a:spcPts val="0"/>
              </a:spcAft>
              <a:buSzPts val="1100"/>
              <a:buChar char="●"/>
            </a:pPr>
            <a:r>
              <a:rPr lang="en"/>
              <a:t>Generate an AP Potential list for AP course recruitment </a:t>
            </a:r>
            <a:endParaRPr/>
          </a:p>
          <a:p>
            <a:pPr indent="-298450" lvl="0" marL="457200" rtl="0" algn="l">
              <a:spcBef>
                <a:spcPts val="0"/>
              </a:spcBef>
              <a:spcAft>
                <a:spcPts val="0"/>
              </a:spcAft>
              <a:buSzPts val="1100"/>
              <a:buChar char="●"/>
            </a:pPr>
            <a:r>
              <a:rPr lang="en"/>
              <a:t>Provide broad program evaluation data on feeder middle school academic rigor and student performance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 name="Google Shape;58;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8" name="Google Shape;68;p1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9" name="Google Shape;69;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1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8" name="Google Shape;88;p1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25" name="Shape 125"/>
        <p:cNvGrpSpPr/>
        <p:nvPr/>
      </p:nvGrpSpPr>
      <p:grpSpPr>
        <a:xfrm>
          <a:off x="0" y="0"/>
          <a:ext cx="0" cy="0"/>
          <a:chOff x="0" y="0"/>
          <a:chExt cx="0" cy="0"/>
        </a:xfrm>
      </p:grpSpPr>
      <p:sp>
        <p:nvSpPr>
          <p:cNvPr id="126" name="Google Shape;126;p25"/>
          <p:cNvSpPr txBox="1"/>
          <p:nvPr>
            <p:ph idx="12" type="sldNum"/>
          </p:nvPr>
        </p:nvSpPr>
        <p:spPr>
          <a:xfrm>
            <a:off x="8438040" y="4769629"/>
            <a:ext cx="497520" cy="147278"/>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25"/>
          <p:cNvSpPr txBox="1"/>
          <p:nvPr>
            <p:ph type="title"/>
          </p:nvPr>
        </p:nvSpPr>
        <p:spPr>
          <a:xfrm>
            <a:off x="457200" y="350520"/>
            <a:ext cx="8229600" cy="480664"/>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28" name="Google Shape;128;p25"/>
          <p:cNvCxnSpPr/>
          <p:nvPr/>
        </p:nvCxnSpPr>
        <p:spPr>
          <a:xfrm>
            <a:off x="347799" y="831184"/>
            <a:ext cx="8446654" cy="0"/>
          </a:xfrm>
          <a:prstGeom prst="straightConnector1">
            <a:avLst/>
          </a:prstGeom>
          <a:noFill/>
          <a:ln cap="flat" cmpd="sng" w="9525">
            <a:solidFill>
              <a:schemeClr val="accent1"/>
            </a:solidFill>
            <a:prstDash val="dash"/>
            <a:miter lim="800000"/>
            <a:headEnd len="sm" w="sm" type="none"/>
            <a:tailEnd len="sm" w="sm" type="none"/>
          </a:ln>
        </p:spPr>
      </p:cxnSp>
      <p:sp>
        <p:nvSpPr>
          <p:cNvPr id="129" name="Google Shape;129;p25"/>
          <p:cNvSpPr txBox="1"/>
          <p:nvPr>
            <p:ph idx="1" type="body"/>
          </p:nvPr>
        </p:nvSpPr>
        <p:spPr>
          <a:xfrm>
            <a:off x="457200" y="1114313"/>
            <a:ext cx="8229600" cy="333732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30" name="Shape 130"/>
        <p:cNvGrpSpPr/>
        <p:nvPr/>
      </p:nvGrpSpPr>
      <p:grpSpPr>
        <a:xfrm>
          <a:off x="0" y="0"/>
          <a:ext cx="0" cy="0"/>
          <a:chOff x="0" y="0"/>
          <a:chExt cx="0" cy="0"/>
        </a:xfrm>
      </p:grpSpPr>
      <p:sp>
        <p:nvSpPr>
          <p:cNvPr id="131" name="Google Shape;131;p26"/>
          <p:cNvSpPr txBox="1"/>
          <p:nvPr>
            <p:ph idx="12" type="sldNum"/>
          </p:nvPr>
        </p:nvSpPr>
        <p:spPr>
          <a:xfrm>
            <a:off x="8438040" y="4769629"/>
            <a:ext cx="497520" cy="147278"/>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6"/>
          <p:cNvSpPr txBox="1"/>
          <p:nvPr>
            <p:ph type="title"/>
          </p:nvPr>
        </p:nvSpPr>
        <p:spPr>
          <a:xfrm>
            <a:off x="457200" y="350520"/>
            <a:ext cx="8229600" cy="480664"/>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33" name="Google Shape;133;p26"/>
          <p:cNvCxnSpPr/>
          <p:nvPr/>
        </p:nvCxnSpPr>
        <p:spPr>
          <a:xfrm>
            <a:off x="347799" y="831184"/>
            <a:ext cx="8446654" cy="0"/>
          </a:xfrm>
          <a:prstGeom prst="straightConnector1">
            <a:avLst/>
          </a:prstGeom>
          <a:noFill/>
          <a:ln cap="flat" cmpd="sng" w="9525">
            <a:solidFill>
              <a:schemeClr val="accent1"/>
            </a:solidFill>
            <a:prstDash val="dash"/>
            <a:miter lim="800000"/>
            <a:headEnd len="sm" w="sm" type="none"/>
            <a:tailEnd len="sm" w="sm" type="none"/>
          </a:ln>
        </p:spPr>
      </p:cxnSp>
      <p:sp>
        <p:nvSpPr>
          <p:cNvPr id="134" name="Google Shape;134;p26"/>
          <p:cNvSpPr txBox="1"/>
          <p:nvPr>
            <p:ph idx="1" type="body"/>
          </p:nvPr>
        </p:nvSpPr>
        <p:spPr>
          <a:xfrm>
            <a:off x="457200" y="1114313"/>
            <a:ext cx="8229600" cy="333732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35" name="Shape 135"/>
        <p:cNvGrpSpPr/>
        <p:nvPr/>
      </p:nvGrpSpPr>
      <p:grpSpPr>
        <a:xfrm>
          <a:off x="0" y="0"/>
          <a:ext cx="0" cy="0"/>
          <a:chOff x="0" y="0"/>
          <a:chExt cx="0" cy="0"/>
        </a:xfrm>
      </p:grpSpPr>
      <p:sp>
        <p:nvSpPr>
          <p:cNvPr id="136" name="Google Shape;136;p27"/>
          <p:cNvSpPr txBox="1"/>
          <p:nvPr>
            <p:ph idx="12" type="sldNum"/>
          </p:nvPr>
        </p:nvSpPr>
        <p:spPr>
          <a:xfrm>
            <a:off x="8438040" y="4769629"/>
            <a:ext cx="497520" cy="147278"/>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7"/>
          <p:cNvSpPr txBox="1"/>
          <p:nvPr>
            <p:ph type="title"/>
          </p:nvPr>
        </p:nvSpPr>
        <p:spPr>
          <a:xfrm>
            <a:off x="457200" y="350520"/>
            <a:ext cx="8229600" cy="480664"/>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38" name="Shape 138"/>
        <p:cNvGrpSpPr/>
        <p:nvPr/>
      </p:nvGrpSpPr>
      <p:grpSpPr>
        <a:xfrm>
          <a:off x="0" y="0"/>
          <a:ext cx="0" cy="0"/>
          <a:chOff x="0" y="0"/>
          <a:chExt cx="0" cy="0"/>
        </a:xfrm>
      </p:grpSpPr>
      <p:sp>
        <p:nvSpPr>
          <p:cNvPr id="139" name="Google Shape;139;p28"/>
          <p:cNvSpPr txBox="1"/>
          <p:nvPr>
            <p:ph idx="12" type="sldNum"/>
          </p:nvPr>
        </p:nvSpPr>
        <p:spPr>
          <a:xfrm>
            <a:off x="8438040" y="4769629"/>
            <a:ext cx="497520" cy="147278"/>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28"/>
          <p:cNvSpPr txBox="1"/>
          <p:nvPr>
            <p:ph type="title"/>
          </p:nvPr>
        </p:nvSpPr>
        <p:spPr>
          <a:xfrm>
            <a:off x="457200" y="350520"/>
            <a:ext cx="8229600" cy="480664"/>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41" name="Shape 141"/>
        <p:cNvGrpSpPr/>
        <p:nvPr/>
      </p:nvGrpSpPr>
      <p:grpSpPr>
        <a:xfrm>
          <a:off x="0" y="0"/>
          <a:ext cx="0" cy="0"/>
          <a:chOff x="0" y="0"/>
          <a:chExt cx="0" cy="0"/>
        </a:xfrm>
      </p:grpSpPr>
      <p:sp>
        <p:nvSpPr>
          <p:cNvPr id="142" name="Google Shape;142;p29"/>
          <p:cNvSpPr txBox="1"/>
          <p:nvPr>
            <p:ph idx="12" type="sldNum"/>
          </p:nvPr>
        </p:nvSpPr>
        <p:spPr>
          <a:xfrm>
            <a:off x="8438040" y="4769629"/>
            <a:ext cx="497520" cy="147278"/>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29"/>
          <p:cNvSpPr txBox="1"/>
          <p:nvPr>
            <p:ph type="title"/>
          </p:nvPr>
        </p:nvSpPr>
        <p:spPr>
          <a:xfrm>
            <a:off x="457200" y="350520"/>
            <a:ext cx="8229600" cy="480664"/>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44" name="Shape 144"/>
        <p:cNvGrpSpPr/>
        <p:nvPr/>
      </p:nvGrpSpPr>
      <p:grpSpPr>
        <a:xfrm>
          <a:off x="0" y="0"/>
          <a:ext cx="0" cy="0"/>
          <a:chOff x="0" y="0"/>
          <a:chExt cx="0" cy="0"/>
        </a:xfrm>
      </p:grpSpPr>
      <p:sp>
        <p:nvSpPr>
          <p:cNvPr id="145" name="Google Shape;145;p30"/>
          <p:cNvSpPr txBox="1"/>
          <p:nvPr>
            <p:ph idx="12" type="sldNum"/>
          </p:nvPr>
        </p:nvSpPr>
        <p:spPr>
          <a:xfrm>
            <a:off x="8438040" y="4769629"/>
            <a:ext cx="497520" cy="147278"/>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30"/>
          <p:cNvSpPr txBox="1"/>
          <p:nvPr>
            <p:ph type="title"/>
          </p:nvPr>
        </p:nvSpPr>
        <p:spPr>
          <a:xfrm>
            <a:off x="457200" y="350520"/>
            <a:ext cx="8229600" cy="480664"/>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47" name="Shape 147"/>
        <p:cNvGrpSpPr/>
        <p:nvPr/>
      </p:nvGrpSpPr>
      <p:grpSpPr>
        <a:xfrm>
          <a:off x="0" y="0"/>
          <a:ext cx="0" cy="0"/>
          <a:chOff x="0" y="0"/>
          <a:chExt cx="0" cy="0"/>
        </a:xfrm>
      </p:grpSpPr>
      <p:sp>
        <p:nvSpPr>
          <p:cNvPr id="148" name="Google Shape;148;p31"/>
          <p:cNvSpPr txBox="1"/>
          <p:nvPr>
            <p:ph idx="12" type="sldNum"/>
          </p:nvPr>
        </p:nvSpPr>
        <p:spPr>
          <a:xfrm>
            <a:off x="8438040" y="4769629"/>
            <a:ext cx="497520" cy="147278"/>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31"/>
          <p:cNvSpPr txBox="1"/>
          <p:nvPr>
            <p:ph type="title"/>
          </p:nvPr>
        </p:nvSpPr>
        <p:spPr>
          <a:xfrm>
            <a:off x="457200" y="350520"/>
            <a:ext cx="8229600" cy="480664"/>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50" name="Shape 150"/>
        <p:cNvGrpSpPr/>
        <p:nvPr/>
      </p:nvGrpSpPr>
      <p:grpSpPr>
        <a:xfrm>
          <a:off x="0" y="0"/>
          <a:ext cx="0" cy="0"/>
          <a:chOff x="0" y="0"/>
          <a:chExt cx="0" cy="0"/>
        </a:xfrm>
      </p:grpSpPr>
      <p:sp>
        <p:nvSpPr>
          <p:cNvPr id="151" name="Google Shape;151;p32"/>
          <p:cNvSpPr/>
          <p:nvPr/>
        </p:nvSpPr>
        <p:spPr>
          <a:xfrm>
            <a:off x="7209425" y="502200"/>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2" name="Google Shape;152;p32"/>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3" name="Google Shape;153;p32"/>
          <p:cNvSpPr txBox="1"/>
          <p:nvPr>
            <p:ph type="ctrTitle"/>
          </p:nvPr>
        </p:nvSpPr>
        <p:spPr>
          <a:xfrm>
            <a:off x="2255425" y="1991825"/>
            <a:ext cx="4633200" cy="1159800"/>
          </a:xfrm>
          <a:prstGeom prst="rect">
            <a:avLst/>
          </a:prstGeom>
          <a:noFill/>
          <a:ln>
            <a:noFill/>
          </a:ln>
        </p:spPr>
        <p:txBody>
          <a:bodyPr anchorCtr="0" anchor="ctr" bIns="68575" lIns="68575" spcFirstLastPara="1" rIns="68575" wrap="square" tIns="68575">
            <a:noAutofit/>
          </a:bodyPr>
          <a:lstStyle>
            <a:lvl1pPr lvl="0" algn="ctr">
              <a:lnSpc>
                <a:spcPct val="90000"/>
              </a:lnSpc>
              <a:spcBef>
                <a:spcPts val="0"/>
              </a:spcBef>
              <a:spcAft>
                <a:spcPts val="0"/>
              </a:spcAft>
              <a:buClr>
                <a:schemeClr val="dk1"/>
              </a:buClr>
              <a:buSzPts val="3600"/>
              <a:buFont typeface="Calibri"/>
              <a:buNone/>
              <a:defRPr sz="4800"/>
            </a:lvl1pPr>
            <a:lvl2pPr lvl="1" algn="ctr">
              <a:spcBef>
                <a:spcPts val="0"/>
              </a:spcBef>
              <a:spcAft>
                <a:spcPts val="0"/>
              </a:spcAft>
              <a:buSzPts val="4500"/>
              <a:buNone/>
              <a:defRPr sz="6000"/>
            </a:lvl2pPr>
            <a:lvl3pPr lvl="2" algn="ctr">
              <a:spcBef>
                <a:spcPts val="0"/>
              </a:spcBef>
              <a:spcAft>
                <a:spcPts val="0"/>
              </a:spcAft>
              <a:buSzPts val="4500"/>
              <a:buNone/>
              <a:defRPr sz="6000"/>
            </a:lvl3pPr>
            <a:lvl4pPr lvl="3" algn="ctr">
              <a:spcBef>
                <a:spcPts val="0"/>
              </a:spcBef>
              <a:spcAft>
                <a:spcPts val="0"/>
              </a:spcAft>
              <a:buSzPts val="4500"/>
              <a:buNone/>
              <a:defRPr sz="6000"/>
            </a:lvl4pPr>
            <a:lvl5pPr lvl="4" algn="ctr">
              <a:spcBef>
                <a:spcPts val="0"/>
              </a:spcBef>
              <a:spcAft>
                <a:spcPts val="0"/>
              </a:spcAft>
              <a:buSzPts val="4500"/>
              <a:buNone/>
              <a:defRPr sz="6000"/>
            </a:lvl5pPr>
            <a:lvl6pPr lvl="5" algn="ctr">
              <a:spcBef>
                <a:spcPts val="0"/>
              </a:spcBef>
              <a:spcAft>
                <a:spcPts val="0"/>
              </a:spcAft>
              <a:buSzPts val="4500"/>
              <a:buNone/>
              <a:defRPr sz="6000"/>
            </a:lvl6pPr>
            <a:lvl7pPr lvl="6" algn="ctr">
              <a:spcBef>
                <a:spcPts val="0"/>
              </a:spcBef>
              <a:spcAft>
                <a:spcPts val="0"/>
              </a:spcAft>
              <a:buSzPts val="4500"/>
              <a:buNone/>
              <a:defRPr sz="6000"/>
            </a:lvl7pPr>
            <a:lvl8pPr lvl="7" algn="ctr">
              <a:spcBef>
                <a:spcPts val="0"/>
              </a:spcBef>
              <a:spcAft>
                <a:spcPts val="0"/>
              </a:spcAft>
              <a:buSzPts val="4500"/>
              <a:buNone/>
              <a:defRPr sz="6000"/>
            </a:lvl8pPr>
            <a:lvl9pPr lvl="8" algn="ctr">
              <a:spcBef>
                <a:spcPts val="0"/>
              </a:spcBef>
              <a:spcAft>
                <a:spcPts val="0"/>
              </a:spcAft>
              <a:buSzPts val="4500"/>
              <a:buNone/>
              <a:defRPr sz="6000"/>
            </a:lvl9pPr>
          </a:lstStyle>
          <a:p/>
        </p:txBody>
      </p:sp>
      <p:sp>
        <p:nvSpPr>
          <p:cNvPr id="154" name="Google Shape;154;p32"/>
          <p:cNvSpPr/>
          <p:nvPr/>
        </p:nvSpPr>
        <p:spPr>
          <a:xfrm>
            <a:off x="267550" y="-886750"/>
            <a:ext cx="2347200" cy="2347200"/>
          </a:xfrm>
          <a:prstGeom prst="donut">
            <a:avLst>
              <a:gd fmla="val 29778"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5" name="Google Shape;155;p32"/>
          <p:cNvSpPr/>
          <p:nvPr/>
        </p:nvSpPr>
        <p:spPr>
          <a:xfrm>
            <a:off x="8348875" y="2882375"/>
            <a:ext cx="978600" cy="978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6" name="Google Shape;156;p32"/>
          <p:cNvSpPr/>
          <p:nvPr/>
        </p:nvSpPr>
        <p:spPr>
          <a:xfrm>
            <a:off x="2255425" y="541800"/>
            <a:ext cx="657600" cy="6576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 name="Google Shape;157;p32"/>
          <p:cNvSpPr/>
          <p:nvPr/>
        </p:nvSpPr>
        <p:spPr>
          <a:xfrm>
            <a:off x="6752750" y="3465100"/>
            <a:ext cx="2284200" cy="2284200"/>
          </a:xfrm>
          <a:prstGeom prst="donut">
            <a:avLst>
              <a:gd fmla="val 11909"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8" name="Google Shape;158;p32"/>
          <p:cNvSpPr/>
          <p:nvPr/>
        </p:nvSpPr>
        <p:spPr>
          <a:xfrm>
            <a:off x="137775" y="3193200"/>
            <a:ext cx="657600" cy="6576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9" name="Google Shape;159;p32"/>
          <p:cNvSpPr/>
          <p:nvPr/>
        </p:nvSpPr>
        <p:spPr>
          <a:xfrm>
            <a:off x="376550" y="4217275"/>
            <a:ext cx="1207800" cy="12078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0" name="Google Shape;160;p32"/>
          <p:cNvSpPr/>
          <p:nvPr/>
        </p:nvSpPr>
        <p:spPr>
          <a:xfrm>
            <a:off x="8244625" y="25419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1" name="Google Shape;161;p32"/>
          <p:cNvSpPr/>
          <p:nvPr/>
        </p:nvSpPr>
        <p:spPr>
          <a:xfrm>
            <a:off x="7598775" y="-300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2" name="Google Shape;162;p32"/>
          <p:cNvSpPr/>
          <p:nvPr/>
        </p:nvSpPr>
        <p:spPr>
          <a:xfrm>
            <a:off x="8244625" y="802850"/>
            <a:ext cx="657600" cy="6576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3" name="Google Shape;163;p32"/>
          <p:cNvSpPr/>
          <p:nvPr/>
        </p:nvSpPr>
        <p:spPr>
          <a:xfrm>
            <a:off x="213975" y="695900"/>
            <a:ext cx="871500" cy="8715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4" name="Google Shape;164;p32"/>
          <p:cNvSpPr/>
          <p:nvPr/>
        </p:nvSpPr>
        <p:spPr>
          <a:xfrm>
            <a:off x="-122175" y="2933250"/>
            <a:ext cx="1177500" cy="11775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5" name="Google Shape;165;p32"/>
          <p:cNvSpPr/>
          <p:nvPr/>
        </p:nvSpPr>
        <p:spPr>
          <a:xfrm>
            <a:off x="8150075" y="708300"/>
            <a:ext cx="846600" cy="846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6" name="Google Shape;166;p32"/>
          <p:cNvSpPr/>
          <p:nvPr/>
        </p:nvSpPr>
        <p:spPr>
          <a:xfrm>
            <a:off x="1055325" y="3904575"/>
            <a:ext cx="206100" cy="2061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67" name="Shape 167"/>
        <p:cNvGrpSpPr/>
        <p:nvPr/>
      </p:nvGrpSpPr>
      <p:grpSpPr>
        <a:xfrm>
          <a:off x="0" y="0"/>
          <a:ext cx="0" cy="0"/>
          <a:chOff x="0" y="0"/>
          <a:chExt cx="0" cy="0"/>
        </a:xfrm>
      </p:grpSpPr>
      <p:sp>
        <p:nvSpPr>
          <p:cNvPr id="168" name="Google Shape;168;p33"/>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9" name="Google Shape;169;p33"/>
          <p:cNvSpPr/>
          <p:nvPr/>
        </p:nvSpPr>
        <p:spPr>
          <a:xfrm>
            <a:off x="8334450" y="4139625"/>
            <a:ext cx="424800" cy="42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0" name="Google Shape;170;p33"/>
          <p:cNvSpPr/>
          <p:nvPr/>
        </p:nvSpPr>
        <p:spPr>
          <a:xfrm>
            <a:off x="4308288" y="-1078650"/>
            <a:ext cx="2347200" cy="2347200"/>
          </a:xfrm>
          <a:prstGeom prst="donut">
            <a:avLst>
              <a:gd fmla="val 17100"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1" name="Google Shape;171;p33"/>
          <p:cNvSpPr/>
          <p:nvPr/>
        </p:nvSpPr>
        <p:spPr>
          <a:xfrm>
            <a:off x="4047750" y="805125"/>
            <a:ext cx="1048500" cy="10485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2" name="Google Shape;172;p33"/>
          <p:cNvSpPr txBox="1"/>
          <p:nvPr>
            <p:ph idx="1" type="body"/>
          </p:nvPr>
        </p:nvSpPr>
        <p:spPr>
          <a:xfrm>
            <a:off x="1880850" y="1920300"/>
            <a:ext cx="5382300" cy="2079600"/>
          </a:xfrm>
          <a:prstGeom prst="rect">
            <a:avLst/>
          </a:prstGeom>
          <a:noFill/>
          <a:ln>
            <a:noFill/>
          </a:ln>
        </p:spPr>
        <p:txBody>
          <a:bodyPr anchorCtr="0" anchor="t" bIns="68575" lIns="68575" spcFirstLastPara="1" rIns="68575" wrap="square" tIns="68575">
            <a:noAutofit/>
          </a:bodyPr>
          <a:lstStyle>
            <a:lvl1pPr indent="-342900" lvl="0" marL="457200" algn="ctr">
              <a:lnSpc>
                <a:spcPct val="90000"/>
              </a:lnSpc>
              <a:spcBef>
                <a:spcPts val="600"/>
              </a:spcBef>
              <a:spcAft>
                <a:spcPts val="0"/>
              </a:spcAft>
              <a:buClr>
                <a:schemeClr val="dk1"/>
              </a:buClr>
              <a:buSzPts val="1800"/>
              <a:buChar char="◎"/>
              <a:defRPr/>
            </a:lvl1pPr>
            <a:lvl2pPr indent="-342900" lvl="1" marL="914400" algn="ctr">
              <a:lnSpc>
                <a:spcPct val="90000"/>
              </a:lnSpc>
              <a:spcBef>
                <a:spcPts val="0"/>
              </a:spcBef>
              <a:spcAft>
                <a:spcPts val="0"/>
              </a:spcAft>
              <a:buClr>
                <a:schemeClr val="dk1"/>
              </a:buClr>
              <a:buSzPts val="1800"/>
              <a:buChar char="◉"/>
              <a:defRPr/>
            </a:lvl2pPr>
            <a:lvl3pPr indent="-342900" lvl="2" marL="1371600" algn="ctr">
              <a:lnSpc>
                <a:spcPct val="90000"/>
              </a:lnSpc>
              <a:spcBef>
                <a:spcPts val="0"/>
              </a:spcBef>
              <a:spcAft>
                <a:spcPts val="0"/>
              </a:spcAft>
              <a:buClr>
                <a:schemeClr val="dk1"/>
              </a:buClr>
              <a:buSzPts val="1800"/>
              <a:buChar char="￮"/>
              <a:defRPr/>
            </a:lvl3pPr>
            <a:lvl4pPr indent="-342900" lvl="3" marL="1828800" algn="ctr">
              <a:lnSpc>
                <a:spcPct val="90000"/>
              </a:lnSpc>
              <a:spcBef>
                <a:spcPts val="0"/>
              </a:spcBef>
              <a:spcAft>
                <a:spcPts val="0"/>
              </a:spcAft>
              <a:buClr>
                <a:schemeClr val="dk1"/>
              </a:buClr>
              <a:buSzPts val="1800"/>
              <a:buChar char="●"/>
              <a:defRPr/>
            </a:lvl4pPr>
            <a:lvl5pPr indent="-342900" lvl="4" marL="2286000" algn="ctr">
              <a:lnSpc>
                <a:spcPct val="90000"/>
              </a:lnSpc>
              <a:spcBef>
                <a:spcPts val="0"/>
              </a:spcBef>
              <a:spcAft>
                <a:spcPts val="0"/>
              </a:spcAft>
              <a:buClr>
                <a:schemeClr val="dk1"/>
              </a:buClr>
              <a:buSzPts val="1800"/>
              <a:buChar char="○"/>
              <a:defRPr/>
            </a:lvl5pPr>
            <a:lvl6pPr indent="-342900" lvl="5" marL="2743200" algn="ctr">
              <a:lnSpc>
                <a:spcPct val="90000"/>
              </a:lnSpc>
              <a:spcBef>
                <a:spcPts val="0"/>
              </a:spcBef>
              <a:spcAft>
                <a:spcPts val="0"/>
              </a:spcAft>
              <a:buClr>
                <a:schemeClr val="dk1"/>
              </a:buClr>
              <a:buSzPts val="1800"/>
              <a:buChar char="■"/>
              <a:defRPr/>
            </a:lvl6pPr>
            <a:lvl7pPr indent="-342900" lvl="6" marL="3200400" algn="ctr">
              <a:lnSpc>
                <a:spcPct val="90000"/>
              </a:lnSpc>
              <a:spcBef>
                <a:spcPts val="0"/>
              </a:spcBef>
              <a:spcAft>
                <a:spcPts val="0"/>
              </a:spcAft>
              <a:buClr>
                <a:schemeClr val="dk1"/>
              </a:buClr>
              <a:buSzPts val="1800"/>
              <a:buChar char="●"/>
              <a:defRPr/>
            </a:lvl7pPr>
            <a:lvl8pPr indent="-342900" lvl="7" marL="3657600" algn="ctr">
              <a:lnSpc>
                <a:spcPct val="90000"/>
              </a:lnSpc>
              <a:spcBef>
                <a:spcPts val="0"/>
              </a:spcBef>
              <a:spcAft>
                <a:spcPts val="0"/>
              </a:spcAft>
              <a:buClr>
                <a:schemeClr val="dk1"/>
              </a:buClr>
              <a:buSzPts val="1800"/>
              <a:buChar char="○"/>
              <a:defRPr/>
            </a:lvl8pPr>
            <a:lvl9pPr indent="-342900" lvl="8" marL="4114800" algn="ctr">
              <a:lnSpc>
                <a:spcPct val="90000"/>
              </a:lnSpc>
              <a:spcBef>
                <a:spcPts val="0"/>
              </a:spcBef>
              <a:spcAft>
                <a:spcPts val="0"/>
              </a:spcAft>
              <a:buClr>
                <a:schemeClr val="dk1"/>
              </a:buClr>
              <a:buSzPts val="1800"/>
              <a:buChar char="■"/>
              <a:defRPr/>
            </a:lvl9pPr>
          </a:lstStyle>
          <a:p/>
        </p:txBody>
      </p:sp>
      <p:sp>
        <p:nvSpPr>
          <p:cNvPr id="173" name="Google Shape;173;p33"/>
          <p:cNvSpPr txBox="1"/>
          <p:nvPr/>
        </p:nvSpPr>
        <p:spPr>
          <a:xfrm>
            <a:off x="3593400" y="781369"/>
            <a:ext cx="1957200" cy="6537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FFFFFF"/>
              </a:buClr>
              <a:buSzPts val="9600"/>
              <a:buFont typeface="Nixie One"/>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174" name="Google Shape;174;p33"/>
          <p:cNvSpPr/>
          <p:nvPr/>
        </p:nvSpPr>
        <p:spPr>
          <a:xfrm>
            <a:off x="229225" y="2988350"/>
            <a:ext cx="802800" cy="8031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5" name="Google Shape;175;p33"/>
          <p:cNvSpPr/>
          <p:nvPr/>
        </p:nvSpPr>
        <p:spPr>
          <a:xfrm>
            <a:off x="-442225" y="3999900"/>
            <a:ext cx="1695900" cy="1695900"/>
          </a:xfrm>
          <a:prstGeom prst="donut">
            <a:avLst>
              <a:gd fmla="val 10084"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6" name="Google Shape;176;p33"/>
          <p:cNvSpPr/>
          <p:nvPr/>
        </p:nvSpPr>
        <p:spPr>
          <a:xfrm>
            <a:off x="1334025" y="-231725"/>
            <a:ext cx="1666800" cy="16668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7" name="Google Shape;177;p33"/>
          <p:cNvSpPr/>
          <p:nvPr/>
        </p:nvSpPr>
        <p:spPr>
          <a:xfrm>
            <a:off x="550525" y="710300"/>
            <a:ext cx="481500" cy="481800"/>
          </a:xfrm>
          <a:prstGeom prst="donut">
            <a:avLst>
              <a:gd fmla="val 3727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8" name="Google Shape;178;p33"/>
          <p:cNvSpPr/>
          <p:nvPr/>
        </p:nvSpPr>
        <p:spPr>
          <a:xfrm>
            <a:off x="1032025" y="37914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79" name="Google Shape;179;p33"/>
          <p:cNvSpPr/>
          <p:nvPr/>
        </p:nvSpPr>
        <p:spPr>
          <a:xfrm>
            <a:off x="1217050" y="1311325"/>
            <a:ext cx="304800" cy="3048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0" name="Google Shape;180;p33"/>
          <p:cNvSpPr/>
          <p:nvPr/>
        </p:nvSpPr>
        <p:spPr>
          <a:xfrm>
            <a:off x="7744475" y="1473300"/>
            <a:ext cx="1048500" cy="10485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1" name="Google Shape;181;p33"/>
          <p:cNvSpPr/>
          <p:nvPr/>
        </p:nvSpPr>
        <p:spPr>
          <a:xfrm>
            <a:off x="8050675" y="2042175"/>
            <a:ext cx="1520100" cy="1520100"/>
          </a:xfrm>
          <a:prstGeom prst="donut">
            <a:avLst>
              <a:gd fmla="val 5022"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2" name="Google Shape;182;p33"/>
          <p:cNvSpPr/>
          <p:nvPr/>
        </p:nvSpPr>
        <p:spPr>
          <a:xfrm>
            <a:off x="7969775" y="3713850"/>
            <a:ext cx="597900" cy="598200"/>
          </a:xfrm>
          <a:prstGeom prst="donut">
            <a:avLst>
              <a:gd fmla="val 43984"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3" name="Google Shape;183;p33"/>
          <p:cNvSpPr/>
          <p:nvPr/>
        </p:nvSpPr>
        <p:spPr>
          <a:xfrm>
            <a:off x="8608775" y="1192100"/>
            <a:ext cx="184200" cy="1842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4" name="Google Shape;184;p33"/>
          <p:cNvSpPr txBox="1"/>
          <p:nvPr>
            <p:ph idx="12" type="sldNum"/>
          </p:nvPr>
        </p:nvSpPr>
        <p:spPr>
          <a:xfrm>
            <a:off x="4337100" y="4751625"/>
            <a:ext cx="469800" cy="391500"/>
          </a:xfrm>
          <a:prstGeom prst="rect">
            <a:avLst/>
          </a:prstGeom>
          <a:noFill/>
          <a:ln>
            <a:noFill/>
          </a:ln>
        </p:spPr>
        <p:txBody>
          <a:bodyPr anchorCtr="0" anchor="t" bIns="68575" lIns="68575" spcFirstLastPara="1" rIns="68575" wrap="square" tIns="68575">
            <a:noAutofit/>
          </a:bodyPr>
          <a:lstStyle>
            <a:lvl1pPr indent="0" lvl="0" marL="0" algn="ctr">
              <a:buClr>
                <a:srgbClr val="888888"/>
              </a:buClr>
              <a:buSzPts val="900"/>
              <a:buFont typeface="Calibri"/>
              <a:buNone/>
              <a:defRPr sz="900">
                <a:solidFill>
                  <a:srgbClr val="888888"/>
                </a:solidFill>
                <a:latin typeface="Calibri"/>
                <a:ea typeface="Calibri"/>
                <a:cs typeface="Calibri"/>
                <a:sym typeface="Calibri"/>
              </a:defRPr>
            </a:lvl1pPr>
            <a:lvl2pPr indent="0" lvl="1" marL="0" algn="ctr">
              <a:buClr>
                <a:srgbClr val="888888"/>
              </a:buClr>
              <a:buSzPts val="900"/>
              <a:buFont typeface="Calibri"/>
              <a:buNone/>
              <a:defRPr sz="900">
                <a:solidFill>
                  <a:srgbClr val="888888"/>
                </a:solidFill>
                <a:latin typeface="Calibri"/>
                <a:ea typeface="Calibri"/>
                <a:cs typeface="Calibri"/>
                <a:sym typeface="Calibri"/>
              </a:defRPr>
            </a:lvl2pPr>
            <a:lvl3pPr indent="0" lvl="2" marL="0" algn="ctr">
              <a:buClr>
                <a:srgbClr val="888888"/>
              </a:buClr>
              <a:buSzPts val="900"/>
              <a:buFont typeface="Calibri"/>
              <a:buNone/>
              <a:defRPr sz="900">
                <a:solidFill>
                  <a:srgbClr val="888888"/>
                </a:solidFill>
                <a:latin typeface="Calibri"/>
                <a:ea typeface="Calibri"/>
                <a:cs typeface="Calibri"/>
                <a:sym typeface="Calibri"/>
              </a:defRPr>
            </a:lvl3pPr>
            <a:lvl4pPr indent="0" lvl="3" marL="0" algn="ctr">
              <a:buClr>
                <a:srgbClr val="888888"/>
              </a:buClr>
              <a:buSzPts val="900"/>
              <a:buFont typeface="Calibri"/>
              <a:buNone/>
              <a:defRPr sz="900">
                <a:solidFill>
                  <a:srgbClr val="888888"/>
                </a:solidFill>
                <a:latin typeface="Calibri"/>
                <a:ea typeface="Calibri"/>
                <a:cs typeface="Calibri"/>
                <a:sym typeface="Calibri"/>
              </a:defRPr>
            </a:lvl4pPr>
            <a:lvl5pPr indent="0" lvl="4" marL="0" algn="ctr">
              <a:buClr>
                <a:srgbClr val="888888"/>
              </a:buClr>
              <a:buSzPts val="900"/>
              <a:buFont typeface="Calibri"/>
              <a:buNone/>
              <a:defRPr sz="900">
                <a:solidFill>
                  <a:srgbClr val="888888"/>
                </a:solidFill>
                <a:latin typeface="Calibri"/>
                <a:ea typeface="Calibri"/>
                <a:cs typeface="Calibri"/>
                <a:sym typeface="Calibri"/>
              </a:defRPr>
            </a:lvl5pPr>
            <a:lvl6pPr indent="0" lvl="5" marL="0" algn="ctr">
              <a:buClr>
                <a:srgbClr val="888888"/>
              </a:buClr>
              <a:buSzPts val="900"/>
              <a:buFont typeface="Calibri"/>
              <a:buNone/>
              <a:defRPr sz="900">
                <a:solidFill>
                  <a:srgbClr val="888888"/>
                </a:solidFill>
                <a:latin typeface="Calibri"/>
                <a:ea typeface="Calibri"/>
                <a:cs typeface="Calibri"/>
                <a:sym typeface="Calibri"/>
              </a:defRPr>
            </a:lvl6pPr>
            <a:lvl7pPr indent="0" lvl="6" marL="0" algn="ctr">
              <a:buClr>
                <a:srgbClr val="888888"/>
              </a:buClr>
              <a:buSzPts val="900"/>
              <a:buFont typeface="Calibri"/>
              <a:buNone/>
              <a:defRPr sz="900">
                <a:solidFill>
                  <a:srgbClr val="888888"/>
                </a:solidFill>
                <a:latin typeface="Calibri"/>
                <a:ea typeface="Calibri"/>
                <a:cs typeface="Calibri"/>
                <a:sym typeface="Calibri"/>
              </a:defRPr>
            </a:lvl7pPr>
            <a:lvl8pPr indent="0" lvl="7" marL="0" algn="ctr">
              <a:buClr>
                <a:srgbClr val="888888"/>
              </a:buClr>
              <a:buSzPts val="900"/>
              <a:buFont typeface="Calibri"/>
              <a:buNone/>
              <a:defRPr sz="900">
                <a:solidFill>
                  <a:srgbClr val="888888"/>
                </a:solidFill>
                <a:latin typeface="Calibri"/>
                <a:ea typeface="Calibri"/>
                <a:cs typeface="Calibri"/>
                <a:sym typeface="Calibri"/>
              </a:defRPr>
            </a:lvl8pPr>
            <a:lvl9pPr indent="0" lvl="8" marL="0" algn="ct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85" name="Shape 185"/>
        <p:cNvGrpSpPr/>
        <p:nvPr/>
      </p:nvGrpSpPr>
      <p:grpSpPr>
        <a:xfrm>
          <a:off x="0" y="0"/>
          <a:ext cx="0" cy="0"/>
          <a:chOff x="0" y="0"/>
          <a:chExt cx="0" cy="0"/>
        </a:xfrm>
      </p:grpSpPr>
      <p:sp>
        <p:nvSpPr>
          <p:cNvPr id="186" name="Google Shape;186;p34"/>
          <p:cNvSpPr txBox="1"/>
          <p:nvPr>
            <p:ph type="title"/>
          </p:nvPr>
        </p:nvSpPr>
        <p:spPr>
          <a:xfrm>
            <a:off x="2935875" y="909050"/>
            <a:ext cx="5275500" cy="641100"/>
          </a:xfrm>
          <a:prstGeom prst="rect">
            <a:avLst/>
          </a:prstGeom>
          <a:noFill/>
          <a:ln>
            <a:noFill/>
          </a:ln>
        </p:spPr>
        <p:txBody>
          <a:bodyPr anchorCtr="0" anchor="b" bIns="68575" lIns="68575" spcFirstLastPara="1" rIns="68575" wrap="square" tIns="68575">
            <a:noAutofit/>
          </a:bodyPr>
          <a:lstStyle>
            <a:lvl1pPr lvl="0" algn="l">
              <a:lnSpc>
                <a:spcPct val="90000"/>
              </a:lnSpc>
              <a:spcBef>
                <a:spcPts val="0"/>
              </a:spcBef>
              <a:spcAft>
                <a:spcPts val="0"/>
              </a:spcAft>
              <a:buClr>
                <a:schemeClr val="dk1"/>
              </a:buClr>
              <a:buSzPts val="1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34"/>
          <p:cNvSpPr txBox="1"/>
          <p:nvPr>
            <p:ph idx="1" type="body"/>
          </p:nvPr>
        </p:nvSpPr>
        <p:spPr>
          <a:xfrm>
            <a:off x="2935875" y="1550150"/>
            <a:ext cx="2560500" cy="3375900"/>
          </a:xfrm>
          <a:prstGeom prst="rect">
            <a:avLst/>
          </a:prstGeom>
          <a:noFill/>
          <a:ln>
            <a:noFill/>
          </a:ln>
        </p:spPr>
        <p:txBody>
          <a:bodyPr anchorCtr="0" anchor="t" bIns="68575" lIns="68575" spcFirstLastPara="1" rIns="68575" wrap="square" tIns="68575">
            <a:noAutofit/>
          </a:bodyPr>
          <a:lstStyle>
            <a:lvl1pPr indent="-317500" lvl="0" marL="457200" algn="l">
              <a:lnSpc>
                <a:spcPct val="90000"/>
              </a:lnSpc>
              <a:spcBef>
                <a:spcPts val="600"/>
              </a:spcBef>
              <a:spcAft>
                <a:spcPts val="0"/>
              </a:spcAft>
              <a:buClr>
                <a:schemeClr val="dk1"/>
              </a:buClr>
              <a:buSzPts val="1400"/>
              <a:buChar char="◎"/>
              <a:defRPr sz="1800"/>
            </a:lvl1pPr>
            <a:lvl2pPr indent="-317500" lvl="1" marL="914400" algn="l">
              <a:lnSpc>
                <a:spcPct val="90000"/>
              </a:lnSpc>
              <a:spcBef>
                <a:spcPts val="0"/>
              </a:spcBef>
              <a:spcAft>
                <a:spcPts val="0"/>
              </a:spcAft>
              <a:buClr>
                <a:schemeClr val="dk1"/>
              </a:buClr>
              <a:buSzPts val="1400"/>
              <a:buChar char="◉"/>
              <a:defRPr sz="1800"/>
            </a:lvl2pPr>
            <a:lvl3pPr indent="-317500" lvl="2" marL="1371600" algn="l">
              <a:lnSpc>
                <a:spcPct val="90000"/>
              </a:lnSpc>
              <a:spcBef>
                <a:spcPts val="0"/>
              </a:spcBef>
              <a:spcAft>
                <a:spcPts val="0"/>
              </a:spcAft>
              <a:buClr>
                <a:schemeClr val="dk1"/>
              </a:buClr>
              <a:buSzPts val="1400"/>
              <a:buChar char="￮"/>
              <a:defRPr sz="1800"/>
            </a:lvl3pPr>
            <a:lvl4pPr indent="-317500" lvl="3" marL="1828800" algn="l">
              <a:lnSpc>
                <a:spcPct val="90000"/>
              </a:lnSpc>
              <a:spcBef>
                <a:spcPts val="0"/>
              </a:spcBef>
              <a:spcAft>
                <a:spcPts val="0"/>
              </a:spcAft>
              <a:buClr>
                <a:schemeClr val="dk1"/>
              </a:buClr>
              <a:buSzPts val="1400"/>
              <a:buChar char="●"/>
              <a:defRPr sz="1800"/>
            </a:lvl4pPr>
            <a:lvl5pPr indent="-317500" lvl="4" marL="2286000" algn="l">
              <a:lnSpc>
                <a:spcPct val="90000"/>
              </a:lnSpc>
              <a:spcBef>
                <a:spcPts val="0"/>
              </a:spcBef>
              <a:spcAft>
                <a:spcPts val="0"/>
              </a:spcAft>
              <a:buClr>
                <a:schemeClr val="dk1"/>
              </a:buClr>
              <a:buSzPts val="1400"/>
              <a:buChar char="○"/>
              <a:defRPr sz="1800"/>
            </a:lvl5pPr>
            <a:lvl6pPr indent="-317500" lvl="5" marL="2743200" algn="l">
              <a:lnSpc>
                <a:spcPct val="90000"/>
              </a:lnSpc>
              <a:spcBef>
                <a:spcPts val="0"/>
              </a:spcBef>
              <a:spcAft>
                <a:spcPts val="0"/>
              </a:spcAft>
              <a:buClr>
                <a:schemeClr val="dk1"/>
              </a:buClr>
              <a:buSzPts val="1400"/>
              <a:buChar char="■"/>
              <a:defRPr sz="1800"/>
            </a:lvl6pPr>
            <a:lvl7pPr indent="-317500" lvl="6" marL="3200400" algn="l">
              <a:lnSpc>
                <a:spcPct val="90000"/>
              </a:lnSpc>
              <a:spcBef>
                <a:spcPts val="0"/>
              </a:spcBef>
              <a:spcAft>
                <a:spcPts val="0"/>
              </a:spcAft>
              <a:buClr>
                <a:schemeClr val="dk1"/>
              </a:buClr>
              <a:buSzPts val="1400"/>
              <a:buChar char="●"/>
              <a:defRPr sz="1800"/>
            </a:lvl7pPr>
            <a:lvl8pPr indent="-317500" lvl="7" marL="3657600" algn="l">
              <a:lnSpc>
                <a:spcPct val="90000"/>
              </a:lnSpc>
              <a:spcBef>
                <a:spcPts val="0"/>
              </a:spcBef>
              <a:spcAft>
                <a:spcPts val="0"/>
              </a:spcAft>
              <a:buClr>
                <a:schemeClr val="dk1"/>
              </a:buClr>
              <a:buSzPts val="1400"/>
              <a:buChar char="○"/>
              <a:defRPr sz="1800"/>
            </a:lvl8pPr>
            <a:lvl9pPr indent="-317500" lvl="8" marL="4114800" algn="l">
              <a:lnSpc>
                <a:spcPct val="90000"/>
              </a:lnSpc>
              <a:spcBef>
                <a:spcPts val="0"/>
              </a:spcBef>
              <a:spcAft>
                <a:spcPts val="0"/>
              </a:spcAft>
              <a:buClr>
                <a:schemeClr val="dk1"/>
              </a:buClr>
              <a:buSzPts val="1400"/>
              <a:buChar char="■"/>
              <a:defRPr sz="1800"/>
            </a:lvl9pPr>
          </a:lstStyle>
          <a:p/>
        </p:txBody>
      </p:sp>
      <p:sp>
        <p:nvSpPr>
          <p:cNvPr id="188" name="Google Shape;188;p34"/>
          <p:cNvSpPr txBox="1"/>
          <p:nvPr>
            <p:ph idx="2" type="body"/>
          </p:nvPr>
        </p:nvSpPr>
        <p:spPr>
          <a:xfrm>
            <a:off x="5650849" y="1550150"/>
            <a:ext cx="2560500" cy="3375900"/>
          </a:xfrm>
          <a:prstGeom prst="rect">
            <a:avLst/>
          </a:prstGeom>
          <a:noFill/>
          <a:ln>
            <a:noFill/>
          </a:ln>
        </p:spPr>
        <p:txBody>
          <a:bodyPr anchorCtr="0" anchor="t" bIns="68575" lIns="68575" spcFirstLastPara="1" rIns="68575" wrap="square" tIns="68575">
            <a:noAutofit/>
          </a:bodyPr>
          <a:lstStyle>
            <a:lvl1pPr indent="-317500" lvl="0" marL="457200" algn="l">
              <a:lnSpc>
                <a:spcPct val="90000"/>
              </a:lnSpc>
              <a:spcBef>
                <a:spcPts val="600"/>
              </a:spcBef>
              <a:spcAft>
                <a:spcPts val="0"/>
              </a:spcAft>
              <a:buClr>
                <a:schemeClr val="dk1"/>
              </a:buClr>
              <a:buSzPts val="1400"/>
              <a:buChar char="◎"/>
              <a:defRPr sz="1800"/>
            </a:lvl1pPr>
            <a:lvl2pPr indent="-317500" lvl="1" marL="914400" algn="l">
              <a:lnSpc>
                <a:spcPct val="90000"/>
              </a:lnSpc>
              <a:spcBef>
                <a:spcPts val="0"/>
              </a:spcBef>
              <a:spcAft>
                <a:spcPts val="0"/>
              </a:spcAft>
              <a:buClr>
                <a:schemeClr val="dk1"/>
              </a:buClr>
              <a:buSzPts val="1400"/>
              <a:buChar char="◉"/>
              <a:defRPr sz="1800"/>
            </a:lvl2pPr>
            <a:lvl3pPr indent="-317500" lvl="2" marL="1371600" algn="l">
              <a:lnSpc>
                <a:spcPct val="90000"/>
              </a:lnSpc>
              <a:spcBef>
                <a:spcPts val="0"/>
              </a:spcBef>
              <a:spcAft>
                <a:spcPts val="0"/>
              </a:spcAft>
              <a:buClr>
                <a:schemeClr val="dk1"/>
              </a:buClr>
              <a:buSzPts val="1400"/>
              <a:buChar char="￮"/>
              <a:defRPr sz="1800"/>
            </a:lvl3pPr>
            <a:lvl4pPr indent="-317500" lvl="3" marL="1828800" algn="l">
              <a:lnSpc>
                <a:spcPct val="90000"/>
              </a:lnSpc>
              <a:spcBef>
                <a:spcPts val="0"/>
              </a:spcBef>
              <a:spcAft>
                <a:spcPts val="0"/>
              </a:spcAft>
              <a:buClr>
                <a:schemeClr val="dk1"/>
              </a:buClr>
              <a:buSzPts val="1400"/>
              <a:buChar char="●"/>
              <a:defRPr sz="1800"/>
            </a:lvl4pPr>
            <a:lvl5pPr indent="-317500" lvl="4" marL="2286000" algn="l">
              <a:lnSpc>
                <a:spcPct val="90000"/>
              </a:lnSpc>
              <a:spcBef>
                <a:spcPts val="0"/>
              </a:spcBef>
              <a:spcAft>
                <a:spcPts val="0"/>
              </a:spcAft>
              <a:buClr>
                <a:schemeClr val="dk1"/>
              </a:buClr>
              <a:buSzPts val="1400"/>
              <a:buChar char="○"/>
              <a:defRPr sz="1800"/>
            </a:lvl5pPr>
            <a:lvl6pPr indent="-317500" lvl="5" marL="2743200" algn="l">
              <a:lnSpc>
                <a:spcPct val="90000"/>
              </a:lnSpc>
              <a:spcBef>
                <a:spcPts val="0"/>
              </a:spcBef>
              <a:spcAft>
                <a:spcPts val="0"/>
              </a:spcAft>
              <a:buClr>
                <a:schemeClr val="dk1"/>
              </a:buClr>
              <a:buSzPts val="1400"/>
              <a:buChar char="■"/>
              <a:defRPr sz="1800"/>
            </a:lvl6pPr>
            <a:lvl7pPr indent="-317500" lvl="6" marL="3200400" algn="l">
              <a:lnSpc>
                <a:spcPct val="90000"/>
              </a:lnSpc>
              <a:spcBef>
                <a:spcPts val="0"/>
              </a:spcBef>
              <a:spcAft>
                <a:spcPts val="0"/>
              </a:spcAft>
              <a:buClr>
                <a:schemeClr val="dk1"/>
              </a:buClr>
              <a:buSzPts val="1400"/>
              <a:buChar char="●"/>
              <a:defRPr sz="1800"/>
            </a:lvl7pPr>
            <a:lvl8pPr indent="-317500" lvl="7" marL="3657600" algn="l">
              <a:lnSpc>
                <a:spcPct val="90000"/>
              </a:lnSpc>
              <a:spcBef>
                <a:spcPts val="0"/>
              </a:spcBef>
              <a:spcAft>
                <a:spcPts val="0"/>
              </a:spcAft>
              <a:buClr>
                <a:schemeClr val="dk1"/>
              </a:buClr>
              <a:buSzPts val="1400"/>
              <a:buChar char="○"/>
              <a:defRPr sz="1800"/>
            </a:lvl8pPr>
            <a:lvl9pPr indent="-317500" lvl="8" marL="4114800" algn="l">
              <a:lnSpc>
                <a:spcPct val="90000"/>
              </a:lnSpc>
              <a:spcBef>
                <a:spcPts val="0"/>
              </a:spcBef>
              <a:spcAft>
                <a:spcPts val="0"/>
              </a:spcAft>
              <a:buClr>
                <a:schemeClr val="dk1"/>
              </a:buClr>
              <a:buSzPts val="1400"/>
              <a:buChar char="■"/>
              <a:defRPr sz="1800"/>
            </a:lvl9pPr>
          </a:lstStyle>
          <a:p/>
        </p:txBody>
      </p:sp>
      <p:sp>
        <p:nvSpPr>
          <p:cNvPr id="189" name="Google Shape;189;p34"/>
          <p:cNvSpPr/>
          <p:nvPr/>
        </p:nvSpPr>
        <p:spPr>
          <a:xfrm>
            <a:off x="-358950" y="2194400"/>
            <a:ext cx="2347200" cy="2347200"/>
          </a:xfrm>
          <a:prstGeom prst="donut">
            <a:avLst>
              <a:gd fmla="val 36789"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0" name="Google Shape;190;p34"/>
          <p:cNvSpPr/>
          <p:nvPr/>
        </p:nvSpPr>
        <p:spPr>
          <a:xfrm>
            <a:off x="198450" y="-321125"/>
            <a:ext cx="978600" cy="9786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1" name="Google Shape;191;p34"/>
          <p:cNvSpPr/>
          <p:nvPr/>
        </p:nvSpPr>
        <p:spPr>
          <a:xfrm>
            <a:off x="198450" y="420475"/>
            <a:ext cx="657600" cy="657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2" name="Google Shape;192;p34"/>
          <p:cNvSpPr/>
          <p:nvPr/>
        </p:nvSpPr>
        <p:spPr>
          <a:xfrm>
            <a:off x="1177051" y="657475"/>
            <a:ext cx="846900" cy="846900"/>
          </a:xfrm>
          <a:prstGeom prst="donut">
            <a:avLst>
              <a:gd fmla="val 22275"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3" name="Google Shape;193;p34"/>
          <p:cNvSpPr/>
          <p:nvPr/>
        </p:nvSpPr>
        <p:spPr>
          <a:xfrm>
            <a:off x="887650" y="4142300"/>
            <a:ext cx="1207800" cy="12078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4" name="Google Shape;194;p34"/>
          <p:cNvSpPr/>
          <p:nvPr/>
        </p:nvSpPr>
        <p:spPr>
          <a:xfrm>
            <a:off x="153675" y="4799600"/>
            <a:ext cx="550500" cy="550500"/>
          </a:xfrm>
          <a:prstGeom prst="donut">
            <a:avLst>
              <a:gd fmla="val 18606"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5" name="Google Shape;195;p34"/>
          <p:cNvSpPr/>
          <p:nvPr/>
        </p:nvSpPr>
        <p:spPr>
          <a:xfrm>
            <a:off x="1172525" y="1696950"/>
            <a:ext cx="304800" cy="30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6" name="Google Shape;196;p34"/>
          <p:cNvSpPr/>
          <p:nvPr/>
        </p:nvSpPr>
        <p:spPr>
          <a:xfrm>
            <a:off x="7844250" y="61927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7" name="Google Shape;197;p34"/>
          <p:cNvSpPr/>
          <p:nvPr/>
        </p:nvSpPr>
        <p:spPr>
          <a:xfrm>
            <a:off x="7515500" y="-72500"/>
            <a:ext cx="397500" cy="397500"/>
          </a:xfrm>
          <a:prstGeom prst="donut">
            <a:avLst>
              <a:gd fmla="val 30568"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8" name="Google Shape;198;p34"/>
          <p:cNvSpPr/>
          <p:nvPr/>
        </p:nvSpPr>
        <p:spPr>
          <a:xfrm>
            <a:off x="8651500" y="1030850"/>
            <a:ext cx="304800" cy="3048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99" name="Google Shape;199;p34"/>
          <p:cNvSpPr/>
          <p:nvPr/>
        </p:nvSpPr>
        <p:spPr>
          <a:xfrm>
            <a:off x="8097900" y="167450"/>
            <a:ext cx="741600" cy="741600"/>
          </a:xfrm>
          <a:prstGeom prst="donut">
            <a:avLst>
              <a:gd fmla="val 8064"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0" name="Google Shape;200;p34"/>
          <p:cNvSpPr/>
          <p:nvPr/>
        </p:nvSpPr>
        <p:spPr>
          <a:xfrm>
            <a:off x="8394750" y="15043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1" name="Google Shape;201;p34"/>
          <p:cNvSpPr/>
          <p:nvPr/>
        </p:nvSpPr>
        <p:spPr>
          <a:xfrm>
            <a:off x="-205625" y="2347725"/>
            <a:ext cx="2040600" cy="2040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2" name="Google Shape;202;p34"/>
          <p:cNvSpPr/>
          <p:nvPr/>
        </p:nvSpPr>
        <p:spPr>
          <a:xfrm>
            <a:off x="305125" y="-214450"/>
            <a:ext cx="765300" cy="7653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3" name="Google Shape;203;p34"/>
          <p:cNvSpPr/>
          <p:nvPr/>
        </p:nvSpPr>
        <p:spPr>
          <a:xfrm>
            <a:off x="8532600" y="911950"/>
            <a:ext cx="542700" cy="5427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4" name="Google Shape;204;p34"/>
          <p:cNvSpPr txBox="1"/>
          <p:nvPr>
            <p:ph idx="12" type="sldNum"/>
          </p:nvPr>
        </p:nvSpPr>
        <p:spPr>
          <a:xfrm>
            <a:off x="8635625" y="4751625"/>
            <a:ext cx="469800" cy="391500"/>
          </a:xfrm>
          <a:prstGeom prst="rect">
            <a:avLst/>
          </a:prstGeom>
          <a:noFill/>
          <a:ln>
            <a:noFill/>
          </a:ln>
        </p:spPr>
        <p:txBody>
          <a:bodyPr anchorCtr="0" anchor="t" bIns="68575" lIns="68575" spcFirstLastPara="1" rIns="68575" wrap="square" tIns="68575">
            <a:noAutofit/>
          </a:bodyPr>
          <a:lstStyle>
            <a:lvl1pPr indent="0" lvl="0" marL="0" algn="r">
              <a:buClr>
                <a:srgbClr val="888888"/>
              </a:buClr>
              <a:buSzPts val="900"/>
              <a:buFont typeface="Calibri"/>
              <a:buNone/>
              <a:defRPr sz="900">
                <a:solidFill>
                  <a:srgbClr val="888888"/>
                </a:solidFill>
                <a:latin typeface="Calibri"/>
                <a:ea typeface="Calibri"/>
                <a:cs typeface="Calibri"/>
                <a:sym typeface="Calibri"/>
              </a:defRPr>
            </a:lvl1pPr>
            <a:lvl2pPr indent="0" lvl="1" marL="0" algn="r">
              <a:buClr>
                <a:srgbClr val="888888"/>
              </a:buClr>
              <a:buSzPts val="900"/>
              <a:buFont typeface="Calibri"/>
              <a:buNone/>
              <a:defRPr sz="900">
                <a:solidFill>
                  <a:srgbClr val="888888"/>
                </a:solidFill>
                <a:latin typeface="Calibri"/>
                <a:ea typeface="Calibri"/>
                <a:cs typeface="Calibri"/>
                <a:sym typeface="Calibri"/>
              </a:defRPr>
            </a:lvl2pPr>
            <a:lvl3pPr indent="0" lvl="2" marL="0" algn="r">
              <a:buClr>
                <a:srgbClr val="888888"/>
              </a:buClr>
              <a:buSzPts val="900"/>
              <a:buFont typeface="Calibri"/>
              <a:buNone/>
              <a:defRPr sz="900">
                <a:solidFill>
                  <a:srgbClr val="888888"/>
                </a:solidFill>
                <a:latin typeface="Calibri"/>
                <a:ea typeface="Calibri"/>
                <a:cs typeface="Calibri"/>
                <a:sym typeface="Calibri"/>
              </a:defRPr>
            </a:lvl3pPr>
            <a:lvl4pPr indent="0" lvl="3" marL="0" algn="r">
              <a:buClr>
                <a:srgbClr val="888888"/>
              </a:buClr>
              <a:buSzPts val="900"/>
              <a:buFont typeface="Calibri"/>
              <a:buNone/>
              <a:defRPr sz="900">
                <a:solidFill>
                  <a:srgbClr val="888888"/>
                </a:solidFill>
                <a:latin typeface="Calibri"/>
                <a:ea typeface="Calibri"/>
                <a:cs typeface="Calibri"/>
                <a:sym typeface="Calibri"/>
              </a:defRPr>
            </a:lvl4pPr>
            <a:lvl5pPr indent="0" lvl="4" marL="0" algn="r">
              <a:buClr>
                <a:srgbClr val="888888"/>
              </a:buClr>
              <a:buSzPts val="900"/>
              <a:buFont typeface="Calibri"/>
              <a:buNone/>
              <a:defRPr sz="900">
                <a:solidFill>
                  <a:srgbClr val="888888"/>
                </a:solidFill>
                <a:latin typeface="Calibri"/>
                <a:ea typeface="Calibri"/>
                <a:cs typeface="Calibri"/>
                <a:sym typeface="Calibri"/>
              </a:defRPr>
            </a:lvl5pPr>
            <a:lvl6pPr indent="0" lvl="5" marL="0" algn="r">
              <a:buClr>
                <a:srgbClr val="888888"/>
              </a:buClr>
              <a:buSzPts val="900"/>
              <a:buFont typeface="Calibri"/>
              <a:buNone/>
              <a:defRPr sz="900">
                <a:solidFill>
                  <a:srgbClr val="888888"/>
                </a:solidFill>
                <a:latin typeface="Calibri"/>
                <a:ea typeface="Calibri"/>
                <a:cs typeface="Calibri"/>
                <a:sym typeface="Calibri"/>
              </a:defRPr>
            </a:lvl6pPr>
            <a:lvl7pPr indent="0" lvl="6" marL="0" algn="r">
              <a:buClr>
                <a:srgbClr val="888888"/>
              </a:buClr>
              <a:buSzPts val="900"/>
              <a:buFont typeface="Calibri"/>
              <a:buNone/>
              <a:defRPr sz="900">
                <a:solidFill>
                  <a:srgbClr val="888888"/>
                </a:solidFill>
                <a:latin typeface="Calibri"/>
                <a:ea typeface="Calibri"/>
                <a:cs typeface="Calibri"/>
                <a:sym typeface="Calibri"/>
              </a:defRPr>
            </a:lvl7pPr>
            <a:lvl8pPr indent="0" lvl="7" marL="0" algn="r">
              <a:buClr>
                <a:srgbClr val="888888"/>
              </a:buClr>
              <a:buSzPts val="900"/>
              <a:buFont typeface="Calibri"/>
              <a:buNone/>
              <a:defRPr sz="900">
                <a:solidFill>
                  <a:srgbClr val="888888"/>
                </a:solidFill>
                <a:latin typeface="Calibri"/>
                <a:ea typeface="Calibri"/>
                <a:cs typeface="Calibri"/>
                <a:sym typeface="Calibri"/>
              </a:defRPr>
            </a:lvl8pPr>
            <a:lvl9pPr indent="0" lvl="8" marL="0" algn="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05" name="Shape 205"/>
        <p:cNvGrpSpPr/>
        <p:nvPr/>
      </p:nvGrpSpPr>
      <p:grpSpPr>
        <a:xfrm>
          <a:off x="0" y="0"/>
          <a:ext cx="0" cy="0"/>
          <a:chOff x="0" y="0"/>
          <a:chExt cx="0" cy="0"/>
        </a:xfrm>
      </p:grpSpPr>
      <p:sp>
        <p:nvSpPr>
          <p:cNvPr id="206" name="Google Shape;206;p35"/>
          <p:cNvSpPr/>
          <p:nvPr/>
        </p:nvSpPr>
        <p:spPr>
          <a:xfrm>
            <a:off x="1144200" y="2698575"/>
            <a:ext cx="893700" cy="8937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7" name="Google Shape;207;p35"/>
          <p:cNvSpPr txBox="1"/>
          <p:nvPr>
            <p:ph type="title"/>
          </p:nvPr>
        </p:nvSpPr>
        <p:spPr>
          <a:xfrm>
            <a:off x="2935875" y="909050"/>
            <a:ext cx="5275500" cy="641100"/>
          </a:xfrm>
          <a:prstGeom prst="rect">
            <a:avLst/>
          </a:prstGeom>
          <a:noFill/>
          <a:ln>
            <a:noFill/>
          </a:ln>
        </p:spPr>
        <p:txBody>
          <a:bodyPr anchorCtr="0" anchor="b" bIns="68575" lIns="68575" spcFirstLastPara="1" rIns="68575" wrap="square" tIns="68575">
            <a:noAutofit/>
          </a:bodyPr>
          <a:lstStyle>
            <a:lvl1pPr lvl="0" algn="l">
              <a:lnSpc>
                <a:spcPct val="90000"/>
              </a:lnSpc>
              <a:spcBef>
                <a:spcPts val="0"/>
              </a:spcBef>
              <a:spcAft>
                <a:spcPts val="0"/>
              </a:spcAft>
              <a:buClr>
                <a:schemeClr val="dk1"/>
              </a:buClr>
              <a:buSzPts val="1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35"/>
          <p:cNvSpPr txBox="1"/>
          <p:nvPr>
            <p:ph idx="1" type="body"/>
          </p:nvPr>
        </p:nvSpPr>
        <p:spPr>
          <a:xfrm>
            <a:off x="2935875" y="1525758"/>
            <a:ext cx="5275500" cy="27861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600"/>
              </a:spcBef>
              <a:spcAft>
                <a:spcPts val="0"/>
              </a:spcAft>
              <a:buClr>
                <a:schemeClr val="dk1"/>
              </a:buClr>
              <a:buSzPts val="1800"/>
              <a:buChar char="◎"/>
              <a:defRPr sz="2400"/>
            </a:lvl1pPr>
            <a:lvl2pPr indent="-342900" lvl="1" marL="914400" algn="l">
              <a:lnSpc>
                <a:spcPct val="90000"/>
              </a:lnSpc>
              <a:spcBef>
                <a:spcPts val="0"/>
              </a:spcBef>
              <a:spcAft>
                <a:spcPts val="0"/>
              </a:spcAft>
              <a:buClr>
                <a:schemeClr val="dk1"/>
              </a:buClr>
              <a:buSzPts val="1800"/>
              <a:buChar char="◉"/>
              <a:defRPr/>
            </a:lvl2pPr>
            <a:lvl3pPr indent="-342900" lvl="2" marL="1371600" algn="l">
              <a:lnSpc>
                <a:spcPct val="90000"/>
              </a:lnSpc>
              <a:spcBef>
                <a:spcPts val="0"/>
              </a:spcBef>
              <a:spcAft>
                <a:spcPts val="0"/>
              </a:spcAft>
              <a:buClr>
                <a:schemeClr val="dk1"/>
              </a:buClr>
              <a:buSzPts val="1800"/>
              <a:buChar char="￮"/>
              <a:defRPr/>
            </a:lvl3pPr>
            <a:lvl4pPr indent="-342900" lvl="3" marL="1828800" algn="l">
              <a:lnSpc>
                <a:spcPct val="90000"/>
              </a:lnSpc>
              <a:spcBef>
                <a:spcPts val="0"/>
              </a:spcBef>
              <a:spcAft>
                <a:spcPts val="0"/>
              </a:spcAft>
              <a:buClr>
                <a:schemeClr val="dk1"/>
              </a:buClr>
              <a:buSzPts val="1800"/>
              <a:buChar char="●"/>
              <a:defRPr sz="2400"/>
            </a:lvl4pPr>
            <a:lvl5pPr indent="-342900" lvl="4" marL="2286000" algn="l">
              <a:lnSpc>
                <a:spcPct val="90000"/>
              </a:lnSpc>
              <a:spcBef>
                <a:spcPts val="0"/>
              </a:spcBef>
              <a:spcAft>
                <a:spcPts val="0"/>
              </a:spcAft>
              <a:buClr>
                <a:schemeClr val="dk1"/>
              </a:buClr>
              <a:buSzPts val="1800"/>
              <a:buChar char="○"/>
              <a:defRPr sz="2400"/>
            </a:lvl5pPr>
            <a:lvl6pPr indent="-342900" lvl="5" marL="2743200" algn="l">
              <a:lnSpc>
                <a:spcPct val="90000"/>
              </a:lnSpc>
              <a:spcBef>
                <a:spcPts val="0"/>
              </a:spcBef>
              <a:spcAft>
                <a:spcPts val="0"/>
              </a:spcAft>
              <a:buClr>
                <a:schemeClr val="dk1"/>
              </a:buClr>
              <a:buSzPts val="1800"/>
              <a:buChar char="■"/>
              <a:defRPr sz="2400"/>
            </a:lvl6pPr>
            <a:lvl7pPr indent="-342900" lvl="6" marL="3200400" algn="l">
              <a:lnSpc>
                <a:spcPct val="90000"/>
              </a:lnSpc>
              <a:spcBef>
                <a:spcPts val="0"/>
              </a:spcBef>
              <a:spcAft>
                <a:spcPts val="0"/>
              </a:spcAft>
              <a:buClr>
                <a:schemeClr val="dk1"/>
              </a:buClr>
              <a:buSzPts val="1800"/>
              <a:buChar char="●"/>
              <a:defRPr sz="2400"/>
            </a:lvl7pPr>
            <a:lvl8pPr indent="-342900" lvl="7" marL="3657600" algn="l">
              <a:lnSpc>
                <a:spcPct val="90000"/>
              </a:lnSpc>
              <a:spcBef>
                <a:spcPts val="0"/>
              </a:spcBef>
              <a:spcAft>
                <a:spcPts val="0"/>
              </a:spcAft>
              <a:buClr>
                <a:schemeClr val="dk1"/>
              </a:buClr>
              <a:buSzPts val="1800"/>
              <a:buChar char="○"/>
              <a:defRPr sz="2400"/>
            </a:lvl8pPr>
            <a:lvl9pPr indent="-342900" lvl="8" marL="4114800" algn="l">
              <a:lnSpc>
                <a:spcPct val="90000"/>
              </a:lnSpc>
              <a:spcBef>
                <a:spcPts val="0"/>
              </a:spcBef>
              <a:spcAft>
                <a:spcPts val="0"/>
              </a:spcAft>
              <a:buClr>
                <a:schemeClr val="dk1"/>
              </a:buClr>
              <a:buSzPts val="1800"/>
              <a:buChar char="■"/>
              <a:defRPr sz="2400"/>
            </a:lvl9pPr>
          </a:lstStyle>
          <a:p/>
        </p:txBody>
      </p:sp>
      <p:sp>
        <p:nvSpPr>
          <p:cNvPr id="209" name="Google Shape;209;p35"/>
          <p:cNvSpPr/>
          <p:nvPr/>
        </p:nvSpPr>
        <p:spPr>
          <a:xfrm>
            <a:off x="259925" y="-206300"/>
            <a:ext cx="2347200" cy="2347200"/>
          </a:xfrm>
          <a:prstGeom prst="donut">
            <a:avLst>
              <a:gd fmla="val 29778"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0" name="Google Shape;210;p35"/>
          <p:cNvSpPr/>
          <p:nvPr/>
        </p:nvSpPr>
        <p:spPr>
          <a:xfrm>
            <a:off x="-152925" y="1360050"/>
            <a:ext cx="978600" cy="978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1" name="Google Shape;211;p35"/>
          <p:cNvSpPr/>
          <p:nvPr/>
        </p:nvSpPr>
        <p:spPr>
          <a:xfrm>
            <a:off x="2339600" y="243625"/>
            <a:ext cx="657600" cy="6576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2" name="Google Shape;212;p35"/>
          <p:cNvSpPr/>
          <p:nvPr/>
        </p:nvSpPr>
        <p:spPr>
          <a:xfrm>
            <a:off x="788725" y="2338650"/>
            <a:ext cx="811200" cy="811200"/>
          </a:xfrm>
          <a:prstGeom prst="donut">
            <a:avLst>
              <a:gd fmla="val 22275"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3" name="Google Shape;213;p35"/>
          <p:cNvSpPr/>
          <p:nvPr/>
        </p:nvSpPr>
        <p:spPr>
          <a:xfrm>
            <a:off x="153675" y="4149950"/>
            <a:ext cx="1207800" cy="12078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4" name="Google Shape;214;p35"/>
          <p:cNvSpPr/>
          <p:nvPr/>
        </p:nvSpPr>
        <p:spPr>
          <a:xfrm>
            <a:off x="1315800" y="3860975"/>
            <a:ext cx="550500" cy="5505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5" name="Google Shape;215;p35"/>
          <p:cNvSpPr/>
          <p:nvPr/>
        </p:nvSpPr>
        <p:spPr>
          <a:xfrm>
            <a:off x="438575" y="2993025"/>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6" name="Google Shape;216;p35"/>
          <p:cNvSpPr/>
          <p:nvPr/>
        </p:nvSpPr>
        <p:spPr>
          <a:xfrm>
            <a:off x="7744850" y="420475"/>
            <a:ext cx="550500" cy="5505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7" name="Google Shape;217;p35"/>
          <p:cNvSpPr/>
          <p:nvPr/>
        </p:nvSpPr>
        <p:spPr>
          <a:xfrm>
            <a:off x="8839500" y="1019775"/>
            <a:ext cx="397500" cy="397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8" name="Google Shape;218;p35"/>
          <p:cNvSpPr/>
          <p:nvPr/>
        </p:nvSpPr>
        <p:spPr>
          <a:xfrm>
            <a:off x="8295350" y="-321125"/>
            <a:ext cx="741600" cy="741600"/>
          </a:xfrm>
          <a:prstGeom prst="donut">
            <a:avLst>
              <a:gd fmla="val 31897"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9" name="Google Shape;219;p35"/>
          <p:cNvSpPr/>
          <p:nvPr/>
        </p:nvSpPr>
        <p:spPr>
          <a:xfrm>
            <a:off x="8651500" y="161632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0" name="Google Shape;220;p35"/>
          <p:cNvSpPr/>
          <p:nvPr/>
        </p:nvSpPr>
        <p:spPr>
          <a:xfrm>
            <a:off x="2179100" y="83125"/>
            <a:ext cx="978600" cy="9786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1" name="Google Shape;221;p35"/>
          <p:cNvSpPr/>
          <p:nvPr/>
        </p:nvSpPr>
        <p:spPr>
          <a:xfrm>
            <a:off x="8062825" y="688875"/>
            <a:ext cx="449700" cy="449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2" name="Google Shape;222;p35"/>
          <p:cNvSpPr txBox="1"/>
          <p:nvPr>
            <p:ph idx="12" type="sldNum"/>
          </p:nvPr>
        </p:nvSpPr>
        <p:spPr>
          <a:xfrm>
            <a:off x="8635625" y="4751625"/>
            <a:ext cx="469800" cy="391500"/>
          </a:xfrm>
          <a:prstGeom prst="rect">
            <a:avLst/>
          </a:prstGeom>
          <a:noFill/>
          <a:ln>
            <a:noFill/>
          </a:ln>
        </p:spPr>
        <p:txBody>
          <a:bodyPr anchorCtr="0" anchor="t" bIns="68575" lIns="68575" spcFirstLastPara="1" rIns="68575" wrap="square" tIns="68575">
            <a:noAutofit/>
          </a:bodyPr>
          <a:lstStyle>
            <a:lvl1pPr indent="0" lvl="0" marL="0" algn="r">
              <a:buClr>
                <a:srgbClr val="888888"/>
              </a:buClr>
              <a:buSzPts val="900"/>
              <a:buFont typeface="Calibri"/>
              <a:buNone/>
              <a:defRPr sz="900">
                <a:solidFill>
                  <a:srgbClr val="888888"/>
                </a:solidFill>
                <a:latin typeface="Calibri"/>
                <a:ea typeface="Calibri"/>
                <a:cs typeface="Calibri"/>
                <a:sym typeface="Calibri"/>
              </a:defRPr>
            </a:lvl1pPr>
            <a:lvl2pPr indent="0" lvl="1" marL="0" algn="r">
              <a:buClr>
                <a:srgbClr val="888888"/>
              </a:buClr>
              <a:buSzPts val="900"/>
              <a:buFont typeface="Calibri"/>
              <a:buNone/>
              <a:defRPr sz="900">
                <a:solidFill>
                  <a:srgbClr val="888888"/>
                </a:solidFill>
                <a:latin typeface="Calibri"/>
                <a:ea typeface="Calibri"/>
                <a:cs typeface="Calibri"/>
                <a:sym typeface="Calibri"/>
              </a:defRPr>
            </a:lvl2pPr>
            <a:lvl3pPr indent="0" lvl="2" marL="0" algn="r">
              <a:buClr>
                <a:srgbClr val="888888"/>
              </a:buClr>
              <a:buSzPts val="900"/>
              <a:buFont typeface="Calibri"/>
              <a:buNone/>
              <a:defRPr sz="900">
                <a:solidFill>
                  <a:srgbClr val="888888"/>
                </a:solidFill>
                <a:latin typeface="Calibri"/>
                <a:ea typeface="Calibri"/>
                <a:cs typeface="Calibri"/>
                <a:sym typeface="Calibri"/>
              </a:defRPr>
            </a:lvl3pPr>
            <a:lvl4pPr indent="0" lvl="3" marL="0" algn="r">
              <a:buClr>
                <a:srgbClr val="888888"/>
              </a:buClr>
              <a:buSzPts val="900"/>
              <a:buFont typeface="Calibri"/>
              <a:buNone/>
              <a:defRPr sz="900">
                <a:solidFill>
                  <a:srgbClr val="888888"/>
                </a:solidFill>
                <a:latin typeface="Calibri"/>
                <a:ea typeface="Calibri"/>
                <a:cs typeface="Calibri"/>
                <a:sym typeface="Calibri"/>
              </a:defRPr>
            </a:lvl4pPr>
            <a:lvl5pPr indent="0" lvl="4" marL="0" algn="r">
              <a:buClr>
                <a:srgbClr val="888888"/>
              </a:buClr>
              <a:buSzPts val="900"/>
              <a:buFont typeface="Calibri"/>
              <a:buNone/>
              <a:defRPr sz="900">
                <a:solidFill>
                  <a:srgbClr val="888888"/>
                </a:solidFill>
                <a:latin typeface="Calibri"/>
                <a:ea typeface="Calibri"/>
                <a:cs typeface="Calibri"/>
                <a:sym typeface="Calibri"/>
              </a:defRPr>
            </a:lvl5pPr>
            <a:lvl6pPr indent="0" lvl="5" marL="0" algn="r">
              <a:buClr>
                <a:srgbClr val="888888"/>
              </a:buClr>
              <a:buSzPts val="900"/>
              <a:buFont typeface="Calibri"/>
              <a:buNone/>
              <a:defRPr sz="900">
                <a:solidFill>
                  <a:srgbClr val="888888"/>
                </a:solidFill>
                <a:latin typeface="Calibri"/>
                <a:ea typeface="Calibri"/>
                <a:cs typeface="Calibri"/>
                <a:sym typeface="Calibri"/>
              </a:defRPr>
            </a:lvl6pPr>
            <a:lvl7pPr indent="0" lvl="6" marL="0" algn="r">
              <a:buClr>
                <a:srgbClr val="888888"/>
              </a:buClr>
              <a:buSzPts val="900"/>
              <a:buFont typeface="Calibri"/>
              <a:buNone/>
              <a:defRPr sz="900">
                <a:solidFill>
                  <a:srgbClr val="888888"/>
                </a:solidFill>
                <a:latin typeface="Calibri"/>
                <a:ea typeface="Calibri"/>
                <a:cs typeface="Calibri"/>
                <a:sym typeface="Calibri"/>
              </a:defRPr>
            </a:lvl7pPr>
            <a:lvl8pPr indent="0" lvl="7" marL="0" algn="r">
              <a:buClr>
                <a:srgbClr val="888888"/>
              </a:buClr>
              <a:buSzPts val="900"/>
              <a:buFont typeface="Calibri"/>
              <a:buNone/>
              <a:defRPr sz="900">
                <a:solidFill>
                  <a:srgbClr val="888888"/>
                </a:solidFill>
                <a:latin typeface="Calibri"/>
                <a:ea typeface="Calibri"/>
                <a:cs typeface="Calibri"/>
                <a:sym typeface="Calibri"/>
              </a:defRPr>
            </a:lvl8pPr>
            <a:lvl9pPr indent="0" lvl="8" marL="0" algn="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223" name="Shape 223"/>
        <p:cNvGrpSpPr/>
        <p:nvPr/>
      </p:nvGrpSpPr>
      <p:grpSpPr>
        <a:xfrm>
          <a:off x="0" y="0"/>
          <a:ext cx="0" cy="0"/>
          <a:chOff x="0" y="0"/>
          <a:chExt cx="0" cy="0"/>
        </a:xfrm>
      </p:grpSpPr>
      <p:sp>
        <p:nvSpPr>
          <p:cNvPr id="224" name="Google Shape;224;p36"/>
          <p:cNvSpPr/>
          <p:nvPr/>
        </p:nvSpPr>
        <p:spPr>
          <a:xfrm>
            <a:off x="3058200" y="-295450"/>
            <a:ext cx="3027600" cy="30279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5" name="Google Shape;225;p36"/>
          <p:cNvSpPr txBox="1"/>
          <p:nvPr>
            <p:ph type="ctrTitle"/>
          </p:nvPr>
        </p:nvSpPr>
        <p:spPr>
          <a:xfrm>
            <a:off x="1773750" y="2421550"/>
            <a:ext cx="5596500" cy="11598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Clr>
                <a:schemeClr val="dk1"/>
              </a:buClr>
              <a:buSzPts val="2700"/>
              <a:buFont typeface="Calibri"/>
              <a:buNone/>
              <a:defRPr sz="3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26" name="Google Shape;226;p36"/>
          <p:cNvSpPr txBox="1"/>
          <p:nvPr>
            <p:ph idx="1" type="subTitle"/>
          </p:nvPr>
        </p:nvSpPr>
        <p:spPr>
          <a:xfrm>
            <a:off x="1773750" y="3449654"/>
            <a:ext cx="5596500" cy="784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Clr>
                <a:srgbClr val="A1BECC"/>
              </a:buClr>
              <a:buSzPts val="1800"/>
              <a:buNone/>
              <a:defRPr b="1">
                <a:solidFill>
                  <a:srgbClr val="A1BECC"/>
                </a:solidFill>
              </a:defRPr>
            </a:lvl1pPr>
            <a:lvl2pPr lvl="1" algn="ctr">
              <a:lnSpc>
                <a:spcPct val="90000"/>
              </a:lnSpc>
              <a:spcBef>
                <a:spcPts val="0"/>
              </a:spcBef>
              <a:spcAft>
                <a:spcPts val="0"/>
              </a:spcAft>
              <a:buClr>
                <a:srgbClr val="A1BECC"/>
              </a:buClr>
              <a:buSzPts val="2300"/>
              <a:buNone/>
              <a:defRPr b="1" sz="3000">
                <a:solidFill>
                  <a:srgbClr val="A1BECC"/>
                </a:solidFill>
              </a:defRPr>
            </a:lvl2pPr>
            <a:lvl3pPr lvl="2" algn="ctr">
              <a:lnSpc>
                <a:spcPct val="90000"/>
              </a:lnSpc>
              <a:spcBef>
                <a:spcPts val="0"/>
              </a:spcBef>
              <a:spcAft>
                <a:spcPts val="0"/>
              </a:spcAft>
              <a:buClr>
                <a:srgbClr val="A1BECC"/>
              </a:buClr>
              <a:buSzPts val="2300"/>
              <a:buNone/>
              <a:defRPr b="1" sz="3000">
                <a:solidFill>
                  <a:srgbClr val="A1BECC"/>
                </a:solidFill>
              </a:defRPr>
            </a:lvl3pPr>
            <a:lvl4pPr lvl="3" algn="ctr">
              <a:lnSpc>
                <a:spcPct val="90000"/>
              </a:lnSpc>
              <a:spcBef>
                <a:spcPts val="0"/>
              </a:spcBef>
              <a:spcAft>
                <a:spcPts val="0"/>
              </a:spcAft>
              <a:buClr>
                <a:srgbClr val="A1BECC"/>
              </a:buClr>
              <a:buSzPts val="2300"/>
              <a:buNone/>
              <a:defRPr b="1" sz="3000">
                <a:solidFill>
                  <a:srgbClr val="A1BECC"/>
                </a:solidFill>
              </a:defRPr>
            </a:lvl4pPr>
            <a:lvl5pPr lvl="4" algn="ctr">
              <a:lnSpc>
                <a:spcPct val="90000"/>
              </a:lnSpc>
              <a:spcBef>
                <a:spcPts val="0"/>
              </a:spcBef>
              <a:spcAft>
                <a:spcPts val="0"/>
              </a:spcAft>
              <a:buClr>
                <a:srgbClr val="A1BECC"/>
              </a:buClr>
              <a:buSzPts val="2300"/>
              <a:buNone/>
              <a:defRPr b="1" sz="3000">
                <a:solidFill>
                  <a:srgbClr val="A1BECC"/>
                </a:solidFill>
              </a:defRPr>
            </a:lvl5pPr>
            <a:lvl6pPr lvl="5" algn="ctr">
              <a:lnSpc>
                <a:spcPct val="90000"/>
              </a:lnSpc>
              <a:spcBef>
                <a:spcPts val="0"/>
              </a:spcBef>
              <a:spcAft>
                <a:spcPts val="0"/>
              </a:spcAft>
              <a:buClr>
                <a:srgbClr val="A1BECC"/>
              </a:buClr>
              <a:buSzPts val="2300"/>
              <a:buNone/>
              <a:defRPr b="1" sz="3000">
                <a:solidFill>
                  <a:srgbClr val="A1BECC"/>
                </a:solidFill>
              </a:defRPr>
            </a:lvl6pPr>
            <a:lvl7pPr lvl="6" algn="ctr">
              <a:lnSpc>
                <a:spcPct val="90000"/>
              </a:lnSpc>
              <a:spcBef>
                <a:spcPts val="0"/>
              </a:spcBef>
              <a:spcAft>
                <a:spcPts val="0"/>
              </a:spcAft>
              <a:buClr>
                <a:srgbClr val="A1BECC"/>
              </a:buClr>
              <a:buSzPts val="2300"/>
              <a:buNone/>
              <a:defRPr b="1" sz="3000">
                <a:solidFill>
                  <a:srgbClr val="A1BECC"/>
                </a:solidFill>
              </a:defRPr>
            </a:lvl7pPr>
            <a:lvl8pPr lvl="7" algn="ctr">
              <a:lnSpc>
                <a:spcPct val="90000"/>
              </a:lnSpc>
              <a:spcBef>
                <a:spcPts val="0"/>
              </a:spcBef>
              <a:spcAft>
                <a:spcPts val="0"/>
              </a:spcAft>
              <a:buClr>
                <a:srgbClr val="A1BECC"/>
              </a:buClr>
              <a:buSzPts val="2300"/>
              <a:buNone/>
              <a:defRPr b="1" sz="3000">
                <a:solidFill>
                  <a:srgbClr val="A1BECC"/>
                </a:solidFill>
              </a:defRPr>
            </a:lvl8pPr>
            <a:lvl9pPr lvl="8" algn="ctr">
              <a:lnSpc>
                <a:spcPct val="90000"/>
              </a:lnSpc>
              <a:spcBef>
                <a:spcPts val="0"/>
              </a:spcBef>
              <a:spcAft>
                <a:spcPts val="0"/>
              </a:spcAft>
              <a:buClr>
                <a:srgbClr val="A1BECC"/>
              </a:buClr>
              <a:buSzPts val="2300"/>
              <a:buNone/>
              <a:defRPr b="1" sz="3000">
                <a:solidFill>
                  <a:srgbClr val="A1BECC"/>
                </a:solidFill>
              </a:defRPr>
            </a:lvl9pPr>
          </a:lstStyle>
          <a:p/>
        </p:txBody>
      </p:sp>
      <p:sp>
        <p:nvSpPr>
          <p:cNvPr id="227" name="Google Shape;227;p36"/>
          <p:cNvSpPr/>
          <p:nvPr/>
        </p:nvSpPr>
        <p:spPr>
          <a:xfrm>
            <a:off x="1414538" y="3988225"/>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8" name="Google Shape;228;p36"/>
          <p:cNvSpPr/>
          <p:nvPr/>
        </p:nvSpPr>
        <p:spPr>
          <a:xfrm>
            <a:off x="7630150" y="2469625"/>
            <a:ext cx="2347200" cy="2347200"/>
          </a:xfrm>
          <a:prstGeom prst="donut">
            <a:avLst>
              <a:gd fmla="val 29778"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9" name="Google Shape;229;p36"/>
          <p:cNvSpPr/>
          <p:nvPr/>
        </p:nvSpPr>
        <p:spPr>
          <a:xfrm>
            <a:off x="376550" y="1139200"/>
            <a:ext cx="978600" cy="9786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0" name="Google Shape;230;p36"/>
          <p:cNvSpPr/>
          <p:nvPr/>
        </p:nvSpPr>
        <p:spPr>
          <a:xfrm>
            <a:off x="7240275" y="4662700"/>
            <a:ext cx="657600" cy="6576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1" name="Google Shape;231;p36"/>
          <p:cNvSpPr/>
          <p:nvPr/>
        </p:nvSpPr>
        <p:spPr>
          <a:xfrm>
            <a:off x="231175" y="-571700"/>
            <a:ext cx="2284200" cy="2284200"/>
          </a:xfrm>
          <a:prstGeom prst="donut">
            <a:avLst>
              <a:gd fmla="val 11909"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2" name="Google Shape;232;p36"/>
          <p:cNvSpPr/>
          <p:nvPr/>
        </p:nvSpPr>
        <p:spPr>
          <a:xfrm>
            <a:off x="7507625" y="917475"/>
            <a:ext cx="657600" cy="6576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3" name="Google Shape;233;p36"/>
          <p:cNvSpPr/>
          <p:nvPr/>
        </p:nvSpPr>
        <p:spPr>
          <a:xfrm>
            <a:off x="8065925" y="-295450"/>
            <a:ext cx="1207800" cy="12078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4" name="Google Shape;234;p36"/>
          <p:cNvSpPr/>
          <p:nvPr/>
        </p:nvSpPr>
        <p:spPr>
          <a:xfrm>
            <a:off x="1417200" y="20526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5" name="Google Shape;235;p36"/>
          <p:cNvSpPr/>
          <p:nvPr/>
        </p:nvSpPr>
        <p:spPr>
          <a:xfrm>
            <a:off x="180500" y="4023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6" name="Google Shape;236;p36"/>
          <p:cNvSpPr/>
          <p:nvPr/>
        </p:nvSpPr>
        <p:spPr>
          <a:xfrm>
            <a:off x="246046" y="3365546"/>
            <a:ext cx="456000" cy="4560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7" name="Google Shape;237;p36"/>
          <p:cNvSpPr/>
          <p:nvPr/>
        </p:nvSpPr>
        <p:spPr>
          <a:xfrm>
            <a:off x="7072325" y="4494725"/>
            <a:ext cx="993600" cy="9933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8" name="Google Shape;238;p36"/>
          <p:cNvSpPr/>
          <p:nvPr/>
        </p:nvSpPr>
        <p:spPr>
          <a:xfrm>
            <a:off x="7370250" y="780100"/>
            <a:ext cx="932400" cy="9324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9" name="Google Shape;239;p36"/>
          <p:cNvSpPr/>
          <p:nvPr/>
        </p:nvSpPr>
        <p:spPr>
          <a:xfrm>
            <a:off x="180500" y="3300000"/>
            <a:ext cx="586800" cy="5868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40" name="Google Shape;240;p36"/>
          <p:cNvSpPr/>
          <p:nvPr/>
        </p:nvSpPr>
        <p:spPr>
          <a:xfrm>
            <a:off x="7733375" y="467300"/>
            <a:ext cx="206100" cy="2061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41" name="Google Shape;241;p36"/>
          <p:cNvSpPr/>
          <p:nvPr/>
        </p:nvSpPr>
        <p:spPr>
          <a:xfrm>
            <a:off x="598175" y="-204700"/>
            <a:ext cx="1550100" cy="15501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42" name="Google Shape;242;p36"/>
          <p:cNvSpPr txBox="1"/>
          <p:nvPr>
            <p:ph idx="12" type="sldNum"/>
          </p:nvPr>
        </p:nvSpPr>
        <p:spPr>
          <a:xfrm>
            <a:off x="4337100" y="4751625"/>
            <a:ext cx="469800" cy="391500"/>
          </a:xfrm>
          <a:prstGeom prst="rect">
            <a:avLst/>
          </a:prstGeom>
          <a:noFill/>
          <a:ln>
            <a:noFill/>
          </a:ln>
        </p:spPr>
        <p:txBody>
          <a:bodyPr anchorCtr="0" anchor="t" bIns="68575" lIns="68575" spcFirstLastPara="1" rIns="68575" wrap="square" tIns="68575">
            <a:noAutofit/>
          </a:bodyPr>
          <a:lstStyle>
            <a:lvl1pPr indent="0" lvl="0" marL="0" algn="ctr">
              <a:buClr>
                <a:srgbClr val="888888"/>
              </a:buClr>
              <a:buSzPts val="900"/>
              <a:buFont typeface="Calibri"/>
              <a:buNone/>
              <a:defRPr sz="900">
                <a:solidFill>
                  <a:srgbClr val="888888"/>
                </a:solidFill>
                <a:latin typeface="Calibri"/>
                <a:ea typeface="Calibri"/>
                <a:cs typeface="Calibri"/>
                <a:sym typeface="Calibri"/>
              </a:defRPr>
            </a:lvl1pPr>
            <a:lvl2pPr indent="0" lvl="1" marL="0" algn="ctr">
              <a:buClr>
                <a:srgbClr val="888888"/>
              </a:buClr>
              <a:buSzPts val="900"/>
              <a:buFont typeface="Calibri"/>
              <a:buNone/>
              <a:defRPr sz="900">
                <a:solidFill>
                  <a:srgbClr val="888888"/>
                </a:solidFill>
                <a:latin typeface="Calibri"/>
                <a:ea typeface="Calibri"/>
                <a:cs typeface="Calibri"/>
                <a:sym typeface="Calibri"/>
              </a:defRPr>
            </a:lvl2pPr>
            <a:lvl3pPr indent="0" lvl="2" marL="0" algn="ctr">
              <a:buClr>
                <a:srgbClr val="888888"/>
              </a:buClr>
              <a:buSzPts val="900"/>
              <a:buFont typeface="Calibri"/>
              <a:buNone/>
              <a:defRPr sz="900">
                <a:solidFill>
                  <a:srgbClr val="888888"/>
                </a:solidFill>
                <a:latin typeface="Calibri"/>
                <a:ea typeface="Calibri"/>
                <a:cs typeface="Calibri"/>
                <a:sym typeface="Calibri"/>
              </a:defRPr>
            </a:lvl3pPr>
            <a:lvl4pPr indent="0" lvl="3" marL="0" algn="ctr">
              <a:buClr>
                <a:srgbClr val="888888"/>
              </a:buClr>
              <a:buSzPts val="900"/>
              <a:buFont typeface="Calibri"/>
              <a:buNone/>
              <a:defRPr sz="900">
                <a:solidFill>
                  <a:srgbClr val="888888"/>
                </a:solidFill>
                <a:latin typeface="Calibri"/>
                <a:ea typeface="Calibri"/>
                <a:cs typeface="Calibri"/>
                <a:sym typeface="Calibri"/>
              </a:defRPr>
            </a:lvl4pPr>
            <a:lvl5pPr indent="0" lvl="4" marL="0" algn="ctr">
              <a:buClr>
                <a:srgbClr val="888888"/>
              </a:buClr>
              <a:buSzPts val="900"/>
              <a:buFont typeface="Calibri"/>
              <a:buNone/>
              <a:defRPr sz="900">
                <a:solidFill>
                  <a:srgbClr val="888888"/>
                </a:solidFill>
                <a:latin typeface="Calibri"/>
                <a:ea typeface="Calibri"/>
                <a:cs typeface="Calibri"/>
                <a:sym typeface="Calibri"/>
              </a:defRPr>
            </a:lvl5pPr>
            <a:lvl6pPr indent="0" lvl="5" marL="0" algn="ctr">
              <a:buClr>
                <a:srgbClr val="888888"/>
              </a:buClr>
              <a:buSzPts val="900"/>
              <a:buFont typeface="Calibri"/>
              <a:buNone/>
              <a:defRPr sz="900">
                <a:solidFill>
                  <a:srgbClr val="888888"/>
                </a:solidFill>
                <a:latin typeface="Calibri"/>
                <a:ea typeface="Calibri"/>
                <a:cs typeface="Calibri"/>
                <a:sym typeface="Calibri"/>
              </a:defRPr>
            </a:lvl6pPr>
            <a:lvl7pPr indent="0" lvl="6" marL="0" algn="ctr">
              <a:buClr>
                <a:srgbClr val="888888"/>
              </a:buClr>
              <a:buSzPts val="900"/>
              <a:buFont typeface="Calibri"/>
              <a:buNone/>
              <a:defRPr sz="900">
                <a:solidFill>
                  <a:srgbClr val="888888"/>
                </a:solidFill>
                <a:latin typeface="Calibri"/>
                <a:ea typeface="Calibri"/>
                <a:cs typeface="Calibri"/>
                <a:sym typeface="Calibri"/>
              </a:defRPr>
            </a:lvl7pPr>
            <a:lvl8pPr indent="0" lvl="7" marL="0" algn="ctr">
              <a:buClr>
                <a:srgbClr val="888888"/>
              </a:buClr>
              <a:buSzPts val="900"/>
              <a:buFont typeface="Calibri"/>
              <a:buNone/>
              <a:defRPr sz="900">
                <a:solidFill>
                  <a:srgbClr val="888888"/>
                </a:solidFill>
                <a:latin typeface="Calibri"/>
                <a:ea typeface="Calibri"/>
                <a:cs typeface="Calibri"/>
                <a:sym typeface="Calibri"/>
              </a:defRPr>
            </a:lvl8pPr>
            <a:lvl9pPr indent="0" lvl="8" marL="0" algn="ct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image">
  <p:cSld name="1 column + image">
    <p:spTree>
      <p:nvGrpSpPr>
        <p:cNvPr id="243" name="Shape 243"/>
        <p:cNvGrpSpPr/>
        <p:nvPr/>
      </p:nvGrpSpPr>
      <p:grpSpPr>
        <a:xfrm>
          <a:off x="0" y="0"/>
          <a:ext cx="0" cy="0"/>
          <a:chOff x="0" y="0"/>
          <a:chExt cx="0" cy="0"/>
        </a:xfrm>
      </p:grpSpPr>
      <p:sp>
        <p:nvSpPr>
          <p:cNvPr id="244" name="Google Shape;244;p37"/>
          <p:cNvSpPr txBox="1"/>
          <p:nvPr>
            <p:ph type="title"/>
          </p:nvPr>
        </p:nvSpPr>
        <p:spPr>
          <a:xfrm>
            <a:off x="4572000" y="909050"/>
            <a:ext cx="3639600" cy="641100"/>
          </a:xfrm>
          <a:prstGeom prst="rect">
            <a:avLst/>
          </a:prstGeom>
          <a:noFill/>
          <a:ln>
            <a:noFill/>
          </a:ln>
        </p:spPr>
        <p:txBody>
          <a:bodyPr anchorCtr="0" anchor="b" bIns="68575" lIns="68575" spcFirstLastPara="1" rIns="68575" wrap="square" tIns="68575">
            <a:noAutofit/>
          </a:bodyPr>
          <a:lstStyle>
            <a:lvl1pPr lvl="0" algn="l">
              <a:lnSpc>
                <a:spcPct val="90000"/>
              </a:lnSpc>
              <a:spcBef>
                <a:spcPts val="0"/>
              </a:spcBef>
              <a:spcAft>
                <a:spcPts val="0"/>
              </a:spcAft>
              <a:buClr>
                <a:schemeClr val="dk1"/>
              </a:buClr>
              <a:buSzPts val="1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37"/>
          <p:cNvSpPr txBox="1"/>
          <p:nvPr>
            <p:ph idx="1" type="body"/>
          </p:nvPr>
        </p:nvSpPr>
        <p:spPr>
          <a:xfrm>
            <a:off x="4572000" y="1525754"/>
            <a:ext cx="3639600" cy="2786100"/>
          </a:xfrm>
          <a:prstGeom prst="rect">
            <a:avLst/>
          </a:prstGeom>
          <a:noFill/>
          <a:ln>
            <a:noFill/>
          </a:ln>
        </p:spPr>
        <p:txBody>
          <a:bodyPr anchorCtr="0" anchor="t" bIns="68575" lIns="68575" spcFirstLastPara="1" rIns="68575" wrap="square" tIns="68575">
            <a:noAutofit/>
          </a:bodyPr>
          <a:lstStyle>
            <a:lvl1pPr indent="-323850" lvl="0" marL="457200" algn="l">
              <a:lnSpc>
                <a:spcPct val="90000"/>
              </a:lnSpc>
              <a:spcBef>
                <a:spcPts val="600"/>
              </a:spcBef>
              <a:spcAft>
                <a:spcPts val="0"/>
              </a:spcAft>
              <a:buClr>
                <a:schemeClr val="dk1"/>
              </a:buClr>
              <a:buSzPts val="1500"/>
              <a:buChar char="◎"/>
              <a:defRPr sz="2000"/>
            </a:lvl1pPr>
            <a:lvl2pPr indent="-323850" lvl="1" marL="914400" algn="l">
              <a:lnSpc>
                <a:spcPct val="90000"/>
              </a:lnSpc>
              <a:spcBef>
                <a:spcPts val="0"/>
              </a:spcBef>
              <a:spcAft>
                <a:spcPts val="0"/>
              </a:spcAft>
              <a:buClr>
                <a:schemeClr val="dk1"/>
              </a:buClr>
              <a:buSzPts val="1500"/>
              <a:buChar char="◉"/>
              <a:defRPr sz="2000"/>
            </a:lvl2pPr>
            <a:lvl3pPr indent="-323850" lvl="2" marL="1371600" algn="l">
              <a:lnSpc>
                <a:spcPct val="90000"/>
              </a:lnSpc>
              <a:spcBef>
                <a:spcPts val="0"/>
              </a:spcBef>
              <a:spcAft>
                <a:spcPts val="0"/>
              </a:spcAft>
              <a:buClr>
                <a:schemeClr val="dk1"/>
              </a:buClr>
              <a:buSzPts val="1500"/>
              <a:buChar char="￮"/>
              <a:defRPr sz="2000"/>
            </a:lvl3pPr>
            <a:lvl4pPr indent="-323850" lvl="3" marL="1828800" algn="l">
              <a:lnSpc>
                <a:spcPct val="90000"/>
              </a:lnSpc>
              <a:spcBef>
                <a:spcPts val="0"/>
              </a:spcBef>
              <a:spcAft>
                <a:spcPts val="0"/>
              </a:spcAft>
              <a:buClr>
                <a:schemeClr val="dk1"/>
              </a:buClr>
              <a:buSzPts val="1500"/>
              <a:buChar char="●"/>
              <a:defRPr sz="2000"/>
            </a:lvl4pPr>
            <a:lvl5pPr indent="-323850" lvl="4" marL="2286000" algn="l">
              <a:lnSpc>
                <a:spcPct val="90000"/>
              </a:lnSpc>
              <a:spcBef>
                <a:spcPts val="0"/>
              </a:spcBef>
              <a:spcAft>
                <a:spcPts val="0"/>
              </a:spcAft>
              <a:buClr>
                <a:schemeClr val="dk1"/>
              </a:buClr>
              <a:buSzPts val="1500"/>
              <a:buChar char="○"/>
              <a:defRPr sz="2000"/>
            </a:lvl5pPr>
            <a:lvl6pPr indent="-323850" lvl="5" marL="2743200" algn="l">
              <a:lnSpc>
                <a:spcPct val="90000"/>
              </a:lnSpc>
              <a:spcBef>
                <a:spcPts val="0"/>
              </a:spcBef>
              <a:spcAft>
                <a:spcPts val="0"/>
              </a:spcAft>
              <a:buClr>
                <a:schemeClr val="dk1"/>
              </a:buClr>
              <a:buSzPts val="1500"/>
              <a:buChar char="■"/>
              <a:defRPr sz="2000"/>
            </a:lvl6pPr>
            <a:lvl7pPr indent="-323850" lvl="6" marL="3200400" algn="l">
              <a:lnSpc>
                <a:spcPct val="90000"/>
              </a:lnSpc>
              <a:spcBef>
                <a:spcPts val="0"/>
              </a:spcBef>
              <a:spcAft>
                <a:spcPts val="0"/>
              </a:spcAft>
              <a:buClr>
                <a:schemeClr val="dk1"/>
              </a:buClr>
              <a:buSzPts val="1500"/>
              <a:buChar char="●"/>
              <a:defRPr sz="2000"/>
            </a:lvl7pPr>
            <a:lvl8pPr indent="-323850" lvl="7" marL="3657600" algn="l">
              <a:lnSpc>
                <a:spcPct val="90000"/>
              </a:lnSpc>
              <a:spcBef>
                <a:spcPts val="0"/>
              </a:spcBef>
              <a:spcAft>
                <a:spcPts val="0"/>
              </a:spcAft>
              <a:buClr>
                <a:schemeClr val="dk1"/>
              </a:buClr>
              <a:buSzPts val="1500"/>
              <a:buChar char="○"/>
              <a:defRPr sz="2000"/>
            </a:lvl8pPr>
            <a:lvl9pPr indent="-323850" lvl="8" marL="4114800" algn="l">
              <a:lnSpc>
                <a:spcPct val="90000"/>
              </a:lnSpc>
              <a:spcBef>
                <a:spcPts val="0"/>
              </a:spcBef>
              <a:spcAft>
                <a:spcPts val="0"/>
              </a:spcAft>
              <a:buClr>
                <a:schemeClr val="dk1"/>
              </a:buClr>
              <a:buSzPts val="1500"/>
              <a:buChar char="■"/>
              <a:defRPr sz="2000"/>
            </a:lvl9pPr>
          </a:lstStyle>
          <a:p/>
        </p:txBody>
      </p:sp>
      <p:sp>
        <p:nvSpPr>
          <p:cNvPr id="246" name="Google Shape;246;p37"/>
          <p:cNvSpPr/>
          <p:nvPr/>
        </p:nvSpPr>
        <p:spPr>
          <a:xfrm>
            <a:off x="580275" y="751950"/>
            <a:ext cx="3639600" cy="3639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47" name="Google Shape;247;p37"/>
          <p:cNvSpPr/>
          <p:nvPr/>
        </p:nvSpPr>
        <p:spPr>
          <a:xfrm>
            <a:off x="-295650" y="-356450"/>
            <a:ext cx="1057800" cy="10578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48" name="Google Shape;248;p37"/>
          <p:cNvSpPr/>
          <p:nvPr/>
        </p:nvSpPr>
        <p:spPr>
          <a:xfrm>
            <a:off x="2836600" y="179825"/>
            <a:ext cx="978600" cy="978600"/>
          </a:xfrm>
          <a:prstGeom prst="donut">
            <a:avLst>
              <a:gd fmla="val 39527"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49" name="Google Shape;249;p37"/>
          <p:cNvSpPr/>
          <p:nvPr/>
        </p:nvSpPr>
        <p:spPr>
          <a:xfrm>
            <a:off x="465975" y="3692750"/>
            <a:ext cx="1019400" cy="10194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50" name="Google Shape;250;p37"/>
          <p:cNvSpPr/>
          <p:nvPr/>
        </p:nvSpPr>
        <p:spPr>
          <a:xfrm>
            <a:off x="1485375" y="4559750"/>
            <a:ext cx="361500" cy="361500"/>
          </a:xfrm>
          <a:prstGeom prst="donut">
            <a:avLst>
              <a:gd fmla="val 29951"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51" name="Google Shape;251;p37"/>
          <p:cNvSpPr/>
          <p:nvPr/>
        </p:nvSpPr>
        <p:spPr>
          <a:xfrm>
            <a:off x="2364800" y="346950"/>
            <a:ext cx="274200" cy="2739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52" name="Google Shape;252;p37"/>
          <p:cNvSpPr/>
          <p:nvPr/>
        </p:nvSpPr>
        <p:spPr>
          <a:xfrm>
            <a:off x="-472600" y="-533400"/>
            <a:ext cx="1411800" cy="14118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53" name="Google Shape;253;p37"/>
          <p:cNvSpPr/>
          <p:nvPr/>
        </p:nvSpPr>
        <p:spPr>
          <a:xfrm>
            <a:off x="2899000" y="242225"/>
            <a:ext cx="853800" cy="8538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54" name="Google Shape;254;p37"/>
          <p:cNvSpPr/>
          <p:nvPr/>
        </p:nvSpPr>
        <p:spPr>
          <a:xfrm>
            <a:off x="1061150" y="142950"/>
            <a:ext cx="538500" cy="5382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55" name="Google Shape;255;p37"/>
          <p:cNvSpPr txBox="1"/>
          <p:nvPr>
            <p:ph idx="12" type="sldNum"/>
          </p:nvPr>
        </p:nvSpPr>
        <p:spPr>
          <a:xfrm>
            <a:off x="8635625" y="4751625"/>
            <a:ext cx="469800" cy="391500"/>
          </a:xfrm>
          <a:prstGeom prst="rect">
            <a:avLst/>
          </a:prstGeom>
          <a:noFill/>
          <a:ln>
            <a:noFill/>
          </a:ln>
        </p:spPr>
        <p:txBody>
          <a:bodyPr anchorCtr="0" anchor="t" bIns="68575" lIns="68575" spcFirstLastPara="1" rIns="68575" wrap="square" tIns="68575">
            <a:noAutofit/>
          </a:bodyPr>
          <a:lstStyle>
            <a:lvl1pPr indent="0" lvl="0" marL="0" algn="r">
              <a:buClr>
                <a:srgbClr val="888888"/>
              </a:buClr>
              <a:buSzPts val="900"/>
              <a:buFont typeface="Calibri"/>
              <a:buNone/>
              <a:defRPr sz="900">
                <a:solidFill>
                  <a:srgbClr val="888888"/>
                </a:solidFill>
                <a:latin typeface="Calibri"/>
                <a:ea typeface="Calibri"/>
                <a:cs typeface="Calibri"/>
                <a:sym typeface="Calibri"/>
              </a:defRPr>
            </a:lvl1pPr>
            <a:lvl2pPr indent="0" lvl="1" marL="0" algn="r">
              <a:buClr>
                <a:srgbClr val="888888"/>
              </a:buClr>
              <a:buSzPts val="900"/>
              <a:buFont typeface="Calibri"/>
              <a:buNone/>
              <a:defRPr sz="900">
                <a:solidFill>
                  <a:srgbClr val="888888"/>
                </a:solidFill>
                <a:latin typeface="Calibri"/>
                <a:ea typeface="Calibri"/>
                <a:cs typeface="Calibri"/>
                <a:sym typeface="Calibri"/>
              </a:defRPr>
            </a:lvl2pPr>
            <a:lvl3pPr indent="0" lvl="2" marL="0" algn="r">
              <a:buClr>
                <a:srgbClr val="888888"/>
              </a:buClr>
              <a:buSzPts val="900"/>
              <a:buFont typeface="Calibri"/>
              <a:buNone/>
              <a:defRPr sz="900">
                <a:solidFill>
                  <a:srgbClr val="888888"/>
                </a:solidFill>
                <a:latin typeface="Calibri"/>
                <a:ea typeface="Calibri"/>
                <a:cs typeface="Calibri"/>
                <a:sym typeface="Calibri"/>
              </a:defRPr>
            </a:lvl3pPr>
            <a:lvl4pPr indent="0" lvl="3" marL="0" algn="r">
              <a:buClr>
                <a:srgbClr val="888888"/>
              </a:buClr>
              <a:buSzPts val="900"/>
              <a:buFont typeface="Calibri"/>
              <a:buNone/>
              <a:defRPr sz="900">
                <a:solidFill>
                  <a:srgbClr val="888888"/>
                </a:solidFill>
                <a:latin typeface="Calibri"/>
                <a:ea typeface="Calibri"/>
                <a:cs typeface="Calibri"/>
                <a:sym typeface="Calibri"/>
              </a:defRPr>
            </a:lvl4pPr>
            <a:lvl5pPr indent="0" lvl="4" marL="0" algn="r">
              <a:buClr>
                <a:srgbClr val="888888"/>
              </a:buClr>
              <a:buSzPts val="900"/>
              <a:buFont typeface="Calibri"/>
              <a:buNone/>
              <a:defRPr sz="900">
                <a:solidFill>
                  <a:srgbClr val="888888"/>
                </a:solidFill>
                <a:latin typeface="Calibri"/>
                <a:ea typeface="Calibri"/>
                <a:cs typeface="Calibri"/>
                <a:sym typeface="Calibri"/>
              </a:defRPr>
            </a:lvl5pPr>
            <a:lvl6pPr indent="0" lvl="5" marL="0" algn="r">
              <a:buClr>
                <a:srgbClr val="888888"/>
              </a:buClr>
              <a:buSzPts val="900"/>
              <a:buFont typeface="Calibri"/>
              <a:buNone/>
              <a:defRPr sz="900">
                <a:solidFill>
                  <a:srgbClr val="888888"/>
                </a:solidFill>
                <a:latin typeface="Calibri"/>
                <a:ea typeface="Calibri"/>
                <a:cs typeface="Calibri"/>
                <a:sym typeface="Calibri"/>
              </a:defRPr>
            </a:lvl6pPr>
            <a:lvl7pPr indent="0" lvl="6" marL="0" algn="r">
              <a:buClr>
                <a:srgbClr val="888888"/>
              </a:buClr>
              <a:buSzPts val="900"/>
              <a:buFont typeface="Calibri"/>
              <a:buNone/>
              <a:defRPr sz="900">
                <a:solidFill>
                  <a:srgbClr val="888888"/>
                </a:solidFill>
                <a:latin typeface="Calibri"/>
                <a:ea typeface="Calibri"/>
                <a:cs typeface="Calibri"/>
                <a:sym typeface="Calibri"/>
              </a:defRPr>
            </a:lvl7pPr>
            <a:lvl8pPr indent="0" lvl="7" marL="0" algn="r">
              <a:buClr>
                <a:srgbClr val="888888"/>
              </a:buClr>
              <a:buSzPts val="900"/>
              <a:buFont typeface="Calibri"/>
              <a:buNone/>
              <a:defRPr sz="900">
                <a:solidFill>
                  <a:srgbClr val="888888"/>
                </a:solidFill>
                <a:latin typeface="Calibri"/>
                <a:ea typeface="Calibri"/>
                <a:cs typeface="Calibri"/>
                <a:sym typeface="Calibri"/>
              </a:defRPr>
            </a:lvl8pPr>
            <a:lvl9pPr indent="0" lvl="8" marL="0" algn="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ompletely blank">
    <p:spTree>
      <p:nvGrpSpPr>
        <p:cNvPr id="256" name="Shape 256"/>
        <p:cNvGrpSpPr/>
        <p:nvPr/>
      </p:nvGrpSpPr>
      <p:grpSpPr>
        <a:xfrm>
          <a:off x="0" y="0"/>
          <a:ext cx="0" cy="0"/>
          <a:chOff x="0" y="0"/>
          <a:chExt cx="0" cy="0"/>
        </a:xfrm>
      </p:grpSpPr>
      <p:sp>
        <p:nvSpPr>
          <p:cNvPr id="257" name="Google Shape;257;p38"/>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58" name="Google Shape;258;p38"/>
          <p:cNvSpPr txBox="1"/>
          <p:nvPr>
            <p:ph idx="12" type="sldNum"/>
          </p:nvPr>
        </p:nvSpPr>
        <p:spPr>
          <a:xfrm>
            <a:off x="4337100" y="4751625"/>
            <a:ext cx="469800" cy="391500"/>
          </a:xfrm>
          <a:prstGeom prst="rect">
            <a:avLst/>
          </a:prstGeom>
          <a:noFill/>
          <a:ln>
            <a:noFill/>
          </a:ln>
        </p:spPr>
        <p:txBody>
          <a:bodyPr anchorCtr="0" anchor="t" bIns="68575" lIns="68575" spcFirstLastPara="1" rIns="68575" wrap="square" tIns="68575">
            <a:noAutofit/>
          </a:bodyPr>
          <a:lstStyle>
            <a:lvl1pPr indent="0" lvl="0" marL="0" algn="ctr">
              <a:buClr>
                <a:srgbClr val="888888"/>
              </a:buClr>
              <a:buSzPts val="900"/>
              <a:buFont typeface="Calibri"/>
              <a:buNone/>
              <a:defRPr sz="900">
                <a:solidFill>
                  <a:srgbClr val="888888"/>
                </a:solidFill>
                <a:latin typeface="Calibri"/>
                <a:ea typeface="Calibri"/>
                <a:cs typeface="Calibri"/>
                <a:sym typeface="Calibri"/>
              </a:defRPr>
            </a:lvl1pPr>
            <a:lvl2pPr indent="0" lvl="1" marL="0" algn="ctr">
              <a:buClr>
                <a:srgbClr val="888888"/>
              </a:buClr>
              <a:buSzPts val="900"/>
              <a:buFont typeface="Calibri"/>
              <a:buNone/>
              <a:defRPr sz="900">
                <a:solidFill>
                  <a:srgbClr val="888888"/>
                </a:solidFill>
                <a:latin typeface="Calibri"/>
                <a:ea typeface="Calibri"/>
                <a:cs typeface="Calibri"/>
                <a:sym typeface="Calibri"/>
              </a:defRPr>
            </a:lvl2pPr>
            <a:lvl3pPr indent="0" lvl="2" marL="0" algn="ctr">
              <a:buClr>
                <a:srgbClr val="888888"/>
              </a:buClr>
              <a:buSzPts val="900"/>
              <a:buFont typeface="Calibri"/>
              <a:buNone/>
              <a:defRPr sz="900">
                <a:solidFill>
                  <a:srgbClr val="888888"/>
                </a:solidFill>
                <a:latin typeface="Calibri"/>
                <a:ea typeface="Calibri"/>
                <a:cs typeface="Calibri"/>
                <a:sym typeface="Calibri"/>
              </a:defRPr>
            </a:lvl3pPr>
            <a:lvl4pPr indent="0" lvl="3" marL="0" algn="ctr">
              <a:buClr>
                <a:srgbClr val="888888"/>
              </a:buClr>
              <a:buSzPts val="900"/>
              <a:buFont typeface="Calibri"/>
              <a:buNone/>
              <a:defRPr sz="900">
                <a:solidFill>
                  <a:srgbClr val="888888"/>
                </a:solidFill>
                <a:latin typeface="Calibri"/>
                <a:ea typeface="Calibri"/>
                <a:cs typeface="Calibri"/>
                <a:sym typeface="Calibri"/>
              </a:defRPr>
            </a:lvl4pPr>
            <a:lvl5pPr indent="0" lvl="4" marL="0" algn="ctr">
              <a:buClr>
                <a:srgbClr val="888888"/>
              </a:buClr>
              <a:buSzPts val="900"/>
              <a:buFont typeface="Calibri"/>
              <a:buNone/>
              <a:defRPr sz="900">
                <a:solidFill>
                  <a:srgbClr val="888888"/>
                </a:solidFill>
                <a:latin typeface="Calibri"/>
                <a:ea typeface="Calibri"/>
                <a:cs typeface="Calibri"/>
                <a:sym typeface="Calibri"/>
              </a:defRPr>
            </a:lvl5pPr>
            <a:lvl6pPr indent="0" lvl="5" marL="0" algn="ctr">
              <a:buClr>
                <a:srgbClr val="888888"/>
              </a:buClr>
              <a:buSzPts val="900"/>
              <a:buFont typeface="Calibri"/>
              <a:buNone/>
              <a:defRPr sz="900">
                <a:solidFill>
                  <a:srgbClr val="888888"/>
                </a:solidFill>
                <a:latin typeface="Calibri"/>
                <a:ea typeface="Calibri"/>
                <a:cs typeface="Calibri"/>
                <a:sym typeface="Calibri"/>
              </a:defRPr>
            </a:lvl6pPr>
            <a:lvl7pPr indent="0" lvl="6" marL="0" algn="ctr">
              <a:buClr>
                <a:srgbClr val="888888"/>
              </a:buClr>
              <a:buSzPts val="900"/>
              <a:buFont typeface="Calibri"/>
              <a:buNone/>
              <a:defRPr sz="900">
                <a:solidFill>
                  <a:srgbClr val="888888"/>
                </a:solidFill>
                <a:latin typeface="Calibri"/>
                <a:ea typeface="Calibri"/>
                <a:cs typeface="Calibri"/>
                <a:sym typeface="Calibri"/>
              </a:defRPr>
            </a:lvl7pPr>
            <a:lvl8pPr indent="0" lvl="7" marL="0" algn="ctr">
              <a:buClr>
                <a:srgbClr val="888888"/>
              </a:buClr>
              <a:buSzPts val="900"/>
              <a:buFont typeface="Calibri"/>
              <a:buNone/>
              <a:defRPr sz="900">
                <a:solidFill>
                  <a:srgbClr val="888888"/>
                </a:solidFill>
                <a:latin typeface="Calibri"/>
                <a:ea typeface="Calibri"/>
                <a:cs typeface="Calibri"/>
                <a:sym typeface="Calibri"/>
              </a:defRPr>
            </a:lvl8pPr>
            <a:lvl9pPr indent="0" lvl="8" marL="0" algn="ct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iagram or Organization Chart" type="dgm">
  <p:cSld name="DIAGRAM">
    <p:spTree>
      <p:nvGrpSpPr>
        <p:cNvPr id="259" name="Shape 259"/>
        <p:cNvGrpSpPr/>
        <p:nvPr/>
      </p:nvGrpSpPr>
      <p:grpSpPr>
        <a:xfrm>
          <a:off x="0" y="0"/>
          <a:ext cx="0" cy="0"/>
          <a:chOff x="0" y="0"/>
          <a:chExt cx="0" cy="0"/>
        </a:xfrm>
      </p:grpSpPr>
      <p:sp>
        <p:nvSpPr>
          <p:cNvPr id="260" name="Google Shape;260;p39"/>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1" name="Google Shape;261;p39"/>
          <p:cNvSpPr/>
          <p:nvPr>
            <p:ph idx="2" type="dgm"/>
          </p:nvPr>
        </p:nvSpPr>
        <p:spPr>
          <a:xfrm>
            <a:off x="457200" y="1200151"/>
            <a:ext cx="8229600" cy="3394472"/>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62" name="Google Shape;262;p39"/>
          <p:cNvSpPr txBox="1"/>
          <p:nvPr>
            <p:ph idx="10" type="dt"/>
          </p:nvPr>
        </p:nvSpPr>
        <p:spPr>
          <a:xfrm>
            <a:off x="457200" y="4683919"/>
            <a:ext cx="2133600" cy="357187"/>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3" name="Google Shape;263;p39"/>
          <p:cNvSpPr txBox="1"/>
          <p:nvPr>
            <p:ph idx="11" type="ftr"/>
          </p:nvPr>
        </p:nvSpPr>
        <p:spPr>
          <a:xfrm>
            <a:off x="3124200" y="4683919"/>
            <a:ext cx="2895600" cy="357187"/>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4" name="Google Shape;264;p39"/>
          <p:cNvSpPr txBox="1"/>
          <p:nvPr>
            <p:ph idx="12" type="sldNum"/>
          </p:nvPr>
        </p:nvSpPr>
        <p:spPr>
          <a:xfrm>
            <a:off x="6553200" y="4683919"/>
            <a:ext cx="2133600" cy="357187"/>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theme" Target="../theme/theme3.xml"/><Relationship Id="rId27" Type="http://schemas.openxmlformats.org/officeDocument/2006/relationships/slideLayout" Target="../slideLayouts/slideLayout37.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pages.collegeboard.org/sat-covid-19-updates?SFMC_cid=EM356131-&amp;rid=30699405#flexib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pages.collegeboard.org/collegeboard-covid-19-updates" TargetMode="External"/><Relationship Id="rId4" Type="http://schemas.openxmlformats.org/officeDocument/2006/relationships/hyperlink" Target="https://collegereadiness.collegeboard.org/sat/register/find-test-centers" TargetMode="External"/><Relationship Id="rId5" Type="http://schemas.openxmlformats.org/officeDocument/2006/relationships/hyperlink" Target="https://collegereadiness.collegeboard.org/sat/register/find-test-centers" TargetMode="External"/><Relationship Id="rId6" Type="http://schemas.openxmlformats.org/officeDocument/2006/relationships/hyperlink" Target="https://collegereadiness.collegeboard.org/sat/register/test-center-closings" TargetMode="External"/><Relationship Id="rId7" Type="http://schemas.openxmlformats.org/officeDocument/2006/relationships/hyperlink" Target="https://collegereadiness.collegeboard.org/sat/register/test-center-closings" TargetMode="External"/><Relationship Id="rId8"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bigfuture.collegeboard.org/" TargetMode="External"/><Relationship Id="rId4" Type="http://schemas.openxmlformats.org/officeDocument/2006/relationships/hyperlink" Target="https://wwwnasfaa.org/" TargetMode="External"/><Relationship Id="rId5" Type="http://schemas.openxmlformats.org/officeDocument/2006/relationships/hyperlink" Target="https://www.ncan.org/" TargetMode="External"/><Relationship Id="rId6" Type="http://schemas.openxmlformats.org/officeDocument/2006/relationships/hyperlink" Target="https://studentaid.gov" TargetMode="External"/><Relationship Id="rId7" Type="http://schemas.openxmlformats.org/officeDocument/2006/relationships/hyperlink" Target="https://fafsa.go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mailto:ccifuentes@rcoe.us" TargetMode="External"/><Relationship Id="rId4" Type="http://schemas.openxmlformats.org/officeDocument/2006/relationships/hyperlink" Target="mailto:ccifuentes@rcoe.us" TargetMode="External"/><Relationship Id="rId5" Type="http://schemas.openxmlformats.org/officeDocument/2006/relationships/hyperlink" Target="mailto:gcompton@rcoe.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txBox="1"/>
          <p:nvPr>
            <p:ph type="ctrTitle"/>
          </p:nvPr>
        </p:nvSpPr>
        <p:spPr>
          <a:xfrm>
            <a:off x="311708" y="820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Everything CollegeBoard</a:t>
            </a:r>
            <a:endParaRPr/>
          </a:p>
        </p:txBody>
      </p:sp>
      <p:sp>
        <p:nvSpPr>
          <p:cNvPr id="270" name="Google Shape;270;p4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Riverside County Office of Education</a:t>
            </a:r>
            <a:endParaRPr/>
          </a:p>
          <a:p>
            <a:pPr indent="0" lvl="0" marL="0" rtl="0" algn="ctr">
              <a:spcBef>
                <a:spcPts val="0"/>
              </a:spcBef>
              <a:spcAft>
                <a:spcPts val="0"/>
              </a:spcAft>
              <a:buNone/>
            </a:pPr>
            <a:r>
              <a:rPr lang="en"/>
              <a:t> College and Career Readiness Unit</a:t>
            </a:r>
            <a:endParaRPr/>
          </a:p>
        </p:txBody>
      </p:sp>
      <p:pic>
        <p:nvPicPr>
          <p:cNvPr id="271" name="Google Shape;271;p40"/>
          <p:cNvPicPr preferRelativeResize="0"/>
          <p:nvPr/>
        </p:nvPicPr>
        <p:blipFill>
          <a:blip r:embed="rId3">
            <a:alphaModFix/>
          </a:blip>
          <a:stretch>
            <a:fillRect/>
          </a:stretch>
        </p:blipFill>
        <p:spPr>
          <a:xfrm>
            <a:off x="96825" y="119314"/>
            <a:ext cx="1143928" cy="1599635"/>
          </a:xfrm>
          <a:prstGeom prst="rect">
            <a:avLst/>
          </a:prstGeom>
          <a:noFill/>
          <a:ln>
            <a:noFill/>
          </a:ln>
        </p:spPr>
      </p:pic>
      <p:pic>
        <p:nvPicPr>
          <p:cNvPr descr="See the source image" id="272" name="Google Shape;272;p40"/>
          <p:cNvPicPr preferRelativeResize="0"/>
          <p:nvPr/>
        </p:nvPicPr>
        <p:blipFill>
          <a:blip r:embed="rId4">
            <a:alphaModFix amt="58000"/>
          </a:blip>
          <a:stretch>
            <a:fillRect/>
          </a:stretch>
        </p:blipFill>
        <p:spPr>
          <a:xfrm>
            <a:off x="4861475" y="245950"/>
            <a:ext cx="4146175" cy="71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Calibri"/>
                <a:ea typeface="Calibri"/>
                <a:cs typeface="Calibri"/>
                <a:sym typeface="Calibri"/>
              </a:rPr>
              <a:t>SAT and PSAT Format</a:t>
            </a:r>
            <a:endParaRPr sz="2900">
              <a:latin typeface="Calibri"/>
              <a:ea typeface="Calibri"/>
              <a:cs typeface="Calibri"/>
              <a:sym typeface="Calibri"/>
            </a:endParaRPr>
          </a:p>
        </p:txBody>
      </p:sp>
      <p:pic>
        <p:nvPicPr>
          <p:cNvPr id="330" name="Google Shape;330;p49"/>
          <p:cNvPicPr preferRelativeResize="0"/>
          <p:nvPr/>
        </p:nvPicPr>
        <p:blipFill>
          <a:blip r:embed="rId3">
            <a:alphaModFix/>
          </a:blip>
          <a:stretch>
            <a:fillRect/>
          </a:stretch>
        </p:blipFill>
        <p:spPr>
          <a:xfrm>
            <a:off x="714375" y="1152475"/>
            <a:ext cx="7715250" cy="3848100"/>
          </a:xfrm>
          <a:prstGeom prst="rect">
            <a:avLst/>
          </a:prstGeom>
          <a:noFill/>
          <a:ln>
            <a:noFill/>
          </a:ln>
        </p:spPr>
      </p:pic>
      <p:sp>
        <p:nvSpPr>
          <p:cNvPr id="331" name="Google Shape;331;p49"/>
          <p:cNvSpPr txBox="1"/>
          <p:nvPr/>
        </p:nvSpPr>
        <p:spPr>
          <a:xfrm>
            <a:off x="3331400" y="87375"/>
            <a:ext cx="5756700" cy="2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College Board SAT-K12-Teacher-Training-Module-1 Key-Features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SAT College and Career Readiness Benchmarks</a:t>
            </a:r>
            <a:endParaRPr sz="3000">
              <a:latin typeface="Calibri"/>
              <a:ea typeface="Calibri"/>
              <a:cs typeface="Calibri"/>
              <a:sym typeface="Calibri"/>
            </a:endParaRPr>
          </a:p>
        </p:txBody>
      </p:sp>
      <p:sp>
        <p:nvSpPr>
          <p:cNvPr id="337" name="Google Shape;337;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Calibri"/>
                <a:ea typeface="Calibri"/>
                <a:cs typeface="Calibri"/>
                <a:sym typeface="Calibri"/>
              </a:rPr>
              <a:t>75% likelihood of earning at least a C in a first-semester, credit-bearing course in a related subject.</a:t>
            </a:r>
            <a:endParaRPr sz="1900">
              <a:solidFill>
                <a:srgbClr val="000000"/>
              </a:solidFill>
              <a:latin typeface="Calibri"/>
              <a:ea typeface="Calibri"/>
              <a:cs typeface="Calibri"/>
              <a:sym typeface="Calibri"/>
            </a:endParaRPr>
          </a:p>
          <a:p>
            <a:pPr indent="0" lvl="0" marL="0" rtl="0" algn="l">
              <a:spcBef>
                <a:spcPts val="1600"/>
              </a:spcBef>
              <a:spcAft>
                <a:spcPts val="0"/>
              </a:spcAft>
              <a:buNone/>
            </a:pPr>
            <a:r>
              <a:rPr lang="en" sz="1900">
                <a:solidFill>
                  <a:srgbClr val="000000"/>
                </a:solidFill>
                <a:latin typeface="Calibri"/>
                <a:ea typeface="Calibri"/>
                <a:cs typeface="Calibri"/>
                <a:sym typeface="Calibri"/>
              </a:rPr>
              <a:t>Grade-level benchmarks are based on expected student growth year after year.</a:t>
            </a:r>
            <a:endParaRPr sz="1900">
              <a:solidFill>
                <a:srgbClr val="000000"/>
              </a:solidFill>
              <a:latin typeface="Calibri"/>
              <a:ea typeface="Calibri"/>
              <a:cs typeface="Calibri"/>
              <a:sym typeface="Calibri"/>
            </a:endParaRPr>
          </a:p>
          <a:p>
            <a:pPr indent="0" lvl="0" marL="0" rtl="0" algn="l">
              <a:spcBef>
                <a:spcPts val="1600"/>
              </a:spcBef>
              <a:spcAft>
                <a:spcPts val="1600"/>
              </a:spcAft>
              <a:buNone/>
            </a:pPr>
            <a:r>
              <a:t/>
            </a:r>
            <a:endParaRPr/>
          </a:p>
        </p:txBody>
      </p:sp>
      <p:pic>
        <p:nvPicPr>
          <p:cNvPr id="338" name="Google Shape;338;p50"/>
          <p:cNvPicPr preferRelativeResize="0"/>
          <p:nvPr/>
        </p:nvPicPr>
        <p:blipFill>
          <a:blip r:embed="rId3">
            <a:alphaModFix/>
          </a:blip>
          <a:stretch>
            <a:fillRect/>
          </a:stretch>
        </p:blipFill>
        <p:spPr>
          <a:xfrm>
            <a:off x="418863" y="2471499"/>
            <a:ext cx="8306276" cy="2097375"/>
          </a:xfrm>
          <a:prstGeom prst="rect">
            <a:avLst/>
          </a:prstGeom>
          <a:noFill/>
          <a:ln>
            <a:noFill/>
          </a:ln>
        </p:spPr>
      </p:pic>
      <p:sp>
        <p:nvSpPr>
          <p:cNvPr id="339" name="Google Shape;339;p50"/>
          <p:cNvSpPr txBox="1"/>
          <p:nvPr/>
        </p:nvSpPr>
        <p:spPr>
          <a:xfrm>
            <a:off x="2871425" y="4703625"/>
            <a:ext cx="5756700" cy="2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College Board SAT-K12-Teacher-Training-Module-1 Key-Features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SAT Suite of Assessments - Cross-Reference Guide</a:t>
            </a:r>
            <a:endParaRPr sz="3000">
              <a:latin typeface="Calibri"/>
              <a:ea typeface="Calibri"/>
              <a:cs typeface="Calibri"/>
              <a:sym typeface="Calibri"/>
            </a:endParaRPr>
          </a:p>
        </p:txBody>
      </p:sp>
      <p:pic>
        <p:nvPicPr>
          <p:cNvPr id="345" name="Google Shape;345;p51"/>
          <p:cNvPicPr preferRelativeResize="0"/>
          <p:nvPr/>
        </p:nvPicPr>
        <p:blipFill>
          <a:blip r:embed="rId3">
            <a:alphaModFix/>
          </a:blip>
          <a:stretch>
            <a:fillRect/>
          </a:stretch>
        </p:blipFill>
        <p:spPr>
          <a:xfrm>
            <a:off x="1107813" y="1152475"/>
            <a:ext cx="6928364" cy="3416400"/>
          </a:xfrm>
          <a:prstGeom prst="rect">
            <a:avLst/>
          </a:prstGeom>
          <a:noFill/>
          <a:ln>
            <a:noFill/>
          </a:ln>
        </p:spPr>
      </p:pic>
      <p:sp>
        <p:nvSpPr>
          <p:cNvPr id="346" name="Google Shape;346;p51"/>
          <p:cNvSpPr txBox="1"/>
          <p:nvPr/>
        </p:nvSpPr>
        <p:spPr>
          <a:xfrm>
            <a:off x="2871425" y="4703625"/>
            <a:ext cx="5756700" cy="2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College Board SAT-K12-Teacher-Training-Module-1 Key-Features</a:t>
            </a:r>
            <a:endParaRPr/>
          </a:p>
        </p:txBody>
      </p:sp>
      <p:sp>
        <p:nvSpPr>
          <p:cNvPr id="347" name="Google Shape;347;p51"/>
          <p:cNvSpPr/>
          <p:nvPr/>
        </p:nvSpPr>
        <p:spPr>
          <a:xfrm>
            <a:off x="4170400" y="3394250"/>
            <a:ext cx="880500" cy="1251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1"/>
          <p:cNvSpPr/>
          <p:nvPr/>
        </p:nvSpPr>
        <p:spPr>
          <a:xfrm>
            <a:off x="5143500" y="3486925"/>
            <a:ext cx="1065900" cy="1042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52"/>
          <p:cNvPicPr preferRelativeResize="0"/>
          <p:nvPr/>
        </p:nvPicPr>
        <p:blipFill>
          <a:blip r:embed="rId3">
            <a:alphaModFix/>
          </a:blip>
          <a:stretch>
            <a:fillRect/>
          </a:stretch>
        </p:blipFill>
        <p:spPr>
          <a:xfrm>
            <a:off x="387950" y="445025"/>
            <a:ext cx="8384774" cy="4448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Important Reminders</a:t>
            </a:r>
            <a:endParaRPr sz="3000">
              <a:latin typeface="Calibri"/>
              <a:ea typeface="Calibri"/>
              <a:cs typeface="Calibri"/>
              <a:sym typeface="Calibri"/>
            </a:endParaRPr>
          </a:p>
        </p:txBody>
      </p:sp>
      <p:sp>
        <p:nvSpPr>
          <p:cNvPr id="359" name="Google Shape;359;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Calibri"/>
                <a:ea typeface="Calibri"/>
                <a:cs typeface="Calibri"/>
                <a:sym typeface="Calibri"/>
              </a:rPr>
              <a:t>Students may only take the PSAT/NMSQT once. </a:t>
            </a:r>
            <a:endParaRPr sz="2000">
              <a:solidFill>
                <a:srgbClr val="000000"/>
              </a:solidFill>
              <a:latin typeface="Calibri"/>
              <a:ea typeface="Calibri"/>
              <a:cs typeface="Calibri"/>
              <a:sym typeface="Calibri"/>
            </a:endParaRPr>
          </a:p>
          <a:p>
            <a:pPr indent="0" lvl="0" marL="0" rtl="0" algn="l">
              <a:spcBef>
                <a:spcPts val="1600"/>
              </a:spcBef>
              <a:spcAft>
                <a:spcPts val="0"/>
              </a:spcAft>
              <a:buNone/>
            </a:pPr>
            <a:r>
              <a:rPr lang="en" sz="2000">
                <a:solidFill>
                  <a:srgbClr val="000000"/>
                </a:solidFill>
                <a:latin typeface="Calibri"/>
                <a:ea typeface="Calibri"/>
                <a:cs typeface="Calibri"/>
                <a:sym typeface="Calibri"/>
              </a:rPr>
              <a:t>Test booklets sent for one test can’t be used for a different test date.</a:t>
            </a:r>
            <a:endParaRPr sz="2000">
              <a:solidFill>
                <a:srgbClr val="000000"/>
              </a:solidFill>
              <a:latin typeface="Calibri"/>
              <a:ea typeface="Calibri"/>
              <a:cs typeface="Calibri"/>
              <a:sym typeface="Calibri"/>
            </a:endParaRPr>
          </a:p>
          <a:p>
            <a:pPr indent="0" lvl="0" marL="0" rtl="0" algn="l">
              <a:spcBef>
                <a:spcPts val="1600"/>
              </a:spcBef>
              <a:spcAft>
                <a:spcPts val="0"/>
              </a:spcAft>
              <a:buNone/>
            </a:pPr>
            <a:r>
              <a:rPr lang="en" sz="2000">
                <a:solidFill>
                  <a:srgbClr val="000000"/>
                </a:solidFill>
                <a:latin typeface="Calibri"/>
                <a:ea typeface="Calibri"/>
                <a:cs typeface="Calibri"/>
                <a:sym typeface="Calibri"/>
              </a:rPr>
              <a:t>School can choose from any of the October and January administrations to test their students.</a:t>
            </a:r>
            <a:endParaRPr sz="2000">
              <a:solidFill>
                <a:srgbClr val="000000"/>
              </a:solidFill>
              <a:latin typeface="Calibri"/>
              <a:ea typeface="Calibri"/>
              <a:cs typeface="Calibri"/>
              <a:sym typeface="Calibri"/>
            </a:endParaRPr>
          </a:p>
          <a:p>
            <a:pPr indent="0" lvl="0" marL="0" rtl="0" algn="l">
              <a:spcBef>
                <a:spcPts val="1600"/>
              </a:spcBef>
              <a:spcAft>
                <a:spcPts val="0"/>
              </a:spcAft>
              <a:buNone/>
            </a:pPr>
            <a:r>
              <a:rPr lang="en" sz="2000">
                <a:solidFill>
                  <a:srgbClr val="000000"/>
                </a:solidFill>
                <a:latin typeface="Calibri"/>
                <a:ea typeface="Calibri"/>
                <a:cs typeface="Calibri"/>
                <a:sym typeface="Calibri"/>
              </a:rPr>
              <a:t>There is no minimum for the number of students who can test on any of the administration dates.</a:t>
            </a:r>
            <a:endParaRPr sz="2000">
              <a:solidFill>
                <a:srgbClr val="000000"/>
              </a:solidFill>
              <a:latin typeface="Calibri"/>
              <a:ea typeface="Calibri"/>
              <a:cs typeface="Calibri"/>
              <a:sym typeface="Calibri"/>
            </a:endParaRPr>
          </a:p>
          <a:p>
            <a:pPr indent="0" lvl="0" marL="0" rtl="0" algn="l">
              <a:spcBef>
                <a:spcPts val="1600"/>
              </a:spcBef>
              <a:spcAft>
                <a:spcPts val="1600"/>
              </a:spcAft>
              <a:buNone/>
            </a:pPr>
            <a:r>
              <a:rPr lang="en" sz="2000" u="sng">
                <a:solidFill>
                  <a:srgbClr val="000000"/>
                </a:solidFill>
                <a:latin typeface="Calibri"/>
                <a:ea typeface="Calibri"/>
                <a:cs typeface="Calibri"/>
                <a:sym typeface="Calibri"/>
                <a:hlinkClick r:id="rId3">
                  <a:extLst>
                    <a:ext uri="{A12FA001-AC4F-418D-AE19-62706E023703}">
                      <ahyp:hlinkClr val="tx"/>
                    </a:ext>
                  </a:extLst>
                </a:hlinkClick>
              </a:rPr>
              <a:t>Flexible Order Information</a:t>
            </a:r>
            <a:endParaRPr sz="20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4"/>
          <p:cNvSpPr txBox="1"/>
          <p:nvPr>
            <p:ph type="title"/>
          </p:nvPr>
        </p:nvSpPr>
        <p:spPr>
          <a:xfrm>
            <a:off x="1805850" y="176175"/>
            <a:ext cx="5532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College</a:t>
            </a:r>
            <a:r>
              <a:rPr lang="en"/>
              <a:t> </a:t>
            </a:r>
            <a:r>
              <a:rPr lang="en"/>
              <a:t>Board Updates </a:t>
            </a:r>
            <a:endParaRPr/>
          </a:p>
        </p:txBody>
      </p:sp>
      <p:sp>
        <p:nvSpPr>
          <p:cNvPr id="365" name="Google Shape;365;p54"/>
          <p:cNvSpPr txBox="1"/>
          <p:nvPr>
            <p:ph idx="1" type="body"/>
          </p:nvPr>
        </p:nvSpPr>
        <p:spPr>
          <a:xfrm>
            <a:off x="422225" y="1017725"/>
            <a:ext cx="7771500" cy="386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solidFill>
                  <a:srgbClr val="000000"/>
                </a:solidFill>
              </a:rPr>
              <a:t>Assessment Update: </a:t>
            </a:r>
            <a:r>
              <a:rPr lang="en" sz="1600">
                <a:solidFill>
                  <a:srgbClr val="000000"/>
                </a:solidFill>
              </a:rPr>
              <a:t>No unused test fees</a:t>
            </a:r>
            <a:endParaRPr sz="1600">
              <a:solidFill>
                <a:srgbClr val="000000"/>
              </a:solidFill>
            </a:endParaRPr>
          </a:p>
          <a:p>
            <a:pPr indent="0" lvl="0" marL="0" rtl="0" algn="l">
              <a:lnSpc>
                <a:spcPct val="100000"/>
              </a:lnSpc>
              <a:spcBef>
                <a:spcPts val="0"/>
              </a:spcBef>
              <a:spcAft>
                <a:spcPts val="0"/>
              </a:spcAft>
              <a:buNone/>
            </a:pPr>
            <a:r>
              <a:t/>
            </a:r>
            <a:endParaRPr b="1" sz="1600">
              <a:solidFill>
                <a:srgbClr val="000000"/>
              </a:solidFill>
            </a:endParaRPr>
          </a:p>
          <a:p>
            <a:pPr indent="0" lvl="0" marL="0" rtl="0" algn="l">
              <a:lnSpc>
                <a:spcPct val="100000"/>
              </a:lnSpc>
              <a:spcBef>
                <a:spcPts val="0"/>
              </a:spcBef>
              <a:spcAft>
                <a:spcPts val="0"/>
              </a:spcAft>
              <a:buNone/>
            </a:pPr>
            <a:r>
              <a:rPr b="1" lang="en" sz="1600">
                <a:solidFill>
                  <a:srgbClr val="000000"/>
                </a:solidFill>
              </a:rPr>
              <a:t>COVID Updates</a:t>
            </a:r>
            <a:endParaRPr b="1" sz="1600">
              <a:solidFill>
                <a:srgbClr val="000000"/>
              </a:solidFill>
            </a:endParaRPr>
          </a:p>
          <a:p>
            <a:pPr indent="0" lvl="0" marL="0" rtl="0" algn="l">
              <a:lnSpc>
                <a:spcPct val="100000"/>
              </a:lnSpc>
              <a:spcBef>
                <a:spcPts val="0"/>
              </a:spcBef>
              <a:spcAft>
                <a:spcPts val="0"/>
              </a:spcAft>
              <a:buNone/>
            </a:pPr>
            <a:r>
              <a:rPr lang="en" sz="1100" u="sng">
                <a:solidFill>
                  <a:schemeClr val="hlink"/>
                </a:solidFill>
                <a:hlinkClick r:id="rId3"/>
              </a:rPr>
              <a:t>https://pages.collegeboard.org/collegeboard-covid-19-updates</a:t>
            </a:r>
            <a:r>
              <a:rPr lang="en" sz="1100">
                <a:solidFill>
                  <a:srgbClr val="000000"/>
                </a:solidFill>
              </a:rPr>
              <a:t> </a:t>
            </a:r>
            <a:endParaRPr sz="1100">
              <a:solidFill>
                <a:srgbClr val="000000"/>
              </a:solidFill>
            </a:endParaRPr>
          </a:p>
          <a:p>
            <a:pPr indent="0" lvl="0" marL="0" rtl="0" algn="l">
              <a:spcBef>
                <a:spcPts val="0"/>
              </a:spcBef>
              <a:spcAft>
                <a:spcPts val="0"/>
              </a:spcAft>
              <a:buNone/>
            </a:pPr>
            <a:r>
              <a:t/>
            </a:r>
            <a:endParaRPr b="1" sz="1600">
              <a:solidFill>
                <a:srgbClr val="000000"/>
              </a:solidFill>
            </a:endParaRPr>
          </a:p>
          <a:p>
            <a:pPr indent="0" lvl="0" marL="0" rtl="0" algn="l">
              <a:spcBef>
                <a:spcPts val="0"/>
              </a:spcBef>
              <a:spcAft>
                <a:spcPts val="0"/>
              </a:spcAft>
              <a:buNone/>
            </a:pPr>
            <a:r>
              <a:rPr b="1" lang="en" sz="1600">
                <a:solidFill>
                  <a:srgbClr val="000000"/>
                </a:solidFill>
              </a:rPr>
              <a:t>SAT Test Center Updates:</a:t>
            </a:r>
            <a:endParaRPr b="1" sz="1600">
              <a:solidFill>
                <a:srgbClr val="000000"/>
              </a:solidFill>
            </a:endParaRPr>
          </a:p>
          <a:p>
            <a:pPr indent="457200" lvl="0" marL="0" rtl="0" algn="l">
              <a:spcBef>
                <a:spcPts val="0"/>
              </a:spcBef>
              <a:spcAft>
                <a:spcPts val="0"/>
              </a:spcAft>
              <a:buNone/>
            </a:pPr>
            <a:r>
              <a:rPr b="1" lang="en" sz="1100">
                <a:solidFill>
                  <a:schemeClr val="dk1"/>
                </a:solidFill>
              </a:rPr>
              <a:t>Find a Test Center:</a:t>
            </a:r>
            <a:r>
              <a:rPr lang="en" sz="1100">
                <a:solidFill>
                  <a:schemeClr val="dk1"/>
                </a:solidFill>
                <a:uFill>
                  <a:noFill/>
                </a:uFill>
                <a:hlinkClick r:id="rId4">
                  <a:extLst>
                    <a:ext uri="{A12FA001-AC4F-418D-AE19-62706E023703}">
                      <ahyp:hlinkClr val="tx"/>
                    </a:ext>
                  </a:extLst>
                </a:hlinkClick>
              </a:rPr>
              <a:t> </a:t>
            </a:r>
            <a:r>
              <a:rPr lang="en" sz="1100" u="sng">
                <a:solidFill>
                  <a:schemeClr val="hlink"/>
                </a:solidFill>
                <a:hlinkClick r:id="rId5"/>
              </a:rPr>
              <a:t>https://collegereadiness.collegeboard.org/sat/register/find-test-centers</a:t>
            </a:r>
            <a:endParaRPr sz="1100" u="sng">
              <a:solidFill>
                <a:schemeClr val="hlink"/>
              </a:solidFill>
            </a:endParaRPr>
          </a:p>
          <a:p>
            <a:pPr indent="457200" lvl="0" marL="0" rtl="0" algn="l">
              <a:spcBef>
                <a:spcPts val="1600"/>
              </a:spcBef>
              <a:spcAft>
                <a:spcPts val="0"/>
              </a:spcAft>
              <a:buClr>
                <a:schemeClr val="dk1"/>
              </a:buClr>
              <a:buSzPts val="1100"/>
              <a:buFont typeface="Arial"/>
              <a:buNone/>
            </a:pPr>
            <a:r>
              <a:rPr b="1" lang="en" sz="1100">
                <a:solidFill>
                  <a:schemeClr val="dk1"/>
                </a:solidFill>
              </a:rPr>
              <a:t>Test Center Closures:</a:t>
            </a:r>
            <a:r>
              <a:rPr lang="en" sz="1100">
                <a:solidFill>
                  <a:schemeClr val="dk1"/>
                </a:solidFill>
                <a:uFill>
                  <a:noFill/>
                </a:uFill>
                <a:hlinkClick r:id="rId6">
                  <a:extLst>
                    <a:ext uri="{A12FA001-AC4F-418D-AE19-62706E023703}">
                      <ahyp:hlinkClr val="tx"/>
                    </a:ext>
                  </a:extLst>
                </a:hlinkClick>
              </a:rPr>
              <a:t> </a:t>
            </a:r>
            <a:r>
              <a:rPr lang="en" sz="1100" u="sng">
                <a:solidFill>
                  <a:schemeClr val="hlink"/>
                </a:solidFill>
                <a:hlinkClick r:id="rId7"/>
              </a:rPr>
              <a:t>https://collegereadiness.collegeboard.org/sat/register/test-center-closings</a:t>
            </a:r>
            <a:endParaRPr sz="1100" u="sng">
              <a:solidFill>
                <a:schemeClr val="hlink"/>
              </a:solidFill>
            </a:endParaRPr>
          </a:p>
          <a:p>
            <a:pPr indent="0" lvl="0" marL="0" rtl="0" algn="l">
              <a:spcBef>
                <a:spcPts val="1200"/>
              </a:spcBef>
              <a:spcAft>
                <a:spcPts val="1600"/>
              </a:spcAft>
              <a:buNone/>
            </a:pPr>
            <a:r>
              <a:t/>
            </a:r>
            <a:endParaRPr>
              <a:solidFill>
                <a:srgbClr val="000000"/>
              </a:solidFill>
            </a:endParaRPr>
          </a:p>
        </p:txBody>
      </p:sp>
      <p:pic>
        <p:nvPicPr>
          <p:cNvPr descr="See the source image" id="366" name="Google Shape;366;p54"/>
          <p:cNvPicPr preferRelativeResize="0"/>
          <p:nvPr/>
        </p:nvPicPr>
        <p:blipFill rotWithShape="1">
          <a:blip r:embed="rId8">
            <a:alphaModFix/>
          </a:blip>
          <a:srcRect b="40991" l="0" r="0" t="25318"/>
          <a:stretch/>
        </p:blipFill>
        <p:spPr>
          <a:xfrm>
            <a:off x="7030150" y="4733175"/>
            <a:ext cx="2113851" cy="424500"/>
          </a:xfrm>
          <a:prstGeom prst="rect">
            <a:avLst/>
          </a:prstGeom>
          <a:noFill/>
          <a:ln>
            <a:noFill/>
          </a:ln>
        </p:spPr>
      </p:pic>
      <p:sp>
        <p:nvSpPr>
          <p:cNvPr id="367" name="Google Shape;367;p54"/>
          <p:cNvSpPr txBox="1"/>
          <p:nvPr/>
        </p:nvSpPr>
        <p:spPr>
          <a:xfrm>
            <a:off x="2250650" y="3424275"/>
            <a:ext cx="3324300" cy="130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b="1" lang="en" sz="1000">
                <a:solidFill>
                  <a:srgbClr val="16306F"/>
                </a:solidFill>
              </a:rPr>
              <a:t>Kenyatta Price</a:t>
            </a:r>
            <a:r>
              <a:rPr lang="en" sz="1000">
                <a:solidFill>
                  <a:srgbClr val="16306F"/>
                </a:solidFill>
              </a:rPr>
              <a:t> </a:t>
            </a:r>
            <a:r>
              <a:rPr i="1" lang="en" sz="1000">
                <a:solidFill>
                  <a:srgbClr val="16306F"/>
                </a:solidFill>
              </a:rPr>
              <a:t>Director</a:t>
            </a:r>
            <a:endParaRPr i="1" sz="1000">
              <a:solidFill>
                <a:srgbClr val="16306F"/>
              </a:solidFill>
            </a:endParaRPr>
          </a:p>
          <a:p>
            <a:pPr indent="0" lvl="0" marL="0" rtl="0" algn="ctr">
              <a:lnSpc>
                <a:spcPct val="100000"/>
              </a:lnSpc>
              <a:spcBef>
                <a:spcPts val="1200"/>
              </a:spcBef>
              <a:spcAft>
                <a:spcPts val="0"/>
              </a:spcAft>
              <a:buNone/>
            </a:pPr>
            <a:r>
              <a:rPr i="1" lang="en" sz="1000">
                <a:solidFill>
                  <a:srgbClr val="16306F"/>
                </a:solidFill>
              </a:rPr>
              <a:t>State &amp; District Partnerships </a:t>
            </a:r>
            <a:r>
              <a:rPr i="1" lang="en" sz="1000">
                <a:solidFill>
                  <a:srgbClr val="FD4F08"/>
                </a:solidFill>
              </a:rPr>
              <a:t> </a:t>
            </a:r>
            <a:endParaRPr sz="1000">
              <a:solidFill>
                <a:srgbClr val="16306F"/>
              </a:solidFill>
            </a:endParaRPr>
          </a:p>
          <a:p>
            <a:pPr indent="0" lvl="0" marL="0" rtl="0" algn="ctr">
              <a:lnSpc>
                <a:spcPct val="100000"/>
              </a:lnSpc>
              <a:spcBef>
                <a:spcPts val="1200"/>
              </a:spcBef>
              <a:spcAft>
                <a:spcPts val="0"/>
              </a:spcAft>
              <a:buNone/>
            </a:pPr>
            <a:r>
              <a:rPr b="1" lang="en" sz="1000">
                <a:solidFill>
                  <a:srgbClr val="16306F"/>
                </a:solidFill>
              </a:rPr>
              <a:t>The College Board </a:t>
            </a:r>
            <a:r>
              <a:rPr lang="en" sz="1000">
                <a:solidFill>
                  <a:srgbClr val="FD4F08"/>
                </a:solidFill>
              </a:rPr>
              <a:t>| </a:t>
            </a:r>
            <a:r>
              <a:rPr b="1" lang="en" sz="1000">
                <a:solidFill>
                  <a:srgbClr val="16306F"/>
                </a:solidFill>
              </a:rPr>
              <a:t>Western Regional Office</a:t>
            </a:r>
            <a:endParaRPr b="1" sz="1000">
              <a:solidFill>
                <a:srgbClr val="16306F"/>
              </a:solidFill>
            </a:endParaRPr>
          </a:p>
          <a:p>
            <a:pPr indent="0" lvl="0" marL="0" rtl="0" algn="ctr">
              <a:lnSpc>
                <a:spcPct val="100000"/>
              </a:lnSpc>
              <a:spcBef>
                <a:spcPts val="1200"/>
              </a:spcBef>
              <a:spcAft>
                <a:spcPts val="0"/>
              </a:spcAft>
              <a:buNone/>
            </a:pPr>
            <a:r>
              <a:rPr lang="en" sz="1000">
                <a:solidFill>
                  <a:srgbClr val="16306F"/>
                </a:solidFill>
              </a:rPr>
              <a:t>kprice@collegeboard.org</a:t>
            </a:r>
            <a:endParaRPr sz="1000">
              <a:solidFill>
                <a:srgbClr val="16306F"/>
              </a:solidFill>
            </a:endParaRPr>
          </a:p>
          <a:p>
            <a:pPr indent="0" lvl="0" marL="0" rtl="0" algn="l">
              <a:lnSpc>
                <a:spcPct val="115000"/>
              </a:lnSpc>
              <a:spcBef>
                <a:spcPts val="1200"/>
              </a:spcBef>
              <a:spcAft>
                <a:spcPts val="1600"/>
              </a:spcAft>
              <a:buClr>
                <a:schemeClr val="dk1"/>
              </a:buClr>
              <a:buSzPts val="1100"/>
              <a:buFont typeface="Arial"/>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Calibri"/>
                <a:ea typeface="Calibri"/>
                <a:cs typeface="Calibri"/>
                <a:sym typeface="Calibri"/>
              </a:rPr>
              <a:t>SAT (Saturday) Dates and Deadlines</a:t>
            </a:r>
            <a:endParaRPr sz="3300">
              <a:latin typeface="Calibri"/>
              <a:ea typeface="Calibri"/>
              <a:cs typeface="Calibri"/>
              <a:sym typeface="Calibri"/>
            </a:endParaRPr>
          </a:p>
        </p:txBody>
      </p:sp>
      <p:graphicFrame>
        <p:nvGraphicFramePr>
          <p:cNvPr id="373" name="Google Shape;373;p55"/>
          <p:cNvGraphicFramePr/>
          <p:nvPr/>
        </p:nvGraphicFramePr>
        <p:xfrm>
          <a:off x="538725" y="1281375"/>
          <a:ext cx="3000000" cy="3000000"/>
        </p:xfrm>
        <a:graphic>
          <a:graphicData uri="http://schemas.openxmlformats.org/drawingml/2006/table">
            <a:tbl>
              <a:tblPr>
                <a:noFill/>
                <a:tableStyleId>{05F6C4D9-F41E-410D-B958-5F9B63EAA3E3}</a:tableStyleId>
              </a:tblPr>
              <a:tblGrid>
                <a:gridCol w="2688850"/>
                <a:gridCol w="2688850"/>
                <a:gridCol w="2688850"/>
              </a:tblGrid>
              <a:tr h="785400">
                <a:tc>
                  <a:txBody>
                    <a:bodyPr/>
                    <a:lstStyle/>
                    <a:p>
                      <a:pPr indent="0" lvl="0" marL="0" rtl="0" algn="ctr">
                        <a:spcBef>
                          <a:spcPts val="0"/>
                        </a:spcBef>
                        <a:spcAft>
                          <a:spcPts val="0"/>
                        </a:spcAft>
                        <a:buNone/>
                      </a:pPr>
                      <a:r>
                        <a:rPr lang="en" sz="2300">
                          <a:latin typeface="Calibri"/>
                          <a:ea typeface="Calibri"/>
                          <a:cs typeface="Calibri"/>
                          <a:sym typeface="Calibri"/>
                        </a:rPr>
                        <a:t>SAT Test Date</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2300">
                          <a:latin typeface="Calibri"/>
                          <a:ea typeface="Calibri"/>
                          <a:cs typeface="Calibri"/>
                          <a:sym typeface="Calibri"/>
                        </a:rPr>
                        <a:t>Regular Registration Deadline</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2300">
                          <a:latin typeface="Calibri"/>
                          <a:ea typeface="Calibri"/>
                          <a:cs typeface="Calibri"/>
                          <a:sym typeface="Calibri"/>
                        </a:rPr>
                        <a:t>Late Registration Deadline</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A86E8"/>
                    </a:solidFill>
                  </a:tcPr>
                </a:tc>
              </a:tr>
              <a:tr h="692325">
                <a:tc>
                  <a:txBody>
                    <a:bodyPr/>
                    <a:lstStyle/>
                    <a:p>
                      <a:pPr indent="0" lvl="0" marL="0" rtl="0" algn="l">
                        <a:spcBef>
                          <a:spcPts val="0"/>
                        </a:spcBef>
                        <a:spcAft>
                          <a:spcPts val="0"/>
                        </a:spcAft>
                        <a:buNone/>
                      </a:pPr>
                      <a:r>
                        <a:rPr lang="en" sz="2300">
                          <a:latin typeface="Calibri"/>
                          <a:ea typeface="Calibri"/>
                          <a:cs typeface="Calibri"/>
                          <a:sym typeface="Calibri"/>
                        </a:rPr>
                        <a:t>October 3,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Calibri"/>
                          <a:ea typeface="Calibri"/>
                          <a:cs typeface="Calibri"/>
                          <a:sym typeface="Calibri"/>
                        </a:rPr>
                        <a:t>September 4,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Calibri"/>
                          <a:ea typeface="Calibri"/>
                          <a:cs typeface="Calibri"/>
                          <a:sym typeface="Calibri"/>
                        </a:rPr>
                        <a:t>September 22,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92325">
                <a:tc>
                  <a:txBody>
                    <a:bodyPr/>
                    <a:lstStyle/>
                    <a:p>
                      <a:pPr indent="0" lvl="0" marL="0" rtl="0" algn="l">
                        <a:spcBef>
                          <a:spcPts val="0"/>
                        </a:spcBef>
                        <a:spcAft>
                          <a:spcPts val="0"/>
                        </a:spcAft>
                        <a:buNone/>
                      </a:pPr>
                      <a:r>
                        <a:rPr lang="en" sz="2300">
                          <a:latin typeface="Calibri"/>
                          <a:ea typeface="Calibri"/>
                          <a:cs typeface="Calibri"/>
                          <a:sym typeface="Calibri"/>
                        </a:rPr>
                        <a:t>November 7,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Calibri"/>
                          <a:ea typeface="Calibri"/>
                          <a:cs typeface="Calibri"/>
                          <a:sym typeface="Calibri"/>
                        </a:rPr>
                        <a:t>October 7,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Calibri"/>
                          <a:ea typeface="Calibri"/>
                          <a:cs typeface="Calibri"/>
                          <a:sym typeface="Calibri"/>
                        </a:rPr>
                        <a:t>October 27,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92325">
                <a:tc>
                  <a:txBody>
                    <a:bodyPr/>
                    <a:lstStyle/>
                    <a:p>
                      <a:pPr indent="0" lvl="0" marL="0" rtl="0" algn="l">
                        <a:spcBef>
                          <a:spcPts val="0"/>
                        </a:spcBef>
                        <a:spcAft>
                          <a:spcPts val="0"/>
                        </a:spcAft>
                        <a:buNone/>
                      </a:pPr>
                      <a:r>
                        <a:rPr lang="en" sz="2300">
                          <a:latin typeface="Calibri"/>
                          <a:ea typeface="Calibri"/>
                          <a:cs typeface="Calibri"/>
                          <a:sym typeface="Calibri"/>
                        </a:rPr>
                        <a:t>December 5,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Calibri"/>
                          <a:ea typeface="Calibri"/>
                          <a:cs typeface="Calibri"/>
                          <a:sym typeface="Calibri"/>
                        </a:rPr>
                        <a:t>November 5,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Calibri"/>
                          <a:ea typeface="Calibri"/>
                          <a:cs typeface="Calibri"/>
                          <a:sym typeface="Calibri"/>
                        </a:rPr>
                        <a:t>November 24, 2020</a:t>
                      </a:r>
                      <a:endParaRPr sz="23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latin typeface="Calibri"/>
                <a:ea typeface="Calibri"/>
                <a:cs typeface="Calibri"/>
                <a:sym typeface="Calibri"/>
              </a:rPr>
              <a:t>School Day SAT</a:t>
            </a:r>
            <a:r>
              <a:rPr lang="en"/>
              <a:t> </a:t>
            </a:r>
            <a:endParaRPr/>
          </a:p>
        </p:txBody>
      </p:sp>
      <p:graphicFrame>
        <p:nvGraphicFramePr>
          <p:cNvPr id="379" name="Google Shape;379;p56"/>
          <p:cNvGraphicFramePr/>
          <p:nvPr/>
        </p:nvGraphicFramePr>
        <p:xfrm>
          <a:off x="755200" y="1358750"/>
          <a:ext cx="3000000" cy="3000000"/>
        </p:xfrm>
        <a:graphic>
          <a:graphicData uri="http://schemas.openxmlformats.org/drawingml/2006/table">
            <a:tbl>
              <a:tblPr>
                <a:noFill/>
                <a:tableStyleId>{05F6C4D9-F41E-410D-B958-5F9B63EAA3E3}</a:tableStyleId>
              </a:tblPr>
              <a:tblGrid>
                <a:gridCol w="3632700"/>
                <a:gridCol w="3632700"/>
              </a:tblGrid>
              <a:tr h="567275">
                <a:tc>
                  <a:txBody>
                    <a:bodyPr/>
                    <a:lstStyle/>
                    <a:p>
                      <a:pPr indent="0" lvl="0" marL="0" rtl="0" algn="ctr">
                        <a:spcBef>
                          <a:spcPts val="0"/>
                        </a:spcBef>
                        <a:spcAft>
                          <a:spcPts val="0"/>
                        </a:spcAft>
                        <a:buNone/>
                      </a:pPr>
                      <a:r>
                        <a:rPr lang="en" sz="2200">
                          <a:latin typeface="Calibri"/>
                          <a:ea typeface="Calibri"/>
                          <a:cs typeface="Calibri"/>
                          <a:sym typeface="Calibri"/>
                        </a:rPr>
                        <a:t>SAT Test Dates</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 sz="2200">
                          <a:latin typeface="Calibri"/>
                          <a:ea typeface="Calibri"/>
                          <a:cs typeface="Calibri"/>
                          <a:sym typeface="Calibri"/>
                        </a:rPr>
                        <a:t>Order Deadlines</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A86E8"/>
                    </a:solidFill>
                  </a:tcPr>
                </a:tc>
              </a:tr>
              <a:tr h="567275">
                <a:tc>
                  <a:txBody>
                    <a:bodyPr/>
                    <a:lstStyle/>
                    <a:p>
                      <a:pPr indent="0" lvl="0" marL="0" rtl="0" algn="l">
                        <a:spcBef>
                          <a:spcPts val="0"/>
                        </a:spcBef>
                        <a:spcAft>
                          <a:spcPts val="0"/>
                        </a:spcAft>
                        <a:buNone/>
                      </a:pPr>
                      <a:r>
                        <a:rPr lang="en" sz="2200">
                          <a:latin typeface="Calibri"/>
                          <a:ea typeface="Calibri"/>
                          <a:cs typeface="Calibri"/>
                          <a:sym typeface="Calibri"/>
                        </a:rPr>
                        <a:t>March 3, 2021</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200">
                          <a:latin typeface="Calibri"/>
                          <a:ea typeface="Calibri"/>
                          <a:cs typeface="Calibri"/>
                          <a:sym typeface="Calibri"/>
                        </a:rPr>
                        <a:t>January 8, 2021</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275">
                <a:tc>
                  <a:txBody>
                    <a:bodyPr/>
                    <a:lstStyle/>
                    <a:p>
                      <a:pPr indent="0" lvl="0" marL="0" rtl="0" algn="l">
                        <a:spcBef>
                          <a:spcPts val="0"/>
                        </a:spcBef>
                        <a:spcAft>
                          <a:spcPts val="0"/>
                        </a:spcAft>
                        <a:buNone/>
                      </a:pPr>
                      <a:r>
                        <a:rPr lang="en" sz="2200">
                          <a:latin typeface="Calibri"/>
                          <a:ea typeface="Calibri"/>
                          <a:cs typeface="Calibri"/>
                          <a:sym typeface="Calibri"/>
                        </a:rPr>
                        <a:t>March 24, 2021</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200">
                          <a:latin typeface="Calibri"/>
                          <a:ea typeface="Calibri"/>
                          <a:cs typeface="Calibri"/>
                          <a:sym typeface="Calibri"/>
                        </a:rPr>
                        <a:t>January 29, 2021</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67275">
                <a:tc>
                  <a:txBody>
                    <a:bodyPr/>
                    <a:lstStyle/>
                    <a:p>
                      <a:pPr indent="0" lvl="0" marL="0" rtl="0" algn="l">
                        <a:spcBef>
                          <a:spcPts val="0"/>
                        </a:spcBef>
                        <a:spcAft>
                          <a:spcPts val="0"/>
                        </a:spcAft>
                        <a:buNone/>
                      </a:pPr>
                      <a:r>
                        <a:rPr lang="en" sz="2200">
                          <a:latin typeface="Calibri"/>
                          <a:ea typeface="Calibri"/>
                          <a:cs typeface="Calibri"/>
                          <a:sym typeface="Calibri"/>
                        </a:rPr>
                        <a:t>April 13, 2021</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200">
                          <a:latin typeface="Calibri"/>
                          <a:ea typeface="Calibri"/>
                          <a:cs typeface="Calibri"/>
                          <a:sym typeface="Calibri"/>
                        </a:rPr>
                        <a:t>February 12, 2021</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67750">
                <a:tc>
                  <a:txBody>
                    <a:bodyPr/>
                    <a:lstStyle/>
                    <a:p>
                      <a:pPr indent="0" lvl="0" marL="0" rtl="0" algn="l">
                        <a:spcBef>
                          <a:spcPts val="0"/>
                        </a:spcBef>
                        <a:spcAft>
                          <a:spcPts val="0"/>
                        </a:spcAft>
                        <a:buNone/>
                      </a:pPr>
                      <a:r>
                        <a:rPr lang="en" sz="2200">
                          <a:latin typeface="Calibri"/>
                          <a:ea typeface="Calibri"/>
                          <a:cs typeface="Calibri"/>
                          <a:sym typeface="Calibri"/>
                        </a:rPr>
                        <a:t>April 27, 2021</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200">
                          <a:latin typeface="Calibri"/>
                          <a:ea typeface="Calibri"/>
                          <a:cs typeface="Calibri"/>
                          <a:sym typeface="Calibri"/>
                        </a:rPr>
                        <a:t>February 26, 2021</a:t>
                      </a:r>
                      <a:endParaRPr sz="2200">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School Day </a:t>
            </a:r>
            <a:r>
              <a:rPr lang="en" sz="3000">
                <a:latin typeface="Calibri"/>
                <a:ea typeface="Calibri"/>
                <a:cs typeface="Calibri"/>
                <a:sym typeface="Calibri"/>
              </a:rPr>
              <a:t>SAT</a:t>
            </a:r>
            <a:r>
              <a:rPr lang="en"/>
              <a:t> </a:t>
            </a:r>
            <a:endParaRPr/>
          </a:p>
        </p:txBody>
      </p:sp>
      <p:sp>
        <p:nvSpPr>
          <p:cNvPr id="385" name="Google Shape;385;p57"/>
          <p:cNvSpPr txBox="1"/>
          <p:nvPr/>
        </p:nvSpPr>
        <p:spPr>
          <a:xfrm>
            <a:off x="346375" y="1223825"/>
            <a:ext cx="5010000" cy="34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Calibri"/>
                <a:ea typeface="Calibri"/>
                <a:cs typeface="Calibri"/>
                <a:sym typeface="Calibri"/>
              </a:rPr>
              <a:t>SAT School Day Provides schools and districts a way to offer the SAT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 sz="2100">
                <a:latin typeface="Calibri"/>
                <a:ea typeface="Calibri"/>
                <a:cs typeface="Calibri"/>
                <a:sym typeface="Calibri"/>
              </a:rPr>
              <a:t>School Day </a:t>
            </a:r>
            <a:r>
              <a:rPr lang="en" sz="2100">
                <a:latin typeface="Calibri"/>
                <a:ea typeface="Calibri"/>
                <a:cs typeface="Calibri"/>
                <a:sym typeface="Calibri"/>
              </a:rPr>
              <a:t>administration helps eliminate</a:t>
            </a:r>
            <a:r>
              <a:rPr lang="en" sz="2100">
                <a:latin typeface="Calibri"/>
                <a:ea typeface="Calibri"/>
                <a:cs typeface="Calibri"/>
                <a:sym typeface="Calibri"/>
              </a:rPr>
              <a:t> access issues and builds a college going culture on campus</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 sz="2100">
                <a:latin typeface="Calibri"/>
                <a:ea typeface="Calibri"/>
                <a:cs typeface="Calibri"/>
                <a:sym typeface="Calibri"/>
              </a:rPr>
              <a:t>SAT and SAT with Essay are available</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 sz="2100">
                <a:latin typeface="Calibri"/>
                <a:ea typeface="Calibri"/>
                <a:cs typeface="Calibri"/>
                <a:sym typeface="Calibri"/>
              </a:rPr>
              <a:t>Students may qualify for fee reduction</a:t>
            </a:r>
            <a:endParaRPr sz="2100">
              <a:latin typeface="Calibri"/>
              <a:ea typeface="Calibri"/>
              <a:cs typeface="Calibri"/>
              <a:sym typeface="Calibri"/>
            </a:endParaRPr>
          </a:p>
        </p:txBody>
      </p:sp>
      <p:pic>
        <p:nvPicPr>
          <p:cNvPr id="386" name="Google Shape;386;p57"/>
          <p:cNvPicPr preferRelativeResize="0"/>
          <p:nvPr/>
        </p:nvPicPr>
        <p:blipFill>
          <a:blip r:embed="rId3">
            <a:alphaModFix/>
          </a:blip>
          <a:stretch>
            <a:fillRect/>
          </a:stretch>
        </p:blipFill>
        <p:spPr>
          <a:xfrm>
            <a:off x="5454330" y="445025"/>
            <a:ext cx="4425896" cy="27620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Advanced Placement Exams - Spring 2020</a:t>
            </a:r>
            <a:endParaRPr sz="3000">
              <a:latin typeface="Calibri"/>
              <a:ea typeface="Calibri"/>
              <a:cs typeface="Calibri"/>
              <a:sym typeface="Calibri"/>
            </a:endParaRPr>
          </a:p>
        </p:txBody>
      </p:sp>
      <p:sp>
        <p:nvSpPr>
          <p:cNvPr id="392" name="Google Shape;392;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Calibri"/>
                <a:ea typeface="Calibri"/>
                <a:cs typeface="Calibri"/>
                <a:sym typeface="Calibri"/>
              </a:rPr>
              <a:t>Results are in and RCOE can assist with downloading performance reports.</a:t>
            </a:r>
            <a:endParaRPr sz="2400">
              <a:solidFill>
                <a:srgbClr val="000000"/>
              </a:solidFill>
              <a:latin typeface="Calibri"/>
              <a:ea typeface="Calibri"/>
              <a:cs typeface="Calibri"/>
              <a:sym typeface="Calibri"/>
            </a:endParaRPr>
          </a:p>
          <a:p>
            <a:pPr indent="0" lvl="0" marL="0" rtl="0" algn="l">
              <a:spcBef>
                <a:spcPts val="1600"/>
              </a:spcBef>
              <a:spcAft>
                <a:spcPts val="0"/>
              </a:spcAft>
              <a:buNone/>
            </a:pPr>
            <a:r>
              <a:rPr lang="en" sz="2400">
                <a:solidFill>
                  <a:srgbClr val="000000"/>
                </a:solidFill>
                <a:latin typeface="Calibri"/>
                <a:ea typeface="Calibri"/>
                <a:cs typeface="Calibri"/>
                <a:sym typeface="Calibri"/>
              </a:rPr>
              <a:t>RCOE can assist with performance analysis and staff presentations.</a:t>
            </a:r>
            <a:endParaRPr sz="2400">
              <a:solidFill>
                <a:srgbClr val="000000"/>
              </a:solidFill>
              <a:latin typeface="Calibri"/>
              <a:ea typeface="Calibri"/>
              <a:cs typeface="Calibri"/>
              <a:sym typeface="Calibri"/>
            </a:endParaRPr>
          </a:p>
          <a:p>
            <a:pPr indent="0" lvl="0" marL="0" rtl="0" algn="l">
              <a:spcBef>
                <a:spcPts val="1600"/>
              </a:spcBef>
              <a:spcAft>
                <a:spcPts val="0"/>
              </a:spcAft>
              <a:buNone/>
            </a:pPr>
            <a:r>
              <a:rPr lang="en" sz="2400">
                <a:solidFill>
                  <a:srgbClr val="000000"/>
                </a:solidFill>
                <a:latin typeface="Calibri"/>
                <a:ea typeface="Calibri"/>
                <a:cs typeface="Calibri"/>
                <a:sym typeface="Calibri"/>
              </a:rPr>
              <a:t>Instructional Planning Reports are </a:t>
            </a:r>
            <a:r>
              <a:rPr b="1" lang="en" sz="2400" u="sng">
                <a:solidFill>
                  <a:srgbClr val="000000"/>
                </a:solidFill>
                <a:latin typeface="Calibri"/>
                <a:ea typeface="Calibri"/>
                <a:cs typeface="Calibri"/>
                <a:sym typeface="Calibri"/>
              </a:rPr>
              <a:t>not available </a:t>
            </a:r>
            <a:r>
              <a:rPr lang="en" sz="2400">
                <a:solidFill>
                  <a:srgbClr val="000000"/>
                </a:solidFill>
                <a:latin typeface="Calibri"/>
                <a:ea typeface="Calibri"/>
                <a:cs typeface="Calibri"/>
                <a:sym typeface="Calibri"/>
              </a:rPr>
              <a:t>this year. </a:t>
            </a:r>
            <a:endParaRPr sz="2400">
              <a:solidFill>
                <a:srgbClr val="000000"/>
              </a:solidFill>
              <a:latin typeface="Calibri"/>
              <a:ea typeface="Calibri"/>
              <a:cs typeface="Calibri"/>
              <a:sym typeface="Calibri"/>
            </a:endParaRPr>
          </a:p>
          <a:p>
            <a:pPr indent="0" lvl="0" marL="0" rtl="0" algn="l">
              <a:spcBef>
                <a:spcPts val="1600"/>
              </a:spcBef>
              <a:spcAft>
                <a:spcPts val="0"/>
              </a:spcAft>
              <a:buNone/>
            </a:pPr>
            <a:r>
              <a:rPr lang="en" sz="2400">
                <a:solidFill>
                  <a:srgbClr val="000000"/>
                </a:solidFill>
                <a:latin typeface="Calibri"/>
                <a:ea typeface="Calibri"/>
                <a:cs typeface="Calibri"/>
                <a:sym typeface="Calibri"/>
              </a:rPr>
              <a:t>Professional Development Idea - Calibrate 2020 exams across schools and districts. </a:t>
            </a:r>
            <a:r>
              <a:rPr i="1" lang="en" sz="2400" u="sng">
                <a:solidFill>
                  <a:srgbClr val="000000"/>
                </a:solidFill>
                <a:latin typeface="Calibri"/>
                <a:ea typeface="Calibri"/>
                <a:cs typeface="Calibri"/>
                <a:sym typeface="Calibri"/>
              </a:rPr>
              <a:t>Let us know if you would be interested. </a:t>
            </a:r>
            <a:endParaRPr i="1" sz="2400" u="sng">
              <a:solidFill>
                <a:srgbClr val="000000"/>
              </a:solidFill>
              <a:latin typeface="Calibri"/>
              <a:ea typeface="Calibri"/>
              <a:cs typeface="Calibri"/>
              <a:sym typeface="Calibri"/>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Webinar Tips</a:t>
            </a:r>
            <a:endParaRPr/>
          </a:p>
        </p:txBody>
      </p:sp>
      <p:sp>
        <p:nvSpPr>
          <p:cNvPr id="278" name="Google Shape;278;p41"/>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 sz="2800">
                <a:solidFill>
                  <a:schemeClr val="dk1"/>
                </a:solidFill>
              </a:rPr>
              <a:t>•</a:t>
            </a:r>
            <a:r>
              <a:rPr lang="en" sz="2500">
                <a:solidFill>
                  <a:schemeClr val="dk1"/>
                </a:solidFill>
                <a:latin typeface="Calibri"/>
                <a:ea typeface="Calibri"/>
                <a:cs typeface="Calibri"/>
                <a:sym typeface="Calibri"/>
              </a:rPr>
              <a:t>This session is being recorded so that others may listen at a later time and will be uploaded to the RCEC website.</a:t>
            </a:r>
            <a:endParaRPr sz="2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2500">
                <a:solidFill>
                  <a:schemeClr val="dk1"/>
                </a:solidFill>
              </a:rPr>
              <a:t>•</a:t>
            </a:r>
            <a:r>
              <a:rPr lang="en" sz="2500">
                <a:solidFill>
                  <a:schemeClr val="dk1"/>
                </a:solidFill>
                <a:latin typeface="Calibri"/>
                <a:ea typeface="Calibri"/>
                <a:cs typeface="Calibri"/>
                <a:sym typeface="Calibri"/>
              </a:rPr>
              <a:t>All participant mics have been muted and only panelists and facilitators have the ability to unmute anyone.</a:t>
            </a:r>
            <a:endParaRPr sz="2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2500">
                <a:solidFill>
                  <a:schemeClr val="dk1"/>
                </a:solidFill>
              </a:rPr>
              <a:t>•</a:t>
            </a:r>
            <a:r>
              <a:rPr lang="en" sz="2500">
                <a:solidFill>
                  <a:schemeClr val="dk1"/>
                </a:solidFill>
                <a:latin typeface="Calibri"/>
                <a:ea typeface="Calibri"/>
                <a:cs typeface="Calibri"/>
                <a:sym typeface="Calibri"/>
              </a:rPr>
              <a:t>Since all participants have been muted, please use the Q&amp;A and chat features to enter your questions.</a:t>
            </a:r>
            <a:endParaRPr sz="2500">
              <a:solidFill>
                <a:schemeClr val="dk1"/>
              </a:solidFill>
              <a:latin typeface="Calibri"/>
              <a:ea typeface="Calibri"/>
              <a:cs typeface="Calibri"/>
              <a:sym typeface="Calibri"/>
            </a:endParaRPr>
          </a:p>
          <a:p>
            <a:pPr indent="0" lvl="0" marL="228600" rtl="0" algn="l">
              <a:lnSpc>
                <a:spcPct val="90000"/>
              </a:lnSpc>
              <a:spcBef>
                <a:spcPts val="500"/>
              </a:spcBef>
              <a:spcAft>
                <a:spcPts val="0"/>
              </a:spcAft>
              <a:buClr>
                <a:schemeClr val="dk1"/>
              </a:buClr>
              <a:buSzPts val="1100"/>
              <a:buFont typeface="Arial"/>
              <a:buNone/>
            </a:pPr>
            <a:r>
              <a:rPr b="1" lang="en" sz="1900">
                <a:solidFill>
                  <a:schemeClr val="dk1"/>
                </a:solidFill>
                <a:latin typeface="Calibri"/>
                <a:ea typeface="Calibri"/>
                <a:cs typeface="Calibri"/>
                <a:sym typeface="Calibri"/>
              </a:rPr>
              <a:t>**Every effort has been made to ensure the security of this webinar from “zoombombers” but in the event that we experience that, we will resume as soon as the technical difficulties have been resolved.**</a:t>
            </a:r>
            <a:endParaRPr b="1" sz="19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Calibri"/>
                <a:ea typeface="Calibri"/>
                <a:cs typeface="Calibri"/>
                <a:sym typeface="Calibri"/>
              </a:rPr>
              <a:t>Spring 2020 AP Exam Reports</a:t>
            </a:r>
            <a:endParaRPr sz="3100">
              <a:latin typeface="Calibri"/>
              <a:ea typeface="Calibri"/>
              <a:cs typeface="Calibri"/>
              <a:sym typeface="Calibri"/>
            </a:endParaRPr>
          </a:p>
        </p:txBody>
      </p:sp>
      <p:sp>
        <p:nvSpPr>
          <p:cNvPr id="398" name="Google Shape;398;p59"/>
          <p:cNvSpPr txBox="1"/>
          <p:nvPr>
            <p:ph idx="1" type="body"/>
          </p:nvPr>
        </p:nvSpPr>
        <p:spPr>
          <a:xfrm>
            <a:off x="311700" y="1170425"/>
            <a:ext cx="8641800" cy="34164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00000"/>
                </a:solidFill>
                <a:latin typeface="Calibri"/>
                <a:ea typeface="Calibri"/>
                <a:cs typeface="Calibri"/>
                <a:sym typeface="Calibri"/>
              </a:rPr>
              <a:t>Roster and Student Reports </a:t>
            </a:r>
            <a:endParaRPr b="1" sz="2300">
              <a:solidFill>
                <a:srgbClr val="000000"/>
              </a:solidFill>
              <a:latin typeface="Calibri"/>
              <a:ea typeface="Calibri"/>
              <a:cs typeface="Calibri"/>
              <a:sym typeface="Calibri"/>
            </a:endParaRPr>
          </a:p>
          <a:p>
            <a:pPr indent="0" lvl="0" marL="0" rtl="0" algn="l">
              <a:spcBef>
                <a:spcPts val="1600"/>
              </a:spcBef>
              <a:spcAft>
                <a:spcPts val="0"/>
              </a:spcAft>
              <a:buNone/>
            </a:pPr>
            <a:r>
              <a:rPr lang="en" sz="2000">
                <a:solidFill>
                  <a:srgbClr val="000000"/>
                </a:solidFill>
                <a:latin typeface="Calibri"/>
                <a:ea typeface="Calibri"/>
                <a:cs typeface="Calibri"/>
                <a:sym typeface="Calibri"/>
              </a:rPr>
              <a:t>Teachers, school and district administrators have access to SUBJECT SCORE ROSTER reports.</a:t>
            </a:r>
            <a:endParaRPr sz="2000">
              <a:solidFill>
                <a:srgbClr val="000000"/>
              </a:solidFill>
              <a:latin typeface="Calibri"/>
              <a:ea typeface="Calibri"/>
              <a:cs typeface="Calibri"/>
              <a:sym typeface="Calibri"/>
            </a:endParaRPr>
          </a:p>
          <a:p>
            <a:pPr indent="0" lvl="0" marL="0" rtl="0" algn="l">
              <a:spcBef>
                <a:spcPts val="1600"/>
              </a:spcBef>
              <a:spcAft>
                <a:spcPts val="0"/>
              </a:spcAft>
              <a:buNone/>
            </a:pPr>
            <a:r>
              <a:rPr lang="en" sz="2000">
                <a:solidFill>
                  <a:srgbClr val="000000"/>
                </a:solidFill>
                <a:latin typeface="Calibri"/>
                <a:ea typeface="Calibri"/>
                <a:cs typeface="Calibri"/>
                <a:sym typeface="Calibri"/>
              </a:rPr>
              <a:t>Additionally, school and district administrators have access to:</a:t>
            </a:r>
            <a:endParaRPr sz="2000">
              <a:solidFill>
                <a:srgbClr val="000000"/>
              </a:solidFill>
              <a:latin typeface="Calibri"/>
              <a:ea typeface="Calibri"/>
              <a:cs typeface="Calibri"/>
              <a:sym typeface="Calibri"/>
            </a:endParaRPr>
          </a:p>
          <a:p>
            <a:pPr indent="-355600" lvl="0" marL="457200" rtl="0" algn="l">
              <a:lnSpc>
                <a:spcPct val="1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Student Datafile</a:t>
            </a:r>
            <a:endParaRPr sz="2000">
              <a:solidFill>
                <a:srgbClr val="000000"/>
              </a:solidFill>
              <a:latin typeface="Calibri"/>
              <a:ea typeface="Calibri"/>
              <a:cs typeface="Calibri"/>
              <a:sym typeface="Calibri"/>
            </a:endParaRPr>
          </a:p>
          <a:p>
            <a:pPr indent="-355600" lvl="0" marL="457200" rtl="0" algn="l">
              <a:lnSpc>
                <a:spcPct val="1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Organization Score Roster</a:t>
            </a:r>
            <a:endParaRPr sz="2000">
              <a:solidFill>
                <a:srgbClr val="000000"/>
              </a:solidFill>
              <a:latin typeface="Calibri"/>
              <a:ea typeface="Calibri"/>
              <a:cs typeface="Calibri"/>
              <a:sym typeface="Calibri"/>
            </a:endParaRPr>
          </a:p>
          <a:p>
            <a:pPr indent="-355600" lvl="0" marL="457200" rtl="0" algn="l">
              <a:lnSpc>
                <a:spcPct val="1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Student Score Report</a:t>
            </a:r>
            <a:endParaRPr sz="2000">
              <a:solidFill>
                <a:srgbClr val="000000"/>
              </a:solidFill>
              <a:latin typeface="Calibri"/>
              <a:ea typeface="Calibri"/>
              <a:cs typeface="Calibri"/>
              <a:sym typeface="Calibri"/>
            </a:endParaRPr>
          </a:p>
          <a:p>
            <a:pPr indent="-355600" lvl="0" marL="457200" rtl="0" algn="l">
              <a:lnSpc>
                <a:spcPct val="100000"/>
              </a:lnSpc>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Scholar Roster</a:t>
            </a:r>
            <a:endParaRPr sz="2000">
              <a:solidFill>
                <a:srgbClr val="000000"/>
              </a:solidFill>
              <a:latin typeface="Calibri"/>
              <a:ea typeface="Calibri"/>
              <a:cs typeface="Calibri"/>
              <a:sym typeface="Calibri"/>
            </a:endParaRPr>
          </a:p>
          <a:p>
            <a:pPr indent="457200" lvl="0" marL="0" rtl="0" algn="l">
              <a:lnSpc>
                <a:spcPct val="100000"/>
              </a:lnSpc>
              <a:spcBef>
                <a:spcPts val="0"/>
              </a:spcBef>
              <a:spcAft>
                <a:spcPts val="0"/>
              </a:spcAft>
              <a:buNone/>
            </a:pPr>
            <a:r>
              <a:t/>
            </a:r>
            <a:endParaRPr sz="2100">
              <a:solidFill>
                <a:srgbClr val="000000"/>
              </a:solidFill>
              <a:latin typeface="Calibri"/>
              <a:ea typeface="Calibri"/>
              <a:cs typeface="Calibri"/>
              <a:sym typeface="Calibri"/>
            </a:endParaRPr>
          </a:p>
          <a:p>
            <a:pPr indent="0" lvl="0" marL="0" rtl="0" algn="l">
              <a:spcBef>
                <a:spcPts val="0"/>
              </a:spcBef>
              <a:spcAft>
                <a:spcPts val="0"/>
              </a:spcAft>
              <a:buNone/>
            </a:pPr>
            <a:r>
              <a:rPr lang="en" sz="1900">
                <a:solidFill>
                  <a:srgbClr val="000000"/>
                </a:solidFill>
                <a:latin typeface="Calibri"/>
                <a:ea typeface="Calibri"/>
                <a:cs typeface="Calibri"/>
                <a:sym typeface="Calibri"/>
              </a:rPr>
              <a:t>RCOE can provide College Board Roster and Student Reports for you upon request. </a:t>
            </a:r>
            <a:endParaRPr sz="1700">
              <a:solidFill>
                <a:srgbClr val="000000"/>
              </a:solidFill>
              <a:latin typeface="Calibri"/>
              <a:ea typeface="Calibri"/>
              <a:cs typeface="Calibri"/>
              <a:sym typeface="Calibri"/>
            </a:endParaRPr>
          </a:p>
          <a:p>
            <a:pPr indent="0" lvl="0" marL="0" rtl="0" algn="l">
              <a:spcBef>
                <a:spcPts val="1600"/>
              </a:spcBef>
              <a:spcAft>
                <a:spcPts val="1600"/>
              </a:spcAft>
              <a:buClr>
                <a:schemeClr val="dk1"/>
              </a:buClr>
              <a:buSzPts val="1100"/>
              <a:buFont typeface="Arial"/>
              <a:buNone/>
            </a:pPr>
            <a:r>
              <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Calibri"/>
                <a:ea typeface="Calibri"/>
                <a:cs typeface="Calibri"/>
                <a:sym typeface="Calibri"/>
              </a:rPr>
              <a:t>Spring 2020 AP Reports (cont.)</a:t>
            </a:r>
            <a:endParaRPr sz="3100">
              <a:latin typeface="Calibri"/>
              <a:ea typeface="Calibri"/>
              <a:cs typeface="Calibri"/>
              <a:sym typeface="Calibri"/>
            </a:endParaRPr>
          </a:p>
        </p:txBody>
      </p:sp>
      <p:sp>
        <p:nvSpPr>
          <p:cNvPr id="404" name="Google Shape;404;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latin typeface="Calibri"/>
                <a:ea typeface="Calibri"/>
                <a:cs typeface="Calibri"/>
                <a:sym typeface="Calibri"/>
              </a:rPr>
              <a:t>Summary Reports</a:t>
            </a:r>
            <a:endParaRPr b="1" sz="2400">
              <a:solidFill>
                <a:srgbClr val="000000"/>
              </a:solidFill>
              <a:latin typeface="Calibri"/>
              <a:ea typeface="Calibri"/>
              <a:cs typeface="Calibri"/>
              <a:sym typeface="Calibri"/>
            </a:endParaRPr>
          </a:p>
          <a:p>
            <a:pPr indent="0" lvl="0" marL="457200" rtl="0" algn="l">
              <a:spcBef>
                <a:spcPts val="0"/>
              </a:spcBef>
              <a:spcAft>
                <a:spcPts val="0"/>
              </a:spcAft>
              <a:buNone/>
            </a:pPr>
            <a:r>
              <a:rPr lang="en" sz="2000">
                <a:solidFill>
                  <a:srgbClr val="000000"/>
                </a:solidFill>
                <a:latin typeface="Calibri"/>
                <a:ea typeface="Calibri"/>
                <a:cs typeface="Calibri"/>
                <a:sym typeface="Calibri"/>
              </a:rPr>
              <a:t>Current Year Score Summary</a:t>
            </a:r>
            <a:endParaRPr sz="2000">
              <a:solidFill>
                <a:srgbClr val="000000"/>
              </a:solidFill>
              <a:latin typeface="Calibri"/>
              <a:ea typeface="Calibri"/>
              <a:cs typeface="Calibri"/>
              <a:sym typeface="Calibri"/>
            </a:endParaRPr>
          </a:p>
          <a:p>
            <a:pPr indent="0" lvl="0" marL="457200" rtl="0" algn="l">
              <a:spcBef>
                <a:spcPts val="0"/>
              </a:spcBef>
              <a:spcAft>
                <a:spcPts val="0"/>
              </a:spcAft>
              <a:buNone/>
            </a:pPr>
            <a:r>
              <a:rPr lang="en" sz="2000">
                <a:solidFill>
                  <a:srgbClr val="000000"/>
                </a:solidFill>
                <a:latin typeface="Calibri"/>
                <a:ea typeface="Calibri"/>
                <a:cs typeface="Calibri"/>
                <a:sym typeface="Calibri"/>
              </a:rPr>
              <a:t>Scholar Summary</a:t>
            </a:r>
            <a:endParaRPr sz="2000">
              <a:solidFill>
                <a:srgbClr val="000000"/>
              </a:solidFill>
              <a:latin typeface="Calibri"/>
              <a:ea typeface="Calibri"/>
              <a:cs typeface="Calibri"/>
              <a:sym typeface="Calibri"/>
            </a:endParaRPr>
          </a:p>
          <a:p>
            <a:pPr indent="0" lvl="0" marL="457200" rtl="0" algn="l">
              <a:spcBef>
                <a:spcPts val="0"/>
              </a:spcBef>
              <a:spcAft>
                <a:spcPts val="0"/>
              </a:spcAft>
              <a:buNone/>
            </a:pPr>
            <a:r>
              <a:rPr lang="en" sz="2000">
                <a:solidFill>
                  <a:srgbClr val="000000"/>
                </a:solidFill>
                <a:latin typeface="Calibri"/>
                <a:ea typeface="Calibri"/>
                <a:cs typeface="Calibri"/>
                <a:sym typeface="Calibri"/>
              </a:rPr>
              <a:t>Fiver Year Score Summary</a:t>
            </a:r>
            <a:endParaRPr sz="2000">
              <a:solidFill>
                <a:srgbClr val="000000"/>
              </a:solidFill>
              <a:latin typeface="Calibri"/>
              <a:ea typeface="Calibri"/>
              <a:cs typeface="Calibri"/>
              <a:sym typeface="Calibri"/>
            </a:endParaRPr>
          </a:p>
          <a:p>
            <a:pPr indent="0" lvl="0" marL="457200" rtl="0" algn="l">
              <a:spcBef>
                <a:spcPts val="0"/>
              </a:spcBef>
              <a:spcAft>
                <a:spcPts val="0"/>
              </a:spcAft>
              <a:buNone/>
            </a:pPr>
            <a:r>
              <a:rPr lang="en" sz="2000">
                <a:solidFill>
                  <a:srgbClr val="000000"/>
                </a:solidFill>
                <a:latin typeface="Calibri"/>
                <a:ea typeface="Calibri"/>
                <a:cs typeface="Calibri"/>
                <a:sym typeface="Calibri"/>
              </a:rPr>
              <a:t>District Summary by School</a:t>
            </a:r>
            <a:endParaRPr sz="2000">
              <a:solidFill>
                <a:srgbClr val="000000"/>
              </a:solidFill>
              <a:latin typeface="Calibri"/>
              <a:ea typeface="Calibri"/>
              <a:cs typeface="Calibri"/>
              <a:sym typeface="Calibri"/>
            </a:endParaRPr>
          </a:p>
          <a:p>
            <a:pPr indent="0" lvl="0" marL="457200" rtl="0" algn="l">
              <a:spcBef>
                <a:spcPts val="0"/>
              </a:spcBef>
              <a:spcAft>
                <a:spcPts val="0"/>
              </a:spcAft>
              <a:buNone/>
            </a:pPr>
            <a:r>
              <a:rPr lang="en" sz="2000">
                <a:solidFill>
                  <a:srgbClr val="000000"/>
                </a:solidFill>
                <a:latin typeface="Calibri"/>
                <a:ea typeface="Calibri"/>
                <a:cs typeface="Calibri"/>
                <a:sym typeface="Calibri"/>
              </a:rPr>
              <a:t>Summary by Student Demographics </a:t>
            </a:r>
            <a:r>
              <a:rPr lang="en" sz="1500">
                <a:solidFill>
                  <a:srgbClr val="000000"/>
                </a:solidFill>
                <a:latin typeface="Calibri"/>
                <a:ea typeface="Calibri"/>
                <a:cs typeface="Calibri"/>
                <a:sym typeface="Calibri"/>
              </a:rPr>
              <a:t>(Grade level, Race Ethnicity, Fee Reduction, Gender)</a:t>
            </a:r>
            <a:endParaRPr sz="1500">
              <a:solidFill>
                <a:srgbClr val="000000"/>
              </a:solidFill>
              <a:latin typeface="Calibri"/>
              <a:ea typeface="Calibri"/>
              <a:cs typeface="Calibri"/>
              <a:sym typeface="Calibri"/>
            </a:endParaRPr>
          </a:p>
          <a:p>
            <a:pPr indent="0" lvl="0" marL="457200" rtl="0" algn="l">
              <a:spcBef>
                <a:spcPts val="0"/>
              </a:spcBef>
              <a:spcAft>
                <a:spcPts val="0"/>
              </a:spcAft>
              <a:buNone/>
            </a:pPr>
            <a:r>
              <a:rPr lang="en" sz="2000">
                <a:solidFill>
                  <a:srgbClr val="000000"/>
                </a:solidFill>
                <a:latin typeface="Calibri"/>
                <a:ea typeface="Calibri"/>
                <a:cs typeface="Calibri"/>
                <a:sym typeface="Calibri"/>
              </a:rPr>
              <a:t>Equity And Excellence</a:t>
            </a:r>
            <a:endParaRPr sz="2000">
              <a:solidFill>
                <a:srgbClr val="000000"/>
              </a:solidFill>
              <a:latin typeface="Calibri"/>
              <a:ea typeface="Calibri"/>
              <a:cs typeface="Calibri"/>
              <a:sym typeface="Calibri"/>
            </a:endParaRPr>
          </a:p>
          <a:p>
            <a:pPr indent="0" lvl="0" marL="0" rtl="0" algn="l">
              <a:spcBef>
                <a:spcPts val="0"/>
              </a:spcBef>
              <a:spcAft>
                <a:spcPts val="0"/>
              </a:spcAft>
              <a:buNone/>
            </a:pPr>
            <a:r>
              <a:t/>
            </a:r>
            <a:endParaRPr sz="2000">
              <a:solidFill>
                <a:srgbClr val="000000"/>
              </a:solidFill>
              <a:latin typeface="Calibri"/>
              <a:ea typeface="Calibri"/>
              <a:cs typeface="Calibri"/>
              <a:sym typeface="Calibri"/>
            </a:endParaRPr>
          </a:p>
          <a:p>
            <a:pPr indent="0" lvl="0" marL="457200" rtl="0" algn="l">
              <a:spcBef>
                <a:spcPts val="0"/>
              </a:spcBef>
              <a:spcAft>
                <a:spcPts val="0"/>
              </a:spcAft>
              <a:buNone/>
            </a:pPr>
            <a:r>
              <a:rPr lang="en" sz="2000">
                <a:solidFill>
                  <a:srgbClr val="000000"/>
                </a:solidFill>
                <a:latin typeface="Calibri"/>
                <a:ea typeface="Calibri"/>
                <a:cs typeface="Calibri"/>
                <a:sym typeface="Calibri"/>
              </a:rPr>
              <a:t>Need training? RCOE CCR can provide school and district level support to help you access and analyze your AP Scores</a:t>
            </a:r>
            <a:endParaRPr sz="2000">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1"/>
          <p:cNvSpPr txBox="1"/>
          <p:nvPr>
            <p:ph type="title"/>
          </p:nvPr>
        </p:nvSpPr>
        <p:spPr>
          <a:xfrm>
            <a:off x="214775" y="813450"/>
            <a:ext cx="2225700" cy="36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Calibri"/>
                <a:ea typeface="Calibri"/>
                <a:cs typeface="Calibri"/>
                <a:sym typeface="Calibri"/>
              </a:rPr>
              <a:t>Riverside County 2020 AP Spring Testing Results</a:t>
            </a:r>
            <a:endParaRPr sz="3000">
              <a:latin typeface="Calibri"/>
              <a:ea typeface="Calibri"/>
              <a:cs typeface="Calibri"/>
              <a:sym typeface="Calibri"/>
            </a:endParaRPr>
          </a:p>
          <a:p>
            <a:pPr indent="0" lvl="0" marL="0" rtl="0" algn="ctr">
              <a:spcBef>
                <a:spcPts val="0"/>
              </a:spcBef>
              <a:spcAft>
                <a:spcPts val="0"/>
              </a:spcAft>
              <a:buNone/>
            </a:pPr>
            <a:r>
              <a:rPr lang="en" sz="3000">
                <a:latin typeface="Calibri"/>
                <a:ea typeface="Calibri"/>
                <a:cs typeface="Calibri"/>
                <a:sym typeface="Calibri"/>
              </a:rPr>
              <a:t>by the Numbers</a:t>
            </a:r>
            <a:r>
              <a:rPr lang="en"/>
              <a:t> </a:t>
            </a:r>
            <a:endParaRPr/>
          </a:p>
        </p:txBody>
      </p:sp>
      <p:sp>
        <p:nvSpPr>
          <p:cNvPr id="410" name="Google Shape;410;p61"/>
          <p:cNvSpPr/>
          <p:nvPr/>
        </p:nvSpPr>
        <p:spPr>
          <a:xfrm>
            <a:off x="2757741" y="619359"/>
            <a:ext cx="3879300" cy="38793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grpSp>
        <p:nvGrpSpPr>
          <p:cNvPr id="411" name="Google Shape;411;p61"/>
          <p:cNvGrpSpPr/>
          <p:nvPr/>
        </p:nvGrpSpPr>
        <p:grpSpPr>
          <a:xfrm>
            <a:off x="3614360" y="410488"/>
            <a:ext cx="2166000" cy="2166000"/>
            <a:chOff x="3614360" y="410488"/>
            <a:chExt cx="2166000" cy="2166000"/>
          </a:xfrm>
        </p:grpSpPr>
        <p:sp>
          <p:nvSpPr>
            <p:cNvPr id="412" name="Google Shape;412;p61"/>
            <p:cNvSpPr/>
            <p:nvPr/>
          </p:nvSpPr>
          <p:spPr>
            <a:xfrm>
              <a:off x="3614360" y="410488"/>
              <a:ext cx="2166000" cy="2166000"/>
            </a:xfrm>
            <a:prstGeom prst="ellipse">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413" name="Google Shape;413;p61"/>
            <p:cNvSpPr txBox="1"/>
            <p:nvPr/>
          </p:nvSpPr>
          <p:spPr>
            <a:xfrm>
              <a:off x="3961563" y="92435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Roboto"/>
                  <a:ea typeface="Roboto"/>
                  <a:cs typeface="Roboto"/>
                  <a:sym typeface="Roboto"/>
                </a:rPr>
                <a:t>31,028 </a:t>
              </a:r>
              <a:endParaRPr sz="2100">
                <a:solidFill>
                  <a:srgbClr val="FFFFFF"/>
                </a:solidFill>
                <a:latin typeface="Roboto"/>
                <a:ea typeface="Roboto"/>
                <a:cs typeface="Roboto"/>
                <a:sym typeface="Roboto"/>
              </a:endParaRPr>
            </a:p>
            <a:p>
              <a:pPr indent="0" lvl="0" marL="0" rtl="0" algn="ctr">
                <a:spcBef>
                  <a:spcPts val="0"/>
                </a:spcBef>
                <a:spcAft>
                  <a:spcPts val="0"/>
                </a:spcAft>
                <a:buNone/>
              </a:pPr>
              <a:r>
                <a:rPr lang="en" sz="2100">
                  <a:solidFill>
                    <a:srgbClr val="FFFFFF"/>
                  </a:solidFill>
                  <a:latin typeface="Roboto"/>
                  <a:ea typeface="Roboto"/>
                  <a:cs typeface="Roboto"/>
                  <a:sym typeface="Roboto"/>
                </a:rPr>
                <a:t>Students </a:t>
              </a:r>
              <a:endParaRPr sz="2100">
                <a:solidFill>
                  <a:srgbClr val="FFFFFF"/>
                </a:solidFill>
                <a:latin typeface="Roboto"/>
                <a:ea typeface="Roboto"/>
                <a:cs typeface="Roboto"/>
                <a:sym typeface="Roboto"/>
              </a:endParaRPr>
            </a:p>
          </p:txBody>
        </p:sp>
      </p:grpSp>
      <p:grpSp>
        <p:nvGrpSpPr>
          <p:cNvPr id="414" name="Google Shape;414;p61"/>
          <p:cNvGrpSpPr/>
          <p:nvPr/>
        </p:nvGrpSpPr>
        <p:grpSpPr>
          <a:xfrm>
            <a:off x="2519466" y="1493908"/>
            <a:ext cx="2166000" cy="2166000"/>
            <a:chOff x="2519466" y="1493908"/>
            <a:chExt cx="2166000" cy="2166000"/>
          </a:xfrm>
        </p:grpSpPr>
        <p:sp>
          <p:nvSpPr>
            <p:cNvPr id="415" name="Google Shape;415;p61"/>
            <p:cNvSpPr/>
            <p:nvPr/>
          </p:nvSpPr>
          <p:spPr>
            <a:xfrm>
              <a:off x="2519466" y="1493908"/>
              <a:ext cx="2166000" cy="2166000"/>
            </a:xfrm>
            <a:prstGeom prst="ellipse">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416" name="Google Shape;416;p61"/>
            <p:cNvSpPr txBox="1"/>
            <p:nvPr/>
          </p:nvSpPr>
          <p:spPr>
            <a:xfrm>
              <a:off x="2601163" y="22321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Roboto"/>
                  <a:ea typeface="Roboto"/>
                  <a:cs typeface="Roboto"/>
                  <a:sym typeface="Roboto"/>
                </a:rPr>
                <a:t>48,669 </a:t>
              </a:r>
              <a:endParaRPr sz="2100">
                <a:solidFill>
                  <a:srgbClr val="FFFFFF"/>
                </a:solidFill>
                <a:latin typeface="Roboto"/>
                <a:ea typeface="Roboto"/>
                <a:cs typeface="Roboto"/>
                <a:sym typeface="Roboto"/>
              </a:endParaRPr>
            </a:p>
            <a:p>
              <a:pPr indent="0" lvl="0" marL="0" rtl="0" algn="ctr">
                <a:spcBef>
                  <a:spcPts val="0"/>
                </a:spcBef>
                <a:spcAft>
                  <a:spcPts val="0"/>
                </a:spcAft>
                <a:buNone/>
              </a:pPr>
              <a:r>
                <a:rPr lang="en" sz="2100">
                  <a:solidFill>
                    <a:srgbClr val="FFFFFF"/>
                  </a:solidFill>
                  <a:latin typeface="Roboto"/>
                  <a:ea typeface="Roboto"/>
                  <a:cs typeface="Roboto"/>
                  <a:sym typeface="Roboto"/>
                </a:rPr>
                <a:t>Exams </a:t>
              </a:r>
              <a:endParaRPr sz="1300">
                <a:solidFill>
                  <a:srgbClr val="FFFFFF"/>
                </a:solidFill>
                <a:latin typeface="Roboto"/>
                <a:ea typeface="Roboto"/>
                <a:cs typeface="Roboto"/>
                <a:sym typeface="Roboto"/>
              </a:endParaRPr>
            </a:p>
          </p:txBody>
        </p:sp>
      </p:grpSp>
      <p:grpSp>
        <p:nvGrpSpPr>
          <p:cNvPr id="417" name="Google Shape;417;p61"/>
          <p:cNvGrpSpPr/>
          <p:nvPr/>
        </p:nvGrpSpPr>
        <p:grpSpPr>
          <a:xfrm>
            <a:off x="3614581" y="2571758"/>
            <a:ext cx="2166000" cy="2166000"/>
            <a:chOff x="3614356" y="2566908"/>
            <a:chExt cx="2166000" cy="2166000"/>
          </a:xfrm>
        </p:grpSpPr>
        <p:sp>
          <p:nvSpPr>
            <p:cNvPr id="418" name="Google Shape;418;p61"/>
            <p:cNvSpPr/>
            <p:nvPr/>
          </p:nvSpPr>
          <p:spPr>
            <a:xfrm>
              <a:off x="3614356" y="2566908"/>
              <a:ext cx="2166000" cy="2166000"/>
            </a:xfrm>
            <a:prstGeom prst="ellips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419" name="Google Shape;419;p61"/>
            <p:cNvSpPr txBox="1"/>
            <p:nvPr/>
          </p:nvSpPr>
          <p:spPr>
            <a:xfrm>
              <a:off x="3961563" y="3539875"/>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Roboto"/>
                  <a:ea typeface="Roboto"/>
                  <a:cs typeface="Roboto"/>
                  <a:sym typeface="Roboto"/>
                </a:rPr>
                <a:t>8,934 </a:t>
              </a:r>
              <a:endParaRPr sz="2100">
                <a:solidFill>
                  <a:srgbClr val="FFFFFF"/>
                </a:solidFill>
                <a:latin typeface="Roboto"/>
                <a:ea typeface="Roboto"/>
                <a:cs typeface="Roboto"/>
                <a:sym typeface="Roboto"/>
              </a:endParaRPr>
            </a:p>
            <a:p>
              <a:pPr indent="0" lvl="0" marL="0" rtl="0" algn="ctr">
                <a:spcBef>
                  <a:spcPts val="0"/>
                </a:spcBef>
                <a:spcAft>
                  <a:spcPts val="0"/>
                </a:spcAft>
                <a:buNone/>
              </a:pPr>
              <a:r>
                <a:rPr lang="en" sz="2100">
                  <a:solidFill>
                    <a:srgbClr val="FFFFFF"/>
                  </a:solidFill>
                  <a:latin typeface="Roboto"/>
                  <a:ea typeface="Roboto"/>
                  <a:cs typeface="Roboto"/>
                  <a:sym typeface="Roboto"/>
                </a:rPr>
                <a:t>Missed Exams</a:t>
              </a:r>
              <a:r>
                <a:rPr lang="en" sz="1300">
                  <a:solidFill>
                    <a:srgbClr val="FFFFFF"/>
                  </a:solidFill>
                  <a:latin typeface="Roboto"/>
                  <a:ea typeface="Roboto"/>
                  <a:cs typeface="Roboto"/>
                  <a:sym typeface="Roboto"/>
                </a:rPr>
                <a:t> </a:t>
              </a:r>
              <a:endParaRPr sz="1300">
                <a:solidFill>
                  <a:srgbClr val="FFFFFF"/>
                </a:solidFill>
                <a:latin typeface="Roboto"/>
                <a:ea typeface="Roboto"/>
                <a:cs typeface="Roboto"/>
                <a:sym typeface="Roboto"/>
              </a:endParaRPr>
            </a:p>
          </p:txBody>
        </p:sp>
      </p:grpSp>
      <p:grpSp>
        <p:nvGrpSpPr>
          <p:cNvPr id="420" name="Google Shape;420;p61"/>
          <p:cNvGrpSpPr/>
          <p:nvPr/>
        </p:nvGrpSpPr>
        <p:grpSpPr>
          <a:xfrm>
            <a:off x="4701894" y="1493874"/>
            <a:ext cx="2166000" cy="2166000"/>
            <a:chOff x="4701894" y="1493874"/>
            <a:chExt cx="2166000" cy="2166000"/>
          </a:xfrm>
        </p:grpSpPr>
        <p:sp>
          <p:nvSpPr>
            <p:cNvPr id="421" name="Google Shape;421;p61"/>
            <p:cNvSpPr/>
            <p:nvPr/>
          </p:nvSpPr>
          <p:spPr>
            <a:xfrm>
              <a:off x="4701894" y="1493874"/>
              <a:ext cx="2166000" cy="2166000"/>
            </a:xfrm>
            <a:prstGeom prst="ellipse">
              <a:avLst/>
            </a:prstGeom>
            <a:solidFill>
              <a:srgbClr val="BE2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422" name="Google Shape;422;p61"/>
            <p:cNvSpPr txBox="1"/>
            <p:nvPr/>
          </p:nvSpPr>
          <p:spPr>
            <a:xfrm>
              <a:off x="5295688" y="22203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Roboto"/>
                  <a:ea typeface="Roboto"/>
                  <a:cs typeface="Roboto"/>
                  <a:sym typeface="Roboto"/>
                </a:rPr>
                <a:t>39,735 </a:t>
              </a:r>
              <a:endParaRPr sz="2100">
                <a:solidFill>
                  <a:srgbClr val="FFFFFF"/>
                </a:solidFill>
                <a:latin typeface="Roboto"/>
                <a:ea typeface="Roboto"/>
                <a:cs typeface="Roboto"/>
                <a:sym typeface="Roboto"/>
              </a:endParaRPr>
            </a:p>
            <a:p>
              <a:pPr indent="0" lvl="0" marL="0" rtl="0" algn="ctr">
                <a:spcBef>
                  <a:spcPts val="0"/>
                </a:spcBef>
                <a:spcAft>
                  <a:spcPts val="0"/>
                </a:spcAft>
                <a:buNone/>
              </a:pPr>
              <a:r>
                <a:rPr lang="en" sz="2100">
                  <a:solidFill>
                    <a:srgbClr val="FFFFFF"/>
                  </a:solidFill>
                  <a:latin typeface="Roboto"/>
                  <a:ea typeface="Roboto"/>
                  <a:cs typeface="Roboto"/>
                  <a:sym typeface="Roboto"/>
                </a:rPr>
                <a:t>Exams Taken</a:t>
              </a:r>
              <a:endParaRPr sz="2100">
                <a:solidFill>
                  <a:srgbClr val="FFFFFF"/>
                </a:solidFill>
                <a:latin typeface="Roboto"/>
                <a:ea typeface="Roboto"/>
                <a:cs typeface="Roboto"/>
                <a:sym typeface="Roboto"/>
              </a:endParaRPr>
            </a:p>
          </p:txBody>
        </p:sp>
      </p:grpSp>
      <p:sp>
        <p:nvSpPr>
          <p:cNvPr id="423" name="Google Shape;423;p61"/>
          <p:cNvSpPr/>
          <p:nvPr/>
        </p:nvSpPr>
        <p:spPr>
          <a:xfrm>
            <a:off x="4084680" y="1946241"/>
            <a:ext cx="1225800" cy="12258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2"/>
          <p:cNvSpPr txBox="1"/>
          <p:nvPr>
            <p:ph type="title"/>
          </p:nvPr>
        </p:nvSpPr>
        <p:spPr>
          <a:xfrm>
            <a:off x="214775" y="218850"/>
            <a:ext cx="5586900" cy="121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2020 </a:t>
            </a:r>
            <a:r>
              <a:rPr lang="en">
                <a:latin typeface="Calibri"/>
                <a:ea typeface="Calibri"/>
                <a:cs typeface="Calibri"/>
                <a:sym typeface="Calibri"/>
              </a:rPr>
              <a:t>AP Exam Spring Participation for Riverside County</a:t>
            </a:r>
            <a:endParaRPr>
              <a:latin typeface="Calibri"/>
              <a:ea typeface="Calibri"/>
              <a:cs typeface="Calibri"/>
              <a:sym typeface="Calibri"/>
            </a:endParaRPr>
          </a:p>
        </p:txBody>
      </p:sp>
      <p:grpSp>
        <p:nvGrpSpPr>
          <p:cNvPr id="429" name="Google Shape;429;p62"/>
          <p:cNvGrpSpPr/>
          <p:nvPr/>
        </p:nvGrpSpPr>
        <p:grpSpPr>
          <a:xfrm>
            <a:off x="388258" y="1712094"/>
            <a:ext cx="2436010" cy="2789223"/>
            <a:chOff x="1118224" y="341749"/>
            <a:chExt cx="2048100" cy="2490600"/>
          </a:xfrm>
        </p:grpSpPr>
        <p:sp>
          <p:nvSpPr>
            <p:cNvPr id="430" name="Google Shape;430;p62"/>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2"/>
            <p:cNvSpPr/>
            <p:nvPr/>
          </p:nvSpPr>
          <p:spPr>
            <a:xfrm>
              <a:off x="1233923" y="1225061"/>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latin typeface="Roboto Medium"/>
                  <a:ea typeface="Roboto Medium"/>
                  <a:cs typeface="Roboto Medium"/>
                  <a:sym typeface="Roboto Medium"/>
                </a:rPr>
                <a:t>Percent of Registered Students Participating in the Spring 2020 AP Exams.</a:t>
              </a:r>
              <a:endParaRPr sz="1800">
                <a:solidFill>
                  <a:srgbClr val="0000FF"/>
                </a:solidFill>
                <a:latin typeface="Roboto Medium"/>
                <a:ea typeface="Roboto Medium"/>
                <a:cs typeface="Roboto Medium"/>
                <a:sym typeface="Roboto Medium"/>
              </a:endParaRPr>
            </a:p>
          </p:txBody>
        </p:sp>
        <p:sp>
          <p:nvSpPr>
            <p:cNvPr id="432" name="Google Shape;432;p62"/>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0000FF"/>
                  </a:solidFill>
                  <a:latin typeface="Roboto"/>
                  <a:ea typeface="Roboto"/>
                  <a:cs typeface="Roboto"/>
                  <a:sym typeface="Roboto"/>
                </a:rPr>
                <a:t>81.64</a:t>
              </a:r>
              <a:r>
                <a:rPr lang="en" sz="4000">
                  <a:solidFill>
                    <a:srgbClr val="0000FF"/>
                  </a:solidFill>
                  <a:latin typeface="Roboto Thin"/>
                  <a:ea typeface="Roboto Thin"/>
                  <a:cs typeface="Roboto Thin"/>
                  <a:sym typeface="Roboto Thin"/>
                </a:rPr>
                <a:t>%</a:t>
              </a:r>
              <a:endParaRPr sz="4000">
                <a:solidFill>
                  <a:srgbClr val="0000FF"/>
                </a:solidFill>
                <a:latin typeface="Roboto Thin"/>
                <a:ea typeface="Roboto Thin"/>
                <a:cs typeface="Roboto Thin"/>
                <a:sym typeface="Roboto Thin"/>
              </a:endParaRPr>
            </a:p>
          </p:txBody>
        </p:sp>
      </p:grpSp>
      <p:grpSp>
        <p:nvGrpSpPr>
          <p:cNvPr id="433" name="Google Shape;433;p62"/>
          <p:cNvGrpSpPr/>
          <p:nvPr/>
        </p:nvGrpSpPr>
        <p:grpSpPr>
          <a:xfrm>
            <a:off x="3191601" y="1706006"/>
            <a:ext cx="2436010" cy="2801427"/>
            <a:chOff x="-814242" y="341749"/>
            <a:chExt cx="2048100" cy="2490600"/>
          </a:xfrm>
        </p:grpSpPr>
        <p:sp>
          <p:nvSpPr>
            <p:cNvPr id="434" name="Google Shape;434;p62"/>
            <p:cNvSpPr/>
            <p:nvPr/>
          </p:nvSpPr>
          <p:spPr>
            <a:xfrm>
              <a:off x="-814242"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2"/>
            <p:cNvSpPr/>
            <p:nvPr/>
          </p:nvSpPr>
          <p:spPr>
            <a:xfrm>
              <a:off x="-697702" y="1282994"/>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FF0000"/>
                  </a:solidFill>
                  <a:latin typeface="Roboto Medium"/>
                  <a:ea typeface="Roboto Medium"/>
                  <a:cs typeface="Roboto Medium"/>
                  <a:sym typeface="Roboto Medium"/>
                </a:rPr>
                <a:t>Percent of Registered Students who did not test.</a:t>
              </a:r>
              <a:endParaRPr sz="1200">
                <a:solidFill>
                  <a:srgbClr val="FF0000"/>
                </a:solidFill>
                <a:latin typeface="Roboto Medium"/>
                <a:ea typeface="Roboto Medium"/>
                <a:cs typeface="Roboto Medium"/>
                <a:sym typeface="Roboto Medium"/>
              </a:endParaRPr>
            </a:p>
          </p:txBody>
        </p:sp>
        <p:sp>
          <p:nvSpPr>
            <p:cNvPr id="436" name="Google Shape;436;p62"/>
            <p:cNvSpPr/>
            <p:nvPr/>
          </p:nvSpPr>
          <p:spPr>
            <a:xfrm>
              <a:off x="-697702" y="436438"/>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FF0000"/>
                  </a:solidFill>
                  <a:latin typeface="Roboto"/>
                  <a:ea typeface="Roboto"/>
                  <a:cs typeface="Roboto"/>
                  <a:sym typeface="Roboto"/>
                </a:rPr>
                <a:t>18.36</a:t>
              </a:r>
              <a:r>
                <a:rPr lang="en" sz="4000">
                  <a:solidFill>
                    <a:srgbClr val="FF0000"/>
                  </a:solidFill>
                  <a:latin typeface="Roboto Thin"/>
                  <a:ea typeface="Roboto Thin"/>
                  <a:cs typeface="Roboto Thin"/>
                  <a:sym typeface="Roboto Thin"/>
                </a:rPr>
                <a:t>%</a:t>
              </a:r>
              <a:endParaRPr sz="4000">
                <a:solidFill>
                  <a:srgbClr val="FF0000"/>
                </a:solidFill>
                <a:latin typeface="Roboto Thin"/>
                <a:ea typeface="Roboto Thin"/>
                <a:cs typeface="Roboto Thin"/>
                <a:sym typeface="Roboto Thin"/>
              </a:endParaRPr>
            </a:p>
          </p:txBody>
        </p:sp>
      </p:grpSp>
      <p:sp>
        <p:nvSpPr>
          <p:cNvPr id="437" name="Google Shape;437;p62"/>
          <p:cNvSpPr/>
          <p:nvPr/>
        </p:nvSpPr>
        <p:spPr>
          <a:xfrm>
            <a:off x="5994925" y="1610500"/>
            <a:ext cx="1244100" cy="13569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97.06%</a:t>
            </a:r>
            <a:endParaRPr/>
          </a:p>
        </p:txBody>
      </p:sp>
      <p:sp>
        <p:nvSpPr>
          <p:cNvPr id="438" name="Google Shape;438;p62"/>
          <p:cNvSpPr/>
          <p:nvPr/>
        </p:nvSpPr>
        <p:spPr>
          <a:xfrm>
            <a:off x="7393725" y="3144425"/>
            <a:ext cx="1244100" cy="13569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23.83%</a:t>
            </a:r>
            <a:endParaRPr/>
          </a:p>
        </p:txBody>
      </p:sp>
      <p:sp>
        <p:nvSpPr>
          <p:cNvPr id="439" name="Google Shape;439;p62"/>
          <p:cNvSpPr txBox="1"/>
          <p:nvPr/>
        </p:nvSpPr>
        <p:spPr>
          <a:xfrm>
            <a:off x="6296600" y="494275"/>
            <a:ext cx="2436000" cy="12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Range of</a:t>
            </a:r>
            <a:r>
              <a:rPr b="1" lang="en" sz="2000"/>
              <a:t> Participation by School Site</a:t>
            </a:r>
            <a:endParaRPr b="1" sz="2100"/>
          </a:p>
        </p:txBody>
      </p:sp>
      <p:sp>
        <p:nvSpPr>
          <p:cNvPr id="440" name="Google Shape;440;p62"/>
          <p:cNvSpPr txBox="1"/>
          <p:nvPr/>
        </p:nvSpPr>
        <p:spPr>
          <a:xfrm>
            <a:off x="7393725" y="2021950"/>
            <a:ext cx="14295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Highest Participation</a:t>
            </a:r>
            <a:endParaRPr b="1"/>
          </a:p>
        </p:txBody>
      </p:sp>
      <p:sp>
        <p:nvSpPr>
          <p:cNvPr id="441" name="Google Shape;441;p62"/>
          <p:cNvSpPr txBox="1"/>
          <p:nvPr/>
        </p:nvSpPr>
        <p:spPr>
          <a:xfrm>
            <a:off x="5934475" y="3555875"/>
            <a:ext cx="14295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Lowest </a:t>
            </a:r>
            <a:r>
              <a:rPr b="1" lang="en"/>
              <a:t>Participation</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2021 AP Exam Registration</a:t>
            </a:r>
            <a:endParaRPr sz="3000">
              <a:latin typeface="Calibri"/>
              <a:ea typeface="Calibri"/>
              <a:cs typeface="Calibri"/>
              <a:sym typeface="Calibri"/>
            </a:endParaRPr>
          </a:p>
        </p:txBody>
      </p:sp>
      <p:graphicFrame>
        <p:nvGraphicFramePr>
          <p:cNvPr id="447" name="Google Shape;447;p63"/>
          <p:cNvGraphicFramePr/>
          <p:nvPr/>
        </p:nvGraphicFramePr>
        <p:xfrm>
          <a:off x="311700" y="1276350"/>
          <a:ext cx="3000000" cy="3000000"/>
        </p:xfrm>
        <a:graphic>
          <a:graphicData uri="http://schemas.openxmlformats.org/drawingml/2006/table">
            <a:tbl>
              <a:tblPr>
                <a:noFill/>
                <a:tableStyleId>{05F6C4D9-F41E-410D-B958-5F9B63EAA3E3}</a:tableStyleId>
              </a:tblPr>
              <a:tblGrid>
                <a:gridCol w="2840200"/>
                <a:gridCol w="2840200"/>
                <a:gridCol w="2840200"/>
              </a:tblGrid>
              <a:tr h="441925">
                <a:tc>
                  <a:txBody>
                    <a:bodyPr/>
                    <a:lstStyle/>
                    <a:p>
                      <a:pPr indent="0" lvl="0" marL="0" rtl="0" algn="l">
                        <a:spcBef>
                          <a:spcPts val="0"/>
                        </a:spcBef>
                        <a:spcAft>
                          <a:spcPts val="0"/>
                        </a:spcAft>
                        <a:buNone/>
                      </a:pPr>
                      <a:r>
                        <a:t/>
                      </a:r>
                      <a:endParaRPr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800">
                          <a:latin typeface="Calibri"/>
                          <a:ea typeface="Calibri"/>
                          <a:cs typeface="Calibri"/>
                          <a:sym typeface="Calibri"/>
                        </a:rPr>
                        <a:t>Description</a:t>
                      </a:r>
                      <a:endParaRPr b="1"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800">
                          <a:latin typeface="Calibri"/>
                          <a:ea typeface="Calibri"/>
                          <a:cs typeface="Calibri"/>
                          <a:sym typeface="Calibri"/>
                        </a:rPr>
                        <a:t>Cost/exam</a:t>
                      </a:r>
                      <a:endParaRPr b="1"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latin typeface="Calibri"/>
                          <a:ea typeface="Calibri"/>
                          <a:cs typeface="Calibri"/>
                          <a:sym typeface="Calibri"/>
                        </a:rPr>
                        <a:t>Fall Registration</a:t>
                      </a:r>
                      <a:endParaRPr b="1"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Calibri"/>
                          <a:ea typeface="Calibri"/>
                          <a:cs typeface="Calibri"/>
                          <a:sym typeface="Calibri"/>
                        </a:rPr>
                        <a:t>Exam ordered by </a:t>
                      </a:r>
                      <a:endParaRPr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November 13, 2020</a:t>
                      </a:r>
                      <a:endParaRPr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Calibri"/>
                          <a:ea typeface="Calibri"/>
                          <a:cs typeface="Calibri"/>
                          <a:sym typeface="Calibri"/>
                        </a:rPr>
                        <a:t>$95</a:t>
                      </a:r>
                      <a:endParaRPr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latin typeface="Calibri"/>
                          <a:ea typeface="Calibri"/>
                          <a:cs typeface="Calibri"/>
                          <a:sym typeface="Calibri"/>
                        </a:rPr>
                        <a:t>Late Registration</a:t>
                      </a:r>
                      <a:endParaRPr b="1"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Calibri"/>
                          <a:ea typeface="Calibri"/>
                          <a:cs typeface="Calibri"/>
                          <a:sym typeface="Calibri"/>
                        </a:rPr>
                        <a:t>Ordered Nov. 14 2020 - </a:t>
                      </a:r>
                      <a:endParaRPr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March 13, 2021</a:t>
                      </a:r>
                      <a:endParaRPr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Calibri"/>
                          <a:ea typeface="Calibri"/>
                          <a:cs typeface="Calibri"/>
                          <a:sym typeface="Calibri"/>
                        </a:rPr>
                        <a:t>$135</a:t>
                      </a:r>
                      <a:endParaRPr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$95 + $40 late fee</a:t>
                      </a:r>
                      <a:endParaRPr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latin typeface="Calibri"/>
                          <a:ea typeface="Calibri"/>
                          <a:cs typeface="Calibri"/>
                          <a:sym typeface="Calibri"/>
                        </a:rPr>
                        <a:t>Unused/canceled exam</a:t>
                      </a:r>
                      <a:endParaRPr b="1"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Calibri"/>
                          <a:ea typeface="Calibri"/>
                          <a:cs typeface="Calibri"/>
                          <a:sym typeface="Calibri"/>
                        </a:rPr>
                        <a:t>No fees for unused exams or canceled exams ordered by November 13, 2020</a:t>
                      </a:r>
                      <a:endParaRPr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800">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448" name="Google Shape;448;p63"/>
          <p:cNvSpPr txBox="1"/>
          <p:nvPr/>
        </p:nvSpPr>
        <p:spPr>
          <a:xfrm>
            <a:off x="495300" y="4254500"/>
            <a:ext cx="8001000" cy="660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500">
                <a:latin typeface="Calibri"/>
                <a:ea typeface="Calibri"/>
                <a:cs typeface="Calibri"/>
                <a:sym typeface="Calibri"/>
              </a:rPr>
              <a:t>There is no risk having every AP student register for the exam before November 13, 2020 because, given this year’s unusual circumstances, College Board will waive the $40 per exam cancellation or unused exam fee for any student who decides not to test. </a:t>
            </a:r>
            <a:endParaRPr sz="15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000000"/>
                </a:solidFill>
                <a:latin typeface="Calibri"/>
                <a:ea typeface="Calibri"/>
                <a:cs typeface="Calibri"/>
                <a:sym typeface="Calibri"/>
              </a:rPr>
              <a:t>2020 </a:t>
            </a:r>
            <a:r>
              <a:rPr lang="en" sz="3100">
                <a:solidFill>
                  <a:srgbClr val="000000"/>
                </a:solidFill>
                <a:latin typeface="Calibri"/>
                <a:ea typeface="Calibri"/>
                <a:cs typeface="Calibri"/>
                <a:sym typeface="Calibri"/>
              </a:rPr>
              <a:t>AP Readiness Program Report</a:t>
            </a:r>
            <a:endParaRPr sz="3100">
              <a:solidFill>
                <a:srgbClr val="000000"/>
              </a:solidFill>
              <a:latin typeface="Calibri"/>
              <a:ea typeface="Calibri"/>
              <a:cs typeface="Calibri"/>
              <a:sym typeface="Calibri"/>
            </a:endParaRPr>
          </a:p>
        </p:txBody>
      </p:sp>
      <p:graphicFrame>
        <p:nvGraphicFramePr>
          <p:cNvPr id="454" name="Google Shape;454;p64"/>
          <p:cNvGraphicFramePr/>
          <p:nvPr/>
        </p:nvGraphicFramePr>
        <p:xfrm>
          <a:off x="980375" y="1307925"/>
          <a:ext cx="3000000" cy="3000000"/>
        </p:xfrm>
        <a:graphic>
          <a:graphicData uri="http://schemas.openxmlformats.org/drawingml/2006/table">
            <a:tbl>
              <a:tblPr>
                <a:noFill/>
                <a:tableStyleId>{05F6C4D9-F41E-410D-B958-5F9B63EAA3E3}</a:tableStyleId>
              </a:tblPr>
              <a:tblGrid>
                <a:gridCol w="1272025"/>
                <a:gridCol w="6350300"/>
              </a:tblGrid>
              <a:tr h="957050">
                <a:tc>
                  <a:txBody>
                    <a:bodyPr/>
                    <a:lstStyle/>
                    <a:p>
                      <a:pPr indent="0" lvl="0" marL="0" rtl="0" algn="ctr">
                        <a:spcBef>
                          <a:spcPts val="0"/>
                        </a:spcBef>
                        <a:spcAft>
                          <a:spcPts val="0"/>
                        </a:spcAft>
                        <a:buNone/>
                      </a:pPr>
                      <a:r>
                        <a:rPr lang="en" sz="2500">
                          <a:latin typeface="Calibri"/>
                          <a:ea typeface="Calibri"/>
                          <a:cs typeface="Calibri"/>
                          <a:sym typeface="Calibri"/>
                        </a:rPr>
                        <a:t>12,166</a:t>
                      </a:r>
                      <a:endParaRPr sz="25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100">
                          <a:latin typeface="Calibri"/>
                          <a:ea typeface="Calibri"/>
                          <a:cs typeface="Calibri"/>
                          <a:sym typeface="Calibri"/>
                        </a:rPr>
                        <a:t>Number of students from AP Readiness Program participating schools who took an Exam in an AP Readiness subject area</a:t>
                      </a:r>
                      <a:endParaRPr sz="2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79125">
                <a:tc>
                  <a:txBody>
                    <a:bodyPr/>
                    <a:lstStyle/>
                    <a:p>
                      <a:pPr indent="0" lvl="0" marL="0" rtl="0" algn="ctr">
                        <a:spcBef>
                          <a:spcPts val="0"/>
                        </a:spcBef>
                        <a:spcAft>
                          <a:spcPts val="0"/>
                        </a:spcAft>
                        <a:buNone/>
                      </a:pPr>
                      <a:r>
                        <a:rPr lang="en" sz="2500">
                          <a:latin typeface="Calibri"/>
                          <a:ea typeface="Calibri"/>
                          <a:cs typeface="Calibri"/>
                          <a:sym typeface="Calibri"/>
                        </a:rPr>
                        <a:t>4,301</a:t>
                      </a:r>
                      <a:endParaRPr sz="25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Number of students passing the exam</a:t>
                      </a:r>
                      <a:endParaRPr sz="2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79125">
                <a:tc>
                  <a:txBody>
                    <a:bodyPr/>
                    <a:lstStyle/>
                    <a:p>
                      <a:pPr indent="0" lvl="0" marL="0" rtl="0" algn="ctr">
                        <a:spcBef>
                          <a:spcPts val="0"/>
                        </a:spcBef>
                        <a:spcAft>
                          <a:spcPts val="0"/>
                        </a:spcAft>
                        <a:buNone/>
                      </a:pPr>
                      <a:r>
                        <a:rPr lang="en" sz="2500">
                          <a:latin typeface="Calibri"/>
                          <a:ea typeface="Calibri"/>
                          <a:cs typeface="Calibri"/>
                          <a:sym typeface="Calibri"/>
                        </a:rPr>
                        <a:t>35.4%</a:t>
                      </a:r>
                      <a:endParaRPr sz="25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100">
                          <a:latin typeface="Calibri"/>
                          <a:ea typeface="Calibri"/>
                          <a:cs typeface="Calibri"/>
                          <a:sym typeface="Calibri"/>
                        </a:rPr>
                        <a:t>Percent of students earning a passing score</a:t>
                      </a:r>
                      <a:endParaRPr sz="2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79125">
                <a:tc>
                  <a:txBody>
                    <a:bodyPr/>
                    <a:lstStyle/>
                    <a:p>
                      <a:pPr indent="0" lvl="0" marL="0" rtl="0" algn="ctr">
                        <a:spcBef>
                          <a:spcPts val="0"/>
                        </a:spcBef>
                        <a:spcAft>
                          <a:spcPts val="0"/>
                        </a:spcAft>
                        <a:buNone/>
                      </a:pPr>
                      <a:r>
                        <a:rPr lang="en" sz="2500">
                          <a:latin typeface="Calibri"/>
                          <a:ea typeface="Calibri"/>
                          <a:cs typeface="Calibri"/>
                          <a:sym typeface="Calibri"/>
                        </a:rPr>
                        <a:t>64.7%</a:t>
                      </a:r>
                      <a:endParaRPr sz="25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100">
                          <a:latin typeface="Calibri"/>
                          <a:ea typeface="Calibri"/>
                          <a:cs typeface="Calibri"/>
                          <a:sym typeface="Calibri"/>
                        </a:rPr>
                        <a:t>Percent of students not earning a passing score</a:t>
                      </a:r>
                      <a:endParaRPr sz="2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AP Readiness Program</a:t>
            </a:r>
            <a:r>
              <a:rPr lang="en"/>
              <a:t> </a:t>
            </a:r>
            <a:endParaRPr/>
          </a:p>
        </p:txBody>
      </p:sp>
      <p:pic>
        <p:nvPicPr>
          <p:cNvPr id="460" name="Google Shape;460;p65" title="Chart"/>
          <p:cNvPicPr preferRelativeResize="0"/>
          <p:nvPr/>
        </p:nvPicPr>
        <p:blipFill>
          <a:blip r:embed="rId3">
            <a:alphaModFix/>
          </a:blip>
          <a:stretch>
            <a:fillRect/>
          </a:stretch>
        </p:blipFill>
        <p:spPr>
          <a:xfrm>
            <a:off x="311700" y="1137825"/>
            <a:ext cx="8167674" cy="3820975"/>
          </a:xfrm>
          <a:prstGeom prst="rect">
            <a:avLst/>
          </a:prstGeom>
          <a:noFill/>
          <a:ln>
            <a:noFill/>
          </a:ln>
        </p:spPr>
      </p:pic>
      <p:sp>
        <p:nvSpPr>
          <p:cNvPr id="461" name="Google Shape;461;p65"/>
          <p:cNvSpPr/>
          <p:nvPr/>
        </p:nvSpPr>
        <p:spPr>
          <a:xfrm>
            <a:off x="3045150" y="3873300"/>
            <a:ext cx="791700" cy="22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35.3%</a:t>
            </a:r>
            <a:endParaRPr/>
          </a:p>
        </p:txBody>
      </p:sp>
      <p:sp>
        <p:nvSpPr>
          <p:cNvPr id="462" name="Google Shape;462;p65"/>
          <p:cNvSpPr/>
          <p:nvPr/>
        </p:nvSpPr>
        <p:spPr>
          <a:xfrm>
            <a:off x="4572000" y="2163450"/>
            <a:ext cx="791700" cy="19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61.7%</a:t>
            </a:r>
            <a:endParaRPr/>
          </a:p>
        </p:txBody>
      </p:sp>
      <p:sp>
        <p:nvSpPr>
          <p:cNvPr id="463" name="Google Shape;463;p65"/>
          <p:cNvSpPr/>
          <p:nvPr/>
        </p:nvSpPr>
        <p:spPr>
          <a:xfrm>
            <a:off x="3999688" y="3012800"/>
            <a:ext cx="791700" cy="19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51.2</a:t>
            </a:r>
            <a:r>
              <a:rPr lang="en"/>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2020 </a:t>
            </a:r>
            <a:r>
              <a:rPr lang="en" sz="3000">
                <a:latin typeface="Calibri"/>
                <a:ea typeface="Calibri"/>
                <a:cs typeface="Calibri"/>
                <a:sym typeface="Calibri"/>
              </a:rPr>
              <a:t>AP Readiness Program Report</a:t>
            </a:r>
            <a:endParaRPr sz="3000">
              <a:latin typeface="Calibri"/>
              <a:ea typeface="Calibri"/>
              <a:cs typeface="Calibri"/>
              <a:sym typeface="Calibri"/>
            </a:endParaRPr>
          </a:p>
        </p:txBody>
      </p:sp>
      <p:graphicFrame>
        <p:nvGraphicFramePr>
          <p:cNvPr id="469" name="Google Shape;469;p66"/>
          <p:cNvGraphicFramePr/>
          <p:nvPr/>
        </p:nvGraphicFramePr>
        <p:xfrm>
          <a:off x="994325" y="1017725"/>
          <a:ext cx="3000000" cy="3000000"/>
        </p:xfrm>
        <a:graphic>
          <a:graphicData uri="http://schemas.openxmlformats.org/drawingml/2006/table">
            <a:tbl>
              <a:tblPr>
                <a:noFill/>
                <a:tableStyleId>{05F6C4D9-F41E-410D-B958-5F9B63EAA3E3}</a:tableStyleId>
              </a:tblPr>
              <a:tblGrid>
                <a:gridCol w="1272025"/>
                <a:gridCol w="6350300"/>
              </a:tblGrid>
              <a:tr h="381000">
                <a:tc>
                  <a:txBody>
                    <a:bodyPr/>
                    <a:lstStyle/>
                    <a:p>
                      <a:pPr indent="0" lvl="0" marL="0" rtl="0" algn="ctr">
                        <a:spcBef>
                          <a:spcPts val="0"/>
                        </a:spcBef>
                        <a:spcAft>
                          <a:spcPts val="0"/>
                        </a:spcAft>
                        <a:buNone/>
                      </a:pPr>
                      <a:r>
                        <a:rPr lang="en" sz="2400">
                          <a:latin typeface="Calibri"/>
                          <a:ea typeface="Calibri"/>
                          <a:cs typeface="Calibri"/>
                          <a:sym typeface="Calibri"/>
                        </a:rPr>
                        <a:t>2,946</a:t>
                      </a:r>
                      <a:endParaRPr sz="24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Calibri"/>
                          <a:ea typeface="Calibri"/>
                          <a:cs typeface="Calibri"/>
                          <a:sym typeface="Calibri"/>
                        </a:rPr>
                        <a:t>Number of student who participated in at least one</a:t>
                      </a:r>
                      <a:endParaRPr sz="2000">
                        <a:latin typeface="Calibri"/>
                        <a:ea typeface="Calibri"/>
                        <a:cs typeface="Calibri"/>
                        <a:sym typeface="Calibri"/>
                      </a:endParaRPr>
                    </a:p>
                    <a:p>
                      <a:pPr indent="0" lvl="0" marL="0" rtl="0" algn="l">
                        <a:spcBef>
                          <a:spcPts val="0"/>
                        </a:spcBef>
                        <a:spcAft>
                          <a:spcPts val="0"/>
                        </a:spcAft>
                        <a:buNone/>
                      </a:pPr>
                      <a:r>
                        <a:rPr lang="en" sz="2000">
                          <a:latin typeface="Calibri"/>
                          <a:ea typeface="Calibri"/>
                          <a:cs typeface="Calibri"/>
                          <a:sym typeface="Calibri"/>
                        </a:rPr>
                        <a:t>AP Readiness session</a:t>
                      </a:r>
                      <a:endParaRPr sz="2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2400">
                          <a:latin typeface="Calibri"/>
                          <a:ea typeface="Calibri"/>
                          <a:cs typeface="Calibri"/>
                          <a:sym typeface="Calibri"/>
                        </a:rPr>
                        <a:t>1838</a:t>
                      </a:r>
                      <a:endParaRPr sz="24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Calibri"/>
                          <a:ea typeface="Calibri"/>
                          <a:cs typeface="Calibri"/>
                          <a:sym typeface="Calibri"/>
                        </a:rPr>
                        <a:t>Number of students who attended 1 or more sessions and </a:t>
                      </a:r>
                      <a:r>
                        <a:rPr b="1" lang="en" sz="2000">
                          <a:latin typeface="Calibri"/>
                          <a:ea typeface="Calibri"/>
                          <a:cs typeface="Calibri"/>
                          <a:sym typeface="Calibri"/>
                        </a:rPr>
                        <a:t>took the AP exam</a:t>
                      </a:r>
                      <a:endParaRPr b="1" sz="2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2400">
                          <a:latin typeface="Calibri"/>
                          <a:ea typeface="Calibri"/>
                          <a:cs typeface="Calibri"/>
                          <a:sym typeface="Calibri"/>
                        </a:rPr>
                        <a:t>53.9%</a:t>
                      </a:r>
                      <a:endParaRPr sz="24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Calibri"/>
                          <a:ea typeface="Calibri"/>
                          <a:cs typeface="Calibri"/>
                          <a:sym typeface="Calibri"/>
                        </a:rPr>
                        <a:t>Percent of students who attended </a:t>
                      </a:r>
                      <a:r>
                        <a:rPr b="1" lang="en" sz="2000" u="sng">
                          <a:latin typeface="Calibri"/>
                          <a:ea typeface="Calibri"/>
                          <a:cs typeface="Calibri"/>
                          <a:sym typeface="Calibri"/>
                        </a:rPr>
                        <a:t>1 or more sessions </a:t>
                      </a:r>
                      <a:r>
                        <a:rPr lang="en" sz="2000">
                          <a:latin typeface="Calibri"/>
                          <a:ea typeface="Calibri"/>
                          <a:cs typeface="Calibri"/>
                          <a:sym typeface="Calibri"/>
                        </a:rPr>
                        <a:t>and earned a passing score on the AP Exam</a:t>
                      </a:r>
                      <a:endParaRPr sz="2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2400">
                          <a:latin typeface="Calibri"/>
                          <a:ea typeface="Calibri"/>
                          <a:cs typeface="Calibri"/>
                          <a:sym typeface="Calibri"/>
                        </a:rPr>
                        <a:t>61%</a:t>
                      </a:r>
                      <a:endParaRPr sz="24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Percent of students who attended </a:t>
                      </a:r>
                      <a:r>
                        <a:rPr b="1" lang="en" sz="2000" u="sng">
                          <a:solidFill>
                            <a:schemeClr val="dk1"/>
                          </a:solidFill>
                          <a:latin typeface="Calibri"/>
                          <a:ea typeface="Calibri"/>
                          <a:cs typeface="Calibri"/>
                          <a:sym typeface="Calibri"/>
                        </a:rPr>
                        <a:t>3 or more sessions </a:t>
                      </a:r>
                      <a:r>
                        <a:rPr lang="en" sz="2000">
                          <a:solidFill>
                            <a:schemeClr val="dk1"/>
                          </a:solidFill>
                          <a:latin typeface="Calibri"/>
                          <a:ea typeface="Calibri"/>
                          <a:cs typeface="Calibri"/>
                          <a:sym typeface="Calibri"/>
                        </a:rPr>
                        <a:t>and earned a passing score on the AP Exam</a:t>
                      </a:r>
                      <a:endParaRPr sz="2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2400">
                          <a:latin typeface="Calibri"/>
                          <a:ea typeface="Calibri"/>
                          <a:cs typeface="Calibri"/>
                          <a:sym typeface="Calibri"/>
                        </a:rPr>
                        <a:t>65.5%</a:t>
                      </a:r>
                      <a:endParaRPr sz="24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Percent of students who attended </a:t>
                      </a:r>
                      <a:r>
                        <a:rPr b="1" lang="en" sz="2000" u="sng">
                          <a:solidFill>
                            <a:schemeClr val="dk1"/>
                          </a:solidFill>
                          <a:latin typeface="Calibri"/>
                          <a:ea typeface="Calibri"/>
                          <a:cs typeface="Calibri"/>
                          <a:sym typeface="Calibri"/>
                        </a:rPr>
                        <a:t>6 or more sessions </a:t>
                      </a:r>
                      <a:r>
                        <a:rPr lang="en" sz="2000">
                          <a:solidFill>
                            <a:schemeClr val="dk1"/>
                          </a:solidFill>
                          <a:latin typeface="Calibri"/>
                          <a:ea typeface="Calibri"/>
                          <a:cs typeface="Calibri"/>
                          <a:sym typeface="Calibri"/>
                        </a:rPr>
                        <a:t>and earned a passing score on the AP Exam</a:t>
                      </a:r>
                      <a:endParaRPr sz="2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70" name="Google Shape;470;p66"/>
          <p:cNvSpPr/>
          <p:nvPr/>
        </p:nvSpPr>
        <p:spPr>
          <a:xfrm>
            <a:off x="292725" y="4181700"/>
            <a:ext cx="627300" cy="418200"/>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7"/>
          <p:cNvSpPr txBox="1"/>
          <p:nvPr>
            <p:ph type="title"/>
          </p:nvPr>
        </p:nvSpPr>
        <p:spPr>
          <a:xfrm>
            <a:off x="311700" y="445025"/>
            <a:ext cx="2517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3200">
                <a:latin typeface="Calibri"/>
                <a:ea typeface="Calibri"/>
                <a:cs typeface="Calibri"/>
                <a:sym typeface="Calibri"/>
              </a:rPr>
              <a:t>2020 </a:t>
            </a:r>
            <a:endParaRPr sz="3200">
              <a:latin typeface="Calibri"/>
              <a:ea typeface="Calibri"/>
              <a:cs typeface="Calibri"/>
              <a:sym typeface="Calibri"/>
            </a:endParaRPr>
          </a:p>
          <a:p>
            <a:pPr indent="0" lvl="0" marL="0" rtl="0" algn="ctr">
              <a:spcBef>
                <a:spcPts val="0"/>
              </a:spcBef>
              <a:spcAft>
                <a:spcPts val="0"/>
              </a:spcAft>
              <a:buNone/>
            </a:pPr>
            <a:r>
              <a:rPr lang="en" sz="3200">
                <a:latin typeface="Calibri"/>
                <a:ea typeface="Calibri"/>
                <a:cs typeface="Calibri"/>
                <a:sym typeface="Calibri"/>
              </a:rPr>
              <a:t>AP Readiness Program  Report</a:t>
            </a:r>
            <a:endParaRPr sz="3200">
              <a:latin typeface="Calibri"/>
              <a:ea typeface="Calibri"/>
              <a:cs typeface="Calibri"/>
              <a:sym typeface="Calibri"/>
            </a:endParaRPr>
          </a:p>
        </p:txBody>
      </p:sp>
      <p:graphicFrame>
        <p:nvGraphicFramePr>
          <p:cNvPr id="476" name="Google Shape;476;p67"/>
          <p:cNvGraphicFramePr/>
          <p:nvPr/>
        </p:nvGraphicFramePr>
        <p:xfrm>
          <a:off x="2954150" y="654200"/>
          <a:ext cx="3000000" cy="3000000"/>
        </p:xfrm>
        <a:graphic>
          <a:graphicData uri="http://schemas.openxmlformats.org/drawingml/2006/table">
            <a:tbl>
              <a:tblPr>
                <a:noFill/>
                <a:tableStyleId>{7ED4CAD5-3BBE-4EBF-A7B7-1F71231EA09C}</a:tableStyleId>
              </a:tblPr>
              <a:tblGrid>
                <a:gridCol w="1617850"/>
                <a:gridCol w="2360450"/>
                <a:gridCol w="1776025"/>
              </a:tblGrid>
              <a:tr h="382925">
                <a:tc>
                  <a:txBody>
                    <a:bodyPr/>
                    <a:lstStyle/>
                    <a:p>
                      <a:pPr indent="0" lvl="0" marL="0" rtl="0" algn="ctr">
                        <a:lnSpc>
                          <a:spcPct val="115000"/>
                        </a:lnSpc>
                        <a:spcBef>
                          <a:spcPts val="0"/>
                        </a:spcBef>
                        <a:spcAft>
                          <a:spcPts val="0"/>
                        </a:spcAft>
                        <a:buNone/>
                      </a:pPr>
                      <a:r>
                        <a:rPr lang="en" sz="2200"/>
                        <a:t>Number of Sessions</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Student Numbers</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Passing </a:t>
                      </a:r>
                      <a:endParaRPr sz="2200"/>
                    </a:p>
                    <a:p>
                      <a:pPr indent="0" lvl="0" marL="0" rtl="0" algn="ctr">
                        <a:lnSpc>
                          <a:spcPct val="115000"/>
                        </a:lnSpc>
                        <a:spcBef>
                          <a:spcPts val="0"/>
                        </a:spcBef>
                        <a:spcAft>
                          <a:spcPts val="0"/>
                        </a:spcAft>
                        <a:buNone/>
                      </a:pPr>
                      <a:r>
                        <a:rPr lang="en" sz="2200"/>
                        <a:t>Rate</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925">
                <a:tc>
                  <a:txBody>
                    <a:bodyPr/>
                    <a:lstStyle/>
                    <a:p>
                      <a:pPr indent="0" lvl="0" marL="0" rtl="0" algn="ctr">
                        <a:lnSpc>
                          <a:spcPct val="115000"/>
                        </a:lnSpc>
                        <a:spcBef>
                          <a:spcPts val="0"/>
                        </a:spcBef>
                        <a:spcAft>
                          <a:spcPts val="0"/>
                        </a:spcAft>
                        <a:buNone/>
                      </a:pPr>
                      <a:r>
                        <a:rPr lang="en" sz="2200"/>
                        <a:t>1</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739</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49.4%</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925">
                <a:tc>
                  <a:txBody>
                    <a:bodyPr/>
                    <a:lstStyle/>
                    <a:p>
                      <a:pPr indent="0" lvl="0" marL="0" rtl="0" algn="ctr">
                        <a:lnSpc>
                          <a:spcPct val="115000"/>
                        </a:lnSpc>
                        <a:spcBef>
                          <a:spcPts val="0"/>
                        </a:spcBef>
                        <a:spcAft>
                          <a:spcPts val="0"/>
                        </a:spcAft>
                        <a:buNone/>
                      </a:pPr>
                      <a:r>
                        <a:rPr lang="en" sz="2200"/>
                        <a:t>2</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392</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49.5%</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925">
                <a:tc>
                  <a:txBody>
                    <a:bodyPr/>
                    <a:lstStyle/>
                    <a:p>
                      <a:pPr indent="0" lvl="0" marL="0" rtl="0" algn="ctr">
                        <a:lnSpc>
                          <a:spcPct val="115000"/>
                        </a:lnSpc>
                        <a:spcBef>
                          <a:spcPts val="0"/>
                        </a:spcBef>
                        <a:spcAft>
                          <a:spcPts val="0"/>
                        </a:spcAft>
                        <a:buNone/>
                      </a:pPr>
                      <a:r>
                        <a:rPr lang="en" sz="2200"/>
                        <a:t>3</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237</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59.5%</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925">
                <a:tc>
                  <a:txBody>
                    <a:bodyPr/>
                    <a:lstStyle/>
                    <a:p>
                      <a:pPr indent="0" lvl="0" marL="0" rtl="0" algn="ctr">
                        <a:lnSpc>
                          <a:spcPct val="115000"/>
                        </a:lnSpc>
                        <a:spcBef>
                          <a:spcPts val="0"/>
                        </a:spcBef>
                        <a:spcAft>
                          <a:spcPts val="0"/>
                        </a:spcAft>
                        <a:buNone/>
                      </a:pPr>
                      <a:r>
                        <a:rPr lang="en" sz="2200"/>
                        <a:t>4</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164</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61.6%</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925">
                <a:tc>
                  <a:txBody>
                    <a:bodyPr/>
                    <a:lstStyle/>
                    <a:p>
                      <a:pPr indent="0" lvl="0" marL="0" rtl="0" algn="ctr">
                        <a:lnSpc>
                          <a:spcPct val="115000"/>
                        </a:lnSpc>
                        <a:spcBef>
                          <a:spcPts val="0"/>
                        </a:spcBef>
                        <a:spcAft>
                          <a:spcPts val="0"/>
                        </a:spcAft>
                        <a:buNone/>
                      </a:pPr>
                      <a:r>
                        <a:rPr lang="en" sz="2200"/>
                        <a:t>5</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135</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57.0%</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925">
                <a:tc>
                  <a:txBody>
                    <a:bodyPr/>
                    <a:lstStyle/>
                    <a:p>
                      <a:pPr indent="0" lvl="0" marL="0" rtl="0" algn="ctr">
                        <a:lnSpc>
                          <a:spcPct val="115000"/>
                        </a:lnSpc>
                        <a:spcBef>
                          <a:spcPts val="0"/>
                        </a:spcBef>
                        <a:spcAft>
                          <a:spcPts val="0"/>
                        </a:spcAft>
                        <a:buNone/>
                      </a:pPr>
                      <a:r>
                        <a:rPr lang="en" sz="2200"/>
                        <a:t>6</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 sz="2200"/>
                        <a:t>91</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67.0%</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382925">
                <a:tc>
                  <a:txBody>
                    <a:bodyPr/>
                    <a:lstStyle/>
                    <a:p>
                      <a:pPr indent="0" lvl="0" marL="0" rtl="0" algn="ctr">
                        <a:lnSpc>
                          <a:spcPct val="115000"/>
                        </a:lnSpc>
                        <a:spcBef>
                          <a:spcPts val="0"/>
                        </a:spcBef>
                        <a:spcAft>
                          <a:spcPts val="0"/>
                        </a:spcAft>
                        <a:buNone/>
                      </a:pPr>
                      <a:r>
                        <a:rPr lang="en" sz="2200"/>
                        <a:t>7</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51</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66.7%</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925">
                <a:tc>
                  <a:txBody>
                    <a:bodyPr/>
                    <a:lstStyle/>
                    <a:p>
                      <a:pPr indent="0" lvl="0" marL="0" rtl="0" algn="ctr">
                        <a:lnSpc>
                          <a:spcPct val="115000"/>
                        </a:lnSpc>
                        <a:spcBef>
                          <a:spcPts val="0"/>
                        </a:spcBef>
                        <a:spcAft>
                          <a:spcPts val="0"/>
                        </a:spcAft>
                        <a:buNone/>
                      </a:pPr>
                      <a:r>
                        <a:rPr lang="en" sz="2200"/>
                        <a:t>8</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29</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2200"/>
                        <a:t>58.6%</a:t>
                      </a:r>
                      <a:endParaRPr sz="22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Calibri"/>
                <a:ea typeface="Calibri"/>
                <a:cs typeface="Calibri"/>
                <a:sym typeface="Calibri"/>
              </a:rPr>
              <a:t>AP Readiness Program - By Number of Sessions Attended</a:t>
            </a:r>
            <a:endParaRPr sz="2600">
              <a:latin typeface="Calibri"/>
              <a:ea typeface="Calibri"/>
              <a:cs typeface="Calibri"/>
              <a:sym typeface="Calibri"/>
            </a:endParaRPr>
          </a:p>
        </p:txBody>
      </p:sp>
      <p:sp>
        <p:nvSpPr>
          <p:cNvPr id="482" name="Google Shape;482;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83" name="Google Shape;483;p68"/>
          <p:cNvPicPr preferRelativeResize="0"/>
          <p:nvPr/>
        </p:nvPicPr>
        <p:blipFill>
          <a:blip r:embed="rId3">
            <a:alphaModFix/>
          </a:blip>
          <a:stretch>
            <a:fillRect/>
          </a:stretch>
        </p:blipFill>
        <p:spPr>
          <a:xfrm>
            <a:off x="100025" y="1062053"/>
            <a:ext cx="8943975" cy="381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Calibri"/>
                <a:ea typeface="Calibri"/>
                <a:cs typeface="Calibri"/>
                <a:sym typeface="Calibri"/>
              </a:rPr>
              <a:t>Agenda Overview </a:t>
            </a:r>
            <a:endParaRPr sz="3300">
              <a:latin typeface="Calibri"/>
              <a:ea typeface="Calibri"/>
              <a:cs typeface="Calibri"/>
              <a:sym typeface="Calibri"/>
            </a:endParaRPr>
          </a:p>
        </p:txBody>
      </p:sp>
      <p:sp>
        <p:nvSpPr>
          <p:cNvPr id="284" name="Google Shape;284;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Understanding Test Optional - Office of the UC President Update</a:t>
            </a:r>
            <a:endParaRPr sz="2200">
              <a:solidFill>
                <a:srgbClr val="000000"/>
              </a:solidFill>
              <a:latin typeface="Calibri"/>
              <a:ea typeface="Calibri"/>
              <a:cs typeface="Calibri"/>
              <a:sym typeface="Calibri"/>
            </a:endParaRPr>
          </a:p>
          <a:p>
            <a:pPr indent="-368300" lvl="0" marL="457200" rtl="0" algn="l">
              <a:spcBef>
                <a:spcPts val="100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Overview of </a:t>
            </a:r>
            <a:r>
              <a:rPr lang="en" sz="2200">
                <a:solidFill>
                  <a:srgbClr val="000000"/>
                </a:solidFill>
                <a:latin typeface="Calibri"/>
                <a:ea typeface="Calibri"/>
                <a:cs typeface="Calibri"/>
                <a:sym typeface="Calibri"/>
              </a:rPr>
              <a:t>PSAT and RCOE PSAT Subsidy</a:t>
            </a:r>
            <a:endParaRPr sz="2200">
              <a:solidFill>
                <a:srgbClr val="000000"/>
              </a:solidFill>
              <a:latin typeface="Calibri"/>
              <a:ea typeface="Calibri"/>
              <a:cs typeface="Calibri"/>
              <a:sym typeface="Calibri"/>
            </a:endParaRPr>
          </a:p>
          <a:p>
            <a:pPr indent="-368300" lvl="0" marL="457200" rtl="0" algn="l">
              <a:spcBef>
                <a:spcPts val="100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Need to Know Information - College Board SAT</a:t>
            </a:r>
            <a:endParaRPr sz="1700">
              <a:solidFill>
                <a:srgbClr val="000000"/>
              </a:solidFill>
              <a:latin typeface="Calibri"/>
              <a:ea typeface="Calibri"/>
              <a:cs typeface="Calibri"/>
              <a:sym typeface="Calibri"/>
            </a:endParaRPr>
          </a:p>
          <a:p>
            <a:pPr indent="-368300" lvl="0" marL="457200" rtl="0" algn="l">
              <a:spcBef>
                <a:spcPts val="100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Spring 2020 AP Examination Reports - Performance and Participation</a:t>
            </a:r>
            <a:endParaRPr sz="2200">
              <a:solidFill>
                <a:srgbClr val="000000"/>
              </a:solidFill>
              <a:latin typeface="Calibri"/>
              <a:ea typeface="Calibri"/>
              <a:cs typeface="Calibri"/>
              <a:sym typeface="Calibri"/>
            </a:endParaRPr>
          </a:p>
          <a:p>
            <a:pPr indent="-368300" lvl="0" marL="457200" rtl="0" algn="l">
              <a:spcBef>
                <a:spcPts val="100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AP Examination Registration for 2021</a:t>
            </a:r>
            <a:endParaRPr sz="2200">
              <a:solidFill>
                <a:srgbClr val="000000"/>
              </a:solidFill>
              <a:latin typeface="Calibri"/>
              <a:ea typeface="Calibri"/>
              <a:cs typeface="Calibri"/>
              <a:sym typeface="Calibri"/>
            </a:endParaRPr>
          </a:p>
          <a:p>
            <a:pPr indent="-368300" lvl="0" marL="457200" rtl="0" algn="l">
              <a:spcBef>
                <a:spcPts val="100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AP Readiness Program Update</a:t>
            </a:r>
            <a:endParaRPr sz="2200">
              <a:solidFill>
                <a:srgbClr val="000000"/>
              </a:solidFill>
              <a:latin typeface="Calibri"/>
              <a:ea typeface="Calibri"/>
              <a:cs typeface="Calibri"/>
              <a:sym typeface="Calibri"/>
            </a:endParaRPr>
          </a:p>
          <a:p>
            <a:pPr indent="0" lvl="0" marL="0" rtl="0" algn="l">
              <a:spcBef>
                <a:spcPts val="1000"/>
              </a:spcBef>
              <a:spcAft>
                <a:spcPts val="0"/>
              </a:spcAft>
              <a:buNone/>
            </a:pPr>
            <a:r>
              <a:t/>
            </a:r>
            <a:endParaRPr>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AP Readiness Program -  Roll up Numbers</a:t>
            </a:r>
            <a:endParaRPr sz="3000">
              <a:latin typeface="Calibri"/>
              <a:ea typeface="Calibri"/>
              <a:cs typeface="Calibri"/>
              <a:sym typeface="Calibri"/>
            </a:endParaRPr>
          </a:p>
        </p:txBody>
      </p:sp>
      <p:pic>
        <p:nvPicPr>
          <p:cNvPr id="489" name="Google Shape;489;p69"/>
          <p:cNvPicPr preferRelativeResize="0"/>
          <p:nvPr/>
        </p:nvPicPr>
        <p:blipFill>
          <a:blip r:embed="rId3">
            <a:alphaModFix/>
          </a:blip>
          <a:stretch>
            <a:fillRect/>
          </a:stretch>
        </p:blipFill>
        <p:spPr>
          <a:xfrm>
            <a:off x="600700" y="1152475"/>
            <a:ext cx="8059400" cy="3638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Attending 3+ sessions by Subject</a:t>
            </a:r>
            <a:endParaRPr/>
          </a:p>
        </p:txBody>
      </p:sp>
      <p:pic>
        <p:nvPicPr>
          <p:cNvPr id="495" name="Google Shape;495;p70" title="APR Pass&#10; Rate and RCOE Pass&#10; Rate"/>
          <p:cNvPicPr preferRelativeResize="0"/>
          <p:nvPr/>
        </p:nvPicPr>
        <p:blipFill>
          <a:blip r:embed="rId3">
            <a:alphaModFix/>
          </a:blip>
          <a:stretch>
            <a:fillRect/>
          </a:stretch>
        </p:blipFill>
        <p:spPr>
          <a:xfrm>
            <a:off x="485150" y="1017725"/>
            <a:ext cx="8049699" cy="3820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71"/>
          <p:cNvPicPr preferRelativeResize="0"/>
          <p:nvPr/>
        </p:nvPicPr>
        <p:blipFill>
          <a:blip r:embed="rId3">
            <a:alphaModFix/>
          </a:blip>
          <a:stretch>
            <a:fillRect/>
          </a:stretch>
        </p:blipFill>
        <p:spPr>
          <a:xfrm>
            <a:off x="152400" y="152400"/>
            <a:ext cx="3725739" cy="4838700"/>
          </a:xfrm>
          <a:prstGeom prst="rect">
            <a:avLst/>
          </a:prstGeom>
          <a:noFill/>
          <a:ln>
            <a:noFill/>
          </a:ln>
        </p:spPr>
      </p:pic>
      <p:sp>
        <p:nvSpPr>
          <p:cNvPr id="501" name="Google Shape;501;p71"/>
          <p:cNvSpPr txBox="1"/>
          <p:nvPr/>
        </p:nvSpPr>
        <p:spPr>
          <a:xfrm>
            <a:off x="4165600" y="190500"/>
            <a:ext cx="4724400" cy="48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Calibri"/>
                <a:ea typeface="Calibri"/>
                <a:cs typeface="Calibri"/>
                <a:sym typeface="Calibri"/>
              </a:rPr>
              <a:t>2020-21 Counselor Professional Development</a:t>
            </a:r>
            <a:endParaRPr sz="27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0" lvl="0" marL="0" rtl="0" algn="l">
              <a:spcBef>
                <a:spcPts val="0"/>
              </a:spcBef>
              <a:spcAft>
                <a:spcPts val="0"/>
              </a:spcAft>
              <a:buNone/>
            </a:pPr>
            <a:r>
              <a:rPr lang="en" sz="1500">
                <a:latin typeface="Calibri"/>
                <a:ea typeface="Calibri"/>
                <a:cs typeface="Calibri"/>
                <a:sym typeface="Calibri"/>
              </a:rPr>
              <a:t>Available for download at Collegeboard.org/counselors in mid-August and at Counselor Workshops!</a:t>
            </a:r>
            <a:endParaRPr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 sz="2800">
                <a:latin typeface="Calibri"/>
                <a:ea typeface="Calibri"/>
                <a:cs typeface="Calibri"/>
                <a:sym typeface="Calibri"/>
              </a:rPr>
              <a:t>College Board Counselor Workshops</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 sz="2800">
                <a:latin typeface="Calibri"/>
                <a:ea typeface="Calibri"/>
                <a:cs typeface="Calibri"/>
                <a:sym typeface="Calibri"/>
              </a:rPr>
              <a:t>Fall into PSAT series</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 sz="2800">
                <a:latin typeface="Calibri"/>
                <a:ea typeface="Calibri"/>
                <a:cs typeface="Calibri"/>
                <a:sym typeface="Calibri"/>
              </a:rPr>
              <a:t>Spring into the SAT series</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 sz="2800">
                <a:latin typeface="Calibri"/>
                <a:ea typeface="Calibri"/>
                <a:cs typeface="Calibri"/>
                <a:sym typeface="Calibri"/>
              </a:rPr>
              <a:t>Counselor Webinar series</a:t>
            </a:r>
            <a:endParaRPr sz="2800">
              <a:latin typeface="Calibri"/>
              <a:ea typeface="Calibri"/>
              <a:cs typeface="Calibri"/>
              <a:sym typeface="Calibri"/>
            </a:endParaRPr>
          </a:p>
          <a:p>
            <a:pPr indent="-400050" lvl="0" marL="457200" rtl="0" algn="l">
              <a:spcBef>
                <a:spcPts val="0"/>
              </a:spcBef>
              <a:spcAft>
                <a:spcPts val="0"/>
              </a:spcAft>
              <a:buSzPts val="2700"/>
              <a:buChar char="●"/>
            </a:pPr>
            <a:r>
              <a:rPr lang="en" sz="2800">
                <a:latin typeface="Calibri"/>
                <a:ea typeface="Calibri"/>
                <a:cs typeface="Calibri"/>
                <a:sym typeface="Calibri"/>
              </a:rPr>
              <a:t>E-learning module</a:t>
            </a:r>
            <a:r>
              <a:rPr lang="en" sz="2700"/>
              <a:t>s </a:t>
            </a:r>
            <a:endParaRPr sz="2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2"/>
          <p:cNvSpPr txBox="1"/>
          <p:nvPr>
            <p:ph type="title"/>
          </p:nvPr>
        </p:nvSpPr>
        <p:spPr>
          <a:xfrm>
            <a:off x="265500" y="553775"/>
            <a:ext cx="4306500" cy="148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400"/>
              <a:t>Counselor Recognition Program</a:t>
            </a:r>
            <a:endParaRPr sz="3400"/>
          </a:p>
        </p:txBody>
      </p:sp>
      <p:sp>
        <p:nvSpPr>
          <p:cNvPr id="507" name="Google Shape;507;p72"/>
          <p:cNvSpPr txBox="1"/>
          <p:nvPr>
            <p:ph idx="1" type="subTitle"/>
          </p:nvPr>
        </p:nvSpPr>
        <p:spPr>
          <a:xfrm>
            <a:off x="265500" y="2238550"/>
            <a:ext cx="4045200" cy="1553400"/>
          </a:xfrm>
          <a:prstGeom prst="rect">
            <a:avLst/>
          </a:prstGeom>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000000"/>
                </a:solidFill>
                <a:latin typeface="Calibri"/>
                <a:ea typeface="Calibri"/>
                <a:cs typeface="Calibri"/>
                <a:sym typeface="Calibri"/>
              </a:rPr>
              <a:t>Highlighting the work of innovative, results-oriented middle and high school counselors</a:t>
            </a:r>
            <a:endParaRPr sz="2200">
              <a:solidFill>
                <a:srgbClr val="000000"/>
              </a:solidFill>
              <a:latin typeface="Calibri"/>
              <a:ea typeface="Calibri"/>
              <a:cs typeface="Calibri"/>
              <a:sym typeface="Calibri"/>
            </a:endParaRPr>
          </a:p>
          <a:p>
            <a:pPr indent="0" lvl="0" marL="0" rtl="0" algn="l">
              <a:spcBef>
                <a:spcPts val="0"/>
              </a:spcBef>
              <a:spcAft>
                <a:spcPts val="0"/>
              </a:spcAft>
              <a:buNone/>
            </a:pPr>
            <a:r>
              <a:t/>
            </a:r>
            <a:endParaRPr sz="1900">
              <a:solidFill>
                <a:srgbClr val="000000"/>
              </a:solidFill>
            </a:endParaRPr>
          </a:p>
          <a:p>
            <a:pPr indent="0" lvl="0" marL="0" rtl="0" algn="ctr">
              <a:spcBef>
                <a:spcPts val="0"/>
              </a:spcBef>
              <a:spcAft>
                <a:spcPts val="0"/>
              </a:spcAft>
              <a:buNone/>
            </a:pPr>
            <a:r>
              <a:rPr lang="en" sz="1900">
                <a:solidFill>
                  <a:srgbClr val="000000"/>
                </a:solidFill>
                <a:latin typeface="Calibri"/>
                <a:ea typeface="Calibri"/>
                <a:cs typeface="Calibri"/>
                <a:sym typeface="Calibri"/>
              </a:rPr>
              <a:t>Visit </a:t>
            </a:r>
            <a:r>
              <a:rPr lang="en" sz="1900">
                <a:solidFill>
                  <a:srgbClr val="0000FF"/>
                </a:solidFill>
                <a:latin typeface="Calibri"/>
                <a:ea typeface="Calibri"/>
                <a:cs typeface="Calibri"/>
                <a:sym typeface="Calibri"/>
              </a:rPr>
              <a:t>Collegeboard.org/counselors</a:t>
            </a:r>
            <a:r>
              <a:rPr lang="en" sz="1900">
                <a:solidFill>
                  <a:srgbClr val="000000"/>
                </a:solidFill>
                <a:latin typeface="Calibri"/>
                <a:ea typeface="Calibri"/>
                <a:cs typeface="Calibri"/>
                <a:sym typeface="Calibri"/>
              </a:rPr>
              <a:t> to nominate a school counselor by October 23, 2020</a:t>
            </a:r>
            <a:endParaRPr sz="1900">
              <a:solidFill>
                <a:srgbClr val="000000"/>
              </a:solidFill>
              <a:latin typeface="Calibri"/>
              <a:ea typeface="Calibri"/>
              <a:cs typeface="Calibri"/>
              <a:sym typeface="Calibri"/>
            </a:endParaRPr>
          </a:p>
        </p:txBody>
      </p:sp>
      <p:sp>
        <p:nvSpPr>
          <p:cNvPr id="508" name="Google Shape;508;p7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
        <p:nvSpPr>
          <p:cNvPr id="509" name="Google Shape;509;p72"/>
          <p:cNvSpPr/>
          <p:nvPr/>
        </p:nvSpPr>
        <p:spPr>
          <a:xfrm>
            <a:off x="4583325" y="12725"/>
            <a:ext cx="4560600" cy="5143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0" name="Google Shape;510;p72"/>
          <p:cNvPicPr preferRelativeResize="0"/>
          <p:nvPr/>
        </p:nvPicPr>
        <p:blipFill rotWithShape="1">
          <a:blip r:embed="rId3">
            <a:alphaModFix/>
          </a:blip>
          <a:srcRect b="17668" l="27210" r="18216" t="0"/>
          <a:stretch/>
        </p:blipFill>
        <p:spPr>
          <a:xfrm>
            <a:off x="4939500" y="724075"/>
            <a:ext cx="3837000" cy="3695100"/>
          </a:xfrm>
          <a:prstGeom prst="rect">
            <a:avLst/>
          </a:prstGeom>
          <a:noFill/>
          <a:ln>
            <a:noFill/>
          </a:ln>
        </p:spPr>
      </p:pic>
      <p:sp>
        <p:nvSpPr>
          <p:cNvPr id="511" name="Google Shape;511;p72"/>
          <p:cNvSpPr/>
          <p:nvPr/>
        </p:nvSpPr>
        <p:spPr>
          <a:xfrm rot="-1003658">
            <a:off x="-24169" y="220139"/>
            <a:ext cx="2725639" cy="884170"/>
          </a:xfrm>
          <a:prstGeom prst="star24">
            <a:avLst>
              <a:gd fmla="val 37500"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Important Announcement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3"/>
          <p:cNvSpPr txBox="1"/>
          <p:nvPr>
            <p:ph type="title"/>
          </p:nvPr>
        </p:nvSpPr>
        <p:spPr>
          <a:xfrm>
            <a:off x="214775" y="143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Financial Aid Information and Resources</a:t>
            </a:r>
            <a:endParaRPr sz="3000">
              <a:latin typeface="Calibri"/>
              <a:ea typeface="Calibri"/>
              <a:cs typeface="Calibri"/>
              <a:sym typeface="Calibri"/>
            </a:endParaRPr>
          </a:p>
        </p:txBody>
      </p:sp>
      <p:grpSp>
        <p:nvGrpSpPr>
          <p:cNvPr id="517" name="Google Shape;517;p73"/>
          <p:cNvGrpSpPr/>
          <p:nvPr/>
        </p:nvGrpSpPr>
        <p:grpSpPr>
          <a:xfrm>
            <a:off x="779399" y="769012"/>
            <a:ext cx="1816193" cy="3723652"/>
            <a:chOff x="1118238" y="341763"/>
            <a:chExt cx="2030400" cy="3511886"/>
          </a:xfrm>
        </p:grpSpPr>
        <p:sp>
          <p:nvSpPr>
            <p:cNvPr id="518" name="Google Shape;518;p73"/>
            <p:cNvSpPr/>
            <p:nvPr/>
          </p:nvSpPr>
          <p:spPr>
            <a:xfrm>
              <a:off x="1118238" y="341763"/>
              <a:ext cx="2030400" cy="3378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3"/>
            <p:cNvSpPr/>
            <p:nvPr/>
          </p:nvSpPr>
          <p:spPr>
            <a:xfrm>
              <a:off x="1225943" y="1323259"/>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1D7E74"/>
                  </a:solidFill>
                  <a:latin typeface="Roboto Medium"/>
                  <a:ea typeface="Roboto Medium"/>
                  <a:cs typeface="Roboto Medium"/>
                  <a:sym typeface="Roboto Medium"/>
                </a:rPr>
                <a:t>Big Future</a:t>
              </a:r>
              <a:endParaRPr sz="1500">
                <a:solidFill>
                  <a:srgbClr val="1D7E74"/>
                </a:solidFill>
                <a:latin typeface="Roboto Medium"/>
                <a:ea typeface="Roboto Medium"/>
                <a:cs typeface="Roboto Medium"/>
                <a:sym typeface="Roboto Medium"/>
              </a:endParaRPr>
            </a:p>
          </p:txBody>
        </p:sp>
        <p:sp>
          <p:nvSpPr>
            <p:cNvPr id="520" name="Google Shape;520;p73"/>
            <p:cNvSpPr/>
            <p:nvPr/>
          </p:nvSpPr>
          <p:spPr>
            <a:xfrm>
              <a:off x="1333631" y="2357548"/>
              <a:ext cx="1815000" cy="14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u="sng">
                  <a:solidFill>
                    <a:schemeClr val="hlink"/>
                  </a:solidFill>
                  <a:latin typeface="Roboto"/>
                  <a:ea typeface="Roboto"/>
                  <a:cs typeface="Roboto"/>
                  <a:sym typeface="Roboto"/>
                  <a:hlinkClick r:id="rId3"/>
                </a:rPr>
                <a:t>https://bigfuture.collegeboard.org/</a:t>
              </a:r>
              <a:r>
                <a:rPr lang="en" sz="1300">
                  <a:solidFill>
                    <a:srgbClr val="1D7E74"/>
                  </a:solidFill>
                  <a:latin typeface="Roboto"/>
                  <a:ea typeface="Roboto"/>
                  <a:cs typeface="Roboto"/>
                  <a:sym typeface="Roboto"/>
                </a:rPr>
                <a:t> </a:t>
              </a:r>
              <a:endParaRPr sz="1300">
                <a:solidFill>
                  <a:srgbClr val="1D7E74"/>
                </a:solidFill>
                <a:latin typeface="Roboto"/>
                <a:ea typeface="Roboto"/>
                <a:cs typeface="Roboto"/>
                <a:sym typeface="Roboto"/>
              </a:endParaRPr>
            </a:p>
          </p:txBody>
        </p:sp>
        <p:sp>
          <p:nvSpPr>
            <p:cNvPr id="521" name="Google Shape;521;p73"/>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D7E74"/>
                  </a:solidFill>
                  <a:latin typeface="Roboto"/>
                  <a:ea typeface="Roboto"/>
                  <a:cs typeface="Roboto"/>
                  <a:sym typeface="Roboto"/>
                </a:rPr>
                <a:t>1</a:t>
              </a:r>
              <a:endParaRPr sz="4000">
                <a:solidFill>
                  <a:srgbClr val="1D7E74"/>
                </a:solidFill>
                <a:latin typeface="Roboto Thin"/>
                <a:ea typeface="Roboto Thin"/>
                <a:cs typeface="Roboto Thin"/>
                <a:sym typeface="Roboto Thin"/>
              </a:endParaRPr>
            </a:p>
          </p:txBody>
        </p:sp>
      </p:grpSp>
      <p:grpSp>
        <p:nvGrpSpPr>
          <p:cNvPr id="522" name="Google Shape;522;p73"/>
          <p:cNvGrpSpPr/>
          <p:nvPr/>
        </p:nvGrpSpPr>
        <p:grpSpPr>
          <a:xfrm>
            <a:off x="4589372" y="773921"/>
            <a:ext cx="1816193" cy="3568781"/>
            <a:chOff x="1118231" y="341749"/>
            <a:chExt cx="2030400" cy="2490600"/>
          </a:xfrm>
        </p:grpSpPr>
        <p:sp>
          <p:nvSpPr>
            <p:cNvPr id="523" name="Google Shape;523;p73"/>
            <p:cNvSpPr/>
            <p:nvPr/>
          </p:nvSpPr>
          <p:spPr>
            <a:xfrm>
              <a:off x="1118231" y="341749"/>
              <a:ext cx="20304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3"/>
            <p:cNvSpPr/>
            <p:nvPr/>
          </p:nvSpPr>
          <p:spPr>
            <a:xfrm>
              <a:off x="1225929" y="1061663"/>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1D7E74"/>
                  </a:solidFill>
                  <a:latin typeface="Roboto"/>
                  <a:ea typeface="Roboto"/>
                  <a:cs typeface="Roboto"/>
                  <a:sym typeface="Roboto"/>
                </a:rPr>
                <a:t>National Association of Student Financial Aid</a:t>
              </a:r>
              <a:endParaRPr b="1" sz="1500">
                <a:solidFill>
                  <a:srgbClr val="1D7E74"/>
                </a:solidFill>
                <a:latin typeface="Roboto"/>
                <a:ea typeface="Roboto"/>
                <a:cs typeface="Roboto"/>
                <a:sym typeface="Roboto"/>
              </a:endParaRPr>
            </a:p>
          </p:txBody>
        </p:sp>
        <p:sp>
          <p:nvSpPr>
            <p:cNvPr id="525" name="Google Shape;525;p73"/>
            <p:cNvSpPr/>
            <p:nvPr/>
          </p:nvSpPr>
          <p:spPr>
            <a:xfrm>
              <a:off x="1233923" y="1846625"/>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u="sng">
                  <a:solidFill>
                    <a:schemeClr val="hlink"/>
                  </a:solidFill>
                  <a:latin typeface="Roboto"/>
                  <a:ea typeface="Roboto"/>
                  <a:cs typeface="Roboto"/>
                  <a:sym typeface="Roboto"/>
                  <a:hlinkClick r:id="rId4"/>
                </a:rPr>
                <a:t>https://wwwnasfaa.org/</a:t>
              </a:r>
              <a:r>
                <a:rPr lang="en" sz="1300">
                  <a:solidFill>
                    <a:srgbClr val="1D7E74"/>
                  </a:solidFill>
                  <a:latin typeface="Roboto"/>
                  <a:ea typeface="Roboto"/>
                  <a:cs typeface="Roboto"/>
                  <a:sym typeface="Roboto"/>
                </a:rPr>
                <a:t> </a:t>
              </a:r>
              <a:endParaRPr sz="1300">
                <a:solidFill>
                  <a:srgbClr val="1D7E74"/>
                </a:solidFill>
                <a:latin typeface="Roboto"/>
                <a:ea typeface="Roboto"/>
                <a:cs typeface="Roboto"/>
                <a:sym typeface="Roboto"/>
              </a:endParaRPr>
            </a:p>
          </p:txBody>
        </p:sp>
        <p:sp>
          <p:nvSpPr>
            <p:cNvPr id="526" name="Google Shape;526;p73"/>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D7E74"/>
                  </a:solidFill>
                  <a:latin typeface="Roboto"/>
                  <a:ea typeface="Roboto"/>
                  <a:cs typeface="Roboto"/>
                  <a:sym typeface="Roboto"/>
                </a:rPr>
                <a:t>3</a:t>
              </a:r>
              <a:endParaRPr sz="4000">
                <a:solidFill>
                  <a:srgbClr val="1D7E74"/>
                </a:solidFill>
                <a:latin typeface="Roboto Thin"/>
                <a:ea typeface="Roboto Thin"/>
                <a:cs typeface="Roboto Thin"/>
                <a:sym typeface="Roboto Thin"/>
              </a:endParaRPr>
            </a:p>
          </p:txBody>
        </p:sp>
      </p:grpSp>
      <p:grpSp>
        <p:nvGrpSpPr>
          <p:cNvPr id="527" name="Google Shape;527;p73"/>
          <p:cNvGrpSpPr/>
          <p:nvPr/>
        </p:nvGrpSpPr>
        <p:grpSpPr>
          <a:xfrm>
            <a:off x="6494378" y="769017"/>
            <a:ext cx="1816193" cy="3561060"/>
            <a:chOff x="1118231" y="341749"/>
            <a:chExt cx="2030400" cy="2490600"/>
          </a:xfrm>
        </p:grpSpPr>
        <p:sp>
          <p:nvSpPr>
            <p:cNvPr id="528" name="Google Shape;528;p73"/>
            <p:cNvSpPr/>
            <p:nvPr/>
          </p:nvSpPr>
          <p:spPr>
            <a:xfrm>
              <a:off x="1118231" y="341749"/>
              <a:ext cx="20304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3"/>
            <p:cNvSpPr/>
            <p:nvPr/>
          </p:nvSpPr>
          <p:spPr>
            <a:xfrm>
              <a:off x="1225929" y="1084392"/>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1D7E74"/>
                  </a:solidFill>
                  <a:latin typeface="Roboto"/>
                  <a:ea typeface="Roboto"/>
                  <a:cs typeface="Roboto"/>
                  <a:sym typeface="Roboto"/>
                </a:rPr>
                <a:t>National College Attainment Network</a:t>
              </a:r>
              <a:endParaRPr b="1" sz="1500">
                <a:solidFill>
                  <a:srgbClr val="1D7E74"/>
                </a:solidFill>
                <a:latin typeface="Roboto"/>
                <a:ea typeface="Roboto"/>
                <a:cs typeface="Roboto"/>
                <a:sym typeface="Roboto"/>
              </a:endParaRPr>
            </a:p>
          </p:txBody>
        </p:sp>
        <p:sp>
          <p:nvSpPr>
            <p:cNvPr id="530" name="Google Shape;530;p73"/>
            <p:cNvSpPr/>
            <p:nvPr/>
          </p:nvSpPr>
          <p:spPr>
            <a:xfrm>
              <a:off x="1233923" y="1846625"/>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hlink"/>
                  </a:solidFill>
                  <a:latin typeface="Roboto"/>
                  <a:ea typeface="Roboto"/>
                  <a:cs typeface="Roboto"/>
                  <a:sym typeface="Roboto"/>
                  <a:hlinkClick r:id="rId5"/>
                </a:rPr>
                <a:t>https://www.ncan.org/</a:t>
              </a:r>
              <a:endParaRPr>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D7E74"/>
                </a:solidFill>
                <a:latin typeface="Roboto"/>
                <a:ea typeface="Roboto"/>
                <a:cs typeface="Roboto"/>
                <a:sym typeface="Roboto"/>
              </a:endParaRPr>
            </a:p>
          </p:txBody>
        </p:sp>
        <p:sp>
          <p:nvSpPr>
            <p:cNvPr id="531" name="Google Shape;531;p73"/>
            <p:cNvSpPr/>
            <p:nvPr/>
          </p:nvSpPr>
          <p:spPr>
            <a:xfrm>
              <a:off x="1225941"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D7E74"/>
                  </a:solidFill>
                  <a:latin typeface="Roboto"/>
                  <a:ea typeface="Roboto"/>
                  <a:cs typeface="Roboto"/>
                  <a:sym typeface="Roboto"/>
                </a:rPr>
                <a:t>4</a:t>
              </a:r>
              <a:endParaRPr sz="4000">
                <a:solidFill>
                  <a:srgbClr val="1D7E74"/>
                </a:solidFill>
                <a:latin typeface="Roboto Thin"/>
                <a:ea typeface="Roboto Thin"/>
                <a:cs typeface="Roboto Thin"/>
                <a:sym typeface="Roboto Thin"/>
              </a:endParaRPr>
            </a:p>
          </p:txBody>
        </p:sp>
      </p:grpSp>
      <p:grpSp>
        <p:nvGrpSpPr>
          <p:cNvPr id="532" name="Google Shape;532;p73"/>
          <p:cNvGrpSpPr/>
          <p:nvPr/>
        </p:nvGrpSpPr>
        <p:grpSpPr>
          <a:xfrm>
            <a:off x="2684367" y="756346"/>
            <a:ext cx="1816193" cy="3586215"/>
            <a:chOff x="1118231" y="341749"/>
            <a:chExt cx="2030400" cy="2490600"/>
          </a:xfrm>
        </p:grpSpPr>
        <p:sp>
          <p:nvSpPr>
            <p:cNvPr id="533" name="Google Shape;533;p73"/>
            <p:cNvSpPr/>
            <p:nvPr/>
          </p:nvSpPr>
          <p:spPr>
            <a:xfrm>
              <a:off x="1118231" y="341749"/>
              <a:ext cx="20304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3"/>
            <p:cNvSpPr/>
            <p:nvPr/>
          </p:nvSpPr>
          <p:spPr>
            <a:xfrm>
              <a:off x="1225929" y="1104691"/>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1D7E74"/>
                  </a:solidFill>
                  <a:latin typeface="Roboto"/>
                  <a:ea typeface="Roboto"/>
                  <a:cs typeface="Roboto"/>
                  <a:sym typeface="Roboto"/>
                </a:rPr>
                <a:t>Federal Student Aid sites</a:t>
              </a:r>
              <a:endParaRPr b="1" sz="1500">
                <a:solidFill>
                  <a:srgbClr val="1D7E74"/>
                </a:solidFill>
                <a:latin typeface="Roboto"/>
                <a:ea typeface="Roboto"/>
                <a:cs typeface="Roboto"/>
                <a:sym typeface="Roboto"/>
              </a:endParaRPr>
            </a:p>
          </p:txBody>
        </p:sp>
        <p:sp>
          <p:nvSpPr>
            <p:cNvPr id="535" name="Google Shape;535;p73"/>
            <p:cNvSpPr/>
            <p:nvPr/>
          </p:nvSpPr>
          <p:spPr>
            <a:xfrm>
              <a:off x="1233923" y="1846625"/>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u="sng">
                  <a:solidFill>
                    <a:schemeClr val="hlink"/>
                  </a:solidFill>
                  <a:latin typeface="Roboto"/>
                  <a:ea typeface="Roboto"/>
                  <a:cs typeface="Roboto"/>
                  <a:sym typeface="Roboto"/>
                  <a:hlinkClick r:id="rId6"/>
                </a:rPr>
                <a:t>https://studentaid.gov</a:t>
              </a:r>
              <a:r>
                <a:rPr lang="en" sz="1100">
                  <a:solidFill>
                    <a:srgbClr val="1D7E74"/>
                  </a:solidFill>
                  <a:latin typeface="Roboto"/>
                  <a:ea typeface="Roboto"/>
                  <a:cs typeface="Roboto"/>
                  <a:sym typeface="Roboto"/>
                </a:rPr>
                <a:t> or </a:t>
              </a:r>
              <a:r>
                <a:rPr lang="en" sz="1100" u="sng">
                  <a:solidFill>
                    <a:schemeClr val="hlink"/>
                  </a:solidFill>
                  <a:latin typeface="Roboto"/>
                  <a:ea typeface="Roboto"/>
                  <a:cs typeface="Roboto"/>
                  <a:sym typeface="Roboto"/>
                  <a:hlinkClick r:id="rId7"/>
                </a:rPr>
                <a:t>https://fafsa.gov</a:t>
              </a:r>
              <a:r>
                <a:rPr lang="en" sz="1500">
                  <a:solidFill>
                    <a:srgbClr val="1D7E74"/>
                  </a:solidFill>
                  <a:latin typeface="Roboto"/>
                  <a:ea typeface="Roboto"/>
                  <a:cs typeface="Roboto"/>
                  <a:sym typeface="Roboto"/>
                </a:rPr>
                <a:t> </a:t>
              </a:r>
              <a:endParaRPr sz="1500">
                <a:solidFill>
                  <a:srgbClr val="1D7E74"/>
                </a:solidFill>
                <a:latin typeface="Roboto"/>
                <a:ea typeface="Roboto"/>
                <a:cs typeface="Roboto"/>
                <a:sym typeface="Roboto"/>
              </a:endParaRPr>
            </a:p>
          </p:txBody>
        </p:sp>
        <p:sp>
          <p:nvSpPr>
            <p:cNvPr id="536" name="Google Shape;536;p73"/>
            <p:cNvSpPr/>
            <p:nvPr/>
          </p:nvSpPr>
          <p:spPr>
            <a:xfrm>
              <a:off x="1225927" y="479329"/>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D7E74"/>
                  </a:solidFill>
                  <a:latin typeface="Roboto"/>
                  <a:ea typeface="Roboto"/>
                  <a:cs typeface="Roboto"/>
                  <a:sym typeface="Roboto"/>
                </a:rPr>
                <a:t>2</a:t>
              </a:r>
              <a:endParaRPr sz="4000">
                <a:solidFill>
                  <a:srgbClr val="1D7E74"/>
                </a:solidFill>
                <a:latin typeface="Roboto Thin"/>
                <a:ea typeface="Roboto Thin"/>
                <a:cs typeface="Roboto Thin"/>
                <a:sym typeface="Roboto Thin"/>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The Intersection of Academic and Finances</a:t>
            </a:r>
            <a:endParaRPr>
              <a:latin typeface="Calibri"/>
              <a:ea typeface="Calibri"/>
              <a:cs typeface="Calibri"/>
              <a:sym typeface="Calibri"/>
            </a:endParaRPr>
          </a:p>
        </p:txBody>
      </p:sp>
      <p:sp>
        <p:nvSpPr>
          <p:cNvPr id="542" name="Google Shape;542;p74"/>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0000"/>
                </a:solidFill>
                <a:latin typeface="Calibri"/>
                <a:ea typeface="Calibri"/>
                <a:cs typeface="Calibri"/>
                <a:sym typeface="Calibri"/>
              </a:rPr>
              <a:t>Looking at College “match”</a:t>
            </a:r>
            <a:endParaRPr>
              <a:solidFill>
                <a:srgbClr val="FF0000"/>
              </a:solidFill>
              <a:latin typeface="Calibri"/>
              <a:ea typeface="Calibri"/>
              <a:cs typeface="Calibri"/>
              <a:sym typeface="Calibri"/>
            </a:endParaRPr>
          </a:p>
        </p:txBody>
      </p:sp>
      <p:graphicFrame>
        <p:nvGraphicFramePr>
          <p:cNvPr id="543" name="Google Shape;543;p74"/>
          <p:cNvGraphicFramePr/>
          <p:nvPr/>
        </p:nvGraphicFramePr>
        <p:xfrm>
          <a:off x="761500" y="1414100"/>
          <a:ext cx="3000000" cy="3000000"/>
        </p:xfrm>
        <a:graphic>
          <a:graphicData uri="http://schemas.openxmlformats.org/drawingml/2006/table">
            <a:tbl>
              <a:tblPr>
                <a:noFill/>
                <a:tableStyleId>{05F6C4D9-F41E-410D-B958-5F9B63EAA3E3}</a:tableStyleId>
              </a:tblPr>
              <a:tblGrid>
                <a:gridCol w="1651250"/>
                <a:gridCol w="2497150"/>
                <a:gridCol w="3752325"/>
              </a:tblGrid>
              <a:tr h="396200">
                <a:tc>
                  <a:txBody>
                    <a:bodyPr/>
                    <a:lstStyle/>
                    <a:p>
                      <a:pPr indent="0" lvl="0" marL="0" rtl="0" algn="l">
                        <a:spcBef>
                          <a:spcPts val="0"/>
                        </a:spcBef>
                        <a:spcAft>
                          <a:spcPts val="0"/>
                        </a:spcAft>
                        <a:buNone/>
                      </a:pPr>
                      <a:r>
                        <a:t/>
                      </a:r>
                      <a:endParaRPr sz="16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Calibri"/>
                          <a:ea typeface="Calibri"/>
                          <a:cs typeface="Calibri"/>
                          <a:sym typeface="Calibri"/>
                        </a:rPr>
                        <a:t>Academics</a:t>
                      </a:r>
                      <a:endParaRPr b="1" sz="18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Calibri"/>
                          <a:ea typeface="Calibri"/>
                          <a:cs typeface="Calibri"/>
                          <a:sym typeface="Calibri"/>
                        </a:rPr>
                        <a:t>Finances</a:t>
                      </a:r>
                      <a:endParaRPr b="1" sz="18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957750">
                <a:tc>
                  <a:txBody>
                    <a:bodyPr/>
                    <a:lstStyle/>
                    <a:p>
                      <a:pPr indent="0" lvl="0" marL="0" rtl="0" algn="l">
                        <a:spcBef>
                          <a:spcPts val="0"/>
                        </a:spcBef>
                        <a:spcAft>
                          <a:spcPts val="0"/>
                        </a:spcAft>
                        <a:buNone/>
                      </a:pPr>
                      <a:r>
                        <a:rPr b="1" lang="en" sz="1800">
                          <a:latin typeface="Calibri"/>
                          <a:ea typeface="Calibri"/>
                          <a:cs typeface="Calibri"/>
                          <a:sym typeface="Calibri"/>
                        </a:rPr>
                        <a:t>Reach School</a:t>
                      </a:r>
                      <a:endParaRPr b="1" sz="18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alibri"/>
                          <a:ea typeface="Calibri"/>
                          <a:cs typeface="Calibri"/>
                          <a:sym typeface="Calibri"/>
                        </a:rPr>
                        <a:t>Test scores lower than average admit scores</a:t>
                      </a:r>
                      <a:endParaRPr sz="16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alibri"/>
                          <a:ea typeface="Calibri"/>
                          <a:cs typeface="Calibri"/>
                          <a:sym typeface="Calibri"/>
                        </a:rPr>
                        <a:t>Beyond family resources</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Reduced spending?</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Working too much?</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Significant borrowing?</a:t>
                      </a:r>
                      <a:endParaRPr sz="16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latin typeface="Calibri"/>
                          <a:ea typeface="Calibri"/>
                          <a:cs typeface="Calibri"/>
                          <a:sym typeface="Calibri"/>
                        </a:rPr>
                        <a:t>Match School</a:t>
                      </a:r>
                      <a:endParaRPr b="1" sz="18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alibri"/>
                          <a:ea typeface="Calibri"/>
                          <a:cs typeface="Calibri"/>
                          <a:sym typeface="Calibri"/>
                        </a:rPr>
                        <a:t>Solid test scores (GPA and course lists when applying for test optional)</a:t>
                      </a:r>
                      <a:endParaRPr sz="16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alibri"/>
                          <a:ea typeface="Calibri"/>
                          <a:cs typeface="Calibri"/>
                          <a:sym typeface="Calibri"/>
                        </a:rPr>
                        <a:t>Meets family resources, some work, some borrowing.</a:t>
                      </a:r>
                      <a:endParaRPr sz="16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800">
                          <a:latin typeface="Calibri"/>
                          <a:ea typeface="Calibri"/>
                          <a:cs typeface="Calibri"/>
                          <a:sym typeface="Calibri"/>
                        </a:rPr>
                        <a:t>Safety School</a:t>
                      </a:r>
                      <a:endParaRPr b="1" sz="18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alibri"/>
                          <a:ea typeface="Calibri"/>
                          <a:cs typeface="Calibri"/>
                          <a:sym typeface="Calibri"/>
                        </a:rPr>
                        <a:t>Test scores and GPA higher than average scores</a:t>
                      </a:r>
                      <a:endParaRPr sz="16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Calibri"/>
                          <a:ea typeface="Calibri"/>
                          <a:cs typeface="Calibri"/>
                          <a:sym typeface="Calibri"/>
                        </a:rPr>
                        <a:t>Below family resources</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Save for Master’s Degree</a:t>
                      </a:r>
                      <a:endParaRPr sz="1600">
                        <a:latin typeface="Calibri"/>
                        <a:ea typeface="Calibri"/>
                        <a:cs typeface="Calibri"/>
                        <a:sym typeface="Calibri"/>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Calibri"/>
                <a:ea typeface="Calibri"/>
                <a:cs typeface="Calibri"/>
                <a:sym typeface="Calibri"/>
              </a:rPr>
              <a:t>  2019 </a:t>
            </a:r>
            <a:r>
              <a:rPr lang="en" sz="2600">
                <a:latin typeface="Calibri"/>
                <a:ea typeface="Calibri"/>
                <a:cs typeface="Calibri"/>
                <a:sym typeface="Calibri"/>
              </a:rPr>
              <a:t>Unemployment rates and earnings by education level </a:t>
            </a:r>
            <a:endParaRPr sz="2600">
              <a:latin typeface="Calibri"/>
              <a:ea typeface="Calibri"/>
              <a:cs typeface="Calibri"/>
              <a:sym typeface="Calibri"/>
            </a:endParaRPr>
          </a:p>
        </p:txBody>
      </p:sp>
      <p:sp>
        <p:nvSpPr>
          <p:cNvPr id="549" name="Google Shape;549;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50" name="Google Shape;550;p75"/>
          <p:cNvPicPr preferRelativeResize="0"/>
          <p:nvPr/>
        </p:nvPicPr>
        <p:blipFill>
          <a:blip r:embed="rId3">
            <a:alphaModFix/>
          </a:blip>
          <a:stretch>
            <a:fillRect/>
          </a:stretch>
        </p:blipFill>
        <p:spPr>
          <a:xfrm>
            <a:off x="311700" y="1017725"/>
            <a:ext cx="8417975" cy="3771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Calibri"/>
                <a:ea typeface="Calibri"/>
                <a:cs typeface="Calibri"/>
                <a:sym typeface="Calibri"/>
              </a:rPr>
              <a:t>What Jobs Were Hit Hardest by Coronavirus - and which have bounced back?</a:t>
            </a:r>
            <a:endParaRPr sz="2100">
              <a:latin typeface="Calibri"/>
              <a:ea typeface="Calibri"/>
              <a:cs typeface="Calibri"/>
              <a:sym typeface="Calibri"/>
            </a:endParaRPr>
          </a:p>
        </p:txBody>
      </p:sp>
      <p:pic>
        <p:nvPicPr>
          <p:cNvPr id="556" name="Google Shape;556;p76"/>
          <p:cNvPicPr preferRelativeResize="0"/>
          <p:nvPr/>
        </p:nvPicPr>
        <p:blipFill>
          <a:blip r:embed="rId3">
            <a:alphaModFix/>
          </a:blip>
          <a:stretch>
            <a:fillRect/>
          </a:stretch>
        </p:blipFill>
        <p:spPr>
          <a:xfrm>
            <a:off x="2150050" y="1152480"/>
            <a:ext cx="6750477" cy="3416400"/>
          </a:xfrm>
          <a:prstGeom prst="rect">
            <a:avLst/>
          </a:prstGeom>
          <a:noFill/>
          <a:ln>
            <a:noFill/>
          </a:ln>
        </p:spPr>
      </p:pic>
      <p:sp>
        <p:nvSpPr>
          <p:cNvPr id="557" name="Google Shape;557;p76"/>
          <p:cNvSpPr txBox="1"/>
          <p:nvPr/>
        </p:nvSpPr>
        <p:spPr>
          <a:xfrm>
            <a:off x="311700" y="1437150"/>
            <a:ext cx="1609800" cy="22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alibri"/>
                <a:ea typeface="Calibri"/>
                <a:cs typeface="Calibri"/>
                <a:sym typeface="Calibri"/>
              </a:rPr>
              <a:t>In the first half of 2020, we saw a decade’s worth of employment gains wiped out in two months, and then about a third of the 21 million lost jobs recovered.</a:t>
            </a:r>
            <a:r>
              <a:rPr lang="en"/>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alibri"/>
                <a:ea typeface="Calibri"/>
                <a:cs typeface="Calibri"/>
                <a:sym typeface="Calibri"/>
              </a:rPr>
              <a:t>RCOE </a:t>
            </a:r>
            <a:r>
              <a:rPr b="1" lang="en" sz="2400">
                <a:latin typeface="Calibri"/>
                <a:ea typeface="Calibri"/>
                <a:cs typeface="Calibri"/>
                <a:sym typeface="Calibri"/>
              </a:rPr>
              <a:t>Grading Practices Forum 2020</a:t>
            </a:r>
            <a:endParaRPr b="1" sz="2400">
              <a:latin typeface="Calibri"/>
              <a:ea typeface="Calibri"/>
              <a:cs typeface="Calibri"/>
              <a:sym typeface="Calibri"/>
            </a:endParaRPr>
          </a:p>
        </p:txBody>
      </p:sp>
      <p:sp>
        <p:nvSpPr>
          <p:cNvPr id="563" name="Google Shape;563;p77"/>
          <p:cNvSpPr txBox="1"/>
          <p:nvPr>
            <p:ph idx="1" type="body"/>
          </p:nvPr>
        </p:nvSpPr>
        <p:spPr>
          <a:xfrm>
            <a:off x="311700" y="11859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674EA7"/>
                </a:solidFill>
                <a:latin typeface="Calibri"/>
                <a:ea typeface="Calibri"/>
                <a:cs typeface="Calibri"/>
                <a:sym typeface="Calibri"/>
              </a:rPr>
              <a:t>Buildi</a:t>
            </a:r>
            <a:r>
              <a:rPr b="1" lang="en" sz="2000">
                <a:solidFill>
                  <a:srgbClr val="674EA7"/>
                </a:solidFill>
                <a:latin typeface="Calibri"/>
                <a:ea typeface="Calibri"/>
                <a:cs typeface="Calibri"/>
                <a:sym typeface="Calibri"/>
              </a:rPr>
              <a:t>ng Interest and Investment in Equitable Grading Practices</a:t>
            </a:r>
            <a:endParaRPr b="1" sz="2000">
              <a:solidFill>
                <a:srgbClr val="674EA7"/>
              </a:solidFill>
              <a:latin typeface="Calibri"/>
              <a:ea typeface="Calibri"/>
              <a:cs typeface="Calibri"/>
              <a:sym typeface="Calibri"/>
            </a:endParaRPr>
          </a:p>
          <a:p>
            <a:pPr indent="0" lvl="0" marL="0" rtl="0" algn="ctr">
              <a:lnSpc>
                <a:spcPct val="100000"/>
              </a:lnSpc>
              <a:spcBef>
                <a:spcPts val="1600"/>
              </a:spcBef>
              <a:spcAft>
                <a:spcPts val="0"/>
              </a:spcAft>
              <a:buNone/>
            </a:pPr>
            <a:r>
              <a:rPr b="1" lang="en" sz="2000">
                <a:solidFill>
                  <a:srgbClr val="000000"/>
                </a:solidFill>
                <a:latin typeface="Calibri"/>
                <a:ea typeface="Calibri"/>
                <a:cs typeface="Calibri"/>
                <a:sym typeface="Calibri"/>
              </a:rPr>
              <a:t>September 29th and October 13th / 3:30 pm - 5:30 pm</a:t>
            </a:r>
            <a:endParaRPr b="1" sz="2000">
              <a:solidFill>
                <a:srgbClr val="000000"/>
              </a:solidFill>
              <a:latin typeface="Calibri"/>
              <a:ea typeface="Calibri"/>
              <a:cs typeface="Calibri"/>
              <a:sym typeface="Calibri"/>
            </a:endParaRPr>
          </a:p>
          <a:p>
            <a:pPr indent="0" lvl="0" marL="0" rtl="0" algn="ctr">
              <a:lnSpc>
                <a:spcPct val="100000"/>
              </a:lnSpc>
              <a:spcBef>
                <a:spcPts val="0"/>
              </a:spcBef>
              <a:spcAft>
                <a:spcPts val="0"/>
              </a:spcAft>
              <a:buNone/>
            </a:pPr>
            <a:r>
              <a:rPr b="1" lang="en" sz="2000">
                <a:solidFill>
                  <a:srgbClr val="000000"/>
                </a:solidFill>
                <a:latin typeface="Calibri"/>
                <a:ea typeface="Calibri"/>
                <a:cs typeface="Calibri"/>
                <a:sym typeface="Calibri"/>
              </a:rPr>
              <a:t>2 </a:t>
            </a:r>
            <a:r>
              <a:rPr b="1" lang="en" sz="2000">
                <a:solidFill>
                  <a:srgbClr val="000000"/>
                </a:solidFill>
                <a:latin typeface="Calibri"/>
                <a:ea typeface="Calibri"/>
                <a:cs typeface="Calibri"/>
                <a:sym typeface="Calibri"/>
              </a:rPr>
              <a:t>Sessions /  2 Hours per session</a:t>
            </a:r>
            <a:endParaRPr b="1" sz="2000">
              <a:solidFill>
                <a:srgbClr val="000000"/>
              </a:solidFill>
              <a:latin typeface="Calibri"/>
              <a:ea typeface="Calibri"/>
              <a:cs typeface="Calibri"/>
              <a:sym typeface="Calibri"/>
            </a:endParaRPr>
          </a:p>
          <a:p>
            <a:pPr indent="0" lvl="0" marL="0" rtl="0" algn="ctr">
              <a:lnSpc>
                <a:spcPct val="100000"/>
              </a:lnSpc>
              <a:spcBef>
                <a:spcPts val="0"/>
              </a:spcBef>
              <a:spcAft>
                <a:spcPts val="0"/>
              </a:spcAft>
              <a:buNone/>
            </a:pPr>
            <a:r>
              <a:rPr b="1" lang="en" sz="2000">
                <a:solidFill>
                  <a:srgbClr val="000000"/>
                </a:solidFill>
                <a:latin typeface="Calibri"/>
                <a:ea typeface="Calibri"/>
                <a:cs typeface="Calibri"/>
                <a:sym typeface="Calibri"/>
              </a:rPr>
              <a:t>Cost $49 </a:t>
            </a:r>
            <a:endParaRPr b="1" sz="20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Introduction to equitable grading and example practices</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Evidence of the impact of equitable grading</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b="1" lang="en" sz="2000" u="sng">
                <a:solidFill>
                  <a:srgbClr val="000000"/>
                </a:solidFill>
                <a:latin typeface="Calibri"/>
                <a:ea typeface="Calibri"/>
                <a:cs typeface="Calibri"/>
                <a:sym typeface="Calibri"/>
              </a:rPr>
              <a:t>Grading during remote learning</a:t>
            </a:r>
            <a:endParaRPr b="1" sz="2000" u="sng">
              <a:solidFill>
                <a:srgbClr val="000000"/>
              </a:solidFill>
              <a:latin typeface="Calibri"/>
              <a:ea typeface="Calibri"/>
              <a:cs typeface="Calibri"/>
              <a:sym typeface="Calibri"/>
            </a:endParaRPr>
          </a:p>
        </p:txBody>
      </p:sp>
      <p:pic>
        <p:nvPicPr>
          <p:cNvPr id="564" name="Google Shape;564;p77"/>
          <p:cNvPicPr preferRelativeResize="0"/>
          <p:nvPr/>
        </p:nvPicPr>
        <p:blipFill>
          <a:blip r:embed="rId3">
            <a:alphaModFix/>
          </a:blip>
          <a:stretch>
            <a:fillRect/>
          </a:stretch>
        </p:blipFill>
        <p:spPr>
          <a:xfrm>
            <a:off x="6757000" y="2251075"/>
            <a:ext cx="2280950" cy="2597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8"/>
          <p:cNvSpPr txBox="1"/>
          <p:nvPr>
            <p:ph type="title"/>
          </p:nvPr>
        </p:nvSpPr>
        <p:spPr>
          <a:xfrm>
            <a:off x="311700" y="445025"/>
            <a:ext cx="8520600" cy="65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Thank You!</a:t>
            </a:r>
            <a:endParaRPr sz="3100"/>
          </a:p>
        </p:txBody>
      </p:sp>
      <p:sp>
        <p:nvSpPr>
          <p:cNvPr id="570" name="Google Shape;570;p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libri"/>
                <a:ea typeface="Calibri"/>
                <a:cs typeface="Calibri"/>
                <a:sym typeface="Calibri"/>
              </a:rPr>
              <a:t>For more information or questions, please contact:</a:t>
            </a:r>
            <a:endParaRPr>
              <a:solidFill>
                <a:srgbClr val="000000"/>
              </a:solidFill>
              <a:latin typeface="Calibri"/>
              <a:ea typeface="Calibri"/>
              <a:cs typeface="Calibri"/>
              <a:sym typeface="Calibri"/>
            </a:endParaRPr>
          </a:p>
          <a:p>
            <a:pPr indent="-342900" lvl="0" marL="457200" rtl="0" algn="l">
              <a:spcBef>
                <a:spcPts val="1600"/>
              </a:spcBef>
              <a:spcAft>
                <a:spcPts val="0"/>
              </a:spcAft>
              <a:buClr>
                <a:srgbClr val="000000"/>
              </a:buClr>
              <a:buSzPts val="1800"/>
              <a:buFont typeface="Calibri"/>
              <a:buChar char="❏"/>
            </a:pPr>
            <a:r>
              <a:rPr lang="en">
                <a:solidFill>
                  <a:srgbClr val="000000"/>
                </a:solidFill>
                <a:latin typeface="Calibri"/>
                <a:ea typeface="Calibri"/>
                <a:cs typeface="Calibri"/>
                <a:sym typeface="Calibri"/>
              </a:rPr>
              <a:t>Catalina Cifuentes, Executive Director, CCR</a:t>
            </a:r>
            <a:endParaRPr>
              <a:solidFill>
                <a:srgbClr val="000000"/>
              </a:solidFill>
              <a:latin typeface="Calibri"/>
              <a:ea typeface="Calibri"/>
              <a:cs typeface="Calibri"/>
              <a:sym typeface="Calibri"/>
            </a:endParaRPr>
          </a:p>
          <a:p>
            <a:pPr indent="0" lvl="0" marL="457200" rtl="0" algn="l">
              <a:spcBef>
                <a:spcPts val="1600"/>
              </a:spcBef>
              <a:spcAft>
                <a:spcPts val="0"/>
              </a:spcAft>
              <a:buNone/>
            </a:pPr>
            <a:r>
              <a:rPr lang="en" u="sng">
                <a:solidFill>
                  <a:srgbClr val="000000"/>
                </a:solidFill>
                <a:latin typeface="Calibri"/>
                <a:ea typeface="Calibri"/>
                <a:cs typeface="Calibri"/>
                <a:sym typeface="Calibri"/>
                <a:hlinkClick r:id="rId3">
                  <a:extLst>
                    <a:ext uri="{A12FA001-AC4F-418D-AE19-62706E023703}">
                      <ahyp:hlinkClr val="tx"/>
                    </a:ext>
                  </a:extLst>
                </a:hlinkClick>
              </a:rPr>
              <a:t>c</a:t>
            </a:r>
            <a:r>
              <a:rPr lang="en" u="sng">
                <a:solidFill>
                  <a:srgbClr val="000000"/>
                </a:solidFill>
                <a:latin typeface="Calibri"/>
                <a:ea typeface="Calibri"/>
                <a:cs typeface="Calibri"/>
                <a:sym typeface="Calibri"/>
                <a:hlinkClick r:id="rId4">
                  <a:extLst>
                    <a:ext uri="{A12FA001-AC4F-418D-AE19-62706E023703}">
                      <ahyp:hlinkClr val="tx"/>
                    </a:ext>
                  </a:extLst>
                </a:hlinkClick>
              </a:rPr>
              <a:t>cifuentes@rcoe.us</a:t>
            </a:r>
            <a:endParaRPr>
              <a:solidFill>
                <a:srgbClr val="000000"/>
              </a:solidFill>
              <a:latin typeface="Calibri"/>
              <a:ea typeface="Calibri"/>
              <a:cs typeface="Calibri"/>
              <a:sym typeface="Calibri"/>
            </a:endParaRPr>
          </a:p>
          <a:p>
            <a:pPr indent="0" lvl="0" marL="0" rtl="0" algn="l">
              <a:spcBef>
                <a:spcPts val="1600"/>
              </a:spcBef>
              <a:spcAft>
                <a:spcPts val="0"/>
              </a:spcAft>
              <a:buNone/>
            </a:pPr>
            <a:r>
              <a:t/>
            </a:r>
            <a:endParaRPr sz="1400">
              <a:solidFill>
                <a:srgbClr val="000000"/>
              </a:solidFill>
              <a:latin typeface="Calibri"/>
              <a:ea typeface="Calibri"/>
              <a:cs typeface="Calibri"/>
              <a:sym typeface="Calibri"/>
            </a:endParaRPr>
          </a:p>
          <a:p>
            <a:pPr indent="-342900" lvl="0" marL="457200" rtl="0" algn="l">
              <a:spcBef>
                <a:spcPts val="1600"/>
              </a:spcBef>
              <a:spcAft>
                <a:spcPts val="0"/>
              </a:spcAft>
              <a:buClr>
                <a:srgbClr val="000000"/>
              </a:buClr>
              <a:buSzPts val="1800"/>
              <a:buFont typeface="Calibri"/>
              <a:buChar char="❏"/>
            </a:pPr>
            <a:r>
              <a:rPr lang="en">
                <a:solidFill>
                  <a:srgbClr val="000000"/>
                </a:solidFill>
                <a:latin typeface="Calibri"/>
                <a:ea typeface="Calibri"/>
                <a:cs typeface="Calibri"/>
                <a:sym typeface="Calibri"/>
              </a:rPr>
              <a:t>Gil Compton, Director I, CCR</a:t>
            </a:r>
            <a:endParaRPr sz="1400">
              <a:solidFill>
                <a:srgbClr val="000000"/>
              </a:solidFill>
              <a:latin typeface="Calibri"/>
              <a:ea typeface="Calibri"/>
              <a:cs typeface="Calibri"/>
              <a:sym typeface="Calibri"/>
            </a:endParaRPr>
          </a:p>
          <a:p>
            <a:pPr indent="0" lvl="0" marL="457200" rtl="0" algn="l">
              <a:spcBef>
                <a:spcPts val="1600"/>
              </a:spcBef>
              <a:spcAft>
                <a:spcPts val="1600"/>
              </a:spcAft>
              <a:buNone/>
            </a:pPr>
            <a:r>
              <a:rPr lang="en" u="sng">
                <a:solidFill>
                  <a:srgbClr val="000000"/>
                </a:solidFill>
                <a:latin typeface="Calibri"/>
                <a:ea typeface="Calibri"/>
                <a:cs typeface="Calibri"/>
                <a:sym typeface="Calibri"/>
                <a:hlinkClick r:id="rId5">
                  <a:extLst>
                    <a:ext uri="{A12FA001-AC4F-418D-AE19-62706E023703}">
                      <ahyp:hlinkClr val="tx"/>
                    </a:ext>
                  </a:extLst>
                </a:hlinkClick>
              </a:rPr>
              <a:t>gcompton@rcoe.us</a:t>
            </a:r>
            <a:r>
              <a:rPr lang="en">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1" name="Google Shape;291;p43"/>
          <p:cNvPicPr preferRelativeResize="0"/>
          <p:nvPr/>
        </p:nvPicPr>
        <p:blipFill>
          <a:blip r:embed="rId3">
            <a:alphaModFix/>
          </a:blip>
          <a:stretch>
            <a:fillRect/>
          </a:stretch>
        </p:blipFill>
        <p:spPr>
          <a:xfrm>
            <a:off x="311700" y="175325"/>
            <a:ext cx="8520600" cy="47928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4"/>
          <p:cNvPicPr preferRelativeResize="0"/>
          <p:nvPr/>
        </p:nvPicPr>
        <p:blipFill>
          <a:blip r:embed="rId3">
            <a:alphaModFix/>
          </a:blip>
          <a:stretch>
            <a:fillRect/>
          </a:stretch>
        </p:blipFill>
        <p:spPr>
          <a:xfrm>
            <a:off x="315438" y="177438"/>
            <a:ext cx="8513125" cy="478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5"/>
          <p:cNvSpPr txBox="1"/>
          <p:nvPr>
            <p:ph type="title"/>
          </p:nvPr>
        </p:nvSpPr>
        <p:spPr>
          <a:xfrm>
            <a:off x="311700" y="177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National Student Clearinghouse Data - Spring 2020</a:t>
            </a:r>
            <a:endParaRPr/>
          </a:p>
        </p:txBody>
      </p:sp>
      <p:sp>
        <p:nvSpPr>
          <p:cNvPr id="302" name="Google Shape;302;p45"/>
          <p:cNvSpPr txBox="1"/>
          <p:nvPr>
            <p:ph idx="1" type="body"/>
          </p:nvPr>
        </p:nvSpPr>
        <p:spPr>
          <a:xfrm>
            <a:off x="311700" y="7502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FF"/>
                </a:solidFill>
              </a:rPr>
              <a:t>2019 Riverside County High School Graduates - 30,320 = 90.1% Graduation Rate</a:t>
            </a:r>
            <a:endParaRPr>
              <a:solidFill>
                <a:srgbClr val="0000FF"/>
              </a:solidFill>
            </a:endParaRPr>
          </a:p>
        </p:txBody>
      </p:sp>
      <p:graphicFrame>
        <p:nvGraphicFramePr>
          <p:cNvPr id="303" name="Google Shape;303;p45"/>
          <p:cNvGraphicFramePr/>
          <p:nvPr/>
        </p:nvGraphicFramePr>
        <p:xfrm>
          <a:off x="384125" y="1196450"/>
          <a:ext cx="3000000" cy="3000000"/>
        </p:xfrm>
        <a:graphic>
          <a:graphicData uri="http://schemas.openxmlformats.org/drawingml/2006/table">
            <a:tbl>
              <a:tblPr>
                <a:noFill/>
                <a:tableStyleId>{05F6C4D9-F41E-410D-B958-5F9B63EAA3E3}</a:tableStyleId>
              </a:tblPr>
              <a:tblGrid>
                <a:gridCol w="3658400"/>
                <a:gridCol w="2555075"/>
                <a:gridCol w="2153900"/>
              </a:tblGrid>
              <a:tr h="513000">
                <a:tc>
                  <a:txBody>
                    <a:bodyPr/>
                    <a:lstStyle/>
                    <a:p>
                      <a:pPr indent="0" lvl="0" marL="0" rtl="0" algn="l">
                        <a:spcBef>
                          <a:spcPts val="0"/>
                        </a:spcBef>
                        <a:spcAft>
                          <a:spcPts val="0"/>
                        </a:spcAft>
                        <a:buNone/>
                      </a:pPr>
                      <a:r>
                        <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ctr">
                        <a:spcBef>
                          <a:spcPts val="0"/>
                        </a:spcBef>
                        <a:spcAft>
                          <a:spcPts val="0"/>
                        </a:spcAft>
                        <a:buNone/>
                      </a:pPr>
                      <a:r>
                        <a:rPr lang="en" sz="2200"/>
                        <a:t>Number </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ctr">
                        <a:spcBef>
                          <a:spcPts val="0"/>
                        </a:spcBef>
                        <a:spcAft>
                          <a:spcPts val="0"/>
                        </a:spcAft>
                        <a:buNone/>
                      </a:pPr>
                      <a:r>
                        <a:rPr lang="en" sz="2200"/>
                        <a:t>Percent </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r>
              <a:tr h="508075">
                <a:tc>
                  <a:txBody>
                    <a:bodyPr/>
                    <a:lstStyle/>
                    <a:p>
                      <a:pPr indent="0" lvl="0" marL="0" rtl="0" algn="l">
                        <a:spcBef>
                          <a:spcPts val="0"/>
                        </a:spcBef>
                        <a:spcAft>
                          <a:spcPts val="0"/>
                        </a:spcAft>
                        <a:buNone/>
                      </a:pPr>
                      <a:r>
                        <a:rPr lang="en" sz="2200"/>
                        <a:t>Enrolled in College</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ctr">
                        <a:spcBef>
                          <a:spcPts val="0"/>
                        </a:spcBef>
                        <a:spcAft>
                          <a:spcPts val="0"/>
                        </a:spcAft>
                        <a:buNone/>
                      </a:pPr>
                      <a:r>
                        <a:rPr lang="en" sz="2200"/>
                        <a:t>19,421</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ctr">
                        <a:spcBef>
                          <a:spcPts val="0"/>
                        </a:spcBef>
                        <a:spcAft>
                          <a:spcPts val="0"/>
                        </a:spcAft>
                        <a:buNone/>
                      </a:pPr>
                      <a:r>
                        <a:rPr lang="en" sz="2200"/>
                        <a:t>64.1%</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r>
              <a:tr h="508075">
                <a:tc>
                  <a:txBody>
                    <a:bodyPr/>
                    <a:lstStyle/>
                    <a:p>
                      <a:pPr indent="0" lvl="0" marL="0" rtl="0" algn="l">
                        <a:spcBef>
                          <a:spcPts val="0"/>
                        </a:spcBef>
                        <a:spcAft>
                          <a:spcPts val="0"/>
                        </a:spcAft>
                        <a:buNone/>
                      </a:pPr>
                      <a:r>
                        <a:rPr lang="en" sz="2200"/>
                        <a:t>Enrolled in 2-year</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200"/>
                        <a:t>11,670</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200"/>
                        <a:t>38.5%</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r>
              <a:tr h="508075">
                <a:tc>
                  <a:txBody>
                    <a:bodyPr/>
                    <a:lstStyle/>
                    <a:p>
                      <a:pPr indent="0" lvl="0" marL="0" rtl="0" algn="l">
                        <a:spcBef>
                          <a:spcPts val="0"/>
                        </a:spcBef>
                        <a:spcAft>
                          <a:spcPts val="0"/>
                        </a:spcAft>
                        <a:buNone/>
                      </a:pPr>
                      <a:r>
                        <a:rPr lang="en" sz="2200"/>
                        <a:t>Enrolled in 4-year</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ctr">
                        <a:spcBef>
                          <a:spcPts val="0"/>
                        </a:spcBef>
                        <a:spcAft>
                          <a:spcPts val="0"/>
                        </a:spcAft>
                        <a:buNone/>
                      </a:pPr>
                      <a:r>
                        <a:rPr lang="en" sz="2200"/>
                        <a:t>7,751</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ctr">
                        <a:spcBef>
                          <a:spcPts val="0"/>
                        </a:spcBef>
                        <a:spcAft>
                          <a:spcPts val="0"/>
                        </a:spcAft>
                        <a:buNone/>
                      </a:pPr>
                      <a:r>
                        <a:rPr lang="en" sz="2200"/>
                        <a:t>25.6%</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r>
              <a:tr h="508075">
                <a:tc>
                  <a:txBody>
                    <a:bodyPr/>
                    <a:lstStyle/>
                    <a:p>
                      <a:pPr indent="0" lvl="0" marL="0" rtl="0" algn="l">
                        <a:spcBef>
                          <a:spcPts val="0"/>
                        </a:spcBef>
                        <a:spcAft>
                          <a:spcPts val="0"/>
                        </a:spcAft>
                        <a:buNone/>
                      </a:pPr>
                      <a:r>
                        <a:rPr lang="en" sz="2200"/>
                        <a:t>Enrolled in Private</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200"/>
                        <a:t>1,670</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200"/>
                        <a:t>5.5%</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r>
              <a:tr h="508075">
                <a:tc>
                  <a:txBody>
                    <a:bodyPr/>
                    <a:lstStyle/>
                    <a:p>
                      <a:pPr indent="0" lvl="0" marL="0" rtl="0" algn="l">
                        <a:spcBef>
                          <a:spcPts val="0"/>
                        </a:spcBef>
                        <a:spcAft>
                          <a:spcPts val="0"/>
                        </a:spcAft>
                        <a:buNone/>
                      </a:pPr>
                      <a:r>
                        <a:rPr lang="en" sz="2200"/>
                        <a:t>Enrolled In State</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ctr">
                        <a:spcBef>
                          <a:spcPts val="0"/>
                        </a:spcBef>
                        <a:spcAft>
                          <a:spcPts val="0"/>
                        </a:spcAft>
                        <a:buNone/>
                      </a:pPr>
                      <a:r>
                        <a:rPr lang="en" sz="2200"/>
                        <a:t>17,706</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0" lvl="0" marL="0" rtl="0" algn="ctr">
                        <a:spcBef>
                          <a:spcPts val="0"/>
                        </a:spcBef>
                        <a:spcAft>
                          <a:spcPts val="0"/>
                        </a:spcAft>
                        <a:buNone/>
                      </a:pPr>
                      <a:r>
                        <a:rPr lang="en" sz="2200"/>
                        <a:t>58.4%</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r>
              <a:tr h="508075">
                <a:tc>
                  <a:txBody>
                    <a:bodyPr/>
                    <a:lstStyle/>
                    <a:p>
                      <a:pPr indent="0" lvl="0" marL="0" rtl="0" algn="l">
                        <a:spcBef>
                          <a:spcPts val="0"/>
                        </a:spcBef>
                        <a:spcAft>
                          <a:spcPts val="0"/>
                        </a:spcAft>
                        <a:buNone/>
                      </a:pPr>
                      <a:r>
                        <a:rPr lang="en" sz="2200"/>
                        <a:t>Enrolled Out of State</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200"/>
                        <a:t>1,715</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200"/>
                        <a:t>5.7%</a:t>
                      </a:r>
                      <a:endParaRPr sz="2200"/>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6"/>
          <p:cNvSpPr txBox="1"/>
          <p:nvPr>
            <p:ph idx="4294967295" type="title"/>
          </p:nvPr>
        </p:nvSpPr>
        <p:spPr>
          <a:xfrm>
            <a:off x="140100" y="183697"/>
            <a:ext cx="8453700" cy="354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1"/>
              </a:buClr>
              <a:buSzPts val="3000"/>
              <a:buFont typeface="Calibri"/>
              <a:buNone/>
            </a:pPr>
            <a:r>
              <a:rPr lang="en" sz="3000">
                <a:solidFill>
                  <a:schemeClr val="accent1"/>
                </a:solidFill>
              </a:rPr>
              <a:t>   </a:t>
            </a:r>
            <a:r>
              <a:rPr lang="en" sz="3000">
                <a:solidFill>
                  <a:srgbClr val="000000"/>
                </a:solidFill>
              </a:rPr>
              <a:t>University of California:  Timeline is Now Pending</a:t>
            </a:r>
            <a:r>
              <a:rPr lang="en" sz="3000">
                <a:solidFill>
                  <a:schemeClr val="accent1"/>
                </a:solidFill>
              </a:rPr>
              <a:t> </a:t>
            </a:r>
            <a:endParaRPr sz="1100"/>
          </a:p>
        </p:txBody>
      </p:sp>
      <p:pic>
        <p:nvPicPr>
          <p:cNvPr id="310" name="Google Shape;310;p46"/>
          <p:cNvPicPr preferRelativeResize="0"/>
          <p:nvPr/>
        </p:nvPicPr>
        <p:blipFill rotWithShape="1">
          <a:blip r:embed="rId3">
            <a:alphaModFix/>
          </a:blip>
          <a:srcRect b="0" l="0" r="0" t="0"/>
          <a:stretch/>
        </p:blipFill>
        <p:spPr>
          <a:xfrm>
            <a:off x="1013700" y="675288"/>
            <a:ext cx="6970625" cy="3518351"/>
          </a:xfrm>
          <a:prstGeom prst="rect">
            <a:avLst/>
          </a:prstGeom>
          <a:noFill/>
          <a:ln>
            <a:noFill/>
          </a:ln>
          <a:effectLst>
            <a:outerShdw blurRad="292100" rotWithShape="0" algn="tl" dir="2700000" dist="139700">
              <a:srgbClr val="333333">
                <a:alpha val="64705"/>
              </a:srgbClr>
            </a:outerShdw>
          </a:effectLst>
        </p:spPr>
      </p:pic>
      <p:sp>
        <p:nvSpPr>
          <p:cNvPr id="311" name="Google Shape;311;p46"/>
          <p:cNvSpPr txBox="1"/>
          <p:nvPr/>
        </p:nvSpPr>
        <p:spPr>
          <a:xfrm>
            <a:off x="140110" y="4193641"/>
            <a:ext cx="9106200" cy="529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000" u="none" cap="none" strike="noStrike">
              <a:solidFill>
                <a:schemeClr val="accent1"/>
              </a:solidFill>
              <a:latin typeface="Roboto"/>
              <a:ea typeface="Roboto"/>
              <a:cs typeface="Roboto"/>
              <a:sym typeface="Roboto"/>
            </a:endParaRPr>
          </a:p>
          <a:p>
            <a:pPr indent="0" lvl="0" marL="0" marR="0" rtl="0" algn="l">
              <a:spcBef>
                <a:spcPts val="0"/>
              </a:spcBef>
              <a:spcAft>
                <a:spcPts val="0"/>
              </a:spcAft>
              <a:buNone/>
            </a:pPr>
            <a:r>
              <a:rPr lang="en">
                <a:solidFill>
                  <a:schemeClr val="dk1"/>
                </a:solidFill>
                <a:latin typeface="Calibri"/>
                <a:ea typeface="Calibri"/>
                <a:cs typeface="Calibri"/>
                <a:sym typeface="Calibri"/>
              </a:rPr>
              <a:t>As of September 1, 2020 the original plan above is on hold pending the recent Alameda County court decision. </a:t>
            </a:r>
            <a:r>
              <a:rPr lang="en" sz="1500">
                <a:solidFill>
                  <a:srgbClr val="333333"/>
                </a:solidFill>
                <a:highlight>
                  <a:srgbClr val="FFFFFF"/>
                </a:highlight>
                <a:latin typeface="Calibri"/>
                <a:ea typeface="Calibri"/>
                <a:cs typeface="Calibri"/>
                <a:sym typeface="Calibri"/>
              </a:rPr>
              <a:t>UC system said it “respectfully disagrees” with Tuesday’s ruling and is “evaluating whether further legal actions are called for.” UC added that each campus “carefully assessed” whether to use SAT and ACT scores for fall 2021 and fall 2022</a:t>
            </a:r>
            <a:r>
              <a:rPr lang="en">
                <a:solidFill>
                  <a:srgbClr val="333333"/>
                </a:solidFill>
                <a:highlight>
                  <a:srgbClr val="FFFFFF"/>
                </a:highlight>
                <a:latin typeface="Calibri"/>
                <a:ea typeface="Calibri"/>
                <a:cs typeface="Calibri"/>
                <a:sym typeface="Calibri"/>
              </a:rPr>
              <a:t>.</a:t>
            </a:r>
            <a:endParaRPr sz="11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17" name="Google Shape;317;p47"/>
          <p:cNvPicPr preferRelativeResize="0"/>
          <p:nvPr/>
        </p:nvPicPr>
        <p:blipFill>
          <a:blip r:embed="rId3">
            <a:alphaModFix/>
          </a:blip>
          <a:stretch>
            <a:fillRect/>
          </a:stretch>
        </p:blipFill>
        <p:spPr>
          <a:xfrm>
            <a:off x="0" y="0"/>
            <a:ext cx="8091000" cy="4891651"/>
          </a:xfrm>
          <a:prstGeom prst="rect">
            <a:avLst/>
          </a:prstGeom>
          <a:noFill/>
          <a:ln>
            <a:noFill/>
          </a:ln>
        </p:spPr>
      </p:pic>
      <p:sp>
        <p:nvSpPr>
          <p:cNvPr id="318" name="Google Shape;318;p47"/>
          <p:cNvSpPr txBox="1"/>
          <p:nvPr/>
        </p:nvSpPr>
        <p:spPr>
          <a:xfrm>
            <a:off x="4010175" y="4657800"/>
            <a:ext cx="5133900" cy="4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t>http://fairtest.org/university/optional</a:t>
            </a:r>
            <a:endParaRPr b="1"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Calibri"/>
                <a:ea typeface="Calibri"/>
                <a:cs typeface="Calibri"/>
                <a:sym typeface="Calibri"/>
              </a:rPr>
              <a:t>Riverside County PSAT Project Intent</a:t>
            </a:r>
            <a:endParaRPr sz="3200">
              <a:latin typeface="Calibri"/>
              <a:ea typeface="Calibri"/>
              <a:cs typeface="Calibri"/>
              <a:sym typeface="Calibri"/>
            </a:endParaRPr>
          </a:p>
        </p:txBody>
      </p:sp>
      <p:sp>
        <p:nvSpPr>
          <p:cNvPr id="324" name="Google Shape;324;p48"/>
          <p:cNvSpPr txBox="1"/>
          <p:nvPr>
            <p:ph idx="1" type="body"/>
          </p:nvPr>
        </p:nvSpPr>
        <p:spPr>
          <a:xfrm>
            <a:off x="311700" y="1326550"/>
            <a:ext cx="8520600" cy="32424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RCOE PSAT Subsidy to offset cost</a:t>
            </a:r>
            <a:endParaRPr sz="2600">
              <a:solidFill>
                <a:srgbClr val="000000"/>
              </a:solidFill>
              <a:latin typeface="Calibri"/>
              <a:ea typeface="Calibri"/>
              <a:cs typeface="Calibri"/>
              <a:sym typeface="Calibri"/>
            </a:endParaRPr>
          </a:p>
          <a:p>
            <a:pPr indent="-393700" lvl="0" marL="457200" rtl="0" algn="l">
              <a:spcBef>
                <a:spcPts val="100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Increase student access </a:t>
            </a:r>
            <a:r>
              <a:rPr lang="en" sz="2600">
                <a:solidFill>
                  <a:srgbClr val="000000"/>
                </a:solidFill>
                <a:latin typeface="Calibri"/>
                <a:ea typeface="Calibri"/>
                <a:cs typeface="Calibri"/>
                <a:sym typeface="Calibri"/>
              </a:rPr>
              <a:t>to the PSAT 10 and PSAT 8/9</a:t>
            </a:r>
            <a:endParaRPr sz="2600">
              <a:solidFill>
                <a:srgbClr val="000000"/>
              </a:solidFill>
              <a:latin typeface="Calibri"/>
              <a:ea typeface="Calibri"/>
              <a:cs typeface="Calibri"/>
              <a:sym typeface="Calibri"/>
            </a:endParaRPr>
          </a:p>
          <a:p>
            <a:pPr indent="-393700" lvl="0" marL="457200" rtl="0" algn="l">
              <a:spcBef>
                <a:spcPts val="1000"/>
              </a:spcBef>
              <a:spcAft>
                <a:spcPts val="1000"/>
              </a:spcAft>
              <a:buClr>
                <a:srgbClr val="000000"/>
              </a:buClr>
              <a:buSzPts val="2600"/>
              <a:buFont typeface="Calibri"/>
              <a:buChar char="❏"/>
            </a:pPr>
            <a:r>
              <a:rPr lang="en" sz="2600">
                <a:solidFill>
                  <a:srgbClr val="000000"/>
                </a:solidFill>
                <a:latin typeface="Calibri"/>
                <a:ea typeface="Calibri"/>
                <a:cs typeface="Calibri"/>
                <a:sym typeface="Calibri"/>
              </a:rPr>
              <a:t>Use the PSAT </a:t>
            </a:r>
            <a:r>
              <a:rPr lang="en" sz="2600" u="sng">
                <a:solidFill>
                  <a:srgbClr val="000000"/>
                </a:solidFill>
                <a:latin typeface="Calibri"/>
                <a:ea typeface="Calibri"/>
                <a:cs typeface="Calibri"/>
                <a:sym typeface="Calibri"/>
              </a:rPr>
              <a:t>AP Potential Report</a:t>
            </a:r>
            <a:r>
              <a:rPr lang="en" sz="2600">
                <a:solidFill>
                  <a:srgbClr val="000000"/>
                </a:solidFill>
                <a:latin typeface="Calibri"/>
                <a:ea typeface="Calibri"/>
                <a:cs typeface="Calibri"/>
                <a:sym typeface="Calibri"/>
              </a:rPr>
              <a:t> to increase student access and success in courses of rigor</a:t>
            </a:r>
            <a:endParaRPr sz="26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