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handoutMasterIdLst>
    <p:handoutMasterId r:id="rId53"/>
  </p:handoutMasterIdLst>
  <p:sldIdLst>
    <p:sldId id="326" r:id="rId2"/>
    <p:sldId id="434" r:id="rId3"/>
    <p:sldId id="408" r:id="rId4"/>
    <p:sldId id="410" r:id="rId5"/>
    <p:sldId id="413" r:id="rId6"/>
    <p:sldId id="414" r:id="rId7"/>
    <p:sldId id="432" r:id="rId8"/>
    <p:sldId id="433" r:id="rId9"/>
    <p:sldId id="411" r:id="rId10"/>
    <p:sldId id="435" r:id="rId11"/>
    <p:sldId id="436" r:id="rId12"/>
    <p:sldId id="437" r:id="rId13"/>
    <p:sldId id="415" r:id="rId14"/>
    <p:sldId id="416" r:id="rId15"/>
    <p:sldId id="438" r:id="rId16"/>
    <p:sldId id="418" r:id="rId17"/>
    <p:sldId id="287" r:id="rId18"/>
    <p:sldId id="394" r:id="rId19"/>
    <p:sldId id="439" r:id="rId20"/>
    <p:sldId id="440" r:id="rId21"/>
    <p:sldId id="441" r:id="rId22"/>
    <p:sldId id="297" r:id="rId23"/>
    <p:sldId id="298" r:id="rId24"/>
    <p:sldId id="356" r:id="rId25"/>
    <p:sldId id="299" r:id="rId26"/>
    <p:sldId id="357" r:id="rId27"/>
    <p:sldId id="396" r:id="rId28"/>
    <p:sldId id="397" r:id="rId29"/>
    <p:sldId id="405" r:id="rId30"/>
    <p:sldId id="406" r:id="rId31"/>
    <p:sldId id="407" r:id="rId32"/>
    <p:sldId id="388" r:id="rId33"/>
    <p:sldId id="304" r:id="rId34"/>
    <p:sldId id="305" r:id="rId35"/>
    <p:sldId id="306" r:id="rId36"/>
    <p:sldId id="389" r:id="rId37"/>
    <p:sldId id="404" r:id="rId38"/>
    <p:sldId id="445" r:id="rId39"/>
    <p:sldId id="451" r:id="rId40"/>
    <p:sldId id="452" r:id="rId41"/>
    <p:sldId id="443" r:id="rId42"/>
    <p:sldId id="447" r:id="rId43"/>
    <p:sldId id="448" r:id="rId44"/>
    <p:sldId id="442" r:id="rId45"/>
    <p:sldId id="449" r:id="rId46"/>
    <p:sldId id="450" r:id="rId47"/>
    <p:sldId id="446" r:id="rId48"/>
    <p:sldId id="399" r:id="rId49"/>
    <p:sldId id="403" r:id="rId50"/>
    <p:sldId id="337" r:id="rId51"/>
  </p:sldIdLst>
  <p:sldSz cx="18288000" cy="13716000"/>
  <p:notesSz cx="7010400" cy="9296400"/>
  <p:custDataLst>
    <p:tags r:id="rId5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57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FUND" initials="E"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7091"/>
    <a:srgbClr val="0070C0"/>
    <a:srgbClr val="CCE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5" autoAdjust="0"/>
    <p:restoredTop sz="74267" autoAdjust="0"/>
  </p:normalViewPr>
  <p:slideViewPr>
    <p:cSldViewPr>
      <p:cViewPr varScale="1">
        <p:scale>
          <a:sx n="61" d="100"/>
          <a:sy n="61" d="100"/>
        </p:scale>
        <p:origin x="2628" y="108"/>
      </p:cViewPr>
      <p:guideLst>
        <p:guide orient="horz" pos="4320"/>
        <p:guide pos="5760"/>
      </p:guideLst>
    </p:cSldViewPr>
  </p:slideViewPr>
  <p:notesTextViewPr>
    <p:cViewPr>
      <p:scale>
        <a:sx n="3" d="2"/>
        <a:sy n="3" d="2"/>
      </p:scale>
      <p:origin x="0" y="0"/>
    </p:cViewPr>
  </p:notesTextViewPr>
  <p:sorterViewPr>
    <p:cViewPr varScale="1">
      <p:scale>
        <a:sx n="1" d="1"/>
        <a:sy n="1" d="1"/>
      </p:scale>
      <p:origin x="0" y="-29736"/>
    </p:cViewPr>
  </p:sorterViewPr>
  <p:notesViewPr>
    <p:cSldViewPr>
      <p:cViewPr>
        <p:scale>
          <a:sx n="50" d="100"/>
          <a:sy n="50" d="100"/>
        </p:scale>
        <p:origin x="-2880" y="-19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452D29-17A3-4871-9FA6-873F255AB87F}"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en-US"/>
        </a:p>
      </dgm:t>
    </dgm:pt>
    <dgm:pt modelId="{A1308892-8F9E-4EDB-A637-969EA3C3330C}">
      <dgm:prSet/>
      <dgm:spPr>
        <a:ln w="50800">
          <a:solidFill>
            <a:srgbClr val="2F7091"/>
          </a:solidFill>
        </a:ln>
      </dgm:spPr>
      <dgm:t>
        <a:bodyPr/>
        <a:lstStyle/>
        <a:p>
          <a:pPr rtl="0"/>
          <a:r>
            <a:rPr lang="en-US" dirty="0" smtClean="0">
              <a:latin typeface="Calibri" panose="020F0502020204030204" pitchFamily="34" charset="0"/>
            </a:rPr>
            <a:t>Never Married</a:t>
          </a:r>
          <a:endParaRPr lang="en-US" dirty="0">
            <a:latin typeface="Calibri" panose="020F0502020204030204" pitchFamily="34" charset="0"/>
          </a:endParaRPr>
        </a:p>
      </dgm:t>
    </dgm:pt>
    <dgm:pt modelId="{FC82134B-2D9D-4A4D-97D8-1D6B4A7FB2A7}" type="parTrans" cxnId="{3434B847-AE4A-43E9-B1FD-05FF1823FB37}">
      <dgm:prSet/>
      <dgm:spPr/>
      <dgm:t>
        <a:bodyPr/>
        <a:lstStyle/>
        <a:p>
          <a:endParaRPr lang="en-US"/>
        </a:p>
      </dgm:t>
    </dgm:pt>
    <dgm:pt modelId="{A5B416F4-CF8F-4EAC-88F3-82A388409125}" type="sibTrans" cxnId="{3434B847-AE4A-43E9-B1FD-05FF1823FB37}">
      <dgm:prSet/>
      <dgm:spPr/>
      <dgm:t>
        <a:bodyPr/>
        <a:lstStyle/>
        <a:p>
          <a:endParaRPr lang="en-US"/>
        </a:p>
      </dgm:t>
    </dgm:pt>
    <dgm:pt modelId="{1DD734A2-0017-48CB-B100-85A1B1C01B46}">
      <dgm:prSet/>
      <dgm:spPr>
        <a:ln w="50800">
          <a:solidFill>
            <a:srgbClr val="2F7091"/>
          </a:solidFill>
        </a:ln>
      </dgm:spPr>
      <dgm:t>
        <a:bodyPr/>
        <a:lstStyle/>
        <a:p>
          <a:pPr rtl="0"/>
          <a:r>
            <a:rPr lang="en-US" dirty="0" smtClean="0">
              <a:latin typeface="Calibri" panose="020F0502020204030204" pitchFamily="34" charset="0"/>
            </a:rPr>
            <a:t>Unmarried and both parents living together</a:t>
          </a:r>
          <a:endParaRPr lang="en-US" dirty="0">
            <a:latin typeface="Calibri" panose="020F0502020204030204" pitchFamily="34" charset="0"/>
          </a:endParaRPr>
        </a:p>
      </dgm:t>
    </dgm:pt>
    <dgm:pt modelId="{36E9D1FE-87D1-46C7-BE9D-1C359BF89D2D}" type="parTrans" cxnId="{8D25E669-4A08-4318-BFAE-D5FC1A209FC9}">
      <dgm:prSet/>
      <dgm:spPr/>
      <dgm:t>
        <a:bodyPr/>
        <a:lstStyle/>
        <a:p>
          <a:endParaRPr lang="en-US"/>
        </a:p>
      </dgm:t>
    </dgm:pt>
    <dgm:pt modelId="{B5478211-3A82-4992-846F-8FD175A6E2E2}" type="sibTrans" cxnId="{8D25E669-4A08-4318-BFAE-D5FC1A209FC9}">
      <dgm:prSet/>
      <dgm:spPr/>
      <dgm:t>
        <a:bodyPr/>
        <a:lstStyle/>
        <a:p>
          <a:endParaRPr lang="en-US"/>
        </a:p>
      </dgm:t>
    </dgm:pt>
    <dgm:pt modelId="{306FA104-654A-41F9-8834-0E3F2107C6FE}">
      <dgm:prSet/>
      <dgm:spPr>
        <a:ln w="50800">
          <a:solidFill>
            <a:srgbClr val="2F7091"/>
          </a:solidFill>
        </a:ln>
      </dgm:spPr>
      <dgm:t>
        <a:bodyPr/>
        <a:lstStyle/>
        <a:p>
          <a:pPr rtl="0"/>
          <a:r>
            <a:rPr lang="en-US" dirty="0" smtClean="0">
              <a:latin typeface="Calibri" panose="020F0502020204030204" pitchFamily="34" charset="0"/>
            </a:rPr>
            <a:t>Married or Remarried</a:t>
          </a:r>
          <a:endParaRPr lang="en-US" dirty="0">
            <a:latin typeface="Calibri" panose="020F0502020204030204" pitchFamily="34" charset="0"/>
          </a:endParaRPr>
        </a:p>
      </dgm:t>
    </dgm:pt>
    <dgm:pt modelId="{E50170E3-6367-4D70-B9BC-FD2E315FE652}" type="parTrans" cxnId="{278BDF1D-88B1-4272-BB61-59D4BA9CBD53}">
      <dgm:prSet/>
      <dgm:spPr/>
      <dgm:t>
        <a:bodyPr/>
        <a:lstStyle/>
        <a:p>
          <a:endParaRPr lang="en-US"/>
        </a:p>
      </dgm:t>
    </dgm:pt>
    <dgm:pt modelId="{7E90BBB6-64B6-4C40-AFCB-CF997EEE3AC6}" type="sibTrans" cxnId="{278BDF1D-88B1-4272-BB61-59D4BA9CBD53}">
      <dgm:prSet/>
      <dgm:spPr/>
      <dgm:t>
        <a:bodyPr/>
        <a:lstStyle/>
        <a:p>
          <a:endParaRPr lang="en-US"/>
        </a:p>
      </dgm:t>
    </dgm:pt>
    <dgm:pt modelId="{46750AE1-BD54-4A1C-8B14-72C287FE95AB}">
      <dgm:prSet/>
      <dgm:spPr>
        <a:ln w="50800">
          <a:solidFill>
            <a:srgbClr val="2F7091"/>
          </a:solidFill>
        </a:ln>
      </dgm:spPr>
      <dgm:t>
        <a:bodyPr/>
        <a:lstStyle/>
        <a:p>
          <a:pPr rtl="0"/>
          <a:r>
            <a:rPr lang="en-US" dirty="0" smtClean="0">
              <a:latin typeface="Calibri" panose="020F0502020204030204" pitchFamily="34" charset="0"/>
            </a:rPr>
            <a:t>Divorced or Separated</a:t>
          </a:r>
          <a:endParaRPr lang="en-US" dirty="0">
            <a:latin typeface="Calibri" panose="020F0502020204030204" pitchFamily="34" charset="0"/>
          </a:endParaRPr>
        </a:p>
      </dgm:t>
    </dgm:pt>
    <dgm:pt modelId="{F2422A35-C99C-4E72-80C8-9DAD99542956}" type="parTrans" cxnId="{EE565FB9-F6EB-4095-A5B6-51C6DA76A469}">
      <dgm:prSet/>
      <dgm:spPr/>
      <dgm:t>
        <a:bodyPr/>
        <a:lstStyle/>
        <a:p>
          <a:endParaRPr lang="en-US"/>
        </a:p>
      </dgm:t>
    </dgm:pt>
    <dgm:pt modelId="{A963227C-5680-405E-B7EB-2ADDB07755A5}" type="sibTrans" cxnId="{EE565FB9-F6EB-4095-A5B6-51C6DA76A469}">
      <dgm:prSet/>
      <dgm:spPr/>
      <dgm:t>
        <a:bodyPr/>
        <a:lstStyle/>
        <a:p>
          <a:endParaRPr lang="en-US"/>
        </a:p>
      </dgm:t>
    </dgm:pt>
    <dgm:pt modelId="{13BB6B1E-818A-4626-BF59-4A0741C30250}">
      <dgm:prSet/>
      <dgm:spPr>
        <a:ln w="50800">
          <a:solidFill>
            <a:srgbClr val="2F7091"/>
          </a:solidFill>
        </a:ln>
      </dgm:spPr>
      <dgm:t>
        <a:bodyPr/>
        <a:lstStyle/>
        <a:p>
          <a:pPr rtl="0"/>
          <a:r>
            <a:rPr lang="en-US" dirty="0" smtClean="0">
              <a:latin typeface="Calibri" panose="020F0502020204030204" pitchFamily="34" charset="0"/>
            </a:rPr>
            <a:t>Widowed</a:t>
          </a:r>
          <a:endParaRPr lang="en-US" dirty="0">
            <a:latin typeface="Calibri" panose="020F0502020204030204" pitchFamily="34" charset="0"/>
          </a:endParaRPr>
        </a:p>
      </dgm:t>
    </dgm:pt>
    <dgm:pt modelId="{3162C8C5-3C39-4736-9EF2-DDB3209711B4}" type="parTrans" cxnId="{B66F192E-C7BB-4B99-AF8D-7D94A9AC4B78}">
      <dgm:prSet/>
      <dgm:spPr/>
      <dgm:t>
        <a:bodyPr/>
        <a:lstStyle/>
        <a:p>
          <a:endParaRPr lang="en-US"/>
        </a:p>
      </dgm:t>
    </dgm:pt>
    <dgm:pt modelId="{46BFC466-3FBB-4DA5-96B1-A6988DDB703F}" type="sibTrans" cxnId="{B66F192E-C7BB-4B99-AF8D-7D94A9AC4B78}">
      <dgm:prSet/>
      <dgm:spPr/>
      <dgm:t>
        <a:bodyPr/>
        <a:lstStyle/>
        <a:p>
          <a:endParaRPr lang="en-US"/>
        </a:p>
      </dgm:t>
    </dgm:pt>
    <dgm:pt modelId="{20E494EE-2F9E-411E-8F6F-978AE2BE52C2}" type="pres">
      <dgm:prSet presAssocID="{37452D29-17A3-4871-9FA6-873F255AB87F}" presName="linear" presStyleCnt="0">
        <dgm:presLayoutVars>
          <dgm:animLvl val="lvl"/>
          <dgm:resizeHandles val="exact"/>
        </dgm:presLayoutVars>
      </dgm:prSet>
      <dgm:spPr/>
      <dgm:t>
        <a:bodyPr/>
        <a:lstStyle/>
        <a:p>
          <a:endParaRPr lang="en-US"/>
        </a:p>
      </dgm:t>
    </dgm:pt>
    <dgm:pt modelId="{C14A7E44-E010-4799-8CA4-B79576A87CC9}" type="pres">
      <dgm:prSet presAssocID="{A1308892-8F9E-4EDB-A637-969EA3C3330C}" presName="parentText" presStyleLbl="node1" presStyleIdx="0" presStyleCnt="5">
        <dgm:presLayoutVars>
          <dgm:chMax val="0"/>
          <dgm:bulletEnabled val="1"/>
        </dgm:presLayoutVars>
      </dgm:prSet>
      <dgm:spPr/>
      <dgm:t>
        <a:bodyPr/>
        <a:lstStyle/>
        <a:p>
          <a:endParaRPr lang="en-US"/>
        </a:p>
      </dgm:t>
    </dgm:pt>
    <dgm:pt modelId="{A1670E59-AADB-435E-AF26-7C358989027B}" type="pres">
      <dgm:prSet presAssocID="{A5B416F4-CF8F-4EAC-88F3-82A388409125}" presName="spacer" presStyleCnt="0"/>
      <dgm:spPr/>
    </dgm:pt>
    <dgm:pt modelId="{90FB39EF-D4C0-4F2E-BD72-BB9A66EBEB7E}" type="pres">
      <dgm:prSet presAssocID="{1DD734A2-0017-48CB-B100-85A1B1C01B46}" presName="parentText" presStyleLbl="node1" presStyleIdx="1" presStyleCnt="5">
        <dgm:presLayoutVars>
          <dgm:chMax val="0"/>
          <dgm:bulletEnabled val="1"/>
        </dgm:presLayoutVars>
      </dgm:prSet>
      <dgm:spPr/>
      <dgm:t>
        <a:bodyPr/>
        <a:lstStyle/>
        <a:p>
          <a:endParaRPr lang="en-US"/>
        </a:p>
      </dgm:t>
    </dgm:pt>
    <dgm:pt modelId="{0505AC5A-9E1B-4E94-8EF4-C01B485E49C4}" type="pres">
      <dgm:prSet presAssocID="{B5478211-3A82-4992-846F-8FD175A6E2E2}" presName="spacer" presStyleCnt="0"/>
      <dgm:spPr/>
    </dgm:pt>
    <dgm:pt modelId="{0AB151D4-C4CE-40D5-825D-73F69E96B080}" type="pres">
      <dgm:prSet presAssocID="{306FA104-654A-41F9-8834-0E3F2107C6FE}" presName="parentText" presStyleLbl="node1" presStyleIdx="2" presStyleCnt="5">
        <dgm:presLayoutVars>
          <dgm:chMax val="0"/>
          <dgm:bulletEnabled val="1"/>
        </dgm:presLayoutVars>
      </dgm:prSet>
      <dgm:spPr/>
      <dgm:t>
        <a:bodyPr/>
        <a:lstStyle/>
        <a:p>
          <a:endParaRPr lang="en-US"/>
        </a:p>
      </dgm:t>
    </dgm:pt>
    <dgm:pt modelId="{510FE915-00E1-46F3-882D-B491DDC1CEE7}" type="pres">
      <dgm:prSet presAssocID="{7E90BBB6-64B6-4C40-AFCB-CF997EEE3AC6}" presName="spacer" presStyleCnt="0"/>
      <dgm:spPr/>
    </dgm:pt>
    <dgm:pt modelId="{C180B8E3-7BEA-42EA-B5F8-F15BE8FEEC01}" type="pres">
      <dgm:prSet presAssocID="{46750AE1-BD54-4A1C-8B14-72C287FE95AB}" presName="parentText" presStyleLbl="node1" presStyleIdx="3" presStyleCnt="5">
        <dgm:presLayoutVars>
          <dgm:chMax val="0"/>
          <dgm:bulletEnabled val="1"/>
        </dgm:presLayoutVars>
      </dgm:prSet>
      <dgm:spPr/>
      <dgm:t>
        <a:bodyPr/>
        <a:lstStyle/>
        <a:p>
          <a:endParaRPr lang="en-US"/>
        </a:p>
      </dgm:t>
    </dgm:pt>
    <dgm:pt modelId="{D9E86397-2A6A-4126-9219-8A07F29043F0}" type="pres">
      <dgm:prSet presAssocID="{A963227C-5680-405E-B7EB-2ADDB07755A5}" presName="spacer" presStyleCnt="0"/>
      <dgm:spPr/>
    </dgm:pt>
    <dgm:pt modelId="{EE8611E7-257B-4E6B-9E70-E8D845B1ACBA}" type="pres">
      <dgm:prSet presAssocID="{13BB6B1E-818A-4626-BF59-4A0741C30250}" presName="parentText" presStyleLbl="node1" presStyleIdx="4" presStyleCnt="5">
        <dgm:presLayoutVars>
          <dgm:chMax val="0"/>
          <dgm:bulletEnabled val="1"/>
        </dgm:presLayoutVars>
      </dgm:prSet>
      <dgm:spPr/>
      <dgm:t>
        <a:bodyPr/>
        <a:lstStyle/>
        <a:p>
          <a:endParaRPr lang="en-US"/>
        </a:p>
      </dgm:t>
    </dgm:pt>
  </dgm:ptLst>
  <dgm:cxnLst>
    <dgm:cxn modelId="{C0D47CB7-834B-41D8-80B0-B39330129402}" type="presOf" srcId="{1DD734A2-0017-48CB-B100-85A1B1C01B46}" destId="{90FB39EF-D4C0-4F2E-BD72-BB9A66EBEB7E}" srcOrd="0" destOrd="0" presId="urn:microsoft.com/office/officeart/2005/8/layout/vList2"/>
    <dgm:cxn modelId="{8D25E669-4A08-4318-BFAE-D5FC1A209FC9}" srcId="{37452D29-17A3-4871-9FA6-873F255AB87F}" destId="{1DD734A2-0017-48CB-B100-85A1B1C01B46}" srcOrd="1" destOrd="0" parTransId="{36E9D1FE-87D1-46C7-BE9D-1C359BF89D2D}" sibTransId="{B5478211-3A82-4992-846F-8FD175A6E2E2}"/>
    <dgm:cxn modelId="{EE565FB9-F6EB-4095-A5B6-51C6DA76A469}" srcId="{37452D29-17A3-4871-9FA6-873F255AB87F}" destId="{46750AE1-BD54-4A1C-8B14-72C287FE95AB}" srcOrd="3" destOrd="0" parTransId="{F2422A35-C99C-4E72-80C8-9DAD99542956}" sibTransId="{A963227C-5680-405E-B7EB-2ADDB07755A5}"/>
    <dgm:cxn modelId="{278BDF1D-88B1-4272-BB61-59D4BA9CBD53}" srcId="{37452D29-17A3-4871-9FA6-873F255AB87F}" destId="{306FA104-654A-41F9-8834-0E3F2107C6FE}" srcOrd="2" destOrd="0" parTransId="{E50170E3-6367-4D70-B9BC-FD2E315FE652}" sibTransId="{7E90BBB6-64B6-4C40-AFCB-CF997EEE3AC6}"/>
    <dgm:cxn modelId="{743158F2-47A4-483C-9D94-1082DF9BC18D}" type="presOf" srcId="{A1308892-8F9E-4EDB-A637-969EA3C3330C}" destId="{C14A7E44-E010-4799-8CA4-B79576A87CC9}" srcOrd="0" destOrd="0" presId="urn:microsoft.com/office/officeart/2005/8/layout/vList2"/>
    <dgm:cxn modelId="{3434B847-AE4A-43E9-B1FD-05FF1823FB37}" srcId="{37452D29-17A3-4871-9FA6-873F255AB87F}" destId="{A1308892-8F9E-4EDB-A637-969EA3C3330C}" srcOrd="0" destOrd="0" parTransId="{FC82134B-2D9D-4A4D-97D8-1D6B4A7FB2A7}" sibTransId="{A5B416F4-CF8F-4EAC-88F3-82A388409125}"/>
    <dgm:cxn modelId="{B66F192E-C7BB-4B99-AF8D-7D94A9AC4B78}" srcId="{37452D29-17A3-4871-9FA6-873F255AB87F}" destId="{13BB6B1E-818A-4626-BF59-4A0741C30250}" srcOrd="4" destOrd="0" parTransId="{3162C8C5-3C39-4736-9EF2-DDB3209711B4}" sibTransId="{46BFC466-3FBB-4DA5-96B1-A6988DDB703F}"/>
    <dgm:cxn modelId="{5D6580D8-124E-4389-908C-4EEADEBD7A6D}" type="presOf" srcId="{306FA104-654A-41F9-8834-0E3F2107C6FE}" destId="{0AB151D4-C4CE-40D5-825D-73F69E96B080}" srcOrd="0" destOrd="0" presId="urn:microsoft.com/office/officeart/2005/8/layout/vList2"/>
    <dgm:cxn modelId="{8C6AC466-4270-4850-8B55-D4D0B6C244E9}" type="presOf" srcId="{37452D29-17A3-4871-9FA6-873F255AB87F}" destId="{20E494EE-2F9E-411E-8F6F-978AE2BE52C2}" srcOrd="0" destOrd="0" presId="urn:microsoft.com/office/officeart/2005/8/layout/vList2"/>
    <dgm:cxn modelId="{3AD17229-8077-4D29-AAD4-5DC5B600E355}" type="presOf" srcId="{13BB6B1E-818A-4626-BF59-4A0741C30250}" destId="{EE8611E7-257B-4E6B-9E70-E8D845B1ACBA}" srcOrd="0" destOrd="0" presId="urn:microsoft.com/office/officeart/2005/8/layout/vList2"/>
    <dgm:cxn modelId="{535878A1-E6E8-4A45-B008-F84AE9EFE95F}" type="presOf" srcId="{46750AE1-BD54-4A1C-8B14-72C287FE95AB}" destId="{C180B8E3-7BEA-42EA-B5F8-F15BE8FEEC01}" srcOrd="0" destOrd="0" presId="urn:microsoft.com/office/officeart/2005/8/layout/vList2"/>
    <dgm:cxn modelId="{6648CFA0-B57B-41FF-87F9-005B12355BF9}" type="presParOf" srcId="{20E494EE-2F9E-411E-8F6F-978AE2BE52C2}" destId="{C14A7E44-E010-4799-8CA4-B79576A87CC9}" srcOrd="0" destOrd="0" presId="urn:microsoft.com/office/officeart/2005/8/layout/vList2"/>
    <dgm:cxn modelId="{9677007C-765F-48E8-AB93-91CE80B62D0A}" type="presParOf" srcId="{20E494EE-2F9E-411E-8F6F-978AE2BE52C2}" destId="{A1670E59-AADB-435E-AF26-7C358989027B}" srcOrd="1" destOrd="0" presId="urn:microsoft.com/office/officeart/2005/8/layout/vList2"/>
    <dgm:cxn modelId="{486988A9-E732-4079-B720-FE21FEE88E3B}" type="presParOf" srcId="{20E494EE-2F9E-411E-8F6F-978AE2BE52C2}" destId="{90FB39EF-D4C0-4F2E-BD72-BB9A66EBEB7E}" srcOrd="2" destOrd="0" presId="urn:microsoft.com/office/officeart/2005/8/layout/vList2"/>
    <dgm:cxn modelId="{6C700BD4-0EF3-419B-A002-BB9A89EB4611}" type="presParOf" srcId="{20E494EE-2F9E-411E-8F6F-978AE2BE52C2}" destId="{0505AC5A-9E1B-4E94-8EF4-C01B485E49C4}" srcOrd="3" destOrd="0" presId="urn:microsoft.com/office/officeart/2005/8/layout/vList2"/>
    <dgm:cxn modelId="{334D1CC7-FA2F-49D4-ADAC-571A2F5A2D93}" type="presParOf" srcId="{20E494EE-2F9E-411E-8F6F-978AE2BE52C2}" destId="{0AB151D4-C4CE-40D5-825D-73F69E96B080}" srcOrd="4" destOrd="0" presId="urn:microsoft.com/office/officeart/2005/8/layout/vList2"/>
    <dgm:cxn modelId="{E4DC8ABB-60CA-4A3D-8B3E-87CA4CA2EF0F}" type="presParOf" srcId="{20E494EE-2F9E-411E-8F6F-978AE2BE52C2}" destId="{510FE915-00E1-46F3-882D-B491DDC1CEE7}" srcOrd="5" destOrd="0" presId="urn:microsoft.com/office/officeart/2005/8/layout/vList2"/>
    <dgm:cxn modelId="{D3D81B34-5653-4D1F-BB86-000C4EEA8386}" type="presParOf" srcId="{20E494EE-2F9E-411E-8F6F-978AE2BE52C2}" destId="{C180B8E3-7BEA-42EA-B5F8-F15BE8FEEC01}" srcOrd="6" destOrd="0" presId="urn:microsoft.com/office/officeart/2005/8/layout/vList2"/>
    <dgm:cxn modelId="{C409883B-84C4-4CC9-8CF7-59F7A68D0305}" type="presParOf" srcId="{20E494EE-2F9E-411E-8F6F-978AE2BE52C2}" destId="{D9E86397-2A6A-4126-9219-8A07F29043F0}" srcOrd="7" destOrd="0" presId="urn:microsoft.com/office/officeart/2005/8/layout/vList2"/>
    <dgm:cxn modelId="{8F19876A-CB25-4EF5-B24B-369372757CA9}" type="presParOf" srcId="{20E494EE-2F9E-411E-8F6F-978AE2BE52C2}" destId="{EE8611E7-257B-4E6B-9E70-E8D845B1ACB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A7E44-E010-4799-8CA4-B79576A87CC9}">
      <dsp:nvSpPr>
        <dsp:cNvPr id="0" name=""/>
        <dsp:cNvSpPr/>
      </dsp:nvSpPr>
      <dsp:spPr>
        <a:xfrm>
          <a:off x="0" y="53181"/>
          <a:ext cx="16459200" cy="1559025"/>
        </a:xfrm>
        <a:prstGeom prst="roundRect">
          <a:avLst/>
        </a:prstGeom>
        <a:solidFill>
          <a:schemeClr val="lt1">
            <a:hueOff val="0"/>
            <a:satOff val="0"/>
            <a:lumOff val="0"/>
            <a:alphaOff val="0"/>
          </a:schemeClr>
        </a:solidFill>
        <a:ln w="50800" cap="flat" cmpd="sng" algn="ctr">
          <a:solidFill>
            <a:srgbClr val="2F709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kern="1200" dirty="0" smtClean="0">
              <a:latin typeface="Calibri" panose="020F0502020204030204" pitchFamily="34" charset="0"/>
            </a:rPr>
            <a:t>Never Married</a:t>
          </a:r>
          <a:endParaRPr lang="en-US" sz="6500" kern="1200" dirty="0">
            <a:latin typeface="Calibri" panose="020F0502020204030204" pitchFamily="34" charset="0"/>
          </a:endParaRPr>
        </a:p>
      </dsp:txBody>
      <dsp:txXfrm>
        <a:off x="76105" y="129286"/>
        <a:ext cx="16306990" cy="1406815"/>
      </dsp:txXfrm>
    </dsp:sp>
    <dsp:sp modelId="{90FB39EF-D4C0-4F2E-BD72-BB9A66EBEB7E}">
      <dsp:nvSpPr>
        <dsp:cNvPr id="0" name=""/>
        <dsp:cNvSpPr/>
      </dsp:nvSpPr>
      <dsp:spPr>
        <a:xfrm>
          <a:off x="0" y="1799406"/>
          <a:ext cx="16459200" cy="1559025"/>
        </a:xfrm>
        <a:prstGeom prst="roundRect">
          <a:avLst/>
        </a:prstGeom>
        <a:solidFill>
          <a:schemeClr val="lt1">
            <a:hueOff val="0"/>
            <a:satOff val="0"/>
            <a:lumOff val="0"/>
            <a:alphaOff val="0"/>
          </a:schemeClr>
        </a:solidFill>
        <a:ln w="50800" cap="flat" cmpd="sng" algn="ctr">
          <a:solidFill>
            <a:srgbClr val="2F709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kern="1200" dirty="0" smtClean="0">
              <a:latin typeface="Calibri" panose="020F0502020204030204" pitchFamily="34" charset="0"/>
            </a:rPr>
            <a:t>Unmarried and both parents living together</a:t>
          </a:r>
          <a:endParaRPr lang="en-US" sz="6500" kern="1200" dirty="0">
            <a:latin typeface="Calibri" panose="020F0502020204030204" pitchFamily="34" charset="0"/>
          </a:endParaRPr>
        </a:p>
      </dsp:txBody>
      <dsp:txXfrm>
        <a:off x="76105" y="1875511"/>
        <a:ext cx="16306990" cy="1406815"/>
      </dsp:txXfrm>
    </dsp:sp>
    <dsp:sp modelId="{0AB151D4-C4CE-40D5-825D-73F69E96B080}">
      <dsp:nvSpPr>
        <dsp:cNvPr id="0" name=""/>
        <dsp:cNvSpPr/>
      </dsp:nvSpPr>
      <dsp:spPr>
        <a:xfrm>
          <a:off x="0" y="3545631"/>
          <a:ext cx="16459200" cy="1559025"/>
        </a:xfrm>
        <a:prstGeom prst="roundRect">
          <a:avLst/>
        </a:prstGeom>
        <a:solidFill>
          <a:schemeClr val="lt1">
            <a:hueOff val="0"/>
            <a:satOff val="0"/>
            <a:lumOff val="0"/>
            <a:alphaOff val="0"/>
          </a:schemeClr>
        </a:solidFill>
        <a:ln w="50800" cap="flat" cmpd="sng" algn="ctr">
          <a:solidFill>
            <a:srgbClr val="2F709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kern="1200" dirty="0" smtClean="0">
              <a:latin typeface="Calibri" panose="020F0502020204030204" pitchFamily="34" charset="0"/>
            </a:rPr>
            <a:t>Married or Remarried</a:t>
          </a:r>
          <a:endParaRPr lang="en-US" sz="6500" kern="1200" dirty="0">
            <a:latin typeface="Calibri" panose="020F0502020204030204" pitchFamily="34" charset="0"/>
          </a:endParaRPr>
        </a:p>
      </dsp:txBody>
      <dsp:txXfrm>
        <a:off x="76105" y="3621736"/>
        <a:ext cx="16306990" cy="1406815"/>
      </dsp:txXfrm>
    </dsp:sp>
    <dsp:sp modelId="{C180B8E3-7BEA-42EA-B5F8-F15BE8FEEC01}">
      <dsp:nvSpPr>
        <dsp:cNvPr id="0" name=""/>
        <dsp:cNvSpPr/>
      </dsp:nvSpPr>
      <dsp:spPr>
        <a:xfrm>
          <a:off x="0" y="5291856"/>
          <a:ext cx="16459200" cy="1559025"/>
        </a:xfrm>
        <a:prstGeom prst="roundRect">
          <a:avLst/>
        </a:prstGeom>
        <a:solidFill>
          <a:schemeClr val="lt1">
            <a:hueOff val="0"/>
            <a:satOff val="0"/>
            <a:lumOff val="0"/>
            <a:alphaOff val="0"/>
          </a:schemeClr>
        </a:solidFill>
        <a:ln w="50800" cap="flat" cmpd="sng" algn="ctr">
          <a:solidFill>
            <a:srgbClr val="2F709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kern="1200" dirty="0" smtClean="0">
              <a:latin typeface="Calibri" panose="020F0502020204030204" pitchFamily="34" charset="0"/>
            </a:rPr>
            <a:t>Divorced or Separated</a:t>
          </a:r>
          <a:endParaRPr lang="en-US" sz="6500" kern="1200" dirty="0">
            <a:latin typeface="Calibri" panose="020F0502020204030204" pitchFamily="34" charset="0"/>
          </a:endParaRPr>
        </a:p>
      </dsp:txBody>
      <dsp:txXfrm>
        <a:off x="76105" y="5367961"/>
        <a:ext cx="16306990" cy="1406815"/>
      </dsp:txXfrm>
    </dsp:sp>
    <dsp:sp modelId="{EE8611E7-257B-4E6B-9E70-E8D845B1ACBA}">
      <dsp:nvSpPr>
        <dsp:cNvPr id="0" name=""/>
        <dsp:cNvSpPr/>
      </dsp:nvSpPr>
      <dsp:spPr>
        <a:xfrm>
          <a:off x="0" y="7038081"/>
          <a:ext cx="16459200" cy="1559025"/>
        </a:xfrm>
        <a:prstGeom prst="roundRect">
          <a:avLst/>
        </a:prstGeom>
        <a:solidFill>
          <a:schemeClr val="lt1">
            <a:hueOff val="0"/>
            <a:satOff val="0"/>
            <a:lumOff val="0"/>
            <a:alphaOff val="0"/>
          </a:schemeClr>
        </a:solidFill>
        <a:ln w="50800" cap="flat" cmpd="sng" algn="ctr">
          <a:solidFill>
            <a:srgbClr val="2F709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kern="1200" dirty="0" smtClean="0">
              <a:latin typeface="Calibri" panose="020F0502020204030204" pitchFamily="34" charset="0"/>
            </a:rPr>
            <a:t>Widowed</a:t>
          </a:r>
          <a:endParaRPr lang="en-US" sz="6500" kern="1200" dirty="0">
            <a:latin typeface="Calibri" panose="020F0502020204030204" pitchFamily="34" charset="0"/>
          </a:endParaRPr>
        </a:p>
      </dsp:txBody>
      <dsp:txXfrm>
        <a:off x="76105" y="7114186"/>
        <a:ext cx="16306990" cy="14068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6"/>
            <a:ext cx="3038145" cy="464205"/>
          </a:xfrm>
          <a:prstGeom prst="rect">
            <a:avLst/>
          </a:prstGeom>
        </p:spPr>
        <p:txBody>
          <a:bodyPr vert="horz" lIns="88082" tIns="44042" rIns="88082" bIns="44042" rtlCol="0"/>
          <a:lstStyle>
            <a:lvl1pPr algn="l">
              <a:defRPr sz="1200"/>
            </a:lvl1pPr>
          </a:lstStyle>
          <a:p>
            <a:endParaRPr lang="en-US"/>
          </a:p>
        </p:txBody>
      </p:sp>
      <p:sp>
        <p:nvSpPr>
          <p:cNvPr id="3" name="Date Placeholder 2"/>
          <p:cNvSpPr>
            <a:spLocks noGrp="1"/>
          </p:cNvSpPr>
          <p:nvPr>
            <p:ph type="dt" sz="quarter" idx="1"/>
          </p:nvPr>
        </p:nvSpPr>
        <p:spPr>
          <a:xfrm>
            <a:off x="3970735" y="6"/>
            <a:ext cx="3038145" cy="464205"/>
          </a:xfrm>
          <a:prstGeom prst="rect">
            <a:avLst/>
          </a:prstGeom>
        </p:spPr>
        <p:txBody>
          <a:bodyPr vert="horz" lIns="88082" tIns="44042" rIns="88082" bIns="44042" rtlCol="0"/>
          <a:lstStyle>
            <a:lvl1pPr algn="r">
              <a:defRPr sz="1200"/>
            </a:lvl1pPr>
          </a:lstStyle>
          <a:p>
            <a:fld id="{54E1899E-1CBD-492F-A28D-1E88BC47957A}" type="datetimeFigureOut">
              <a:rPr lang="en-US" smtClean="0"/>
              <a:pPr/>
              <a:t>8/24/2017</a:t>
            </a:fld>
            <a:endParaRPr lang="en-US"/>
          </a:p>
        </p:txBody>
      </p:sp>
      <p:sp>
        <p:nvSpPr>
          <p:cNvPr id="4" name="Footer Placeholder 3"/>
          <p:cNvSpPr>
            <a:spLocks noGrp="1"/>
          </p:cNvSpPr>
          <p:nvPr>
            <p:ph type="ftr" sz="quarter" idx="2"/>
          </p:nvPr>
        </p:nvSpPr>
        <p:spPr>
          <a:xfrm>
            <a:off x="4" y="8830664"/>
            <a:ext cx="3038145" cy="464205"/>
          </a:xfrm>
          <a:prstGeom prst="rect">
            <a:avLst/>
          </a:prstGeom>
        </p:spPr>
        <p:txBody>
          <a:bodyPr vert="horz" lIns="88082" tIns="44042" rIns="88082" bIns="44042" rtlCol="0" anchor="b"/>
          <a:lstStyle>
            <a:lvl1pPr algn="l">
              <a:defRPr sz="1200"/>
            </a:lvl1pPr>
          </a:lstStyle>
          <a:p>
            <a:endParaRPr lang="en-US"/>
          </a:p>
        </p:txBody>
      </p:sp>
      <p:sp>
        <p:nvSpPr>
          <p:cNvPr id="5" name="Slide Number Placeholder 4"/>
          <p:cNvSpPr>
            <a:spLocks noGrp="1"/>
          </p:cNvSpPr>
          <p:nvPr>
            <p:ph type="sldNum" sz="quarter" idx="3"/>
          </p:nvPr>
        </p:nvSpPr>
        <p:spPr>
          <a:xfrm>
            <a:off x="3970735" y="8830664"/>
            <a:ext cx="3038145" cy="464205"/>
          </a:xfrm>
          <a:prstGeom prst="rect">
            <a:avLst/>
          </a:prstGeom>
        </p:spPr>
        <p:txBody>
          <a:bodyPr vert="horz" lIns="88082" tIns="44042" rIns="88082" bIns="44042" rtlCol="0" anchor="b"/>
          <a:lstStyle>
            <a:lvl1pPr algn="r">
              <a:defRPr sz="1200"/>
            </a:lvl1pPr>
          </a:lstStyle>
          <a:p>
            <a:fld id="{310CAB0C-21E8-4C52-B81D-4E26AB79DF4A}" type="slidenum">
              <a:rPr lang="en-US" smtClean="0"/>
              <a:pPr/>
              <a:t>‹#›</a:t>
            </a:fld>
            <a:endParaRPr lang="en-US"/>
          </a:p>
        </p:txBody>
      </p:sp>
    </p:spTree>
    <p:extLst>
      <p:ext uri="{BB962C8B-B14F-4D97-AF65-F5344CB8AC3E}">
        <p14:creationId xmlns:p14="http://schemas.microsoft.com/office/powerpoint/2010/main" val="2915977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6"/>
            <a:ext cx="3038145" cy="464205"/>
          </a:xfrm>
          <a:prstGeom prst="rect">
            <a:avLst/>
          </a:prstGeom>
        </p:spPr>
        <p:txBody>
          <a:bodyPr vert="horz" lIns="93113" tIns="46556" rIns="93113" bIns="46556" rtlCol="0"/>
          <a:lstStyle>
            <a:lvl1pPr algn="l">
              <a:defRPr sz="1300">
                <a:latin typeface="Arial" charset="0"/>
              </a:defRPr>
            </a:lvl1pPr>
          </a:lstStyle>
          <a:p>
            <a:pPr>
              <a:defRPr/>
            </a:pPr>
            <a:endParaRPr lang="en-US"/>
          </a:p>
        </p:txBody>
      </p:sp>
      <p:sp>
        <p:nvSpPr>
          <p:cNvPr id="3" name="Date Placeholder 2"/>
          <p:cNvSpPr>
            <a:spLocks noGrp="1"/>
          </p:cNvSpPr>
          <p:nvPr>
            <p:ph type="dt" idx="1"/>
          </p:nvPr>
        </p:nvSpPr>
        <p:spPr>
          <a:xfrm>
            <a:off x="3970735" y="6"/>
            <a:ext cx="3038145" cy="464205"/>
          </a:xfrm>
          <a:prstGeom prst="rect">
            <a:avLst/>
          </a:prstGeom>
        </p:spPr>
        <p:txBody>
          <a:bodyPr vert="horz" lIns="93113" tIns="46556" rIns="93113" bIns="46556" rtlCol="0"/>
          <a:lstStyle>
            <a:lvl1pPr algn="r">
              <a:defRPr sz="1300">
                <a:latin typeface="Arial" charset="0"/>
              </a:defRPr>
            </a:lvl1pPr>
          </a:lstStyle>
          <a:p>
            <a:pPr>
              <a:defRPr/>
            </a:pPr>
            <a:fld id="{30F1CDBD-0080-4125-A9D8-647552FBBEEF}" type="datetimeFigureOut">
              <a:rPr lang="en-US"/>
              <a:pPr>
                <a:defRPr/>
              </a:pPr>
              <a:t>8/24/2017</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13" tIns="46556" rIns="93113" bIns="46556" rtlCol="0" anchor="ctr"/>
          <a:lstStyle/>
          <a:p>
            <a:pPr lvl="0"/>
            <a:endParaRPr lang="en-US" noProof="0" smtClean="0"/>
          </a:p>
        </p:txBody>
      </p:sp>
      <p:sp>
        <p:nvSpPr>
          <p:cNvPr id="5" name="Notes Placeholder 4"/>
          <p:cNvSpPr>
            <a:spLocks noGrp="1"/>
          </p:cNvSpPr>
          <p:nvPr>
            <p:ph type="body" sz="quarter" idx="3"/>
          </p:nvPr>
        </p:nvSpPr>
        <p:spPr>
          <a:xfrm>
            <a:off x="701349" y="4416104"/>
            <a:ext cx="5607711" cy="4182457"/>
          </a:xfrm>
          <a:prstGeom prst="rect">
            <a:avLst/>
          </a:prstGeom>
        </p:spPr>
        <p:txBody>
          <a:bodyPr vert="horz" lIns="93113" tIns="46556" rIns="93113" bIns="4655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4" y="8830664"/>
            <a:ext cx="3038145" cy="464205"/>
          </a:xfrm>
          <a:prstGeom prst="rect">
            <a:avLst/>
          </a:prstGeom>
        </p:spPr>
        <p:txBody>
          <a:bodyPr vert="horz" lIns="93113" tIns="46556" rIns="93113" bIns="46556" rtlCol="0" anchor="b"/>
          <a:lstStyle>
            <a:lvl1pPr algn="l">
              <a:defRPr sz="1300">
                <a:latin typeface="Arial" charset="0"/>
              </a:defRPr>
            </a:lvl1pPr>
          </a:lstStyle>
          <a:p>
            <a:pPr>
              <a:defRPr/>
            </a:pPr>
            <a:endParaRPr lang="en-US"/>
          </a:p>
        </p:txBody>
      </p:sp>
      <p:sp>
        <p:nvSpPr>
          <p:cNvPr id="7" name="Slide Number Placeholder 6"/>
          <p:cNvSpPr>
            <a:spLocks noGrp="1"/>
          </p:cNvSpPr>
          <p:nvPr>
            <p:ph type="sldNum" sz="quarter" idx="5"/>
          </p:nvPr>
        </p:nvSpPr>
        <p:spPr>
          <a:xfrm>
            <a:off x="3970735" y="8830664"/>
            <a:ext cx="3038145" cy="464205"/>
          </a:xfrm>
          <a:prstGeom prst="rect">
            <a:avLst/>
          </a:prstGeom>
        </p:spPr>
        <p:txBody>
          <a:bodyPr vert="horz" lIns="93113" tIns="46556" rIns="93113" bIns="46556" rtlCol="0" anchor="b"/>
          <a:lstStyle>
            <a:lvl1pPr algn="r">
              <a:defRPr sz="1300">
                <a:latin typeface="Arial" charset="0"/>
              </a:defRPr>
            </a:lvl1pPr>
          </a:lstStyle>
          <a:p>
            <a:pPr>
              <a:defRPr/>
            </a:pPr>
            <a:fld id="{B49FE439-6AEF-4ABE-9694-6D2757D7006A}" type="slidenum">
              <a:rPr lang="en-US"/>
              <a:pPr>
                <a:defRPr/>
              </a:pPr>
              <a:t>‹#›</a:t>
            </a:fld>
            <a:endParaRPr lang="en-US"/>
          </a:p>
        </p:txBody>
      </p:sp>
    </p:spTree>
    <p:extLst>
      <p:ext uri="{BB962C8B-B14F-4D97-AF65-F5344CB8AC3E}">
        <p14:creationId xmlns:p14="http://schemas.microsoft.com/office/powerpoint/2010/main" val="2602921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300" kern="1200">
        <a:solidFill>
          <a:schemeClr val="tx1"/>
        </a:solidFill>
        <a:latin typeface="+mn-lt"/>
        <a:ea typeface="+mn-ea"/>
        <a:cs typeface="+mn-cs"/>
      </a:defRPr>
    </a:lvl1pPr>
    <a:lvl2pPr marL="888164" algn="l" rtl="0" eaLnBrk="0" fontAlgn="base" hangingPunct="0">
      <a:spcBef>
        <a:spcPct val="30000"/>
      </a:spcBef>
      <a:spcAft>
        <a:spcPct val="0"/>
      </a:spcAft>
      <a:defRPr sz="2300" kern="1200">
        <a:solidFill>
          <a:schemeClr val="tx1"/>
        </a:solidFill>
        <a:latin typeface="+mn-lt"/>
        <a:ea typeface="+mn-ea"/>
        <a:cs typeface="+mn-cs"/>
      </a:defRPr>
    </a:lvl2pPr>
    <a:lvl3pPr marL="1776329" algn="l" rtl="0" eaLnBrk="0" fontAlgn="base" hangingPunct="0">
      <a:spcBef>
        <a:spcPct val="30000"/>
      </a:spcBef>
      <a:spcAft>
        <a:spcPct val="0"/>
      </a:spcAft>
      <a:defRPr sz="2300" kern="1200">
        <a:solidFill>
          <a:schemeClr val="tx1"/>
        </a:solidFill>
        <a:latin typeface="+mn-lt"/>
        <a:ea typeface="+mn-ea"/>
        <a:cs typeface="+mn-cs"/>
      </a:defRPr>
    </a:lvl3pPr>
    <a:lvl4pPr marL="2664494" algn="l" rtl="0" eaLnBrk="0" fontAlgn="base" hangingPunct="0">
      <a:spcBef>
        <a:spcPct val="30000"/>
      </a:spcBef>
      <a:spcAft>
        <a:spcPct val="0"/>
      </a:spcAft>
      <a:defRPr sz="2300" kern="1200">
        <a:solidFill>
          <a:schemeClr val="tx1"/>
        </a:solidFill>
        <a:latin typeface="+mn-lt"/>
        <a:ea typeface="+mn-ea"/>
        <a:cs typeface="+mn-cs"/>
      </a:defRPr>
    </a:lvl4pPr>
    <a:lvl5pPr marL="3552658" algn="l" rtl="0" eaLnBrk="0" fontAlgn="base" hangingPunct="0">
      <a:spcBef>
        <a:spcPct val="30000"/>
      </a:spcBef>
      <a:spcAft>
        <a:spcPct val="0"/>
      </a:spcAft>
      <a:defRPr sz="2300" kern="1200">
        <a:solidFill>
          <a:schemeClr val="tx1"/>
        </a:solidFill>
        <a:latin typeface="+mn-lt"/>
        <a:ea typeface="+mn-ea"/>
        <a:cs typeface="+mn-cs"/>
      </a:defRPr>
    </a:lvl5pPr>
    <a:lvl6pPr marL="4440823" algn="l" defTabSz="1776329" rtl="0" eaLnBrk="1" latinLnBrk="0" hangingPunct="1">
      <a:defRPr sz="2300" kern="1200">
        <a:solidFill>
          <a:schemeClr val="tx1"/>
        </a:solidFill>
        <a:latin typeface="+mn-lt"/>
        <a:ea typeface="+mn-ea"/>
        <a:cs typeface="+mn-cs"/>
      </a:defRPr>
    </a:lvl6pPr>
    <a:lvl7pPr marL="5328987" algn="l" defTabSz="1776329" rtl="0" eaLnBrk="1" latinLnBrk="0" hangingPunct="1">
      <a:defRPr sz="2300" kern="1200">
        <a:solidFill>
          <a:schemeClr val="tx1"/>
        </a:solidFill>
        <a:latin typeface="+mn-lt"/>
        <a:ea typeface="+mn-ea"/>
        <a:cs typeface="+mn-cs"/>
      </a:defRPr>
    </a:lvl7pPr>
    <a:lvl8pPr marL="6217152" algn="l" defTabSz="1776329" rtl="0" eaLnBrk="1" latinLnBrk="0" hangingPunct="1">
      <a:defRPr sz="2300" kern="1200">
        <a:solidFill>
          <a:schemeClr val="tx1"/>
        </a:solidFill>
        <a:latin typeface="+mn-lt"/>
        <a:ea typeface="+mn-ea"/>
        <a:cs typeface="+mn-cs"/>
      </a:defRPr>
    </a:lvl8pPr>
    <a:lvl9pPr marL="7105317" algn="l" defTabSz="1776329" rtl="0" eaLnBrk="1" latinLnBrk="0" hangingPunct="1">
      <a:defRPr sz="2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llegescorecard.ed.go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r>
              <a:rPr lang="en-US" sz="1700" dirty="0"/>
              <a:t>Welcome to the High School Counselors Workshop, sponsored by the </a:t>
            </a:r>
            <a:r>
              <a:rPr lang="en-US" sz="1700" dirty="0" smtClean="0"/>
              <a:t>California Community Colleges Student Financial</a:t>
            </a:r>
            <a:r>
              <a:rPr lang="en-US" sz="1700" baseline="0" dirty="0" smtClean="0"/>
              <a:t> Aid Administrators Association (CCCSFAAA), the </a:t>
            </a:r>
            <a:r>
              <a:rPr lang="en-US" sz="1700" dirty="0" smtClean="0"/>
              <a:t>California </a:t>
            </a:r>
            <a:r>
              <a:rPr lang="en-US" sz="1700" dirty="0"/>
              <a:t>Association of Student Financial Aid Administrators (CASFAA</a:t>
            </a:r>
            <a:r>
              <a:rPr lang="en-US" sz="1700" dirty="0" smtClean="0"/>
              <a:t>),</a:t>
            </a:r>
            <a:r>
              <a:rPr lang="en-US" sz="1700" baseline="0" dirty="0" smtClean="0"/>
              <a:t> </a:t>
            </a:r>
            <a:r>
              <a:rPr lang="en-US" sz="1700" dirty="0" smtClean="0"/>
              <a:t>ECMC </a:t>
            </a:r>
            <a:r>
              <a:rPr lang="en-US" sz="1700" dirty="0"/>
              <a:t>and the California Student Aid Commission (CSAC).</a:t>
            </a:r>
          </a:p>
          <a:p>
            <a:endParaRPr lang="en-US" sz="1700" dirty="0"/>
          </a:p>
          <a:p>
            <a:r>
              <a:rPr lang="en-US" sz="1700" dirty="0"/>
              <a:t>Today, we’re going to go through a number of updates to the financial aid process, most of them from the federal government, </a:t>
            </a:r>
            <a:r>
              <a:rPr lang="en-US" sz="1700" dirty="0" smtClean="0"/>
              <a:t>the </a:t>
            </a:r>
            <a:r>
              <a:rPr lang="en-US" sz="1700" dirty="0"/>
              <a:t>FAFSA </a:t>
            </a:r>
            <a:r>
              <a:rPr lang="en-US" sz="1700" dirty="0" smtClean="0"/>
              <a:t>process, and special situations you probably have all heard</a:t>
            </a:r>
            <a:r>
              <a:rPr lang="en-US" sz="1700" baseline="0" dirty="0" smtClean="0"/>
              <a:t> from your most at-risk students</a:t>
            </a:r>
            <a:r>
              <a:rPr lang="en-US" sz="1700" dirty="0" smtClean="0"/>
              <a:t>.  </a:t>
            </a:r>
            <a:r>
              <a:rPr lang="en-US" sz="1700" dirty="0"/>
              <a:t>There aren’t many changes to the FAFSA, </a:t>
            </a:r>
            <a:r>
              <a:rPr lang="en-US" sz="1700" dirty="0" smtClean="0"/>
              <a:t>so we will spend more time</a:t>
            </a:r>
            <a:r>
              <a:rPr lang="en-US" sz="1700" baseline="0" dirty="0" smtClean="0"/>
              <a:t> discussing these special circumstances that need that extra attention.</a:t>
            </a:r>
            <a:endParaRPr lang="en-US" sz="1700" dirty="0"/>
          </a:p>
          <a:p>
            <a:endParaRPr lang="en-US" sz="1700" dirty="0"/>
          </a:p>
          <a:p>
            <a:r>
              <a:rPr lang="en-US" sz="1700" dirty="0"/>
              <a:t>We will have time at the end of the presentation for any questions, so please try to hold questions until then.</a:t>
            </a: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D13CE5-A28F-4415-90A6-277851389249}" type="slidenum">
              <a:rPr lang="en-US" smtClean="0"/>
              <a:pPr/>
              <a:t>1</a:t>
            </a:fld>
            <a:endParaRPr lang="en-US" dirty="0" smtClean="0"/>
          </a:p>
        </p:txBody>
      </p:sp>
    </p:spTree>
    <p:extLst>
      <p:ext uri="{BB962C8B-B14F-4D97-AF65-F5344CB8AC3E}">
        <p14:creationId xmlns:p14="http://schemas.microsoft.com/office/powerpoint/2010/main" val="4269419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spcBef>
                <a:spcPct val="0"/>
              </a:spcBef>
            </a:pPr>
            <a:r>
              <a:rPr lang="en-US" sz="1300" dirty="0" smtClean="0"/>
              <a:t>Lastly, for mid-cycle changes, students who logon</a:t>
            </a:r>
            <a:r>
              <a:rPr lang="en-US" sz="1300" baseline="0" dirty="0" smtClean="0"/>
              <a:t> to the FAFSA.gov website will be given the opportunity to link to the College Scorecard website, listed on the bottom of the slide, to research colleges.  From the College Scorecard website they will be able to transfer up to 10 college selections into their FAFSA.  If fewer than 10 are transferred, the FAFSA applicant can add additional colleges while completing their FAFSA.</a:t>
            </a:r>
            <a:endParaRPr lang="en-US" altLang="en-US" sz="1300" baseline="0"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5985" indent="-275379">
              <a:defRPr>
                <a:solidFill>
                  <a:schemeClr val="tx1"/>
                </a:solidFill>
                <a:latin typeface="Calibri" panose="020F0502020204030204" pitchFamily="34" charset="0"/>
              </a:defRPr>
            </a:lvl2pPr>
            <a:lvl3pPr marL="1101516" indent="-220304">
              <a:defRPr>
                <a:solidFill>
                  <a:schemeClr val="tx1"/>
                </a:solidFill>
                <a:latin typeface="Calibri" panose="020F0502020204030204" pitchFamily="34" charset="0"/>
              </a:defRPr>
            </a:lvl3pPr>
            <a:lvl4pPr marL="1542123" indent="-220304">
              <a:defRPr>
                <a:solidFill>
                  <a:schemeClr val="tx1"/>
                </a:solidFill>
                <a:latin typeface="Calibri" panose="020F0502020204030204" pitchFamily="34" charset="0"/>
              </a:defRPr>
            </a:lvl4pPr>
            <a:lvl5pPr marL="1982729" indent="-220304">
              <a:defRPr>
                <a:solidFill>
                  <a:schemeClr val="tx1"/>
                </a:solidFill>
                <a:latin typeface="Calibri" panose="020F0502020204030204" pitchFamily="34" charset="0"/>
              </a:defRPr>
            </a:lvl5pPr>
            <a:lvl6pPr marL="2423335" indent="-220304" defTabSz="440606" fontAlgn="base">
              <a:spcBef>
                <a:spcPct val="0"/>
              </a:spcBef>
              <a:spcAft>
                <a:spcPct val="0"/>
              </a:spcAft>
              <a:defRPr>
                <a:solidFill>
                  <a:schemeClr val="tx1"/>
                </a:solidFill>
                <a:latin typeface="Calibri" panose="020F0502020204030204" pitchFamily="34" charset="0"/>
              </a:defRPr>
            </a:lvl6pPr>
            <a:lvl7pPr marL="2863942" indent="-220304" defTabSz="440606" fontAlgn="base">
              <a:spcBef>
                <a:spcPct val="0"/>
              </a:spcBef>
              <a:spcAft>
                <a:spcPct val="0"/>
              </a:spcAft>
              <a:defRPr>
                <a:solidFill>
                  <a:schemeClr val="tx1"/>
                </a:solidFill>
                <a:latin typeface="Calibri" panose="020F0502020204030204" pitchFamily="34" charset="0"/>
              </a:defRPr>
            </a:lvl7pPr>
            <a:lvl8pPr marL="3304547" indent="-220304" defTabSz="440606" fontAlgn="base">
              <a:spcBef>
                <a:spcPct val="0"/>
              </a:spcBef>
              <a:spcAft>
                <a:spcPct val="0"/>
              </a:spcAft>
              <a:defRPr>
                <a:solidFill>
                  <a:schemeClr val="tx1"/>
                </a:solidFill>
                <a:latin typeface="Calibri" panose="020F0502020204030204" pitchFamily="34" charset="0"/>
              </a:defRPr>
            </a:lvl8pPr>
            <a:lvl9pPr marL="3745154" indent="-220304" defTabSz="440606" fontAlgn="base">
              <a:spcBef>
                <a:spcPct val="0"/>
              </a:spcBef>
              <a:spcAft>
                <a:spcPct val="0"/>
              </a:spcAft>
              <a:defRPr>
                <a:solidFill>
                  <a:schemeClr val="tx1"/>
                </a:solidFill>
                <a:latin typeface="Calibri" panose="020F0502020204030204" pitchFamily="34" charset="0"/>
              </a:defRPr>
            </a:lvl9pPr>
          </a:lstStyle>
          <a:p>
            <a:fld id="{044119BF-75A8-499D-B770-DE010F4802FC}" type="slidenum">
              <a:rPr lang="en-US" altLang="en-US"/>
              <a:pPr/>
              <a:t>10</a:t>
            </a:fld>
            <a:endParaRPr lang="en-US" altLang="en-US"/>
          </a:p>
        </p:txBody>
      </p:sp>
    </p:spTree>
    <p:extLst>
      <p:ext uri="{BB962C8B-B14F-4D97-AF65-F5344CB8AC3E}">
        <p14:creationId xmlns:p14="http://schemas.microsoft.com/office/powerpoint/2010/main" val="1998268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spcBef>
                <a:spcPct val="0"/>
              </a:spcBef>
            </a:pPr>
            <a:r>
              <a:rPr lang="en-US" sz="1300" dirty="0" smtClean="0"/>
              <a:t>A number of enhancements</a:t>
            </a:r>
            <a:r>
              <a:rPr lang="en-US" sz="1300" baseline="0" dirty="0" smtClean="0"/>
              <a:t> have been made to the Federal Student Aid ID (FSA ID) process, considering the lingering issues students and parents are having in creating, retrieving, and unlocking their FSA IDs.  To assist, students and parents can add a mobile number from a cell phone or other mobile device to their FSA ID account information, so that they can reset a forgotten password, retrieve a forgotten username, or unlock an account.</a:t>
            </a: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5985" indent="-275379">
              <a:defRPr>
                <a:solidFill>
                  <a:schemeClr val="tx1"/>
                </a:solidFill>
                <a:latin typeface="Calibri" panose="020F0502020204030204" pitchFamily="34" charset="0"/>
              </a:defRPr>
            </a:lvl2pPr>
            <a:lvl3pPr marL="1101516" indent="-220304">
              <a:defRPr>
                <a:solidFill>
                  <a:schemeClr val="tx1"/>
                </a:solidFill>
                <a:latin typeface="Calibri" panose="020F0502020204030204" pitchFamily="34" charset="0"/>
              </a:defRPr>
            </a:lvl3pPr>
            <a:lvl4pPr marL="1542123" indent="-220304">
              <a:defRPr>
                <a:solidFill>
                  <a:schemeClr val="tx1"/>
                </a:solidFill>
                <a:latin typeface="Calibri" panose="020F0502020204030204" pitchFamily="34" charset="0"/>
              </a:defRPr>
            </a:lvl4pPr>
            <a:lvl5pPr marL="1982729" indent="-220304">
              <a:defRPr>
                <a:solidFill>
                  <a:schemeClr val="tx1"/>
                </a:solidFill>
                <a:latin typeface="Calibri" panose="020F0502020204030204" pitchFamily="34" charset="0"/>
              </a:defRPr>
            </a:lvl5pPr>
            <a:lvl6pPr marL="2423335" indent="-220304" defTabSz="440606" fontAlgn="base">
              <a:spcBef>
                <a:spcPct val="0"/>
              </a:spcBef>
              <a:spcAft>
                <a:spcPct val="0"/>
              </a:spcAft>
              <a:defRPr>
                <a:solidFill>
                  <a:schemeClr val="tx1"/>
                </a:solidFill>
                <a:latin typeface="Calibri" panose="020F0502020204030204" pitchFamily="34" charset="0"/>
              </a:defRPr>
            </a:lvl6pPr>
            <a:lvl7pPr marL="2863942" indent="-220304" defTabSz="440606" fontAlgn="base">
              <a:spcBef>
                <a:spcPct val="0"/>
              </a:spcBef>
              <a:spcAft>
                <a:spcPct val="0"/>
              </a:spcAft>
              <a:defRPr>
                <a:solidFill>
                  <a:schemeClr val="tx1"/>
                </a:solidFill>
                <a:latin typeface="Calibri" panose="020F0502020204030204" pitchFamily="34" charset="0"/>
              </a:defRPr>
            </a:lvl7pPr>
            <a:lvl8pPr marL="3304547" indent="-220304" defTabSz="440606" fontAlgn="base">
              <a:spcBef>
                <a:spcPct val="0"/>
              </a:spcBef>
              <a:spcAft>
                <a:spcPct val="0"/>
              </a:spcAft>
              <a:defRPr>
                <a:solidFill>
                  <a:schemeClr val="tx1"/>
                </a:solidFill>
                <a:latin typeface="Calibri" panose="020F0502020204030204" pitchFamily="34" charset="0"/>
              </a:defRPr>
            </a:lvl8pPr>
            <a:lvl9pPr marL="3745154" indent="-220304" defTabSz="440606" fontAlgn="base">
              <a:spcBef>
                <a:spcPct val="0"/>
              </a:spcBef>
              <a:spcAft>
                <a:spcPct val="0"/>
              </a:spcAft>
              <a:defRPr>
                <a:solidFill>
                  <a:schemeClr val="tx1"/>
                </a:solidFill>
                <a:latin typeface="Calibri" panose="020F0502020204030204" pitchFamily="34" charset="0"/>
              </a:defRPr>
            </a:lvl9pPr>
          </a:lstStyle>
          <a:p>
            <a:fld id="{044119BF-75A8-499D-B770-DE010F4802FC}" type="slidenum">
              <a:rPr lang="en-US" altLang="en-US"/>
              <a:pPr/>
              <a:t>11</a:t>
            </a:fld>
            <a:endParaRPr lang="en-US" altLang="en-US"/>
          </a:p>
        </p:txBody>
      </p:sp>
    </p:spTree>
    <p:extLst>
      <p:ext uri="{BB962C8B-B14F-4D97-AF65-F5344CB8AC3E}">
        <p14:creationId xmlns:p14="http://schemas.microsoft.com/office/powerpoint/2010/main" val="2138938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spcBef>
                <a:spcPct val="0"/>
              </a:spcBef>
            </a:pPr>
            <a:r>
              <a:rPr lang="en-US" sz="1300" dirty="0" smtClean="0"/>
              <a:t>One of the hardest Challenge Questions for students and parents to answer has</a:t>
            </a:r>
            <a:r>
              <a:rPr lang="en-US" sz="1300" baseline="0" dirty="0" smtClean="0"/>
              <a:t> been the Significant Date question.  The date could not be your birthdate, and apparently many high school teenagers don’t have significant dates to reference in their life… yet.  Now, the Challenge Question regarding a Significant Date is optional.</a:t>
            </a:r>
          </a:p>
          <a:p>
            <a:pPr>
              <a:spcBef>
                <a:spcPct val="0"/>
              </a:spcBef>
            </a:pPr>
            <a:endParaRPr lang="en-US" sz="1300" baseline="0" dirty="0" smtClean="0"/>
          </a:p>
          <a:p>
            <a:pPr>
              <a:spcBef>
                <a:spcPct val="0"/>
              </a:spcBef>
            </a:pPr>
            <a:r>
              <a:rPr lang="en-US" sz="1300" baseline="0" dirty="0" smtClean="0"/>
              <a:t>Also, as FSA PINs have been fully retired at this point, having passed the 18-month point for when a PIN would expire if not used, the option to link a PIN to an FSA ID has been removed.</a:t>
            </a:r>
          </a:p>
          <a:p>
            <a:pPr>
              <a:spcBef>
                <a:spcPct val="0"/>
              </a:spcBef>
            </a:pPr>
            <a:endParaRPr lang="en-US" sz="1300" baseline="0" dirty="0" smtClean="0"/>
          </a:p>
          <a:p>
            <a:pPr>
              <a:spcBef>
                <a:spcPct val="0"/>
              </a:spcBef>
            </a:pPr>
            <a:r>
              <a:rPr lang="en-US" sz="1300" baseline="0" dirty="0" smtClean="0"/>
              <a:t>Lastly, a number of videos have been created by the U.S. Department of Education (USDE) to help students and parents create an FSA ID, retrieve a username, or reset a password.  These videos are available through the FSA YouTube webpage.</a:t>
            </a: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5985" indent="-275379">
              <a:defRPr>
                <a:solidFill>
                  <a:schemeClr val="tx1"/>
                </a:solidFill>
                <a:latin typeface="Calibri" panose="020F0502020204030204" pitchFamily="34" charset="0"/>
              </a:defRPr>
            </a:lvl2pPr>
            <a:lvl3pPr marL="1101516" indent="-220304">
              <a:defRPr>
                <a:solidFill>
                  <a:schemeClr val="tx1"/>
                </a:solidFill>
                <a:latin typeface="Calibri" panose="020F0502020204030204" pitchFamily="34" charset="0"/>
              </a:defRPr>
            </a:lvl3pPr>
            <a:lvl4pPr marL="1542123" indent="-220304">
              <a:defRPr>
                <a:solidFill>
                  <a:schemeClr val="tx1"/>
                </a:solidFill>
                <a:latin typeface="Calibri" panose="020F0502020204030204" pitchFamily="34" charset="0"/>
              </a:defRPr>
            </a:lvl4pPr>
            <a:lvl5pPr marL="1982729" indent="-220304">
              <a:defRPr>
                <a:solidFill>
                  <a:schemeClr val="tx1"/>
                </a:solidFill>
                <a:latin typeface="Calibri" panose="020F0502020204030204" pitchFamily="34" charset="0"/>
              </a:defRPr>
            </a:lvl5pPr>
            <a:lvl6pPr marL="2423335" indent="-220304" defTabSz="440606" fontAlgn="base">
              <a:spcBef>
                <a:spcPct val="0"/>
              </a:spcBef>
              <a:spcAft>
                <a:spcPct val="0"/>
              </a:spcAft>
              <a:defRPr>
                <a:solidFill>
                  <a:schemeClr val="tx1"/>
                </a:solidFill>
                <a:latin typeface="Calibri" panose="020F0502020204030204" pitchFamily="34" charset="0"/>
              </a:defRPr>
            </a:lvl6pPr>
            <a:lvl7pPr marL="2863942" indent="-220304" defTabSz="440606" fontAlgn="base">
              <a:spcBef>
                <a:spcPct val="0"/>
              </a:spcBef>
              <a:spcAft>
                <a:spcPct val="0"/>
              </a:spcAft>
              <a:defRPr>
                <a:solidFill>
                  <a:schemeClr val="tx1"/>
                </a:solidFill>
                <a:latin typeface="Calibri" panose="020F0502020204030204" pitchFamily="34" charset="0"/>
              </a:defRPr>
            </a:lvl7pPr>
            <a:lvl8pPr marL="3304547" indent="-220304" defTabSz="440606" fontAlgn="base">
              <a:spcBef>
                <a:spcPct val="0"/>
              </a:spcBef>
              <a:spcAft>
                <a:spcPct val="0"/>
              </a:spcAft>
              <a:defRPr>
                <a:solidFill>
                  <a:schemeClr val="tx1"/>
                </a:solidFill>
                <a:latin typeface="Calibri" panose="020F0502020204030204" pitchFamily="34" charset="0"/>
              </a:defRPr>
            </a:lvl8pPr>
            <a:lvl9pPr marL="3745154" indent="-220304" defTabSz="440606" fontAlgn="base">
              <a:spcBef>
                <a:spcPct val="0"/>
              </a:spcBef>
              <a:spcAft>
                <a:spcPct val="0"/>
              </a:spcAft>
              <a:defRPr>
                <a:solidFill>
                  <a:schemeClr val="tx1"/>
                </a:solidFill>
                <a:latin typeface="Calibri" panose="020F0502020204030204" pitchFamily="34" charset="0"/>
              </a:defRPr>
            </a:lvl9pPr>
          </a:lstStyle>
          <a:p>
            <a:fld id="{044119BF-75A8-499D-B770-DE010F4802FC}" type="slidenum">
              <a:rPr lang="en-US" altLang="en-US"/>
              <a:pPr/>
              <a:t>12</a:t>
            </a:fld>
            <a:endParaRPr lang="en-US" altLang="en-US"/>
          </a:p>
        </p:txBody>
      </p:sp>
    </p:spTree>
    <p:extLst>
      <p:ext uri="{BB962C8B-B14F-4D97-AF65-F5344CB8AC3E}">
        <p14:creationId xmlns:p14="http://schemas.microsoft.com/office/powerpoint/2010/main" val="3495111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084">
              <a:spcBef>
                <a:spcPct val="0"/>
              </a:spcBef>
            </a:pPr>
            <a:r>
              <a:rPr lang="en-US" altLang="en-US" sz="1300" dirty="0" smtClean="0"/>
              <a:t>To</a:t>
            </a:r>
            <a:r>
              <a:rPr lang="en-US" altLang="en-US" sz="1300" baseline="0" dirty="0" smtClean="0"/>
              <a:t> help high school counselors and college financial aid staff, Federal Student Aid created t</a:t>
            </a:r>
            <a:r>
              <a:rPr lang="en-US" altLang="en-US" sz="1300" dirty="0" smtClean="0"/>
              <a:t>he </a:t>
            </a:r>
            <a:r>
              <a:rPr lang="en-US" altLang="en-US" sz="1300" dirty="0"/>
              <a:t>Financial Aid Toolkit, </a:t>
            </a:r>
            <a:r>
              <a:rPr lang="en-US" altLang="en-US" sz="1300" dirty="0" smtClean="0"/>
              <a:t>available at </a:t>
            </a:r>
            <a:r>
              <a:rPr lang="en-US" altLang="en-US" sz="1300" u="sng" dirty="0" smtClean="0"/>
              <a:t>FinancialAidToolkit.ed.gov</a:t>
            </a:r>
            <a:r>
              <a:rPr lang="en-US" altLang="en-US" sz="1300" dirty="0" smtClean="0"/>
              <a:t>.  The </a:t>
            </a:r>
            <a:r>
              <a:rPr lang="en-US" altLang="en-US" sz="1300" dirty="0"/>
              <a:t>toolkit consolidates Federal Student Aid resources into a searchable online database </a:t>
            </a:r>
            <a:r>
              <a:rPr lang="en-US" altLang="en-US" sz="1300" dirty="0" smtClean="0"/>
              <a:t>for </a:t>
            </a:r>
            <a:r>
              <a:rPr lang="en-US" altLang="en-US" sz="1300" dirty="0"/>
              <a:t>use by organizations and individuals who interact with, </a:t>
            </a:r>
            <a:r>
              <a:rPr lang="en-US" altLang="en-US" sz="1300" dirty="0" smtClean="0"/>
              <a:t>support </a:t>
            </a:r>
            <a:r>
              <a:rPr lang="en-US" altLang="en-US" sz="1300" dirty="0"/>
              <a:t>or counsel students and families on making financial preparations for postsecondary education. </a:t>
            </a:r>
          </a:p>
          <a:p>
            <a:pPr defTabSz="465084">
              <a:spcBef>
                <a:spcPct val="0"/>
              </a:spcBef>
            </a:pPr>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5985" indent="-275379">
              <a:defRPr>
                <a:solidFill>
                  <a:schemeClr val="tx1"/>
                </a:solidFill>
                <a:latin typeface="Calibri" panose="020F0502020204030204" pitchFamily="34" charset="0"/>
              </a:defRPr>
            </a:lvl2pPr>
            <a:lvl3pPr marL="1101516" indent="-220304">
              <a:defRPr>
                <a:solidFill>
                  <a:schemeClr val="tx1"/>
                </a:solidFill>
                <a:latin typeface="Calibri" panose="020F0502020204030204" pitchFamily="34" charset="0"/>
              </a:defRPr>
            </a:lvl3pPr>
            <a:lvl4pPr marL="1542123" indent="-220304">
              <a:defRPr>
                <a:solidFill>
                  <a:schemeClr val="tx1"/>
                </a:solidFill>
                <a:latin typeface="Calibri" panose="020F0502020204030204" pitchFamily="34" charset="0"/>
              </a:defRPr>
            </a:lvl4pPr>
            <a:lvl5pPr marL="1982729" indent="-220304">
              <a:defRPr>
                <a:solidFill>
                  <a:schemeClr val="tx1"/>
                </a:solidFill>
                <a:latin typeface="Calibri" panose="020F0502020204030204" pitchFamily="34" charset="0"/>
              </a:defRPr>
            </a:lvl5pPr>
            <a:lvl6pPr marL="2423335" indent="-220304" defTabSz="440606" fontAlgn="base">
              <a:spcBef>
                <a:spcPct val="0"/>
              </a:spcBef>
              <a:spcAft>
                <a:spcPct val="0"/>
              </a:spcAft>
              <a:defRPr>
                <a:solidFill>
                  <a:schemeClr val="tx1"/>
                </a:solidFill>
                <a:latin typeface="Calibri" panose="020F0502020204030204" pitchFamily="34" charset="0"/>
              </a:defRPr>
            </a:lvl6pPr>
            <a:lvl7pPr marL="2863942" indent="-220304" defTabSz="440606" fontAlgn="base">
              <a:spcBef>
                <a:spcPct val="0"/>
              </a:spcBef>
              <a:spcAft>
                <a:spcPct val="0"/>
              </a:spcAft>
              <a:defRPr>
                <a:solidFill>
                  <a:schemeClr val="tx1"/>
                </a:solidFill>
                <a:latin typeface="Calibri" panose="020F0502020204030204" pitchFamily="34" charset="0"/>
              </a:defRPr>
            </a:lvl7pPr>
            <a:lvl8pPr marL="3304547" indent="-220304" defTabSz="440606" fontAlgn="base">
              <a:spcBef>
                <a:spcPct val="0"/>
              </a:spcBef>
              <a:spcAft>
                <a:spcPct val="0"/>
              </a:spcAft>
              <a:defRPr>
                <a:solidFill>
                  <a:schemeClr val="tx1"/>
                </a:solidFill>
                <a:latin typeface="Calibri" panose="020F0502020204030204" pitchFamily="34" charset="0"/>
              </a:defRPr>
            </a:lvl8pPr>
            <a:lvl9pPr marL="3745154" indent="-220304" defTabSz="440606" fontAlgn="base">
              <a:spcBef>
                <a:spcPct val="0"/>
              </a:spcBef>
              <a:spcAft>
                <a:spcPct val="0"/>
              </a:spcAft>
              <a:defRPr>
                <a:solidFill>
                  <a:schemeClr val="tx1"/>
                </a:solidFill>
                <a:latin typeface="Calibri" panose="020F0502020204030204" pitchFamily="34" charset="0"/>
              </a:defRPr>
            </a:lvl9pPr>
          </a:lstStyle>
          <a:p>
            <a:fld id="{73DADE8F-A0DE-4C1E-B5DD-60286949F51D}" type="slidenum">
              <a:rPr lang="en-US" altLang="en-US"/>
              <a:pPr/>
              <a:t>13</a:t>
            </a:fld>
            <a:endParaRPr lang="en-US" altLang="en-US"/>
          </a:p>
        </p:txBody>
      </p:sp>
    </p:spTree>
    <p:extLst>
      <p:ext uri="{BB962C8B-B14F-4D97-AF65-F5344CB8AC3E}">
        <p14:creationId xmlns:p14="http://schemas.microsoft.com/office/powerpoint/2010/main" val="4263656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spcBef>
                <a:spcPct val="0"/>
              </a:spcBef>
              <a:buFontTx/>
              <a:buNone/>
            </a:pPr>
            <a:r>
              <a:rPr lang="en-US" altLang="en-US" sz="1300" dirty="0"/>
              <a:t>You’ll find general information about the FAFSA, as well as tips and talking points for your outreach to </a:t>
            </a:r>
            <a:r>
              <a:rPr lang="en-US" altLang="en-US" sz="1300" dirty="0" smtClean="0"/>
              <a:t>students</a:t>
            </a:r>
            <a:r>
              <a:rPr lang="en-US" altLang="en-US" sz="1300" baseline="0" dirty="0" smtClean="0"/>
              <a:t> and their families</a:t>
            </a:r>
            <a:r>
              <a:rPr lang="en-US" altLang="en-US" sz="1300" dirty="0" smtClean="0"/>
              <a:t>.  Items </a:t>
            </a:r>
            <a:r>
              <a:rPr lang="en-US" altLang="en-US" sz="1300" dirty="0"/>
              <a:t>you can use in your outreach, including fact sheets, videos, infographics, sample tweets, and more, are available </a:t>
            </a:r>
            <a:r>
              <a:rPr lang="en-US" altLang="en-US" sz="1300" dirty="0" smtClean="0"/>
              <a:t>for download</a:t>
            </a:r>
            <a:r>
              <a:rPr lang="en-US" altLang="en-US" sz="1300" baseline="0" dirty="0" smtClean="0"/>
              <a:t> through the Toolkit.  And, if you’re looking for webinars to brush up on financial aid, the Toolkit has the information you need.</a:t>
            </a:r>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5985" indent="-275379">
              <a:defRPr>
                <a:solidFill>
                  <a:schemeClr val="tx1"/>
                </a:solidFill>
                <a:latin typeface="Calibri" panose="020F0502020204030204" pitchFamily="34" charset="0"/>
              </a:defRPr>
            </a:lvl2pPr>
            <a:lvl3pPr marL="1101516" indent="-220304">
              <a:defRPr>
                <a:solidFill>
                  <a:schemeClr val="tx1"/>
                </a:solidFill>
                <a:latin typeface="Calibri" panose="020F0502020204030204" pitchFamily="34" charset="0"/>
              </a:defRPr>
            </a:lvl3pPr>
            <a:lvl4pPr marL="1542123" indent="-220304">
              <a:defRPr>
                <a:solidFill>
                  <a:schemeClr val="tx1"/>
                </a:solidFill>
                <a:latin typeface="Calibri" panose="020F0502020204030204" pitchFamily="34" charset="0"/>
              </a:defRPr>
            </a:lvl4pPr>
            <a:lvl5pPr marL="1982729" indent="-220304">
              <a:defRPr>
                <a:solidFill>
                  <a:schemeClr val="tx1"/>
                </a:solidFill>
                <a:latin typeface="Calibri" panose="020F0502020204030204" pitchFamily="34" charset="0"/>
              </a:defRPr>
            </a:lvl5pPr>
            <a:lvl6pPr marL="2423335" indent="-220304" defTabSz="440606" fontAlgn="base">
              <a:spcBef>
                <a:spcPct val="0"/>
              </a:spcBef>
              <a:spcAft>
                <a:spcPct val="0"/>
              </a:spcAft>
              <a:defRPr>
                <a:solidFill>
                  <a:schemeClr val="tx1"/>
                </a:solidFill>
                <a:latin typeface="Calibri" panose="020F0502020204030204" pitchFamily="34" charset="0"/>
              </a:defRPr>
            </a:lvl6pPr>
            <a:lvl7pPr marL="2863942" indent="-220304" defTabSz="440606" fontAlgn="base">
              <a:spcBef>
                <a:spcPct val="0"/>
              </a:spcBef>
              <a:spcAft>
                <a:spcPct val="0"/>
              </a:spcAft>
              <a:defRPr>
                <a:solidFill>
                  <a:schemeClr val="tx1"/>
                </a:solidFill>
                <a:latin typeface="Calibri" panose="020F0502020204030204" pitchFamily="34" charset="0"/>
              </a:defRPr>
            </a:lvl7pPr>
            <a:lvl8pPr marL="3304547" indent="-220304" defTabSz="440606" fontAlgn="base">
              <a:spcBef>
                <a:spcPct val="0"/>
              </a:spcBef>
              <a:spcAft>
                <a:spcPct val="0"/>
              </a:spcAft>
              <a:defRPr>
                <a:solidFill>
                  <a:schemeClr val="tx1"/>
                </a:solidFill>
                <a:latin typeface="Calibri" panose="020F0502020204030204" pitchFamily="34" charset="0"/>
              </a:defRPr>
            </a:lvl8pPr>
            <a:lvl9pPr marL="3745154" indent="-220304" defTabSz="440606" fontAlgn="base">
              <a:spcBef>
                <a:spcPct val="0"/>
              </a:spcBef>
              <a:spcAft>
                <a:spcPct val="0"/>
              </a:spcAft>
              <a:defRPr>
                <a:solidFill>
                  <a:schemeClr val="tx1"/>
                </a:solidFill>
                <a:latin typeface="Calibri" panose="020F0502020204030204" pitchFamily="34" charset="0"/>
              </a:defRPr>
            </a:lvl9pPr>
          </a:lstStyle>
          <a:p>
            <a:fld id="{3F2514DE-95E9-4E7A-A070-169EC76C64CE}" type="slidenum">
              <a:rPr lang="en-US" altLang="en-US"/>
              <a:pPr/>
              <a:t>14</a:t>
            </a:fld>
            <a:endParaRPr lang="en-US" altLang="en-US"/>
          </a:p>
        </p:txBody>
      </p:sp>
    </p:spTree>
    <p:extLst>
      <p:ext uri="{BB962C8B-B14F-4D97-AF65-F5344CB8AC3E}">
        <p14:creationId xmlns:p14="http://schemas.microsoft.com/office/powerpoint/2010/main" val="1066849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spcBef>
                <a:spcPct val="0"/>
              </a:spcBef>
              <a:buFontTx/>
              <a:buNone/>
            </a:pPr>
            <a:r>
              <a:rPr lang="en-US" altLang="en-US" sz="1300" dirty="0" smtClean="0"/>
              <a:t>In</a:t>
            </a:r>
            <a:r>
              <a:rPr lang="en-US" altLang="en-US" sz="1300" baseline="0" dirty="0" smtClean="0"/>
              <a:t> particular, if you navigate to the Resources section of the Toolkit, you’ll be presented with drop-down menus from which you can filter your choices for the types of resources you seek, the audience you are working with, and the specific topic you want to cover.  For illustration purposes, we’ve shown all the current choices on each of the drop-down menus on the Resources page.</a:t>
            </a:r>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5985" indent="-275379">
              <a:defRPr>
                <a:solidFill>
                  <a:schemeClr val="tx1"/>
                </a:solidFill>
                <a:latin typeface="Calibri" panose="020F0502020204030204" pitchFamily="34" charset="0"/>
              </a:defRPr>
            </a:lvl2pPr>
            <a:lvl3pPr marL="1101516" indent="-220304">
              <a:defRPr>
                <a:solidFill>
                  <a:schemeClr val="tx1"/>
                </a:solidFill>
                <a:latin typeface="Calibri" panose="020F0502020204030204" pitchFamily="34" charset="0"/>
              </a:defRPr>
            </a:lvl3pPr>
            <a:lvl4pPr marL="1542123" indent="-220304">
              <a:defRPr>
                <a:solidFill>
                  <a:schemeClr val="tx1"/>
                </a:solidFill>
                <a:latin typeface="Calibri" panose="020F0502020204030204" pitchFamily="34" charset="0"/>
              </a:defRPr>
            </a:lvl4pPr>
            <a:lvl5pPr marL="1982729" indent="-220304">
              <a:defRPr>
                <a:solidFill>
                  <a:schemeClr val="tx1"/>
                </a:solidFill>
                <a:latin typeface="Calibri" panose="020F0502020204030204" pitchFamily="34" charset="0"/>
              </a:defRPr>
            </a:lvl5pPr>
            <a:lvl6pPr marL="2423335" indent="-220304" defTabSz="440606" fontAlgn="base">
              <a:spcBef>
                <a:spcPct val="0"/>
              </a:spcBef>
              <a:spcAft>
                <a:spcPct val="0"/>
              </a:spcAft>
              <a:defRPr>
                <a:solidFill>
                  <a:schemeClr val="tx1"/>
                </a:solidFill>
                <a:latin typeface="Calibri" panose="020F0502020204030204" pitchFamily="34" charset="0"/>
              </a:defRPr>
            </a:lvl6pPr>
            <a:lvl7pPr marL="2863942" indent="-220304" defTabSz="440606" fontAlgn="base">
              <a:spcBef>
                <a:spcPct val="0"/>
              </a:spcBef>
              <a:spcAft>
                <a:spcPct val="0"/>
              </a:spcAft>
              <a:defRPr>
                <a:solidFill>
                  <a:schemeClr val="tx1"/>
                </a:solidFill>
                <a:latin typeface="Calibri" panose="020F0502020204030204" pitchFamily="34" charset="0"/>
              </a:defRPr>
            </a:lvl7pPr>
            <a:lvl8pPr marL="3304547" indent="-220304" defTabSz="440606" fontAlgn="base">
              <a:spcBef>
                <a:spcPct val="0"/>
              </a:spcBef>
              <a:spcAft>
                <a:spcPct val="0"/>
              </a:spcAft>
              <a:defRPr>
                <a:solidFill>
                  <a:schemeClr val="tx1"/>
                </a:solidFill>
                <a:latin typeface="Calibri" panose="020F0502020204030204" pitchFamily="34" charset="0"/>
              </a:defRPr>
            </a:lvl8pPr>
            <a:lvl9pPr marL="3745154" indent="-220304" defTabSz="440606" fontAlgn="base">
              <a:spcBef>
                <a:spcPct val="0"/>
              </a:spcBef>
              <a:spcAft>
                <a:spcPct val="0"/>
              </a:spcAft>
              <a:defRPr>
                <a:solidFill>
                  <a:schemeClr val="tx1"/>
                </a:solidFill>
                <a:latin typeface="Calibri" panose="020F0502020204030204" pitchFamily="34" charset="0"/>
              </a:defRPr>
            </a:lvl9pPr>
          </a:lstStyle>
          <a:p>
            <a:fld id="{3F2514DE-95E9-4E7A-A070-169EC76C64CE}" type="slidenum">
              <a:rPr lang="en-US" altLang="en-US"/>
              <a:pPr/>
              <a:t>15</a:t>
            </a:fld>
            <a:endParaRPr lang="en-US" altLang="en-US"/>
          </a:p>
        </p:txBody>
      </p:sp>
    </p:spTree>
    <p:extLst>
      <p:ext uri="{BB962C8B-B14F-4D97-AF65-F5344CB8AC3E}">
        <p14:creationId xmlns:p14="http://schemas.microsoft.com/office/powerpoint/2010/main" val="1511049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465084">
              <a:spcBef>
                <a:spcPct val="0"/>
              </a:spcBef>
              <a:buFontTx/>
              <a:buNone/>
            </a:pPr>
            <a:r>
              <a:rPr lang="en-US" altLang="en-US" sz="1300" dirty="0"/>
              <a:t>The Office of Federal Student Aid is on </a:t>
            </a:r>
            <a:r>
              <a:rPr lang="en-US" altLang="en-US" sz="1300" b="1" dirty="0"/>
              <a:t>Twitter</a:t>
            </a:r>
            <a:r>
              <a:rPr lang="en-US" altLang="en-US" sz="1300" dirty="0"/>
              <a:t> and </a:t>
            </a:r>
            <a:r>
              <a:rPr lang="en-US" altLang="en-US" sz="1300" b="1" dirty="0"/>
              <a:t>Facebook</a:t>
            </a:r>
            <a:r>
              <a:rPr lang="en-US" altLang="en-US" sz="1300" dirty="0"/>
              <a:t> and encourages counselors and college access mentors to retweet or share posts. </a:t>
            </a:r>
            <a:r>
              <a:rPr lang="en-US" altLang="en-US" sz="1300" dirty="0" smtClean="0"/>
              <a:t> Federal </a:t>
            </a:r>
            <a:r>
              <a:rPr lang="en-US" altLang="en-US" sz="1300" dirty="0"/>
              <a:t>Student Aid also has a </a:t>
            </a:r>
            <a:r>
              <a:rPr lang="en-US" altLang="en-US" sz="1300" b="1" dirty="0"/>
              <a:t>YouTube</a:t>
            </a:r>
            <a:r>
              <a:rPr lang="en-US" altLang="en-US" sz="1300" dirty="0"/>
              <a:t> channel with several playlists on college-prep and financial aid topics, including the FAFSA.  You are welcome to link to the videos or embed them in your own website.  Federal Student Aid’s content is in the public domain, so you may share it (as long as you don’t charge people for it).</a:t>
            </a:r>
            <a:endParaRPr lang="en-US"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5985" indent="-275379">
              <a:defRPr>
                <a:solidFill>
                  <a:schemeClr val="tx1"/>
                </a:solidFill>
                <a:latin typeface="Calibri" panose="020F0502020204030204" pitchFamily="34" charset="0"/>
              </a:defRPr>
            </a:lvl2pPr>
            <a:lvl3pPr marL="1101516" indent="-220304">
              <a:defRPr>
                <a:solidFill>
                  <a:schemeClr val="tx1"/>
                </a:solidFill>
                <a:latin typeface="Calibri" panose="020F0502020204030204" pitchFamily="34" charset="0"/>
              </a:defRPr>
            </a:lvl3pPr>
            <a:lvl4pPr marL="1542123" indent="-220304">
              <a:defRPr>
                <a:solidFill>
                  <a:schemeClr val="tx1"/>
                </a:solidFill>
                <a:latin typeface="Calibri" panose="020F0502020204030204" pitchFamily="34" charset="0"/>
              </a:defRPr>
            </a:lvl4pPr>
            <a:lvl5pPr marL="1982729" indent="-220304">
              <a:defRPr>
                <a:solidFill>
                  <a:schemeClr val="tx1"/>
                </a:solidFill>
                <a:latin typeface="Calibri" panose="020F0502020204030204" pitchFamily="34" charset="0"/>
              </a:defRPr>
            </a:lvl5pPr>
            <a:lvl6pPr marL="2423335" indent="-220304" defTabSz="440606" fontAlgn="base">
              <a:spcBef>
                <a:spcPct val="0"/>
              </a:spcBef>
              <a:spcAft>
                <a:spcPct val="0"/>
              </a:spcAft>
              <a:defRPr>
                <a:solidFill>
                  <a:schemeClr val="tx1"/>
                </a:solidFill>
                <a:latin typeface="Calibri" panose="020F0502020204030204" pitchFamily="34" charset="0"/>
              </a:defRPr>
            </a:lvl6pPr>
            <a:lvl7pPr marL="2863942" indent="-220304" defTabSz="440606" fontAlgn="base">
              <a:spcBef>
                <a:spcPct val="0"/>
              </a:spcBef>
              <a:spcAft>
                <a:spcPct val="0"/>
              </a:spcAft>
              <a:defRPr>
                <a:solidFill>
                  <a:schemeClr val="tx1"/>
                </a:solidFill>
                <a:latin typeface="Calibri" panose="020F0502020204030204" pitchFamily="34" charset="0"/>
              </a:defRPr>
            </a:lvl7pPr>
            <a:lvl8pPr marL="3304547" indent="-220304" defTabSz="440606" fontAlgn="base">
              <a:spcBef>
                <a:spcPct val="0"/>
              </a:spcBef>
              <a:spcAft>
                <a:spcPct val="0"/>
              </a:spcAft>
              <a:defRPr>
                <a:solidFill>
                  <a:schemeClr val="tx1"/>
                </a:solidFill>
                <a:latin typeface="Calibri" panose="020F0502020204030204" pitchFamily="34" charset="0"/>
              </a:defRPr>
            </a:lvl8pPr>
            <a:lvl9pPr marL="3745154" indent="-220304" defTabSz="440606" fontAlgn="base">
              <a:spcBef>
                <a:spcPct val="0"/>
              </a:spcBef>
              <a:spcAft>
                <a:spcPct val="0"/>
              </a:spcAft>
              <a:defRPr>
                <a:solidFill>
                  <a:schemeClr val="tx1"/>
                </a:solidFill>
                <a:latin typeface="Calibri" panose="020F0502020204030204" pitchFamily="34" charset="0"/>
              </a:defRPr>
            </a:lvl9pPr>
          </a:lstStyle>
          <a:p>
            <a:fld id="{5BFD6B8B-A174-4C79-91E8-B83D8DA450BB}" type="slidenum">
              <a:rPr lang="en-US" altLang="en-US"/>
              <a:pPr/>
              <a:t>16</a:t>
            </a:fld>
            <a:endParaRPr lang="en-US" altLang="en-US"/>
          </a:p>
        </p:txBody>
      </p:sp>
    </p:spTree>
    <p:extLst>
      <p:ext uri="{BB962C8B-B14F-4D97-AF65-F5344CB8AC3E}">
        <p14:creationId xmlns:p14="http://schemas.microsoft.com/office/powerpoint/2010/main" val="651852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 </a:t>
            </a:r>
            <a:endParaRPr lang="en-US" dirty="0"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B8E914-A536-4BC2-8E44-244F47239731}" type="slidenum">
              <a:rPr lang="en-US" smtClean="0"/>
              <a:pPr/>
              <a:t>17</a:t>
            </a:fld>
            <a:endParaRPr lang="en-US" smtClean="0"/>
          </a:p>
        </p:txBody>
      </p:sp>
    </p:spTree>
    <p:extLst>
      <p:ext uri="{BB962C8B-B14F-4D97-AF65-F5344CB8AC3E}">
        <p14:creationId xmlns:p14="http://schemas.microsoft.com/office/powerpoint/2010/main" val="2041121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dirty="0"/>
              <a:t>As mentioned earlier, there are </a:t>
            </a:r>
            <a:r>
              <a:rPr lang="en-US" dirty="0" smtClean="0"/>
              <a:t>only a few </a:t>
            </a:r>
            <a:r>
              <a:rPr lang="en-US" dirty="0"/>
              <a:t>major changes to the </a:t>
            </a:r>
            <a:r>
              <a:rPr lang="en-US" dirty="0" smtClean="0"/>
              <a:t>actual application to </a:t>
            </a:r>
            <a:r>
              <a:rPr lang="en-US" dirty="0"/>
              <a:t>the </a:t>
            </a:r>
            <a:r>
              <a:rPr lang="en-US" b="1" dirty="0" smtClean="0">
                <a:cs typeface="Arial" charset="0"/>
              </a:rPr>
              <a:t>2018-2019 </a:t>
            </a:r>
            <a:r>
              <a:rPr lang="en-US" b="1" dirty="0">
                <a:cs typeface="Arial" charset="0"/>
              </a:rPr>
              <a:t>FAFSA</a:t>
            </a:r>
            <a:r>
              <a:rPr lang="en-US" dirty="0"/>
              <a:t>.  Through the FAFSA on the Web (FOTW) website, students can still:</a:t>
            </a:r>
          </a:p>
          <a:p>
            <a:endParaRPr lang="en-US" dirty="0"/>
          </a:p>
          <a:p>
            <a:pPr marL="165178" indent="-165178">
              <a:buFont typeface="Arial" pitchFamily="34" charset="0"/>
              <a:buChar char="•"/>
            </a:pPr>
            <a:r>
              <a:rPr lang="en-US" dirty="0">
                <a:cs typeface="Arial" charset="0"/>
              </a:rPr>
              <a:t>Complete their initial FAFSAs,</a:t>
            </a:r>
          </a:p>
          <a:p>
            <a:pPr marL="171341" indent="-171341">
              <a:buFont typeface="Arial" pitchFamily="34" charset="0"/>
              <a:buChar char="•"/>
            </a:pPr>
            <a:r>
              <a:rPr lang="en-US" dirty="0">
                <a:cs typeface="Arial" charset="0"/>
              </a:rPr>
              <a:t>Make corrections to their FAFSAs—updating </a:t>
            </a:r>
            <a:r>
              <a:rPr lang="en-US" dirty="0" smtClean="0">
                <a:cs typeface="Arial" charset="0"/>
              </a:rPr>
              <a:t>income and tax </a:t>
            </a:r>
            <a:r>
              <a:rPr lang="en-US" dirty="0">
                <a:cs typeface="Arial" charset="0"/>
              </a:rPr>
              <a:t>information, adding/deleting schools &amp; updating housing plans,</a:t>
            </a:r>
          </a:p>
          <a:p>
            <a:pPr marL="171341" indent="-171341">
              <a:buFont typeface="Arial" pitchFamily="34" charset="0"/>
              <a:buChar char="•"/>
            </a:pPr>
            <a:r>
              <a:rPr lang="en-US" dirty="0">
                <a:cs typeface="Arial" charset="0"/>
              </a:rPr>
              <a:t>Enter signatures—using student and/or parent </a:t>
            </a:r>
            <a:r>
              <a:rPr lang="en-US" b="1" dirty="0">
                <a:cs typeface="Arial" charset="0"/>
              </a:rPr>
              <a:t>FSA IDs</a:t>
            </a:r>
            <a:r>
              <a:rPr lang="en-US" dirty="0">
                <a:cs typeface="Arial" charset="0"/>
              </a:rPr>
              <a:t>,</a:t>
            </a:r>
          </a:p>
          <a:p>
            <a:pPr marL="171341" indent="-171341">
              <a:buFont typeface="Arial" pitchFamily="34" charset="0"/>
              <a:buChar char="•"/>
            </a:pPr>
            <a:r>
              <a:rPr lang="en-US" dirty="0">
                <a:cs typeface="Arial" charset="0"/>
              </a:rPr>
              <a:t>Continue </a:t>
            </a:r>
            <a:r>
              <a:rPr lang="en-US" dirty="0" smtClean="0">
                <a:cs typeface="Arial" charset="0"/>
              </a:rPr>
              <a:t>to</a:t>
            </a:r>
            <a:r>
              <a:rPr lang="en-US" baseline="0" dirty="0" smtClean="0">
                <a:cs typeface="Arial" charset="0"/>
              </a:rPr>
              <a:t> complete a</a:t>
            </a:r>
            <a:r>
              <a:rPr lang="en-US" dirty="0" smtClean="0">
                <a:cs typeface="Arial" charset="0"/>
              </a:rPr>
              <a:t> </a:t>
            </a:r>
            <a:r>
              <a:rPr lang="en-US" dirty="0">
                <a:cs typeface="Arial" charset="0"/>
              </a:rPr>
              <a:t>saved FAFSA, and </a:t>
            </a:r>
          </a:p>
          <a:p>
            <a:pPr marL="171341" indent="-171341">
              <a:buFont typeface="Arial" pitchFamily="34" charset="0"/>
              <a:buChar char="•"/>
            </a:pPr>
            <a:r>
              <a:rPr lang="en-US" dirty="0">
                <a:cs typeface="Arial" charset="0"/>
              </a:rPr>
              <a:t>Complete a renewal FAFSA—in subsequent years, students will be able to submit a renewal FAFSA which will pre-populate demographic fields from a previous year’s FAFSA.</a:t>
            </a:r>
            <a:endParaRPr lang="en-US" i="1" dirty="0">
              <a:cs typeface="Arial" charset="0"/>
            </a:endParaRPr>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A8019A-97C5-4188-B5F1-674A4790EAD7}" type="slidenum">
              <a:rPr lang="en-US" smtClean="0"/>
              <a:pPr/>
              <a:t>18</a:t>
            </a:fld>
            <a:endParaRPr lang="en-US" smtClean="0"/>
          </a:p>
        </p:txBody>
      </p:sp>
    </p:spTree>
    <p:extLst>
      <p:ext uri="{BB962C8B-B14F-4D97-AF65-F5344CB8AC3E}">
        <p14:creationId xmlns:p14="http://schemas.microsoft.com/office/powerpoint/2010/main" val="3737174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For</a:t>
            </a:r>
            <a:r>
              <a:rPr lang="en-US" baseline="0" dirty="0" smtClean="0"/>
              <a:t> 2018-2019, the FAFSA on the Web (FOTW for short), still has seven sections.  We won’t cover all sections this year at the workshop, but instead focus on three sections that give our shared students the most headaches.  In particular, we will look at School Selection, Dependency Status, and a portion of the Parent Demographics sections in the next few slides.</a:t>
            </a:r>
            <a:endParaRPr lang="en-US" i="1" dirty="0">
              <a:cs typeface="Arial" charset="0"/>
            </a:endParaRPr>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A8019A-97C5-4188-B5F1-674A4790EAD7}" type="slidenum">
              <a:rPr lang="en-US" smtClean="0"/>
              <a:pPr/>
              <a:t>19</a:t>
            </a:fld>
            <a:endParaRPr lang="en-US" smtClean="0"/>
          </a:p>
        </p:txBody>
      </p:sp>
    </p:spTree>
    <p:extLst>
      <p:ext uri="{BB962C8B-B14F-4D97-AF65-F5344CB8AC3E}">
        <p14:creationId xmlns:p14="http://schemas.microsoft.com/office/powerpoint/2010/main" val="2106517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sz="1400" dirty="0" smtClean="0"/>
              <a:t>As is always the case,</a:t>
            </a:r>
            <a:r>
              <a:rPr lang="en-US" sz="1400" baseline="0" dirty="0" smtClean="0"/>
              <a:t> there are some last minute updates received AFTER we sent this presentation for printing in the </a:t>
            </a:r>
            <a:r>
              <a:rPr lang="en-US" sz="1400" dirty="0" smtClean="0"/>
              <a:t>High School Counselors Workshop workbook.  So, when you see this camera</a:t>
            </a:r>
            <a:r>
              <a:rPr lang="en-US" sz="1400" baseline="0" dirty="0" smtClean="0"/>
              <a:t> icon in the bottom right corner of a slide, you should take a picture of the slide, as this is a slide that is not in the printed workbook or a slide with updated information.</a:t>
            </a:r>
          </a:p>
          <a:p>
            <a:pPr fontAlgn="auto">
              <a:spcBef>
                <a:spcPts val="0"/>
              </a:spcBef>
              <a:spcAft>
                <a:spcPts val="0"/>
              </a:spcAft>
              <a:defRPr/>
            </a:pPr>
            <a:endParaRPr lang="en-US" sz="1400" baseline="0" dirty="0" smtClean="0"/>
          </a:p>
          <a:p>
            <a:pPr fontAlgn="auto">
              <a:spcBef>
                <a:spcPts val="0"/>
              </a:spcBef>
              <a:spcAft>
                <a:spcPts val="0"/>
              </a:spcAft>
              <a:defRPr/>
            </a:pPr>
            <a:r>
              <a:rPr lang="en-US" sz="1400" baseline="0" dirty="0" smtClean="0"/>
              <a:t>After all of the workshops have ended, CSAC and CASFAA will post the final version of this PowerPoint presentation, which include ALL slides, notes, and all updates.</a:t>
            </a:r>
            <a:endParaRPr lang="en-US" sz="1300"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5985" indent="-275379">
              <a:defRPr>
                <a:solidFill>
                  <a:schemeClr val="tx1"/>
                </a:solidFill>
                <a:latin typeface="Calibri" panose="020F0502020204030204" pitchFamily="34" charset="0"/>
              </a:defRPr>
            </a:lvl2pPr>
            <a:lvl3pPr marL="1101516" indent="-220304">
              <a:defRPr>
                <a:solidFill>
                  <a:schemeClr val="tx1"/>
                </a:solidFill>
                <a:latin typeface="Calibri" panose="020F0502020204030204" pitchFamily="34" charset="0"/>
              </a:defRPr>
            </a:lvl3pPr>
            <a:lvl4pPr marL="1542123" indent="-220304">
              <a:defRPr>
                <a:solidFill>
                  <a:schemeClr val="tx1"/>
                </a:solidFill>
                <a:latin typeface="Calibri" panose="020F0502020204030204" pitchFamily="34" charset="0"/>
              </a:defRPr>
            </a:lvl4pPr>
            <a:lvl5pPr marL="1982729" indent="-220304">
              <a:defRPr>
                <a:solidFill>
                  <a:schemeClr val="tx1"/>
                </a:solidFill>
                <a:latin typeface="Calibri" panose="020F0502020204030204" pitchFamily="34" charset="0"/>
              </a:defRPr>
            </a:lvl5pPr>
            <a:lvl6pPr marL="2423335" indent="-220304" defTabSz="440606" fontAlgn="base">
              <a:spcBef>
                <a:spcPct val="0"/>
              </a:spcBef>
              <a:spcAft>
                <a:spcPct val="0"/>
              </a:spcAft>
              <a:defRPr>
                <a:solidFill>
                  <a:schemeClr val="tx1"/>
                </a:solidFill>
                <a:latin typeface="Calibri" panose="020F0502020204030204" pitchFamily="34" charset="0"/>
              </a:defRPr>
            </a:lvl6pPr>
            <a:lvl7pPr marL="2863942" indent="-220304" defTabSz="440606" fontAlgn="base">
              <a:spcBef>
                <a:spcPct val="0"/>
              </a:spcBef>
              <a:spcAft>
                <a:spcPct val="0"/>
              </a:spcAft>
              <a:defRPr>
                <a:solidFill>
                  <a:schemeClr val="tx1"/>
                </a:solidFill>
                <a:latin typeface="Calibri" panose="020F0502020204030204" pitchFamily="34" charset="0"/>
              </a:defRPr>
            </a:lvl7pPr>
            <a:lvl8pPr marL="3304547" indent="-220304" defTabSz="440606" fontAlgn="base">
              <a:spcBef>
                <a:spcPct val="0"/>
              </a:spcBef>
              <a:spcAft>
                <a:spcPct val="0"/>
              </a:spcAft>
              <a:defRPr>
                <a:solidFill>
                  <a:schemeClr val="tx1"/>
                </a:solidFill>
                <a:latin typeface="Calibri" panose="020F0502020204030204" pitchFamily="34" charset="0"/>
              </a:defRPr>
            </a:lvl8pPr>
            <a:lvl9pPr marL="3745154" indent="-220304" defTabSz="440606" fontAlgn="base">
              <a:spcBef>
                <a:spcPct val="0"/>
              </a:spcBef>
              <a:spcAft>
                <a:spcPct val="0"/>
              </a:spcAft>
              <a:defRPr>
                <a:solidFill>
                  <a:schemeClr val="tx1"/>
                </a:solidFill>
                <a:latin typeface="Calibri" panose="020F0502020204030204" pitchFamily="34" charset="0"/>
              </a:defRPr>
            </a:lvl9pPr>
          </a:lstStyle>
          <a:p>
            <a:fld id="{09FAF9E8-6127-4B82-8638-7C5B21AA3306}" type="slidenum">
              <a:rPr lang="en-US" altLang="en-US"/>
              <a:pPr/>
              <a:t>2</a:t>
            </a:fld>
            <a:endParaRPr lang="en-US" altLang="en-US"/>
          </a:p>
        </p:txBody>
      </p:sp>
    </p:spTree>
    <p:extLst>
      <p:ext uri="{BB962C8B-B14F-4D97-AF65-F5344CB8AC3E}">
        <p14:creationId xmlns:p14="http://schemas.microsoft.com/office/powerpoint/2010/main" val="1861351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normAutofit fontScale="25000" lnSpcReduction="20000"/>
          </a:bodyPr>
          <a:lstStyle/>
          <a:p>
            <a:r>
              <a:rPr lang="en-US" dirty="0"/>
              <a:t>As mentioned earlier, </a:t>
            </a:r>
            <a:r>
              <a:rPr lang="en-US" dirty="0" smtClean="0"/>
              <a:t>students can transfer up to ten colleges from the College Scorecard website.  If they</a:t>
            </a:r>
            <a:r>
              <a:rPr lang="en-US" baseline="0" dirty="0" smtClean="0"/>
              <a:t> choose not to, then the process for adding colleges to their FAFSA will look the same as it has for the past few years when they arrive at the School Selection section (say that fast!).  T</a:t>
            </a:r>
            <a:r>
              <a:rPr lang="en-US" sz="2400" dirty="0" smtClean="0"/>
              <a:t>here are still a few tips to give for students completing this section of the FOTW.</a:t>
            </a:r>
          </a:p>
          <a:p>
            <a:endParaRPr lang="en-US" sz="2400" dirty="0" smtClean="0"/>
          </a:p>
          <a:p>
            <a:r>
              <a:rPr lang="en-US" sz="2400" b="1" dirty="0" smtClean="0">
                <a:solidFill>
                  <a:srgbClr val="FF0000"/>
                </a:solidFill>
              </a:rPr>
              <a:t>First:  </a:t>
            </a:r>
            <a:r>
              <a:rPr lang="en-US" sz="2400" dirty="0" smtClean="0"/>
              <a:t>Students can enter up to </a:t>
            </a:r>
            <a:r>
              <a:rPr lang="en-US" sz="2400" b="1" dirty="0" smtClean="0"/>
              <a:t>ten colleges </a:t>
            </a:r>
            <a:r>
              <a:rPr lang="en-US" sz="2400" dirty="0" smtClean="0"/>
              <a:t>on FOTW.  Students who are applying to a greater number of schools will have the opportunity to add additional colleges and/or</a:t>
            </a:r>
            <a:r>
              <a:rPr lang="en-US" sz="2400" baseline="0" dirty="0" smtClean="0"/>
              <a:t> </a:t>
            </a:r>
            <a:r>
              <a:rPr lang="en-US" sz="2400" dirty="0" smtClean="0"/>
              <a:t>correct their FAFSA information after initial submission and processing of their FAFSA.</a:t>
            </a:r>
          </a:p>
          <a:p>
            <a:endParaRPr lang="en-US" sz="2400" dirty="0" smtClean="0"/>
          </a:p>
          <a:p>
            <a:pPr defTabSz="907367"/>
            <a:r>
              <a:rPr lang="en-US" sz="2400" b="1" dirty="0" smtClean="0">
                <a:solidFill>
                  <a:srgbClr val="FF0000"/>
                </a:solidFill>
              </a:rPr>
              <a:t>Second:  </a:t>
            </a:r>
            <a:r>
              <a:rPr lang="en-US" sz="2400" dirty="0" smtClean="0"/>
              <a:t>There is </a:t>
            </a:r>
            <a:r>
              <a:rPr lang="en-US" sz="2400" b="1" dirty="0" smtClean="0"/>
              <a:t>no need to put schools in any particular order</a:t>
            </a:r>
            <a:r>
              <a:rPr lang="en-US" sz="2400" dirty="0" smtClean="0"/>
              <a:t>.  Colleges,</a:t>
            </a:r>
            <a:r>
              <a:rPr lang="en-US" sz="2400" baseline="0" dirty="0" smtClean="0"/>
              <a:t> when they receive the results of a student’s FAFSA, will only see their college in the School Selection section.  For Cal Grant awarding, CSAC will require students to select their college of attendance at some point AFTER the results of the student’s FAFSA are processed and Cal Grant eligibility is determined.</a:t>
            </a:r>
            <a:endParaRPr lang="en-US" sz="2400" dirty="0" smtClean="0"/>
          </a:p>
          <a:p>
            <a:pPr defTabSz="907367"/>
            <a:endParaRPr lang="en-US" sz="2400" dirty="0" smtClean="0"/>
          </a:p>
          <a:p>
            <a:pPr defTabSz="907367"/>
            <a:r>
              <a:rPr lang="en-US" sz="2400" b="1" dirty="0" smtClean="0">
                <a:solidFill>
                  <a:srgbClr val="FF0000"/>
                </a:solidFill>
              </a:rPr>
              <a:t>Third:  </a:t>
            </a:r>
            <a:r>
              <a:rPr lang="en-US" sz="2400" dirty="0" smtClean="0"/>
              <a:t>For students who are absolutely certain they are leaving California to attend an institution outside the state – we highly recommend they include at least one “fallback” school in California.  Why?  Although they could add a California school </a:t>
            </a:r>
            <a:r>
              <a:rPr lang="en-US" sz="2400" b="1" dirty="0" smtClean="0"/>
              <a:t>AFTER</a:t>
            </a:r>
            <a:r>
              <a:rPr lang="en-US" sz="2400" dirty="0" smtClean="0"/>
              <a:t> March 2 and still be given Cal Grant consideration, having at least one California college listed </a:t>
            </a:r>
            <a:r>
              <a:rPr lang="en-US" sz="2400" b="1" dirty="0" smtClean="0"/>
              <a:t>BEFORE</a:t>
            </a:r>
            <a:r>
              <a:rPr lang="en-US" sz="2400" dirty="0" smtClean="0"/>
              <a:t> March 2 will allow the student to see if they have Cal Grant eligibility at a California</a:t>
            </a:r>
            <a:r>
              <a:rPr lang="en-US" sz="2400" baseline="0" dirty="0" smtClean="0"/>
              <a:t> school and the corresponding award amount.</a:t>
            </a:r>
            <a:endParaRPr lang="en-US" sz="2400" dirty="0" smtClean="0"/>
          </a:p>
          <a:p>
            <a:pPr defTabSz="907367"/>
            <a:endParaRPr lang="en-US" sz="2400" dirty="0" smtClean="0"/>
          </a:p>
          <a:p>
            <a:pPr defTabSz="907367"/>
            <a:r>
              <a:rPr lang="en-US" sz="2400" dirty="0" smtClean="0"/>
              <a:t>If a student does not list any California schools on their initial FAFSA, they will be withdrawn from Cal Grant consideration.  If</a:t>
            </a:r>
            <a:r>
              <a:rPr lang="en-US" sz="2400" baseline="0" dirty="0" smtClean="0"/>
              <a:t> they later </a:t>
            </a:r>
            <a:r>
              <a:rPr lang="en-US" sz="2400" dirty="0" smtClean="0"/>
              <a:t>decide to attend a school in California, they will need to add that school to</a:t>
            </a:r>
            <a:r>
              <a:rPr lang="en-US" sz="2400" baseline="0" dirty="0" smtClean="0"/>
              <a:t> their FAFSA application </a:t>
            </a:r>
            <a:r>
              <a:rPr lang="en-US" sz="2400" b="1" baseline="0" dirty="0" smtClean="0"/>
              <a:t>AND</a:t>
            </a:r>
            <a:r>
              <a:rPr lang="en-US" sz="2400" baseline="0" dirty="0" smtClean="0"/>
              <a:t> complete the “Entitlement Cal Grant Application Correction Form.”  They can do this via their </a:t>
            </a:r>
            <a:r>
              <a:rPr lang="en-US" sz="2400" b="1" dirty="0" err="1" smtClean="0"/>
              <a:t>WebGrants</a:t>
            </a:r>
            <a:r>
              <a:rPr lang="en-US" sz="2400" b="1" dirty="0" smtClean="0"/>
              <a:t> 4 Students</a:t>
            </a:r>
            <a:r>
              <a:rPr lang="en-US" sz="2400" b="1" baseline="0" dirty="0" smtClean="0"/>
              <a:t> </a:t>
            </a:r>
            <a:r>
              <a:rPr lang="en-US" sz="2400" b="0" baseline="0" dirty="0" smtClean="0"/>
              <a:t>account or by contacting the California Student Aid Commission.  This will then allow them to be “reprocessed” by CSAC for Cal Grant consideration.</a:t>
            </a:r>
            <a:endParaRPr lang="en-US" sz="2400" b="1" dirty="0" smtClean="0"/>
          </a:p>
          <a:p>
            <a:pPr defTabSz="907367"/>
            <a:endParaRPr lang="en-US" sz="2400" dirty="0" smtClean="0"/>
          </a:p>
          <a:p>
            <a:pPr defTabSz="907367"/>
            <a:r>
              <a:rPr lang="en-US" sz="2400" b="1" dirty="0" smtClean="0">
                <a:solidFill>
                  <a:srgbClr val="FF0000"/>
                </a:solidFill>
              </a:rPr>
              <a:t>Fourth:  </a:t>
            </a:r>
            <a:r>
              <a:rPr lang="en-US" sz="2400" dirty="0" smtClean="0"/>
              <a:t>When schools have Early Admission deadlines or Priority Processing deadlines for financial aid, students should make sure they include them on their initial FAFSA submission.</a:t>
            </a:r>
          </a:p>
          <a:p>
            <a:pPr defTabSz="907367"/>
            <a:endParaRPr lang="en-US" sz="2400" dirty="0" smtClean="0"/>
          </a:p>
          <a:p>
            <a:pPr defTabSz="907367"/>
            <a:r>
              <a:rPr lang="en-US" sz="2400" dirty="0" smtClean="0"/>
              <a:t>Now, to address students who are considering </a:t>
            </a:r>
            <a:r>
              <a:rPr lang="en-US" sz="2400" b="1" dirty="0" smtClean="0"/>
              <a:t>more than 10 colleges</a:t>
            </a:r>
            <a:r>
              <a:rPr lang="en-US" sz="2400" dirty="0" smtClean="0"/>
              <a:t>.  If you have students who are in this status, they should follow the </a:t>
            </a:r>
            <a:r>
              <a:rPr lang="en-US" sz="2400" b="1" dirty="0" smtClean="0"/>
              <a:t>four rules </a:t>
            </a:r>
            <a:r>
              <a:rPr lang="en-US" sz="2400" dirty="0" smtClean="0"/>
              <a:t>we just talked about.  Once their FAFSA is processed, they can go back to FOTW, log in, go to the School Selection section, remove schools, then add new schools.  They, and their parents, will need to use their FSA IDs to resubmit their information, but all the new schools will now receive their FAFSA information.  Once a school receives it, even if a students takes the school off of their list, the school can process the student for financial aid.</a:t>
            </a:r>
          </a:p>
          <a:p>
            <a:pPr defTabSz="907367"/>
            <a:endParaRPr lang="en-US" sz="2400" dirty="0" smtClean="0"/>
          </a:p>
          <a:p>
            <a:pPr defTabSz="907367"/>
            <a:r>
              <a:rPr lang="en-US" sz="2400" dirty="0" smtClean="0"/>
              <a:t>Students</a:t>
            </a:r>
            <a:r>
              <a:rPr lang="en-US" sz="2400" baseline="0" dirty="0" smtClean="0"/>
              <a:t> can also utilize the DRN number on their Student Aid Report (SAR) and call the Federal Student Aid Information Center at 1-800-4-FED–AID (1-800-433-3243) where they can assist in adding colleges to the student’s School Selection section.</a:t>
            </a:r>
            <a:endParaRPr lang="en-US" sz="2400" i="0" baseline="0" dirty="0" smtClean="0">
              <a:cs typeface="Arial" charset="0"/>
            </a:endParaRPr>
          </a:p>
          <a:p>
            <a:pPr defTabSz="907367"/>
            <a:endParaRPr lang="en-US" sz="2400" i="0" baseline="0" dirty="0" smtClean="0">
              <a:cs typeface="Arial" charset="0"/>
            </a:endParaRPr>
          </a:p>
          <a:p>
            <a:pPr defTabSz="907367"/>
            <a:r>
              <a:rPr lang="en-US" sz="2400" i="0" baseline="0" dirty="0" smtClean="0">
                <a:cs typeface="Arial" charset="0"/>
              </a:rPr>
              <a:t>If students use the FAFSA website, it’s a quick 1-2-3 process.  First, they should search for their college (pick the state and a couple of major words in the name of the school – no need to get it exactly perfect).  Hit the search button.  Second step – a listing of colleges satisfying the search requirements should pop up.  The student can click the box to the left of the college, or colleges, they want to add to their list.  Third step – hit the Add button.  The selected colleges should now show up on the right side, where the student can have up to 10 colleges selected to receive the results of their FAFSA.</a:t>
            </a:r>
            <a:endParaRPr lang="en-US" sz="2400" baseline="0"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A8019A-97C5-4188-B5F1-674A4790EAD7}" type="slidenum">
              <a:rPr lang="en-US" smtClean="0"/>
              <a:pPr/>
              <a:t>20</a:t>
            </a:fld>
            <a:endParaRPr lang="en-US" smtClean="0"/>
          </a:p>
        </p:txBody>
      </p:sp>
    </p:spTree>
    <p:extLst>
      <p:ext uri="{BB962C8B-B14F-4D97-AF65-F5344CB8AC3E}">
        <p14:creationId xmlns:p14="http://schemas.microsoft.com/office/powerpoint/2010/main" val="4083179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normAutofit fontScale="40000" lnSpcReduction="20000"/>
          </a:bodyPr>
          <a:lstStyle/>
          <a:p>
            <a:r>
              <a:rPr lang="en-US" sz="2400" dirty="0" smtClean="0"/>
              <a:t>The FAFSA uses this Step to determine the dependency status of the student for financial aid purposes.  Students may think they are independent, but the FAFSA questions in this section will determine if the student is determined to be independent</a:t>
            </a:r>
            <a:r>
              <a:rPr lang="en-US" sz="2400" baseline="0" dirty="0" smtClean="0"/>
              <a:t> or dependent.</a:t>
            </a:r>
            <a:endParaRPr lang="en-US" sz="2400" dirty="0" smtClean="0"/>
          </a:p>
          <a:p>
            <a:endParaRPr lang="en-US" sz="2400" dirty="0" smtClean="0"/>
          </a:p>
          <a:p>
            <a:r>
              <a:rPr lang="en-US" sz="2400" dirty="0" smtClean="0"/>
              <a:t>The first few questions in this section will be pre-filled with answers based on information the student answered in Step One of the form.  For example, the question regarding “working on a master’s or doctorate program” refers to the student’s initial academic program of study, not their future plans beyond their initial undergraduate work.</a:t>
            </a:r>
          </a:p>
          <a:p>
            <a:endParaRPr lang="en-US" sz="2400" dirty="0" smtClean="0"/>
          </a:p>
          <a:p>
            <a:r>
              <a:rPr lang="en-US" sz="2400" b="1" dirty="0" smtClean="0"/>
              <a:t>Children </a:t>
            </a:r>
            <a:r>
              <a:rPr lang="en-US" sz="2400" dirty="0" smtClean="0"/>
              <a:t>— answering </a:t>
            </a:r>
            <a:r>
              <a:rPr lang="en-US" sz="2400" b="1" dirty="0" smtClean="0"/>
              <a:t>YES</a:t>
            </a:r>
            <a:r>
              <a:rPr lang="en-US" sz="2400" dirty="0" smtClean="0"/>
              <a:t> to this question means the </a:t>
            </a:r>
            <a:r>
              <a:rPr lang="en-US" sz="2400" b="1" dirty="0" smtClean="0"/>
              <a:t>student</a:t>
            </a:r>
            <a:r>
              <a:rPr lang="en-US" sz="2400" dirty="0" smtClean="0"/>
              <a:t> must be providing </a:t>
            </a:r>
            <a:r>
              <a:rPr lang="en-US" sz="2400" b="1" dirty="0" smtClean="0"/>
              <a:t>more than 50%</a:t>
            </a:r>
            <a:r>
              <a:rPr lang="en-US" sz="2400" dirty="0" smtClean="0"/>
              <a:t> of the child’s financial support throughout the upcoming school year (July 1, 2018 to June 30, 2019).  It is not only a matter of caring for the child.  Additionally, “child” can include an expected birth (but not yet born) during the specified period. Note that providing more than half support counts support received from sources other than the student’s parents, such as TANF or support from the student’s boyfriend/girlfriend, as though it were provided by the student.</a:t>
            </a:r>
            <a:r>
              <a:rPr lang="en-US" sz="2400" baseline="0" dirty="0" smtClean="0"/>
              <a:t> </a:t>
            </a:r>
            <a:endParaRPr lang="en-US" sz="2400" dirty="0" smtClean="0"/>
          </a:p>
          <a:p>
            <a:endParaRPr lang="en-US" sz="2400" dirty="0" smtClean="0"/>
          </a:p>
          <a:p>
            <a:r>
              <a:rPr lang="en-US" sz="2400" dirty="0" smtClean="0"/>
              <a:t>There is a similar financial requirement for claiming other dependents </a:t>
            </a:r>
            <a:r>
              <a:rPr lang="en-US" sz="2400" b="1" dirty="0" smtClean="0"/>
              <a:t>living with the student</a:t>
            </a:r>
            <a:r>
              <a:rPr lang="en-US" sz="2400" dirty="0" smtClean="0"/>
              <a:t>.</a:t>
            </a:r>
          </a:p>
          <a:p>
            <a:endParaRPr lang="en-US" sz="2400" dirty="0" smtClean="0"/>
          </a:p>
          <a:p>
            <a:r>
              <a:rPr lang="en-US" sz="2400" dirty="0" smtClean="0"/>
              <a:t>For most high school graduates, they will answer </a:t>
            </a:r>
            <a:r>
              <a:rPr lang="en-US" sz="2400" b="1" dirty="0" smtClean="0"/>
              <a:t>NO</a:t>
            </a:r>
            <a:r>
              <a:rPr lang="en-US" sz="2400" dirty="0" smtClean="0"/>
              <a:t> to the questions regarding children and other dependents.</a:t>
            </a:r>
          </a:p>
          <a:p>
            <a:endParaRPr lang="en-US" sz="2400" dirty="0" smtClean="0"/>
          </a:p>
          <a:p>
            <a:r>
              <a:rPr lang="en-US" sz="2400" b="1" dirty="0" smtClean="0"/>
              <a:t>Note:  </a:t>
            </a:r>
            <a:r>
              <a:rPr lang="en-US" sz="2400" dirty="0" smtClean="0"/>
              <a:t>A student who can answer </a:t>
            </a:r>
            <a:r>
              <a:rPr lang="en-US" sz="2400" b="1" dirty="0" smtClean="0"/>
              <a:t>YES</a:t>
            </a:r>
            <a:r>
              <a:rPr lang="en-US" sz="2400" dirty="0" smtClean="0"/>
              <a:t> to any question in this section will be considered an Independent student for financial aid purposes.</a:t>
            </a:r>
          </a:p>
          <a:p>
            <a:endParaRPr lang="en-US" sz="2400" dirty="0" smtClean="0"/>
          </a:p>
          <a:p>
            <a:r>
              <a:rPr lang="en-US" sz="2400" dirty="0" smtClean="0"/>
              <a:t>Now that we’ve touched on the first five questions, let’s dive into some of the trickier questions in this section.</a:t>
            </a:r>
            <a:endParaRPr lang="en-US" sz="2400" dirty="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A8019A-97C5-4188-B5F1-674A4790EAD7}" type="slidenum">
              <a:rPr lang="en-US" smtClean="0"/>
              <a:pPr/>
              <a:t>21</a:t>
            </a:fld>
            <a:endParaRPr lang="en-US" smtClean="0"/>
          </a:p>
        </p:txBody>
      </p:sp>
    </p:spTree>
    <p:extLst>
      <p:ext uri="{BB962C8B-B14F-4D97-AF65-F5344CB8AC3E}">
        <p14:creationId xmlns:p14="http://schemas.microsoft.com/office/powerpoint/2010/main" val="2918864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8232"/>
            <a:fld id="{2AD71CE5-3EEC-492E-BBEA-29DBB957C0CB}" type="slidenum">
              <a:rPr lang="en-US" smtClean="0"/>
              <a:pPr defTabSz="928232"/>
              <a:t>22</a:t>
            </a:fld>
            <a:endParaRPr lang="en-US" dirty="0" smtClean="0"/>
          </a:p>
        </p:txBody>
      </p:sp>
      <p:sp>
        <p:nvSpPr>
          <p:cNvPr id="92163" name="Rectangle 2"/>
          <p:cNvSpPr>
            <a:spLocks noGrp="1" noRot="1" noChangeAspect="1" noChangeArrowheads="1" noTextEdit="1"/>
          </p:cNvSpPr>
          <p:nvPr>
            <p:ph type="sldImg"/>
          </p:nvPr>
        </p:nvSpPr>
        <p:spPr bwMode="auto">
          <a:xfrm>
            <a:off x="1181100" y="698500"/>
            <a:ext cx="4648200" cy="3486150"/>
          </a:xfrm>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sz="1700" dirty="0"/>
              <a:t>The FAFSA notes that students should answer </a:t>
            </a:r>
            <a:r>
              <a:rPr lang="en-US" sz="1700" b="1" dirty="0"/>
              <a:t>YES </a:t>
            </a:r>
            <a:r>
              <a:rPr lang="en-US" sz="1700" dirty="0"/>
              <a:t>if </a:t>
            </a:r>
            <a:r>
              <a:rPr lang="en-US" sz="1700" b="1" dirty="0"/>
              <a:t>at any time since they turned age 13 </a:t>
            </a:r>
            <a:r>
              <a:rPr lang="en-US" sz="1700" dirty="0"/>
              <a:t>they were in foster care, even if they are no longer in foster care today.  For federal student aid purposes, a ward of the court is not someone who is </a:t>
            </a:r>
            <a:r>
              <a:rPr lang="en-US" sz="1700" dirty="0" smtClean="0"/>
              <a:t>incarcerated.  </a:t>
            </a:r>
            <a:r>
              <a:rPr lang="en-US" sz="1700" dirty="0"/>
              <a:t>Also, the financial aid administrator at the college or university may require the student to provide proof that he or she was in foster care or a </a:t>
            </a:r>
            <a:r>
              <a:rPr lang="en-US" sz="1700" dirty="0" smtClean="0"/>
              <a:t>ward </a:t>
            </a:r>
            <a:r>
              <a:rPr lang="en-US" sz="1700" dirty="0"/>
              <a:t>of the court.</a:t>
            </a:r>
            <a:endParaRPr lang="en-US" sz="1700" dirty="0">
              <a:cs typeface="Arial" charset="0"/>
            </a:endParaRPr>
          </a:p>
        </p:txBody>
      </p:sp>
    </p:spTree>
    <p:extLst>
      <p:ext uri="{BB962C8B-B14F-4D97-AF65-F5344CB8AC3E}">
        <p14:creationId xmlns:p14="http://schemas.microsoft.com/office/powerpoint/2010/main" val="74709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8232"/>
            <a:fld id="{20582D46-1C9B-46E0-944C-AA1BCEA5D7AA}" type="slidenum">
              <a:rPr lang="en-US" smtClean="0"/>
              <a:pPr defTabSz="928232"/>
              <a:t>23</a:t>
            </a:fld>
            <a:endParaRPr lang="en-US" dirty="0" smtClean="0"/>
          </a:p>
        </p:txBody>
      </p:sp>
      <p:sp>
        <p:nvSpPr>
          <p:cNvPr id="93187" name="Rectangle 2"/>
          <p:cNvSpPr>
            <a:spLocks noGrp="1" noRot="1" noChangeAspect="1" noChangeArrowheads="1" noTextEdit="1"/>
          </p:cNvSpPr>
          <p:nvPr>
            <p:ph type="sldImg"/>
          </p:nvPr>
        </p:nvSpPr>
        <p:spPr bwMode="auto">
          <a:xfrm>
            <a:off x="1181100" y="698500"/>
            <a:ext cx="4648200" cy="3486150"/>
          </a:xfrm>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sz="1200" dirty="0"/>
              <a:t>Students should answer </a:t>
            </a:r>
            <a:r>
              <a:rPr lang="en-US" sz="1200" b="1" dirty="0"/>
              <a:t>YES </a:t>
            </a:r>
            <a:r>
              <a:rPr lang="en-US" sz="1200" dirty="0"/>
              <a:t>if they can provide a copy of a court’s decision that as of today </a:t>
            </a:r>
            <a:r>
              <a:rPr lang="en-US" sz="1200" dirty="0" smtClean="0"/>
              <a:t>they are an </a:t>
            </a:r>
            <a:r>
              <a:rPr lang="en-US" sz="1200" dirty="0"/>
              <a:t>emancipated minor.  They can also answer </a:t>
            </a:r>
            <a:r>
              <a:rPr lang="en-US" sz="1200" b="1" dirty="0"/>
              <a:t>YES </a:t>
            </a:r>
            <a:r>
              <a:rPr lang="en-US" sz="1200" dirty="0"/>
              <a:t>if they can provide a copy of a court’s decision that </a:t>
            </a:r>
            <a:r>
              <a:rPr lang="en-US" sz="1200" dirty="0" smtClean="0"/>
              <a:t>they were an </a:t>
            </a:r>
            <a:r>
              <a:rPr lang="en-US" sz="1200" dirty="0"/>
              <a:t>emancipated minor before </a:t>
            </a:r>
            <a:r>
              <a:rPr lang="en-US" sz="1200" dirty="0" smtClean="0"/>
              <a:t>they reached </a:t>
            </a:r>
            <a:r>
              <a:rPr lang="en-US" sz="1200" dirty="0"/>
              <a:t>the age of being an adult in their state (18 years in California). The court must be located in the student’s state of legal residence at the time the court’s decision was issued.</a:t>
            </a:r>
          </a:p>
          <a:p>
            <a:endParaRPr lang="en-US" sz="1200" dirty="0"/>
          </a:p>
          <a:p>
            <a:r>
              <a:rPr lang="en-US" sz="1200" dirty="0"/>
              <a:t>Students should answer </a:t>
            </a:r>
            <a:r>
              <a:rPr lang="en-US" sz="1200" b="1" dirty="0"/>
              <a:t>NO </a:t>
            </a:r>
            <a:r>
              <a:rPr lang="en-US" sz="1200" dirty="0"/>
              <a:t>if the student is still a minor and the court decision is no longer in effect or the court decision was not in effect </a:t>
            </a:r>
            <a:r>
              <a:rPr lang="en-US" sz="1200" b="1" dirty="0"/>
              <a:t>at the time the student turned 18 </a:t>
            </a:r>
            <a:r>
              <a:rPr lang="en-US" sz="1200" b="0" dirty="0"/>
              <a:t>(became an adult in California).</a:t>
            </a:r>
          </a:p>
          <a:p>
            <a:endParaRPr lang="en-US" sz="1200" b="1" dirty="0"/>
          </a:p>
          <a:p>
            <a:r>
              <a:rPr lang="en-US" sz="1200" dirty="0"/>
              <a:t>The financial aid administrator at the college may require the student to provide proof that he/she was an emancipated minor.</a:t>
            </a:r>
          </a:p>
          <a:p>
            <a:endParaRPr lang="en-US" sz="1200" dirty="0"/>
          </a:p>
          <a:p>
            <a:r>
              <a:rPr lang="en-US" sz="1200" dirty="0"/>
              <a:t>An emancipated minor is not the same as emancipation from child support.  The former occurs </a:t>
            </a:r>
            <a:r>
              <a:rPr lang="en-US" sz="1200" b="1" dirty="0"/>
              <a:t>prior</a:t>
            </a:r>
            <a:r>
              <a:rPr lang="en-US" sz="1200" dirty="0"/>
              <a:t> to the child reaching the age of majority while the latter occurs </a:t>
            </a:r>
            <a:r>
              <a:rPr lang="en-US" sz="1200" b="1" dirty="0"/>
              <a:t>when</a:t>
            </a:r>
            <a:r>
              <a:rPr lang="en-US" sz="1200" dirty="0"/>
              <a:t> the child reaches the age of majority.  This is a common misunderstanding.</a:t>
            </a:r>
          </a:p>
        </p:txBody>
      </p:sp>
    </p:spTree>
    <p:extLst>
      <p:ext uri="{BB962C8B-B14F-4D97-AF65-F5344CB8AC3E}">
        <p14:creationId xmlns:p14="http://schemas.microsoft.com/office/powerpoint/2010/main" val="765539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400" dirty="0"/>
              <a:t>For this question, the definition of legal guardianship does not include the student’s parents, even if they were appointed by a court to be the student’s guardian.  Students </a:t>
            </a:r>
            <a:r>
              <a:rPr lang="en-US" sz="1400" dirty="0" smtClean="0"/>
              <a:t>cannot be </a:t>
            </a:r>
            <a:r>
              <a:rPr lang="en-US" sz="1400" dirty="0"/>
              <a:t>considered a legal guardian of themselves.</a:t>
            </a:r>
          </a:p>
          <a:p>
            <a:pPr>
              <a:defRPr/>
            </a:pPr>
            <a:endParaRPr lang="en-US" sz="1400" dirty="0"/>
          </a:p>
          <a:p>
            <a:pPr>
              <a:defRPr/>
            </a:pPr>
            <a:r>
              <a:rPr lang="en-US" sz="1400" dirty="0"/>
              <a:t>A legal guardianship established by an attorney is not sufficient.  The legal guardianship must have been ordered by a court of competent jurisdiction in the student's state of legal residence.</a:t>
            </a:r>
            <a:br>
              <a:rPr lang="en-US" sz="1400" dirty="0"/>
            </a:br>
            <a:endParaRPr lang="en-US" sz="1400" dirty="0"/>
          </a:p>
        </p:txBody>
      </p:sp>
      <p:sp>
        <p:nvSpPr>
          <p:cNvPr id="4" name="Slide Number Placeholder 3"/>
          <p:cNvSpPr>
            <a:spLocks noGrp="1"/>
          </p:cNvSpPr>
          <p:nvPr>
            <p:ph type="sldNum" sz="quarter" idx="10"/>
          </p:nvPr>
        </p:nvSpPr>
        <p:spPr/>
        <p:txBody>
          <a:bodyPr/>
          <a:lstStyle/>
          <a:p>
            <a:pPr>
              <a:defRPr/>
            </a:pPr>
            <a:fld id="{B49FE439-6AEF-4ABE-9694-6D2757D7006A}" type="slidenum">
              <a:rPr lang="en-US" smtClean="0"/>
              <a:pPr>
                <a:defRPr/>
              </a:pPr>
              <a:t>24</a:t>
            </a:fld>
            <a:endParaRPr lang="en-US"/>
          </a:p>
        </p:txBody>
      </p:sp>
    </p:spTree>
    <p:extLst>
      <p:ext uri="{BB962C8B-B14F-4D97-AF65-F5344CB8AC3E}">
        <p14:creationId xmlns:p14="http://schemas.microsoft.com/office/powerpoint/2010/main" val="294466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8232"/>
            <a:fld id="{47AFC456-F188-40A3-9C97-80F6FAF011A6}" type="slidenum">
              <a:rPr lang="en-US" smtClean="0"/>
              <a:pPr defTabSz="928232"/>
              <a:t>25</a:t>
            </a:fld>
            <a:endParaRPr lang="en-US" dirty="0" smtClean="0"/>
          </a:p>
        </p:txBody>
      </p:sp>
      <p:sp>
        <p:nvSpPr>
          <p:cNvPr id="94211" name="Rectangle 2"/>
          <p:cNvSpPr>
            <a:spLocks noGrp="1" noRot="1" noChangeAspect="1" noChangeArrowheads="1" noTextEdit="1"/>
          </p:cNvSpPr>
          <p:nvPr>
            <p:ph type="sldImg"/>
          </p:nvPr>
        </p:nvSpPr>
        <p:spPr bwMode="auto">
          <a:xfrm>
            <a:off x="1181100" y="698500"/>
            <a:ext cx="4648200" cy="3486150"/>
          </a:xfrm>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sz="1100" dirty="0"/>
              <a:t>Students should answer </a:t>
            </a:r>
            <a:r>
              <a:rPr lang="en-US" sz="1100" b="1" dirty="0"/>
              <a:t>YES </a:t>
            </a:r>
            <a:r>
              <a:rPr lang="en-US" sz="1100" dirty="0"/>
              <a:t>if they received a determination at any time </a:t>
            </a:r>
            <a:r>
              <a:rPr lang="en-US" sz="1100" b="1" dirty="0"/>
              <a:t>on or after July 1, </a:t>
            </a:r>
            <a:r>
              <a:rPr lang="en-US" sz="1100" b="1" dirty="0" smtClean="0"/>
              <a:t>2017</a:t>
            </a:r>
            <a:r>
              <a:rPr lang="en-US" sz="1100" dirty="0" smtClean="0"/>
              <a:t>, </a:t>
            </a:r>
            <a:r>
              <a:rPr lang="en-US" sz="1100" dirty="0"/>
              <a:t>that he/she was an unaccompanied youth who was homeless or, at risk of being homeless.</a:t>
            </a:r>
          </a:p>
          <a:p>
            <a:endParaRPr lang="en-US" sz="1100" dirty="0"/>
          </a:p>
          <a:p>
            <a:r>
              <a:rPr lang="en-US" sz="1100" dirty="0"/>
              <a:t>• </a:t>
            </a:r>
            <a:r>
              <a:rPr lang="en-US" sz="1100" b="1" dirty="0">
                <a:solidFill>
                  <a:srgbClr val="FF0000"/>
                </a:solidFill>
              </a:rPr>
              <a:t>Homeless</a:t>
            </a:r>
            <a:r>
              <a:rPr lang="en-US" sz="1100" dirty="0">
                <a:solidFill>
                  <a:srgbClr val="FF0000"/>
                </a:solidFill>
              </a:rPr>
              <a:t> </a:t>
            </a:r>
            <a:r>
              <a:rPr lang="en-US" sz="1100" dirty="0"/>
              <a:t>means lacking fixed, regular and adequate housing, which includes living in shelters, motels or cars, </a:t>
            </a:r>
            <a:r>
              <a:rPr lang="en-US" sz="1100" dirty="0" smtClean="0"/>
              <a:t>couch surfing, or </a:t>
            </a:r>
            <a:r>
              <a:rPr lang="en-US" sz="1100" dirty="0"/>
              <a:t>temporarily living with other people because you had nowhere else to go.</a:t>
            </a:r>
          </a:p>
          <a:p>
            <a:r>
              <a:rPr lang="en-US" sz="1100" dirty="0"/>
              <a:t>• </a:t>
            </a:r>
            <a:r>
              <a:rPr lang="en-US" sz="1100" b="1" dirty="0">
                <a:solidFill>
                  <a:srgbClr val="FF0000"/>
                </a:solidFill>
              </a:rPr>
              <a:t>Unaccompanied</a:t>
            </a:r>
            <a:r>
              <a:rPr lang="en-US" sz="1100" dirty="0">
                <a:solidFill>
                  <a:srgbClr val="FF0000"/>
                </a:solidFill>
              </a:rPr>
              <a:t> </a:t>
            </a:r>
            <a:r>
              <a:rPr lang="en-US" sz="1100" dirty="0"/>
              <a:t>means the student is not living in the physical custody of a parent or guardian.</a:t>
            </a:r>
          </a:p>
          <a:p>
            <a:r>
              <a:rPr lang="en-US" sz="1100" dirty="0"/>
              <a:t>• </a:t>
            </a:r>
            <a:r>
              <a:rPr lang="en-US" sz="1100" b="1" dirty="0">
                <a:solidFill>
                  <a:srgbClr val="FF0000"/>
                </a:solidFill>
              </a:rPr>
              <a:t>Youth</a:t>
            </a:r>
            <a:r>
              <a:rPr lang="en-US" sz="1100" dirty="0">
                <a:solidFill>
                  <a:srgbClr val="FF0000"/>
                </a:solidFill>
              </a:rPr>
              <a:t> </a:t>
            </a:r>
            <a:r>
              <a:rPr lang="en-US" sz="1100" dirty="0"/>
              <a:t>means the student is under 24 years of </a:t>
            </a:r>
            <a:r>
              <a:rPr lang="en-US" sz="1100" dirty="0" smtClean="0"/>
              <a:t>age.</a:t>
            </a:r>
            <a:endParaRPr lang="en-US" sz="1100" dirty="0"/>
          </a:p>
          <a:p>
            <a:endParaRPr lang="en-US" sz="1100" dirty="0"/>
          </a:p>
          <a:p>
            <a:r>
              <a:rPr lang="en-US" sz="1100" dirty="0"/>
              <a:t>Students should answer </a:t>
            </a:r>
            <a:r>
              <a:rPr lang="en-US" sz="1100" b="1" dirty="0"/>
              <a:t>NO </a:t>
            </a:r>
            <a:r>
              <a:rPr lang="en-US" sz="1100" dirty="0"/>
              <a:t>if the student is not homeless, at risk of being homeless or if he/she does not have a determination.  Students should contact their financial aid office for assistance if they do not have a determination but believe they are an unaccompanied youth who is homeless or is an unaccompanied youth providing for his/her own living expenses and who is at risk of being homeless.</a:t>
            </a:r>
          </a:p>
          <a:p>
            <a:endParaRPr lang="en-US" sz="1100" dirty="0"/>
          </a:p>
          <a:p>
            <a:r>
              <a:rPr lang="en-US" sz="1100" dirty="0"/>
              <a:t>The financial aid administrator may require the student to provide a copy of the determination if the student </a:t>
            </a:r>
            <a:r>
              <a:rPr lang="en-US" sz="1100" dirty="0" smtClean="0"/>
              <a:t>answers </a:t>
            </a:r>
            <a:r>
              <a:rPr lang="en-US" sz="1100" b="1" dirty="0"/>
              <a:t>YES</a:t>
            </a:r>
            <a:r>
              <a:rPr lang="en-US" sz="1100" dirty="0"/>
              <a:t> to any of these questions.</a:t>
            </a:r>
          </a:p>
        </p:txBody>
      </p:sp>
    </p:spTree>
    <p:extLst>
      <p:ext uri="{BB962C8B-B14F-4D97-AF65-F5344CB8AC3E}">
        <p14:creationId xmlns:p14="http://schemas.microsoft.com/office/powerpoint/2010/main" val="1266367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8232"/>
            <a:fld id="{47AFC456-F188-40A3-9C97-80F6FAF011A6}" type="slidenum">
              <a:rPr lang="en-US" smtClean="0"/>
              <a:pPr defTabSz="928232"/>
              <a:t>26</a:t>
            </a:fld>
            <a:endParaRPr lang="en-US" dirty="0" smtClean="0"/>
          </a:p>
        </p:txBody>
      </p:sp>
      <p:sp>
        <p:nvSpPr>
          <p:cNvPr id="94211" name="Rectangle 2"/>
          <p:cNvSpPr>
            <a:spLocks noGrp="1" noRot="1" noChangeAspect="1" noChangeArrowheads="1" noTextEdit="1"/>
          </p:cNvSpPr>
          <p:nvPr>
            <p:ph type="sldImg"/>
          </p:nvPr>
        </p:nvSpPr>
        <p:spPr bwMode="auto">
          <a:xfrm>
            <a:off x="1181100" y="698500"/>
            <a:ext cx="4648200" cy="3486150"/>
          </a:xfrm>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sz="1700" b="1" dirty="0"/>
              <a:t>Certifying officials include </a:t>
            </a:r>
            <a:r>
              <a:rPr lang="en-US" sz="1700" dirty="0"/>
              <a:t>high school district home liaison, U.S. Department of Health and Urban Development (HUD) homeless assistance program director or designee, Runaway and Homeless Youth Act (RHYA) program director or their designee.  Also, the college’s financial aid administrator can certify the student meeting the Homeless Unaccompanied Youth </a:t>
            </a:r>
            <a:r>
              <a:rPr lang="en-US" sz="1700" dirty="0" smtClean="0"/>
              <a:t>status, based on the preponderance of available information presented by the student.</a:t>
            </a:r>
            <a:endParaRPr lang="en-US" sz="1700" b="1" dirty="0"/>
          </a:p>
        </p:txBody>
      </p:sp>
    </p:spTree>
    <p:extLst>
      <p:ext uri="{BB962C8B-B14F-4D97-AF65-F5344CB8AC3E}">
        <p14:creationId xmlns:p14="http://schemas.microsoft.com/office/powerpoint/2010/main" val="2486719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700" dirty="0"/>
              <a:t>If a student has answered </a:t>
            </a:r>
            <a:r>
              <a:rPr lang="en-US" sz="1700" b="1" dirty="0"/>
              <a:t>NO</a:t>
            </a:r>
            <a:r>
              <a:rPr lang="en-US" sz="1700" dirty="0"/>
              <a:t> to all of the questions in this Step, </a:t>
            </a:r>
            <a:r>
              <a:rPr lang="en-US" sz="1700" dirty="0" smtClean="0"/>
              <a:t>he/she </a:t>
            </a:r>
            <a:r>
              <a:rPr lang="en-US" sz="1700" dirty="0"/>
              <a:t>will be </a:t>
            </a:r>
            <a:r>
              <a:rPr lang="en-US" sz="1700" dirty="0" smtClean="0"/>
              <a:t>considered a </a:t>
            </a:r>
            <a:r>
              <a:rPr lang="en-US" sz="1700" b="1" dirty="0"/>
              <a:t>Dependent</a:t>
            </a:r>
            <a:r>
              <a:rPr lang="en-US" sz="1700" dirty="0"/>
              <a:t> </a:t>
            </a:r>
            <a:r>
              <a:rPr lang="en-US" sz="1700" dirty="0" smtClean="0"/>
              <a:t>student </a:t>
            </a:r>
            <a:r>
              <a:rPr lang="en-US" sz="1700" dirty="0"/>
              <a:t>for financial aid purposes.  As such, </a:t>
            </a:r>
            <a:r>
              <a:rPr lang="en-US" sz="1700" dirty="0" smtClean="0"/>
              <a:t>he/she </a:t>
            </a:r>
            <a:r>
              <a:rPr lang="en-US" sz="1700" dirty="0"/>
              <a:t>will be required to provide parental information in the next Step we’ll cover.</a:t>
            </a:r>
          </a:p>
          <a:p>
            <a:endParaRPr lang="en-US" sz="1700" dirty="0"/>
          </a:p>
          <a:p>
            <a:r>
              <a:rPr lang="en-US" sz="1700" dirty="0"/>
              <a:t>For those rare </a:t>
            </a:r>
            <a:r>
              <a:rPr lang="en-US" sz="1700" dirty="0" smtClean="0"/>
              <a:t>instances </a:t>
            </a:r>
            <a:r>
              <a:rPr lang="en-US" sz="1700" dirty="0"/>
              <a:t>where a student cannot provide parental information but has answered </a:t>
            </a:r>
            <a:r>
              <a:rPr lang="en-US" sz="1700" b="1" dirty="0"/>
              <a:t>NO</a:t>
            </a:r>
            <a:r>
              <a:rPr lang="en-US" sz="1700" dirty="0"/>
              <a:t> to all of the questions, they have an option to continue completing and submitting their FAFSA.  As noted on the screen, they can mark the </a:t>
            </a:r>
            <a:r>
              <a:rPr lang="en-US" sz="1700" i="1" dirty="0"/>
              <a:t>“I am unable to provide parental information” </a:t>
            </a:r>
            <a:r>
              <a:rPr lang="en-US" sz="1700" i="1" dirty="0" smtClean="0"/>
              <a:t> </a:t>
            </a:r>
            <a:r>
              <a:rPr lang="en-US" sz="1700" dirty="0" smtClean="0"/>
              <a:t>button</a:t>
            </a:r>
            <a:r>
              <a:rPr lang="en-US" sz="1700" dirty="0"/>
              <a:t>, click on </a:t>
            </a:r>
            <a:r>
              <a:rPr lang="en-US" sz="1700" b="1" dirty="0"/>
              <a:t>NEXT</a:t>
            </a:r>
            <a:r>
              <a:rPr lang="en-US" sz="1700" dirty="0"/>
              <a:t>… </a:t>
            </a: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435299-2789-4E41-9335-2611CFEC0527}" type="slidenum">
              <a:rPr lang="en-US" smtClean="0"/>
              <a:pPr/>
              <a:t>27</a:t>
            </a:fld>
            <a:endParaRPr lang="en-US" smtClean="0"/>
          </a:p>
        </p:txBody>
      </p:sp>
    </p:spTree>
    <p:extLst>
      <p:ext uri="{BB962C8B-B14F-4D97-AF65-F5344CB8AC3E}">
        <p14:creationId xmlns:p14="http://schemas.microsoft.com/office/powerpoint/2010/main" val="2256292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700" dirty="0"/>
              <a:t>… and they will see this screen [on slide].</a:t>
            </a:r>
          </a:p>
          <a:p>
            <a:endParaRPr lang="en-US" sz="1700" dirty="0"/>
          </a:p>
          <a:p>
            <a:r>
              <a:rPr lang="en-US" sz="1700" dirty="0"/>
              <a:t>The student can continue to complete their FAFSA, skip the Parents section, submit their FAFSA, and it will be processed but only for unsubsidized Direct Stafford Loans initially.  No </a:t>
            </a:r>
            <a:r>
              <a:rPr lang="en-US" sz="1700" b="1" dirty="0"/>
              <a:t>EFC</a:t>
            </a:r>
            <a:r>
              <a:rPr lang="en-US" sz="1700" dirty="0"/>
              <a:t> (Expected Family Contribution) will be calculated, but all of the listed colleges will receive the FAFSA information.  The student will need to </a:t>
            </a:r>
            <a:r>
              <a:rPr lang="en-US" sz="1700" dirty="0" smtClean="0"/>
              <a:t>follow </a:t>
            </a:r>
            <a:r>
              <a:rPr lang="en-US" sz="1700" dirty="0"/>
              <a:t>up with the college (or colleges) </a:t>
            </a:r>
            <a:r>
              <a:rPr lang="en-US" sz="1700" dirty="0" smtClean="0"/>
              <a:t>for each college’s process for determining</a:t>
            </a:r>
            <a:r>
              <a:rPr lang="en-US" sz="1700" baseline="0" dirty="0" smtClean="0"/>
              <a:t> </a:t>
            </a:r>
            <a:r>
              <a:rPr lang="en-US" sz="1700" dirty="0" smtClean="0"/>
              <a:t>if </a:t>
            </a:r>
            <a:r>
              <a:rPr lang="en-US" sz="1700" dirty="0"/>
              <a:t>they can be considered Independent due to special </a:t>
            </a:r>
            <a:r>
              <a:rPr lang="en-US" sz="1700" dirty="0" smtClean="0"/>
              <a:t>or extenuating circumstances</a:t>
            </a:r>
            <a:r>
              <a:rPr lang="en-US" sz="1700" dirty="0"/>
              <a:t>.</a:t>
            </a: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435299-2789-4E41-9335-2611CFEC0527}" type="slidenum">
              <a:rPr lang="en-US" smtClean="0"/>
              <a:pPr/>
              <a:t>28</a:t>
            </a:fld>
            <a:endParaRPr lang="en-US" smtClean="0"/>
          </a:p>
        </p:txBody>
      </p:sp>
    </p:spTree>
    <p:extLst>
      <p:ext uri="{BB962C8B-B14F-4D97-AF65-F5344CB8AC3E}">
        <p14:creationId xmlns:p14="http://schemas.microsoft.com/office/powerpoint/2010/main" val="3342052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dirty="0" smtClean="0"/>
              <a:t>Otherwise, for a large</a:t>
            </a:r>
            <a:r>
              <a:rPr lang="en-US" sz="1200" baseline="0" dirty="0" smtClean="0"/>
              <a:t> majority of students coming out of high school, we can assume they are considered as Dependent for financial aid purposes.  Oftentimes, there are questions regarding which parent, or parents, the student should use for supplying financial and household information on the FAFSA.  </a:t>
            </a:r>
            <a:r>
              <a:rPr lang="en-US" sz="1200" dirty="0" smtClean="0"/>
              <a:t>For </a:t>
            </a:r>
            <a:r>
              <a:rPr lang="en-US" sz="1200" dirty="0"/>
              <a:t>a quick reference, here’s a nice breakdown that should cover 99% of all possible combinations of parents.</a:t>
            </a:r>
          </a:p>
          <a:p>
            <a:endParaRPr lang="en-US" sz="1200" dirty="0"/>
          </a:p>
          <a:p>
            <a:r>
              <a:rPr lang="en-US" sz="1200" dirty="0"/>
              <a:t>Let’s go through the flowchart –</a:t>
            </a:r>
          </a:p>
          <a:p>
            <a:endParaRPr lang="en-US" sz="1200" dirty="0"/>
          </a:p>
          <a:p>
            <a:pPr marL="342780" indent="-342780">
              <a:buFontTx/>
              <a:buChar char="-"/>
            </a:pPr>
            <a:r>
              <a:rPr lang="en-US" sz="1200" dirty="0"/>
              <a:t>Are your parents married to each other?</a:t>
            </a:r>
          </a:p>
          <a:p>
            <a:pPr marL="342780" indent="-342780">
              <a:buFontTx/>
              <a:buChar char="-"/>
            </a:pPr>
            <a:r>
              <a:rPr lang="en-US" sz="1200" dirty="0"/>
              <a:t>Do your parents live together?</a:t>
            </a:r>
          </a:p>
          <a:p>
            <a:pPr marL="342780" indent="-342780">
              <a:buFontTx/>
              <a:buChar char="-"/>
            </a:pPr>
            <a:r>
              <a:rPr lang="en-US" sz="1200" dirty="0"/>
              <a:t>Did you live with one parent more than the other over the past 12 </a:t>
            </a:r>
            <a:r>
              <a:rPr lang="en-US" sz="1200" dirty="0" smtClean="0"/>
              <a:t>months prior to submitting the FAFSA?</a:t>
            </a:r>
            <a:endParaRPr lang="en-US" sz="1200" dirty="0"/>
          </a:p>
          <a:p>
            <a:pPr marL="342780" indent="-342780">
              <a:buFontTx/>
              <a:buChar char="-"/>
            </a:pPr>
            <a:r>
              <a:rPr lang="en-US" sz="1200" dirty="0" smtClean="0"/>
              <a:t>If your custodial parent was divorced</a:t>
            </a:r>
            <a:r>
              <a:rPr lang="en-US" sz="1200" baseline="0" dirty="0" smtClean="0"/>
              <a:t> or separated, has that</a:t>
            </a:r>
            <a:r>
              <a:rPr lang="en-US" sz="1200" dirty="0" smtClean="0"/>
              <a:t> </a:t>
            </a:r>
            <a:r>
              <a:rPr lang="en-US" sz="1200" dirty="0"/>
              <a:t>parent remarried?</a:t>
            </a:r>
          </a:p>
          <a:p>
            <a:endParaRPr lang="en-US" sz="1200" dirty="0"/>
          </a:p>
          <a:p>
            <a:r>
              <a:rPr lang="en-US" sz="1200" dirty="0"/>
              <a:t>By using this graphic, available in our online Reference Section, you and your students can easily determine </a:t>
            </a:r>
            <a:r>
              <a:rPr lang="en-US" sz="1200" dirty="0" smtClean="0"/>
              <a:t>which parent’s </a:t>
            </a:r>
            <a:r>
              <a:rPr lang="en-US" sz="1200" dirty="0"/>
              <a:t>information to </a:t>
            </a:r>
            <a:r>
              <a:rPr lang="en-US" sz="1200" dirty="0" smtClean="0"/>
              <a:t>report </a:t>
            </a:r>
            <a:r>
              <a:rPr lang="en-US" sz="1200" dirty="0"/>
              <a:t>on the FAFSA.</a:t>
            </a:r>
          </a:p>
          <a:p>
            <a:endParaRPr lang="en-US" sz="1200" dirty="0"/>
          </a:p>
          <a:p>
            <a:r>
              <a:rPr lang="en-US" sz="1200" dirty="0"/>
              <a:t>Keep in mind, this flowchart also works for students with same sex parents.  If a student’s parents are the same sex and married, for example, the student would use both parents’ information on the FAFSA, unless the parents are divorced or separated.</a:t>
            </a:r>
          </a:p>
        </p:txBody>
      </p:sp>
      <p:sp>
        <p:nvSpPr>
          <p:cNvPr id="4" name="Slide Number Placeholder 3"/>
          <p:cNvSpPr>
            <a:spLocks noGrp="1"/>
          </p:cNvSpPr>
          <p:nvPr>
            <p:ph type="sldNum" sz="quarter" idx="10"/>
          </p:nvPr>
        </p:nvSpPr>
        <p:spPr/>
        <p:txBody>
          <a:bodyPr/>
          <a:lstStyle/>
          <a:p>
            <a:pPr>
              <a:defRPr/>
            </a:pPr>
            <a:fld id="{B49FE439-6AEF-4ABE-9694-6D2757D7006A}" type="slidenum">
              <a:rPr lang="en-US" smtClean="0"/>
              <a:pPr>
                <a:defRPr/>
              </a:pPr>
              <a:t>29</a:t>
            </a:fld>
            <a:endParaRPr lang="en-US"/>
          </a:p>
        </p:txBody>
      </p:sp>
    </p:spTree>
    <p:extLst>
      <p:ext uri="{BB962C8B-B14F-4D97-AF65-F5344CB8AC3E}">
        <p14:creationId xmlns:p14="http://schemas.microsoft.com/office/powerpoint/2010/main" val="4262242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407" indent="-174407" defTabSz="465084">
              <a:spcBef>
                <a:spcPct val="0"/>
              </a:spcBef>
              <a:buFontTx/>
              <a:buChar char="•"/>
            </a:pPr>
            <a:r>
              <a:rPr lang="en-US" altLang="en-US" sz="1300" dirty="0"/>
              <a:t>The </a:t>
            </a:r>
            <a:r>
              <a:rPr lang="en-US" altLang="en-US" sz="1300" dirty="0" smtClean="0"/>
              <a:t>2018–2019</a:t>
            </a:r>
            <a:r>
              <a:rPr lang="en-US" altLang="en-US" sz="1300" dirty="0"/>
              <a:t> FAFSA </a:t>
            </a:r>
            <a:r>
              <a:rPr lang="en-US" altLang="en-US" sz="1300" dirty="0" smtClean="0"/>
              <a:t>cycle, like the 2017-2018 FAFSA</a:t>
            </a:r>
            <a:r>
              <a:rPr lang="en-US" altLang="en-US" sz="1300" baseline="0" dirty="0" smtClean="0"/>
              <a:t> cycle, </a:t>
            </a:r>
            <a:r>
              <a:rPr lang="en-US" altLang="en-US" sz="1300" dirty="0" smtClean="0"/>
              <a:t> </a:t>
            </a:r>
            <a:r>
              <a:rPr lang="en-US" altLang="en-US" sz="1300" dirty="0"/>
              <a:t>will begin earlier than previous FAFSA application cycles.  Beginning October </a:t>
            </a:r>
            <a:r>
              <a:rPr lang="en-US" altLang="en-US" sz="1300" dirty="0" smtClean="0"/>
              <a:t>1, 2017, </a:t>
            </a:r>
            <a:r>
              <a:rPr lang="en-US" altLang="en-US" sz="1300" dirty="0"/>
              <a:t>your students will be able to fill out their FAFSAs for the </a:t>
            </a:r>
            <a:r>
              <a:rPr lang="en-US" altLang="en-US" sz="1300" dirty="0" smtClean="0"/>
              <a:t>2018–2019 </a:t>
            </a:r>
            <a:r>
              <a:rPr lang="en-US" altLang="en-US" sz="1300" dirty="0"/>
              <a:t>school year.  </a:t>
            </a:r>
            <a:r>
              <a:rPr lang="en-US" altLang="en-US" sz="1300" dirty="0" smtClean="0"/>
              <a:t>As recently as the 2016-2017 cycle,</a:t>
            </a:r>
            <a:r>
              <a:rPr lang="en-US" altLang="en-US" sz="1300" baseline="0" dirty="0" smtClean="0"/>
              <a:t> </a:t>
            </a:r>
            <a:r>
              <a:rPr lang="en-US" altLang="en-US" sz="1300" dirty="0" smtClean="0"/>
              <a:t>they </a:t>
            </a:r>
            <a:r>
              <a:rPr lang="en-US" altLang="en-US" sz="1300" dirty="0"/>
              <a:t>had to wait until January </a:t>
            </a:r>
            <a:r>
              <a:rPr lang="en-US" altLang="en-US" sz="1300" dirty="0" smtClean="0"/>
              <a:t>1.</a:t>
            </a:r>
            <a:r>
              <a:rPr lang="en-US" altLang="en-US" sz="1300" dirty="0"/>
              <a:t> </a:t>
            </a:r>
          </a:p>
          <a:p>
            <a:pPr marL="174407" indent="-174407" defTabSz="465084">
              <a:spcBef>
                <a:spcPct val="0"/>
              </a:spcBef>
              <a:buFontTx/>
              <a:buChar char="•"/>
            </a:pPr>
            <a:r>
              <a:rPr lang="en-US" altLang="en-US" sz="1300" dirty="0"/>
              <a:t>The earlier submission date is a permanent change, enabling students to complete and submit a FAFSA as early as October </a:t>
            </a:r>
            <a:r>
              <a:rPr lang="en-US" altLang="en-US" sz="1300" dirty="0" smtClean="0"/>
              <a:t>1 </a:t>
            </a:r>
            <a:r>
              <a:rPr lang="en-US" altLang="en-US" sz="1300" dirty="0"/>
              <a:t>every year.</a:t>
            </a:r>
          </a:p>
          <a:p>
            <a:pPr marL="174407" indent="-174407" defTabSz="465084">
              <a:spcBef>
                <a:spcPct val="0"/>
              </a:spcBef>
              <a:buFontTx/>
              <a:buChar char="•"/>
            </a:pPr>
            <a:r>
              <a:rPr lang="en-US" altLang="en-US" sz="1300" dirty="0"/>
              <a:t>With the adjustment to the timetable for FAFSA availability, </a:t>
            </a:r>
            <a:r>
              <a:rPr lang="en-US" altLang="en-US" sz="1300" dirty="0" smtClean="0"/>
              <a:t>there </a:t>
            </a:r>
            <a:r>
              <a:rPr lang="en-US" altLang="en-US" sz="1300" dirty="0"/>
              <a:t>is also a change in the income and tax reporting on the FAFSA.  </a:t>
            </a:r>
            <a:r>
              <a:rPr lang="en-US" altLang="en-US" sz="1300" dirty="0" smtClean="0"/>
              <a:t>For the 2018–2019 </a:t>
            </a:r>
            <a:r>
              <a:rPr lang="en-US" altLang="en-US" sz="1300" dirty="0"/>
              <a:t>FAFSA, students and parents will report income and tax data from </a:t>
            </a:r>
            <a:r>
              <a:rPr lang="en-US" altLang="en-US" sz="1300" dirty="0" smtClean="0"/>
              <a:t>2016.  </a:t>
            </a:r>
            <a:endParaRPr lang="en-US" altLang="en-US" sz="1300" dirty="0"/>
          </a:p>
          <a:p>
            <a:pPr marL="174407" indent="-174407" defTabSz="465084">
              <a:spcBef>
                <a:spcPct val="0"/>
              </a:spcBef>
              <a:buFontTx/>
              <a:buChar char="•"/>
            </a:pPr>
            <a:r>
              <a:rPr lang="en-US" altLang="en-US" sz="1300" dirty="0"/>
              <a:t>One benefit of this change is that applicants will no longer need to estimate tax information—and many of them will be able to retrieve their information directly from the IRS using the IRS Data Retrieval Tool, right from the first day the FAFSA is available. We’ll talk about other benefits in a moment.</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5985" indent="-275379">
              <a:defRPr>
                <a:solidFill>
                  <a:schemeClr val="tx1"/>
                </a:solidFill>
                <a:latin typeface="Calibri" panose="020F0502020204030204" pitchFamily="34" charset="0"/>
              </a:defRPr>
            </a:lvl2pPr>
            <a:lvl3pPr marL="1101516" indent="-220304">
              <a:defRPr>
                <a:solidFill>
                  <a:schemeClr val="tx1"/>
                </a:solidFill>
                <a:latin typeface="Calibri" panose="020F0502020204030204" pitchFamily="34" charset="0"/>
              </a:defRPr>
            </a:lvl3pPr>
            <a:lvl4pPr marL="1542123" indent="-220304">
              <a:defRPr>
                <a:solidFill>
                  <a:schemeClr val="tx1"/>
                </a:solidFill>
                <a:latin typeface="Calibri" panose="020F0502020204030204" pitchFamily="34" charset="0"/>
              </a:defRPr>
            </a:lvl4pPr>
            <a:lvl5pPr marL="1982729" indent="-220304">
              <a:defRPr>
                <a:solidFill>
                  <a:schemeClr val="tx1"/>
                </a:solidFill>
                <a:latin typeface="Calibri" panose="020F0502020204030204" pitchFamily="34" charset="0"/>
              </a:defRPr>
            </a:lvl5pPr>
            <a:lvl6pPr marL="2423335" indent="-220304" defTabSz="440606" fontAlgn="base">
              <a:spcBef>
                <a:spcPct val="0"/>
              </a:spcBef>
              <a:spcAft>
                <a:spcPct val="0"/>
              </a:spcAft>
              <a:defRPr>
                <a:solidFill>
                  <a:schemeClr val="tx1"/>
                </a:solidFill>
                <a:latin typeface="Calibri" panose="020F0502020204030204" pitchFamily="34" charset="0"/>
              </a:defRPr>
            </a:lvl6pPr>
            <a:lvl7pPr marL="2863942" indent="-220304" defTabSz="440606" fontAlgn="base">
              <a:spcBef>
                <a:spcPct val="0"/>
              </a:spcBef>
              <a:spcAft>
                <a:spcPct val="0"/>
              </a:spcAft>
              <a:defRPr>
                <a:solidFill>
                  <a:schemeClr val="tx1"/>
                </a:solidFill>
                <a:latin typeface="Calibri" panose="020F0502020204030204" pitchFamily="34" charset="0"/>
              </a:defRPr>
            </a:lvl7pPr>
            <a:lvl8pPr marL="3304547" indent="-220304" defTabSz="440606" fontAlgn="base">
              <a:spcBef>
                <a:spcPct val="0"/>
              </a:spcBef>
              <a:spcAft>
                <a:spcPct val="0"/>
              </a:spcAft>
              <a:defRPr>
                <a:solidFill>
                  <a:schemeClr val="tx1"/>
                </a:solidFill>
                <a:latin typeface="Calibri" panose="020F0502020204030204" pitchFamily="34" charset="0"/>
              </a:defRPr>
            </a:lvl8pPr>
            <a:lvl9pPr marL="3745154" indent="-220304" defTabSz="440606" fontAlgn="base">
              <a:spcBef>
                <a:spcPct val="0"/>
              </a:spcBef>
              <a:spcAft>
                <a:spcPct val="0"/>
              </a:spcAft>
              <a:defRPr>
                <a:solidFill>
                  <a:schemeClr val="tx1"/>
                </a:solidFill>
                <a:latin typeface="Calibri" panose="020F0502020204030204" pitchFamily="34" charset="0"/>
              </a:defRPr>
            </a:lvl9pPr>
          </a:lstStyle>
          <a:p>
            <a:fld id="{64523C76-378D-4C96-8614-0268F5DECD05}" type="slidenum">
              <a:rPr lang="en-US" altLang="en-US"/>
              <a:pPr/>
              <a:t>3</a:t>
            </a:fld>
            <a:endParaRPr lang="en-US" altLang="en-US"/>
          </a:p>
        </p:txBody>
      </p:sp>
    </p:spTree>
    <p:extLst>
      <p:ext uri="{BB962C8B-B14F-4D97-AF65-F5344CB8AC3E}">
        <p14:creationId xmlns:p14="http://schemas.microsoft.com/office/powerpoint/2010/main" val="2933205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9FE439-6AEF-4ABE-9694-6D2757D7006A}" type="slidenum">
              <a:rPr lang="en-US" smtClean="0"/>
              <a:pPr>
                <a:defRPr/>
              </a:pPr>
              <a:t>30</a:t>
            </a:fld>
            <a:endParaRPr lang="en-US"/>
          </a:p>
        </p:txBody>
      </p:sp>
    </p:spTree>
    <p:extLst>
      <p:ext uri="{BB962C8B-B14F-4D97-AF65-F5344CB8AC3E}">
        <p14:creationId xmlns:p14="http://schemas.microsoft.com/office/powerpoint/2010/main" val="3909286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9FE439-6AEF-4ABE-9694-6D2757D7006A}" type="slidenum">
              <a:rPr lang="en-US" smtClean="0"/>
              <a:pPr>
                <a:defRPr/>
              </a:pPr>
              <a:t>31</a:t>
            </a:fld>
            <a:endParaRPr lang="en-US"/>
          </a:p>
        </p:txBody>
      </p:sp>
    </p:spTree>
    <p:extLst>
      <p:ext uri="{BB962C8B-B14F-4D97-AF65-F5344CB8AC3E}">
        <p14:creationId xmlns:p14="http://schemas.microsoft.com/office/powerpoint/2010/main" val="1058420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When it comes time to select their response on the FAFSA, the student and his or her parents (if applicable) will be presented with the choices on the slide</a:t>
            </a:r>
            <a:r>
              <a:rPr lang="en-US" sz="1700" dirty="0" smtClean="0"/>
              <a:t>.  Be sure to report the parent and student’s marital status as of the day the FAFSA</a:t>
            </a:r>
            <a:r>
              <a:rPr lang="en-US" sz="1700" baseline="0" dirty="0" smtClean="0"/>
              <a:t> is completed.</a:t>
            </a:r>
            <a:endParaRPr lang="en-US" sz="1700" dirty="0"/>
          </a:p>
        </p:txBody>
      </p:sp>
      <p:sp>
        <p:nvSpPr>
          <p:cNvPr id="4" name="Slide Number Placeholder 3"/>
          <p:cNvSpPr>
            <a:spLocks noGrp="1"/>
          </p:cNvSpPr>
          <p:nvPr>
            <p:ph type="sldNum" sz="quarter" idx="10"/>
          </p:nvPr>
        </p:nvSpPr>
        <p:spPr/>
        <p:txBody>
          <a:bodyPr/>
          <a:lstStyle/>
          <a:p>
            <a:pPr>
              <a:defRPr/>
            </a:pPr>
            <a:fld id="{B49FE439-6AEF-4ABE-9694-6D2757D7006A}" type="slidenum">
              <a:rPr lang="en-US" smtClean="0"/>
              <a:pPr>
                <a:defRPr/>
              </a:pPr>
              <a:t>32</a:t>
            </a:fld>
            <a:endParaRPr lang="en-US"/>
          </a:p>
        </p:txBody>
      </p:sp>
    </p:spTree>
    <p:extLst>
      <p:ext uri="{BB962C8B-B14F-4D97-AF65-F5344CB8AC3E}">
        <p14:creationId xmlns:p14="http://schemas.microsoft.com/office/powerpoint/2010/main" val="3403639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700" i="1" dirty="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2089EF-FABB-44FB-B104-75E0364DFADE}" type="slidenum">
              <a:rPr lang="en-US" smtClean="0"/>
              <a:pPr/>
              <a:t>33</a:t>
            </a:fld>
            <a:endParaRPr lang="en-US" smtClean="0"/>
          </a:p>
        </p:txBody>
      </p:sp>
    </p:spTree>
    <p:extLst>
      <p:ext uri="{BB962C8B-B14F-4D97-AF65-F5344CB8AC3E}">
        <p14:creationId xmlns:p14="http://schemas.microsoft.com/office/powerpoint/2010/main" val="14530985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400" dirty="0"/>
              <a:t>If the parent has remarried after being widowed or divorced, provide information for </a:t>
            </a:r>
            <a:r>
              <a:rPr lang="en-US" sz="1400" b="1" dirty="0"/>
              <a:t>the parent and stepparent</a:t>
            </a:r>
            <a:r>
              <a:rPr lang="en-US" sz="1400" dirty="0" smtClean="0"/>
              <a:t>.  A stepparent's </a:t>
            </a:r>
            <a:r>
              <a:rPr lang="en-US" sz="1400" dirty="0"/>
              <a:t>children are counted on the FAFSA if the stepparent provides more than half their support, even if the children don't live with the stepparent.</a:t>
            </a:r>
            <a:br>
              <a:rPr lang="en-US" sz="1400" dirty="0"/>
            </a:br>
            <a:endParaRPr lang="en-US" sz="1400" dirty="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EDCA20-CAF0-48F9-B214-37144273AC77}" type="slidenum">
              <a:rPr lang="en-US" smtClean="0"/>
              <a:pPr/>
              <a:t>34</a:t>
            </a:fld>
            <a:endParaRPr lang="en-US" smtClean="0"/>
          </a:p>
        </p:txBody>
      </p:sp>
    </p:spTree>
    <p:extLst>
      <p:ext uri="{BB962C8B-B14F-4D97-AF65-F5344CB8AC3E}">
        <p14:creationId xmlns:p14="http://schemas.microsoft.com/office/powerpoint/2010/main" val="4268378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700" dirty="0"/>
              <a:t>We want to reiterate that </a:t>
            </a:r>
            <a:r>
              <a:rPr lang="en-US" sz="1700" b="1" dirty="0"/>
              <a:t>foster parents </a:t>
            </a:r>
            <a:r>
              <a:rPr lang="en-US" sz="1700" dirty="0"/>
              <a:t>and </a:t>
            </a:r>
            <a:r>
              <a:rPr lang="en-US" sz="1700" b="1" dirty="0"/>
              <a:t>grandparents </a:t>
            </a:r>
            <a:r>
              <a:rPr lang="en-US" sz="1700" dirty="0"/>
              <a:t>or other </a:t>
            </a:r>
            <a:r>
              <a:rPr lang="en-US" sz="1700" b="1" dirty="0"/>
              <a:t>legal guardians </a:t>
            </a:r>
            <a:r>
              <a:rPr lang="en-US" sz="1700" dirty="0"/>
              <a:t>should not provide parental information </a:t>
            </a:r>
            <a:r>
              <a:rPr lang="en-US" sz="1700" b="1" dirty="0"/>
              <a:t>unless they have legally adopted the student</a:t>
            </a:r>
            <a:r>
              <a:rPr lang="en-US" sz="1700" dirty="0"/>
              <a:t>.</a:t>
            </a:r>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00DB1C-E91C-4618-94D3-C6FA3A9149C5}" type="slidenum">
              <a:rPr lang="en-US" smtClean="0"/>
              <a:pPr/>
              <a:t>35</a:t>
            </a:fld>
            <a:endParaRPr lang="en-US" smtClean="0"/>
          </a:p>
        </p:txBody>
      </p:sp>
    </p:spTree>
    <p:extLst>
      <p:ext uri="{BB962C8B-B14F-4D97-AF65-F5344CB8AC3E}">
        <p14:creationId xmlns:p14="http://schemas.microsoft.com/office/powerpoint/2010/main" val="2455093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sz="1700" dirty="0"/>
              <a:t>Once a student’s FAFSA is processed, the student will receive notification of their </a:t>
            </a:r>
            <a:r>
              <a:rPr lang="en-US" sz="1700" b="1" dirty="0"/>
              <a:t>Student Aid Report (SAR) </a:t>
            </a:r>
            <a:r>
              <a:rPr lang="en-US" sz="1700" dirty="0"/>
              <a:t>– the output document from a processed FAFSA.  A </a:t>
            </a:r>
            <a:r>
              <a:rPr lang="en-US" sz="1700" b="1" dirty="0"/>
              <a:t>Student Aid Report Acknowledgement </a:t>
            </a:r>
            <a:r>
              <a:rPr lang="en-US" sz="1700" dirty="0"/>
              <a:t>is sent electronically to students who supplied a valid email address </a:t>
            </a:r>
            <a:r>
              <a:rPr lang="en-US" sz="1700" dirty="0" smtClean="0"/>
              <a:t>on </a:t>
            </a:r>
            <a:r>
              <a:rPr lang="en-US" sz="1700" dirty="0"/>
              <a:t>their FAFSA, or by mail for those who either supplied an invalid email address or no email address.  The SAR summarizes the information the student and parents provided on their FAFSA.</a:t>
            </a:r>
          </a:p>
          <a:p>
            <a:endParaRPr lang="en-US" sz="1700" dirty="0"/>
          </a:p>
          <a:p>
            <a:r>
              <a:rPr lang="en-US" sz="1700" dirty="0"/>
              <a:t>The SAR will contain the student’s official </a:t>
            </a:r>
            <a:r>
              <a:rPr lang="en-US" sz="1700" b="1" dirty="0"/>
              <a:t>Expected Family Contribution (EFC), </a:t>
            </a:r>
            <a:r>
              <a:rPr lang="en-US" sz="1700" dirty="0"/>
              <a:t>which the college will use to determine federal financial aid eligibility.</a:t>
            </a:r>
          </a:p>
          <a:p>
            <a:endParaRPr lang="en-US" sz="1700" dirty="0"/>
          </a:p>
          <a:p>
            <a:r>
              <a:rPr lang="en-US" sz="1700" dirty="0"/>
              <a:t>And, the student again will see their </a:t>
            </a:r>
            <a:r>
              <a:rPr lang="en-US" sz="1700" b="1" dirty="0"/>
              <a:t>Data Release Number (DRN).</a:t>
            </a:r>
            <a:endParaRPr lang="en-US" sz="1700" dirty="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BDDE55-BF5E-4DCC-AD33-F6631D6448ED}" type="slidenum">
              <a:rPr lang="en-US" smtClean="0"/>
              <a:pPr/>
              <a:t>36</a:t>
            </a:fld>
            <a:endParaRPr lang="en-US" smtClean="0"/>
          </a:p>
        </p:txBody>
      </p:sp>
    </p:spTree>
    <p:extLst>
      <p:ext uri="{BB962C8B-B14F-4D97-AF65-F5344CB8AC3E}">
        <p14:creationId xmlns:p14="http://schemas.microsoft.com/office/powerpoint/2010/main" val="6554113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700" dirty="0"/>
              <a:t>The U.S. Department of Education has a test system for financial aid administrators and high school counselors.  If you’d like to create a “dummy” FAFSA, check out the </a:t>
            </a:r>
            <a:r>
              <a:rPr lang="en-US" sz="1700" dirty="0" smtClean="0"/>
              <a:t>questions, see how the </a:t>
            </a:r>
            <a:r>
              <a:rPr lang="en-US" sz="1700" dirty="0"/>
              <a:t>skip </a:t>
            </a:r>
            <a:r>
              <a:rPr lang="en-US" sz="1700" dirty="0" smtClean="0"/>
              <a:t>logic reacts to answers you input, </a:t>
            </a:r>
            <a:r>
              <a:rPr lang="en-US" sz="1700" dirty="0"/>
              <a:t>or just look at the FAFSA of the Web webpages, check out the test site at </a:t>
            </a:r>
            <a:r>
              <a:rPr lang="en-US" sz="1700" b="1" dirty="0"/>
              <a:t>fafsademo.test.ed.gov</a:t>
            </a:r>
            <a:r>
              <a:rPr lang="en-US" sz="1700" dirty="0"/>
              <a:t>.  The username to use is </a:t>
            </a:r>
            <a:r>
              <a:rPr lang="en-US" sz="1700" b="1" dirty="0" err="1"/>
              <a:t>eddemo</a:t>
            </a:r>
            <a:r>
              <a:rPr lang="en-US" sz="1700" dirty="0"/>
              <a:t>, and the password is </a:t>
            </a:r>
            <a:r>
              <a:rPr lang="en-US" sz="1700" b="1" dirty="0" err="1"/>
              <a:t>fafsatest</a:t>
            </a:r>
            <a:r>
              <a:rPr lang="en-US" sz="1700" dirty="0"/>
              <a:t>.  The </a:t>
            </a:r>
            <a:r>
              <a:rPr lang="en-US" sz="1700" b="1" dirty="0" smtClean="0"/>
              <a:t>2018-2019 </a:t>
            </a:r>
            <a:r>
              <a:rPr lang="en-US" sz="1700" dirty="0"/>
              <a:t>test system will be available </a:t>
            </a:r>
            <a:r>
              <a:rPr lang="en-US" sz="1700" b="1" dirty="0"/>
              <a:t>September </a:t>
            </a:r>
            <a:r>
              <a:rPr lang="en-US" sz="1700" b="1" dirty="0" smtClean="0"/>
              <a:t>24</a:t>
            </a:r>
            <a:r>
              <a:rPr lang="en-US" sz="1700" dirty="0" smtClean="0"/>
              <a:t>.  </a:t>
            </a:r>
            <a:r>
              <a:rPr lang="en-US" sz="1700" dirty="0"/>
              <a:t>If you go into the system before September </a:t>
            </a:r>
            <a:r>
              <a:rPr lang="en-US" sz="1700" dirty="0" smtClean="0"/>
              <a:t>24, </a:t>
            </a:r>
            <a:r>
              <a:rPr lang="en-US" sz="1700" dirty="0"/>
              <a:t>you will find data relating to the </a:t>
            </a:r>
            <a:r>
              <a:rPr lang="en-US" sz="1700" b="1" dirty="0" smtClean="0"/>
              <a:t>2017-2018 </a:t>
            </a:r>
            <a:r>
              <a:rPr lang="en-US" sz="1700" dirty="0"/>
              <a:t>FAFSA on the </a:t>
            </a:r>
            <a:r>
              <a:rPr lang="en-US" sz="1700" dirty="0" smtClean="0"/>
              <a:t>Web, not the upcoming</a:t>
            </a:r>
            <a:r>
              <a:rPr lang="en-US" sz="1700" baseline="0" dirty="0" smtClean="0"/>
              <a:t> 2018-2019 FAFSA</a:t>
            </a:r>
            <a:r>
              <a:rPr lang="en-US" sz="1700" dirty="0" smtClean="0"/>
              <a:t>.</a:t>
            </a:r>
            <a:endParaRPr lang="en-US" sz="1700" dirty="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BDDE55-BF5E-4DCC-AD33-F6631D6448ED}" type="slidenum">
              <a:rPr lang="en-US" smtClean="0"/>
              <a:pPr/>
              <a:t>37</a:t>
            </a:fld>
            <a:endParaRPr lang="en-US" smtClean="0"/>
          </a:p>
        </p:txBody>
      </p:sp>
    </p:spTree>
    <p:extLst>
      <p:ext uri="{BB962C8B-B14F-4D97-AF65-F5344CB8AC3E}">
        <p14:creationId xmlns:p14="http://schemas.microsoft.com/office/powerpoint/2010/main" val="2514169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 </a:t>
            </a:r>
            <a:endParaRPr lang="en-US" dirty="0"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B8E914-A536-4BC2-8E44-244F47239731}" type="slidenum">
              <a:rPr lang="en-US" smtClean="0"/>
              <a:pPr/>
              <a:t>38</a:t>
            </a:fld>
            <a:endParaRPr lang="en-US" smtClean="0"/>
          </a:p>
        </p:txBody>
      </p:sp>
    </p:spTree>
    <p:extLst>
      <p:ext uri="{BB962C8B-B14F-4D97-AF65-F5344CB8AC3E}">
        <p14:creationId xmlns:p14="http://schemas.microsoft.com/office/powerpoint/2010/main" val="17727419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Special circumstances</a:t>
            </a:r>
            <a:r>
              <a:rPr lang="en-US" baseline="0" dirty="0" smtClean="0"/>
              <a:t> are those scenarios you hear from your students when they can’t figure out how to answer a question or questions on their FAFSA, or when they present living situations beyond the typical family.  This can include situations where there is a significant change in income or assets for a student’s parent, a question about Selective Service eligibility, a question as to the dependency status of the student, and other scenarios.</a:t>
            </a:r>
          </a:p>
          <a:p>
            <a:endParaRPr lang="en-US" baseline="0" dirty="0" smtClean="0"/>
          </a:p>
          <a:p>
            <a:r>
              <a:rPr lang="en-US" baseline="0" dirty="0" smtClean="0"/>
              <a:t>Financial Aid Administrators (FAAs) have the authority to make certain adjustments to the information presented on the FAFSA to help account for the unusual circumstances our students face.  This authority falls under the general title of Professional Judgment when applied by the FAA.</a:t>
            </a:r>
            <a:endParaRPr lang="en-US" dirty="0"/>
          </a:p>
        </p:txBody>
      </p:sp>
      <p:sp>
        <p:nvSpPr>
          <p:cNvPr id="4" name="Slide Number Placeholder 3"/>
          <p:cNvSpPr>
            <a:spLocks noGrp="1"/>
          </p:cNvSpPr>
          <p:nvPr>
            <p:ph type="sldNum" sz="quarter" idx="10"/>
          </p:nvPr>
        </p:nvSpPr>
        <p:spPr/>
        <p:txBody>
          <a:bodyPr/>
          <a:lstStyle/>
          <a:p>
            <a:pPr>
              <a:defRPr/>
            </a:pPr>
            <a:fld id="{B49FE439-6AEF-4ABE-9694-6D2757D7006A}" type="slidenum">
              <a:rPr lang="en-US" smtClean="0"/>
              <a:pPr>
                <a:defRPr/>
              </a:pPr>
              <a:t>39</a:t>
            </a:fld>
            <a:endParaRPr lang="en-US"/>
          </a:p>
        </p:txBody>
      </p:sp>
    </p:spTree>
    <p:extLst>
      <p:ext uri="{BB962C8B-B14F-4D97-AF65-F5344CB8AC3E}">
        <p14:creationId xmlns:p14="http://schemas.microsoft.com/office/powerpoint/2010/main" val="290335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fontScale="62500" lnSpcReduction="20000"/>
          </a:bodyPr>
          <a:lstStyle/>
          <a:p>
            <a:pPr>
              <a:spcBef>
                <a:spcPct val="0"/>
              </a:spcBef>
            </a:pPr>
            <a:r>
              <a:rPr lang="en-US" altLang="en-US" sz="1300" dirty="0"/>
              <a:t>Recent research and the Department of Education’s own data suggest that implementing an earlier start date and using earlier income information will benefit students. </a:t>
            </a:r>
          </a:p>
          <a:p>
            <a:pPr>
              <a:spcBef>
                <a:spcPct val="0"/>
              </a:spcBef>
            </a:pPr>
            <a:endParaRPr lang="en-US" altLang="en-US" sz="1300" dirty="0"/>
          </a:p>
          <a:p>
            <a:pPr>
              <a:spcBef>
                <a:spcPct val="0"/>
              </a:spcBef>
            </a:pPr>
            <a:r>
              <a:rPr lang="en-US" altLang="en-US" sz="1300" b="1" dirty="0"/>
              <a:t>Reason #1: Alignment</a:t>
            </a:r>
          </a:p>
          <a:p>
            <a:pPr marL="285693" indent="-285693">
              <a:spcBef>
                <a:spcPct val="0"/>
              </a:spcBef>
              <a:buFont typeface="Arial" panose="020B0604020202020204" pitchFamily="34" charset="0"/>
              <a:buChar char="•"/>
            </a:pPr>
            <a:r>
              <a:rPr lang="en-US" altLang="en-US" sz="1300" dirty="0"/>
              <a:t>This is a benefit of the earlier launch date.</a:t>
            </a:r>
          </a:p>
          <a:p>
            <a:pPr marL="285693" indent="-285693">
              <a:spcBef>
                <a:spcPct val="0"/>
              </a:spcBef>
              <a:buFont typeface="Arial" panose="020B0604020202020204" pitchFamily="34" charset="0"/>
              <a:buChar char="•"/>
            </a:pPr>
            <a:r>
              <a:rPr lang="en-US" altLang="en-US" sz="1300" dirty="0"/>
              <a:t>For some students, the traditional FAFSA application cycle is not aligned with college admissions application deadlines, which typically occur in the fall prior to the FAFSA launch. The new financial aid application process better aligns with the college admission process for those students. </a:t>
            </a:r>
            <a:endParaRPr lang="en-US" altLang="en-US" dirty="0" smtClean="0"/>
          </a:p>
          <a:p>
            <a:pPr>
              <a:spcBef>
                <a:spcPct val="0"/>
              </a:spcBef>
              <a:buFontTx/>
              <a:buChar char="•"/>
            </a:pPr>
            <a:endParaRPr lang="en-US" altLang="en-US" dirty="0" smtClean="0"/>
          </a:p>
          <a:p>
            <a:pPr>
              <a:spcBef>
                <a:spcPct val="0"/>
              </a:spcBef>
            </a:pPr>
            <a:r>
              <a:rPr lang="en-US" altLang="en-US" b="1" dirty="0" smtClean="0"/>
              <a:t>Reason #2: Certainty</a:t>
            </a:r>
          </a:p>
          <a:p>
            <a:pPr marL="285693" indent="-285693">
              <a:spcBef>
                <a:spcPct val="0"/>
              </a:spcBef>
              <a:buFont typeface="Arial" panose="020B0604020202020204" pitchFamily="34" charset="0"/>
              <a:buChar char="•"/>
            </a:pPr>
            <a:r>
              <a:rPr lang="en-US" altLang="en-US" sz="1300" dirty="0"/>
              <a:t>This is a benefit of the FAFSA asking for </a:t>
            </a:r>
            <a:r>
              <a:rPr lang="en-US" altLang="en-US" sz="1300" dirty="0" smtClean="0"/>
              <a:t>Prior-Prior Year income and tax information</a:t>
            </a:r>
            <a:r>
              <a:rPr lang="en-US" altLang="en-US" sz="1300" dirty="0"/>
              <a:t>.</a:t>
            </a:r>
          </a:p>
          <a:p>
            <a:pPr marL="285693" indent="-285693">
              <a:spcBef>
                <a:spcPct val="0"/>
              </a:spcBef>
              <a:buFont typeface="Arial" panose="020B0604020202020204" pitchFamily="34" charset="0"/>
              <a:buChar char="•"/>
            </a:pPr>
            <a:r>
              <a:rPr lang="en-US" altLang="en-US" sz="1300" dirty="0"/>
              <a:t>Many deadlines for state </a:t>
            </a:r>
            <a:r>
              <a:rPr lang="en-US" altLang="en-US" sz="1300" dirty="0" smtClean="0"/>
              <a:t>aid, including</a:t>
            </a:r>
            <a:r>
              <a:rPr lang="en-US" altLang="en-US" sz="1300" baseline="0" dirty="0" smtClean="0"/>
              <a:t> California,</a:t>
            </a:r>
            <a:r>
              <a:rPr lang="en-US" altLang="en-US" sz="1300" dirty="0" smtClean="0"/>
              <a:t> </a:t>
            </a:r>
            <a:r>
              <a:rPr lang="en-US" altLang="en-US" sz="1300" dirty="0"/>
              <a:t>are as early as March.  </a:t>
            </a:r>
            <a:r>
              <a:rPr lang="en-US" altLang="en-US" sz="1300" dirty="0" smtClean="0"/>
              <a:t>When the </a:t>
            </a:r>
            <a:r>
              <a:rPr lang="en-US" altLang="en-US" sz="1300" dirty="0"/>
              <a:t>FAFSA </a:t>
            </a:r>
            <a:r>
              <a:rPr lang="en-US" altLang="en-US" sz="1300" dirty="0" smtClean="0"/>
              <a:t>asked </a:t>
            </a:r>
            <a:r>
              <a:rPr lang="en-US" altLang="en-US" sz="1300" dirty="0"/>
              <a:t>for information about tax forms that </a:t>
            </a:r>
            <a:r>
              <a:rPr lang="en-US" altLang="en-US" sz="1300" dirty="0" smtClean="0"/>
              <a:t>weren’t </a:t>
            </a:r>
            <a:r>
              <a:rPr lang="en-US" altLang="en-US" sz="1300" dirty="0"/>
              <a:t>due until April </a:t>
            </a:r>
            <a:r>
              <a:rPr lang="en-US" altLang="en-US" sz="1300" dirty="0" smtClean="0"/>
              <a:t>15, </a:t>
            </a:r>
            <a:r>
              <a:rPr lang="en-US" altLang="en-US" sz="1300" dirty="0"/>
              <a:t>applicants </a:t>
            </a:r>
            <a:r>
              <a:rPr lang="en-US" altLang="en-US" sz="1300" dirty="0" smtClean="0"/>
              <a:t>had to estimate </a:t>
            </a:r>
            <a:r>
              <a:rPr lang="en-US" altLang="en-US" sz="1300" dirty="0"/>
              <a:t>income and/or taxes paid in order to meet those state deadlines.</a:t>
            </a:r>
          </a:p>
          <a:p>
            <a:pPr marL="285693" indent="-285693">
              <a:spcBef>
                <a:spcPct val="0"/>
              </a:spcBef>
              <a:buFont typeface="Arial" panose="020B0604020202020204" pitchFamily="34" charset="0"/>
              <a:buChar char="•"/>
            </a:pPr>
            <a:r>
              <a:rPr lang="en-US" altLang="en-US" sz="1300" dirty="0"/>
              <a:t>Many students and parents mistakenly </a:t>
            </a:r>
            <a:r>
              <a:rPr lang="en-US" altLang="en-US" sz="1300" dirty="0" smtClean="0"/>
              <a:t>thought they were </a:t>
            </a:r>
            <a:r>
              <a:rPr lang="en-US" altLang="en-US" sz="1300" dirty="0"/>
              <a:t>not able to file a FAFSA until </a:t>
            </a:r>
            <a:r>
              <a:rPr lang="en-US" altLang="en-US" sz="1300" dirty="0" smtClean="0"/>
              <a:t>after they filed </a:t>
            </a:r>
            <a:r>
              <a:rPr lang="en-US" altLang="en-US" sz="1300" dirty="0"/>
              <a:t>their tax return. This </a:t>
            </a:r>
            <a:r>
              <a:rPr lang="en-US" altLang="en-US" sz="1300" dirty="0" smtClean="0"/>
              <a:t>caused many </a:t>
            </a:r>
            <a:r>
              <a:rPr lang="en-US" altLang="en-US" sz="1300" dirty="0"/>
              <a:t>students to miss certain federal, </a:t>
            </a:r>
            <a:r>
              <a:rPr lang="en-US" altLang="en-US" sz="1300" dirty="0" smtClean="0"/>
              <a:t>state </a:t>
            </a:r>
            <a:r>
              <a:rPr lang="en-US" altLang="en-US" sz="1300" dirty="0"/>
              <a:t>and/or institutional financial aid deadlines.</a:t>
            </a:r>
          </a:p>
          <a:p>
            <a:pPr marL="285693" indent="-285693">
              <a:spcBef>
                <a:spcPct val="0"/>
              </a:spcBef>
              <a:buFont typeface="Arial" panose="020B0604020202020204" pitchFamily="34" charset="0"/>
              <a:buChar char="•"/>
            </a:pPr>
            <a:r>
              <a:rPr lang="en-US" altLang="en-US" sz="1300" dirty="0"/>
              <a:t>As a result of the change to </a:t>
            </a:r>
            <a:r>
              <a:rPr lang="en-US" altLang="en-US" sz="1300" dirty="0" smtClean="0"/>
              <a:t>requiring Prior-Prior Year income and </a:t>
            </a:r>
            <a:r>
              <a:rPr lang="en-US" altLang="en-US" sz="1300" dirty="0"/>
              <a:t>tax information, more students and families will be able to complete FAFSAs using data imported electronically from the IRS, rather than submitting applications with estimates that may need correcting later.</a:t>
            </a:r>
          </a:p>
          <a:p>
            <a:pPr marL="285693" indent="-285693">
              <a:spcBef>
                <a:spcPct val="0"/>
              </a:spcBef>
              <a:buFont typeface="Arial" panose="020B0604020202020204" pitchFamily="34" charset="0"/>
              <a:buChar char="•"/>
            </a:pPr>
            <a:r>
              <a:rPr lang="en-US" altLang="en-US" sz="1300" dirty="0"/>
              <a:t>Students also will have information about their Expected Family Contributions earlier, helping them as </a:t>
            </a:r>
            <a:r>
              <a:rPr lang="en-US" altLang="en-US" sz="1300" dirty="0" smtClean="0"/>
              <a:t>they go </a:t>
            </a:r>
            <a:r>
              <a:rPr lang="en-US" altLang="en-US" sz="1300" dirty="0"/>
              <a:t>through the college application and selection process. </a:t>
            </a:r>
          </a:p>
          <a:p>
            <a:pPr>
              <a:spcBef>
                <a:spcPct val="0"/>
              </a:spcBef>
              <a:buFontTx/>
              <a:buChar char="•"/>
            </a:pPr>
            <a:endParaRPr lang="en-US" altLang="en-US" dirty="0" smtClean="0"/>
          </a:p>
          <a:p>
            <a:pPr>
              <a:spcBef>
                <a:spcPct val="0"/>
              </a:spcBef>
            </a:pPr>
            <a:r>
              <a:rPr lang="en-US" altLang="en-US" b="1" dirty="0" smtClean="0"/>
              <a:t>Reason #3: Less Time Pressure</a:t>
            </a:r>
          </a:p>
          <a:p>
            <a:pPr marL="285693" indent="-285693">
              <a:spcBef>
                <a:spcPct val="0"/>
              </a:spcBef>
              <a:buFont typeface="Arial" panose="020B0604020202020204" pitchFamily="34" charset="0"/>
              <a:buChar char="•"/>
            </a:pPr>
            <a:r>
              <a:rPr lang="en-US" altLang="en-US" sz="1300" dirty="0"/>
              <a:t>This is a benefit of both the early launch and earlier </a:t>
            </a:r>
            <a:r>
              <a:rPr lang="en-US" altLang="en-US" sz="1300" dirty="0" smtClean="0"/>
              <a:t>income and tax </a:t>
            </a:r>
            <a:r>
              <a:rPr lang="en-US" altLang="en-US" sz="1300" dirty="0"/>
              <a:t>info being required.</a:t>
            </a:r>
          </a:p>
          <a:p>
            <a:pPr marL="285693" indent="-285693">
              <a:spcBef>
                <a:spcPct val="0"/>
              </a:spcBef>
              <a:buFont typeface="Arial" panose="020B0604020202020204" pitchFamily="34" charset="0"/>
              <a:buChar char="•"/>
            </a:pPr>
            <a:r>
              <a:rPr lang="en-US" altLang="en-US" sz="1300" dirty="0"/>
              <a:t>Students and parents will have more time to explore and understand financial aid options and apply for aid before state and school deadlines.</a:t>
            </a:r>
          </a:p>
          <a:p>
            <a:pPr marL="285693" indent="-285693">
              <a:spcBef>
                <a:spcPct val="0"/>
              </a:spcBef>
              <a:buFont typeface="Arial" panose="020B0604020202020204" pitchFamily="34" charset="0"/>
              <a:buChar char="•"/>
            </a:pPr>
            <a:r>
              <a:rPr lang="en-US" altLang="en-US" sz="1300" dirty="0"/>
              <a:t>Note: some </a:t>
            </a:r>
            <a:r>
              <a:rPr lang="en-US" altLang="en-US" sz="1300" dirty="0" smtClean="0"/>
              <a:t>financial aid deadlines </a:t>
            </a:r>
            <a:r>
              <a:rPr lang="en-US" altLang="en-US" sz="1300" dirty="0"/>
              <a:t>for first-come, first-served aid </a:t>
            </a:r>
            <a:r>
              <a:rPr lang="en-US" altLang="en-US" sz="1300" dirty="0" smtClean="0"/>
              <a:t>changed </a:t>
            </a:r>
            <a:r>
              <a:rPr lang="en-US" altLang="en-US" sz="1300" dirty="0"/>
              <a:t>from “as soon as possible after January 1” to “as soon as possible after October 1.”</a:t>
            </a:r>
          </a:p>
          <a:p>
            <a:pPr marL="285693" indent="-285693">
              <a:spcBef>
                <a:spcPct val="0"/>
              </a:spcBef>
              <a:buFont typeface="Arial" panose="020B0604020202020204" pitchFamily="34" charset="0"/>
              <a:buChar char="•"/>
            </a:pPr>
            <a:r>
              <a:rPr lang="en-US" altLang="en-US" sz="1300" dirty="0"/>
              <a:t>If a student fills out the FAFSA earlier and gets aid offers from schools earlier, he or she will have more time to compare schools before committing to one</a:t>
            </a:r>
            <a:r>
              <a:rPr lang="en-US" altLang="en-US" sz="1300" dirty="0" smtClean="0"/>
              <a:t>.</a:t>
            </a:r>
            <a:endParaRPr lang="en-US" altLang="en-US" sz="2300" dirty="0" smtClean="0"/>
          </a:p>
          <a:p>
            <a:pPr marL="285693" indent="-285693">
              <a:spcBef>
                <a:spcPct val="0"/>
              </a:spcBef>
              <a:buFont typeface="Arial" panose="020B0604020202020204" pitchFamily="34" charset="0"/>
              <a:buChar char="•"/>
            </a:pPr>
            <a:r>
              <a:rPr lang="en-US" altLang="en-US" sz="2300" dirty="0" smtClean="0"/>
              <a:t>Studies</a:t>
            </a:r>
            <a:r>
              <a:rPr lang="en-US" altLang="en-US" sz="2300" baseline="0" dirty="0" smtClean="0"/>
              <a:t> show that students who apply during the first three months of the FAFSA submission period tend to receive, on average, twice as much grant (free) money.</a:t>
            </a:r>
            <a:endParaRPr lang="en-US" altLang="en-US" sz="1300"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5985" indent="-275379">
              <a:defRPr>
                <a:solidFill>
                  <a:schemeClr val="tx1"/>
                </a:solidFill>
                <a:latin typeface="Calibri" panose="020F0502020204030204" pitchFamily="34" charset="0"/>
              </a:defRPr>
            </a:lvl2pPr>
            <a:lvl3pPr marL="1101516" indent="-220304">
              <a:defRPr>
                <a:solidFill>
                  <a:schemeClr val="tx1"/>
                </a:solidFill>
                <a:latin typeface="Calibri" panose="020F0502020204030204" pitchFamily="34" charset="0"/>
              </a:defRPr>
            </a:lvl3pPr>
            <a:lvl4pPr marL="1542123" indent="-220304">
              <a:defRPr>
                <a:solidFill>
                  <a:schemeClr val="tx1"/>
                </a:solidFill>
                <a:latin typeface="Calibri" panose="020F0502020204030204" pitchFamily="34" charset="0"/>
              </a:defRPr>
            </a:lvl4pPr>
            <a:lvl5pPr marL="1982729" indent="-220304">
              <a:defRPr>
                <a:solidFill>
                  <a:schemeClr val="tx1"/>
                </a:solidFill>
                <a:latin typeface="Calibri" panose="020F0502020204030204" pitchFamily="34" charset="0"/>
              </a:defRPr>
            </a:lvl5pPr>
            <a:lvl6pPr marL="2423335" indent="-220304" defTabSz="440606" fontAlgn="base">
              <a:spcBef>
                <a:spcPct val="0"/>
              </a:spcBef>
              <a:spcAft>
                <a:spcPct val="0"/>
              </a:spcAft>
              <a:defRPr>
                <a:solidFill>
                  <a:schemeClr val="tx1"/>
                </a:solidFill>
                <a:latin typeface="Calibri" panose="020F0502020204030204" pitchFamily="34" charset="0"/>
              </a:defRPr>
            </a:lvl6pPr>
            <a:lvl7pPr marL="2863942" indent="-220304" defTabSz="440606" fontAlgn="base">
              <a:spcBef>
                <a:spcPct val="0"/>
              </a:spcBef>
              <a:spcAft>
                <a:spcPct val="0"/>
              </a:spcAft>
              <a:defRPr>
                <a:solidFill>
                  <a:schemeClr val="tx1"/>
                </a:solidFill>
                <a:latin typeface="Calibri" panose="020F0502020204030204" pitchFamily="34" charset="0"/>
              </a:defRPr>
            </a:lvl7pPr>
            <a:lvl8pPr marL="3304547" indent="-220304" defTabSz="440606" fontAlgn="base">
              <a:spcBef>
                <a:spcPct val="0"/>
              </a:spcBef>
              <a:spcAft>
                <a:spcPct val="0"/>
              </a:spcAft>
              <a:defRPr>
                <a:solidFill>
                  <a:schemeClr val="tx1"/>
                </a:solidFill>
                <a:latin typeface="Calibri" panose="020F0502020204030204" pitchFamily="34" charset="0"/>
              </a:defRPr>
            </a:lvl8pPr>
            <a:lvl9pPr marL="3745154" indent="-220304" defTabSz="440606" fontAlgn="base">
              <a:spcBef>
                <a:spcPct val="0"/>
              </a:spcBef>
              <a:spcAft>
                <a:spcPct val="0"/>
              </a:spcAft>
              <a:defRPr>
                <a:solidFill>
                  <a:schemeClr val="tx1"/>
                </a:solidFill>
                <a:latin typeface="Calibri" panose="020F0502020204030204" pitchFamily="34" charset="0"/>
              </a:defRPr>
            </a:lvl9pPr>
          </a:lstStyle>
          <a:p>
            <a:fld id="{47397E9A-25B9-4B6F-9E15-A86D49B94BD1}" type="slidenum">
              <a:rPr lang="en-US" altLang="en-US"/>
              <a:pPr/>
              <a:t>4</a:t>
            </a:fld>
            <a:endParaRPr lang="en-US" altLang="en-US"/>
          </a:p>
        </p:txBody>
      </p:sp>
    </p:spTree>
    <p:extLst>
      <p:ext uri="{BB962C8B-B14F-4D97-AF65-F5344CB8AC3E}">
        <p14:creationId xmlns:p14="http://schemas.microsoft.com/office/powerpoint/2010/main" val="15985914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Reviews of special</a:t>
            </a:r>
            <a:r>
              <a:rPr lang="en-US" baseline="0" dirty="0" smtClean="0"/>
              <a:t> circumstances utilize the Professional Judgment of the college’s Financial Aid Administrator (FAA).  This authority was granted by Congress through the Higher Education Act (HEA).  It allows the FAA to make changes to data on a student’s FAFSA, or change a student’s cost of attendance, on a case-by case basis, based on special circumstances.  The U.S. Department of Education gives the FAA leeway to account for such circumstances when these documented circumstances affect a student’s aid eligibility.</a:t>
            </a:r>
          </a:p>
          <a:p>
            <a:endParaRPr lang="en-US" baseline="0" dirty="0" smtClean="0"/>
          </a:p>
          <a:p>
            <a:r>
              <a:rPr lang="en-US" baseline="0" dirty="0" smtClean="0"/>
              <a:t>Although there are many more possible areas where an FAA can exert his/her PJ beyond the examples on the previous slide, we want to focus on some of the more common scenarios you, as high school counselors, might see on a regular basis.  After the scenarios, we can discuss other circumstances you have seen, and hopefully give you some insight into how best to counsel your students.</a:t>
            </a:r>
          </a:p>
          <a:p>
            <a:endParaRPr lang="en-US" baseline="0" dirty="0" smtClean="0"/>
          </a:p>
          <a:p>
            <a:r>
              <a:rPr lang="en-US" baseline="0" dirty="0" smtClean="0"/>
              <a:t>Some examples of other areas PJ can be applied: Selective Service status (for students who have changed their gender), loan eligibility, cost of attendance, private K-12 tuition, costs associated with a disability, medical expenses, one-time lump sum payments, child/dependent care expenses, and satisfactory academic progress standards.</a:t>
            </a:r>
            <a:endParaRPr lang="en-US" dirty="0"/>
          </a:p>
        </p:txBody>
      </p:sp>
      <p:sp>
        <p:nvSpPr>
          <p:cNvPr id="4" name="Slide Number Placeholder 3"/>
          <p:cNvSpPr>
            <a:spLocks noGrp="1"/>
          </p:cNvSpPr>
          <p:nvPr>
            <p:ph type="sldNum" sz="quarter" idx="10"/>
          </p:nvPr>
        </p:nvSpPr>
        <p:spPr/>
        <p:txBody>
          <a:bodyPr/>
          <a:lstStyle/>
          <a:p>
            <a:pPr>
              <a:defRPr/>
            </a:pPr>
            <a:fld id="{B49FE439-6AEF-4ABE-9694-6D2757D7006A}" type="slidenum">
              <a:rPr lang="en-US" smtClean="0"/>
              <a:pPr>
                <a:defRPr/>
              </a:pPr>
              <a:t>40</a:t>
            </a:fld>
            <a:endParaRPr lang="en-US"/>
          </a:p>
        </p:txBody>
      </p:sp>
    </p:spTree>
    <p:extLst>
      <p:ext uri="{BB962C8B-B14F-4D97-AF65-F5344CB8AC3E}">
        <p14:creationId xmlns:p14="http://schemas.microsoft.com/office/powerpoint/2010/main" val="37906099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As noted, Sandra and</a:t>
            </a:r>
            <a:r>
              <a:rPr lang="en-US" baseline="0" dirty="0" smtClean="0"/>
              <a:t> her mother were required to provide income and tax information from 2016 on the 2018-2019 FAFSA.  And, although Sandra starts college in Fall 2018 at her local community college campus, she cannot update the FAFSA to include future income figures from 2017.  But, considering the circumstances at hand, Sandra should be counseled to meet with her college Financial Aid Advisor regarding a review of her income information.  Colleges may call their forms and processes different things, but Sandra’s circumstances are quite common.  As such, almost every college has a “Review of Income” or “Loss of Income” form and process.  Using Professional Judgment as authorized by the U.S. Department of Education, a college Financial Aid Administrator may make changes to the figures used on the FAFSA, based on documented circumstances, and use the updated Expected Family Contribution (EFC) for determining aid eligibility for the student.</a:t>
            </a:r>
            <a:endParaRPr lang="en-US" dirty="0"/>
          </a:p>
        </p:txBody>
      </p:sp>
      <p:sp>
        <p:nvSpPr>
          <p:cNvPr id="4" name="Slide Number Placeholder 3"/>
          <p:cNvSpPr>
            <a:spLocks noGrp="1"/>
          </p:cNvSpPr>
          <p:nvPr>
            <p:ph type="sldNum" sz="quarter" idx="10"/>
          </p:nvPr>
        </p:nvSpPr>
        <p:spPr/>
        <p:txBody>
          <a:bodyPr/>
          <a:lstStyle/>
          <a:p>
            <a:pPr>
              <a:defRPr/>
            </a:pPr>
            <a:fld id="{B49FE439-6AEF-4ABE-9694-6D2757D7006A}" type="slidenum">
              <a:rPr lang="en-US" smtClean="0"/>
              <a:pPr>
                <a:defRPr/>
              </a:pPr>
              <a:t>41</a:t>
            </a:fld>
            <a:endParaRPr lang="en-US"/>
          </a:p>
        </p:txBody>
      </p:sp>
    </p:spTree>
    <p:extLst>
      <p:ext uri="{BB962C8B-B14F-4D97-AF65-F5344CB8AC3E}">
        <p14:creationId xmlns:p14="http://schemas.microsoft.com/office/powerpoint/2010/main" val="1225238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In this scenario, Glenda should certainly talk to her college Financial</a:t>
            </a:r>
            <a:r>
              <a:rPr lang="en-US" baseline="0" dirty="0" smtClean="0"/>
              <a:t> Aid Advisor at her college.  Although the family has seen a significant increase income from 2015 (from which the student received a good financial aid package for the past year) to 2016 (from which the student’s coming school year’s aid is based), actual PAID EXPENSES for the funeral and/or medical expenses for the father’s cancer treatment may be considered in a Professional Judgment (“PJ”) review.  The student would be advised to bring in documentation of the paid expenses, along with written explanations of these circumstances.</a:t>
            </a:r>
          </a:p>
          <a:p>
            <a:endParaRPr lang="en-US" baseline="0" dirty="0" smtClean="0"/>
          </a:p>
          <a:p>
            <a:r>
              <a:rPr lang="en-US" baseline="0" dirty="0" smtClean="0"/>
              <a:t>Depending on whether the medical expenses are PAID or only BILLED could be a determining factor in a PJ review.  Actual payments obviously affect the available income of the family to provide overall support for the family and for the student to attend college, so the Financial Aid Office staff will need to review the overall situation to determine if the expenses can be considered when recalculating Glenda’s aid eligibility.</a:t>
            </a:r>
            <a:endParaRPr lang="en-US" dirty="0"/>
          </a:p>
        </p:txBody>
      </p:sp>
      <p:sp>
        <p:nvSpPr>
          <p:cNvPr id="4" name="Slide Number Placeholder 3"/>
          <p:cNvSpPr>
            <a:spLocks noGrp="1"/>
          </p:cNvSpPr>
          <p:nvPr>
            <p:ph type="sldNum" sz="quarter" idx="10"/>
          </p:nvPr>
        </p:nvSpPr>
        <p:spPr/>
        <p:txBody>
          <a:bodyPr/>
          <a:lstStyle/>
          <a:p>
            <a:pPr>
              <a:defRPr/>
            </a:pPr>
            <a:fld id="{B49FE439-6AEF-4ABE-9694-6D2757D7006A}" type="slidenum">
              <a:rPr lang="en-US" smtClean="0"/>
              <a:pPr>
                <a:defRPr/>
              </a:pPr>
              <a:t>42</a:t>
            </a:fld>
            <a:endParaRPr lang="en-US"/>
          </a:p>
        </p:txBody>
      </p:sp>
    </p:spTree>
    <p:extLst>
      <p:ext uri="{BB962C8B-B14F-4D97-AF65-F5344CB8AC3E}">
        <p14:creationId xmlns:p14="http://schemas.microsoft.com/office/powerpoint/2010/main" val="3539807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Unless Harriet’s grandparents have legally adopted</a:t>
            </a:r>
            <a:r>
              <a:rPr lang="en-US" baseline="0" dirty="0" smtClean="0"/>
              <a:t> her, t</a:t>
            </a:r>
            <a:r>
              <a:rPr lang="en-US" dirty="0" smtClean="0"/>
              <a:t>he answer is the question</a:t>
            </a:r>
            <a:r>
              <a:rPr lang="en-US" baseline="0" dirty="0" smtClean="0"/>
              <a:t> in the scenario above is </a:t>
            </a:r>
            <a:r>
              <a:rPr lang="en-US" dirty="0" smtClean="0"/>
              <a:t>NO.  Since Harriet is under 24 years of age,</a:t>
            </a:r>
            <a:r>
              <a:rPr lang="en-US" baseline="0" dirty="0" smtClean="0"/>
              <a:t> the student is a dependent for financial aid purposes.  Therefore, she must provide parental information.  If the parent(s) are working in a foreign country, currency amounts need to converted to dollars for calculating income, taxes, and asset values.  The parent(s) will need to print the signature page, sign, and mail to the FAFSA Processor, UNLESS one of the parents is eligible to obtain an FSA ID. The FAFSA “save key” will help facilitate completion of the FAFSA by parents who live outside the U.S.</a:t>
            </a:r>
          </a:p>
          <a:p>
            <a:endParaRPr lang="en-US" baseline="0" dirty="0" smtClean="0"/>
          </a:p>
          <a:p>
            <a:r>
              <a:rPr lang="en-US" baseline="0" dirty="0" smtClean="0"/>
              <a:t>But, what if there are other circumstances to Harriet’s situation?  For example, what if the student hasn’t had contact with the parents for a few years, and there were tensions when last they all lived together as a family?  What if the student cannot find or contact the parents?  In circumstances like these, the Financial Aid Administrator may be able to override the student’s dependency status, assuming appropriate and corroborating documentation can be provided.  But, even with a review of circumstances like these, the Financial Aid Office would not require income information from the grandparents. However, if the grandparents pay for some of the student’s expenses, this </a:t>
            </a:r>
            <a:r>
              <a:rPr lang="en-US" i="1" baseline="0" dirty="0" smtClean="0"/>
              <a:t>cash support</a:t>
            </a:r>
            <a:r>
              <a:rPr lang="en-US" i="0" baseline="0" dirty="0" smtClean="0"/>
              <a:t> is reported as untaxed income to the student on the student’s FAFSA. </a:t>
            </a:r>
          </a:p>
          <a:p>
            <a:endParaRPr lang="en-US" i="0" baseline="0" dirty="0" smtClean="0"/>
          </a:p>
          <a:p>
            <a:r>
              <a:rPr lang="en-US" i="0" baseline="0" dirty="0" smtClean="0"/>
              <a:t>If the student’s grandparents are legal guardians to the student, as ordered by a court in the student’s state of residence, then the student is considered independent. A legal guardianship established by an attorney is not enough for the student to be considered independent. </a:t>
            </a:r>
            <a:endParaRPr lang="en-US" baseline="0" dirty="0" smtClean="0"/>
          </a:p>
          <a:p>
            <a:endParaRPr lang="en-US" baseline="0" dirty="0" smtClean="0"/>
          </a:p>
          <a:p>
            <a:r>
              <a:rPr lang="en-US" dirty="0" smtClean="0"/>
              <a:t>Lastly, if the grandparents</a:t>
            </a:r>
            <a:r>
              <a:rPr lang="en-US" baseline="0" dirty="0" smtClean="0"/>
              <a:t> had legally adopted the student, then we would use their income on the FAFSA.  But, this is probably a rare instance.</a:t>
            </a:r>
            <a:endParaRPr lang="en-US" dirty="0"/>
          </a:p>
        </p:txBody>
      </p:sp>
      <p:sp>
        <p:nvSpPr>
          <p:cNvPr id="4" name="Slide Number Placeholder 3"/>
          <p:cNvSpPr>
            <a:spLocks noGrp="1"/>
          </p:cNvSpPr>
          <p:nvPr>
            <p:ph type="sldNum" sz="quarter" idx="10"/>
          </p:nvPr>
        </p:nvSpPr>
        <p:spPr/>
        <p:txBody>
          <a:bodyPr/>
          <a:lstStyle/>
          <a:p>
            <a:pPr>
              <a:defRPr/>
            </a:pPr>
            <a:fld id="{B49FE439-6AEF-4ABE-9694-6D2757D7006A}" type="slidenum">
              <a:rPr lang="en-US" smtClean="0"/>
              <a:pPr>
                <a:defRPr/>
              </a:pPr>
              <a:t>43</a:t>
            </a:fld>
            <a:endParaRPr lang="en-US"/>
          </a:p>
        </p:txBody>
      </p:sp>
    </p:spTree>
    <p:extLst>
      <p:ext uri="{BB962C8B-B14F-4D97-AF65-F5344CB8AC3E}">
        <p14:creationId xmlns:p14="http://schemas.microsoft.com/office/powerpoint/2010/main" val="5438309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baseline="0" dirty="0" smtClean="0"/>
              <a:t>Flora, if she is providing more than 50% of her baby’s support, can consider her baby as her dependent when completing her FAFSA.  As such, Flora would be an independent student for financial aid purposes.  Cash support received from the boyfriend and government benefit programs can be considered when trying to meet the “more than 50%” threshold. So long as the support is coming from sources other than Flora’s parents, Flora can count it as part of her support of her baby. </a:t>
            </a:r>
          </a:p>
          <a:p>
            <a:endParaRPr lang="en-US" baseline="0" dirty="0" smtClean="0"/>
          </a:p>
          <a:p>
            <a:r>
              <a:rPr lang="en-US" dirty="0" smtClean="0"/>
              <a:t>Flora’s boyfriend could, possibly, also consider the baby as his dependent</a:t>
            </a:r>
            <a:r>
              <a:rPr lang="en-US" baseline="0" dirty="0" smtClean="0"/>
              <a:t> when completing his FAFSA.  This will depend upon how much support he is providing for the child.</a:t>
            </a:r>
          </a:p>
          <a:p>
            <a:endParaRPr lang="en-US" baseline="0" dirty="0" smtClean="0"/>
          </a:p>
          <a:p>
            <a:r>
              <a:rPr lang="en-US" baseline="0" dirty="0" smtClean="0"/>
              <a:t>The Financial Aid Office would probably need to know more than what’s presented above.  For example, is the student or boyfriend receiving any government support?  Is there any cash aid or in-kind support being received from family or friends?</a:t>
            </a:r>
          </a:p>
          <a:p>
            <a:endParaRPr lang="en-US" baseline="0" dirty="0" smtClean="0"/>
          </a:p>
          <a:p>
            <a:r>
              <a:rPr lang="en-US" baseline="0" dirty="0" smtClean="0"/>
              <a:t>The best counsel would be to have Flora and her boyfriend meet with their college Financial Aid Advisor to make sure the Financial Aid Office has a full understanding of the circumstances surrounding the support for the baby of the student.  Considering the Student Aid Reports for Flora and her boyfriend may appear unusual (after all, both SARs may indicate household sizes of two, with low or now income), as long as the Financial Aid Office understands the reality of the support and living circumstances, both students might be processed correctly for the financial aid programs for which they are eligible.</a:t>
            </a:r>
            <a:endParaRPr lang="en-US" dirty="0"/>
          </a:p>
        </p:txBody>
      </p:sp>
      <p:sp>
        <p:nvSpPr>
          <p:cNvPr id="4" name="Slide Number Placeholder 3"/>
          <p:cNvSpPr>
            <a:spLocks noGrp="1"/>
          </p:cNvSpPr>
          <p:nvPr>
            <p:ph type="sldNum" sz="quarter" idx="10"/>
          </p:nvPr>
        </p:nvSpPr>
        <p:spPr/>
        <p:txBody>
          <a:bodyPr/>
          <a:lstStyle/>
          <a:p>
            <a:pPr>
              <a:defRPr/>
            </a:pPr>
            <a:fld id="{B49FE439-6AEF-4ABE-9694-6D2757D7006A}" type="slidenum">
              <a:rPr lang="en-US" smtClean="0"/>
              <a:pPr>
                <a:defRPr/>
              </a:pPr>
              <a:t>44</a:t>
            </a:fld>
            <a:endParaRPr lang="en-US"/>
          </a:p>
        </p:txBody>
      </p:sp>
    </p:spTree>
    <p:extLst>
      <p:ext uri="{BB962C8B-B14F-4D97-AF65-F5344CB8AC3E}">
        <p14:creationId xmlns:p14="http://schemas.microsoft.com/office/powerpoint/2010/main" val="376824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The easiest</a:t>
            </a:r>
            <a:r>
              <a:rPr lang="en-US" baseline="0" dirty="0" smtClean="0"/>
              <a:t> answer to any of the questions above is for the first question.  Unless Juan’s aunt legally adopted him, he should not have used her income on his FAFSA.  As for whose income to report, assuming Juan is a dependent for financial aid based on all of the other federal criteria, he would need to supply financial and household information for him and his parents.  Even if Juan is not living with his father, he would use his parents’ income information.  We may need to figure out the current marital status for Juan’s parents in order to calculate the size of the household.</a:t>
            </a:r>
          </a:p>
          <a:p>
            <a:endParaRPr lang="en-US" baseline="0" dirty="0" smtClean="0"/>
          </a:p>
          <a:p>
            <a:r>
              <a:rPr lang="en-US" baseline="0" dirty="0" smtClean="0"/>
              <a:t>Although Juan may not need or deserve a PJ review, his college Financial Aid Advisor should review his application, help him make corrections as needed, and counsel Juan on any issues that involve the collection of the correct information for his FAFSA.</a:t>
            </a:r>
            <a:endParaRPr lang="en-US" dirty="0"/>
          </a:p>
        </p:txBody>
      </p:sp>
      <p:sp>
        <p:nvSpPr>
          <p:cNvPr id="4" name="Slide Number Placeholder 3"/>
          <p:cNvSpPr>
            <a:spLocks noGrp="1"/>
          </p:cNvSpPr>
          <p:nvPr>
            <p:ph type="sldNum" sz="quarter" idx="10"/>
          </p:nvPr>
        </p:nvSpPr>
        <p:spPr/>
        <p:txBody>
          <a:bodyPr/>
          <a:lstStyle/>
          <a:p>
            <a:pPr>
              <a:defRPr/>
            </a:pPr>
            <a:fld id="{B49FE439-6AEF-4ABE-9694-6D2757D7006A}" type="slidenum">
              <a:rPr lang="en-US" smtClean="0"/>
              <a:pPr>
                <a:defRPr/>
              </a:pPr>
              <a:t>45</a:t>
            </a:fld>
            <a:endParaRPr lang="en-US"/>
          </a:p>
        </p:txBody>
      </p:sp>
    </p:spTree>
    <p:extLst>
      <p:ext uri="{BB962C8B-B14F-4D97-AF65-F5344CB8AC3E}">
        <p14:creationId xmlns:p14="http://schemas.microsoft.com/office/powerpoint/2010/main" val="36367791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Davis may not meet the Unaccompanied Homeless Youth criteria on the FAFSA where he could obtain documentation from a homeless or runaway shelter, but with his circumstances he should certainly meet with his college Financial Aid Advisor for assistance.  Depending upon a number of factors, the college Financial Aid Administrator could confirm his homeless status.  At a minimum, a personal interview or meeting with the Financial Aid Administrator will probably be required, as they need to determine if the student, by preponderance of available information, meets the intent of the criteria for unaccompanied homeless youth.</a:t>
            </a:r>
            <a:endParaRPr lang="en-US" dirty="0"/>
          </a:p>
        </p:txBody>
      </p:sp>
      <p:sp>
        <p:nvSpPr>
          <p:cNvPr id="4" name="Slide Number Placeholder 3"/>
          <p:cNvSpPr>
            <a:spLocks noGrp="1"/>
          </p:cNvSpPr>
          <p:nvPr>
            <p:ph type="sldNum" sz="quarter" idx="10"/>
          </p:nvPr>
        </p:nvSpPr>
        <p:spPr/>
        <p:txBody>
          <a:bodyPr/>
          <a:lstStyle/>
          <a:p>
            <a:pPr>
              <a:defRPr/>
            </a:pPr>
            <a:fld id="{B49FE439-6AEF-4ABE-9694-6D2757D7006A}" type="slidenum">
              <a:rPr lang="en-US" smtClean="0"/>
              <a:pPr>
                <a:defRPr/>
              </a:pPr>
              <a:t>46</a:t>
            </a:fld>
            <a:endParaRPr lang="en-US"/>
          </a:p>
        </p:txBody>
      </p:sp>
    </p:spTree>
    <p:extLst>
      <p:ext uri="{BB962C8B-B14F-4D97-AF65-F5344CB8AC3E}">
        <p14:creationId xmlns:p14="http://schemas.microsoft.com/office/powerpoint/2010/main" val="16246724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 </a:t>
            </a:r>
            <a:endParaRPr lang="en-US" dirty="0"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B8E914-A536-4BC2-8E44-244F47239731}" type="slidenum">
              <a:rPr lang="en-US" smtClean="0"/>
              <a:pPr/>
              <a:t>47</a:t>
            </a:fld>
            <a:endParaRPr lang="en-US" smtClean="0"/>
          </a:p>
        </p:txBody>
      </p:sp>
    </p:spTree>
    <p:extLst>
      <p:ext uri="{BB962C8B-B14F-4D97-AF65-F5344CB8AC3E}">
        <p14:creationId xmlns:p14="http://schemas.microsoft.com/office/powerpoint/2010/main" val="17940465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084" eaLnBrk="1" fontAlgn="auto" hangingPunct="1">
              <a:spcBef>
                <a:spcPts val="0"/>
              </a:spcBef>
              <a:spcAft>
                <a:spcPts val="0"/>
              </a:spcAft>
              <a:defRPr/>
            </a:pPr>
            <a:r>
              <a:rPr lang="en-US" sz="1200" dirty="0">
                <a:cs typeface="Arial" pitchFamily="34" charset="0"/>
              </a:rPr>
              <a:t>Now, whether for you or your students, there’s a great resource available to help with the deep details of the FAFSA.</a:t>
            </a:r>
          </a:p>
          <a:p>
            <a:pPr defTabSz="881084" eaLnBrk="1" fontAlgn="auto" hangingPunct="1">
              <a:spcBef>
                <a:spcPts val="0"/>
              </a:spcBef>
              <a:spcAft>
                <a:spcPts val="0"/>
              </a:spcAft>
              <a:defRPr/>
            </a:pPr>
            <a:endParaRPr lang="en-US" sz="1200" dirty="0">
              <a:cs typeface="Arial" pitchFamily="34" charset="0"/>
            </a:endParaRPr>
          </a:p>
          <a:p>
            <a:pPr defTabSz="881084" eaLnBrk="1" fontAlgn="auto" hangingPunct="1">
              <a:spcBef>
                <a:spcPts val="0"/>
              </a:spcBef>
              <a:spcAft>
                <a:spcPts val="0"/>
              </a:spcAft>
              <a:defRPr/>
            </a:pPr>
            <a:r>
              <a:rPr lang="en-US" sz="1200" dirty="0">
                <a:cs typeface="Arial" pitchFamily="34" charset="0"/>
              </a:rPr>
              <a:t>An </a:t>
            </a:r>
            <a:r>
              <a:rPr lang="en-US" sz="1200" b="1" dirty="0">
                <a:cs typeface="Arial" pitchFamily="34" charset="0"/>
              </a:rPr>
              <a:t>Excellence in Financial Literacy Education </a:t>
            </a:r>
            <a:r>
              <a:rPr lang="en-US" sz="1200" dirty="0">
                <a:cs typeface="Arial" pitchFamily="34" charset="0"/>
              </a:rPr>
              <a:t>(EIFLE) Award winner and </a:t>
            </a:r>
            <a:r>
              <a:rPr lang="en-US" sz="1200" b="1" dirty="0">
                <a:cs typeface="Arial" pitchFamily="34" charset="0"/>
              </a:rPr>
              <a:t>Amazon.com bestseller</a:t>
            </a:r>
            <a:r>
              <a:rPr lang="en-US" sz="1200" dirty="0">
                <a:cs typeface="Arial" pitchFamily="34" charset="0"/>
              </a:rPr>
              <a:t>, </a:t>
            </a:r>
            <a:r>
              <a:rPr lang="en-US" sz="1200" b="1" i="1" dirty="0">
                <a:cs typeface="Arial" pitchFamily="34" charset="0"/>
              </a:rPr>
              <a:t>Filing the FAFSA </a:t>
            </a:r>
            <a:r>
              <a:rPr lang="en-US" sz="1200" dirty="0">
                <a:cs typeface="Arial" pitchFamily="34" charset="0"/>
              </a:rPr>
              <a:t>is a handy book published by </a:t>
            </a:r>
            <a:r>
              <a:rPr lang="en-US" sz="1200" dirty="0" err="1">
                <a:cs typeface="Arial" pitchFamily="34" charset="0"/>
              </a:rPr>
              <a:t>Edvisors</a:t>
            </a:r>
            <a:r>
              <a:rPr lang="en-US" sz="1200" dirty="0">
                <a:cs typeface="Arial" pitchFamily="34" charset="0"/>
              </a:rPr>
              <a:t> and co-authored by David Levy and Mark </a:t>
            </a:r>
            <a:r>
              <a:rPr lang="en-US" sz="1200" dirty="0" err="1">
                <a:cs typeface="Arial" pitchFamily="34" charset="0"/>
              </a:rPr>
              <a:t>Kantrowitz</a:t>
            </a:r>
            <a:r>
              <a:rPr lang="en-US" sz="1200" dirty="0">
                <a:cs typeface="Arial" pitchFamily="34" charset="0"/>
              </a:rPr>
              <a:t>.  Mark is the go-to financial aid expert, having started the general financial aid website </a:t>
            </a:r>
            <a:r>
              <a:rPr lang="en-US" sz="1200" b="1" dirty="0">
                <a:cs typeface="Arial" pitchFamily="34" charset="0"/>
              </a:rPr>
              <a:t>finaid.org</a:t>
            </a:r>
            <a:r>
              <a:rPr lang="en-US" sz="1200" dirty="0">
                <a:cs typeface="Arial" pitchFamily="34" charset="0"/>
              </a:rPr>
              <a:t> </a:t>
            </a:r>
            <a:r>
              <a:rPr lang="en-US" sz="1200" dirty="0" smtClean="0">
                <a:cs typeface="Arial" pitchFamily="34" charset="0"/>
              </a:rPr>
              <a:t>and </a:t>
            </a:r>
            <a:r>
              <a:rPr lang="en-US" sz="1200" b="1" dirty="0" smtClean="0">
                <a:cs typeface="Arial" pitchFamily="34" charset="0"/>
              </a:rPr>
              <a:t>fastweb.com</a:t>
            </a:r>
            <a:r>
              <a:rPr lang="en-US" sz="1200" dirty="0" smtClean="0">
                <a:cs typeface="Arial" pitchFamily="34" charset="0"/>
              </a:rPr>
              <a:t> many </a:t>
            </a:r>
            <a:r>
              <a:rPr lang="en-US" sz="1200" dirty="0">
                <a:cs typeface="Arial" pitchFamily="34" charset="0"/>
              </a:rPr>
              <a:t>years </a:t>
            </a:r>
            <a:r>
              <a:rPr lang="en-US" sz="1200" dirty="0" smtClean="0">
                <a:cs typeface="Arial" pitchFamily="34" charset="0"/>
              </a:rPr>
              <a:t>ago, and current publisher of </a:t>
            </a:r>
            <a:r>
              <a:rPr lang="en-US" sz="1200" b="1" dirty="0" smtClean="0">
                <a:cs typeface="Arial" pitchFamily="34" charset="0"/>
              </a:rPr>
              <a:t>Cappex.com</a:t>
            </a:r>
            <a:r>
              <a:rPr lang="en-US" sz="1200" dirty="0" smtClean="0">
                <a:cs typeface="Arial" pitchFamily="34" charset="0"/>
              </a:rPr>
              <a:t>.  </a:t>
            </a:r>
            <a:r>
              <a:rPr lang="en-US" sz="1200" dirty="0">
                <a:cs typeface="Arial" pitchFamily="34" charset="0"/>
              </a:rPr>
              <a:t>David Levy, former Financial Aid Director at </a:t>
            </a:r>
            <a:r>
              <a:rPr lang="en-US" sz="1200" dirty="0" smtClean="0">
                <a:cs typeface="Arial" pitchFamily="34" charset="0"/>
              </a:rPr>
              <a:t>Caltech </a:t>
            </a:r>
            <a:r>
              <a:rPr lang="en-US" sz="1200" dirty="0">
                <a:cs typeface="Arial" pitchFamily="34" charset="0"/>
              </a:rPr>
              <a:t>and current member of the CASFAA High School Relations Committee (the same people co-sponsoring  today’s High School Counselors Workshop), has been instrumental in editing both this presentation today and in creating the book Filing the FAFSA.</a:t>
            </a:r>
          </a:p>
          <a:p>
            <a:pPr defTabSz="881084" eaLnBrk="1" fontAlgn="auto" hangingPunct="1">
              <a:spcBef>
                <a:spcPts val="0"/>
              </a:spcBef>
              <a:spcAft>
                <a:spcPts val="0"/>
              </a:spcAft>
              <a:defRPr/>
            </a:pPr>
            <a:endParaRPr lang="en-US" sz="1200" dirty="0">
              <a:cs typeface="Arial" pitchFamily="34" charset="0"/>
            </a:endParaRPr>
          </a:p>
          <a:p>
            <a:pPr defTabSz="881084" eaLnBrk="1" fontAlgn="auto" hangingPunct="1">
              <a:spcBef>
                <a:spcPts val="0"/>
              </a:spcBef>
              <a:spcAft>
                <a:spcPts val="0"/>
              </a:spcAft>
              <a:defRPr/>
            </a:pPr>
            <a:r>
              <a:rPr lang="en-US" sz="1200" dirty="0">
                <a:cs typeface="Arial" pitchFamily="34" charset="0"/>
              </a:rPr>
              <a:t>The </a:t>
            </a:r>
            <a:r>
              <a:rPr lang="en-US" sz="1200" dirty="0" smtClean="0">
                <a:cs typeface="Arial" pitchFamily="34" charset="0"/>
              </a:rPr>
              <a:t>free book </a:t>
            </a:r>
            <a:r>
              <a:rPr lang="en-US" sz="1200" dirty="0">
                <a:cs typeface="Arial" pitchFamily="34" charset="0"/>
              </a:rPr>
              <a:t>brings you:</a:t>
            </a:r>
            <a:endParaRPr lang="en-US" sz="1200" dirty="0"/>
          </a:p>
          <a:p>
            <a:pPr marL="165203" indent="-165203">
              <a:buFont typeface="Arial" panose="020B0604020202020204" pitchFamily="34" charset="0"/>
              <a:buChar char="•"/>
            </a:pPr>
            <a:r>
              <a:rPr lang="en-US" sz="1200" dirty="0"/>
              <a:t>A step-by-step guide to the FAFSA,</a:t>
            </a:r>
          </a:p>
          <a:p>
            <a:pPr marL="165203" indent="-165203">
              <a:buFont typeface="Arial" panose="020B0604020202020204" pitchFamily="34" charset="0"/>
              <a:buChar char="•"/>
            </a:pPr>
            <a:r>
              <a:rPr lang="en-US" sz="1200" dirty="0"/>
              <a:t>A guide to increasing eligibility for student aid,</a:t>
            </a:r>
          </a:p>
          <a:p>
            <a:pPr marL="165203" indent="-165203">
              <a:buFont typeface="Arial" panose="020B0604020202020204" pitchFamily="34" charset="0"/>
              <a:buChar char="•"/>
            </a:pPr>
            <a:r>
              <a:rPr lang="en-US" sz="1200" dirty="0"/>
              <a:t>Help in how to avoid common errors, and </a:t>
            </a:r>
          </a:p>
          <a:p>
            <a:pPr marL="165203" indent="-165203">
              <a:buFont typeface="Arial" panose="020B0604020202020204" pitchFamily="34" charset="0"/>
              <a:buChar char="•"/>
            </a:pPr>
            <a:r>
              <a:rPr lang="en-US" sz="1200" dirty="0"/>
              <a:t>Assurance your students and parents can complete the form quickly, easily and accurately.</a:t>
            </a:r>
          </a:p>
          <a:p>
            <a:pPr defTabSz="881084" eaLnBrk="1" fontAlgn="auto" hangingPunct="1">
              <a:spcBef>
                <a:spcPts val="0"/>
              </a:spcBef>
              <a:spcAft>
                <a:spcPts val="0"/>
              </a:spcAft>
              <a:defRPr/>
            </a:pPr>
            <a:endParaRPr lang="en-US" sz="1200" dirty="0">
              <a:cs typeface="Arial" pitchFamily="34" charset="0"/>
            </a:endParaRPr>
          </a:p>
        </p:txBody>
      </p:sp>
      <p:sp>
        <p:nvSpPr>
          <p:cNvPr id="4" name="Slide Number Placeholder 3"/>
          <p:cNvSpPr>
            <a:spLocks noGrp="1"/>
          </p:cNvSpPr>
          <p:nvPr>
            <p:ph type="sldNum" sz="quarter" idx="10"/>
          </p:nvPr>
        </p:nvSpPr>
        <p:spPr/>
        <p:txBody>
          <a:bodyPr/>
          <a:lstStyle/>
          <a:p>
            <a:fld id="{6EFEE5FF-AE12-4F54-98F5-2FF456A1B86F}" type="slidenum">
              <a:rPr lang="en-US" smtClean="0"/>
              <a:pPr/>
              <a:t>48</a:t>
            </a:fld>
            <a:endParaRPr lang="en-US" dirty="0"/>
          </a:p>
        </p:txBody>
      </p:sp>
    </p:spTree>
    <p:extLst>
      <p:ext uri="{BB962C8B-B14F-4D97-AF65-F5344CB8AC3E}">
        <p14:creationId xmlns:p14="http://schemas.microsoft.com/office/powerpoint/2010/main" val="19750934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700" dirty="0"/>
              <a:t>We will continually post new items we think you’d like to see and use, on </a:t>
            </a:r>
            <a:r>
              <a:rPr lang="en-US" sz="1700" dirty="0" smtClean="0"/>
              <a:t>the CSAC webpage for </a:t>
            </a:r>
            <a:r>
              <a:rPr lang="en-US" sz="1700" dirty="0"/>
              <a:t>high school </a:t>
            </a:r>
            <a:r>
              <a:rPr lang="en-US" sz="1700" dirty="0" smtClean="0"/>
              <a:t>counselors.  </a:t>
            </a:r>
            <a:r>
              <a:rPr lang="en-US" sz="1700" dirty="0"/>
              <a:t>This PowerPoint will be posted to the </a:t>
            </a:r>
            <a:r>
              <a:rPr lang="en-US" sz="1700" dirty="0" smtClean="0"/>
              <a:t>website </a:t>
            </a:r>
            <a:r>
              <a:rPr lang="en-US" sz="1700" dirty="0"/>
              <a:t>along with the Reference Items included in the book, and more.</a:t>
            </a:r>
            <a:endParaRPr lang="en-US" sz="1700" b="1" dirty="0">
              <a:solidFill>
                <a:srgbClr val="FF0000"/>
              </a:solidFill>
            </a:endParaRP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BDDE55-BF5E-4DCC-AD33-F6631D6448ED}" type="slidenum">
              <a:rPr lang="en-US" smtClean="0"/>
              <a:pPr/>
              <a:t>49</a:t>
            </a:fld>
            <a:endParaRPr lang="en-US" smtClean="0"/>
          </a:p>
        </p:txBody>
      </p:sp>
    </p:spTree>
    <p:extLst>
      <p:ext uri="{BB962C8B-B14F-4D97-AF65-F5344CB8AC3E}">
        <p14:creationId xmlns:p14="http://schemas.microsoft.com/office/powerpoint/2010/main" val="2046849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fontAlgn="auto">
              <a:spcBef>
                <a:spcPts val="0"/>
              </a:spcBef>
              <a:spcAft>
                <a:spcPts val="0"/>
              </a:spcAft>
              <a:defRPr/>
            </a:pPr>
            <a:r>
              <a:rPr lang="en-US" sz="1300" b="1" dirty="0"/>
              <a:t>Can a student choose to report </a:t>
            </a:r>
            <a:r>
              <a:rPr lang="en-US" sz="1300" b="1" dirty="0" smtClean="0"/>
              <a:t>2017 income information </a:t>
            </a:r>
            <a:r>
              <a:rPr lang="en-US" sz="1300" b="1" dirty="0"/>
              <a:t>if the family’s financial situation has changed since </a:t>
            </a:r>
            <a:r>
              <a:rPr lang="en-US" sz="1300" b="1" dirty="0" smtClean="0"/>
              <a:t>their 2016 </a:t>
            </a:r>
            <a:r>
              <a:rPr lang="en-US" sz="1300" b="1" dirty="0"/>
              <a:t>taxes were filed?</a:t>
            </a:r>
          </a:p>
          <a:p>
            <a:pPr marL="285693" indent="-285693" fontAlgn="auto">
              <a:spcBef>
                <a:spcPts val="0"/>
              </a:spcBef>
              <a:spcAft>
                <a:spcPts val="0"/>
              </a:spcAft>
              <a:buFont typeface="Arial" panose="020B0604020202020204" pitchFamily="34" charset="0"/>
              <a:buChar char="•"/>
              <a:defRPr/>
            </a:pPr>
            <a:r>
              <a:rPr lang="en-US" sz="1300" dirty="0"/>
              <a:t>No. Please emphasize to your students that they cannot choose which year’s information to </a:t>
            </a:r>
            <a:r>
              <a:rPr lang="en-US" sz="1300" dirty="0" smtClean="0"/>
              <a:t>report. They cannot substitute 2017 tax returns for 2016 tax returns, even if they have already filed their 2017 federal income tax returns.</a:t>
            </a:r>
            <a:endParaRPr lang="en-US" sz="1300" dirty="0"/>
          </a:p>
          <a:p>
            <a:pPr marL="285693" indent="-285693" fontAlgn="auto">
              <a:spcBef>
                <a:spcPts val="0"/>
              </a:spcBef>
              <a:spcAft>
                <a:spcPts val="0"/>
              </a:spcAft>
              <a:buFont typeface="Arial" panose="020B0604020202020204" pitchFamily="34" charset="0"/>
              <a:buChar char="•"/>
              <a:defRPr/>
            </a:pPr>
            <a:r>
              <a:rPr lang="en-US" sz="1300" dirty="0"/>
              <a:t>The student must report the information the FAFSA asks for.  If the family’s income has changed since the </a:t>
            </a:r>
            <a:r>
              <a:rPr lang="en-US" sz="1300" dirty="0" smtClean="0"/>
              <a:t>2016 </a:t>
            </a:r>
            <a:r>
              <a:rPr lang="en-US" sz="1300" dirty="0"/>
              <a:t>tax year, the student should provide </a:t>
            </a:r>
            <a:r>
              <a:rPr lang="en-US" sz="1300" dirty="0" smtClean="0"/>
              <a:t>2016 information on the FAFSA, </a:t>
            </a:r>
            <a:r>
              <a:rPr lang="en-US" sz="1300" dirty="0"/>
              <a:t>submit the FAFSA, and then talk to the college financial aid office about </a:t>
            </a:r>
            <a:r>
              <a:rPr lang="en-US" sz="1300" dirty="0" smtClean="0"/>
              <a:t>any changes in the family’s </a:t>
            </a:r>
            <a:r>
              <a:rPr lang="en-US" sz="1300" dirty="0"/>
              <a:t>situation.</a:t>
            </a:r>
          </a:p>
          <a:p>
            <a:pPr marL="285693" indent="-285693" fontAlgn="auto">
              <a:spcBef>
                <a:spcPts val="0"/>
              </a:spcBef>
              <a:spcAft>
                <a:spcPts val="0"/>
              </a:spcAft>
              <a:buFont typeface="Arial" panose="020B0604020202020204" pitchFamily="34" charset="0"/>
              <a:buChar char="•"/>
              <a:defRPr/>
            </a:pPr>
            <a:r>
              <a:rPr lang="en-US" sz="1300" dirty="0"/>
              <a:t>Note: For certain items on the FAFSA, such as marital status and asset information, the student must </a:t>
            </a:r>
            <a:r>
              <a:rPr lang="en-US" sz="1300" dirty="0" smtClean="0"/>
              <a:t>report these items </a:t>
            </a:r>
            <a:r>
              <a:rPr lang="en-US" sz="1300" dirty="0"/>
              <a:t>“as of today.”  </a:t>
            </a:r>
            <a:r>
              <a:rPr lang="en-US" sz="1300" dirty="0" smtClean="0"/>
              <a:t>For </a:t>
            </a:r>
            <a:r>
              <a:rPr lang="en-US" sz="1300" dirty="0"/>
              <a:t>example: the balance of </a:t>
            </a:r>
            <a:r>
              <a:rPr lang="en-US" sz="1300" dirty="0" smtClean="0"/>
              <a:t>cash, checking and savings accounts “as </a:t>
            </a:r>
            <a:r>
              <a:rPr lang="en-US" sz="1300" dirty="0"/>
              <a:t>of today” is easy to look up and report.</a:t>
            </a:r>
          </a:p>
          <a:p>
            <a:pPr fontAlgn="auto">
              <a:spcBef>
                <a:spcPts val="0"/>
              </a:spcBef>
              <a:spcAft>
                <a:spcPts val="0"/>
              </a:spcAft>
              <a:defRPr/>
            </a:pPr>
            <a:endParaRPr lang="en-US" sz="1300" dirty="0"/>
          </a:p>
          <a:p>
            <a:pPr fontAlgn="auto">
              <a:spcBef>
                <a:spcPts val="0"/>
              </a:spcBef>
              <a:spcAft>
                <a:spcPts val="0"/>
              </a:spcAft>
              <a:defRPr/>
            </a:pPr>
            <a:r>
              <a:rPr lang="en-US" sz="1300" dirty="0"/>
              <a:t>However, it could get tricky when it comes to the student’s or parent’s marital status.  The FAFSA asks for marital status “as of today” (the day </a:t>
            </a:r>
            <a:r>
              <a:rPr lang="en-US" sz="1300" dirty="0" smtClean="0"/>
              <a:t>the FAFSA is completed and submitted).  </a:t>
            </a:r>
            <a:r>
              <a:rPr lang="en-US" sz="1300" dirty="0"/>
              <a:t>So, if the student or parent is married now but wasn’t in </a:t>
            </a:r>
            <a:r>
              <a:rPr lang="en-US" sz="1300" dirty="0" smtClean="0"/>
              <a:t>2016 </a:t>
            </a:r>
            <a:r>
              <a:rPr lang="en-US" sz="1300" dirty="0"/>
              <a:t>(and therefore didn’t file taxes as married), the spouse’s income </a:t>
            </a:r>
            <a:r>
              <a:rPr lang="en-US" sz="1300" dirty="0" smtClean="0"/>
              <a:t>and share of net asset values will </a:t>
            </a:r>
            <a:r>
              <a:rPr lang="en-US" sz="1300" dirty="0"/>
              <a:t>need to be </a:t>
            </a:r>
            <a:r>
              <a:rPr lang="en-US" sz="1300" dirty="0" smtClean="0"/>
              <a:t>included on </a:t>
            </a:r>
            <a:r>
              <a:rPr lang="en-US" sz="1300" dirty="0"/>
              <a:t>the FAFSA.  Similarly, if the student or parent filed </a:t>
            </a:r>
            <a:r>
              <a:rPr lang="en-US" sz="1300" dirty="0" smtClean="0"/>
              <a:t>2016 </a:t>
            </a:r>
            <a:r>
              <a:rPr lang="en-US" sz="1300" dirty="0"/>
              <a:t>taxes as married but is no longer married when filling out the FAFSA, the spouse’s income </a:t>
            </a:r>
            <a:r>
              <a:rPr lang="en-US" sz="1300" dirty="0" smtClean="0"/>
              <a:t>and his/her share of net asset values will </a:t>
            </a:r>
            <a:r>
              <a:rPr lang="en-US" sz="1300" dirty="0"/>
              <a:t>need to be </a:t>
            </a:r>
            <a:r>
              <a:rPr lang="en-US" sz="1300" dirty="0" smtClean="0"/>
              <a:t>excluded from the amounts listed on the FAFSA.</a:t>
            </a:r>
            <a:endParaRPr lang="en-US" sz="1300"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5985" indent="-275379">
              <a:defRPr>
                <a:solidFill>
                  <a:schemeClr val="tx1"/>
                </a:solidFill>
                <a:latin typeface="Calibri" panose="020F0502020204030204" pitchFamily="34" charset="0"/>
              </a:defRPr>
            </a:lvl2pPr>
            <a:lvl3pPr marL="1101516" indent="-220304">
              <a:defRPr>
                <a:solidFill>
                  <a:schemeClr val="tx1"/>
                </a:solidFill>
                <a:latin typeface="Calibri" panose="020F0502020204030204" pitchFamily="34" charset="0"/>
              </a:defRPr>
            </a:lvl3pPr>
            <a:lvl4pPr marL="1542123" indent="-220304">
              <a:defRPr>
                <a:solidFill>
                  <a:schemeClr val="tx1"/>
                </a:solidFill>
                <a:latin typeface="Calibri" panose="020F0502020204030204" pitchFamily="34" charset="0"/>
              </a:defRPr>
            </a:lvl4pPr>
            <a:lvl5pPr marL="1982729" indent="-220304">
              <a:defRPr>
                <a:solidFill>
                  <a:schemeClr val="tx1"/>
                </a:solidFill>
                <a:latin typeface="Calibri" panose="020F0502020204030204" pitchFamily="34" charset="0"/>
              </a:defRPr>
            </a:lvl5pPr>
            <a:lvl6pPr marL="2423335" indent="-220304" defTabSz="440606" fontAlgn="base">
              <a:spcBef>
                <a:spcPct val="0"/>
              </a:spcBef>
              <a:spcAft>
                <a:spcPct val="0"/>
              </a:spcAft>
              <a:defRPr>
                <a:solidFill>
                  <a:schemeClr val="tx1"/>
                </a:solidFill>
                <a:latin typeface="Calibri" panose="020F0502020204030204" pitchFamily="34" charset="0"/>
              </a:defRPr>
            </a:lvl6pPr>
            <a:lvl7pPr marL="2863942" indent="-220304" defTabSz="440606" fontAlgn="base">
              <a:spcBef>
                <a:spcPct val="0"/>
              </a:spcBef>
              <a:spcAft>
                <a:spcPct val="0"/>
              </a:spcAft>
              <a:defRPr>
                <a:solidFill>
                  <a:schemeClr val="tx1"/>
                </a:solidFill>
                <a:latin typeface="Calibri" panose="020F0502020204030204" pitchFamily="34" charset="0"/>
              </a:defRPr>
            </a:lvl7pPr>
            <a:lvl8pPr marL="3304547" indent="-220304" defTabSz="440606" fontAlgn="base">
              <a:spcBef>
                <a:spcPct val="0"/>
              </a:spcBef>
              <a:spcAft>
                <a:spcPct val="0"/>
              </a:spcAft>
              <a:defRPr>
                <a:solidFill>
                  <a:schemeClr val="tx1"/>
                </a:solidFill>
                <a:latin typeface="Calibri" panose="020F0502020204030204" pitchFamily="34" charset="0"/>
              </a:defRPr>
            </a:lvl8pPr>
            <a:lvl9pPr marL="3745154" indent="-220304" defTabSz="440606" fontAlgn="base">
              <a:spcBef>
                <a:spcPct val="0"/>
              </a:spcBef>
              <a:spcAft>
                <a:spcPct val="0"/>
              </a:spcAft>
              <a:defRPr>
                <a:solidFill>
                  <a:schemeClr val="tx1"/>
                </a:solidFill>
                <a:latin typeface="Calibri" panose="020F0502020204030204" pitchFamily="34" charset="0"/>
              </a:defRPr>
            </a:lvl9pPr>
          </a:lstStyle>
          <a:p>
            <a:fld id="{AAB6C3E3-B83C-471D-9D0F-D8F21947A7CC}" type="slidenum">
              <a:rPr lang="en-US" altLang="en-US"/>
              <a:pPr/>
              <a:t>5</a:t>
            </a:fld>
            <a:endParaRPr lang="en-US" altLang="en-US"/>
          </a:p>
        </p:txBody>
      </p:sp>
    </p:spTree>
    <p:extLst>
      <p:ext uri="{BB962C8B-B14F-4D97-AF65-F5344CB8AC3E}">
        <p14:creationId xmlns:p14="http://schemas.microsoft.com/office/powerpoint/2010/main" val="24241730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Questions?</a:t>
            </a:r>
          </a:p>
          <a:p>
            <a:endParaRPr lang="en-US" dirty="0" smtClean="0"/>
          </a:p>
          <a:p>
            <a:r>
              <a:rPr lang="en-US" dirty="0" smtClean="0"/>
              <a:t>Don’t forget – You can find all kinds of reference items, resources, </a:t>
            </a:r>
            <a:r>
              <a:rPr lang="en-US" dirty="0" err="1" smtClean="0"/>
              <a:t>weblinks</a:t>
            </a:r>
            <a:r>
              <a:rPr lang="en-US" dirty="0" smtClean="0"/>
              <a:t>,</a:t>
            </a:r>
            <a:r>
              <a:rPr lang="en-US" baseline="0" dirty="0" smtClean="0"/>
              <a:t> and more at the CSAC webpage, noted on the </a:t>
            </a:r>
            <a:r>
              <a:rPr lang="en-US" baseline="0" smtClean="0"/>
              <a:t>previous slide.</a:t>
            </a:r>
            <a:endParaRPr lang="en-US" dirty="0"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B15DE6-2CFB-4088-A150-C4C3CA48FE2B}" type="slidenum">
              <a:rPr lang="en-US" smtClean="0"/>
              <a:pPr/>
              <a:t>50</a:t>
            </a:fld>
            <a:endParaRPr lang="en-US" smtClean="0"/>
          </a:p>
        </p:txBody>
      </p:sp>
    </p:spTree>
    <p:extLst>
      <p:ext uri="{BB962C8B-B14F-4D97-AF65-F5344CB8AC3E}">
        <p14:creationId xmlns:p14="http://schemas.microsoft.com/office/powerpoint/2010/main" val="79293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sz="1300" b="1" dirty="0"/>
              <a:t>Will students receive aid offers earlier if they apply earlier?</a:t>
            </a:r>
          </a:p>
          <a:p>
            <a:pPr marL="285693" indent="-285693" fontAlgn="auto">
              <a:spcBef>
                <a:spcPts val="0"/>
              </a:spcBef>
              <a:spcAft>
                <a:spcPts val="0"/>
              </a:spcAft>
              <a:buFont typeface="Arial" panose="020B0604020202020204" pitchFamily="34" charset="0"/>
              <a:buChar char="•"/>
              <a:defRPr/>
            </a:pPr>
            <a:r>
              <a:rPr lang="en-US" sz="1300" dirty="0"/>
              <a:t>Not </a:t>
            </a:r>
            <a:r>
              <a:rPr lang="en-US" sz="1300" dirty="0" smtClean="0"/>
              <a:t>necessarily, as </a:t>
            </a:r>
            <a:r>
              <a:rPr lang="en-US" sz="1300" dirty="0"/>
              <a:t>some schools will make offers earlier while others won’t.</a:t>
            </a:r>
          </a:p>
          <a:p>
            <a:pPr marL="285693" indent="-285693" fontAlgn="auto">
              <a:spcBef>
                <a:spcPts val="0"/>
              </a:spcBef>
              <a:spcAft>
                <a:spcPts val="0"/>
              </a:spcAft>
              <a:buFont typeface="Arial" panose="020B0604020202020204" pitchFamily="34" charset="0"/>
              <a:buChar char="•"/>
              <a:defRPr/>
            </a:pPr>
            <a:r>
              <a:rPr lang="en-US" sz="1300" dirty="0"/>
              <a:t>You might want to recommend that students look at the College Scorecard at </a:t>
            </a:r>
            <a:r>
              <a:rPr lang="en-US" sz="1300" u="sng" dirty="0">
                <a:hlinkClick r:id="rId3"/>
              </a:rPr>
              <a:t>collegescorecard.ed.gov</a:t>
            </a:r>
            <a:r>
              <a:rPr lang="en-US" sz="1300" dirty="0"/>
              <a:t> to compare costs at different schools while they wait for aid offers to arrive.</a:t>
            </a:r>
          </a:p>
          <a:p>
            <a:pPr marL="285693" indent="-285693" fontAlgn="auto">
              <a:spcBef>
                <a:spcPts val="0"/>
              </a:spcBef>
              <a:spcAft>
                <a:spcPts val="0"/>
              </a:spcAft>
              <a:buFont typeface="Arial" panose="020B0604020202020204" pitchFamily="34" charset="0"/>
              <a:buChar char="•"/>
              <a:defRPr/>
            </a:pPr>
            <a:r>
              <a:rPr lang="en-US" sz="1300" dirty="0"/>
              <a:t>Note: The maximum Federal Pell Grant </a:t>
            </a:r>
            <a:r>
              <a:rPr lang="en-US" sz="1300" dirty="0" smtClean="0"/>
              <a:t>or state</a:t>
            </a:r>
            <a:r>
              <a:rPr lang="en-US" sz="1300" baseline="0" dirty="0" smtClean="0"/>
              <a:t> Cal Grant awards </a:t>
            </a:r>
            <a:r>
              <a:rPr lang="en-US" sz="1300" dirty="0" smtClean="0"/>
              <a:t>for 2018–2019 </a:t>
            </a:r>
            <a:r>
              <a:rPr lang="en-US" sz="1300" dirty="0"/>
              <a:t>won’t be known until </a:t>
            </a:r>
            <a:r>
              <a:rPr lang="en-US" sz="1300" dirty="0" smtClean="0"/>
              <a:t>late 2017 or early 2018, </a:t>
            </a:r>
            <a:r>
              <a:rPr lang="en-US" sz="1300" dirty="0"/>
              <a:t>so keep in mind that even </a:t>
            </a:r>
            <a:r>
              <a:rPr lang="en-US" sz="1300" dirty="0" smtClean="0"/>
              <a:t>that if </a:t>
            </a:r>
            <a:r>
              <a:rPr lang="en-US" sz="1300" dirty="0"/>
              <a:t>a student does receive an aid offer early, the offer could change due to various </a:t>
            </a:r>
            <a:r>
              <a:rPr lang="en-US" sz="1300" dirty="0" smtClean="0"/>
              <a:t>budgetary constraints.</a:t>
            </a:r>
            <a:endParaRPr lang="en-US" sz="1300"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5985" indent="-275379">
              <a:defRPr>
                <a:solidFill>
                  <a:schemeClr val="tx1"/>
                </a:solidFill>
                <a:latin typeface="Calibri" panose="020F0502020204030204" pitchFamily="34" charset="0"/>
              </a:defRPr>
            </a:lvl2pPr>
            <a:lvl3pPr marL="1101516" indent="-220304">
              <a:defRPr>
                <a:solidFill>
                  <a:schemeClr val="tx1"/>
                </a:solidFill>
                <a:latin typeface="Calibri" panose="020F0502020204030204" pitchFamily="34" charset="0"/>
              </a:defRPr>
            </a:lvl3pPr>
            <a:lvl4pPr marL="1542123" indent="-220304">
              <a:defRPr>
                <a:solidFill>
                  <a:schemeClr val="tx1"/>
                </a:solidFill>
                <a:latin typeface="Calibri" panose="020F0502020204030204" pitchFamily="34" charset="0"/>
              </a:defRPr>
            </a:lvl4pPr>
            <a:lvl5pPr marL="1982729" indent="-220304">
              <a:defRPr>
                <a:solidFill>
                  <a:schemeClr val="tx1"/>
                </a:solidFill>
                <a:latin typeface="Calibri" panose="020F0502020204030204" pitchFamily="34" charset="0"/>
              </a:defRPr>
            </a:lvl5pPr>
            <a:lvl6pPr marL="2423335" indent="-220304" defTabSz="440606" fontAlgn="base">
              <a:spcBef>
                <a:spcPct val="0"/>
              </a:spcBef>
              <a:spcAft>
                <a:spcPct val="0"/>
              </a:spcAft>
              <a:defRPr>
                <a:solidFill>
                  <a:schemeClr val="tx1"/>
                </a:solidFill>
                <a:latin typeface="Calibri" panose="020F0502020204030204" pitchFamily="34" charset="0"/>
              </a:defRPr>
            </a:lvl6pPr>
            <a:lvl7pPr marL="2863942" indent="-220304" defTabSz="440606" fontAlgn="base">
              <a:spcBef>
                <a:spcPct val="0"/>
              </a:spcBef>
              <a:spcAft>
                <a:spcPct val="0"/>
              </a:spcAft>
              <a:defRPr>
                <a:solidFill>
                  <a:schemeClr val="tx1"/>
                </a:solidFill>
                <a:latin typeface="Calibri" panose="020F0502020204030204" pitchFamily="34" charset="0"/>
              </a:defRPr>
            </a:lvl7pPr>
            <a:lvl8pPr marL="3304547" indent="-220304" defTabSz="440606" fontAlgn="base">
              <a:spcBef>
                <a:spcPct val="0"/>
              </a:spcBef>
              <a:spcAft>
                <a:spcPct val="0"/>
              </a:spcAft>
              <a:defRPr>
                <a:solidFill>
                  <a:schemeClr val="tx1"/>
                </a:solidFill>
                <a:latin typeface="Calibri" panose="020F0502020204030204" pitchFamily="34" charset="0"/>
              </a:defRPr>
            </a:lvl8pPr>
            <a:lvl9pPr marL="3745154" indent="-220304" defTabSz="440606" fontAlgn="base">
              <a:spcBef>
                <a:spcPct val="0"/>
              </a:spcBef>
              <a:spcAft>
                <a:spcPct val="0"/>
              </a:spcAft>
              <a:defRPr>
                <a:solidFill>
                  <a:schemeClr val="tx1"/>
                </a:solidFill>
                <a:latin typeface="Calibri" panose="020F0502020204030204" pitchFamily="34" charset="0"/>
              </a:defRPr>
            </a:lvl9pPr>
          </a:lstStyle>
          <a:p>
            <a:fld id="{09FAF9E8-6127-4B82-8638-7C5B21AA3306}" type="slidenum">
              <a:rPr lang="en-US" altLang="en-US"/>
              <a:pPr/>
              <a:t>6</a:t>
            </a:fld>
            <a:endParaRPr lang="en-US" altLang="en-US"/>
          </a:p>
        </p:txBody>
      </p:sp>
    </p:spTree>
    <p:extLst>
      <p:ext uri="{BB962C8B-B14F-4D97-AF65-F5344CB8AC3E}">
        <p14:creationId xmlns:p14="http://schemas.microsoft.com/office/powerpoint/2010/main" val="780533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sz="1300" b="1" dirty="0" smtClean="0"/>
              <a:t>There are some changes occurring</a:t>
            </a:r>
            <a:r>
              <a:rPr lang="en-US" sz="1300" b="1" baseline="0" dirty="0" smtClean="0"/>
              <a:t> in regards to the IRS Data Retrieval Tool for the 2018-2019 FAFSA application cycle.</a:t>
            </a:r>
          </a:p>
          <a:p>
            <a:pPr fontAlgn="auto">
              <a:spcBef>
                <a:spcPts val="0"/>
              </a:spcBef>
              <a:spcAft>
                <a:spcPts val="0"/>
              </a:spcAft>
              <a:defRPr/>
            </a:pPr>
            <a:endParaRPr lang="en-US" sz="1300" b="1" baseline="0" dirty="0" smtClean="0"/>
          </a:p>
          <a:p>
            <a:pPr fontAlgn="auto">
              <a:spcBef>
                <a:spcPts val="0"/>
              </a:spcBef>
              <a:spcAft>
                <a:spcPts val="0"/>
              </a:spcAft>
              <a:defRPr/>
            </a:pPr>
            <a:r>
              <a:rPr lang="en-US" sz="1300" dirty="0" smtClean="0"/>
              <a:t>For those who hadn’t heard, sometime in March 2017 the IRS disabled the Data Retrieval</a:t>
            </a:r>
            <a:r>
              <a:rPr lang="en-US" sz="1300" baseline="0" dirty="0" smtClean="0"/>
              <a:t> Tool, due to security concerns.  Shortly thereafter, it was announced that the Tool would remain unavailable for the remainder of the 2016-2017 and 2017-2018 FAFSA cycles.  But, over the summer, it was announced that the Tool would be available for the 2018-2019 FAFSA cycle.</a:t>
            </a:r>
          </a:p>
          <a:p>
            <a:pPr fontAlgn="auto">
              <a:spcBef>
                <a:spcPts val="0"/>
              </a:spcBef>
              <a:spcAft>
                <a:spcPts val="0"/>
              </a:spcAft>
              <a:defRPr/>
            </a:pPr>
            <a:endParaRPr lang="en-US" sz="1300" baseline="0" dirty="0" smtClean="0"/>
          </a:p>
          <a:p>
            <a:pPr fontAlgn="auto">
              <a:spcBef>
                <a:spcPts val="0"/>
              </a:spcBef>
              <a:spcAft>
                <a:spcPts val="0"/>
              </a:spcAft>
              <a:defRPr/>
            </a:pPr>
            <a:r>
              <a:rPr lang="en-US" sz="1300" baseline="0" dirty="0" smtClean="0"/>
              <a:t>With this announcement came information regarding enhanced privacy for IRS Data Retrieval Tool users.  In particular, data imported through the IRS DRT into a FAFSA will not be displayed.  The information, encrypted in the transfer process, will be hidden from the applicant’s view on both the Data Retrieval Tool and FAFSA websites.  Applicants will see messages on the FAFSA </a:t>
            </a:r>
            <a:r>
              <a:rPr lang="en-US" sz="1300" baseline="0" dirty="0" err="1" smtClean="0"/>
              <a:t>webscreens</a:t>
            </a:r>
            <a:r>
              <a:rPr lang="en-US" sz="1300" baseline="0" dirty="0" smtClean="0"/>
              <a:t> regarding this.</a:t>
            </a:r>
            <a:endParaRPr lang="en-US" sz="1300"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5985" indent="-275379">
              <a:defRPr>
                <a:solidFill>
                  <a:schemeClr val="tx1"/>
                </a:solidFill>
                <a:latin typeface="Calibri" panose="020F0502020204030204" pitchFamily="34" charset="0"/>
              </a:defRPr>
            </a:lvl2pPr>
            <a:lvl3pPr marL="1101516" indent="-220304">
              <a:defRPr>
                <a:solidFill>
                  <a:schemeClr val="tx1"/>
                </a:solidFill>
                <a:latin typeface="Calibri" panose="020F0502020204030204" pitchFamily="34" charset="0"/>
              </a:defRPr>
            </a:lvl3pPr>
            <a:lvl4pPr marL="1542123" indent="-220304">
              <a:defRPr>
                <a:solidFill>
                  <a:schemeClr val="tx1"/>
                </a:solidFill>
                <a:latin typeface="Calibri" panose="020F0502020204030204" pitchFamily="34" charset="0"/>
              </a:defRPr>
            </a:lvl4pPr>
            <a:lvl5pPr marL="1982729" indent="-220304">
              <a:defRPr>
                <a:solidFill>
                  <a:schemeClr val="tx1"/>
                </a:solidFill>
                <a:latin typeface="Calibri" panose="020F0502020204030204" pitchFamily="34" charset="0"/>
              </a:defRPr>
            </a:lvl5pPr>
            <a:lvl6pPr marL="2423335" indent="-220304" defTabSz="440606" fontAlgn="base">
              <a:spcBef>
                <a:spcPct val="0"/>
              </a:spcBef>
              <a:spcAft>
                <a:spcPct val="0"/>
              </a:spcAft>
              <a:defRPr>
                <a:solidFill>
                  <a:schemeClr val="tx1"/>
                </a:solidFill>
                <a:latin typeface="Calibri" panose="020F0502020204030204" pitchFamily="34" charset="0"/>
              </a:defRPr>
            </a:lvl6pPr>
            <a:lvl7pPr marL="2863942" indent="-220304" defTabSz="440606" fontAlgn="base">
              <a:spcBef>
                <a:spcPct val="0"/>
              </a:spcBef>
              <a:spcAft>
                <a:spcPct val="0"/>
              </a:spcAft>
              <a:defRPr>
                <a:solidFill>
                  <a:schemeClr val="tx1"/>
                </a:solidFill>
                <a:latin typeface="Calibri" panose="020F0502020204030204" pitchFamily="34" charset="0"/>
              </a:defRPr>
            </a:lvl7pPr>
            <a:lvl8pPr marL="3304547" indent="-220304" defTabSz="440606" fontAlgn="base">
              <a:spcBef>
                <a:spcPct val="0"/>
              </a:spcBef>
              <a:spcAft>
                <a:spcPct val="0"/>
              </a:spcAft>
              <a:defRPr>
                <a:solidFill>
                  <a:schemeClr val="tx1"/>
                </a:solidFill>
                <a:latin typeface="Calibri" panose="020F0502020204030204" pitchFamily="34" charset="0"/>
              </a:defRPr>
            </a:lvl8pPr>
            <a:lvl9pPr marL="3745154" indent="-220304" defTabSz="440606" fontAlgn="base">
              <a:spcBef>
                <a:spcPct val="0"/>
              </a:spcBef>
              <a:spcAft>
                <a:spcPct val="0"/>
              </a:spcAft>
              <a:defRPr>
                <a:solidFill>
                  <a:schemeClr val="tx1"/>
                </a:solidFill>
                <a:latin typeface="Calibri" panose="020F0502020204030204" pitchFamily="34" charset="0"/>
              </a:defRPr>
            </a:lvl9pPr>
          </a:lstStyle>
          <a:p>
            <a:fld id="{09FAF9E8-6127-4B82-8638-7C5B21AA3306}" type="slidenum">
              <a:rPr lang="en-US" altLang="en-US"/>
              <a:pPr/>
              <a:t>7</a:t>
            </a:fld>
            <a:endParaRPr lang="en-US" altLang="en-US"/>
          </a:p>
        </p:txBody>
      </p:sp>
    </p:spTree>
    <p:extLst>
      <p:ext uri="{BB962C8B-B14F-4D97-AF65-F5344CB8AC3E}">
        <p14:creationId xmlns:p14="http://schemas.microsoft.com/office/powerpoint/2010/main" val="859242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sz="1300" dirty="0" smtClean="0"/>
              <a:t>Some good news for</a:t>
            </a:r>
            <a:r>
              <a:rPr lang="en-US" sz="1300" baseline="0" dirty="0" smtClean="0"/>
              <a:t> students and parents who filed amended tax returns – They can now use the IRS Data Retrieval Tool.  Bad news – the data that will be transferred will be from the original tax return filed by the student or parent.  But, the IRS will provide an indicator letting the college know that they (the IRS) have an amended tax return on file, and that the student or parent should contact their college’s Financial Aid Office if changes are needed to any of the data transferred from the IRS.</a:t>
            </a:r>
            <a:endParaRPr lang="en-US" sz="1300"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5985" indent="-275379">
              <a:defRPr>
                <a:solidFill>
                  <a:schemeClr val="tx1"/>
                </a:solidFill>
                <a:latin typeface="Calibri" panose="020F0502020204030204" pitchFamily="34" charset="0"/>
              </a:defRPr>
            </a:lvl2pPr>
            <a:lvl3pPr marL="1101516" indent="-220304">
              <a:defRPr>
                <a:solidFill>
                  <a:schemeClr val="tx1"/>
                </a:solidFill>
                <a:latin typeface="Calibri" panose="020F0502020204030204" pitchFamily="34" charset="0"/>
              </a:defRPr>
            </a:lvl3pPr>
            <a:lvl4pPr marL="1542123" indent="-220304">
              <a:defRPr>
                <a:solidFill>
                  <a:schemeClr val="tx1"/>
                </a:solidFill>
                <a:latin typeface="Calibri" panose="020F0502020204030204" pitchFamily="34" charset="0"/>
              </a:defRPr>
            </a:lvl4pPr>
            <a:lvl5pPr marL="1982729" indent="-220304">
              <a:defRPr>
                <a:solidFill>
                  <a:schemeClr val="tx1"/>
                </a:solidFill>
                <a:latin typeface="Calibri" panose="020F0502020204030204" pitchFamily="34" charset="0"/>
              </a:defRPr>
            </a:lvl5pPr>
            <a:lvl6pPr marL="2423335" indent="-220304" defTabSz="440606" fontAlgn="base">
              <a:spcBef>
                <a:spcPct val="0"/>
              </a:spcBef>
              <a:spcAft>
                <a:spcPct val="0"/>
              </a:spcAft>
              <a:defRPr>
                <a:solidFill>
                  <a:schemeClr val="tx1"/>
                </a:solidFill>
                <a:latin typeface="Calibri" panose="020F0502020204030204" pitchFamily="34" charset="0"/>
              </a:defRPr>
            </a:lvl6pPr>
            <a:lvl7pPr marL="2863942" indent="-220304" defTabSz="440606" fontAlgn="base">
              <a:spcBef>
                <a:spcPct val="0"/>
              </a:spcBef>
              <a:spcAft>
                <a:spcPct val="0"/>
              </a:spcAft>
              <a:defRPr>
                <a:solidFill>
                  <a:schemeClr val="tx1"/>
                </a:solidFill>
                <a:latin typeface="Calibri" panose="020F0502020204030204" pitchFamily="34" charset="0"/>
              </a:defRPr>
            </a:lvl7pPr>
            <a:lvl8pPr marL="3304547" indent="-220304" defTabSz="440606" fontAlgn="base">
              <a:spcBef>
                <a:spcPct val="0"/>
              </a:spcBef>
              <a:spcAft>
                <a:spcPct val="0"/>
              </a:spcAft>
              <a:defRPr>
                <a:solidFill>
                  <a:schemeClr val="tx1"/>
                </a:solidFill>
                <a:latin typeface="Calibri" panose="020F0502020204030204" pitchFamily="34" charset="0"/>
              </a:defRPr>
            </a:lvl8pPr>
            <a:lvl9pPr marL="3745154" indent="-220304" defTabSz="440606" fontAlgn="base">
              <a:spcBef>
                <a:spcPct val="0"/>
              </a:spcBef>
              <a:spcAft>
                <a:spcPct val="0"/>
              </a:spcAft>
              <a:defRPr>
                <a:solidFill>
                  <a:schemeClr val="tx1"/>
                </a:solidFill>
                <a:latin typeface="Calibri" panose="020F0502020204030204" pitchFamily="34" charset="0"/>
              </a:defRPr>
            </a:lvl9pPr>
          </a:lstStyle>
          <a:p>
            <a:fld id="{09FAF9E8-6127-4B82-8638-7C5B21AA3306}" type="slidenum">
              <a:rPr lang="en-US" altLang="en-US"/>
              <a:pPr/>
              <a:t>8</a:t>
            </a:fld>
            <a:endParaRPr lang="en-US" altLang="en-US"/>
          </a:p>
        </p:txBody>
      </p:sp>
    </p:spTree>
    <p:extLst>
      <p:ext uri="{BB962C8B-B14F-4D97-AF65-F5344CB8AC3E}">
        <p14:creationId xmlns:p14="http://schemas.microsoft.com/office/powerpoint/2010/main" val="202507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spcBef>
                <a:spcPct val="0"/>
              </a:spcBef>
            </a:pPr>
            <a:r>
              <a:rPr lang="en-US" sz="1300" dirty="0" smtClean="0"/>
              <a:t>More good news –</a:t>
            </a:r>
            <a:r>
              <a:rPr lang="en-US" sz="1300" baseline="0" dirty="0" smtClean="0"/>
              <a:t> this time for FAFSA applicants who use mobile devices or tablets for accessing the FAFSA.gov website.  The online user experience for these users will be improved due to more responsive web design.  Having a more flexible web portal that adjusts automatically to meet the requirements of the applicant’s device will make access more efficient.</a:t>
            </a:r>
          </a:p>
          <a:p>
            <a:pPr>
              <a:spcBef>
                <a:spcPct val="0"/>
              </a:spcBef>
            </a:pPr>
            <a:endParaRPr lang="en-US" altLang="en-US" sz="1300" baseline="0" dirty="0" smtClean="0"/>
          </a:p>
          <a:p>
            <a:pPr>
              <a:spcBef>
                <a:spcPct val="0"/>
              </a:spcBef>
            </a:pPr>
            <a:r>
              <a:rPr lang="en-US" altLang="en-US" sz="1300" baseline="0" dirty="0" smtClean="0"/>
              <a:t>This redesign will be applied in a multi-phased approach, so not all functions will be impacted during the initial 2018-2019 application cycle.</a:t>
            </a: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5985" indent="-275379">
              <a:defRPr>
                <a:solidFill>
                  <a:schemeClr val="tx1"/>
                </a:solidFill>
                <a:latin typeface="Calibri" panose="020F0502020204030204" pitchFamily="34" charset="0"/>
              </a:defRPr>
            </a:lvl2pPr>
            <a:lvl3pPr marL="1101516" indent="-220304">
              <a:defRPr>
                <a:solidFill>
                  <a:schemeClr val="tx1"/>
                </a:solidFill>
                <a:latin typeface="Calibri" panose="020F0502020204030204" pitchFamily="34" charset="0"/>
              </a:defRPr>
            </a:lvl3pPr>
            <a:lvl4pPr marL="1542123" indent="-220304">
              <a:defRPr>
                <a:solidFill>
                  <a:schemeClr val="tx1"/>
                </a:solidFill>
                <a:latin typeface="Calibri" panose="020F0502020204030204" pitchFamily="34" charset="0"/>
              </a:defRPr>
            </a:lvl4pPr>
            <a:lvl5pPr marL="1982729" indent="-220304">
              <a:defRPr>
                <a:solidFill>
                  <a:schemeClr val="tx1"/>
                </a:solidFill>
                <a:latin typeface="Calibri" panose="020F0502020204030204" pitchFamily="34" charset="0"/>
              </a:defRPr>
            </a:lvl5pPr>
            <a:lvl6pPr marL="2423335" indent="-220304" defTabSz="440606" fontAlgn="base">
              <a:spcBef>
                <a:spcPct val="0"/>
              </a:spcBef>
              <a:spcAft>
                <a:spcPct val="0"/>
              </a:spcAft>
              <a:defRPr>
                <a:solidFill>
                  <a:schemeClr val="tx1"/>
                </a:solidFill>
                <a:latin typeface="Calibri" panose="020F0502020204030204" pitchFamily="34" charset="0"/>
              </a:defRPr>
            </a:lvl6pPr>
            <a:lvl7pPr marL="2863942" indent="-220304" defTabSz="440606" fontAlgn="base">
              <a:spcBef>
                <a:spcPct val="0"/>
              </a:spcBef>
              <a:spcAft>
                <a:spcPct val="0"/>
              </a:spcAft>
              <a:defRPr>
                <a:solidFill>
                  <a:schemeClr val="tx1"/>
                </a:solidFill>
                <a:latin typeface="Calibri" panose="020F0502020204030204" pitchFamily="34" charset="0"/>
              </a:defRPr>
            </a:lvl7pPr>
            <a:lvl8pPr marL="3304547" indent="-220304" defTabSz="440606" fontAlgn="base">
              <a:spcBef>
                <a:spcPct val="0"/>
              </a:spcBef>
              <a:spcAft>
                <a:spcPct val="0"/>
              </a:spcAft>
              <a:defRPr>
                <a:solidFill>
                  <a:schemeClr val="tx1"/>
                </a:solidFill>
                <a:latin typeface="Calibri" panose="020F0502020204030204" pitchFamily="34" charset="0"/>
              </a:defRPr>
            </a:lvl8pPr>
            <a:lvl9pPr marL="3745154" indent="-220304" defTabSz="440606" fontAlgn="base">
              <a:spcBef>
                <a:spcPct val="0"/>
              </a:spcBef>
              <a:spcAft>
                <a:spcPct val="0"/>
              </a:spcAft>
              <a:defRPr>
                <a:solidFill>
                  <a:schemeClr val="tx1"/>
                </a:solidFill>
                <a:latin typeface="Calibri" panose="020F0502020204030204" pitchFamily="34" charset="0"/>
              </a:defRPr>
            </a:lvl9pPr>
          </a:lstStyle>
          <a:p>
            <a:fld id="{044119BF-75A8-499D-B770-DE010F4802FC}" type="slidenum">
              <a:rPr lang="en-US" altLang="en-US"/>
              <a:pPr/>
              <a:t>9</a:t>
            </a:fld>
            <a:endParaRPr lang="en-US" altLang="en-US"/>
          </a:p>
        </p:txBody>
      </p:sp>
    </p:spTree>
    <p:extLst>
      <p:ext uri="{BB962C8B-B14F-4D97-AF65-F5344CB8AC3E}">
        <p14:creationId xmlns:p14="http://schemas.microsoft.com/office/powerpoint/2010/main" val="2835245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p:nvSpPr>
        <p:spPr>
          <a:xfrm flipV="1">
            <a:off x="10820400" y="7620001"/>
            <a:ext cx="7467600" cy="180976"/>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p:nvSpPr>
          <p:cNvPr id="4" name="Rectangle 3"/>
          <p:cNvSpPr/>
          <p:nvPr/>
        </p:nvSpPr>
        <p:spPr>
          <a:xfrm flipV="1">
            <a:off x="10820400" y="7794630"/>
            <a:ext cx="7467600" cy="38417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p:nvSpPr>
          <p:cNvPr id="5" name="Rectangle 4"/>
          <p:cNvSpPr/>
          <p:nvPr/>
        </p:nvSpPr>
        <p:spPr>
          <a:xfrm flipV="1">
            <a:off x="10820400" y="8229604"/>
            <a:ext cx="7467600" cy="19050"/>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p:nvSpPr>
          <p:cNvPr id="6" name="Rectangle 5"/>
          <p:cNvSpPr/>
          <p:nvPr/>
        </p:nvSpPr>
        <p:spPr>
          <a:xfrm flipV="1">
            <a:off x="10820404" y="8328026"/>
            <a:ext cx="3930650" cy="3810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p:nvSpPr>
          <p:cNvPr id="7" name="Rectangle 6"/>
          <p:cNvSpPr/>
          <p:nvPr/>
        </p:nvSpPr>
        <p:spPr>
          <a:xfrm flipV="1">
            <a:off x="10820404" y="8397879"/>
            <a:ext cx="3930650" cy="19050"/>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useBgFill="1">
        <p:nvSpPr>
          <p:cNvPr id="9" name="Rounded Rectangle 8"/>
          <p:cNvSpPr/>
          <p:nvPr/>
        </p:nvSpPr>
        <p:spPr bwMode="white">
          <a:xfrm>
            <a:off x="10820404" y="7924801"/>
            <a:ext cx="6127750" cy="539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useBgFill="1">
        <p:nvSpPr>
          <p:cNvPr id="10" name="Rounded Rectangle 9"/>
          <p:cNvSpPr/>
          <p:nvPr/>
        </p:nvSpPr>
        <p:spPr bwMode="white">
          <a:xfrm>
            <a:off x="14754226" y="8121655"/>
            <a:ext cx="3200400" cy="7302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p:nvSpPr>
          <p:cNvPr id="11" name="Rectangle 10"/>
          <p:cNvSpPr/>
          <p:nvPr/>
        </p:nvSpPr>
        <p:spPr>
          <a:xfrm>
            <a:off x="0" y="7299330"/>
            <a:ext cx="18288000" cy="48895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p:nvSpPr>
          <p:cNvPr id="12" name="Rectangle 11"/>
          <p:cNvSpPr/>
          <p:nvPr/>
        </p:nvSpPr>
        <p:spPr>
          <a:xfrm>
            <a:off x="0" y="7350131"/>
            <a:ext cx="18288000" cy="282574"/>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p:nvSpPr>
          <p:cNvPr id="13" name="Rectangle 12"/>
          <p:cNvSpPr/>
          <p:nvPr/>
        </p:nvSpPr>
        <p:spPr>
          <a:xfrm flipV="1">
            <a:off x="12827000" y="7286626"/>
            <a:ext cx="5461000" cy="49530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p:nvSpPr>
          <p:cNvPr id="14" name="Rectangle 13"/>
          <p:cNvSpPr/>
          <p:nvPr/>
        </p:nvSpPr>
        <p:spPr>
          <a:xfrm>
            <a:off x="0" y="0"/>
            <a:ext cx="18288000" cy="74041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572004"/>
            <a:ext cx="16916400" cy="2940050"/>
          </a:xfrm>
        </p:spPr>
        <p:txBody>
          <a:bodyPr anchor="b"/>
          <a:lstStyle>
            <a:lvl1pPr>
              <a:defRPr sz="8500">
                <a:solidFill>
                  <a:schemeClr val="bg1"/>
                </a:solidFill>
              </a:defRPr>
            </a:lvl1pPr>
          </a:lstStyle>
          <a:p>
            <a:r>
              <a:rPr lang="en-US" dirty="0" smtClean="0"/>
              <a:t>Click to edit Master title style</a:t>
            </a:r>
            <a:endParaRPr lang="en-US" dirty="0"/>
          </a:p>
        </p:txBody>
      </p:sp>
      <p:sp>
        <p:nvSpPr>
          <p:cNvPr id="19" name="Slide Number Placeholder 28"/>
          <p:cNvSpPr>
            <a:spLocks noGrp="1"/>
          </p:cNvSpPr>
          <p:nvPr>
            <p:ph type="sldNum" sz="quarter" idx="10"/>
          </p:nvPr>
        </p:nvSpPr>
        <p:spPr>
          <a:xfrm>
            <a:off x="16640176" y="3179"/>
            <a:ext cx="1495424" cy="730250"/>
          </a:xfrm>
        </p:spPr>
        <p:txBody>
          <a:bodyPr/>
          <a:lstStyle>
            <a:lvl1pPr algn="r">
              <a:defRPr sz="3500">
                <a:solidFill>
                  <a:schemeClr val="bg1"/>
                </a:solidFill>
              </a:defRPr>
            </a:lvl1pPr>
          </a:lstStyle>
          <a:p>
            <a:pPr>
              <a:defRPr/>
            </a:pPr>
            <a:fld id="{9FFD8166-84BB-4682-8FEB-00AE88C66E33}" type="slidenum">
              <a:rPr lang="en-US"/>
              <a:pPr>
                <a:defRPr/>
              </a:pPr>
              <a:t>‹#›</a:t>
            </a:fld>
            <a:endParaRPr lang="en-US"/>
          </a:p>
        </p:txBody>
      </p:sp>
      <p:pic>
        <p:nvPicPr>
          <p:cNvPr id="20" name="Picture 2" descr="G:\DPI\Admin\Logos\ECMC_rgb_hi res_2in.jpg"/>
          <p:cNvPicPr>
            <a:picLocks noChangeAspect="1" noChangeArrowheads="1"/>
          </p:cNvPicPr>
          <p:nvPr userDrawn="1"/>
        </p:nvPicPr>
        <p:blipFill>
          <a:blip r:embed="rId2" cstate="print"/>
          <a:srcRect/>
          <a:stretch>
            <a:fillRect/>
          </a:stretch>
        </p:blipFill>
        <p:spPr bwMode="auto">
          <a:xfrm>
            <a:off x="11687432" y="11813252"/>
            <a:ext cx="3247768" cy="835948"/>
          </a:xfrm>
          <a:prstGeom prst="rect">
            <a:avLst/>
          </a:prstGeom>
          <a:noFill/>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00804" y="11704320"/>
            <a:ext cx="4237770" cy="1097280"/>
          </a:xfrm>
          <a:prstGeom prst="rect">
            <a:avLst/>
          </a:prstGeom>
        </p:spPr>
      </p:pic>
      <p:pic>
        <p:nvPicPr>
          <p:cNvPr id="16" name="Picture 9" descr="CSAC"/>
          <p:cNvPicPr>
            <a:picLocks noChangeAspect="1" noChangeArrowheads="1"/>
          </p:cNvPicPr>
          <p:nvPr/>
        </p:nvPicPr>
        <p:blipFill>
          <a:blip r:embed="rId4" cstate="print"/>
          <a:srcRect/>
          <a:stretch>
            <a:fillRect/>
          </a:stretch>
        </p:blipFill>
        <p:spPr bwMode="auto">
          <a:xfrm>
            <a:off x="15681880" y="9439277"/>
            <a:ext cx="2453720" cy="3971924"/>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6498745-2A78-409D-A0ED-22580018C0A5}" type="datetime1">
              <a:rPr lang="en-US" smtClean="0"/>
              <a:pPr>
                <a:defRPr/>
              </a:pPr>
              <a:t>8/24/2017</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 2013 CASFAA</a:t>
            </a:r>
            <a:endParaRPr lang="en-US"/>
          </a:p>
        </p:txBody>
      </p:sp>
      <p:sp>
        <p:nvSpPr>
          <p:cNvPr id="6" name="Slide Number Placeholder 22"/>
          <p:cNvSpPr>
            <a:spLocks noGrp="1"/>
          </p:cNvSpPr>
          <p:nvPr>
            <p:ph type="sldNum" sz="quarter" idx="12"/>
          </p:nvPr>
        </p:nvSpPr>
        <p:spPr/>
        <p:txBody>
          <a:bodyPr/>
          <a:lstStyle>
            <a:lvl1pPr>
              <a:defRPr/>
            </a:lvl1pPr>
          </a:lstStyle>
          <a:p>
            <a:pPr>
              <a:defRPr/>
            </a:pPr>
            <a:fld id="{C57C1406-5B1A-459D-A636-1031E84489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563600" y="2286000"/>
            <a:ext cx="3810000" cy="1097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0"/>
            <a:ext cx="12496800" cy="1097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1F6009D-0831-4F56-9674-17CB099777F7}" type="datetime1">
              <a:rPr lang="en-US" smtClean="0"/>
              <a:pPr>
                <a:defRPr/>
              </a:pPr>
              <a:t>8/24/2017</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 2013 CASFAA</a:t>
            </a:r>
            <a:endParaRPr lang="en-US"/>
          </a:p>
        </p:txBody>
      </p:sp>
      <p:sp>
        <p:nvSpPr>
          <p:cNvPr id="6" name="Slide Number Placeholder 22"/>
          <p:cNvSpPr>
            <a:spLocks noGrp="1"/>
          </p:cNvSpPr>
          <p:nvPr>
            <p:ph type="sldNum" sz="quarter" idx="12"/>
          </p:nvPr>
        </p:nvSpPr>
        <p:spPr/>
        <p:txBody>
          <a:bodyPr/>
          <a:lstStyle>
            <a:lvl1pPr>
              <a:defRPr/>
            </a:lvl1pPr>
          </a:lstStyle>
          <a:p>
            <a:pPr>
              <a:defRPr/>
            </a:pPr>
            <a:fld id="{7609A88C-2B65-4B61-8301-362808E9D26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Rectangle 2"/>
          <p:cNvSpPr/>
          <p:nvPr userDrawn="1"/>
        </p:nvSpPr>
        <p:spPr bwMode="auto">
          <a:xfrm>
            <a:off x="0" y="11734800"/>
            <a:ext cx="18288000" cy="3048000"/>
          </a:xfrm>
          <a:prstGeom prst="rect">
            <a:avLst/>
          </a:prstGeom>
          <a:solidFill>
            <a:schemeClr val="bg1"/>
          </a:solidFill>
          <a:ln w="9525" cap="flat" cmpd="sng" algn="ctr">
            <a:noFill/>
            <a:prstDash val="solid"/>
            <a:round/>
            <a:headEnd type="none" w="med" len="med"/>
            <a:tailEnd type="none" w="med" len="med"/>
          </a:ln>
          <a:effectLst/>
        </p:spPr>
        <p:txBody>
          <a:bodyPr lIns="177633" tIns="88817" rIns="177633" bIns="88817"/>
          <a:lstStyle/>
          <a:p>
            <a:pPr algn="r" eaLnBrk="0" hangingPunct="0">
              <a:defRPr/>
            </a:pPr>
            <a:endParaRPr lang="en-US" sz="4700" dirty="0">
              <a:solidFill>
                <a:srgbClr val="006595"/>
              </a:solidFill>
              <a:latin typeface="Times" pitchFamily="-107" charset="0"/>
            </a:endParaRPr>
          </a:p>
        </p:txBody>
      </p:sp>
      <p:pic>
        <p:nvPicPr>
          <p:cNvPr id="4" name="Picture 3"/>
          <p:cNvPicPr>
            <a:picLocks noChangeAspect="1" noChangeArrowheads="1"/>
          </p:cNvPicPr>
          <p:nvPr userDrawn="1"/>
        </p:nvPicPr>
        <p:blipFill>
          <a:blip r:embed="rId2" cstate="print">
            <a:duotone>
              <a:schemeClr val="accent3">
                <a:shade val="45000"/>
                <a:satMod val="135000"/>
              </a:schemeClr>
              <a:prstClr val="white"/>
            </a:duotone>
          </a:blip>
          <a:srcRect/>
          <a:stretch>
            <a:fillRect/>
          </a:stretch>
        </p:blipFill>
        <p:spPr bwMode="auto">
          <a:xfrm>
            <a:off x="0" y="2743200"/>
            <a:ext cx="18288000" cy="12039600"/>
          </a:xfrm>
          <a:prstGeom prst="rect">
            <a:avLst/>
          </a:prstGeom>
          <a:noFill/>
          <a:ln w="9525">
            <a:noFill/>
            <a:miter lim="800000"/>
            <a:headEnd/>
            <a:tailEnd/>
          </a:ln>
        </p:spPr>
      </p:pic>
      <p:sp>
        <p:nvSpPr>
          <p:cNvPr id="5" name="Rectangle 4"/>
          <p:cNvSpPr/>
          <p:nvPr userDrawn="1"/>
        </p:nvSpPr>
        <p:spPr bwMode="auto">
          <a:xfrm>
            <a:off x="0" y="12039600"/>
            <a:ext cx="18288000" cy="3048000"/>
          </a:xfrm>
          <a:prstGeom prst="rect">
            <a:avLst/>
          </a:prstGeom>
          <a:solidFill>
            <a:schemeClr val="bg1"/>
          </a:solidFill>
          <a:ln w="9525" cap="flat" cmpd="sng" algn="ctr">
            <a:noFill/>
            <a:prstDash val="solid"/>
            <a:round/>
            <a:headEnd type="none" w="med" len="med"/>
            <a:tailEnd type="none" w="med" len="med"/>
          </a:ln>
          <a:effectLst/>
        </p:spPr>
        <p:txBody>
          <a:bodyPr lIns="177633" tIns="88817" rIns="177633" bIns="88817"/>
          <a:lstStyle/>
          <a:p>
            <a:pPr algn="r" eaLnBrk="0" hangingPunct="0">
              <a:defRPr/>
            </a:pPr>
            <a:endParaRPr lang="en-US" sz="4700" dirty="0">
              <a:solidFill>
                <a:srgbClr val="006595"/>
              </a:solidFill>
              <a:latin typeface="Times" pitchFamily="-107" charset="0"/>
            </a:endParaRPr>
          </a:p>
        </p:txBody>
      </p:sp>
      <p:sp>
        <p:nvSpPr>
          <p:cNvPr id="6" name="Rectangle 5"/>
          <p:cNvSpPr/>
          <p:nvPr userDrawn="1"/>
        </p:nvSpPr>
        <p:spPr bwMode="auto">
          <a:xfrm flipV="1">
            <a:off x="0" y="13569954"/>
            <a:ext cx="18288000" cy="146050"/>
          </a:xfrm>
          <a:prstGeom prst="rect">
            <a:avLst/>
          </a:prstGeom>
          <a:solidFill>
            <a:srgbClr val="B30838"/>
          </a:solidFill>
          <a:ln w="9525" cap="flat" cmpd="sng" algn="ctr">
            <a:noFill/>
            <a:prstDash val="solid"/>
            <a:round/>
            <a:headEnd type="none" w="med" len="med"/>
            <a:tailEnd type="none" w="med" len="med"/>
          </a:ln>
          <a:effectLst/>
        </p:spPr>
        <p:txBody>
          <a:bodyPr lIns="177633" tIns="88817" rIns="177633" bIns="88817"/>
          <a:lstStyle/>
          <a:p>
            <a:pPr algn="r" eaLnBrk="0" hangingPunct="0">
              <a:defRPr/>
            </a:pPr>
            <a:endParaRPr lang="en-US" sz="4700" dirty="0">
              <a:latin typeface="Times" pitchFamily="-107" charset="0"/>
            </a:endParaRPr>
          </a:p>
        </p:txBody>
      </p:sp>
      <p:pic>
        <p:nvPicPr>
          <p:cNvPr id="7" name="Picture 24" descr="EdFund-Institute-logo-RGB (transparent).gif"/>
          <p:cNvPicPr>
            <a:picLocks noChangeAspect="1"/>
          </p:cNvPicPr>
          <p:nvPr userDrawn="1"/>
        </p:nvPicPr>
        <p:blipFill>
          <a:blip r:embed="rId3" cstate="print"/>
          <a:srcRect/>
          <a:stretch>
            <a:fillRect/>
          </a:stretch>
        </p:blipFill>
        <p:spPr bwMode="auto">
          <a:xfrm>
            <a:off x="457200" y="549277"/>
            <a:ext cx="2590800" cy="822324"/>
          </a:xfrm>
          <a:prstGeom prst="rect">
            <a:avLst/>
          </a:prstGeom>
          <a:noFill/>
          <a:ln w="9525">
            <a:noFill/>
            <a:miter lim="800000"/>
            <a:headEnd/>
            <a:tailEnd/>
          </a:ln>
        </p:spPr>
      </p:pic>
      <p:sp>
        <p:nvSpPr>
          <p:cNvPr id="12" name="Content Placeholder 11"/>
          <p:cNvSpPr>
            <a:spLocks noGrp="1"/>
          </p:cNvSpPr>
          <p:nvPr>
            <p:ph sz="quarter" idx="13"/>
          </p:nvPr>
        </p:nvSpPr>
        <p:spPr>
          <a:xfrm>
            <a:off x="1828800" y="9296400"/>
            <a:ext cx="10058400" cy="2286000"/>
          </a:xfrm>
          <a:prstGeom prst="rect">
            <a:avLst/>
          </a:prstGeom>
        </p:spPr>
        <p:txBody>
          <a:bodyPr/>
          <a:lstStyle>
            <a:lvl1pPr>
              <a:buNone/>
              <a:defRPr sz="5400" b="1" baseline="0">
                <a:solidFill>
                  <a:srgbClr val="B30838"/>
                </a:solidFill>
                <a:latin typeface="Arial" pitchFamily="34" charset="0"/>
                <a:cs typeface="Arial" pitchFamily="34" charset="0"/>
              </a:defRPr>
            </a:lvl1pPr>
          </a:lstStyle>
          <a:p>
            <a:pPr lvl="0"/>
            <a:r>
              <a:rPr lang="en-US" smtClean="0"/>
              <a:t>Click to edit Master text styles</a:t>
            </a:r>
          </a:p>
          <a:p>
            <a:pPr lvl="1"/>
            <a:r>
              <a:rPr lang="en-US" smtClean="0"/>
              <a:t>Second level</a:t>
            </a:r>
          </a:p>
        </p:txBody>
      </p:sp>
      <p:sp>
        <p:nvSpPr>
          <p:cNvPr id="8" name="Date Placeholder 1"/>
          <p:cNvSpPr>
            <a:spLocks noGrp="1"/>
          </p:cNvSpPr>
          <p:nvPr>
            <p:ph type="dt" sz="half" idx="14"/>
          </p:nvPr>
        </p:nvSpPr>
        <p:spPr/>
        <p:txBody>
          <a:bodyPr/>
          <a:lstStyle>
            <a:lvl1pPr>
              <a:defRPr/>
            </a:lvl1pPr>
          </a:lstStyle>
          <a:p>
            <a:pPr>
              <a:defRPr/>
            </a:pPr>
            <a:fld id="{6FDCF711-31D0-4BD0-BDBC-DFF1FAFD1DD7}" type="datetime1">
              <a:rPr lang="en-US" smtClean="0"/>
              <a:pPr>
                <a:defRPr/>
              </a:pPr>
              <a:t>8/24/2017</a:t>
            </a:fld>
            <a:endParaRPr lang="en-US" dirty="0"/>
          </a:p>
        </p:txBody>
      </p:sp>
      <p:sp>
        <p:nvSpPr>
          <p:cNvPr id="9" name="Footer Placeholder 2"/>
          <p:cNvSpPr>
            <a:spLocks noGrp="1"/>
          </p:cNvSpPr>
          <p:nvPr>
            <p:ph type="ftr" sz="quarter" idx="15"/>
          </p:nvPr>
        </p:nvSpPr>
        <p:spPr/>
        <p:txBody>
          <a:bodyPr/>
          <a:lstStyle>
            <a:lvl1pPr>
              <a:defRPr/>
            </a:lvl1pPr>
          </a:lstStyle>
          <a:p>
            <a:pPr>
              <a:defRPr/>
            </a:pPr>
            <a:r>
              <a:rPr lang="en-US" smtClean="0"/>
              <a:t>© 2013 CASFAA</a:t>
            </a:r>
            <a:endParaRPr lang="en-US"/>
          </a:p>
        </p:txBody>
      </p:sp>
      <p:sp>
        <p:nvSpPr>
          <p:cNvPr id="10" name="Slide Number Placeholder 3"/>
          <p:cNvSpPr>
            <a:spLocks noGrp="1"/>
          </p:cNvSpPr>
          <p:nvPr>
            <p:ph type="sldNum" sz="quarter" idx="16"/>
          </p:nvPr>
        </p:nvSpPr>
        <p:spPr/>
        <p:txBody>
          <a:bodyPr/>
          <a:lstStyle>
            <a:lvl1pPr>
              <a:defRPr/>
            </a:lvl1pPr>
          </a:lstStyle>
          <a:p>
            <a:pPr>
              <a:defRPr/>
            </a:pPr>
            <a:fld id="{1940C773-3819-460A-933F-574D0430046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3" name="Rectangle 2"/>
          <p:cNvSpPr/>
          <p:nvPr userDrawn="1"/>
        </p:nvSpPr>
        <p:spPr bwMode="auto">
          <a:xfrm>
            <a:off x="0" y="11734800"/>
            <a:ext cx="18288000" cy="3048000"/>
          </a:xfrm>
          <a:prstGeom prst="rect">
            <a:avLst/>
          </a:prstGeom>
          <a:solidFill>
            <a:schemeClr val="bg1"/>
          </a:solidFill>
          <a:ln w="9525" cap="flat" cmpd="sng" algn="ctr">
            <a:noFill/>
            <a:prstDash val="solid"/>
            <a:round/>
            <a:headEnd type="none" w="med" len="med"/>
            <a:tailEnd type="none" w="med" len="med"/>
          </a:ln>
          <a:effectLst/>
        </p:spPr>
        <p:txBody>
          <a:bodyPr lIns="177633" tIns="88817" rIns="177633" bIns="88817"/>
          <a:lstStyle/>
          <a:p>
            <a:pPr algn="r" eaLnBrk="0" hangingPunct="0">
              <a:defRPr/>
            </a:pPr>
            <a:endParaRPr lang="en-US" sz="4700" dirty="0">
              <a:solidFill>
                <a:srgbClr val="006595"/>
              </a:solidFill>
              <a:latin typeface="Times" pitchFamily="-107" charset="0"/>
            </a:endParaRPr>
          </a:p>
        </p:txBody>
      </p:sp>
      <p:pic>
        <p:nvPicPr>
          <p:cNvPr id="4" name="Picture 3"/>
          <p:cNvPicPr>
            <a:picLocks noChangeAspect="1" noChangeArrowheads="1"/>
          </p:cNvPicPr>
          <p:nvPr userDrawn="1"/>
        </p:nvPicPr>
        <p:blipFill>
          <a:blip r:embed="rId2" cstate="print">
            <a:duotone>
              <a:schemeClr val="accent3">
                <a:shade val="45000"/>
                <a:satMod val="135000"/>
              </a:schemeClr>
              <a:prstClr val="white"/>
            </a:duotone>
          </a:blip>
          <a:srcRect/>
          <a:stretch>
            <a:fillRect/>
          </a:stretch>
        </p:blipFill>
        <p:spPr bwMode="auto">
          <a:xfrm>
            <a:off x="0" y="2743200"/>
            <a:ext cx="18288000" cy="12039600"/>
          </a:xfrm>
          <a:prstGeom prst="rect">
            <a:avLst/>
          </a:prstGeom>
          <a:noFill/>
          <a:ln w="9525">
            <a:noFill/>
            <a:miter lim="800000"/>
            <a:headEnd/>
            <a:tailEnd/>
          </a:ln>
        </p:spPr>
      </p:pic>
      <p:sp>
        <p:nvSpPr>
          <p:cNvPr id="5" name="Rectangle 4"/>
          <p:cNvSpPr/>
          <p:nvPr userDrawn="1"/>
        </p:nvSpPr>
        <p:spPr bwMode="auto">
          <a:xfrm>
            <a:off x="0" y="12039600"/>
            <a:ext cx="18288000" cy="3048000"/>
          </a:xfrm>
          <a:prstGeom prst="rect">
            <a:avLst/>
          </a:prstGeom>
          <a:solidFill>
            <a:schemeClr val="bg1"/>
          </a:solidFill>
          <a:ln w="9525" cap="flat" cmpd="sng" algn="ctr">
            <a:noFill/>
            <a:prstDash val="solid"/>
            <a:round/>
            <a:headEnd type="none" w="med" len="med"/>
            <a:tailEnd type="none" w="med" len="med"/>
          </a:ln>
          <a:effectLst/>
        </p:spPr>
        <p:txBody>
          <a:bodyPr lIns="177633" tIns="88817" rIns="177633" bIns="88817"/>
          <a:lstStyle/>
          <a:p>
            <a:pPr algn="r" eaLnBrk="0" hangingPunct="0">
              <a:defRPr/>
            </a:pPr>
            <a:endParaRPr lang="en-US" sz="4700" dirty="0">
              <a:solidFill>
                <a:srgbClr val="006595"/>
              </a:solidFill>
              <a:latin typeface="Times" pitchFamily="-107" charset="0"/>
            </a:endParaRPr>
          </a:p>
        </p:txBody>
      </p:sp>
      <p:sp>
        <p:nvSpPr>
          <p:cNvPr id="6" name="Rectangle 5"/>
          <p:cNvSpPr/>
          <p:nvPr userDrawn="1"/>
        </p:nvSpPr>
        <p:spPr bwMode="auto">
          <a:xfrm flipV="1">
            <a:off x="0" y="13569954"/>
            <a:ext cx="18288000" cy="146050"/>
          </a:xfrm>
          <a:prstGeom prst="rect">
            <a:avLst/>
          </a:prstGeom>
          <a:solidFill>
            <a:srgbClr val="B30838"/>
          </a:solidFill>
          <a:ln w="9525" cap="flat" cmpd="sng" algn="ctr">
            <a:noFill/>
            <a:prstDash val="solid"/>
            <a:round/>
            <a:headEnd type="none" w="med" len="med"/>
            <a:tailEnd type="none" w="med" len="med"/>
          </a:ln>
          <a:effectLst/>
        </p:spPr>
        <p:txBody>
          <a:bodyPr lIns="177633" tIns="88817" rIns="177633" bIns="88817"/>
          <a:lstStyle/>
          <a:p>
            <a:pPr algn="r" eaLnBrk="0" hangingPunct="0">
              <a:defRPr/>
            </a:pPr>
            <a:endParaRPr lang="en-US" sz="4700" dirty="0">
              <a:latin typeface="Times" pitchFamily="-107" charset="0"/>
            </a:endParaRPr>
          </a:p>
        </p:txBody>
      </p:sp>
      <p:pic>
        <p:nvPicPr>
          <p:cNvPr id="7" name="Picture 24" descr="EdFund-Institute-logo-RGB (transparent).gif"/>
          <p:cNvPicPr>
            <a:picLocks noChangeAspect="1"/>
          </p:cNvPicPr>
          <p:nvPr userDrawn="1"/>
        </p:nvPicPr>
        <p:blipFill>
          <a:blip r:embed="rId3" cstate="print"/>
          <a:srcRect/>
          <a:stretch>
            <a:fillRect/>
          </a:stretch>
        </p:blipFill>
        <p:spPr bwMode="auto">
          <a:xfrm>
            <a:off x="457200" y="549277"/>
            <a:ext cx="2590800" cy="822324"/>
          </a:xfrm>
          <a:prstGeom prst="rect">
            <a:avLst/>
          </a:prstGeom>
          <a:noFill/>
          <a:ln w="9525">
            <a:noFill/>
            <a:miter lim="800000"/>
            <a:headEnd/>
            <a:tailEnd/>
          </a:ln>
        </p:spPr>
      </p:pic>
      <p:sp>
        <p:nvSpPr>
          <p:cNvPr id="12" name="Content Placeholder 11"/>
          <p:cNvSpPr>
            <a:spLocks noGrp="1"/>
          </p:cNvSpPr>
          <p:nvPr>
            <p:ph sz="quarter" idx="13"/>
          </p:nvPr>
        </p:nvSpPr>
        <p:spPr>
          <a:xfrm>
            <a:off x="1828800" y="9296400"/>
            <a:ext cx="10058400" cy="2286000"/>
          </a:xfrm>
          <a:prstGeom prst="rect">
            <a:avLst/>
          </a:prstGeom>
        </p:spPr>
        <p:txBody>
          <a:bodyPr/>
          <a:lstStyle>
            <a:lvl1pPr>
              <a:buNone/>
              <a:defRPr sz="5400" b="1" baseline="0">
                <a:solidFill>
                  <a:srgbClr val="B30838"/>
                </a:solidFill>
                <a:latin typeface="Arial" pitchFamily="34" charset="0"/>
                <a:cs typeface="Arial" pitchFamily="34" charset="0"/>
              </a:defRPr>
            </a:lvl1pPr>
          </a:lstStyle>
          <a:p>
            <a:pPr lvl="0"/>
            <a:r>
              <a:rPr lang="en-US" smtClean="0"/>
              <a:t>Click to edit Master text styles</a:t>
            </a:r>
          </a:p>
          <a:p>
            <a:pPr lvl="1"/>
            <a:r>
              <a:rPr lang="en-US" smtClean="0"/>
              <a:t>Second level</a:t>
            </a:r>
          </a:p>
        </p:txBody>
      </p:sp>
      <p:sp>
        <p:nvSpPr>
          <p:cNvPr id="8" name="Date Placeholder 1"/>
          <p:cNvSpPr>
            <a:spLocks noGrp="1"/>
          </p:cNvSpPr>
          <p:nvPr>
            <p:ph type="dt" sz="half" idx="14"/>
          </p:nvPr>
        </p:nvSpPr>
        <p:spPr/>
        <p:txBody>
          <a:bodyPr/>
          <a:lstStyle>
            <a:lvl1pPr>
              <a:defRPr/>
            </a:lvl1pPr>
          </a:lstStyle>
          <a:p>
            <a:pPr>
              <a:defRPr/>
            </a:pPr>
            <a:fld id="{1164D050-07C8-4ECF-BDF2-324391C234AC}" type="datetime1">
              <a:rPr lang="en-US" smtClean="0"/>
              <a:pPr>
                <a:defRPr/>
              </a:pPr>
              <a:t>8/24/2017</a:t>
            </a:fld>
            <a:endParaRPr lang="en-US" dirty="0"/>
          </a:p>
        </p:txBody>
      </p:sp>
      <p:sp>
        <p:nvSpPr>
          <p:cNvPr id="9" name="Footer Placeholder 2"/>
          <p:cNvSpPr>
            <a:spLocks noGrp="1"/>
          </p:cNvSpPr>
          <p:nvPr>
            <p:ph type="ftr" sz="quarter" idx="15"/>
          </p:nvPr>
        </p:nvSpPr>
        <p:spPr/>
        <p:txBody>
          <a:bodyPr/>
          <a:lstStyle>
            <a:lvl1pPr>
              <a:defRPr/>
            </a:lvl1pPr>
          </a:lstStyle>
          <a:p>
            <a:pPr>
              <a:defRPr/>
            </a:pPr>
            <a:r>
              <a:rPr lang="en-US" smtClean="0"/>
              <a:t>© 2013 CASFAA</a:t>
            </a:r>
            <a:endParaRPr lang="en-US"/>
          </a:p>
        </p:txBody>
      </p:sp>
      <p:sp>
        <p:nvSpPr>
          <p:cNvPr id="10" name="Slide Number Placeholder 3"/>
          <p:cNvSpPr>
            <a:spLocks noGrp="1"/>
          </p:cNvSpPr>
          <p:nvPr>
            <p:ph type="sldNum" sz="quarter" idx="16"/>
          </p:nvPr>
        </p:nvSpPr>
        <p:spPr/>
        <p:txBody>
          <a:bodyPr/>
          <a:lstStyle>
            <a:lvl1pPr>
              <a:defRPr/>
            </a:lvl1pPr>
          </a:lstStyle>
          <a:p>
            <a:pPr>
              <a:defRPr/>
            </a:pPr>
            <a:fld id="{B0EEC765-327E-4DC1-AA2F-1E2435CF8F4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3" name="Rectangle 2"/>
          <p:cNvSpPr/>
          <p:nvPr userDrawn="1"/>
        </p:nvSpPr>
        <p:spPr bwMode="auto">
          <a:xfrm>
            <a:off x="0" y="11734800"/>
            <a:ext cx="18288000" cy="3048000"/>
          </a:xfrm>
          <a:prstGeom prst="rect">
            <a:avLst/>
          </a:prstGeom>
          <a:solidFill>
            <a:schemeClr val="bg1"/>
          </a:solidFill>
          <a:ln w="9525" cap="flat" cmpd="sng" algn="ctr">
            <a:noFill/>
            <a:prstDash val="solid"/>
            <a:round/>
            <a:headEnd type="none" w="med" len="med"/>
            <a:tailEnd type="none" w="med" len="med"/>
          </a:ln>
          <a:effectLst/>
        </p:spPr>
        <p:txBody>
          <a:bodyPr lIns="177633" tIns="88817" rIns="177633" bIns="88817"/>
          <a:lstStyle/>
          <a:p>
            <a:pPr algn="r" eaLnBrk="0" hangingPunct="0">
              <a:defRPr/>
            </a:pPr>
            <a:endParaRPr lang="en-US" sz="4700" dirty="0">
              <a:solidFill>
                <a:srgbClr val="006595"/>
              </a:solidFill>
              <a:latin typeface="Times" pitchFamily="-107" charset="0"/>
            </a:endParaRPr>
          </a:p>
        </p:txBody>
      </p:sp>
      <p:pic>
        <p:nvPicPr>
          <p:cNvPr id="4" name="Picture 3"/>
          <p:cNvPicPr>
            <a:picLocks noChangeAspect="1" noChangeArrowheads="1"/>
          </p:cNvPicPr>
          <p:nvPr userDrawn="1"/>
        </p:nvPicPr>
        <p:blipFill>
          <a:blip r:embed="rId2" cstate="print">
            <a:duotone>
              <a:schemeClr val="accent3">
                <a:shade val="45000"/>
                <a:satMod val="135000"/>
              </a:schemeClr>
              <a:prstClr val="white"/>
            </a:duotone>
          </a:blip>
          <a:srcRect/>
          <a:stretch>
            <a:fillRect/>
          </a:stretch>
        </p:blipFill>
        <p:spPr bwMode="auto">
          <a:xfrm>
            <a:off x="0" y="2743200"/>
            <a:ext cx="18288000" cy="12039600"/>
          </a:xfrm>
          <a:prstGeom prst="rect">
            <a:avLst/>
          </a:prstGeom>
          <a:noFill/>
          <a:ln w="9525">
            <a:noFill/>
            <a:miter lim="800000"/>
            <a:headEnd/>
            <a:tailEnd/>
          </a:ln>
        </p:spPr>
      </p:pic>
      <p:sp>
        <p:nvSpPr>
          <p:cNvPr id="5" name="Rectangle 4"/>
          <p:cNvSpPr/>
          <p:nvPr userDrawn="1"/>
        </p:nvSpPr>
        <p:spPr bwMode="auto">
          <a:xfrm>
            <a:off x="0" y="12039600"/>
            <a:ext cx="18288000" cy="3048000"/>
          </a:xfrm>
          <a:prstGeom prst="rect">
            <a:avLst/>
          </a:prstGeom>
          <a:solidFill>
            <a:schemeClr val="bg1"/>
          </a:solidFill>
          <a:ln w="9525" cap="flat" cmpd="sng" algn="ctr">
            <a:noFill/>
            <a:prstDash val="solid"/>
            <a:round/>
            <a:headEnd type="none" w="med" len="med"/>
            <a:tailEnd type="none" w="med" len="med"/>
          </a:ln>
          <a:effectLst/>
        </p:spPr>
        <p:txBody>
          <a:bodyPr lIns="177633" tIns="88817" rIns="177633" bIns="88817"/>
          <a:lstStyle/>
          <a:p>
            <a:pPr algn="r" eaLnBrk="0" hangingPunct="0">
              <a:defRPr/>
            </a:pPr>
            <a:endParaRPr lang="en-US" sz="4700" dirty="0">
              <a:solidFill>
                <a:srgbClr val="006595"/>
              </a:solidFill>
              <a:latin typeface="Times" pitchFamily="-107" charset="0"/>
            </a:endParaRPr>
          </a:p>
        </p:txBody>
      </p:sp>
      <p:sp>
        <p:nvSpPr>
          <p:cNvPr id="6" name="Rectangle 5"/>
          <p:cNvSpPr/>
          <p:nvPr userDrawn="1"/>
        </p:nvSpPr>
        <p:spPr bwMode="auto">
          <a:xfrm flipV="1">
            <a:off x="0" y="13569954"/>
            <a:ext cx="18288000" cy="146050"/>
          </a:xfrm>
          <a:prstGeom prst="rect">
            <a:avLst/>
          </a:prstGeom>
          <a:solidFill>
            <a:srgbClr val="B30838"/>
          </a:solidFill>
          <a:ln w="9525" cap="flat" cmpd="sng" algn="ctr">
            <a:noFill/>
            <a:prstDash val="solid"/>
            <a:round/>
            <a:headEnd type="none" w="med" len="med"/>
            <a:tailEnd type="none" w="med" len="med"/>
          </a:ln>
          <a:effectLst/>
        </p:spPr>
        <p:txBody>
          <a:bodyPr lIns="177633" tIns="88817" rIns="177633" bIns="88817"/>
          <a:lstStyle/>
          <a:p>
            <a:pPr algn="r" eaLnBrk="0" hangingPunct="0">
              <a:defRPr/>
            </a:pPr>
            <a:endParaRPr lang="en-US" sz="4700" dirty="0">
              <a:latin typeface="Times" pitchFamily="-107" charset="0"/>
            </a:endParaRPr>
          </a:p>
        </p:txBody>
      </p:sp>
      <p:pic>
        <p:nvPicPr>
          <p:cNvPr id="7" name="Picture 24" descr="EdFund-Institute-logo-RGB (transparent).gif"/>
          <p:cNvPicPr>
            <a:picLocks noChangeAspect="1"/>
          </p:cNvPicPr>
          <p:nvPr userDrawn="1"/>
        </p:nvPicPr>
        <p:blipFill>
          <a:blip r:embed="rId3" cstate="print"/>
          <a:srcRect/>
          <a:stretch>
            <a:fillRect/>
          </a:stretch>
        </p:blipFill>
        <p:spPr bwMode="auto">
          <a:xfrm>
            <a:off x="457200" y="549277"/>
            <a:ext cx="2590800" cy="822324"/>
          </a:xfrm>
          <a:prstGeom prst="rect">
            <a:avLst/>
          </a:prstGeom>
          <a:noFill/>
          <a:ln w="9525">
            <a:noFill/>
            <a:miter lim="800000"/>
            <a:headEnd/>
            <a:tailEnd/>
          </a:ln>
        </p:spPr>
      </p:pic>
      <p:sp>
        <p:nvSpPr>
          <p:cNvPr id="12" name="Content Placeholder 11"/>
          <p:cNvSpPr>
            <a:spLocks noGrp="1"/>
          </p:cNvSpPr>
          <p:nvPr>
            <p:ph sz="quarter" idx="13"/>
          </p:nvPr>
        </p:nvSpPr>
        <p:spPr>
          <a:xfrm>
            <a:off x="1828800" y="9296400"/>
            <a:ext cx="10058400" cy="2286000"/>
          </a:xfrm>
          <a:prstGeom prst="rect">
            <a:avLst/>
          </a:prstGeom>
        </p:spPr>
        <p:txBody>
          <a:bodyPr/>
          <a:lstStyle>
            <a:lvl1pPr>
              <a:buNone/>
              <a:defRPr sz="5400" b="1" baseline="0">
                <a:solidFill>
                  <a:srgbClr val="B30838"/>
                </a:solidFill>
                <a:latin typeface="Arial" pitchFamily="34" charset="0"/>
                <a:cs typeface="Arial" pitchFamily="34" charset="0"/>
              </a:defRPr>
            </a:lvl1pPr>
          </a:lstStyle>
          <a:p>
            <a:pPr lvl="0"/>
            <a:r>
              <a:rPr lang="en-US" smtClean="0"/>
              <a:t>Click to edit Master text styles</a:t>
            </a:r>
          </a:p>
          <a:p>
            <a:pPr lvl="1"/>
            <a:r>
              <a:rPr lang="en-US" smtClean="0"/>
              <a:t>Second level</a:t>
            </a:r>
          </a:p>
        </p:txBody>
      </p:sp>
      <p:sp>
        <p:nvSpPr>
          <p:cNvPr id="8" name="Date Placeholder 1"/>
          <p:cNvSpPr>
            <a:spLocks noGrp="1"/>
          </p:cNvSpPr>
          <p:nvPr>
            <p:ph type="dt" sz="half" idx="14"/>
          </p:nvPr>
        </p:nvSpPr>
        <p:spPr/>
        <p:txBody>
          <a:bodyPr/>
          <a:lstStyle>
            <a:lvl1pPr>
              <a:defRPr/>
            </a:lvl1pPr>
          </a:lstStyle>
          <a:p>
            <a:pPr>
              <a:defRPr/>
            </a:pPr>
            <a:fld id="{18C090F6-1001-41FF-B6D4-2210DE18FAF6}" type="datetime1">
              <a:rPr lang="en-US" smtClean="0"/>
              <a:pPr>
                <a:defRPr/>
              </a:pPr>
              <a:t>8/24/2017</a:t>
            </a:fld>
            <a:endParaRPr lang="en-US" dirty="0"/>
          </a:p>
        </p:txBody>
      </p:sp>
      <p:sp>
        <p:nvSpPr>
          <p:cNvPr id="9" name="Footer Placeholder 2"/>
          <p:cNvSpPr>
            <a:spLocks noGrp="1"/>
          </p:cNvSpPr>
          <p:nvPr>
            <p:ph type="ftr" sz="quarter" idx="15"/>
          </p:nvPr>
        </p:nvSpPr>
        <p:spPr/>
        <p:txBody>
          <a:bodyPr/>
          <a:lstStyle>
            <a:lvl1pPr>
              <a:defRPr/>
            </a:lvl1pPr>
          </a:lstStyle>
          <a:p>
            <a:pPr>
              <a:defRPr/>
            </a:pPr>
            <a:r>
              <a:rPr lang="en-US" smtClean="0"/>
              <a:t>© 2013 CASFAA</a:t>
            </a:r>
            <a:endParaRPr lang="en-US"/>
          </a:p>
        </p:txBody>
      </p:sp>
      <p:sp>
        <p:nvSpPr>
          <p:cNvPr id="10" name="Slide Number Placeholder 3"/>
          <p:cNvSpPr>
            <a:spLocks noGrp="1"/>
          </p:cNvSpPr>
          <p:nvPr>
            <p:ph type="sldNum" sz="quarter" idx="16"/>
          </p:nvPr>
        </p:nvSpPr>
        <p:spPr/>
        <p:txBody>
          <a:bodyPr/>
          <a:lstStyle>
            <a:lvl1pPr>
              <a:defRPr/>
            </a:lvl1pPr>
          </a:lstStyle>
          <a:p>
            <a:pPr>
              <a:defRPr/>
            </a:pPr>
            <a:fld id="{0FF328B1-8AA9-4641-ABC3-417D261F520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3" name="Rectangle 2"/>
          <p:cNvSpPr/>
          <p:nvPr userDrawn="1"/>
        </p:nvSpPr>
        <p:spPr bwMode="auto">
          <a:xfrm>
            <a:off x="0" y="11734800"/>
            <a:ext cx="18288000" cy="3048000"/>
          </a:xfrm>
          <a:prstGeom prst="rect">
            <a:avLst/>
          </a:prstGeom>
          <a:solidFill>
            <a:schemeClr val="bg1"/>
          </a:solidFill>
          <a:ln w="9525" cap="flat" cmpd="sng" algn="ctr">
            <a:noFill/>
            <a:prstDash val="solid"/>
            <a:round/>
            <a:headEnd type="none" w="med" len="med"/>
            <a:tailEnd type="none" w="med" len="med"/>
          </a:ln>
          <a:effectLst/>
        </p:spPr>
        <p:txBody>
          <a:bodyPr lIns="177633" tIns="88817" rIns="177633" bIns="88817"/>
          <a:lstStyle/>
          <a:p>
            <a:pPr algn="r" eaLnBrk="0" hangingPunct="0">
              <a:defRPr/>
            </a:pPr>
            <a:endParaRPr lang="en-US" sz="4700" dirty="0">
              <a:solidFill>
                <a:srgbClr val="006595"/>
              </a:solidFill>
              <a:latin typeface="Times" pitchFamily="-107" charset="0"/>
            </a:endParaRPr>
          </a:p>
        </p:txBody>
      </p:sp>
      <p:pic>
        <p:nvPicPr>
          <p:cNvPr id="4" name="Picture 3"/>
          <p:cNvPicPr>
            <a:picLocks noChangeAspect="1" noChangeArrowheads="1"/>
          </p:cNvPicPr>
          <p:nvPr userDrawn="1"/>
        </p:nvPicPr>
        <p:blipFill>
          <a:blip r:embed="rId2" cstate="print">
            <a:duotone>
              <a:schemeClr val="accent3">
                <a:shade val="45000"/>
                <a:satMod val="135000"/>
              </a:schemeClr>
              <a:prstClr val="white"/>
            </a:duotone>
          </a:blip>
          <a:srcRect/>
          <a:stretch>
            <a:fillRect/>
          </a:stretch>
        </p:blipFill>
        <p:spPr bwMode="auto">
          <a:xfrm>
            <a:off x="0" y="2743200"/>
            <a:ext cx="18288000" cy="12039600"/>
          </a:xfrm>
          <a:prstGeom prst="rect">
            <a:avLst/>
          </a:prstGeom>
          <a:noFill/>
          <a:ln w="9525">
            <a:noFill/>
            <a:miter lim="800000"/>
            <a:headEnd/>
            <a:tailEnd/>
          </a:ln>
        </p:spPr>
      </p:pic>
      <p:sp>
        <p:nvSpPr>
          <p:cNvPr id="5" name="Rectangle 4"/>
          <p:cNvSpPr/>
          <p:nvPr userDrawn="1"/>
        </p:nvSpPr>
        <p:spPr bwMode="auto">
          <a:xfrm>
            <a:off x="0" y="12039600"/>
            <a:ext cx="18288000" cy="3048000"/>
          </a:xfrm>
          <a:prstGeom prst="rect">
            <a:avLst/>
          </a:prstGeom>
          <a:solidFill>
            <a:schemeClr val="bg1"/>
          </a:solidFill>
          <a:ln w="9525" cap="flat" cmpd="sng" algn="ctr">
            <a:noFill/>
            <a:prstDash val="solid"/>
            <a:round/>
            <a:headEnd type="none" w="med" len="med"/>
            <a:tailEnd type="none" w="med" len="med"/>
          </a:ln>
          <a:effectLst/>
        </p:spPr>
        <p:txBody>
          <a:bodyPr lIns="177633" tIns="88817" rIns="177633" bIns="88817"/>
          <a:lstStyle/>
          <a:p>
            <a:pPr algn="r" eaLnBrk="0" hangingPunct="0">
              <a:defRPr/>
            </a:pPr>
            <a:endParaRPr lang="en-US" sz="4700" dirty="0">
              <a:solidFill>
                <a:srgbClr val="006595"/>
              </a:solidFill>
              <a:latin typeface="Times" pitchFamily="-107" charset="0"/>
            </a:endParaRPr>
          </a:p>
        </p:txBody>
      </p:sp>
      <p:sp>
        <p:nvSpPr>
          <p:cNvPr id="6" name="Rectangle 5"/>
          <p:cNvSpPr/>
          <p:nvPr userDrawn="1"/>
        </p:nvSpPr>
        <p:spPr bwMode="auto">
          <a:xfrm flipV="1">
            <a:off x="0" y="13569954"/>
            <a:ext cx="18288000" cy="146050"/>
          </a:xfrm>
          <a:prstGeom prst="rect">
            <a:avLst/>
          </a:prstGeom>
          <a:solidFill>
            <a:srgbClr val="B30838"/>
          </a:solidFill>
          <a:ln w="9525" cap="flat" cmpd="sng" algn="ctr">
            <a:noFill/>
            <a:prstDash val="solid"/>
            <a:round/>
            <a:headEnd type="none" w="med" len="med"/>
            <a:tailEnd type="none" w="med" len="med"/>
          </a:ln>
          <a:effectLst/>
        </p:spPr>
        <p:txBody>
          <a:bodyPr lIns="177633" tIns="88817" rIns="177633" bIns="88817"/>
          <a:lstStyle/>
          <a:p>
            <a:pPr algn="r" eaLnBrk="0" hangingPunct="0">
              <a:defRPr/>
            </a:pPr>
            <a:endParaRPr lang="en-US" sz="4700" dirty="0">
              <a:latin typeface="Times" pitchFamily="-107" charset="0"/>
            </a:endParaRPr>
          </a:p>
        </p:txBody>
      </p:sp>
      <p:pic>
        <p:nvPicPr>
          <p:cNvPr id="7" name="Picture 24" descr="EdFund-Institute-logo-RGB (transparent).gif"/>
          <p:cNvPicPr>
            <a:picLocks noChangeAspect="1"/>
          </p:cNvPicPr>
          <p:nvPr userDrawn="1"/>
        </p:nvPicPr>
        <p:blipFill>
          <a:blip r:embed="rId3" cstate="print"/>
          <a:srcRect/>
          <a:stretch>
            <a:fillRect/>
          </a:stretch>
        </p:blipFill>
        <p:spPr bwMode="auto">
          <a:xfrm>
            <a:off x="457200" y="549277"/>
            <a:ext cx="2590800" cy="822324"/>
          </a:xfrm>
          <a:prstGeom prst="rect">
            <a:avLst/>
          </a:prstGeom>
          <a:noFill/>
          <a:ln w="9525">
            <a:noFill/>
            <a:miter lim="800000"/>
            <a:headEnd/>
            <a:tailEnd/>
          </a:ln>
        </p:spPr>
      </p:pic>
      <p:sp>
        <p:nvSpPr>
          <p:cNvPr id="12" name="Content Placeholder 11"/>
          <p:cNvSpPr>
            <a:spLocks noGrp="1"/>
          </p:cNvSpPr>
          <p:nvPr>
            <p:ph sz="quarter" idx="13"/>
          </p:nvPr>
        </p:nvSpPr>
        <p:spPr>
          <a:xfrm>
            <a:off x="1828800" y="9296400"/>
            <a:ext cx="10058400" cy="2286000"/>
          </a:xfrm>
          <a:prstGeom prst="rect">
            <a:avLst/>
          </a:prstGeom>
        </p:spPr>
        <p:txBody>
          <a:bodyPr/>
          <a:lstStyle>
            <a:lvl1pPr>
              <a:buNone/>
              <a:defRPr sz="5400" b="1" baseline="0">
                <a:solidFill>
                  <a:srgbClr val="B30838"/>
                </a:solidFill>
                <a:latin typeface="Arial" pitchFamily="34" charset="0"/>
                <a:cs typeface="Arial" pitchFamily="34" charset="0"/>
              </a:defRPr>
            </a:lvl1pPr>
          </a:lstStyle>
          <a:p>
            <a:pPr lvl="0"/>
            <a:r>
              <a:rPr lang="en-US" smtClean="0"/>
              <a:t>Click to edit Master text styles</a:t>
            </a:r>
          </a:p>
          <a:p>
            <a:pPr lvl="1"/>
            <a:r>
              <a:rPr lang="en-US" smtClean="0"/>
              <a:t>Second level</a:t>
            </a:r>
          </a:p>
        </p:txBody>
      </p:sp>
      <p:sp>
        <p:nvSpPr>
          <p:cNvPr id="8" name="Date Placeholder 1"/>
          <p:cNvSpPr>
            <a:spLocks noGrp="1"/>
          </p:cNvSpPr>
          <p:nvPr>
            <p:ph type="dt" sz="half" idx="14"/>
          </p:nvPr>
        </p:nvSpPr>
        <p:spPr/>
        <p:txBody>
          <a:bodyPr/>
          <a:lstStyle>
            <a:lvl1pPr>
              <a:defRPr/>
            </a:lvl1pPr>
          </a:lstStyle>
          <a:p>
            <a:pPr>
              <a:defRPr/>
            </a:pPr>
            <a:fld id="{FAC51E8E-B670-4D35-B43B-F39FA8B1576D}" type="datetime1">
              <a:rPr lang="en-US" smtClean="0"/>
              <a:pPr>
                <a:defRPr/>
              </a:pPr>
              <a:t>8/24/2017</a:t>
            </a:fld>
            <a:endParaRPr lang="en-US" dirty="0"/>
          </a:p>
        </p:txBody>
      </p:sp>
      <p:sp>
        <p:nvSpPr>
          <p:cNvPr id="9" name="Footer Placeholder 2"/>
          <p:cNvSpPr>
            <a:spLocks noGrp="1"/>
          </p:cNvSpPr>
          <p:nvPr>
            <p:ph type="ftr" sz="quarter" idx="15"/>
          </p:nvPr>
        </p:nvSpPr>
        <p:spPr/>
        <p:txBody>
          <a:bodyPr/>
          <a:lstStyle>
            <a:lvl1pPr>
              <a:defRPr/>
            </a:lvl1pPr>
          </a:lstStyle>
          <a:p>
            <a:pPr>
              <a:defRPr/>
            </a:pPr>
            <a:r>
              <a:rPr lang="en-US" smtClean="0"/>
              <a:t>© 2013 CASFAA</a:t>
            </a:r>
            <a:endParaRPr lang="en-US"/>
          </a:p>
        </p:txBody>
      </p:sp>
      <p:sp>
        <p:nvSpPr>
          <p:cNvPr id="10" name="Slide Number Placeholder 3"/>
          <p:cNvSpPr>
            <a:spLocks noGrp="1"/>
          </p:cNvSpPr>
          <p:nvPr>
            <p:ph type="sldNum" sz="quarter" idx="16"/>
          </p:nvPr>
        </p:nvSpPr>
        <p:spPr/>
        <p:txBody>
          <a:bodyPr/>
          <a:lstStyle>
            <a:lvl1pPr>
              <a:defRPr/>
            </a:lvl1pPr>
          </a:lstStyle>
          <a:p>
            <a:pPr>
              <a:defRPr/>
            </a:pPr>
            <a:fld id="{844DBFDF-D03C-40BB-BDEA-49488888228A}"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Blank_Blue">
    <p:spTree>
      <p:nvGrpSpPr>
        <p:cNvPr id="1" name=""/>
        <p:cNvGrpSpPr/>
        <p:nvPr/>
      </p:nvGrpSpPr>
      <p:grpSpPr>
        <a:xfrm>
          <a:off x="0" y="0"/>
          <a:ext cx="0" cy="0"/>
          <a:chOff x="0" y="0"/>
          <a:chExt cx="0" cy="0"/>
        </a:xfrm>
      </p:grpSpPr>
      <p:cxnSp>
        <p:nvCxnSpPr>
          <p:cNvPr id="3" name="Straight Connector 2"/>
          <p:cNvCxnSpPr/>
          <p:nvPr userDrawn="1"/>
        </p:nvCxnSpPr>
        <p:spPr>
          <a:xfrm>
            <a:off x="920751" y="2124076"/>
            <a:ext cx="16300450"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4" name="Rectangle 1"/>
          <p:cNvSpPr>
            <a:spLocks/>
          </p:cNvSpPr>
          <p:nvPr userDrawn="1"/>
        </p:nvSpPr>
        <p:spPr bwMode="auto">
          <a:xfrm>
            <a:off x="17526000" y="4419600"/>
            <a:ext cx="762000" cy="92964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 name="Rectangle 1"/>
          <p:cNvSpPr>
            <a:spLocks/>
          </p:cNvSpPr>
          <p:nvPr userDrawn="1"/>
        </p:nvSpPr>
        <p:spPr bwMode="auto">
          <a:xfrm>
            <a:off x="17526000" y="0"/>
            <a:ext cx="787400" cy="21336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6" name="Rectangle 1"/>
          <p:cNvSpPr>
            <a:spLocks/>
          </p:cNvSpPr>
          <p:nvPr userDrawn="1"/>
        </p:nvSpPr>
        <p:spPr bwMode="auto">
          <a:xfrm>
            <a:off x="17526000" y="2133600"/>
            <a:ext cx="787400" cy="2286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7" name="Rectangle 1"/>
          <p:cNvSpPr>
            <a:spLocks/>
          </p:cNvSpPr>
          <p:nvPr userDrawn="1"/>
        </p:nvSpPr>
        <p:spPr bwMode="auto">
          <a:xfrm>
            <a:off x="0" y="0"/>
            <a:ext cx="762000" cy="93218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8" name="Rectangle 1"/>
          <p:cNvSpPr>
            <a:spLocks/>
          </p:cNvSpPr>
          <p:nvPr userDrawn="1"/>
        </p:nvSpPr>
        <p:spPr bwMode="auto">
          <a:xfrm>
            <a:off x="0" y="11607800"/>
            <a:ext cx="762000" cy="21336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9" name="Rectangle 1"/>
          <p:cNvSpPr>
            <a:spLocks/>
          </p:cNvSpPr>
          <p:nvPr userDrawn="1"/>
        </p:nvSpPr>
        <p:spPr bwMode="auto">
          <a:xfrm>
            <a:off x="0" y="9321800"/>
            <a:ext cx="762000" cy="2286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2" name="Title 1"/>
          <p:cNvSpPr>
            <a:spLocks noGrp="1"/>
          </p:cNvSpPr>
          <p:nvPr>
            <p:ph type="title"/>
          </p:nvPr>
        </p:nvSpPr>
        <p:spPr>
          <a:xfrm>
            <a:off x="919416" y="828650"/>
            <a:ext cx="17108324" cy="1295396"/>
          </a:xfrm>
          <a:prstGeom prst="rect">
            <a:avLst/>
          </a:prstGeom>
        </p:spPr>
        <p:txBody>
          <a:bodyPr/>
          <a:lstStyle>
            <a:lvl1pPr algn="l">
              <a:defRPr sz="8000">
                <a:solidFill>
                  <a:srgbClr val="595959"/>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1856814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Blank ">
    <p:spTree>
      <p:nvGrpSpPr>
        <p:cNvPr id="1" name=""/>
        <p:cNvGrpSpPr/>
        <p:nvPr/>
      </p:nvGrpSpPr>
      <p:grpSpPr>
        <a:xfrm>
          <a:off x="0" y="0"/>
          <a:ext cx="0" cy="0"/>
          <a:chOff x="0" y="0"/>
          <a:chExt cx="0" cy="0"/>
        </a:xfrm>
      </p:grpSpPr>
      <p:cxnSp>
        <p:nvCxnSpPr>
          <p:cNvPr id="3" name="Straight Connector 2"/>
          <p:cNvCxnSpPr/>
          <p:nvPr userDrawn="1"/>
        </p:nvCxnSpPr>
        <p:spPr>
          <a:xfrm>
            <a:off x="920751" y="2124076"/>
            <a:ext cx="16300450"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4" name="Rectangle 1"/>
          <p:cNvSpPr>
            <a:spLocks/>
          </p:cNvSpPr>
          <p:nvPr userDrawn="1"/>
        </p:nvSpPr>
        <p:spPr bwMode="auto">
          <a:xfrm>
            <a:off x="17526000" y="4419600"/>
            <a:ext cx="762000" cy="92964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p>
        </p:txBody>
      </p:sp>
      <p:sp>
        <p:nvSpPr>
          <p:cNvPr id="5" name="Rectangle 1"/>
          <p:cNvSpPr>
            <a:spLocks/>
          </p:cNvSpPr>
          <p:nvPr userDrawn="1"/>
        </p:nvSpPr>
        <p:spPr bwMode="auto">
          <a:xfrm>
            <a:off x="17526000" y="0"/>
            <a:ext cx="787400" cy="21336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p>
        </p:txBody>
      </p:sp>
      <p:sp>
        <p:nvSpPr>
          <p:cNvPr id="6" name="Rectangle 1"/>
          <p:cNvSpPr>
            <a:spLocks/>
          </p:cNvSpPr>
          <p:nvPr userDrawn="1"/>
        </p:nvSpPr>
        <p:spPr bwMode="auto">
          <a:xfrm>
            <a:off x="17526000" y="2133600"/>
            <a:ext cx="787400" cy="2286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7" name="Rectangle 1"/>
          <p:cNvSpPr>
            <a:spLocks/>
          </p:cNvSpPr>
          <p:nvPr userDrawn="1"/>
        </p:nvSpPr>
        <p:spPr bwMode="auto">
          <a:xfrm>
            <a:off x="0" y="0"/>
            <a:ext cx="762000" cy="93218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p>
        </p:txBody>
      </p:sp>
      <p:sp>
        <p:nvSpPr>
          <p:cNvPr id="8" name="Rectangle 1"/>
          <p:cNvSpPr>
            <a:spLocks/>
          </p:cNvSpPr>
          <p:nvPr userDrawn="1"/>
        </p:nvSpPr>
        <p:spPr bwMode="auto">
          <a:xfrm>
            <a:off x="0" y="11607800"/>
            <a:ext cx="762000" cy="21336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mtClean="0"/>
          </a:p>
        </p:txBody>
      </p:sp>
      <p:sp>
        <p:nvSpPr>
          <p:cNvPr id="9" name="Rectangle 1"/>
          <p:cNvSpPr>
            <a:spLocks/>
          </p:cNvSpPr>
          <p:nvPr userDrawn="1"/>
        </p:nvSpPr>
        <p:spPr bwMode="auto">
          <a:xfrm>
            <a:off x="0" y="9321800"/>
            <a:ext cx="762000" cy="2286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a:latin typeface="+mn-lt"/>
                <a:cs typeface="+mn-cs"/>
              </a:rPr>
              <a:t>             </a:t>
            </a:r>
          </a:p>
        </p:txBody>
      </p:sp>
      <p:sp>
        <p:nvSpPr>
          <p:cNvPr id="2" name="Title 1"/>
          <p:cNvSpPr>
            <a:spLocks noGrp="1"/>
          </p:cNvSpPr>
          <p:nvPr>
            <p:ph type="title"/>
          </p:nvPr>
        </p:nvSpPr>
        <p:spPr>
          <a:xfrm>
            <a:off x="919416" y="609600"/>
            <a:ext cx="16606584" cy="1295396"/>
          </a:xfrm>
          <a:prstGeom prst="rect">
            <a:avLst/>
          </a:prstGeom>
        </p:spPr>
        <p:txBody>
          <a:bodyPr/>
          <a:lstStyle>
            <a:lvl1pPr algn="l">
              <a:defRPr sz="8000">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55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914400" y="3505201"/>
            <a:ext cx="16459200" cy="3176"/>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14400" y="1219200"/>
            <a:ext cx="16459200" cy="2133600"/>
          </a:xfrm>
        </p:spPr>
        <p:txBody>
          <a:bodyPr/>
          <a:lstStyle/>
          <a:p>
            <a:r>
              <a:rPr lang="en-US" smtClean="0"/>
              <a:t>Click to edit Master title style</a:t>
            </a:r>
            <a:endParaRPr lang="en-US"/>
          </a:p>
        </p:txBody>
      </p:sp>
      <p:sp>
        <p:nvSpPr>
          <p:cNvPr id="3" name="Content Placeholder 2"/>
          <p:cNvSpPr>
            <a:spLocks noGrp="1"/>
          </p:cNvSpPr>
          <p:nvPr>
            <p:ph idx="1"/>
          </p:nvPr>
        </p:nvSpPr>
        <p:spPr>
          <a:xfrm>
            <a:off x="914400" y="3962401"/>
            <a:ext cx="16459200" cy="865022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762412-CD27-40BF-B25E-752E6E4998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3962404"/>
            <a:ext cx="15544800" cy="2724150"/>
          </a:xfrm>
        </p:spPr>
        <p:txBody>
          <a:bodyPr anchor="b">
            <a:noAutofit/>
          </a:bodyPr>
          <a:lstStyle>
            <a:lvl1pPr algn="l">
              <a:buNone/>
              <a:defRPr sz="8400" b="1" cap="none" baseline="0">
                <a:ln w="12700">
                  <a:solidFill>
                    <a:schemeClr val="accent2">
                      <a:shade val="90000"/>
                      <a:satMod val="150000"/>
                    </a:schemeClr>
                  </a:solidFill>
                </a:ln>
                <a:solidFill>
                  <a:schemeClr val="bg2"/>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444626" y="6734177"/>
            <a:ext cx="15544800" cy="3019424"/>
          </a:xfrm>
        </p:spPr>
        <p:txBody>
          <a:bodyPr/>
          <a:lstStyle>
            <a:lvl1pPr marL="88817" indent="0">
              <a:buNone/>
              <a:defRPr sz="4100" b="0">
                <a:solidFill>
                  <a:schemeClr val="tx2"/>
                </a:solidFill>
              </a:defRPr>
            </a:lvl1pPr>
            <a:lvl2pPr>
              <a:buNone/>
              <a:defRPr sz="3500">
                <a:solidFill>
                  <a:schemeClr val="tx1">
                    <a:tint val="75000"/>
                  </a:schemeClr>
                </a:solidFill>
              </a:defRPr>
            </a:lvl2pPr>
            <a:lvl3pPr>
              <a:buNone/>
              <a:defRPr sz="3100">
                <a:solidFill>
                  <a:schemeClr val="tx1">
                    <a:tint val="75000"/>
                  </a:schemeClr>
                </a:solidFill>
              </a:defRPr>
            </a:lvl3pPr>
            <a:lvl4pPr>
              <a:buNone/>
              <a:defRPr sz="2700">
                <a:solidFill>
                  <a:schemeClr val="tx1">
                    <a:tint val="75000"/>
                  </a:schemeClr>
                </a:solidFill>
              </a:defRPr>
            </a:lvl4pPr>
            <a:lvl5pPr>
              <a:buNone/>
              <a:defRPr sz="27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71D94F53-AF61-4D07-8C92-45212D578998}" type="datetime1">
              <a:rPr lang="en-US" smtClean="0"/>
              <a:pPr>
                <a:defRPr/>
              </a:pPr>
              <a:t>8/24/2017</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 2013 CASFAA</a:t>
            </a:r>
            <a:endParaRPr lang="en-US"/>
          </a:p>
        </p:txBody>
      </p:sp>
      <p:sp>
        <p:nvSpPr>
          <p:cNvPr id="6" name="Slide Number Placeholder 22"/>
          <p:cNvSpPr>
            <a:spLocks noGrp="1"/>
          </p:cNvSpPr>
          <p:nvPr>
            <p:ph type="sldNum" sz="quarter" idx="12"/>
          </p:nvPr>
        </p:nvSpPr>
        <p:spPr/>
        <p:txBody>
          <a:bodyPr/>
          <a:lstStyle>
            <a:lvl1pPr>
              <a:defRPr/>
            </a:lvl1pPr>
          </a:lstStyle>
          <a:p>
            <a:pPr>
              <a:defRPr/>
            </a:pPr>
            <a:fld id="{931FED7A-DB84-4C1A-A55C-BE8558E8640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4498853"/>
            <a:ext cx="8077200" cy="9051926"/>
          </a:xfrm>
        </p:spPr>
        <p:txBody>
          <a:bodyPr/>
          <a:lstStyle>
            <a:lvl1pPr>
              <a:defRPr sz="3900"/>
            </a:lvl1pPr>
            <a:lvl2pPr>
              <a:defRPr sz="3700"/>
            </a:lvl2pPr>
            <a:lvl3pPr>
              <a:defRPr sz="3500"/>
            </a:lvl3pPr>
            <a:lvl4pPr>
              <a:defRPr sz="3500"/>
            </a:lvl4pPr>
            <a:lvl5pPr>
              <a:defRPr sz="3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4498853"/>
            <a:ext cx="8077200" cy="9051926"/>
          </a:xfrm>
        </p:spPr>
        <p:txBody>
          <a:bodyPr/>
          <a:lstStyle>
            <a:lvl1pPr>
              <a:defRPr sz="3900"/>
            </a:lvl1pPr>
            <a:lvl2pPr>
              <a:defRPr sz="3700"/>
            </a:lvl2pPr>
            <a:lvl3pPr>
              <a:defRPr sz="3500"/>
            </a:lvl3pPr>
            <a:lvl4pPr>
              <a:defRPr sz="3500"/>
            </a:lvl4pPr>
            <a:lvl5pPr>
              <a:defRPr sz="3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39F5BBB-D818-49DC-A444-C166890C0F23}" type="datetime1">
              <a:rPr lang="en-US" smtClean="0"/>
              <a:pPr>
                <a:defRPr/>
              </a:pPr>
              <a:t>8/24/2017</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smtClean="0"/>
              <a:t>© 2013 CASFAA</a:t>
            </a:r>
            <a:endParaRPr lang="en-US"/>
          </a:p>
        </p:txBody>
      </p:sp>
      <p:sp>
        <p:nvSpPr>
          <p:cNvPr id="7" name="Slide Number Placeholder 22"/>
          <p:cNvSpPr>
            <a:spLocks noGrp="1"/>
          </p:cNvSpPr>
          <p:nvPr>
            <p:ph type="sldNum" sz="quarter" idx="12"/>
          </p:nvPr>
        </p:nvSpPr>
        <p:spPr/>
        <p:txBody>
          <a:bodyPr/>
          <a:lstStyle>
            <a:lvl1pPr>
              <a:defRPr/>
            </a:lvl1pPr>
          </a:lstStyle>
          <a:p>
            <a:pPr>
              <a:defRPr/>
            </a:pPr>
            <a:fld id="{1473919B-6CA4-4C2D-95A9-3E154F23AA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1"/>
            <a:ext cx="16764000" cy="2139696"/>
          </a:xfrm>
        </p:spPr>
        <p:txBody>
          <a:bodyPr/>
          <a:lstStyle>
            <a:lvl1pPr>
              <a:defRPr sz="78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762000" y="4489940"/>
            <a:ext cx="8083296" cy="914400"/>
          </a:xfrm>
          <a:solidFill>
            <a:schemeClr val="accent2">
              <a:satMod val="150000"/>
              <a:alpha val="25000"/>
            </a:schemeClr>
          </a:solidFill>
          <a:ln w="12700">
            <a:solidFill>
              <a:schemeClr val="accent2"/>
            </a:solidFill>
          </a:ln>
        </p:spPr>
        <p:txBody>
          <a:bodyPr anchor="ctr">
            <a:noAutofit/>
          </a:bodyPr>
          <a:lstStyle>
            <a:lvl1pPr marL="88817" indent="0">
              <a:buNone/>
              <a:defRPr sz="3700" b="1">
                <a:solidFill>
                  <a:schemeClr val="tx1">
                    <a:tint val="95000"/>
                  </a:schemeClr>
                </a:solidFill>
              </a:defRPr>
            </a:lvl1pPr>
            <a:lvl2pPr>
              <a:buNone/>
              <a:defRPr sz="3900" b="1"/>
            </a:lvl2pPr>
            <a:lvl3pPr>
              <a:buNone/>
              <a:defRPr sz="3500" b="1"/>
            </a:lvl3pPr>
            <a:lvl4pPr>
              <a:buNone/>
              <a:defRPr sz="3100" b="1"/>
            </a:lvl4pPr>
            <a:lvl5pPr>
              <a:buNone/>
              <a:defRPr sz="3100" b="1"/>
            </a:lvl5pPr>
          </a:lstStyle>
          <a:p>
            <a:pPr lvl="0"/>
            <a:r>
              <a:rPr lang="en-US" smtClean="0"/>
              <a:t>Click to edit Master text styles</a:t>
            </a:r>
          </a:p>
        </p:txBody>
      </p:sp>
      <p:sp>
        <p:nvSpPr>
          <p:cNvPr id="4" name="Text Placeholder 3"/>
          <p:cNvSpPr>
            <a:spLocks noGrp="1"/>
          </p:cNvSpPr>
          <p:nvPr>
            <p:ph type="body" sz="half" idx="3"/>
          </p:nvPr>
        </p:nvSpPr>
        <p:spPr>
          <a:xfrm>
            <a:off x="9442454" y="4489940"/>
            <a:ext cx="8083550" cy="914400"/>
          </a:xfrm>
          <a:solidFill>
            <a:schemeClr val="accent2">
              <a:satMod val="150000"/>
              <a:alpha val="25000"/>
            </a:schemeClr>
          </a:solidFill>
          <a:ln w="12700">
            <a:solidFill>
              <a:schemeClr val="accent2"/>
            </a:solidFill>
          </a:ln>
        </p:spPr>
        <p:txBody>
          <a:bodyPr anchor="ctr">
            <a:noAutofit/>
          </a:bodyPr>
          <a:lstStyle>
            <a:lvl1pPr marL="88817" indent="0">
              <a:buNone/>
              <a:defRPr sz="3700" b="1">
                <a:solidFill>
                  <a:schemeClr val="tx1">
                    <a:tint val="95000"/>
                  </a:schemeClr>
                </a:solidFill>
              </a:defRPr>
            </a:lvl1pPr>
            <a:lvl2pPr>
              <a:buNone/>
              <a:defRPr sz="3900" b="1"/>
            </a:lvl2pPr>
            <a:lvl3pPr>
              <a:buNone/>
              <a:defRPr sz="3500" b="1"/>
            </a:lvl3pPr>
            <a:lvl4pPr>
              <a:buNone/>
              <a:defRPr sz="3100" b="1"/>
            </a:lvl4pPr>
            <a:lvl5pPr>
              <a:buNone/>
              <a:defRPr sz="3100" b="1"/>
            </a:lvl5pPr>
          </a:lstStyle>
          <a:p>
            <a:pPr lvl="0"/>
            <a:r>
              <a:rPr lang="en-US" smtClean="0"/>
              <a:t>Click to edit Master text styles</a:t>
            </a:r>
          </a:p>
        </p:txBody>
      </p:sp>
      <p:sp>
        <p:nvSpPr>
          <p:cNvPr id="5" name="Content Placeholder 4"/>
          <p:cNvSpPr>
            <a:spLocks noGrp="1"/>
          </p:cNvSpPr>
          <p:nvPr>
            <p:ph sz="quarter" idx="2"/>
          </p:nvPr>
        </p:nvSpPr>
        <p:spPr>
          <a:xfrm>
            <a:off x="762000" y="5417038"/>
            <a:ext cx="8083296" cy="7772400"/>
          </a:xfrm>
        </p:spPr>
        <p:txBody>
          <a:bodyPr/>
          <a:lstStyle>
            <a:lvl1pPr>
              <a:defRPr sz="3900"/>
            </a:lvl1pPr>
            <a:lvl2pPr>
              <a:defRPr sz="3900"/>
            </a:lvl2pPr>
            <a:lvl3pPr>
              <a:defRPr sz="3500"/>
            </a:lvl3pPr>
            <a:lvl4pPr>
              <a:defRPr sz="3100"/>
            </a:lvl4pPr>
            <a:lvl5pPr>
              <a:defRPr sz="3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9436612" y="5417038"/>
            <a:ext cx="8083550" cy="7772400"/>
          </a:xfrm>
        </p:spPr>
        <p:txBody>
          <a:bodyPr/>
          <a:lstStyle>
            <a:lvl1pPr>
              <a:defRPr sz="3900"/>
            </a:lvl1pPr>
            <a:lvl2pPr>
              <a:defRPr sz="3900"/>
            </a:lvl2pPr>
            <a:lvl3pPr>
              <a:defRPr sz="3500"/>
            </a:lvl3pPr>
            <a:lvl4pPr>
              <a:defRPr sz="3100"/>
            </a:lvl4pPr>
            <a:lvl5pPr>
              <a:defRPr sz="3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1386D52A-6640-46F4-879D-69935A4B1992}" type="datetime1">
              <a:rPr lang="en-US" smtClean="0"/>
              <a:pPr>
                <a:defRPr/>
              </a:pPr>
              <a:t>8/24/2017</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53903E90-9645-4F91-9A59-EB6834620C65}"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r>
              <a:rPr lang="en-US" smtClean="0"/>
              <a:t>© 2013 CASFAA</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1"/>
            <a:ext cx="16459200" cy="2139696"/>
          </a:xfrm>
        </p:spPr>
        <p:txBody>
          <a:bodyPr/>
          <a:lstStyle>
            <a:lvl1pPr>
              <a:defRPr sz="78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13166727" y="1225550"/>
            <a:ext cx="1914524" cy="914400"/>
          </a:xfrm>
        </p:spPr>
        <p:txBody>
          <a:bodyPr/>
          <a:lstStyle>
            <a:lvl1pPr>
              <a:defRPr/>
            </a:lvl1pPr>
          </a:lstStyle>
          <a:p>
            <a:pPr>
              <a:defRPr/>
            </a:pPr>
            <a:fld id="{E5F10081-ABA8-4D1D-AE35-431AC6F6E8AF}" type="datetime1">
              <a:rPr lang="en-US" smtClean="0"/>
              <a:pPr>
                <a:defRPr/>
              </a:pPr>
              <a:t>8/24/2017</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 2013 CASFAA</a:t>
            </a:r>
            <a:endParaRPr lang="en-US"/>
          </a:p>
        </p:txBody>
      </p:sp>
      <p:sp>
        <p:nvSpPr>
          <p:cNvPr id="5" name="Slide Number Placeholder 4"/>
          <p:cNvSpPr>
            <a:spLocks noGrp="1"/>
          </p:cNvSpPr>
          <p:nvPr>
            <p:ph type="sldNum" sz="quarter" idx="12"/>
          </p:nvPr>
        </p:nvSpPr>
        <p:spPr/>
        <p:txBody>
          <a:bodyPr/>
          <a:lstStyle>
            <a:lvl1pPr>
              <a:defRPr/>
            </a:lvl1pPr>
          </a:lstStyle>
          <a:p>
            <a:pPr>
              <a:defRPr/>
            </a:pPr>
            <a:fld id="{D9729EDA-72A7-4568-BD80-8735834349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2CE5755-777A-4AA1-8FD7-67ACE967EB17}" type="datetime1">
              <a:rPr lang="en-US" smtClean="0"/>
              <a:pPr>
                <a:defRPr/>
              </a:pPr>
              <a:t>8/24/2017</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 2013 CASFAA</a:t>
            </a:r>
            <a:endParaRPr lang="en-US"/>
          </a:p>
        </p:txBody>
      </p:sp>
      <p:sp>
        <p:nvSpPr>
          <p:cNvPr id="4" name="Slide Number Placeholder 22"/>
          <p:cNvSpPr>
            <a:spLocks noGrp="1"/>
          </p:cNvSpPr>
          <p:nvPr>
            <p:ph type="sldNum" sz="quarter" idx="12"/>
          </p:nvPr>
        </p:nvSpPr>
        <p:spPr/>
        <p:txBody>
          <a:bodyPr/>
          <a:lstStyle>
            <a:lvl1pPr>
              <a:defRPr/>
            </a:lvl1pPr>
          </a:lstStyle>
          <a:p>
            <a:pPr>
              <a:defRPr/>
            </a:pPr>
            <a:fld id="{4D3E6598-6BD0-4F5B-B814-8C8EA59A266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6992" y="2203940"/>
            <a:ext cx="6766560" cy="1755648"/>
          </a:xfrm>
        </p:spPr>
        <p:txBody>
          <a:bodyPr anchor="b"/>
          <a:lstStyle>
            <a:lvl1pPr algn="l">
              <a:buNone/>
              <a:defRPr sz="3500" b="1"/>
            </a:lvl1pPr>
          </a:lstStyle>
          <a:p>
            <a:r>
              <a:rPr lang="en-US" smtClean="0"/>
              <a:t>Click to edit Master title style</a:t>
            </a:r>
            <a:endParaRPr lang="en-US"/>
          </a:p>
        </p:txBody>
      </p:sp>
      <p:sp>
        <p:nvSpPr>
          <p:cNvPr id="3" name="Text Placeholder 2"/>
          <p:cNvSpPr>
            <a:spLocks noGrp="1"/>
          </p:cNvSpPr>
          <p:nvPr>
            <p:ph type="body" idx="2"/>
          </p:nvPr>
        </p:nvSpPr>
        <p:spPr>
          <a:xfrm>
            <a:off x="10706992" y="4021454"/>
            <a:ext cx="6766560" cy="9235440"/>
          </a:xfrm>
        </p:spPr>
        <p:txBody>
          <a:bodyPr/>
          <a:lstStyle>
            <a:lvl1pPr marL="17763" indent="0">
              <a:buNone/>
              <a:defRPr sz="2700"/>
            </a:lvl1pPr>
            <a:lvl2pPr>
              <a:buNone/>
              <a:defRPr sz="2300"/>
            </a:lvl2pPr>
            <a:lvl3pPr>
              <a:buNone/>
              <a:defRPr sz="2000"/>
            </a:lvl3pPr>
            <a:lvl4pPr>
              <a:buNone/>
              <a:defRPr sz="1700"/>
            </a:lvl4pPr>
            <a:lvl5pPr>
              <a:buNone/>
              <a:defRPr sz="1700"/>
            </a:lvl5pPr>
          </a:lstStyle>
          <a:p>
            <a:pPr lvl="0"/>
            <a:r>
              <a:rPr lang="en-US" smtClean="0"/>
              <a:t>Click to edit Master text styles</a:t>
            </a:r>
          </a:p>
        </p:txBody>
      </p:sp>
      <p:sp>
        <p:nvSpPr>
          <p:cNvPr id="4" name="Content Placeholder 3"/>
          <p:cNvSpPr>
            <a:spLocks noGrp="1"/>
          </p:cNvSpPr>
          <p:nvPr>
            <p:ph sz="half" idx="1"/>
          </p:nvPr>
        </p:nvSpPr>
        <p:spPr>
          <a:xfrm>
            <a:off x="304800" y="1552574"/>
            <a:ext cx="10204704" cy="11704320"/>
          </a:xfrm>
        </p:spPr>
        <p:txBody>
          <a:bodyPr/>
          <a:lstStyle>
            <a:lvl1pPr>
              <a:defRPr sz="6200"/>
            </a:lvl1pPr>
            <a:lvl2pPr>
              <a:defRPr sz="5400"/>
            </a:lvl2pPr>
            <a:lvl3pPr>
              <a:defRPr sz="4700"/>
            </a:lvl3pPr>
            <a:lvl4pPr>
              <a:defRPr sz="3900"/>
            </a:lvl4pPr>
            <a:lvl5pPr>
              <a:defRPr sz="3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89103C9-7AAA-4D71-90F1-778D247A5038}" type="datetime1">
              <a:rPr lang="en-US" smtClean="0"/>
              <a:pPr>
                <a:defRPr/>
              </a:pPr>
              <a:t>8/24/2017</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smtClean="0"/>
              <a:t>© 2013 CASFAA</a:t>
            </a:r>
            <a:endParaRPr lang="en-US"/>
          </a:p>
        </p:txBody>
      </p:sp>
      <p:sp>
        <p:nvSpPr>
          <p:cNvPr id="7" name="Slide Number Placeholder 22"/>
          <p:cNvSpPr>
            <a:spLocks noGrp="1"/>
          </p:cNvSpPr>
          <p:nvPr>
            <p:ph type="sldNum" sz="quarter" idx="12"/>
          </p:nvPr>
        </p:nvSpPr>
        <p:spPr/>
        <p:txBody>
          <a:bodyPr/>
          <a:lstStyle>
            <a:lvl1pPr>
              <a:defRPr/>
            </a:lvl1pPr>
          </a:lstStyle>
          <a:p>
            <a:pPr>
              <a:defRPr/>
            </a:pPr>
            <a:fld id="{B264B734-9054-4480-991F-411F434435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80872" y="2218324"/>
            <a:ext cx="1173606" cy="9363274"/>
          </a:xfrm>
        </p:spPr>
        <p:txBody>
          <a:bodyPr vert="vert270" lIns="88817" tIns="0" rIns="88817" anchor="t"/>
          <a:lstStyle>
            <a:lvl1pPr algn="ctr">
              <a:buNone/>
              <a:defRPr sz="3900" b="1"/>
            </a:lvl1pPr>
          </a:lstStyle>
          <a:p>
            <a:r>
              <a:rPr lang="en-US" smtClean="0"/>
              <a:t>Click to edit Master title style</a:t>
            </a:r>
            <a:endParaRPr lang="en-US"/>
          </a:p>
        </p:txBody>
      </p:sp>
      <p:sp>
        <p:nvSpPr>
          <p:cNvPr id="3" name="Picture Placeholder 2"/>
          <p:cNvSpPr>
            <a:spLocks noGrp="1"/>
          </p:cNvSpPr>
          <p:nvPr>
            <p:ph type="pic" idx="1"/>
          </p:nvPr>
        </p:nvSpPr>
        <p:spPr>
          <a:xfrm>
            <a:off x="807343" y="2286000"/>
            <a:ext cx="9144000" cy="9144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6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2176886" y="6548620"/>
            <a:ext cx="5181600" cy="5032978"/>
          </a:xfrm>
        </p:spPr>
        <p:txBody>
          <a:bodyPr lIns="0" tIns="0" rIns="88817"/>
          <a:lstStyle>
            <a:lvl1pPr marL="0" indent="0">
              <a:lnSpc>
                <a:spcPct val="100000"/>
              </a:lnSpc>
              <a:spcBef>
                <a:spcPts val="0"/>
              </a:spcBef>
              <a:buFontTx/>
              <a:buNone/>
              <a:defRPr sz="2500"/>
            </a:lvl1pPr>
            <a:lvl2pPr>
              <a:buFontTx/>
              <a:buNone/>
              <a:defRPr sz="2300"/>
            </a:lvl2pPr>
            <a:lvl3pPr>
              <a:buFontTx/>
              <a:buNone/>
              <a:defRPr sz="2000"/>
            </a:lvl3pPr>
            <a:lvl4pPr>
              <a:buFontTx/>
              <a:buNone/>
              <a:defRPr sz="1700"/>
            </a:lvl4pPr>
            <a:lvl5pPr>
              <a:buFontTx/>
              <a:buNone/>
              <a:defRPr sz="17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E3E5FDF4-43C1-4976-88F0-73B3D158A7DB}" type="datetime1">
              <a:rPr lang="en-US" smtClean="0"/>
              <a:pPr>
                <a:defRPr/>
              </a:pPr>
              <a:t>8/24/2017</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smtClean="0"/>
              <a:t>© 2013 CASFAA</a:t>
            </a:r>
            <a:endParaRPr lang="en-US"/>
          </a:p>
        </p:txBody>
      </p:sp>
      <p:sp>
        <p:nvSpPr>
          <p:cNvPr id="7" name="Slide Number Placeholder 22"/>
          <p:cNvSpPr>
            <a:spLocks noGrp="1"/>
          </p:cNvSpPr>
          <p:nvPr>
            <p:ph type="sldNum" sz="quarter" idx="12"/>
          </p:nvPr>
        </p:nvSpPr>
        <p:spPr/>
        <p:txBody>
          <a:bodyPr/>
          <a:lstStyle>
            <a:lvl1pPr>
              <a:defRPr/>
            </a:lvl1pPr>
          </a:lstStyle>
          <a:p>
            <a:pPr>
              <a:defRPr/>
            </a:pPr>
            <a:fld id="{98A4E9E2-177F-400A-B17D-681CE61F825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733431"/>
            <a:ext cx="18288000" cy="16827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p:nvSpPr>
          <p:cNvPr id="29" name="Rectangle 28"/>
          <p:cNvSpPr/>
          <p:nvPr/>
        </p:nvSpPr>
        <p:spPr>
          <a:xfrm>
            <a:off x="0" y="0"/>
            <a:ext cx="18288000" cy="6223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p:nvSpPr>
          <p:cNvPr id="30" name="Rectangle 29"/>
          <p:cNvSpPr/>
          <p:nvPr/>
        </p:nvSpPr>
        <p:spPr>
          <a:xfrm>
            <a:off x="0" y="615954"/>
            <a:ext cx="18288000" cy="1841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p:nvSpPr>
          <p:cNvPr id="31" name="Rectangle 30"/>
          <p:cNvSpPr/>
          <p:nvPr/>
        </p:nvSpPr>
        <p:spPr>
          <a:xfrm flipV="1">
            <a:off x="10820400" y="720731"/>
            <a:ext cx="7467600" cy="180974"/>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p:nvSpPr>
          <p:cNvPr id="32" name="Rectangle 31"/>
          <p:cNvSpPr/>
          <p:nvPr/>
        </p:nvSpPr>
        <p:spPr>
          <a:xfrm flipV="1">
            <a:off x="10820400" y="879480"/>
            <a:ext cx="7467600" cy="36195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useBgFill="1">
        <p:nvSpPr>
          <p:cNvPr id="33" name="Rounded Rectangle 32"/>
          <p:cNvSpPr/>
          <p:nvPr/>
        </p:nvSpPr>
        <p:spPr bwMode="white">
          <a:xfrm>
            <a:off x="10814054" y="993780"/>
            <a:ext cx="6127750" cy="5715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useBgFill="1">
        <p:nvSpPr>
          <p:cNvPr id="34" name="Rounded Rectangle 33"/>
          <p:cNvSpPr/>
          <p:nvPr/>
        </p:nvSpPr>
        <p:spPr bwMode="white">
          <a:xfrm>
            <a:off x="14747876" y="1177927"/>
            <a:ext cx="3200400" cy="7302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p:nvSpPr>
          <p:cNvPr id="35" name="Rectangle 34"/>
          <p:cNvSpPr/>
          <p:nvPr/>
        </p:nvSpPr>
        <p:spPr bwMode="invGray">
          <a:xfrm>
            <a:off x="18170526" y="-3172"/>
            <a:ext cx="114300" cy="1241426"/>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p:nvSpPr>
          <p:cNvPr id="36" name="Rectangle 35"/>
          <p:cNvSpPr/>
          <p:nvPr/>
        </p:nvSpPr>
        <p:spPr bwMode="invGray">
          <a:xfrm>
            <a:off x="18087980" y="-3172"/>
            <a:ext cx="57150" cy="1241426"/>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p:nvSpPr>
          <p:cNvPr id="37" name="Rectangle 36"/>
          <p:cNvSpPr/>
          <p:nvPr/>
        </p:nvSpPr>
        <p:spPr bwMode="invGray">
          <a:xfrm>
            <a:off x="18049880" y="-3172"/>
            <a:ext cx="19050" cy="1241426"/>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p:nvSpPr>
          <p:cNvPr id="38" name="Rectangle 37"/>
          <p:cNvSpPr/>
          <p:nvPr/>
        </p:nvSpPr>
        <p:spPr bwMode="invGray">
          <a:xfrm>
            <a:off x="17951450" y="-3172"/>
            <a:ext cx="53976" cy="1241426"/>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p:nvSpPr>
          <p:cNvPr id="39" name="Rectangle 38"/>
          <p:cNvSpPr/>
          <p:nvPr/>
        </p:nvSpPr>
        <p:spPr bwMode="invGray">
          <a:xfrm>
            <a:off x="17830804" y="1"/>
            <a:ext cx="111126" cy="117157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p:nvSpPr>
          <p:cNvPr id="40" name="Rectangle 39"/>
          <p:cNvSpPr/>
          <p:nvPr/>
        </p:nvSpPr>
        <p:spPr bwMode="invGray">
          <a:xfrm>
            <a:off x="17748251" y="1"/>
            <a:ext cx="15876" cy="117157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77633" tIns="88817" rIns="177633" bIns="88817" anchor="ctr"/>
          <a:lstStyle/>
          <a:p>
            <a:pPr algn="ctr" fontAlgn="auto">
              <a:spcBef>
                <a:spcPts val="0"/>
              </a:spcBef>
              <a:spcAft>
                <a:spcPts val="0"/>
              </a:spcAft>
              <a:defRPr/>
            </a:pPr>
            <a:endParaRPr lang="en-US" dirty="0"/>
          </a:p>
        </p:txBody>
      </p:sp>
      <p:sp>
        <p:nvSpPr>
          <p:cNvPr id="2063" name="Title Placeholder 21"/>
          <p:cNvSpPr>
            <a:spLocks noGrp="1"/>
          </p:cNvSpPr>
          <p:nvPr>
            <p:ph type="title"/>
          </p:nvPr>
        </p:nvSpPr>
        <p:spPr bwMode="auto">
          <a:xfrm>
            <a:off x="914400" y="2286000"/>
            <a:ext cx="16459200" cy="2133600"/>
          </a:xfrm>
          <a:prstGeom prst="rect">
            <a:avLst/>
          </a:prstGeom>
          <a:noFill/>
          <a:ln w="9525">
            <a:noFill/>
            <a:miter lim="800000"/>
            <a:headEnd/>
            <a:tailEnd/>
          </a:ln>
        </p:spPr>
        <p:txBody>
          <a:bodyPr vert="horz" wrap="square" lIns="177633" tIns="88817" rIns="177633" bIns="88817" numCol="1" anchor="ctr" anchorCtr="0" compatLnSpc="1">
            <a:prstTxWarp prst="textNoShape">
              <a:avLst/>
            </a:prstTxWarp>
          </a:bodyPr>
          <a:lstStyle/>
          <a:p>
            <a:pPr lvl="0"/>
            <a:r>
              <a:rPr lang="en-US" smtClean="0"/>
              <a:t>Click to edit Master title style</a:t>
            </a:r>
          </a:p>
        </p:txBody>
      </p:sp>
      <p:sp>
        <p:nvSpPr>
          <p:cNvPr id="2064" name="Text Placeholder 12"/>
          <p:cNvSpPr>
            <a:spLocks noGrp="1"/>
          </p:cNvSpPr>
          <p:nvPr>
            <p:ph type="body" idx="1"/>
          </p:nvPr>
        </p:nvSpPr>
        <p:spPr bwMode="auto">
          <a:xfrm>
            <a:off x="914400" y="4498976"/>
            <a:ext cx="16459200" cy="8648700"/>
          </a:xfrm>
          <a:prstGeom prst="rect">
            <a:avLst/>
          </a:prstGeom>
          <a:noFill/>
          <a:ln w="9525">
            <a:noFill/>
            <a:miter lim="800000"/>
            <a:headEnd/>
            <a:tailEnd/>
          </a:ln>
        </p:spPr>
        <p:txBody>
          <a:bodyPr vert="horz" wrap="square" lIns="177633" tIns="88817" rIns="177633" bIns="888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13173076" y="1225550"/>
            <a:ext cx="1914524" cy="914400"/>
          </a:xfrm>
          <a:prstGeom prst="rect">
            <a:avLst/>
          </a:prstGeom>
        </p:spPr>
        <p:txBody>
          <a:bodyPr vert="horz" lIns="177633" tIns="88817" rIns="177633" bIns="88817"/>
          <a:lstStyle>
            <a:lvl1pPr algn="l" eaLnBrk="1" fontAlgn="auto" latinLnBrk="0" hangingPunct="1">
              <a:spcBef>
                <a:spcPts val="0"/>
              </a:spcBef>
              <a:spcAft>
                <a:spcPts val="0"/>
              </a:spcAft>
              <a:defRPr kumimoji="0" sz="1600">
                <a:solidFill>
                  <a:schemeClr val="accent2"/>
                </a:solidFill>
                <a:latin typeface="+mn-lt"/>
              </a:defRPr>
            </a:lvl1pPr>
          </a:lstStyle>
          <a:p>
            <a:pPr>
              <a:defRPr/>
            </a:pPr>
            <a:fld id="{AE9B60D3-61BC-4FF1-A048-B6CE216A8C89}" type="datetime1">
              <a:rPr lang="en-US" smtClean="0"/>
              <a:pPr>
                <a:defRPr/>
              </a:pPr>
              <a:t>8/24/2017</a:t>
            </a:fld>
            <a:endParaRPr lang="en-US"/>
          </a:p>
        </p:txBody>
      </p:sp>
      <p:sp>
        <p:nvSpPr>
          <p:cNvPr id="3" name="Footer Placeholder 2"/>
          <p:cNvSpPr>
            <a:spLocks noGrp="1"/>
          </p:cNvSpPr>
          <p:nvPr>
            <p:ph type="ftr" sz="quarter" idx="3"/>
          </p:nvPr>
        </p:nvSpPr>
        <p:spPr>
          <a:xfrm>
            <a:off x="10515604" y="1225550"/>
            <a:ext cx="2651126" cy="914400"/>
          </a:xfrm>
          <a:prstGeom prst="rect">
            <a:avLst/>
          </a:prstGeom>
        </p:spPr>
        <p:txBody>
          <a:bodyPr vert="horz" lIns="177633" tIns="88817" rIns="177633" bIns="88817"/>
          <a:lstStyle>
            <a:lvl1pPr algn="r" eaLnBrk="1" fontAlgn="auto" latinLnBrk="0" hangingPunct="1">
              <a:spcBef>
                <a:spcPts val="0"/>
              </a:spcBef>
              <a:spcAft>
                <a:spcPts val="0"/>
              </a:spcAft>
              <a:defRPr kumimoji="0" sz="1600">
                <a:solidFill>
                  <a:schemeClr val="accent2"/>
                </a:solidFill>
                <a:latin typeface="+mn-lt"/>
              </a:defRPr>
            </a:lvl1pPr>
          </a:lstStyle>
          <a:p>
            <a:pPr>
              <a:defRPr/>
            </a:pPr>
            <a:r>
              <a:rPr lang="en-US" smtClean="0"/>
              <a:t>© 2013 CASFAA</a:t>
            </a:r>
            <a:endParaRPr lang="en-US"/>
          </a:p>
        </p:txBody>
      </p:sp>
      <p:sp>
        <p:nvSpPr>
          <p:cNvPr id="23" name="Slide Number Placeholder 22"/>
          <p:cNvSpPr>
            <a:spLocks noGrp="1"/>
          </p:cNvSpPr>
          <p:nvPr>
            <p:ph type="sldNum" sz="quarter" idx="4"/>
          </p:nvPr>
        </p:nvSpPr>
        <p:spPr>
          <a:xfrm>
            <a:off x="16348076" y="3178"/>
            <a:ext cx="1524000" cy="733424"/>
          </a:xfrm>
          <a:prstGeom prst="rect">
            <a:avLst/>
          </a:prstGeom>
        </p:spPr>
        <p:txBody>
          <a:bodyPr vert="horz" lIns="177633" tIns="88817" rIns="177633" bIns="88817" anchor="b"/>
          <a:lstStyle>
            <a:lvl1pPr algn="r" eaLnBrk="1" fontAlgn="auto" latinLnBrk="0" hangingPunct="1">
              <a:spcBef>
                <a:spcPts val="0"/>
              </a:spcBef>
              <a:spcAft>
                <a:spcPts val="0"/>
              </a:spcAft>
              <a:defRPr kumimoji="0" sz="3500">
                <a:solidFill>
                  <a:srgbClr val="FFFFFF"/>
                </a:solidFill>
                <a:latin typeface="+mn-lt"/>
              </a:defRPr>
            </a:lvl1pPr>
          </a:lstStyle>
          <a:p>
            <a:pPr>
              <a:defRPr/>
            </a:pPr>
            <a:fld id="{8FE23973-8E2E-4047-9FC2-9883FC55AE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0" r:id="rId1"/>
    <p:sldLayoutId id="2147484191" r:id="rId2"/>
    <p:sldLayoutId id="2147484183" r:id="rId3"/>
    <p:sldLayoutId id="2147484184" r:id="rId4"/>
    <p:sldLayoutId id="2147484192" r:id="rId5"/>
    <p:sldLayoutId id="2147484193" r:id="rId6"/>
    <p:sldLayoutId id="2147484185" r:id="rId7"/>
    <p:sldLayoutId id="2147484186" r:id="rId8"/>
    <p:sldLayoutId id="2147484187" r:id="rId9"/>
    <p:sldLayoutId id="2147484188" r:id="rId10"/>
    <p:sldLayoutId id="2147484189" r:id="rId11"/>
    <p:sldLayoutId id="2147484194" r:id="rId12"/>
    <p:sldLayoutId id="2147484195" r:id="rId13"/>
    <p:sldLayoutId id="2147484196" r:id="rId14"/>
    <p:sldLayoutId id="2147484197" r:id="rId15"/>
    <p:sldLayoutId id="2147484198" r:id="rId16"/>
    <p:sldLayoutId id="2147484199" r:id="rId17"/>
  </p:sldLayoutIdLst>
  <p:hf sldNum="0" hdr="0" dt="0"/>
  <p:txStyles>
    <p:titleStyle>
      <a:lvl1pPr algn="l" rtl="0" eaLnBrk="0" fontAlgn="base" hangingPunct="0">
        <a:spcBef>
          <a:spcPct val="0"/>
        </a:spcBef>
        <a:spcAft>
          <a:spcPct val="0"/>
        </a:spcAft>
        <a:defRPr sz="7800"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7800">
          <a:solidFill>
            <a:schemeClr val="tx2"/>
          </a:solidFill>
          <a:latin typeface="Arial" charset="0"/>
          <a:cs typeface="Arial" charset="0"/>
        </a:defRPr>
      </a:lvl2pPr>
      <a:lvl3pPr algn="l" rtl="0" eaLnBrk="0" fontAlgn="base" hangingPunct="0">
        <a:spcBef>
          <a:spcPct val="0"/>
        </a:spcBef>
        <a:spcAft>
          <a:spcPct val="0"/>
        </a:spcAft>
        <a:defRPr sz="7800">
          <a:solidFill>
            <a:schemeClr val="tx2"/>
          </a:solidFill>
          <a:latin typeface="Arial" charset="0"/>
          <a:cs typeface="Arial" charset="0"/>
        </a:defRPr>
      </a:lvl3pPr>
      <a:lvl4pPr algn="l" rtl="0" eaLnBrk="0" fontAlgn="base" hangingPunct="0">
        <a:spcBef>
          <a:spcPct val="0"/>
        </a:spcBef>
        <a:spcAft>
          <a:spcPct val="0"/>
        </a:spcAft>
        <a:defRPr sz="7800">
          <a:solidFill>
            <a:schemeClr val="tx2"/>
          </a:solidFill>
          <a:latin typeface="Arial" charset="0"/>
          <a:cs typeface="Arial" charset="0"/>
        </a:defRPr>
      </a:lvl4pPr>
      <a:lvl5pPr algn="l" rtl="0" eaLnBrk="0" fontAlgn="base" hangingPunct="0">
        <a:spcBef>
          <a:spcPct val="0"/>
        </a:spcBef>
        <a:spcAft>
          <a:spcPct val="0"/>
        </a:spcAft>
        <a:defRPr sz="7800">
          <a:solidFill>
            <a:schemeClr val="tx2"/>
          </a:solidFill>
          <a:latin typeface="Arial" charset="0"/>
          <a:cs typeface="Arial" charset="0"/>
        </a:defRPr>
      </a:lvl5pPr>
      <a:lvl6pPr marL="888164" algn="l" rtl="0" fontAlgn="base">
        <a:spcBef>
          <a:spcPct val="0"/>
        </a:spcBef>
        <a:spcAft>
          <a:spcPct val="0"/>
        </a:spcAft>
        <a:defRPr sz="7800">
          <a:solidFill>
            <a:schemeClr val="tx2"/>
          </a:solidFill>
          <a:latin typeface="Arial" charset="0"/>
          <a:cs typeface="Arial" charset="0"/>
        </a:defRPr>
      </a:lvl6pPr>
      <a:lvl7pPr marL="1776329" algn="l" rtl="0" fontAlgn="base">
        <a:spcBef>
          <a:spcPct val="0"/>
        </a:spcBef>
        <a:spcAft>
          <a:spcPct val="0"/>
        </a:spcAft>
        <a:defRPr sz="7800">
          <a:solidFill>
            <a:schemeClr val="tx2"/>
          </a:solidFill>
          <a:latin typeface="Arial" charset="0"/>
          <a:cs typeface="Arial" charset="0"/>
        </a:defRPr>
      </a:lvl7pPr>
      <a:lvl8pPr marL="2664494" algn="l" rtl="0" fontAlgn="base">
        <a:spcBef>
          <a:spcPct val="0"/>
        </a:spcBef>
        <a:spcAft>
          <a:spcPct val="0"/>
        </a:spcAft>
        <a:defRPr sz="7800">
          <a:solidFill>
            <a:schemeClr val="tx2"/>
          </a:solidFill>
          <a:latin typeface="Arial" charset="0"/>
          <a:cs typeface="Arial" charset="0"/>
        </a:defRPr>
      </a:lvl8pPr>
      <a:lvl9pPr marL="3552658" algn="l" rtl="0" fontAlgn="base">
        <a:spcBef>
          <a:spcPct val="0"/>
        </a:spcBef>
        <a:spcAft>
          <a:spcPct val="0"/>
        </a:spcAft>
        <a:defRPr sz="7800">
          <a:solidFill>
            <a:schemeClr val="tx2"/>
          </a:solidFill>
          <a:latin typeface="Arial" charset="0"/>
          <a:cs typeface="Arial" charset="0"/>
        </a:defRPr>
      </a:lvl9pPr>
    </p:titleStyle>
    <p:bodyStyle>
      <a:lvl1pPr marL="709298" indent="-496509" algn="l" rtl="0" eaLnBrk="0" fontAlgn="base" hangingPunct="0">
        <a:spcBef>
          <a:spcPts val="582"/>
        </a:spcBef>
        <a:spcAft>
          <a:spcPct val="0"/>
        </a:spcAft>
        <a:buFont typeface="Georgia" pitchFamily="18" charset="0"/>
        <a:buChar char="•"/>
        <a:defRPr sz="6200" kern="1200">
          <a:solidFill>
            <a:schemeClr val="tx1"/>
          </a:solidFill>
          <a:latin typeface="Arial" pitchFamily="34" charset="0"/>
          <a:ea typeface="+mn-ea"/>
          <a:cs typeface="Arial" pitchFamily="34" charset="0"/>
        </a:defRPr>
      </a:lvl1pPr>
      <a:lvl2pPr marL="1276737" indent="-478006" algn="l" rtl="0" eaLnBrk="0" fontAlgn="base" hangingPunct="0">
        <a:spcBef>
          <a:spcPts val="582"/>
        </a:spcBef>
        <a:spcAft>
          <a:spcPct val="0"/>
        </a:spcAft>
        <a:buClr>
          <a:schemeClr val="tx2"/>
        </a:buClr>
        <a:buFont typeface="Courier New" pitchFamily="49" charset="0"/>
        <a:buChar char="o"/>
        <a:defRPr sz="5400" kern="1200">
          <a:solidFill>
            <a:schemeClr val="tx1"/>
          </a:solidFill>
          <a:latin typeface="Arial" pitchFamily="34" charset="0"/>
          <a:ea typeface="+mn-ea"/>
          <a:cs typeface="Arial" pitchFamily="34" charset="0"/>
        </a:defRPr>
      </a:lvl2pPr>
      <a:lvl3pPr marL="1791750" indent="-425579" algn="l" rtl="0" eaLnBrk="0" fontAlgn="base" hangingPunct="0">
        <a:spcBef>
          <a:spcPts val="582"/>
        </a:spcBef>
        <a:spcAft>
          <a:spcPct val="0"/>
        </a:spcAft>
        <a:buClr>
          <a:schemeClr val="accent2"/>
        </a:buClr>
        <a:buFont typeface="Wingdings 2" pitchFamily="18" charset="2"/>
        <a:buChar char=""/>
        <a:defRPr sz="5100" kern="1200">
          <a:solidFill>
            <a:schemeClr val="tx1"/>
          </a:solidFill>
          <a:latin typeface="Arial" pitchFamily="34" charset="0"/>
          <a:ea typeface="+mn-ea"/>
          <a:cs typeface="Arial" pitchFamily="34" charset="0"/>
        </a:defRPr>
      </a:lvl3pPr>
      <a:lvl4pPr marL="2291342" indent="-388572" algn="l" rtl="0" eaLnBrk="0" fontAlgn="base" hangingPunct="0">
        <a:spcBef>
          <a:spcPts val="582"/>
        </a:spcBef>
        <a:spcAft>
          <a:spcPct val="0"/>
        </a:spcAft>
        <a:buClr>
          <a:schemeClr val="tx2"/>
        </a:buClr>
        <a:buFont typeface="Wingdings 2" pitchFamily="18" charset="2"/>
        <a:buChar char=""/>
        <a:defRPr sz="4700" kern="1200">
          <a:solidFill>
            <a:schemeClr val="tx1"/>
          </a:solidFill>
          <a:latin typeface="Arial" pitchFamily="34" charset="0"/>
          <a:ea typeface="+mn-ea"/>
          <a:cs typeface="Arial" pitchFamily="34" charset="0"/>
        </a:defRPr>
      </a:lvl4pPr>
      <a:lvl5pPr marL="2698418" indent="-354650" algn="l" rtl="0" eaLnBrk="0" fontAlgn="base" hangingPunct="0">
        <a:spcBef>
          <a:spcPts val="582"/>
        </a:spcBef>
        <a:spcAft>
          <a:spcPct val="0"/>
        </a:spcAft>
        <a:buClr>
          <a:schemeClr val="accent2"/>
        </a:buClr>
        <a:buFont typeface="Georgia" pitchFamily="18" charset="0"/>
        <a:buChar char="▫"/>
        <a:defRPr sz="3900" kern="1200">
          <a:solidFill>
            <a:schemeClr val="tx1"/>
          </a:solidFill>
          <a:latin typeface="Arial" pitchFamily="34" charset="0"/>
          <a:ea typeface="+mn-ea"/>
          <a:cs typeface="Arial" pitchFamily="34" charset="0"/>
        </a:defRPr>
      </a:lvl5pPr>
      <a:lvl6pPr marL="3126339" indent="-355266" algn="l" rtl="0" eaLnBrk="1" latinLnBrk="0" hangingPunct="1">
        <a:spcBef>
          <a:spcPts val="582"/>
        </a:spcBef>
        <a:buClr>
          <a:schemeClr val="accent3"/>
        </a:buClr>
        <a:buFont typeface="Georgia"/>
        <a:buChar char="▫"/>
        <a:defRPr kumimoji="0" sz="3500" kern="1200">
          <a:solidFill>
            <a:schemeClr val="accent3"/>
          </a:solidFill>
          <a:latin typeface="+mn-lt"/>
          <a:ea typeface="+mn-ea"/>
          <a:cs typeface="+mn-cs"/>
        </a:defRPr>
      </a:lvl6pPr>
      <a:lvl7pPr marL="3552658" indent="-355266" algn="l" rtl="0" eaLnBrk="1" latinLnBrk="0" hangingPunct="1">
        <a:spcBef>
          <a:spcPts val="582"/>
        </a:spcBef>
        <a:buClr>
          <a:schemeClr val="accent3"/>
        </a:buClr>
        <a:buFont typeface="Georgia"/>
        <a:buChar char="▫"/>
        <a:defRPr kumimoji="0" sz="3100" kern="1200">
          <a:solidFill>
            <a:schemeClr val="accent3"/>
          </a:solidFill>
          <a:latin typeface="+mn-lt"/>
          <a:ea typeface="+mn-ea"/>
          <a:cs typeface="+mn-cs"/>
        </a:defRPr>
      </a:lvl7pPr>
      <a:lvl8pPr marL="3943451" indent="-355266" algn="l" rtl="0" eaLnBrk="1" latinLnBrk="0" hangingPunct="1">
        <a:spcBef>
          <a:spcPts val="582"/>
        </a:spcBef>
        <a:buClr>
          <a:schemeClr val="accent3"/>
        </a:buClr>
        <a:buFont typeface="Georgia"/>
        <a:buChar char="◦"/>
        <a:defRPr kumimoji="0" sz="2900" kern="1200">
          <a:solidFill>
            <a:schemeClr val="accent3"/>
          </a:solidFill>
          <a:latin typeface="+mn-lt"/>
          <a:ea typeface="+mn-ea"/>
          <a:cs typeface="+mn-cs"/>
        </a:defRPr>
      </a:lvl8pPr>
      <a:lvl9pPr marL="4352006" indent="-355266" algn="l" rtl="0" eaLnBrk="1" latinLnBrk="0" hangingPunct="1">
        <a:spcBef>
          <a:spcPts val="582"/>
        </a:spcBef>
        <a:buClr>
          <a:schemeClr val="accent3"/>
        </a:buClr>
        <a:buFont typeface="Georgia"/>
        <a:buChar char="◦"/>
        <a:defRPr kumimoji="0" sz="27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888164" algn="l" rtl="0" eaLnBrk="1" latinLnBrk="0" hangingPunct="1">
        <a:defRPr kumimoji="0" kern="1200">
          <a:solidFill>
            <a:schemeClr val="tx1"/>
          </a:solidFill>
          <a:latin typeface="+mn-lt"/>
          <a:ea typeface="+mn-ea"/>
          <a:cs typeface="+mn-cs"/>
        </a:defRPr>
      </a:lvl2pPr>
      <a:lvl3pPr marL="1776329" algn="l" rtl="0" eaLnBrk="1" latinLnBrk="0" hangingPunct="1">
        <a:defRPr kumimoji="0" kern="1200">
          <a:solidFill>
            <a:schemeClr val="tx1"/>
          </a:solidFill>
          <a:latin typeface="+mn-lt"/>
          <a:ea typeface="+mn-ea"/>
          <a:cs typeface="+mn-cs"/>
        </a:defRPr>
      </a:lvl3pPr>
      <a:lvl4pPr marL="2664494" algn="l" rtl="0" eaLnBrk="1" latinLnBrk="0" hangingPunct="1">
        <a:defRPr kumimoji="0" kern="1200">
          <a:solidFill>
            <a:schemeClr val="tx1"/>
          </a:solidFill>
          <a:latin typeface="+mn-lt"/>
          <a:ea typeface="+mn-ea"/>
          <a:cs typeface="+mn-cs"/>
        </a:defRPr>
      </a:lvl4pPr>
      <a:lvl5pPr marL="3552658" algn="l" rtl="0" eaLnBrk="1" latinLnBrk="0" hangingPunct="1">
        <a:defRPr kumimoji="0" kern="1200">
          <a:solidFill>
            <a:schemeClr val="tx1"/>
          </a:solidFill>
          <a:latin typeface="+mn-lt"/>
          <a:ea typeface="+mn-ea"/>
          <a:cs typeface="+mn-cs"/>
        </a:defRPr>
      </a:lvl5pPr>
      <a:lvl6pPr marL="4440823" algn="l" rtl="0" eaLnBrk="1" latinLnBrk="0" hangingPunct="1">
        <a:defRPr kumimoji="0" kern="1200">
          <a:solidFill>
            <a:schemeClr val="tx1"/>
          </a:solidFill>
          <a:latin typeface="+mn-lt"/>
          <a:ea typeface="+mn-ea"/>
          <a:cs typeface="+mn-cs"/>
        </a:defRPr>
      </a:lvl6pPr>
      <a:lvl7pPr marL="5328987" algn="l" rtl="0" eaLnBrk="1" latinLnBrk="0" hangingPunct="1">
        <a:defRPr kumimoji="0" kern="1200">
          <a:solidFill>
            <a:schemeClr val="tx1"/>
          </a:solidFill>
          <a:latin typeface="+mn-lt"/>
          <a:ea typeface="+mn-ea"/>
          <a:cs typeface="+mn-cs"/>
        </a:defRPr>
      </a:lvl7pPr>
      <a:lvl8pPr marL="6217152" algn="l" rtl="0" eaLnBrk="1" latinLnBrk="0" hangingPunct="1">
        <a:defRPr kumimoji="0" kern="1200">
          <a:solidFill>
            <a:schemeClr val="tx1"/>
          </a:solidFill>
          <a:latin typeface="+mn-lt"/>
          <a:ea typeface="+mn-ea"/>
          <a:cs typeface="+mn-cs"/>
        </a:defRPr>
      </a:lvl8pPr>
      <a:lvl9pPr marL="7105317"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ctrTitle"/>
          </p:nvPr>
        </p:nvSpPr>
        <p:spPr>
          <a:xfrm>
            <a:off x="520700" y="4883154"/>
            <a:ext cx="17221200" cy="1873250"/>
          </a:xfrm>
        </p:spPr>
        <p:txBody>
          <a:bodyPr/>
          <a:lstStyle/>
          <a:p>
            <a:pPr eaLnBrk="1" hangingPunct="1"/>
            <a:r>
              <a:rPr lang="en-US" dirty="0" smtClean="0">
                <a:latin typeface="Arial" charset="0"/>
                <a:cs typeface="Arial" charset="0"/>
              </a:rPr>
              <a:t>Federal Updates &amp; The FAFSA</a:t>
            </a:r>
          </a:p>
        </p:txBody>
      </p:sp>
      <p:sp>
        <p:nvSpPr>
          <p:cNvPr id="4"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198913060"/>
              </p:ext>
            </p:extLst>
          </p:nvPr>
        </p:nvGraphicFramePr>
        <p:xfrm>
          <a:off x="520700" y="10266881"/>
          <a:ext cx="8077200" cy="2941119"/>
        </p:xfrm>
        <a:graphic>
          <a:graphicData uri="http://schemas.openxmlformats.org/presentationml/2006/ole">
            <mc:AlternateContent xmlns:mc="http://schemas.openxmlformats.org/markup-compatibility/2006">
              <mc:Choice xmlns:v="urn:schemas-microsoft-com:vml" Requires="v">
                <p:oleObj spid="_x0000_s1086" name="Document" r:id="rId4" imgW="5894334" imgH="2146152" progId="">
                  <p:embed/>
                </p:oleObj>
              </mc:Choice>
              <mc:Fallback>
                <p:oleObj name="Document" r:id="rId4" imgW="5894334" imgH="2146152" progId="">
                  <p:embed/>
                  <p:pic>
                    <p:nvPicPr>
                      <p:cNvPr id="0"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10266881"/>
                        <a:ext cx="8077200" cy="29411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bwMode="auto">
          <a:xfrm>
            <a:off x="914400" y="1219200"/>
            <a:ext cx="171450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r>
              <a:rPr lang="en-US" altLang="en-US" b="1" dirty="0" smtClean="0">
                <a:latin typeface="Arial" panose="020B0604020202020204" pitchFamily="34" charset="0"/>
                <a:cs typeface="Arial" panose="020B0604020202020204" pitchFamily="34" charset="0"/>
              </a:rPr>
              <a:t>Mid-Cycle Changes</a:t>
            </a:r>
          </a:p>
        </p:txBody>
      </p:sp>
      <p:sp>
        <p:nvSpPr>
          <p:cNvPr id="11268" name="Content Placeholder 1"/>
          <p:cNvSpPr txBox="1">
            <a:spLocks/>
          </p:cNvSpPr>
          <p:nvPr/>
        </p:nvSpPr>
        <p:spPr bwMode="auto">
          <a:xfrm>
            <a:off x="914400" y="3733800"/>
            <a:ext cx="16459200" cy="929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indent="0">
              <a:spcBef>
                <a:spcPct val="20000"/>
              </a:spcBef>
            </a:pPr>
            <a:r>
              <a:rPr lang="en-US" altLang="en-US" sz="7000" b="1" dirty="0" smtClean="0">
                <a:solidFill>
                  <a:srgbClr val="2F7091"/>
                </a:solidFill>
                <a:latin typeface="Arial" panose="020B0604020202020204" pitchFamily="34" charset="0"/>
                <a:cs typeface="Arial" panose="020B0604020202020204" pitchFamily="34" charset="0"/>
              </a:rPr>
              <a:t>Integration with College Scorecard</a:t>
            </a:r>
            <a:endParaRPr lang="en-US" altLang="en-US" sz="7000" b="1" dirty="0">
              <a:solidFill>
                <a:srgbClr val="2F7091"/>
              </a:solidFill>
              <a:latin typeface="Arial" panose="020B0604020202020204" pitchFamily="34" charset="0"/>
              <a:cs typeface="Arial" panose="020B0604020202020204" pitchFamily="34" charset="0"/>
            </a:endParaRPr>
          </a:p>
          <a:p>
            <a:pPr marL="857250" indent="-857250">
              <a:spcBef>
                <a:spcPct val="20000"/>
              </a:spcBef>
              <a:buFont typeface="Arial" panose="020B0604020202020204" pitchFamily="34" charset="0"/>
              <a:buChar char="•"/>
            </a:pPr>
            <a:r>
              <a:rPr lang="en-US" altLang="en-US" sz="6000" dirty="0" smtClean="0">
                <a:latin typeface="Arial" panose="020B0604020202020204" pitchFamily="34" charset="0"/>
                <a:cs typeface="Arial" panose="020B0604020202020204" pitchFamily="34" charset="0"/>
              </a:rPr>
              <a:t>FAFSA applicants can link to the College Score Card website</a:t>
            </a:r>
          </a:p>
          <a:p>
            <a:pPr marL="857250" indent="-857250">
              <a:spcBef>
                <a:spcPct val="20000"/>
              </a:spcBef>
              <a:buFont typeface="Arial" panose="020B0604020202020204" pitchFamily="34" charset="0"/>
              <a:buChar char="•"/>
            </a:pPr>
            <a:r>
              <a:rPr lang="en-US" altLang="en-US" sz="6000" dirty="0" smtClean="0">
                <a:latin typeface="Arial" panose="020B0604020202020204" pitchFamily="34" charset="0"/>
                <a:cs typeface="Arial" panose="020B0604020202020204" pitchFamily="34" charset="0"/>
              </a:rPr>
              <a:t>Transfer up to ten college selections into the FAFSA</a:t>
            </a:r>
          </a:p>
          <a:p>
            <a:pPr marL="0" indent="0">
              <a:spcBef>
                <a:spcPct val="20000"/>
              </a:spcBef>
            </a:pPr>
            <a:endParaRPr lang="en-US" altLang="en-US" sz="6000" dirty="0">
              <a:latin typeface="Arial" panose="020B0604020202020204" pitchFamily="34" charset="0"/>
              <a:cs typeface="Arial" panose="020B0604020202020204" pitchFamily="34" charset="0"/>
            </a:endParaRPr>
          </a:p>
          <a:p>
            <a:pPr marL="0" indent="0">
              <a:spcBef>
                <a:spcPct val="20000"/>
              </a:spcBef>
            </a:pPr>
            <a:endParaRPr lang="en-US" altLang="en-US" sz="6000" dirty="0" smtClean="0">
              <a:latin typeface="Arial" panose="020B0604020202020204" pitchFamily="34" charset="0"/>
              <a:cs typeface="Arial" panose="020B0604020202020204" pitchFamily="34" charset="0"/>
            </a:endParaRPr>
          </a:p>
          <a:p>
            <a:pPr marL="0" indent="0" algn="ctr">
              <a:spcBef>
                <a:spcPct val="20000"/>
              </a:spcBef>
            </a:pPr>
            <a:r>
              <a:rPr lang="en-US" altLang="en-US" sz="6000" dirty="0" smtClean="0">
                <a:solidFill>
                  <a:srgbClr val="0070C0"/>
                </a:solidFill>
                <a:latin typeface="Arial" panose="020B0604020202020204" pitchFamily="34" charset="0"/>
                <a:cs typeface="Arial" panose="020B0604020202020204" pitchFamily="34" charset="0"/>
              </a:rPr>
              <a:t>collegescorecard.ed.gov</a:t>
            </a:r>
            <a:endParaRPr lang="en-US" altLang="en-US" sz="6400" dirty="0">
              <a:solidFill>
                <a:srgbClr val="0070C0"/>
              </a:solidFill>
              <a:latin typeface="Arial" panose="020B0604020202020204" pitchFamily="34" charset="0"/>
              <a:cs typeface="Arial" panose="020B0604020202020204" pitchFamily="34" charset="0"/>
            </a:endParaRPr>
          </a:p>
        </p:txBody>
      </p:sp>
      <p:sp>
        <p:nvSpPr>
          <p:cNvPr id="4"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83363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fade">
                                      <p:cBhvr>
                                        <p:cTn id="7" dur="500"/>
                                        <p:tgtEl>
                                          <p:spTgt spid="11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8">
                                            <p:txEl>
                                              <p:pRg st="1" end="1"/>
                                            </p:txEl>
                                          </p:spTgt>
                                        </p:tgtEl>
                                        <p:attrNameLst>
                                          <p:attrName>style.visibility</p:attrName>
                                        </p:attrNameLst>
                                      </p:cBhvr>
                                      <p:to>
                                        <p:strVal val="visible"/>
                                      </p:to>
                                    </p:set>
                                    <p:animEffect transition="in" filter="fade">
                                      <p:cBhvr>
                                        <p:cTn id="12" dur="500"/>
                                        <p:tgtEl>
                                          <p:spTgt spid="11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8">
                                            <p:txEl>
                                              <p:pRg st="2" end="2"/>
                                            </p:txEl>
                                          </p:spTgt>
                                        </p:tgtEl>
                                        <p:attrNameLst>
                                          <p:attrName>style.visibility</p:attrName>
                                        </p:attrNameLst>
                                      </p:cBhvr>
                                      <p:to>
                                        <p:strVal val="visible"/>
                                      </p:to>
                                    </p:set>
                                    <p:animEffect transition="in" filter="fade">
                                      <p:cBhvr>
                                        <p:cTn id="17" dur="500"/>
                                        <p:tgtEl>
                                          <p:spTgt spid="112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8">
                                            <p:txEl>
                                              <p:pRg st="5" end="5"/>
                                            </p:txEl>
                                          </p:spTgt>
                                        </p:tgtEl>
                                        <p:attrNameLst>
                                          <p:attrName>style.visibility</p:attrName>
                                        </p:attrNameLst>
                                      </p:cBhvr>
                                      <p:to>
                                        <p:strVal val="visible"/>
                                      </p:to>
                                    </p:set>
                                    <p:animEffect transition="in" filter="fade">
                                      <p:cBhvr>
                                        <p:cTn id="22" dur="500"/>
                                        <p:tgtEl>
                                          <p:spTgt spid="112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bwMode="auto">
          <a:xfrm>
            <a:off x="914400" y="1371600"/>
            <a:ext cx="173736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r>
              <a:rPr lang="en-US" altLang="en-US" sz="6000" b="1" dirty="0" smtClean="0">
                <a:latin typeface="Arial" panose="020B0604020202020204" pitchFamily="34" charset="0"/>
                <a:cs typeface="Arial" panose="020B0604020202020204" pitchFamily="34" charset="0"/>
              </a:rPr>
              <a:t>Federal Student Aid ID (FSA ID) Enhancements</a:t>
            </a:r>
          </a:p>
        </p:txBody>
      </p:sp>
      <p:sp>
        <p:nvSpPr>
          <p:cNvPr id="11268" name="Content Placeholder 1"/>
          <p:cNvSpPr txBox="1">
            <a:spLocks/>
          </p:cNvSpPr>
          <p:nvPr/>
        </p:nvSpPr>
        <p:spPr bwMode="auto">
          <a:xfrm>
            <a:off x="914400" y="3733800"/>
            <a:ext cx="16459200" cy="929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indent="0">
              <a:spcBef>
                <a:spcPct val="20000"/>
              </a:spcBef>
            </a:pPr>
            <a:r>
              <a:rPr lang="en-US" altLang="en-US" sz="7000" b="1" dirty="0" smtClean="0">
                <a:solidFill>
                  <a:srgbClr val="2F7091"/>
                </a:solidFill>
                <a:latin typeface="Arial" panose="020B0604020202020204" pitchFamily="34" charset="0"/>
                <a:cs typeface="Arial" panose="020B0604020202020204" pitchFamily="34" charset="0"/>
              </a:rPr>
              <a:t>SMS/text messaging option for performing certain actions</a:t>
            </a:r>
            <a:endParaRPr lang="en-US" altLang="en-US" sz="7000" b="1" dirty="0">
              <a:solidFill>
                <a:srgbClr val="2F7091"/>
              </a:solidFill>
              <a:latin typeface="Arial" panose="020B0604020202020204" pitchFamily="34" charset="0"/>
              <a:cs typeface="Arial" panose="020B0604020202020204" pitchFamily="34" charset="0"/>
            </a:endParaRPr>
          </a:p>
          <a:p>
            <a:pPr marL="857250" indent="-857250">
              <a:spcBef>
                <a:spcPct val="20000"/>
              </a:spcBef>
              <a:buFont typeface="Arial" panose="020B0604020202020204" pitchFamily="34" charset="0"/>
              <a:buChar char="•"/>
            </a:pPr>
            <a:r>
              <a:rPr lang="en-US" altLang="en-US" sz="6000" dirty="0" smtClean="0">
                <a:latin typeface="Arial" panose="020B0604020202020204" pitchFamily="34" charset="0"/>
                <a:cs typeface="Arial" panose="020B0604020202020204" pitchFamily="34" charset="0"/>
              </a:rPr>
              <a:t>Resetting forgotten password</a:t>
            </a:r>
          </a:p>
          <a:p>
            <a:pPr marL="857250" indent="-857250">
              <a:spcBef>
                <a:spcPct val="20000"/>
              </a:spcBef>
              <a:buFont typeface="Arial" panose="020B0604020202020204" pitchFamily="34" charset="0"/>
              <a:buChar char="•"/>
            </a:pPr>
            <a:r>
              <a:rPr lang="en-US" altLang="en-US" sz="6000" dirty="0" smtClean="0">
                <a:latin typeface="Arial" panose="020B0604020202020204" pitchFamily="34" charset="0"/>
                <a:cs typeface="Arial" panose="020B0604020202020204" pitchFamily="34" charset="0"/>
              </a:rPr>
              <a:t>Retrieving forgotten username</a:t>
            </a:r>
          </a:p>
          <a:p>
            <a:pPr marL="857250" indent="-857250">
              <a:spcBef>
                <a:spcPct val="20000"/>
              </a:spcBef>
              <a:buFont typeface="Arial" panose="020B0604020202020204" pitchFamily="34" charset="0"/>
              <a:buChar char="•"/>
            </a:pPr>
            <a:r>
              <a:rPr lang="en-US" altLang="en-US" sz="6000" dirty="0" smtClean="0">
                <a:latin typeface="Arial" panose="020B0604020202020204" pitchFamily="34" charset="0"/>
                <a:cs typeface="Arial" panose="020B0604020202020204" pitchFamily="34" charset="0"/>
              </a:rPr>
              <a:t>Unlocking an account</a:t>
            </a:r>
            <a:endParaRPr lang="en-US" altLang="en-US" sz="6400" dirty="0">
              <a:latin typeface="Arial" panose="020B0604020202020204" pitchFamily="34" charset="0"/>
              <a:cs typeface="Arial" panose="020B0604020202020204" pitchFamily="34" charset="0"/>
            </a:endParaRPr>
          </a:p>
        </p:txBody>
      </p:sp>
      <p:sp>
        <p:nvSpPr>
          <p:cNvPr id="4"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81931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fade">
                                      <p:cBhvr>
                                        <p:cTn id="7" dur="500"/>
                                        <p:tgtEl>
                                          <p:spTgt spid="11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8">
                                            <p:txEl>
                                              <p:pRg st="1" end="1"/>
                                            </p:txEl>
                                          </p:spTgt>
                                        </p:tgtEl>
                                        <p:attrNameLst>
                                          <p:attrName>style.visibility</p:attrName>
                                        </p:attrNameLst>
                                      </p:cBhvr>
                                      <p:to>
                                        <p:strVal val="visible"/>
                                      </p:to>
                                    </p:set>
                                    <p:animEffect transition="in" filter="fade">
                                      <p:cBhvr>
                                        <p:cTn id="12" dur="500"/>
                                        <p:tgtEl>
                                          <p:spTgt spid="11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8">
                                            <p:txEl>
                                              <p:pRg st="2" end="2"/>
                                            </p:txEl>
                                          </p:spTgt>
                                        </p:tgtEl>
                                        <p:attrNameLst>
                                          <p:attrName>style.visibility</p:attrName>
                                        </p:attrNameLst>
                                      </p:cBhvr>
                                      <p:to>
                                        <p:strVal val="visible"/>
                                      </p:to>
                                    </p:set>
                                    <p:animEffect transition="in" filter="fade">
                                      <p:cBhvr>
                                        <p:cTn id="17" dur="500"/>
                                        <p:tgtEl>
                                          <p:spTgt spid="112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8">
                                            <p:txEl>
                                              <p:pRg st="3" end="3"/>
                                            </p:txEl>
                                          </p:spTgt>
                                        </p:tgtEl>
                                        <p:attrNameLst>
                                          <p:attrName>style.visibility</p:attrName>
                                        </p:attrNameLst>
                                      </p:cBhvr>
                                      <p:to>
                                        <p:strVal val="visible"/>
                                      </p:to>
                                    </p:set>
                                    <p:animEffect transition="in" filter="fade">
                                      <p:cBhvr>
                                        <p:cTn id="22" dur="500"/>
                                        <p:tgtEl>
                                          <p:spTgt spid="112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bwMode="auto">
          <a:xfrm>
            <a:off x="914400" y="1219200"/>
            <a:ext cx="171450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r>
              <a:rPr lang="en-US" altLang="en-US" b="1" dirty="0" smtClean="0">
                <a:latin typeface="Arial" panose="020B0604020202020204" pitchFamily="34" charset="0"/>
                <a:cs typeface="Arial" panose="020B0604020202020204" pitchFamily="34" charset="0"/>
              </a:rPr>
              <a:t>FSA ID Enhancements</a:t>
            </a:r>
          </a:p>
        </p:txBody>
      </p:sp>
      <p:sp>
        <p:nvSpPr>
          <p:cNvPr id="11268" name="Content Placeholder 1"/>
          <p:cNvSpPr txBox="1">
            <a:spLocks/>
          </p:cNvSpPr>
          <p:nvPr/>
        </p:nvSpPr>
        <p:spPr bwMode="auto">
          <a:xfrm>
            <a:off x="914400" y="3733800"/>
            <a:ext cx="16459200" cy="929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indent="0">
              <a:spcBef>
                <a:spcPct val="20000"/>
              </a:spcBef>
            </a:pPr>
            <a:r>
              <a:rPr lang="en-US" altLang="en-US" sz="6000" b="1" dirty="0" smtClean="0">
                <a:solidFill>
                  <a:srgbClr val="2F7091"/>
                </a:solidFill>
                <a:latin typeface="Arial" panose="020B0604020202020204" pitchFamily="34" charset="0"/>
                <a:cs typeface="Arial" panose="020B0604020202020204" pitchFamily="34" charset="0"/>
              </a:rPr>
              <a:t>“Significant Date” challenge question now optional</a:t>
            </a:r>
          </a:p>
          <a:p>
            <a:pPr marL="0" indent="0">
              <a:spcBef>
                <a:spcPct val="20000"/>
              </a:spcBef>
            </a:pPr>
            <a:endParaRPr lang="en-US" altLang="en-US" sz="4000" b="1" dirty="0" smtClean="0">
              <a:solidFill>
                <a:srgbClr val="2F7091"/>
              </a:solidFill>
              <a:latin typeface="Arial" panose="020B0604020202020204" pitchFamily="34" charset="0"/>
              <a:cs typeface="Arial" panose="020B0604020202020204" pitchFamily="34" charset="0"/>
            </a:endParaRPr>
          </a:p>
          <a:p>
            <a:pPr marL="0" indent="0">
              <a:spcBef>
                <a:spcPct val="20000"/>
              </a:spcBef>
            </a:pPr>
            <a:r>
              <a:rPr lang="en-US" altLang="en-US" sz="6000" b="1" dirty="0" smtClean="0">
                <a:solidFill>
                  <a:srgbClr val="2F7091"/>
                </a:solidFill>
                <a:latin typeface="Arial" panose="020B0604020202020204" pitchFamily="34" charset="0"/>
                <a:cs typeface="Arial" panose="020B0604020202020204" pitchFamily="34" charset="0"/>
              </a:rPr>
              <a:t>Option to link FSA PIN to FSA ID removed</a:t>
            </a:r>
          </a:p>
          <a:p>
            <a:pPr marL="0" indent="0">
              <a:spcBef>
                <a:spcPct val="20000"/>
              </a:spcBef>
            </a:pPr>
            <a:endParaRPr lang="en-US" altLang="en-US" sz="4000" b="1" dirty="0">
              <a:solidFill>
                <a:srgbClr val="2F7091"/>
              </a:solidFill>
              <a:latin typeface="Arial" panose="020B0604020202020204" pitchFamily="34" charset="0"/>
              <a:cs typeface="Arial" panose="020B0604020202020204" pitchFamily="34" charset="0"/>
            </a:endParaRPr>
          </a:p>
          <a:p>
            <a:pPr marL="0" indent="0">
              <a:spcBef>
                <a:spcPct val="20000"/>
              </a:spcBef>
            </a:pPr>
            <a:r>
              <a:rPr lang="en-US" altLang="en-US" sz="6000" b="1" dirty="0" smtClean="0">
                <a:solidFill>
                  <a:srgbClr val="2F7091"/>
                </a:solidFill>
                <a:latin typeface="Arial" panose="020B0604020202020204" pitchFamily="34" charset="0"/>
                <a:cs typeface="Arial" panose="020B0604020202020204" pitchFamily="34" charset="0"/>
              </a:rPr>
              <a:t>New USDE video tutorials</a:t>
            </a:r>
            <a:endParaRPr lang="en-US" altLang="en-US" sz="7000" b="1" dirty="0">
              <a:solidFill>
                <a:srgbClr val="2F7091"/>
              </a:solidFill>
              <a:latin typeface="Arial" panose="020B0604020202020204" pitchFamily="34" charset="0"/>
              <a:cs typeface="Arial" panose="020B0604020202020204" pitchFamily="34" charset="0"/>
            </a:endParaRPr>
          </a:p>
          <a:p>
            <a:pPr marL="857250" indent="-857250">
              <a:spcBef>
                <a:spcPct val="20000"/>
              </a:spcBef>
              <a:buFont typeface="Arial" panose="020B0604020202020204" pitchFamily="34" charset="0"/>
              <a:buChar char="•"/>
            </a:pPr>
            <a:r>
              <a:rPr lang="en-US" altLang="en-US" sz="6000" dirty="0" smtClean="0">
                <a:latin typeface="Arial" panose="020B0604020202020204" pitchFamily="34" charset="0"/>
                <a:cs typeface="Arial" panose="020B0604020202020204" pitchFamily="34" charset="0"/>
              </a:rPr>
              <a:t>How to Create Your FSA ID</a:t>
            </a:r>
          </a:p>
          <a:p>
            <a:pPr marL="857250" indent="-857250">
              <a:spcBef>
                <a:spcPct val="20000"/>
              </a:spcBef>
              <a:buFont typeface="Arial" panose="020B0604020202020204" pitchFamily="34" charset="0"/>
              <a:buChar char="•"/>
            </a:pPr>
            <a:r>
              <a:rPr lang="en-US" altLang="en-US" sz="6000" dirty="0" smtClean="0">
                <a:latin typeface="Arial" panose="020B0604020202020204" pitchFamily="34" charset="0"/>
                <a:cs typeface="Arial" panose="020B0604020202020204" pitchFamily="34" charset="0"/>
              </a:rPr>
              <a:t>How to Retrieve Your FSA ID Username</a:t>
            </a:r>
          </a:p>
          <a:p>
            <a:pPr marL="857250" indent="-857250">
              <a:spcBef>
                <a:spcPct val="20000"/>
              </a:spcBef>
              <a:buFont typeface="Arial" panose="020B0604020202020204" pitchFamily="34" charset="0"/>
              <a:buChar char="•"/>
            </a:pPr>
            <a:r>
              <a:rPr lang="en-US" altLang="en-US" sz="6000" dirty="0" smtClean="0">
                <a:latin typeface="Arial" panose="020B0604020202020204" pitchFamily="34" charset="0"/>
                <a:cs typeface="Arial" panose="020B0604020202020204" pitchFamily="34" charset="0"/>
              </a:rPr>
              <a:t>How to Reset Your FSA ID Password</a:t>
            </a:r>
            <a:endParaRPr lang="en-US" altLang="en-US" sz="6000" dirty="0">
              <a:latin typeface="Arial" panose="020B0604020202020204" pitchFamily="34" charset="0"/>
              <a:cs typeface="Arial" panose="020B0604020202020204" pitchFamily="34" charset="0"/>
            </a:endParaRPr>
          </a:p>
          <a:p>
            <a:pPr marL="0" indent="0">
              <a:spcBef>
                <a:spcPct val="20000"/>
              </a:spcBef>
            </a:pPr>
            <a:endParaRPr lang="en-US" altLang="en-US" sz="6000" b="1" dirty="0" smtClean="0">
              <a:solidFill>
                <a:srgbClr val="2F7091"/>
              </a:solidFill>
              <a:latin typeface="Arial" panose="020B0604020202020204" pitchFamily="34" charset="0"/>
              <a:cs typeface="Arial" panose="020B0604020202020204" pitchFamily="34" charset="0"/>
            </a:endParaRPr>
          </a:p>
          <a:p>
            <a:pPr marL="0" indent="0">
              <a:spcBef>
                <a:spcPct val="20000"/>
              </a:spcBef>
            </a:pPr>
            <a:endParaRPr lang="en-US" altLang="en-US" sz="6400" dirty="0">
              <a:latin typeface="Arial" panose="020B0604020202020204" pitchFamily="34" charset="0"/>
              <a:cs typeface="Arial" panose="020B0604020202020204" pitchFamily="34" charset="0"/>
            </a:endParaRPr>
          </a:p>
        </p:txBody>
      </p:sp>
      <p:sp>
        <p:nvSpPr>
          <p:cNvPr id="4"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1489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fade">
                                      <p:cBhvr>
                                        <p:cTn id="7" dur="500"/>
                                        <p:tgtEl>
                                          <p:spTgt spid="11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8">
                                            <p:txEl>
                                              <p:pRg st="2" end="2"/>
                                            </p:txEl>
                                          </p:spTgt>
                                        </p:tgtEl>
                                        <p:attrNameLst>
                                          <p:attrName>style.visibility</p:attrName>
                                        </p:attrNameLst>
                                      </p:cBhvr>
                                      <p:to>
                                        <p:strVal val="visible"/>
                                      </p:to>
                                    </p:set>
                                    <p:animEffect transition="in" filter="fade">
                                      <p:cBhvr>
                                        <p:cTn id="12" dur="500"/>
                                        <p:tgtEl>
                                          <p:spTgt spid="1126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8">
                                            <p:txEl>
                                              <p:pRg st="4" end="4"/>
                                            </p:txEl>
                                          </p:spTgt>
                                        </p:tgtEl>
                                        <p:attrNameLst>
                                          <p:attrName>style.visibility</p:attrName>
                                        </p:attrNameLst>
                                      </p:cBhvr>
                                      <p:to>
                                        <p:strVal val="visible"/>
                                      </p:to>
                                    </p:set>
                                    <p:animEffect transition="in" filter="fade">
                                      <p:cBhvr>
                                        <p:cTn id="17" dur="500"/>
                                        <p:tgtEl>
                                          <p:spTgt spid="1126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8">
                                            <p:txEl>
                                              <p:pRg st="5" end="5"/>
                                            </p:txEl>
                                          </p:spTgt>
                                        </p:tgtEl>
                                        <p:attrNameLst>
                                          <p:attrName>style.visibility</p:attrName>
                                        </p:attrNameLst>
                                      </p:cBhvr>
                                      <p:to>
                                        <p:strVal val="visible"/>
                                      </p:to>
                                    </p:set>
                                    <p:animEffect transition="in" filter="fade">
                                      <p:cBhvr>
                                        <p:cTn id="22" dur="500"/>
                                        <p:tgtEl>
                                          <p:spTgt spid="1126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268">
                                            <p:txEl>
                                              <p:pRg st="6" end="6"/>
                                            </p:txEl>
                                          </p:spTgt>
                                        </p:tgtEl>
                                        <p:attrNameLst>
                                          <p:attrName>style.visibility</p:attrName>
                                        </p:attrNameLst>
                                      </p:cBhvr>
                                      <p:to>
                                        <p:strVal val="visible"/>
                                      </p:to>
                                    </p:set>
                                    <p:animEffect transition="in" filter="fade">
                                      <p:cBhvr>
                                        <p:cTn id="27" dur="500"/>
                                        <p:tgtEl>
                                          <p:spTgt spid="1126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268">
                                            <p:txEl>
                                              <p:pRg st="7" end="7"/>
                                            </p:txEl>
                                          </p:spTgt>
                                        </p:tgtEl>
                                        <p:attrNameLst>
                                          <p:attrName>style.visibility</p:attrName>
                                        </p:attrNameLst>
                                      </p:cBhvr>
                                      <p:to>
                                        <p:strVal val="visible"/>
                                      </p:to>
                                    </p:set>
                                    <p:animEffect transition="in" filter="fade">
                                      <p:cBhvr>
                                        <p:cTn id="32" dur="500"/>
                                        <p:tgtEl>
                                          <p:spTgt spid="1126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3"/>
          <p:cNvSpPr txBox="1">
            <a:spLocks/>
          </p:cNvSpPr>
          <p:nvPr/>
        </p:nvSpPr>
        <p:spPr bwMode="auto">
          <a:xfrm>
            <a:off x="914400" y="3495676"/>
            <a:ext cx="14118109" cy="237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altLang="en-US" sz="8000" b="1" dirty="0" smtClean="0">
                <a:solidFill>
                  <a:srgbClr val="2F7091"/>
                </a:solidFill>
                <a:latin typeface="Arial" panose="020B0604020202020204" pitchFamily="34" charset="0"/>
              </a:rPr>
              <a:t>Financial Aid Toolkit</a:t>
            </a:r>
            <a:endParaRPr lang="en-US" altLang="en-US" sz="8000" b="1" dirty="0">
              <a:solidFill>
                <a:srgbClr val="2F7091"/>
              </a:solidFill>
              <a:latin typeface="Arial" panose="020B0604020202020204" pitchFamily="34" charset="0"/>
            </a:endParaRPr>
          </a:p>
        </p:txBody>
      </p:sp>
      <p:sp>
        <p:nvSpPr>
          <p:cNvPr id="6" name="Title 3"/>
          <p:cNvSpPr>
            <a:spLocks noGrp="1"/>
          </p:cNvSpPr>
          <p:nvPr>
            <p:ph type="title"/>
          </p:nvPr>
        </p:nvSpPr>
        <p:spPr bwMode="auto">
          <a:xfrm>
            <a:off x="914400" y="1219200"/>
            <a:ext cx="164592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r>
              <a:rPr lang="en-US" altLang="en-US" sz="7400" b="1" dirty="0" smtClean="0"/>
              <a:t>Materials &amp; Resources for Outreach</a:t>
            </a:r>
          </a:p>
        </p:txBody>
      </p:sp>
      <p:sp>
        <p:nvSpPr>
          <p:cNvPr id="5"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3287" y="4724400"/>
            <a:ext cx="11401425" cy="718185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7" name="Title 3"/>
          <p:cNvSpPr txBox="1">
            <a:spLocks/>
          </p:cNvSpPr>
          <p:nvPr/>
        </p:nvSpPr>
        <p:spPr bwMode="auto">
          <a:xfrm>
            <a:off x="3124200" y="11939588"/>
            <a:ext cx="12091090"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altLang="en-US" sz="8000" dirty="0" smtClean="0">
                <a:solidFill>
                  <a:srgbClr val="0070C0"/>
                </a:solidFill>
                <a:latin typeface="Arial" panose="020B0604020202020204" pitchFamily="34" charset="0"/>
                <a:cs typeface="Arial" panose="020B0604020202020204" pitchFamily="34" charset="0"/>
              </a:rPr>
              <a:t>FinancialAidToolkit.ed.gov</a:t>
            </a:r>
            <a:endParaRPr lang="en-US" altLang="en-US" sz="8000" b="1" dirty="0">
              <a:solidFill>
                <a:srgbClr val="2F7091"/>
              </a:solidFill>
              <a:latin typeface="Arial" panose="020B0604020202020204" pitchFamily="34" charset="0"/>
            </a:endParaRPr>
          </a:p>
        </p:txBody>
      </p:sp>
    </p:spTree>
    <p:extLst>
      <p:ext uri="{BB962C8B-B14F-4D97-AF65-F5344CB8AC3E}">
        <p14:creationId xmlns:p14="http://schemas.microsoft.com/office/powerpoint/2010/main" val="2086885476"/>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txBox="1">
            <a:spLocks/>
          </p:cNvSpPr>
          <p:nvPr/>
        </p:nvSpPr>
        <p:spPr bwMode="auto">
          <a:xfrm>
            <a:off x="914400" y="3505200"/>
            <a:ext cx="16459200" cy="967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indent="0">
              <a:spcBef>
                <a:spcPct val="20000"/>
              </a:spcBef>
            </a:pPr>
            <a:r>
              <a:rPr lang="en-US" altLang="en-US" sz="8000" b="1" dirty="0" smtClean="0">
                <a:solidFill>
                  <a:srgbClr val="2F7091"/>
                </a:solidFill>
                <a:latin typeface="Arial" panose="020B0604020202020204" pitchFamily="34" charset="0"/>
                <a:cs typeface="Arial" panose="020B0604020202020204" pitchFamily="34" charset="0"/>
              </a:rPr>
              <a:t>Financial Aid Toolkit</a:t>
            </a:r>
            <a:endParaRPr lang="en-US" altLang="en-US" sz="8000" b="1" dirty="0">
              <a:solidFill>
                <a:srgbClr val="2F7091"/>
              </a:solidFill>
              <a:latin typeface="Arial" panose="020B0604020202020204" pitchFamily="34" charset="0"/>
              <a:cs typeface="Arial" panose="020B0604020202020204" pitchFamily="34" charset="0"/>
            </a:endParaRPr>
          </a:p>
          <a:p>
            <a:pPr marL="685800" indent="-685800">
              <a:spcBef>
                <a:spcPct val="20000"/>
              </a:spcBef>
              <a:buFont typeface="Arial" panose="020B0604020202020204" pitchFamily="34" charset="0"/>
              <a:buChar char="•"/>
            </a:pPr>
            <a:r>
              <a:rPr lang="en-US" altLang="en-US" sz="4800" dirty="0" smtClean="0">
                <a:latin typeface="Arial" panose="020B0604020202020204" pitchFamily="34" charset="0"/>
                <a:cs typeface="Arial" panose="020B0604020202020204" pitchFamily="34" charset="0"/>
              </a:rPr>
              <a:t>Talking points</a:t>
            </a:r>
          </a:p>
          <a:p>
            <a:pPr marL="685800" indent="-685800">
              <a:spcBef>
                <a:spcPct val="20000"/>
              </a:spcBef>
              <a:buFont typeface="Arial" panose="020B0604020202020204" pitchFamily="34" charset="0"/>
              <a:buChar char="•"/>
            </a:pPr>
            <a:r>
              <a:rPr lang="en-US" altLang="en-US" sz="4800" dirty="0" smtClean="0">
                <a:latin typeface="Arial" panose="020B0604020202020204" pitchFamily="34" charset="0"/>
                <a:cs typeface="Arial" panose="020B0604020202020204" pitchFamily="34" charset="0"/>
              </a:rPr>
              <a:t>Table of FAFSA launch dates and tax years</a:t>
            </a:r>
          </a:p>
          <a:p>
            <a:pPr marL="685800" indent="-685800">
              <a:spcBef>
                <a:spcPct val="20000"/>
              </a:spcBef>
              <a:buFont typeface="Arial" panose="020B0604020202020204" pitchFamily="34" charset="0"/>
              <a:buChar char="•"/>
            </a:pPr>
            <a:r>
              <a:rPr lang="en-US" altLang="en-US" sz="4800" dirty="0" smtClean="0">
                <a:latin typeface="Arial" panose="020B0604020202020204" pitchFamily="34" charset="0"/>
                <a:cs typeface="Arial" panose="020B0604020202020204" pitchFamily="34" charset="0"/>
              </a:rPr>
              <a:t>Fact sheets for counselors, parents, and students</a:t>
            </a:r>
          </a:p>
          <a:p>
            <a:pPr marL="685800" indent="-685800">
              <a:spcBef>
                <a:spcPct val="20000"/>
              </a:spcBef>
              <a:buFont typeface="Arial" panose="020B0604020202020204" pitchFamily="34" charset="0"/>
              <a:buChar char="•"/>
            </a:pPr>
            <a:r>
              <a:rPr lang="en-US" altLang="en-US" sz="4800" dirty="0" smtClean="0">
                <a:latin typeface="Arial" panose="020B0604020202020204" pitchFamily="34" charset="0"/>
                <a:cs typeface="Arial" panose="020B0604020202020204" pitchFamily="34" charset="0"/>
              </a:rPr>
              <a:t>Outreach calendar</a:t>
            </a:r>
          </a:p>
          <a:p>
            <a:pPr marL="685800" indent="-685800">
              <a:spcBef>
                <a:spcPct val="20000"/>
              </a:spcBef>
              <a:buFont typeface="Arial" panose="020B0604020202020204" pitchFamily="34" charset="0"/>
              <a:buChar char="•"/>
            </a:pPr>
            <a:r>
              <a:rPr lang="en-US" altLang="en-US" sz="4800" dirty="0" smtClean="0">
                <a:latin typeface="Arial" panose="020B0604020202020204" pitchFamily="34" charset="0"/>
                <a:cs typeface="Arial" panose="020B0604020202020204" pitchFamily="34" charset="0"/>
              </a:rPr>
              <a:t>PowerPoint presentations</a:t>
            </a:r>
          </a:p>
          <a:p>
            <a:pPr marL="685800" indent="-685800">
              <a:spcBef>
                <a:spcPct val="20000"/>
              </a:spcBef>
              <a:buFont typeface="Arial" panose="020B0604020202020204" pitchFamily="34" charset="0"/>
              <a:buChar char="•"/>
            </a:pPr>
            <a:r>
              <a:rPr lang="en-US" altLang="en-US" sz="4800" dirty="0" smtClean="0">
                <a:latin typeface="Arial" panose="020B0604020202020204" pitchFamily="34" charset="0"/>
                <a:cs typeface="Arial" panose="020B0604020202020204" pitchFamily="34" charset="0"/>
              </a:rPr>
              <a:t>Information regarding upcoming webinars</a:t>
            </a:r>
            <a:endParaRPr lang="en-US" altLang="en-US" sz="4400" dirty="0">
              <a:latin typeface="Arial" panose="020B0604020202020204" pitchFamily="34" charset="0"/>
              <a:cs typeface="Arial" panose="020B0604020202020204" pitchFamily="34" charset="0"/>
            </a:endParaRPr>
          </a:p>
        </p:txBody>
      </p:sp>
      <p:sp>
        <p:nvSpPr>
          <p:cNvPr id="5" name="Title 3"/>
          <p:cNvSpPr>
            <a:spLocks noGrp="1"/>
          </p:cNvSpPr>
          <p:nvPr>
            <p:ph type="title"/>
          </p:nvPr>
        </p:nvSpPr>
        <p:spPr bwMode="auto">
          <a:xfrm>
            <a:off x="914400" y="1219200"/>
            <a:ext cx="164592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r>
              <a:rPr lang="en-US" altLang="en-US" sz="7400" b="1" dirty="0" smtClean="0"/>
              <a:t>Materials &amp; Resources for Outreach</a:t>
            </a:r>
          </a:p>
        </p:txBody>
      </p:sp>
      <p:sp>
        <p:nvSpPr>
          <p:cNvPr id="4"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3178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txBox="1">
            <a:spLocks/>
          </p:cNvSpPr>
          <p:nvPr/>
        </p:nvSpPr>
        <p:spPr bwMode="auto">
          <a:xfrm>
            <a:off x="914400" y="3505200"/>
            <a:ext cx="16459200" cy="967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indent="0">
              <a:spcBef>
                <a:spcPct val="20000"/>
              </a:spcBef>
            </a:pPr>
            <a:r>
              <a:rPr lang="en-US" altLang="en-US" sz="8000" b="1" dirty="0" smtClean="0">
                <a:solidFill>
                  <a:srgbClr val="2F7091"/>
                </a:solidFill>
                <a:latin typeface="Arial" panose="020B0604020202020204" pitchFamily="34" charset="0"/>
                <a:cs typeface="Arial" panose="020B0604020202020204" pitchFamily="34" charset="0"/>
              </a:rPr>
              <a:t>Financial Aid Toolkit – Resources</a:t>
            </a:r>
          </a:p>
          <a:p>
            <a:pPr marL="0" indent="0">
              <a:spcBef>
                <a:spcPct val="20000"/>
              </a:spcBef>
            </a:pPr>
            <a:endParaRPr lang="en-US" altLang="en-US" sz="8000" b="1" dirty="0">
              <a:solidFill>
                <a:srgbClr val="2F7091"/>
              </a:solidFill>
              <a:latin typeface="Arial" panose="020B0604020202020204" pitchFamily="34" charset="0"/>
              <a:cs typeface="Arial" panose="020B0604020202020204" pitchFamily="34" charset="0"/>
            </a:endParaRPr>
          </a:p>
          <a:p>
            <a:pPr marL="0" indent="0">
              <a:spcBef>
                <a:spcPct val="20000"/>
              </a:spcBef>
            </a:pPr>
            <a:endParaRPr lang="en-US" altLang="en-US" sz="8000" b="1" dirty="0" smtClean="0">
              <a:solidFill>
                <a:srgbClr val="2F7091"/>
              </a:solidFill>
              <a:latin typeface="Arial" panose="020B0604020202020204" pitchFamily="34" charset="0"/>
              <a:cs typeface="Arial" panose="020B0604020202020204" pitchFamily="34" charset="0"/>
            </a:endParaRPr>
          </a:p>
          <a:p>
            <a:pPr marL="0" indent="0">
              <a:spcBef>
                <a:spcPct val="20000"/>
              </a:spcBef>
            </a:pPr>
            <a:endParaRPr lang="en-US" altLang="en-US" sz="8000" b="1" dirty="0">
              <a:solidFill>
                <a:srgbClr val="2F7091"/>
              </a:solidFill>
              <a:latin typeface="Arial" panose="020B0604020202020204" pitchFamily="34" charset="0"/>
              <a:cs typeface="Arial" panose="020B0604020202020204" pitchFamily="34" charset="0"/>
            </a:endParaRPr>
          </a:p>
          <a:p>
            <a:pPr marL="0" indent="0">
              <a:spcBef>
                <a:spcPct val="20000"/>
              </a:spcBef>
            </a:pPr>
            <a:endParaRPr lang="en-US" altLang="en-US" sz="8000" b="1" dirty="0" smtClean="0">
              <a:solidFill>
                <a:srgbClr val="2F7091"/>
              </a:solidFill>
              <a:latin typeface="Arial" panose="020B0604020202020204" pitchFamily="34" charset="0"/>
              <a:cs typeface="Arial" panose="020B0604020202020204" pitchFamily="34" charset="0"/>
            </a:endParaRPr>
          </a:p>
          <a:p>
            <a:pPr marL="0" indent="0">
              <a:spcBef>
                <a:spcPct val="20000"/>
              </a:spcBef>
            </a:pPr>
            <a:endParaRPr lang="en-US" altLang="en-US" sz="8000" b="1" dirty="0">
              <a:solidFill>
                <a:srgbClr val="2F7091"/>
              </a:solidFill>
              <a:latin typeface="Arial" panose="020B0604020202020204" pitchFamily="34" charset="0"/>
              <a:cs typeface="Arial" panose="020B0604020202020204" pitchFamily="34" charset="0"/>
            </a:endParaRPr>
          </a:p>
          <a:p>
            <a:pPr marL="0" indent="0" algn="ctr">
              <a:spcBef>
                <a:spcPct val="20000"/>
              </a:spcBef>
            </a:pPr>
            <a:r>
              <a:rPr lang="en-US" altLang="en-US" sz="4800" dirty="0">
                <a:solidFill>
                  <a:srgbClr val="0070C0"/>
                </a:solidFill>
                <a:latin typeface="Arial" panose="020B0604020202020204" pitchFamily="34" charset="0"/>
                <a:cs typeface="Arial" panose="020B0604020202020204" pitchFamily="34" charset="0"/>
              </a:rPr>
              <a:t>FinancialAidToolkit.ed.gov/resources</a:t>
            </a:r>
            <a:endParaRPr lang="en-US" altLang="en-US" sz="4400" dirty="0">
              <a:latin typeface="Arial" panose="020B0604020202020204" pitchFamily="34" charset="0"/>
              <a:cs typeface="Arial" panose="020B0604020202020204" pitchFamily="34" charset="0"/>
            </a:endParaRPr>
          </a:p>
          <a:p>
            <a:pPr marL="0" indent="0">
              <a:spcBef>
                <a:spcPct val="20000"/>
              </a:spcBef>
            </a:pPr>
            <a:endParaRPr lang="en-US" altLang="en-US" sz="4800" dirty="0">
              <a:solidFill>
                <a:srgbClr val="0070C0"/>
              </a:solidFill>
              <a:latin typeface="Arial" panose="020B0604020202020204" pitchFamily="34" charset="0"/>
              <a:cs typeface="Arial" panose="020B0604020202020204" pitchFamily="34" charset="0"/>
            </a:endParaRPr>
          </a:p>
        </p:txBody>
      </p:sp>
      <p:sp>
        <p:nvSpPr>
          <p:cNvPr id="5" name="Title 3"/>
          <p:cNvSpPr>
            <a:spLocks noGrp="1"/>
          </p:cNvSpPr>
          <p:nvPr>
            <p:ph type="title"/>
          </p:nvPr>
        </p:nvSpPr>
        <p:spPr bwMode="auto">
          <a:xfrm>
            <a:off x="914400" y="1219200"/>
            <a:ext cx="164592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r>
              <a:rPr lang="en-US" altLang="en-US" sz="7400" b="1" dirty="0" smtClean="0"/>
              <a:t>Materials &amp; Resources for Outreach</a:t>
            </a:r>
          </a:p>
        </p:txBody>
      </p:sp>
      <p:sp>
        <p:nvSpPr>
          <p:cNvPr id="4"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1050" y="4763861"/>
            <a:ext cx="9105900" cy="308610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1350" y="7524750"/>
            <a:ext cx="1714500" cy="4438650"/>
          </a:xfrm>
          <a:prstGeom prst="rect">
            <a:avLst/>
          </a:prstGeom>
          <a:ln w="38100">
            <a:gradFill>
              <a:gsLst>
                <a:gs pos="0">
                  <a:schemeClr val="bg2"/>
                </a:gs>
                <a:gs pos="74000">
                  <a:schemeClr val="accent6">
                    <a:lumMod val="60000"/>
                    <a:lumOff val="40000"/>
                  </a:schemeClr>
                </a:gs>
                <a:gs pos="83000">
                  <a:srgbClr val="FFC000"/>
                </a:gs>
                <a:gs pos="100000">
                  <a:srgbClr val="FF0000"/>
                </a:gs>
              </a:gsLst>
              <a:lin ang="5400000" scaled="1"/>
            </a:gradFill>
          </a:ln>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8225" y="7535636"/>
            <a:ext cx="1704975" cy="3552825"/>
          </a:xfrm>
          <a:prstGeom prst="rect">
            <a:avLst/>
          </a:prstGeom>
          <a:ln w="38100">
            <a:gradFill>
              <a:gsLst>
                <a:gs pos="0">
                  <a:schemeClr val="bg2"/>
                </a:gs>
                <a:gs pos="74000">
                  <a:schemeClr val="accent6">
                    <a:lumMod val="60000"/>
                    <a:lumOff val="40000"/>
                  </a:schemeClr>
                </a:gs>
                <a:gs pos="83000">
                  <a:srgbClr val="FFC000"/>
                </a:gs>
                <a:gs pos="100000">
                  <a:srgbClr val="FF0000"/>
                </a:gs>
              </a:gsLst>
              <a:lin ang="5400000" scaled="1"/>
            </a:gradFill>
          </a:ln>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00" y="7537813"/>
            <a:ext cx="1704975" cy="3819525"/>
          </a:xfrm>
          <a:prstGeom prst="rect">
            <a:avLst/>
          </a:prstGeom>
          <a:ln w="38100">
            <a:gradFill>
              <a:gsLst>
                <a:gs pos="0">
                  <a:schemeClr val="bg2"/>
                </a:gs>
                <a:gs pos="74000">
                  <a:schemeClr val="accent6">
                    <a:lumMod val="60000"/>
                    <a:lumOff val="40000"/>
                  </a:schemeClr>
                </a:gs>
                <a:gs pos="83000">
                  <a:srgbClr val="FFC000"/>
                </a:gs>
                <a:gs pos="100000">
                  <a:srgbClr val="FF0000"/>
                </a:gs>
              </a:gsLst>
              <a:lin ang="5400000" scaled="1"/>
            </a:gradFill>
          </a:ln>
        </p:spPr>
      </p:pic>
      <p:sp>
        <p:nvSpPr>
          <p:cNvPr id="2" name="Rectangle 1"/>
          <p:cNvSpPr/>
          <p:nvPr/>
        </p:nvSpPr>
        <p:spPr>
          <a:xfrm>
            <a:off x="4591050" y="4763861"/>
            <a:ext cx="9105900" cy="7428139"/>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785746"/>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87400" y="4114800"/>
            <a:ext cx="7137400" cy="6248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defRPr/>
            </a:pPr>
            <a:r>
              <a:rPr lang="en-US" altLang="en-US" sz="6000" b="1" dirty="0">
                <a:solidFill>
                  <a:srgbClr val="2F7091"/>
                </a:solidFill>
                <a:latin typeface="Arial" panose="020B0604020202020204" pitchFamily="34" charset="0"/>
                <a:cs typeface="Arial" panose="020B0604020202020204" pitchFamily="34" charset="0"/>
              </a:rPr>
              <a:t>Social Media </a:t>
            </a:r>
          </a:p>
          <a:p>
            <a:pPr fontAlgn="auto">
              <a:spcAft>
                <a:spcPts val="0"/>
              </a:spcAft>
              <a:defRPr/>
            </a:pPr>
            <a:r>
              <a:rPr lang="en-US" sz="5600" dirty="0" smtClean="0">
                <a:solidFill>
                  <a:srgbClr val="0070C0"/>
                </a:solidFill>
                <a:latin typeface="Arial" panose="020B0604020202020204" pitchFamily="34" charset="0"/>
                <a:cs typeface="Arial" panose="020B0604020202020204" pitchFamily="34" charset="0"/>
              </a:rPr>
              <a:t>Twitter.com/FAFSA</a:t>
            </a:r>
            <a:endParaRPr lang="en-US" sz="5600" dirty="0">
              <a:solidFill>
                <a:srgbClr val="0070C0"/>
              </a:solidFill>
              <a:latin typeface="Arial" panose="020B0604020202020204" pitchFamily="34" charset="0"/>
              <a:cs typeface="Arial" panose="020B0604020202020204" pitchFamily="34" charset="0"/>
            </a:endParaRPr>
          </a:p>
          <a:p>
            <a:pPr fontAlgn="auto">
              <a:spcAft>
                <a:spcPts val="0"/>
              </a:spcAft>
              <a:defRPr/>
            </a:pPr>
            <a:r>
              <a:rPr lang="en-US" sz="5600" dirty="0">
                <a:solidFill>
                  <a:srgbClr val="0070C0"/>
                </a:solidFill>
                <a:latin typeface="Arial" panose="020B0604020202020204" pitchFamily="34" charset="0"/>
                <a:cs typeface="Arial" panose="020B0604020202020204" pitchFamily="34" charset="0"/>
              </a:rPr>
              <a:t>Facebook.com/ </a:t>
            </a:r>
            <a:r>
              <a:rPr lang="en-US" sz="5600" dirty="0" err="1">
                <a:solidFill>
                  <a:srgbClr val="0070C0"/>
                </a:solidFill>
                <a:latin typeface="Arial" panose="020B0604020202020204" pitchFamily="34" charset="0"/>
                <a:cs typeface="Arial" panose="020B0604020202020204" pitchFamily="34" charset="0"/>
              </a:rPr>
              <a:t>FederalStudentAid</a:t>
            </a:r>
            <a:endParaRPr lang="en-US" sz="5600" dirty="0">
              <a:solidFill>
                <a:srgbClr val="0070C0"/>
              </a:solidFill>
              <a:latin typeface="Arial" panose="020B0604020202020204" pitchFamily="34" charset="0"/>
              <a:cs typeface="Arial" panose="020B0604020202020204" pitchFamily="34" charset="0"/>
            </a:endParaRPr>
          </a:p>
          <a:p>
            <a:pPr fontAlgn="auto">
              <a:spcAft>
                <a:spcPts val="0"/>
              </a:spcAft>
              <a:defRPr/>
            </a:pPr>
            <a:r>
              <a:rPr lang="en-US" sz="5600" dirty="0">
                <a:solidFill>
                  <a:srgbClr val="0070C0"/>
                </a:solidFill>
                <a:latin typeface="Arial" panose="020B0604020202020204" pitchFamily="34" charset="0"/>
                <a:cs typeface="Arial" panose="020B0604020202020204" pitchFamily="34" charset="0"/>
              </a:rPr>
              <a:t>YouTube.com/ </a:t>
            </a:r>
            <a:r>
              <a:rPr lang="en-US" sz="5600" dirty="0" err="1">
                <a:solidFill>
                  <a:srgbClr val="0070C0"/>
                </a:solidFill>
                <a:latin typeface="Arial" panose="020B0604020202020204" pitchFamily="34" charset="0"/>
                <a:cs typeface="Arial" panose="020B0604020202020204" pitchFamily="34" charset="0"/>
              </a:rPr>
              <a:t>FederalStudentAid</a:t>
            </a:r>
            <a:endParaRPr lang="en-US" sz="5600" dirty="0">
              <a:solidFill>
                <a:srgbClr val="0070C0"/>
              </a:solidFill>
              <a:latin typeface="Arial" panose="020B0604020202020204" pitchFamily="34" charset="0"/>
              <a:cs typeface="Arial" panose="020B0604020202020204" pitchFamily="34" charset="0"/>
            </a:endParaRPr>
          </a:p>
          <a:p>
            <a:pPr marL="0" indent="0" fontAlgn="auto">
              <a:spcAft>
                <a:spcPts val="0"/>
              </a:spcAft>
              <a:buNone/>
              <a:defRPr/>
            </a:pPr>
            <a:endParaRPr lang="en-US" sz="7200" dirty="0">
              <a:latin typeface="Arial" panose="020B0604020202020204" pitchFamily="34" charset="0"/>
              <a:cs typeface="Arial" panose="020B0604020202020204" pitchFamily="34" charset="0"/>
            </a:endParaRPr>
          </a:p>
        </p:txBody>
      </p:sp>
      <p:sp>
        <p:nvSpPr>
          <p:cNvPr id="25606" name="Rectangle 8"/>
          <p:cNvSpPr>
            <a:spLocks noChangeArrowheads="1"/>
          </p:cNvSpPr>
          <p:nvPr/>
        </p:nvSpPr>
        <p:spPr bwMode="auto">
          <a:xfrm>
            <a:off x="2438400" y="12115800"/>
            <a:ext cx="960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altLang="en-US" sz="4800" b="1" dirty="0" smtClean="0">
                <a:solidFill>
                  <a:srgbClr val="90B957"/>
                </a:solidFill>
              </a:rPr>
              <a:t>FSA’s </a:t>
            </a:r>
            <a:r>
              <a:rPr lang="en-US" altLang="en-US" sz="4800" b="1" dirty="0">
                <a:solidFill>
                  <a:srgbClr val="90B957"/>
                </a:solidFill>
              </a:rPr>
              <a:t>YouTube Page</a:t>
            </a:r>
          </a:p>
        </p:txBody>
      </p:sp>
      <p:sp>
        <p:nvSpPr>
          <p:cNvPr id="7" name="Title 3"/>
          <p:cNvSpPr>
            <a:spLocks noGrp="1"/>
          </p:cNvSpPr>
          <p:nvPr>
            <p:ph type="title"/>
          </p:nvPr>
        </p:nvSpPr>
        <p:spPr bwMode="auto">
          <a:xfrm>
            <a:off x="914400" y="1219200"/>
            <a:ext cx="164592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r>
              <a:rPr lang="en-US" altLang="en-US" sz="7400" b="1" dirty="0" smtClean="0"/>
              <a:t>Materials &amp; Resources for Outreach</a:t>
            </a:r>
          </a:p>
        </p:txBody>
      </p:sp>
      <p:sp>
        <p:nvSpPr>
          <p:cNvPr id="6"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9221" y="3624262"/>
            <a:ext cx="9554379" cy="8491538"/>
          </a:xfrm>
          <a:prstGeom prst="rect">
            <a:avLst/>
          </a:prstGeom>
          <a:ln w="25400">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46059354"/>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ctrTitle"/>
          </p:nvPr>
        </p:nvSpPr>
        <p:spPr>
          <a:xfrm>
            <a:off x="520700" y="4883154"/>
            <a:ext cx="17221200" cy="1873250"/>
          </a:xfrm>
        </p:spPr>
        <p:txBody>
          <a:bodyPr/>
          <a:lstStyle/>
          <a:p>
            <a:pPr eaLnBrk="1" hangingPunct="1"/>
            <a:r>
              <a:rPr lang="en-US" dirty="0" smtClean="0">
                <a:latin typeface="Arial" charset="0"/>
                <a:cs typeface="Arial" charset="0"/>
              </a:rPr>
              <a:t>FAFSA on the Web (FOTW)</a:t>
            </a:r>
          </a:p>
        </p:txBody>
      </p:sp>
      <p:sp>
        <p:nvSpPr>
          <p:cNvPr id="3"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208772528"/>
              </p:ext>
            </p:extLst>
          </p:nvPr>
        </p:nvGraphicFramePr>
        <p:xfrm>
          <a:off x="520700" y="10266881"/>
          <a:ext cx="8077200" cy="2941119"/>
        </p:xfrm>
        <a:graphic>
          <a:graphicData uri="http://schemas.openxmlformats.org/presentationml/2006/ole">
            <mc:AlternateContent xmlns:mc="http://schemas.openxmlformats.org/markup-compatibility/2006">
              <mc:Choice xmlns:v="urn:schemas-microsoft-com:vml" Requires="v">
                <p:oleObj spid="_x0000_s2068" name="Document" r:id="rId4" imgW="5894334" imgH="2146152" progId="">
                  <p:embed/>
                </p:oleObj>
              </mc:Choice>
              <mc:Fallback>
                <p:oleObj name="Document" r:id="rId4" imgW="5894334" imgH="2146152" progId="">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10266881"/>
                        <a:ext cx="8077200" cy="29411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4400" y="1219200"/>
            <a:ext cx="17678400" cy="1981200"/>
          </a:xfrm>
        </p:spPr>
        <p:txBody>
          <a:bodyPr/>
          <a:lstStyle/>
          <a:p>
            <a:r>
              <a:rPr lang="en-US" b="1" dirty="0">
                <a:latin typeface="Arial" charset="0"/>
                <a:cs typeface="Arial" charset="0"/>
              </a:rPr>
              <a:t>FAFSA on the Web (FOTW)</a:t>
            </a:r>
            <a:endParaRPr lang="en-US" b="1" dirty="0" smtClean="0">
              <a:latin typeface="Arial" charset="0"/>
              <a:cs typeface="Arial" charset="0"/>
            </a:endParaRPr>
          </a:p>
        </p:txBody>
      </p:sp>
      <p:sp>
        <p:nvSpPr>
          <p:cNvPr id="15363" name="Content Placeholder 2"/>
          <p:cNvSpPr>
            <a:spLocks noGrp="1"/>
          </p:cNvSpPr>
          <p:nvPr>
            <p:ph idx="1"/>
          </p:nvPr>
        </p:nvSpPr>
        <p:spPr>
          <a:xfrm>
            <a:off x="762000" y="3619500"/>
            <a:ext cx="9372600" cy="8648700"/>
          </a:xfrm>
        </p:spPr>
        <p:txBody>
          <a:bodyPr/>
          <a:lstStyle/>
          <a:p>
            <a:pPr marL="212788" indent="0">
              <a:spcAft>
                <a:spcPts val="2331"/>
              </a:spcAft>
              <a:buNone/>
            </a:pPr>
            <a:r>
              <a:rPr lang="en-US" b="1" dirty="0" smtClean="0">
                <a:solidFill>
                  <a:srgbClr val="2F7091"/>
                </a:solidFill>
                <a:latin typeface="Arial" charset="0"/>
                <a:cs typeface="Arial" charset="0"/>
              </a:rPr>
              <a:t>Start here for</a:t>
            </a:r>
            <a:r>
              <a:rPr lang="en-US" dirty="0" smtClean="0">
                <a:solidFill>
                  <a:srgbClr val="2F7091"/>
                </a:solidFill>
                <a:latin typeface="Arial" charset="0"/>
                <a:cs typeface="Arial" charset="0"/>
              </a:rPr>
              <a:t>:</a:t>
            </a:r>
          </a:p>
          <a:p>
            <a:r>
              <a:rPr lang="en-US" sz="5400" dirty="0">
                <a:latin typeface="Arial" charset="0"/>
                <a:cs typeface="Arial" charset="0"/>
              </a:rPr>
              <a:t>I</a:t>
            </a:r>
            <a:r>
              <a:rPr lang="en-US" sz="5400" dirty="0" smtClean="0">
                <a:latin typeface="Arial" charset="0"/>
                <a:cs typeface="Arial" charset="0"/>
              </a:rPr>
              <a:t>nitial FAFSA</a:t>
            </a:r>
          </a:p>
          <a:p>
            <a:r>
              <a:rPr lang="en-US" sz="5400" dirty="0" smtClean="0">
                <a:latin typeface="Arial" charset="0"/>
                <a:cs typeface="Arial" charset="0"/>
              </a:rPr>
              <a:t>Corrections</a:t>
            </a:r>
          </a:p>
          <a:p>
            <a:r>
              <a:rPr lang="en-US" sz="5400" dirty="0" smtClean="0">
                <a:latin typeface="Arial" charset="0"/>
                <a:cs typeface="Arial" charset="0"/>
              </a:rPr>
              <a:t>Signatures / FSA ID</a:t>
            </a:r>
          </a:p>
          <a:p>
            <a:r>
              <a:rPr lang="en-US" sz="5400" dirty="0" smtClean="0">
                <a:latin typeface="Arial" charset="0"/>
                <a:cs typeface="Arial" charset="0"/>
              </a:rPr>
              <a:t>Continuing a saved FAFSA</a:t>
            </a:r>
          </a:p>
          <a:p>
            <a:r>
              <a:rPr lang="en-US" sz="5400" dirty="0" smtClean="0">
                <a:latin typeface="Arial" charset="0"/>
                <a:cs typeface="Arial" charset="0"/>
              </a:rPr>
              <a:t>Renewal FAFSA</a:t>
            </a:r>
          </a:p>
          <a:p>
            <a:pPr marL="212788" indent="0">
              <a:buNone/>
            </a:pPr>
            <a:endParaRPr lang="en-US" dirty="0" smtClean="0">
              <a:latin typeface="Arial" charset="0"/>
              <a:cs typeface="Arial" charset="0"/>
            </a:endParaRPr>
          </a:p>
        </p:txBody>
      </p:sp>
      <p:sp>
        <p:nvSpPr>
          <p:cNvPr id="5"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
        <p:nvSpPr>
          <p:cNvPr id="6" name="Text Box 12"/>
          <p:cNvSpPr txBox="1">
            <a:spLocks noChangeArrowheads="1"/>
          </p:cNvSpPr>
          <p:nvPr/>
        </p:nvSpPr>
        <p:spPr bwMode="auto">
          <a:xfrm>
            <a:off x="2514600" y="10785990"/>
            <a:ext cx="4840303" cy="948810"/>
          </a:xfrm>
          <a:prstGeom prst="rect">
            <a:avLst/>
          </a:prstGeom>
          <a:solidFill>
            <a:schemeClr val="bg2">
              <a:lumMod val="40000"/>
              <a:lumOff val="60000"/>
            </a:schemeClr>
          </a:solidFill>
          <a:ln w="9525">
            <a:solidFill>
              <a:schemeClr val="accent2">
                <a:lumMod val="60000"/>
                <a:lumOff val="40000"/>
              </a:schemeClr>
            </a:solidFill>
            <a:miter lim="800000"/>
            <a:headEnd/>
            <a:tailEnd/>
          </a:ln>
          <a:effectLst>
            <a:outerShdw dist="35921" dir="2700000" algn="ctr" rotWithShape="0">
              <a:schemeClr val="bg2"/>
            </a:outerShdw>
          </a:effectLst>
          <a:scene3d>
            <a:camera prst="orthographicFront"/>
            <a:lightRig rig="threePt" dir="t"/>
          </a:scene3d>
          <a:sp3d>
            <a:bevelT/>
          </a:sp3d>
        </p:spPr>
        <p:txBody>
          <a:bodyPr wrap="square" lIns="177633" tIns="88817" rIns="177633" bIns="88817">
            <a:spAutoFit/>
          </a:bodyPr>
          <a:lstStyle/>
          <a:p>
            <a:pPr algn="ctr">
              <a:spcBef>
                <a:spcPct val="50000"/>
              </a:spcBef>
              <a:defRPr/>
            </a:pPr>
            <a:r>
              <a:rPr lang="en-US" sz="5000" b="1" dirty="0" smtClean="0">
                <a:solidFill>
                  <a:schemeClr val="tx2">
                    <a:lumMod val="75000"/>
                  </a:schemeClr>
                </a:solidFill>
                <a:latin typeface="Arial Narrow" pitchFamily="34" charset="0"/>
              </a:rPr>
              <a:t>www.fafsa.gov</a:t>
            </a:r>
            <a:endParaRPr lang="en-US" sz="5000" b="1" dirty="0">
              <a:solidFill>
                <a:schemeClr val="tx2">
                  <a:lumMod val="75000"/>
                </a:schemeClr>
              </a:solidFill>
              <a:latin typeface="Arial Narrow"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1725" y="3705225"/>
            <a:ext cx="7458075" cy="9248775"/>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5554073"/>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4400" y="1219200"/>
            <a:ext cx="16764000" cy="1981200"/>
          </a:xfrm>
        </p:spPr>
        <p:txBody>
          <a:bodyPr/>
          <a:lstStyle/>
          <a:p>
            <a:r>
              <a:rPr lang="en-US" sz="6600" b="1" dirty="0" smtClean="0">
                <a:latin typeface="Arial" charset="0"/>
                <a:cs typeface="Arial" charset="0"/>
              </a:rPr>
              <a:t>FOTW – Seven Sections of FAFSA Fun!</a:t>
            </a:r>
          </a:p>
        </p:txBody>
      </p:sp>
      <p:sp>
        <p:nvSpPr>
          <p:cNvPr id="15363" name="Content Placeholder 2"/>
          <p:cNvSpPr>
            <a:spLocks noGrp="1"/>
          </p:cNvSpPr>
          <p:nvPr>
            <p:ph idx="1"/>
          </p:nvPr>
        </p:nvSpPr>
        <p:spPr>
          <a:xfrm>
            <a:off x="762000" y="3619500"/>
            <a:ext cx="16535400" cy="8953500"/>
          </a:xfrm>
        </p:spPr>
        <p:txBody>
          <a:bodyPr/>
          <a:lstStyle/>
          <a:p>
            <a:pPr marL="212788" indent="0">
              <a:spcAft>
                <a:spcPts val="2331"/>
              </a:spcAft>
              <a:buNone/>
            </a:pPr>
            <a:r>
              <a:rPr lang="en-US" b="1" dirty="0" smtClean="0">
                <a:solidFill>
                  <a:srgbClr val="2F7091"/>
                </a:solidFill>
                <a:latin typeface="Arial" charset="0"/>
                <a:cs typeface="Arial" charset="0"/>
              </a:rPr>
              <a:t>1 – Student Demographics</a:t>
            </a:r>
          </a:p>
          <a:p>
            <a:pPr marL="212788" indent="0">
              <a:spcAft>
                <a:spcPts val="2331"/>
              </a:spcAft>
              <a:buNone/>
            </a:pPr>
            <a:r>
              <a:rPr lang="en-US" b="1" dirty="0" smtClean="0">
                <a:solidFill>
                  <a:srgbClr val="2F7091"/>
                </a:solidFill>
                <a:latin typeface="Arial" charset="0"/>
                <a:cs typeface="Arial" charset="0"/>
              </a:rPr>
              <a:t>2 – </a:t>
            </a:r>
            <a:r>
              <a:rPr lang="en-US" b="1" dirty="0" smtClean="0">
                <a:solidFill>
                  <a:srgbClr val="FF0000"/>
                </a:solidFill>
                <a:latin typeface="Arial" charset="0"/>
                <a:cs typeface="Arial" charset="0"/>
              </a:rPr>
              <a:t>School Selection</a:t>
            </a:r>
          </a:p>
          <a:p>
            <a:pPr marL="212788" indent="0">
              <a:spcAft>
                <a:spcPts val="2331"/>
              </a:spcAft>
              <a:buNone/>
            </a:pPr>
            <a:r>
              <a:rPr lang="en-US" b="1" dirty="0" smtClean="0">
                <a:solidFill>
                  <a:srgbClr val="2F7091"/>
                </a:solidFill>
                <a:latin typeface="Arial" charset="0"/>
                <a:cs typeface="Arial" charset="0"/>
              </a:rPr>
              <a:t>3 – </a:t>
            </a:r>
            <a:r>
              <a:rPr lang="en-US" b="1" dirty="0" smtClean="0">
                <a:solidFill>
                  <a:srgbClr val="FF0000"/>
                </a:solidFill>
                <a:latin typeface="Arial" charset="0"/>
                <a:cs typeface="Arial" charset="0"/>
              </a:rPr>
              <a:t>Dependency Status</a:t>
            </a:r>
          </a:p>
          <a:p>
            <a:pPr marL="212788" indent="0">
              <a:spcAft>
                <a:spcPts val="2331"/>
              </a:spcAft>
              <a:buNone/>
            </a:pPr>
            <a:r>
              <a:rPr lang="en-US" b="1" dirty="0" smtClean="0">
                <a:solidFill>
                  <a:srgbClr val="2F7091"/>
                </a:solidFill>
                <a:latin typeface="Arial" charset="0"/>
                <a:cs typeface="Arial" charset="0"/>
              </a:rPr>
              <a:t>4 – </a:t>
            </a:r>
            <a:r>
              <a:rPr lang="en-US" b="1" dirty="0" smtClean="0">
                <a:solidFill>
                  <a:srgbClr val="FF0000"/>
                </a:solidFill>
                <a:latin typeface="Arial" charset="0"/>
                <a:cs typeface="Arial" charset="0"/>
              </a:rPr>
              <a:t>Parent Demographics</a:t>
            </a:r>
          </a:p>
          <a:p>
            <a:pPr marL="212788" indent="0">
              <a:spcAft>
                <a:spcPts val="2331"/>
              </a:spcAft>
              <a:buNone/>
            </a:pPr>
            <a:r>
              <a:rPr lang="en-US" b="1" dirty="0" smtClean="0">
                <a:solidFill>
                  <a:srgbClr val="2F7091"/>
                </a:solidFill>
                <a:latin typeface="Arial" charset="0"/>
                <a:cs typeface="Arial" charset="0"/>
              </a:rPr>
              <a:t>5 – Financial Information</a:t>
            </a:r>
          </a:p>
          <a:p>
            <a:pPr marL="212788" indent="0">
              <a:spcAft>
                <a:spcPts val="2331"/>
              </a:spcAft>
              <a:buNone/>
            </a:pPr>
            <a:r>
              <a:rPr lang="en-US" b="1" dirty="0" smtClean="0">
                <a:solidFill>
                  <a:srgbClr val="2F7091"/>
                </a:solidFill>
                <a:latin typeface="Arial" charset="0"/>
                <a:cs typeface="Arial" charset="0"/>
              </a:rPr>
              <a:t>6 – Sign and Submit</a:t>
            </a:r>
          </a:p>
          <a:p>
            <a:pPr marL="212788" indent="0">
              <a:spcAft>
                <a:spcPts val="2331"/>
              </a:spcAft>
              <a:buNone/>
            </a:pPr>
            <a:r>
              <a:rPr lang="en-US" b="1" dirty="0" smtClean="0">
                <a:solidFill>
                  <a:srgbClr val="2F7091"/>
                </a:solidFill>
                <a:latin typeface="Arial" charset="0"/>
                <a:cs typeface="Arial" charset="0"/>
              </a:rPr>
              <a:t>7 – Confirmation </a:t>
            </a:r>
            <a:endParaRPr lang="en-US" dirty="0" smtClean="0">
              <a:latin typeface="Arial" charset="0"/>
              <a:cs typeface="Arial" charset="0"/>
            </a:endParaRPr>
          </a:p>
        </p:txBody>
      </p:sp>
      <p:sp>
        <p:nvSpPr>
          <p:cNvPr id="5"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754465"/>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r>
              <a:rPr lang="en-US" altLang="en-US" b="1" dirty="0" smtClean="0">
                <a:latin typeface="Arial" panose="020B0604020202020204" pitchFamily="34" charset="0"/>
                <a:cs typeface="Arial" panose="020B0604020202020204" pitchFamily="34" charset="0"/>
              </a:rPr>
              <a:t>Last Minute Updates</a:t>
            </a:r>
          </a:p>
        </p:txBody>
      </p:sp>
      <p:sp>
        <p:nvSpPr>
          <p:cNvPr id="14340" name="Content Placeholder 1"/>
          <p:cNvSpPr txBox="1">
            <a:spLocks/>
          </p:cNvSpPr>
          <p:nvPr/>
        </p:nvSpPr>
        <p:spPr bwMode="auto">
          <a:xfrm>
            <a:off x="914400" y="3581400"/>
            <a:ext cx="164592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indent="0" algn="ctr">
              <a:spcBef>
                <a:spcPct val="20000"/>
              </a:spcBef>
            </a:pPr>
            <a:r>
              <a:rPr lang="en-US" altLang="en-US" sz="6600" b="1" dirty="0" smtClean="0">
                <a:solidFill>
                  <a:srgbClr val="2F7091"/>
                </a:solidFill>
                <a:latin typeface="Arial" panose="020B0604020202020204" pitchFamily="34" charset="0"/>
                <a:cs typeface="Arial" panose="020B0604020202020204" pitchFamily="34" charset="0"/>
              </a:rPr>
              <a:t>Slides with updates and new slides not found in the paper workbook will have</a:t>
            </a:r>
          </a:p>
          <a:p>
            <a:pPr marL="0" indent="0" algn="ctr">
              <a:spcBef>
                <a:spcPct val="20000"/>
              </a:spcBef>
            </a:pPr>
            <a:endParaRPr lang="en-US" altLang="en-US" sz="6600" b="1" dirty="0" smtClean="0">
              <a:solidFill>
                <a:srgbClr val="2F7091"/>
              </a:solidFill>
              <a:latin typeface="Arial" panose="020B0604020202020204" pitchFamily="34" charset="0"/>
              <a:cs typeface="Arial" panose="020B0604020202020204" pitchFamily="34" charset="0"/>
            </a:endParaRPr>
          </a:p>
          <a:p>
            <a:pPr marL="0" indent="0" algn="ctr">
              <a:spcBef>
                <a:spcPct val="20000"/>
              </a:spcBef>
            </a:pPr>
            <a:endParaRPr lang="en-US" altLang="en-US" sz="6600" b="1" dirty="0" smtClean="0">
              <a:solidFill>
                <a:srgbClr val="2F7091"/>
              </a:solidFill>
              <a:latin typeface="Arial" panose="020B0604020202020204" pitchFamily="34" charset="0"/>
              <a:cs typeface="Arial" panose="020B0604020202020204" pitchFamily="34" charset="0"/>
            </a:endParaRPr>
          </a:p>
          <a:p>
            <a:pPr marL="0" indent="0" algn="ctr">
              <a:spcBef>
                <a:spcPct val="20000"/>
              </a:spcBef>
            </a:pPr>
            <a:endParaRPr lang="en-US" altLang="en-US" sz="6600" b="1" dirty="0">
              <a:solidFill>
                <a:srgbClr val="2F7091"/>
              </a:solidFill>
              <a:latin typeface="Arial" panose="020B0604020202020204" pitchFamily="34" charset="0"/>
              <a:cs typeface="Arial" panose="020B0604020202020204" pitchFamily="34" charset="0"/>
            </a:endParaRPr>
          </a:p>
          <a:p>
            <a:pPr marL="0" indent="0" algn="ctr">
              <a:spcBef>
                <a:spcPct val="20000"/>
              </a:spcBef>
            </a:pPr>
            <a:endParaRPr lang="en-US" altLang="en-US" sz="6600" b="1" dirty="0" smtClean="0">
              <a:solidFill>
                <a:srgbClr val="2F7091"/>
              </a:solidFill>
              <a:latin typeface="Arial" panose="020B0604020202020204" pitchFamily="34" charset="0"/>
              <a:cs typeface="Arial" panose="020B0604020202020204" pitchFamily="34" charset="0"/>
            </a:endParaRPr>
          </a:p>
          <a:p>
            <a:pPr marL="0" indent="0" algn="ctr">
              <a:spcBef>
                <a:spcPct val="20000"/>
              </a:spcBef>
            </a:pPr>
            <a:r>
              <a:rPr lang="en-US" altLang="en-US" sz="6600" b="1" dirty="0" smtClean="0">
                <a:solidFill>
                  <a:srgbClr val="2F7091"/>
                </a:solidFill>
                <a:latin typeface="Arial" panose="020B0604020202020204" pitchFamily="34" charset="0"/>
                <a:cs typeface="Arial" panose="020B0604020202020204" pitchFamily="34" charset="0"/>
              </a:rPr>
              <a:t>in the bottom/right corner, so take a photo to capture the information.</a:t>
            </a:r>
            <a:endParaRPr lang="en-US" altLang="en-US" sz="5800" dirty="0">
              <a:latin typeface="Arial" panose="020B0604020202020204" pitchFamily="34" charset="0"/>
              <a:cs typeface="Arial" panose="020B0604020202020204" pitchFamily="34" charset="0"/>
            </a:endParaRPr>
          </a:p>
        </p:txBody>
      </p:sp>
      <p:sp>
        <p:nvSpPr>
          <p:cNvPr id="4"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pic>
        <p:nvPicPr>
          <p:cNvPr id="5" name="Picture 2" descr="C:\Users\schroedj\AppData\Local\Microsoft\Windows\Temporary Internet Files\Content.IE5\DWQIV9ZZ\camera_clip_art[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5629720"/>
            <a:ext cx="5333999" cy="50434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chroedj\AppData\Local\Microsoft\Windows\Temporary Internet Files\Content.IE5\DWQIV9ZZ\camera_clip_art[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1" y="11554530"/>
            <a:ext cx="2285999" cy="216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2222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fade">
                                      <p:cBhvr>
                                        <p:cTn id="7" dur="5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0">
                                            <p:txEl>
                                              <p:pRg st="5" end="5"/>
                                            </p:txEl>
                                          </p:spTgt>
                                        </p:tgtEl>
                                        <p:attrNameLst>
                                          <p:attrName>style.visibility</p:attrName>
                                        </p:attrNameLst>
                                      </p:cBhvr>
                                      <p:to>
                                        <p:strVal val="visible"/>
                                      </p:to>
                                    </p:set>
                                    <p:animEffect transition="in" filter="fade">
                                      <p:cBhvr>
                                        <p:cTn id="12" dur="500"/>
                                        <p:tgtEl>
                                          <p:spTgt spid="143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3512" y="3581400"/>
            <a:ext cx="7253288" cy="10012146"/>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5362" name="Title 1"/>
          <p:cNvSpPr>
            <a:spLocks noGrp="1"/>
          </p:cNvSpPr>
          <p:nvPr>
            <p:ph type="title"/>
          </p:nvPr>
        </p:nvSpPr>
        <p:spPr>
          <a:xfrm>
            <a:off x="914400" y="1219200"/>
            <a:ext cx="16764000" cy="1981200"/>
          </a:xfrm>
        </p:spPr>
        <p:txBody>
          <a:bodyPr/>
          <a:lstStyle/>
          <a:p>
            <a:r>
              <a:rPr lang="en-US" b="1" dirty="0" smtClean="0">
                <a:latin typeface="Arial" charset="0"/>
                <a:cs typeface="Arial" charset="0"/>
              </a:rPr>
              <a:t>School Selection</a:t>
            </a:r>
          </a:p>
        </p:txBody>
      </p:sp>
      <p:sp>
        <p:nvSpPr>
          <p:cNvPr id="5"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5334000" y="9525000"/>
            <a:ext cx="389106" cy="553998"/>
          </a:xfrm>
          <a:prstGeom prst="rect">
            <a:avLst/>
          </a:prstGeom>
          <a:noFill/>
          <a:ln w="25400">
            <a:solidFill>
              <a:srgbClr val="FF0000"/>
            </a:solidFill>
          </a:ln>
        </p:spPr>
        <p:txBody>
          <a:bodyPr wrap="square" rtlCol="0">
            <a:spAutoFit/>
          </a:bodyPr>
          <a:lstStyle/>
          <a:p>
            <a:r>
              <a:rPr lang="en-US" sz="3000" b="1" dirty="0" smtClean="0">
                <a:solidFill>
                  <a:srgbClr val="FF0000"/>
                </a:solidFill>
              </a:rPr>
              <a:t>2</a:t>
            </a:r>
            <a:endParaRPr lang="en-US" sz="3000" b="1" dirty="0">
              <a:solidFill>
                <a:srgbClr val="FF0000"/>
              </a:solidFill>
            </a:endParaRPr>
          </a:p>
        </p:txBody>
      </p:sp>
      <p:sp>
        <p:nvSpPr>
          <p:cNvPr id="14" name="TextBox 13"/>
          <p:cNvSpPr txBox="1"/>
          <p:nvPr/>
        </p:nvSpPr>
        <p:spPr>
          <a:xfrm>
            <a:off x="8711612" y="11125200"/>
            <a:ext cx="397866" cy="553998"/>
          </a:xfrm>
          <a:prstGeom prst="rect">
            <a:avLst/>
          </a:prstGeom>
          <a:noFill/>
          <a:ln w="25400">
            <a:solidFill>
              <a:srgbClr val="FF0000"/>
            </a:solidFill>
          </a:ln>
        </p:spPr>
        <p:txBody>
          <a:bodyPr wrap="none" rtlCol="0">
            <a:spAutoFit/>
          </a:bodyPr>
          <a:lstStyle/>
          <a:p>
            <a:r>
              <a:rPr lang="en-US" sz="3000" b="1" dirty="0" smtClean="0">
                <a:solidFill>
                  <a:srgbClr val="FF0000"/>
                </a:solidFill>
              </a:rPr>
              <a:t>3</a:t>
            </a:r>
            <a:endParaRPr lang="en-US" sz="3000" b="1" dirty="0">
              <a:solidFill>
                <a:srgbClr val="FF0000"/>
              </a:solidFill>
            </a:endParaRPr>
          </a:p>
        </p:txBody>
      </p:sp>
      <p:cxnSp>
        <p:nvCxnSpPr>
          <p:cNvPr id="15" name="Straight Arrow Connector 14"/>
          <p:cNvCxnSpPr>
            <a:stCxn id="12" idx="3"/>
          </p:cNvCxnSpPr>
          <p:nvPr/>
        </p:nvCxnSpPr>
        <p:spPr>
          <a:xfrm flipV="1">
            <a:off x="5943600" y="7778236"/>
            <a:ext cx="749216" cy="423563"/>
          </a:xfrm>
          <a:prstGeom prst="straightConnector1">
            <a:avLst/>
          </a:prstGeom>
          <a:ln w="508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3"/>
          </p:cNvCxnSpPr>
          <p:nvPr/>
        </p:nvCxnSpPr>
        <p:spPr>
          <a:xfrm>
            <a:off x="5723106" y="9801999"/>
            <a:ext cx="318078" cy="320934"/>
          </a:xfrm>
          <a:prstGeom prst="straightConnector1">
            <a:avLst/>
          </a:prstGeom>
          <a:ln w="508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4" idx="0"/>
          </p:cNvCxnSpPr>
          <p:nvPr/>
        </p:nvCxnSpPr>
        <p:spPr>
          <a:xfrm flipV="1">
            <a:off x="8910545" y="10668000"/>
            <a:ext cx="76003" cy="457200"/>
          </a:xfrm>
          <a:prstGeom prst="straightConnector1">
            <a:avLst/>
          </a:prstGeom>
          <a:ln w="508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42204" y="7924800"/>
            <a:ext cx="401396" cy="553998"/>
          </a:xfrm>
          <a:prstGeom prst="rect">
            <a:avLst/>
          </a:prstGeom>
          <a:noFill/>
          <a:ln w="25400">
            <a:solidFill>
              <a:srgbClr val="FF0000"/>
            </a:solidFill>
          </a:ln>
        </p:spPr>
        <p:txBody>
          <a:bodyPr wrap="square" rtlCol="0">
            <a:spAutoFit/>
          </a:bodyPr>
          <a:lstStyle/>
          <a:p>
            <a:r>
              <a:rPr lang="en-US" sz="3000" b="1" dirty="0" smtClean="0">
                <a:solidFill>
                  <a:srgbClr val="FF0000"/>
                </a:solidFill>
              </a:rPr>
              <a:t>1</a:t>
            </a:r>
            <a:endParaRPr lang="en-US" sz="3000" b="1" dirty="0">
              <a:solidFill>
                <a:srgbClr val="FF0000"/>
              </a:solidFill>
            </a:endParaRPr>
          </a:p>
        </p:txBody>
      </p:sp>
    </p:spTree>
    <p:extLst>
      <p:ext uri="{BB962C8B-B14F-4D97-AF65-F5344CB8AC3E}">
        <p14:creationId xmlns:p14="http://schemas.microsoft.com/office/powerpoint/2010/main" val="842836052"/>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4400" y="1219200"/>
            <a:ext cx="17678400" cy="1981200"/>
          </a:xfrm>
        </p:spPr>
        <p:txBody>
          <a:bodyPr/>
          <a:lstStyle/>
          <a:p>
            <a:r>
              <a:rPr lang="en-US" b="1" dirty="0" smtClean="0">
                <a:latin typeface="Arial" charset="0"/>
                <a:cs typeface="Arial" charset="0"/>
              </a:rPr>
              <a:t>Dependency Determination</a:t>
            </a:r>
          </a:p>
        </p:txBody>
      </p:sp>
      <p:sp>
        <p:nvSpPr>
          <p:cNvPr id="15363" name="Content Placeholder 2"/>
          <p:cNvSpPr>
            <a:spLocks noGrp="1"/>
          </p:cNvSpPr>
          <p:nvPr>
            <p:ph idx="1"/>
          </p:nvPr>
        </p:nvSpPr>
        <p:spPr>
          <a:xfrm>
            <a:off x="762000" y="3619500"/>
            <a:ext cx="9372600" cy="8648700"/>
          </a:xfrm>
        </p:spPr>
        <p:txBody>
          <a:bodyPr/>
          <a:lstStyle/>
          <a:p>
            <a:pPr marL="212788" indent="0">
              <a:spcAft>
                <a:spcPts val="2331"/>
              </a:spcAft>
              <a:buNone/>
            </a:pPr>
            <a:r>
              <a:rPr lang="en-US" b="1" dirty="0">
                <a:solidFill>
                  <a:srgbClr val="2F7091"/>
                </a:solidFill>
                <a:latin typeface="Arial" charset="0"/>
                <a:cs typeface="Arial" charset="0"/>
              </a:rPr>
              <a:t>NO</a:t>
            </a:r>
            <a:r>
              <a:rPr lang="en-US" dirty="0">
                <a:latin typeface="Arial" charset="0"/>
                <a:cs typeface="Arial" charset="0"/>
              </a:rPr>
              <a:t> to all questions: </a:t>
            </a:r>
          </a:p>
          <a:p>
            <a:r>
              <a:rPr lang="en-US" sz="6000" dirty="0">
                <a:latin typeface="Arial" charset="0"/>
                <a:cs typeface="Arial" charset="0"/>
              </a:rPr>
              <a:t>makes the student “dependent”</a:t>
            </a:r>
          </a:p>
          <a:p>
            <a:pPr>
              <a:spcAft>
                <a:spcPts val="2331"/>
              </a:spcAft>
            </a:pPr>
            <a:r>
              <a:rPr lang="en-US" sz="6000" dirty="0">
                <a:latin typeface="Arial" charset="0"/>
                <a:cs typeface="Arial" charset="0"/>
              </a:rPr>
              <a:t>Must submit parent information</a:t>
            </a:r>
          </a:p>
          <a:p>
            <a:pPr marL="212788" indent="0">
              <a:buNone/>
            </a:pPr>
            <a:r>
              <a:rPr lang="en-US" sz="6600" b="1" dirty="0">
                <a:solidFill>
                  <a:srgbClr val="2F7091"/>
                </a:solidFill>
                <a:latin typeface="Arial" charset="0"/>
                <a:cs typeface="Arial" charset="0"/>
              </a:rPr>
              <a:t>Note: </a:t>
            </a:r>
            <a:r>
              <a:rPr lang="en-US" sz="6000" dirty="0">
                <a:latin typeface="Arial" charset="0"/>
                <a:cs typeface="Arial" charset="0"/>
              </a:rPr>
              <a:t>Child</a:t>
            </a:r>
            <a:r>
              <a:rPr lang="en-US" sz="6000" b="1" dirty="0">
                <a:latin typeface="Arial" charset="0"/>
                <a:cs typeface="Arial" charset="0"/>
              </a:rPr>
              <a:t> </a:t>
            </a:r>
            <a:r>
              <a:rPr lang="en-US" sz="6000" dirty="0">
                <a:latin typeface="Arial" charset="0"/>
                <a:cs typeface="Arial" charset="0"/>
              </a:rPr>
              <a:t>must be supported financially —</a:t>
            </a:r>
            <a:r>
              <a:rPr lang="en-US" sz="6000" i="1" dirty="0">
                <a:latin typeface="Arial" charset="0"/>
                <a:cs typeface="Arial" charset="0"/>
              </a:rPr>
              <a:t>more than 50%</a:t>
            </a:r>
          </a:p>
          <a:p>
            <a:pPr marL="212788" indent="0">
              <a:buNone/>
            </a:pPr>
            <a:endParaRPr lang="en-US" dirty="0" smtClean="0">
              <a:latin typeface="Arial" charset="0"/>
              <a:cs typeface="Arial" charset="0"/>
            </a:endParaRPr>
          </a:p>
        </p:txBody>
      </p:sp>
      <p:sp>
        <p:nvSpPr>
          <p:cNvPr id="5"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400" y="3581400"/>
            <a:ext cx="6553200" cy="9922885"/>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8" name="Right Arrow 7"/>
          <p:cNvSpPr/>
          <p:nvPr/>
        </p:nvSpPr>
        <p:spPr>
          <a:xfrm rot="19533596">
            <a:off x="9265934" y="7582816"/>
            <a:ext cx="1871341" cy="4722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269935"/>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5"/>
          <p:cNvSpPr>
            <a:spLocks noGrp="1"/>
          </p:cNvSpPr>
          <p:nvPr>
            <p:ph type="title"/>
          </p:nvPr>
        </p:nvSpPr>
        <p:spPr/>
        <p:txBody>
          <a:bodyPr/>
          <a:lstStyle/>
          <a:p>
            <a:r>
              <a:rPr lang="en-US" b="1" dirty="0" smtClean="0">
                <a:latin typeface="Arial" charset="0"/>
                <a:cs typeface="Arial" charset="0"/>
              </a:rPr>
              <a:t>Foster Youth</a:t>
            </a:r>
          </a:p>
        </p:txBody>
      </p:sp>
      <p:sp>
        <p:nvSpPr>
          <p:cNvPr id="39939" name="Content Placeholder 6"/>
          <p:cNvSpPr>
            <a:spLocks noGrp="1"/>
          </p:cNvSpPr>
          <p:nvPr>
            <p:ph idx="1"/>
          </p:nvPr>
        </p:nvSpPr>
        <p:spPr>
          <a:xfrm>
            <a:off x="914400" y="3810000"/>
            <a:ext cx="16459200" cy="8991600"/>
          </a:xfrm>
        </p:spPr>
        <p:txBody>
          <a:bodyPr/>
          <a:lstStyle/>
          <a:p>
            <a:pPr marL="231292" indent="0">
              <a:buNone/>
            </a:pPr>
            <a:r>
              <a:rPr lang="en-US" dirty="0" smtClean="0"/>
              <a:t>Select </a:t>
            </a:r>
            <a:r>
              <a:rPr lang="en-US" b="1" dirty="0" smtClean="0">
                <a:solidFill>
                  <a:srgbClr val="2F7091"/>
                </a:solidFill>
              </a:rPr>
              <a:t>YES</a:t>
            </a:r>
            <a:r>
              <a:rPr lang="en-US" dirty="0" smtClean="0"/>
              <a:t> if at any time since the student turned age </a:t>
            </a:r>
            <a:r>
              <a:rPr lang="en-US" b="1" dirty="0" smtClean="0"/>
              <a:t>13</a:t>
            </a:r>
            <a:r>
              <a:rPr lang="en-US" dirty="0" smtClean="0"/>
              <a:t>, he/she was in foster care even if no longer in foster care today due to:</a:t>
            </a:r>
          </a:p>
          <a:p>
            <a:pPr marL="1686895" lvl="1" indent="-888164"/>
            <a:r>
              <a:rPr lang="en-US" dirty="0" smtClean="0"/>
              <a:t>Adoption</a:t>
            </a:r>
          </a:p>
          <a:p>
            <a:pPr marL="1686895" lvl="1" indent="-888164"/>
            <a:r>
              <a:rPr lang="en-US" dirty="0" smtClean="0"/>
              <a:t>Reunification</a:t>
            </a:r>
          </a:p>
          <a:p>
            <a:pPr marL="1686895" lvl="1" indent="-888164"/>
            <a:r>
              <a:rPr lang="en-US" dirty="0" smtClean="0"/>
              <a:t>Reached the age of majority (18 yrs.)</a:t>
            </a:r>
          </a:p>
          <a:p>
            <a:pPr marL="231292" indent="0">
              <a:spcBef>
                <a:spcPts val="2331"/>
              </a:spcBef>
              <a:buNone/>
            </a:pPr>
            <a:endParaRPr lang="en-US" sz="4700" b="1" dirty="0" smtClean="0">
              <a:solidFill>
                <a:srgbClr val="FF0000"/>
              </a:solidFill>
            </a:endParaRPr>
          </a:p>
          <a:p>
            <a:pPr marL="231292" indent="0">
              <a:spcBef>
                <a:spcPts val="2331"/>
              </a:spcBef>
              <a:buNone/>
            </a:pPr>
            <a:r>
              <a:rPr lang="en-US" b="1" dirty="0" smtClean="0">
                <a:solidFill>
                  <a:srgbClr val="FF0000"/>
                </a:solidFill>
              </a:rPr>
              <a:t>Note:</a:t>
            </a:r>
            <a:r>
              <a:rPr lang="en-US" dirty="0" smtClean="0">
                <a:solidFill>
                  <a:srgbClr val="FF0000"/>
                </a:solidFill>
              </a:rPr>
              <a:t> Documentation may be required</a:t>
            </a:r>
            <a:endParaRPr lang="en-US" dirty="0" smtClean="0">
              <a:solidFill>
                <a:srgbClr val="FF0000"/>
              </a:solidFill>
              <a:latin typeface="Arial" charset="0"/>
              <a:cs typeface="Arial" charset="0"/>
            </a:endParaRPr>
          </a:p>
          <a:p>
            <a:pPr lvl="1"/>
            <a:endParaRPr lang="en-US" dirty="0" smtClean="0">
              <a:latin typeface="Arial" charset="0"/>
              <a:cs typeface="Arial" charset="0"/>
            </a:endParaRPr>
          </a:p>
        </p:txBody>
      </p:sp>
      <p:sp>
        <p:nvSpPr>
          <p:cNvPr id="4"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6"/>
          <p:cNvSpPr>
            <a:spLocks noGrp="1"/>
          </p:cNvSpPr>
          <p:nvPr>
            <p:ph type="title"/>
          </p:nvPr>
        </p:nvSpPr>
        <p:spPr/>
        <p:txBody>
          <a:bodyPr/>
          <a:lstStyle/>
          <a:p>
            <a:r>
              <a:rPr lang="en-US" b="1" dirty="0" smtClean="0">
                <a:latin typeface="Arial" charset="0"/>
                <a:cs typeface="Arial" charset="0"/>
              </a:rPr>
              <a:t>Emancipated Minors</a:t>
            </a:r>
          </a:p>
        </p:txBody>
      </p:sp>
      <p:sp>
        <p:nvSpPr>
          <p:cNvPr id="40963" name="Content Placeholder 7"/>
          <p:cNvSpPr>
            <a:spLocks noGrp="1"/>
          </p:cNvSpPr>
          <p:nvPr>
            <p:ph idx="1"/>
          </p:nvPr>
        </p:nvSpPr>
        <p:spPr>
          <a:xfrm>
            <a:off x="914400" y="3810000"/>
            <a:ext cx="16459200" cy="8648700"/>
          </a:xfrm>
        </p:spPr>
        <p:txBody>
          <a:bodyPr/>
          <a:lstStyle/>
          <a:p>
            <a:pPr marL="212788" indent="0">
              <a:spcAft>
                <a:spcPts val="2331"/>
              </a:spcAft>
              <a:buNone/>
            </a:pPr>
            <a:r>
              <a:rPr lang="en-US" dirty="0"/>
              <a:t>Select </a:t>
            </a:r>
            <a:r>
              <a:rPr lang="en-US" b="1" dirty="0" smtClean="0">
                <a:solidFill>
                  <a:srgbClr val="2F7091"/>
                </a:solidFill>
              </a:rPr>
              <a:t>YES</a:t>
            </a:r>
            <a:r>
              <a:rPr lang="en-US" dirty="0" smtClean="0"/>
              <a:t> </a:t>
            </a:r>
            <a:r>
              <a:rPr lang="en-US" dirty="0"/>
              <a:t>if </a:t>
            </a:r>
            <a:r>
              <a:rPr lang="en-US" dirty="0" smtClean="0"/>
              <a:t>the student: </a:t>
            </a:r>
          </a:p>
          <a:p>
            <a:pPr lvl="1">
              <a:spcAft>
                <a:spcPts val="1166"/>
              </a:spcAft>
            </a:pPr>
            <a:r>
              <a:rPr lang="en-US" dirty="0" smtClean="0"/>
              <a:t>as </a:t>
            </a:r>
            <a:r>
              <a:rPr lang="en-US" dirty="0"/>
              <a:t>of </a:t>
            </a:r>
            <a:r>
              <a:rPr lang="en-US" dirty="0" smtClean="0"/>
              <a:t>today, is </a:t>
            </a:r>
            <a:r>
              <a:rPr lang="en-US" dirty="0"/>
              <a:t>an emancipated </a:t>
            </a:r>
            <a:r>
              <a:rPr lang="en-US" dirty="0" smtClean="0"/>
              <a:t>minor, or</a:t>
            </a:r>
            <a:endParaRPr lang="en-US" dirty="0"/>
          </a:p>
          <a:p>
            <a:pPr lvl="1">
              <a:spcAft>
                <a:spcPts val="1166"/>
              </a:spcAft>
            </a:pPr>
            <a:r>
              <a:rPr lang="en-US" dirty="0" smtClean="0"/>
              <a:t>was </a:t>
            </a:r>
            <a:r>
              <a:rPr lang="en-US" dirty="0"/>
              <a:t>an emancipated minor immediately before </a:t>
            </a:r>
            <a:r>
              <a:rPr lang="en-US" dirty="0" smtClean="0"/>
              <a:t>turning 18 years old</a:t>
            </a:r>
            <a:endParaRPr lang="en-US" sz="3500" dirty="0" smtClean="0"/>
          </a:p>
          <a:p>
            <a:pPr marL="212788" indent="0">
              <a:spcBef>
                <a:spcPts val="2331"/>
              </a:spcBef>
              <a:spcAft>
                <a:spcPts val="1166"/>
              </a:spcAft>
              <a:buNone/>
            </a:pPr>
            <a:endParaRPr lang="en-US" sz="4700" dirty="0" smtClean="0"/>
          </a:p>
          <a:p>
            <a:pPr marL="212788" indent="0">
              <a:spcBef>
                <a:spcPts val="1166"/>
              </a:spcBef>
              <a:spcAft>
                <a:spcPts val="1166"/>
              </a:spcAft>
              <a:buNone/>
            </a:pPr>
            <a:r>
              <a:rPr lang="en-US" b="1" dirty="0">
                <a:solidFill>
                  <a:srgbClr val="FF0000"/>
                </a:solidFill>
              </a:rPr>
              <a:t>Note:</a:t>
            </a:r>
            <a:r>
              <a:rPr lang="en-US" dirty="0">
                <a:solidFill>
                  <a:srgbClr val="FF0000"/>
                </a:solidFill>
              </a:rPr>
              <a:t> </a:t>
            </a:r>
            <a:r>
              <a:rPr lang="en-US" dirty="0" smtClean="0">
                <a:solidFill>
                  <a:srgbClr val="FF0000"/>
                </a:solidFill>
              </a:rPr>
              <a:t>Documentation (issued </a:t>
            </a:r>
            <a:r>
              <a:rPr lang="en-US" dirty="0">
                <a:solidFill>
                  <a:srgbClr val="FF0000"/>
                </a:solidFill>
              </a:rPr>
              <a:t>from a court in the student’s state of legal </a:t>
            </a:r>
            <a:r>
              <a:rPr lang="en-US" dirty="0" smtClean="0">
                <a:solidFill>
                  <a:srgbClr val="FF0000"/>
                </a:solidFill>
              </a:rPr>
              <a:t>residence) may </a:t>
            </a:r>
            <a:r>
              <a:rPr lang="en-US" dirty="0">
                <a:solidFill>
                  <a:srgbClr val="FF0000"/>
                </a:solidFill>
              </a:rPr>
              <a:t>be </a:t>
            </a:r>
            <a:r>
              <a:rPr lang="en-US" dirty="0" smtClean="0">
                <a:solidFill>
                  <a:srgbClr val="FF0000"/>
                </a:solidFill>
              </a:rPr>
              <a:t>required</a:t>
            </a:r>
            <a:endParaRPr lang="en-US" dirty="0">
              <a:solidFill>
                <a:srgbClr val="FF0000"/>
              </a:solidFill>
              <a:latin typeface="Arial" charset="0"/>
              <a:cs typeface="Arial" charset="0"/>
            </a:endParaRPr>
          </a:p>
          <a:p>
            <a:pPr marL="212788" indent="0">
              <a:buNone/>
            </a:pPr>
            <a:endParaRPr lang="en-US" dirty="0"/>
          </a:p>
        </p:txBody>
      </p:sp>
      <p:sp>
        <p:nvSpPr>
          <p:cNvPr id="4"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Legal Guardianship</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6669212"/>
              </p:ext>
            </p:extLst>
          </p:nvPr>
        </p:nvGraphicFramePr>
        <p:xfrm>
          <a:off x="914400" y="3429000"/>
          <a:ext cx="16459200" cy="9509909"/>
        </p:xfrm>
        <a:graphic>
          <a:graphicData uri="http://schemas.openxmlformats.org/drawingml/2006/table">
            <a:tbl>
              <a:tblPr firstRow="1" bandRow="1">
                <a:effectLst>
                  <a:outerShdw blurRad="50800" dist="38100" dir="2700000" algn="tl" rotWithShape="0">
                    <a:schemeClr val="tx2">
                      <a:lumMod val="75000"/>
                      <a:alpha val="40000"/>
                    </a:schemeClr>
                  </a:outerShdw>
                </a:effectLst>
                <a:tableStyleId>{21E4AEA4-8DFA-4A89-87EB-49C32662AFE0}</a:tableStyleId>
              </a:tblPr>
              <a:tblGrid>
                <a:gridCol w="8229600">
                  <a:extLst>
                    <a:ext uri="{9D8B030D-6E8A-4147-A177-3AD203B41FA5}">
                      <a16:colId xmlns:a16="http://schemas.microsoft.com/office/drawing/2014/main" val="20000"/>
                    </a:ext>
                  </a:extLst>
                </a:gridCol>
                <a:gridCol w="8229600">
                  <a:extLst>
                    <a:ext uri="{9D8B030D-6E8A-4147-A177-3AD203B41FA5}">
                      <a16:colId xmlns:a16="http://schemas.microsoft.com/office/drawing/2014/main" val="20001"/>
                    </a:ext>
                  </a:extLst>
                </a:gridCol>
              </a:tblGrid>
              <a:tr h="1935629">
                <a:tc>
                  <a:txBody>
                    <a:bodyPr/>
                    <a:lstStyle/>
                    <a:p>
                      <a:r>
                        <a:rPr lang="en-US" sz="4800" b="1" dirty="0" smtClean="0">
                          <a:solidFill>
                            <a:schemeClr val="bg1"/>
                          </a:solidFill>
                          <a:latin typeface="Arial" pitchFamily="34" charset="0"/>
                          <a:cs typeface="Arial" pitchFamily="34" charset="0"/>
                        </a:rPr>
                        <a:t>YES, if…</a:t>
                      </a:r>
                      <a:endParaRPr lang="en-US" sz="4800" b="1" dirty="0">
                        <a:solidFill>
                          <a:schemeClr val="bg1"/>
                        </a:solidFill>
                        <a:latin typeface="Arial" pitchFamily="34" charset="0"/>
                        <a:cs typeface="Arial" pitchFamily="34" charset="0"/>
                      </a:endParaRPr>
                    </a:p>
                  </a:txBody>
                  <a:tcPr>
                    <a:solidFill>
                      <a:schemeClr val="tx2">
                        <a:lumMod val="75000"/>
                      </a:schemeClr>
                    </a:solidFill>
                  </a:tcPr>
                </a:tc>
                <a:tc>
                  <a:txBody>
                    <a:bodyPr/>
                    <a:lstStyle/>
                    <a:p>
                      <a:r>
                        <a:rPr lang="en-US" sz="4800" b="1" dirty="0" smtClean="0">
                          <a:solidFill>
                            <a:schemeClr val="bg1"/>
                          </a:solidFill>
                          <a:latin typeface="Arial" pitchFamily="34" charset="0"/>
                          <a:cs typeface="Arial" pitchFamily="34" charset="0"/>
                        </a:rPr>
                        <a:t>NO, if…</a:t>
                      </a:r>
                      <a:endParaRPr lang="en-US" sz="4800" b="1" dirty="0">
                        <a:solidFill>
                          <a:schemeClr val="bg1"/>
                        </a:solidFill>
                        <a:latin typeface="Arial" pitchFamily="34" charset="0"/>
                        <a:cs typeface="Arial" pitchFamily="34" charset="0"/>
                      </a:endParaRPr>
                    </a:p>
                  </a:txBody>
                  <a:tcPr>
                    <a:solidFill>
                      <a:schemeClr val="tx2">
                        <a:lumMod val="75000"/>
                      </a:schemeClr>
                    </a:solidFill>
                  </a:tcPr>
                </a:tc>
                <a:extLst>
                  <a:ext uri="{0D108BD9-81ED-4DB2-BD59-A6C34878D82A}">
                    <a16:rowId xmlns:a16="http://schemas.microsoft.com/office/drawing/2014/main" val="10000"/>
                  </a:ext>
                </a:extLst>
              </a:tr>
              <a:tr h="2255371">
                <a:tc>
                  <a:txBody>
                    <a:bodyPr/>
                    <a:lstStyle/>
                    <a:p>
                      <a:r>
                        <a:rPr lang="en-US" sz="3600" dirty="0" smtClean="0">
                          <a:latin typeface="Arial" pitchFamily="34" charset="0"/>
                          <a:cs typeface="Arial" pitchFamily="34" charset="0"/>
                        </a:rPr>
                        <a:t>Student can provide a copy of a court’s decision that as of today he or she is in a legal guardianship. </a:t>
                      </a:r>
                      <a:endParaRPr lang="en-US" sz="3600" dirty="0">
                        <a:latin typeface="Arial" pitchFamily="34" charset="0"/>
                        <a:cs typeface="Arial" pitchFamily="34" charset="0"/>
                      </a:endParaRPr>
                    </a:p>
                  </a:txBody>
                  <a:tcP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smtClean="0">
                          <a:latin typeface="Arial" pitchFamily="34" charset="0"/>
                          <a:cs typeface="Arial" pitchFamily="34" charset="0"/>
                        </a:rPr>
                        <a:t>Student</a:t>
                      </a:r>
                      <a:r>
                        <a:rPr lang="en-US" sz="3600" baseline="0" dirty="0" smtClean="0">
                          <a:latin typeface="Arial" pitchFamily="34" charset="0"/>
                          <a:cs typeface="Arial" pitchFamily="34" charset="0"/>
                        </a:rPr>
                        <a:t> is</a:t>
                      </a:r>
                      <a:r>
                        <a:rPr lang="en-US" sz="3600" dirty="0" smtClean="0">
                          <a:latin typeface="Arial" pitchFamily="34" charset="0"/>
                          <a:cs typeface="Arial" pitchFamily="34" charset="0"/>
                        </a:rPr>
                        <a:t> still a minor and the court decision is no longer in effect.</a:t>
                      </a:r>
                      <a:endParaRPr lang="en-US" sz="3600" dirty="0">
                        <a:latin typeface="Arial" pitchFamily="34" charset="0"/>
                        <a:cs typeface="Arial" pitchFamily="34" charset="0"/>
                      </a:endParaRPr>
                    </a:p>
                  </a:txBody>
                  <a:tcPr>
                    <a:solidFill>
                      <a:schemeClr val="tx2">
                        <a:lumMod val="20000"/>
                        <a:lumOff val="80000"/>
                      </a:schemeClr>
                    </a:solidFill>
                  </a:tcPr>
                </a:tc>
                <a:extLst>
                  <a:ext uri="{0D108BD9-81ED-4DB2-BD59-A6C34878D82A}">
                    <a16:rowId xmlns:a16="http://schemas.microsoft.com/office/drawing/2014/main" val="10001"/>
                  </a:ext>
                </a:extLst>
              </a:tr>
              <a:tr h="2712571">
                <a:tc>
                  <a:txBody>
                    <a:bodyPr/>
                    <a:lstStyle/>
                    <a:p>
                      <a:r>
                        <a:rPr lang="en-US" sz="3600" dirty="0" smtClean="0">
                          <a:latin typeface="Arial" pitchFamily="34" charset="0"/>
                          <a:cs typeface="Arial" pitchFamily="34" charset="0"/>
                        </a:rPr>
                        <a:t>Student can provide a copy of a court’s decision that he or she was in a legal guardianship immediately before he or she reached the age of being an adult in his or her state.</a:t>
                      </a:r>
                    </a:p>
                    <a:p>
                      <a:endParaRPr lang="en-US" sz="3600" dirty="0">
                        <a:latin typeface="Arial" pitchFamily="34" charset="0"/>
                        <a:cs typeface="Arial" pitchFamily="34" charset="0"/>
                      </a:endParaRPr>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smtClean="0">
                          <a:latin typeface="Arial" pitchFamily="34" charset="0"/>
                          <a:cs typeface="Arial" pitchFamily="34" charset="0"/>
                        </a:rPr>
                        <a:t>The court decision was not in effect at the time the student became an adult.</a:t>
                      </a:r>
                    </a:p>
                    <a:p>
                      <a:endParaRPr lang="en-US" sz="3600" dirty="0">
                        <a:latin typeface="Arial" pitchFamily="34" charset="0"/>
                        <a:cs typeface="Arial" pitchFamily="34" charset="0"/>
                      </a:endParaRPr>
                    </a:p>
                  </a:txBody>
                  <a:tcPr>
                    <a:solidFill>
                      <a:schemeClr val="tx2">
                        <a:lumMod val="40000"/>
                        <a:lumOff val="60000"/>
                      </a:schemeClr>
                    </a:solidFill>
                  </a:tcPr>
                </a:tc>
                <a:extLst>
                  <a:ext uri="{0D108BD9-81ED-4DB2-BD59-A6C34878D82A}">
                    <a16:rowId xmlns:a16="http://schemas.microsoft.com/office/drawing/2014/main" val="10002"/>
                  </a:ext>
                </a:extLst>
              </a:tr>
              <a:tr h="1935629">
                <a:tc>
                  <a:txBody>
                    <a:bodyPr/>
                    <a:lstStyle/>
                    <a:p>
                      <a:r>
                        <a:rPr lang="en-US" sz="3600" dirty="0" smtClean="0">
                          <a:latin typeface="Arial" pitchFamily="34" charset="0"/>
                          <a:cs typeface="Arial" pitchFamily="34" charset="0"/>
                        </a:rPr>
                        <a:t>The court was</a:t>
                      </a:r>
                      <a:r>
                        <a:rPr lang="en-US" sz="3600" baseline="0" dirty="0" smtClean="0">
                          <a:latin typeface="Arial" pitchFamily="34" charset="0"/>
                          <a:cs typeface="Arial" pitchFamily="34" charset="0"/>
                        </a:rPr>
                        <a:t> </a:t>
                      </a:r>
                      <a:r>
                        <a:rPr lang="en-US" sz="3600" dirty="0" smtClean="0">
                          <a:latin typeface="Arial" pitchFamily="34" charset="0"/>
                          <a:cs typeface="Arial" pitchFamily="34" charset="0"/>
                        </a:rPr>
                        <a:t>located in the state of legal residence for the student at the time the court's decision was issued. </a:t>
                      </a:r>
                      <a:endParaRPr lang="en-US" sz="3600" dirty="0">
                        <a:latin typeface="Arial" pitchFamily="34" charset="0"/>
                        <a:cs typeface="Arial" pitchFamily="34" charset="0"/>
                      </a:endParaRPr>
                    </a:p>
                  </a:txBody>
                  <a:tcPr>
                    <a:solidFill>
                      <a:schemeClr val="tx2">
                        <a:lumMod val="20000"/>
                        <a:lumOff val="80000"/>
                      </a:schemeClr>
                    </a:solidFill>
                  </a:tcPr>
                </a:tc>
                <a:tc>
                  <a:txBody>
                    <a:bodyPr/>
                    <a:lstStyle/>
                    <a:p>
                      <a:r>
                        <a:rPr lang="en-US" sz="3600" dirty="0" smtClean="0">
                          <a:latin typeface="Arial" pitchFamily="34" charset="0"/>
                          <a:cs typeface="Arial" pitchFamily="34" charset="0"/>
                        </a:rPr>
                        <a:t>The guardianship was established by an attorney</a:t>
                      </a:r>
                      <a:r>
                        <a:rPr lang="en-US" sz="3600" baseline="0" dirty="0" smtClean="0">
                          <a:latin typeface="Arial" pitchFamily="34" charset="0"/>
                          <a:cs typeface="Arial" pitchFamily="34" charset="0"/>
                        </a:rPr>
                        <a:t> but not ordered by a court.</a:t>
                      </a:r>
                      <a:endParaRPr lang="en-US" sz="3600" dirty="0">
                        <a:latin typeface="Arial" pitchFamily="34" charset="0"/>
                        <a:cs typeface="Arial" pitchFamily="34" charset="0"/>
                      </a:endParaRPr>
                    </a:p>
                  </a:txBody>
                  <a:tcPr>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5"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1777944"/>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p:txBody>
          <a:bodyPr/>
          <a:lstStyle/>
          <a:p>
            <a:r>
              <a:rPr lang="en-US" b="1" dirty="0" smtClean="0">
                <a:latin typeface="Arial" charset="0"/>
                <a:cs typeface="Arial" charset="0"/>
              </a:rPr>
              <a:t>Homeless, Unaccompanied Youth</a:t>
            </a:r>
          </a:p>
        </p:txBody>
      </p:sp>
      <p:sp>
        <p:nvSpPr>
          <p:cNvPr id="41987" name="Content Placeholder 7"/>
          <p:cNvSpPr>
            <a:spLocks noGrp="1"/>
          </p:cNvSpPr>
          <p:nvPr>
            <p:ph idx="1"/>
          </p:nvPr>
        </p:nvSpPr>
        <p:spPr>
          <a:xfrm>
            <a:off x="914400" y="3505200"/>
            <a:ext cx="16840200" cy="9448800"/>
          </a:xfrm>
        </p:spPr>
        <p:txBody>
          <a:bodyPr/>
          <a:lstStyle/>
          <a:p>
            <a:pPr marL="212788" indent="0">
              <a:spcAft>
                <a:spcPts val="2331"/>
              </a:spcAft>
              <a:buNone/>
            </a:pPr>
            <a:r>
              <a:rPr lang="en-US" dirty="0"/>
              <a:t>Select </a:t>
            </a:r>
            <a:r>
              <a:rPr lang="en-US" b="1" dirty="0" smtClean="0">
                <a:solidFill>
                  <a:srgbClr val="2F7091"/>
                </a:solidFill>
              </a:rPr>
              <a:t>YES</a:t>
            </a:r>
            <a:r>
              <a:rPr lang="en-US" b="1" dirty="0" smtClean="0"/>
              <a:t> </a:t>
            </a:r>
            <a:r>
              <a:rPr lang="en-US" dirty="0"/>
              <a:t>if </a:t>
            </a:r>
            <a:r>
              <a:rPr lang="en-US" b="1" dirty="0"/>
              <a:t>any time </a:t>
            </a:r>
            <a:r>
              <a:rPr lang="en-US" dirty="0"/>
              <a:t>after </a:t>
            </a:r>
            <a:r>
              <a:rPr lang="en-US" b="1" dirty="0">
                <a:solidFill>
                  <a:srgbClr val="2F7091"/>
                </a:solidFill>
              </a:rPr>
              <a:t>July 1, </a:t>
            </a:r>
            <a:r>
              <a:rPr lang="en-US" b="1" dirty="0" smtClean="0">
                <a:solidFill>
                  <a:srgbClr val="2F7091"/>
                </a:solidFill>
              </a:rPr>
              <a:t>2017</a:t>
            </a:r>
            <a:r>
              <a:rPr lang="en-US" dirty="0" smtClean="0"/>
              <a:t>, the student meets </a:t>
            </a:r>
            <a:r>
              <a:rPr lang="en-US" b="1" dirty="0" smtClean="0">
                <a:solidFill>
                  <a:srgbClr val="FF0000"/>
                </a:solidFill>
              </a:rPr>
              <a:t>ALL three criteria </a:t>
            </a:r>
          </a:p>
          <a:p>
            <a:pPr>
              <a:buFont typeface="Georgia" pitchFamily="18" charset="0"/>
              <a:buNone/>
            </a:pPr>
            <a:r>
              <a:rPr lang="en-US" sz="4700" dirty="0" smtClean="0">
                <a:latin typeface="Arial" charset="0"/>
                <a:cs typeface="Arial" charset="0"/>
              </a:rPr>
              <a:t>“</a:t>
            </a:r>
            <a:r>
              <a:rPr lang="en-US" sz="4700" b="1" dirty="0" smtClean="0">
                <a:latin typeface="Arial" charset="0"/>
                <a:cs typeface="Arial" charset="0"/>
              </a:rPr>
              <a:t>Homeless</a:t>
            </a:r>
            <a:r>
              <a:rPr lang="en-US" sz="4700" dirty="0" smtClean="0">
                <a:latin typeface="Arial" charset="0"/>
                <a:cs typeface="Arial" charset="0"/>
              </a:rPr>
              <a:t>” or “</a:t>
            </a:r>
            <a:r>
              <a:rPr lang="en-US" sz="4700" b="1" dirty="0" smtClean="0">
                <a:latin typeface="Arial" charset="0"/>
                <a:cs typeface="Arial" charset="0"/>
              </a:rPr>
              <a:t>at risk of being homeless</a:t>
            </a:r>
            <a:r>
              <a:rPr lang="en-US" sz="4700" dirty="0" smtClean="0">
                <a:latin typeface="Arial" charset="0"/>
                <a:cs typeface="Arial" charset="0"/>
              </a:rPr>
              <a:t>”</a:t>
            </a:r>
          </a:p>
          <a:p>
            <a:pPr lvl="1"/>
            <a:r>
              <a:rPr lang="en-US" sz="3900" dirty="0" smtClean="0">
                <a:latin typeface="Arial" charset="0"/>
                <a:cs typeface="Arial" charset="0"/>
              </a:rPr>
              <a:t>Lacking fixed, regular and adequate housing. Includes living in shelters, parks, motels or cars, couch surfing, or temporarily living with other people because the student has nowhere else to go, </a:t>
            </a:r>
            <a:r>
              <a:rPr lang="en-US" sz="3900" b="1" dirty="0" smtClean="0">
                <a:solidFill>
                  <a:srgbClr val="FF0000"/>
                </a:solidFill>
                <a:latin typeface="Arial" charset="0"/>
                <a:cs typeface="Arial" charset="0"/>
              </a:rPr>
              <a:t>AND</a:t>
            </a:r>
            <a:endParaRPr lang="en-US" sz="4700" b="1" dirty="0" smtClean="0">
              <a:solidFill>
                <a:srgbClr val="FF0000"/>
              </a:solidFill>
              <a:latin typeface="Arial" charset="0"/>
              <a:cs typeface="Arial" charset="0"/>
            </a:endParaRPr>
          </a:p>
          <a:p>
            <a:pPr marL="212788" indent="0">
              <a:buNone/>
            </a:pPr>
            <a:r>
              <a:rPr lang="en-US" sz="4700" dirty="0" smtClean="0">
                <a:latin typeface="Arial" charset="0"/>
                <a:cs typeface="Arial" charset="0"/>
              </a:rPr>
              <a:t>“</a:t>
            </a:r>
            <a:r>
              <a:rPr lang="en-US" sz="4700" b="1" dirty="0" smtClean="0">
                <a:latin typeface="Arial" charset="0"/>
                <a:cs typeface="Arial" charset="0"/>
              </a:rPr>
              <a:t>Unaccompanied</a:t>
            </a:r>
            <a:r>
              <a:rPr lang="en-US" sz="4700" dirty="0" smtClean="0">
                <a:latin typeface="Arial" charset="0"/>
                <a:cs typeface="Arial" charset="0"/>
              </a:rPr>
              <a:t>”</a:t>
            </a:r>
          </a:p>
          <a:p>
            <a:pPr lvl="1"/>
            <a:r>
              <a:rPr lang="en-US" sz="3900" dirty="0" smtClean="0">
                <a:latin typeface="Arial" charset="0"/>
                <a:cs typeface="Arial" charset="0"/>
              </a:rPr>
              <a:t>Not in the physical custody of a parent or guardian, </a:t>
            </a:r>
            <a:r>
              <a:rPr lang="en-US" sz="3900" b="1" dirty="0" smtClean="0">
                <a:solidFill>
                  <a:srgbClr val="FF0000"/>
                </a:solidFill>
                <a:latin typeface="Arial" charset="0"/>
                <a:cs typeface="Arial" charset="0"/>
              </a:rPr>
              <a:t>AND</a:t>
            </a:r>
            <a:endParaRPr lang="en-US" sz="3900" dirty="0" smtClean="0">
              <a:latin typeface="Arial" charset="0"/>
              <a:cs typeface="Arial" charset="0"/>
            </a:endParaRPr>
          </a:p>
          <a:p>
            <a:pPr marL="212788" indent="0">
              <a:buNone/>
            </a:pPr>
            <a:r>
              <a:rPr lang="en-US" sz="4700" dirty="0" smtClean="0">
                <a:latin typeface="Arial" charset="0"/>
                <a:cs typeface="Arial" charset="0"/>
              </a:rPr>
              <a:t>“</a:t>
            </a:r>
            <a:r>
              <a:rPr lang="en-US" sz="4700" b="1" dirty="0" smtClean="0">
                <a:latin typeface="Arial" charset="0"/>
                <a:cs typeface="Arial" charset="0"/>
              </a:rPr>
              <a:t>Youth</a:t>
            </a:r>
            <a:r>
              <a:rPr lang="en-US" sz="4700" dirty="0" smtClean="0">
                <a:latin typeface="Arial" charset="0"/>
                <a:cs typeface="Arial" charset="0"/>
              </a:rPr>
              <a:t>”</a:t>
            </a:r>
          </a:p>
          <a:p>
            <a:pPr lvl="1"/>
            <a:r>
              <a:rPr lang="en-US" sz="3900" dirty="0" smtClean="0">
                <a:latin typeface="Arial" charset="0"/>
                <a:cs typeface="Arial" charset="0"/>
              </a:rPr>
              <a:t>Under </a:t>
            </a:r>
            <a:r>
              <a:rPr lang="en-US" sz="3900" b="1" dirty="0" smtClean="0">
                <a:solidFill>
                  <a:srgbClr val="FF0000"/>
                </a:solidFill>
                <a:latin typeface="Arial" charset="0"/>
                <a:cs typeface="Arial" charset="0"/>
              </a:rPr>
              <a:t>24</a:t>
            </a:r>
            <a:r>
              <a:rPr lang="en-US" sz="3900" dirty="0" smtClean="0">
                <a:latin typeface="Arial" charset="0"/>
                <a:cs typeface="Arial" charset="0"/>
              </a:rPr>
              <a:t> years of age</a:t>
            </a:r>
            <a:endParaRPr lang="en-US" sz="3900" dirty="0">
              <a:solidFill>
                <a:srgbClr val="FF0000"/>
              </a:solidFill>
              <a:latin typeface="Arial" charset="0"/>
              <a:cs typeface="Arial" charset="0"/>
            </a:endParaRPr>
          </a:p>
          <a:p>
            <a:pPr marL="212789" indent="0">
              <a:buNone/>
            </a:pPr>
            <a:endParaRPr lang="en-US" sz="2000" dirty="0" smtClean="0">
              <a:latin typeface="Arial" charset="0"/>
              <a:cs typeface="Arial" charset="0"/>
            </a:endParaRPr>
          </a:p>
          <a:p>
            <a:pPr marL="212789" indent="0">
              <a:buNone/>
            </a:pPr>
            <a:r>
              <a:rPr lang="en-US" sz="5200" dirty="0" smtClean="0">
                <a:solidFill>
                  <a:srgbClr val="2F7091"/>
                </a:solidFill>
                <a:latin typeface="Arial" charset="0"/>
                <a:cs typeface="Arial" charset="0"/>
              </a:rPr>
              <a:t>Resources for homeless students: </a:t>
            </a:r>
            <a:r>
              <a:rPr lang="en-US" sz="5200" b="1" dirty="0" smtClean="0">
                <a:solidFill>
                  <a:srgbClr val="0070C0"/>
                </a:solidFill>
                <a:latin typeface="Arial" charset="0"/>
                <a:cs typeface="Arial" charset="0"/>
              </a:rPr>
              <a:t>NAEHCY.org</a:t>
            </a:r>
          </a:p>
        </p:txBody>
      </p:sp>
      <p:sp>
        <p:nvSpPr>
          <p:cNvPr id="4"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p:txBody>
          <a:bodyPr/>
          <a:lstStyle/>
          <a:p>
            <a:r>
              <a:rPr lang="en-US" b="1" dirty="0" smtClean="0">
                <a:latin typeface="Arial" charset="0"/>
                <a:cs typeface="Arial" charset="0"/>
              </a:rPr>
              <a:t>Homeless, Unaccompanied Youth</a:t>
            </a:r>
          </a:p>
        </p:txBody>
      </p:sp>
      <p:sp>
        <p:nvSpPr>
          <p:cNvPr id="41987" name="Content Placeholder 7"/>
          <p:cNvSpPr>
            <a:spLocks noGrp="1"/>
          </p:cNvSpPr>
          <p:nvPr>
            <p:ph idx="1"/>
          </p:nvPr>
        </p:nvSpPr>
        <p:spPr>
          <a:xfrm>
            <a:off x="914400" y="3505200"/>
            <a:ext cx="16459200" cy="9448800"/>
          </a:xfrm>
        </p:spPr>
        <p:txBody>
          <a:bodyPr/>
          <a:lstStyle/>
          <a:p>
            <a:pPr marL="212789" indent="0">
              <a:buNone/>
            </a:pPr>
            <a:r>
              <a:rPr lang="en-US" dirty="0" smtClean="0"/>
              <a:t>Students are considered to be </a:t>
            </a:r>
            <a:r>
              <a:rPr lang="en-US" b="1" dirty="0" smtClean="0">
                <a:solidFill>
                  <a:srgbClr val="2F7091"/>
                </a:solidFill>
              </a:rPr>
              <a:t>independent</a:t>
            </a:r>
            <a:r>
              <a:rPr lang="en-US" dirty="0" smtClean="0">
                <a:solidFill>
                  <a:srgbClr val="2F7091"/>
                </a:solidFill>
              </a:rPr>
              <a:t> </a:t>
            </a:r>
            <a:r>
              <a:rPr lang="en-US" dirty="0" smtClean="0"/>
              <a:t>if they are determined to be </a:t>
            </a:r>
            <a:r>
              <a:rPr lang="en-US" b="1" dirty="0" smtClean="0"/>
              <a:t>Homeless Unaccompanied Youth </a:t>
            </a:r>
            <a:r>
              <a:rPr lang="en-US" dirty="0" smtClean="0"/>
              <a:t>by:</a:t>
            </a:r>
          </a:p>
          <a:p>
            <a:pPr lvl="1">
              <a:buFont typeface="Arial" panose="020B0604020202020204" pitchFamily="34" charset="0"/>
              <a:buChar char="•"/>
            </a:pPr>
            <a:r>
              <a:rPr lang="en-US" sz="4600" dirty="0" smtClean="0"/>
              <a:t>The student’s high school or school district homeless liaison, </a:t>
            </a:r>
            <a:r>
              <a:rPr lang="en-US" sz="4600" dirty="0" smtClean="0">
                <a:solidFill>
                  <a:srgbClr val="2F7091"/>
                </a:solidFill>
              </a:rPr>
              <a:t>or</a:t>
            </a:r>
          </a:p>
          <a:p>
            <a:pPr lvl="1">
              <a:buFont typeface="Arial" panose="020B0604020202020204" pitchFamily="34" charset="0"/>
              <a:buChar char="•"/>
            </a:pPr>
            <a:r>
              <a:rPr lang="en-US" sz="4600" dirty="0" smtClean="0"/>
              <a:t>The </a:t>
            </a:r>
            <a:r>
              <a:rPr lang="en-US" sz="4600" dirty="0"/>
              <a:t>director of </a:t>
            </a:r>
            <a:r>
              <a:rPr lang="en-US" sz="4600" dirty="0" smtClean="0"/>
              <a:t>an emergency shelter or transitional housing program funding by HUD, </a:t>
            </a:r>
            <a:r>
              <a:rPr lang="en-US" sz="4600" dirty="0" smtClean="0">
                <a:solidFill>
                  <a:srgbClr val="2F7091"/>
                </a:solidFill>
              </a:rPr>
              <a:t>or</a:t>
            </a:r>
          </a:p>
          <a:p>
            <a:pPr lvl="1">
              <a:buFont typeface="Arial" panose="020B0604020202020204" pitchFamily="34" charset="0"/>
              <a:buChar char="•"/>
            </a:pPr>
            <a:r>
              <a:rPr lang="en-US" sz="4600" dirty="0" smtClean="0"/>
              <a:t>The director of an a runaway or homeless youth basic center or transitional living program, </a:t>
            </a:r>
            <a:r>
              <a:rPr lang="en-US" sz="4600" dirty="0" smtClean="0">
                <a:solidFill>
                  <a:srgbClr val="2F7091"/>
                </a:solidFill>
              </a:rPr>
              <a:t>or</a:t>
            </a:r>
          </a:p>
          <a:p>
            <a:pPr lvl="1">
              <a:buFont typeface="Arial" panose="020B0604020202020204" pitchFamily="34" charset="0"/>
              <a:buChar char="•"/>
            </a:pPr>
            <a:r>
              <a:rPr lang="en-US" sz="4600" dirty="0" smtClean="0">
                <a:latin typeface="Arial" charset="0"/>
                <a:cs typeface="Arial" charset="0"/>
              </a:rPr>
              <a:t>The college’s financial aid administrator determines they meet the requirements for consideration</a:t>
            </a:r>
          </a:p>
        </p:txBody>
      </p:sp>
      <p:sp>
        <p:nvSpPr>
          <p:cNvPr id="4"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0081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b="1" dirty="0" smtClean="0">
                <a:solidFill>
                  <a:srgbClr val="0070C0"/>
                </a:solidFill>
                <a:latin typeface="Arial" charset="0"/>
                <a:cs typeface="Arial" charset="0"/>
              </a:rPr>
              <a:t>What if…</a:t>
            </a:r>
          </a:p>
        </p:txBody>
      </p:sp>
      <p:sp>
        <p:nvSpPr>
          <p:cNvPr id="6"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pic>
        <p:nvPicPr>
          <p:cNvPr id="8194" name="Picture 2" descr="C:\Users\LAMC\Desktop\CASFAA HSRC 2015\FOTW-depq-cantprovideparentalinf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018" y="4384867"/>
            <a:ext cx="16404093" cy="7121333"/>
          </a:xfrm>
          <a:prstGeom prst="rect">
            <a:avLst/>
          </a:prstGeom>
          <a:noFill/>
          <a:ln>
            <a:solidFill>
              <a:schemeClr val="bg1">
                <a:lumMod val="6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ight Arrow 4"/>
          <p:cNvSpPr/>
          <p:nvPr/>
        </p:nvSpPr>
        <p:spPr>
          <a:xfrm rot="10800000">
            <a:off x="7467600" y="8610600"/>
            <a:ext cx="2781787" cy="5789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593145"/>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b="1" dirty="0" smtClean="0">
                <a:solidFill>
                  <a:srgbClr val="0070C0"/>
                </a:solidFill>
                <a:latin typeface="Arial" charset="0"/>
                <a:cs typeface="Arial" charset="0"/>
              </a:rPr>
              <a:t>…then…</a:t>
            </a:r>
          </a:p>
        </p:txBody>
      </p:sp>
      <p:sp>
        <p:nvSpPr>
          <p:cNvPr id="38915" name="Content Placeholder 2"/>
          <p:cNvSpPr>
            <a:spLocks noGrp="1"/>
          </p:cNvSpPr>
          <p:nvPr>
            <p:ph idx="1"/>
          </p:nvPr>
        </p:nvSpPr>
        <p:spPr>
          <a:xfrm>
            <a:off x="762002" y="3810000"/>
            <a:ext cx="8164046" cy="8648700"/>
          </a:xfrm>
        </p:spPr>
        <p:txBody>
          <a:bodyPr/>
          <a:lstStyle/>
          <a:p>
            <a:r>
              <a:rPr lang="en-US" sz="5400" dirty="0" smtClean="0">
                <a:latin typeface="Arial" charset="0"/>
                <a:cs typeface="Arial" charset="0"/>
              </a:rPr>
              <a:t>Colleges have the authority to “override” federal dependency status</a:t>
            </a:r>
          </a:p>
          <a:p>
            <a:pPr>
              <a:spcAft>
                <a:spcPts val="2331"/>
              </a:spcAft>
            </a:pPr>
            <a:r>
              <a:rPr lang="en-US" sz="5400" dirty="0" smtClean="0">
                <a:latin typeface="Arial" charset="0"/>
                <a:cs typeface="Arial" charset="0"/>
              </a:rPr>
              <a:t>Process will vary college to college</a:t>
            </a:r>
          </a:p>
          <a:p>
            <a:pPr marL="212788" indent="0">
              <a:buNone/>
            </a:pPr>
            <a:r>
              <a:rPr lang="en-US" sz="5400" b="1" dirty="0" smtClean="0">
                <a:solidFill>
                  <a:srgbClr val="2F7091"/>
                </a:solidFill>
                <a:latin typeface="Arial" charset="0"/>
                <a:cs typeface="Arial" charset="0"/>
              </a:rPr>
              <a:t>Note: </a:t>
            </a:r>
            <a:r>
              <a:rPr lang="en-US" sz="5400" dirty="0" smtClean="0">
                <a:latin typeface="Arial" charset="0"/>
                <a:cs typeface="Arial" charset="0"/>
              </a:rPr>
              <a:t>Student </a:t>
            </a:r>
            <a:r>
              <a:rPr lang="en-US" sz="5400" dirty="0" smtClean="0">
                <a:solidFill>
                  <a:srgbClr val="FF0000"/>
                </a:solidFill>
                <a:latin typeface="Arial" charset="0"/>
                <a:cs typeface="Arial" charset="0"/>
              </a:rPr>
              <a:t>MUST</a:t>
            </a:r>
            <a:r>
              <a:rPr lang="en-US" sz="5400" dirty="0" smtClean="0">
                <a:latin typeface="Arial" charset="0"/>
                <a:cs typeface="Arial" charset="0"/>
              </a:rPr>
              <a:t> follow up with college</a:t>
            </a:r>
            <a:endParaRPr lang="en-US" sz="5400" i="1" dirty="0" smtClean="0">
              <a:latin typeface="Arial" charset="0"/>
              <a:cs typeface="Arial" charset="0"/>
            </a:endParaRPr>
          </a:p>
        </p:txBody>
      </p:sp>
      <p:sp>
        <p:nvSpPr>
          <p:cNvPr id="6"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pic>
        <p:nvPicPr>
          <p:cNvPr id="9218" name="Picture 2" descr="C:\Users\LAMC\Desktop\CASFAA HSRC 2015\FOTW-depq-cantprovideparentalinf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3581400"/>
            <a:ext cx="8715375" cy="9215301"/>
          </a:xfrm>
          <a:prstGeom prst="rect">
            <a:avLst/>
          </a:prstGeom>
          <a:noFill/>
          <a:ln>
            <a:solidFill>
              <a:schemeClr val="bg1">
                <a:lumMod val="6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924689"/>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Whose info goes on a FAFSA?</a:t>
            </a:r>
            <a:endParaRPr lang="en-US" b="1" dirty="0"/>
          </a:p>
        </p:txBody>
      </p:sp>
      <p:sp>
        <p:nvSpPr>
          <p:cNvPr id="5"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pic>
        <p:nvPicPr>
          <p:cNvPr id="10242" name="Picture 2" descr="C:\Users\LAMC\Desktop\CASFAA HSRC 2015\FSA-WhoIsMy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038600"/>
            <a:ext cx="17678400" cy="8042749"/>
          </a:xfrm>
          <a:prstGeom prst="rect">
            <a:avLst/>
          </a:prstGeom>
          <a:noFill/>
          <a:ln>
            <a:solidFill>
              <a:schemeClr val="bg1">
                <a:lumMod val="6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Footer Placeholder 3"/>
          <p:cNvSpPr txBox="1">
            <a:spLocks/>
          </p:cNvSpPr>
          <p:nvPr/>
        </p:nvSpPr>
        <p:spPr>
          <a:xfrm>
            <a:off x="5751545" y="12095869"/>
            <a:ext cx="6784910" cy="1086731"/>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5400" dirty="0" smtClean="0">
                <a:solidFill>
                  <a:srgbClr val="0070C0"/>
                </a:solidFill>
                <a:latin typeface="Arial" panose="020B0604020202020204" pitchFamily="34" charset="0"/>
                <a:cs typeface="Arial" panose="020B0604020202020204" pitchFamily="34" charset="0"/>
              </a:rPr>
              <a:t>Bit.ly/</a:t>
            </a:r>
            <a:r>
              <a:rPr lang="en-US" sz="5400" dirty="0" err="1" smtClean="0">
                <a:solidFill>
                  <a:srgbClr val="0070C0"/>
                </a:solidFill>
                <a:latin typeface="Arial" panose="020B0604020202020204" pitchFamily="34" charset="0"/>
                <a:cs typeface="Arial" panose="020B0604020202020204" pitchFamily="34" charset="0"/>
              </a:rPr>
              <a:t>parentonFOTW</a:t>
            </a:r>
            <a:endParaRPr lang="en-US" sz="5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1547527"/>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r>
              <a:rPr lang="en-US" altLang="en-US" b="1" dirty="0" smtClean="0">
                <a:latin typeface="Arial" panose="020B0604020202020204" pitchFamily="34" charset="0"/>
                <a:cs typeface="Arial" panose="020B0604020202020204" pitchFamily="34" charset="0"/>
              </a:rPr>
              <a:t>What’s New for 2018–2019</a:t>
            </a:r>
          </a:p>
        </p:txBody>
      </p:sp>
      <p:sp>
        <p:nvSpPr>
          <p:cNvPr id="3" name="Content Placeholder 2"/>
          <p:cNvSpPr>
            <a:spLocks noGrp="1"/>
          </p:cNvSpPr>
          <p:nvPr>
            <p:ph idx="1"/>
          </p:nvPr>
        </p:nvSpPr>
        <p:spPr/>
        <p:txBody>
          <a:bodyPr/>
          <a:lstStyle/>
          <a:p>
            <a:pPr marL="212789" indent="0">
              <a:buNone/>
            </a:pPr>
            <a:r>
              <a:rPr lang="en-US" sz="6000" b="1" dirty="0" smtClean="0">
                <a:solidFill>
                  <a:srgbClr val="2F7091"/>
                </a:solidFill>
              </a:rPr>
              <a:t>Early FAFSA Launch – 2</a:t>
            </a:r>
            <a:r>
              <a:rPr lang="en-US" sz="6000" b="1" baseline="30000" dirty="0" smtClean="0">
                <a:solidFill>
                  <a:srgbClr val="2F7091"/>
                </a:solidFill>
              </a:rPr>
              <a:t>nd</a:t>
            </a:r>
            <a:r>
              <a:rPr lang="en-US" sz="6000" b="1" dirty="0" smtClean="0">
                <a:solidFill>
                  <a:srgbClr val="2F7091"/>
                </a:solidFill>
              </a:rPr>
              <a:t> year</a:t>
            </a:r>
          </a:p>
          <a:p>
            <a:pPr lvl="1">
              <a:buFont typeface="Arial" panose="020B0604020202020204" pitchFamily="34" charset="0"/>
              <a:buChar char="•"/>
            </a:pPr>
            <a:r>
              <a:rPr lang="en-US" altLang="en-US" sz="5600" dirty="0" smtClean="0"/>
              <a:t>2018–2019 </a:t>
            </a:r>
            <a:r>
              <a:rPr lang="en-US" altLang="en-US" sz="5600" dirty="0"/>
              <a:t>FAFSA available </a:t>
            </a:r>
            <a:r>
              <a:rPr lang="en-US" altLang="en-US" sz="5600" dirty="0" smtClean="0"/>
              <a:t>starting on October </a:t>
            </a:r>
            <a:r>
              <a:rPr lang="en-US" altLang="en-US" sz="5600" dirty="0"/>
              <a:t>1, </a:t>
            </a:r>
            <a:r>
              <a:rPr lang="en-US" altLang="en-US" sz="5600" dirty="0" smtClean="0"/>
              <a:t>2017, </a:t>
            </a:r>
            <a:r>
              <a:rPr lang="en-US" altLang="en-US" sz="5600" dirty="0"/>
              <a:t>at </a:t>
            </a:r>
            <a:r>
              <a:rPr lang="en-US" altLang="en-US" sz="5600" dirty="0" smtClean="0">
                <a:solidFill>
                  <a:srgbClr val="0070C0"/>
                </a:solidFill>
              </a:rPr>
              <a:t>fafsa.gov</a:t>
            </a:r>
          </a:p>
          <a:p>
            <a:pPr lvl="1">
              <a:buFont typeface="Arial" panose="020B0604020202020204" pitchFamily="34" charset="0"/>
              <a:buChar char="•"/>
            </a:pPr>
            <a:r>
              <a:rPr lang="en-US" altLang="en-US" sz="5600" dirty="0" smtClean="0"/>
              <a:t>Change </a:t>
            </a:r>
            <a:r>
              <a:rPr lang="en-US" altLang="en-US" sz="5600" dirty="0"/>
              <a:t>to October </a:t>
            </a:r>
            <a:r>
              <a:rPr lang="en-US" altLang="en-US" sz="5600" dirty="0" smtClean="0"/>
              <a:t>1 launch is permanent</a:t>
            </a:r>
            <a:br>
              <a:rPr lang="en-US" altLang="en-US" sz="5600" dirty="0" smtClean="0"/>
            </a:br>
            <a:endParaRPr lang="en-US" altLang="en-US" sz="5600" dirty="0" smtClean="0"/>
          </a:p>
          <a:p>
            <a:pPr marL="212789" indent="0">
              <a:buNone/>
            </a:pPr>
            <a:r>
              <a:rPr lang="en-US" altLang="en-US" sz="6000" b="1" dirty="0" smtClean="0">
                <a:solidFill>
                  <a:srgbClr val="2F7091"/>
                </a:solidFill>
              </a:rPr>
              <a:t>Earlier Income Information now Required</a:t>
            </a:r>
          </a:p>
          <a:p>
            <a:pPr lvl="1">
              <a:buFont typeface="Arial" panose="020B0604020202020204" pitchFamily="34" charset="0"/>
              <a:buChar char="•"/>
            </a:pPr>
            <a:r>
              <a:rPr lang="en-US" altLang="en-US" sz="5600" dirty="0" smtClean="0"/>
              <a:t>2016 tax &amp; income </a:t>
            </a:r>
            <a:r>
              <a:rPr lang="en-US" altLang="en-US" sz="5600" dirty="0"/>
              <a:t>information </a:t>
            </a:r>
            <a:r>
              <a:rPr lang="en-US" altLang="en-US" sz="5600" dirty="0" smtClean="0"/>
              <a:t>required</a:t>
            </a:r>
          </a:p>
          <a:p>
            <a:pPr lvl="1">
              <a:buFont typeface="Arial" panose="020B0604020202020204" pitchFamily="34" charset="0"/>
              <a:buChar char="•"/>
            </a:pPr>
            <a:r>
              <a:rPr lang="en-US" altLang="en-US" sz="5600" dirty="0" smtClean="0"/>
              <a:t>IRS </a:t>
            </a:r>
            <a:r>
              <a:rPr lang="en-US" altLang="en-US" sz="5600" dirty="0"/>
              <a:t>Data Retrieval Tool available </a:t>
            </a:r>
            <a:r>
              <a:rPr lang="en-US" altLang="en-US" sz="5600" dirty="0" smtClean="0"/>
              <a:t>upon launch of FAFSA (October 1)</a:t>
            </a:r>
            <a:endParaRPr lang="en-US" altLang="en-US" sz="4800" dirty="0"/>
          </a:p>
        </p:txBody>
      </p:sp>
      <p:sp>
        <p:nvSpPr>
          <p:cNvPr id="4"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16877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568708"/>
            <a:ext cx="7207280" cy="6136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914399"/>
            <a:ext cx="6553199" cy="649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4462" y="685448"/>
            <a:ext cx="6434138" cy="728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2286000"/>
            <a:ext cx="18073572"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3" y="5791199"/>
            <a:ext cx="6847467" cy="792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3600" y="838200"/>
            <a:ext cx="6781800" cy="4879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0" y="5554926"/>
            <a:ext cx="7325159" cy="8313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1600" y="74289"/>
            <a:ext cx="7360230" cy="5869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6400800"/>
            <a:ext cx="5867400" cy="7493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34000" y="6615113"/>
            <a:ext cx="13116683" cy="5881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622" y="7353477"/>
            <a:ext cx="6104422" cy="4670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34000" y="0"/>
            <a:ext cx="10372565" cy="708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7187" y="562327"/>
            <a:ext cx="7304213" cy="8124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95629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out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hidden"/>
                                      </p:to>
                                    </p:set>
                                  </p:childTnLst>
                                </p:cTn>
                              </p:par>
                              <p:par>
                                <p:cTn id="12" presetID="22" presetClass="entr" presetSubtype="8" fill="hold" nodeType="with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wipe(left)">
                                      <p:cBhvr>
                                        <p:cTn id="14" dur="5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wipe(up)">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wipe(left)">
                                      <p:cBhvr>
                                        <p:cTn id="24" dur="500"/>
                                        <p:tgtEl>
                                          <p:spTgt spid="102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2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27"/>
                                        </p:tgtEl>
                                        <p:attrNameLst>
                                          <p:attrName>style.visibility</p:attrName>
                                        </p:attrNameLst>
                                      </p:cBhvr>
                                      <p:to>
                                        <p:strVal val="hidden"/>
                                      </p:to>
                                    </p:set>
                                  </p:childTnLst>
                                </p:cTn>
                              </p:par>
                              <p:par>
                                <p:cTn id="33" presetID="22" presetClass="entr" presetSubtype="8" fill="hold" nodeType="withEffect">
                                  <p:stCondLst>
                                    <p:cond delay="0"/>
                                  </p:stCondLst>
                                  <p:childTnLst>
                                    <p:set>
                                      <p:cBhvr>
                                        <p:cTn id="34" dur="1" fill="hold">
                                          <p:stCondLst>
                                            <p:cond delay="0"/>
                                          </p:stCondLst>
                                        </p:cTn>
                                        <p:tgtEl>
                                          <p:spTgt spid="1040"/>
                                        </p:tgtEl>
                                        <p:attrNameLst>
                                          <p:attrName>style.visibility</p:attrName>
                                        </p:attrNameLst>
                                      </p:cBhvr>
                                      <p:to>
                                        <p:strVal val="visible"/>
                                      </p:to>
                                    </p:set>
                                    <p:animEffect transition="in" filter="wipe(left)">
                                      <p:cBhvr>
                                        <p:cTn id="35" dur="500"/>
                                        <p:tgtEl>
                                          <p:spTgt spid="10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031"/>
                                        </p:tgtEl>
                                        <p:attrNameLst>
                                          <p:attrName>style.visibility</p:attrName>
                                        </p:attrNameLst>
                                      </p:cBhvr>
                                      <p:to>
                                        <p:strVal val="visible"/>
                                      </p:to>
                                    </p:set>
                                    <p:animEffect transition="in" filter="wipe(up)">
                                      <p:cBhvr>
                                        <p:cTn id="40" dur="500"/>
                                        <p:tgtEl>
                                          <p:spTgt spid="103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wipe(down)">
                                      <p:cBhvr>
                                        <p:cTn id="45" dur="500"/>
                                        <p:tgtEl>
                                          <p:spTgt spid="103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1040"/>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031"/>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032"/>
                                        </p:tgtEl>
                                        <p:attrNameLst>
                                          <p:attrName>style.visibility</p:attrName>
                                        </p:attrNameLst>
                                      </p:cBhvr>
                                      <p:to>
                                        <p:strVal val="hidden"/>
                                      </p:to>
                                    </p:set>
                                  </p:childTnLst>
                                </p:cTn>
                              </p:par>
                              <p:par>
                                <p:cTn id="54" presetID="22" presetClass="entr" presetSubtype="8" fill="hold" nodeType="withEffect">
                                  <p:stCondLst>
                                    <p:cond delay="0"/>
                                  </p:stCondLst>
                                  <p:childTnLst>
                                    <p:set>
                                      <p:cBhvr>
                                        <p:cTn id="55" dur="1" fill="hold">
                                          <p:stCondLst>
                                            <p:cond delay="0"/>
                                          </p:stCondLst>
                                        </p:cTn>
                                        <p:tgtEl>
                                          <p:spTgt spid="1034"/>
                                        </p:tgtEl>
                                        <p:attrNameLst>
                                          <p:attrName>style.visibility</p:attrName>
                                        </p:attrNameLst>
                                      </p:cBhvr>
                                      <p:to>
                                        <p:strVal val="visible"/>
                                      </p:to>
                                    </p:set>
                                    <p:animEffect transition="in" filter="wipe(left)">
                                      <p:cBhvr>
                                        <p:cTn id="56" dur="500"/>
                                        <p:tgtEl>
                                          <p:spTgt spid="103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1035"/>
                                        </p:tgtEl>
                                        <p:attrNameLst>
                                          <p:attrName>style.visibility</p:attrName>
                                        </p:attrNameLst>
                                      </p:cBhvr>
                                      <p:to>
                                        <p:strVal val="visible"/>
                                      </p:to>
                                    </p:set>
                                    <p:animEffect transition="in" filter="wipe(up)">
                                      <p:cBhvr>
                                        <p:cTn id="61" dur="500"/>
                                        <p:tgtEl>
                                          <p:spTgt spid="103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036"/>
                                        </p:tgtEl>
                                        <p:attrNameLst>
                                          <p:attrName>style.visibility</p:attrName>
                                        </p:attrNameLst>
                                      </p:cBhvr>
                                      <p:to>
                                        <p:strVal val="visible"/>
                                      </p:to>
                                    </p:set>
                                    <p:animEffect transition="in" filter="wipe(left)">
                                      <p:cBhvr>
                                        <p:cTn id="66" dur="500"/>
                                        <p:tgtEl>
                                          <p:spTgt spid="1036"/>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034"/>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035"/>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036"/>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103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3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2013 CASFAA</a:t>
            </a:r>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609600"/>
            <a:ext cx="1657199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3711" y="4953000"/>
            <a:ext cx="3641889"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764017"/>
            <a:ext cx="3641889"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5910" y="4962525"/>
            <a:ext cx="3736099"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190" y="8839200"/>
            <a:ext cx="3736099"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5058" y="4953000"/>
            <a:ext cx="3713641"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72749" y="3764017"/>
            <a:ext cx="3713641"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33244" y="5018573"/>
            <a:ext cx="3757612" cy="469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959304" y="8741979"/>
            <a:ext cx="3532341"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78560" y="5050631"/>
            <a:ext cx="3266979" cy="445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79436" y="8741979"/>
            <a:ext cx="3193313" cy="4352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2445" y="5208697"/>
            <a:ext cx="3496991" cy="437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10971" y="3810000"/>
            <a:ext cx="3496991" cy="437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4283" y="8894379"/>
            <a:ext cx="3193313" cy="4352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840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wipe(up)">
                                      <p:cBhvr>
                                        <p:cTn id="11" dur="500"/>
                                        <p:tgtEl>
                                          <p:spTgt spid="205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051"/>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wipe(up)">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053"/>
                                        </p:tgtEl>
                                        <p:attrNameLst>
                                          <p:attrName>style.visibility</p:attrName>
                                        </p:attrNameLst>
                                      </p:cBhvr>
                                      <p:to>
                                        <p:strVal val="visible"/>
                                      </p:to>
                                    </p:set>
                                    <p:animEffect transition="in" filter="wipe(up)">
                                      <p:cBhvr>
                                        <p:cTn id="33" dur="500"/>
                                        <p:tgtEl>
                                          <p:spTgt spid="205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2053"/>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205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055"/>
                                        </p:tgtEl>
                                        <p:attrNameLst>
                                          <p:attrName>style.visibility</p:attrName>
                                        </p:attrNameLst>
                                      </p:cBhvr>
                                      <p:to>
                                        <p:strVal val="visible"/>
                                      </p:to>
                                    </p:set>
                                    <p:animEffect transition="in" filter="wipe(up)">
                                      <p:cBhvr>
                                        <p:cTn id="44" dur="500"/>
                                        <p:tgtEl>
                                          <p:spTgt spid="205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2055"/>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056"/>
                                        </p:tgtEl>
                                        <p:attrNameLst>
                                          <p:attrName>style.visibility</p:attrName>
                                        </p:attrNameLst>
                                      </p:cBhvr>
                                      <p:to>
                                        <p:strVal val="visible"/>
                                      </p:to>
                                    </p:set>
                                    <p:animEffect transition="in" filter="wipe(up)">
                                      <p:cBhvr>
                                        <p:cTn id="55" dur="500"/>
                                        <p:tgtEl>
                                          <p:spTgt spid="2056"/>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2056"/>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205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2058"/>
                                        </p:tgtEl>
                                        <p:attrNameLst>
                                          <p:attrName>style.visibility</p:attrName>
                                        </p:attrNameLst>
                                      </p:cBhvr>
                                      <p:to>
                                        <p:strVal val="visible"/>
                                      </p:to>
                                    </p:set>
                                    <p:animEffect transition="in" filter="wipe(up)">
                                      <p:cBhvr>
                                        <p:cTn id="66" dur="500"/>
                                        <p:tgtEl>
                                          <p:spTgt spid="2058"/>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2058"/>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2057"/>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16992600" cy="2133600"/>
          </a:xfrm>
        </p:spPr>
        <p:txBody>
          <a:bodyPr/>
          <a:lstStyle/>
          <a:p>
            <a:r>
              <a:rPr lang="en-US" sz="6800" b="1" dirty="0" smtClean="0"/>
              <a:t>Marital Status Responses on the FAFSA</a:t>
            </a:r>
            <a:endParaRPr lang="en-US" sz="6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1352219"/>
              </p:ext>
            </p:extLst>
          </p:nvPr>
        </p:nvGraphicFramePr>
        <p:xfrm>
          <a:off x="914400" y="3962400"/>
          <a:ext cx="16459200" cy="8650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8480987"/>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5"/>
          <p:cNvSpPr>
            <a:spLocks noGrp="1"/>
          </p:cNvSpPr>
          <p:nvPr>
            <p:ph type="title"/>
          </p:nvPr>
        </p:nvSpPr>
        <p:spPr/>
        <p:txBody>
          <a:bodyPr/>
          <a:lstStyle/>
          <a:p>
            <a:r>
              <a:rPr lang="en-US" b="1" dirty="0" smtClean="0">
                <a:latin typeface="Arial" charset="0"/>
                <a:cs typeface="Arial" charset="0"/>
              </a:rPr>
              <a:t>Divorced or Separated Parents</a:t>
            </a:r>
          </a:p>
        </p:txBody>
      </p:sp>
      <p:sp>
        <p:nvSpPr>
          <p:cNvPr id="4" name="Rectangle 20"/>
          <p:cNvSpPr>
            <a:spLocks noGrp="1" noChangeArrowheads="1"/>
          </p:cNvSpPr>
          <p:nvPr>
            <p:ph idx="1"/>
          </p:nvPr>
        </p:nvSpPr>
        <p:spPr>
          <a:xfrm>
            <a:off x="762000" y="3505200"/>
            <a:ext cx="16611600" cy="9448800"/>
          </a:xfrm>
        </p:spPr>
        <p:txBody>
          <a:bodyPr/>
          <a:lstStyle/>
          <a:p>
            <a:pPr>
              <a:spcAft>
                <a:spcPts val="2331"/>
              </a:spcAft>
            </a:pPr>
            <a:r>
              <a:rPr lang="en-US" sz="5400" dirty="0" smtClean="0">
                <a:latin typeface="Arial" charset="0"/>
                <a:cs typeface="Arial" charset="0"/>
              </a:rPr>
              <a:t>Provide information for the parent(s) with whom the student lived with most during the 12 months prior to filing the FAFSA</a:t>
            </a:r>
          </a:p>
          <a:p>
            <a:pPr>
              <a:spcBef>
                <a:spcPts val="2331"/>
              </a:spcBef>
              <a:spcAft>
                <a:spcPts val="2331"/>
              </a:spcAft>
            </a:pPr>
            <a:r>
              <a:rPr lang="en-US" sz="5400" dirty="0" smtClean="0">
                <a:latin typeface="Arial" charset="0"/>
                <a:cs typeface="Arial" charset="0"/>
              </a:rPr>
              <a:t>If the student spent equal time with both parents, use the information for the parent who provided the greatest amount of financial support for the student in the 12 months prior to filing the FAFSA</a:t>
            </a:r>
          </a:p>
          <a:p>
            <a:pPr>
              <a:spcBef>
                <a:spcPts val="2331"/>
              </a:spcBef>
              <a:spcAft>
                <a:spcPts val="2331"/>
              </a:spcAft>
            </a:pPr>
            <a:r>
              <a:rPr lang="en-US" sz="5400" dirty="0" smtClean="0">
                <a:latin typeface="Arial" charset="0"/>
                <a:cs typeface="Arial" charset="0"/>
              </a:rPr>
              <a:t>If both parents are still living together, use information for both parents on FAFSA, even if the parents are separated, divorced or never married</a:t>
            </a:r>
            <a:endParaRPr lang="en-US" sz="5600" dirty="0" smtClean="0">
              <a:latin typeface="Arial" charset="0"/>
              <a:cs typeface="Arial" charset="0"/>
            </a:endParaRPr>
          </a:p>
          <a:p>
            <a:pPr lvl="1">
              <a:spcBef>
                <a:spcPts val="2331"/>
              </a:spcBef>
            </a:pPr>
            <a:endParaRPr lang="en-US" dirty="0" smtClean="0">
              <a:latin typeface="Arial" charset="0"/>
              <a:cs typeface="Arial" charset="0"/>
            </a:endParaRPr>
          </a:p>
          <a:p>
            <a:endParaRPr lang="en-US" sz="5400" dirty="0" smtClean="0">
              <a:latin typeface="Arial" charset="0"/>
              <a:cs typeface="Arial" charset="0"/>
            </a:endParaRPr>
          </a:p>
          <a:p>
            <a:pPr>
              <a:buFont typeface="Georgia" pitchFamily="18" charset="0"/>
              <a:buNone/>
            </a:pPr>
            <a:endParaRPr lang="en-US" dirty="0" smtClean="0">
              <a:latin typeface="Arial" charset="0"/>
              <a:cs typeface="Arial" charset="0"/>
            </a:endParaRPr>
          </a:p>
        </p:txBody>
      </p:sp>
      <p:sp>
        <p:nvSpPr>
          <p:cNvPr id="5"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p:cNvSpPr>
            <a:spLocks noGrp="1"/>
          </p:cNvSpPr>
          <p:nvPr>
            <p:ph type="title"/>
          </p:nvPr>
        </p:nvSpPr>
        <p:spPr/>
        <p:txBody>
          <a:bodyPr/>
          <a:lstStyle/>
          <a:p>
            <a:r>
              <a:rPr lang="en-US" b="1" dirty="0" smtClean="0">
                <a:latin typeface="Arial" charset="0"/>
                <a:cs typeface="Arial" charset="0"/>
              </a:rPr>
              <a:t>Remarried Parent</a:t>
            </a:r>
          </a:p>
        </p:txBody>
      </p:sp>
      <p:sp>
        <p:nvSpPr>
          <p:cNvPr id="4" name="Rectangle 20"/>
          <p:cNvSpPr>
            <a:spLocks noGrp="1" noChangeArrowheads="1"/>
          </p:cNvSpPr>
          <p:nvPr>
            <p:ph idx="1"/>
          </p:nvPr>
        </p:nvSpPr>
        <p:spPr>
          <a:xfrm>
            <a:off x="457200" y="3657600"/>
            <a:ext cx="17373600" cy="9220200"/>
          </a:xfrm>
        </p:spPr>
        <p:txBody>
          <a:bodyPr/>
          <a:lstStyle/>
          <a:p>
            <a:pPr marL="231292" indent="0">
              <a:spcAft>
                <a:spcPts val="2331"/>
              </a:spcAft>
              <a:buNone/>
            </a:pPr>
            <a:r>
              <a:rPr lang="en-US" dirty="0" smtClean="0">
                <a:latin typeface="Arial" charset="0"/>
                <a:cs typeface="Arial" charset="0"/>
              </a:rPr>
              <a:t>Provide information about the custodial parent </a:t>
            </a:r>
            <a:r>
              <a:rPr lang="en-US" b="1" i="1" dirty="0" smtClean="0">
                <a:latin typeface="Arial" charset="0"/>
                <a:cs typeface="Arial" charset="0"/>
              </a:rPr>
              <a:t>and</a:t>
            </a:r>
            <a:r>
              <a:rPr lang="en-US" dirty="0" smtClean="0">
                <a:latin typeface="Arial" charset="0"/>
                <a:cs typeface="Arial" charset="0"/>
              </a:rPr>
              <a:t> </a:t>
            </a:r>
            <a:r>
              <a:rPr lang="en-US" i="1" dirty="0" smtClean="0">
                <a:latin typeface="Arial" charset="0"/>
                <a:cs typeface="Arial" charset="0"/>
              </a:rPr>
              <a:t>stepparent</a:t>
            </a:r>
            <a:r>
              <a:rPr lang="en-US" i="1" dirty="0">
                <a:latin typeface="Arial" charset="0"/>
                <a:cs typeface="Arial" charset="0"/>
              </a:rPr>
              <a:t> </a:t>
            </a:r>
            <a:r>
              <a:rPr lang="en-US" dirty="0" smtClean="0">
                <a:latin typeface="Arial" charset="0"/>
                <a:cs typeface="Arial" charset="0"/>
              </a:rPr>
              <a:t>regardless of any:</a:t>
            </a:r>
          </a:p>
          <a:p>
            <a:pPr marL="894332" indent="-450250"/>
            <a:r>
              <a:rPr lang="en-US" sz="5400" dirty="0" smtClean="0">
                <a:latin typeface="Arial" charset="0"/>
                <a:cs typeface="Arial" charset="0"/>
              </a:rPr>
              <a:t>Agreement of “nonsupport”</a:t>
            </a:r>
          </a:p>
          <a:p>
            <a:pPr marL="894332" indent="-450250"/>
            <a:r>
              <a:rPr lang="en-US" sz="5400" dirty="0" smtClean="0">
                <a:latin typeface="Arial" charset="0"/>
                <a:cs typeface="Arial" charset="0"/>
              </a:rPr>
              <a:t>Prenuptial agreement</a:t>
            </a:r>
          </a:p>
          <a:p>
            <a:pPr marL="894332" indent="-450250"/>
            <a:r>
              <a:rPr lang="en-US" sz="5400" dirty="0" smtClean="0">
                <a:latin typeface="Arial" charset="0"/>
                <a:cs typeface="Arial" charset="0"/>
              </a:rPr>
              <a:t>Divorce decree designating tax filing exemptions</a:t>
            </a:r>
          </a:p>
          <a:p>
            <a:pPr marL="212788" indent="0">
              <a:spcBef>
                <a:spcPts val="2331"/>
              </a:spcBef>
              <a:buNone/>
            </a:pPr>
            <a:r>
              <a:rPr lang="en-US" sz="4000" b="1" dirty="0" smtClean="0">
                <a:solidFill>
                  <a:srgbClr val="2F7091"/>
                </a:solidFill>
                <a:latin typeface="Arial" charset="0"/>
                <a:cs typeface="Arial" charset="0"/>
              </a:rPr>
              <a:t>Note:</a:t>
            </a:r>
            <a:r>
              <a:rPr lang="en-US" sz="4000" dirty="0" smtClean="0">
                <a:solidFill>
                  <a:srgbClr val="2F7091"/>
                </a:solidFill>
                <a:latin typeface="Arial" charset="0"/>
                <a:cs typeface="Arial" charset="0"/>
              </a:rPr>
              <a:t>  </a:t>
            </a:r>
            <a:r>
              <a:rPr lang="en-US" sz="4000" dirty="0" smtClean="0">
                <a:latin typeface="Arial" charset="0"/>
                <a:cs typeface="Arial" charset="0"/>
              </a:rPr>
              <a:t>A parent claiming the student on his or her tax return need not be the parent required to provide data on the FAFSA</a:t>
            </a:r>
          </a:p>
          <a:p>
            <a:pPr marL="212788" indent="0">
              <a:spcBef>
                <a:spcPts val="2331"/>
              </a:spcBef>
              <a:buNone/>
            </a:pPr>
            <a:r>
              <a:rPr lang="en-US" sz="4000" b="1" dirty="0" smtClean="0">
                <a:solidFill>
                  <a:srgbClr val="2F7091"/>
                </a:solidFill>
                <a:latin typeface="Arial" charset="0"/>
                <a:cs typeface="Arial" charset="0"/>
              </a:rPr>
              <a:t>Note:</a:t>
            </a:r>
            <a:r>
              <a:rPr lang="en-US" sz="4000" dirty="0" smtClean="0">
                <a:solidFill>
                  <a:srgbClr val="2F7091"/>
                </a:solidFill>
                <a:latin typeface="Arial" charset="0"/>
                <a:cs typeface="Arial" charset="0"/>
              </a:rPr>
              <a:t>  </a:t>
            </a:r>
            <a:r>
              <a:rPr lang="en-US" sz="4000" dirty="0" smtClean="0">
                <a:latin typeface="Arial" charset="0"/>
                <a:cs typeface="Arial" charset="0"/>
              </a:rPr>
              <a:t>Children of parent and stepparent should be included in the household size and number in college questions on the FAFSA (if they currently provide and will continue to provide more than half of their support for the coming academic year)</a:t>
            </a:r>
          </a:p>
        </p:txBody>
      </p:sp>
      <p:sp>
        <p:nvSpPr>
          <p:cNvPr id="5"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7"/>
          <p:cNvSpPr>
            <a:spLocks noGrp="1"/>
          </p:cNvSpPr>
          <p:nvPr>
            <p:ph type="title"/>
          </p:nvPr>
        </p:nvSpPr>
        <p:spPr/>
        <p:txBody>
          <a:bodyPr/>
          <a:lstStyle/>
          <a:p>
            <a:r>
              <a:rPr lang="en-US" b="1" dirty="0" smtClean="0">
                <a:latin typeface="Arial" charset="0"/>
                <a:cs typeface="Arial" charset="0"/>
              </a:rPr>
              <a:t>NO Parental Information</a:t>
            </a:r>
          </a:p>
        </p:txBody>
      </p:sp>
      <p:sp>
        <p:nvSpPr>
          <p:cNvPr id="48132" name="Content Placeholder 18"/>
          <p:cNvSpPr>
            <a:spLocks noGrp="1"/>
          </p:cNvSpPr>
          <p:nvPr>
            <p:ph idx="1"/>
          </p:nvPr>
        </p:nvSpPr>
        <p:spPr>
          <a:xfrm>
            <a:off x="457200" y="3657600"/>
            <a:ext cx="17830800" cy="8648700"/>
          </a:xfrm>
        </p:spPr>
        <p:txBody>
          <a:bodyPr/>
          <a:lstStyle/>
          <a:p>
            <a:pPr marL="212788" indent="0">
              <a:spcBef>
                <a:spcPct val="0"/>
              </a:spcBef>
              <a:buNone/>
            </a:pPr>
            <a:r>
              <a:rPr lang="en-US" dirty="0" smtClean="0">
                <a:latin typeface="Arial" charset="0"/>
                <a:cs typeface="Arial" charset="0"/>
              </a:rPr>
              <a:t>Do not provide parent information for</a:t>
            </a:r>
          </a:p>
          <a:p>
            <a:pPr>
              <a:spcBef>
                <a:spcPct val="0"/>
              </a:spcBef>
            </a:pPr>
            <a:r>
              <a:rPr lang="en-US" b="1" dirty="0" smtClean="0">
                <a:latin typeface="Arial" charset="0"/>
                <a:cs typeface="Arial" charset="0"/>
              </a:rPr>
              <a:t>Foster parent(s)</a:t>
            </a:r>
          </a:p>
          <a:p>
            <a:pPr lvl="1">
              <a:spcBef>
                <a:spcPct val="0"/>
              </a:spcBef>
            </a:pPr>
            <a:r>
              <a:rPr lang="en-US" dirty="0" smtClean="0">
                <a:latin typeface="Arial" charset="0"/>
                <a:cs typeface="Arial" charset="0"/>
              </a:rPr>
              <a:t>Student is automatically considered an </a:t>
            </a:r>
            <a:r>
              <a:rPr lang="en-US" dirty="0" smtClean="0">
                <a:solidFill>
                  <a:srgbClr val="2F7091"/>
                </a:solidFill>
                <a:latin typeface="Arial" charset="0"/>
                <a:cs typeface="Arial" charset="0"/>
              </a:rPr>
              <a:t>independent</a:t>
            </a:r>
            <a:r>
              <a:rPr lang="en-US" dirty="0" smtClean="0">
                <a:latin typeface="Arial" charset="0"/>
                <a:cs typeface="Arial" charset="0"/>
              </a:rPr>
              <a:t> student</a:t>
            </a:r>
          </a:p>
          <a:p>
            <a:pPr>
              <a:spcBef>
                <a:spcPts val="3496"/>
              </a:spcBef>
            </a:pPr>
            <a:r>
              <a:rPr lang="en-US" b="1" dirty="0" smtClean="0">
                <a:latin typeface="Arial" charset="0"/>
                <a:cs typeface="Arial" charset="0"/>
              </a:rPr>
              <a:t>Grandparents, other relatives, or guardian(s)</a:t>
            </a:r>
          </a:p>
          <a:p>
            <a:pPr lvl="1">
              <a:spcBef>
                <a:spcPct val="0"/>
              </a:spcBef>
            </a:pPr>
            <a:r>
              <a:rPr lang="en-US" dirty="0" smtClean="0">
                <a:latin typeface="Arial" charset="0"/>
                <a:cs typeface="Arial" charset="0"/>
              </a:rPr>
              <a:t>Colleges may use professional judgment to allow the student to file as an independent student</a:t>
            </a:r>
          </a:p>
          <a:p>
            <a:pPr lvl="1">
              <a:spcBef>
                <a:spcPct val="0"/>
              </a:spcBef>
            </a:pPr>
            <a:r>
              <a:rPr lang="en-US" b="1" dirty="0" smtClean="0">
                <a:solidFill>
                  <a:srgbClr val="FF0000"/>
                </a:solidFill>
                <a:latin typeface="Arial" charset="0"/>
                <a:cs typeface="Arial" charset="0"/>
              </a:rPr>
              <a:t>Exception</a:t>
            </a:r>
            <a:r>
              <a:rPr lang="en-US" dirty="0" smtClean="0">
                <a:latin typeface="Arial" charset="0"/>
                <a:cs typeface="Arial" charset="0"/>
              </a:rPr>
              <a:t>: Adoptive parents</a:t>
            </a:r>
          </a:p>
        </p:txBody>
      </p:sp>
      <p:pic>
        <p:nvPicPr>
          <p:cNvPr id="1026" name="Picture 2" descr="C:\Users\aarzate\AppData\Local\Microsoft\Windows\Temporary Internet Files\Content.IE5\PJZCNZF3\MC90043480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68400" y="914400"/>
            <a:ext cx="3108960" cy="310896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9359" y="3612761"/>
            <a:ext cx="6229040" cy="8122039"/>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3554" name="Title 1"/>
          <p:cNvSpPr>
            <a:spLocks noGrp="1"/>
          </p:cNvSpPr>
          <p:nvPr>
            <p:ph type="title"/>
          </p:nvPr>
        </p:nvSpPr>
        <p:spPr>
          <a:xfrm>
            <a:off x="762000" y="914400"/>
            <a:ext cx="17830800" cy="2743200"/>
          </a:xfrm>
        </p:spPr>
        <p:txBody>
          <a:bodyPr anchor="ctr"/>
          <a:lstStyle/>
          <a:p>
            <a:r>
              <a:rPr lang="en-US" sz="7400" b="1" dirty="0" smtClean="0">
                <a:latin typeface="Arial" charset="0"/>
                <a:cs typeface="Arial" charset="0"/>
              </a:rPr>
              <a:t>Student Aid Report (SAR) and Acknowledgement</a:t>
            </a:r>
          </a:p>
        </p:txBody>
      </p:sp>
      <p:sp>
        <p:nvSpPr>
          <p:cNvPr id="23555" name="Content Placeholder 2"/>
          <p:cNvSpPr>
            <a:spLocks noGrp="1"/>
          </p:cNvSpPr>
          <p:nvPr>
            <p:ph idx="1"/>
          </p:nvPr>
        </p:nvSpPr>
        <p:spPr>
          <a:xfrm>
            <a:off x="762000" y="3657600"/>
            <a:ext cx="16459200" cy="9753600"/>
          </a:xfrm>
        </p:spPr>
        <p:txBody>
          <a:bodyPr/>
          <a:lstStyle/>
          <a:p>
            <a:pPr>
              <a:spcAft>
                <a:spcPts val="3496"/>
              </a:spcAft>
            </a:pPr>
            <a:r>
              <a:rPr lang="en-US" sz="5400" dirty="0" smtClean="0">
                <a:latin typeface="Arial" charset="0"/>
                <a:cs typeface="Arial" charset="0"/>
              </a:rPr>
              <a:t>Sent electronically or by mail</a:t>
            </a:r>
          </a:p>
          <a:p>
            <a:pPr>
              <a:spcAft>
                <a:spcPts val="3496"/>
              </a:spcAft>
            </a:pPr>
            <a:r>
              <a:rPr lang="en-US" sz="5400" dirty="0" smtClean="0">
                <a:latin typeface="Arial" charset="0"/>
                <a:cs typeface="Arial" charset="0"/>
              </a:rPr>
              <a:t>Summarizes FAFSA information</a:t>
            </a:r>
          </a:p>
          <a:p>
            <a:pPr>
              <a:spcAft>
                <a:spcPts val="3496"/>
              </a:spcAft>
            </a:pPr>
            <a:r>
              <a:rPr lang="en-US" sz="5400" dirty="0" smtClean="0">
                <a:latin typeface="Arial" charset="0"/>
                <a:cs typeface="Arial" charset="0"/>
              </a:rPr>
              <a:t>Displays </a:t>
            </a:r>
            <a:r>
              <a:rPr lang="en-US" sz="5400" b="1" dirty="0" smtClean="0">
                <a:solidFill>
                  <a:srgbClr val="2F7091"/>
                </a:solidFill>
                <a:latin typeface="Arial" charset="0"/>
                <a:cs typeface="Arial" charset="0"/>
              </a:rPr>
              <a:t>EFC</a:t>
            </a:r>
            <a:r>
              <a:rPr lang="en-US" sz="5400" dirty="0" smtClean="0">
                <a:latin typeface="Arial" charset="0"/>
                <a:cs typeface="Arial" charset="0"/>
              </a:rPr>
              <a:t> and </a:t>
            </a:r>
            <a:r>
              <a:rPr lang="en-US" sz="5400" b="1" dirty="0" smtClean="0">
                <a:solidFill>
                  <a:srgbClr val="2F7091"/>
                </a:solidFill>
                <a:latin typeface="Arial" charset="0"/>
                <a:cs typeface="Arial" charset="0"/>
              </a:rPr>
              <a:t>DRN</a:t>
            </a:r>
            <a:r>
              <a:rPr lang="en-US" sz="5400" dirty="0" smtClean="0">
                <a:latin typeface="Arial" charset="0"/>
                <a:cs typeface="Arial" charset="0"/>
              </a:rPr>
              <a:t> </a:t>
            </a:r>
            <a:br>
              <a:rPr lang="en-US" sz="5400" dirty="0" smtClean="0">
                <a:latin typeface="Arial" charset="0"/>
                <a:cs typeface="Arial" charset="0"/>
              </a:rPr>
            </a:br>
            <a:r>
              <a:rPr lang="en-US" sz="4700" i="1" dirty="0" smtClean="0">
                <a:latin typeface="Arial" charset="0"/>
                <a:cs typeface="Arial" charset="0"/>
              </a:rPr>
              <a:t>(upper right-hand area on the SAR)</a:t>
            </a:r>
          </a:p>
          <a:p>
            <a:pPr marL="780227" lvl="1" indent="0">
              <a:spcAft>
                <a:spcPts val="3496"/>
              </a:spcAft>
              <a:buNone/>
            </a:pPr>
            <a:r>
              <a:rPr lang="en-US" sz="4700" b="1" dirty="0" smtClean="0">
                <a:solidFill>
                  <a:srgbClr val="2F7091"/>
                </a:solidFill>
                <a:latin typeface="Arial" charset="0"/>
                <a:cs typeface="Arial" charset="0"/>
              </a:rPr>
              <a:t>EFC </a:t>
            </a:r>
            <a:r>
              <a:rPr lang="en-US" sz="4700" dirty="0" smtClean="0">
                <a:solidFill>
                  <a:srgbClr val="2F7091"/>
                </a:solidFill>
                <a:latin typeface="Arial" charset="0"/>
                <a:cs typeface="Arial" charset="0"/>
              </a:rPr>
              <a:t>- Expected Family Contribution</a:t>
            </a:r>
            <a:r>
              <a:rPr lang="en-US" sz="4700" dirty="0" smtClean="0">
                <a:latin typeface="Arial" charset="0"/>
                <a:cs typeface="Arial" charset="0"/>
              </a:rPr>
              <a:t/>
            </a:r>
            <a:br>
              <a:rPr lang="en-US" sz="4700" dirty="0" smtClean="0">
                <a:latin typeface="Arial" charset="0"/>
                <a:cs typeface="Arial" charset="0"/>
              </a:rPr>
            </a:br>
            <a:r>
              <a:rPr lang="en-US" sz="4700" dirty="0" smtClean="0">
                <a:latin typeface="Arial" charset="0"/>
                <a:cs typeface="Arial" charset="0"/>
              </a:rPr>
              <a:t>Used to determine eligibility for</a:t>
            </a:r>
            <a:br>
              <a:rPr lang="en-US" sz="4700" dirty="0" smtClean="0">
                <a:latin typeface="Arial" charset="0"/>
                <a:cs typeface="Arial" charset="0"/>
              </a:rPr>
            </a:br>
            <a:r>
              <a:rPr lang="en-US" sz="4700" dirty="0" smtClean="0">
                <a:latin typeface="Arial" charset="0"/>
                <a:cs typeface="Arial" charset="0"/>
              </a:rPr>
              <a:t>federal aid</a:t>
            </a:r>
          </a:p>
          <a:p>
            <a:pPr marL="780227" lvl="1" indent="0">
              <a:spcAft>
                <a:spcPts val="3496"/>
              </a:spcAft>
              <a:buNone/>
            </a:pPr>
            <a:r>
              <a:rPr lang="en-US" sz="4700" b="1" dirty="0" smtClean="0">
                <a:solidFill>
                  <a:srgbClr val="2F7091"/>
                </a:solidFill>
                <a:latin typeface="Arial" charset="0"/>
                <a:cs typeface="Arial" charset="0"/>
              </a:rPr>
              <a:t>DRN </a:t>
            </a:r>
            <a:r>
              <a:rPr lang="en-US" sz="4700" dirty="0" smtClean="0">
                <a:solidFill>
                  <a:srgbClr val="2F7091"/>
                </a:solidFill>
                <a:latin typeface="Arial" charset="0"/>
                <a:cs typeface="Arial" charset="0"/>
              </a:rPr>
              <a:t>- Data Release Number</a:t>
            </a:r>
            <a:br>
              <a:rPr lang="en-US" sz="4700" dirty="0" smtClean="0">
                <a:solidFill>
                  <a:srgbClr val="2F7091"/>
                </a:solidFill>
                <a:latin typeface="Arial" charset="0"/>
                <a:cs typeface="Arial" charset="0"/>
              </a:rPr>
            </a:br>
            <a:r>
              <a:rPr lang="en-US" sz="4700" dirty="0">
                <a:latin typeface="Arial" charset="0"/>
                <a:cs typeface="Arial" charset="0"/>
              </a:rPr>
              <a:t>U</a:t>
            </a:r>
            <a:r>
              <a:rPr lang="en-US" sz="4700" dirty="0" smtClean="0">
                <a:latin typeface="Arial" charset="0"/>
                <a:cs typeface="Arial" charset="0"/>
              </a:rPr>
              <a:t>sed to add additional schools</a:t>
            </a:r>
            <a:endParaRPr lang="en-US" dirty="0" smtClean="0">
              <a:latin typeface="Arial" charset="0"/>
              <a:cs typeface="Arial" charset="0"/>
            </a:endParaRPr>
          </a:p>
        </p:txBody>
      </p:sp>
      <p:sp>
        <p:nvSpPr>
          <p:cNvPr id="6"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
        <p:nvSpPr>
          <p:cNvPr id="7" name="Right Arrow 6"/>
          <p:cNvSpPr/>
          <p:nvPr/>
        </p:nvSpPr>
        <p:spPr>
          <a:xfrm rot="5400000">
            <a:off x="16229267" y="3332109"/>
            <a:ext cx="2029434" cy="9236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406886"/>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0" y="685800"/>
            <a:ext cx="17830800" cy="3200400"/>
          </a:xfrm>
        </p:spPr>
        <p:txBody>
          <a:bodyPr/>
          <a:lstStyle/>
          <a:p>
            <a:r>
              <a:rPr lang="en-US" sz="8000" b="1" dirty="0" smtClean="0">
                <a:latin typeface="Arial" charset="0"/>
                <a:cs typeface="Arial" charset="0"/>
              </a:rPr>
              <a:t>FAFSA Demonstration Website</a:t>
            </a:r>
          </a:p>
        </p:txBody>
      </p:sp>
      <p:sp>
        <p:nvSpPr>
          <p:cNvPr id="23555" name="Content Placeholder 2"/>
          <p:cNvSpPr>
            <a:spLocks noGrp="1"/>
          </p:cNvSpPr>
          <p:nvPr>
            <p:ph idx="1"/>
          </p:nvPr>
        </p:nvSpPr>
        <p:spPr>
          <a:xfrm>
            <a:off x="762000" y="3657600"/>
            <a:ext cx="16459200" cy="9753600"/>
          </a:xfrm>
        </p:spPr>
        <p:txBody>
          <a:bodyPr/>
          <a:lstStyle/>
          <a:p>
            <a:pPr marL="212789" indent="0" algn="ctr">
              <a:spcAft>
                <a:spcPts val="3496"/>
              </a:spcAft>
              <a:buNone/>
            </a:pPr>
            <a:r>
              <a:rPr lang="en-US" sz="10000" b="1" dirty="0" smtClean="0">
                <a:solidFill>
                  <a:srgbClr val="0070C0"/>
                </a:solidFill>
                <a:latin typeface="Arial" charset="0"/>
                <a:cs typeface="Arial" charset="0"/>
              </a:rPr>
              <a:t>fafsademo.test.ed.gov</a:t>
            </a:r>
          </a:p>
          <a:p>
            <a:pPr marL="212789" indent="0">
              <a:spcAft>
                <a:spcPts val="3496"/>
              </a:spcAft>
              <a:buNone/>
            </a:pPr>
            <a:endParaRPr lang="en-US" sz="5400" dirty="0">
              <a:latin typeface="Arial" charset="0"/>
              <a:cs typeface="Arial" charset="0"/>
            </a:endParaRPr>
          </a:p>
          <a:p>
            <a:pPr>
              <a:spcAft>
                <a:spcPts val="3496"/>
              </a:spcAft>
            </a:pPr>
            <a:r>
              <a:rPr lang="en-US" sz="5400" b="1" dirty="0" smtClean="0">
                <a:solidFill>
                  <a:srgbClr val="2F7091"/>
                </a:solidFill>
                <a:latin typeface="Arial" charset="0"/>
                <a:cs typeface="Arial" charset="0"/>
              </a:rPr>
              <a:t>Username</a:t>
            </a:r>
            <a:r>
              <a:rPr lang="en-US" sz="5400" dirty="0" smtClean="0">
                <a:latin typeface="Arial" charset="0"/>
                <a:cs typeface="Arial" charset="0"/>
              </a:rPr>
              <a:t>: </a:t>
            </a:r>
            <a:r>
              <a:rPr lang="en-US" sz="5400" dirty="0" err="1" smtClean="0">
                <a:latin typeface="Arial" charset="0"/>
                <a:cs typeface="Arial" charset="0"/>
              </a:rPr>
              <a:t>eddemo</a:t>
            </a:r>
            <a:endParaRPr lang="en-US" sz="5400" dirty="0" smtClean="0">
              <a:latin typeface="Arial" charset="0"/>
              <a:cs typeface="Arial" charset="0"/>
            </a:endParaRPr>
          </a:p>
          <a:p>
            <a:pPr>
              <a:spcAft>
                <a:spcPts val="3496"/>
              </a:spcAft>
            </a:pPr>
            <a:r>
              <a:rPr lang="en-US" sz="5400" b="1" dirty="0" smtClean="0">
                <a:solidFill>
                  <a:srgbClr val="2F7091"/>
                </a:solidFill>
                <a:latin typeface="Arial" charset="0"/>
                <a:cs typeface="Arial" charset="0"/>
              </a:rPr>
              <a:t>Password</a:t>
            </a:r>
            <a:r>
              <a:rPr lang="en-US" sz="5400" dirty="0" smtClean="0">
                <a:latin typeface="Arial" charset="0"/>
                <a:cs typeface="Arial" charset="0"/>
              </a:rPr>
              <a:t>: </a:t>
            </a:r>
            <a:r>
              <a:rPr lang="en-US" sz="5400" dirty="0" err="1" smtClean="0">
                <a:latin typeface="Arial" charset="0"/>
                <a:cs typeface="Arial" charset="0"/>
              </a:rPr>
              <a:t>fafsatest</a:t>
            </a:r>
            <a:endParaRPr lang="en-US" sz="5400" dirty="0" smtClean="0">
              <a:latin typeface="Arial" charset="0"/>
              <a:cs typeface="Arial" charset="0"/>
            </a:endParaRPr>
          </a:p>
          <a:p>
            <a:pPr>
              <a:spcAft>
                <a:spcPts val="3496"/>
              </a:spcAft>
            </a:pPr>
            <a:r>
              <a:rPr lang="en-US" sz="5400" dirty="0" smtClean="0">
                <a:latin typeface="Arial" charset="0"/>
                <a:cs typeface="Arial" charset="0"/>
              </a:rPr>
              <a:t>2018-2019 test system available </a:t>
            </a:r>
            <a:r>
              <a:rPr lang="en-US" sz="5400" b="1" dirty="0" smtClean="0">
                <a:solidFill>
                  <a:srgbClr val="2F7091"/>
                </a:solidFill>
                <a:latin typeface="Arial" charset="0"/>
                <a:cs typeface="Arial" charset="0"/>
              </a:rPr>
              <a:t>September 24 </a:t>
            </a:r>
          </a:p>
        </p:txBody>
      </p:sp>
      <p:sp>
        <p:nvSpPr>
          <p:cNvPr id="5"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9779828"/>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ctrTitle"/>
          </p:nvPr>
        </p:nvSpPr>
        <p:spPr>
          <a:xfrm>
            <a:off x="520700" y="4883154"/>
            <a:ext cx="17221200" cy="1873250"/>
          </a:xfrm>
        </p:spPr>
        <p:txBody>
          <a:bodyPr/>
          <a:lstStyle/>
          <a:p>
            <a:pPr eaLnBrk="1" hangingPunct="1"/>
            <a:r>
              <a:rPr lang="en-US" dirty="0" smtClean="0">
                <a:latin typeface="Arial" charset="0"/>
                <a:cs typeface="Arial" charset="0"/>
              </a:rPr>
              <a:t>Special Circumstances</a:t>
            </a:r>
          </a:p>
        </p:txBody>
      </p:sp>
      <p:sp>
        <p:nvSpPr>
          <p:cNvPr id="3"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208772528"/>
              </p:ext>
            </p:extLst>
          </p:nvPr>
        </p:nvGraphicFramePr>
        <p:xfrm>
          <a:off x="520700" y="10266881"/>
          <a:ext cx="8077200" cy="2941119"/>
        </p:xfrm>
        <a:graphic>
          <a:graphicData uri="http://schemas.openxmlformats.org/presentationml/2006/ole">
            <mc:AlternateContent xmlns:mc="http://schemas.openxmlformats.org/markup-compatibility/2006">
              <mc:Choice xmlns:v="urn:schemas-microsoft-com:vml" Requires="v">
                <p:oleObj spid="_x0000_s3092" name="Document" r:id="rId4" imgW="5894334" imgH="2146152" progId="">
                  <p:embed/>
                </p:oleObj>
              </mc:Choice>
              <mc:Fallback>
                <p:oleObj name="Document" r:id="rId4" imgW="5894334" imgH="2146152" progId="">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10266881"/>
                        <a:ext cx="8077200" cy="29411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16283480"/>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17373600" cy="2133600"/>
          </a:xfrm>
        </p:spPr>
        <p:txBody>
          <a:bodyPr/>
          <a:lstStyle/>
          <a:p>
            <a:r>
              <a:rPr lang="en-US" b="1" dirty="0" smtClean="0"/>
              <a:t>What are Special Circumstances?</a:t>
            </a:r>
            <a:endParaRPr lang="en-US" b="1" dirty="0"/>
          </a:p>
        </p:txBody>
      </p:sp>
      <p:sp>
        <p:nvSpPr>
          <p:cNvPr id="6" name="Content Placeholder 2"/>
          <p:cNvSpPr>
            <a:spLocks noGrp="1"/>
          </p:cNvSpPr>
          <p:nvPr>
            <p:ph idx="1"/>
          </p:nvPr>
        </p:nvSpPr>
        <p:spPr>
          <a:xfrm>
            <a:off x="914400" y="3962401"/>
            <a:ext cx="16459200" cy="8650224"/>
          </a:xfrm>
        </p:spPr>
        <p:txBody>
          <a:bodyPr/>
          <a:lstStyle/>
          <a:p>
            <a:pPr marL="212789" indent="0">
              <a:buNone/>
            </a:pPr>
            <a:r>
              <a:rPr lang="en-US" sz="5400" b="1" dirty="0" smtClean="0">
                <a:solidFill>
                  <a:srgbClr val="2F7091"/>
                </a:solidFill>
              </a:rPr>
              <a:t>Some situations where a college may review and modify the student’s eligibility for aid:</a:t>
            </a:r>
          </a:p>
          <a:p>
            <a:r>
              <a:rPr lang="en-US" sz="5000" dirty="0" smtClean="0"/>
              <a:t>Income adjustments</a:t>
            </a:r>
          </a:p>
          <a:p>
            <a:r>
              <a:rPr lang="en-US" sz="5000" dirty="0" smtClean="0"/>
              <a:t>Circumstances affecting EFC</a:t>
            </a:r>
          </a:p>
          <a:p>
            <a:r>
              <a:rPr lang="en-US" sz="5000" dirty="0" smtClean="0"/>
              <a:t>Selective Service status</a:t>
            </a:r>
          </a:p>
          <a:p>
            <a:r>
              <a:rPr lang="en-US" sz="5000" dirty="0" smtClean="0"/>
              <a:t>Dependency status</a:t>
            </a:r>
          </a:p>
          <a:p>
            <a:r>
              <a:rPr lang="en-US" sz="5000" dirty="0" smtClean="0"/>
              <a:t>Unaccompanied homeless youths</a:t>
            </a:r>
          </a:p>
          <a:p>
            <a:r>
              <a:rPr lang="en-US" sz="5000" dirty="0" smtClean="0"/>
              <a:t>Foster youths</a:t>
            </a:r>
          </a:p>
          <a:p>
            <a:r>
              <a:rPr lang="en-US" sz="5000" dirty="0" smtClean="0"/>
              <a:t>Adverse home situations</a:t>
            </a:r>
          </a:p>
          <a:p>
            <a:endParaRPr lang="en-US" sz="5000" dirty="0"/>
          </a:p>
        </p:txBody>
      </p:sp>
    </p:spTree>
    <p:extLst>
      <p:ext uri="{BB962C8B-B14F-4D97-AF65-F5344CB8AC3E}">
        <p14:creationId xmlns:p14="http://schemas.microsoft.com/office/powerpoint/2010/main" val="1387801301"/>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r>
              <a:rPr lang="en-US" altLang="en-US" b="1" dirty="0" smtClean="0">
                <a:latin typeface="Arial" panose="020B0604020202020204" pitchFamily="34" charset="0"/>
                <a:cs typeface="Arial" panose="020B0604020202020204" pitchFamily="34" charset="0"/>
              </a:rPr>
              <a:t>Reasons for the Changes</a:t>
            </a:r>
          </a:p>
        </p:txBody>
      </p:sp>
      <p:sp>
        <p:nvSpPr>
          <p:cNvPr id="10243" name="Content Placeholder 1"/>
          <p:cNvSpPr txBox="1">
            <a:spLocks/>
          </p:cNvSpPr>
          <p:nvPr/>
        </p:nvSpPr>
        <p:spPr bwMode="auto">
          <a:xfrm>
            <a:off x="685800" y="3657600"/>
            <a:ext cx="16916400" cy="952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indent="0">
              <a:spcBef>
                <a:spcPct val="20000"/>
              </a:spcBef>
            </a:pPr>
            <a:r>
              <a:rPr lang="en-US" altLang="en-US" sz="5600" b="1" dirty="0" smtClean="0">
                <a:solidFill>
                  <a:srgbClr val="2F7091"/>
                </a:solidFill>
                <a:latin typeface="Arial" panose="020B0604020202020204" pitchFamily="34" charset="0"/>
                <a:cs typeface="Arial" panose="020B0604020202020204" pitchFamily="34" charset="0"/>
              </a:rPr>
              <a:t>Alignment</a:t>
            </a:r>
            <a:endParaRPr lang="en-US" altLang="en-US" sz="5600" b="1" dirty="0">
              <a:solidFill>
                <a:srgbClr val="2F7091"/>
              </a:solidFill>
              <a:latin typeface="Arial" panose="020B0604020202020204" pitchFamily="34" charset="0"/>
              <a:cs typeface="Arial" panose="020B0604020202020204" pitchFamily="34" charset="0"/>
            </a:endParaRPr>
          </a:p>
          <a:p>
            <a:pPr marL="1028700" lvl="1" indent="-571500">
              <a:spcBef>
                <a:spcPct val="20000"/>
              </a:spcBef>
              <a:buFont typeface="Arial" panose="020B0604020202020204" pitchFamily="34" charset="0"/>
              <a:buChar char="•"/>
            </a:pPr>
            <a:r>
              <a:rPr lang="en-US" altLang="en-US" sz="4400" dirty="0" smtClean="0">
                <a:latin typeface="Arial" panose="020B0604020202020204" pitchFamily="34" charset="0"/>
                <a:cs typeface="Arial" panose="020B0604020202020204" pitchFamily="34" charset="0"/>
              </a:rPr>
              <a:t>Many admissions application </a:t>
            </a:r>
            <a:r>
              <a:rPr lang="en-US" altLang="en-US" sz="4400" dirty="0">
                <a:latin typeface="Arial" panose="020B0604020202020204" pitchFamily="34" charset="0"/>
                <a:cs typeface="Arial" panose="020B0604020202020204" pitchFamily="34" charset="0"/>
              </a:rPr>
              <a:t>deadlines occur in the fall</a:t>
            </a:r>
          </a:p>
          <a:p>
            <a:pPr marL="1028700" lvl="1" indent="-571500">
              <a:spcBef>
                <a:spcPct val="20000"/>
              </a:spcBef>
              <a:buFont typeface="Arial" panose="020B0604020202020204" pitchFamily="34" charset="0"/>
              <a:buChar char="•"/>
            </a:pPr>
            <a:r>
              <a:rPr lang="en-US" altLang="en-US" sz="4400" dirty="0" smtClean="0">
                <a:latin typeface="Arial" panose="020B0604020202020204" pitchFamily="34" charset="0"/>
                <a:cs typeface="Arial" panose="020B0604020202020204" pitchFamily="34" charset="0"/>
              </a:rPr>
              <a:t>FAFSA completed at </a:t>
            </a:r>
            <a:r>
              <a:rPr lang="en-US" altLang="en-US" sz="4400" dirty="0">
                <a:latin typeface="Arial" panose="020B0604020202020204" pitchFamily="34" charset="0"/>
                <a:cs typeface="Arial" panose="020B0604020202020204" pitchFamily="34" charset="0"/>
              </a:rPr>
              <a:t>same time = less confusion</a:t>
            </a:r>
          </a:p>
          <a:p>
            <a:pPr marL="0" indent="0">
              <a:spcBef>
                <a:spcPct val="20000"/>
              </a:spcBef>
            </a:pPr>
            <a:r>
              <a:rPr lang="en-US" altLang="en-US" sz="5600" b="1" dirty="0" smtClean="0">
                <a:solidFill>
                  <a:srgbClr val="2F7091"/>
                </a:solidFill>
                <a:latin typeface="Arial" panose="020B0604020202020204" pitchFamily="34" charset="0"/>
                <a:cs typeface="Arial" panose="020B0604020202020204" pitchFamily="34" charset="0"/>
              </a:rPr>
              <a:t>Certainty</a:t>
            </a:r>
            <a:endParaRPr lang="en-US" altLang="en-US" sz="5600" b="1" dirty="0">
              <a:solidFill>
                <a:srgbClr val="2F7091"/>
              </a:solidFill>
              <a:latin typeface="Arial" panose="020B0604020202020204" pitchFamily="34" charset="0"/>
              <a:cs typeface="Arial" panose="020B0604020202020204" pitchFamily="34" charset="0"/>
            </a:endParaRPr>
          </a:p>
          <a:p>
            <a:pPr marL="1028700" lvl="1" indent="-571500">
              <a:spcBef>
                <a:spcPct val="20000"/>
              </a:spcBef>
              <a:buFont typeface="Arial" panose="020B0604020202020204" pitchFamily="34" charset="0"/>
              <a:buChar char="•"/>
            </a:pPr>
            <a:r>
              <a:rPr lang="en-US" altLang="en-US" sz="4400" dirty="0">
                <a:latin typeface="Arial" panose="020B0604020202020204" pitchFamily="34" charset="0"/>
                <a:cs typeface="Arial" panose="020B0604020202020204" pitchFamily="34" charset="0"/>
              </a:rPr>
              <a:t>No need to estimate </a:t>
            </a:r>
            <a:r>
              <a:rPr lang="en-US" altLang="en-US" sz="4400" dirty="0" smtClean="0">
                <a:latin typeface="Arial" panose="020B0604020202020204" pitchFamily="34" charset="0"/>
                <a:cs typeface="Arial" panose="020B0604020202020204" pitchFamily="34" charset="0"/>
              </a:rPr>
              <a:t>income and tax </a:t>
            </a:r>
            <a:r>
              <a:rPr lang="en-US" altLang="en-US" sz="4400" dirty="0">
                <a:latin typeface="Arial" panose="020B0604020202020204" pitchFamily="34" charset="0"/>
                <a:cs typeface="Arial" panose="020B0604020202020204" pitchFamily="34" charset="0"/>
              </a:rPr>
              <a:t>info</a:t>
            </a:r>
          </a:p>
          <a:p>
            <a:pPr marL="1028700" lvl="1" indent="-571500">
              <a:spcBef>
                <a:spcPct val="20000"/>
              </a:spcBef>
              <a:buFont typeface="Arial" panose="020B0604020202020204" pitchFamily="34" charset="0"/>
              <a:buChar char="•"/>
            </a:pPr>
            <a:r>
              <a:rPr lang="en-US" altLang="en-US" sz="4400" dirty="0">
                <a:latin typeface="Arial" panose="020B0604020202020204" pitchFamily="34" charset="0"/>
                <a:cs typeface="Arial" panose="020B0604020202020204" pitchFamily="34" charset="0"/>
              </a:rPr>
              <a:t>IRS Data Retrieval Tool available </a:t>
            </a:r>
            <a:r>
              <a:rPr lang="en-US" altLang="en-US" sz="4400" dirty="0" smtClean="0">
                <a:latin typeface="Arial" panose="020B0604020202020204" pitchFamily="34" charset="0"/>
                <a:cs typeface="Arial" panose="020B0604020202020204" pitchFamily="34" charset="0"/>
              </a:rPr>
              <a:t>when FAFSA launches</a:t>
            </a:r>
            <a:endParaRPr lang="en-US" altLang="en-US" sz="4400" dirty="0">
              <a:latin typeface="Arial" panose="020B0604020202020204" pitchFamily="34" charset="0"/>
              <a:cs typeface="Arial" panose="020B0604020202020204" pitchFamily="34" charset="0"/>
            </a:endParaRPr>
          </a:p>
          <a:p>
            <a:pPr marL="1028700" lvl="1" indent="-571500">
              <a:spcBef>
                <a:spcPct val="20000"/>
              </a:spcBef>
              <a:buFont typeface="Arial" panose="020B0604020202020204" pitchFamily="34" charset="0"/>
              <a:buChar char="•"/>
            </a:pPr>
            <a:r>
              <a:rPr lang="en-US" altLang="en-US" sz="4400" dirty="0">
                <a:latin typeface="Arial" panose="020B0604020202020204" pitchFamily="34" charset="0"/>
                <a:cs typeface="Arial" panose="020B0604020202020204" pitchFamily="34" charset="0"/>
              </a:rPr>
              <a:t>Earlier receipt of Expected Family </a:t>
            </a:r>
            <a:r>
              <a:rPr lang="en-US" altLang="en-US" sz="4400" dirty="0" smtClean="0">
                <a:latin typeface="Arial" panose="020B0604020202020204" pitchFamily="34" charset="0"/>
                <a:cs typeface="Arial" panose="020B0604020202020204" pitchFamily="34" charset="0"/>
              </a:rPr>
              <a:t>Contribution (EFC)</a:t>
            </a:r>
            <a:endParaRPr lang="en-US" altLang="en-US" sz="4400" dirty="0">
              <a:latin typeface="Arial" panose="020B0604020202020204" pitchFamily="34" charset="0"/>
              <a:cs typeface="Arial" panose="020B0604020202020204" pitchFamily="34" charset="0"/>
            </a:endParaRPr>
          </a:p>
          <a:p>
            <a:pPr marL="0" indent="0">
              <a:spcBef>
                <a:spcPct val="20000"/>
              </a:spcBef>
            </a:pPr>
            <a:r>
              <a:rPr lang="en-US" altLang="en-US" sz="5600" b="1" dirty="0" smtClean="0">
                <a:solidFill>
                  <a:srgbClr val="2F7091"/>
                </a:solidFill>
                <a:latin typeface="Arial" panose="020B0604020202020204" pitchFamily="34" charset="0"/>
                <a:cs typeface="Arial" panose="020B0604020202020204" pitchFamily="34" charset="0"/>
              </a:rPr>
              <a:t>Less Time Pressure</a:t>
            </a:r>
            <a:endParaRPr lang="en-US" altLang="en-US" sz="5600" b="1" dirty="0">
              <a:solidFill>
                <a:srgbClr val="2F7091"/>
              </a:solidFill>
              <a:latin typeface="Arial" panose="020B0604020202020204" pitchFamily="34" charset="0"/>
              <a:cs typeface="Arial" panose="020B0604020202020204" pitchFamily="34" charset="0"/>
            </a:endParaRPr>
          </a:p>
          <a:p>
            <a:pPr marL="1028700" lvl="1" indent="-571500">
              <a:spcBef>
                <a:spcPct val="20000"/>
              </a:spcBef>
              <a:buFont typeface="Arial" panose="020B0604020202020204" pitchFamily="34" charset="0"/>
              <a:buChar char="•"/>
            </a:pPr>
            <a:r>
              <a:rPr lang="en-US" altLang="en-US" sz="4400" dirty="0">
                <a:latin typeface="Arial" panose="020B0604020202020204" pitchFamily="34" charset="0"/>
                <a:cs typeface="Arial" panose="020B0604020202020204" pitchFamily="34" charset="0"/>
              </a:rPr>
              <a:t>More time before (most) state and school deadlines</a:t>
            </a:r>
          </a:p>
          <a:p>
            <a:pPr marL="1028700" lvl="1" indent="-571500">
              <a:spcBef>
                <a:spcPct val="20000"/>
              </a:spcBef>
              <a:buFont typeface="Arial" panose="020B0604020202020204" pitchFamily="34" charset="0"/>
              <a:buChar char="•"/>
            </a:pPr>
            <a:r>
              <a:rPr lang="en-US" altLang="en-US" sz="4400" dirty="0">
                <a:latin typeface="Arial" panose="020B0604020202020204" pitchFamily="34" charset="0"/>
                <a:cs typeface="Arial" panose="020B0604020202020204" pitchFamily="34" charset="0"/>
              </a:rPr>
              <a:t>More time to compare schools </a:t>
            </a:r>
            <a:r>
              <a:rPr lang="en-US" altLang="en-US" sz="4400" dirty="0" smtClean="0">
                <a:latin typeface="Arial" panose="020B0604020202020204" pitchFamily="34" charset="0"/>
                <a:cs typeface="Arial" panose="020B0604020202020204" pitchFamily="34" charset="0"/>
              </a:rPr>
              <a:t>and award letters before </a:t>
            </a:r>
            <a:br>
              <a:rPr lang="en-US" altLang="en-US" sz="4400" dirty="0" smtClean="0">
                <a:latin typeface="Arial" panose="020B0604020202020204" pitchFamily="34" charset="0"/>
                <a:cs typeface="Arial" panose="020B0604020202020204" pitchFamily="34" charset="0"/>
              </a:rPr>
            </a:br>
            <a:r>
              <a:rPr lang="en-US" altLang="en-US" sz="4400" dirty="0" smtClean="0">
                <a:latin typeface="Arial" panose="020B0604020202020204" pitchFamily="34" charset="0"/>
                <a:cs typeface="Arial" panose="020B0604020202020204" pitchFamily="34" charset="0"/>
              </a:rPr>
              <a:t>the May 1 National Candidate’s Reply Date</a:t>
            </a:r>
            <a:endParaRPr lang="en-US" altLang="en-US" sz="4400" dirty="0">
              <a:latin typeface="Arial" panose="020B0604020202020204" pitchFamily="34" charset="0"/>
              <a:cs typeface="Arial" panose="020B0604020202020204" pitchFamily="34" charset="0"/>
            </a:endParaRPr>
          </a:p>
        </p:txBody>
      </p:sp>
      <p:sp>
        <p:nvSpPr>
          <p:cNvPr id="4"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pic>
        <p:nvPicPr>
          <p:cNvPr id="5" name="Picture 2" descr="C:\Users\schroedj\AppData\Local\Microsoft\Windows\Temporary Internet Files\Content.IE5\DWQIV9ZZ\camera_clip_art[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1" y="11554530"/>
            <a:ext cx="2285999" cy="216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5542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fade">
                                      <p:cBhvr>
                                        <p:cTn id="10" dur="500"/>
                                        <p:tgtEl>
                                          <p:spTgt spid="1024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fade">
                                      <p:cBhvr>
                                        <p:cTn id="13" dur="500"/>
                                        <p:tgtEl>
                                          <p:spTgt spid="1024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43">
                                            <p:txEl>
                                              <p:pRg st="3" end="3"/>
                                            </p:txEl>
                                          </p:spTgt>
                                        </p:tgtEl>
                                        <p:attrNameLst>
                                          <p:attrName>style.visibility</p:attrName>
                                        </p:attrNameLst>
                                      </p:cBhvr>
                                      <p:to>
                                        <p:strVal val="visible"/>
                                      </p:to>
                                    </p:set>
                                    <p:animEffect transition="in" filter="fade">
                                      <p:cBhvr>
                                        <p:cTn id="18" dur="500"/>
                                        <p:tgtEl>
                                          <p:spTgt spid="1024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fade">
                                      <p:cBhvr>
                                        <p:cTn id="21" dur="500"/>
                                        <p:tgtEl>
                                          <p:spTgt spid="1024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243">
                                            <p:txEl>
                                              <p:pRg st="5" end="5"/>
                                            </p:txEl>
                                          </p:spTgt>
                                        </p:tgtEl>
                                        <p:attrNameLst>
                                          <p:attrName>style.visibility</p:attrName>
                                        </p:attrNameLst>
                                      </p:cBhvr>
                                      <p:to>
                                        <p:strVal val="visible"/>
                                      </p:to>
                                    </p:set>
                                    <p:animEffect transition="in" filter="fade">
                                      <p:cBhvr>
                                        <p:cTn id="24" dur="500"/>
                                        <p:tgtEl>
                                          <p:spTgt spid="1024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animEffect transition="in" filter="fade">
                                      <p:cBhvr>
                                        <p:cTn id="27" dur="500"/>
                                        <p:tgtEl>
                                          <p:spTgt spid="1024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43">
                                            <p:txEl>
                                              <p:pRg st="7" end="7"/>
                                            </p:txEl>
                                          </p:spTgt>
                                        </p:tgtEl>
                                        <p:attrNameLst>
                                          <p:attrName>style.visibility</p:attrName>
                                        </p:attrNameLst>
                                      </p:cBhvr>
                                      <p:to>
                                        <p:strVal val="visible"/>
                                      </p:to>
                                    </p:set>
                                    <p:animEffect transition="in" filter="fade">
                                      <p:cBhvr>
                                        <p:cTn id="32" dur="500"/>
                                        <p:tgtEl>
                                          <p:spTgt spid="1024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0243">
                                            <p:txEl>
                                              <p:pRg st="8" end="8"/>
                                            </p:txEl>
                                          </p:spTgt>
                                        </p:tgtEl>
                                        <p:attrNameLst>
                                          <p:attrName>style.visibility</p:attrName>
                                        </p:attrNameLst>
                                      </p:cBhvr>
                                      <p:to>
                                        <p:strVal val="visible"/>
                                      </p:to>
                                    </p:set>
                                    <p:animEffect transition="in" filter="fade">
                                      <p:cBhvr>
                                        <p:cTn id="35" dur="500"/>
                                        <p:tgtEl>
                                          <p:spTgt spid="1024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0243">
                                            <p:txEl>
                                              <p:pRg st="9" end="9"/>
                                            </p:txEl>
                                          </p:spTgt>
                                        </p:tgtEl>
                                        <p:attrNameLst>
                                          <p:attrName>style.visibility</p:attrName>
                                        </p:attrNameLst>
                                      </p:cBhvr>
                                      <p:to>
                                        <p:strVal val="visible"/>
                                      </p:to>
                                    </p:set>
                                    <p:animEffect transition="in" filter="fade">
                                      <p:cBhvr>
                                        <p:cTn id="38" dur="500"/>
                                        <p:tgtEl>
                                          <p:spTgt spid="102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17373600" cy="2133600"/>
          </a:xfrm>
        </p:spPr>
        <p:txBody>
          <a:bodyPr/>
          <a:lstStyle/>
          <a:p>
            <a:r>
              <a:rPr lang="en-US" b="1" dirty="0" smtClean="0"/>
              <a:t>Professional Judgment</a:t>
            </a:r>
            <a:endParaRPr lang="en-US" b="1" dirty="0"/>
          </a:p>
        </p:txBody>
      </p:sp>
      <p:sp>
        <p:nvSpPr>
          <p:cNvPr id="6" name="Content Placeholder 2"/>
          <p:cNvSpPr>
            <a:spLocks noGrp="1"/>
          </p:cNvSpPr>
          <p:nvPr>
            <p:ph idx="1"/>
          </p:nvPr>
        </p:nvSpPr>
        <p:spPr>
          <a:xfrm>
            <a:off x="914400" y="3962401"/>
            <a:ext cx="16459200" cy="8650224"/>
          </a:xfrm>
        </p:spPr>
        <p:txBody>
          <a:bodyPr/>
          <a:lstStyle/>
          <a:p>
            <a:r>
              <a:rPr lang="en-US" dirty="0" smtClean="0"/>
              <a:t>Authority given by Congress to FAAs under the HEA</a:t>
            </a:r>
          </a:p>
          <a:p>
            <a:r>
              <a:rPr lang="en-US" dirty="0" smtClean="0"/>
              <a:t>A decision to make a change to some aspect of student eligibility or cost of </a:t>
            </a:r>
            <a:r>
              <a:rPr lang="en-US" smtClean="0"/>
              <a:t>attendance that </a:t>
            </a:r>
            <a:r>
              <a:rPr lang="en-US" dirty="0" smtClean="0"/>
              <a:t>is NOT regulated by the USDE</a:t>
            </a:r>
            <a:endParaRPr lang="en-US" dirty="0"/>
          </a:p>
        </p:txBody>
      </p:sp>
    </p:spTree>
    <p:extLst>
      <p:ext uri="{BB962C8B-B14F-4D97-AF65-F5344CB8AC3E}">
        <p14:creationId xmlns:p14="http://schemas.microsoft.com/office/powerpoint/2010/main" val="258949919"/>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Scenario</a:t>
            </a:r>
            <a:endParaRPr lang="en-US" b="1" dirty="0"/>
          </a:p>
        </p:txBody>
      </p:sp>
      <p:sp>
        <p:nvSpPr>
          <p:cNvPr id="3" name="Content Placeholder 2"/>
          <p:cNvSpPr>
            <a:spLocks noGrp="1"/>
          </p:cNvSpPr>
          <p:nvPr>
            <p:ph idx="1"/>
          </p:nvPr>
        </p:nvSpPr>
        <p:spPr/>
        <p:txBody>
          <a:bodyPr/>
          <a:lstStyle/>
          <a:p>
            <a:pPr marL="212789" indent="0">
              <a:buNone/>
            </a:pPr>
            <a:r>
              <a:rPr lang="en-US" dirty="0" smtClean="0"/>
              <a:t>Sandra’s single mother was laid off from her job in July.  Sandra’s 2018-2019 FAFSA reflects income information from 2016, when her mother was still working.</a:t>
            </a:r>
          </a:p>
          <a:p>
            <a:pPr marL="212789" indent="0">
              <a:buNone/>
            </a:pPr>
            <a:endParaRPr lang="en-US" dirty="0"/>
          </a:p>
          <a:p>
            <a:r>
              <a:rPr lang="en-US" sz="6600" i="1" dirty="0" smtClean="0">
                <a:solidFill>
                  <a:srgbClr val="0070C0"/>
                </a:solidFill>
              </a:rPr>
              <a:t>What options does Sandra have?</a:t>
            </a:r>
            <a:endParaRPr lang="en-US" sz="6600" i="1" dirty="0">
              <a:solidFill>
                <a:srgbClr val="0070C0"/>
              </a:solidFill>
            </a:endParaRPr>
          </a:p>
          <a:p>
            <a:r>
              <a:rPr lang="en-US" sz="6600" i="1" dirty="0">
                <a:solidFill>
                  <a:srgbClr val="0070C0"/>
                </a:solidFill>
              </a:rPr>
              <a:t>What can the Financial Aid Office </a:t>
            </a:r>
            <a:r>
              <a:rPr lang="en-US" sz="6600" i="1" dirty="0" smtClean="0">
                <a:solidFill>
                  <a:srgbClr val="0070C0"/>
                </a:solidFill>
              </a:rPr>
              <a:t>do?</a:t>
            </a:r>
            <a:endParaRPr lang="en-US" dirty="0">
              <a:solidFill>
                <a:srgbClr val="FF0000"/>
              </a:solidFill>
            </a:endParaRPr>
          </a:p>
        </p:txBody>
      </p:sp>
    </p:spTree>
    <p:extLst>
      <p:ext uri="{BB962C8B-B14F-4D97-AF65-F5344CB8AC3E}">
        <p14:creationId xmlns:p14="http://schemas.microsoft.com/office/powerpoint/2010/main" val="719290939"/>
      </p:ext>
    </p:extLst>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Scenario</a:t>
            </a:r>
            <a:endParaRPr lang="en-US" b="1" dirty="0"/>
          </a:p>
        </p:txBody>
      </p:sp>
      <p:sp>
        <p:nvSpPr>
          <p:cNvPr id="3" name="Content Placeholder 2"/>
          <p:cNvSpPr>
            <a:spLocks noGrp="1"/>
          </p:cNvSpPr>
          <p:nvPr>
            <p:ph idx="1"/>
          </p:nvPr>
        </p:nvSpPr>
        <p:spPr/>
        <p:txBody>
          <a:bodyPr/>
          <a:lstStyle/>
          <a:p>
            <a:pPr marL="212789" indent="0">
              <a:buNone/>
            </a:pPr>
            <a:r>
              <a:rPr lang="en-US" sz="4000" dirty="0" smtClean="0"/>
              <a:t>Glenda, a continuing student at her local Cal State, has applied for financial aid. Her parents’ income increased significantly in 2016, as her mom started working again to help with new expenses. As such, Glenda no longer qualifies for grant aid.</a:t>
            </a:r>
          </a:p>
          <a:p>
            <a:pPr marL="212789" indent="0">
              <a:buNone/>
            </a:pPr>
            <a:endParaRPr lang="en-US" sz="4000" dirty="0"/>
          </a:p>
          <a:p>
            <a:pPr marL="212789" indent="0">
              <a:buNone/>
            </a:pPr>
            <a:r>
              <a:rPr lang="en-US" sz="4000" dirty="0" smtClean="0"/>
              <a:t>However, the student’s brother was killed in an auto accident and the family is still paying for funeral expenses. And, her parents have huge medical bills due to her father’s recent diagnosis with cancer.  The student is concerned she may not be able to attend college this coming academic year.</a:t>
            </a:r>
          </a:p>
          <a:p>
            <a:pPr marL="212789" indent="0">
              <a:buNone/>
            </a:pPr>
            <a:endParaRPr lang="en-US" sz="4000" dirty="0"/>
          </a:p>
          <a:p>
            <a:r>
              <a:rPr lang="en-US" sz="4000" i="1" dirty="0" smtClean="0">
                <a:solidFill>
                  <a:srgbClr val="0070C0"/>
                </a:solidFill>
              </a:rPr>
              <a:t>How might you counsel Glenda?</a:t>
            </a:r>
          </a:p>
          <a:p>
            <a:r>
              <a:rPr lang="en-US" sz="4000" i="1" dirty="0" smtClean="0">
                <a:solidFill>
                  <a:srgbClr val="0070C0"/>
                </a:solidFill>
              </a:rPr>
              <a:t>What can the Financial Aid Office do?</a:t>
            </a:r>
            <a:endParaRPr lang="en-US" dirty="0"/>
          </a:p>
        </p:txBody>
      </p:sp>
    </p:spTree>
    <p:extLst>
      <p:ext uri="{BB962C8B-B14F-4D97-AF65-F5344CB8AC3E}">
        <p14:creationId xmlns:p14="http://schemas.microsoft.com/office/powerpoint/2010/main" val="773735651"/>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Scenario</a:t>
            </a:r>
            <a:endParaRPr lang="en-US" b="1" dirty="0"/>
          </a:p>
        </p:txBody>
      </p:sp>
      <p:sp>
        <p:nvSpPr>
          <p:cNvPr id="3" name="Content Placeholder 2"/>
          <p:cNvSpPr>
            <a:spLocks noGrp="1"/>
          </p:cNvSpPr>
          <p:nvPr>
            <p:ph idx="1"/>
          </p:nvPr>
        </p:nvSpPr>
        <p:spPr/>
        <p:txBody>
          <a:bodyPr/>
          <a:lstStyle/>
          <a:p>
            <a:pPr marL="212789" indent="0">
              <a:buNone/>
            </a:pPr>
            <a:r>
              <a:rPr lang="en-US" dirty="0" smtClean="0"/>
              <a:t>Harriet is under 24 years of age and lives with her grandparents, while her parents live in a different country.  Should she list her grandparents’ income on the FAFSA?</a:t>
            </a:r>
          </a:p>
          <a:p>
            <a:pPr marL="212789" indent="0">
              <a:buNone/>
            </a:pPr>
            <a:endParaRPr lang="en-US" dirty="0" smtClean="0"/>
          </a:p>
          <a:p>
            <a:r>
              <a:rPr lang="en-US" sz="6600" i="1" dirty="0" smtClean="0">
                <a:solidFill>
                  <a:srgbClr val="0070C0"/>
                </a:solidFill>
              </a:rPr>
              <a:t>How might </a:t>
            </a:r>
            <a:r>
              <a:rPr lang="en-US" sz="6600" i="1" dirty="0">
                <a:solidFill>
                  <a:srgbClr val="0070C0"/>
                </a:solidFill>
              </a:rPr>
              <a:t>you </a:t>
            </a:r>
            <a:r>
              <a:rPr lang="en-US" sz="6600" i="1" dirty="0" smtClean="0">
                <a:solidFill>
                  <a:srgbClr val="0070C0"/>
                </a:solidFill>
              </a:rPr>
              <a:t>advise Harriet?</a:t>
            </a:r>
            <a:endParaRPr lang="en-US" sz="6600" i="1" dirty="0">
              <a:solidFill>
                <a:srgbClr val="0070C0"/>
              </a:solidFill>
            </a:endParaRPr>
          </a:p>
          <a:p>
            <a:r>
              <a:rPr lang="en-US" sz="6600" i="1" dirty="0" smtClean="0">
                <a:solidFill>
                  <a:srgbClr val="0070C0"/>
                </a:solidFill>
              </a:rPr>
              <a:t>What </a:t>
            </a:r>
            <a:r>
              <a:rPr lang="en-US" sz="6600" i="1" dirty="0">
                <a:solidFill>
                  <a:srgbClr val="0070C0"/>
                </a:solidFill>
              </a:rPr>
              <a:t>can the Financial Aid Office do</a:t>
            </a:r>
            <a:r>
              <a:rPr lang="en-US" sz="6600" i="1" dirty="0" smtClean="0">
                <a:solidFill>
                  <a:srgbClr val="0070C0"/>
                </a:solidFill>
              </a:rPr>
              <a:t>?</a:t>
            </a:r>
            <a:endParaRPr lang="en-US" dirty="0"/>
          </a:p>
        </p:txBody>
      </p:sp>
    </p:spTree>
    <p:extLst>
      <p:ext uri="{BB962C8B-B14F-4D97-AF65-F5344CB8AC3E}">
        <p14:creationId xmlns:p14="http://schemas.microsoft.com/office/powerpoint/2010/main" val="2704540409"/>
      </p:ext>
    </p:extLst>
  </p:cSld>
  <p:clrMapOvr>
    <a:masterClrMapping/>
  </p:clrMapOvr>
  <p:transition spd="med">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Scenario</a:t>
            </a:r>
            <a:endParaRPr lang="en-US" b="1" dirty="0"/>
          </a:p>
        </p:txBody>
      </p:sp>
      <p:sp>
        <p:nvSpPr>
          <p:cNvPr id="3" name="Content Placeholder 2"/>
          <p:cNvSpPr>
            <a:spLocks noGrp="1"/>
          </p:cNvSpPr>
          <p:nvPr>
            <p:ph idx="1"/>
          </p:nvPr>
        </p:nvSpPr>
        <p:spPr/>
        <p:txBody>
          <a:bodyPr/>
          <a:lstStyle/>
          <a:p>
            <a:pPr marL="212789" indent="0">
              <a:buNone/>
            </a:pPr>
            <a:r>
              <a:rPr lang="en-US" sz="5000" dirty="0" smtClean="0"/>
              <a:t>Flora had a baby in her senior year of high school.  She lives with her boyfriend (the father of her baby) and his parents.  She is unemployed, but her boyfriend just got a job. They are both applying for financial aid.</a:t>
            </a:r>
          </a:p>
          <a:p>
            <a:pPr marL="212789" indent="0">
              <a:buNone/>
            </a:pPr>
            <a:endParaRPr lang="en-US" sz="5000" dirty="0"/>
          </a:p>
          <a:p>
            <a:r>
              <a:rPr lang="en-US" sz="5000" i="1" dirty="0" smtClean="0">
                <a:solidFill>
                  <a:srgbClr val="0070C0"/>
                </a:solidFill>
              </a:rPr>
              <a:t>Who can claim the baby as their dependent (on the FAFSA)?</a:t>
            </a:r>
          </a:p>
          <a:p>
            <a:r>
              <a:rPr lang="en-US" sz="5000" i="1" dirty="0" smtClean="0">
                <a:solidFill>
                  <a:srgbClr val="0070C0"/>
                </a:solidFill>
              </a:rPr>
              <a:t>How might </a:t>
            </a:r>
            <a:r>
              <a:rPr lang="en-US" sz="5000" i="1" dirty="0">
                <a:solidFill>
                  <a:srgbClr val="0070C0"/>
                </a:solidFill>
              </a:rPr>
              <a:t>you counsel </a:t>
            </a:r>
            <a:r>
              <a:rPr lang="en-US" sz="5000" i="1" dirty="0" smtClean="0">
                <a:solidFill>
                  <a:srgbClr val="0070C0"/>
                </a:solidFill>
              </a:rPr>
              <a:t>Flora?</a:t>
            </a:r>
          </a:p>
          <a:p>
            <a:r>
              <a:rPr lang="en-US" sz="5000" i="1" dirty="0" smtClean="0">
                <a:solidFill>
                  <a:srgbClr val="0070C0"/>
                </a:solidFill>
              </a:rPr>
              <a:t>What type of documentation would the Financial </a:t>
            </a:r>
            <a:r>
              <a:rPr lang="en-US" sz="5000" i="1" dirty="0">
                <a:solidFill>
                  <a:srgbClr val="0070C0"/>
                </a:solidFill>
              </a:rPr>
              <a:t>Aid Office </a:t>
            </a:r>
            <a:r>
              <a:rPr lang="en-US" sz="5000" i="1" dirty="0" smtClean="0">
                <a:solidFill>
                  <a:srgbClr val="0070C0"/>
                </a:solidFill>
              </a:rPr>
              <a:t>request?</a:t>
            </a:r>
            <a:endParaRPr lang="en-US" sz="5000" dirty="0"/>
          </a:p>
        </p:txBody>
      </p:sp>
    </p:spTree>
    <p:extLst>
      <p:ext uri="{BB962C8B-B14F-4D97-AF65-F5344CB8AC3E}">
        <p14:creationId xmlns:p14="http://schemas.microsoft.com/office/powerpoint/2010/main" val="2509851056"/>
      </p:ext>
    </p:extLst>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Scenario</a:t>
            </a:r>
            <a:endParaRPr lang="en-US" b="1" dirty="0"/>
          </a:p>
        </p:txBody>
      </p:sp>
      <p:sp>
        <p:nvSpPr>
          <p:cNvPr id="3" name="Content Placeholder 2"/>
          <p:cNvSpPr>
            <a:spLocks noGrp="1"/>
          </p:cNvSpPr>
          <p:nvPr>
            <p:ph idx="1"/>
          </p:nvPr>
        </p:nvSpPr>
        <p:spPr/>
        <p:txBody>
          <a:bodyPr/>
          <a:lstStyle/>
          <a:p>
            <a:pPr marL="212789" indent="0">
              <a:buNone/>
            </a:pPr>
            <a:r>
              <a:rPr lang="en-US" sz="4000" dirty="0" smtClean="0"/>
              <a:t>Juan has been living in Oakland with his aunt for the last two years while finishing high school.  His parents moved back to Mexico with his three sisters.  He reported his aunt’s income on the FAFSA, with a family size of two.</a:t>
            </a:r>
          </a:p>
          <a:p>
            <a:pPr marL="212789" indent="0">
              <a:buNone/>
            </a:pPr>
            <a:endParaRPr lang="en-US" sz="4000" dirty="0"/>
          </a:p>
          <a:p>
            <a:pPr marL="212789" indent="0">
              <a:buNone/>
            </a:pPr>
            <a:r>
              <a:rPr lang="en-US" sz="4000" dirty="0" smtClean="0"/>
              <a:t>Juan’s father recently moved back to the Bay Area and is working.</a:t>
            </a:r>
          </a:p>
          <a:p>
            <a:pPr marL="212789" indent="0">
              <a:buNone/>
            </a:pPr>
            <a:endParaRPr lang="en-US" sz="4000" dirty="0"/>
          </a:p>
          <a:p>
            <a:pPr>
              <a:buFont typeface="Arial" panose="020B0604020202020204" pitchFamily="34" charset="0"/>
              <a:buChar char="•"/>
            </a:pPr>
            <a:r>
              <a:rPr lang="en-US" sz="4000" i="1" dirty="0" smtClean="0">
                <a:solidFill>
                  <a:srgbClr val="0070C0"/>
                </a:solidFill>
              </a:rPr>
              <a:t>Did Juan complete his FAFSA correctly?</a:t>
            </a:r>
          </a:p>
          <a:p>
            <a:pPr>
              <a:buFont typeface="Arial" panose="020B0604020202020204" pitchFamily="34" charset="0"/>
              <a:buChar char="•"/>
            </a:pPr>
            <a:r>
              <a:rPr lang="en-US" sz="4000" i="1" dirty="0" smtClean="0">
                <a:solidFill>
                  <a:srgbClr val="0070C0"/>
                </a:solidFill>
              </a:rPr>
              <a:t>If not, whose income should be reported?</a:t>
            </a:r>
          </a:p>
          <a:p>
            <a:pPr>
              <a:buFont typeface="Arial" panose="020B0604020202020204" pitchFamily="34" charset="0"/>
              <a:buChar char="•"/>
            </a:pPr>
            <a:r>
              <a:rPr lang="en-US" sz="4000" i="1" dirty="0" smtClean="0">
                <a:solidFill>
                  <a:srgbClr val="0070C0"/>
                </a:solidFill>
              </a:rPr>
              <a:t>What should the household size be?</a:t>
            </a:r>
          </a:p>
          <a:p>
            <a:pPr>
              <a:buFont typeface="Arial" panose="020B0604020202020204" pitchFamily="34" charset="0"/>
              <a:buChar char="•"/>
            </a:pPr>
            <a:r>
              <a:rPr lang="en-US" sz="4000" i="1" dirty="0">
                <a:solidFill>
                  <a:srgbClr val="0070C0"/>
                </a:solidFill>
              </a:rPr>
              <a:t>How might you counsel </a:t>
            </a:r>
            <a:r>
              <a:rPr lang="en-US" sz="4000" i="1" dirty="0" smtClean="0">
                <a:solidFill>
                  <a:srgbClr val="0070C0"/>
                </a:solidFill>
              </a:rPr>
              <a:t>Juan?</a:t>
            </a:r>
          </a:p>
          <a:p>
            <a:pPr>
              <a:buFont typeface="Arial" panose="020B0604020202020204" pitchFamily="34" charset="0"/>
              <a:buChar char="•"/>
            </a:pPr>
            <a:r>
              <a:rPr lang="en-US" sz="4000" i="1" dirty="0" smtClean="0">
                <a:solidFill>
                  <a:srgbClr val="0070C0"/>
                </a:solidFill>
              </a:rPr>
              <a:t>What can the </a:t>
            </a:r>
            <a:r>
              <a:rPr lang="en-US" sz="4000" i="1" dirty="0">
                <a:solidFill>
                  <a:srgbClr val="0070C0"/>
                </a:solidFill>
              </a:rPr>
              <a:t>Financial Aid Office do?</a:t>
            </a:r>
            <a:endParaRPr lang="en-US" sz="4000" dirty="0"/>
          </a:p>
          <a:p>
            <a:pPr marL="212789" indent="0">
              <a:buNone/>
            </a:pPr>
            <a:endParaRPr lang="en-US" sz="4000" dirty="0"/>
          </a:p>
        </p:txBody>
      </p:sp>
    </p:spTree>
    <p:extLst>
      <p:ext uri="{BB962C8B-B14F-4D97-AF65-F5344CB8AC3E}">
        <p14:creationId xmlns:p14="http://schemas.microsoft.com/office/powerpoint/2010/main" val="2542796933"/>
      </p:ext>
    </p:extLst>
  </p:cSld>
  <p:clrMapOvr>
    <a:masterClrMapping/>
  </p:clrMapOvr>
  <p:transition spd="med">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Scenario</a:t>
            </a:r>
            <a:endParaRPr lang="en-US" b="1" dirty="0"/>
          </a:p>
        </p:txBody>
      </p:sp>
      <p:sp>
        <p:nvSpPr>
          <p:cNvPr id="3" name="Content Placeholder 2"/>
          <p:cNvSpPr>
            <a:spLocks noGrp="1"/>
          </p:cNvSpPr>
          <p:nvPr>
            <p:ph idx="1"/>
          </p:nvPr>
        </p:nvSpPr>
        <p:spPr/>
        <p:txBody>
          <a:bodyPr/>
          <a:lstStyle/>
          <a:p>
            <a:pPr marL="212789" indent="0">
              <a:buNone/>
            </a:pPr>
            <a:r>
              <a:rPr lang="en-US" sz="6000" dirty="0" smtClean="0"/>
              <a:t>Davis has been couch surfing for the past year, staying with friends and family members.  His single dad has been in and out of jail, but when he’s out he stays with Davis.  Mom has been out of the family picture since Davis was three, and he doesn’t know her whereabouts.</a:t>
            </a:r>
          </a:p>
          <a:p>
            <a:pPr marL="212789" indent="0">
              <a:buNone/>
            </a:pPr>
            <a:endParaRPr lang="en-US" sz="6000" dirty="0"/>
          </a:p>
          <a:p>
            <a:r>
              <a:rPr lang="en-US" sz="6000" i="1" dirty="0">
                <a:solidFill>
                  <a:srgbClr val="0070C0"/>
                </a:solidFill>
              </a:rPr>
              <a:t>How </a:t>
            </a:r>
            <a:r>
              <a:rPr lang="en-US" sz="6000" i="1" dirty="0" smtClean="0">
                <a:solidFill>
                  <a:srgbClr val="0070C0"/>
                </a:solidFill>
              </a:rPr>
              <a:t>might </a:t>
            </a:r>
            <a:r>
              <a:rPr lang="en-US" sz="6000" i="1" dirty="0">
                <a:solidFill>
                  <a:srgbClr val="0070C0"/>
                </a:solidFill>
              </a:rPr>
              <a:t>you counsel </a:t>
            </a:r>
            <a:r>
              <a:rPr lang="en-US" sz="6000" i="1" dirty="0" smtClean="0">
                <a:solidFill>
                  <a:srgbClr val="0070C0"/>
                </a:solidFill>
              </a:rPr>
              <a:t>Davis?</a:t>
            </a:r>
            <a:endParaRPr lang="en-US" sz="6000" i="1" dirty="0">
              <a:solidFill>
                <a:srgbClr val="0070C0"/>
              </a:solidFill>
            </a:endParaRPr>
          </a:p>
          <a:p>
            <a:r>
              <a:rPr lang="en-US" sz="6000" i="1" dirty="0">
                <a:solidFill>
                  <a:srgbClr val="0070C0"/>
                </a:solidFill>
              </a:rPr>
              <a:t>What can the Financial Aid Office do</a:t>
            </a:r>
            <a:r>
              <a:rPr lang="en-US" sz="6000" i="1" dirty="0" smtClean="0">
                <a:solidFill>
                  <a:srgbClr val="0070C0"/>
                </a:solidFill>
              </a:rPr>
              <a:t>?</a:t>
            </a:r>
            <a:endParaRPr lang="en-US" sz="6000" dirty="0"/>
          </a:p>
        </p:txBody>
      </p:sp>
    </p:spTree>
    <p:extLst>
      <p:ext uri="{BB962C8B-B14F-4D97-AF65-F5344CB8AC3E}">
        <p14:creationId xmlns:p14="http://schemas.microsoft.com/office/powerpoint/2010/main" val="3426254274"/>
      </p:ext>
    </p:extLst>
  </p:cSld>
  <p:clrMapOvr>
    <a:masterClrMapping/>
  </p:clrMapOvr>
  <p:transition spd="med">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ctrTitle"/>
          </p:nvPr>
        </p:nvSpPr>
        <p:spPr>
          <a:xfrm>
            <a:off x="520700" y="4883154"/>
            <a:ext cx="17221200" cy="1873250"/>
          </a:xfrm>
        </p:spPr>
        <p:txBody>
          <a:bodyPr/>
          <a:lstStyle/>
          <a:p>
            <a:pPr eaLnBrk="1" hangingPunct="1"/>
            <a:r>
              <a:rPr lang="en-US" dirty="0" smtClean="0">
                <a:latin typeface="Arial" charset="0"/>
                <a:cs typeface="Arial" charset="0"/>
              </a:rPr>
              <a:t>Reference Materials</a:t>
            </a:r>
          </a:p>
        </p:txBody>
      </p:sp>
      <p:sp>
        <p:nvSpPr>
          <p:cNvPr id="3"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208772528"/>
              </p:ext>
            </p:extLst>
          </p:nvPr>
        </p:nvGraphicFramePr>
        <p:xfrm>
          <a:off x="520700" y="10266881"/>
          <a:ext cx="8077200" cy="2941119"/>
        </p:xfrm>
        <a:graphic>
          <a:graphicData uri="http://schemas.openxmlformats.org/presentationml/2006/ole">
            <mc:AlternateContent xmlns:mc="http://schemas.openxmlformats.org/markup-compatibility/2006">
              <mc:Choice xmlns:v="urn:schemas-microsoft-com:vml" Requires="v">
                <p:oleObj spid="_x0000_s4116" name="Document" r:id="rId4" imgW="5894334" imgH="2146152" progId="">
                  <p:embed/>
                </p:oleObj>
              </mc:Choice>
              <mc:Fallback>
                <p:oleObj name="Document" r:id="rId4" imgW="5894334" imgH="2146152" progId="">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10266881"/>
                        <a:ext cx="8077200" cy="29411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4919114"/>
      </p:ext>
    </p:extLst>
  </p:cSld>
  <p:clrMapOvr>
    <a:masterClrMapping/>
  </p:clrMapOvr>
  <p:transition spd="med">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24900"/>
            <a:ext cx="16459200" cy="1499300"/>
          </a:xfrm>
        </p:spPr>
        <p:txBody>
          <a:bodyPr/>
          <a:lstStyle/>
          <a:p>
            <a:pPr algn="l"/>
            <a:r>
              <a:rPr lang="en-US" sz="6800" b="1" dirty="0" smtClean="0"/>
              <a:t>Must-Have, Comprehensive Resource</a:t>
            </a:r>
            <a:endParaRPr lang="en-US" sz="6800" b="1" dirty="0"/>
          </a:p>
        </p:txBody>
      </p:sp>
      <p:sp>
        <p:nvSpPr>
          <p:cNvPr id="3" name="Content Placeholder 2"/>
          <p:cNvSpPr>
            <a:spLocks noGrp="1"/>
          </p:cNvSpPr>
          <p:nvPr>
            <p:ph idx="1"/>
          </p:nvPr>
        </p:nvSpPr>
        <p:spPr>
          <a:xfrm>
            <a:off x="1066801" y="3581400"/>
            <a:ext cx="9496926" cy="9432778"/>
          </a:xfrm>
        </p:spPr>
        <p:txBody>
          <a:bodyPr>
            <a:normAutofit/>
          </a:bodyPr>
          <a:lstStyle/>
          <a:p>
            <a:r>
              <a:rPr lang="en-US" sz="5600" dirty="0" smtClean="0"/>
              <a:t>Increase eligibility for student aid</a:t>
            </a:r>
            <a:endParaRPr lang="en-US" sz="5600" dirty="0"/>
          </a:p>
          <a:p>
            <a:pPr lvl="0"/>
            <a:r>
              <a:rPr lang="en-US" sz="5600" dirty="0"/>
              <a:t>Avoid common errors</a:t>
            </a:r>
          </a:p>
          <a:p>
            <a:pPr lvl="0"/>
            <a:r>
              <a:rPr lang="en-US" sz="5600" dirty="0"/>
              <a:t>Complete the </a:t>
            </a:r>
            <a:r>
              <a:rPr lang="en-US" sz="5600" dirty="0" smtClean="0"/>
              <a:t>FAFSA </a:t>
            </a:r>
            <a:r>
              <a:rPr lang="en-US" sz="5600" dirty="0"/>
              <a:t>quickly, easily and accurately</a:t>
            </a:r>
          </a:p>
          <a:p>
            <a:r>
              <a:rPr lang="en-US" sz="5600" b="1" dirty="0" smtClean="0"/>
              <a:t>Free</a:t>
            </a:r>
            <a:r>
              <a:rPr lang="en-US" sz="5600" dirty="0" smtClean="0"/>
              <a:t> </a:t>
            </a:r>
            <a:r>
              <a:rPr lang="en-US" sz="5600" dirty="0"/>
              <a:t>download at: </a:t>
            </a:r>
            <a:r>
              <a:rPr lang="en-US" sz="5600" b="1" dirty="0">
                <a:solidFill>
                  <a:srgbClr val="0070C0"/>
                </a:solidFill>
              </a:rPr>
              <a:t>edvisors.com/fafsa-book</a:t>
            </a:r>
          </a:p>
        </p:txBody>
      </p:sp>
      <p:sp>
        <p:nvSpPr>
          <p:cNvPr id="5"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3727" y="3757054"/>
            <a:ext cx="6962273" cy="9270850"/>
          </a:xfrm>
          <a:prstGeom prst="rect">
            <a:avLst/>
          </a:prstGeom>
        </p:spPr>
      </p:pic>
    </p:spTree>
    <p:extLst>
      <p:ext uri="{BB962C8B-B14F-4D97-AF65-F5344CB8AC3E}">
        <p14:creationId xmlns:p14="http://schemas.microsoft.com/office/powerpoint/2010/main" val="2895177998"/>
      </p:ext>
    </p:extLst>
  </p:cSld>
  <p:clrMapOvr>
    <a:masterClrMapping/>
  </p:clrMapOvr>
  <p:transition spd="med">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0" y="685800"/>
            <a:ext cx="17830800" cy="3200400"/>
          </a:xfrm>
        </p:spPr>
        <p:txBody>
          <a:bodyPr/>
          <a:lstStyle/>
          <a:p>
            <a:r>
              <a:rPr lang="en-US" b="1" dirty="0" smtClean="0">
                <a:latin typeface="Arial" charset="0"/>
                <a:cs typeface="Arial" charset="0"/>
              </a:rPr>
              <a:t>Reference Materials</a:t>
            </a:r>
          </a:p>
        </p:txBody>
      </p:sp>
      <p:sp>
        <p:nvSpPr>
          <p:cNvPr id="23555" name="Content Placeholder 2"/>
          <p:cNvSpPr>
            <a:spLocks noGrp="1"/>
          </p:cNvSpPr>
          <p:nvPr>
            <p:ph idx="1"/>
          </p:nvPr>
        </p:nvSpPr>
        <p:spPr>
          <a:xfrm>
            <a:off x="228600" y="3657600"/>
            <a:ext cx="17754600" cy="9753600"/>
          </a:xfrm>
        </p:spPr>
        <p:txBody>
          <a:bodyPr/>
          <a:lstStyle/>
          <a:p>
            <a:pPr marL="212789" indent="0" algn="ctr">
              <a:spcAft>
                <a:spcPts val="3496"/>
              </a:spcAft>
              <a:buNone/>
            </a:pPr>
            <a:endParaRPr lang="en-US" sz="2000" b="1" dirty="0">
              <a:latin typeface="Arial" charset="0"/>
              <a:cs typeface="Arial" charset="0"/>
            </a:endParaRPr>
          </a:p>
          <a:p>
            <a:pPr marL="212789" indent="0" algn="ctr">
              <a:spcAft>
                <a:spcPts val="3496"/>
              </a:spcAft>
              <a:buNone/>
            </a:pPr>
            <a:endParaRPr lang="en-US" sz="2000" b="1" dirty="0" smtClean="0">
              <a:solidFill>
                <a:srgbClr val="0070C0"/>
              </a:solidFill>
              <a:latin typeface="Arial" charset="0"/>
              <a:cs typeface="Arial" charset="0"/>
            </a:endParaRPr>
          </a:p>
          <a:p>
            <a:pPr marL="212789" indent="0" algn="ctr">
              <a:spcAft>
                <a:spcPts val="3496"/>
              </a:spcAft>
              <a:buNone/>
            </a:pPr>
            <a:endParaRPr lang="en-US" sz="2000" b="1" dirty="0">
              <a:solidFill>
                <a:srgbClr val="0070C0"/>
              </a:solidFill>
              <a:latin typeface="Arial" charset="0"/>
              <a:cs typeface="Arial" charset="0"/>
            </a:endParaRPr>
          </a:p>
          <a:p>
            <a:pPr marL="212789" indent="0" algn="ctr">
              <a:spcAft>
                <a:spcPts val="3496"/>
              </a:spcAft>
              <a:buNone/>
            </a:pPr>
            <a:r>
              <a:rPr lang="en-US" sz="10000" b="1" dirty="0" smtClean="0">
                <a:solidFill>
                  <a:srgbClr val="0070C0"/>
                </a:solidFill>
                <a:latin typeface="Arial" charset="0"/>
                <a:cs typeface="Arial" charset="0"/>
              </a:rPr>
              <a:t>www.csac.ca.gov/</a:t>
            </a:r>
          </a:p>
          <a:p>
            <a:pPr marL="212789" indent="0" algn="ctr">
              <a:spcAft>
                <a:spcPts val="3496"/>
              </a:spcAft>
              <a:buNone/>
            </a:pPr>
            <a:r>
              <a:rPr lang="en-US" sz="10000" b="1" dirty="0" err="1" smtClean="0">
                <a:solidFill>
                  <a:srgbClr val="0070C0"/>
                </a:solidFill>
                <a:latin typeface="Arial" charset="0"/>
                <a:cs typeface="Arial" charset="0"/>
              </a:rPr>
              <a:t>doc.asp?id</a:t>
            </a:r>
            <a:r>
              <a:rPr lang="en-US" sz="10000" b="1" dirty="0" smtClean="0">
                <a:solidFill>
                  <a:srgbClr val="0070C0"/>
                </a:solidFill>
                <a:latin typeface="Arial" charset="0"/>
                <a:cs typeface="Arial" charset="0"/>
              </a:rPr>
              <a:t>=1438</a:t>
            </a:r>
          </a:p>
        </p:txBody>
      </p:sp>
      <p:sp>
        <p:nvSpPr>
          <p:cNvPr id="5"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310789"/>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r>
              <a:rPr lang="en-US" altLang="en-US" b="1" dirty="0" smtClean="0">
                <a:latin typeface="Arial" panose="020B0604020202020204" pitchFamily="34" charset="0"/>
                <a:cs typeface="Arial" panose="020B0604020202020204" pitchFamily="34" charset="0"/>
              </a:rPr>
              <a:t>FAQs About Timing &amp; Reporting</a:t>
            </a:r>
          </a:p>
        </p:txBody>
      </p:sp>
      <p:sp>
        <p:nvSpPr>
          <p:cNvPr id="13316" name="Content Placeholder 1"/>
          <p:cNvSpPr txBox="1">
            <a:spLocks/>
          </p:cNvSpPr>
          <p:nvPr/>
        </p:nvSpPr>
        <p:spPr bwMode="auto">
          <a:xfrm>
            <a:off x="914400" y="3581400"/>
            <a:ext cx="16459200" cy="937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indent="0">
              <a:spcBef>
                <a:spcPct val="20000"/>
              </a:spcBef>
            </a:pPr>
            <a:r>
              <a:rPr lang="en-US" altLang="en-US" sz="6600" b="1" dirty="0">
                <a:solidFill>
                  <a:srgbClr val="2F7091"/>
                </a:solidFill>
                <a:latin typeface="Arial" panose="020B0604020202020204" pitchFamily="34" charset="0"/>
                <a:cs typeface="Arial" panose="020B0604020202020204" pitchFamily="34" charset="0"/>
              </a:rPr>
              <a:t>Can a student choose to report </a:t>
            </a:r>
            <a:r>
              <a:rPr lang="en-US" altLang="en-US" sz="6600" b="1" dirty="0" smtClean="0">
                <a:solidFill>
                  <a:srgbClr val="2F7091"/>
                </a:solidFill>
                <a:latin typeface="Arial" panose="020B0604020202020204" pitchFamily="34" charset="0"/>
                <a:cs typeface="Arial" panose="020B0604020202020204" pitchFamily="34" charset="0"/>
              </a:rPr>
              <a:t>2017 income </a:t>
            </a:r>
            <a:r>
              <a:rPr lang="en-US" altLang="en-US" sz="6600" b="1" dirty="0">
                <a:solidFill>
                  <a:srgbClr val="2F7091"/>
                </a:solidFill>
                <a:latin typeface="Arial" panose="020B0604020202020204" pitchFamily="34" charset="0"/>
                <a:cs typeface="Arial" panose="020B0604020202020204" pitchFamily="34" charset="0"/>
              </a:rPr>
              <a:t>information?</a:t>
            </a:r>
          </a:p>
          <a:p>
            <a:pPr marL="857250" indent="-857250">
              <a:spcBef>
                <a:spcPct val="20000"/>
              </a:spcBef>
              <a:buFont typeface="Arial" panose="020B0604020202020204" pitchFamily="34" charset="0"/>
              <a:buChar char="•"/>
            </a:pPr>
            <a:r>
              <a:rPr lang="en-US" altLang="en-US" sz="5800" dirty="0" smtClean="0">
                <a:latin typeface="Arial" panose="020B0604020202020204" pitchFamily="34" charset="0"/>
                <a:cs typeface="Arial" panose="020B0604020202020204" pitchFamily="34" charset="0"/>
              </a:rPr>
              <a:t>No – student </a:t>
            </a:r>
            <a:r>
              <a:rPr lang="en-US" altLang="en-US" sz="5800" dirty="0">
                <a:latin typeface="Arial" panose="020B0604020202020204" pitchFamily="34" charset="0"/>
                <a:cs typeface="Arial" panose="020B0604020202020204" pitchFamily="34" charset="0"/>
              </a:rPr>
              <a:t>does not have a choice of which year to report</a:t>
            </a:r>
          </a:p>
          <a:p>
            <a:pPr marL="857250" indent="-857250">
              <a:spcBef>
                <a:spcPct val="20000"/>
              </a:spcBef>
              <a:buFont typeface="Arial" panose="020B0604020202020204" pitchFamily="34" charset="0"/>
              <a:buChar char="•"/>
            </a:pPr>
            <a:r>
              <a:rPr lang="en-US" altLang="en-US" sz="5800" dirty="0">
                <a:latin typeface="Arial" panose="020B0604020202020204" pitchFamily="34" charset="0"/>
                <a:cs typeface="Arial" panose="020B0604020202020204" pitchFamily="34" charset="0"/>
              </a:rPr>
              <a:t>Must report info </a:t>
            </a:r>
            <a:r>
              <a:rPr lang="en-US" altLang="en-US" sz="5800" dirty="0" smtClean="0">
                <a:latin typeface="Arial" panose="020B0604020202020204" pitchFamily="34" charset="0"/>
                <a:cs typeface="Arial" panose="020B0604020202020204" pitchFamily="34" charset="0"/>
              </a:rPr>
              <a:t>for </a:t>
            </a:r>
            <a:r>
              <a:rPr lang="en-US" altLang="en-US" sz="5800" dirty="0">
                <a:latin typeface="Arial" panose="020B0604020202020204" pitchFamily="34" charset="0"/>
                <a:cs typeface="Arial" panose="020B0604020202020204" pitchFamily="34" charset="0"/>
              </a:rPr>
              <a:t>the year </a:t>
            </a:r>
            <a:r>
              <a:rPr lang="en-US" altLang="en-US" sz="5800" dirty="0" smtClean="0">
                <a:latin typeface="Arial" panose="020B0604020202020204" pitchFamily="34" charset="0"/>
                <a:cs typeface="Arial" panose="020B0604020202020204" pitchFamily="34" charset="0"/>
              </a:rPr>
              <a:t>that is required by the FAFSA</a:t>
            </a:r>
            <a:endParaRPr lang="en-US" altLang="en-US" sz="5800" dirty="0">
              <a:latin typeface="Arial" panose="020B0604020202020204" pitchFamily="34" charset="0"/>
              <a:cs typeface="Arial" panose="020B0604020202020204" pitchFamily="34" charset="0"/>
            </a:endParaRPr>
          </a:p>
          <a:p>
            <a:pPr marL="857250" indent="-857250">
              <a:spcBef>
                <a:spcPct val="20000"/>
              </a:spcBef>
              <a:buFont typeface="Arial" panose="020B0604020202020204" pitchFamily="34" charset="0"/>
              <a:buChar char="•"/>
            </a:pPr>
            <a:r>
              <a:rPr lang="en-US" altLang="en-US" sz="5800" dirty="0" smtClean="0">
                <a:latin typeface="Arial" panose="020B0604020202020204" pitchFamily="34" charset="0"/>
                <a:cs typeface="Arial" panose="020B0604020202020204" pitchFamily="34" charset="0"/>
              </a:rPr>
              <a:t>Remember – Certain </a:t>
            </a:r>
            <a:r>
              <a:rPr lang="en-US" altLang="en-US" sz="5800" dirty="0">
                <a:latin typeface="Arial" panose="020B0604020202020204" pitchFamily="34" charset="0"/>
                <a:cs typeface="Arial" panose="020B0604020202020204" pitchFamily="34" charset="0"/>
              </a:rPr>
              <a:t>items on FAFSA are “as of today,” so </a:t>
            </a:r>
            <a:r>
              <a:rPr lang="en-US" altLang="en-US" sz="5800" dirty="0" smtClean="0">
                <a:latin typeface="Arial" panose="020B0604020202020204" pitchFamily="34" charset="0"/>
                <a:cs typeface="Arial" panose="020B0604020202020204" pitchFamily="34" charset="0"/>
              </a:rPr>
              <a:t>students </a:t>
            </a:r>
            <a:r>
              <a:rPr lang="en-US" altLang="en-US" sz="5800" dirty="0">
                <a:latin typeface="Arial" panose="020B0604020202020204" pitchFamily="34" charset="0"/>
                <a:cs typeface="Arial" panose="020B0604020202020204" pitchFamily="34" charset="0"/>
              </a:rPr>
              <a:t>must read each question and fill out accordingly</a:t>
            </a:r>
          </a:p>
        </p:txBody>
      </p:sp>
      <p:sp>
        <p:nvSpPr>
          <p:cNvPr id="4"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8339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fade">
                                      <p:cBhvr>
                                        <p:cTn id="7" dur="500"/>
                                        <p:tgtEl>
                                          <p:spTgt spid="133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6">
                                            <p:txEl>
                                              <p:pRg st="1" end="1"/>
                                            </p:txEl>
                                          </p:spTgt>
                                        </p:tgtEl>
                                        <p:attrNameLst>
                                          <p:attrName>style.visibility</p:attrName>
                                        </p:attrNameLst>
                                      </p:cBhvr>
                                      <p:to>
                                        <p:strVal val="visible"/>
                                      </p:to>
                                    </p:set>
                                    <p:animEffect transition="in" filter="fade">
                                      <p:cBhvr>
                                        <p:cTn id="12" dur="500"/>
                                        <p:tgtEl>
                                          <p:spTgt spid="133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6">
                                            <p:txEl>
                                              <p:pRg st="2" end="2"/>
                                            </p:txEl>
                                          </p:spTgt>
                                        </p:tgtEl>
                                        <p:attrNameLst>
                                          <p:attrName>style.visibility</p:attrName>
                                        </p:attrNameLst>
                                      </p:cBhvr>
                                      <p:to>
                                        <p:strVal val="visible"/>
                                      </p:to>
                                    </p:set>
                                    <p:animEffect transition="in" filter="fade">
                                      <p:cBhvr>
                                        <p:cTn id="17" dur="500"/>
                                        <p:tgtEl>
                                          <p:spTgt spid="133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6">
                                            <p:txEl>
                                              <p:pRg st="3" end="3"/>
                                            </p:txEl>
                                          </p:spTgt>
                                        </p:tgtEl>
                                        <p:attrNameLst>
                                          <p:attrName>style.visibility</p:attrName>
                                        </p:attrNameLst>
                                      </p:cBhvr>
                                      <p:to>
                                        <p:strVal val="visible"/>
                                      </p:to>
                                    </p:set>
                                    <p:animEffect transition="in" filter="fade">
                                      <p:cBhvr>
                                        <p:cTn id="22" dur="500"/>
                                        <p:tgtEl>
                                          <p:spTgt spid="133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ctrTitle"/>
          </p:nvPr>
        </p:nvSpPr>
        <p:spPr>
          <a:xfrm>
            <a:off x="520700" y="3505200"/>
            <a:ext cx="17221200" cy="3251200"/>
          </a:xfrm>
        </p:spPr>
        <p:txBody>
          <a:bodyPr/>
          <a:lstStyle/>
          <a:p>
            <a:pPr eaLnBrk="1" hangingPunct="1"/>
            <a:r>
              <a:rPr lang="en-US" b="1" dirty="0" smtClean="0">
                <a:latin typeface="Arial" charset="0"/>
                <a:cs typeface="Arial" charset="0"/>
              </a:rPr>
              <a:t>Questions?</a:t>
            </a:r>
            <a:r>
              <a:rPr lang="en-US" sz="4700" b="1" dirty="0" smtClean="0">
                <a:latin typeface="Arial" charset="0"/>
                <a:cs typeface="Arial" charset="0"/>
              </a:rPr>
              <a:t/>
            </a:r>
            <a:br>
              <a:rPr lang="en-US" sz="4700" b="1" dirty="0" smtClean="0">
                <a:latin typeface="Arial" charset="0"/>
                <a:cs typeface="Arial" charset="0"/>
              </a:rPr>
            </a:br>
            <a:endParaRPr lang="en-US" b="1" dirty="0" smtClean="0">
              <a:latin typeface="Arial" charset="0"/>
              <a:cs typeface="Arial" charset="0"/>
            </a:endParaRPr>
          </a:p>
        </p:txBody>
      </p:sp>
      <p:sp>
        <p:nvSpPr>
          <p:cNvPr id="3"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208772528"/>
              </p:ext>
            </p:extLst>
          </p:nvPr>
        </p:nvGraphicFramePr>
        <p:xfrm>
          <a:off x="520700" y="10266881"/>
          <a:ext cx="8077200" cy="2941119"/>
        </p:xfrm>
        <a:graphic>
          <a:graphicData uri="http://schemas.openxmlformats.org/presentationml/2006/ole">
            <mc:AlternateContent xmlns:mc="http://schemas.openxmlformats.org/markup-compatibility/2006">
              <mc:Choice xmlns:v="urn:schemas-microsoft-com:vml" Requires="v">
                <p:oleObj spid="_x0000_s5140" name="Document" r:id="rId4" imgW="5894334" imgH="2146152" progId="">
                  <p:embed/>
                </p:oleObj>
              </mc:Choice>
              <mc:Fallback>
                <p:oleObj name="Document" r:id="rId4" imgW="5894334" imgH="2146152" progId="">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10266881"/>
                        <a:ext cx="8077200" cy="29411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r>
              <a:rPr lang="en-US" altLang="en-US" b="1" dirty="0" smtClean="0">
                <a:latin typeface="Arial" panose="020B0604020202020204" pitchFamily="34" charset="0"/>
                <a:cs typeface="Arial" panose="020B0604020202020204" pitchFamily="34" charset="0"/>
              </a:rPr>
              <a:t>FAQs About Timing &amp; Reporting</a:t>
            </a:r>
          </a:p>
        </p:txBody>
      </p:sp>
      <p:sp>
        <p:nvSpPr>
          <p:cNvPr id="14340" name="Content Placeholder 1"/>
          <p:cNvSpPr txBox="1">
            <a:spLocks/>
          </p:cNvSpPr>
          <p:nvPr/>
        </p:nvSpPr>
        <p:spPr bwMode="auto">
          <a:xfrm>
            <a:off x="914400" y="3581400"/>
            <a:ext cx="164592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indent="0">
              <a:spcBef>
                <a:spcPct val="20000"/>
              </a:spcBef>
            </a:pPr>
            <a:r>
              <a:rPr lang="en-US" altLang="en-US" sz="6600" b="1" dirty="0">
                <a:solidFill>
                  <a:srgbClr val="2F7091"/>
                </a:solidFill>
                <a:latin typeface="Arial" panose="020B0604020202020204" pitchFamily="34" charset="0"/>
                <a:cs typeface="Arial" panose="020B0604020202020204" pitchFamily="34" charset="0"/>
              </a:rPr>
              <a:t>Will students receive aid offers earlier if they apply earlier?</a:t>
            </a:r>
          </a:p>
          <a:p>
            <a:pPr marL="857250" indent="-857250">
              <a:spcBef>
                <a:spcPct val="20000"/>
              </a:spcBef>
              <a:buFont typeface="Arial" panose="020B0604020202020204" pitchFamily="34" charset="0"/>
              <a:buChar char="•"/>
            </a:pPr>
            <a:r>
              <a:rPr lang="en-US" altLang="en-US" sz="5800" dirty="0" smtClean="0">
                <a:latin typeface="Arial" panose="020B0604020202020204" pitchFamily="34" charset="0"/>
                <a:cs typeface="Arial" panose="020B0604020202020204" pitchFamily="34" charset="0"/>
              </a:rPr>
              <a:t>Not necessarily – some </a:t>
            </a:r>
            <a:r>
              <a:rPr lang="en-US" altLang="en-US" sz="5800" dirty="0">
                <a:latin typeface="Arial" panose="020B0604020202020204" pitchFamily="34" charset="0"/>
                <a:cs typeface="Arial" panose="020B0604020202020204" pitchFamily="34" charset="0"/>
              </a:rPr>
              <a:t>schools will make offers earlier; others won’t</a:t>
            </a:r>
          </a:p>
          <a:p>
            <a:pPr marL="857250" indent="-857250">
              <a:spcBef>
                <a:spcPct val="20000"/>
              </a:spcBef>
              <a:buFont typeface="Arial" panose="020B0604020202020204" pitchFamily="34" charset="0"/>
              <a:buChar char="•"/>
            </a:pPr>
            <a:r>
              <a:rPr lang="en-US" altLang="en-US" sz="5800" dirty="0">
                <a:solidFill>
                  <a:srgbClr val="0070C0"/>
                </a:solidFill>
                <a:latin typeface="Arial" panose="020B0604020202020204" pitchFamily="34" charset="0"/>
                <a:cs typeface="Arial" panose="020B0604020202020204" pitchFamily="34" charset="0"/>
              </a:rPr>
              <a:t>collegescorecard.ed.gov</a:t>
            </a:r>
            <a:r>
              <a:rPr lang="en-US" altLang="en-US" sz="5800" dirty="0">
                <a:latin typeface="Arial" panose="020B0604020202020204" pitchFamily="34" charset="0"/>
                <a:cs typeface="Arial" panose="020B0604020202020204" pitchFamily="34" charset="0"/>
              </a:rPr>
              <a:t> allows for cost comparison of schools based on </a:t>
            </a:r>
            <a:r>
              <a:rPr lang="en-US" altLang="en-US" sz="5800" dirty="0" smtClean="0">
                <a:latin typeface="Arial" panose="020B0604020202020204" pitchFamily="34" charset="0"/>
                <a:cs typeface="Arial" panose="020B0604020202020204" pitchFamily="34" charset="0"/>
              </a:rPr>
              <a:t>averages</a:t>
            </a:r>
            <a:endParaRPr lang="en-US" altLang="en-US" sz="5800" dirty="0">
              <a:latin typeface="Arial" panose="020B0604020202020204" pitchFamily="34" charset="0"/>
              <a:cs typeface="Arial" panose="020B0604020202020204" pitchFamily="34" charset="0"/>
            </a:endParaRPr>
          </a:p>
        </p:txBody>
      </p:sp>
      <p:sp>
        <p:nvSpPr>
          <p:cNvPr id="4"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2158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fade">
                                      <p:cBhvr>
                                        <p:cTn id="7" dur="5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fade">
                                      <p:cBhvr>
                                        <p:cTn id="12" dur="500"/>
                                        <p:tgtEl>
                                          <p:spTgt spid="143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fade">
                                      <p:cBhvr>
                                        <p:cTn id="17" dur="500"/>
                                        <p:tgtEl>
                                          <p:spTgt spid="143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r>
              <a:rPr lang="en-US" altLang="en-US" b="1" dirty="0" smtClean="0">
                <a:latin typeface="Arial" panose="020B0604020202020204" pitchFamily="34" charset="0"/>
                <a:cs typeface="Arial" panose="020B0604020202020204" pitchFamily="34" charset="0"/>
              </a:rPr>
              <a:t>What’s Changing for 2018-2019</a:t>
            </a:r>
          </a:p>
        </p:txBody>
      </p:sp>
      <p:sp>
        <p:nvSpPr>
          <p:cNvPr id="14340" name="Content Placeholder 1"/>
          <p:cNvSpPr txBox="1">
            <a:spLocks/>
          </p:cNvSpPr>
          <p:nvPr/>
        </p:nvSpPr>
        <p:spPr bwMode="auto">
          <a:xfrm>
            <a:off x="914400" y="3581400"/>
            <a:ext cx="164592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indent="0">
              <a:spcBef>
                <a:spcPct val="20000"/>
              </a:spcBef>
            </a:pPr>
            <a:r>
              <a:rPr lang="en-US" altLang="en-US" sz="6600" b="1" dirty="0" smtClean="0">
                <a:solidFill>
                  <a:srgbClr val="2F7091"/>
                </a:solidFill>
                <a:latin typeface="Arial" panose="020B0604020202020204" pitchFamily="34" charset="0"/>
                <a:cs typeface="Arial" panose="020B0604020202020204" pitchFamily="34" charset="0"/>
              </a:rPr>
              <a:t>IRS Data Retrieval Tool (IRS DRT)</a:t>
            </a:r>
            <a:endParaRPr lang="en-US" altLang="en-US" sz="6600" b="1" dirty="0">
              <a:solidFill>
                <a:srgbClr val="2F7091"/>
              </a:solidFill>
              <a:latin typeface="Arial" panose="020B0604020202020204" pitchFamily="34" charset="0"/>
              <a:cs typeface="Arial" panose="020B0604020202020204" pitchFamily="34" charset="0"/>
            </a:endParaRPr>
          </a:p>
          <a:p>
            <a:pPr marL="857250" indent="-857250">
              <a:spcBef>
                <a:spcPct val="20000"/>
              </a:spcBef>
              <a:buFont typeface="Arial" panose="020B0604020202020204" pitchFamily="34" charset="0"/>
              <a:buChar char="•"/>
            </a:pPr>
            <a:r>
              <a:rPr lang="en-US" altLang="en-US" sz="5800" dirty="0" smtClean="0">
                <a:latin typeface="Arial" panose="020B0604020202020204" pitchFamily="34" charset="0"/>
                <a:cs typeface="Arial" panose="020B0604020202020204" pitchFamily="34" charset="0"/>
              </a:rPr>
              <a:t>Enhanced privacy for IRS DRT users</a:t>
            </a:r>
          </a:p>
          <a:p>
            <a:pPr marL="857250" indent="-857250">
              <a:spcBef>
                <a:spcPct val="20000"/>
              </a:spcBef>
              <a:buFont typeface="Arial" panose="020B0604020202020204" pitchFamily="34" charset="0"/>
              <a:buChar char="•"/>
            </a:pPr>
            <a:r>
              <a:rPr lang="en-US" altLang="en-US" sz="5800" dirty="0" smtClean="0">
                <a:latin typeface="Arial" panose="020B0604020202020204" pitchFamily="34" charset="0"/>
                <a:cs typeface="Arial" panose="020B0604020202020204" pitchFamily="34" charset="0"/>
              </a:rPr>
              <a:t>Limit on information displayed to applicant</a:t>
            </a:r>
          </a:p>
          <a:p>
            <a:pPr marL="857250" indent="-857250">
              <a:spcBef>
                <a:spcPct val="20000"/>
              </a:spcBef>
              <a:buFont typeface="Arial" panose="020B0604020202020204" pitchFamily="34" charset="0"/>
              <a:buChar char="•"/>
            </a:pPr>
            <a:r>
              <a:rPr lang="en-US" altLang="en-US" sz="5800" dirty="0" smtClean="0">
                <a:latin typeface="Arial" panose="020B0604020202020204" pitchFamily="34" charset="0"/>
                <a:cs typeface="Arial" panose="020B0604020202020204" pitchFamily="34" charset="0"/>
              </a:rPr>
              <a:t>Information encrypted and hidden from applicant’s view</a:t>
            </a:r>
          </a:p>
          <a:p>
            <a:pPr marL="857250" indent="-857250">
              <a:spcBef>
                <a:spcPct val="20000"/>
              </a:spcBef>
              <a:buFont typeface="Arial" panose="020B0604020202020204" pitchFamily="34" charset="0"/>
              <a:buChar char="•"/>
            </a:pPr>
            <a:r>
              <a:rPr lang="en-US" altLang="en-US" sz="5800" dirty="0" smtClean="0">
                <a:latin typeface="Arial" panose="020B0604020202020204" pitchFamily="34" charset="0"/>
                <a:cs typeface="Arial" panose="020B0604020202020204" pitchFamily="34" charset="0"/>
              </a:rPr>
              <a:t>Messaging presented on-screen regarding inability to see information</a:t>
            </a:r>
            <a:endParaRPr lang="en-US" altLang="en-US" sz="5800" dirty="0">
              <a:latin typeface="Arial" panose="020B0604020202020204" pitchFamily="34" charset="0"/>
              <a:cs typeface="Arial" panose="020B0604020202020204" pitchFamily="34" charset="0"/>
            </a:endParaRPr>
          </a:p>
        </p:txBody>
      </p:sp>
      <p:sp>
        <p:nvSpPr>
          <p:cNvPr id="4"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34431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fade">
                                      <p:cBhvr>
                                        <p:cTn id="7" dur="5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fade">
                                      <p:cBhvr>
                                        <p:cTn id="12" dur="500"/>
                                        <p:tgtEl>
                                          <p:spTgt spid="143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fade">
                                      <p:cBhvr>
                                        <p:cTn id="17" dur="500"/>
                                        <p:tgtEl>
                                          <p:spTgt spid="143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40">
                                            <p:txEl>
                                              <p:pRg st="3" end="3"/>
                                            </p:txEl>
                                          </p:spTgt>
                                        </p:tgtEl>
                                        <p:attrNameLst>
                                          <p:attrName>style.visibility</p:attrName>
                                        </p:attrNameLst>
                                      </p:cBhvr>
                                      <p:to>
                                        <p:strVal val="visible"/>
                                      </p:to>
                                    </p:set>
                                    <p:animEffect transition="in" filter="fade">
                                      <p:cBhvr>
                                        <p:cTn id="22" dur="500"/>
                                        <p:tgtEl>
                                          <p:spTgt spid="143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40">
                                            <p:txEl>
                                              <p:pRg st="4" end="4"/>
                                            </p:txEl>
                                          </p:spTgt>
                                        </p:tgtEl>
                                        <p:attrNameLst>
                                          <p:attrName>style.visibility</p:attrName>
                                        </p:attrNameLst>
                                      </p:cBhvr>
                                      <p:to>
                                        <p:strVal val="visible"/>
                                      </p:to>
                                    </p:set>
                                    <p:animEffect transition="in" filter="fade">
                                      <p:cBhvr>
                                        <p:cTn id="27" dur="500"/>
                                        <p:tgtEl>
                                          <p:spTgt spid="143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r>
              <a:rPr lang="en-US" altLang="en-US" b="1" dirty="0" smtClean="0">
                <a:latin typeface="Arial" panose="020B0604020202020204" pitchFamily="34" charset="0"/>
                <a:cs typeface="Arial" panose="020B0604020202020204" pitchFamily="34" charset="0"/>
              </a:rPr>
              <a:t>What’s Changing for 2018-2019</a:t>
            </a:r>
          </a:p>
        </p:txBody>
      </p:sp>
      <p:sp>
        <p:nvSpPr>
          <p:cNvPr id="14340" name="Content Placeholder 1"/>
          <p:cNvSpPr txBox="1">
            <a:spLocks/>
          </p:cNvSpPr>
          <p:nvPr/>
        </p:nvSpPr>
        <p:spPr bwMode="auto">
          <a:xfrm>
            <a:off x="914400" y="3581400"/>
            <a:ext cx="164592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indent="0">
              <a:spcBef>
                <a:spcPct val="20000"/>
              </a:spcBef>
            </a:pPr>
            <a:r>
              <a:rPr lang="en-US" altLang="en-US" sz="6600" b="1" dirty="0" smtClean="0">
                <a:solidFill>
                  <a:srgbClr val="2F7091"/>
                </a:solidFill>
                <a:latin typeface="Arial" panose="020B0604020202020204" pitchFamily="34" charset="0"/>
                <a:cs typeface="Arial" panose="020B0604020202020204" pitchFamily="34" charset="0"/>
              </a:rPr>
              <a:t>IRS Data Retrieval Tool (IRS DRT)</a:t>
            </a:r>
            <a:endParaRPr lang="en-US" altLang="en-US" sz="6600" b="1" dirty="0">
              <a:solidFill>
                <a:srgbClr val="2F7091"/>
              </a:solidFill>
              <a:latin typeface="Arial" panose="020B0604020202020204" pitchFamily="34" charset="0"/>
              <a:cs typeface="Arial" panose="020B0604020202020204" pitchFamily="34" charset="0"/>
            </a:endParaRPr>
          </a:p>
          <a:p>
            <a:pPr marL="857250" indent="-857250">
              <a:spcBef>
                <a:spcPct val="20000"/>
              </a:spcBef>
              <a:buFont typeface="Arial" panose="020B0604020202020204" pitchFamily="34" charset="0"/>
              <a:buChar char="•"/>
            </a:pPr>
            <a:r>
              <a:rPr lang="en-US" altLang="en-US" sz="5800" dirty="0" smtClean="0">
                <a:latin typeface="Arial" panose="020B0604020202020204" pitchFamily="34" charset="0"/>
                <a:cs typeface="Arial" panose="020B0604020202020204" pitchFamily="34" charset="0"/>
              </a:rPr>
              <a:t>Amended tax return filers can use IRS DRT</a:t>
            </a:r>
          </a:p>
          <a:p>
            <a:pPr marL="857250" indent="-857250">
              <a:spcBef>
                <a:spcPct val="20000"/>
              </a:spcBef>
              <a:buFont typeface="Arial" panose="020B0604020202020204" pitchFamily="34" charset="0"/>
              <a:buChar char="•"/>
            </a:pPr>
            <a:r>
              <a:rPr lang="en-US" altLang="en-US" sz="5800" dirty="0" smtClean="0">
                <a:latin typeface="Arial" panose="020B0604020202020204" pitchFamily="34" charset="0"/>
                <a:cs typeface="Arial" panose="020B0604020202020204" pitchFamily="34" charset="0"/>
              </a:rPr>
              <a:t>Information transferred from IRS to FAFSA will be from original tax return</a:t>
            </a:r>
          </a:p>
          <a:p>
            <a:pPr marL="857250" indent="-857250">
              <a:spcBef>
                <a:spcPct val="20000"/>
              </a:spcBef>
              <a:buFont typeface="Arial" panose="020B0604020202020204" pitchFamily="34" charset="0"/>
              <a:buChar char="•"/>
            </a:pPr>
            <a:r>
              <a:rPr lang="en-US" altLang="en-US" sz="5800" dirty="0" smtClean="0">
                <a:latin typeface="Arial" panose="020B0604020202020204" pitchFamily="34" charset="0"/>
                <a:cs typeface="Arial" panose="020B0604020202020204" pitchFamily="34" charset="0"/>
              </a:rPr>
              <a:t>IRS will provide an indicator regarding filing of amended tax return</a:t>
            </a:r>
          </a:p>
          <a:p>
            <a:pPr marL="857250" indent="-857250">
              <a:spcBef>
                <a:spcPct val="20000"/>
              </a:spcBef>
              <a:buFont typeface="Arial" panose="020B0604020202020204" pitchFamily="34" charset="0"/>
              <a:buChar char="•"/>
            </a:pPr>
            <a:r>
              <a:rPr lang="en-US" altLang="en-US" sz="5800" dirty="0" smtClean="0">
                <a:latin typeface="Arial" panose="020B0604020202020204" pitchFamily="34" charset="0"/>
                <a:cs typeface="Arial" panose="020B0604020202020204" pitchFamily="34" charset="0"/>
              </a:rPr>
              <a:t>Removal of filtering question on FAFSA regarding filing of an amended tax return</a:t>
            </a:r>
          </a:p>
          <a:p>
            <a:pPr marL="857250" indent="-857250">
              <a:spcBef>
                <a:spcPct val="20000"/>
              </a:spcBef>
              <a:buFont typeface="Arial" panose="020B0604020202020204" pitchFamily="34" charset="0"/>
              <a:buChar char="•"/>
            </a:pPr>
            <a:r>
              <a:rPr lang="en-US" altLang="en-US" sz="5800" dirty="0" smtClean="0">
                <a:latin typeface="Arial" panose="020B0604020202020204" pitchFamily="34" charset="0"/>
                <a:cs typeface="Arial" panose="020B0604020202020204" pitchFamily="34" charset="0"/>
              </a:rPr>
              <a:t>Messaging to student/parents to contact FAO</a:t>
            </a:r>
            <a:endParaRPr lang="en-US" altLang="en-US" sz="5800" dirty="0">
              <a:latin typeface="Arial" panose="020B0604020202020204" pitchFamily="34" charset="0"/>
              <a:cs typeface="Arial" panose="020B0604020202020204" pitchFamily="34" charset="0"/>
            </a:endParaRPr>
          </a:p>
        </p:txBody>
      </p:sp>
      <p:sp>
        <p:nvSpPr>
          <p:cNvPr id="4"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66271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fade">
                                      <p:cBhvr>
                                        <p:cTn id="7" dur="5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fade">
                                      <p:cBhvr>
                                        <p:cTn id="12" dur="500"/>
                                        <p:tgtEl>
                                          <p:spTgt spid="143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fade">
                                      <p:cBhvr>
                                        <p:cTn id="17" dur="500"/>
                                        <p:tgtEl>
                                          <p:spTgt spid="143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40">
                                            <p:txEl>
                                              <p:pRg st="3" end="3"/>
                                            </p:txEl>
                                          </p:spTgt>
                                        </p:tgtEl>
                                        <p:attrNameLst>
                                          <p:attrName>style.visibility</p:attrName>
                                        </p:attrNameLst>
                                      </p:cBhvr>
                                      <p:to>
                                        <p:strVal val="visible"/>
                                      </p:to>
                                    </p:set>
                                    <p:animEffect transition="in" filter="fade">
                                      <p:cBhvr>
                                        <p:cTn id="22" dur="500"/>
                                        <p:tgtEl>
                                          <p:spTgt spid="143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40">
                                            <p:txEl>
                                              <p:pRg st="4" end="4"/>
                                            </p:txEl>
                                          </p:spTgt>
                                        </p:tgtEl>
                                        <p:attrNameLst>
                                          <p:attrName>style.visibility</p:attrName>
                                        </p:attrNameLst>
                                      </p:cBhvr>
                                      <p:to>
                                        <p:strVal val="visible"/>
                                      </p:to>
                                    </p:set>
                                    <p:animEffect transition="in" filter="fade">
                                      <p:cBhvr>
                                        <p:cTn id="27" dur="500"/>
                                        <p:tgtEl>
                                          <p:spTgt spid="1434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40">
                                            <p:txEl>
                                              <p:pRg st="5" end="5"/>
                                            </p:txEl>
                                          </p:spTgt>
                                        </p:tgtEl>
                                        <p:attrNameLst>
                                          <p:attrName>style.visibility</p:attrName>
                                        </p:attrNameLst>
                                      </p:cBhvr>
                                      <p:to>
                                        <p:strVal val="visible"/>
                                      </p:to>
                                    </p:set>
                                    <p:animEffect transition="in" filter="fade">
                                      <p:cBhvr>
                                        <p:cTn id="32" dur="500"/>
                                        <p:tgtEl>
                                          <p:spTgt spid="143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bwMode="auto">
          <a:xfrm>
            <a:off x="914400" y="1219200"/>
            <a:ext cx="171450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r>
              <a:rPr lang="en-US" altLang="en-US" b="1" dirty="0" smtClean="0">
                <a:latin typeface="Arial" panose="020B0604020202020204" pitchFamily="34" charset="0"/>
                <a:cs typeface="Arial" panose="020B0604020202020204" pitchFamily="34" charset="0"/>
              </a:rPr>
              <a:t>Mid-Cycle Changes</a:t>
            </a:r>
          </a:p>
        </p:txBody>
      </p:sp>
      <p:sp>
        <p:nvSpPr>
          <p:cNvPr id="11268" name="Content Placeholder 1"/>
          <p:cNvSpPr txBox="1">
            <a:spLocks/>
          </p:cNvSpPr>
          <p:nvPr/>
        </p:nvSpPr>
        <p:spPr bwMode="auto">
          <a:xfrm>
            <a:off x="914400" y="3733800"/>
            <a:ext cx="16459200" cy="929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indent="0">
              <a:spcBef>
                <a:spcPct val="20000"/>
              </a:spcBef>
            </a:pPr>
            <a:r>
              <a:rPr lang="en-US" altLang="en-US" sz="7000" b="1" dirty="0" smtClean="0">
                <a:solidFill>
                  <a:srgbClr val="2F7091"/>
                </a:solidFill>
                <a:latin typeface="Arial" panose="020B0604020202020204" pitchFamily="34" charset="0"/>
                <a:cs typeface="Arial" panose="020B0604020202020204" pitchFamily="34" charset="0"/>
              </a:rPr>
              <a:t>Responsive Web Application</a:t>
            </a:r>
            <a:endParaRPr lang="en-US" altLang="en-US" sz="7000" b="1" dirty="0">
              <a:solidFill>
                <a:srgbClr val="2F7091"/>
              </a:solidFill>
              <a:latin typeface="Arial" panose="020B0604020202020204" pitchFamily="34" charset="0"/>
              <a:cs typeface="Arial" panose="020B0604020202020204" pitchFamily="34" charset="0"/>
            </a:endParaRPr>
          </a:p>
          <a:p>
            <a:pPr marL="857250" indent="-857250">
              <a:spcBef>
                <a:spcPct val="20000"/>
              </a:spcBef>
              <a:buFont typeface="Arial" panose="020B0604020202020204" pitchFamily="34" charset="0"/>
              <a:buChar char="•"/>
            </a:pPr>
            <a:r>
              <a:rPr lang="en-US" altLang="en-US" sz="6000" dirty="0" smtClean="0">
                <a:latin typeface="Arial" panose="020B0604020202020204" pitchFamily="34" charset="0"/>
                <a:cs typeface="Arial" panose="020B0604020202020204" pitchFamily="34" charset="0"/>
              </a:rPr>
              <a:t>Improves experience for students completing the FAFSA on a mobile device or tablet</a:t>
            </a:r>
          </a:p>
          <a:p>
            <a:pPr marL="857250" indent="-857250">
              <a:spcBef>
                <a:spcPct val="20000"/>
              </a:spcBef>
              <a:buFont typeface="Arial" panose="020B0604020202020204" pitchFamily="34" charset="0"/>
              <a:buChar char="•"/>
            </a:pPr>
            <a:r>
              <a:rPr lang="en-US" altLang="en-US" sz="6000" dirty="0" smtClean="0">
                <a:latin typeface="Arial" panose="020B0604020202020204" pitchFamily="34" charset="0"/>
                <a:cs typeface="Arial" panose="020B0604020202020204" pitchFamily="34" charset="0"/>
              </a:rPr>
              <a:t>Multi-phase implementation of functionality</a:t>
            </a:r>
            <a:endParaRPr lang="en-US" altLang="en-US" sz="6000" dirty="0">
              <a:latin typeface="Arial" panose="020B0604020202020204" pitchFamily="34" charset="0"/>
              <a:cs typeface="Arial" panose="020B0604020202020204" pitchFamily="34" charset="0"/>
            </a:endParaRPr>
          </a:p>
          <a:p>
            <a:pPr>
              <a:spcBef>
                <a:spcPct val="20000"/>
              </a:spcBef>
              <a:buFont typeface="Arial" panose="020B0604020202020204" pitchFamily="34" charset="0"/>
              <a:buChar char="•"/>
            </a:pPr>
            <a:endParaRPr lang="en-US" altLang="en-US" sz="6400" dirty="0">
              <a:latin typeface="Arial" panose="020B0604020202020204" pitchFamily="34" charset="0"/>
              <a:cs typeface="Arial" panose="020B0604020202020204" pitchFamily="34" charset="0"/>
            </a:endParaRPr>
          </a:p>
        </p:txBody>
      </p:sp>
      <p:sp>
        <p:nvSpPr>
          <p:cNvPr id="4" name="Footer Placeholder 3"/>
          <p:cNvSpPr txBox="1">
            <a:spLocks/>
          </p:cNvSpPr>
          <p:nvPr/>
        </p:nvSpPr>
        <p:spPr>
          <a:xfrm>
            <a:off x="-19050" y="13182600"/>
            <a:ext cx="2838450" cy="5334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888164" algn="l" rtl="0" fontAlgn="base">
              <a:spcBef>
                <a:spcPct val="0"/>
              </a:spcBef>
              <a:spcAft>
                <a:spcPct val="0"/>
              </a:spcAft>
              <a:defRPr kern="1200">
                <a:solidFill>
                  <a:schemeClr val="tx1"/>
                </a:solidFill>
                <a:latin typeface="Arial" charset="0"/>
                <a:ea typeface="+mn-ea"/>
                <a:cs typeface="+mn-cs"/>
              </a:defRPr>
            </a:lvl2pPr>
            <a:lvl3pPr marL="1776329" algn="l" rtl="0" fontAlgn="base">
              <a:spcBef>
                <a:spcPct val="0"/>
              </a:spcBef>
              <a:spcAft>
                <a:spcPct val="0"/>
              </a:spcAft>
              <a:defRPr kern="1200">
                <a:solidFill>
                  <a:schemeClr val="tx1"/>
                </a:solidFill>
                <a:latin typeface="Arial" charset="0"/>
                <a:ea typeface="+mn-ea"/>
                <a:cs typeface="+mn-cs"/>
              </a:defRPr>
            </a:lvl3pPr>
            <a:lvl4pPr marL="2664494" algn="l" rtl="0" fontAlgn="base">
              <a:spcBef>
                <a:spcPct val="0"/>
              </a:spcBef>
              <a:spcAft>
                <a:spcPct val="0"/>
              </a:spcAft>
              <a:defRPr kern="1200">
                <a:solidFill>
                  <a:schemeClr val="tx1"/>
                </a:solidFill>
                <a:latin typeface="Arial" charset="0"/>
                <a:ea typeface="+mn-ea"/>
                <a:cs typeface="+mn-cs"/>
              </a:defRPr>
            </a:lvl4pPr>
            <a:lvl5pPr marL="3552658" algn="l" rtl="0" fontAlgn="base">
              <a:spcBef>
                <a:spcPct val="0"/>
              </a:spcBef>
              <a:spcAft>
                <a:spcPct val="0"/>
              </a:spcAft>
              <a:defRPr kern="1200">
                <a:solidFill>
                  <a:schemeClr val="tx1"/>
                </a:solidFill>
                <a:latin typeface="Arial" charset="0"/>
                <a:ea typeface="+mn-ea"/>
                <a:cs typeface="+mn-cs"/>
              </a:defRPr>
            </a:lvl5pPr>
            <a:lvl6pPr marL="4440823" algn="l" defTabSz="1776329" rtl="0" eaLnBrk="1" latinLnBrk="0" hangingPunct="1">
              <a:defRPr kern="1200">
                <a:solidFill>
                  <a:schemeClr val="tx1"/>
                </a:solidFill>
                <a:latin typeface="Arial" charset="0"/>
                <a:ea typeface="+mn-ea"/>
                <a:cs typeface="+mn-cs"/>
              </a:defRPr>
            </a:lvl6pPr>
            <a:lvl7pPr marL="5328987" algn="l" defTabSz="1776329" rtl="0" eaLnBrk="1" latinLnBrk="0" hangingPunct="1">
              <a:defRPr kern="1200">
                <a:solidFill>
                  <a:schemeClr val="tx1"/>
                </a:solidFill>
                <a:latin typeface="Arial" charset="0"/>
                <a:ea typeface="+mn-ea"/>
                <a:cs typeface="+mn-cs"/>
              </a:defRPr>
            </a:lvl7pPr>
            <a:lvl8pPr marL="6217152" algn="l" defTabSz="1776329" rtl="0" eaLnBrk="1" latinLnBrk="0" hangingPunct="1">
              <a:defRPr kern="1200">
                <a:solidFill>
                  <a:schemeClr val="tx1"/>
                </a:solidFill>
                <a:latin typeface="Arial" charset="0"/>
                <a:ea typeface="+mn-ea"/>
                <a:cs typeface="+mn-cs"/>
              </a:defRPr>
            </a:lvl8pPr>
            <a:lvl9pPr marL="7105317" algn="l" defTabSz="1776329" rtl="0" eaLnBrk="1" latinLnBrk="0" hangingPunct="1">
              <a:defRPr kern="1200">
                <a:solidFill>
                  <a:schemeClr val="tx1"/>
                </a:solidFill>
                <a:latin typeface="Arial" charset="0"/>
                <a:ea typeface="+mn-ea"/>
                <a:cs typeface="+mn-cs"/>
              </a:defRPr>
            </a:lvl9pPr>
          </a:lstStyle>
          <a:p>
            <a:pPr>
              <a:defRPr/>
            </a:pPr>
            <a:r>
              <a:rPr lang="en-US" sz="2400" b="1" dirty="0" smtClean="0">
                <a:solidFill>
                  <a:schemeClr val="tx2">
                    <a:lumMod val="50000"/>
                  </a:schemeClr>
                </a:solidFill>
                <a:latin typeface="Arial" panose="020B0604020202020204" pitchFamily="34" charset="0"/>
                <a:cs typeface="Arial" panose="020B0604020202020204" pitchFamily="34" charset="0"/>
              </a:rPr>
              <a:t>© 2017 CASFAA</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52153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fade">
                                      <p:cBhvr>
                                        <p:cTn id="7" dur="500"/>
                                        <p:tgtEl>
                                          <p:spTgt spid="11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8">
                                            <p:txEl>
                                              <p:pRg st="1" end="1"/>
                                            </p:txEl>
                                          </p:spTgt>
                                        </p:tgtEl>
                                        <p:attrNameLst>
                                          <p:attrName>style.visibility</p:attrName>
                                        </p:attrNameLst>
                                      </p:cBhvr>
                                      <p:to>
                                        <p:strVal val="visible"/>
                                      </p:to>
                                    </p:set>
                                    <p:animEffect transition="in" filter="fade">
                                      <p:cBhvr>
                                        <p:cTn id="12" dur="500"/>
                                        <p:tgtEl>
                                          <p:spTgt spid="11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8">
                                            <p:txEl>
                                              <p:pRg st="2" end="2"/>
                                            </p:txEl>
                                          </p:spTgt>
                                        </p:tgtEl>
                                        <p:attrNameLst>
                                          <p:attrName>style.visibility</p:attrName>
                                        </p:attrNameLst>
                                      </p:cBhvr>
                                      <p:to>
                                        <p:strVal val="visible"/>
                                      </p:to>
                                    </p:set>
                                    <p:animEffect transition="in" filter="fade">
                                      <p:cBhvr>
                                        <p:cTn id="17" dur="500"/>
                                        <p:tgtEl>
                                          <p:spTgt spid="112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4ec524e2bc653887514c69dc8110d2414ceb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15">
      <a:dk1>
        <a:srgbClr val="000000"/>
      </a:dk1>
      <a:lt1>
        <a:srgbClr val="FFFFFF"/>
      </a:lt1>
      <a:dk2>
        <a:srgbClr val="0070C0"/>
      </a:dk2>
      <a:lt2>
        <a:srgbClr val="FFCC00"/>
      </a:lt2>
      <a:accent1>
        <a:srgbClr val="7030A0"/>
      </a:accent1>
      <a:accent2>
        <a:srgbClr val="FFCC00"/>
      </a:accent2>
      <a:accent3>
        <a:srgbClr val="FFFFFF"/>
      </a:accent3>
      <a:accent4>
        <a:srgbClr val="000000"/>
      </a:accent4>
      <a:accent5>
        <a:srgbClr val="FFCAAA"/>
      </a:accent5>
      <a:accent6>
        <a:srgbClr val="E78A00"/>
      </a:accent6>
      <a:hlink>
        <a:srgbClr val="666699"/>
      </a:hlink>
      <a:folHlink>
        <a:srgbClr val="99996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11915</TotalTime>
  <Words>8472</Words>
  <Application>Microsoft Office PowerPoint</Application>
  <PresentationFormat>Custom</PresentationFormat>
  <Paragraphs>554</Paragraphs>
  <Slides>50</Slides>
  <Notes>50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9" baseType="lpstr">
      <vt:lpstr>Arial</vt:lpstr>
      <vt:lpstr>Arial Narrow</vt:lpstr>
      <vt:lpstr>Calibri</vt:lpstr>
      <vt:lpstr>Courier New</vt:lpstr>
      <vt:lpstr>Georgia</vt:lpstr>
      <vt:lpstr>Times</vt:lpstr>
      <vt:lpstr>Wingdings 2</vt:lpstr>
      <vt:lpstr>Urban</vt:lpstr>
      <vt:lpstr>Document</vt:lpstr>
      <vt:lpstr>Federal Updates &amp; The FAFSA</vt:lpstr>
      <vt:lpstr>Last Minute Updates</vt:lpstr>
      <vt:lpstr>What’s New for 2018–2019</vt:lpstr>
      <vt:lpstr>Reasons for the Changes</vt:lpstr>
      <vt:lpstr>FAQs About Timing &amp; Reporting</vt:lpstr>
      <vt:lpstr>FAQs About Timing &amp; Reporting</vt:lpstr>
      <vt:lpstr>What’s Changing for 2018-2019</vt:lpstr>
      <vt:lpstr>What’s Changing for 2018-2019</vt:lpstr>
      <vt:lpstr>Mid-Cycle Changes</vt:lpstr>
      <vt:lpstr>Mid-Cycle Changes</vt:lpstr>
      <vt:lpstr>Federal Student Aid ID (FSA ID) Enhancements</vt:lpstr>
      <vt:lpstr>FSA ID Enhancements</vt:lpstr>
      <vt:lpstr>Materials &amp; Resources for Outreach</vt:lpstr>
      <vt:lpstr>Materials &amp; Resources for Outreach</vt:lpstr>
      <vt:lpstr>Materials &amp; Resources for Outreach</vt:lpstr>
      <vt:lpstr>Materials &amp; Resources for Outreach</vt:lpstr>
      <vt:lpstr>FAFSA on the Web (FOTW)</vt:lpstr>
      <vt:lpstr>FAFSA on the Web (FOTW)</vt:lpstr>
      <vt:lpstr>FOTW – Seven Sections of FAFSA Fun!</vt:lpstr>
      <vt:lpstr>School Selection</vt:lpstr>
      <vt:lpstr>Dependency Determination</vt:lpstr>
      <vt:lpstr>Foster Youth</vt:lpstr>
      <vt:lpstr>Emancipated Minors</vt:lpstr>
      <vt:lpstr>Legal Guardianship</vt:lpstr>
      <vt:lpstr>Homeless, Unaccompanied Youth</vt:lpstr>
      <vt:lpstr>Homeless, Unaccompanied Youth</vt:lpstr>
      <vt:lpstr>What if…</vt:lpstr>
      <vt:lpstr>…then…</vt:lpstr>
      <vt:lpstr>Whose info goes on a FAFSA?</vt:lpstr>
      <vt:lpstr>PowerPoint Presentation</vt:lpstr>
      <vt:lpstr>PowerPoint Presentation</vt:lpstr>
      <vt:lpstr>Marital Status Responses on the FAFSA</vt:lpstr>
      <vt:lpstr>Divorced or Separated Parents</vt:lpstr>
      <vt:lpstr>Remarried Parent</vt:lpstr>
      <vt:lpstr>NO Parental Information</vt:lpstr>
      <vt:lpstr>Student Aid Report (SAR) and Acknowledgement</vt:lpstr>
      <vt:lpstr>FAFSA Demonstration Website</vt:lpstr>
      <vt:lpstr>Special Circumstances</vt:lpstr>
      <vt:lpstr>What are Special Circumstances?</vt:lpstr>
      <vt:lpstr>Professional Judgment</vt:lpstr>
      <vt:lpstr>Scenario</vt:lpstr>
      <vt:lpstr>Scenario</vt:lpstr>
      <vt:lpstr>Scenario</vt:lpstr>
      <vt:lpstr>Scenario</vt:lpstr>
      <vt:lpstr>Scenario</vt:lpstr>
      <vt:lpstr>Scenario</vt:lpstr>
      <vt:lpstr>Reference Materials</vt:lpstr>
      <vt:lpstr>Must-Have, Comprehensive Resource</vt:lpstr>
      <vt:lpstr>Reference Materials</vt:lpstr>
      <vt:lpstr>Questions? </vt:lpstr>
    </vt:vector>
  </TitlesOfParts>
  <Company>EDFUND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 Counselor Workshop</dc:title>
  <dc:creator>CASFAA</dc:creator>
  <cp:lastModifiedBy>Schroeder, Dennis J.</cp:lastModifiedBy>
  <cp:revision>797</cp:revision>
  <cp:lastPrinted>2017-07-18T23:59:25Z</cp:lastPrinted>
  <dcterms:created xsi:type="dcterms:W3CDTF">2009-04-20T18:44:58Z</dcterms:created>
  <dcterms:modified xsi:type="dcterms:W3CDTF">2017-08-24T23:09:33Z</dcterms:modified>
</cp:coreProperties>
</file>