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999" r:id="rId3"/>
    <p:sldId id="465" r:id="rId4"/>
    <p:sldId id="325" r:id="rId5"/>
    <p:sldId id="363" r:id="rId6"/>
    <p:sldId id="341" r:id="rId7"/>
    <p:sldId id="402" r:id="rId8"/>
    <p:sldId id="358" r:id="rId9"/>
    <p:sldId id="261" r:id="rId10"/>
    <p:sldId id="466" r:id="rId11"/>
    <p:sldId id="998" r:id="rId12"/>
    <p:sldId id="408" r:id="rId13"/>
    <p:sldId id="401" r:id="rId14"/>
    <p:sldId id="424" r:id="rId15"/>
    <p:sldId id="346" r:id="rId16"/>
    <p:sldId id="1003" r:id="rId17"/>
    <p:sldId id="971" r:id="rId18"/>
    <p:sldId id="307" r:id="rId19"/>
    <p:sldId id="992" r:id="rId20"/>
    <p:sldId id="696" r:id="rId21"/>
    <p:sldId id="979" r:id="rId22"/>
    <p:sldId id="978" r:id="rId23"/>
    <p:sldId id="986" r:id="rId24"/>
    <p:sldId id="985" r:id="rId25"/>
    <p:sldId id="984" r:id="rId26"/>
    <p:sldId id="980" r:id="rId27"/>
    <p:sldId id="983" r:id="rId28"/>
    <p:sldId id="993" r:id="rId29"/>
    <p:sldId id="982" r:id="rId30"/>
    <p:sldId id="1000" r:id="rId31"/>
    <p:sldId id="968" r:id="rId32"/>
    <p:sldId id="715" r:id="rId33"/>
    <p:sldId id="491" r:id="rId34"/>
    <p:sldId id="278" r:id="rId35"/>
    <p:sldId id="995" r:id="rId36"/>
    <p:sldId id="409" r:id="rId37"/>
    <p:sldId id="996" r:id="rId38"/>
    <p:sldId id="997" r:id="rId39"/>
    <p:sldId id="286" r:id="rId40"/>
    <p:sldId id="430" r:id="rId41"/>
    <p:sldId id="397" r:id="rId42"/>
    <p:sldId id="398" r:id="rId43"/>
    <p:sldId id="399" r:id="rId44"/>
    <p:sldId id="431" r:id="rId45"/>
    <p:sldId id="432" r:id="rId46"/>
    <p:sldId id="1001" r:id="rId47"/>
    <p:sldId id="385" r:id="rId48"/>
    <p:sldId id="464" r:id="rId49"/>
    <p:sldId id="416" r:id="rId50"/>
    <p:sldId id="429" r:id="rId51"/>
    <p:sldId id="42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p:restoredTop sz="70992"/>
  </p:normalViewPr>
  <p:slideViewPr>
    <p:cSldViewPr snapToGrid="0" snapToObjects="1">
      <p:cViewPr varScale="1">
        <p:scale>
          <a:sx n="95" d="100"/>
          <a:sy n="95"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a:solidFill>
                  <a:srgbClr val="707175"/>
                </a:solidFill>
              </a:defRPr>
            </a:pPr>
            <a:r>
              <a:rPr lang="en-US" sz="3600" dirty="0"/>
              <a:t>First Time Foster Youth Students at CA Community College</a:t>
            </a:r>
          </a:p>
        </c:rich>
      </c:tx>
      <c:layout>
        <c:manualLayout>
          <c:xMode val="edge"/>
          <c:yMode val="edge"/>
          <c:x val="0.17947580535887914"/>
          <c:y val="1.8830770827030208E-2"/>
        </c:manualLayout>
      </c:layout>
      <c:overlay val="0"/>
    </c:title>
    <c:autoTitleDeleted val="0"/>
    <c:plotArea>
      <c:layout>
        <c:manualLayout>
          <c:layoutTarget val="inner"/>
          <c:xMode val="edge"/>
          <c:yMode val="edge"/>
          <c:x val="2.1666666666666699E-2"/>
          <c:y val="0.268719779209043"/>
          <c:w val="0.956666666666667"/>
          <c:h val="0.57309654036962498"/>
        </c:manualLayout>
      </c:layout>
      <c:barChart>
        <c:barDir val="col"/>
        <c:grouping val="clustered"/>
        <c:varyColors val="0"/>
        <c:ser>
          <c:idx val="0"/>
          <c:order val="0"/>
          <c:tx>
            <c:strRef>
              <c:f>Sheet1!$B$1</c:f>
              <c:strCache>
                <c:ptCount val="1"/>
                <c:pt idx="0">
                  <c:v>First Time Foster Youth Students at Community College</c:v>
                </c:pt>
              </c:strCache>
            </c:strRef>
          </c:tx>
          <c:spPr>
            <a:solidFill>
              <a:schemeClr val="accent3">
                <a:lumMod val="75000"/>
              </a:schemeClr>
            </a:solidFill>
          </c:spPr>
          <c:invertIfNegative val="0"/>
          <c:dPt>
            <c:idx val="0"/>
            <c:invertIfNegative val="0"/>
            <c:bubble3D val="0"/>
            <c:spPr>
              <a:solidFill>
                <a:schemeClr val="accent1"/>
              </a:solidFill>
            </c:spPr>
            <c:extLst>
              <c:ext xmlns:c16="http://schemas.microsoft.com/office/drawing/2014/chart" uri="{C3380CC4-5D6E-409C-BE32-E72D297353CC}">
                <c16:uniqueId val="{00000000-19F4-834A-811E-3EE3E6032FC3}"/>
              </c:ext>
            </c:extLst>
          </c:dPt>
          <c:dPt>
            <c:idx val="1"/>
            <c:invertIfNegative val="0"/>
            <c:bubble3D val="0"/>
            <c:spPr>
              <a:solidFill>
                <a:schemeClr val="accent2"/>
              </a:solidFill>
            </c:spPr>
            <c:extLst>
              <c:ext xmlns:c16="http://schemas.microsoft.com/office/drawing/2014/chart" uri="{C3380CC4-5D6E-409C-BE32-E72D297353CC}">
                <c16:uniqueId val="{00000001-19F4-834A-811E-3EE3E6032FC3}"/>
              </c:ext>
            </c:extLst>
          </c:dPt>
          <c:dPt>
            <c:idx val="2"/>
            <c:invertIfNegative val="0"/>
            <c:bubble3D val="0"/>
            <c:spPr>
              <a:solidFill>
                <a:schemeClr val="accent6"/>
              </a:solidFill>
            </c:spPr>
            <c:extLst>
              <c:ext xmlns:c16="http://schemas.microsoft.com/office/drawing/2014/chart" uri="{C3380CC4-5D6E-409C-BE32-E72D297353CC}">
                <c16:uniqueId val="{00000002-19F4-834A-811E-3EE3E6032FC3}"/>
              </c:ext>
            </c:extLst>
          </c:dPt>
          <c:dPt>
            <c:idx val="3"/>
            <c:invertIfNegative val="0"/>
            <c:bubble3D val="0"/>
            <c:spPr>
              <a:solidFill>
                <a:schemeClr val="accent4"/>
              </a:solidFill>
            </c:spPr>
            <c:extLst>
              <c:ext xmlns:c16="http://schemas.microsoft.com/office/drawing/2014/chart" uri="{C3380CC4-5D6E-409C-BE32-E72D297353CC}">
                <c16:uniqueId val="{00000003-19F4-834A-811E-3EE3E6032FC3}"/>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 College Promise Grant (BOG fee waiver)</c:v>
                </c:pt>
                <c:pt idx="1">
                  <c:v>Pell Grant</c:v>
                </c:pt>
                <c:pt idx="2">
                  <c:v>Cal Grant</c:v>
                </c:pt>
                <c:pt idx="3">
                  <c:v>Chafee Grant</c:v>
                </c:pt>
              </c:strCache>
            </c:strRef>
          </c:cat>
          <c:val>
            <c:numRef>
              <c:f>Sheet1!$B$2:$B$5</c:f>
              <c:numCache>
                <c:formatCode>0%</c:formatCode>
                <c:ptCount val="4"/>
                <c:pt idx="0">
                  <c:v>0.8</c:v>
                </c:pt>
                <c:pt idx="1">
                  <c:v>0.5</c:v>
                </c:pt>
                <c:pt idx="2">
                  <c:v>0.13</c:v>
                </c:pt>
                <c:pt idx="3">
                  <c:v>0.06</c:v>
                </c:pt>
              </c:numCache>
            </c:numRef>
          </c:val>
          <c:extLst>
            <c:ext xmlns:c16="http://schemas.microsoft.com/office/drawing/2014/chart" uri="{C3380CC4-5D6E-409C-BE32-E72D297353CC}">
              <c16:uniqueId val="{00000000-1815-6F43-A0E5-0D352D6698A2}"/>
            </c:ext>
          </c:extLst>
        </c:ser>
        <c:dLbls>
          <c:showLegendKey val="0"/>
          <c:showVal val="1"/>
          <c:showCatName val="0"/>
          <c:showSerName val="0"/>
          <c:showPercent val="0"/>
          <c:showBubbleSize val="0"/>
        </c:dLbls>
        <c:gapWidth val="150"/>
        <c:overlap val="-25"/>
        <c:axId val="-292092672"/>
        <c:axId val="-404282752"/>
      </c:barChart>
      <c:catAx>
        <c:axId val="-292092672"/>
        <c:scaling>
          <c:orientation val="minMax"/>
        </c:scaling>
        <c:delete val="0"/>
        <c:axPos val="b"/>
        <c:numFmt formatCode="General" sourceLinked="0"/>
        <c:majorTickMark val="none"/>
        <c:minorTickMark val="none"/>
        <c:tickLblPos val="nextTo"/>
        <c:txPr>
          <a:bodyPr/>
          <a:lstStyle/>
          <a:p>
            <a:pPr>
              <a:defRPr sz="2400" b="1"/>
            </a:pPr>
            <a:endParaRPr lang="en-US"/>
          </a:p>
        </c:txPr>
        <c:crossAx val="-404282752"/>
        <c:crosses val="autoZero"/>
        <c:auto val="1"/>
        <c:lblAlgn val="ctr"/>
        <c:lblOffset val="100"/>
        <c:noMultiLvlLbl val="0"/>
      </c:catAx>
      <c:valAx>
        <c:axId val="-404282752"/>
        <c:scaling>
          <c:orientation val="minMax"/>
        </c:scaling>
        <c:delete val="1"/>
        <c:axPos val="l"/>
        <c:numFmt formatCode="0%" sourceLinked="1"/>
        <c:majorTickMark val="none"/>
        <c:minorTickMark val="none"/>
        <c:tickLblPos val="nextTo"/>
        <c:crossAx val="-292092672"/>
        <c:crosses val="autoZero"/>
        <c:crossBetween val="between"/>
      </c:valAx>
    </c:plotArea>
    <c:plotVisOnly val="1"/>
    <c:dispBlanksAs val="gap"/>
    <c:showDLblsOverMax val="0"/>
  </c:chart>
  <c:spPr>
    <a:ln>
      <a:solidFill>
        <a:schemeClr val="bg1">
          <a:lumMod val="50000"/>
        </a:schemeClr>
      </a:solidFill>
    </a:ln>
  </c:spPr>
  <c:txPr>
    <a:bodyPr/>
    <a:lstStyle/>
    <a:p>
      <a:pPr>
        <a:defRPr sz="1800"/>
      </a:pPr>
      <a:endParaRPr lang="en-US"/>
    </a:p>
  </c:txPr>
  <c:externalData r:id="rId1">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hyperlink" Target="http://www.chafee.csac.ca.gov/"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jpeg"/></Relationships>
</file>

<file path=ppt/diagrams/_rels/drawing6.xml.rels><?xml version="1.0" encoding="UTF-8" standalone="yes"?>
<Relationships xmlns="http://schemas.openxmlformats.org/package/2006/relationships"><Relationship Id="rId1" Type="http://schemas.openxmlformats.org/officeDocument/2006/relationships/hyperlink" Target="http://www.chafee.csac.ca.gov/"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98C86-C51C-FB46-830D-0CDF2D8C2C7E}"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79276058-1996-C54E-A620-60360B5ED5C9}" type="pres">
      <dgm:prSet presAssocID="{BAF98C86-C51C-FB46-830D-0CDF2D8C2C7E}" presName="theList" presStyleCnt="0">
        <dgm:presLayoutVars>
          <dgm:dir/>
          <dgm:animLvl val="lvl"/>
          <dgm:resizeHandles val="exact"/>
        </dgm:presLayoutVars>
      </dgm:prSet>
      <dgm:spPr/>
    </dgm:pt>
  </dgm:ptLst>
  <dgm:cxnLst>
    <dgm:cxn modelId="{8573172B-AB44-EA44-B3BC-C252CE54A94D}" type="presOf" srcId="{BAF98C86-C51C-FB46-830D-0CDF2D8C2C7E}" destId="{79276058-1996-C54E-A620-60360B5ED5C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9F41D1-9D31-44B0-A5CD-EFF075093C24}" type="doc">
      <dgm:prSet loTypeId="urn:microsoft.com/office/officeart/2005/8/layout/hProcess9" loCatId="process" qsTypeId="urn:microsoft.com/office/officeart/2005/8/quickstyle/simple1" qsCatId="simple" csTypeId="urn:microsoft.com/office/officeart/2005/8/colors/colorful1" csCatId="colorful" phldr="1"/>
      <dgm:spPr/>
    </dgm:pt>
    <dgm:pt modelId="{D75B4746-07C2-4B62-B1B1-63426D6B977D}">
      <dgm:prSet custT="1"/>
      <dgm:spPr>
        <a:solidFill>
          <a:schemeClr val="accent6"/>
        </a:solidFill>
      </dgm:spPr>
      <dgm:t>
        <a:bodyPr/>
        <a:lstStyle/>
        <a:p>
          <a:r>
            <a:rPr lang="en-US" sz="2400" dirty="0"/>
            <a:t>Offers academic counseling, book grants &amp; more! </a:t>
          </a:r>
        </a:p>
      </dgm:t>
    </dgm:pt>
    <dgm:pt modelId="{EB1F7AB9-582F-427B-B1E0-29DA2B326CA7}" type="parTrans" cxnId="{20123CA2-9228-4535-95A1-256D185BA6F0}">
      <dgm:prSet/>
      <dgm:spPr/>
      <dgm:t>
        <a:bodyPr/>
        <a:lstStyle/>
        <a:p>
          <a:endParaRPr lang="en-US"/>
        </a:p>
      </dgm:t>
    </dgm:pt>
    <dgm:pt modelId="{4B6D3BE6-FF43-4010-B8BE-99194D5C580A}" type="sibTrans" cxnId="{20123CA2-9228-4535-95A1-256D185BA6F0}">
      <dgm:prSet/>
      <dgm:spPr/>
      <dgm:t>
        <a:bodyPr/>
        <a:lstStyle/>
        <a:p>
          <a:endParaRPr lang="en-US"/>
        </a:p>
      </dgm:t>
    </dgm:pt>
    <dgm:pt modelId="{4F675F62-DB59-5B4E-860D-D094883E4000}">
      <dgm:prSet custT="1"/>
      <dgm:spPr/>
      <dgm:t>
        <a:bodyPr/>
        <a:lstStyle/>
        <a:p>
          <a:r>
            <a:rPr lang="en-US" sz="2400" dirty="0"/>
            <a:t>Most foster youth qualify!</a:t>
          </a:r>
        </a:p>
      </dgm:t>
    </dgm:pt>
    <dgm:pt modelId="{5B081757-C425-1041-8225-43F15DB5A734}" type="parTrans" cxnId="{5CB49789-CBC6-7540-8344-540439CC9F2F}">
      <dgm:prSet/>
      <dgm:spPr/>
      <dgm:t>
        <a:bodyPr/>
        <a:lstStyle/>
        <a:p>
          <a:endParaRPr lang="en-US"/>
        </a:p>
      </dgm:t>
    </dgm:pt>
    <dgm:pt modelId="{BC5C1E43-D64A-A743-BF97-CF0ABBC20937}" type="sibTrans" cxnId="{5CB49789-CBC6-7540-8344-540439CC9F2F}">
      <dgm:prSet/>
      <dgm:spPr/>
      <dgm:t>
        <a:bodyPr/>
        <a:lstStyle/>
        <a:p>
          <a:endParaRPr lang="en-US"/>
        </a:p>
      </dgm:t>
    </dgm:pt>
    <dgm:pt modelId="{BBF8D01E-C55E-A544-BB04-5C0FD2B1EAF0}">
      <dgm:prSet custT="1"/>
      <dgm:spPr>
        <a:solidFill>
          <a:schemeClr val="accent1"/>
        </a:solidFill>
      </dgm:spPr>
      <dgm:t>
        <a:bodyPr/>
        <a:lstStyle/>
        <a:p>
          <a:r>
            <a:rPr lang="en-US" sz="2400" dirty="0"/>
            <a:t>Limited space, so apply early at time of application! </a:t>
          </a:r>
        </a:p>
      </dgm:t>
    </dgm:pt>
    <dgm:pt modelId="{449868DF-EADA-6E45-9BE4-EB9616CBF962}" type="parTrans" cxnId="{8C4A4D11-082B-8849-83E3-7AC7DD71E7FD}">
      <dgm:prSet/>
      <dgm:spPr/>
      <dgm:t>
        <a:bodyPr/>
        <a:lstStyle/>
        <a:p>
          <a:endParaRPr lang="en-US"/>
        </a:p>
      </dgm:t>
    </dgm:pt>
    <dgm:pt modelId="{FF324957-8CCB-C842-AD2D-449B211BEA82}" type="sibTrans" cxnId="{8C4A4D11-082B-8849-83E3-7AC7DD71E7FD}">
      <dgm:prSet/>
      <dgm:spPr/>
      <dgm:t>
        <a:bodyPr/>
        <a:lstStyle/>
        <a:p>
          <a:endParaRPr lang="en-US"/>
        </a:p>
      </dgm:t>
    </dgm:pt>
    <dgm:pt modelId="{F299BF6F-0EB9-A642-9D53-E74AF47E0541}">
      <dgm:prSet custT="1"/>
      <dgm:spPr/>
      <dgm:t>
        <a:bodyPr/>
        <a:lstStyle/>
        <a:p>
          <a:r>
            <a:rPr lang="en-US" sz="2400" dirty="0"/>
            <a:t>Helps low-income, educationally disadvantaged students complete their educational goals</a:t>
          </a:r>
        </a:p>
      </dgm:t>
    </dgm:pt>
    <dgm:pt modelId="{AE32E499-6187-5244-A93C-82EC784EA9E0}" type="parTrans" cxnId="{3927AA71-438E-8A4E-BDB9-4A9B3F9A2298}">
      <dgm:prSet/>
      <dgm:spPr/>
      <dgm:t>
        <a:bodyPr/>
        <a:lstStyle/>
        <a:p>
          <a:endParaRPr lang="en-US"/>
        </a:p>
      </dgm:t>
    </dgm:pt>
    <dgm:pt modelId="{F1EDFEA3-CB82-3A4B-A12D-657CC510D486}" type="sibTrans" cxnId="{3927AA71-438E-8A4E-BDB9-4A9B3F9A2298}">
      <dgm:prSet/>
      <dgm:spPr/>
      <dgm:t>
        <a:bodyPr/>
        <a:lstStyle/>
        <a:p>
          <a:endParaRPr lang="en-US"/>
        </a:p>
      </dgm:t>
    </dgm:pt>
    <dgm:pt modelId="{7CB71298-BCC3-1B4A-B73A-E28AD2020E1F}" type="pres">
      <dgm:prSet presAssocID="{299F41D1-9D31-44B0-A5CD-EFF075093C24}" presName="CompostProcess" presStyleCnt="0">
        <dgm:presLayoutVars>
          <dgm:dir/>
          <dgm:resizeHandles val="exact"/>
        </dgm:presLayoutVars>
      </dgm:prSet>
      <dgm:spPr/>
    </dgm:pt>
    <dgm:pt modelId="{A544680A-5894-0245-8AE9-6D30C74387E8}" type="pres">
      <dgm:prSet presAssocID="{299F41D1-9D31-44B0-A5CD-EFF075093C24}" presName="arrow" presStyleLbl="bgShp" presStyleIdx="0" presStyleCnt="1" custScaleX="115485" custLinFactNeighborX="-465" custLinFactNeighborY="-1305"/>
      <dgm:spPr/>
    </dgm:pt>
    <dgm:pt modelId="{465989A6-3181-B04A-A369-37EE080A56A5}" type="pres">
      <dgm:prSet presAssocID="{299F41D1-9D31-44B0-A5CD-EFF075093C24}" presName="linearProcess" presStyleCnt="0"/>
      <dgm:spPr/>
    </dgm:pt>
    <dgm:pt modelId="{FF4EF637-834D-274E-89FD-0D52A4031AF3}" type="pres">
      <dgm:prSet presAssocID="{F299BF6F-0EB9-A642-9D53-E74AF47E0541}" presName="textNode" presStyleLbl="node1" presStyleIdx="0" presStyleCnt="4" custScaleX="162602" custScaleY="112303">
        <dgm:presLayoutVars>
          <dgm:bulletEnabled val="1"/>
        </dgm:presLayoutVars>
      </dgm:prSet>
      <dgm:spPr/>
    </dgm:pt>
    <dgm:pt modelId="{9476F7B3-FB2B-D642-8E92-9FE22ACAC57F}" type="pres">
      <dgm:prSet presAssocID="{F1EDFEA3-CB82-3A4B-A12D-657CC510D486}" presName="sibTrans" presStyleCnt="0"/>
      <dgm:spPr/>
    </dgm:pt>
    <dgm:pt modelId="{FB1532E7-589F-4E48-A734-CA66F52D1D7E}" type="pres">
      <dgm:prSet presAssocID="{4F675F62-DB59-5B4E-860D-D094883E4000}" presName="textNode" presStyleLbl="node1" presStyleIdx="1" presStyleCnt="4" custScaleX="111742" custScaleY="112303">
        <dgm:presLayoutVars>
          <dgm:bulletEnabled val="1"/>
        </dgm:presLayoutVars>
      </dgm:prSet>
      <dgm:spPr/>
    </dgm:pt>
    <dgm:pt modelId="{AC23C911-0926-A54F-83CC-E11C57877E8A}" type="pres">
      <dgm:prSet presAssocID="{BC5C1E43-D64A-A743-BF97-CF0ABBC20937}" presName="sibTrans" presStyleCnt="0"/>
      <dgm:spPr/>
    </dgm:pt>
    <dgm:pt modelId="{504C3E95-5873-CE4C-965B-9E097C9A80C3}" type="pres">
      <dgm:prSet presAssocID="{D75B4746-07C2-4B62-B1B1-63426D6B977D}" presName="textNode" presStyleLbl="node1" presStyleIdx="2" presStyleCnt="4" custScaleX="114813" custScaleY="112303">
        <dgm:presLayoutVars>
          <dgm:bulletEnabled val="1"/>
        </dgm:presLayoutVars>
      </dgm:prSet>
      <dgm:spPr/>
    </dgm:pt>
    <dgm:pt modelId="{6F80AB40-4A7B-C948-9E39-F5933B2023BF}" type="pres">
      <dgm:prSet presAssocID="{4B6D3BE6-FF43-4010-B8BE-99194D5C580A}" presName="sibTrans" presStyleCnt="0"/>
      <dgm:spPr/>
    </dgm:pt>
    <dgm:pt modelId="{A41DE6FF-059B-1E4F-A670-8B88860D4E99}" type="pres">
      <dgm:prSet presAssocID="{BBF8D01E-C55E-A544-BB04-5C0FD2B1EAF0}" presName="textNode" presStyleLbl="node1" presStyleIdx="3" presStyleCnt="4" custScaleX="121999" custScaleY="112303">
        <dgm:presLayoutVars>
          <dgm:bulletEnabled val="1"/>
        </dgm:presLayoutVars>
      </dgm:prSet>
      <dgm:spPr/>
    </dgm:pt>
  </dgm:ptLst>
  <dgm:cxnLst>
    <dgm:cxn modelId="{313D8F0C-3EF6-8A49-B0FE-4752C6218F40}" type="presOf" srcId="{4F675F62-DB59-5B4E-860D-D094883E4000}" destId="{FB1532E7-589F-4E48-A734-CA66F52D1D7E}" srcOrd="0" destOrd="0" presId="urn:microsoft.com/office/officeart/2005/8/layout/hProcess9"/>
    <dgm:cxn modelId="{8C4A4D11-082B-8849-83E3-7AC7DD71E7FD}" srcId="{299F41D1-9D31-44B0-A5CD-EFF075093C24}" destId="{BBF8D01E-C55E-A544-BB04-5C0FD2B1EAF0}" srcOrd="3" destOrd="0" parTransId="{449868DF-EADA-6E45-9BE4-EB9616CBF962}" sibTransId="{FF324957-8CCB-C842-AD2D-449B211BEA82}"/>
    <dgm:cxn modelId="{E24F783B-6827-F54E-BFB8-2E6C47C04A73}" type="presOf" srcId="{299F41D1-9D31-44B0-A5CD-EFF075093C24}" destId="{7CB71298-BCC3-1B4A-B73A-E28AD2020E1F}" srcOrd="0" destOrd="0" presId="urn:microsoft.com/office/officeart/2005/8/layout/hProcess9"/>
    <dgm:cxn modelId="{3927AA71-438E-8A4E-BDB9-4A9B3F9A2298}" srcId="{299F41D1-9D31-44B0-A5CD-EFF075093C24}" destId="{F299BF6F-0EB9-A642-9D53-E74AF47E0541}" srcOrd="0" destOrd="0" parTransId="{AE32E499-6187-5244-A93C-82EC784EA9E0}" sibTransId="{F1EDFEA3-CB82-3A4B-A12D-657CC510D486}"/>
    <dgm:cxn modelId="{9A357081-3A34-DF4C-9969-6865C719C1AD}" type="presOf" srcId="{BBF8D01E-C55E-A544-BB04-5C0FD2B1EAF0}" destId="{A41DE6FF-059B-1E4F-A670-8B88860D4E99}" srcOrd="0" destOrd="0" presId="urn:microsoft.com/office/officeart/2005/8/layout/hProcess9"/>
    <dgm:cxn modelId="{5CB49789-CBC6-7540-8344-540439CC9F2F}" srcId="{299F41D1-9D31-44B0-A5CD-EFF075093C24}" destId="{4F675F62-DB59-5B4E-860D-D094883E4000}" srcOrd="1" destOrd="0" parTransId="{5B081757-C425-1041-8225-43F15DB5A734}" sibTransId="{BC5C1E43-D64A-A743-BF97-CF0ABBC20937}"/>
    <dgm:cxn modelId="{97D0288D-848A-0440-90D5-8015740A7808}" type="presOf" srcId="{D75B4746-07C2-4B62-B1B1-63426D6B977D}" destId="{504C3E95-5873-CE4C-965B-9E097C9A80C3}" srcOrd="0" destOrd="0" presId="urn:microsoft.com/office/officeart/2005/8/layout/hProcess9"/>
    <dgm:cxn modelId="{990B2297-5C1A-044F-8DD6-CCCCB8D2A2AD}" type="presOf" srcId="{F299BF6F-0EB9-A642-9D53-E74AF47E0541}" destId="{FF4EF637-834D-274E-89FD-0D52A4031AF3}" srcOrd="0" destOrd="0" presId="urn:microsoft.com/office/officeart/2005/8/layout/hProcess9"/>
    <dgm:cxn modelId="{20123CA2-9228-4535-95A1-256D185BA6F0}" srcId="{299F41D1-9D31-44B0-A5CD-EFF075093C24}" destId="{D75B4746-07C2-4B62-B1B1-63426D6B977D}" srcOrd="2" destOrd="0" parTransId="{EB1F7AB9-582F-427B-B1E0-29DA2B326CA7}" sibTransId="{4B6D3BE6-FF43-4010-B8BE-99194D5C580A}"/>
    <dgm:cxn modelId="{C5B5ACD9-10BB-5343-ACEF-623CA71405E8}" type="presParOf" srcId="{7CB71298-BCC3-1B4A-B73A-E28AD2020E1F}" destId="{A544680A-5894-0245-8AE9-6D30C74387E8}" srcOrd="0" destOrd="0" presId="urn:microsoft.com/office/officeart/2005/8/layout/hProcess9"/>
    <dgm:cxn modelId="{F6EE71A0-3F90-5B44-A582-0DE22F788A19}" type="presParOf" srcId="{7CB71298-BCC3-1B4A-B73A-E28AD2020E1F}" destId="{465989A6-3181-B04A-A369-37EE080A56A5}" srcOrd="1" destOrd="0" presId="urn:microsoft.com/office/officeart/2005/8/layout/hProcess9"/>
    <dgm:cxn modelId="{BB5897C1-677B-C44B-A6B8-0B11AD4EAFA3}" type="presParOf" srcId="{465989A6-3181-B04A-A369-37EE080A56A5}" destId="{FF4EF637-834D-274E-89FD-0D52A4031AF3}" srcOrd="0" destOrd="0" presId="urn:microsoft.com/office/officeart/2005/8/layout/hProcess9"/>
    <dgm:cxn modelId="{03F31EAB-9D1D-454D-8596-5F404F705FA9}" type="presParOf" srcId="{465989A6-3181-B04A-A369-37EE080A56A5}" destId="{9476F7B3-FB2B-D642-8E92-9FE22ACAC57F}" srcOrd="1" destOrd="0" presId="urn:microsoft.com/office/officeart/2005/8/layout/hProcess9"/>
    <dgm:cxn modelId="{F10CBD23-BA2A-1F4F-8550-8E0F30D6E74F}" type="presParOf" srcId="{465989A6-3181-B04A-A369-37EE080A56A5}" destId="{FB1532E7-589F-4E48-A734-CA66F52D1D7E}" srcOrd="2" destOrd="0" presId="urn:microsoft.com/office/officeart/2005/8/layout/hProcess9"/>
    <dgm:cxn modelId="{886A33D1-9F7A-FE46-9A2D-07749B2A571B}" type="presParOf" srcId="{465989A6-3181-B04A-A369-37EE080A56A5}" destId="{AC23C911-0926-A54F-83CC-E11C57877E8A}" srcOrd="3" destOrd="0" presId="urn:microsoft.com/office/officeart/2005/8/layout/hProcess9"/>
    <dgm:cxn modelId="{8BCC72A7-4E74-C84C-A226-26ADA2D6549B}" type="presParOf" srcId="{465989A6-3181-B04A-A369-37EE080A56A5}" destId="{504C3E95-5873-CE4C-965B-9E097C9A80C3}" srcOrd="4" destOrd="0" presId="urn:microsoft.com/office/officeart/2005/8/layout/hProcess9"/>
    <dgm:cxn modelId="{392C4D9F-8CE8-7B43-98C4-E10F4EA26879}" type="presParOf" srcId="{465989A6-3181-B04A-A369-37EE080A56A5}" destId="{6F80AB40-4A7B-C948-9E39-F5933B2023BF}" srcOrd="5" destOrd="0" presId="urn:microsoft.com/office/officeart/2005/8/layout/hProcess9"/>
    <dgm:cxn modelId="{24EDF222-2A57-E146-8E68-EE231A261DCE}" type="presParOf" srcId="{465989A6-3181-B04A-A369-37EE080A56A5}" destId="{A41DE6FF-059B-1E4F-A670-8B88860D4E9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7335E-F69D-CF41-8B0F-5A71B6CD79DA}"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en-US"/>
        </a:p>
      </dgm:t>
    </dgm:pt>
    <dgm:pt modelId="{208E8130-70F0-354F-946A-89D34EABDBF2}">
      <dgm:prSet custT="1"/>
      <dgm:spPr/>
      <dgm:t>
        <a:bodyPr/>
        <a:lstStyle/>
        <a:p>
          <a:r>
            <a:rPr lang="en-US" sz="2800" b="1" dirty="0">
              <a:solidFill>
                <a:schemeClr val="bg1"/>
              </a:solidFill>
            </a:rPr>
            <a:t>Lack consistent adult role models </a:t>
          </a:r>
        </a:p>
      </dgm:t>
    </dgm:pt>
    <dgm:pt modelId="{38290A9F-6697-714E-B872-26A525FB7809}" type="parTrans" cxnId="{D9E27B2F-F4E8-4F4B-B7B2-3824A141ECD6}">
      <dgm:prSet/>
      <dgm:spPr/>
      <dgm:t>
        <a:bodyPr/>
        <a:lstStyle/>
        <a:p>
          <a:endParaRPr lang="en-US"/>
        </a:p>
      </dgm:t>
    </dgm:pt>
    <dgm:pt modelId="{B05695E9-4DD7-1340-B303-CC6B7D3917E1}" type="sibTrans" cxnId="{D9E27B2F-F4E8-4F4B-B7B2-3824A141ECD6}">
      <dgm:prSet/>
      <dgm:spPr/>
      <dgm:t>
        <a:bodyPr/>
        <a:lstStyle/>
        <a:p>
          <a:endParaRPr lang="en-US"/>
        </a:p>
      </dgm:t>
    </dgm:pt>
    <dgm:pt modelId="{C06908CB-6013-F145-A962-D4283154DE46}">
      <dgm:prSet custT="1"/>
      <dgm:spPr/>
      <dgm:t>
        <a:bodyPr/>
        <a:lstStyle/>
        <a:p>
          <a:pPr marL="0" indent="0"/>
          <a:r>
            <a:rPr lang="en-US" sz="2800" b="1" dirty="0">
              <a:solidFill>
                <a:schemeClr val="bg1"/>
              </a:solidFill>
            </a:rPr>
            <a:t>Lack information about higher education, financial aid, and other supports</a:t>
          </a:r>
        </a:p>
      </dgm:t>
    </dgm:pt>
    <dgm:pt modelId="{D0197197-9E25-4F4A-A034-894921E3BED7}" type="parTrans" cxnId="{EF9372E6-E5E6-BE4B-A9E6-3DB7FAD99DCA}">
      <dgm:prSet/>
      <dgm:spPr/>
      <dgm:t>
        <a:bodyPr/>
        <a:lstStyle/>
        <a:p>
          <a:endParaRPr lang="en-US"/>
        </a:p>
      </dgm:t>
    </dgm:pt>
    <dgm:pt modelId="{FC2B9A8F-79DB-D447-B6CA-5BB1264821CC}" type="sibTrans" cxnId="{EF9372E6-E5E6-BE4B-A9E6-3DB7FAD99DCA}">
      <dgm:prSet/>
      <dgm:spPr/>
      <dgm:t>
        <a:bodyPr/>
        <a:lstStyle/>
        <a:p>
          <a:endParaRPr lang="en-US"/>
        </a:p>
      </dgm:t>
    </dgm:pt>
    <dgm:pt modelId="{724D0D01-358E-3949-86A0-0047A94429AF}">
      <dgm:prSet custT="1"/>
      <dgm:spPr/>
      <dgm:t>
        <a:bodyPr/>
        <a:lstStyle/>
        <a:p>
          <a:r>
            <a:rPr lang="en-US" sz="2800" b="1" dirty="0">
              <a:solidFill>
                <a:schemeClr val="bg1"/>
              </a:solidFill>
            </a:rPr>
            <a:t>Lack support in applying to college</a:t>
          </a:r>
        </a:p>
      </dgm:t>
    </dgm:pt>
    <dgm:pt modelId="{CDAEB7BA-1341-464C-B21B-8B02D3B1BD26}" type="parTrans" cxnId="{CB15476F-5F11-FF4A-A1A8-9A8F4804BCA0}">
      <dgm:prSet/>
      <dgm:spPr/>
      <dgm:t>
        <a:bodyPr/>
        <a:lstStyle/>
        <a:p>
          <a:endParaRPr lang="en-US"/>
        </a:p>
      </dgm:t>
    </dgm:pt>
    <dgm:pt modelId="{17DD92C9-45F3-DD49-815A-D908414EEA28}" type="sibTrans" cxnId="{CB15476F-5F11-FF4A-A1A8-9A8F4804BCA0}">
      <dgm:prSet/>
      <dgm:spPr/>
      <dgm:t>
        <a:bodyPr/>
        <a:lstStyle/>
        <a:p>
          <a:endParaRPr lang="en-US"/>
        </a:p>
      </dgm:t>
    </dgm:pt>
    <dgm:pt modelId="{1AEB2881-A121-4842-B7DA-91C02C6A5DDE}" type="pres">
      <dgm:prSet presAssocID="{1107335E-F69D-CF41-8B0F-5A71B6CD79DA}" presName="compositeShape" presStyleCnt="0">
        <dgm:presLayoutVars>
          <dgm:chMax val="7"/>
          <dgm:dir/>
          <dgm:resizeHandles val="exact"/>
        </dgm:presLayoutVars>
      </dgm:prSet>
      <dgm:spPr/>
    </dgm:pt>
    <dgm:pt modelId="{76043F60-BB7A-7541-84EC-FB2603E6EC78}" type="pres">
      <dgm:prSet presAssocID="{208E8130-70F0-354F-946A-89D34EABDBF2}" presName="circ1" presStyleLbl="vennNode1" presStyleIdx="0" presStyleCnt="3" custLinFactNeighborX="11045" custLinFactNeighborY="-4416"/>
      <dgm:spPr/>
    </dgm:pt>
    <dgm:pt modelId="{53E361EB-BF4E-274C-9759-2BDD74ED2CCF}" type="pres">
      <dgm:prSet presAssocID="{208E8130-70F0-354F-946A-89D34EABDBF2}" presName="circ1Tx" presStyleLbl="revTx" presStyleIdx="0" presStyleCnt="0">
        <dgm:presLayoutVars>
          <dgm:chMax val="0"/>
          <dgm:chPref val="0"/>
          <dgm:bulletEnabled val="1"/>
        </dgm:presLayoutVars>
      </dgm:prSet>
      <dgm:spPr/>
    </dgm:pt>
    <dgm:pt modelId="{F8F6F57C-68B8-3B41-817F-3C792EFC0356}" type="pres">
      <dgm:prSet presAssocID="{C06908CB-6013-F145-A962-D4283154DE46}" presName="circ2" presStyleLbl="vennNode1" presStyleIdx="1" presStyleCnt="3" custLinFactNeighborX="2661" custLinFactNeighborY="4833"/>
      <dgm:spPr/>
    </dgm:pt>
    <dgm:pt modelId="{8EBF1892-7070-8844-AB33-B80C64D6E01C}" type="pres">
      <dgm:prSet presAssocID="{C06908CB-6013-F145-A962-D4283154DE46}" presName="circ2Tx" presStyleLbl="revTx" presStyleIdx="0" presStyleCnt="0">
        <dgm:presLayoutVars>
          <dgm:chMax val="0"/>
          <dgm:chPref val="0"/>
          <dgm:bulletEnabled val="1"/>
        </dgm:presLayoutVars>
      </dgm:prSet>
      <dgm:spPr/>
    </dgm:pt>
    <dgm:pt modelId="{5A75A4EE-6F7A-F341-BFF2-DEE68710CDB7}" type="pres">
      <dgm:prSet presAssocID="{724D0D01-358E-3949-86A0-0047A94429AF}" presName="circ3" presStyleLbl="vennNode1" presStyleIdx="2" presStyleCnt="3" custLinFactNeighborX="-7452" custLinFactNeighborY="-2129"/>
      <dgm:spPr/>
    </dgm:pt>
    <dgm:pt modelId="{FB1D94AD-0C8B-A840-A1CF-36E3727D5EB0}" type="pres">
      <dgm:prSet presAssocID="{724D0D01-358E-3949-86A0-0047A94429AF}" presName="circ3Tx" presStyleLbl="revTx" presStyleIdx="0" presStyleCnt="0">
        <dgm:presLayoutVars>
          <dgm:chMax val="0"/>
          <dgm:chPref val="0"/>
          <dgm:bulletEnabled val="1"/>
        </dgm:presLayoutVars>
      </dgm:prSet>
      <dgm:spPr/>
    </dgm:pt>
  </dgm:ptLst>
  <dgm:cxnLst>
    <dgm:cxn modelId="{9AB4350B-58F4-AA45-992B-84F029C318F7}" type="presOf" srcId="{724D0D01-358E-3949-86A0-0047A94429AF}" destId="{FB1D94AD-0C8B-A840-A1CF-36E3727D5EB0}" srcOrd="1" destOrd="0" presId="urn:microsoft.com/office/officeart/2005/8/layout/venn1"/>
    <dgm:cxn modelId="{A16B4D26-9813-6547-9971-A6B67F37029F}" type="presOf" srcId="{208E8130-70F0-354F-946A-89D34EABDBF2}" destId="{76043F60-BB7A-7541-84EC-FB2603E6EC78}" srcOrd="0" destOrd="0" presId="urn:microsoft.com/office/officeart/2005/8/layout/venn1"/>
    <dgm:cxn modelId="{9BABBF27-1945-0B44-9956-07A966E0549D}" type="presOf" srcId="{208E8130-70F0-354F-946A-89D34EABDBF2}" destId="{53E361EB-BF4E-274C-9759-2BDD74ED2CCF}" srcOrd="1" destOrd="0" presId="urn:microsoft.com/office/officeart/2005/8/layout/venn1"/>
    <dgm:cxn modelId="{D9E27B2F-F4E8-4F4B-B7B2-3824A141ECD6}" srcId="{1107335E-F69D-CF41-8B0F-5A71B6CD79DA}" destId="{208E8130-70F0-354F-946A-89D34EABDBF2}" srcOrd="0" destOrd="0" parTransId="{38290A9F-6697-714E-B872-26A525FB7809}" sibTransId="{B05695E9-4DD7-1340-B303-CC6B7D3917E1}"/>
    <dgm:cxn modelId="{B15BCF31-DD98-494F-85CF-C1B3F0CD1000}" type="presOf" srcId="{1107335E-F69D-CF41-8B0F-5A71B6CD79DA}" destId="{1AEB2881-A121-4842-B7DA-91C02C6A5DDE}" srcOrd="0" destOrd="0" presId="urn:microsoft.com/office/officeart/2005/8/layout/venn1"/>
    <dgm:cxn modelId="{C6AF2F6B-8973-AD45-AA1F-AE09F259C276}" type="presOf" srcId="{C06908CB-6013-F145-A962-D4283154DE46}" destId="{8EBF1892-7070-8844-AB33-B80C64D6E01C}" srcOrd="1" destOrd="0" presId="urn:microsoft.com/office/officeart/2005/8/layout/venn1"/>
    <dgm:cxn modelId="{CB15476F-5F11-FF4A-A1A8-9A8F4804BCA0}" srcId="{1107335E-F69D-CF41-8B0F-5A71B6CD79DA}" destId="{724D0D01-358E-3949-86A0-0047A94429AF}" srcOrd="2" destOrd="0" parTransId="{CDAEB7BA-1341-464C-B21B-8B02D3B1BD26}" sibTransId="{17DD92C9-45F3-DD49-815A-D908414EEA28}"/>
    <dgm:cxn modelId="{1C8CCDA8-882A-024B-A468-DB20FC86A0D5}" type="presOf" srcId="{C06908CB-6013-F145-A962-D4283154DE46}" destId="{F8F6F57C-68B8-3B41-817F-3C792EFC0356}" srcOrd="0" destOrd="0" presId="urn:microsoft.com/office/officeart/2005/8/layout/venn1"/>
    <dgm:cxn modelId="{E6216EAD-DD65-CF44-9D04-33C11D24174D}" type="presOf" srcId="{724D0D01-358E-3949-86A0-0047A94429AF}" destId="{5A75A4EE-6F7A-F341-BFF2-DEE68710CDB7}" srcOrd="0" destOrd="0" presId="urn:microsoft.com/office/officeart/2005/8/layout/venn1"/>
    <dgm:cxn modelId="{EF9372E6-E5E6-BE4B-A9E6-3DB7FAD99DCA}" srcId="{1107335E-F69D-CF41-8B0F-5A71B6CD79DA}" destId="{C06908CB-6013-F145-A962-D4283154DE46}" srcOrd="1" destOrd="0" parTransId="{D0197197-9E25-4F4A-A034-894921E3BED7}" sibTransId="{FC2B9A8F-79DB-D447-B6CA-5BB1264821CC}"/>
    <dgm:cxn modelId="{8E93ED47-EA67-354B-A3D0-1F29B79B37E0}" type="presParOf" srcId="{1AEB2881-A121-4842-B7DA-91C02C6A5DDE}" destId="{76043F60-BB7A-7541-84EC-FB2603E6EC78}" srcOrd="0" destOrd="0" presId="urn:microsoft.com/office/officeart/2005/8/layout/venn1"/>
    <dgm:cxn modelId="{217E44CB-15E4-7F41-9D1B-B366E7D1615D}" type="presParOf" srcId="{1AEB2881-A121-4842-B7DA-91C02C6A5DDE}" destId="{53E361EB-BF4E-274C-9759-2BDD74ED2CCF}" srcOrd="1" destOrd="0" presId="urn:microsoft.com/office/officeart/2005/8/layout/venn1"/>
    <dgm:cxn modelId="{669DAC3E-ACC7-A344-B598-D45785668FC7}" type="presParOf" srcId="{1AEB2881-A121-4842-B7DA-91C02C6A5DDE}" destId="{F8F6F57C-68B8-3B41-817F-3C792EFC0356}" srcOrd="2" destOrd="0" presId="urn:microsoft.com/office/officeart/2005/8/layout/venn1"/>
    <dgm:cxn modelId="{DFE2DC37-5DEF-4144-8D56-CDD6EF0BC428}" type="presParOf" srcId="{1AEB2881-A121-4842-B7DA-91C02C6A5DDE}" destId="{8EBF1892-7070-8844-AB33-B80C64D6E01C}" srcOrd="3" destOrd="0" presId="urn:microsoft.com/office/officeart/2005/8/layout/venn1"/>
    <dgm:cxn modelId="{2097F190-55C8-8948-829B-B099F4C0F57B}" type="presParOf" srcId="{1AEB2881-A121-4842-B7DA-91C02C6A5DDE}" destId="{5A75A4EE-6F7A-F341-BFF2-DEE68710CDB7}" srcOrd="4" destOrd="0" presId="urn:microsoft.com/office/officeart/2005/8/layout/venn1"/>
    <dgm:cxn modelId="{185B6494-B241-554C-8550-11926C1A0779}" type="presParOf" srcId="{1AEB2881-A121-4842-B7DA-91C02C6A5DDE}" destId="{FB1D94AD-0C8B-A840-A1CF-36E3727D5E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5D1B1-D6EA-6944-AAF1-8BA003816797}" type="doc">
      <dgm:prSet loTypeId="urn:microsoft.com/office/officeart/2005/8/layout/hProcess6" loCatId="list" qsTypeId="urn:microsoft.com/office/officeart/2005/8/quickstyle/simple1" qsCatId="simple" csTypeId="urn:microsoft.com/office/officeart/2005/8/colors/accent1_2" csCatId="accent1" phldr="1"/>
      <dgm:spPr/>
      <dgm:t>
        <a:bodyPr/>
        <a:lstStyle/>
        <a:p>
          <a:endParaRPr lang="en-US"/>
        </a:p>
      </dgm:t>
    </dgm:pt>
    <dgm:pt modelId="{F0B3E7A4-1FA6-2D48-ADED-DF16ADE7A462}">
      <dgm:prSet custT="1"/>
      <dgm:spPr>
        <a:solidFill>
          <a:schemeClr val="accent2"/>
        </a:solidFill>
      </dgm:spPr>
      <dgm:t>
        <a:bodyPr/>
        <a:lstStyle/>
        <a:p>
          <a:r>
            <a:rPr lang="en-US" sz="2400" dirty="0"/>
            <a:t>17/18: 45%</a:t>
          </a:r>
        </a:p>
      </dgm:t>
    </dgm:pt>
    <dgm:pt modelId="{6E290EB2-68DB-8945-8B92-3ECE24E30366}" type="parTrans" cxnId="{57DC0178-D9F9-EA4C-96B6-42E52134D320}">
      <dgm:prSet/>
      <dgm:spPr/>
      <dgm:t>
        <a:bodyPr/>
        <a:lstStyle/>
        <a:p>
          <a:endParaRPr lang="en-US"/>
        </a:p>
      </dgm:t>
    </dgm:pt>
    <dgm:pt modelId="{ACD81F3F-82BE-D14B-AFA4-72E74B586714}" type="sibTrans" cxnId="{57DC0178-D9F9-EA4C-96B6-42E52134D320}">
      <dgm:prSet/>
      <dgm:spPr/>
      <dgm:t>
        <a:bodyPr/>
        <a:lstStyle/>
        <a:p>
          <a:endParaRPr lang="en-US"/>
        </a:p>
      </dgm:t>
    </dgm:pt>
    <dgm:pt modelId="{E8086898-BB4B-BF4A-A233-DCAFAE98E49A}">
      <dgm:prSet custT="1"/>
      <dgm:spPr>
        <a:solidFill>
          <a:schemeClr val="accent6"/>
        </a:solidFill>
      </dgm:spPr>
      <dgm:t>
        <a:bodyPr/>
        <a:lstStyle/>
        <a:p>
          <a:r>
            <a:rPr lang="en-US" sz="2400" dirty="0"/>
            <a:t>18/19: 57%</a:t>
          </a:r>
        </a:p>
      </dgm:t>
    </dgm:pt>
    <dgm:pt modelId="{8A266227-2A01-9E4B-8521-04182A28E3BD}" type="parTrans" cxnId="{22CE803F-45EC-1C44-9E12-A3DE567314AB}">
      <dgm:prSet/>
      <dgm:spPr/>
      <dgm:t>
        <a:bodyPr/>
        <a:lstStyle/>
        <a:p>
          <a:endParaRPr lang="en-US"/>
        </a:p>
      </dgm:t>
    </dgm:pt>
    <dgm:pt modelId="{1DDB9B15-D26E-1E40-B729-648CFC6B3D62}" type="sibTrans" cxnId="{22CE803F-45EC-1C44-9E12-A3DE567314AB}">
      <dgm:prSet/>
      <dgm:spPr/>
      <dgm:t>
        <a:bodyPr/>
        <a:lstStyle/>
        <a:p>
          <a:endParaRPr lang="en-US"/>
        </a:p>
      </dgm:t>
    </dgm:pt>
    <dgm:pt modelId="{7496D721-E9FF-A74E-9D4B-5A1FD0E3CEB6}">
      <dgm:prSet custT="1"/>
      <dgm:spPr/>
      <dgm:t>
        <a:bodyPr/>
        <a:lstStyle/>
        <a:p>
          <a:r>
            <a:rPr lang="en-US" sz="2400" dirty="0"/>
            <a:t>Goal for 19/20: 65%</a:t>
          </a:r>
        </a:p>
      </dgm:t>
    </dgm:pt>
    <dgm:pt modelId="{C521E828-C7C8-7F42-AAEF-00881A8FAAD7}" type="parTrans" cxnId="{2DE3F061-36E8-A74E-94A9-ADA516352C88}">
      <dgm:prSet/>
      <dgm:spPr/>
      <dgm:t>
        <a:bodyPr/>
        <a:lstStyle/>
        <a:p>
          <a:endParaRPr lang="en-US"/>
        </a:p>
      </dgm:t>
    </dgm:pt>
    <dgm:pt modelId="{AE123E85-E09C-F94E-A007-76A6BEB4B75E}" type="sibTrans" cxnId="{2DE3F061-36E8-A74E-94A9-ADA516352C88}">
      <dgm:prSet/>
      <dgm:spPr/>
      <dgm:t>
        <a:bodyPr/>
        <a:lstStyle/>
        <a:p>
          <a:endParaRPr lang="en-US"/>
        </a:p>
      </dgm:t>
    </dgm:pt>
    <dgm:pt modelId="{E74E1C34-BAEA-E54A-AB86-358DB2D25366}" type="pres">
      <dgm:prSet presAssocID="{C615D1B1-D6EA-6944-AAF1-8BA003816797}" presName="theList" presStyleCnt="0">
        <dgm:presLayoutVars>
          <dgm:dir/>
          <dgm:animLvl val="lvl"/>
          <dgm:resizeHandles val="exact"/>
        </dgm:presLayoutVars>
      </dgm:prSet>
      <dgm:spPr/>
    </dgm:pt>
    <dgm:pt modelId="{6A1010AC-C6AB-B94E-B6B9-97D39FBABFFB}" type="pres">
      <dgm:prSet presAssocID="{F0B3E7A4-1FA6-2D48-ADED-DF16ADE7A462}" presName="compNode" presStyleCnt="0"/>
      <dgm:spPr/>
    </dgm:pt>
    <dgm:pt modelId="{DA35E6C7-8417-CB48-AE52-B32EF2206A58}" type="pres">
      <dgm:prSet presAssocID="{F0B3E7A4-1FA6-2D48-ADED-DF16ADE7A462}" presName="noGeometry" presStyleCnt="0"/>
      <dgm:spPr/>
    </dgm:pt>
    <dgm:pt modelId="{69E7D70C-EEB0-894E-81A3-DC74929A8E2B}" type="pres">
      <dgm:prSet presAssocID="{F0B3E7A4-1FA6-2D48-ADED-DF16ADE7A462}" presName="childTextVisible" presStyleLbl="bgAccFollowNode1" presStyleIdx="0" presStyleCnt="3">
        <dgm:presLayoutVars>
          <dgm:bulletEnabled val="1"/>
        </dgm:presLayoutVars>
      </dgm:prSet>
      <dgm:spPr/>
    </dgm:pt>
    <dgm:pt modelId="{62878B0B-E762-8147-8A20-448F41C42D10}" type="pres">
      <dgm:prSet presAssocID="{F0B3E7A4-1FA6-2D48-ADED-DF16ADE7A462}" presName="childTextHidden" presStyleLbl="bgAccFollowNode1" presStyleIdx="0" presStyleCnt="3"/>
      <dgm:spPr/>
    </dgm:pt>
    <dgm:pt modelId="{1A179597-D76E-134A-9120-E221D2884BCC}" type="pres">
      <dgm:prSet presAssocID="{F0B3E7A4-1FA6-2D48-ADED-DF16ADE7A462}" presName="parentText" presStyleLbl="node1" presStyleIdx="0" presStyleCnt="3" custScaleX="194720" custScaleY="189354">
        <dgm:presLayoutVars>
          <dgm:chMax val="1"/>
          <dgm:bulletEnabled val="1"/>
        </dgm:presLayoutVars>
      </dgm:prSet>
      <dgm:spPr/>
    </dgm:pt>
    <dgm:pt modelId="{942BC031-EC18-DE4D-871A-0CBE37184965}" type="pres">
      <dgm:prSet presAssocID="{F0B3E7A4-1FA6-2D48-ADED-DF16ADE7A462}" presName="aSpace" presStyleCnt="0"/>
      <dgm:spPr/>
    </dgm:pt>
    <dgm:pt modelId="{D61628A2-9B08-4C4B-B90A-09AC48180BAF}" type="pres">
      <dgm:prSet presAssocID="{E8086898-BB4B-BF4A-A233-DCAFAE98E49A}" presName="compNode" presStyleCnt="0"/>
      <dgm:spPr/>
    </dgm:pt>
    <dgm:pt modelId="{2B4B9FAE-D1FC-5B45-A85F-7A1BBB6F0E64}" type="pres">
      <dgm:prSet presAssocID="{E8086898-BB4B-BF4A-A233-DCAFAE98E49A}" presName="noGeometry" presStyleCnt="0"/>
      <dgm:spPr/>
    </dgm:pt>
    <dgm:pt modelId="{C12D9335-8027-EE43-8B40-9F19CCBD1B2D}" type="pres">
      <dgm:prSet presAssocID="{E8086898-BB4B-BF4A-A233-DCAFAE98E49A}" presName="childTextVisible" presStyleLbl="bgAccFollowNode1" presStyleIdx="1" presStyleCnt="3">
        <dgm:presLayoutVars>
          <dgm:bulletEnabled val="1"/>
        </dgm:presLayoutVars>
      </dgm:prSet>
      <dgm:spPr/>
    </dgm:pt>
    <dgm:pt modelId="{6D10E1B3-C0AE-2543-B706-2FEB85EE6A6C}" type="pres">
      <dgm:prSet presAssocID="{E8086898-BB4B-BF4A-A233-DCAFAE98E49A}" presName="childTextHidden" presStyleLbl="bgAccFollowNode1" presStyleIdx="1" presStyleCnt="3"/>
      <dgm:spPr/>
    </dgm:pt>
    <dgm:pt modelId="{DBB61B13-78C6-3044-BB0B-4BEEA1F33FF9}" type="pres">
      <dgm:prSet presAssocID="{E8086898-BB4B-BF4A-A233-DCAFAE98E49A}" presName="parentText" presStyleLbl="node1" presStyleIdx="1" presStyleCnt="3" custScaleX="204172" custScaleY="193724">
        <dgm:presLayoutVars>
          <dgm:chMax val="1"/>
          <dgm:bulletEnabled val="1"/>
        </dgm:presLayoutVars>
      </dgm:prSet>
      <dgm:spPr/>
    </dgm:pt>
    <dgm:pt modelId="{3B799869-B29A-184B-9F3C-A25A0268570A}" type="pres">
      <dgm:prSet presAssocID="{E8086898-BB4B-BF4A-A233-DCAFAE98E49A}" presName="aSpace" presStyleCnt="0"/>
      <dgm:spPr/>
    </dgm:pt>
    <dgm:pt modelId="{EC2B9141-F611-5D4E-B8CF-A882F5D09E96}" type="pres">
      <dgm:prSet presAssocID="{7496D721-E9FF-A74E-9D4B-5A1FD0E3CEB6}" presName="compNode" presStyleCnt="0"/>
      <dgm:spPr/>
    </dgm:pt>
    <dgm:pt modelId="{EF63EA33-98AF-514A-9399-A2D69964A6F9}" type="pres">
      <dgm:prSet presAssocID="{7496D721-E9FF-A74E-9D4B-5A1FD0E3CEB6}" presName="noGeometry" presStyleCnt="0"/>
      <dgm:spPr/>
    </dgm:pt>
    <dgm:pt modelId="{F2FD14B8-37A5-0A4F-86D3-2BA3C0218323}" type="pres">
      <dgm:prSet presAssocID="{7496D721-E9FF-A74E-9D4B-5A1FD0E3CEB6}" presName="childTextVisible" presStyleLbl="bgAccFollowNode1" presStyleIdx="2" presStyleCnt="3">
        <dgm:presLayoutVars>
          <dgm:bulletEnabled val="1"/>
        </dgm:presLayoutVars>
      </dgm:prSet>
      <dgm:spPr/>
    </dgm:pt>
    <dgm:pt modelId="{916D1A08-254C-E24B-8D4C-7C8DCC649F5C}" type="pres">
      <dgm:prSet presAssocID="{7496D721-E9FF-A74E-9D4B-5A1FD0E3CEB6}" presName="childTextHidden" presStyleLbl="bgAccFollowNode1" presStyleIdx="2" presStyleCnt="3"/>
      <dgm:spPr/>
    </dgm:pt>
    <dgm:pt modelId="{4012D60A-C922-3241-A516-4800C0217C6C}" type="pres">
      <dgm:prSet presAssocID="{7496D721-E9FF-A74E-9D4B-5A1FD0E3CEB6}" presName="parentText" presStyleLbl="node1" presStyleIdx="2" presStyleCnt="3" custScaleX="208360" custScaleY="209630">
        <dgm:presLayoutVars>
          <dgm:chMax val="1"/>
          <dgm:bulletEnabled val="1"/>
        </dgm:presLayoutVars>
      </dgm:prSet>
      <dgm:spPr/>
    </dgm:pt>
  </dgm:ptLst>
  <dgm:cxnLst>
    <dgm:cxn modelId="{22CE803F-45EC-1C44-9E12-A3DE567314AB}" srcId="{C615D1B1-D6EA-6944-AAF1-8BA003816797}" destId="{E8086898-BB4B-BF4A-A233-DCAFAE98E49A}" srcOrd="1" destOrd="0" parTransId="{8A266227-2A01-9E4B-8521-04182A28E3BD}" sibTransId="{1DDB9B15-D26E-1E40-B729-648CFC6B3D62}"/>
    <dgm:cxn modelId="{2DE3F061-36E8-A74E-94A9-ADA516352C88}" srcId="{C615D1B1-D6EA-6944-AAF1-8BA003816797}" destId="{7496D721-E9FF-A74E-9D4B-5A1FD0E3CEB6}" srcOrd="2" destOrd="0" parTransId="{C521E828-C7C8-7F42-AAEF-00881A8FAAD7}" sibTransId="{AE123E85-E09C-F94E-A007-76A6BEB4B75E}"/>
    <dgm:cxn modelId="{E622B172-D739-9F49-B80D-E85F9FB22CD7}" type="presOf" srcId="{F0B3E7A4-1FA6-2D48-ADED-DF16ADE7A462}" destId="{1A179597-D76E-134A-9120-E221D2884BCC}" srcOrd="0" destOrd="0" presId="urn:microsoft.com/office/officeart/2005/8/layout/hProcess6"/>
    <dgm:cxn modelId="{57DC0178-D9F9-EA4C-96B6-42E52134D320}" srcId="{C615D1B1-D6EA-6944-AAF1-8BA003816797}" destId="{F0B3E7A4-1FA6-2D48-ADED-DF16ADE7A462}" srcOrd="0" destOrd="0" parTransId="{6E290EB2-68DB-8945-8B92-3ECE24E30366}" sibTransId="{ACD81F3F-82BE-D14B-AFA4-72E74B586714}"/>
    <dgm:cxn modelId="{2A2E8EAE-B9CC-9A41-922D-DD7855810259}" type="presOf" srcId="{E8086898-BB4B-BF4A-A233-DCAFAE98E49A}" destId="{DBB61B13-78C6-3044-BB0B-4BEEA1F33FF9}" srcOrd="0" destOrd="0" presId="urn:microsoft.com/office/officeart/2005/8/layout/hProcess6"/>
    <dgm:cxn modelId="{D1AE14BA-3543-664E-B68D-677F103B06C6}" type="presOf" srcId="{C615D1B1-D6EA-6944-AAF1-8BA003816797}" destId="{E74E1C34-BAEA-E54A-AB86-358DB2D25366}" srcOrd="0" destOrd="0" presId="urn:microsoft.com/office/officeart/2005/8/layout/hProcess6"/>
    <dgm:cxn modelId="{8D4061BC-77A6-884B-90F6-AD492BC14484}" type="presOf" srcId="{7496D721-E9FF-A74E-9D4B-5A1FD0E3CEB6}" destId="{4012D60A-C922-3241-A516-4800C0217C6C}" srcOrd="0" destOrd="0" presId="urn:microsoft.com/office/officeart/2005/8/layout/hProcess6"/>
    <dgm:cxn modelId="{F74F5F77-DD5D-BF4A-A2A2-FD56E8971DC2}" type="presParOf" srcId="{E74E1C34-BAEA-E54A-AB86-358DB2D25366}" destId="{6A1010AC-C6AB-B94E-B6B9-97D39FBABFFB}" srcOrd="0" destOrd="0" presId="urn:microsoft.com/office/officeart/2005/8/layout/hProcess6"/>
    <dgm:cxn modelId="{E6181238-3D1E-2542-9A6E-0F117267465E}" type="presParOf" srcId="{6A1010AC-C6AB-B94E-B6B9-97D39FBABFFB}" destId="{DA35E6C7-8417-CB48-AE52-B32EF2206A58}" srcOrd="0" destOrd="0" presId="urn:microsoft.com/office/officeart/2005/8/layout/hProcess6"/>
    <dgm:cxn modelId="{8AFE792E-968B-564A-93FE-8A0180CACB66}" type="presParOf" srcId="{6A1010AC-C6AB-B94E-B6B9-97D39FBABFFB}" destId="{69E7D70C-EEB0-894E-81A3-DC74929A8E2B}" srcOrd="1" destOrd="0" presId="urn:microsoft.com/office/officeart/2005/8/layout/hProcess6"/>
    <dgm:cxn modelId="{16421ACF-2EA2-FB4C-8ED0-FC303EA70FA9}" type="presParOf" srcId="{6A1010AC-C6AB-B94E-B6B9-97D39FBABFFB}" destId="{62878B0B-E762-8147-8A20-448F41C42D10}" srcOrd="2" destOrd="0" presId="urn:microsoft.com/office/officeart/2005/8/layout/hProcess6"/>
    <dgm:cxn modelId="{2554786F-E4E3-2441-ACA8-674D0003E929}" type="presParOf" srcId="{6A1010AC-C6AB-B94E-B6B9-97D39FBABFFB}" destId="{1A179597-D76E-134A-9120-E221D2884BCC}" srcOrd="3" destOrd="0" presId="urn:microsoft.com/office/officeart/2005/8/layout/hProcess6"/>
    <dgm:cxn modelId="{16697CDE-CC3E-2145-85A2-E4A80525AA7A}" type="presParOf" srcId="{E74E1C34-BAEA-E54A-AB86-358DB2D25366}" destId="{942BC031-EC18-DE4D-871A-0CBE37184965}" srcOrd="1" destOrd="0" presId="urn:microsoft.com/office/officeart/2005/8/layout/hProcess6"/>
    <dgm:cxn modelId="{780A25E8-B6CF-EA41-A6BA-70DD7482BC01}" type="presParOf" srcId="{E74E1C34-BAEA-E54A-AB86-358DB2D25366}" destId="{D61628A2-9B08-4C4B-B90A-09AC48180BAF}" srcOrd="2" destOrd="0" presId="urn:microsoft.com/office/officeart/2005/8/layout/hProcess6"/>
    <dgm:cxn modelId="{7A701786-64B5-AA41-8A47-1B59862FB3B3}" type="presParOf" srcId="{D61628A2-9B08-4C4B-B90A-09AC48180BAF}" destId="{2B4B9FAE-D1FC-5B45-A85F-7A1BBB6F0E64}" srcOrd="0" destOrd="0" presId="urn:microsoft.com/office/officeart/2005/8/layout/hProcess6"/>
    <dgm:cxn modelId="{3F157665-B51A-5E46-A1DB-C5473251F658}" type="presParOf" srcId="{D61628A2-9B08-4C4B-B90A-09AC48180BAF}" destId="{C12D9335-8027-EE43-8B40-9F19CCBD1B2D}" srcOrd="1" destOrd="0" presId="urn:microsoft.com/office/officeart/2005/8/layout/hProcess6"/>
    <dgm:cxn modelId="{76E9BF7D-5DFA-D742-9BF7-862FE989226E}" type="presParOf" srcId="{D61628A2-9B08-4C4B-B90A-09AC48180BAF}" destId="{6D10E1B3-C0AE-2543-B706-2FEB85EE6A6C}" srcOrd="2" destOrd="0" presId="urn:microsoft.com/office/officeart/2005/8/layout/hProcess6"/>
    <dgm:cxn modelId="{2632A1A8-2142-FB4B-B827-856375AC4921}" type="presParOf" srcId="{D61628A2-9B08-4C4B-B90A-09AC48180BAF}" destId="{DBB61B13-78C6-3044-BB0B-4BEEA1F33FF9}" srcOrd="3" destOrd="0" presId="urn:microsoft.com/office/officeart/2005/8/layout/hProcess6"/>
    <dgm:cxn modelId="{13B7900F-92B5-1C46-85A6-FEBCD41B6DD9}" type="presParOf" srcId="{E74E1C34-BAEA-E54A-AB86-358DB2D25366}" destId="{3B799869-B29A-184B-9F3C-A25A0268570A}" srcOrd="3" destOrd="0" presId="urn:microsoft.com/office/officeart/2005/8/layout/hProcess6"/>
    <dgm:cxn modelId="{C018CB1E-5A1A-2F45-941F-D483F484E006}" type="presParOf" srcId="{E74E1C34-BAEA-E54A-AB86-358DB2D25366}" destId="{EC2B9141-F611-5D4E-B8CF-A882F5D09E96}" srcOrd="4" destOrd="0" presId="urn:microsoft.com/office/officeart/2005/8/layout/hProcess6"/>
    <dgm:cxn modelId="{AE81EA0B-EC35-CF4F-8733-2C14A7396761}" type="presParOf" srcId="{EC2B9141-F611-5D4E-B8CF-A882F5D09E96}" destId="{EF63EA33-98AF-514A-9399-A2D69964A6F9}" srcOrd="0" destOrd="0" presId="urn:microsoft.com/office/officeart/2005/8/layout/hProcess6"/>
    <dgm:cxn modelId="{C1B5F723-9547-1748-8028-4C7777969BEB}" type="presParOf" srcId="{EC2B9141-F611-5D4E-B8CF-A882F5D09E96}" destId="{F2FD14B8-37A5-0A4F-86D3-2BA3C0218323}" srcOrd="1" destOrd="0" presId="urn:microsoft.com/office/officeart/2005/8/layout/hProcess6"/>
    <dgm:cxn modelId="{8F5B9D2C-67A9-9346-8A14-27AD8CBA233D}" type="presParOf" srcId="{EC2B9141-F611-5D4E-B8CF-A882F5D09E96}" destId="{916D1A08-254C-E24B-8D4C-7C8DCC649F5C}" srcOrd="2" destOrd="0" presId="urn:microsoft.com/office/officeart/2005/8/layout/hProcess6"/>
    <dgm:cxn modelId="{C5040B7A-38DD-E241-8A33-53A76084E452}" type="presParOf" srcId="{EC2B9141-F611-5D4E-B8CF-A882F5D09E96}" destId="{4012D60A-C922-3241-A516-4800C0217C6C}"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5B594C-7FEE-1048-A6FB-B4F75CA95856}" type="doc">
      <dgm:prSet loTypeId="urn:microsoft.com/office/officeart/2005/8/layout/vList2" loCatId="relationship" qsTypeId="urn:microsoft.com/office/officeart/2005/8/quickstyle/simple4" qsCatId="simple" csTypeId="urn:microsoft.com/office/officeart/2005/8/colors/colorful4" csCatId="colorful" phldr="1"/>
      <dgm:spPr/>
      <dgm:t>
        <a:bodyPr/>
        <a:lstStyle/>
        <a:p>
          <a:endParaRPr lang="en-US"/>
        </a:p>
      </dgm:t>
    </dgm:pt>
    <dgm:pt modelId="{C3B05CFA-373B-5345-AAF8-54EF7175E51D}">
      <dgm:prSet custT="1"/>
      <dgm:spPr>
        <a:solidFill>
          <a:schemeClr val="accent1">
            <a:alpha val="83000"/>
          </a:schemeClr>
        </a:solidFill>
      </dgm:spPr>
      <dgm:t>
        <a:bodyPr/>
        <a:lstStyle/>
        <a:p>
          <a:pPr rtl="0"/>
          <a:r>
            <a:rPr lang="en-US" sz="2600" dirty="0"/>
            <a:t>A pending application for SIJS does not make you eligible for federal financial aid</a:t>
          </a:r>
        </a:p>
      </dgm:t>
    </dgm:pt>
    <dgm:pt modelId="{C0F1233C-4D22-6841-9DCF-1BCFE7361421}" type="parTrans" cxnId="{497646E4-2035-5042-9E2A-353AA3D4CD8B}">
      <dgm:prSet/>
      <dgm:spPr/>
      <dgm:t>
        <a:bodyPr/>
        <a:lstStyle/>
        <a:p>
          <a:endParaRPr lang="en-US"/>
        </a:p>
      </dgm:t>
    </dgm:pt>
    <dgm:pt modelId="{05C9D468-EE4D-414D-B5A7-7859A10C6628}" type="sibTrans" cxnId="{497646E4-2035-5042-9E2A-353AA3D4CD8B}">
      <dgm:prSet/>
      <dgm:spPr/>
      <dgm:t>
        <a:bodyPr/>
        <a:lstStyle/>
        <a:p>
          <a:endParaRPr lang="en-US"/>
        </a:p>
      </dgm:t>
    </dgm:pt>
    <dgm:pt modelId="{AA3553A0-455F-234C-969C-EAEA516E68B4}">
      <dgm:prSet custT="1"/>
      <dgm:spPr/>
      <dgm:t>
        <a:bodyPr/>
        <a:lstStyle/>
        <a:p>
          <a:pPr rtl="0"/>
          <a:r>
            <a:rPr lang="en-US" sz="2600" dirty="0"/>
            <a:t>If an undocumented student does not have an application for SIJS pending, contact the child welfare agency</a:t>
          </a:r>
        </a:p>
      </dgm:t>
    </dgm:pt>
    <dgm:pt modelId="{15598981-9BC5-4944-9856-57493F09237C}" type="parTrans" cxnId="{C2835522-F07D-AC4D-9E57-E7A2180E1968}">
      <dgm:prSet/>
      <dgm:spPr/>
      <dgm:t>
        <a:bodyPr/>
        <a:lstStyle/>
        <a:p>
          <a:endParaRPr lang="en-US"/>
        </a:p>
      </dgm:t>
    </dgm:pt>
    <dgm:pt modelId="{B85CF935-5E17-5941-BC9B-23137DBF5E44}" type="sibTrans" cxnId="{C2835522-F07D-AC4D-9E57-E7A2180E1968}">
      <dgm:prSet/>
      <dgm:spPr/>
      <dgm:t>
        <a:bodyPr/>
        <a:lstStyle/>
        <a:p>
          <a:endParaRPr lang="en-US"/>
        </a:p>
      </dgm:t>
    </dgm:pt>
    <dgm:pt modelId="{397535B7-4472-0046-9DFF-2C239C387387}">
      <dgm:prSet custT="1"/>
      <dgm:spPr>
        <a:solidFill>
          <a:schemeClr val="bg1">
            <a:lumMod val="50000"/>
            <a:alpha val="83000"/>
          </a:schemeClr>
        </a:solidFill>
      </dgm:spPr>
      <dgm:t>
        <a:bodyPr/>
        <a:lstStyle/>
        <a:p>
          <a:pPr rtl="0"/>
          <a:r>
            <a:rPr lang="en-US" sz="2600" dirty="0"/>
            <a:t>Undocumented children involved in adoption or guardianship proceedings who have been adopted, abused or neglected may be able to obtain SIJS and apply to become a lawful permanent resident (LPR)</a:t>
          </a:r>
        </a:p>
      </dgm:t>
    </dgm:pt>
    <dgm:pt modelId="{6DCCB6D9-6F5D-8940-9970-3115E7A424B8}" type="parTrans" cxnId="{8D1EA660-15A9-3B43-9EE7-F7891D515F35}">
      <dgm:prSet/>
      <dgm:spPr/>
      <dgm:t>
        <a:bodyPr/>
        <a:lstStyle/>
        <a:p>
          <a:endParaRPr lang="en-US"/>
        </a:p>
      </dgm:t>
    </dgm:pt>
    <dgm:pt modelId="{C5CC9B37-2352-0142-9F19-16DE89F16252}" type="sibTrans" cxnId="{8D1EA660-15A9-3B43-9EE7-F7891D515F35}">
      <dgm:prSet/>
      <dgm:spPr/>
      <dgm:t>
        <a:bodyPr/>
        <a:lstStyle/>
        <a:p>
          <a:endParaRPr lang="en-US"/>
        </a:p>
      </dgm:t>
    </dgm:pt>
    <dgm:pt modelId="{0FBA908C-4BDD-7646-9410-99FA8DED8445}" type="pres">
      <dgm:prSet presAssocID="{F15B594C-7FEE-1048-A6FB-B4F75CA95856}" presName="linear" presStyleCnt="0">
        <dgm:presLayoutVars>
          <dgm:animLvl val="lvl"/>
          <dgm:resizeHandles val="exact"/>
        </dgm:presLayoutVars>
      </dgm:prSet>
      <dgm:spPr/>
    </dgm:pt>
    <dgm:pt modelId="{55C484A0-A614-C84F-98F6-3B644AA39D31}" type="pres">
      <dgm:prSet presAssocID="{397535B7-4472-0046-9DFF-2C239C387387}" presName="parentText" presStyleLbl="node1" presStyleIdx="0" presStyleCnt="3">
        <dgm:presLayoutVars>
          <dgm:chMax val="0"/>
          <dgm:bulletEnabled val="1"/>
        </dgm:presLayoutVars>
      </dgm:prSet>
      <dgm:spPr/>
    </dgm:pt>
    <dgm:pt modelId="{3ECE7FA2-C1CB-FC4C-90D0-6B31DFC48EC0}" type="pres">
      <dgm:prSet presAssocID="{C5CC9B37-2352-0142-9F19-16DE89F16252}" presName="spacer" presStyleCnt="0"/>
      <dgm:spPr/>
    </dgm:pt>
    <dgm:pt modelId="{343A1A36-6E9F-1B49-A06D-5C6F628D56C0}" type="pres">
      <dgm:prSet presAssocID="{C3B05CFA-373B-5345-AAF8-54EF7175E51D}" presName="parentText" presStyleLbl="node1" presStyleIdx="1" presStyleCnt="3">
        <dgm:presLayoutVars>
          <dgm:chMax val="0"/>
          <dgm:bulletEnabled val="1"/>
        </dgm:presLayoutVars>
      </dgm:prSet>
      <dgm:spPr/>
    </dgm:pt>
    <dgm:pt modelId="{D0D67CD9-33C9-EA41-AD40-F21E4A021373}" type="pres">
      <dgm:prSet presAssocID="{05C9D468-EE4D-414D-B5A7-7859A10C6628}" presName="spacer" presStyleCnt="0"/>
      <dgm:spPr/>
    </dgm:pt>
    <dgm:pt modelId="{A12E5F44-BA7C-E842-B63A-99E83ED7FFCB}" type="pres">
      <dgm:prSet presAssocID="{AA3553A0-455F-234C-969C-EAEA516E68B4}" presName="parentText" presStyleLbl="node1" presStyleIdx="2" presStyleCnt="3">
        <dgm:presLayoutVars>
          <dgm:chMax val="0"/>
          <dgm:bulletEnabled val="1"/>
        </dgm:presLayoutVars>
      </dgm:prSet>
      <dgm:spPr/>
    </dgm:pt>
  </dgm:ptLst>
  <dgm:cxnLst>
    <dgm:cxn modelId="{02E51002-1962-664E-9A65-F8694AD0D0EB}" type="presOf" srcId="{C3B05CFA-373B-5345-AAF8-54EF7175E51D}" destId="{343A1A36-6E9F-1B49-A06D-5C6F628D56C0}" srcOrd="0" destOrd="0" presId="urn:microsoft.com/office/officeart/2005/8/layout/vList2"/>
    <dgm:cxn modelId="{3F2F6D13-B84E-0040-BEE7-A143F265A288}" type="presOf" srcId="{F15B594C-7FEE-1048-A6FB-B4F75CA95856}" destId="{0FBA908C-4BDD-7646-9410-99FA8DED8445}" srcOrd="0" destOrd="0" presId="urn:microsoft.com/office/officeart/2005/8/layout/vList2"/>
    <dgm:cxn modelId="{1594B213-C629-4945-B3D3-FDBB678DFD1D}" type="presOf" srcId="{397535B7-4472-0046-9DFF-2C239C387387}" destId="{55C484A0-A614-C84F-98F6-3B644AA39D31}" srcOrd="0" destOrd="0" presId="urn:microsoft.com/office/officeart/2005/8/layout/vList2"/>
    <dgm:cxn modelId="{C2835522-F07D-AC4D-9E57-E7A2180E1968}" srcId="{F15B594C-7FEE-1048-A6FB-B4F75CA95856}" destId="{AA3553A0-455F-234C-969C-EAEA516E68B4}" srcOrd="2" destOrd="0" parTransId="{15598981-9BC5-4944-9856-57493F09237C}" sibTransId="{B85CF935-5E17-5941-BC9B-23137DBF5E44}"/>
    <dgm:cxn modelId="{8D1EA660-15A9-3B43-9EE7-F7891D515F35}" srcId="{F15B594C-7FEE-1048-A6FB-B4F75CA95856}" destId="{397535B7-4472-0046-9DFF-2C239C387387}" srcOrd="0" destOrd="0" parTransId="{6DCCB6D9-6F5D-8940-9970-3115E7A424B8}" sibTransId="{C5CC9B37-2352-0142-9F19-16DE89F16252}"/>
    <dgm:cxn modelId="{C4446ED9-AC36-8D43-B0F1-D6A06FF6E625}" type="presOf" srcId="{AA3553A0-455F-234C-969C-EAEA516E68B4}" destId="{A12E5F44-BA7C-E842-B63A-99E83ED7FFCB}" srcOrd="0" destOrd="0" presId="urn:microsoft.com/office/officeart/2005/8/layout/vList2"/>
    <dgm:cxn modelId="{497646E4-2035-5042-9E2A-353AA3D4CD8B}" srcId="{F15B594C-7FEE-1048-A6FB-B4F75CA95856}" destId="{C3B05CFA-373B-5345-AAF8-54EF7175E51D}" srcOrd="1" destOrd="0" parTransId="{C0F1233C-4D22-6841-9DCF-1BCFE7361421}" sibTransId="{05C9D468-EE4D-414D-B5A7-7859A10C6628}"/>
    <dgm:cxn modelId="{CB403290-C3E2-0D43-B5DC-1741B2D4D0E2}" type="presParOf" srcId="{0FBA908C-4BDD-7646-9410-99FA8DED8445}" destId="{55C484A0-A614-C84F-98F6-3B644AA39D31}" srcOrd="0" destOrd="0" presId="urn:microsoft.com/office/officeart/2005/8/layout/vList2"/>
    <dgm:cxn modelId="{121D9E4B-884C-D245-9DBC-ADC2A3B6DE00}" type="presParOf" srcId="{0FBA908C-4BDD-7646-9410-99FA8DED8445}" destId="{3ECE7FA2-C1CB-FC4C-90D0-6B31DFC48EC0}" srcOrd="1" destOrd="0" presId="urn:microsoft.com/office/officeart/2005/8/layout/vList2"/>
    <dgm:cxn modelId="{DBF91A14-4BB4-8D42-9CC4-13786D736238}" type="presParOf" srcId="{0FBA908C-4BDD-7646-9410-99FA8DED8445}" destId="{343A1A36-6E9F-1B49-A06D-5C6F628D56C0}" srcOrd="2" destOrd="0" presId="urn:microsoft.com/office/officeart/2005/8/layout/vList2"/>
    <dgm:cxn modelId="{45CB2841-5D61-AC41-BD44-4D6E258F18FD}" type="presParOf" srcId="{0FBA908C-4BDD-7646-9410-99FA8DED8445}" destId="{D0D67CD9-33C9-EA41-AD40-F21E4A021373}" srcOrd="3" destOrd="0" presId="urn:microsoft.com/office/officeart/2005/8/layout/vList2"/>
    <dgm:cxn modelId="{5FD227BD-9977-F64D-9E4C-8708802082D9}" type="presParOf" srcId="{0FBA908C-4BDD-7646-9410-99FA8DED8445}" destId="{A12E5F44-BA7C-E842-B63A-99E83ED7FFC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14432-4B30-4CC2-ADBC-5D85BB935957}" type="doc">
      <dgm:prSet loTypeId="urn:microsoft.com/office/officeart/2005/8/layout/process4" loCatId="cycle" qsTypeId="urn:microsoft.com/office/officeart/2005/8/quickstyle/simple1" qsCatId="simple" csTypeId="urn:microsoft.com/office/officeart/2005/8/colors/colorful5" csCatId="colorful" phldr="1"/>
      <dgm:spPr/>
      <dgm:t>
        <a:bodyPr/>
        <a:lstStyle/>
        <a:p>
          <a:endParaRPr lang="en-US"/>
        </a:p>
      </dgm:t>
    </dgm:pt>
    <dgm:pt modelId="{65CC01DB-2754-448B-BFF6-6D6FA5E8A6D2}">
      <dgm:prSet phldrT="[Text]" custT="1"/>
      <dgm:spPr/>
      <dgm:t>
        <a:bodyPr/>
        <a:lstStyle/>
        <a:p>
          <a:r>
            <a:rPr lang="en-US" sz="2800" dirty="0"/>
            <a:t>Automatic verification through a data match with the California Department of Social Services (CDSS)</a:t>
          </a:r>
        </a:p>
      </dgm:t>
    </dgm:pt>
    <dgm:pt modelId="{3AE728A6-75DF-43FC-9675-147991D8C959}" type="parTrans" cxnId="{B1EE03D1-036A-4662-9054-6281C6303AA1}">
      <dgm:prSet/>
      <dgm:spPr/>
      <dgm:t>
        <a:bodyPr/>
        <a:lstStyle/>
        <a:p>
          <a:endParaRPr lang="en-US"/>
        </a:p>
      </dgm:t>
    </dgm:pt>
    <dgm:pt modelId="{07B813C2-66F6-4382-8B71-7FD7EDB29A10}" type="sibTrans" cxnId="{B1EE03D1-036A-4662-9054-6281C6303AA1}">
      <dgm:prSet/>
      <dgm:spPr/>
      <dgm:t>
        <a:bodyPr/>
        <a:lstStyle/>
        <a:p>
          <a:endParaRPr lang="en-US"/>
        </a:p>
      </dgm:t>
    </dgm:pt>
    <dgm:pt modelId="{5EAE0F9F-2D46-924A-9C61-7376FF68C0DF}">
      <dgm:prSet phldrT="[Text]" custT="1"/>
      <dgm:spPr/>
      <dgm:t>
        <a:bodyPr/>
        <a:lstStyle/>
        <a:p>
          <a:r>
            <a:rPr lang="en-US" sz="3200" dirty="0"/>
            <a:t>Only submit a verification letter if data match is unsuccessful. </a:t>
          </a:r>
        </a:p>
      </dgm:t>
    </dgm:pt>
    <dgm:pt modelId="{893C5686-8B33-C948-AF6B-83E18A382E0A}" type="parTrans" cxnId="{4BA8273C-CFCB-7F47-B312-BD620D5B56DC}">
      <dgm:prSet/>
      <dgm:spPr/>
      <dgm:t>
        <a:bodyPr/>
        <a:lstStyle/>
        <a:p>
          <a:endParaRPr lang="en-US"/>
        </a:p>
      </dgm:t>
    </dgm:pt>
    <dgm:pt modelId="{FE4F1C8A-9C8B-6C41-8B8C-59685C40D035}" type="sibTrans" cxnId="{4BA8273C-CFCB-7F47-B312-BD620D5B56DC}">
      <dgm:prSet/>
      <dgm:spPr/>
      <dgm:t>
        <a:bodyPr/>
        <a:lstStyle/>
        <a:p>
          <a:endParaRPr lang="en-US"/>
        </a:p>
      </dgm:t>
    </dgm:pt>
    <dgm:pt modelId="{EE075BBB-F69B-0C49-8DB4-3D21C7283402}" type="pres">
      <dgm:prSet presAssocID="{9BA14432-4B30-4CC2-ADBC-5D85BB935957}" presName="Name0" presStyleCnt="0">
        <dgm:presLayoutVars>
          <dgm:dir/>
          <dgm:animLvl val="lvl"/>
          <dgm:resizeHandles val="exact"/>
        </dgm:presLayoutVars>
      </dgm:prSet>
      <dgm:spPr/>
    </dgm:pt>
    <dgm:pt modelId="{9DAAD1A4-FA10-9E4A-BD30-8619680E83A4}" type="pres">
      <dgm:prSet presAssocID="{5EAE0F9F-2D46-924A-9C61-7376FF68C0DF}" presName="boxAndChildren" presStyleCnt="0"/>
      <dgm:spPr/>
    </dgm:pt>
    <dgm:pt modelId="{00F976CA-23B7-1949-A1DC-AEF4396ED33D}" type="pres">
      <dgm:prSet presAssocID="{5EAE0F9F-2D46-924A-9C61-7376FF68C0DF}" presName="parentTextBox" presStyleLbl="node1" presStyleIdx="0" presStyleCnt="2"/>
      <dgm:spPr/>
    </dgm:pt>
    <dgm:pt modelId="{A04A9EE9-5F64-F745-B83B-EB13551379CD}" type="pres">
      <dgm:prSet presAssocID="{07B813C2-66F6-4382-8B71-7FD7EDB29A10}" presName="sp" presStyleCnt="0"/>
      <dgm:spPr/>
    </dgm:pt>
    <dgm:pt modelId="{BB531885-E355-2447-B25A-AE1F15B57113}" type="pres">
      <dgm:prSet presAssocID="{65CC01DB-2754-448B-BFF6-6D6FA5E8A6D2}" presName="arrowAndChildren" presStyleCnt="0"/>
      <dgm:spPr/>
    </dgm:pt>
    <dgm:pt modelId="{932D4F4A-EBED-A648-804B-356D07EDBFA6}" type="pres">
      <dgm:prSet presAssocID="{65CC01DB-2754-448B-BFF6-6D6FA5E8A6D2}" presName="parentTextArrow" presStyleLbl="node1" presStyleIdx="1" presStyleCnt="2"/>
      <dgm:spPr/>
    </dgm:pt>
  </dgm:ptLst>
  <dgm:cxnLst>
    <dgm:cxn modelId="{4BA8273C-CFCB-7F47-B312-BD620D5B56DC}" srcId="{9BA14432-4B30-4CC2-ADBC-5D85BB935957}" destId="{5EAE0F9F-2D46-924A-9C61-7376FF68C0DF}" srcOrd="1" destOrd="0" parTransId="{893C5686-8B33-C948-AF6B-83E18A382E0A}" sibTransId="{FE4F1C8A-9C8B-6C41-8B8C-59685C40D035}"/>
    <dgm:cxn modelId="{BA320788-AF21-0549-833D-4F512278A7CC}" type="presOf" srcId="{9BA14432-4B30-4CC2-ADBC-5D85BB935957}" destId="{EE075BBB-F69B-0C49-8DB4-3D21C7283402}" srcOrd="0" destOrd="0" presId="urn:microsoft.com/office/officeart/2005/8/layout/process4"/>
    <dgm:cxn modelId="{FE2F4BA1-499D-F14A-8452-1AA8318E9ED5}" type="presOf" srcId="{65CC01DB-2754-448B-BFF6-6D6FA5E8A6D2}" destId="{932D4F4A-EBED-A648-804B-356D07EDBFA6}" srcOrd="0" destOrd="0" presId="urn:microsoft.com/office/officeart/2005/8/layout/process4"/>
    <dgm:cxn modelId="{6FAD61B6-9F7A-7547-B26E-116274EAAA26}" type="presOf" srcId="{5EAE0F9F-2D46-924A-9C61-7376FF68C0DF}" destId="{00F976CA-23B7-1949-A1DC-AEF4396ED33D}" srcOrd="0" destOrd="0" presId="urn:microsoft.com/office/officeart/2005/8/layout/process4"/>
    <dgm:cxn modelId="{B1EE03D1-036A-4662-9054-6281C6303AA1}" srcId="{9BA14432-4B30-4CC2-ADBC-5D85BB935957}" destId="{65CC01DB-2754-448B-BFF6-6D6FA5E8A6D2}" srcOrd="0" destOrd="0" parTransId="{3AE728A6-75DF-43FC-9675-147991D8C959}" sibTransId="{07B813C2-66F6-4382-8B71-7FD7EDB29A10}"/>
    <dgm:cxn modelId="{8C1A733D-D6AB-2048-BEE7-CCEC98A8B88C}" type="presParOf" srcId="{EE075BBB-F69B-0C49-8DB4-3D21C7283402}" destId="{9DAAD1A4-FA10-9E4A-BD30-8619680E83A4}" srcOrd="0" destOrd="0" presId="urn:microsoft.com/office/officeart/2005/8/layout/process4"/>
    <dgm:cxn modelId="{2699694C-929D-2745-B321-1928596F2509}" type="presParOf" srcId="{9DAAD1A4-FA10-9E4A-BD30-8619680E83A4}" destId="{00F976CA-23B7-1949-A1DC-AEF4396ED33D}" srcOrd="0" destOrd="0" presId="urn:microsoft.com/office/officeart/2005/8/layout/process4"/>
    <dgm:cxn modelId="{CFACC45B-0E69-DC42-B32F-5A8B3584599A}" type="presParOf" srcId="{EE075BBB-F69B-0C49-8DB4-3D21C7283402}" destId="{A04A9EE9-5F64-F745-B83B-EB13551379CD}" srcOrd="1" destOrd="0" presId="urn:microsoft.com/office/officeart/2005/8/layout/process4"/>
    <dgm:cxn modelId="{21A727CC-F92A-094B-AD71-DCC6472A7274}" type="presParOf" srcId="{EE075BBB-F69B-0C49-8DB4-3D21C7283402}" destId="{BB531885-E355-2447-B25A-AE1F15B57113}" srcOrd="2" destOrd="0" presId="urn:microsoft.com/office/officeart/2005/8/layout/process4"/>
    <dgm:cxn modelId="{5061E201-9D86-F741-8D49-4CD4083C6242}" type="presParOf" srcId="{BB531885-E355-2447-B25A-AE1F15B57113}" destId="{932D4F4A-EBED-A648-804B-356D07EDBFA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BE291F-4726-AB45-A47F-33E9C1C962E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1956E1B-E24C-4647-BCD4-D783CEF95409}">
      <dgm:prSet/>
      <dgm:spPr/>
      <dgm:t>
        <a:bodyPr/>
        <a:lstStyle/>
        <a:p>
          <a:r>
            <a:rPr lang="en-US" b="0" i="1" dirty="0"/>
            <a:t>First time applicants m</a:t>
          </a:r>
          <a:r>
            <a:rPr lang="en-US" b="0" i="0" dirty="0"/>
            <a:t>ust submit a separate application at </a:t>
          </a:r>
          <a:r>
            <a:rPr lang="en-US" b="0" i="0" dirty="0">
              <a:hlinkClick xmlns:r="http://schemas.openxmlformats.org/officeDocument/2006/relationships" r:id="rId1">
                <a:extLst>
                  <a:ext uri="{A12FA001-AC4F-418D-AE19-62706E023703}">
                    <ahyp:hlinkClr xmlns:ahyp="http://schemas.microsoft.com/office/drawing/2018/hyperlinkcolor" val="tx"/>
                  </a:ext>
                </a:extLst>
              </a:hlinkClick>
            </a:rPr>
            <a:t>chafee.csac.ca.gov</a:t>
          </a:r>
          <a:r>
            <a:rPr lang="en-US" b="0" i="0" dirty="0"/>
            <a:t> </a:t>
          </a:r>
          <a:endParaRPr lang="en-US" dirty="0"/>
        </a:p>
      </dgm:t>
    </dgm:pt>
    <dgm:pt modelId="{3E7A62B1-FAE2-6D4F-A280-BF5048E4ECA7}" type="parTrans" cxnId="{6A6A58AD-35E1-7F4C-9B34-D199EA97FFA2}">
      <dgm:prSet/>
      <dgm:spPr/>
      <dgm:t>
        <a:bodyPr/>
        <a:lstStyle/>
        <a:p>
          <a:endParaRPr lang="en-US"/>
        </a:p>
      </dgm:t>
    </dgm:pt>
    <dgm:pt modelId="{F4682463-A14E-D941-B5C4-1ED44CA91E29}" type="sibTrans" cxnId="{6A6A58AD-35E1-7F4C-9B34-D199EA97FFA2}">
      <dgm:prSet/>
      <dgm:spPr/>
      <dgm:t>
        <a:bodyPr/>
        <a:lstStyle/>
        <a:p>
          <a:endParaRPr lang="en-US"/>
        </a:p>
      </dgm:t>
    </dgm:pt>
    <dgm:pt modelId="{8C6D18D6-21D0-834E-9DD3-66E2F8A42BB5}">
      <dgm:prSet/>
      <dgm:spPr/>
      <dgm:t>
        <a:bodyPr/>
        <a:lstStyle/>
        <a:p>
          <a:r>
            <a:rPr lang="en-US" b="0" i="0" dirty="0"/>
            <a:t>Up to </a:t>
          </a:r>
          <a:r>
            <a:rPr lang="en-US" b="1" i="0" dirty="0"/>
            <a:t>$5,000 </a:t>
          </a:r>
          <a:r>
            <a:rPr lang="en-US" b="0" i="0" dirty="0"/>
            <a:t>for up to </a:t>
          </a:r>
          <a:r>
            <a:rPr lang="en-US" b="1" i="0" dirty="0"/>
            <a:t>5 years </a:t>
          </a:r>
          <a:r>
            <a:rPr lang="en-US" b="0" i="0" dirty="0"/>
            <a:t>(whether or not consecutive) up until the </a:t>
          </a:r>
          <a:r>
            <a:rPr lang="en-US" b="1" i="0" dirty="0"/>
            <a:t>age of 26</a:t>
          </a:r>
          <a:endParaRPr lang="en-US" b="1" dirty="0"/>
        </a:p>
      </dgm:t>
    </dgm:pt>
    <dgm:pt modelId="{89BB09F9-CAB9-8549-ADE0-29F100AF3E85}" type="parTrans" cxnId="{A991D79E-771C-C24D-B5D7-A227DF10B2BE}">
      <dgm:prSet/>
      <dgm:spPr/>
      <dgm:t>
        <a:bodyPr/>
        <a:lstStyle/>
        <a:p>
          <a:endParaRPr lang="en-US"/>
        </a:p>
      </dgm:t>
    </dgm:pt>
    <dgm:pt modelId="{47267724-E060-B44A-8484-FC4276A559FA}" type="sibTrans" cxnId="{A991D79E-771C-C24D-B5D7-A227DF10B2BE}">
      <dgm:prSet/>
      <dgm:spPr/>
      <dgm:t>
        <a:bodyPr/>
        <a:lstStyle/>
        <a:p>
          <a:endParaRPr lang="en-US"/>
        </a:p>
      </dgm:t>
    </dgm:pt>
    <dgm:pt modelId="{866E4C70-6909-7E4B-9849-3582293C2F81}">
      <dgm:prSet/>
      <dgm:spPr/>
      <dgm:t>
        <a:bodyPr/>
        <a:lstStyle/>
        <a:p>
          <a:r>
            <a:rPr lang="en-US" b="0" i="0" dirty="0"/>
            <a:t>Can be used in-state and out-of-state at colleges &amp; CTE programs. </a:t>
          </a:r>
          <a:endParaRPr lang="en-US" dirty="0"/>
        </a:p>
      </dgm:t>
    </dgm:pt>
    <dgm:pt modelId="{41D959E5-4B2E-BF4D-A9DE-88071689B2EE}" type="parTrans" cxnId="{E28C27D8-74EC-0448-92F3-71EEC10DC407}">
      <dgm:prSet/>
      <dgm:spPr/>
      <dgm:t>
        <a:bodyPr/>
        <a:lstStyle/>
        <a:p>
          <a:endParaRPr lang="en-US"/>
        </a:p>
      </dgm:t>
    </dgm:pt>
    <dgm:pt modelId="{DE493320-C325-674A-9B39-CF5E2FE2D92D}" type="sibTrans" cxnId="{E28C27D8-74EC-0448-92F3-71EEC10DC407}">
      <dgm:prSet/>
      <dgm:spPr/>
      <dgm:t>
        <a:bodyPr/>
        <a:lstStyle/>
        <a:p>
          <a:endParaRPr lang="en-US"/>
        </a:p>
      </dgm:t>
    </dgm:pt>
    <dgm:pt modelId="{EA1F5655-FD65-5A42-A9FD-42F3A12A6AAD}">
      <dgm:prSet/>
      <dgm:spPr>
        <a:solidFill>
          <a:schemeClr val="accent6"/>
        </a:solidFill>
      </dgm:spPr>
      <dgm:t>
        <a:bodyPr/>
        <a:lstStyle/>
        <a:p>
          <a:r>
            <a:rPr lang="en-US" dirty="0"/>
            <a:t>Must be a dependent or ward of the court at least one day between the ages of 16-18. </a:t>
          </a:r>
        </a:p>
      </dgm:t>
    </dgm:pt>
    <dgm:pt modelId="{22737AB2-6875-A248-9FBB-BFFF24DA30A0}" type="parTrans" cxnId="{9A40ADC5-F13F-5B40-901F-5D5B565B8DC3}">
      <dgm:prSet/>
      <dgm:spPr/>
      <dgm:t>
        <a:bodyPr/>
        <a:lstStyle/>
        <a:p>
          <a:endParaRPr lang="en-US"/>
        </a:p>
      </dgm:t>
    </dgm:pt>
    <dgm:pt modelId="{48A50932-9BB8-C841-AC68-20A9AA76217C}" type="sibTrans" cxnId="{9A40ADC5-F13F-5B40-901F-5D5B565B8DC3}">
      <dgm:prSet/>
      <dgm:spPr/>
      <dgm:t>
        <a:bodyPr/>
        <a:lstStyle/>
        <a:p>
          <a:endParaRPr lang="en-US"/>
        </a:p>
      </dgm:t>
    </dgm:pt>
    <dgm:pt modelId="{E4DF658B-C687-1346-9B75-AC5BF055AFC5}" type="pres">
      <dgm:prSet presAssocID="{77BE291F-4726-AB45-A47F-33E9C1C962E5}" presName="linear" presStyleCnt="0">
        <dgm:presLayoutVars>
          <dgm:animLvl val="lvl"/>
          <dgm:resizeHandles val="exact"/>
        </dgm:presLayoutVars>
      </dgm:prSet>
      <dgm:spPr/>
    </dgm:pt>
    <dgm:pt modelId="{FDEE2205-4A81-8A42-9560-534DF44216E4}" type="pres">
      <dgm:prSet presAssocID="{8C6D18D6-21D0-834E-9DD3-66E2F8A42BB5}" presName="parentText" presStyleLbl="node1" presStyleIdx="0" presStyleCnt="4" custLinFactNeighborX="0" custLinFactNeighborY="63500">
        <dgm:presLayoutVars>
          <dgm:chMax val="0"/>
          <dgm:bulletEnabled val="1"/>
        </dgm:presLayoutVars>
      </dgm:prSet>
      <dgm:spPr/>
    </dgm:pt>
    <dgm:pt modelId="{3658AD31-7863-3040-92D8-14473B4D4161}" type="pres">
      <dgm:prSet presAssocID="{47267724-E060-B44A-8484-FC4276A559FA}" presName="spacer" presStyleCnt="0"/>
      <dgm:spPr/>
    </dgm:pt>
    <dgm:pt modelId="{6B94A8D0-293A-5D49-B9FF-B482299AE75B}" type="pres">
      <dgm:prSet presAssocID="{866E4C70-6909-7E4B-9849-3582293C2F81}" presName="parentText" presStyleLbl="node1" presStyleIdx="1" presStyleCnt="4">
        <dgm:presLayoutVars>
          <dgm:chMax val="0"/>
          <dgm:bulletEnabled val="1"/>
        </dgm:presLayoutVars>
      </dgm:prSet>
      <dgm:spPr/>
    </dgm:pt>
    <dgm:pt modelId="{C329587B-1FD4-F340-9BFD-9C486003C093}" type="pres">
      <dgm:prSet presAssocID="{DE493320-C325-674A-9B39-CF5E2FE2D92D}" presName="spacer" presStyleCnt="0"/>
      <dgm:spPr/>
    </dgm:pt>
    <dgm:pt modelId="{4798204D-530A-2942-B095-F87D2900430B}" type="pres">
      <dgm:prSet presAssocID="{EA1F5655-FD65-5A42-A9FD-42F3A12A6AAD}" presName="parentText" presStyleLbl="node1" presStyleIdx="2" presStyleCnt="4">
        <dgm:presLayoutVars>
          <dgm:chMax val="0"/>
          <dgm:bulletEnabled val="1"/>
        </dgm:presLayoutVars>
      </dgm:prSet>
      <dgm:spPr/>
    </dgm:pt>
    <dgm:pt modelId="{4ADA6F36-D60B-C54C-BBF5-3BD85005BDA5}" type="pres">
      <dgm:prSet presAssocID="{48A50932-9BB8-C841-AC68-20A9AA76217C}" presName="spacer" presStyleCnt="0"/>
      <dgm:spPr/>
    </dgm:pt>
    <dgm:pt modelId="{D3E06910-E3E2-864D-AB87-03EE8CC905D2}" type="pres">
      <dgm:prSet presAssocID="{71956E1B-E24C-4647-BCD4-D783CEF95409}" presName="parentText" presStyleLbl="node1" presStyleIdx="3" presStyleCnt="4">
        <dgm:presLayoutVars>
          <dgm:chMax val="0"/>
          <dgm:bulletEnabled val="1"/>
        </dgm:presLayoutVars>
      </dgm:prSet>
      <dgm:spPr/>
    </dgm:pt>
  </dgm:ptLst>
  <dgm:cxnLst>
    <dgm:cxn modelId="{97794502-C73A-F741-A076-F2FE897D6C88}" type="presOf" srcId="{8C6D18D6-21D0-834E-9DD3-66E2F8A42BB5}" destId="{FDEE2205-4A81-8A42-9560-534DF44216E4}" srcOrd="0" destOrd="0" presId="urn:microsoft.com/office/officeart/2005/8/layout/vList2"/>
    <dgm:cxn modelId="{853D118D-D87B-E84A-B08E-A4CD331807DA}" type="presOf" srcId="{71956E1B-E24C-4647-BCD4-D783CEF95409}" destId="{D3E06910-E3E2-864D-AB87-03EE8CC905D2}" srcOrd="0" destOrd="0" presId="urn:microsoft.com/office/officeart/2005/8/layout/vList2"/>
    <dgm:cxn modelId="{A991D79E-771C-C24D-B5D7-A227DF10B2BE}" srcId="{77BE291F-4726-AB45-A47F-33E9C1C962E5}" destId="{8C6D18D6-21D0-834E-9DD3-66E2F8A42BB5}" srcOrd="0" destOrd="0" parTransId="{89BB09F9-CAB9-8549-ADE0-29F100AF3E85}" sibTransId="{47267724-E060-B44A-8484-FC4276A559FA}"/>
    <dgm:cxn modelId="{6A6A58AD-35E1-7F4C-9B34-D199EA97FFA2}" srcId="{77BE291F-4726-AB45-A47F-33E9C1C962E5}" destId="{71956E1B-E24C-4647-BCD4-D783CEF95409}" srcOrd="3" destOrd="0" parTransId="{3E7A62B1-FAE2-6D4F-A280-BF5048E4ECA7}" sibTransId="{F4682463-A14E-D941-B5C4-1ED44CA91E29}"/>
    <dgm:cxn modelId="{9A40ADC5-F13F-5B40-901F-5D5B565B8DC3}" srcId="{77BE291F-4726-AB45-A47F-33E9C1C962E5}" destId="{EA1F5655-FD65-5A42-A9FD-42F3A12A6AAD}" srcOrd="2" destOrd="0" parTransId="{22737AB2-6875-A248-9FBB-BFFF24DA30A0}" sibTransId="{48A50932-9BB8-C841-AC68-20A9AA76217C}"/>
    <dgm:cxn modelId="{7F52A3CF-49F8-724A-9537-A2A09E7458FE}" type="presOf" srcId="{EA1F5655-FD65-5A42-A9FD-42F3A12A6AAD}" destId="{4798204D-530A-2942-B095-F87D2900430B}" srcOrd="0" destOrd="0" presId="urn:microsoft.com/office/officeart/2005/8/layout/vList2"/>
    <dgm:cxn modelId="{89B518D0-8C27-2E41-B850-D5C28B2C231A}" type="presOf" srcId="{866E4C70-6909-7E4B-9849-3582293C2F81}" destId="{6B94A8D0-293A-5D49-B9FF-B482299AE75B}" srcOrd="0" destOrd="0" presId="urn:microsoft.com/office/officeart/2005/8/layout/vList2"/>
    <dgm:cxn modelId="{D94102D3-D364-E841-8D87-470D4FD71D88}" type="presOf" srcId="{77BE291F-4726-AB45-A47F-33E9C1C962E5}" destId="{E4DF658B-C687-1346-9B75-AC5BF055AFC5}" srcOrd="0" destOrd="0" presId="urn:microsoft.com/office/officeart/2005/8/layout/vList2"/>
    <dgm:cxn modelId="{E28C27D8-74EC-0448-92F3-71EEC10DC407}" srcId="{77BE291F-4726-AB45-A47F-33E9C1C962E5}" destId="{866E4C70-6909-7E4B-9849-3582293C2F81}" srcOrd="1" destOrd="0" parTransId="{41D959E5-4B2E-BF4D-A9DE-88071689B2EE}" sibTransId="{DE493320-C325-674A-9B39-CF5E2FE2D92D}"/>
    <dgm:cxn modelId="{83E144CD-6051-6E4E-B1F3-3634E5151F5D}" type="presParOf" srcId="{E4DF658B-C687-1346-9B75-AC5BF055AFC5}" destId="{FDEE2205-4A81-8A42-9560-534DF44216E4}" srcOrd="0" destOrd="0" presId="urn:microsoft.com/office/officeart/2005/8/layout/vList2"/>
    <dgm:cxn modelId="{47B64A87-05C2-F041-8BC2-FDB8D2903F58}" type="presParOf" srcId="{E4DF658B-C687-1346-9B75-AC5BF055AFC5}" destId="{3658AD31-7863-3040-92D8-14473B4D4161}" srcOrd="1" destOrd="0" presId="urn:microsoft.com/office/officeart/2005/8/layout/vList2"/>
    <dgm:cxn modelId="{BD683229-8F02-D243-B4AB-CC51F4500CE9}" type="presParOf" srcId="{E4DF658B-C687-1346-9B75-AC5BF055AFC5}" destId="{6B94A8D0-293A-5D49-B9FF-B482299AE75B}" srcOrd="2" destOrd="0" presId="urn:microsoft.com/office/officeart/2005/8/layout/vList2"/>
    <dgm:cxn modelId="{952E8954-4903-B746-B3C5-D17BEC92A33E}" type="presParOf" srcId="{E4DF658B-C687-1346-9B75-AC5BF055AFC5}" destId="{C329587B-1FD4-F340-9BFD-9C486003C093}" srcOrd="3" destOrd="0" presId="urn:microsoft.com/office/officeart/2005/8/layout/vList2"/>
    <dgm:cxn modelId="{AC53B0B0-2C65-B248-B5E8-AAE676818F39}" type="presParOf" srcId="{E4DF658B-C687-1346-9B75-AC5BF055AFC5}" destId="{4798204D-530A-2942-B095-F87D2900430B}" srcOrd="4" destOrd="0" presId="urn:microsoft.com/office/officeart/2005/8/layout/vList2"/>
    <dgm:cxn modelId="{776483EB-1044-F04F-BAAB-BE96F11F3A63}" type="presParOf" srcId="{E4DF658B-C687-1346-9B75-AC5BF055AFC5}" destId="{4ADA6F36-D60B-C54C-BBF5-3BD85005BDA5}" srcOrd="5" destOrd="0" presId="urn:microsoft.com/office/officeart/2005/8/layout/vList2"/>
    <dgm:cxn modelId="{0BE03C8B-A194-0344-84DF-9F730072C2EA}" type="presParOf" srcId="{E4DF658B-C687-1346-9B75-AC5BF055AFC5}" destId="{D3E06910-E3E2-864D-AB87-03EE8CC905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B3CEE5-9F84-1747-A97A-65557DEC847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F19244C-2859-0347-AE41-00368759C5D3}">
      <dgm:prSet/>
      <dgm:spPr>
        <a:solidFill>
          <a:schemeClr val="accent6"/>
        </a:solidFill>
      </dgm:spPr>
      <dgm:t>
        <a:bodyPr/>
        <a:lstStyle/>
        <a:p>
          <a:r>
            <a:rPr lang="en-US" dirty="0"/>
            <a:t>Encourage youth to check off the “foster youth” box to get connected to resources when applying to community college</a:t>
          </a:r>
        </a:p>
      </dgm:t>
    </dgm:pt>
    <dgm:pt modelId="{8149A8CD-403F-5344-9EFD-BE2EF92B7D80}" type="parTrans" cxnId="{249FB16C-4C29-8846-ADD9-EA8FB45BD237}">
      <dgm:prSet/>
      <dgm:spPr/>
      <dgm:t>
        <a:bodyPr/>
        <a:lstStyle/>
        <a:p>
          <a:endParaRPr lang="en-US"/>
        </a:p>
      </dgm:t>
    </dgm:pt>
    <dgm:pt modelId="{5AFD6DA3-3D78-FA4D-B2D8-9F68D17D2D32}" type="sibTrans" cxnId="{249FB16C-4C29-8846-ADD9-EA8FB45BD237}">
      <dgm:prSet/>
      <dgm:spPr/>
      <dgm:t>
        <a:bodyPr/>
        <a:lstStyle/>
        <a:p>
          <a:endParaRPr lang="en-US"/>
        </a:p>
      </dgm:t>
    </dgm:pt>
    <dgm:pt modelId="{98BF4414-004C-7B41-AA8C-3004E15C339B}">
      <dgm:prSet/>
      <dgm:spPr>
        <a:solidFill>
          <a:schemeClr val="accent5"/>
        </a:solidFill>
      </dgm:spPr>
      <dgm:t>
        <a:bodyPr/>
        <a:lstStyle/>
        <a:p>
          <a:r>
            <a:rPr lang="en-US" dirty="0"/>
            <a:t>Application fee waiver at up to 4 CSU’s and 4 UC’s  </a:t>
          </a:r>
        </a:p>
      </dgm:t>
    </dgm:pt>
    <dgm:pt modelId="{8C736D05-88B3-7C44-8801-87885903DE1F}" type="parTrans" cxnId="{E3385660-22DB-784E-9F23-CDFA0F2890DE}">
      <dgm:prSet/>
      <dgm:spPr/>
      <dgm:t>
        <a:bodyPr/>
        <a:lstStyle/>
        <a:p>
          <a:endParaRPr lang="en-US"/>
        </a:p>
      </dgm:t>
    </dgm:pt>
    <dgm:pt modelId="{23B2CB44-05A5-B54D-84EC-9C13890A9E9D}" type="sibTrans" cxnId="{E3385660-22DB-784E-9F23-CDFA0F2890DE}">
      <dgm:prSet/>
      <dgm:spPr/>
      <dgm:t>
        <a:bodyPr/>
        <a:lstStyle/>
        <a:p>
          <a:endParaRPr lang="en-US"/>
        </a:p>
      </dgm:t>
    </dgm:pt>
    <dgm:pt modelId="{95428435-A3F3-0B49-B49D-4D361321E772}" type="pres">
      <dgm:prSet presAssocID="{34B3CEE5-9F84-1747-A97A-65557DEC8479}" presName="linearFlow" presStyleCnt="0">
        <dgm:presLayoutVars>
          <dgm:dir/>
          <dgm:resizeHandles val="exact"/>
        </dgm:presLayoutVars>
      </dgm:prSet>
      <dgm:spPr/>
    </dgm:pt>
    <dgm:pt modelId="{F0DD5E53-6053-F94E-BDCC-67B4AF0ABB22}" type="pres">
      <dgm:prSet presAssocID="{6F19244C-2859-0347-AE41-00368759C5D3}" presName="composite" presStyleCnt="0"/>
      <dgm:spPr/>
    </dgm:pt>
    <dgm:pt modelId="{EB7A212E-CCCE-3F49-B242-2923B82D5D6F}" type="pres">
      <dgm:prSet presAssocID="{6F19244C-2859-0347-AE41-00368759C5D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CE9DAE4-D1F3-7841-8061-467D149F25F8}" type="pres">
      <dgm:prSet presAssocID="{6F19244C-2859-0347-AE41-00368759C5D3}" presName="txShp" presStyleLbl="node1" presStyleIdx="0" presStyleCnt="2">
        <dgm:presLayoutVars>
          <dgm:bulletEnabled val="1"/>
        </dgm:presLayoutVars>
      </dgm:prSet>
      <dgm:spPr/>
    </dgm:pt>
    <dgm:pt modelId="{DC2E5A48-F92A-5242-A273-A742AEC8783D}" type="pres">
      <dgm:prSet presAssocID="{5AFD6DA3-3D78-FA4D-B2D8-9F68D17D2D32}" presName="spacing" presStyleCnt="0"/>
      <dgm:spPr/>
    </dgm:pt>
    <dgm:pt modelId="{36571D0E-896F-F34C-B943-4A9BBABD3CE9}" type="pres">
      <dgm:prSet presAssocID="{98BF4414-004C-7B41-AA8C-3004E15C339B}" presName="composite" presStyleCnt="0"/>
      <dgm:spPr/>
    </dgm:pt>
    <dgm:pt modelId="{01070999-A71E-E14C-8F9F-259E268C792B}" type="pres">
      <dgm:prSet presAssocID="{98BF4414-004C-7B41-AA8C-3004E15C339B}"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F7FF8D10-56A4-8549-B1D7-FDBDDD2B457D}" type="pres">
      <dgm:prSet presAssocID="{98BF4414-004C-7B41-AA8C-3004E15C339B}" presName="txShp" presStyleLbl="node1" presStyleIdx="1" presStyleCnt="2">
        <dgm:presLayoutVars>
          <dgm:bulletEnabled val="1"/>
        </dgm:presLayoutVars>
      </dgm:prSet>
      <dgm:spPr/>
    </dgm:pt>
  </dgm:ptLst>
  <dgm:cxnLst>
    <dgm:cxn modelId="{7CACB62E-E7F5-BB44-B9BB-8E2BD3EA77D2}" type="presOf" srcId="{34B3CEE5-9F84-1747-A97A-65557DEC8479}" destId="{95428435-A3F3-0B49-B49D-4D361321E772}" srcOrd="0" destOrd="0" presId="urn:microsoft.com/office/officeart/2005/8/layout/vList3"/>
    <dgm:cxn modelId="{E3385660-22DB-784E-9F23-CDFA0F2890DE}" srcId="{34B3CEE5-9F84-1747-A97A-65557DEC8479}" destId="{98BF4414-004C-7B41-AA8C-3004E15C339B}" srcOrd="1" destOrd="0" parTransId="{8C736D05-88B3-7C44-8801-87885903DE1F}" sibTransId="{23B2CB44-05A5-B54D-84EC-9C13890A9E9D}"/>
    <dgm:cxn modelId="{249FB16C-4C29-8846-ADD9-EA8FB45BD237}" srcId="{34B3CEE5-9F84-1747-A97A-65557DEC8479}" destId="{6F19244C-2859-0347-AE41-00368759C5D3}" srcOrd="0" destOrd="0" parTransId="{8149A8CD-403F-5344-9EFD-BE2EF92B7D80}" sibTransId="{5AFD6DA3-3D78-FA4D-B2D8-9F68D17D2D32}"/>
    <dgm:cxn modelId="{BAA83E8C-0310-9C49-B511-D131A88AD639}" type="presOf" srcId="{6F19244C-2859-0347-AE41-00368759C5D3}" destId="{5CE9DAE4-D1F3-7841-8061-467D149F25F8}" srcOrd="0" destOrd="0" presId="urn:microsoft.com/office/officeart/2005/8/layout/vList3"/>
    <dgm:cxn modelId="{CCCE79D3-ECF0-C745-9F28-44BA54AC6E2D}" type="presOf" srcId="{98BF4414-004C-7B41-AA8C-3004E15C339B}" destId="{F7FF8D10-56A4-8549-B1D7-FDBDDD2B457D}" srcOrd="0" destOrd="0" presId="urn:microsoft.com/office/officeart/2005/8/layout/vList3"/>
    <dgm:cxn modelId="{E44D411E-21AD-5D49-B368-E83C9C809D4F}" type="presParOf" srcId="{95428435-A3F3-0B49-B49D-4D361321E772}" destId="{F0DD5E53-6053-F94E-BDCC-67B4AF0ABB22}" srcOrd="0" destOrd="0" presId="urn:microsoft.com/office/officeart/2005/8/layout/vList3"/>
    <dgm:cxn modelId="{17999809-91E3-9E46-9AB6-C931927F13B6}" type="presParOf" srcId="{F0DD5E53-6053-F94E-BDCC-67B4AF0ABB22}" destId="{EB7A212E-CCCE-3F49-B242-2923B82D5D6F}" srcOrd="0" destOrd="0" presId="urn:microsoft.com/office/officeart/2005/8/layout/vList3"/>
    <dgm:cxn modelId="{D39869A5-A038-9E4C-A3F4-83D14F5CA4BE}" type="presParOf" srcId="{F0DD5E53-6053-F94E-BDCC-67B4AF0ABB22}" destId="{5CE9DAE4-D1F3-7841-8061-467D149F25F8}" srcOrd="1" destOrd="0" presId="urn:microsoft.com/office/officeart/2005/8/layout/vList3"/>
    <dgm:cxn modelId="{1FB0FC22-87FB-1C4F-9D6D-BABC4ACCA5A8}" type="presParOf" srcId="{95428435-A3F3-0B49-B49D-4D361321E772}" destId="{DC2E5A48-F92A-5242-A273-A742AEC8783D}" srcOrd="1" destOrd="0" presId="urn:microsoft.com/office/officeart/2005/8/layout/vList3"/>
    <dgm:cxn modelId="{73AB647B-490C-9349-A754-F42E2D806C8D}" type="presParOf" srcId="{95428435-A3F3-0B49-B49D-4D361321E772}" destId="{36571D0E-896F-F34C-B943-4A9BBABD3CE9}" srcOrd="2" destOrd="0" presId="urn:microsoft.com/office/officeart/2005/8/layout/vList3"/>
    <dgm:cxn modelId="{BD87F6AC-D736-664E-A953-C96F37A40EDC}" type="presParOf" srcId="{36571D0E-896F-F34C-B943-4A9BBABD3CE9}" destId="{01070999-A71E-E14C-8F9F-259E268C792B}" srcOrd="0" destOrd="0" presId="urn:microsoft.com/office/officeart/2005/8/layout/vList3"/>
    <dgm:cxn modelId="{773BEF62-6697-0548-8CCA-89C12833AA92}" type="presParOf" srcId="{36571D0E-896F-F34C-B943-4A9BBABD3CE9}" destId="{F7FF8D10-56A4-8549-B1D7-FDBDDD2B457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6BB8BB-FED0-D54F-943D-BE60FACC313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D27F9A3-244A-634B-AD70-52FD35A1E76B}">
      <dgm:prSet custT="1"/>
      <dgm:spPr>
        <a:solidFill>
          <a:schemeClr val="accent5"/>
        </a:solidFill>
      </dgm:spPr>
      <dgm:t>
        <a:bodyPr/>
        <a:lstStyle/>
        <a:p>
          <a:r>
            <a:rPr lang="en-US" sz="4000" dirty="0"/>
            <a:t>Waives the cost of course fees</a:t>
          </a:r>
        </a:p>
      </dgm:t>
    </dgm:pt>
    <dgm:pt modelId="{3BB067F3-7692-434E-B538-710EC14A31ED}" type="parTrans" cxnId="{1A212292-BED9-6949-96D7-F9F25614E246}">
      <dgm:prSet/>
      <dgm:spPr/>
      <dgm:t>
        <a:bodyPr/>
        <a:lstStyle/>
        <a:p>
          <a:endParaRPr lang="en-US"/>
        </a:p>
      </dgm:t>
    </dgm:pt>
    <dgm:pt modelId="{125A3B1C-9AE4-4C41-9329-215890A3E783}" type="sibTrans" cxnId="{1A212292-BED9-6949-96D7-F9F25614E246}">
      <dgm:prSet/>
      <dgm:spPr/>
      <dgm:t>
        <a:bodyPr/>
        <a:lstStyle/>
        <a:p>
          <a:endParaRPr lang="en-US"/>
        </a:p>
      </dgm:t>
    </dgm:pt>
    <dgm:pt modelId="{D4D14C5E-C28D-2845-AC46-E7C35B13A958}">
      <dgm:prSet custT="1"/>
      <dgm:spPr>
        <a:solidFill>
          <a:schemeClr val="accent6"/>
        </a:solidFill>
      </dgm:spPr>
      <dgm:t>
        <a:bodyPr/>
        <a:lstStyle/>
        <a:p>
          <a:r>
            <a:rPr lang="en-US" sz="4000" dirty="0"/>
            <a:t>Foster youth can maintain this fee waiver regardless of academic performance</a:t>
          </a:r>
        </a:p>
      </dgm:t>
    </dgm:pt>
    <dgm:pt modelId="{BBFAF2A2-FC09-2A4E-BC75-B1C670AEC6B6}" type="parTrans" cxnId="{195163C4-FE1D-2A47-A12F-F70C7F226F60}">
      <dgm:prSet/>
      <dgm:spPr/>
      <dgm:t>
        <a:bodyPr/>
        <a:lstStyle/>
        <a:p>
          <a:endParaRPr lang="en-US"/>
        </a:p>
      </dgm:t>
    </dgm:pt>
    <dgm:pt modelId="{5357ACB8-2FF4-9544-AE55-7605C6F4ED8E}" type="sibTrans" cxnId="{195163C4-FE1D-2A47-A12F-F70C7F226F60}">
      <dgm:prSet/>
      <dgm:spPr/>
      <dgm:t>
        <a:bodyPr/>
        <a:lstStyle/>
        <a:p>
          <a:endParaRPr lang="en-US"/>
        </a:p>
      </dgm:t>
    </dgm:pt>
    <dgm:pt modelId="{016B51E5-5070-B14A-AE93-FC5FE63530CA}" type="pres">
      <dgm:prSet presAssocID="{BC6BB8BB-FED0-D54F-943D-BE60FACC313E}" presName="diagram" presStyleCnt="0">
        <dgm:presLayoutVars>
          <dgm:dir/>
          <dgm:resizeHandles val="exact"/>
        </dgm:presLayoutVars>
      </dgm:prSet>
      <dgm:spPr/>
    </dgm:pt>
    <dgm:pt modelId="{F0C7D975-840F-CB44-BC4B-7F55E90CBF99}" type="pres">
      <dgm:prSet presAssocID="{DD27F9A3-244A-634B-AD70-52FD35A1E76B}" presName="node" presStyleLbl="node1" presStyleIdx="0" presStyleCnt="2">
        <dgm:presLayoutVars>
          <dgm:bulletEnabled val="1"/>
        </dgm:presLayoutVars>
      </dgm:prSet>
      <dgm:spPr/>
    </dgm:pt>
    <dgm:pt modelId="{433D78A6-7F9C-0440-B6C0-797E8F932F28}" type="pres">
      <dgm:prSet presAssocID="{125A3B1C-9AE4-4C41-9329-215890A3E783}" presName="sibTrans" presStyleCnt="0"/>
      <dgm:spPr/>
    </dgm:pt>
    <dgm:pt modelId="{2CD5045E-BA3E-0F49-A7ED-F69E34CB991D}" type="pres">
      <dgm:prSet presAssocID="{D4D14C5E-C28D-2845-AC46-E7C35B13A958}" presName="node" presStyleLbl="node1" presStyleIdx="1" presStyleCnt="2">
        <dgm:presLayoutVars>
          <dgm:bulletEnabled val="1"/>
        </dgm:presLayoutVars>
      </dgm:prSet>
      <dgm:spPr/>
    </dgm:pt>
  </dgm:ptLst>
  <dgm:cxnLst>
    <dgm:cxn modelId="{59ED972F-A804-134E-BBE1-973F06047F50}" type="presOf" srcId="{BC6BB8BB-FED0-D54F-943D-BE60FACC313E}" destId="{016B51E5-5070-B14A-AE93-FC5FE63530CA}" srcOrd="0" destOrd="0" presId="urn:microsoft.com/office/officeart/2005/8/layout/default"/>
    <dgm:cxn modelId="{08060E73-2E79-CE45-A916-F2CA8E656669}" type="presOf" srcId="{DD27F9A3-244A-634B-AD70-52FD35A1E76B}" destId="{F0C7D975-840F-CB44-BC4B-7F55E90CBF99}" srcOrd="0" destOrd="0" presId="urn:microsoft.com/office/officeart/2005/8/layout/default"/>
    <dgm:cxn modelId="{1A212292-BED9-6949-96D7-F9F25614E246}" srcId="{BC6BB8BB-FED0-D54F-943D-BE60FACC313E}" destId="{DD27F9A3-244A-634B-AD70-52FD35A1E76B}" srcOrd="0" destOrd="0" parTransId="{3BB067F3-7692-434E-B538-710EC14A31ED}" sibTransId="{125A3B1C-9AE4-4C41-9329-215890A3E783}"/>
    <dgm:cxn modelId="{195163C4-FE1D-2A47-A12F-F70C7F226F60}" srcId="{BC6BB8BB-FED0-D54F-943D-BE60FACC313E}" destId="{D4D14C5E-C28D-2845-AC46-E7C35B13A958}" srcOrd="1" destOrd="0" parTransId="{BBFAF2A2-FC09-2A4E-BC75-B1C670AEC6B6}" sibTransId="{5357ACB8-2FF4-9544-AE55-7605C6F4ED8E}"/>
    <dgm:cxn modelId="{3E528CEB-4067-974D-8EF2-89830FE8B3F9}" type="presOf" srcId="{D4D14C5E-C28D-2845-AC46-E7C35B13A958}" destId="{2CD5045E-BA3E-0F49-A7ED-F69E34CB991D}" srcOrd="0" destOrd="0" presId="urn:microsoft.com/office/officeart/2005/8/layout/default"/>
    <dgm:cxn modelId="{DA5848A4-95DE-214E-B775-1F581DF4082E}" type="presParOf" srcId="{016B51E5-5070-B14A-AE93-FC5FE63530CA}" destId="{F0C7D975-840F-CB44-BC4B-7F55E90CBF99}" srcOrd="0" destOrd="0" presId="urn:microsoft.com/office/officeart/2005/8/layout/default"/>
    <dgm:cxn modelId="{F1E73DA3-31A2-0E45-8702-BB6A872835C6}" type="presParOf" srcId="{016B51E5-5070-B14A-AE93-FC5FE63530CA}" destId="{433D78A6-7F9C-0440-B6C0-797E8F932F28}" srcOrd="1" destOrd="0" presId="urn:microsoft.com/office/officeart/2005/8/layout/default"/>
    <dgm:cxn modelId="{B0C9F483-1B17-744E-A7D5-938A3A1F5D3E}" type="presParOf" srcId="{016B51E5-5070-B14A-AE93-FC5FE63530CA}" destId="{2CD5045E-BA3E-0F49-A7ED-F69E34CB991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6BB8BB-FED0-D54F-943D-BE60FACC31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D9BCA70-6F08-C34F-A6D7-E418D2104F8E}">
      <dgm:prSet custT="1"/>
      <dgm:spPr/>
      <dgm:t>
        <a:bodyPr/>
        <a:lstStyle/>
        <a:p>
          <a:r>
            <a:rPr lang="en-US" sz="2800" dirty="0"/>
            <a:t>Must be in foster care on or after their 16</a:t>
          </a:r>
          <a:r>
            <a:rPr lang="en-US" sz="2800" baseline="30000" dirty="0"/>
            <a:t>th</a:t>
          </a:r>
          <a:r>
            <a:rPr lang="en-US" sz="2800" dirty="0"/>
            <a:t> birthday and under the age of 26</a:t>
          </a:r>
        </a:p>
      </dgm:t>
    </dgm:pt>
    <dgm:pt modelId="{5255E92D-34D6-2E49-9E79-794681ABC682}" type="parTrans" cxnId="{98CBBDF6-1D81-1743-BAD9-7DC31097A7F7}">
      <dgm:prSet/>
      <dgm:spPr/>
      <dgm:t>
        <a:bodyPr/>
        <a:lstStyle/>
        <a:p>
          <a:endParaRPr lang="en-US"/>
        </a:p>
      </dgm:t>
    </dgm:pt>
    <dgm:pt modelId="{62A28868-FBB3-CA4B-831C-06F589CEE3FE}" type="sibTrans" cxnId="{98CBBDF6-1D81-1743-BAD9-7DC31097A7F7}">
      <dgm:prSet/>
      <dgm:spPr/>
      <dgm:t>
        <a:bodyPr/>
        <a:lstStyle/>
        <a:p>
          <a:endParaRPr lang="en-US"/>
        </a:p>
      </dgm:t>
    </dgm:pt>
    <dgm:pt modelId="{B142B5B4-CC16-5C4E-A88A-154D0AB6727F}">
      <dgm:prSet custT="1"/>
      <dgm:spPr/>
      <dgm:t>
        <a:bodyPr/>
        <a:lstStyle/>
        <a:p>
          <a:r>
            <a:rPr lang="en-US" sz="2800" dirty="0"/>
            <a:t>Available at community colleges, CSU’s and UC’s. Eligibility at UC’s varies. </a:t>
          </a:r>
        </a:p>
      </dgm:t>
    </dgm:pt>
    <dgm:pt modelId="{D4F04241-B347-E04C-8316-495C1E8EA150}" type="parTrans" cxnId="{05C1EB4B-2B7E-8B4A-A280-198C115C3E32}">
      <dgm:prSet/>
      <dgm:spPr/>
      <dgm:t>
        <a:bodyPr/>
        <a:lstStyle/>
        <a:p>
          <a:endParaRPr lang="en-US"/>
        </a:p>
      </dgm:t>
    </dgm:pt>
    <dgm:pt modelId="{9ED8649A-49F8-3940-A71B-23C60D3CD786}" type="sibTrans" cxnId="{05C1EB4B-2B7E-8B4A-A280-198C115C3E32}">
      <dgm:prSet/>
      <dgm:spPr/>
      <dgm:t>
        <a:bodyPr/>
        <a:lstStyle/>
        <a:p>
          <a:endParaRPr lang="en-US"/>
        </a:p>
      </dgm:t>
    </dgm:pt>
    <dgm:pt modelId="{FE6ADEC0-79EA-4948-A5BE-5B45DBF5CB26}">
      <dgm:prSet custT="1"/>
      <dgm:spPr/>
      <dgm:t>
        <a:bodyPr/>
        <a:lstStyle/>
        <a:p>
          <a:r>
            <a:rPr lang="en-US" sz="2800" dirty="0"/>
            <a:t>At CCC’s, must complete orientation, the assessment process and develop an education plan.</a:t>
          </a:r>
        </a:p>
      </dgm:t>
    </dgm:pt>
    <dgm:pt modelId="{F3EF01E5-8BAD-6646-A66F-C4AFEFDB8A4D}" type="parTrans" cxnId="{8CF6E45B-DFE3-4E4C-9AE4-C5D4168D8725}">
      <dgm:prSet/>
      <dgm:spPr/>
      <dgm:t>
        <a:bodyPr/>
        <a:lstStyle/>
        <a:p>
          <a:endParaRPr lang="en-US"/>
        </a:p>
      </dgm:t>
    </dgm:pt>
    <dgm:pt modelId="{83EA230F-C1BA-674C-AED9-A0C7497F3CA3}" type="sibTrans" cxnId="{8CF6E45B-DFE3-4E4C-9AE4-C5D4168D8725}">
      <dgm:prSet/>
      <dgm:spPr/>
      <dgm:t>
        <a:bodyPr/>
        <a:lstStyle/>
        <a:p>
          <a:endParaRPr lang="en-US"/>
        </a:p>
      </dgm:t>
    </dgm:pt>
    <dgm:pt modelId="{016B51E5-5070-B14A-AE93-FC5FE63530CA}" type="pres">
      <dgm:prSet presAssocID="{BC6BB8BB-FED0-D54F-943D-BE60FACC313E}" presName="diagram" presStyleCnt="0">
        <dgm:presLayoutVars>
          <dgm:dir/>
          <dgm:resizeHandles val="exact"/>
        </dgm:presLayoutVars>
      </dgm:prSet>
      <dgm:spPr/>
    </dgm:pt>
    <dgm:pt modelId="{AB1C7A43-36B6-4B41-BEEF-C07A2B3C3063}" type="pres">
      <dgm:prSet presAssocID="{AD9BCA70-6F08-C34F-A6D7-E418D2104F8E}" presName="node" presStyleLbl="node1" presStyleIdx="0" presStyleCnt="3">
        <dgm:presLayoutVars>
          <dgm:bulletEnabled val="1"/>
        </dgm:presLayoutVars>
      </dgm:prSet>
      <dgm:spPr/>
    </dgm:pt>
    <dgm:pt modelId="{9AC2E7A7-1AB3-D648-8546-892F5436064F}" type="pres">
      <dgm:prSet presAssocID="{62A28868-FBB3-CA4B-831C-06F589CEE3FE}" presName="sibTrans" presStyleCnt="0"/>
      <dgm:spPr/>
    </dgm:pt>
    <dgm:pt modelId="{08D27671-C80A-724C-B57B-A53F2DA37118}" type="pres">
      <dgm:prSet presAssocID="{B142B5B4-CC16-5C4E-A88A-154D0AB6727F}" presName="node" presStyleLbl="node1" presStyleIdx="1" presStyleCnt="3">
        <dgm:presLayoutVars>
          <dgm:bulletEnabled val="1"/>
        </dgm:presLayoutVars>
      </dgm:prSet>
      <dgm:spPr/>
    </dgm:pt>
    <dgm:pt modelId="{8DFE897C-CB8D-4F40-ACDA-33815041C574}" type="pres">
      <dgm:prSet presAssocID="{9ED8649A-49F8-3940-A71B-23C60D3CD786}" presName="sibTrans" presStyleCnt="0"/>
      <dgm:spPr/>
    </dgm:pt>
    <dgm:pt modelId="{264EE229-02FA-7D46-A820-827DE8A121C3}" type="pres">
      <dgm:prSet presAssocID="{FE6ADEC0-79EA-4948-A5BE-5B45DBF5CB26}" presName="node" presStyleLbl="node1" presStyleIdx="2" presStyleCnt="3">
        <dgm:presLayoutVars>
          <dgm:bulletEnabled val="1"/>
        </dgm:presLayoutVars>
      </dgm:prSet>
      <dgm:spPr/>
    </dgm:pt>
  </dgm:ptLst>
  <dgm:cxnLst>
    <dgm:cxn modelId="{9D12F109-F7EA-B545-A535-A6559304C0CD}" type="presOf" srcId="{B142B5B4-CC16-5C4E-A88A-154D0AB6727F}" destId="{08D27671-C80A-724C-B57B-A53F2DA37118}" srcOrd="0" destOrd="0" presId="urn:microsoft.com/office/officeart/2005/8/layout/default"/>
    <dgm:cxn modelId="{491E321F-0CC9-244D-8770-37361B1D2D81}" type="presOf" srcId="{AD9BCA70-6F08-C34F-A6D7-E418D2104F8E}" destId="{AB1C7A43-36B6-4B41-BEEF-C07A2B3C3063}" srcOrd="0" destOrd="0" presId="urn:microsoft.com/office/officeart/2005/8/layout/default"/>
    <dgm:cxn modelId="{59ED972F-A804-134E-BBE1-973F06047F50}" type="presOf" srcId="{BC6BB8BB-FED0-D54F-943D-BE60FACC313E}" destId="{016B51E5-5070-B14A-AE93-FC5FE63530CA}" srcOrd="0" destOrd="0" presId="urn:microsoft.com/office/officeart/2005/8/layout/default"/>
    <dgm:cxn modelId="{05C1EB4B-2B7E-8B4A-A280-198C115C3E32}" srcId="{BC6BB8BB-FED0-D54F-943D-BE60FACC313E}" destId="{B142B5B4-CC16-5C4E-A88A-154D0AB6727F}" srcOrd="1" destOrd="0" parTransId="{D4F04241-B347-E04C-8316-495C1E8EA150}" sibTransId="{9ED8649A-49F8-3940-A71B-23C60D3CD786}"/>
    <dgm:cxn modelId="{8CF6E45B-DFE3-4E4C-9AE4-C5D4168D8725}" srcId="{BC6BB8BB-FED0-D54F-943D-BE60FACC313E}" destId="{FE6ADEC0-79EA-4948-A5BE-5B45DBF5CB26}" srcOrd="2" destOrd="0" parTransId="{F3EF01E5-8BAD-6646-A66F-C4AFEFDB8A4D}" sibTransId="{83EA230F-C1BA-674C-AED9-A0C7497F3CA3}"/>
    <dgm:cxn modelId="{3D670BBF-333B-8F45-8151-09DA0707DA71}" type="presOf" srcId="{FE6ADEC0-79EA-4948-A5BE-5B45DBF5CB26}" destId="{264EE229-02FA-7D46-A820-827DE8A121C3}" srcOrd="0" destOrd="0" presId="urn:microsoft.com/office/officeart/2005/8/layout/default"/>
    <dgm:cxn modelId="{98CBBDF6-1D81-1743-BAD9-7DC31097A7F7}" srcId="{BC6BB8BB-FED0-D54F-943D-BE60FACC313E}" destId="{AD9BCA70-6F08-C34F-A6D7-E418D2104F8E}" srcOrd="0" destOrd="0" parTransId="{5255E92D-34D6-2E49-9E79-794681ABC682}" sibTransId="{62A28868-FBB3-CA4B-831C-06F589CEE3FE}"/>
    <dgm:cxn modelId="{C3CD16C5-24A3-7A48-8268-389A91B65D54}" type="presParOf" srcId="{016B51E5-5070-B14A-AE93-FC5FE63530CA}" destId="{AB1C7A43-36B6-4B41-BEEF-C07A2B3C3063}" srcOrd="0" destOrd="0" presId="urn:microsoft.com/office/officeart/2005/8/layout/default"/>
    <dgm:cxn modelId="{EB7495E6-E98A-C94A-B7D1-6C785026D08E}" type="presParOf" srcId="{016B51E5-5070-B14A-AE93-FC5FE63530CA}" destId="{9AC2E7A7-1AB3-D648-8546-892F5436064F}" srcOrd="1" destOrd="0" presId="urn:microsoft.com/office/officeart/2005/8/layout/default"/>
    <dgm:cxn modelId="{92A23E06-37D3-124F-AF87-FB08F07E4250}" type="presParOf" srcId="{016B51E5-5070-B14A-AE93-FC5FE63530CA}" destId="{08D27671-C80A-724C-B57B-A53F2DA37118}" srcOrd="2" destOrd="0" presId="urn:microsoft.com/office/officeart/2005/8/layout/default"/>
    <dgm:cxn modelId="{D8F5292F-4ADA-984C-B956-004C7459088A}" type="presParOf" srcId="{016B51E5-5070-B14A-AE93-FC5FE63530CA}" destId="{8DFE897C-CB8D-4F40-ACDA-33815041C574}" srcOrd="3" destOrd="0" presId="urn:microsoft.com/office/officeart/2005/8/layout/default"/>
    <dgm:cxn modelId="{82B051C6-1747-BF44-8691-DF93D9866780}" type="presParOf" srcId="{016B51E5-5070-B14A-AE93-FC5FE63530CA}" destId="{264EE229-02FA-7D46-A820-827DE8A121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4680A-5894-0245-8AE9-6D30C74387E8}">
      <dsp:nvSpPr>
        <dsp:cNvPr id="0" name=""/>
        <dsp:cNvSpPr/>
      </dsp:nvSpPr>
      <dsp:spPr>
        <a:xfrm>
          <a:off x="64092" y="0"/>
          <a:ext cx="12015254" cy="488536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EF637-834D-274E-89FD-0D52A4031AF3}">
      <dsp:nvSpPr>
        <dsp:cNvPr id="0" name=""/>
        <dsp:cNvSpPr/>
      </dsp:nvSpPr>
      <dsp:spPr>
        <a:xfrm>
          <a:off x="4114" y="1345399"/>
          <a:ext cx="3565960" cy="2194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Helps low-income, educationally disadvantaged students complete their educational goals</a:t>
          </a:r>
        </a:p>
      </dsp:txBody>
      <dsp:txXfrm>
        <a:off x="111244" y="1452529"/>
        <a:ext cx="3351700" cy="1980302"/>
      </dsp:txXfrm>
    </dsp:sp>
    <dsp:sp modelId="{FB1532E7-589F-4E48-A734-CA66F52D1D7E}">
      <dsp:nvSpPr>
        <dsp:cNvPr id="0" name=""/>
        <dsp:cNvSpPr/>
      </dsp:nvSpPr>
      <dsp:spPr>
        <a:xfrm>
          <a:off x="3910744" y="1345399"/>
          <a:ext cx="2450569" cy="21945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Most foster youth qualify!</a:t>
          </a:r>
        </a:p>
      </dsp:txBody>
      <dsp:txXfrm>
        <a:off x="4017874" y="1452529"/>
        <a:ext cx="2236309" cy="1980302"/>
      </dsp:txXfrm>
    </dsp:sp>
    <dsp:sp modelId="{504C3E95-5873-CE4C-965B-9E097C9A80C3}">
      <dsp:nvSpPr>
        <dsp:cNvPr id="0" name=""/>
        <dsp:cNvSpPr/>
      </dsp:nvSpPr>
      <dsp:spPr>
        <a:xfrm>
          <a:off x="6701984" y="1345399"/>
          <a:ext cx="2517918" cy="219456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Offers academic counseling, book grants &amp; more! </a:t>
          </a:r>
        </a:p>
      </dsp:txBody>
      <dsp:txXfrm>
        <a:off x="6809114" y="1452529"/>
        <a:ext cx="2303658" cy="1980302"/>
      </dsp:txXfrm>
    </dsp:sp>
    <dsp:sp modelId="{A41DE6FF-059B-1E4F-A670-8B88860D4E99}">
      <dsp:nvSpPr>
        <dsp:cNvPr id="0" name=""/>
        <dsp:cNvSpPr/>
      </dsp:nvSpPr>
      <dsp:spPr>
        <a:xfrm>
          <a:off x="9560572" y="1345399"/>
          <a:ext cx="2675511" cy="219456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Limited space, so apply early at time of application! </a:t>
          </a:r>
        </a:p>
      </dsp:txBody>
      <dsp:txXfrm>
        <a:off x="9667702" y="1452529"/>
        <a:ext cx="2461251" cy="1980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43F60-BB7A-7541-84EC-FB2603E6EC78}">
      <dsp:nvSpPr>
        <dsp:cNvPr id="0" name=""/>
        <dsp:cNvSpPr/>
      </dsp:nvSpPr>
      <dsp:spPr>
        <a:xfrm>
          <a:off x="4591261" y="15584"/>
          <a:ext cx="3734390" cy="3734390"/>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Lack consistent adult role models </a:t>
          </a:r>
        </a:p>
      </dsp:txBody>
      <dsp:txXfrm>
        <a:off x="5089179" y="669103"/>
        <a:ext cx="2738553" cy="1680475"/>
      </dsp:txXfrm>
    </dsp:sp>
    <dsp:sp modelId="{F8F6F57C-68B8-3B41-817F-3C792EFC0356}">
      <dsp:nvSpPr>
        <dsp:cNvPr id="0" name=""/>
        <dsp:cNvSpPr/>
      </dsp:nvSpPr>
      <dsp:spPr>
        <a:xfrm>
          <a:off x="5625662" y="2694972"/>
          <a:ext cx="3734390" cy="3734390"/>
        </a:xfrm>
        <a:prstGeom prst="ellipse">
          <a:avLst/>
        </a:prstGeom>
        <a:gradFill rotWithShape="0">
          <a:gsLst>
            <a:gs pos="0">
              <a:schemeClr val="accent5">
                <a:alpha val="50000"/>
                <a:hueOff val="-3676672"/>
                <a:satOff val="-5114"/>
                <a:lumOff val="-1961"/>
                <a:alphaOff val="0"/>
                <a:satMod val="103000"/>
                <a:lumMod val="102000"/>
                <a:tint val="94000"/>
              </a:schemeClr>
            </a:gs>
            <a:gs pos="50000">
              <a:schemeClr val="accent5">
                <a:alpha val="50000"/>
                <a:hueOff val="-3676672"/>
                <a:satOff val="-5114"/>
                <a:lumOff val="-1961"/>
                <a:alphaOff val="0"/>
                <a:satMod val="110000"/>
                <a:lumMod val="100000"/>
                <a:shade val="100000"/>
              </a:schemeClr>
            </a:gs>
            <a:gs pos="100000">
              <a:schemeClr val="accent5">
                <a:alpha val="50000"/>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Lack information about higher education, financial aid, and other supports</a:t>
          </a:r>
        </a:p>
      </dsp:txBody>
      <dsp:txXfrm>
        <a:off x="6767763" y="3659690"/>
        <a:ext cx="2240634" cy="2053914"/>
      </dsp:txXfrm>
    </dsp:sp>
    <dsp:sp modelId="{5A75A4EE-6F7A-F341-BFF2-DEE68710CDB7}">
      <dsp:nvSpPr>
        <dsp:cNvPr id="0" name=""/>
        <dsp:cNvSpPr/>
      </dsp:nvSpPr>
      <dsp:spPr>
        <a:xfrm>
          <a:off x="2553018" y="2434984"/>
          <a:ext cx="3734390" cy="3734390"/>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Lack support in applying to college</a:t>
          </a:r>
        </a:p>
      </dsp:txBody>
      <dsp:txXfrm>
        <a:off x="2904673" y="3399702"/>
        <a:ext cx="2240634" cy="2053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D70C-EEB0-894E-81A3-DC74929A8E2B}">
      <dsp:nvSpPr>
        <dsp:cNvPr id="0" name=""/>
        <dsp:cNvSpPr/>
      </dsp:nvSpPr>
      <dsp:spPr>
        <a:xfrm>
          <a:off x="871763" y="1463154"/>
          <a:ext cx="1785362" cy="156063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179597-D76E-134A-9120-E221D2884BCC}">
      <dsp:nvSpPr>
        <dsp:cNvPr id="0" name=""/>
        <dsp:cNvSpPr/>
      </dsp:nvSpPr>
      <dsp:spPr>
        <a:xfrm>
          <a:off x="2649" y="1398306"/>
          <a:ext cx="1738228" cy="169032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17/18: 45%</a:t>
          </a:r>
        </a:p>
      </dsp:txBody>
      <dsp:txXfrm>
        <a:off x="257207" y="1645849"/>
        <a:ext cx="1229112" cy="1195241"/>
      </dsp:txXfrm>
    </dsp:sp>
    <dsp:sp modelId="{C12D9335-8027-EE43-8B40-9F19CCBD1B2D}">
      <dsp:nvSpPr>
        <dsp:cNvPr id="0" name=""/>
        <dsp:cNvSpPr/>
      </dsp:nvSpPr>
      <dsp:spPr>
        <a:xfrm>
          <a:off x="3680013" y="1463154"/>
          <a:ext cx="1785362" cy="156063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61B13-78C6-3044-BB0B-4BEEA1F33FF9}">
      <dsp:nvSpPr>
        <dsp:cNvPr id="0" name=""/>
        <dsp:cNvSpPr/>
      </dsp:nvSpPr>
      <dsp:spPr>
        <a:xfrm>
          <a:off x="2768710" y="1378801"/>
          <a:ext cx="1822604" cy="172933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18/19: 57%</a:t>
          </a:r>
        </a:p>
      </dsp:txBody>
      <dsp:txXfrm>
        <a:off x="3035624" y="1632057"/>
        <a:ext cx="1288776" cy="1222825"/>
      </dsp:txXfrm>
    </dsp:sp>
    <dsp:sp modelId="{F2FD14B8-37A5-0A4F-86D3-2BA3C0218323}">
      <dsp:nvSpPr>
        <dsp:cNvPr id="0" name=""/>
        <dsp:cNvSpPr/>
      </dsp:nvSpPr>
      <dsp:spPr>
        <a:xfrm>
          <a:off x="6506955" y="1463154"/>
          <a:ext cx="1785362" cy="156063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12D60A-C922-3241-A516-4800C0217C6C}">
      <dsp:nvSpPr>
        <dsp:cNvPr id="0" name=""/>
        <dsp:cNvSpPr/>
      </dsp:nvSpPr>
      <dsp:spPr>
        <a:xfrm>
          <a:off x="5576960" y="1307806"/>
          <a:ext cx="1859990" cy="1871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Goal for 19/20: 65%</a:t>
          </a:r>
        </a:p>
      </dsp:txBody>
      <dsp:txXfrm>
        <a:off x="5849349" y="1581855"/>
        <a:ext cx="1315212" cy="1323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484A0-A614-C84F-98F6-3B644AA39D31}">
      <dsp:nvSpPr>
        <dsp:cNvPr id="0" name=""/>
        <dsp:cNvSpPr/>
      </dsp:nvSpPr>
      <dsp:spPr>
        <a:xfrm>
          <a:off x="0" y="5768"/>
          <a:ext cx="11299371" cy="1427400"/>
        </a:xfrm>
        <a:prstGeom prst="roundRect">
          <a:avLst/>
        </a:prstGeom>
        <a:solidFill>
          <a:schemeClr val="bg1">
            <a:lumMod val="50000"/>
            <a:alpha val="83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Undocumented children involved in adoption or guardianship proceedings who have been adopted, abused or neglected may be able to obtain SIJS and apply to become a lawful permanent resident (LPR)</a:t>
          </a:r>
        </a:p>
      </dsp:txBody>
      <dsp:txXfrm>
        <a:off x="69680" y="75448"/>
        <a:ext cx="11160011" cy="1288040"/>
      </dsp:txXfrm>
    </dsp:sp>
    <dsp:sp modelId="{343A1A36-6E9F-1B49-A06D-5C6F628D56C0}">
      <dsp:nvSpPr>
        <dsp:cNvPr id="0" name=""/>
        <dsp:cNvSpPr/>
      </dsp:nvSpPr>
      <dsp:spPr>
        <a:xfrm>
          <a:off x="0" y="1461969"/>
          <a:ext cx="11299371" cy="1427400"/>
        </a:xfrm>
        <a:prstGeom prst="roundRect">
          <a:avLst/>
        </a:prstGeom>
        <a:solidFill>
          <a:schemeClr val="accent1">
            <a:alpha val="83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A pending application for SIJS does not make you eligible for federal financial aid</a:t>
          </a:r>
        </a:p>
      </dsp:txBody>
      <dsp:txXfrm>
        <a:off x="69680" y="1531649"/>
        <a:ext cx="11160011" cy="1288040"/>
      </dsp:txXfrm>
    </dsp:sp>
    <dsp:sp modelId="{A12E5F44-BA7C-E842-B63A-99E83ED7FFCB}">
      <dsp:nvSpPr>
        <dsp:cNvPr id="0" name=""/>
        <dsp:cNvSpPr/>
      </dsp:nvSpPr>
      <dsp:spPr>
        <a:xfrm>
          <a:off x="0" y="2918169"/>
          <a:ext cx="11299371" cy="1427400"/>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If an undocumented student does not have an application for SIJS pending, contact the child welfare agency</a:t>
          </a:r>
        </a:p>
      </dsp:txBody>
      <dsp:txXfrm>
        <a:off x="69680" y="2987849"/>
        <a:ext cx="11160011" cy="1288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976CA-23B7-1949-A1DC-AEF4396ED33D}">
      <dsp:nvSpPr>
        <dsp:cNvPr id="0" name=""/>
        <dsp:cNvSpPr/>
      </dsp:nvSpPr>
      <dsp:spPr>
        <a:xfrm>
          <a:off x="0" y="1618287"/>
          <a:ext cx="11709134" cy="10617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Only submit a verification letter if data match is unsuccessful. </a:t>
          </a:r>
        </a:p>
      </dsp:txBody>
      <dsp:txXfrm>
        <a:off x="0" y="1618287"/>
        <a:ext cx="11709134" cy="1061772"/>
      </dsp:txXfrm>
    </dsp:sp>
    <dsp:sp modelId="{932D4F4A-EBED-A648-804B-356D07EDBFA6}">
      <dsp:nvSpPr>
        <dsp:cNvPr id="0" name=""/>
        <dsp:cNvSpPr/>
      </dsp:nvSpPr>
      <dsp:spPr>
        <a:xfrm rot="10800000">
          <a:off x="0" y="1209"/>
          <a:ext cx="11709134" cy="1633005"/>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Automatic verification through a data match with the California Department of Social Services (CDSS)</a:t>
          </a:r>
        </a:p>
      </dsp:txBody>
      <dsp:txXfrm rot="10800000">
        <a:off x="0" y="1209"/>
        <a:ext cx="11709134" cy="1061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2205-4A81-8A42-9560-534DF44216E4}">
      <dsp:nvSpPr>
        <dsp:cNvPr id="0" name=""/>
        <dsp:cNvSpPr/>
      </dsp:nvSpPr>
      <dsp:spPr>
        <a:xfrm>
          <a:off x="0" y="115481"/>
          <a:ext cx="11691487"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Up to </a:t>
          </a:r>
          <a:r>
            <a:rPr lang="en-US" sz="3100" b="1" i="0" kern="1200" dirty="0"/>
            <a:t>$5,000 </a:t>
          </a:r>
          <a:r>
            <a:rPr lang="en-US" sz="3100" b="0" i="0" kern="1200" dirty="0"/>
            <a:t>for up to </a:t>
          </a:r>
          <a:r>
            <a:rPr lang="en-US" sz="3100" b="1" i="0" kern="1200" dirty="0"/>
            <a:t>5 years </a:t>
          </a:r>
          <a:r>
            <a:rPr lang="en-US" sz="3100" b="0" i="0" kern="1200" dirty="0"/>
            <a:t>(whether or not consecutive) up until the </a:t>
          </a:r>
          <a:r>
            <a:rPr lang="en-US" sz="3100" b="1" i="0" kern="1200" dirty="0"/>
            <a:t>age of 26</a:t>
          </a:r>
          <a:endParaRPr lang="en-US" sz="3100" b="1" kern="1200" dirty="0"/>
        </a:p>
      </dsp:txBody>
      <dsp:txXfrm>
        <a:off x="60199" y="175680"/>
        <a:ext cx="11571089" cy="1112781"/>
      </dsp:txXfrm>
    </dsp:sp>
    <dsp:sp modelId="{6B94A8D0-293A-5D49-B9FF-B482299AE75B}">
      <dsp:nvSpPr>
        <dsp:cNvPr id="0" name=""/>
        <dsp:cNvSpPr/>
      </dsp:nvSpPr>
      <dsp:spPr>
        <a:xfrm>
          <a:off x="0" y="1381248"/>
          <a:ext cx="11691487" cy="12331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Can be used in-state and out-of-state at colleges &amp; CTE programs. </a:t>
          </a:r>
          <a:endParaRPr lang="en-US" sz="3100" kern="1200" dirty="0"/>
        </a:p>
      </dsp:txBody>
      <dsp:txXfrm>
        <a:off x="60199" y="1441447"/>
        <a:ext cx="11571089" cy="1112781"/>
      </dsp:txXfrm>
    </dsp:sp>
    <dsp:sp modelId="{4798204D-530A-2942-B095-F87D2900430B}">
      <dsp:nvSpPr>
        <dsp:cNvPr id="0" name=""/>
        <dsp:cNvSpPr/>
      </dsp:nvSpPr>
      <dsp:spPr>
        <a:xfrm>
          <a:off x="0" y="2703708"/>
          <a:ext cx="11691487" cy="12331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Must be a dependent or ward of the court at least one day between the ages of 16-18. </a:t>
          </a:r>
        </a:p>
      </dsp:txBody>
      <dsp:txXfrm>
        <a:off x="60199" y="2763907"/>
        <a:ext cx="11571089" cy="1112781"/>
      </dsp:txXfrm>
    </dsp:sp>
    <dsp:sp modelId="{D3E06910-E3E2-864D-AB87-03EE8CC905D2}">
      <dsp:nvSpPr>
        <dsp:cNvPr id="0" name=""/>
        <dsp:cNvSpPr/>
      </dsp:nvSpPr>
      <dsp:spPr>
        <a:xfrm>
          <a:off x="0" y="4026168"/>
          <a:ext cx="11691487"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1" kern="1200" dirty="0"/>
            <a:t>First time applicants m</a:t>
          </a:r>
          <a:r>
            <a:rPr lang="en-US" sz="3100" b="0" i="0" kern="1200" dirty="0"/>
            <a:t>ust submit a separate application at </a:t>
          </a:r>
          <a:r>
            <a:rPr lang="en-US" sz="3100" b="0" i="0" kern="1200" dirty="0">
              <a:hlinkClick xmlns:r="http://schemas.openxmlformats.org/officeDocument/2006/relationships" r:id="rId1">
                <a:extLst>
                  <a:ext uri="{A12FA001-AC4F-418D-AE19-62706E023703}">
                    <ahyp:hlinkClr xmlns:ahyp="http://schemas.microsoft.com/office/drawing/2018/hyperlinkcolor" val="tx"/>
                  </a:ext>
                </a:extLst>
              </a:hlinkClick>
            </a:rPr>
            <a:t>chafee.csac.ca.gov</a:t>
          </a:r>
          <a:r>
            <a:rPr lang="en-US" sz="3100" b="0" i="0" kern="1200" dirty="0"/>
            <a:t> </a:t>
          </a:r>
          <a:endParaRPr lang="en-US" sz="3100" kern="1200" dirty="0"/>
        </a:p>
      </dsp:txBody>
      <dsp:txXfrm>
        <a:off x="60199" y="4086367"/>
        <a:ext cx="11571089" cy="11127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9DAE4-D1F3-7841-8061-467D149F25F8}">
      <dsp:nvSpPr>
        <dsp:cNvPr id="0" name=""/>
        <dsp:cNvSpPr/>
      </dsp:nvSpPr>
      <dsp:spPr>
        <a:xfrm rot="10800000">
          <a:off x="2293728" y="74"/>
          <a:ext cx="6992874" cy="2129460"/>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033"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Encourage youth to check off the “foster youth” box to get connected to resources when applying to community college</a:t>
          </a:r>
        </a:p>
      </dsp:txBody>
      <dsp:txXfrm rot="10800000">
        <a:off x="2826093" y="74"/>
        <a:ext cx="6460509" cy="2129460"/>
      </dsp:txXfrm>
    </dsp:sp>
    <dsp:sp modelId="{EB7A212E-CCCE-3F49-B242-2923B82D5D6F}">
      <dsp:nvSpPr>
        <dsp:cNvPr id="0" name=""/>
        <dsp:cNvSpPr/>
      </dsp:nvSpPr>
      <dsp:spPr>
        <a:xfrm>
          <a:off x="1228997" y="74"/>
          <a:ext cx="2129460" cy="21294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FF8D10-56A4-8549-B1D7-FDBDDD2B457D}">
      <dsp:nvSpPr>
        <dsp:cNvPr id="0" name=""/>
        <dsp:cNvSpPr/>
      </dsp:nvSpPr>
      <dsp:spPr>
        <a:xfrm rot="10800000">
          <a:off x="2293728" y="2765194"/>
          <a:ext cx="6992874" cy="2129460"/>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9033"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Application fee waiver at up to 4 CSU’s and 4 UC’s  </a:t>
          </a:r>
        </a:p>
      </dsp:txBody>
      <dsp:txXfrm rot="10800000">
        <a:off x="2826093" y="2765194"/>
        <a:ext cx="6460509" cy="2129460"/>
      </dsp:txXfrm>
    </dsp:sp>
    <dsp:sp modelId="{01070999-A71E-E14C-8F9F-259E268C792B}">
      <dsp:nvSpPr>
        <dsp:cNvPr id="0" name=""/>
        <dsp:cNvSpPr/>
      </dsp:nvSpPr>
      <dsp:spPr>
        <a:xfrm>
          <a:off x="1228997" y="2765194"/>
          <a:ext cx="2129460" cy="21294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7D975-840F-CB44-BC4B-7F55E90CBF99}">
      <dsp:nvSpPr>
        <dsp:cNvPr id="0" name=""/>
        <dsp:cNvSpPr/>
      </dsp:nvSpPr>
      <dsp:spPr>
        <a:xfrm>
          <a:off x="1409" y="789808"/>
          <a:ext cx="5495303" cy="329718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Waives the cost of course fees</a:t>
          </a:r>
        </a:p>
      </dsp:txBody>
      <dsp:txXfrm>
        <a:off x="1409" y="789808"/>
        <a:ext cx="5495303" cy="3297182"/>
      </dsp:txXfrm>
    </dsp:sp>
    <dsp:sp modelId="{2CD5045E-BA3E-0F49-A7ED-F69E34CB991D}">
      <dsp:nvSpPr>
        <dsp:cNvPr id="0" name=""/>
        <dsp:cNvSpPr/>
      </dsp:nvSpPr>
      <dsp:spPr>
        <a:xfrm>
          <a:off x="6046243" y="789808"/>
          <a:ext cx="5495303" cy="329718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Foster youth can maintain this fee waiver regardless of academic performance</a:t>
          </a:r>
        </a:p>
      </dsp:txBody>
      <dsp:txXfrm>
        <a:off x="6046243" y="789808"/>
        <a:ext cx="5495303" cy="3297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C7A43-36B6-4B41-BEEF-C07A2B3C3063}">
      <dsp:nvSpPr>
        <dsp:cNvPr id="0" name=""/>
        <dsp:cNvSpPr/>
      </dsp:nvSpPr>
      <dsp:spPr>
        <a:xfrm>
          <a:off x="1942556" y="1520"/>
          <a:ext cx="3749045" cy="22494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Must be in foster care on or after their 16</a:t>
          </a:r>
          <a:r>
            <a:rPr lang="en-US" sz="2800" kern="1200" baseline="30000" dirty="0"/>
            <a:t>th</a:t>
          </a:r>
          <a:r>
            <a:rPr lang="en-US" sz="2800" kern="1200" dirty="0"/>
            <a:t> birthday and under the age of 26</a:t>
          </a:r>
        </a:p>
      </dsp:txBody>
      <dsp:txXfrm>
        <a:off x="1942556" y="1520"/>
        <a:ext cx="3749045" cy="2249427"/>
      </dsp:txXfrm>
    </dsp:sp>
    <dsp:sp modelId="{08D27671-C80A-724C-B57B-A53F2DA37118}">
      <dsp:nvSpPr>
        <dsp:cNvPr id="0" name=""/>
        <dsp:cNvSpPr/>
      </dsp:nvSpPr>
      <dsp:spPr>
        <a:xfrm>
          <a:off x="6066506" y="1520"/>
          <a:ext cx="3749045" cy="22494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Available at community colleges, CSU’s and UC’s. Eligibility at UC’s varies. </a:t>
          </a:r>
        </a:p>
      </dsp:txBody>
      <dsp:txXfrm>
        <a:off x="6066506" y="1520"/>
        <a:ext cx="3749045" cy="2249427"/>
      </dsp:txXfrm>
    </dsp:sp>
    <dsp:sp modelId="{264EE229-02FA-7D46-A820-827DE8A121C3}">
      <dsp:nvSpPr>
        <dsp:cNvPr id="0" name=""/>
        <dsp:cNvSpPr/>
      </dsp:nvSpPr>
      <dsp:spPr>
        <a:xfrm>
          <a:off x="4004531" y="2625851"/>
          <a:ext cx="3749045" cy="22494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At CCC’s, must complete orientation, the assessment process and develop an education plan.</a:t>
          </a:r>
        </a:p>
      </dsp:txBody>
      <dsp:txXfrm>
        <a:off x="4004531" y="2625851"/>
        <a:ext cx="3749045" cy="22494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A6FD6-DB89-0343-8932-4B27A4DC7950}"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53928-1237-5E4A-93BB-ECA066E73CD7}" type="slidenum">
              <a:rPr lang="en-US" smtClean="0"/>
              <a:t>‹#›</a:t>
            </a:fld>
            <a:endParaRPr lang="en-US"/>
          </a:p>
        </p:txBody>
      </p:sp>
    </p:spTree>
    <p:extLst>
      <p:ext uri="{BB962C8B-B14F-4D97-AF65-F5344CB8AC3E}">
        <p14:creationId xmlns:p14="http://schemas.microsoft.com/office/powerpoint/2010/main" val="396493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apinhall.org/sites/default/files/CY_YT_RE0516_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collegepathways.org/wp-content/uploads/2016/01/at_greater_ris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apinhall.org/sites/default/files/Midwest%20Evaluation_Report_4_10_1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0A71B-062A-3640-A57A-B6C599EC39E4}" type="slidenum">
              <a:rPr lang="en-US" smtClean="0"/>
              <a:t>1</a:t>
            </a:fld>
            <a:endParaRPr lang="en-US"/>
          </a:p>
        </p:txBody>
      </p:sp>
    </p:spTree>
    <p:extLst>
      <p:ext uri="{BB962C8B-B14F-4D97-AF65-F5344CB8AC3E}">
        <p14:creationId xmlns:p14="http://schemas.microsoft.com/office/powerpoint/2010/main" val="310590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Undocumented</a:t>
            </a:r>
            <a:r>
              <a:rPr lang="en-US" sz="1200" b="0" i="0" kern="1200" baseline="0" dirty="0">
                <a:solidFill>
                  <a:schemeClr val="tx1"/>
                </a:solidFill>
                <a:latin typeface="+mn-lt"/>
                <a:ea typeface="+mn-ea"/>
                <a:cs typeface="+mn-cs"/>
              </a:rPr>
              <a:t> students should submit the CADAA until they have received permanent resident status (e.g., a Green Card). After a student receives permanent resident status, they should submit the FAFSA. A student who has permanent resident status is eligible for federal student aid.</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Note that an application for permanent residency is not sufficient. A student cannot file the FAFSA as an eligible noncitizen until they have actually received their Green Card.</a:t>
            </a:r>
          </a:p>
        </p:txBody>
      </p:sp>
      <p:sp>
        <p:nvSpPr>
          <p:cNvPr id="4" name="Slide Number Placeholder 3"/>
          <p:cNvSpPr>
            <a:spLocks noGrp="1"/>
          </p:cNvSpPr>
          <p:nvPr>
            <p:ph type="sldNum" sz="quarter" idx="10"/>
          </p:nvPr>
        </p:nvSpPr>
        <p:spPr/>
        <p:txBody>
          <a:bodyPr/>
          <a:lstStyle/>
          <a:p>
            <a:fld id="{CE6E0AF9-96CA-FB4F-8F78-FA66480F8D12}" type="slidenum">
              <a:rPr lang="en-US" smtClean="0"/>
              <a:pPr/>
              <a:t>12</a:t>
            </a:fld>
            <a:endParaRPr lang="en-US"/>
          </a:p>
        </p:txBody>
      </p:sp>
    </p:spTree>
    <p:extLst>
      <p:ext uri="{BB962C8B-B14F-4D97-AF65-F5344CB8AC3E}">
        <p14:creationId xmlns:p14="http://schemas.microsoft.com/office/powerpoint/2010/main" val="190826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rtl="0">
              <a:spcBef>
                <a:spcPts val="0"/>
              </a:spcBef>
              <a:buSzPct val="25000"/>
              <a:buFont typeface="Arial" panose="020B0604020202020204" pitchFamily="34" charset="0"/>
              <a:buChar char="•"/>
            </a:pPr>
            <a:r>
              <a:rPr lang="en-US" sz="1100" dirty="0">
                <a:solidFill>
                  <a:schemeClr val="dk1"/>
                </a:solidFill>
                <a:latin typeface="+mn-lt"/>
                <a:ea typeface="Calibri"/>
                <a:cs typeface="Calibri"/>
                <a:sym typeface="Calibri"/>
              </a:rPr>
              <a:t>While we won’t discuss every question on the FAFSA application today, this is probably the most significant section for foster youth, so it is important to inform them that they may qualify for </a:t>
            </a:r>
            <a:r>
              <a:rPr lang="en-US" sz="1100" b="1" i="1" dirty="0">
                <a:solidFill>
                  <a:schemeClr val="dk1"/>
                </a:solidFill>
                <a:latin typeface="+mn-lt"/>
                <a:ea typeface="Calibri"/>
                <a:cs typeface="Calibri"/>
                <a:sym typeface="Calibri"/>
              </a:rPr>
              <a:t>Independent Statu</a:t>
            </a:r>
            <a:r>
              <a:rPr lang="en-US" sz="1100" b="1" i="1" baseline="0" dirty="0">
                <a:solidFill>
                  <a:schemeClr val="dk1"/>
                </a:solidFill>
                <a:latin typeface="+mn-lt"/>
                <a:ea typeface="Calibri"/>
                <a:cs typeface="Calibri"/>
                <a:sym typeface="Calibri"/>
              </a:rPr>
              <a:t>s </a:t>
            </a:r>
            <a:r>
              <a:rPr lang="en-US" sz="1100" baseline="0" dirty="0">
                <a:solidFill>
                  <a:schemeClr val="dk1"/>
                </a:solidFill>
                <a:latin typeface="+mn-lt"/>
                <a:ea typeface="Calibri"/>
                <a:cs typeface="Calibri"/>
                <a:sym typeface="Calibri"/>
              </a:rPr>
              <a:t>depending on when they were in foster care. </a:t>
            </a:r>
            <a:r>
              <a:rPr lang="en-US" sz="1100" dirty="0">
                <a:solidFill>
                  <a:schemeClr val="dk1"/>
                </a:solidFill>
                <a:latin typeface="+mn-lt"/>
                <a:ea typeface="Calibri"/>
                <a:cs typeface="Calibri"/>
                <a:sym typeface="Calibri"/>
              </a:rPr>
              <a:t> </a:t>
            </a:r>
          </a:p>
          <a:p>
            <a:pPr marL="171450" marR="0" lvl="0" indent="-171450" algn="l" rtl="0">
              <a:spcBef>
                <a:spcPts val="0"/>
              </a:spcBef>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mn-lt"/>
                <a:ea typeface="Calibri"/>
                <a:cs typeface="Calibri"/>
                <a:sym typeface="Calibri"/>
              </a:rPr>
              <a:t>If they can answer</a:t>
            </a:r>
            <a:r>
              <a:rPr lang="en-US" sz="1100" baseline="0" dirty="0">
                <a:solidFill>
                  <a:schemeClr val="dk1"/>
                </a:solidFill>
                <a:latin typeface="+mn-lt"/>
                <a:ea typeface="Calibri"/>
                <a:cs typeface="Calibri"/>
                <a:sym typeface="Calibri"/>
              </a:rPr>
              <a:t> </a:t>
            </a:r>
            <a:r>
              <a:rPr lang="en-US" sz="1100" dirty="0">
                <a:solidFill>
                  <a:schemeClr val="dk1"/>
                </a:solidFill>
                <a:latin typeface="+mn-lt"/>
                <a:ea typeface="Calibri"/>
                <a:cs typeface="Calibri"/>
                <a:sym typeface="Calibri"/>
              </a:rPr>
              <a:t>yes to either of these questions, they will not need to fill out the </a:t>
            </a:r>
            <a:r>
              <a:rPr lang="en-US" sz="1100" b="1" i="1" dirty="0">
                <a:solidFill>
                  <a:schemeClr val="dk1"/>
                </a:solidFill>
                <a:latin typeface="+mn-lt"/>
                <a:ea typeface="Calibri"/>
                <a:cs typeface="Calibri"/>
                <a:sym typeface="Calibri"/>
              </a:rPr>
              <a:t>Parent Demographics Section</a:t>
            </a:r>
            <a:r>
              <a:rPr lang="en-US" sz="1100" dirty="0">
                <a:solidFill>
                  <a:schemeClr val="dk1"/>
                </a:solidFill>
                <a:latin typeface="+mn-lt"/>
                <a:ea typeface="Calibri"/>
                <a:cs typeface="Calibri"/>
                <a:sym typeface="Calibri"/>
              </a:rPr>
              <a:t>. </a:t>
            </a:r>
          </a:p>
          <a:p>
            <a:pPr marL="171450" marR="0" lvl="0" indent="-171450" algn="l" rtl="0">
              <a:spcBef>
                <a:spcPts val="0"/>
              </a:spcBef>
              <a:buSzPct val="25000"/>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mn-lt"/>
                <a:ea typeface="Calibri"/>
                <a:cs typeface="Calibri"/>
                <a:sym typeface="Calibri"/>
              </a:rPr>
              <a:t>If they qualify for independent status, they will be directed to the following section to complete only financial information for themselves. </a:t>
            </a:r>
          </a:p>
          <a:p>
            <a:pPr marL="171450" marR="0" lvl="0" indent="-171450" algn="l" rtl="0">
              <a:spcBef>
                <a:spcPts val="0"/>
              </a:spcBef>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Font typeface="Arial" panose="020B0604020202020204" pitchFamily="34" charset="0"/>
              <a:buChar char="•"/>
            </a:pPr>
            <a:r>
              <a:rPr lang="en-US" sz="1100" b="1" dirty="0">
                <a:solidFill>
                  <a:schemeClr val="dk1"/>
                </a:solidFill>
                <a:latin typeface="+mn-lt"/>
                <a:ea typeface="Calibri"/>
                <a:cs typeface="Calibri"/>
                <a:sym typeface="Calibri"/>
              </a:rPr>
              <a:t>Foster parents, relative caregivers and legal guardians do not qualify as “parents” on the FAFSA. It is important that your child does not provide your financial information on the FAFSA. They may qualify for less money if you do so. </a:t>
            </a:r>
          </a:p>
          <a:p>
            <a:pPr marL="171450" marR="0" lvl="0" indent="-171450" algn="l" rtl="0">
              <a:spcBef>
                <a:spcPts val="0"/>
              </a:spcBef>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Font typeface="Arial" panose="020B0604020202020204" pitchFamily="34" charset="0"/>
              <a:buChar char="•"/>
            </a:pPr>
            <a:r>
              <a:rPr lang="en-US" sz="1100" dirty="0">
                <a:solidFill>
                  <a:schemeClr val="dk1"/>
                </a:solidFill>
                <a:latin typeface="+mn-lt"/>
                <a:ea typeface="Calibri"/>
                <a:cs typeface="Calibri"/>
                <a:sym typeface="Calibri"/>
              </a:rPr>
              <a:t>Even if the youth was in foster care, or was a dependent or ward of the court, for just </a:t>
            </a:r>
            <a:r>
              <a:rPr lang="en-US" sz="1100" b="1" i="1" dirty="0">
                <a:solidFill>
                  <a:schemeClr val="dk1"/>
                </a:solidFill>
                <a:latin typeface="+mn-lt"/>
                <a:ea typeface="Calibri"/>
                <a:cs typeface="Calibri"/>
                <a:sym typeface="Calibri"/>
              </a:rPr>
              <a:t>one day after they turned 13</a:t>
            </a:r>
            <a:r>
              <a:rPr lang="en-US" sz="1100" dirty="0">
                <a:solidFill>
                  <a:schemeClr val="dk1"/>
                </a:solidFill>
                <a:latin typeface="+mn-lt"/>
                <a:ea typeface="Calibri"/>
                <a:cs typeface="Calibri"/>
                <a:sym typeface="Calibri"/>
              </a:rPr>
              <a:t>, they qualify as a independent student for the purposes of the FAFSA. </a:t>
            </a:r>
          </a:p>
          <a:p>
            <a:pPr marL="171450" marR="0" lvl="0" indent="-171450" algn="l" rtl="0">
              <a:spcBef>
                <a:spcPts val="0"/>
              </a:spcBef>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Font typeface="Arial" panose="020B0604020202020204" pitchFamily="34" charset="0"/>
              <a:buChar char="•"/>
            </a:pPr>
            <a:r>
              <a:rPr lang="en-US" sz="1100" dirty="0">
                <a:solidFill>
                  <a:schemeClr val="dk1"/>
                </a:solidFill>
                <a:latin typeface="+mn-lt"/>
                <a:ea typeface="Calibri"/>
                <a:cs typeface="Calibri"/>
                <a:sym typeface="Calibri"/>
              </a:rPr>
              <a:t>If the youth was a dependent or ward of the court, but remained in the legal custody of their parents, they are not consider a ward of the court for the purposes of the FAFSA and therefore do not qualify for “Independent Status” on the FAFSA. </a:t>
            </a:r>
          </a:p>
          <a:p>
            <a:pPr marL="171450" marR="0" lvl="0" indent="-171450" algn="l" rtl="0">
              <a:spcBef>
                <a:spcPts val="0"/>
              </a:spcBef>
              <a:buFont typeface="Arial" panose="020B0604020202020204" pitchFamily="34" charset="0"/>
              <a:buChar char="•"/>
            </a:pPr>
            <a:endParaRPr lang="en-US" sz="1100" dirty="0">
              <a:solidFill>
                <a:schemeClr val="dk1"/>
              </a:solidFill>
              <a:latin typeface="+mn-lt"/>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mn-lt"/>
                <a:ea typeface="Calibri"/>
                <a:cs typeface="Calibri"/>
                <a:sym typeface="Calibri"/>
              </a:rPr>
              <a:t>Other groups can also qualify for independent status, such as individuals who are married, have children or are in the military. Some foster youth may qualify</a:t>
            </a:r>
            <a:r>
              <a:rPr lang="en-US" sz="1100" baseline="0" dirty="0">
                <a:solidFill>
                  <a:schemeClr val="dk1"/>
                </a:solidFill>
                <a:latin typeface="+mn-lt"/>
                <a:ea typeface="Calibri"/>
                <a:cs typeface="Calibri"/>
                <a:sym typeface="Calibri"/>
              </a:rPr>
              <a:t> for Independent Status within one of the other categories. These questions are presented one-by-one when filling out an electronic application. Once they answer Yes to any of the questions, the remaining questions will not be asked. </a:t>
            </a:r>
            <a:endParaRPr lang="en-US" sz="1200" b="1" dirty="0">
              <a:solidFill>
                <a:schemeClr val="bg1"/>
              </a:solidFill>
            </a:endParaRPr>
          </a:p>
          <a:p>
            <a:endParaRPr lang="en-US" altLang="en-US" dirty="0"/>
          </a:p>
        </p:txBody>
      </p:sp>
      <p:sp>
        <p:nvSpPr>
          <p:cNvPr id="4" name="Slide Number Placeholder 3"/>
          <p:cNvSpPr>
            <a:spLocks noGrp="1"/>
          </p:cNvSpPr>
          <p:nvPr>
            <p:ph type="sldNum" sz="quarter" idx="5"/>
          </p:nvPr>
        </p:nvSpPr>
        <p:spPr/>
        <p:txBody>
          <a:bodyPr/>
          <a:lstStyle/>
          <a:p>
            <a:pPr>
              <a:defRPr/>
            </a:pPr>
            <a:fld id="{221BD334-7ACB-49C2-895D-BD445EA71D93}" type="slidenum">
              <a:rPr lang="en-US" smtClean="0"/>
              <a:pPr>
                <a:defRPr/>
              </a:pPr>
              <a:t>13</a:t>
            </a:fld>
            <a:endParaRPr lang="en-US" dirty="0"/>
          </a:p>
        </p:txBody>
      </p:sp>
    </p:spTree>
    <p:extLst>
      <p:ext uri="{BB962C8B-B14F-4D97-AF65-F5344CB8AC3E}">
        <p14:creationId xmlns:p14="http://schemas.microsoft.com/office/powerpoint/2010/main" val="376136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Although a ward of the court letter is no longer needed for the FAFSA, students may need it to access other benefits at their campus for foster youth. It is encouraged that they still request a copy, as they may need it in the future. </a:t>
            </a:r>
            <a:endParaRPr lang="en-US" dirty="0"/>
          </a:p>
        </p:txBody>
      </p:sp>
      <p:sp>
        <p:nvSpPr>
          <p:cNvPr id="4" name="Slide Number Placeholder 3"/>
          <p:cNvSpPr>
            <a:spLocks noGrp="1"/>
          </p:cNvSpPr>
          <p:nvPr>
            <p:ph type="sldNum" sz="quarter" idx="10"/>
          </p:nvPr>
        </p:nvSpPr>
        <p:spPr/>
        <p:txBody>
          <a:bodyPr/>
          <a:lstStyle/>
          <a:p>
            <a:pPr>
              <a:defRPr/>
            </a:pPr>
            <a:fld id="{A2E79132-909A-4BEE-A456-EEDA9F1828FB}" type="slidenum">
              <a:rPr lang="en-US" smtClean="0"/>
              <a:pPr>
                <a:defRPr/>
              </a:pPr>
              <a:t>14</a:t>
            </a:fld>
            <a:endParaRPr lang="en-US" dirty="0"/>
          </a:p>
        </p:txBody>
      </p:sp>
    </p:spTree>
    <p:extLst>
      <p:ext uri="{BB962C8B-B14F-4D97-AF65-F5344CB8AC3E}">
        <p14:creationId xmlns:p14="http://schemas.microsoft.com/office/powerpoint/2010/main" val="321774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some additional information about special considerations for foster youth to be mindful of on the FAFSA.</a:t>
            </a:r>
          </a:p>
          <a:p>
            <a:endParaRPr lang="en-US" dirty="0"/>
          </a:p>
          <a:p>
            <a:r>
              <a:rPr lang="en-US" dirty="0"/>
              <a:t>By self-identifying on the FAFSA as a foster youth, students may get connected with additional resources and supports on their campus.  </a:t>
            </a:r>
          </a:p>
          <a:p>
            <a:endParaRPr lang="en-US" dirty="0"/>
          </a:p>
          <a:p>
            <a:r>
              <a:rPr lang="en-US" b="1" dirty="0"/>
              <a:t>Facilitator’s Note: </a:t>
            </a:r>
            <a:r>
              <a:rPr lang="en-US" b="0" dirty="0"/>
              <a:t>SILP payments do not need to be reported, including the infant supplement if you have a parenting youth. </a:t>
            </a:r>
            <a:endParaRPr lang="en-US" dirty="0"/>
          </a:p>
        </p:txBody>
      </p:sp>
    </p:spTree>
    <p:extLst>
      <p:ext uri="{BB962C8B-B14F-4D97-AF65-F5344CB8AC3E}">
        <p14:creationId xmlns:p14="http://schemas.microsoft.com/office/powerpoint/2010/main" val="218807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B82EF-7617-EF43-8EDE-190D5CC4ADB7}" type="slidenum">
              <a:rPr lang="en-US" smtClean="0"/>
              <a:t>16</a:t>
            </a:fld>
            <a:endParaRPr lang="en-US"/>
          </a:p>
        </p:txBody>
      </p:sp>
    </p:spTree>
    <p:extLst>
      <p:ext uri="{BB962C8B-B14F-4D97-AF65-F5344CB8AC3E}">
        <p14:creationId xmlns:p14="http://schemas.microsoft.com/office/powerpoint/2010/main" val="161018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a:xfrm>
            <a:off x="3970938" y="0"/>
            <a:ext cx="3037840" cy="464820"/>
          </a:xfrm>
          <a:prstGeom prst="rect">
            <a:avLst/>
          </a:prstGeom>
        </p:spPr>
        <p:txBody>
          <a:bodyPr/>
          <a:lstStyle/>
          <a:p>
            <a:pPr>
              <a:defRPr/>
            </a:pPr>
            <a:endParaRPr lang="en-US" dirty="0"/>
          </a:p>
        </p:txBody>
      </p:sp>
      <p:sp>
        <p:nvSpPr>
          <p:cNvPr id="5" name="Slide Number Placeholder 3"/>
          <p:cNvSpPr txBox="1">
            <a:spLocks/>
          </p:cNvSpPr>
          <p:nvPr/>
        </p:nvSpPr>
        <p:spPr>
          <a:xfrm>
            <a:off x="3970938" y="8829967"/>
            <a:ext cx="3037840" cy="464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68CAD-0616-4539-AAEC-40C36C2A2297}" type="slidenum">
              <a:rPr lang="en-US" smtClean="0"/>
              <a:t>17</a:t>
            </a:fld>
            <a:endParaRPr lang="en-US" dirty="0"/>
          </a:p>
        </p:txBody>
      </p:sp>
    </p:spTree>
    <p:extLst>
      <p:ext uri="{BB962C8B-B14F-4D97-AF65-F5344CB8AC3E}">
        <p14:creationId xmlns:p14="http://schemas.microsoft.com/office/powerpoint/2010/main" val="28150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1" name="Shape 741"/>
          <p:cNvSpPr txBox="1">
            <a:spLocks noGrp="1"/>
          </p:cNvSpPr>
          <p:nvPr>
            <p:ph type="body" idx="1"/>
          </p:nvPr>
        </p:nvSpPr>
        <p:spPr>
          <a:xfrm>
            <a:off x="666910" y="4777194"/>
            <a:ext cx="5335269" cy="3908614"/>
          </a:xfrm>
          <a:prstGeom prst="rect">
            <a:avLst/>
          </a:prstGeom>
          <a:noFill/>
          <a:ln>
            <a:noFill/>
          </a:ln>
        </p:spPr>
        <p:txBody>
          <a:bodyPr lIns="91425" tIns="45700" rIns="91425" bIns="45700" anchor="t" anchorCtr="0">
            <a:noAutofit/>
          </a:bodyPr>
          <a:lstStyle/>
          <a:p>
            <a:pPr marL="171450" lvl="0" indent="-171450" rtl="0">
              <a:spcBef>
                <a:spcPts val="0"/>
              </a:spcBef>
              <a:buClr>
                <a:schemeClr val="dk1"/>
              </a:buClr>
              <a:buSzPct val="25000"/>
              <a:buFont typeface="Arial" panose="020B0604020202020204" pitchFamily="34" charset="0"/>
              <a:buChar char="•"/>
            </a:pPr>
            <a:r>
              <a:rPr lang="en" sz="1100" dirty="0">
                <a:solidFill>
                  <a:schemeClr val="dk1"/>
                </a:solidFill>
                <a:latin typeface="+mn-lt"/>
                <a:ea typeface="Calibri"/>
                <a:cs typeface="Calibri"/>
                <a:sym typeface="Calibri"/>
              </a:rPr>
              <a:t>The Chafee grant provides up to $5,000 of free money for current and former foster youth that meet the eligibility requirements to help pay for college or career and technical education. </a:t>
            </a:r>
            <a:endParaRPr sz="1100" dirty="0">
              <a:solidFill>
                <a:schemeClr val="dk1"/>
              </a:solidFill>
              <a:latin typeface="+mn-lt"/>
              <a:ea typeface="Calibri"/>
              <a:cs typeface="Calibri"/>
              <a:sym typeface="Calibri"/>
            </a:endParaRPr>
          </a:p>
          <a:p>
            <a:pPr marL="171450" lvl="0" indent="-171450" rtl="0">
              <a:spcBef>
                <a:spcPts val="0"/>
              </a:spcBef>
              <a:buClr>
                <a:schemeClr val="dk1"/>
              </a:buClr>
              <a:buSzPct val="25000"/>
              <a:buFont typeface="Arial" panose="020B0604020202020204" pitchFamily="34" charset="0"/>
              <a:buChar char="•"/>
            </a:pPr>
            <a:r>
              <a:rPr lang="en" sz="1100" dirty="0">
                <a:solidFill>
                  <a:schemeClr val="dk1"/>
                </a:solidFill>
                <a:latin typeface="+mn-lt"/>
                <a:ea typeface="Calibri"/>
                <a:cs typeface="Calibri"/>
                <a:sym typeface="Calibri"/>
              </a:rPr>
              <a:t>To get this money though, they must complete a separate application after they have completed the FAFSA or CADAA. This can be completed online or on a paper application. </a:t>
            </a:r>
          </a:p>
          <a:p>
            <a:pPr marL="171450" lvl="0" indent="-171450" rtl="0">
              <a:spcBef>
                <a:spcPts val="0"/>
              </a:spcBef>
              <a:buClr>
                <a:schemeClr val="dk1"/>
              </a:buClr>
              <a:buSzPct val="25000"/>
              <a:buFont typeface="Arial" panose="020B0604020202020204" pitchFamily="34" charset="0"/>
              <a:buChar char="•"/>
            </a:pPr>
            <a:r>
              <a:rPr lang="en" sz="1100" dirty="0">
                <a:solidFill>
                  <a:schemeClr val="dk1"/>
                </a:solidFill>
                <a:latin typeface="+mn-lt"/>
                <a:ea typeface="Calibri"/>
                <a:cs typeface="Calibri"/>
                <a:sym typeface="Calibri"/>
              </a:rPr>
              <a:t>Applicants only need to apply for the first time. After they have applied </a:t>
            </a:r>
            <a:r>
              <a:rPr lang="en-US" sz="1100" dirty="0">
                <a:solidFill>
                  <a:schemeClr val="dk1"/>
                </a:solidFill>
                <a:latin typeface="+mn-lt"/>
                <a:ea typeface="Calibri"/>
                <a:cs typeface="Calibri"/>
                <a:sym typeface="Calibri"/>
              </a:rPr>
              <a:t>and received money </a:t>
            </a:r>
            <a:r>
              <a:rPr lang="en" sz="1100" dirty="0">
                <a:solidFill>
                  <a:schemeClr val="dk1"/>
                </a:solidFill>
                <a:latin typeface="+mn-lt"/>
                <a:ea typeface="Calibri"/>
                <a:cs typeface="Calibri"/>
                <a:sym typeface="Calibri"/>
              </a:rPr>
              <a:t>they do not need to reapply each year. Their foster youth status will be automatically verified through the California Department of Social Services (CDSS), so they will not need to provide a Ward of the Court Letter</a:t>
            </a:r>
          </a:p>
          <a:p>
            <a:pPr marL="171450" lvl="0" indent="-171450" rtl="0">
              <a:lnSpc>
                <a:spcPct val="90000"/>
              </a:lnSpc>
              <a:spcBef>
                <a:spcPts val="200"/>
              </a:spcBef>
              <a:buSzPct val="91666"/>
              <a:buFont typeface="Arial" panose="020B0604020202020204" pitchFamily="34" charset="0"/>
              <a:buChar char="•"/>
            </a:pPr>
            <a:r>
              <a:rPr lang="en" sz="1100" dirty="0">
                <a:solidFill>
                  <a:schemeClr val="dk1"/>
                </a:solidFill>
                <a:latin typeface="+mn-lt"/>
                <a:ea typeface="Calibri"/>
                <a:cs typeface="Calibri"/>
                <a:sym typeface="Calibri"/>
              </a:rPr>
              <a:t>Students should apply by the March 2nd deadline in order to get the maximum award amount. Students can still apply after the March 2nd deadline, but may not receive as much money. </a:t>
            </a:r>
          </a:p>
          <a:p>
            <a:pPr marL="171450" lvl="0" indent="-171450" rtl="0">
              <a:lnSpc>
                <a:spcPct val="90000"/>
              </a:lnSpc>
              <a:spcBef>
                <a:spcPts val="200"/>
              </a:spcBef>
              <a:buSzPct val="91666"/>
              <a:buFont typeface="Arial" panose="020B0604020202020204" pitchFamily="34" charset="0"/>
              <a:buChar char="•"/>
            </a:pPr>
            <a:r>
              <a:rPr lang="en" sz="1100" dirty="0">
                <a:solidFill>
                  <a:schemeClr val="dk1"/>
                </a:solidFill>
                <a:latin typeface="+mn-lt"/>
                <a:ea typeface="Calibri"/>
                <a:cs typeface="Calibri"/>
                <a:sym typeface="Calibri"/>
              </a:rPr>
              <a:t>Students can use this money at community colleges, 4-year universities or qualified vocational-trade programs. This money can also be used at colleges out-of-state. </a:t>
            </a:r>
            <a:endParaRPr lang="en-US" sz="1100" dirty="0">
              <a:solidFill>
                <a:schemeClr val="dk1"/>
              </a:solidFill>
              <a:latin typeface="+mn-lt"/>
              <a:ea typeface="Calibri"/>
              <a:cs typeface="Calibri"/>
              <a:sym typeface="Calibri"/>
            </a:endParaRPr>
          </a:p>
          <a:p>
            <a:pPr lvl="0" rtl="0">
              <a:lnSpc>
                <a:spcPct val="90000"/>
              </a:lnSpc>
              <a:spcBef>
                <a:spcPts val="200"/>
              </a:spcBef>
              <a:buSzPct val="91666"/>
              <a:buNone/>
            </a:pPr>
            <a:endParaRPr lang="en-US" sz="1100" dirty="0">
              <a:solidFill>
                <a:schemeClr val="dk1"/>
              </a:solidFill>
              <a:latin typeface="+mn-lt"/>
              <a:ea typeface="Calibri"/>
              <a:cs typeface="Calibri"/>
              <a:sym typeface="Calibri"/>
            </a:endParaRPr>
          </a:p>
          <a:p>
            <a:pPr lvl="0"/>
            <a:r>
              <a:rPr lang="en-US" b="1" i="0" dirty="0"/>
              <a:t>Eligibility Criteria:</a:t>
            </a:r>
          </a:p>
          <a:p>
            <a:pPr marL="171450" lvl="0" indent="-171450">
              <a:buFont typeface="Arial" panose="020B0604020202020204" pitchFamily="34" charset="0"/>
              <a:buChar char="•"/>
            </a:pPr>
            <a:r>
              <a:rPr lang="en-US" b="0" i="0" dirty="0"/>
              <a:t>Be a current or former foster youth who was a dependent or ward of the court, living in foster care, at any time between the ages of 16 and 18</a:t>
            </a:r>
            <a:endParaRPr lang="en-US" dirty="0"/>
          </a:p>
          <a:p>
            <a:pPr marL="171450" lvl="0" indent="-171450">
              <a:buFont typeface="Arial" panose="020B0604020202020204" pitchFamily="34" charset="0"/>
              <a:buChar char="•"/>
            </a:pPr>
            <a:r>
              <a:rPr lang="en-US" b="0" i="0" dirty="0"/>
              <a:t>Youth who were/are in kin-gap, non-related guardianship or were adopted, are eligible only if a dependent or ward of the court, living in foster care, was established between age 16-18 </a:t>
            </a:r>
            <a:endParaRPr lang="en-US" dirty="0"/>
          </a:p>
          <a:p>
            <a:pPr marL="171450" lvl="0" indent="-171450">
              <a:buFont typeface="Arial" panose="020B0604020202020204" pitchFamily="34" charset="0"/>
              <a:buChar char="•"/>
            </a:pPr>
            <a:r>
              <a:rPr lang="en-US" b="0" i="0" dirty="0"/>
              <a:t>Not have reached your 26</a:t>
            </a:r>
            <a:r>
              <a:rPr lang="en-US" b="0" i="0" baseline="30000" dirty="0"/>
              <a:t>th</a:t>
            </a:r>
            <a:r>
              <a:rPr lang="en-US" b="0" i="0" dirty="0"/>
              <a:t> birthday as of July 1 of the award year</a:t>
            </a:r>
            <a:endParaRPr lang="en-US" dirty="0"/>
          </a:p>
          <a:p>
            <a:pPr marL="171450" lvl="0" indent="-171450">
              <a:buFont typeface="Arial" panose="020B0604020202020204" pitchFamily="34" charset="0"/>
              <a:buChar char="•"/>
            </a:pPr>
            <a:r>
              <a:rPr lang="en-US" b="0" i="0" dirty="0"/>
              <a:t>Have financial need</a:t>
            </a:r>
            <a:endParaRPr lang="en-US" dirty="0"/>
          </a:p>
          <a:p>
            <a:pPr marL="171450" lvl="0" indent="-171450">
              <a:buFont typeface="Arial" panose="020B0604020202020204" pitchFamily="34" charset="0"/>
              <a:buChar char="•"/>
            </a:pPr>
            <a:r>
              <a:rPr lang="en-US" b="0" i="0" dirty="0"/>
              <a:t>Must be a California resident or meet CA Dream Act eligible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dk1"/>
                </a:solidFill>
                <a:latin typeface="+mn-lt"/>
                <a:ea typeface="Calibri"/>
                <a:cs typeface="Calibri"/>
                <a:sym typeface="Calibri"/>
              </a:rPr>
              <a:t>Students a</a:t>
            </a:r>
            <a:r>
              <a:rPr lang="en-US" sz="1100" dirty="0">
                <a:solidFill>
                  <a:schemeClr val="dk1"/>
                </a:solidFill>
                <a:latin typeface="+mn-lt"/>
                <a:ea typeface="Calibri"/>
                <a:cs typeface="Calibri"/>
                <a:sym typeface="Calibri"/>
              </a:rPr>
              <a:t>re not required to have a high school diploma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dk1"/>
                </a:solidFill>
                <a:latin typeface="+mn-lt"/>
                <a:ea typeface="Calibri"/>
                <a:cs typeface="Calibri"/>
                <a:sym typeface="Calibri"/>
              </a:rPr>
              <a:t>Can be used for up to 5 years (whether or not consecutive), </a:t>
            </a:r>
            <a:r>
              <a:rPr lang="en-US" sz="1100" dirty="0">
                <a:latin typeface="Verdana" panose="020B0604030504040204" pitchFamily="34" charset="0"/>
                <a:ea typeface="Verdana" panose="020B0604030504040204" pitchFamily="34" charset="0"/>
                <a:cs typeface="Verdana" panose="020B0604030504040204" pitchFamily="34" charset="0"/>
              </a:rPr>
              <a:t>Each academic year that a payment greater than $1 is issued counts as 1 year of paid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dk1"/>
              </a:solidFill>
              <a:latin typeface="+mn-lt"/>
              <a:ea typeface="Calibri"/>
              <a:cs typeface="Calibri"/>
              <a:sym typeface="Calibri"/>
            </a:endParaRPr>
          </a:p>
          <a:p>
            <a:pPr marL="171450" lvl="0" indent="-171450">
              <a:buFont typeface="Arial" panose="020B0604020202020204" pitchFamily="34" charset="0"/>
              <a:buChar char="•"/>
            </a:pPr>
            <a:endParaRPr lang="en-US" dirty="0"/>
          </a:p>
          <a:p>
            <a:pPr marL="457200" marR="0" lvl="1" indent="0" algn="l" rtl="0">
              <a:spcBef>
                <a:spcPts val="0"/>
              </a:spcBef>
              <a:buSzPct val="25000"/>
              <a:buNone/>
            </a:pPr>
            <a:endParaRPr lang="en-US" sz="1100" dirty="0">
              <a:solidFill>
                <a:schemeClr val="dk1"/>
              </a:solidFill>
              <a:latin typeface="+mn-lt"/>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mn-lt"/>
                <a:ea typeface="Calibri"/>
                <a:cs typeface="Calibri"/>
                <a:sym typeface="Calibri"/>
              </a:rPr>
              <a:t>Previously,</a:t>
            </a:r>
            <a:r>
              <a:rPr lang="en-US" sz="1100" baseline="0" dirty="0">
                <a:solidFill>
                  <a:schemeClr val="dk1"/>
                </a:solidFill>
                <a:latin typeface="+mn-lt"/>
                <a:ea typeface="Calibri"/>
                <a:cs typeface="Calibri"/>
                <a:sym typeface="Calibri"/>
              </a:rPr>
              <a:t> the Chafee Grant was only for foster youth ages 21 and under, however, California revised the eligibility requirements in 2018. Foster youth who were previously ineligible because they were over 21 can now qualify if they up until the age of 26 and will be automatically re-enrolled. </a:t>
            </a:r>
          </a:p>
          <a:p>
            <a:pPr marL="171450" marR="0" lvl="0" indent="-171450" algn="l" rtl="0">
              <a:spcBef>
                <a:spcPts val="0"/>
              </a:spcBef>
              <a:buSzPct val="25000"/>
              <a:buFont typeface="Arial" panose="020B0604020202020204" pitchFamily="34" charset="0"/>
              <a:buChar char="•"/>
            </a:pPr>
            <a:endParaRPr lang="en-US" sz="1100" baseline="0" dirty="0">
              <a:solidFill>
                <a:schemeClr val="dk1"/>
              </a:solidFill>
              <a:latin typeface="+mn-lt"/>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rPr>
              <a:t>$17.6 million in federal and state funded grant subject to annual availability of funds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rPr>
              <a:t>Prior to AB 1811, the amount allocated for the Chafee Grant was $14,333,755.  $3.3 million was added to award additional students the eligible expansion of </a:t>
            </a:r>
          </a:p>
          <a:p>
            <a:pPr marL="171450" marR="0" lvl="0" indent="-171450" algn="l" rtl="0">
              <a:spcBef>
                <a:spcPts val="0"/>
              </a:spcBef>
              <a:buSzPct val="25000"/>
              <a:buFont typeface="Arial" panose="020B0604020202020204" pitchFamily="34" charset="0"/>
              <a:buChar char="•"/>
            </a:pPr>
            <a:endParaRPr lang="en-US" sz="1100" baseline="0" dirty="0">
              <a:solidFill>
                <a:schemeClr val="dk1"/>
              </a:solidFill>
              <a:latin typeface="+mn-lt"/>
              <a:ea typeface="Calibri"/>
              <a:cs typeface="Calibri"/>
              <a:sym typeface="Calibri"/>
            </a:endParaRPr>
          </a:p>
          <a:p>
            <a:pPr lvl="1"/>
            <a:endParaRPr lang="en-US" dirty="0"/>
          </a:p>
          <a:p>
            <a:pPr lvl="0" rtl="0">
              <a:lnSpc>
                <a:spcPct val="115000"/>
              </a:lnSpc>
              <a:spcBef>
                <a:spcPts val="0"/>
              </a:spcBef>
              <a:buSzPct val="91666"/>
              <a:buNone/>
            </a:pPr>
            <a:endParaRPr sz="1200" dirty="0">
              <a:solidFill>
                <a:schemeClr val="dk1"/>
              </a:solidFill>
              <a:latin typeface="Calibri"/>
              <a:ea typeface="Calibri"/>
              <a:cs typeface="Calibri"/>
              <a:sym typeface="Calibri"/>
            </a:endParaRPr>
          </a:p>
        </p:txBody>
      </p:sp>
      <p:sp>
        <p:nvSpPr>
          <p:cNvPr id="742" name="Shape 742"/>
          <p:cNvSpPr txBox="1">
            <a:spLocks noGrp="1"/>
          </p:cNvSpPr>
          <p:nvPr>
            <p:ph type="sldNum" idx="12"/>
          </p:nvPr>
        </p:nvSpPr>
        <p:spPr>
          <a:xfrm>
            <a:off x="3777606" y="9428583"/>
            <a:ext cx="2889937"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162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a:t>AB 1811 Trailer Bill: GSA 2018-36</a:t>
            </a:r>
          </a:p>
          <a:p>
            <a:pPr marL="285750" indent="-285750">
              <a:buFont typeface="Arial" panose="020B0604020202020204" pitchFamily="34" charset="0"/>
              <a:buChar char="•"/>
            </a:pPr>
            <a:r>
              <a:rPr lang="en-US" sz="1200" b="0" baseline="0" dirty="0"/>
              <a:t>Students may receive 5 years (consecutive or non-consecutive) of Chafee payment</a:t>
            </a:r>
          </a:p>
          <a:p>
            <a:pPr marL="285750" indent="-285750">
              <a:buFont typeface="Arial" panose="020B0604020202020204" pitchFamily="34" charset="0"/>
              <a:buChar char="•"/>
            </a:pPr>
            <a:endParaRPr lang="en-US" sz="1200" b="0" baseline="0" dirty="0"/>
          </a:p>
          <a:p>
            <a:r>
              <a:rPr lang="en-US" b="1" baseline="0" dirty="0"/>
              <a:t>Award year is from 7/1-6/30. Award processing and payments are allowed through late September.</a:t>
            </a:r>
          </a:p>
          <a:p>
            <a:endParaRPr lang="en-US" b="1" baseline="0" dirty="0"/>
          </a:p>
          <a:p>
            <a:r>
              <a:rPr lang="en-US" b="1" baseline="0" dirty="0"/>
              <a:t>Ability to benefit: </a:t>
            </a:r>
            <a:r>
              <a:rPr lang="en-US" b="0" baseline="0" dirty="0"/>
              <a:t>coursework that leads to a certificate/degree. Chafee students are required to take specific degree/certificate-related coursework. In other words, Chafee awardees can take classes of their choosing.</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2C676DC5-9EB3-43C7-984F-BBC9530A16A9}"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106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C676DC5-9EB3-43C7-984F-BBC9530A16A9}" type="slidenum">
              <a:rPr lang="en-US" smtClean="0"/>
              <a:t>20</a:t>
            </a:fld>
            <a:endParaRPr lang="en-US"/>
          </a:p>
        </p:txBody>
      </p:sp>
    </p:spTree>
    <p:extLst>
      <p:ext uri="{BB962C8B-B14F-4D97-AF65-F5344CB8AC3E}">
        <p14:creationId xmlns:p14="http://schemas.microsoft.com/office/powerpoint/2010/main" val="70033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1: S</a:t>
            </a:r>
            <a:r>
              <a:rPr lang="en-US" dirty="0"/>
              <a:t>tudent must apply</a:t>
            </a:r>
            <a:r>
              <a:rPr lang="en-US" baseline="0" dirty="0"/>
              <a:t> for the Chafee grant by completing the Chafee application. The application process includes the student completing the FAFSA or Dream Act application every year.</a:t>
            </a:r>
            <a:r>
              <a:rPr lang="en-US" dirty="0"/>
              <a:t> This means undocumented students that meet the AB540 requirements are eligible for the Chafee grant (as long as they meet the other requirements) .</a:t>
            </a:r>
          </a:p>
          <a:p>
            <a:endParaRPr lang="en-US" baseline="0" dirty="0"/>
          </a:p>
          <a:p>
            <a:r>
              <a:rPr lang="en-US" baseline="0" dirty="0"/>
              <a:t>The application process also includes Department of Social Services verification of former foster care.  CSAC receives this verification electronically each month, directly from DSS. There are cases where the student is not included in the file received from DSS. In those cases, the students have to complete manual certification </a:t>
            </a:r>
            <a:r>
              <a:rPr lang="en-US" dirty="0"/>
              <a:t>(downloadable from the CSAC website), obtain signature from case worker or Independent Living Coordinator (ILP), and return the form to CSAC</a:t>
            </a:r>
            <a:r>
              <a:rPr lang="en-US" baseline="0" dirty="0"/>
              <a:t>. The student application process and DSS verification only happens one time throughout the entire eligibility period.</a:t>
            </a:r>
          </a:p>
          <a:p>
            <a:endParaRPr lang="en-US" baseline="0" dirty="0"/>
          </a:p>
          <a:p>
            <a:r>
              <a:rPr lang="en-US" baseline="0" dirty="0"/>
              <a:t>The March 2</a:t>
            </a:r>
            <a:r>
              <a:rPr lang="en-US" baseline="30000" dirty="0"/>
              <a:t>nd</a:t>
            </a:r>
            <a:r>
              <a:rPr lang="en-US" baseline="0" dirty="0"/>
              <a:t> Cal Grant deadline does not apply for the Chafee grant application. </a:t>
            </a:r>
            <a:r>
              <a:rPr lang="en-US" b="1" baseline="0" dirty="0"/>
              <a:t>However, students should complete the FAFSA or CADAA by March 2</a:t>
            </a:r>
            <a:r>
              <a:rPr lang="en-US" b="1" baseline="30000" dirty="0"/>
              <a:t>nd</a:t>
            </a:r>
            <a:r>
              <a:rPr lang="en-US" b="1" baseline="0" dirty="0"/>
              <a:t> to be considered for a Cal Grant. Students may receive both Chafee Grant and Cal Grant, if the have sufficient unmet need.</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C676DC5-9EB3-43C7-984F-BBC9530A16A9}" type="slidenum">
              <a:rPr lang="en-US" smtClean="0"/>
              <a:t>21</a:t>
            </a:fld>
            <a:endParaRPr lang="en-US"/>
          </a:p>
        </p:txBody>
      </p:sp>
    </p:spTree>
    <p:extLst>
      <p:ext uri="{BB962C8B-B14F-4D97-AF65-F5344CB8AC3E}">
        <p14:creationId xmlns:p14="http://schemas.microsoft.com/office/powerpoint/2010/main" val="330582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66910" y="4777194"/>
            <a:ext cx="5335269" cy="3908614"/>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 sz="1200" dirty="0">
                <a:solidFill>
                  <a:schemeClr val="dk1"/>
                </a:solidFill>
                <a:latin typeface="Calibri"/>
                <a:ea typeface="Calibri"/>
                <a:cs typeface="Calibri"/>
                <a:sym typeface="Calibri"/>
              </a:rPr>
              <a:t>This study looks at foster youth students within California. </a:t>
            </a:r>
            <a:endParaRPr sz="1200" dirty="0">
              <a:solidFill>
                <a:schemeClr val="dk1"/>
              </a:solidFill>
              <a:latin typeface="Calibri"/>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 sz="1200" dirty="0">
                <a:solidFill>
                  <a:schemeClr val="dk1"/>
                </a:solidFill>
                <a:latin typeface="Calibri"/>
                <a:ea typeface="Calibri"/>
                <a:cs typeface="Calibri"/>
                <a:sym typeface="Calibri"/>
              </a:rPr>
              <a:t>Our foster youth understand that a college degree is desirable - 91% report that they want to go to college. </a:t>
            </a:r>
          </a:p>
          <a:p>
            <a:pPr marL="171450" marR="0" lvl="0" indent="-171450" algn="l" rtl="0">
              <a:spcBef>
                <a:spcPts val="0"/>
              </a:spcBef>
              <a:buSzPct val="25000"/>
              <a:buFont typeface="Arial" panose="020B0604020202020204" pitchFamily="34" charset="0"/>
              <a:buChar char="•"/>
            </a:pPr>
            <a:r>
              <a:rPr lang="en" sz="1200" dirty="0">
                <a:solidFill>
                  <a:schemeClr val="dk1"/>
                </a:solidFill>
                <a:latin typeface="Calibri"/>
                <a:ea typeface="Calibri"/>
                <a:cs typeface="Calibri"/>
                <a:sym typeface="Calibri"/>
              </a:rPr>
              <a:t>However, aspiring to college and making it through to that degree are two different things.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 sz="1200" b="1" dirty="0">
                <a:solidFill>
                  <a:schemeClr val="dk1"/>
                </a:solidFill>
                <a:latin typeface="Calibri"/>
                <a:ea typeface="Calibri"/>
                <a:cs typeface="Calibri"/>
                <a:sym typeface="Calibri"/>
              </a:rPr>
              <a:t>Source:</a:t>
            </a:r>
          </a:p>
          <a:p>
            <a:pPr lvl="0" rtl="0">
              <a:lnSpc>
                <a:spcPct val="115000"/>
              </a:lnSpc>
              <a:spcBef>
                <a:spcPts val="0"/>
              </a:spcBef>
              <a:buClr>
                <a:schemeClr val="dk1"/>
              </a:buClr>
              <a:buSzPct val="100000"/>
              <a:buFont typeface="Arial"/>
              <a:buNone/>
            </a:pPr>
            <a:r>
              <a:rPr lang="en" sz="1100" dirty="0" err="1">
                <a:solidFill>
                  <a:schemeClr val="dk1"/>
                </a:solidFill>
                <a:latin typeface="Calibri"/>
                <a:ea typeface="Calibri"/>
                <a:cs typeface="Calibri"/>
                <a:sym typeface="Calibri"/>
              </a:rPr>
              <a:t>CalYouth</a:t>
            </a:r>
            <a:r>
              <a:rPr lang="en" sz="1100" dirty="0">
                <a:solidFill>
                  <a:schemeClr val="dk1"/>
                </a:solidFill>
                <a:latin typeface="Calibri"/>
                <a:ea typeface="Calibri"/>
                <a:cs typeface="Calibri"/>
                <a:sym typeface="Calibri"/>
              </a:rPr>
              <a:t> Study (</a:t>
            </a:r>
            <a:r>
              <a:rPr lang="en" sz="1100" u="sng" dirty="0">
                <a:solidFill>
                  <a:srgbClr val="954F72"/>
                </a:solidFill>
                <a:latin typeface="Calibri"/>
                <a:ea typeface="Calibri"/>
                <a:cs typeface="Calibri"/>
                <a:sym typeface="Calibri"/>
                <a:hlinkClick r:id="rId3"/>
              </a:rPr>
              <a:t>http://www.chapinhall.org/sites/default/files/CY_YT_RE0516_1.pdf)</a:t>
            </a:r>
            <a:r>
              <a:rPr lang="en" sz="1100" dirty="0">
                <a:solidFill>
                  <a:schemeClr val="dk1"/>
                </a:solidFill>
                <a:latin typeface="Calibri"/>
                <a:ea typeface="Calibri"/>
                <a:cs typeface="Calibri"/>
                <a:sym typeface="Calibri"/>
              </a:rPr>
              <a:t> page 64.</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 </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 </a:t>
            </a:r>
          </a:p>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777606" y="9428583"/>
            <a:ext cx="2889937"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85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a:xfrm>
            <a:off x="3970938" y="0"/>
            <a:ext cx="3037840" cy="464820"/>
          </a:xfrm>
          <a:prstGeom prst="rect">
            <a:avLst/>
          </a:prstGeom>
        </p:spPr>
        <p:txBody>
          <a:bodyPr/>
          <a:lstStyle/>
          <a:p>
            <a:pPr>
              <a:defRPr/>
            </a:pPr>
            <a:endParaRPr lang="en-US" dirty="0"/>
          </a:p>
        </p:txBody>
      </p:sp>
      <p:sp>
        <p:nvSpPr>
          <p:cNvPr id="5" name="Slide Number Placeholder 3"/>
          <p:cNvSpPr txBox="1">
            <a:spLocks/>
          </p:cNvSpPr>
          <p:nvPr/>
        </p:nvSpPr>
        <p:spPr>
          <a:xfrm>
            <a:off x="3970938" y="8829967"/>
            <a:ext cx="3037840" cy="464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68CAD-0616-4539-AAEC-40C36C2A2297}" type="slidenum">
              <a:rPr lang="en-US" smtClean="0"/>
              <a:t>24</a:t>
            </a:fld>
            <a:endParaRPr lang="en-US" dirty="0"/>
          </a:p>
        </p:txBody>
      </p:sp>
    </p:spTree>
    <p:extLst>
      <p:ext uri="{BB962C8B-B14F-4D97-AF65-F5344CB8AC3E}">
        <p14:creationId xmlns:p14="http://schemas.microsoft.com/office/powerpoint/2010/main" val="253880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information required in order to create an account for the first time.  This is the same information required by the legacy application. A student must have a current year application on file in order to create an account.  For example, once the 2020-21 AY goes live, a student must have completed the 2020-21 application to create an account. </a:t>
            </a:r>
            <a:r>
              <a:rPr lang="en-US" b="1" dirty="0"/>
              <a:t>(Check with Pankaj if still true)</a:t>
            </a:r>
            <a:endParaRPr lang="en-US" dirty="0"/>
          </a:p>
        </p:txBody>
      </p:sp>
      <p:sp>
        <p:nvSpPr>
          <p:cNvPr id="4" name="Slide Number Placeholder 3"/>
          <p:cNvSpPr>
            <a:spLocks noGrp="1"/>
          </p:cNvSpPr>
          <p:nvPr>
            <p:ph type="sldNum" sz="quarter" idx="5"/>
          </p:nvPr>
        </p:nvSpPr>
        <p:spPr/>
        <p:txBody>
          <a:bodyPr/>
          <a:lstStyle/>
          <a:p>
            <a:fld id="{2C676DC5-9EB3-43C7-984F-BBC9530A16A9}" type="slidenum">
              <a:rPr lang="en-US" smtClean="0"/>
              <a:t>25</a:t>
            </a:fld>
            <a:endParaRPr lang="en-US"/>
          </a:p>
        </p:txBody>
      </p:sp>
    </p:spTree>
    <p:extLst>
      <p:ext uri="{BB962C8B-B14F-4D97-AF65-F5344CB8AC3E}">
        <p14:creationId xmlns:p14="http://schemas.microsoft.com/office/powerpoint/2010/main" val="313992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603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932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a:xfrm>
            <a:off x="3970938" y="0"/>
            <a:ext cx="3037840" cy="464820"/>
          </a:xfrm>
          <a:prstGeom prst="rect">
            <a:avLst/>
          </a:prstGeom>
        </p:spPr>
        <p:txBody>
          <a:bodyPr/>
          <a:lstStyle/>
          <a:p>
            <a:pPr>
              <a:defRPr/>
            </a:pPr>
            <a:endParaRPr lang="en-US" dirty="0"/>
          </a:p>
        </p:txBody>
      </p:sp>
      <p:sp>
        <p:nvSpPr>
          <p:cNvPr id="5" name="Slide Number Placeholder 3"/>
          <p:cNvSpPr txBox="1">
            <a:spLocks/>
          </p:cNvSpPr>
          <p:nvPr/>
        </p:nvSpPr>
        <p:spPr>
          <a:xfrm>
            <a:off x="3970938" y="8829967"/>
            <a:ext cx="3037840" cy="464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68CAD-0616-4539-AAEC-40C36C2A2297}" type="slidenum">
              <a:rPr lang="en-US" smtClean="0"/>
              <a:t>30</a:t>
            </a:fld>
            <a:endParaRPr lang="en-US" dirty="0"/>
          </a:p>
        </p:txBody>
      </p:sp>
    </p:spTree>
    <p:extLst>
      <p:ext uri="{BB962C8B-B14F-4D97-AF65-F5344CB8AC3E}">
        <p14:creationId xmlns:p14="http://schemas.microsoft.com/office/powerpoint/2010/main" val="209810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and former foster youth students (a person whose dependency was established or continued by the court on or after the date on which the person reached 13 years of age) are eligible to receive Cal Grant B High School Entitlement Award consideration as long as they have not yet reached 26 years of age as of July 1 of the initial award year and submit a qualifying high school GPA or test score, regardless of the date of high school graduation or the equivalent.</a:t>
            </a:r>
          </a:p>
          <a:p>
            <a:endParaRPr lang="en-US" dirty="0"/>
          </a:p>
          <a:p>
            <a:r>
              <a:rPr lang="en-US" dirty="0"/>
              <a:t>The maximum eligibility has been increased from 4 years to 8 years. </a:t>
            </a:r>
          </a:p>
          <a:p>
            <a:endParaRPr lang="en-US" dirty="0"/>
          </a:p>
        </p:txBody>
      </p:sp>
    </p:spTree>
    <p:extLst>
      <p:ext uri="{BB962C8B-B14F-4D97-AF65-F5344CB8AC3E}">
        <p14:creationId xmlns:p14="http://schemas.microsoft.com/office/powerpoint/2010/main" val="15701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New legislation allows for Cal Grant awarded students with Dependent Children to receive a new, and significantly larger, Cal Grant Access award. Students at California Community Colleges, California State Universities and University of California campuses with </a:t>
            </a:r>
            <a:r>
              <a:rPr lang="en-US" sz="1200" b="0" u="none" kern="1200" dirty="0">
                <a:solidFill>
                  <a:schemeClr val="tx1"/>
                </a:solidFill>
                <a:effectLst/>
                <a:latin typeface="+mn-lt"/>
                <a:ea typeface="+mn-ea"/>
                <a:cs typeface="+mn-cs"/>
              </a:rPr>
              <a:t>dependent children under 18 years of age for whom they provide more than 50 percent support can qualify. Eligibility is initially determined by the dependent children question on the FAFSA and the California Dream Act Application: “</a:t>
            </a:r>
            <a:r>
              <a:rPr lang="en-US" sz="1200" b="0" i="0" u="none" strike="noStrike" kern="1200" baseline="0" dirty="0">
                <a:solidFill>
                  <a:schemeClr val="tx1"/>
                </a:solidFill>
                <a:latin typeface="+mn-lt"/>
                <a:ea typeface="+mn-ea"/>
                <a:cs typeface="+mn-cs"/>
              </a:rPr>
              <a:t>Do you now have or will you have children who will receive more than half of their support from you?” </a:t>
            </a:r>
            <a:r>
              <a:rPr lang="en-US" sz="1200" b="0" kern="1200" dirty="0">
                <a:solidFill>
                  <a:schemeClr val="tx1"/>
                </a:solidFill>
                <a:effectLst/>
                <a:latin typeface="+mn-lt"/>
                <a:ea typeface="+mn-ea"/>
                <a:cs typeface="+mn-cs"/>
              </a:rPr>
              <a:t>The new Access Award pays up to $6,000 for qualifying Cal Grant A and B recipients; or up to $4,000 for eligible Cal Grant C recipients.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means that there is no automatic CCC reserve for students with dependent</a:t>
            </a:r>
          </a:p>
          <a:p>
            <a:r>
              <a:rPr lang="en-US" sz="1200" b="1" kern="1200" dirty="0">
                <a:solidFill>
                  <a:schemeClr val="tx1"/>
                </a:solidFill>
                <a:effectLst/>
                <a:latin typeface="+mn-lt"/>
                <a:ea typeface="+mn-ea"/>
                <a:cs typeface="+mn-cs"/>
              </a:rPr>
              <a:t>children receiving a Cal Grant A access award at a community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1887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908870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12" name="Shape 4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93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B3760-45DE-894D-81B0-AFC56DCAC3A5}" type="slidenum">
              <a:rPr lang="en-US" smtClean="0"/>
              <a:t>35</a:t>
            </a:fld>
            <a:endParaRPr lang="en-US"/>
          </a:p>
        </p:txBody>
      </p:sp>
    </p:spTree>
    <p:extLst>
      <p:ext uri="{BB962C8B-B14F-4D97-AF65-F5344CB8AC3E}">
        <p14:creationId xmlns:p14="http://schemas.microsoft.com/office/powerpoint/2010/main" val="74112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66910" y="4777194"/>
            <a:ext cx="5335269"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dirty="0">
                <a:solidFill>
                  <a:schemeClr val="dk1"/>
                </a:solidFill>
                <a:latin typeface="Calibri"/>
                <a:ea typeface="Calibri"/>
                <a:cs typeface="Calibri"/>
                <a:sym typeface="Calibri"/>
              </a:rPr>
              <a:t>Foster youth face many obstacles and information gaps along the way - only 43% end up enrolling in community college in California.</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 sz="1200" b="1" dirty="0">
                <a:solidFill>
                  <a:schemeClr val="dk1"/>
                </a:solidFill>
                <a:latin typeface="Calibri"/>
                <a:ea typeface="Calibri"/>
                <a:cs typeface="Calibri"/>
                <a:sym typeface="Calibri"/>
              </a:rPr>
              <a:t>Source:</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At Greater Risk (</a:t>
            </a:r>
            <a:r>
              <a:rPr lang="en" sz="1100" u="sng" dirty="0">
                <a:solidFill>
                  <a:srgbClr val="954F72"/>
                </a:solidFill>
                <a:latin typeface="Calibri"/>
                <a:ea typeface="Calibri"/>
                <a:cs typeface="Calibri"/>
                <a:sym typeface="Calibri"/>
                <a:hlinkClick r:id="rId3"/>
              </a:rPr>
              <a:t>http://www.cacollegepathways.org/wp-content/uploads/2016/01/at_greater_risk.pdf)</a:t>
            </a:r>
            <a:r>
              <a:rPr lang="en" sz="1100" dirty="0">
                <a:solidFill>
                  <a:schemeClr val="dk1"/>
                </a:solidFill>
                <a:latin typeface="Calibri"/>
                <a:ea typeface="Calibri"/>
                <a:cs typeface="Calibri"/>
                <a:sym typeface="Calibri"/>
              </a:rPr>
              <a:t> page 12.</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 </a:t>
            </a:r>
          </a:p>
        </p:txBody>
      </p:sp>
      <p:sp>
        <p:nvSpPr>
          <p:cNvPr id="260" name="Shape 260"/>
          <p:cNvSpPr txBox="1">
            <a:spLocks noGrp="1"/>
          </p:cNvSpPr>
          <p:nvPr>
            <p:ph type="sldNum" idx="12"/>
          </p:nvPr>
        </p:nvSpPr>
        <p:spPr>
          <a:xfrm>
            <a:off x="3777606" y="9428583"/>
            <a:ext cx="2889937"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224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US" dirty="0"/>
              <a:t>The focus of this lecture is largely going to be on the matriculation and enrollment process at California’s community college, however we will also share briefly about California’s four-year universities.</a:t>
            </a:r>
            <a:endParaRPr dirty="0"/>
          </a:p>
        </p:txBody>
      </p:sp>
      <p:sp>
        <p:nvSpPr>
          <p:cNvPr id="412" name="Shape 4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242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matriculation process varies at each community college, including the dates and deadlines. Students should get connected to their campus early to benefit from this resource.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Homeless youth must also </a:t>
            </a:r>
            <a:r>
              <a:rPr lang="en" dirty="0" err="1">
                <a:solidFill>
                  <a:srgbClr val="404040"/>
                </a:solidFill>
              </a:rPr>
              <a:t>partici</a:t>
            </a:r>
            <a:r>
              <a:rPr lang="en-US" dirty="0">
                <a:solidFill>
                  <a:srgbClr val="404040"/>
                </a:solidFill>
              </a:rPr>
              <a:t>pa</a:t>
            </a:r>
            <a:r>
              <a:rPr lang="en" dirty="0" err="1">
                <a:solidFill>
                  <a:srgbClr val="404040"/>
                </a:solidFill>
              </a:rPr>
              <a:t>te</a:t>
            </a:r>
            <a:r>
              <a:rPr lang="en" dirty="0">
                <a:solidFill>
                  <a:srgbClr val="404040"/>
                </a:solidFill>
              </a:rPr>
              <a:t> in orientation, complete the assessment process and develop an education plan to receive priority registration at community colleges.   </a:t>
            </a:r>
          </a:p>
          <a:p>
            <a:endParaRPr lang="en-US" dirty="0"/>
          </a:p>
        </p:txBody>
      </p:sp>
      <p:sp>
        <p:nvSpPr>
          <p:cNvPr id="4" name="Slide Number Placeholder 3"/>
          <p:cNvSpPr>
            <a:spLocks noGrp="1"/>
          </p:cNvSpPr>
          <p:nvPr>
            <p:ph type="sldNum" sz="quarter" idx="5"/>
          </p:nvPr>
        </p:nvSpPr>
        <p:spPr/>
        <p:txBody>
          <a:bodyPr/>
          <a:lstStyle/>
          <a:p>
            <a:fld id="{150B3760-45DE-894D-81B0-AFC56DCAC3A5}" type="slidenum">
              <a:rPr lang="en-US" smtClean="0"/>
              <a:t>37</a:t>
            </a:fld>
            <a:endParaRPr lang="en-US"/>
          </a:p>
        </p:txBody>
      </p:sp>
    </p:spTree>
    <p:extLst>
      <p:ext uri="{BB962C8B-B14F-4D97-AF65-F5344CB8AC3E}">
        <p14:creationId xmlns:p14="http://schemas.microsoft.com/office/powerpoint/2010/main" val="406145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matriculation process varies at each community college, including the dates and deadlines. Students should get connected to their campus early to benefit from this resource.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Homeless youth must also </a:t>
            </a:r>
            <a:r>
              <a:rPr lang="en" dirty="0" err="1">
                <a:solidFill>
                  <a:srgbClr val="404040"/>
                </a:solidFill>
              </a:rPr>
              <a:t>partici</a:t>
            </a:r>
            <a:r>
              <a:rPr lang="en-US" dirty="0">
                <a:solidFill>
                  <a:srgbClr val="404040"/>
                </a:solidFill>
              </a:rPr>
              <a:t>pa</a:t>
            </a:r>
            <a:r>
              <a:rPr lang="en" dirty="0" err="1">
                <a:solidFill>
                  <a:srgbClr val="404040"/>
                </a:solidFill>
              </a:rPr>
              <a:t>te</a:t>
            </a:r>
            <a:r>
              <a:rPr lang="en" dirty="0">
                <a:solidFill>
                  <a:srgbClr val="404040"/>
                </a:solidFill>
              </a:rPr>
              <a:t> in orientation, complete the assessment process and develop an education plan to receive priority registration at community colleges.   </a:t>
            </a:r>
          </a:p>
          <a:p>
            <a:endParaRPr lang="en-US" dirty="0"/>
          </a:p>
        </p:txBody>
      </p:sp>
      <p:sp>
        <p:nvSpPr>
          <p:cNvPr id="4" name="Slide Number Placeholder 3"/>
          <p:cNvSpPr>
            <a:spLocks noGrp="1"/>
          </p:cNvSpPr>
          <p:nvPr>
            <p:ph type="sldNum" sz="quarter" idx="5"/>
          </p:nvPr>
        </p:nvSpPr>
        <p:spPr/>
        <p:txBody>
          <a:bodyPr/>
          <a:lstStyle/>
          <a:p>
            <a:fld id="{150B3760-45DE-894D-81B0-AFC56DCAC3A5}" type="slidenum">
              <a:rPr lang="en-US" smtClean="0"/>
              <a:t>38</a:t>
            </a:fld>
            <a:endParaRPr lang="en-US"/>
          </a:p>
        </p:txBody>
      </p:sp>
    </p:spTree>
    <p:extLst>
      <p:ext uri="{BB962C8B-B14F-4D97-AF65-F5344CB8AC3E}">
        <p14:creationId xmlns:p14="http://schemas.microsoft.com/office/powerpoint/2010/main" val="764626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R="0" lvl="0" algn="l" rtl="0">
              <a:spcBef>
                <a:spcPts val="0"/>
              </a:spcBef>
              <a:buNone/>
            </a:pPr>
            <a:r>
              <a:rPr lang="en" sz="1200" dirty="0">
                <a:solidFill>
                  <a:schemeClr val="dk1"/>
                </a:solidFill>
                <a:latin typeface="Calibri"/>
                <a:ea typeface="Calibri"/>
                <a:cs typeface="Calibri"/>
                <a:sym typeface="Calibri"/>
              </a:rPr>
              <a:t>CSU’s and UC’s also offer unique benefits for homeless youth. </a:t>
            </a:r>
          </a:p>
          <a:p>
            <a:pPr marR="0" lvl="0" algn="l" rtl="0">
              <a:spcBef>
                <a:spcPts val="0"/>
              </a:spcBef>
              <a:buNone/>
            </a:pPr>
            <a:endParaRPr sz="1200" b="0" i="0" u="none" strike="noStrike" cap="none" dirty="0">
              <a:solidFill>
                <a:schemeClr val="dk1"/>
              </a:solidFill>
              <a:latin typeface="Calibri"/>
              <a:ea typeface="Calibri"/>
              <a:cs typeface="Calibri"/>
              <a:sym typeface="Calibri"/>
            </a:endParaRPr>
          </a:p>
          <a:p>
            <a:pPr marL="457200" marR="0" lvl="0" indent="-304800" algn="l"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Homeless youth have priority access to on-campus housing. Some students can even stay on campus year round. </a:t>
            </a:r>
            <a:r>
              <a:rPr lang="en" sz="1200" b="0" i="0" u="none" strike="noStrike" cap="none" dirty="0">
                <a:solidFill>
                  <a:schemeClr val="dk1"/>
                </a:solidFill>
                <a:latin typeface="Calibri"/>
                <a:ea typeface="Calibri"/>
                <a:cs typeface="Calibri"/>
                <a:sym typeface="Calibri"/>
              </a:rPr>
              <a:t>Priority </a:t>
            </a:r>
            <a:r>
              <a:rPr lang="en" sz="1200" dirty="0">
                <a:solidFill>
                  <a:schemeClr val="dk1"/>
                </a:solidFill>
                <a:latin typeface="Calibri"/>
                <a:ea typeface="Calibri"/>
                <a:cs typeface="Calibri"/>
                <a:sym typeface="Calibri"/>
              </a:rPr>
              <a:t>h</a:t>
            </a:r>
            <a:r>
              <a:rPr lang="en" sz="1200" b="0" i="0" u="none" strike="noStrike" cap="none" dirty="0">
                <a:solidFill>
                  <a:schemeClr val="dk1"/>
                </a:solidFill>
                <a:latin typeface="Calibri"/>
                <a:ea typeface="Calibri"/>
                <a:cs typeface="Calibri"/>
                <a:sym typeface="Calibri"/>
              </a:rPr>
              <a:t>ousing varies across each campus</a:t>
            </a:r>
            <a:r>
              <a:rPr lang="en" sz="1200" dirty="0">
                <a:solidFill>
                  <a:schemeClr val="dk1"/>
                </a:solidFill>
                <a:latin typeface="Calibri"/>
                <a:ea typeface="Calibri"/>
                <a:cs typeface="Calibri"/>
                <a:sym typeface="Calibri"/>
              </a:rPr>
              <a:t>, so it’s recommended that homeless youth get connected to support on their campus to navigate this process. </a:t>
            </a:r>
          </a:p>
          <a:p>
            <a:pPr marL="457200" marR="0" lvl="0" indent="-304800" algn="l" rtl="0">
              <a:spcBef>
                <a:spcPts val="0"/>
              </a:spcBef>
              <a:buClr>
                <a:schemeClr val="dk1"/>
              </a:buClr>
              <a:buSzPct val="100000"/>
              <a:buFont typeface="Calibri"/>
              <a:buChar char="●"/>
            </a:pPr>
            <a:r>
              <a:rPr lang="en-US" sz="1200" b="0" i="0" u="none" strike="noStrike" kern="1200" dirty="0">
                <a:solidFill>
                  <a:schemeClr val="tx1"/>
                </a:solidFill>
                <a:effectLst/>
                <a:latin typeface="+mn-lt"/>
                <a:ea typeface="+mn-ea"/>
                <a:cs typeface="+mn-cs"/>
              </a:rPr>
              <a:t>The definition for priority housing for homeless students is the same as the definition for priority registration.</a:t>
            </a:r>
            <a:endParaRPr lang="en" sz="1200" dirty="0">
              <a:solidFill>
                <a:schemeClr val="dk1"/>
              </a:solidFill>
              <a:latin typeface="Calibri"/>
              <a:ea typeface="Calibri"/>
              <a:cs typeface="Calibri"/>
              <a:sym typeface="Calibri"/>
            </a:endParaRPr>
          </a:p>
          <a:p>
            <a:pPr marL="457200" marR="0" lvl="0" indent="-304800" algn="l" rtl="0">
              <a:spcBef>
                <a:spcPts val="0"/>
              </a:spcBef>
              <a:buClr>
                <a:schemeClr val="dk1"/>
              </a:buClr>
              <a:buSzPct val="100000"/>
              <a:buFont typeface="Calibri"/>
              <a:buChar char="●"/>
            </a:pPr>
            <a:endParaRPr sz="1200" dirty="0">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39</a:t>
            </a:fld>
            <a:endParaRPr kumimoji="0" lang="en"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0788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66910" y="4777194"/>
            <a:ext cx="5335269" cy="3908614"/>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8" name="Shape 798"/>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577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171450" lvl="0" indent="-171450">
              <a:spcBef>
                <a:spcPts val="0"/>
              </a:spcBef>
              <a:buFont typeface="Arial" panose="020B0604020202020204" pitchFamily="34" charset="0"/>
              <a:buChar char="•"/>
            </a:pPr>
            <a:r>
              <a:rPr lang="en" dirty="0"/>
              <a:t>Each California</a:t>
            </a:r>
            <a:r>
              <a:rPr lang="en" baseline="0" dirty="0"/>
              <a:t> community college has a</a:t>
            </a:r>
            <a:r>
              <a:rPr lang="en" dirty="0"/>
              <a:t> </a:t>
            </a:r>
            <a:r>
              <a:rPr lang="en" b="1" i="1" dirty="0"/>
              <a:t>Foster Youth Success Initiative</a:t>
            </a:r>
            <a:r>
              <a:rPr lang="en" b="1" i="1" baseline="0" dirty="0"/>
              <a:t> (FYSI)</a:t>
            </a:r>
            <a:r>
              <a:rPr lang="en" b="1" i="1" dirty="0"/>
              <a:t> Liaison </a:t>
            </a:r>
          </a:p>
          <a:p>
            <a:pPr marL="171450" lvl="0" indent="-171450">
              <a:spcBef>
                <a:spcPts val="0"/>
              </a:spcBef>
              <a:buFont typeface="Arial" panose="020B0604020202020204" pitchFamily="34" charset="0"/>
              <a:buChar char="•"/>
            </a:pPr>
            <a:r>
              <a:rPr lang="en" b="0" i="0" dirty="0"/>
              <a:t>The FYSI</a:t>
            </a:r>
            <a:r>
              <a:rPr lang="en" b="0" i="0" baseline="0" dirty="0"/>
              <a:t> Liaison </a:t>
            </a:r>
            <a:r>
              <a:rPr lang="en" b="0" i="0" dirty="0"/>
              <a:t>can </a:t>
            </a:r>
            <a:r>
              <a:rPr lang="en" dirty="0"/>
              <a:t>be a great advocate and support for foster youth at their campus to successfully access financial aid, register for classes and get connected to meaningful support. </a:t>
            </a:r>
          </a:p>
          <a:p>
            <a:pPr marL="171450" lvl="0" indent="-171450">
              <a:spcBef>
                <a:spcPts val="0"/>
              </a:spcBef>
              <a:buFont typeface="Arial" panose="020B0604020202020204" pitchFamily="34" charset="0"/>
              <a:buChar char="•"/>
            </a:pPr>
            <a:r>
              <a:rPr lang="en" dirty="0"/>
              <a:t>A list of each FYSI Liaison can be found in t</a:t>
            </a:r>
            <a:r>
              <a:rPr lang="en-US" dirty="0"/>
              <a:t>he</a:t>
            </a:r>
            <a:r>
              <a:rPr lang="en" dirty="0"/>
              <a:t> above link. </a:t>
            </a:r>
          </a:p>
        </p:txBody>
      </p:sp>
      <p:sp>
        <p:nvSpPr>
          <p:cNvPr id="804" name="Shape 8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7760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171450" lvl="0" indent="-171450">
              <a:spcBef>
                <a:spcPts val="0"/>
              </a:spcBef>
              <a:buFont typeface="Arial" panose="020B0604020202020204" pitchFamily="34" charset="0"/>
              <a:buChar char="•"/>
            </a:pPr>
            <a:r>
              <a:rPr lang="en" dirty="0"/>
              <a:t>All California community colleges offer </a:t>
            </a:r>
            <a:r>
              <a:rPr lang="en" b="1" i="1" dirty="0"/>
              <a:t>EOP&amp;S</a:t>
            </a:r>
            <a:r>
              <a:rPr lang="en" dirty="0"/>
              <a:t> to enable low-income, educationally disadvantaged students to complete their educational goals. Foster</a:t>
            </a:r>
            <a:r>
              <a:rPr lang="en" baseline="0" dirty="0"/>
              <a:t> youth are generally considered eligible for EOP&amp;S</a:t>
            </a:r>
            <a:r>
              <a:rPr lang="en" dirty="0"/>
              <a:t>. </a:t>
            </a:r>
          </a:p>
          <a:p>
            <a:pPr marL="171450" lvl="0" indent="-171450">
              <a:spcBef>
                <a:spcPts val="0"/>
              </a:spcBef>
              <a:buFont typeface="Arial" panose="020B0604020202020204" pitchFamily="34" charset="0"/>
              <a:buChar char="•"/>
            </a:pPr>
            <a:r>
              <a:rPr lang="en" dirty="0"/>
              <a:t>Students must be </a:t>
            </a:r>
            <a:r>
              <a:rPr lang="en" b="1" i="1" dirty="0"/>
              <a:t>California residents </a:t>
            </a:r>
            <a:r>
              <a:rPr lang="en" dirty="0"/>
              <a:t>(inclusive of students who meet California Dream Act/AB</a:t>
            </a:r>
            <a:r>
              <a:rPr lang="en" baseline="0" dirty="0"/>
              <a:t> 540 criteria – which is further explained in</a:t>
            </a:r>
            <a:r>
              <a:rPr lang="en-US" baseline="0" dirty="0"/>
              <a:t> t</a:t>
            </a:r>
            <a:r>
              <a:rPr lang="en" baseline="0" dirty="0"/>
              <a:t>he financial aid section). </a:t>
            </a:r>
          </a:p>
          <a:p>
            <a:pPr marL="171450" lvl="0" indent="-171450">
              <a:spcBef>
                <a:spcPts val="0"/>
              </a:spcBef>
              <a:buFont typeface="Arial" panose="020B0604020202020204" pitchFamily="34" charset="0"/>
              <a:buChar char="•"/>
            </a:pPr>
            <a:r>
              <a:rPr lang="en" dirty="0"/>
              <a:t>At CSU &amp; UC campuses, this program is called </a:t>
            </a:r>
            <a:r>
              <a:rPr lang="en" b="1" i="1" dirty="0"/>
              <a:t>EOP (Educational Opportunity Program)</a:t>
            </a:r>
            <a:r>
              <a:rPr lang="en" dirty="0"/>
              <a:t>. It will admit students who do not meet regular admission assistance, as well as those that meet regular admission criteria. </a:t>
            </a:r>
          </a:p>
          <a:p>
            <a:pPr marL="171450" lvl="0" indent="-171450">
              <a:spcBef>
                <a:spcPts val="0"/>
              </a:spcBef>
              <a:buFont typeface="Arial" panose="020B0604020202020204" pitchFamily="34" charset="0"/>
              <a:buChar char="•"/>
            </a:pPr>
            <a:r>
              <a:rPr lang="en" dirty="0"/>
              <a:t>These programs have limited space so it’s important to apply as early as possible. </a:t>
            </a:r>
          </a:p>
          <a:p>
            <a:pPr marL="171450" lvl="0" indent="-171450">
              <a:spcBef>
                <a:spcPts val="0"/>
              </a:spcBef>
              <a:buFont typeface="Arial" panose="020B0604020202020204" pitchFamily="34" charset="0"/>
              <a:buChar char="•"/>
            </a:pPr>
            <a:r>
              <a:rPr lang="en" dirty="0"/>
              <a:t>For CSU and UC schools, make sure to apply when doing the general admissions application.  </a:t>
            </a:r>
          </a:p>
          <a:p>
            <a:pPr marL="171450" lvl="0" indent="-171450">
              <a:spcBef>
                <a:spcPts val="0"/>
              </a:spcBef>
              <a:buFont typeface="Arial" panose="020B0604020202020204" pitchFamily="34" charset="0"/>
              <a:buChar char="•"/>
            </a:pPr>
            <a:r>
              <a:rPr lang="en-US" dirty="0"/>
              <a:t>They provide a lot of great support such as more individualized academic counseling, book grants and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1100" kern="1200" dirty="0">
                <a:solidFill>
                  <a:schemeClr val="dk1"/>
                </a:solidFill>
                <a:latin typeface="+mn-lt"/>
                <a:ea typeface="Calibri"/>
                <a:cs typeface="Calibri"/>
                <a:sym typeface="Calibri"/>
              </a:rPr>
              <a:t>Some</a:t>
            </a:r>
            <a:r>
              <a:rPr lang="en" sz="1100" kern="1200" baseline="0" dirty="0">
                <a:solidFill>
                  <a:schemeClr val="dk1"/>
                </a:solidFill>
                <a:latin typeface="+mn-lt"/>
                <a:ea typeface="Calibri"/>
                <a:cs typeface="Calibri"/>
                <a:sym typeface="Calibri"/>
              </a:rPr>
              <a:t> exceptions can apply to allow for less than 12 units. You should always consult the local campus for the most up to date and detailed information. </a:t>
            </a:r>
            <a:endParaRPr lang="en" sz="1100" kern="1200" dirty="0">
              <a:solidFill>
                <a:schemeClr val="dk1"/>
              </a:solidFill>
              <a:latin typeface="+mn-lt"/>
              <a:ea typeface="Calibri"/>
              <a:cs typeface="Calibri"/>
              <a:sym typeface="Calibri"/>
            </a:endParaRPr>
          </a:p>
          <a:p>
            <a:pPr marL="171450" lvl="0" indent="-171450">
              <a:spcBef>
                <a:spcPts val="0"/>
              </a:spcBef>
              <a:buFont typeface="Arial" panose="020B0604020202020204" pitchFamily="34" charset="0"/>
              <a:buChar char="•"/>
            </a:pPr>
            <a:endParaRPr dirty="0"/>
          </a:p>
        </p:txBody>
      </p:sp>
      <p:sp>
        <p:nvSpPr>
          <p:cNvPr id="831" name="Shape 8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790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8" name="Shape 8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 sz="1050" dirty="0">
                <a:solidFill>
                  <a:schemeClr val="dk1"/>
                </a:solidFill>
                <a:latin typeface="+mj-lt"/>
                <a:ea typeface="Calibri"/>
                <a:cs typeface="Calibri"/>
                <a:sym typeface="Calibri"/>
              </a:rPr>
              <a:t>Within EOP&amp;S is </a:t>
            </a:r>
            <a:r>
              <a:rPr lang="en" sz="1050" b="1" i="1" dirty="0">
                <a:solidFill>
                  <a:schemeClr val="dk1"/>
                </a:solidFill>
                <a:latin typeface="+mj-lt"/>
                <a:ea typeface="Calibri"/>
                <a:cs typeface="Calibri"/>
                <a:sym typeface="Calibri"/>
              </a:rPr>
              <a:t>NextUp</a:t>
            </a:r>
            <a:r>
              <a:rPr lang="en" sz="1050" dirty="0">
                <a:solidFill>
                  <a:schemeClr val="dk1"/>
                </a:solidFill>
                <a:latin typeface="+mj-lt"/>
                <a:ea typeface="Calibri"/>
                <a:cs typeface="Calibri"/>
                <a:sym typeface="Calibri"/>
              </a:rPr>
              <a:t>, which was formerly called the </a:t>
            </a:r>
            <a:r>
              <a:rPr lang="en" sz="1050" b="1" i="1" u="none" strike="noStrike" cap="none" dirty="0">
                <a:solidFill>
                  <a:schemeClr val="dk1"/>
                </a:solidFill>
                <a:latin typeface="+mj-lt"/>
                <a:ea typeface="Calibri"/>
                <a:cs typeface="Calibri"/>
                <a:sym typeface="Calibri"/>
              </a:rPr>
              <a:t>CAFYES</a:t>
            </a:r>
            <a:r>
              <a:rPr lang="en" sz="1050" b="0" i="0" u="none" strike="noStrike" cap="none" dirty="0">
                <a:solidFill>
                  <a:schemeClr val="dk1"/>
                </a:solidFill>
                <a:latin typeface="+mj-lt"/>
                <a:ea typeface="Calibri"/>
                <a:cs typeface="Calibri"/>
                <a:sym typeface="Calibri"/>
              </a:rPr>
              <a:t> </a:t>
            </a:r>
            <a:r>
              <a:rPr lang="en" sz="1050" dirty="0">
                <a:solidFill>
                  <a:schemeClr val="dk1"/>
                </a:solidFill>
                <a:latin typeface="+mj-lt"/>
                <a:ea typeface="Calibri"/>
                <a:cs typeface="Calibri"/>
                <a:sym typeface="Calibri"/>
              </a:rPr>
              <a:t>(</a:t>
            </a:r>
            <a:r>
              <a:rPr lang="en" sz="1050" b="0" i="0" u="none" strike="noStrike" cap="none" dirty="0">
                <a:solidFill>
                  <a:schemeClr val="dk1"/>
                </a:solidFill>
                <a:latin typeface="+mj-lt"/>
                <a:ea typeface="Calibri"/>
                <a:cs typeface="Calibri"/>
                <a:sym typeface="Calibri"/>
              </a:rPr>
              <a:t>Cooperating Agencies Foster Youth Education Support</a:t>
            </a:r>
            <a:r>
              <a:rPr lang="en" sz="1050" dirty="0">
                <a:solidFill>
                  <a:schemeClr val="dk1"/>
                </a:solidFill>
                <a:latin typeface="+mj-lt"/>
                <a:ea typeface="Calibri"/>
                <a:cs typeface="Calibri"/>
                <a:sym typeface="Calibri"/>
              </a:rPr>
              <a:t>) Program.</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r>
              <a:rPr lang="en" sz="1050" dirty="0">
                <a:solidFill>
                  <a:schemeClr val="dk1"/>
                </a:solidFill>
                <a:latin typeface="+mj-lt"/>
                <a:ea typeface="Calibri"/>
                <a:cs typeface="Calibri"/>
                <a:sym typeface="Calibri"/>
              </a:rPr>
              <a:t>NextUp is a state </a:t>
            </a:r>
            <a:r>
              <a:rPr lang="en" sz="1050" b="0" i="0" u="none" strike="noStrike" cap="none" dirty="0">
                <a:solidFill>
                  <a:schemeClr val="dk1"/>
                </a:solidFill>
                <a:latin typeface="+mj-lt"/>
                <a:ea typeface="Calibri"/>
                <a:cs typeface="Calibri"/>
                <a:sym typeface="Calibri"/>
              </a:rPr>
              <a:t>funded program just for fos</a:t>
            </a:r>
            <a:r>
              <a:rPr lang="en" sz="1050" dirty="0">
                <a:solidFill>
                  <a:schemeClr val="dk1"/>
                </a:solidFill>
                <a:latin typeface="+mj-lt"/>
                <a:ea typeface="Calibri"/>
                <a:cs typeface="Calibri"/>
                <a:sym typeface="Calibri"/>
              </a:rPr>
              <a:t>ter youth at 45 community colleges in California (as of 2018)</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r>
              <a:rPr lang="en" sz="1050" b="0" i="0" u="none" strike="noStrike" cap="none" dirty="0">
                <a:solidFill>
                  <a:schemeClr val="dk1"/>
                </a:solidFill>
                <a:latin typeface="+mj-lt"/>
                <a:ea typeface="Calibri"/>
                <a:cs typeface="Calibri"/>
                <a:sym typeface="Calibri"/>
              </a:rPr>
              <a:t>11 programs are currently located in Los Angeles County:</a:t>
            </a:r>
            <a:r>
              <a:rPr lang="en" sz="1050" b="0" i="0" u="none" strike="noStrike" cap="none" baseline="0" dirty="0">
                <a:solidFill>
                  <a:schemeClr val="dk1"/>
                </a:solidFill>
                <a:latin typeface="+mj-lt"/>
                <a:ea typeface="Calibri"/>
                <a:cs typeface="Calibri"/>
                <a:sym typeface="Calibri"/>
              </a:rPr>
              <a:t> </a:t>
            </a:r>
            <a:r>
              <a:rPr lang="en-US" sz="1050" b="0" i="0" kern="1200" dirty="0">
                <a:solidFill>
                  <a:schemeClr val="tx1"/>
                </a:solidFill>
                <a:effectLst/>
                <a:latin typeface="+mj-lt"/>
                <a:ea typeface="+mn-ea"/>
                <a:cs typeface="+mn-cs"/>
              </a:rPr>
              <a:t>East LA College, Long Beach City College, Los Angeles Valley College, Los Angeles Mission College, Los Angeles Pierce College, Los Angeles Trade Tech,</a:t>
            </a:r>
            <a:r>
              <a:rPr lang="en-US" sz="1050" b="0" i="0" kern="1200" baseline="0" dirty="0">
                <a:solidFill>
                  <a:schemeClr val="tx1"/>
                </a:solidFill>
                <a:effectLst/>
                <a:latin typeface="+mj-lt"/>
                <a:ea typeface="+mn-ea"/>
                <a:cs typeface="+mn-cs"/>
              </a:rPr>
              <a:t> </a:t>
            </a:r>
            <a:r>
              <a:rPr lang="en-US" sz="1050" b="0" i="0" kern="1200" dirty="0">
                <a:solidFill>
                  <a:schemeClr val="tx1"/>
                </a:solidFill>
                <a:effectLst/>
                <a:latin typeface="+mj-lt"/>
                <a:ea typeface="+mn-ea"/>
                <a:cs typeface="+mn-cs"/>
              </a:rPr>
              <a:t>Los Angeles City College,</a:t>
            </a:r>
            <a:r>
              <a:rPr lang="en-US" sz="1050" b="0" i="0" kern="1200" baseline="0" dirty="0">
                <a:solidFill>
                  <a:schemeClr val="tx1"/>
                </a:solidFill>
                <a:effectLst/>
                <a:latin typeface="+mj-lt"/>
                <a:ea typeface="+mn-ea"/>
                <a:cs typeface="+mn-cs"/>
              </a:rPr>
              <a:t> </a:t>
            </a:r>
            <a:r>
              <a:rPr lang="en-US" sz="1050" b="0" i="0" kern="1200" dirty="0">
                <a:solidFill>
                  <a:schemeClr val="tx1"/>
                </a:solidFill>
                <a:effectLst/>
                <a:latin typeface="+mj-lt"/>
                <a:ea typeface="+mn-ea"/>
                <a:cs typeface="+mn-cs"/>
              </a:rPr>
              <a:t>Los Angeles Southwest College,</a:t>
            </a:r>
            <a:r>
              <a:rPr lang="en-US" sz="1050" b="0" i="0" kern="1200" baseline="0" dirty="0">
                <a:solidFill>
                  <a:schemeClr val="tx1"/>
                </a:solidFill>
                <a:effectLst/>
                <a:latin typeface="+mj-lt"/>
                <a:ea typeface="+mn-ea"/>
                <a:cs typeface="+mn-cs"/>
              </a:rPr>
              <a:t> </a:t>
            </a:r>
            <a:r>
              <a:rPr lang="en-US" sz="1050" b="0" i="0" kern="1200" dirty="0">
                <a:solidFill>
                  <a:schemeClr val="tx1"/>
                </a:solidFill>
                <a:effectLst/>
                <a:latin typeface="+mj-lt"/>
                <a:ea typeface="+mn-ea"/>
                <a:cs typeface="+mn-cs"/>
              </a:rPr>
              <a:t>Los Angeles Harbor College, Pasadena City College,</a:t>
            </a:r>
            <a:r>
              <a:rPr lang="en-US" sz="1050" b="0" i="0" kern="1200" baseline="0" dirty="0">
                <a:solidFill>
                  <a:schemeClr val="tx1"/>
                </a:solidFill>
                <a:effectLst/>
                <a:latin typeface="+mj-lt"/>
                <a:ea typeface="+mn-ea"/>
                <a:cs typeface="+mn-cs"/>
              </a:rPr>
              <a:t> and </a:t>
            </a:r>
            <a:r>
              <a:rPr lang="en-US" sz="1050" b="0" i="0" kern="1200" dirty="0">
                <a:solidFill>
                  <a:schemeClr val="tx1"/>
                </a:solidFill>
                <a:effectLst/>
                <a:latin typeface="+mj-lt"/>
                <a:ea typeface="+mn-ea"/>
                <a:cs typeface="+mn-cs"/>
              </a:rPr>
              <a:t>West LA College</a:t>
            </a:r>
            <a:r>
              <a:rPr lang="en" sz="1050" dirty="0">
                <a:solidFill>
                  <a:schemeClr val="dk1"/>
                </a:solidFill>
                <a:latin typeface="+mj-lt"/>
                <a:ea typeface="Calibri"/>
                <a:cs typeface="Calibri"/>
                <a:sym typeface="Calibri"/>
              </a:rPr>
              <a:t>. </a:t>
            </a:r>
          </a:p>
          <a:p>
            <a:pPr marL="171450" marR="0" lvl="0" indent="-171450" algn="l" rtl="0">
              <a:lnSpc>
                <a:spcPct val="100000"/>
              </a:lnSpc>
              <a:spcBef>
                <a:spcPts val="0"/>
              </a:spcBef>
              <a:spcAft>
                <a:spcPts val="0"/>
              </a:spcAft>
              <a:buClr>
                <a:schemeClr val="dk1"/>
              </a:buClr>
              <a:buSzPct val="25000"/>
              <a:buFont typeface="Arial" panose="020B0604020202020204" pitchFamily="34" charset="0"/>
              <a:buChar char="•"/>
            </a:pPr>
            <a:r>
              <a:rPr lang="en" sz="1050" dirty="0">
                <a:solidFill>
                  <a:schemeClr val="dk1"/>
                </a:solidFill>
                <a:latin typeface="+mj-lt"/>
                <a:ea typeface="Calibri"/>
                <a:cs typeface="Calibri"/>
                <a:sym typeface="Calibri"/>
              </a:rPr>
              <a:t>Some</a:t>
            </a:r>
            <a:r>
              <a:rPr lang="en" sz="1050" baseline="0" dirty="0">
                <a:solidFill>
                  <a:schemeClr val="dk1"/>
                </a:solidFill>
                <a:latin typeface="+mj-lt"/>
                <a:ea typeface="Calibri"/>
                <a:cs typeface="Calibri"/>
                <a:sym typeface="Calibri"/>
              </a:rPr>
              <a:t> exceptions can apply to allow for less than 9 units. You should always consult the local campus for the most up to date and detailed information. </a:t>
            </a:r>
            <a:endParaRPr lang="en" sz="1050" dirty="0">
              <a:solidFill>
                <a:schemeClr val="dk1"/>
              </a:solidFill>
              <a:latin typeface="+mj-lt"/>
              <a:ea typeface="Calibri"/>
              <a:cs typeface="Calibri"/>
              <a:sym typeface="Calibri"/>
            </a:endParaRPr>
          </a:p>
          <a:p>
            <a:pPr marL="0" marR="0" lvl="0" indent="0" algn="l" rtl="0">
              <a:spcBef>
                <a:spcPts val="0"/>
              </a:spcBef>
              <a:buSzPct val="25000"/>
              <a:buNone/>
            </a:pPr>
            <a:r>
              <a:rPr lang="en" sz="1050" b="0" i="0" u="none" strike="noStrike" cap="none" dirty="0">
                <a:solidFill>
                  <a:schemeClr val="dk1"/>
                </a:solidFill>
                <a:latin typeface="+mj-lt"/>
                <a:ea typeface="Calibri"/>
                <a:cs typeface="Calibri"/>
                <a:sym typeface="Calibri"/>
              </a:rPr>
              <a:t> </a:t>
            </a:r>
          </a:p>
          <a:p>
            <a:pPr marL="0" marR="0" lvl="0" indent="0" algn="l" rtl="0">
              <a:spcBef>
                <a:spcPts val="0"/>
              </a:spcBef>
              <a:buSzPct val="25000"/>
              <a:buNone/>
            </a:pPr>
            <a:r>
              <a:rPr lang="en" sz="1050" b="0" i="0" u="none" strike="noStrike" cap="none" dirty="0">
                <a:solidFill>
                  <a:schemeClr val="dk1"/>
                </a:solidFill>
                <a:latin typeface="+mj-lt"/>
                <a:ea typeface="Calibri"/>
                <a:cs typeface="Calibri"/>
                <a:sym typeface="Calibri"/>
              </a:rPr>
              <a:t>Students must apply for EOP&amp;S and CAFYES. Like</a:t>
            </a:r>
            <a:r>
              <a:rPr lang="en" sz="1050" b="0" i="0" u="none" strike="noStrike" cap="none" baseline="0" dirty="0">
                <a:solidFill>
                  <a:schemeClr val="dk1"/>
                </a:solidFill>
                <a:latin typeface="+mj-lt"/>
                <a:ea typeface="Calibri"/>
                <a:cs typeface="Calibri"/>
                <a:sym typeface="Calibri"/>
              </a:rPr>
              <a:t> EOP&amp;S, students must be California residents (inclusive of California Dream Act/AB 540 students). </a:t>
            </a:r>
            <a:endParaRPr lang="en" sz="1050" b="0" i="0" u="none" strike="noStrike" cap="none" dirty="0">
              <a:solidFill>
                <a:schemeClr val="dk1"/>
              </a:solidFill>
              <a:latin typeface="+mj-lt"/>
              <a:ea typeface="Calibri"/>
              <a:cs typeface="Calibri"/>
              <a:sym typeface="Calibri"/>
            </a:endParaRPr>
          </a:p>
        </p:txBody>
      </p:sp>
      <p:sp>
        <p:nvSpPr>
          <p:cNvPr id="839" name="Shape 8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43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634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171450" lvl="0" indent="-171450">
              <a:spcBef>
                <a:spcPts val="0"/>
              </a:spcBef>
              <a:buFont typeface="Arial" panose="020B0604020202020204" pitchFamily="34" charset="0"/>
              <a:buChar char="•"/>
            </a:pPr>
            <a:r>
              <a:rPr lang="en" dirty="0"/>
              <a:t>Most colleges, CSU’s and UC’s, and even some private schools, have foster youth campus support programs. In LA County, for example, every community college has a foster youth support program in addition to their Foster Youth Success Initiative (FYSI) Liaison for maximum support. </a:t>
            </a:r>
          </a:p>
          <a:p>
            <a:pPr marL="171450" lvl="0" indent="-171450">
              <a:spcBef>
                <a:spcPts val="0"/>
              </a:spcBef>
              <a:buFont typeface="Arial" panose="020B0604020202020204" pitchFamily="34" charset="0"/>
              <a:buChar char="•"/>
            </a:pPr>
            <a:r>
              <a:rPr lang="en" dirty="0"/>
              <a:t>Each program may have a different name, such as </a:t>
            </a:r>
            <a:r>
              <a:rPr lang="en" b="1" i="1" dirty="0"/>
              <a:t>Guardian Scholars </a:t>
            </a:r>
            <a:r>
              <a:rPr lang="en" dirty="0"/>
              <a:t>or Renaissance Scholars. These different names can make it</a:t>
            </a:r>
            <a:r>
              <a:rPr lang="en" baseline="0" dirty="0"/>
              <a:t> confusing but students can always look up a program at the California College Pathways website, which is listed on an upcoming slide. </a:t>
            </a:r>
          </a:p>
          <a:p>
            <a:pPr marL="171450" lvl="0" indent="-171450">
              <a:spcBef>
                <a:spcPts val="0"/>
              </a:spcBef>
              <a:buFont typeface="Arial" panose="020B0604020202020204" pitchFamily="34" charset="0"/>
              <a:buChar char="•"/>
            </a:pPr>
            <a:r>
              <a:rPr lang="en" dirty="0"/>
              <a:t>These programs have different funding streams and can vary in the services they provide, the staff they have and the eligibility criteria for admission into the program. </a:t>
            </a:r>
          </a:p>
          <a:p>
            <a:pPr marL="171450" lvl="0" indent="-171450">
              <a:spcBef>
                <a:spcPts val="0"/>
              </a:spcBef>
              <a:buFont typeface="Arial" panose="020B0604020202020204" pitchFamily="34" charset="0"/>
              <a:buChar char="•"/>
            </a:pPr>
            <a:r>
              <a:rPr lang="en" dirty="0"/>
              <a:t>Many offer food assistance, such as food pantries, meals </a:t>
            </a:r>
            <a:r>
              <a:rPr lang="en" dirty="0">
                <a:solidFill>
                  <a:schemeClr val="dk1"/>
                </a:solidFill>
              </a:rPr>
              <a:t>or food gift cards. </a:t>
            </a:r>
            <a:r>
              <a:rPr lang="en" dirty="0"/>
              <a:t>Some also provide other support such as hygiene products, school supplies, tutoring or public transportation assistance</a:t>
            </a:r>
          </a:p>
          <a:p>
            <a:pPr marL="171450" lvl="0" indent="-171450">
              <a:spcBef>
                <a:spcPts val="0"/>
              </a:spcBef>
              <a:buFont typeface="Arial" panose="020B0604020202020204" pitchFamily="34" charset="0"/>
              <a:buChar char="•"/>
            </a:pPr>
            <a:r>
              <a:rPr lang="en" b="1" i="1" dirty="0"/>
              <a:t>Get students connected to these programs early on. The sooner the better! </a:t>
            </a:r>
            <a:r>
              <a:rPr lang="en" dirty="0"/>
              <a:t>Attending college can be scary and overwhelming for many students, but helping facilitate a warm-handoff with the staff in these programs directly, before school even starts, can help a student feel more comfortable and supported. </a:t>
            </a:r>
            <a:endParaRPr dirty="0"/>
          </a:p>
        </p:txBody>
      </p:sp>
      <p:sp>
        <p:nvSpPr>
          <p:cNvPr id="816" name="Shape 8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931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66910" y="4777194"/>
            <a:ext cx="5335269" cy="3908614"/>
          </a:xfrm>
          <a:prstGeom prst="rect">
            <a:avLst/>
          </a:prstGeom>
          <a:noFill/>
          <a:ln>
            <a:noFill/>
          </a:ln>
        </p:spPr>
        <p:txBody>
          <a:bodyPr lIns="91425" tIns="91425" rIns="91425" bIns="91425" anchor="ctr" anchorCtr="0">
            <a:noAutofit/>
          </a:bodyPr>
          <a:lstStyle/>
          <a:p>
            <a:pPr marL="171450" lvl="0" indent="-171450" rtl="0">
              <a:spcBef>
                <a:spcPts val="0"/>
              </a:spcBef>
              <a:buFont typeface="Arial" panose="020B0604020202020204" pitchFamily="34" charset="0"/>
              <a:buChar char="•"/>
            </a:pPr>
            <a:r>
              <a:rPr lang="en" sz="1100" dirty="0">
                <a:solidFill>
                  <a:schemeClr val="dk1"/>
                </a:solidFill>
                <a:latin typeface="+mn-lt"/>
                <a:ea typeface="Calibri"/>
                <a:cs typeface="Calibri"/>
                <a:sym typeface="Calibri"/>
              </a:rPr>
              <a:t>In addition, colleges today offer a range of services to address the holistic needs of students. Programs like </a:t>
            </a:r>
            <a:r>
              <a:rPr lang="en" sz="1100" b="1" i="1" dirty="0">
                <a:solidFill>
                  <a:schemeClr val="dk1"/>
                </a:solidFill>
                <a:latin typeface="+mn-lt"/>
                <a:ea typeface="Calibri"/>
                <a:cs typeface="Calibri"/>
                <a:sym typeface="Calibri"/>
              </a:rPr>
              <a:t>CalWorks &amp; CARE </a:t>
            </a:r>
            <a:r>
              <a:rPr lang="en" sz="1100" dirty="0">
                <a:solidFill>
                  <a:schemeClr val="dk1"/>
                </a:solidFill>
                <a:latin typeface="+mn-lt"/>
                <a:ea typeface="Calibri"/>
                <a:cs typeface="Calibri"/>
                <a:sym typeface="Calibri"/>
              </a:rPr>
              <a:t>can support students who are parenting,</a:t>
            </a:r>
            <a:r>
              <a:rPr lang="en" sz="1100" baseline="0" dirty="0">
                <a:solidFill>
                  <a:schemeClr val="dk1"/>
                </a:solidFill>
                <a:latin typeface="+mn-lt"/>
                <a:ea typeface="Calibri"/>
                <a:cs typeface="Calibri"/>
                <a:sym typeface="Calibri"/>
              </a:rPr>
              <a:t> and are avialable </a:t>
            </a:r>
            <a:r>
              <a:rPr lang="en" sz="1100" dirty="0">
                <a:solidFill>
                  <a:schemeClr val="dk1"/>
                </a:solidFill>
                <a:latin typeface="+mn-lt"/>
                <a:ea typeface="Calibri"/>
                <a:cs typeface="Calibri"/>
                <a:sym typeface="Calibri"/>
              </a:rPr>
              <a:t>at every community college. These programs offer additional resources such as job placement</a:t>
            </a:r>
            <a:r>
              <a:rPr lang="en" sz="1100" baseline="0" dirty="0">
                <a:solidFill>
                  <a:schemeClr val="dk1"/>
                </a:solidFill>
                <a:latin typeface="+mn-lt"/>
                <a:ea typeface="Calibri"/>
                <a:cs typeface="Calibri"/>
                <a:sym typeface="Calibri"/>
              </a:rPr>
              <a:t> and</a:t>
            </a:r>
            <a:r>
              <a:rPr lang="en" sz="1100" dirty="0">
                <a:solidFill>
                  <a:schemeClr val="dk1"/>
                </a:solidFill>
                <a:latin typeface="+mn-lt"/>
                <a:ea typeface="Calibri"/>
                <a:cs typeface="Calibri"/>
                <a:sym typeface="Calibri"/>
              </a:rPr>
              <a:t> child care.</a:t>
            </a:r>
          </a:p>
          <a:p>
            <a:pPr marL="171450" lvl="0" indent="-171450" rtl="0">
              <a:spcBef>
                <a:spcPts val="0"/>
              </a:spcBef>
              <a:buFont typeface="Arial" panose="020B0604020202020204" pitchFamily="34" charset="0"/>
              <a:buChar char="•"/>
            </a:pPr>
            <a:endParaRPr lang="en" sz="1100" dirty="0">
              <a:solidFill>
                <a:schemeClr val="dk1"/>
              </a:solidFill>
              <a:latin typeface="+mn-lt"/>
              <a:ea typeface="Calibri"/>
              <a:cs typeface="Calibri"/>
              <a:sym typeface="Calibri"/>
            </a:endParaRPr>
          </a:p>
          <a:p>
            <a:pPr marL="171450" lvl="0" indent="-171450" rtl="0">
              <a:spcBef>
                <a:spcPts val="0"/>
              </a:spcBef>
              <a:buFont typeface="Arial" panose="020B0604020202020204" pitchFamily="34" charset="0"/>
              <a:buChar char="•"/>
            </a:pPr>
            <a:r>
              <a:rPr lang="en" sz="1100" b="1" i="1" dirty="0">
                <a:solidFill>
                  <a:schemeClr val="dk1"/>
                </a:solidFill>
                <a:latin typeface="+mn-lt"/>
                <a:ea typeface="Calibri"/>
                <a:cs typeface="Calibri"/>
                <a:sym typeface="Calibri"/>
              </a:rPr>
              <a:t>Mental health &amp; well-being </a:t>
            </a:r>
            <a:r>
              <a:rPr lang="en" sz="1100" dirty="0">
                <a:solidFill>
                  <a:schemeClr val="dk1"/>
                </a:solidFill>
                <a:latin typeface="+mn-lt"/>
                <a:ea typeface="Calibri"/>
                <a:cs typeface="Calibri"/>
                <a:sym typeface="Calibri"/>
              </a:rPr>
              <a:t>is an important component for every student’s success. For many students, the transition into college and young-adulthood can be difficult. College is often a stressful experience.  In addition, foster youth have experienced complex trauma and may benefit from counseling or psychological services while in college. The impact of trauma doesn’t end simply because a student turned 18. </a:t>
            </a:r>
          </a:p>
          <a:p>
            <a:pPr marL="171450" lvl="0" indent="-171450" rtl="0">
              <a:spcBef>
                <a:spcPts val="0"/>
              </a:spcBef>
              <a:buFont typeface="Arial" panose="020B0604020202020204" pitchFamily="34" charset="0"/>
              <a:buChar char="•"/>
            </a:pPr>
            <a:endParaRPr lang="en" sz="1100" dirty="0">
              <a:solidFill>
                <a:schemeClr val="dk1"/>
              </a:solidFill>
              <a:latin typeface="+mn-lt"/>
              <a:ea typeface="Calibri"/>
              <a:cs typeface="Calibri"/>
              <a:sym typeface="Calibri"/>
            </a:endParaRPr>
          </a:p>
          <a:p>
            <a:pPr marL="171450" lvl="0" indent="-171450" rtl="0">
              <a:spcBef>
                <a:spcPts val="0"/>
              </a:spcBef>
              <a:buClr>
                <a:schemeClr val="dk1"/>
              </a:buClr>
              <a:buSzPct val="25000"/>
              <a:buFont typeface="Arial" panose="020B0604020202020204" pitchFamily="34" charset="0"/>
              <a:buChar char="•"/>
            </a:pPr>
            <a:r>
              <a:rPr lang="en" sz="1100" dirty="0">
                <a:solidFill>
                  <a:schemeClr val="dk1"/>
                </a:solidFill>
                <a:latin typeface="+mn-lt"/>
                <a:ea typeface="Calibri"/>
                <a:cs typeface="Calibri"/>
                <a:sym typeface="Calibri"/>
              </a:rPr>
              <a:t>Food insecurity is a common issue for college students. Many campuses provide food pantries,</a:t>
            </a:r>
            <a:r>
              <a:rPr lang="en" sz="1100" baseline="0" dirty="0">
                <a:solidFill>
                  <a:schemeClr val="dk1"/>
                </a:solidFill>
                <a:latin typeface="+mn-lt"/>
                <a:ea typeface="Calibri"/>
                <a:cs typeface="Calibri"/>
                <a:sym typeface="Calibri"/>
              </a:rPr>
              <a:t> meal vouchers, or other types of food assistance</a:t>
            </a:r>
            <a:r>
              <a:rPr lang="en" sz="1100" dirty="0">
                <a:solidFill>
                  <a:schemeClr val="dk1"/>
                </a:solidFill>
                <a:latin typeface="+mn-lt"/>
                <a:ea typeface="Calibri"/>
                <a:cs typeface="Calibri"/>
                <a:sym typeface="Calibri"/>
              </a:rPr>
              <a:t>. It’s important</a:t>
            </a:r>
            <a:r>
              <a:rPr lang="en" sz="1100" baseline="0" dirty="0">
                <a:solidFill>
                  <a:schemeClr val="dk1"/>
                </a:solidFill>
                <a:latin typeface="+mn-lt"/>
                <a:ea typeface="Calibri"/>
                <a:cs typeface="Calibri"/>
                <a:sym typeface="Calibri"/>
              </a:rPr>
              <a:t> to note that, w</a:t>
            </a:r>
            <a:r>
              <a:rPr lang="en" sz="1100" dirty="0">
                <a:solidFill>
                  <a:schemeClr val="dk1"/>
                </a:solidFill>
                <a:latin typeface="+mn-lt"/>
                <a:ea typeface="Calibri"/>
                <a:cs typeface="Calibri"/>
                <a:sym typeface="Calibri"/>
              </a:rPr>
              <a:t>hile low-income college students generally don’t qualify for </a:t>
            </a:r>
            <a:r>
              <a:rPr lang="en" sz="1100" b="1" i="1" dirty="0">
                <a:solidFill>
                  <a:schemeClr val="dk1"/>
                </a:solidFill>
                <a:latin typeface="+mn-lt"/>
                <a:ea typeface="Calibri"/>
                <a:cs typeface="Calibri"/>
                <a:sym typeface="Calibri"/>
              </a:rPr>
              <a:t>Cal Fresh </a:t>
            </a:r>
            <a:r>
              <a:rPr lang="en" sz="1100" dirty="0">
                <a:solidFill>
                  <a:schemeClr val="dk1"/>
                </a:solidFill>
                <a:latin typeface="+mn-lt"/>
                <a:ea typeface="Calibri"/>
                <a:cs typeface="Calibri"/>
                <a:sym typeface="Calibri"/>
              </a:rPr>
              <a:t>(i.e. food stamps), foster youth can receive these benefits if they are part of EOP/EOPS, CAFYES, Guardian Scholars, DSPS, or if they receive a Cal Grant or Chafee grant. </a:t>
            </a:r>
          </a:p>
          <a:p>
            <a:pPr marL="171450" lvl="0" indent="-171450" rtl="0">
              <a:spcBef>
                <a:spcPts val="0"/>
              </a:spcBef>
              <a:buClr>
                <a:schemeClr val="dk1"/>
              </a:buClr>
              <a:buSzPct val="25000"/>
              <a:buFont typeface="Arial" panose="020B0604020202020204" pitchFamily="34" charset="0"/>
              <a:buChar char="•"/>
            </a:pPr>
            <a:r>
              <a:rPr lang="en" sz="1100" b="1" u="sng" dirty="0">
                <a:solidFill>
                  <a:schemeClr val="dk1"/>
                </a:solidFill>
                <a:latin typeface="+mn-lt"/>
                <a:ea typeface="Calibri"/>
                <a:cs typeface="Calibri"/>
                <a:sym typeface="Calibri"/>
              </a:rPr>
              <a:t>Note</a:t>
            </a:r>
            <a:r>
              <a:rPr lang="en" sz="1100" dirty="0">
                <a:solidFill>
                  <a:schemeClr val="dk1"/>
                </a:solidFill>
                <a:latin typeface="+mn-lt"/>
                <a:ea typeface="Calibri"/>
                <a:cs typeface="Calibri"/>
                <a:sym typeface="Calibri"/>
              </a:rPr>
              <a:t>: Additional Cal Fresh eligibility guidelines are available in All County </a:t>
            </a:r>
            <a:r>
              <a:rPr lang="en" sz="1100" dirty="0">
                <a:latin typeface="+mn-lt"/>
                <a:ea typeface="Calibri"/>
                <a:cs typeface="Calibri"/>
                <a:sym typeface="Calibri"/>
              </a:rPr>
              <a:t>Letter 17-05.</a:t>
            </a:r>
          </a:p>
          <a:p>
            <a:pPr marL="171450" lvl="0" indent="-171450" rtl="0">
              <a:spcBef>
                <a:spcPts val="0"/>
              </a:spcBef>
              <a:buClr>
                <a:schemeClr val="dk1"/>
              </a:buClr>
              <a:buSzPct val="25000"/>
              <a:buFont typeface="Arial" panose="020B0604020202020204" pitchFamily="34" charset="0"/>
              <a:buChar char="•"/>
            </a:pPr>
            <a:endParaRPr lang="en" sz="1100" dirty="0">
              <a:latin typeface="+mn-lt"/>
              <a:ea typeface="Calibri"/>
              <a:cs typeface="Calibri"/>
              <a:sym typeface="Calibri"/>
            </a:endParaRPr>
          </a:p>
          <a:p>
            <a:pPr marL="171450" lvl="0" indent="-171450" rtl="0">
              <a:spcBef>
                <a:spcPts val="0"/>
              </a:spcBef>
              <a:buClr>
                <a:schemeClr val="dk1"/>
              </a:buClr>
              <a:buSzPct val="25000"/>
              <a:buFont typeface="Arial" panose="020B0604020202020204" pitchFamily="34" charset="0"/>
              <a:buChar char="•"/>
            </a:pPr>
            <a:r>
              <a:rPr lang="en" sz="1100" dirty="0">
                <a:solidFill>
                  <a:schemeClr val="dk1"/>
                </a:solidFill>
                <a:latin typeface="+mn-lt"/>
                <a:ea typeface="Calibri"/>
                <a:cs typeface="Calibri"/>
                <a:sym typeface="Calibri"/>
              </a:rPr>
              <a:t>All campuses offer academic support services like </a:t>
            </a:r>
            <a:r>
              <a:rPr lang="en" sz="1100" b="1" i="1" dirty="0">
                <a:solidFill>
                  <a:schemeClr val="dk1"/>
                </a:solidFill>
                <a:latin typeface="+mn-lt"/>
                <a:ea typeface="Calibri"/>
                <a:cs typeface="Calibri"/>
                <a:sym typeface="Calibri"/>
              </a:rPr>
              <a:t>tutoring and study skills workshops</a:t>
            </a:r>
            <a:r>
              <a:rPr lang="en" sz="1100" dirty="0">
                <a:solidFill>
                  <a:schemeClr val="dk1"/>
                </a:solidFill>
                <a:latin typeface="+mn-lt"/>
                <a:ea typeface="Calibri"/>
                <a:cs typeface="Calibri"/>
                <a:sym typeface="Calibri"/>
              </a:rPr>
              <a:t>. Students can often access free one-on-one or group tutoring. </a:t>
            </a:r>
          </a:p>
          <a:p>
            <a:pPr marL="171450" lvl="0" indent="-171450" rtl="0">
              <a:spcBef>
                <a:spcPts val="0"/>
              </a:spcBef>
              <a:buClr>
                <a:schemeClr val="dk1"/>
              </a:buClr>
              <a:buSzPct val="25000"/>
              <a:buFont typeface="Arial" panose="020B0604020202020204" pitchFamily="34" charset="0"/>
              <a:buChar char="•"/>
            </a:pPr>
            <a:endParaRPr lang="en" sz="1100" dirty="0">
              <a:solidFill>
                <a:schemeClr val="dk1"/>
              </a:solidFill>
              <a:latin typeface="+mn-lt"/>
              <a:ea typeface="Calibri"/>
              <a:cs typeface="Calibri"/>
              <a:sym typeface="Calibri"/>
            </a:endParaRPr>
          </a:p>
          <a:p>
            <a:pPr marL="171450" lvl="0" indent="-171450" rtl="0">
              <a:spcBef>
                <a:spcPts val="0"/>
              </a:spcBef>
              <a:buFont typeface="Arial" panose="020B0604020202020204" pitchFamily="34" charset="0"/>
              <a:buChar char="•"/>
            </a:pPr>
            <a:r>
              <a:rPr lang="en" sz="1100" dirty="0">
                <a:solidFill>
                  <a:schemeClr val="dk1"/>
                </a:solidFill>
                <a:latin typeface="+mn-lt"/>
                <a:ea typeface="Calibri"/>
                <a:cs typeface="Calibri"/>
                <a:sym typeface="Calibri"/>
              </a:rPr>
              <a:t>All colleges and universities</a:t>
            </a:r>
            <a:r>
              <a:rPr lang="en" sz="1100" baseline="0" dirty="0">
                <a:solidFill>
                  <a:schemeClr val="dk1"/>
                </a:solidFill>
                <a:latin typeface="+mn-lt"/>
                <a:ea typeface="Calibri"/>
                <a:cs typeface="Calibri"/>
                <a:sym typeface="Calibri"/>
              </a:rPr>
              <a:t> also </a:t>
            </a:r>
            <a:r>
              <a:rPr lang="en" sz="1100" dirty="0">
                <a:solidFill>
                  <a:schemeClr val="dk1"/>
                </a:solidFill>
                <a:latin typeface="+mn-lt"/>
                <a:ea typeface="Calibri"/>
                <a:cs typeface="Calibri"/>
                <a:sym typeface="Calibri"/>
              </a:rPr>
              <a:t>offer </a:t>
            </a:r>
            <a:r>
              <a:rPr lang="en" sz="1100" b="1" i="1" dirty="0">
                <a:solidFill>
                  <a:schemeClr val="dk1"/>
                </a:solidFill>
                <a:latin typeface="+mn-lt"/>
                <a:ea typeface="Calibri"/>
                <a:cs typeface="Calibri"/>
                <a:sym typeface="Calibri"/>
              </a:rPr>
              <a:t>student disability services</a:t>
            </a:r>
            <a:r>
              <a:rPr lang="en" sz="1100" b="1" i="1" baseline="0" dirty="0">
                <a:solidFill>
                  <a:schemeClr val="dk1"/>
                </a:solidFill>
                <a:latin typeface="+mn-lt"/>
                <a:ea typeface="Calibri"/>
                <a:cs typeface="Calibri"/>
                <a:sym typeface="Calibri"/>
              </a:rPr>
              <a:t> </a:t>
            </a:r>
            <a:r>
              <a:rPr lang="en" sz="1100" baseline="0" dirty="0">
                <a:solidFill>
                  <a:schemeClr val="dk1"/>
                </a:solidFill>
                <a:latin typeface="+mn-lt"/>
                <a:ea typeface="Calibri"/>
                <a:cs typeface="Calibri"/>
                <a:sym typeface="Calibri"/>
              </a:rPr>
              <a:t>for students with </a:t>
            </a:r>
            <a:r>
              <a:rPr lang="en" sz="1100" dirty="0">
                <a:solidFill>
                  <a:schemeClr val="dk1"/>
                </a:solidFill>
                <a:latin typeface="+mn-lt"/>
                <a:ea typeface="Calibri"/>
                <a:cs typeface="Calibri"/>
                <a:sym typeface="Calibri"/>
              </a:rPr>
              <a:t>physical, mental, or learning disabilities etc. However, it’s up to the student to disclose if they have a disability in order to get the support they need. </a:t>
            </a:r>
            <a:r>
              <a:rPr lang="en-US" sz="1100" dirty="0">
                <a:solidFill>
                  <a:schemeClr val="dk1"/>
                </a:solidFill>
                <a:latin typeface="+mn-lt"/>
                <a:ea typeface="Calibri"/>
                <a:cs typeface="Calibri"/>
                <a:sym typeface="Calibri"/>
              </a:rPr>
              <a:t>Students should be encouraged to proactively</a:t>
            </a:r>
            <a:r>
              <a:rPr lang="en-US" sz="1100" baseline="0" dirty="0">
                <a:solidFill>
                  <a:schemeClr val="dk1"/>
                </a:solidFill>
                <a:latin typeface="+mn-lt"/>
                <a:ea typeface="Calibri"/>
                <a:cs typeface="Calibri"/>
                <a:sym typeface="Calibri"/>
              </a:rPr>
              <a:t> </a:t>
            </a:r>
            <a:r>
              <a:rPr lang="en-US" sz="1100" dirty="0">
                <a:solidFill>
                  <a:schemeClr val="dk1"/>
                </a:solidFill>
                <a:latin typeface="+mn-lt"/>
                <a:ea typeface="Calibri"/>
                <a:cs typeface="Calibri"/>
                <a:sym typeface="Calibri"/>
              </a:rPr>
              <a:t>disclose their status early</a:t>
            </a:r>
            <a:r>
              <a:rPr lang="en-US" sz="1100" baseline="0" dirty="0">
                <a:solidFill>
                  <a:schemeClr val="dk1"/>
                </a:solidFill>
                <a:latin typeface="+mn-lt"/>
                <a:ea typeface="Calibri"/>
                <a:cs typeface="Calibri"/>
                <a:sym typeface="Calibri"/>
              </a:rPr>
              <a:t> on, rather than waiting for </a:t>
            </a:r>
            <a:r>
              <a:rPr lang="en" sz="1100" dirty="0">
                <a:solidFill>
                  <a:schemeClr val="dk1"/>
                </a:solidFill>
                <a:latin typeface="+mn-lt"/>
                <a:ea typeface="Calibri"/>
                <a:cs typeface="Calibri"/>
                <a:sym typeface="Calibri"/>
              </a:rPr>
              <a:t>a problem to arise. </a:t>
            </a:r>
          </a:p>
          <a:p>
            <a:pPr marL="171450" lvl="0" indent="-171450" rtl="0">
              <a:spcBef>
                <a:spcPts val="0"/>
              </a:spcBef>
              <a:buFont typeface="Arial" panose="020B0604020202020204" pitchFamily="34" charset="0"/>
              <a:buChar char="•"/>
            </a:pPr>
            <a:r>
              <a:rPr lang="en" sz="1100" dirty="0">
                <a:solidFill>
                  <a:schemeClr val="dk1"/>
                </a:solidFill>
                <a:latin typeface="+mn-lt"/>
                <a:ea typeface="Calibri"/>
                <a:cs typeface="Calibri"/>
                <a:sym typeface="Calibri"/>
              </a:rPr>
              <a:t>If a student had</a:t>
            </a:r>
            <a:r>
              <a:rPr lang="en" sz="1100" baseline="0" dirty="0">
                <a:solidFill>
                  <a:schemeClr val="dk1"/>
                </a:solidFill>
                <a:latin typeface="+mn-lt"/>
                <a:ea typeface="Calibri"/>
                <a:cs typeface="Calibri"/>
                <a:sym typeface="Calibri"/>
              </a:rPr>
              <a:t> an </a:t>
            </a:r>
            <a:r>
              <a:rPr lang="en" sz="1100" b="1" baseline="0" dirty="0">
                <a:solidFill>
                  <a:schemeClr val="dk1"/>
                </a:solidFill>
                <a:latin typeface="+mn-lt"/>
                <a:ea typeface="Calibri"/>
                <a:cs typeface="Calibri"/>
                <a:sym typeface="Calibri"/>
              </a:rPr>
              <a:t>Individualized Education Plan (IEP) </a:t>
            </a:r>
            <a:r>
              <a:rPr lang="en" sz="1100" b="0" baseline="0" dirty="0">
                <a:solidFill>
                  <a:schemeClr val="dk1"/>
                </a:solidFill>
                <a:latin typeface="+mn-lt"/>
                <a:ea typeface="Calibri"/>
                <a:cs typeface="Calibri"/>
                <a:sym typeface="Calibri"/>
              </a:rPr>
              <a:t>in high school, they can share it with the office of student disability services to recei</a:t>
            </a:r>
            <a:r>
              <a:rPr lang="en" sz="1100" dirty="0">
                <a:solidFill>
                  <a:schemeClr val="dk1"/>
                </a:solidFill>
                <a:latin typeface="+mn-lt"/>
                <a:ea typeface="Calibri"/>
                <a:cs typeface="Calibri"/>
                <a:sym typeface="Calibri"/>
              </a:rPr>
              <a:t>ve such support as:</a:t>
            </a:r>
            <a:endParaRPr sz="1100" dirty="0">
              <a:solidFill>
                <a:schemeClr val="dk1"/>
              </a:solidFill>
              <a:latin typeface="+mn-lt"/>
              <a:ea typeface="Calibri"/>
              <a:cs typeface="Calibri"/>
              <a:sym typeface="Calibri"/>
            </a:endParaRPr>
          </a:p>
          <a:p>
            <a:pPr lvl="1">
              <a:spcBef>
                <a:spcPts val="0"/>
              </a:spcBef>
              <a:buNone/>
            </a:pPr>
            <a:r>
              <a:rPr lang="en" sz="1100" dirty="0">
                <a:solidFill>
                  <a:schemeClr val="dk1"/>
                </a:solidFill>
                <a:latin typeface="+mn-lt"/>
                <a:ea typeface="Calibri"/>
                <a:cs typeface="Calibri"/>
                <a:sym typeface="Calibri"/>
              </a:rPr>
              <a:t>-Receiving</a:t>
            </a:r>
            <a:r>
              <a:rPr lang="en" sz="1100" baseline="0" dirty="0">
                <a:solidFill>
                  <a:schemeClr val="dk1"/>
                </a:solidFill>
                <a:latin typeface="+mn-lt"/>
                <a:ea typeface="Calibri"/>
                <a:cs typeface="Calibri"/>
                <a:sym typeface="Calibri"/>
              </a:rPr>
              <a:t> fu</a:t>
            </a:r>
            <a:r>
              <a:rPr lang="en" sz="1100" dirty="0">
                <a:solidFill>
                  <a:schemeClr val="dk1"/>
                </a:solidFill>
                <a:latin typeface="+mn-lt"/>
                <a:ea typeface="Calibri"/>
                <a:cs typeface="Calibri"/>
                <a:sym typeface="Calibri"/>
              </a:rPr>
              <a:t>ll-time enrollment status while</a:t>
            </a:r>
            <a:r>
              <a:rPr lang="en" sz="1100" baseline="0" dirty="0">
                <a:solidFill>
                  <a:schemeClr val="dk1"/>
                </a:solidFill>
                <a:latin typeface="+mn-lt"/>
                <a:ea typeface="Calibri"/>
                <a:cs typeface="Calibri"/>
                <a:sym typeface="Calibri"/>
              </a:rPr>
              <a:t> taking</a:t>
            </a:r>
            <a:r>
              <a:rPr lang="en" sz="1100" dirty="0">
                <a:solidFill>
                  <a:schemeClr val="dk1"/>
                </a:solidFill>
                <a:latin typeface="+mn-lt"/>
                <a:ea typeface="Calibri"/>
                <a:cs typeface="Calibri"/>
                <a:sym typeface="Calibri"/>
              </a:rPr>
              <a:t> a reduced unit load (which can help</a:t>
            </a:r>
            <a:r>
              <a:rPr lang="en" sz="1100" baseline="0" dirty="0">
                <a:solidFill>
                  <a:schemeClr val="dk1"/>
                </a:solidFill>
                <a:latin typeface="+mn-lt"/>
                <a:ea typeface="Calibri"/>
                <a:cs typeface="Calibri"/>
                <a:sym typeface="Calibri"/>
              </a:rPr>
              <a:t> with </a:t>
            </a:r>
            <a:r>
              <a:rPr lang="en" sz="1100" dirty="0">
                <a:solidFill>
                  <a:schemeClr val="dk1"/>
                </a:solidFill>
                <a:latin typeface="+mn-lt"/>
                <a:ea typeface="Calibri"/>
                <a:cs typeface="Calibri"/>
                <a:sym typeface="Calibri"/>
              </a:rPr>
              <a:t>financial</a:t>
            </a:r>
            <a:r>
              <a:rPr lang="en" sz="1100" baseline="0" dirty="0">
                <a:solidFill>
                  <a:schemeClr val="dk1"/>
                </a:solidFill>
                <a:latin typeface="+mn-lt"/>
                <a:ea typeface="Calibri"/>
                <a:cs typeface="Calibri"/>
                <a:sym typeface="Calibri"/>
              </a:rPr>
              <a:t> aid);</a:t>
            </a:r>
            <a:endParaRPr lang="en" sz="1100" dirty="0">
              <a:solidFill>
                <a:schemeClr val="dk1"/>
              </a:solidFill>
              <a:latin typeface="+mn-lt"/>
              <a:ea typeface="Calibri"/>
              <a:cs typeface="Calibri"/>
              <a:sym typeface="Calibri"/>
            </a:endParaRPr>
          </a:p>
          <a:p>
            <a:pPr lvl="1">
              <a:spcBef>
                <a:spcPts val="0"/>
              </a:spcBef>
              <a:buNone/>
            </a:pPr>
            <a:r>
              <a:rPr lang="en" sz="1100" dirty="0">
                <a:solidFill>
                  <a:schemeClr val="dk1"/>
                </a:solidFill>
                <a:latin typeface="+mn-lt"/>
                <a:ea typeface="Calibri"/>
                <a:cs typeface="Calibri"/>
                <a:sym typeface="Calibri"/>
              </a:rPr>
              <a:t>-Assistance</a:t>
            </a:r>
            <a:r>
              <a:rPr lang="en" sz="1100" baseline="0" dirty="0">
                <a:solidFill>
                  <a:schemeClr val="dk1"/>
                </a:solidFill>
                <a:latin typeface="+mn-lt"/>
                <a:ea typeface="Calibri"/>
                <a:cs typeface="Calibri"/>
                <a:sym typeface="Calibri"/>
              </a:rPr>
              <a:t> with note-taking;</a:t>
            </a:r>
          </a:p>
          <a:p>
            <a:pPr lvl="1">
              <a:spcBef>
                <a:spcPts val="0"/>
              </a:spcBef>
              <a:buNone/>
            </a:pPr>
            <a:r>
              <a:rPr lang="en" sz="1100" dirty="0">
                <a:solidFill>
                  <a:schemeClr val="dk1"/>
                </a:solidFill>
                <a:latin typeface="+mn-lt"/>
                <a:ea typeface="Calibri"/>
                <a:cs typeface="Calibri"/>
                <a:sym typeface="Calibri"/>
              </a:rPr>
              <a:t>-Special test-taking conditions (ex: extra time, quiet environment);</a:t>
            </a:r>
          </a:p>
          <a:p>
            <a:pPr lvl="1">
              <a:spcBef>
                <a:spcPts val="0"/>
              </a:spcBef>
              <a:buNone/>
            </a:pPr>
            <a:r>
              <a:rPr lang="en" sz="1100" dirty="0">
                <a:solidFill>
                  <a:schemeClr val="dk1"/>
                </a:solidFill>
                <a:latin typeface="+mn-lt"/>
                <a:ea typeface="Calibri"/>
                <a:cs typeface="Calibri"/>
                <a:sym typeface="Calibri"/>
              </a:rPr>
              <a:t>-Interpreters; and</a:t>
            </a:r>
          </a:p>
          <a:p>
            <a:pPr lvl="1">
              <a:spcBef>
                <a:spcPts val="0"/>
              </a:spcBef>
              <a:buNone/>
            </a:pPr>
            <a:r>
              <a:rPr lang="en" sz="1100" dirty="0">
                <a:solidFill>
                  <a:schemeClr val="dk1"/>
                </a:solidFill>
                <a:latin typeface="+mn-lt"/>
                <a:ea typeface="Calibri"/>
                <a:cs typeface="Calibri"/>
                <a:sym typeface="Calibri"/>
              </a:rPr>
              <a:t>-Assistive technology</a:t>
            </a:r>
            <a:endParaRPr lang="en" sz="1100" dirty="0">
              <a:solidFill>
                <a:schemeClr val="tx1"/>
              </a:solidFill>
              <a:latin typeface="+mn-lt"/>
              <a:ea typeface="+mn-ea"/>
              <a:cs typeface="+mn-cs"/>
              <a:sym typeface="Calibri"/>
            </a:endParaRPr>
          </a:p>
          <a:p>
            <a:pPr lvl="1">
              <a:spcBef>
                <a:spcPts val="0"/>
              </a:spcBef>
              <a:buNone/>
            </a:pPr>
            <a:r>
              <a:rPr lang="en" sz="1100" dirty="0">
                <a:solidFill>
                  <a:schemeClr val="tx1"/>
                </a:solidFill>
                <a:latin typeface="+mn-lt"/>
                <a:ea typeface="+mn-ea"/>
                <a:cs typeface="+mn-cs"/>
                <a:sym typeface="Calibri"/>
              </a:rPr>
              <a:t>-AB490</a:t>
            </a:r>
            <a:r>
              <a:rPr lang="en" sz="1100" baseline="0" dirty="0">
                <a:solidFill>
                  <a:schemeClr val="tx1"/>
                </a:solidFill>
                <a:latin typeface="+mn-lt"/>
                <a:ea typeface="+mn-ea"/>
                <a:cs typeface="+mn-cs"/>
                <a:sym typeface="Calibri"/>
              </a:rPr>
              <a:t> Liason can offer assistance </a:t>
            </a:r>
          </a:p>
          <a:p>
            <a:pPr lvl="0">
              <a:spcBef>
                <a:spcPts val="0"/>
              </a:spcBef>
              <a:buNone/>
            </a:pPr>
            <a:endParaRPr lang="en" sz="1100" baseline="0" dirty="0">
              <a:solidFill>
                <a:schemeClr val="tx1"/>
              </a:solidFill>
              <a:latin typeface="+mn-lt"/>
              <a:ea typeface="+mn-ea"/>
              <a:cs typeface="+mn-cs"/>
              <a:sym typeface="Calibri"/>
            </a:endParaRPr>
          </a:p>
          <a:p>
            <a:pPr marL="171450" lvl="0" indent="-171450">
              <a:spcBef>
                <a:spcPts val="0"/>
              </a:spcBef>
              <a:buFont typeface="Arial" panose="020B0604020202020204" pitchFamily="34" charset="0"/>
              <a:buChar char="•"/>
            </a:pPr>
            <a:r>
              <a:rPr lang="en" sz="1100" baseline="0" dirty="0">
                <a:solidFill>
                  <a:schemeClr val="tx1"/>
                </a:solidFill>
                <a:latin typeface="+mn-lt"/>
                <a:ea typeface="+mn-ea"/>
                <a:cs typeface="+mn-cs"/>
                <a:sym typeface="Calibri"/>
              </a:rPr>
              <a:t>Finally, most colleges and universities also offer </a:t>
            </a:r>
            <a:r>
              <a:rPr lang="en" sz="1100" b="1" baseline="0" dirty="0">
                <a:solidFill>
                  <a:schemeClr val="tx1"/>
                </a:solidFill>
                <a:latin typeface="+mn-lt"/>
                <a:ea typeface="+mn-ea"/>
                <a:cs typeface="+mn-cs"/>
                <a:sym typeface="Calibri"/>
              </a:rPr>
              <a:t>cultural programming and student clubs</a:t>
            </a:r>
            <a:r>
              <a:rPr lang="en" sz="1100" baseline="0" dirty="0">
                <a:solidFill>
                  <a:schemeClr val="tx1"/>
                </a:solidFill>
                <a:latin typeface="+mn-lt"/>
                <a:ea typeface="+mn-ea"/>
                <a:cs typeface="+mn-cs"/>
                <a:sym typeface="Calibri"/>
              </a:rPr>
              <a:t>. One example is </a:t>
            </a:r>
            <a:r>
              <a:rPr lang="en" sz="1100" b="1" baseline="0" dirty="0">
                <a:solidFill>
                  <a:schemeClr val="tx1"/>
                </a:solidFill>
                <a:latin typeface="+mn-lt"/>
                <a:ea typeface="+mn-ea"/>
                <a:cs typeface="+mn-cs"/>
                <a:sym typeface="Calibri"/>
              </a:rPr>
              <a:t>Umoja</a:t>
            </a:r>
            <a:r>
              <a:rPr lang="en" sz="1100" baseline="0" dirty="0">
                <a:solidFill>
                  <a:schemeClr val="tx1"/>
                </a:solidFill>
                <a:latin typeface="+mn-lt"/>
                <a:ea typeface="+mn-ea"/>
                <a:cs typeface="+mn-cs"/>
                <a:sym typeface="Calibri"/>
              </a:rPr>
              <a:t>, which is a community dedicated to supporting the cultural and educational experiences of African American students. These groups and clubs can provide a positive community and support for students. </a:t>
            </a:r>
            <a:endParaRPr lang="en" sz="1100" dirty="0">
              <a:solidFill>
                <a:schemeClr val="dk1"/>
              </a:solidFill>
              <a:latin typeface="+mn-lt"/>
              <a:ea typeface="Calibri"/>
              <a:cs typeface="Calibri"/>
              <a:sym typeface="Calibri"/>
            </a:endParaRPr>
          </a:p>
        </p:txBody>
      </p:sp>
      <p:sp>
        <p:nvSpPr>
          <p:cNvPr id="869" name="Shape 869"/>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01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66910" y="4777194"/>
            <a:ext cx="5335269" cy="3908614"/>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 sz="1200" dirty="0">
                <a:solidFill>
                  <a:schemeClr val="dk1"/>
                </a:solidFill>
                <a:latin typeface="Calibri"/>
                <a:ea typeface="Calibri"/>
                <a:cs typeface="Calibri"/>
                <a:sym typeface="Calibri"/>
              </a:rPr>
              <a:t>Once in college, foster youth also experience unique challenges - resulting in just 8% completing a 2- year or 4-year degree</a:t>
            </a:r>
            <a:r>
              <a:rPr lang="en-US" sz="1200" dirty="0">
                <a:solidFill>
                  <a:schemeClr val="dk1"/>
                </a:solidFill>
                <a:latin typeface="Calibri"/>
                <a:ea typeface="Calibri"/>
                <a:cs typeface="Calibri"/>
                <a:sym typeface="Calibri"/>
              </a:rPr>
              <a:t> by the</a:t>
            </a:r>
            <a:r>
              <a:rPr lang="en-US" sz="1200" baseline="0" dirty="0">
                <a:solidFill>
                  <a:schemeClr val="dk1"/>
                </a:solidFill>
                <a:latin typeface="Calibri"/>
                <a:ea typeface="Calibri"/>
                <a:cs typeface="Calibri"/>
                <a:sym typeface="Calibri"/>
              </a:rPr>
              <a:t> age of 26.</a:t>
            </a:r>
          </a:p>
          <a:p>
            <a:pPr marL="171450" marR="0" lvl="0" indent="-1714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200" dirty="0">
                <a:latin typeface="+mn-lt"/>
              </a:rPr>
              <a:t>Many foster youth face unique barriers that are linked with poor academic outcomes for foster youth. </a:t>
            </a:r>
          </a:p>
          <a:p>
            <a:pPr marL="171450" marR="0" lvl="0" indent="-1714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 sz="1200" dirty="0">
                <a:solidFill>
                  <a:schemeClr val="dk1"/>
                </a:solidFill>
                <a:latin typeface="+mn-lt"/>
                <a:ea typeface="Calibri"/>
                <a:cs typeface="Calibri"/>
                <a:sym typeface="Calibri"/>
              </a:rPr>
              <a:t>Foster youth often get labeled as “not college material” or “not college ready”, however it is important to be aware of the factors that may be contributing to their current performance in school and know that these youth, in spite of these challenges, can still go to college and be successful. It’s up to us, as caring and supportive adults, to continue to help them reach their goals and believe in their potential. </a:t>
            </a:r>
          </a:p>
          <a:p>
            <a:pPr marL="0" marR="0" lvl="0" indent="0" algn="l" rtl="0">
              <a:spcBef>
                <a:spcPts val="0"/>
              </a:spcBef>
              <a:buSzPct val="25000"/>
              <a:buNone/>
            </a:pPr>
            <a:endParaRPr lang="en"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 sz="1200" b="1" dirty="0">
                <a:solidFill>
                  <a:schemeClr val="dk1"/>
                </a:solidFill>
                <a:latin typeface="Calibri"/>
                <a:ea typeface="Calibri"/>
                <a:cs typeface="Calibri"/>
                <a:sym typeface="Calibri"/>
              </a:rPr>
              <a:t>Source:</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8% is from the Midwest study (</a:t>
            </a:r>
            <a:r>
              <a:rPr lang="en" sz="1100" u="sng" dirty="0">
                <a:solidFill>
                  <a:srgbClr val="954F72"/>
                </a:solidFill>
                <a:latin typeface="Calibri"/>
                <a:ea typeface="Calibri"/>
                <a:cs typeface="Calibri"/>
                <a:sym typeface="Calibri"/>
                <a:hlinkClick r:id="rId3" invalidUrl="http://www.chapinhall.org/sites/default/files/Midwest Evaluation_Report_4_10_12.pdf)"/>
              </a:rPr>
              <a:t>http://www.chapinhall.org/sites/default/files/Midwest%20Evaluation_Report_4_10_12.pdf)</a:t>
            </a:r>
            <a:r>
              <a:rPr lang="en" sz="1100" dirty="0">
                <a:solidFill>
                  <a:schemeClr val="dk1"/>
                </a:solidFill>
                <a:latin typeface="Calibri"/>
                <a:ea typeface="Calibri"/>
                <a:cs typeface="Calibri"/>
                <a:sym typeface="Calibri"/>
              </a:rPr>
              <a:t> page 20. </a:t>
            </a:r>
          </a:p>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777606" y="9428583"/>
            <a:ext cx="2889937"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9524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357188" y="1241425"/>
            <a:ext cx="5954712"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8" name="Shape 898"/>
          <p:cNvSpPr txBox="1">
            <a:spLocks noGrp="1"/>
          </p:cNvSpPr>
          <p:nvPr>
            <p:ph type="body" idx="1"/>
          </p:nvPr>
        </p:nvSpPr>
        <p:spPr>
          <a:xfrm>
            <a:off x="666910" y="4777194"/>
            <a:ext cx="5335269" cy="3908614"/>
          </a:xfrm>
          <a:prstGeom prst="rect">
            <a:avLst/>
          </a:prstGeom>
          <a:noFill/>
          <a:ln>
            <a:noFill/>
          </a:ln>
        </p:spPr>
        <p:txBody>
          <a:bodyPr lIns="91425" tIns="45700" rIns="91425" bIns="45700" anchor="t" anchorCtr="0">
            <a:noAutofit/>
          </a:bodyPr>
          <a:lstStyle/>
          <a:p>
            <a:pPr marL="171450" lvl="0" indent="-171450">
              <a:spcBef>
                <a:spcPts val="0"/>
              </a:spcBef>
              <a:buFont typeface="Arial" panose="020B0604020202020204" pitchFamily="34" charset="0"/>
              <a:buChar char="•"/>
            </a:pPr>
            <a:r>
              <a:rPr lang="en" sz="1100" dirty="0">
                <a:latin typeface="+mn-lt"/>
              </a:rPr>
              <a:t>The California College Pathways website has a lot of great resources for you and</a:t>
            </a:r>
            <a:r>
              <a:rPr lang="en" sz="1100" baseline="0" dirty="0">
                <a:latin typeface="+mn-lt"/>
              </a:rPr>
              <a:t> your youth, including a tab where you can search and find staff contact information for a college near youth. </a:t>
            </a:r>
          </a:p>
          <a:p>
            <a:pPr marL="171450" lvl="0" indent="-171450">
              <a:spcBef>
                <a:spcPts val="0"/>
              </a:spcBef>
              <a:buFont typeface="Arial" panose="020B0604020202020204" pitchFamily="34" charset="0"/>
              <a:buChar char="•"/>
            </a:pPr>
            <a:r>
              <a:rPr lang="en" sz="1100" baseline="0" dirty="0">
                <a:latin typeface="+mn-lt"/>
              </a:rPr>
              <a:t>Just click “Find Campus Support Programs” to locate a Foster Youth Success Initiative (FYSI), NextUp, or campus support program</a:t>
            </a:r>
            <a:r>
              <a:rPr lang="en-US" sz="1100" baseline="0" dirty="0">
                <a:latin typeface="+mn-lt"/>
              </a:rPr>
              <a:t> staff member and their contact information for colleges throughout California. </a:t>
            </a:r>
            <a:endParaRPr lang="en" sz="1100" dirty="0">
              <a:solidFill>
                <a:schemeClr val="dk1"/>
              </a:solidFill>
              <a:latin typeface="+mn-lt"/>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 sz="1100" dirty="0">
                <a:solidFill>
                  <a:schemeClr val="dk1"/>
                </a:solidFill>
                <a:latin typeface="+mn-lt"/>
                <a:ea typeface="Calibri"/>
                <a:cs typeface="Calibri"/>
                <a:sym typeface="Calibri"/>
              </a:rPr>
              <a:t>A version for adults and providers can be found at </a:t>
            </a:r>
            <a:r>
              <a:rPr lang="en" sz="1100" dirty="0" err="1">
                <a:solidFill>
                  <a:schemeClr val="dk1"/>
                </a:solidFill>
                <a:latin typeface="+mn-lt"/>
                <a:ea typeface="Calibri"/>
                <a:cs typeface="Calibri"/>
                <a:sym typeface="Calibri"/>
              </a:rPr>
              <a:t>cacollegepathways.org</a:t>
            </a:r>
            <a:r>
              <a:rPr lang="en" sz="1100" dirty="0">
                <a:solidFill>
                  <a:schemeClr val="dk1"/>
                </a:solidFill>
                <a:latin typeface="+mn-lt"/>
                <a:ea typeface="Calibri"/>
                <a:cs typeface="Calibri"/>
                <a:sym typeface="Calibri"/>
              </a:rPr>
              <a:t>  </a:t>
            </a:r>
          </a:p>
        </p:txBody>
      </p:sp>
      <p:sp>
        <p:nvSpPr>
          <p:cNvPr id="899" name="Shape 899"/>
          <p:cNvSpPr txBox="1">
            <a:spLocks noGrp="1"/>
          </p:cNvSpPr>
          <p:nvPr>
            <p:ph type="sldNum" idx="12"/>
          </p:nvPr>
        </p:nvSpPr>
        <p:spPr>
          <a:xfrm>
            <a:off x="3777606" y="9428583"/>
            <a:ext cx="2889937" cy="498054"/>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47</a:t>
            </a:fld>
            <a:endParaRPr kumimoji="0" lang="en"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7362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 dirty="0"/>
              <a:t>Applying for financial aid is just one of </a:t>
            </a:r>
            <a:r>
              <a:rPr lang="en-US" dirty="0" err="1"/>
              <a:t>th</a:t>
            </a:r>
            <a:r>
              <a:rPr lang="en" dirty="0"/>
              <a:t>e many college matriculation steps. </a:t>
            </a:r>
          </a:p>
          <a:p>
            <a:pPr marL="171450" lvl="0" indent="-171450">
              <a:spcBef>
                <a:spcPts val="0"/>
              </a:spcBef>
              <a:buFont typeface="Arial" panose="020B0604020202020204" pitchFamily="34" charset="0"/>
              <a:buChar char="•"/>
            </a:pPr>
            <a:endParaRPr lang="en" dirty="0"/>
          </a:p>
          <a:p>
            <a:pPr marL="171450" lvl="0" indent="-171450">
              <a:spcBef>
                <a:spcPts val="0"/>
              </a:spcBef>
              <a:buFont typeface="Arial" panose="020B0604020202020204" pitchFamily="34" charset="0"/>
              <a:buChar char="•"/>
            </a:pPr>
            <a:r>
              <a:rPr lang="en" dirty="0"/>
              <a:t>The Foster Youth Educational Planning Guide can be a helpful tool to remember all the steps necessary from middle school to high school to successfully prepare a foster youth for postsecondary education. </a:t>
            </a:r>
          </a:p>
          <a:p>
            <a:pPr marL="171450" lvl="0" indent="-171450">
              <a:spcBef>
                <a:spcPts val="0"/>
              </a:spcBef>
              <a:buFont typeface="Arial" panose="020B0604020202020204" pitchFamily="34" charset="0"/>
              <a:buChar char="•"/>
            </a:pPr>
            <a:endParaRPr lang="en" dirty="0"/>
          </a:p>
          <a:p>
            <a:pPr marL="171450" lvl="0" indent="-171450">
              <a:spcBef>
                <a:spcPts val="0"/>
              </a:spcBef>
              <a:buFont typeface="Arial" panose="020B0604020202020204" pitchFamily="34" charset="0"/>
              <a:buChar char="•"/>
            </a:pPr>
            <a:r>
              <a:rPr lang="en" dirty="0"/>
              <a:t>This guide also includes resources available to foster youth at both California community colleges and CSU and UC’s. </a:t>
            </a:r>
          </a:p>
          <a:p>
            <a:pPr marL="171450" lvl="0" indent="-171450">
              <a:spcBef>
                <a:spcPts val="0"/>
              </a:spcBef>
              <a:buFont typeface="Arial" panose="020B0604020202020204" pitchFamily="34" charset="0"/>
              <a:buChar char="•"/>
            </a:pPr>
            <a:endParaRPr lang="en" dirty="0"/>
          </a:p>
        </p:txBody>
      </p:sp>
    </p:spTree>
    <p:extLst>
      <p:ext uri="{BB962C8B-B14F-4D97-AF65-F5344CB8AC3E}">
        <p14:creationId xmlns:p14="http://schemas.microsoft.com/office/powerpoint/2010/main" val="4216525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0A71B-062A-3640-A57A-B6C599EC39E4}" type="slidenum">
              <a:rPr lang="en-US" smtClean="0"/>
              <a:t>49</a:t>
            </a:fld>
            <a:endParaRPr lang="en-US"/>
          </a:p>
        </p:txBody>
      </p:sp>
    </p:spTree>
    <p:extLst>
      <p:ext uri="{BB962C8B-B14F-4D97-AF65-F5344CB8AC3E}">
        <p14:creationId xmlns:p14="http://schemas.microsoft.com/office/powerpoint/2010/main" val="229545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90A71B-062A-3640-A57A-B6C599EC39E4}" type="slidenum">
              <a:rPr lang="en-US" smtClean="0"/>
              <a:t>50</a:t>
            </a:fld>
            <a:endParaRPr lang="en-US"/>
          </a:p>
        </p:txBody>
      </p:sp>
    </p:spTree>
    <p:extLst>
      <p:ext uri="{BB962C8B-B14F-4D97-AF65-F5344CB8AC3E}">
        <p14:creationId xmlns:p14="http://schemas.microsoft.com/office/powerpoint/2010/main" val="3602874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Simone</a:t>
            </a:r>
          </a:p>
        </p:txBody>
      </p:sp>
      <p:sp>
        <p:nvSpPr>
          <p:cNvPr id="4" name="Slide Number Placeholder 3"/>
          <p:cNvSpPr>
            <a:spLocks noGrp="1"/>
          </p:cNvSpPr>
          <p:nvPr>
            <p:ph type="sldNum" sz="quarter" idx="10"/>
          </p:nvPr>
        </p:nvSpPr>
        <p:spPr/>
        <p:txBody>
          <a:bodyPr/>
          <a:lstStyle/>
          <a:p>
            <a:pPr>
              <a:defRPr/>
            </a:pPr>
            <a:fld id="{A2E79132-909A-4BEE-A456-EEDA9F1828FB}" type="slidenum">
              <a:rPr lang="en-US" smtClean="0"/>
              <a:pPr>
                <a:defRPr/>
              </a:pPr>
              <a:t>51</a:t>
            </a:fld>
            <a:endParaRPr lang="en-US" dirty="0"/>
          </a:p>
        </p:txBody>
      </p:sp>
    </p:spTree>
    <p:extLst>
      <p:ext uri="{BB962C8B-B14F-4D97-AF65-F5344CB8AC3E}">
        <p14:creationId xmlns:p14="http://schemas.microsoft.com/office/powerpoint/2010/main" val="30105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Research shows that children and youth in foster care are four times more likely to change schools in a given school year than other students.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This instability comes from frequent placement changes and can lead to students falling behind in studies, missing needed classes and being unable to form relationships with teachers, peers and school counselors who may be able to help them academically.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Changing schools can be traumatic for many students, and is often also associated with changes in their neighborhood, community, friends and even family. </a:t>
            </a:r>
          </a:p>
          <a:p>
            <a:pPr marL="171450" marR="0" lvl="0" indent="-171450" algn="l" rtl="0">
              <a:spcBef>
                <a:spcPts val="0"/>
              </a:spcBef>
              <a:buClr>
                <a:schemeClr val="dk1"/>
              </a:buClr>
              <a:buSzPct val="100000"/>
              <a:buFont typeface="Arial"/>
              <a:buChar char="•"/>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Clr>
                <a:schemeClr val="dk1"/>
              </a:buClr>
              <a:buSzPct val="100000"/>
              <a:buFontTx/>
              <a:buNone/>
            </a:pPr>
            <a:r>
              <a:rPr lang="en" sz="1200" b="1" i="0" u="none" strike="noStrike" cap="none" dirty="0">
                <a:solidFill>
                  <a:schemeClr val="dk1"/>
                </a:solidFill>
                <a:latin typeface="+mn-lt"/>
                <a:ea typeface="Calibri"/>
                <a:cs typeface="Calibri"/>
                <a:sym typeface="Calibri"/>
              </a:rPr>
              <a:t>Source:</a:t>
            </a:r>
          </a:p>
          <a:p>
            <a:pPr marL="0" marR="0" lvl="0" indent="0" algn="l" rtl="0">
              <a:spcBef>
                <a:spcPts val="0"/>
              </a:spcBef>
              <a:buClr>
                <a:schemeClr val="dk1"/>
              </a:buClr>
              <a:buSzPct val="100000"/>
              <a:buFontTx/>
              <a:buNone/>
            </a:pPr>
            <a:r>
              <a:rPr lang="en" sz="1200" b="0" i="0" u="none" strike="noStrike" cap="none" dirty="0" err="1">
                <a:solidFill>
                  <a:schemeClr val="dk1"/>
                </a:solidFill>
                <a:latin typeface="+mn-lt"/>
                <a:ea typeface="Calibri"/>
                <a:cs typeface="Calibri"/>
                <a:sym typeface="Calibri"/>
              </a:rPr>
              <a:t>Barrat</a:t>
            </a:r>
            <a:r>
              <a:rPr lang="en" sz="1200" b="0" i="0" u="none" strike="noStrike" cap="none" dirty="0">
                <a:solidFill>
                  <a:schemeClr val="dk1"/>
                </a:solidFill>
                <a:latin typeface="+mn-lt"/>
                <a:ea typeface="Calibri"/>
                <a:cs typeface="Calibri"/>
                <a:sym typeface="Calibri"/>
              </a:rPr>
              <a:t>, V. X., &amp; Berliner, B. (2013). The Invisible Achievement Gap, Part 1: Education Outcomes of Students in Foster Care in California’s Public Schools. San Francisco: </a:t>
            </a:r>
            <a:r>
              <a:rPr lang="en" sz="1200" b="0" i="0" u="none" strike="noStrike" cap="none" dirty="0" err="1">
                <a:solidFill>
                  <a:schemeClr val="dk1"/>
                </a:solidFill>
                <a:latin typeface="+mn-lt"/>
                <a:ea typeface="Calibri"/>
                <a:cs typeface="Calibri"/>
                <a:sym typeface="Calibri"/>
              </a:rPr>
              <a:t>WestEd</a:t>
            </a:r>
            <a:r>
              <a:rPr lang="en" sz="1200" b="0" i="0" u="none" strike="noStrike" cap="none" dirty="0">
                <a:solidFill>
                  <a:schemeClr val="dk1"/>
                </a:solidFill>
                <a:latin typeface="+mn-lt"/>
                <a:ea typeface="Calibri"/>
                <a:cs typeface="Calibri"/>
                <a:sym typeface="Calibri"/>
              </a:rPr>
              <a:t>.</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692BA4B-4055-9740-88C3-B3C1C58C5512}" type="slidenum">
              <a:rPr lang="en-US" smtClean="0"/>
              <a:t>6</a:t>
            </a:fld>
            <a:endParaRPr lang="en-US"/>
          </a:p>
        </p:txBody>
      </p:sp>
    </p:spTree>
    <p:extLst>
      <p:ext uri="{BB962C8B-B14F-4D97-AF65-F5344CB8AC3E}">
        <p14:creationId xmlns:p14="http://schemas.microsoft.com/office/powerpoint/2010/main" val="321881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endParaRPr lang="en-US" dirty="0"/>
          </a:p>
          <a:p>
            <a:r>
              <a:rPr lang="en-US" dirty="0"/>
              <a:t>Source- </a:t>
            </a:r>
          </a:p>
          <a:p>
            <a:r>
              <a:rPr lang="en-US" dirty="0"/>
              <a:t>https://</a:t>
            </a:r>
            <a:r>
              <a:rPr lang="en-US" dirty="0" err="1"/>
              <a:t>www.chapinhall.org</a:t>
            </a:r>
            <a:r>
              <a:rPr lang="en-US" dirty="0"/>
              <a:t>/</a:t>
            </a:r>
            <a:r>
              <a:rPr lang="en-US" dirty="0" err="1"/>
              <a:t>wp</a:t>
            </a:r>
            <a:r>
              <a:rPr lang="en-US" dirty="0"/>
              <a:t>-content/uploads/CY_YT_RE0518_1.pdf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51BF05-01A3-924E-A533-4592BBFB539C}" type="slidenum">
              <a:rPr lang="en-US" smtClean="0"/>
              <a:t>7</a:t>
            </a:fld>
            <a:endParaRPr lang="en-US"/>
          </a:p>
        </p:txBody>
      </p:sp>
    </p:spTree>
    <p:extLst>
      <p:ext uri="{BB962C8B-B14F-4D97-AF65-F5344CB8AC3E}">
        <p14:creationId xmlns:p14="http://schemas.microsoft.com/office/powerpoint/2010/main" val="328014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0" indent="-171450" algn="l" rtl="0">
              <a:spcBef>
                <a:spcPts val="0"/>
              </a:spcBef>
              <a:buSzPct val="25000"/>
              <a:buFont typeface="Arial" panose="020B0604020202020204" pitchFamily="34" charset="0"/>
              <a:buChar char="•"/>
            </a:pPr>
            <a:r>
              <a:rPr lang="en-US" sz="1200" b="0" dirty="0">
                <a:solidFill>
                  <a:schemeClr val="dk1"/>
                </a:solidFill>
                <a:latin typeface="+mn-lt"/>
                <a:ea typeface="Calibri"/>
                <a:cs typeface="Calibri"/>
                <a:sym typeface="Calibri"/>
              </a:rPr>
              <a:t>This slide highlights some </a:t>
            </a:r>
            <a:r>
              <a:rPr lang="en-US" sz="1200" dirty="0">
                <a:solidFill>
                  <a:schemeClr val="dk1"/>
                </a:solidFill>
                <a:latin typeface="+mn-lt"/>
                <a:ea typeface="Calibri"/>
                <a:cs typeface="Calibri"/>
                <a:sym typeface="Calibri"/>
              </a:rPr>
              <a:t>additional reasons why foster youth may struggle to realize their college dreams.</a:t>
            </a:r>
          </a:p>
          <a:p>
            <a:pPr marL="457200" marR="0" lvl="0" indent="0" algn="l" rtl="0">
              <a:spcBef>
                <a:spcPts val="0"/>
              </a:spcBef>
              <a:buSzPct val="25000"/>
              <a:buFont typeface="Arial" panose="020B0604020202020204" pitchFamily="34" charset="0"/>
              <a:buNone/>
            </a:pPr>
            <a:endParaRPr lang="en-US" sz="1200" dirty="0">
              <a:solidFill>
                <a:schemeClr val="dk1"/>
              </a:solidFill>
              <a:latin typeface="+mn-lt"/>
              <a:ea typeface="Calibri"/>
              <a:cs typeface="Calibri"/>
              <a:sym typeface="Calibri"/>
            </a:endParaRPr>
          </a:p>
          <a:p>
            <a:pPr marL="628650" marR="0" lvl="0" indent="-171450" algn="l" rtl="0">
              <a:spcBef>
                <a:spcPts val="0"/>
              </a:spcBef>
              <a:buSzPct val="25000"/>
              <a:buFont typeface="Arial" panose="020B0604020202020204" pitchFamily="34" charset="0"/>
              <a:buChar char="•"/>
            </a:pPr>
            <a:r>
              <a:rPr lang="en-US" sz="1200" dirty="0">
                <a:solidFill>
                  <a:schemeClr val="dk1"/>
                </a:solidFill>
                <a:latin typeface="+mn-lt"/>
                <a:ea typeface="Calibri"/>
                <a:cs typeface="Calibri"/>
                <a:sym typeface="Calibri"/>
              </a:rPr>
              <a:t>Lack of adult role models to provide support and guidance.</a:t>
            </a:r>
          </a:p>
          <a:p>
            <a:pPr marL="628650" marR="0" lvl="0" indent="-171450" algn="l" rtl="0">
              <a:spcBef>
                <a:spcPts val="0"/>
              </a:spcBef>
              <a:buSzPct val="25000"/>
              <a:buFont typeface="Arial" panose="020B0604020202020204" pitchFamily="34" charset="0"/>
              <a:buChar char="•"/>
            </a:pPr>
            <a:endParaRPr lang="en-US" sz="1200" dirty="0">
              <a:solidFill>
                <a:schemeClr val="dk1"/>
              </a:solidFill>
              <a:latin typeface="+mn-lt"/>
              <a:ea typeface="Calibri"/>
              <a:cs typeface="Calibri"/>
              <a:sym typeface="Calibri"/>
            </a:endParaRPr>
          </a:p>
          <a:p>
            <a:pPr marL="628650" marR="0" lvl="0" indent="-171450" algn="l" rtl="0">
              <a:spcBef>
                <a:spcPts val="0"/>
              </a:spcBef>
              <a:buSzPct val="25000"/>
              <a:buFont typeface="Arial" panose="020B0604020202020204" pitchFamily="34" charset="0"/>
              <a:buChar char="•"/>
            </a:pPr>
            <a:r>
              <a:rPr lang="en-US" sz="1200" dirty="0">
                <a:solidFill>
                  <a:schemeClr val="dk1"/>
                </a:solidFill>
                <a:latin typeface="+mn-lt"/>
                <a:ea typeface="Calibri"/>
                <a:cs typeface="Calibri"/>
                <a:sym typeface="Calibri"/>
              </a:rPr>
              <a:t>Lack of support applying to college. Filling out applications for college, including applying for financial aid, can often be challenging and overwhelming. Most students benefit from having an adult assist them with this process, but for many foster youth, they lack this type of support and guidance.  </a:t>
            </a:r>
          </a:p>
          <a:p>
            <a:pPr marL="628650" marR="0" lvl="0" indent="-171450" algn="l" rtl="0">
              <a:spcBef>
                <a:spcPts val="0"/>
              </a:spcBef>
              <a:buFont typeface="Arial" panose="020B0604020202020204" pitchFamily="34" charset="0"/>
              <a:buChar char="•"/>
            </a:pPr>
            <a:endParaRPr lang="en-US" sz="1200" dirty="0">
              <a:solidFill>
                <a:schemeClr val="dk1"/>
              </a:solidFill>
              <a:latin typeface="+mn-lt"/>
              <a:ea typeface="Calibri"/>
              <a:cs typeface="Calibri"/>
              <a:sym typeface="Calibri"/>
            </a:endParaRPr>
          </a:p>
          <a:p>
            <a:pPr marL="628650" marR="0" lvl="0" indent="-171450" algn="l" rtl="0">
              <a:spcBef>
                <a:spcPts val="0"/>
              </a:spcBef>
              <a:buSzPct val="25000"/>
              <a:buFont typeface="Arial" panose="020B0604020202020204" pitchFamily="34" charset="0"/>
              <a:buChar char="•"/>
            </a:pPr>
            <a:r>
              <a:rPr lang="en-US" sz="1200" dirty="0">
                <a:solidFill>
                  <a:schemeClr val="dk1"/>
                </a:solidFill>
                <a:latin typeface="+mn-lt"/>
                <a:ea typeface="Calibri"/>
                <a:cs typeface="Calibri"/>
                <a:sym typeface="Calibri"/>
              </a:rPr>
              <a:t>Lack of information about higher education, financial aid, support, and resources. Many foster youth may not learn about the resources available to support them, until it is too late. </a:t>
            </a:r>
          </a:p>
          <a:p>
            <a:pPr marL="628650" marR="0" lvl="0" indent="-171450" algn="l" rtl="0">
              <a:spcBef>
                <a:spcPts val="0"/>
              </a:spcBef>
              <a:buSzPct val="25000"/>
              <a:buFont typeface="Arial" panose="020B0604020202020204" pitchFamily="34" charset="0"/>
              <a:buChar char="•"/>
            </a:pPr>
            <a:endParaRPr lang="en-US" sz="1200" dirty="0">
              <a:solidFill>
                <a:schemeClr val="dk1"/>
              </a:solidFill>
              <a:latin typeface="+mn-lt"/>
              <a:ea typeface="Calibri"/>
              <a:cs typeface="Calibri"/>
              <a:sym typeface="Calibri"/>
            </a:endParaRPr>
          </a:p>
          <a:p>
            <a:pPr marL="628650" marR="0" lvl="0" indent="-171450" algn="l" rtl="0">
              <a:spcBef>
                <a:spcPts val="0"/>
              </a:spcBef>
              <a:buSzPct val="25000"/>
              <a:buFont typeface="Arial" panose="020B0604020202020204" pitchFamily="34" charset="0"/>
              <a:buChar char="•"/>
            </a:pPr>
            <a:r>
              <a:rPr lang="en-US" sz="1200" dirty="0">
                <a:solidFill>
                  <a:schemeClr val="dk1"/>
                </a:solidFill>
                <a:latin typeface="+mn-lt"/>
                <a:ea typeface="Calibri"/>
                <a:cs typeface="Calibri"/>
                <a:sym typeface="Calibri"/>
              </a:rPr>
              <a:t>High</a:t>
            </a:r>
            <a:r>
              <a:rPr lang="en-US" sz="1200" baseline="0" dirty="0">
                <a:solidFill>
                  <a:schemeClr val="dk1"/>
                </a:solidFill>
                <a:latin typeface="+mn-lt"/>
                <a:ea typeface="Calibri"/>
                <a:cs typeface="Calibri"/>
                <a:sym typeface="Calibri"/>
              </a:rPr>
              <a:t> school counselors often label foster youth as not college ready</a:t>
            </a:r>
          </a:p>
          <a:p>
            <a:pPr marL="628650" marR="0" lvl="0" indent="-171450" algn="l" rtl="0">
              <a:spcBef>
                <a:spcPts val="0"/>
              </a:spcBef>
              <a:buSzPct val="25000"/>
              <a:buFont typeface="Arial" panose="020B0604020202020204" pitchFamily="34" charset="0"/>
              <a:buChar char="•"/>
            </a:pPr>
            <a:endParaRPr lang="en-US" sz="1200" baseline="0" dirty="0">
              <a:solidFill>
                <a:schemeClr val="dk1"/>
              </a:solidFill>
              <a:latin typeface="+mn-lt"/>
              <a:ea typeface="Calibri"/>
              <a:cs typeface="Calibri"/>
              <a:sym typeface="Calibri"/>
            </a:endParaRPr>
          </a:p>
          <a:p>
            <a:pPr marL="628650" marR="0" lvl="0" indent="-171450" algn="l" rtl="0">
              <a:spcBef>
                <a:spcPts val="0"/>
              </a:spcBef>
              <a:buSzPct val="25000"/>
              <a:buFont typeface="Arial" panose="020B0604020202020204" pitchFamily="34" charset="0"/>
              <a:buChar char="•"/>
            </a:pPr>
            <a:r>
              <a:rPr lang="en-US" sz="1200" baseline="0" dirty="0">
                <a:solidFill>
                  <a:schemeClr val="dk1"/>
                </a:solidFill>
                <a:latin typeface="+mn-lt"/>
                <a:ea typeface="Calibri"/>
                <a:cs typeface="Calibri"/>
                <a:sym typeface="Calibri"/>
              </a:rPr>
              <a:t>High schools often don’t have the appropriate supports for SPED students</a:t>
            </a:r>
            <a:endParaRPr lang="en-US" sz="1200"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7692BA4B-4055-9740-88C3-B3C1C58C5512}" type="slidenum">
              <a:rPr lang="en-US" smtClean="0"/>
              <a:t>8</a:t>
            </a:fld>
            <a:endParaRPr lang="en-US"/>
          </a:p>
        </p:txBody>
      </p:sp>
    </p:spTree>
    <p:extLst>
      <p:ext uri="{BB962C8B-B14F-4D97-AF65-F5344CB8AC3E}">
        <p14:creationId xmlns:p14="http://schemas.microsoft.com/office/powerpoint/2010/main" val="235750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B82EF-7617-EF43-8EDE-190D5CC4ADB7}" type="slidenum">
              <a:rPr lang="en-US" smtClean="0"/>
              <a:t>9</a:t>
            </a:fld>
            <a:endParaRPr lang="en-US"/>
          </a:p>
        </p:txBody>
      </p:sp>
    </p:spTree>
    <p:extLst>
      <p:ext uri="{BB962C8B-B14F-4D97-AF65-F5344CB8AC3E}">
        <p14:creationId xmlns:p14="http://schemas.microsoft.com/office/powerpoint/2010/main" val="418954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it is in a nutshell</a:t>
            </a:r>
          </a:p>
          <a:p>
            <a:endParaRPr lang="en-US" dirty="0"/>
          </a:p>
          <a:p>
            <a:r>
              <a:rPr lang="en-US" dirty="0"/>
              <a:t>An initiative to increase the rates of financial aid attainment for California’s high school seniors in foster care.</a:t>
            </a:r>
          </a:p>
          <a:p>
            <a:endParaRPr lang="en-US" dirty="0"/>
          </a:p>
          <a:p>
            <a:r>
              <a:rPr lang="en-US" dirty="0"/>
              <a:t>The initial goal was to reach 60% completion. </a:t>
            </a:r>
          </a:p>
          <a:p>
            <a:endParaRPr lang="en-US" dirty="0"/>
          </a:p>
          <a:p>
            <a:r>
              <a:rPr lang="en-US" dirty="0"/>
              <a:t>Focusing on FAFSA works. We have seen success</a:t>
            </a:r>
          </a:p>
          <a:p>
            <a:endParaRPr lang="en-US" dirty="0"/>
          </a:p>
          <a:p>
            <a:r>
              <a:rPr lang="en-US" dirty="0"/>
              <a:t>Connect with your FYSCP</a:t>
            </a:r>
          </a:p>
        </p:txBody>
      </p:sp>
      <p:sp>
        <p:nvSpPr>
          <p:cNvPr id="4" name="Slide Number Placeholder 3"/>
          <p:cNvSpPr>
            <a:spLocks noGrp="1"/>
          </p:cNvSpPr>
          <p:nvPr>
            <p:ph type="sldNum" sz="quarter" idx="10"/>
          </p:nvPr>
        </p:nvSpPr>
        <p:spPr/>
        <p:txBody>
          <a:bodyPr/>
          <a:lstStyle/>
          <a:p>
            <a:fld id="{2A8859B9-D7AF-6A47-BCE8-D1B73BA5667B}" type="slidenum">
              <a:rPr lang="en-US" smtClean="0"/>
              <a:t>10</a:t>
            </a:fld>
            <a:endParaRPr lang="en-US"/>
          </a:p>
        </p:txBody>
      </p:sp>
    </p:spTree>
    <p:extLst>
      <p:ext uri="{BB962C8B-B14F-4D97-AF65-F5344CB8AC3E}">
        <p14:creationId xmlns:p14="http://schemas.microsoft.com/office/powerpoint/2010/main" val="141613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1A3323-271B-4B4B-80C4-33ACADEE58D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17309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47501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39418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1" y="390467"/>
            <a:ext cx="11360799" cy="1067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1" y="1638234"/>
            <a:ext cx="11360799" cy="445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5303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Rectangle 10"/>
          <p:cNvSpPr/>
          <p:nvPr userDrawn="1"/>
        </p:nvSpPr>
        <p:spPr>
          <a:xfrm>
            <a:off x="588432" y="6343650"/>
            <a:ext cx="11019367" cy="338554"/>
          </a:xfrm>
          <a:prstGeom prst="rect">
            <a:avLst/>
          </a:prstGeom>
        </p:spPr>
        <p:txBody>
          <a:bodyPr wrap="square">
            <a:spAutoFit/>
          </a:bodyPr>
          <a:lstStyle/>
          <a:p>
            <a:pPr algn="ctr"/>
            <a:r>
              <a:rPr lang="en-US" sz="1600" b="0" i="1" kern="1200" dirty="0">
                <a:solidFill>
                  <a:schemeClr val="accent6"/>
                </a:solidFill>
                <a:effectLst/>
                <a:latin typeface="Century Gothic" panose="020B0502020202020204" pitchFamily="34" charset="0"/>
                <a:ea typeface="+mn-ea"/>
                <a:cs typeface="+mn-cs"/>
              </a:rPr>
              <a:t>Making education beyond high school financially accessible to all Californians.</a:t>
            </a:r>
            <a:endParaRPr lang="en-US" sz="1600" b="0" i="1" dirty="0">
              <a:solidFill>
                <a:schemeClr val="accent6"/>
              </a:solidFill>
              <a:latin typeface="Century Gothic" panose="020B0502020202020204" pitchFamily="34" charset="0"/>
            </a:endParaRPr>
          </a:p>
        </p:txBody>
      </p:sp>
      <p:grpSp>
        <p:nvGrpSpPr>
          <p:cNvPr id="16" name="Group 15"/>
          <p:cNvGrpSpPr/>
          <p:nvPr userDrawn="1"/>
        </p:nvGrpSpPr>
        <p:grpSpPr>
          <a:xfrm>
            <a:off x="295565" y="-299054"/>
            <a:ext cx="10484428" cy="985838"/>
            <a:chOff x="221673" y="-299054"/>
            <a:chExt cx="7863321" cy="985838"/>
          </a:xfrm>
        </p:grpSpPr>
        <p:grpSp>
          <p:nvGrpSpPr>
            <p:cNvPr id="17" name="Group 16"/>
            <p:cNvGrpSpPr/>
            <p:nvPr userDrawn="1"/>
          </p:nvGrpSpPr>
          <p:grpSpPr>
            <a:xfrm>
              <a:off x="590550" y="-299054"/>
              <a:ext cx="7494444" cy="767746"/>
              <a:chOff x="476251" y="-161269"/>
              <a:chExt cx="7494444" cy="1535492"/>
            </a:xfrm>
          </p:grpSpPr>
          <p:sp>
            <p:nvSpPr>
              <p:cNvPr id="19" name="Title 1"/>
              <p:cNvSpPr txBox="1">
                <a:spLocks/>
              </p:cNvSpPr>
              <p:nvPr userDrawn="1"/>
            </p:nvSpPr>
            <p:spPr>
              <a:xfrm>
                <a:off x="476251" y="231223"/>
                <a:ext cx="7162800" cy="1143000"/>
              </a:xfrm>
              <a:prstGeom prst="rect">
                <a:avLst/>
              </a:prstGeo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4400" b="0" kern="1200">
                    <a:ln>
                      <a:noFill/>
                    </a:ln>
                    <a:solidFill>
                      <a:srgbClr val="002060"/>
                    </a:solidFill>
                    <a:effectLst/>
                    <a:latin typeface="Century Gothic" panose="020B0502020202020204" pitchFamily="34" charset="0"/>
                    <a:ea typeface="+mj-ea"/>
                    <a:cs typeface="+mj-cs"/>
                  </a:defRPr>
                </a:lvl1pPr>
              </a:lstStyle>
              <a:p>
                <a:r>
                  <a:rPr lang="en-US" sz="1400" dirty="0"/>
                  <a:t>Student Aid</a:t>
                </a:r>
                <a:r>
                  <a:rPr lang="en-US" sz="1400" baseline="0" dirty="0"/>
                  <a:t> </a:t>
                </a:r>
                <a:r>
                  <a:rPr lang="en-US" sz="1400" dirty="0"/>
                  <a:t>Commission</a:t>
                </a:r>
              </a:p>
            </p:txBody>
          </p:sp>
          <p:sp>
            <p:nvSpPr>
              <p:cNvPr id="20" name="Title Placeholder 8"/>
              <p:cNvSpPr txBox="1">
                <a:spLocks/>
              </p:cNvSpPr>
              <p:nvPr userDrawn="1"/>
            </p:nvSpPr>
            <p:spPr>
              <a:xfrm>
                <a:off x="579295" y="-161269"/>
                <a:ext cx="73914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a:solidFill>
                      <a:schemeClr val="accent3"/>
                    </a:solidFill>
                    <a:latin typeface="Century Gothic" panose="020B0502020202020204" pitchFamily="34" charset="0"/>
                  </a:rPr>
                  <a:t>California</a:t>
                </a:r>
              </a:p>
            </p:txBody>
          </p:sp>
        </p:grpSp>
        <p:pic>
          <p:nvPicPr>
            <p:cNvPr id="18" name="Picture 3" descr="image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1673" y="28903"/>
              <a:ext cx="462396" cy="65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264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Title 1"/>
          <p:cNvSpPr>
            <a:spLocks noGrp="1"/>
          </p:cNvSpPr>
          <p:nvPr>
            <p:ph type="title"/>
          </p:nvPr>
        </p:nvSpPr>
        <p:spPr>
          <a:xfrm>
            <a:off x="609600" y="704088"/>
            <a:ext cx="10972800" cy="1143000"/>
          </a:xfrm>
          <a:prstGeom prst="rect">
            <a:avLst/>
          </a:prstGeom>
        </p:spPr>
        <p:txBody>
          <a:bodyPr anchor="ctr"/>
          <a:lstStyle>
            <a:lvl1pPr algn="ctr">
              <a:defRPr sz="3600" b="1">
                <a:latin typeface="Verdana" panose="020B0604030504040204" pitchFamily="34" charset="0"/>
                <a:ea typeface="Verdana" panose="020B0604030504040204" pitchFamily="34" charset="0"/>
                <a:cs typeface="Verdana" panose="020B0604030504040204" pitchFamily="34" charset="0"/>
              </a:defRPr>
            </a:lvl1pPr>
          </a:lstStyle>
          <a:p>
            <a:r>
              <a:rPr kumimoji="0" lang="en-US" dirty="0"/>
              <a:t>Click to edit Master title style</a:t>
            </a:r>
          </a:p>
        </p:txBody>
      </p:sp>
      <p:sp>
        <p:nvSpPr>
          <p:cNvPr id="10" name="Content Placeholder 2"/>
          <p:cNvSpPr>
            <a:spLocks noGrp="1"/>
          </p:cNvSpPr>
          <p:nvPr>
            <p:ph idx="1"/>
          </p:nvPr>
        </p:nvSpPr>
        <p:spPr>
          <a:xfrm>
            <a:off x="609600" y="1935480"/>
            <a:ext cx="10972800" cy="4389120"/>
          </a:xfrm>
          <a:prstGeom prst="rect">
            <a:avLst/>
          </a:prstGeom>
        </p:spPr>
        <p:txBody>
          <a:bodyPr/>
          <a:lstStyle>
            <a:lvl1pPr marL="0" indent="0">
              <a:buFontTx/>
              <a:buNone/>
              <a:defRPr b="0">
                <a:latin typeface="Verdana" panose="020B0604030504040204" pitchFamily="34" charset="0"/>
                <a:ea typeface="Verdana" panose="020B0604030504040204" pitchFamily="34" charset="0"/>
                <a:cs typeface="Verdana" panose="020B0604030504040204" pitchFamily="34" charset="0"/>
              </a:defRPr>
            </a:lvl1pPr>
            <a:lvl2pPr marL="393192" indent="0">
              <a:buFontTx/>
              <a:buNone/>
              <a:defRPr b="1">
                <a:latin typeface="Verdana" panose="020B0604030504040204" pitchFamily="34" charset="0"/>
                <a:ea typeface="Verdana" panose="020B0604030504040204" pitchFamily="34" charset="0"/>
                <a:cs typeface="Verdana" panose="020B0604030504040204" pitchFamily="34" charset="0"/>
              </a:defRPr>
            </a:lvl2pPr>
            <a:lvl3pPr marL="667512" indent="0">
              <a:buFontTx/>
              <a:buNone/>
              <a:defRPr b="1">
                <a:latin typeface="Verdana" panose="020B0604030504040204" pitchFamily="34" charset="0"/>
                <a:ea typeface="Verdana" panose="020B0604030504040204" pitchFamily="34" charset="0"/>
                <a:cs typeface="Verdana" panose="020B0604030504040204" pitchFamily="34" charset="0"/>
              </a:defRPr>
            </a:lvl3pPr>
            <a:lvl4pPr marL="978408" indent="0">
              <a:buFontTx/>
              <a:buNone/>
              <a:defRPr b="1">
                <a:latin typeface="Verdana" panose="020B0604030504040204" pitchFamily="34" charset="0"/>
                <a:ea typeface="Verdana" panose="020B0604030504040204" pitchFamily="34" charset="0"/>
                <a:cs typeface="Verdana" panose="020B0604030504040204" pitchFamily="34" charset="0"/>
              </a:defRPr>
            </a:lvl4pPr>
            <a:lvl5pPr marL="1252728" indent="0">
              <a:buFontTx/>
              <a:buNone/>
              <a:defRPr b="1">
                <a:latin typeface="Verdana" panose="020B0604030504040204" pitchFamily="34" charset="0"/>
                <a:ea typeface="Verdana" panose="020B0604030504040204" pitchFamily="34" charset="0"/>
                <a:cs typeface="Verdana" panose="020B0604030504040204" pitchFamily="34" charset="0"/>
              </a:defRPr>
            </a:lvl5pPr>
          </a:lstStyle>
          <a:p>
            <a:pPr lvl="0" eaLnBrk="1" latinLnBrk="0" hangingPunct="1"/>
            <a:r>
              <a:rPr lang="en-US" dirty="0"/>
              <a:t>Click to edit Master text styles</a:t>
            </a:r>
          </a:p>
        </p:txBody>
      </p:sp>
      <p:grpSp>
        <p:nvGrpSpPr>
          <p:cNvPr id="2" name="Group 1"/>
          <p:cNvGrpSpPr/>
          <p:nvPr userDrawn="1"/>
        </p:nvGrpSpPr>
        <p:grpSpPr>
          <a:xfrm>
            <a:off x="295565" y="-299054"/>
            <a:ext cx="10484428" cy="985838"/>
            <a:chOff x="221673" y="-299054"/>
            <a:chExt cx="7863321" cy="985838"/>
          </a:xfrm>
        </p:grpSpPr>
        <p:grpSp>
          <p:nvGrpSpPr>
            <p:cNvPr id="18" name="Group 17"/>
            <p:cNvGrpSpPr/>
            <p:nvPr userDrawn="1"/>
          </p:nvGrpSpPr>
          <p:grpSpPr>
            <a:xfrm>
              <a:off x="590550" y="-299054"/>
              <a:ext cx="7494444" cy="767746"/>
              <a:chOff x="476251" y="-161269"/>
              <a:chExt cx="7494444" cy="1535492"/>
            </a:xfrm>
          </p:grpSpPr>
          <p:sp>
            <p:nvSpPr>
              <p:cNvPr id="19" name="Title 1"/>
              <p:cNvSpPr txBox="1">
                <a:spLocks/>
              </p:cNvSpPr>
              <p:nvPr userDrawn="1"/>
            </p:nvSpPr>
            <p:spPr>
              <a:xfrm>
                <a:off x="476251" y="231223"/>
                <a:ext cx="7162800" cy="1143000"/>
              </a:xfrm>
              <a:prstGeom prst="rect">
                <a:avLst/>
              </a:prstGeo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4400" b="0" kern="1200">
                    <a:ln>
                      <a:noFill/>
                    </a:ln>
                    <a:solidFill>
                      <a:srgbClr val="002060"/>
                    </a:solidFill>
                    <a:effectLst/>
                    <a:latin typeface="Century Gothic" panose="020B0502020202020204" pitchFamily="34" charset="0"/>
                    <a:ea typeface="+mj-ea"/>
                    <a:cs typeface="+mj-cs"/>
                  </a:defRPr>
                </a:lvl1pPr>
              </a:lstStyle>
              <a:p>
                <a:r>
                  <a:rPr lang="en-US" sz="1400" dirty="0"/>
                  <a:t>Student Aid</a:t>
                </a:r>
                <a:r>
                  <a:rPr lang="en-US" sz="1400" baseline="0" dirty="0"/>
                  <a:t> </a:t>
                </a:r>
                <a:r>
                  <a:rPr lang="en-US" sz="1400" dirty="0"/>
                  <a:t>Commission</a:t>
                </a:r>
              </a:p>
            </p:txBody>
          </p:sp>
          <p:sp>
            <p:nvSpPr>
              <p:cNvPr id="20" name="Title Placeholder 8"/>
              <p:cNvSpPr txBox="1">
                <a:spLocks/>
              </p:cNvSpPr>
              <p:nvPr userDrawn="1"/>
            </p:nvSpPr>
            <p:spPr>
              <a:xfrm>
                <a:off x="579295" y="-161269"/>
                <a:ext cx="73914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a:solidFill>
                      <a:schemeClr val="accent3"/>
                    </a:solidFill>
                    <a:latin typeface="Century Gothic" panose="020B0502020202020204" pitchFamily="34" charset="0"/>
                  </a:rPr>
                  <a:t>California</a:t>
                </a:r>
              </a:p>
            </p:txBody>
          </p:sp>
        </p:grpSp>
        <p:pic>
          <p:nvPicPr>
            <p:cNvPr id="1026" name="Picture 3" descr="image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1673" y="28903"/>
              <a:ext cx="462396" cy="65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79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9157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A3323-271B-4B4B-80C4-33ACADEE58D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16023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A3323-271B-4B4B-80C4-33ACADEE58D3}"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9620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A3323-271B-4B4B-80C4-33ACADEE58D3}"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71839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A3323-271B-4B4B-80C4-33ACADEE58D3}"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84538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3323-271B-4B4B-80C4-33ACADEE58D3}"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5690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76029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48117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3323-271B-4B4B-80C4-33ACADEE58D3}" type="datetimeFigureOut">
              <a:rPr lang="en-US" smtClean="0"/>
              <a:t>11/12/19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D05C9-68B6-6242-BE30-1C50B077565A}" type="slidenum">
              <a:rPr lang="en-US" smtClean="0"/>
              <a:t>‹#›</a:t>
            </a:fld>
            <a:endParaRPr lang="en-US"/>
          </a:p>
        </p:txBody>
      </p:sp>
    </p:spTree>
    <p:extLst>
      <p:ext uri="{BB962C8B-B14F-4D97-AF65-F5344CB8AC3E}">
        <p14:creationId xmlns:p14="http://schemas.microsoft.com/office/powerpoint/2010/main" val="210909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www.cde.ca.gov/ls/pf/f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extranet.cccco.edu/Divisions/StudentServices%20/FosterYouthSuccessInitiatives.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jbaforyouth.org/fy-ed-planning-guid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hyperlink" Target="https://www.jbaforyouth.org/ca-fy-financial-aid-guide/"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jbaforyouth.org/ca-fy-financial-aid-guid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jessica@jbay.or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E23C2-CF33-1E40-B5B9-4192A07E0885}"/>
              </a:ext>
            </a:extLst>
          </p:cNvPr>
          <p:cNvSpPr>
            <a:spLocks noGrp="1"/>
          </p:cNvSpPr>
          <p:nvPr>
            <p:ph type="ctrTitle"/>
          </p:nvPr>
        </p:nvSpPr>
        <p:spPr>
          <a:xfrm>
            <a:off x="527538" y="4756638"/>
            <a:ext cx="11139854" cy="930447"/>
          </a:xfrm>
        </p:spPr>
        <p:txBody>
          <a:bodyPr>
            <a:normAutofit/>
          </a:bodyPr>
          <a:lstStyle/>
          <a:p>
            <a:r>
              <a:rPr lang="en-US" sz="3000" b="1" dirty="0">
                <a:solidFill>
                  <a:srgbClr val="FFFFFF"/>
                </a:solidFill>
              </a:rPr>
              <a:t>Foster Youth and the Chafee Grant: </a:t>
            </a:r>
            <a:br>
              <a:rPr lang="en-US" sz="3000" b="1" dirty="0">
                <a:solidFill>
                  <a:srgbClr val="FFFFFF"/>
                </a:solidFill>
              </a:rPr>
            </a:br>
            <a:r>
              <a:rPr lang="en-US" sz="3000" b="1" dirty="0">
                <a:solidFill>
                  <a:srgbClr val="FFFFFF"/>
                </a:solidFill>
              </a:rPr>
              <a:t>Strategies for Success to Support and Engage Students</a:t>
            </a:r>
          </a:p>
        </p:txBody>
      </p:sp>
      <p:sp>
        <p:nvSpPr>
          <p:cNvPr id="5" name="Subtitle 4">
            <a:extLst>
              <a:ext uri="{FF2B5EF4-FFF2-40B4-BE49-F238E27FC236}">
                <a16:creationId xmlns:a16="http://schemas.microsoft.com/office/drawing/2014/main" id="{0EA34B7E-FCF1-6146-8907-A72E021B0AD1}"/>
              </a:ext>
            </a:extLst>
          </p:cNvPr>
          <p:cNvSpPr>
            <a:spLocks noGrp="1"/>
          </p:cNvSpPr>
          <p:nvPr>
            <p:ph type="subTitle" idx="1"/>
          </p:nvPr>
        </p:nvSpPr>
        <p:spPr>
          <a:xfrm>
            <a:off x="1339362" y="5815698"/>
            <a:ext cx="9144000" cy="420001"/>
          </a:xfrm>
        </p:spPr>
        <p:txBody>
          <a:bodyPr>
            <a:normAutofit/>
          </a:bodyPr>
          <a:lstStyle/>
          <a:p>
            <a:r>
              <a:rPr lang="en-US" sz="2000" dirty="0">
                <a:solidFill>
                  <a:srgbClr val="E7A53C"/>
                </a:solidFill>
              </a:rPr>
              <a:t>November 15</a:t>
            </a:r>
            <a:r>
              <a:rPr lang="en-US" sz="2000" baseline="30000" dirty="0">
                <a:solidFill>
                  <a:srgbClr val="E7A53C"/>
                </a:solidFill>
              </a:rPr>
              <a:t>th</a:t>
            </a:r>
            <a:r>
              <a:rPr lang="en-US" sz="2000" dirty="0">
                <a:solidFill>
                  <a:srgbClr val="E7A53C"/>
                </a:solidFill>
              </a:rPr>
              <a:t>, 2019</a:t>
            </a:r>
          </a:p>
        </p:txBody>
      </p:sp>
      <p:pic>
        <p:nvPicPr>
          <p:cNvPr id="10" name="Picture 9">
            <a:extLst>
              <a:ext uri="{FF2B5EF4-FFF2-40B4-BE49-F238E27FC236}">
                <a16:creationId xmlns:a16="http://schemas.microsoft.com/office/drawing/2014/main" id="{B05C572C-DD52-6444-A253-94570AEAEE70}"/>
              </a:ext>
            </a:extLst>
          </p:cNvPr>
          <p:cNvPicPr>
            <a:picLocks noChangeAspect="1"/>
          </p:cNvPicPr>
          <p:nvPr/>
        </p:nvPicPr>
        <p:blipFill>
          <a:blip r:embed="rId3"/>
          <a:stretch>
            <a:fillRect/>
          </a:stretch>
        </p:blipFill>
        <p:spPr>
          <a:xfrm>
            <a:off x="320040" y="485637"/>
            <a:ext cx="5455917" cy="3641824"/>
          </a:xfrm>
          <a:prstGeom prst="rect">
            <a:avLst/>
          </a:prstGeom>
        </p:spPr>
      </p:pic>
      <p:pic>
        <p:nvPicPr>
          <p:cNvPr id="6" name="Picture 5">
            <a:extLst>
              <a:ext uri="{FF2B5EF4-FFF2-40B4-BE49-F238E27FC236}">
                <a16:creationId xmlns:a16="http://schemas.microsoft.com/office/drawing/2014/main" id="{09B6C44B-F633-9644-8899-01016C4A15A9}"/>
              </a:ext>
            </a:extLst>
          </p:cNvPr>
          <p:cNvPicPr>
            <a:picLocks noChangeAspect="1"/>
          </p:cNvPicPr>
          <p:nvPr/>
        </p:nvPicPr>
        <p:blipFill>
          <a:blip r:embed="rId4"/>
          <a:stretch>
            <a:fillRect/>
          </a:stretch>
        </p:blipFill>
        <p:spPr>
          <a:xfrm>
            <a:off x="6416043" y="1181266"/>
            <a:ext cx="5455917" cy="2250566"/>
          </a:xfrm>
          <a:prstGeom prst="rect">
            <a:avLst/>
          </a:prstGeom>
        </p:spPr>
      </p:pic>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39489"/>
            <a:ext cx="10515600" cy="1325563"/>
          </a:xfrm>
        </p:spPr>
        <p:txBody>
          <a:bodyPr/>
          <a:lstStyle/>
          <a:p>
            <a:pPr algn="ctr"/>
            <a:r>
              <a:rPr lang="is-IS" b="1" dirty="0">
                <a:solidFill>
                  <a:schemeClr val="tx1"/>
                </a:solidFill>
              </a:rPr>
              <a:t>T</a:t>
            </a:r>
            <a:r>
              <a:rPr lang="en-US" b="1" dirty="0">
                <a:solidFill>
                  <a:schemeClr val="tx1"/>
                </a:solidFill>
              </a:rPr>
              <a:t>he CA Foster Youth FAFSA Challenge!</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611528"/>
            <a:ext cx="3723005" cy="2780722"/>
          </a:xfrm>
        </p:spPr>
      </p:pic>
      <p:graphicFrame>
        <p:nvGraphicFramePr>
          <p:cNvPr id="7" name="Diagram 6">
            <a:extLst>
              <a:ext uri="{FF2B5EF4-FFF2-40B4-BE49-F238E27FC236}">
                <a16:creationId xmlns:a16="http://schemas.microsoft.com/office/drawing/2014/main" id="{15E76CED-FCEA-A04A-99D5-E06D6C2CE67B}"/>
              </a:ext>
            </a:extLst>
          </p:cNvPr>
          <p:cNvGraphicFramePr/>
          <p:nvPr/>
        </p:nvGraphicFramePr>
        <p:xfrm>
          <a:off x="3806456" y="1339703"/>
          <a:ext cx="8294967" cy="4486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20E684D-ED07-6342-BA5D-8DCBA51F48F3}"/>
              </a:ext>
            </a:extLst>
          </p:cNvPr>
          <p:cNvSpPr txBox="1"/>
          <p:nvPr/>
        </p:nvSpPr>
        <p:spPr>
          <a:xfrm>
            <a:off x="90577" y="5311399"/>
            <a:ext cx="12010846" cy="1323439"/>
          </a:xfrm>
          <a:prstGeom prst="rect">
            <a:avLst/>
          </a:prstGeom>
          <a:noFill/>
          <a:ln>
            <a:solidFill>
              <a:schemeClr val="accent1"/>
            </a:solidFill>
          </a:ln>
        </p:spPr>
        <p:txBody>
          <a:bodyPr wrap="square" rtlCol="0">
            <a:spAutoFit/>
          </a:bodyPr>
          <a:lstStyle/>
          <a:p>
            <a:r>
              <a:rPr lang="en-US" sz="4000" dirty="0"/>
              <a:t>Get involved with your County Office of Education (COE) FYSCP: </a:t>
            </a:r>
            <a:r>
              <a:rPr lang="en-US" sz="4000" u="sng" dirty="0">
                <a:hlinkClick r:id="rId9" tooltip="https://www.cde.ca.gov/ls/pf/fy/"/>
              </a:rPr>
              <a:t>https://www.cde.ca.gov/ls/pf/fy/</a:t>
            </a:r>
            <a:endParaRPr lang="en-US" sz="4000" dirty="0"/>
          </a:p>
        </p:txBody>
      </p:sp>
    </p:spTree>
    <p:extLst>
      <p:ext uri="{BB962C8B-B14F-4D97-AF65-F5344CB8AC3E}">
        <p14:creationId xmlns:p14="http://schemas.microsoft.com/office/powerpoint/2010/main" val="110467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1C681-EEB7-DD48-BF3C-DF0FE47118D5}"/>
              </a:ext>
            </a:extLst>
          </p:cNvPr>
          <p:cNvSpPr>
            <a:spLocks noGrp="1"/>
          </p:cNvSpPr>
          <p:nvPr>
            <p:ph type="title"/>
          </p:nvPr>
        </p:nvSpPr>
        <p:spPr/>
        <p:txBody>
          <a:bodyPr/>
          <a:lstStyle/>
          <a:p>
            <a:r>
              <a:rPr lang="en-US" dirty="0"/>
              <a:t>Financial Aid</a:t>
            </a:r>
          </a:p>
        </p:txBody>
      </p:sp>
      <p:sp>
        <p:nvSpPr>
          <p:cNvPr id="5" name="Text Placeholder 4">
            <a:extLst>
              <a:ext uri="{FF2B5EF4-FFF2-40B4-BE49-F238E27FC236}">
                <a16:creationId xmlns:a16="http://schemas.microsoft.com/office/drawing/2014/main" id="{2B500E45-8E8A-C249-B01F-B53598745654}"/>
              </a:ext>
            </a:extLst>
          </p:cNvPr>
          <p:cNvSpPr>
            <a:spLocks noGrp="1"/>
          </p:cNvSpPr>
          <p:nvPr>
            <p:ph type="body" idx="1"/>
          </p:nvPr>
        </p:nvSpPr>
        <p:spPr/>
        <p:txBody>
          <a:bodyPr/>
          <a:lstStyle/>
          <a:p>
            <a:r>
              <a:rPr lang="en-US" dirty="0"/>
              <a:t>Special Considerations for Foster Youth</a:t>
            </a:r>
          </a:p>
        </p:txBody>
      </p:sp>
    </p:spTree>
    <p:extLst>
      <p:ext uri="{BB962C8B-B14F-4D97-AF65-F5344CB8AC3E}">
        <p14:creationId xmlns:p14="http://schemas.microsoft.com/office/powerpoint/2010/main" val="277627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500062"/>
            <a:ext cx="11743509" cy="1325563"/>
          </a:xfrm>
        </p:spPr>
        <p:txBody>
          <a:bodyPr/>
          <a:lstStyle/>
          <a:p>
            <a:r>
              <a:rPr lang="en-US" b="1" dirty="0"/>
              <a:t>Special Immigration Juvenile Status (SIJS)</a:t>
            </a:r>
          </a:p>
        </p:txBody>
      </p:sp>
      <p:graphicFrame>
        <p:nvGraphicFramePr>
          <p:cNvPr id="5" name="Content Placeholder 4"/>
          <p:cNvGraphicFramePr>
            <a:graphicFrameLocks noGrp="1"/>
          </p:cNvGraphicFramePr>
          <p:nvPr>
            <p:ph idx="1"/>
          </p:nvPr>
        </p:nvGraphicFramePr>
        <p:xfrm>
          <a:off x="444137" y="1825625"/>
          <a:ext cx="112993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65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0" y="274639"/>
            <a:ext cx="8229600" cy="1143000"/>
          </a:xfrm>
          <a:prstGeom prst="rect">
            <a:avLst/>
          </a:prstGeom>
        </p:spPr>
        <p:txBody>
          <a:bodyPr/>
          <a:lstStyle/>
          <a:p>
            <a:r>
              <a:rPr lang="en-US" dirty="0"/>
              <a:t>Dependency Determination</a:t>
            </a:r>
          </a:p>
        </p:txBody>
      </p:sp>
      <p:sp>
        <p:nvSpPr>
          <p:cNvPr id="5" name="TextBox 4"/>
          <p:cNvSpPr txBox="1"/>
          <p:nvPr/>
        </p:nvSpPr>
        <p:spPr>
          <a:xfrm>
            <a:off x="39167" y="763879"/>
            <a:ext cx="5294835" cy="5632311"/>
          </a:xfrm>
          <a:prstGeom prst="rect">
            <a:avLst/>
          </a:prstGeom>
          <a:solidFill>
            <a:schemeClr val="accent1">
              <a:lumMod val="40000"/>
              <a:lumOff val="60000"/>
            </a:schemeClr>
          </a:solidFill>
          <a:ln>
            <a:noFill/>
          </a:ln>
        </p:spPr>
        <p:txBody>
          <a:bodyPr wrap="square" rtlCol="0">
            <a:spAutoFit/>
          </a:bodyPr>
          <a:lstStyle/>
          <a:p>
            <a:r>
              <a:rPr lang="en-US" sz="2400" b="1" dirty="0"/>
              <a:t>Current or former foster youth may qualify for “Independent Student Status” on the FAFSA if they can answer “Yes” to any part of either of these two questions: </a:t>
            </a:r>
          </a:p>
          <a:p>
            <a:endParaRPr lang="en-US" sz="2400" dirty="0"/>
          </a:p>
          <a:p>
            <a:pPr algn="ctr"/>
            <a:r>
              <a:rPr lang="en-US" sz="2400" dirty="0"/>
              <a:t>“At any time since you turned age 13, were both your parents deceased, were you in foster care, or were you a dependent or ward of the court?”</a:t>
            </a:r>
          </a:p>
          <a:p>
            <a:pPr algn="ctr"/>
            <a:r>
              <a:rPr lang="en-US" sz="2400" b="1" dirty="0"/>
              <a:t>OR</a:t>
            </a:r>
          </a:p>
          <a:p>
            <a:pPr algn="ctr"/>
            <a:r>
              <a:rPr lang="en-US" sz="2400" dirty="0"/>
              <a:t> “Does someone other than your parents or stepparent have legal guardianship of you, as determined by a court in your state of legal residence?”</a:t>
            </a:r>
            <a:endParaRPr lang="en-US" sz="2400" dirty="0">
              <a:solidFill>
                <a:schemeClr val="bg1"/>
              </a:solidFill>
            </a:endParaRPr>
          </a:p>
        </p:txBody>
      </p:sp>
      <p:sp>
        <p:nvSpPr>
          <p:cNvPr id="9" name="Shape 99"/>
          <p:cNvSpPr txBox="1"/>
          <p:nvPr/>
        </p:nvSpPr>
        <p:spPr>
          <a:xfrm>
            <a:off x="0" y="1"/>
            <a:ext cx="12192000" cy="748751"/>
          </a:xfrm>
          <a:prstGeom prst="rect">
            <a:avLst/>
          </a:prstGeom>
          <a:noFill/>
          <a:ln>
            <a:noFill/>
          </a:ln>
        </p:spPr>
        <p:txBody>
          <a:bodyPr lIns="121900" tIns="121900" rIns="121900" bIns="121900" anchor="ctr" anchorCtr="0">
            <a:noAutofit/>
          </a:bodyPr>
          <a:lstStyle/>
          <a:p>
            <a:r>
              <a:rPr lang="en-US" sz="4400" b="1" dirty="0">
                <a:solidFill>
                  <a:schemeClr val="dk1"/>
                </a:solidFill>
                <a:latin typeface="Calibri Light" panose="020F0302020204030204" pitchFamily="34" charset="0"/>
                <a:cs typeface="Calibri Light" panose="020F0302020204030204" pitchFamily="34" charset="0"/>
                <a:sym typeface="Verdana"/>
              </a:rPr>
              <a:t>Dependency Status on the FAFSA</a:t>
            </a:r>
            <a:endParaRPr lang="en" sz="4400" b="1" dirty="0">
              <a:solidFill>
                <a:schemeClr val="dk1"/>
              </a:solidFill>
              <a:latin typeface="Calibri Light" panose="020F0302020204030204" pitchFamily="34" charset="0"/>
              <a:cs typeface="Calibri Light" panose="020F0302020204030204" pitchFamily="34" charset="0"/>
              <a:sym typeface="Verdana"/>
            </a:endParaRPr>
          </a:p>
        </p:txBody>
      </p:sp>
      <p:pic>
        <p:nvPicPr>
          <p:cNvPr id="7" name="Picture 6">
            <a:extLst>
              <a:ext uri="{FF2B5EF4-FFF2-40B4-BE49-F238E27FC236}">
                <a16:creationId xmlns:a16="http://schemas.microsoft.com/office/drawing/2014/main" id="{78B58026-4F42-493F-9DCE-A909BF17B083}"/>
              </a:ext>
            </a:extLst>
          </p:cNvPr>
          <p:cNvPicPr>
            <a:picLocks noChangeAspect="1"/>
          </p:cNvPicPr>
          <p:nvPr/>
        </p:nvPicPr>
        <p:blipFill>
          <a:blip r:embed="rId3"/>
          <a:stretch>
            <a:fillRect/>
          </a:stretch>
        </p:blipFill>
        <p:spPr>
          <a:xfrm>
            <a:off x="5421301" y="1498998"/>
            <a:ext cx="6685060" cy="5211188"/>
          </a:xfrm>
          <a:prstGeom prst="rect">
            <a:avLst/>
          </a:prstGeom>
        </p:spPr>
      </p:pic>
      <p:cxnSp>
        <p:nvCxnSpPr>
          <p:cNvPr id="8" name="Shape 190"/>
          <p:cNvCxnSpPr>
            <a:cxnSpLocks/>
          </p:cNvCxnSpPr>
          <p:nvPr/>
        </p:nvCxnSpPr>
        <p:spPr>
          <a:xfrm flipV="1">
            <a:off x="4978201" y="4836298"/>
            <a:ext cx="713913" cy="192903"/>
          </a:xfrm>
          <a:prstGeom prst="straightConnector1">
            <a:avLst/>
          </a:prstGeom>
          <a:noFill/>
          <a:ln w="38100" cap="flat" cmpd="tri">
            <a:solidFill>
              <a:schemeClr val="tx1"/>
            </a:solidFill>
            <a:prstDash val="solid"/>
            <a:round/>
            <a:headEnd type="none" w="lg" len="lg"/>
            <a:tailEnd type="triangle" w="lg" len="lg"/>
          </a:ln>
        </p:spPr>
      </p:cxnSp>
      <p:cxnSp>
        <p:nvCxnSpPr>
          <p:cNvPr id="6" name="Shape 190"/>
          <p:cNvCxnSpPr>
            <a:cxnSpLocks/>
          </p:cNvCxnSpPr>
          <p:nvPr/>
        </p:nvCxnSpPr>
        <p:spPr>
          <a:xfrm>
            <a:off x="5106537" y="3578229"/>
            <a:ext cx="585577" cy="507823"/>
          </a:xfrm>
          <a:prstGeom prst="straightConnector1">
            <a:avLst/>
          </a:prstGeom>
          <a:noFill/>
          <a:ln w="38100" cap="flat" cmpd="tri">
            <a:solidFill>
              <a:schemeClr val="tx1"/>
            </a:solidFill>
            <a:prstDash val="solid"/>
            <a:round/>
            <a:headEnd type="none" w="lg" len="lg"/>
            <a:tailEnd type="triangle" w="lg" len="lg"/>
          </a:ln>
        </p:spPr>
      </p:cxnSp>
      <p:sp>
        <p:nvSpPr>
          <p:cNvPr id="16" name="Rectangle 15">
            <a:extLst>
              <a:ext uri="{FF2B5EF4-FFF2-40B4-BE49-F238E27FC236}">
                <a16:creationId xmlns:a16="http://schemas.microsoft.com/office/drawing/2014/main" id="{E50942FE-ACA0-4DFF-AFA7-803B8D273C58}"/>
              </a:ext>
            </a:extLst>
          </p:cNvPr>
          <p:cNvSpPr/>
          <p:nvPr/>
        </p:nvSpPr>
        <p:spPr>
          <a:xfrm>
            <a:off x="5757643" y="3917751"/>
            <a:ext cx="5835808" cy="443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F2DECFBC-2134-480D-86B4-2FA8CE106087}"/>
              </a:ext>
            </a:extLst>
          </p:cNvPr>
          <p:cNvSpPr/>
          <p:nvPr/>
        </p:nvSpPr>
        <p:spPr>
          <a:xfrm>
            <a:off x="5779412" y="4643556"/>
            <a:ext cx="5835808" cy="3854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Picture 9">
            <a:extLst>
              <a:ext uri="{FF2B5EF4-FFF2-40B4-BE49-F238E27FC236}">
                <a16:creationId xmlns:a16="http://schemas.microsoft.com/office/drawing/2014/main" id="{63738AE2-3B78-DB40-ABA2-0E0B48198A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95916">
            <a:off x="7575971" y="122197"/>
            <a:ext cx="1567407" cy="1283367"/>
          </a:xfrm>
          <a:prstGeom prst="rect">
            <a:avLst/>
          </a:prstGeom>
        </p:spPr>
      </p:pic>
    </p:spTree>
    <p:extLst>
      <p:ext uri="{BB962C8B-B14F-4D97-AF65-F5344CB8AC3E}">
        <p14:creationId xmlns:p14="http://schemas.microsoft.com/office/powerpoint/2010/main" val="173373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10A1-EE25-4EAD-B2FB-95E14D4CA361}"/>
              </a:ext>
            </a:extLst>
          </p:cNvPr>
          <p:cNvSpPr>
            <a:spLocks noGrp="1"/>
          </p:cNvSpPr>
          <p:nvPr>
            <p:ph type="title"/>
          </p:nvPr>
        </p:nvSpPr>
        <p:spPr>
          <a:xfrm>
            <a:off x="168442" y="182245"/>
            <a:ext cx="10515600" cy="1325563"/>
          </a:xfrm>
        </p:spPr>
        <p:txBody>
          <a:bodyPr>
            <a:normAutofit/>
          </a:bodyPr>
          <a:lstStyle/>
          <a:p>
            <a:r>
              <a:rPr lang="en-US" sz="4267" dirty="0">
                <a:latin typeface="+mn-lt"/>
              </a:rPr>
              <a:t>How is Foster Youth Status Verified? </a:t>
            </a:r>
          </a:p>
        </p:txBody>
      </p:sp>
      <p:graphicFrame>
        <p:nvGraphicFramePr>
          <p:cNvPr id="4" name="Diagram 3">
            <a:extLst>
              <a:ext uri="{FF2B5EF4-FFF2-40B4-BE49-F238E27FC236}">
                <a16:creationId xmlns:a16="http://schemas.microsoft.com/office/drawing/2014/main" id="{ABE5DCC2-677E-42AB-ABF7-46724582CA4B}"/>
              </a:ext>
            </a:extLst>
          </p:cNvPr>
          <p:cNvGraphicFramePr/>
          <p:nvPr/>
        </p:nvGraphicFramePr>
        <p:xfrm>
          <a:off x="241433" y="1145407"/>
          <a:ext cx="11709134" cy="268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D76BCD0-AE13-AA40-8B32-42270328D23E}"/>
              </a:ext>
            </a:extLst>
          </p:cNvPr>
          <p:cNvSpPr/>
          <p:nvPr/>
        </p:nvSpPr>
        <p:spPr>
          <a:xfrm>
            <a:off x="955169" y="3994486"/>
            <a:ext cx="10281661" cy="268126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endParaRPr>
          </a:p>
          <a:p>
            <a:r>
              <a:rPr lang="en-US" sz="2800" b="1" dirty="0">
                <a:solidFill>
                  <a:schemeClr val="bg1"/>
                </a:solidFill>
              </a:rPr>
              <a:t>HOW TO PROVIDE VERIFICATION OF FOSTER YOUTH STATUS:</a:t>
            </a:r>
          </a:p>
          <a:p>
            <a:endParaRPr lang="en-US" sz="1000" dirty="0">
              <a:solidFill>
                <a:schemeClr val="bg1"/>
              </a:solidFill>
            </a:endParaRPr>
          </a:p>
          <a:p>
            <a:pPr marL="285750" indent="-285750">
              <a:buFont typeface="Wingdings" charset="2"/>
              <a:buChar char="Ø"/>
            </a:pPr>
            <a:r>
              <a:rPr lang="en-US" sz="2800" b="1" dirty="0">
                <a:solidFill>
                  <a:schemeClr val="bg1"/>
                </a:solidFill>
              </a:rPr>
              <a:t>Current foster youth</a:t>
            </a:r>
            <a:r>
              <a:rPr lang="en-US" sz="2800" dirty="0">
                <a:solidFill>
                  <a:schemeClr val="bg1"/>
                </a:solidFill>
              </a:rPr>
              <a:t>: Contact your county social worker or Independent Living Program (ILP).</a:t>
            </a:r>
          </a:p>
          <a:p>
            <a:pPr marL="285750" indent="-285750">
              <a:buFont typeface="Wingdings" charset="2"/>
              <a:buChar char="Ø"/>
            </a:pPr>
            <a:endParaRPr lang="en-US" sz="2800" dirty="0">
              <a:solidFill>
                <a:schemeClr val="bg1"/>
              </a:solidFill>
            </a:endParaRPr>
          </a:p>
          <a:p>
            <a:pPr marL="285750" indent="-285750">
              <a:buFont typeface="Wingdings" charset="2"/>
              <a:buChar char="Ø"/>
            </a:pPr>
            <a:r>
              <a:rPr lang="en-US" sz="2800" b="1" dirty="0">
                <a:solidFill>
                  <a:schemeClr val="bg1"/>
                </a:solidFill>
              </a:rPr>
              <a:t>Former foster youth:</a:t>
            </a:r>
            <a:r>
              <a:rPr lang="en-US" sz="2800" dirty="0">
                <a:solidFill>
                  <a:schemeClr val="bg1"/>
                </a:solidFill>
              </a:rPr>
              <a:t> Can also contact the State Foster Care Ombudsman’s Office: 877-846-1602.</a:t>
            </a:r>
          </a:p>
          <a:p>
            <a:pPr marL="285750" indent="-285750">
              <a:buFont typeface="Wingdings" charset="2"/>
              <a:buChar char="Ø"/>
            </a:pPr>
            <a:endParaRPr lang="en-US" sz="1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22128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38072" y="365125"/>
            <a:ext cx="8415728" cy="1325563"/>
          </a:xfrm>
        </p:spPr>
        <p:txBody>
          <a:bodyPr>
            <a:normAutofit/>
          </a:bodyPr>
          <a:lstStyle/>
          <a:p>
            <a:pPr algn="ctr">
              <a:lnSpc>
                <a:spcPct val="85000"/>
              </a:lnSpc>
              <a:spcBef>
                <a:spcPts val="0"/>
              </a:spcBef>
              <a:buClr>
                <a:srgbClr val="3F3F3F"/>
              </a:buClr>
              <a:buSzPct val="25000"/>
            </a:pPr>
            <a:r>
              <a:rPr lang="en-US" b="1" dirty="0">
                <a:latin typeface="Calibri Light" panose="020F0302020204030204" pitchFamily="34" charset="0"/>
                <a:ea typeface="+mn-ea"/>
                <a:cs typeface="Calibri Light" panose="020F0302020204030204" pitchFamily="34" charset="0"/>
              </a:rPr>
              <a:t>Additional Special Considerations for Foster Youth</a:t>
            </a:r>
          </a:p>
        </p:txBody>
      </p:sp>
      <p:pic>
        <p:nvPicPr>
          <p:cNvPr id="6" name="Picture 5">
            <a:extLst>
              <a:ext uri="{FF2B5EF4-FFF2-40B4-BE49-F238E27FC236}">
                <a16:creationId xmlns:a16="http://schemas.microsoft.com/office/drawing/2014/main" id="{29387003-6B94-E948-8CCA-4C4F193D79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2272" y="1"/>
            <a:ext cx="2392641" cy="1959056"/>
          </a:xfrm>
          <a:prstGeom prst="rect">
            <a:avLst/>
          </a:prstGeom>
        </p:spPr>
      </p:pic>
      <p:sp>
        <p:nvSpPr>
          <p:cNvPr id="2" name="Rectangle 1">
            <a:extLst>
              <a:ext uri="{FF2B5EF4-FFF2-40B4-BE49-F238E27FC236}">
                <a16:creationId xmlns:a16="http://schemas.microsoft.com/office/drawing/2014/main" id="{5689BE7B-8EF6-B84D-B3B9-5435F2B07C7F}"/>
              </a:ext>
            </a:extLst>
          </p:cNvPr>
          <p:cNvSpPr/>
          <p:nvPr/>
        </p:nvSpPr>
        <p:spPr>
          <a:xfrm>
            <a:off x="222272" y="1959058"/>
            <a:ext cx="6093585" cy="489894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atin typeface="Calibri" panose="020F0502020204030204" pitchFamily="34" charset="0"/>
                <a:cs typeface="Calibri" panose="020F0502020204030204" pitchFamily="34" charset="0"/>
              </a:rPr>
              <a:t>Foster youth </a:t>
            </a:r>
            <a:r>
              <a:rPr lang="en-US" sz="3200" b="1" u="sng" dirty="0">
                <a:latin typeface="Calibri" panose="020F0502020204030204" pitchFamily="34" charset="0"/>
                <a:cs typeface="Calibri" panose="020F0502020204030204" pitchFamily="34" charset="0"/>
              </a:rPr>
              <a:t>DO NOT</a:t>
            </a:r>
            <a:r>
              <a:rPr lang="en-US" sz="3200" b="1" dirty="0">
                <a:latin typeface="Calibri" panose="020F0502020204030204" pitchFamily="34" charset="0"/>
                <a:cs typeface="Calibri" panose="020F0502020204030204" pitchFamily="34" charset="0"/>
              </a:rPr>
              <a:t> have to report the following information in the financial section : </a:t>
            </a:r>
          </a:p>
          <a:p>
            <a:pPr marL="380990" indent="-380990">
              <a:buFont typeface="Arial" panose="020B0604020202020204" pitchFamily="34" charset="0"/>
              <a:buChar char="•"/>
            </a:pPr>
            <a:r>
              <a:rPr lang="en-US" sz="2933" b="1" dirty="0">
                <a:latin typeface="Calibri" panose="020F0502020204030204" pitchFamily="34" charset="0"/>
                <a:cs typeface="Calibri" panose="020F0502020204030204" pitchFamily="34" charset="0"/>
              </a:rPr>
              <a:t>Extended Foster Care (AB 12) benefits, commonly known as SILP payments, even if SILP payments are sent directly to youth.</a:t>
            </a:r>
            <a:endParaRPr lang="en-US" sz="2933"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r>
              <a:rPr lang="en-US" sz="2933" b="1" dirty="0">
                <a:latin typeface="Calibri" panose="020F0502020204030204" pitchFamily="34" charset="0"/>
                <a:cs typeface="Calibri" panose="020F0502020204030204" pitchFamily="34" charset="0"/>
              </a:rPr>
              <a:t>Supplemental Security Income (SSI)</a:t>
            </a:r>
            <a:endParaRPr lang="en-US" sz="2933"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8628761-9F6E-CD42-9BE6-9D309216A8FF}"/>
              </a:ext>
            </a:extLst>
          </p:cNvPr>
          <p:cNvSpPr/>
          <p:nvPr/>
        </p:nvSpPr>
        <p:spPr>
          <a:xfrm>
            <a:off x="6633231" y="1959058"/>
            <a:ext cx="5336499" cy="4898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Foster youth should self-identify on the FAFSA by marking yes to the question asking:</a:t>
            </a:r>
          </a:p>
          <a:p>
            <a:pPr algn="ctr"/>
            <a:r>
              <a:rPr lang="en-US" sz="3200" dirty="0"/>
              <a:t> </a:t>
            </a:r>
            <a:r>
              <a:rPr lang="en-US" sz="3200" i="1" dirty="0"/>
              <a:t>“are you a foster youth or were you at any time in the foster care system”</a:t>
            </a:r>
          </a:p>
        </p:txBody>
      </p:sp>
    </p:spTree>
    <p:extLst>
      <p:ext uri="{BB962C8B-B14F-4D97-AF65-F5344CB8AC3E}">
        <p14:creationId xmlns:p14="http://schemas.microsoft.com/office/powerpoint/2010/main" val="53999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79687"/>
            <a:ext cx="12048558" cy="5078313"/>
          </a:xfrm>
          <a:prstGeom prst="rect">
            <a:avLst/>
          </a:prstGeom>
          <a:solidFill>
            <a:schemeClr val="bg1"/>
          </a:solidFill>
          <a:ln w="6350">
            <a:noFill/>
          </a:ln>
        </p:spPr>
        <p:txBody>
          <a:bodyPr wrap="square" rtlCol="0">
            <a:spAutoFit/>
          </a:bodyPr>
          <a:lstStyle/>
          <a:p>
            <a:pPr algn="ctr"/>
            <a:r>
              <a:rPr lang="en-US" sz="3600" b="1" dirty="0">
                <a:solidFill>
                  <a:srgbClr val="E9762F"/>
                </a:solidFill>
              </a:rPr>
              <a:t>                    </a:t>
            </a:r>
          </a:p>
          <a:p>
            <a:pPr marL="685800" indent="-685800">
              <a:buFont typeface="Wingdings" pitchFamily="2" charset="2"/>
              <a:buChar char="q"/>
            </a:pPr>
            <a:r>
              <a:rPr lang="en-US" sz="3600" dirty="0">
                <a:solidFill>
                  <a:srgbClr val="E9762F"/>
                </a:solidFill>
              </a:rPr>
              <a:t>Ensure FAFSA workshop materials are inclusive of Foster Youth </a:t>
            </a:r>
          </a:p>
          <a:p>
            <a:pPr marL="685800" indent="-685800">
              <a:buFont typeface="Wingdings" pitchFamily="2" charset="2"/>
              <a:buChar char="q"/>
            </a:pPr>
            <a:r>
              <a:rPr lang="en-US" sz="3600" dirty="0">
                <a:solidFill>
                  <a:srgbClr val="E9762F"/>
                </a:solidFill>
              </a:rPr>
              <a:t>Ask students if they have access to their Social Security Card</a:t>
            </a:r>
          </a:p>
          <a:p>
            <a:pPr marL="685800" indent="-685800">
              <a:buFont typeface="Wingdings" pitchFamily="2" charset="2"/>
              <a:buChar char="q"/>
            </a:pPr>
            <a:r>
              <a:rPr lang="en-US" sz="3600" dirty="0">
                <a:solidFill>
                  <a:srgbClr val="E9762F"/>
                </a:solidFill>
              </a:rPr>
              <a:t>Make sure students have a personal email (not a school email)</a:t>
            </a:r>
          </a:p>
          <a:p>
            <a:pPr marL="685800" indent="-685800">
              <a:buFont typeface="Wingdings" pitchFamily="2" charset="2"/>
              <a:buChar char="q"/>
            </a:pPr>
            <a:r>
              <a:rPr lang="en-US" sz="3600" dirty="0">
                <a:solidFill>
                  <a:srgbClr val="E9762F"/>
                </a:solidFill>
              </a:rPr>
              <a:t>Challenge questions may be triggering</a:t>
            </a:r>
          </a:p>
          <a:p>
            <a:pPr marL="685800" indent="-685800">
              <a:buFont typeface="Wingdings" pitchFamily="2" charset="2"/>
              <a:buChar char="q"/>
            </a:pPr>
            <a:r>
              <a:rPr lang="en-US" sz="3600" dirty="0">
                <a:solidFill>
                  <a:srgbClr val="E9762F"/>
                </a:solidFill>
              </a:rPr>
              <a:t>Help students create a system to store passwords and usernames</a:t>
            </a:r>
          </a:p>
        </p:txBody>
      </p:sp>
      <p:sp>
        <p:nvSpPr>
          <p:cNvPr id="10" name="Oval 9"/>
          <p:cNvSpPr/>
          <p:nvPr/>
        </p:nvSpPr>
        <p:spPr>
          <a:xfrm>
            <a:off x="693123" y="304801"/>
            <a:ext cx="2180546" cy="1981200"/>
          </a:xfrm>
          <a:prstGeom prst="ellipse">
            <a:avLst/>
          </a:prstGeom>
          <a:solidFill>
            <a:srgbClr val="E976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dirty="0">
                <a:solidFill>
                  <a:schemeClr val="tx1"/>
                </a:solidFill>
              </a:rPr>
              <a:t>TIP</a:t>
            </a:r>
            <a:endParaRPr lang="en-US" sz="2500" b="1" dirty="0">
              <a:solidFill>
                <a:schemeClr val="tx1"/>
              </a:solidFill>
            </a:endParaRPr>
          </a:p>
        </p:txBody>
      </p:sp>
      <p:sp>
        <p:nvSpPr>
          <p:cNvPr id="2" name="TextBox 1"/>
          <p:cNvSpPr txBox="1"/>
          <p:nvPr/>
        </p:nvSpPr>
        <p:spPr>
          <a:xfrm>
            <a:off x="3256213" y="450513"/>
            <a:ext cx="8427787" cy="1477328"/>
          </a:xfrm>
          <a:prstGeom prst="rect">
            <a:avLst/>
          </a:prstGeom>
          <a:noFill/>
        </p:spPr>
        <p:txBody>
          <a:bodyPr wrap="square" rtlCol="0">
            <a:spAutoFit/>
          </a:bodyPr>
          <a:lstStyle/>
          <a:p>
            <a:pPr algn="ctr"/>
            <a:r>
              <a:rPr lang="en-US" sz="4500" b="1" dirty="0">
                <a:solidFill>
                  <a:srgbClr val="E9762F"/>
                </a:solidFill>
              </a:rPr>
              <a:t>Tips to help foster youth access maximum financial aid: </a:t>
            </a:r>
          </a:p>
        </p:txBody>
      </p:sp>
    </p:spTree>
    <p:extLst>
      <p:ext uri="{BB962C8B-B14F-4D97-AF65-F5344CB8AC3E}">
        <p14:creationId xmlns:p14="http://schemas.microsoft.com/office/powerpoint/2010/main" val="175439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idx="4294967295"/>
          </p:nvPr>
        </p:nvSpPr>
        <p:spPr>
          <a:xfrm>
            <a:off x="1828800" y="2324100"/>
            <a:ext cx="8610600" cy="2209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t>Chafee Grant</a:t>
            </a:r>
          </a:p>
        </p:txBody>
      </p:sp>
    </p:spTree>
    <p:extLst>
      <p:ext uri="{BB962C8B-B14F-4D97-AF65-F5344CB8AC3E}">
        <p14:creationId xmlns:p14="http://schemas.microsoft.com/office/powerpoint/2010/main" val="235007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250256" y="637463"/>
            <a:ext cx="11691487" cy="902400"/>
          </a:xfrm>
          <a:prstGeom prst="rect">
            <a:avLst/>
          </a:prstGeom>
          <a:noFill/>
          <a:ln>
            <a:noFill/>
          </a:ln>
        </p:spPr>
        <p:txBody>
          <a:bodyPr vert="horz" lIns="91433" tIns="91433" rIns="91433" bIns="91433" rtlCol="0" anchor="t" anchorCtr="0">
            <a:noAutofit/>
          </a:bodyPr>
          <a:lstStyle/>
          <a:p>
            <a:pPr>
              <a:buClr>
                <a:srgbClr val="3F3F3F"/>
              </a:buClr>
              <a:buSzPct val="25000"/>
            </a:pPr>
            <a:r>
              <a:rPr lang="en" b="1" dirty="0">
                <a:latin typeface="Calibri Light" panose="020F0302020204030204" pitchFamily="34" charset="0"/>
                <a:cs typeface="Calibri Light" panose="020F0302020204030204" pitchFamily="34" charset="0"/>
              </a:rPr>
              <a:t>Chafee Grant:</a:t>
            </a:r>
          </a:p>
          <a:p>
            <a:pPr>
              <a:lnSpc>
                <a:spcPct val="85000"/>
              </a:lnSpc>
              <a:buClr>
                <a:srgbClr val="3F3F3F"/>
              </a:buClr>
              <a:buSzPct val="25000"/>
            </a:pPr>
            <a:endParaRPr b="1" dirty="0">
              <a:solidFill>
                <a:srgbClr val="7F7F7F"/>
              </a:solidFill>
            </a:endParaRPr>
          </a:p>
        </p:txBody>
      </p:sp>
      <p:graphicFrame>
        <p:nvGraphicFramePr>
          <p:cNvPr id="3" name="Diagram 2">
            <a:extLst>
              <a:ext uri="{FF2B5EF4-FFF2-40B4-BE49-F238E27FC236}">
                <a16:creationId xmlns:a16="http://schemas.microsoft.com/office/drawing/2014/main" id="{88DC421C-F061-3C40-BC8B-B6F66C5F9322}"/>
              </a:ext>
            </a:extLst>
          </p:cNvPr>
          <p:cNvGraphicFramePr/>
          <p:nvPr>
            <p:extLst>
              <p:ext uri="{D42A27DB-BD31-4B8C-83A1-F6EECF244321}">
                <p14:modId xmlns:p14="http://schemas.microsoft.com/office/powerpoint/2010/main" val="3481132800"/>
              </p:ext>
            </p:extLst>
          </p:nvPr>
        </p:nvGraphicFramePr>
        <p:xfrm>
          <a:off x="250257" y="1539863"/>
          <a:ext cx="11691487" cy="531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28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E965832-B8B0-406C-969A-C6B869C6B051}"/>
              </a:ext>
            </a:extLst>
          </p:cNvPr>
          <p:cNvSpPr>
            <a:spLocks noGrp="1"/>
          </p:cNvSpPr>
          <p:nvPr>
            <p:ph sz="quarter" idx="4294967295"/>
          </p:nvPr>
        </p:nvSpPr>
        <p:spPr>
          <a:xfrm>
            <a:off x="1008530" y="3805132"/>
            <a:ext cx="6357722" cy="2719388"/>
          </a:xfrm>
          <a:prstGeom prst="rect">
            <a:avLst/>
          </a:prstGeom>
        </p:spPr>
        <p:txBody>
          <a:bodyPr>
            <a:normAutofit fontScale="92500" lnSpcReduction="20000"/>
          </a:bodyPr>
          <a:lstStyle/>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Provide a GPA</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Graduate from high school</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Meet ability-to-benefit requirements</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Have a social security number</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Register for Selective Service</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Be clear of default or overpayments</a:t>
            </a:r>
          </a:p>
          <a:p>
            <a:pPr marL="349250" indent="-349250">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Apply by March 2</a:t>
            </a:r>
            <a:r>
              <a:rPr lang="en-US" sz="2400" baseline="30000" dirty="0">
                <a:latin typeface="Verdana" panose="020B0604030504040204" pitchFamily="34" charset="0"/>
                <a:ea typeface="Verdana" panose="020B0604030504040204" pitchFamily="34" charset="0"/>
                <a:cs typeface="Verdana" panose="020B0604030504040204" pitchFamily="34" charset="0"/>
              </a:rPr>
              <a:t>nd</a:t>
            </a:r>
          </a:p>
          <a:p>
            <a:pPr marL="0" indent="0">
              <a:buSzPct val="60000"/>
              <a:buNone/>
            </a:pPr>
            <a:endParaRPr lang="en-US" sz="17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10">
            <a:extLst>
              <a:ext uri="{FF2B5EF4-FFF2-40B4-BE49-F238E27FC236}">
                <a16:creationId xmlns:a16="http://schemas.microsoft.com/office/drawing/2014/main" id="{CC63CDD8-79D8-4223-9108-C3EF2E01A588}"/>
              </a:ext>
            </a:extLst>
          </p:cNvPr>
          <p:cNvSpPr>
            <a:spLocks noGrp="1"/>
          </p:cNvSpPr>
          <p:nvPr>
            <p:ph type="body" sz="half" idx="4294967295"/>
          </p:nvPr>
        </p:nvSpPr>
        <p:spPr>
          <a:xfrm>
            <a:off x="141626" y="3368709"/>
            <a:ext cx="7348385" cy="339019"/>
          </a:xfrm>
          <a:prstGeom prst="rect">
            <a:avLst/>
          </a:prstGeom>
        </p:spPr>
        <p:txBody>
          <a:bodyPr anchor="t" anchorCtr="0">
            <a:noAutofit/>
          </a:bodyPr>
          <a:lstStyle/>
          <a:p>
            <a:pPr marL="0" indent="0">
              <a:buNone/>
            </a:pPr>
            <a:r>
              <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sz="2400" b="1" dirty="0">
                <a:latin typeface="Verdana" panose="020B0604030504040204" pitchFamily="34" charset="0"/>
                <a:ea typeface="Verdana" panose="020B0604030504040204" pitchFamily="34" charset="0"/>
                <a:cs typeface="Verdana" panose="020B0604030504040204" pitchFamily="34" charset="0"/>
              </a:rPr>
              <a:t> Students are NOT required to:</a:t>
            </a:r>
          </a:p>
        </p:txBody>
      </p:sp>
      <p:sp>
        <p:nvSpPr>
          <p:cNvPr id="2" name="TextBox 1">
            <a:extLst>
              <a:ext uri="{FF2B5EF4-FFF2-40B4-BE49-F238E27FC236}">
                <a16:creationId xmlns:a16="http://schemas.microsoft.com/office/drawing/2014/main" id="{31F2149E-4740-461F-8239-C8262CB25B3C}"/>
              </a:ext>
            </a:extLst>
          </p:cNvPr>
          <p:cNvSpPr txBox="1"/>
          <p:nvPr/>
        </p:nvSpPr>
        <p:spPr>
          <a:xfrm>
            <a:off x="366729" y="1197626"/>
            <a:ext cx="9478733" cy="1800493"/>
          </a:xfrm>
          <a:prstGeom prst="rect">
            <a:avLst/>
          </a:prstGeom>
          <a:solidFill>
            <a:schemeClr val="bg1"/>
          </a:solidFill>
        </p:spPr>
        <p:txBody>
          <a:bodyPr wrap="square" rtlCol="0">
            <a:spAutoFit/>
          </a:bodyPr>
          <a:lstStyle/>
          <a:p>
            <a:pPr marL="800100" lvl="1" indent="-342900">
              <a:spcAft>
                <a:spcPts val="600"/>
              </a:spcAft>
              <a:buClr>
                <a:schemeClr val="accent6"/>
              </a:buClr>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Enroll in a program at least one academic year long</a:t>
            </a:r>
          </a:p>
          <a:p>
            <a:pPr marL="800100" lvl="1" indent="-342900">
              <a:spcAft>
                <a:spcPts val="600"/>
              </a:spcAft>
              <a:buClr>
                <a:schemeClr val="accent6"/>
              </a:buClr>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Attend at least half-time</a:t>
            </a:r>
          </a:p>
          <a:p>
            <a:pPr marL="800100" lvl="1" indent="-342900">
              <a:spcAft>
                <a:spcPts val="600"/>
              </a:spcAft>
              <a:buClr>
                <a:schemeClr val="accent6"/>
              </a:buClr>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Make Satisfactory Academic Progress (SAP)**</a:t>
            </a:r>
          </a:p>
          <a:p>
            <a:pPr marL="800100" lvl="1" indent="-342900">
              <a:spcAft>
                <a:spcPts val="600"/>
              </a:spcAft>
              <a:buClr>
                <a:schemeClr val="accent6"/>
              </a:buClr>
              <a:buSzPct val="1200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Demonstrate sufficient unmet need</a:t>
            </a:r>
          </a:p>
        </p:txBody>
      </p:sp>
      <p:pic>
        <p:nvPicPr>
          <p:cNvPr id="23" name="Picture 22">
            <a:extLst>
              <a:ext uri="{FF2B5EF4-FFF2-40B4-BE49-F238E27FC236}">
                <a16:creationId xmlns:a16="http://schemas.microsoft.com/office/drawing/2014/main" id="{61BFC364-DB28-4A9E-9AD3-637BADE6E664}"/>
              </a:ext>
            </a:extLst>
          </p:cNvPr>
          <p:cNvPicPr>
            <a:picLocks noChangeAspect="1"/>
          </p:cNvPicPr>
          <p:nvPr/>
        </p:nvPicPr>
        <p:blipFill>
          <a:blip r:embed="rId3"/>
          <a:stretch>
            <a:fillRect/>
          </a:stretch>
        </p:blipFill>
        <p:spPr>
          <a:xfrm>
            <a:off x="6900684" y="3829140"/>
            <a:ext cx="1824553" cy="1732635"/>
          </a:xfrm>
          <a:prstGeom prst="rect">
            <a:avLst/>
          </a:prstGeom>
        </p:spPr>
      </p:pic>
      <p:sp>
        <p:nvSpPr>
          <p:cNvPr id="17" name="Oval 16">
            <a:extLst>
              <a:ext uri="{FF2B5EF4-FFF2-40B4-BE49-F238E27FC236}">
                <a16:creationId xmlns:a16="http://schemas.microsoft.com/office/drawing/2014/main" id="{6B6889C2-F8EB-4C9D-A354-AA1936C6CC54}"/>
              </a:ext>
            </a:extLst>
          </p:cNvPr>
          <p:cNvSpPr/>
          <p:nvPr/>
        </p:nvSpPr>
        <p:spPr>
          <a:xfrm>
            <a:off x="6966026" y="3853038"/>
            <a:ext cx="1759211" cy="17326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2B11E19-BE20-4CA4-A6E2-E612B16D2F39}"/>
              </a:ext>
            </a:extLst>
          </p:cNvPr>
          <p:cNvCxnSpPr>
            <a:cxnSpLocks/>
          </p:cNvCxnSpPr>
          <p:nvPr/>
        </p:nvCxnSpPr>
        <p:spPr>
          <a:xfrm>
            <a:off x="7366252" y="3974337"/>
            <a:ext cx="914400" cy="14900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BA8B9AA-C35C-464C-B024-6BB88739272F}"/>
              </a:ext>
            </a:extLst>
          </p:cNvPr>
          <p:cNvSpPr txBox="1"/>
          <p:nvPr/>
        </p:nvSpPr>
        <p:spPr>
          <a:xfrm>
            <a:off x="141627" y="6341876"/>
            <a:ext cx="11908745" cy="369332"/>
          </a:xfrm>
          <a:prstGeom prst="rect">
            <a:avLst/>
          </a:prstGeom>
          <a:solidFill>
            <a:schemeClr val="bg1"/>
          </a:solidFill>
        </p:spPr>
        <p:txBody>
          <a:bodyPr wrap="square" rtlCol="0">
            <a:spAutoFit/>
          </a:bodyPr>
          <a:lstStyle/>
          <a:p>
            <a:r>
              <a:rPr lang="en-US" b="1" dirty="0">
                <a:solidFill>
                  <a:srgbClr val="FF0000"/>
                </a:solidFill>
                <a:latin typeface="+mj-lt"/>
              </a:rPr>
              <a:t>*</a:t>
            </a:r>
            <a:r>
              <a:rPr lang="en-US" dirty="0">
                <a:latin typeface="+mj-lt"/>
              </a:rPr>
              <a:t> </a:t>
            </a:r>
            <a:r>
              <a:rPr lang="en-US" b="1" dirty="0">
                <a:latin typeface="+mj-lt"/>
              </a:rPr>
              <a:t>For Chafee Grant only</a:t>
            </a:r>
            <a:r>
              <a:rPr lang="en-US" dirty="0">
                <a:latin typeface="+mj-lt"/>
              </a:rPr>
              <a:t>.  Students applying for Cal Grant and other aid must still meet all deadlines and other requirements  </a:t>
            </a:r>
          </a:p>
        </p:txBody>
      </p:sp>
      <p:sp>
        <p:nvSpPr>
          <p:cNvPr id="4" name="Title 3">
            <a:extLst>
              <a:ext uri="{FF2B5EF4-FFF2-40B4-BE49-F238E27FC236}">
                <a16:creationId xmlns:a16="http://schemas.microsoft.com/office/drawing/2014/main" id="{27C41954-1C53-AE48-8254-0CEF16521A54}"/>
              </a:ext>
            </a:extLst>
          </p:cNvPr>
          <p:cNvSpPr>
            <a:spLocks noGrp="1"/>
          </p:cNvSpPr>
          <p:nvPr>
            <p:ph type="title"/>
          </p:nvPr>
        </p:nvSpPr>
        <p:spPr>
          <a:xfrm>
            <a:off x="-525982" y="933308"/>
            <a:ext cx="11264153" cy="339019"/>
          </a:xfrm>
        </p:spPr>
        <p:txBody>
          <a:bodyPr>
            <a:normAutofit fontScale="90000"/>
          </a:bodyPr>
          <a:lstStyle/>
          <a:p>
            <a:r>
              <a:rPr lang="en-US" dirty="0"/>
              <a:t>To be eligible </a:t>
            </a:r>
            <a:r>
              <a:rPr lang="en-US" i="1" dirty="0"/>
              <a:t>for payment</a:t>
            </a:r>
            <a:r>
              <a:rPr lang="en-US" dirty="0"/>
              <a:t>, students must:</a:t>
            </a:r>
            <a:br>
              <a:rPr lang="en-US" dirty="0"/>
            </a:br>
            <a:endParaRPr lang="en-US" dirty="0"/>
          </a:p>
        </p:txBody>
      </p:sp>
    </p:spTree>
    <p:extLst>
      <p:ext uri="{BB962C8B-B14F-4D97-AF65-F5344CB8AC3E}">
        <p14:creationId xmlns:p14="http://schemas.microsoft.com/office/powerpoint/2010/main" val="89041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8B0D-ED2F-5345-8E90-2BE3F658FA5D}"/>
              </a:ext>
            </a:extLst>
          </p:cNvPr>
          <p:cNvSpPr>
            <a:spLocks noGrp="1"/>
          </p:cNvSpPr>
          <p:nvPr>
            <p:ph type="title"/>
          </p:nvPr>
        </p:nvSpPr>
        <p:spPr/>
        <p:txBody>
          <a:bodyPr/>
          <a:lstStyle/>
          <a:p>
            <a:r>
              <a:rPr lang="en-US" dirty="0"/>
              <a:t>Why this Matters</a:t>
            </a:r>
          </a:p>
        </p:txBody>
      </p:sp>
      <p:sp>
        <p:nvSpPr>
          <p:cNvPr id="3" name="Text Placeholder 2">
            <a:extLst>
              <a:ext uri="{FF2B5EF4-FFF2-40B4-BE49-F238E27FC236}">
                <a16:creationId xmlns:a16="http://schemas.microsoft.com/office/drawing/2014/main" id="{5477B227-DECD-B447-A1FB-ABFF50F4F6B0}"/>
              </a:ext>
            </a:extLst>
          </p:cNvPr>
          <p:cNvSpPr>
            <a:spLocks noGrp="1"/>
          </p:cNvSpPr>
          <p:nvPr>
            <p:ph type="body" idx="1"/>
          </p:nvPr>
        </p:nvSpPr>
        <p:spPr/>
        <p:txBody>
          <a:bodyPr/>
          <a:lstStyle/>
          <a:p>
            <a:r>
              <a:rPr lang="en-US" dirty="0"/>
              <a:t>College &amp; Financial Aid Outcomes for Foster Youth </a:t>
            </a:r>
          </a:p>
        </p:txBody>
      </p:sp>
    </p:spTree>
    <p:extLst>
      <p:ext uri="{BB962C8B-B14F-4D97-AF65-F5344CB8AC3E}">
        <p14:creationId xmlns:p14="http://schemas.microsoft.com/office/powerpoint/2010/main" val="354037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3A49-401B-4B81-BF5C-65A4073FC638}"/>
              </a:ext>
            </a:extLst>
          </p:cNvPr>
          <p:cNvSpPr>
            <a:spLocks noGrp="1"/>
          </p:cNvSpPr>
          <p:nvPr>
            <p:ph type="title"/>
          </p:nvPr>
        </p:nvSpPr>
        <p:spPr>
          <a:xfrm>
            <a:off x="3639264" y="681264"/>
            <a:ext cx="4913472" cy="1143000"/>
          </a:xfrm>
        </p:spPr>
        <p:txBody>
          <a:bodyPr>
            <a:normAutofit/>
          </a:bodyPr>
          <a:lstStyle/>
          <a:p>
            <a:r>
              <a:rPr lang="en-US" b="1" dirty="0"/>
              <a:t>Did you Know…</a:t>
            </a:r>
          </a:p>
        </p:txBody>
      </p:sp>
      <p:sp>
        <p:nvSpPr>
          <p:cNvPr id="3" name="Content Placeholder 2">
            <a:extLst>
              <a:ext uri="{FF2B5EF4-FFF2-40B4-BE49-F238E27FC236}">
                <a16:creationId xmlns:a16="http://schemas.microsoft.com/office/drawing/2014/main" id="{BECFA087-4471-45D5-91C2-422166F481AC}"/>
              </a:ext>
            </a:extLst>
          </p:cNvPr>
          <p:cNvSpPr>
            <a:spLocks noGrp="1"/>
          </p:cNvSpPr>
          <p:nvPr>
            <p:ph idx="1"/>
          </p:nvPr>
        </p:nvSpPr>
        <p:spPr>
          <a:xfrm>
            <a:off x="624113" y="1940379"/>
            <a:ext cx="11437257" cy="4038600"/>
          </a:xfrm>
        </p:spPr>
        <p:txBody>
          <a:bodyPr>
            <a:normAutofit fontScale="77500" lnSpcReduction="20000"/>
          </a:bodyPr>
          <a:lstStyle/>
          <a:p>
            <a:pPr marL="0" indent="0" algn="ctr">
              <a:spcAft>
                <a:spcPts val="1200"/>
              </a:spcAft>
              <a:buNone/>
            </a:pPr>
            <a:r>
              <a:rPr lang="en-US" sz="5700" b="1" dirty="0">
                <a:solidFill>
                  <a:srgbClr val="0000FF"/>
                </a:solidFill>
              </a:rPr>
              <a:t>Chafee Grant is NOT financial aid</a:t>
            </a:r>
          </a:p>
          <a:p>
            <a:pPr marL="0" indent="0">
              <a:buNone/>
            </a:pPr>
            <a:r>
              <a:rPr lang="en-US" sz="3600" dirty="0"/>
              <a:t>It falls under California Health &amp; Human Services guidelines, and therefore may be used for expenses </a:t>
            </a:r>
            <a:r>
              <a:rPr lang="en-US" sz="3600" i="1" dirty="0"/>
              <a:t>beyond</a:t>
            </a:r>
            <a:r>
              <a:rPr lang="en-US" sz="3600" dirty="0"/>
              <a:t> just undergraduate tuition, books, &amp; supplies:</a:t>
            </a:r>
          </a:p>
          <a:p>
            <a:pPr lvl="1">
              <a:spcAft>
                <a:spcPts val="600"/>
              </a:spcAft>
              <a:buClr>
                <a:schemeClr val="accent6"/>
              </a:buClr>
              <a:buFont typeface="Wingdings" panose="05000000000000000000" pitchFamily="2" charset="2"/>
              <a:buChar char="Ø"/>
            </a:pPr>
            <a:r>
              <a:rPr lang="en-US" sz="3600" dirty="0"/>
              <a:t>Chafee funds may be used towards rent, transportation, and childcare</a:t>
            </a:r>
          </a:p>
          <a:p>
            <a:pPr lvl="1">
              <a:spcAft>
                <a:spcPts val="600"/>
              </a:spcAft>
              <a:buClr>
                <a:schemeClr val="accent6"/>
              </a:buClr>
              <a:buFont typeface="Wingdings" panose="05000000000000000000" pitchFamily="2" charset="2"/>
              <a:buChar char="Ø"/>
            </a:pPr>
            <a:r>
              <a:rPr lang="en-US" sz="3600" dirty="0"/>
              <a:t>Chafee funds can be used for post-grad studies and teacher certification</a:t>
            </a:r>
          </a:p>
          <a:p>
            <a:pPr lvl="1">
              <a:spcAft>
                <a:spcPts val="600"/>
              </a:spcAft>
              <a:buClr>
                <a:schemeClr val="accent6"/>
              </a:buClr>
              <a:buFont typeface="Wingdings" panose="05000000000000000000" pitchFamily="2" charset="2"/>
              <a:buChar char="Ø"/>
            </a:pPr>
            <a:r>
              <a:rPr lang="en-US" sz="3600" dirty="0"/>
              <a:t>Funds are payable to students, “in care of” the college</a:t>
            </a:r>
          </a:p>
          <a:p>
            <a:pPr lvl="1">
              <a:spcAft>
                <a:spcPts val="600"/>
              </a:spcAft>
              <a:buClr>
                <a:schemeClr val="accent6"/>
              </a:buClr>
              <a:buFont typeface="Wingdings" panose="05000000000000000000" pitchFamily="2" charset="2"/>
              <a:buChar char="Ø"/>
            </a:pPr>
            <a:r>
              <a:rPr lang="en-US" sz="3600" dirty="0"/>
              <a:t>Chafee funds cannot be withheld from students who have a balance owed to the school </a:t>
            </a:r>
            <a:r>
              <a:rPr lang="en-US" sz="3600" i="1" dirty="0"/>
              <a:t>without written student consent</a:t>
            </a:r>
          </a:p>
        </p:txBody>
      </p:sp>
    </p:spTree>
    <p:extLst>
      <p:ext uri="{BB962C8B-B14F-4D97-AF65-F5344CB8AC3E}">
        <p14:creationId xmlns:p14="http://schemas.microsoft.com/office/powerpoint/2010/main" val="288512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79031C0-3DE0-431E-8E8F-32AB51C903C4}"/>
              </a:ext>
            </a:extLst>
          </p:cNvPr>
          <p:cNvGraphicFramePr>
            <a:graphicFrameLocks noGrp="1"/>
          </p:cNvGraphicFramePr>
          <p:nvPr>
            <p:extLst>
              <p:ext uri="{D42A27DB-BD31-4B8C-83A1-F6EECF244321}">
                <p14:modId xmlns:p14="http://schemas.microsoft.com/office/powerpoint/2010/main" val="1897970514"/>
              </p:ext>
            </p:extLst>
          </p:nvPr>
        </p:nvGraphicFramePr>
        <p:xfrm>
          <a:off x="7782727" y="3263170"/>
          <a:ext cx="1927330" cy="1707071"/>
        </p:xfrm>
        <a:graphic>
          <a:graphicData uri="http://schemas.openxmlformats.org/drawingml/2006/table">
            <a:tbl>
              <a:tblPr firstRow="1" bandRow="1">
                <a:tableStyleId>{5C22544A-7EE6-4342-B048-85BDC9FD1C3A}</a:tableStyleId>
              </a:tblPr>
              <a:tblGrid>
                <a:gridCol w="1927330">
                  <a:extLst>
                    <a:ext uri="{9D8B030D-6E8A-4147-A177-3AD203B41FA5}">
                      <a16:colId xmlns:a16="http://schemas.microsoft.com/office/drawing/2014/main" val="2423146093"/>
                    </a:ext>
                  </a:extLst>
                </a:gridCol>
              </a:tblGrid>
              <a:tr h="576287">
                <a:tc>
                  <a:txBody>
                    <a:bodyPr/>
                    <a:lstStyle/>
                    <a:p>
                      <a:pPr>
                        <a:spcAft>
                          <a:spcPts val="3000"/>
                        </a:spcAft>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Once</a:t>
                      </a:r>
                    </a:p>
                  </a:txBody>
                  <a:tcPr anchor="ctr">
                    <a:noFill/>
                  </a:tcPr>
                </a:tc>
                <a:extLst>
                  <a:ext uri="{0D108BD9-81ED-4DB2-BD59-A6C34878D82A}">
                    <a16:rowId xmlns:a16="http://schemas.microsoft.com/office/drawing/2014/main" val="1130869728"/>
                  </a:ext>
                </a:extLst>
              </a:tr>
              <a:tr h="603085">
                <a:tc>
                  <a:txBody>
                    <a:bodyPr/>
                    <a:lstStyle/>
                    <a:p>
                      <a:pPr>
                        <a:spcAft>
                          <a:spcPts val="3000"/>
                        </a:spcAft>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Once</a:t>
                      </a:r>
                    </a:p>
                  </a:txBody>
                  <a:tcPr anchor="ctr">
                    <a:noFill/>
                  </a:tcPr>
                </a:tc>
                <a:extLst>
                  <a:ext uri="{0D108BD9-81ED-4DB2-BD59-A6C34878D82A}">
                    <a16:rowId xmlns:a16="http://schemas.microsoft.com/office/drawing/2014/main" val="4242632679"/>
                  </a:ext>
                </a:extLst>
              </a:tr>
              <a:tr h="527699">
                <a:tc>
                  <a:txBody>
                    <a:bodyPr/>
                    <a:lstStyle/>
                    <a:p>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Annually</a:t>
                      </a:r>
                    </a:p>
                  </a:txBody>
                  <a:tcPr anchor="ctr">
                    <a:noFill/>
                  </a:tcPr>
                </a:tc>
                <a:extLst>
                  <a:ext uri="{0D108BD9-81ED-4DB2-BD59-A6C34878D82A}">
                    <a16:rowId xmlns:a16="http://schemas.microsoft.com/office/drawing/2014/main" val="138269637"/>
                  </a:ext>
                </a:extLst>
              </a:tr>
            </a:tbl>
          </a:graphicData>
        </a:graphic>
      </p:graphicFrame>
      <p:sp>
        <p:nvSpPr>
          <p:cNvPr id="2" name="Title 1">
            <a:extLst>
              <a:ext uri="{FF2B5EF4-FFF2-40B4-BE49-F238E27FC236}">
                <a16:creationId xmlns:a16="http://schemas.microsoft.com/office/drawing/2014/main" id="{3270C088-2838-4460-912B-247859C5D725}"/>
              </a:ext>
            </a:extLst>
          </p:cNvPr>
          <p:cNvSpPr>
            <a:spLocks noGrp="1"/>
          </p:cNvSpPr>
          <p:nvPr>
            <p:ph type="title"/>
          </p:nvPr>
        </p:nvSpPr>
        <p:spPr/>
        <p:txBody>
          <a:bodyPr>
            <a:normAutofit/>
          </a:bodyPr>
          <a:lstStyle/>
          <a:p>
            <a:r>
              <a:rPr lang="en-US" dirty="0"/>
              <a:t>Application Process</a:t>
            </a:r>
          </a:p>
        </p:txBody>
      </p:sp>
      <p:sp>
        <p:nvSpPr>
          <p:cNvPr id="3" name="Content Placeholder 2">
            <a:extLst>
              <a:ext uri="{FF2B5EF4-FFF2-40B4-BE49-F238E27FC236}">
                <a16:creationId xmlns:a16="http://schemas.microsoft.com/office/drawing/2014/main" id="{8D89A502-5D4C-422C-B6EE-27BFBD1C45AF}"/>
              </a:ext>
            </a:extLst>
          </p:cNvPr>
          <p:cNvSpPr>
            <a:spLocks noGrp="1"/>
          </p:cNvSpPr>
          <p:nvPr>
            <p:ph idx="1"/>
          </p:nvPr>
        </p:nvSpPr>
        <p:spPr>
          <a:xfrm>
            <a:off x="435429" y="1526765"/>
            <a:ext cx="11480799" cy="954107"/>
          </a:xfrm>
        </p:spPr>
        <p:txBody>
          <a:bodyPr>
            <a:normAutofit/>
          </a:bodyPr>
          <a:lstStyle/>
          <a:p>
            <a:pPr marL="0" indent="0">
              <a:buNone/>
            </a:pPr>
            <a:r>
              <a:rPr lang="en-US" sz="2400" dirty="0"/>
              <a:t>The Chafee Grant application process has 3 components to determine preliminary eligibility.  A GPA is </a:t>
            </a:r>
            <a:r>
              <a:rPr lang="en-US" sz="2400" u="sng" dirty="0"/>
              <a:t>not</a:t>
            </a:r>
            <a:r>
              <a:rPr lang="en-US" sz="2400" dirty="0"/>
              <a:t> required:</a:t>
            </a:r>
          </a:p>
        </p:txBody>
      </p:sp>
      <p:sp>
        <p:nvSpPr>
          <p:cNvPr id="9" name="TextBox 8">
            <a:extLst>
              <a:ext uri="{FF2B5EF4-FFF2-40B4-BE49-F238E27FC236}">
                <a16:creationId xmlns:a16="http://schemas.microsoft.com/office/drawing/2014/main" id="{8BF8B9C0-2FB8-4A2B-9146-A35340250EFF}"/>
              </a:ext>
            </a:extLst>
          </p:cNvPr>
          <p:cNvSpPr txBox="1"/>
          <p:nvPr/>
        </p:nvSpPr>
        <p:spPr>
          <a:xfrm>
            <a:off x="2598476" y="2617490"/>
            <a:ext cx="3279809" cy="523220"/>
          </a:xfrm>
          <a:prstGeom prst="rect">
            <a:avLst/>
          </a:prstGeom>
          <a:noFill/>
        </p:spPr>
        <p:txBody>
          <a:bodyPr wrap="square" rtlCol="0">
            <a:spAutoFit/>
          </a:bodyPr>
          <a:lstStyle/>
          <a:p>
            <a:r>
              <a:rPr lang="en-US" sz="2800" b="1" dirty="0">
                <a:solidFill>
                  <a:schemeClr val="accent6"/>
                </a:solidFill>
                <a:latin typeface="Verdana" panose="020B0604030504040204" pitchFamily="34" charset="0"/>
                <a:ea typeface="Verdana" panose="020B0604030504040204" pitchFamily="34" charset="0"/>
                <a:cs typeface="Verdana" panose="020B0604030504040204" pitchFamily="34" charset="0"/>
              </a:rPr>
              <a:t>Components:</a:t>
            </a:r>
          </a:p>
        </p:txBody>
      </p:sp>
      <p:sp>
        <p:nvSpPr>
          <p:cNvPr id="10" name="TextBox 9">
            <a:extLst>
              <a:ext uri="{FF2B5EF4-FFF2-40B4-BE49-F238E27FC236}">
                <a16:creationId xmlns:a16="http://schemas.microsoft.com/office/drawing/2014/main" id="{0B86C3FD-E73D-4D1D-8C89-200FFEB1B133}"/>
              </a:ext>
            </a:extLst>
          </p:cNvPr>
          <p:cNvSpPr txBox="1"/>
          <p:nvPr/>
        </p:nvSpPr>
        <p:spPr>
          <a:xfrm>
            <a:off x="7591748" y="2630939"/>
            <a:ext cx="2951706" cy="523220"/>
          </a:xfrm>
          <a:prstGeom prst="rect">
            <a:avLst/>
          </a:prstGeom>
          <a:noFill/>
        </p:spPr>
        <p:txBody>
          <a:bodyPr wrap="square" rtlCol="0">
            <a:spAutoFit/>
          </a:bodyPr>
          <a:lstStyle/>
          <a:p>
            <a:r>
              <a:rPr lang="en-US" sz="2800" b="1" dirty="0">
                <a:solidFill>
                  <a:schemeClr val="accent6"/>
                </a:solidFill>
                <a:latin typeface="Verdana" panose="020B0604030504040204" pitchFamily="34" charset="0"/>
                <a:ea typeface="Verdana" panose="020B0604030504040204" pitchFamily="34" charset="0"/>
                <a:cs typeface="Verdana" panose="020B0604030504040204" pitchFamily="34" charset="0"/>
              </a:rPr>
              <a:t>Frequency:</a:t>
            </a:r>
          </a:p>
        </p:txBody>
      </p:sp>
      <p:sp>
        <p:nvSpPr>
          <p:cNvPr id="12" name="TextBox 11">
            <a:extLst>
              <a:ext uri="{FF2B5EF4-FFF2-40B4-BE49-F238E27FC236}">
                <a16:creationId xmlns:a16="http://schemas.microsoft.com/office/drawing/2014/main" id="{4DF8EB4C-0EFF-4124-91D5-CFBFB761E284}"/>
              </a:ext>
            </a:extLst>
          </p:cNvPr>
          <p:cNvSpPr txBox="1"/>
          <p:nvPr/>
        </p:nvSpPr>
        <p:spPr>
          <a:xfrm>
            <a:off x="1306285" y="5306872"/>
            <a:ext cx="9144000" cy="1169551"/>
          </a:xfrm>
          <a:prstGeom prst="rect">
            <a:avLst/>
          </a:prstGeom>
          <a:noFill/>
        </p:spPr>
        <p:txBody>
          <a:bodyPr wrap="square" rtlCol="0">
            <a:spAutoFit/>
          </a:bodyPr>
          <a:lstStyle/>
          <a:p>
            <a:pPr marL="233363" indent="-233363">
              <a:spcAft>
                <a:spcPts val="600"/>
              </a:spcAft>
            </a:pPr>
            <a:r>
              <a:rPr lang="en-US" sz="2400" i="1" dirty="0">
                <a:latin typeface="Verdana" panose="020B0604030504040204" pitchFamily="34" charset="0"/>
                <a:ea typeface="Verdana" panose="020B0604030504040204" pitchFamily="34" charset="0"/>
                <a:cs typeface="Verdana" panose="020B0604030504040204" pitchFamily="34" charset="0"/>
              </a:rPr>
              <a:t>* Students should complete the Chafee application and FAFSA/CADAA for the year they plan to enroll</a:t>
            </a:r>
          </a:p>
          <a:p>
            <a:endParaRPr lang="en-US" sz="1700" i="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67AD6DC7-DE64-4F40-8452-48488C7A20BB}"/>
              </a:ext>
            </a:extLst>
          </p:cNvPr>
          <p:cNvPicPr>
            <a:picLocks noChangeAspect="1"/>
          </p:cNvPicPr>
          <p:nvPr/>
        </p:nvPicPr>
        <p:blipFill>
          <a:blip r:embed="rId3"/>
          <a:stretch>
            <a:fillRect/>
          </a:stretch>
        </p:blipFill>
        <p:spPr>
          <a:xfrm>
            <a:off x="2202244" y="3913807"/>
            <a:ext cx="4351105" cy="461665"/>
          </a:xfrm>
          <a:prstGeom prst="rect">
            <a:avLst/>
          </a:prstGeom>
        </p:spPr>
      </p:pic>
      <p:pic>
        <p:nvPicPr>
          <p:cNvPr id="5" name="Picture 4">
            <a:extLst>
              <a:ext uri="{FF2B5EF4-FFF2-40B4-BE49-F238E27FC236}">
                <a16:creationId xmlns:a16="http://schemas.microsoft.com/office/drawing/2014/main" id="{FE709C33-4AE1-48CE-BFD3-951600409613}"/>
              </a:ext>
            </a:extLst>
          </p:cNvPr>
          <p:cNvPicPr>
            <a:picLocks noChangeAspect="1"/>
          </p:cNvPicPr>
          <p:nvPr/>
        </p:nvPicPr>
        <p:blipFill>
          <a:blip r:embed="rId4"/>
          <a:stretch>
            <a:fillRect/>
          </a:stretch>
        </p:blipFill>
        <p:spPr>
          <a:xfrm>
            <a:off x="2202244" y="3159333"/>
            <a:ext cx="4626776" cy="793220"/>
          </a:xfrm>
          <a:prstGeom prst="rect">
            <a:avLst/>
          </a:prstGeom>
        </p:spPr>
      </p:pic>
      <p:pic>
        <p:nvPicPr>
          <p:cNvPr id="6" name="Picture 5">
            <a:extLst>
              <a:ext uri="{FF2B5EF4-FFF2-40B4-BE49-F238E27FC236}">
                <a16:creationId xmlns:a16="http://schemas.microsoft.com/office/drawing/2014/main" id="{5673F1E8-8DC9-4F3D-A15A-486B6F4983EF}"/>
              </a:ext>
            </a:extLst>
          </p:cNvPr>
          <p:cNvPicPr>
            <a:picLocks noChangeAspect="1"/>
          </p:cNvPicPr>
          <p:nvPr/>
        </p:nvPicPr>
        <p:blipFill>
          <a:blip r:embed="rId5"/>
          <a:stretch>
            <a:fillRect/>
          </a:stretch>
        </p:blipFill>
        <p:spPr>
          <a:xfrm>
            <a:off x="2159260" y="4419967"/>
            <a:ext cx="3180349" cy="505780"/>
          </a:xfrm>
          <a:prstGeom prst="rect">
            <a:avLst/>
          </a:prstGeom>
        </p:spPr>
      </p:pic>
      <p:sp>
        <p:nvSpPr>
          <p:cNvPr id="8" name="TextBox 7">
            <a:extLst>
              <a:ext uri="{FF2B5EF4-FFF2-40B4-BE49-F238E27FC236}">
                <a16:creationId xmlns:a16="http://schemas.microsoft.com/office/drawing/2014/main" id="{8FCEACC7-2BB3-482D-8403-96E87B94122E}"/>
              </a:ext>
            </a:extLst>
          </p:cNvPr>
          <p:cNvSpPr txBox="1"/>
          <p:nvPr/>
        </p:nvSpPr>
        <p:spPr>
          <a:xfrm>
            <a:off x="2750837" y="4508577"/>
            <a:ext cx="3802512" cy="461665"/>
          </a:xfrm>
          <a:prstGeom prst="rect">
            <a:avLst/>
          </a:prstGeom>
          <a:solidFill>
            <a:schemeClr val="bg1"/>
          </a:solidFill>
        </p:spPr>
        <p:txBody>
          <a:bodyPr wrap="square" rtlCol="0">
            <a:spAutoFit/>
          </a:bodyPr>
          <a:lstStyle/>
          <a:p>
            <a:r>
              <a:rPr lang="en-US" sz="2400" b="1" dirty="0">
                <a:latin typeface="+mj-lt"/>
              </a:rPr>
              <a:t>2020-2021 FAFSA or CADA</a:t>
            </a:r>
          </a:p>
        </p:txBody>
      </p:sp>
    </p:spTree>
    <p:extLst>
      <p:ext uri="{BB962C8B-B14F-4D97-AF65-F5344CB8AC3E}">
        <p14:creationId xmlns:p14="http://schemas.microsoft.com/office/powerpoint/2010/main" val="160393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6B84-624D-41E1-BF68-686627322F0A}"/>
              </a:ext>
            </a:extLst>
          </p:cNvPr>
          <p:cNvSpPr>
            <a:spLocks noGrp="1"/>
          </p:cNvSpPr>
          <p:nvPr>
            <p:ph type="title"/>
          </p:nvPr>
        </p:nvSpPr>
        <p:spPr/>
        <p:txBody>
          <a:bodyPr/>
          <a:lstStyle/>
          <a:p>
            <a:r>
              <a:rPr lang="en-US" dirty="0"/>
              <a:t>Chafee Grant Application</a:t>
            </a:r>
          </a:p>
        </p:txBody>
      </p:sp>
      <p:pic>
        <p:nvPicPr>
          <p:cNvPr id="4" name="Content Placeholder 3">
            <a:extLst>
              <a:ext uri="{FF2B5EF4-FFF2-40B4-BE49-F238E27FC236}">
                <a16:creationId xmlns:a16="http://schemas.microsoft.com/office/drawing/2014/main" id="{8881421A-0EF5-4381-940A-4F82C5B87D07}"/>
              </a:ext>
            </a:extLst>
          </p:cNvPr>
          <p:cNvPicPr>
            <a:picLocks noGrp="1" noChangeAspect="1"/>
          </p:cNvPicPr>
          <p:nvPr>
            <p:ph idx="1"/>
          </p:nvPr>
        </p:nvPicPr>
        <p:blipFill>
          <a:blip r:embed="rId2"/>
          <a:stretch>
            <a:fillRect/>
          </a:stretch>
        </p:blipFill>
        <p:spPr>
          <a:xfrm>
            <a:off x="1149894" y="1291772"/>
            <a:ext cx="8907760" cy="4934816"/>
          </a:xfrm>
          <a:prstGeom prst="rect">
            <a:avLst/>
          </a:prstGeom>
        </p:spPr>
      </p:pic>
      <p:sp>
        <p:nvSpPr>
          <p:cNvPr id="7" name="Rectangle 6">
            <a:extLst>
              <a:ext uri="{FF2B5EF4-FFF2-40B4-BE49-F238E27FC236}">
                <a16:creationId xmlns:a16="http://schemas.microsoft.com/office/drawing/2014/main" id="{82BAA34F-5BFB-4E68-A737-B094BDDED81A}"/>
              </a:ext>
            </a:extLst>
          </p:cNvPr>
          <p:cNvSpPr/>
          <p:nvPr/>
        </p:nvSpPr>
        <p:spPr>
          <a:xfrm>
            <a:off x="2362200" y="5943680"/>
            <a:ext cx="6096000" cy="21023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D9B46E-9482-4AAF-9E10-7864404F0801}"/>
              </a:ext>
            </a:extLst>
          </p:cNvPr>
          <p:cNvSpPr/>
          <p:nvPr/>
        </p:nvSpPr>
        <p:spPr>
          <a:xfrm>
            <a:off x="7689850" y="3771901"/>
            <a:ext cx="1143000" cy="990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3BA97CC-6756-455E-BD67-9DABC0A163A5}"/>
              </a:ext>
            </a:extLst>
          </p:cNvPr>
          <p:cNvSpPr/>
          <p:nvPr/>
        </p:nvSpPr>
        <p:spPr>
          <a:xfrm>
            <a:off x="159294" y="1291772"/>
            <a:ext cx="990600" cy="3989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5E2661C4-FFD4-4549-8724-6B2B4716EA1D}"/>
              </a:ext>
            </a:extLst>
          </p:cNvPr>
          <p:cNvSpPr/>
          <p:nvPr/>
        </p:nvSpPr>
        <p:spPr>
          <a:xfrm>
            <a:off x="8001000" y="1676401"/>
            <a:ext cx="2362200" cy="990601"/>
          </a:xfrm>
          <a:prstGeom prst="wedgeRoundRectCallout">
            <a:avLst>
              <a:gd name="adj1" fmla="val -28212"/>
              <a:gd name="adj2" fmla="val 86341"/>
              <a:gd name="adj3" fmla="val 1666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latin typeface="+mj-lt"/>
              </a:rPr>
              <a:t>If foster youth status is not automatically matched through CDSS, it can be manually verified</a:t>
            </a:r>
          </a:p>
        </p:txBody>
      </p:sp>
    </p:spTree>
    <p:extLst>
      <p:ext uri="{BB962C8B-B14F-4D97-AF65-F5344CB8AC3E}">
        <p14:creationId xmlns:p14="http://schemas.microsoft.com/office/powerpoint/2010/main" val="157154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D775-AFC7-42FF-B012-648EFF5F0221}"/>
              </a:ext>
            </a:extLst>
          </p:cNvPr>
          <p:cNvSpPr>
            <a:spLocks noGrp="1"/>
          </p:cNvSpPr>
          <p:nvPr>
            <p:ph type="title"/>
          </p:nvPr>
        </p:nvSpPr>
        <p:spPr>
          <a:xfrm>
            <a:off x="1981200" y="533400"/>
            <a:ext cx="8229600" cy="1143000"/>
          </a:xfrm>
        </p:spPr>
        <p:txBody>
          <a:bodyPr/>
          <a:lstStyle/>
          <a:p>
            <a:r>
              <a:rPr lang="en-US" dirty="0"/>
              <a:t>https://chafee.csac.ca.gov/</a:t>
            </a:r>
          </a:p>
        </p:txBody>
      </p:sp>
      <p:pic>
        <p:nvPicPr>
          <p:cNvPr id="4" name="Content Placeholder 3">
            <a:extLst>
              <a:ext uri="{FF2B5EF4-FFF2-40B4-BE49-F238E27FC236}">
                <a16:creationId xmlns:a16="http://schemas.microsoft.com/office/drawing/2014/main" id="{26EE9572-F63C-4C62-B853-B5340A78BC6F}"/>
              </a:ext>
            </a:extLst>
          </p:cNvPr>
          <p:cNvPicPr>
            <a:picLocks noGrp="1" noChangeAspect="1"/>
          </p:cNvPicPr>
          <p:nvPr>
            <p:ph idx="1"/>
          </p:nvPr>
        </p:nvPicPr>
        <p:blipFill>
          <a:blip r:embed="rId2"/>
          <a:stretch>
            <a:fillRect/>
          </a:stretch>
        </p:blipFill>
        <p:spPr>
          <a:xfrm>
            <a:off x="2133600" y="1553189"/>
            <a:ext cx="8001000" cy="5272155"/>
          </a:xfrm>
          <a:prstGeom prst="rect">
            <a:avLst/>
          </a:prstGeom>
        </p:spPr>
      </p:pic>
      <p:sp>
        <p:nvSpPr>
          <p:cNvPr id="5" name="Rectangle 4">
            <a:extLst>
              <a:ext uri="{FF2B5EF4-FFF2-40B4-BE49-F238E27FC236}">
                <a16:creationId xmlns:a16="http://schemas.microsoft.com/office/drawing/2014/main" id="{D7C72C31-7AB3-4E4A-8B54-BB375B1F23A9}"/>
              </a:ext>
            </a:extLst>
          </p:cNvPr>
          <p:cNvSpPr/>
          <p:nvPr/>
        </p:nvSpPr>
        <p:spPr>
          <a:xfrm>
            <a:off x="7924800" y="5486400"/>
            <a:ext cx="19050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DAF93E-BC95-4016-951F-5763177AF624}"/>
              </a:ext>
            </a:extLst>
          </p:cNvPr>
          <p:cNvPicPr>
            <a:picLocks noChangeAspect="1"/>
          </p:cNvPicPr>
          <p:nvPr/>
        </p:nvPicPr>
        <p:blipFill>
          <a:blip r:embed="rId3"/>
          <a:stretch>
            <a:fillRect/>
          </a:stretch>
        </p:blipFill>
        <p:spPr>
          <a:xfrm>
            <a:off x="2133600" y="1553189"/>
            <a:ext cx="8001000" cy="5213715"/>
          </a:xfrm>
          <a:prstGeom prst="rect">
            <a:avLst/>
          </a:prstGeom>
        </p:spPr>
      </p:pic>
      <p:sp>
        <p:nvSpPr>
          <p:cNvPr id="7" name="Rectangle 6">
            <a:extLst>
              <a:ext uri="{FF2B5EF4-FFF2-40B4-BE49-F238E27FC236}">
                <a16:creationId xmlns:a16="http://schemas.microsoft.com/office/drawing/2014/main" id="{AFA84506-D964-4E9F-A73A-C3E1358AB7DD}"/>
              </a:ext>
            </a:extLst>
          </p:cNvPr>
          <p:cNvSpPr/>
          <p:nvPr/>
        </p:nvSpPr>
        <p:spPr>
          <a:xfrm>
            <a:off x="3557176" y="1606256"/>
            <a:ext cx="1301456" cy="362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F51EE4-B625-456D-AA2A-719AC8688411}"/>
              </a:ext>
            </a:extLst>
          </p:cNvPr>
          <p:cNvSpPr/>
          <p:nvPr/>
        </p:nvSpPr>
        <p:spPr>
          <a:xfrm>
            <a:off x="4062824" y="2063456"/>
            <a:ext cx="121314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81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idx="4294967295"/>
          </p:nvPr>
        </p:nvSpPr>
        <p:spPr>
          <a:xfrm>
            <a:off x="1828800" y="2324100"/>
            <a:ext cx="8610600" cy="2209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b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dirty="0" err="1">
                <a:ln/>
                <a:solidFill>
                  <a:schemeClr val="accent3"/>
                </a:solidFill>
                <a:latin typeface="Verdana" panose="020B0604030504040204" pitchFamily="34" charset="0"/>
                <a:ea typeface="Verdana" panose="020B0604030504040204" pitchFamily="34" charset="0"/>
                <a:cs typeface="Verdana" panose="020B0604030504040204" pitchFamily="34" charset="0"/>
              </a:rPr>
              <a:t>WebGrants</a:t>
            </a:r>
            <a: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t> 4 Students</a:t>
            </a:r>
            <a:b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1454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2A2AE-DC25-416A-91EB-DE5C30DB83ED}"/>
              </a:ext>
            </a:extLst>
          </p:cNvPr>
          <p:cNvPicPr>
            <a:picLocks noChangeAspect="1"/>
          </p:cNvPicPr>
          <p:nvPr/>
        </p:nvPicPr>
        <p:blipFill>
          <a:blip r:embed="rId3"/>
          <a:stretch>
            <a:fillRect/>
          </a:stretch>
        </p:blipFill>
        <p:spPr>
          <a:xfrm>
            <a:off x="5300941" y="2073184"/>
            <a:ext cx="5030537" cy="4038600"/>
          </a:xfrm>
          <a:prstGeom prst="rect">
            <a:avLst/>
          </a:prstGeom>
          <a:effectLst>
            <a:outerShdw blurRad="63500" sx="102000" sy="102000" algn="ctr" rotWithShape="0">
              <a:prstClr val="black">
                <a:alpha val="40000"/>
              </a:prstClr>
            </a:outerShdw>
          </a:effectLst>
        </p:spPr>
      </p:pic>
      <p:sp>
        <p:nvSpPr>
          <p:cNvPr id="7" name="Title 1">
            <a:extLst>
              <a:ext uri="{FF2B5EF4-FFF2-40B4-BE49-F238E27FC236}">
                <a16:creationId xmlns:a16="http://schemas.microsoft.com/office/drawing/2014/main" id="{F4CF0BF7-8E03-4234-8D48-A6A75ADAFD38}"/>
              </a:ext>
            </a:extLst>
          </p:cNvPr>
          <p:cNvSpPr>
            <a:spLocks noGrp="1"/>
          </p:cNvSpPr>
          <p:nvPr>
            <p:ph type="title"/>
          </p:nvPr>
        </p:nvSpPr>
        <p:spPr>
          <a:xfrm>
            <a:off x="2190206" y="746216"/>
            <a:ext cx="8229600" cy="1143000"/>
          </a:xfrm>
        </p:spPr>
        <p:txBody>
          <a:bodyPr>
            <a:normAutofit/>
          </a:bodyPr>
          <a:lstStyle/>
          <a:p>
            <a:pPr>
              <a:spcAft>
                <a:spcPts val="1200"/>
              </a:spcAft>
            </a:pPr>
            <a:r>
              <a:rPr lang="en-US" dirty="0" err="1">
                <a:solidFill>
                  <a:schemeClr val="tx1"/>
                </a:solidFill>
              </a:rPr>
              <a:t>WebGrants</a:t>
            </a:r>
            <a:r>
              <a:rPr lang="en-US" dirty="0">
                <a:solidFill>
                  <a:schemeClr val="tx1"/>
                </a:solidFill>
              </a:rPr>
              <a:t> 4 Students</a:t>
            </a:r>
            <a:br>
              <a:rPr lang="en-US" dirty="0">
                <a:solidFill>
                  <a:schemeClr val="tx1"/>
                </a:solidFill>
              </a:rPr>
            </a:br>
            <a:r>
              <a:rPr lang="en-US" sz="2500" i="1" dirty="0">
                <a:solidFill>
                  <a:srgbClr val="0000FF"/>
                </a:solidFill>
              </a:rPr>
              <a:t>Accessible from csac.ca.gov</a:t>
            </a:r>
          </a:p>
        </p:txBody>
      </p:sp>
      <p:sp>
        <p:nvSpPr>
          <p:cNvPr id="2" name="TextBox 1">
            <a:extLst>
              <a:ext uri="{FF2B5EF4-FFF2-40B4-BE49-F238E27FC236}">
                <a16:creationId xmlns:a16="http://schemas.microsoft.com/office/drawing/2014/main" id="{78D5092B-26AB-47B6-B14D-E6811B969297}"/>
              </a:ext>
            </a:extLst>
          </p:cNvPr>
          <p:cNvSpPr txBox="1"/>
          <p:nvPr/>
        </p:nvSpPr>
        <p:spPr>
          <a:xfrm>
            <a:off x="445770" y="1905000"/>
            <a:ext cx="4855170" cy="4262705"/>
          </a:xfrm>
          <a:prstGeom prst="rect">
            <a:avLst/>
          </a:prstGeom>
          <a:noFill/>
        </p:spPr>
        <p:txBody>
          <a:bodyPr wrap="square" rtlCol="0">
            <a:spAutoFit/>
          </a:bodyPr>
          <a:lstStyle/>
          <a:p>
            <a:pPr>
              <a:spcAft>
                <a:spcPts val="600"/>
              </a:spcAft>
            </a:pPr>
            <a:r>
              <a:rPr lang="en-US" sz="2100" b="1" dirty="0">
                <a:latin typeface="+mj-lt"/>
              </a:rPr>
              <a:t>All students </a:t>
            </a:r>
            <a:r>
              <a:rPr lang="en-US" sz="2100" b="1" u="sng" dirty="0">
                <a:latin typeface="+mj-lt"/>
              </a:rPr>
              <a:t>must</a:t>
            </a:r>
            <a:r>
              <a:rPr lang="en-US" sz="2100" b="1" dirty="0">
                <a:latin typeface="+mj-lt"/>
              </a:rPr>
              <a:t> create their student portal to:</a:t>
            </a:r>
          </a:p>
          <a:p>
            <a:pPr marL="285750" indent="-285750">
              <a:spcAft>
                <a:spcPts val="600"/>
              </a:spcAft>
              <a:buClr>
                <a:schemeClr val="accent6"/>
              </a:buClr>
              <a:buFont typeface="Arial" panose="020B0604020202020204" pitchFamily="34" charset="0"/>
              <a:buChar char="•"/>
            </a:pPr>
            <a:r>
              <a:rPr lang="en-US" sz="2100" dirty="0">
                <a:latin typeface="+mj-lt"/>
              </a:rPr>
              <a:t>Identify pending requirements</a:t>
            </a:r>
          </a:p>
          <a:p>
            <a:pPr marL="285750" indent="-285750">
              <a:spcAft>
                <a:spcPts val="600"/>
              </a:spcAft>
              <a:buClr>
                <a:schemeClr val="accent6"/>
              </a:buClr>
              <a:buFont typeface="Arial" panose="020B0604020202020204" pitchFamily="34" charset="0"/>
              <a:buChar char="•"/>
            </a:pPr>
            <a:r>
              <a:rPr lang="en-US" sz="2100" dirty="0">
                <a:latin typeface="+mj-lt"/>
              </a:rPr>
              <a:t>Report a school change</a:t>
            </a:r>
          </a:p>
          <a:p>
            <a:pPr marL="285750" indent="-285750">
              <a:spcAft>
                <a:spcPts val="600"/>
              </a:spcAft>
              <a:buClr>
                <a:schemeClr val="accent6"/>
              </a:buClr>
              <a:buFont typeface="Arial" panose="020B0604020202020204" pitchFamily="34" charset="0"/>
              <a:buChar char="•"/>
            </a:pPr>
            <a:r>
              <a:rPr lang="en-US" sz="2100" dirty="0">
                <a:latin typeface="+mj-lt"/>
              </a:rPr>
              <a:t>Update contact information</a:t>
            </a:r>
          </a:p>
          <a:p>
            <a:pPr marL="285750" indent="-285750">
              <a:spcAft>
                <a:spcPts val="600"/>
              </a:spcAft>
              <a:buClr>
                <a:schemeClr val="accent6"/>
              </a:buClr>
              <a:buFont typeface="Arial" panose="020B0604020202020204" pitchFamily="34" charset="0"/>
              <a:buChar char="•"/>
            </a:pPr>
            <a:r>
              <a:rPr lang="en-US" sz="2100" dirty="0">
                <a:latin typeface="+mj-lt"/>
              </a:rPr>
              <a:t>View payment history</a:t>
            </a:r>
          </a:p>
          <a:p>
            <a:pPr marL="285750" indent="-285750">
              <a:spcAft>
                <a:spcPts val="600"/>
              </a:spcAft>
              <a:buClr>
                <a:schemeClr val="accent6"/>
              </a:buClr>
              <a:buFont typeface="Arial" panose="020B0604020202020204" pitchFamily="34" charset="0"/>
              <a:buChar char="•"/>
            </a:pPr>
            <a:r>
              <a:rPr lang="en-US" sz="2100" dirty="0">
                <a:latin typeface="+mj-lt"/>
              </a:rPr>
              <a:t>Confirm remaining eligibility</a:t>
            </a:r>
          </a:p>
          <a:p>
            <a:pPr marL="285750" indent="-285750">
              <a:spcAft>
                <a:spcPts val="600"/>
              </a:spcAft>
              <a:buClr>
                <a:schemeClr val="accent6"/>
              </a:buClr>
              <a:buFont typeface="Arial" panose="020B0604020202020204" pitchFamily="34" charset="0"/>
              <a:buChar char="•"/>
            </a:pPr>
            <a:r>
              <a:rPr lang="en-US" sz="2100" dirty="0">
                <a:latin typeface="+mj-lt"/>
              </a:rPr>
              <a:t>Verify GPA was submitted (Cal Grant only) </a:t>
            </a:r>
          </a:p>
          <a:p>
            <a:pPr marL="285750" indent="-285750">
              <a:spcAft>
                <a:spcPts val="600"/>
              </a:spcAft>
              <a:buClr>
                <a:schemeClr val="accent6"/>
              </a:buClr>
              <a:buFont typeface="Arial" panose="020B0604020202020204" pitchFamily="34" charset="0"/>
              <a:buChar char="•"/>
            </a:pPr>
            <a:r>
              <a:rPr lang="en-US" sz="2100" dirty="0">
                <a:latin typeface="+mj-lt"/>
              </a:rPr>
              <a:t>Claim Cal Grant awards</a:t>
            </a:r>
          </a:p>
          <a:p>
            <a:pPr marL="285750" indent="-285750">
              <a:spcAft>
                <a:spcPts val="600"/>
              </a:spcAft>
              <a:buClr>
                <a:schemeClr val="accent6"/>
              </a:buClr>
              <a:buFont typeface="Arial" panose="020B0604020202020204" pitchFamily="34" charset="0"/>
              <a:buChar char="•"/>
            </a:pPr>
            <a:endParaRPr lang="en-US" sz="2100" dirty="0">
              <a:latin typeface="+mj-lt"/>
            </a:endParaRPr>
          </a:p>
        </p:txBody>
      </p:sp>
    </p:spTree>
    <p:extLst>
      <p:ext uri="{BB962C8B-B14F-4D97-AF65-F5344CB8AC3E}">
        <p14:creationId xmlns:p14="http://schemas.microsoft.com/office/powerpoint/2010/main" val="3848087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A33E7-D96B-4D56-87C5-33EDBF6B736B}"/>
              </a:ext>
            </a:extLst>
          </p:cNvPr>
          <p:cNvPicPr>
            <a:picLocks noChangeAspect="1"/>
          </p:cNvPicPr>
          <p:nvPr/>
        </p:nvPicPr>
        <p:blipFill>
          <a:blip r:embed="rId2"/>
          <a:stretch>
            <a:fillRect/>
          </a:stretch>
        </p:blipFill>
        <p:spPr>
          <a:xfrm>
            <a:off x="2575451" y="1524001"/>
            <a:ext cx="7041099" cy="4345971"/>
          </a:xfrm>
          <a:prstGeom prst="rect">
            <a:avLst/>
          </a:prstGeom>
        </p:spPr>
      </p:pic>
    </p:spTree>
    <p:extLst>
      <p:ext uri="{BB962C8B-B14F-4D97-AF65-F5344CB8AC3E}">
        <p14:creationId xmlns:p14="http://schemas.microsoft.com/office/powerpoint/2010/main" val="417756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76BBA1-7376-4586-8BB7-98C75413B279}"/>
              </a:ext>
            </a:extLst>
          </p:cNvPr>
          <p:cNvPicPr>
            <a:picLocks noChangeAspect="1"/>
          </p:cNvPicPr>
          <p:nvPr/>
        </p:nvPicPr>
        <p:blipFill rotWithShape="1">
          <a:blip r:embed="rId3"/>
          <a:srcRect t="5300" b="18169"/>
          <a:stretch/>
        </p:blipFill>
        <p:spPr>
          <a:xfrm>
            <a:off x="2036064" y="1923288"/>
            <a:ext cx="8119872" cy="4172712"/>
          </a:xfrm>
          <a:prstGeom prst="rect">
            <a:avLst/>
          </a:prstGeom>
        </p:spPr>
      </p:pic>
      <p:sp>
        <p:nvSpPr>
          <p:cNvPr id="3" name="Rectangle 2">
            <a:extLst>
              <a:ext uri="{FF2B5EF4-FFF2-40B4-BE49-F238E27FC236}">
                <a16:creationId xmlns:a16="http://schemas.microsoft.com/office/drawing/2014/main" id="{72031A2D-548B-4F0F-B4BC-DEA501C1BD06}"/>
              </a:ext>
            </a:extLst>
          </p:cNvPr>
          <p:cNvSpPr/>
          <p:nvPr/>
        </p:nvSpPr>
        <p:spPr>
          <a:xfrm>
            <a:off x="2209800" y="4818889"/>
            <a:ext cx="4800600" cy="1066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73BB53-C513-492C-8C32-F3B7023B42CB}"/>
              </a:ext>
            </a:extLst>
          </p:cNvPr>
          <p:cNvSpPr>
            <a:spLocks noGrp="1"/>
          </p:cNvSpPr>
          <p:nvPr>
            <p:ph type="title"/>
          </p:nvPr>
        </p:nvSpPr>
        <p:spPr/>
        <p:txBody>
          <a:bodyPr/>
          <a:lstStyle/>
          <a:p>
            <a:r>
              <a:rPr lang="en-US" dirty="0"/>
              <a:t>Award Pending</a:t>
            </a:r>
          </a:p>
        </p:txBody>
      </p:sp>
      <p:cxnSp>
        <p:nvCxnSpPr>
          <p:cNvPr id="8" name="Straight Connector 7">
            <a:extLst>
              <a:ext uri="{FF2B5EF4-FFF2-40B4-BE49-F238E27FC236}">
                <a16:creationId xmlns:a16="http://schemas.microsoft.com/office/drawing/2014/main" id="{4376C12C-B203-4242-BF0F-1DF5A690F03F}"/>
              </a:ext>
            </a:extLst>
          </p:cNvPr>
          <p:cNvCxnSpPr>
            <a:cxnSpLocks/>
          </p:cNvCxnSpPr>
          <p:nvPr/>
        </p:nvCxnSpPr>
        <p:spPr>
          <a:xfrm>
            <a:off x="2094846" y="6096000"/>
            <a:ext cx="796355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515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6286-7147-4C61-8B20-1275389F80D3}"/>
              </a:ext>
            </a:extLst>
          </p:cNvPr>
          <p:cNvSpPr>
            <a:spLocks noGrp="1"/>
          </p:cNvSpPr>
          <p:nvPr>
            <p:ph type="title"/>
          </p:nvPr>
        </p:nvSpPr>
        <p:spPr/>
        <p:txBody>
          <a:bodyPr/>
          <a:lstStyle/>
          <a:p>
            <a:r>
              <a:rPr lang="en-US" dirty="0"/>
              <a:t>School of Attendance</a:t>
            </a:r>
          </a:p>
        </p:txBody>
      </p:sp>
      <p:pic>
        <p:nvPicPr>
          <p:cNvPr id="5" name="Picture 4">
            <a:extLst>
              <a:ext uri="{FF2B5EF4-FFF2-40B4-BE49-F238E27FC236}">
                <a16:creationId xmlns:a16="http://schemas.microsoft.com/office/drawing/2014/main" id="{5730CB70-A875-487F-8F83-3D66DDFF1640}"/>
              </a:ext>
            </a:extLst>
          </p:cNvPr>
          <p:cNvPicPr>
            <a:picLocks noChangeAspect="1"/>
          </p:cNvPicPr>
          <p:nvPr/>
        </p:nvPicPr>
        <p:blipFill>
          <a:blip r:embed="rId2"/>
          <a:stretch>
            <a:fillRect/>
          </a:stretch>
        </p:blipFill>
        <p:spPr>
          <a:xfrm>
            <a:off x="1795463" y="1791462"/>
            <a:ext cx="8601075" cy="4362450"/>
          </a:xfrm>
          <a:prstGeom prst="rect">
            <a:avLst/>
          </a:prstGeom>
        </p:spPr>
      </p:pic>
      <p:pic>
        <p:nvPicPr>
          <p:cNvPr id="7" name="Picture 6">
            <a:extLst>
              <a:ext uri="{FF2B5EF4-FFF2-40B4-BE49-F238E27FC236}">
                <a16:creationId xmlns:a16="http://schemas.microsoft.com/office/drawing/2014/main" id="{346D7605-CBE4-4860-9346-F7244DE2B4BA}"/>
              </a:ext>
            </a:extLst>
          </p:cNvPr>
          <p:cNvPicPr>
            <a:picLocks noChangeAspect="1"/>
          </p:cNvPicPr>
          <p:nvPr/>
        </p:nvPicPr>
        <p:blipFill rotWithShape="1">
          <a:blip r:embed="rId2"/>
          <a:srcRect l="24308" t="30550" r="50000"/>
          <a:stretch/>
        </p:blipFill>
        <p:spPr>
          <a:xfrm>
            <a:off x="3886201" y="3124200"/>
            <a:ext cx="2209799" cy="3029712"/>
          </a:xfrm>
          <a:prstGeom prst="rect">
            <a:avLst/>
          </a:prstGeom>
        </p:spPr>
      </p:pic>
      <p:sp>
        <p:nvSpPr>
          <p:cNvPr id="8" name="Rectangle 7">
            <a:extLst>
              <a:ext uri="{FF2B5EF4-FFF2-40B4-BE49-F238E27FC236}">
                <a16:creationId xmlns:a16="http://schemas.microsoft.com/office/drawing/2014/main" id="{C26A7950-B76D-4DBD-B693-FF9F95CE5C11}"/>
              </a:ext>
            </a:extLst>
          </p:cNvPr>
          <p:cNvSpPr/>
          <p:nvPr/>
        </p:nvSpPr>
        <p:spPr>
          <a:xfrm>
            <a:off x="4249782" y="5114111"/>
            <a:ext cx="1524000" cy="533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9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30A868-2F22-437E-AAB8-34EF54C2EEE0}"/>
              </a:ext>
            </a:extLst>
          </p:cNvPr>
          <p:cNvPicPr>
            <a:picLocks noChangeAspect="1"/>
          </p:cNvPicPr>
          <p:nvPr/>
        </p:nvPicPr>
        <p:blipFill rotWithShape="1">
          <a:blip r:embed="rId3"/>
          <a:srcRect t="4024" b="4324"/>
          <a:stretch/>
        </p:blipFill>
        <p:spPr>
          <a:xfrm>
            <a:off x="2002972" y="705758"/>
            <a:ext cx="8131629" cy="6076043"/>
          </a:xfrm>
          <a:prstGeom prst="rect">
            <a:avLst/>
          </a:prstGeom>
        </p:spPr>
      </p:pic>
      <p:sp>
        <p:nvSpPr>
          <p:cNvPr id="4" name="Rectangle 3">
            <a:extLst>
              <a:ext uri="{FF2B5EF4-FFF2-40B4-BE49-F238E27FC236}">
                <a16:creationId xmlns:a16="http://schemas.microsoft.com/office/drawing/2014/main" id="{8B7E7BA7-7921-4799-A6DA-8E890ECC180F}"/>
              </a:ext>
            </a:extLst>
          </p:cNvPr>
          <p:cNvSpPr/>
          <p:nvPr/>
        </p:nvSpPr>
        <p:spPr>
          <a:xfrm>
            <a:off x="2209800" y="1371601"/>
            <a:ext cx="6248400" cy="539541"/>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F286DF-5542-4A79-9619-EF28B1F5C81B}"/>
              </a:ext>
            </a:extLst>
          </p:cNvPr>
          <p:cNvSpPr/>
          <p:nvPr/>
        </p:nvSpPr>
        <p:spPr>
          <a:xfrm>
            <a:off x="8382000" y="4572001"/>
            <a:ext cx="1447800" cy="1378131"/>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4204E3-D2C4-4A9A-A1D5-9F5D8853BD1F}"/>
              </a:ext>
            </a:extLst>
          </p:cNvPr>
          <p:cNvSpPr/>
          <p:nvPr/>
        </p:nvSpPr>
        <p:spPr>
          <a:xfrm>
            <a:off x="5105400" y="1928560"/>
            <a:ext cx="1905000" cy="222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2C63DF7-6610-4E47-92EE-E61DA4F79392}"/>
              </a:ext>
            </a:extLst>
          </p:cNvPr>
          <p:cNvCxnSpPr>
            <a:cxnSpLocks/>
          </p:cNvCxnSpPr>
          <p:nvPr/>
        </p:nvCxnSpPr>
        <p:spPr>
          <a:xfrm>
            <a:off x="2048692" y="6781800"/>
            <a:ext cx="800970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idx="4294967295"/>
          </p:nvPr>
        </p:nvSpPr>
        <p:spPr>
          <a:xfrm>
            <a:off x="1176287" y="512251"/>
            <a:ext cx="10447867" cy="929216"/>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b="1" dirty="0"/>
              <a:t>College Aspirations vs. College Realities</a:t>
            </a:r>
          </a:p>
        </p:txBody>
      </p:sp>
      <p:pic>
        <p:nvPicPr>
          <p:cNvPr id="4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3876" y="2005444"/>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74571" y="199735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68875" y="198719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73181" y="2031082"/>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57813" y="198822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57119" y="199631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52117" y="197806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56424" y="199631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69569" y="199631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7216" y="197910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38972" y="198719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6521" y="198719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21520" y="196894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25827" y="198719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09764" y="197806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04763" y="1959817"/>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619" y="196790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person icon"/>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4973" y="1967909"/>
            <a:ext cx="945664" cy="94566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09069" y="197806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92109" y="1976907"/>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187108" y="1958656"/>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91415" y="1976907"/>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person icon"/>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88077" y="1954124"/>
            <a:ext cx="957433" cy="925344"/>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p:cNvGrpSpPr/>
          <p:nvPr/>
        </p:nvGrpSpPr>
        <p:grpSpPr>
          <a:xfrm>
            <a:off x="2065117" y="3057654"/>
            <a:ext cx="10039271" cy="972132"/>
            <a:chOff x="350926" y="1347072"/>
            <a:chExt cx="7529453" cy="729099"/>
          </a:xfrm>
        </p:grpSpPr>
        <p:pic>
          <p:nvPicPr>
            <p:cNvPr id="9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p:cNvGrpSpPr/>
          <p:nvPr/>
        </p:nvGrpSpPr>
        <p:grpSpPr>
          <a:xfrm>
            <a:off x="2065117" y="4167846"/>
            <a:ext cx="10039271" cy="972132"/>
            <a:chOff x="350926" y="1347072"/>
            <a:chExt cx="7529453" cy="729099"/>
          </a:xfrm>
        </p:grpSpPr>
        <p:pic>
          <p:nvPicPr>
            <p:cNvPr id="12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 name="Group 144"/>
          <p:cNvGrpSpPr/>
          <p:nvPr/>
        </p:nvGrpSpPr>
        <p:grpSpPr>
          <a:xfrm>
            <a:off x="2056698" y="5274691"/>
            <a:ext cx="10039271" cy="972132"/>
            <a:chOff x="350926" y="1347072"/>
            <a:chExt cx="7529453" cy="729099"/>
          </a:xfrm>
        </p:grpSpPr>
        <p:pic>
          <p:nvPicPr>
            <p:cNvPr id="14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Image result for person icon"/>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sp>
        <p:nvSpPr>
          <p:cNvPr id="257" name="TextBox 256"/>
          <p:cNvSpPr txBox="1"/>
          <p:nvPr/>
        </p:nvSpPr>
        <p:spPr>
          <a:xfrm>
            <a:off x="365760" y="2785718"/>
            <a:ext cx="1707421" cy="2062296"/>
          </a:xfrm>
          <a:prstGeom prst="rect">
            <a:avLst/>
          </a:prstGeom>
          <a:noFill/>
        </p:spPr>
        <p:txBody>
          <a:bodyPr wrap="square" rtlCol="0">
            <a:spAutoFit/>
          </a:bodyPr>
          <a:lstStyle/>
          <a:p>
            <a:pPr algn="ctr"/>
            <a:r>
              <a:rPr lang="en-US" sz="4800" b="1" dirty="0">
                <a:solidFill>
                  <a:schemeClr val="accent6">
                    <a:lumMod val="75000"/>
                  </a:schemeClr>
                </a:solidFill>
                <a:latin typeface="Century Gothic" panose="020B0502020202020204" pitchFamily="34" charset="0"/>
              </a:rPr>
              <a:t>91% </a:t>
            </a:r>
            <a:r>
              <a:rPr lang="en-US" sz="2667" dirty="0">
                <a:latin typeface="Century Gothic" panose="020B0502020202020204" pitchFamily="34" charset="0"/>
              </a:rPr>
              <a:t>want to go to college</a:t>
            </a:r>
          </a:p>
        </p:txBody>
      </p:sp>
      <p:pic>
        <p:nvPicPr>
          <p:cNvPr id="17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14962" y="1974712"/>
            <a:ext cx="925344" cy="9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2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idx="4294967295"/>
          </p:nvPr>
        </p:nvSpPr>
        <p:spPr>
          <a:xfrm>
            <a:off x="1828800" y="2324100"/>
            <a:ext cx="8610600" cy="2209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t>Cal Grant</a:t>
            </a:r>
          </a:p>
        </p:txBody>
      </p:sp>
    </p:spTree>
    <p:extLst>
      <p:ext uri="{BB962C8B-B14F-4D97-AF65-F5344CB8AC3E}">
        <p14:creationId xmlns:p14="http://schemas.microsoft.com/office/powerpoint/2010/main" val="735337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8 Points 4">
            <a:extLst>
              <a:ext uri="{FF2B5EF4-FFF2-40B4-BE49-F238E27FC236}">
                <a16:creationId xmlns:a16="http://schemas.microsoft.com/office/drawing/2014/main" id="{6BBEBC39-72B3-4C10-A85F-76423076CA96}"/>
              </a:ext>
            </a:extLst>
          </p:cNvPr>
          <p:cNvSpPr/>
          <p:nvPr/>
        </p:nvSpPr>
        <p:spPr>
          <a:xfrm rot="20174115">
            <a:off x="8167289" y="893118"/>
            <a:ext cx="2410623" cy="202598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b="1" dirty="0">
                <a:solidFill>
                  <a:srgbClr val="FF0000"/>
                </a:solidFill>
                <a:latin typeface="Verdana" panose="020B0604030504040204" pitchFamily="34" charset="0"/>
                <a:ea typeface="Verdana" panose="020B0604030504040204" pitchFamily="34" charset="0"/>
                <a:cs typeface="Verdana" panose="020B0604030504040204" pitchFamily="34" charset="0"/>
              </a:rPr>
              <a:t>NEW</a:t>
            </a: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4F222B4D-FCA0-4A6B-A0C9-0F7011FF79A3}"/>
              </a:ext>
            </a:extLst>
          </p:cNvPr>
          <p:cNvSpPr>
            <a:spLocks noGrp="1"/>
          </p:cNvSpPr>
          <p:nvPr>
            <p:ph type="title"/>
          </p:nvPr>
        </p:nvSpPr>
        <p:spPr>
          <a:xfrm>
            <a:off x="1752600" y="875189"/>
            <a:ext cx="6940550" cy="1143000"/>
          </a:xfrm>
        </p:spPr>
        <p:txBody>
          <a:bodyPr>
            <a:normAutofit/>
          </a:bodyPr>
          <a:lstStyle/>
          <a:p>
            <a:r>
              <a:rPr lang="en-US" sz="3000" dirty="0"/>
              <a:t>Cal Grant B for Foster Youth</a:t>
            </a:r>
            <a:br>
              <a:rPr lang="en-US" sz="3000" dirty="0"/>
            </a:br>
            <a:r>
              <a:rPr lang="en-US" sz="1600" dirty="0">
                <a:solidFill>
                  <a:schemeClr val="accent6"/>
                </a:solidFill>
              </a:rPr>
              <a:t>Lifetime Eligibility Expansion for Cal</a:t>
            </a:r>
            <a:br>
              <a:rPr lang="en-US" sz="1600" dirty="0">
                <a:solidFill>
                  <a:schemeClr val="accent6"/>
                </a:solidFill>
              </a:rPr>
            </a:br>
            <a:r>
              <a:rPr lang="en-US" sz="1600" dirty="0">
                <a:solidFill>
                  <a:schemeClr val="accent6"/>
                </a:solidFill>
              </a:rPr>
              <a:t>Grant B Foster Youth Recipients</a:t>
            </a:r>
          </a:p>
        </p:txBody>
      </p:sp>
      <p:sp>
        <p:nvSpPr>
          <p:cNvPr id="3" name="Content Placeholder 2">
            <a:extLst>
              <a:ext uri="{FF2B5EF4-FFF2-40B4-BE49-F238E27FC236}">
                <a16:creationId xmlns:a16="http://schemas.microsoft.com/office/drawing/2014/main" id="{0523671F-649F-401F-B0D2-B4CAF9218CD3}"/>
              </a:ext>
            </a:extLst>
          </p:cNvPr>
          <p:cNvSpPr>
            <a:spLocks noGrp="1"/>
          </p:cNvSpPr>
          <p:nvPr>
            <p:ph idx="1"/>
          </p:nvPr>
        </p:nvSpPr>
        <p:spPr>
          <a:xfrm>
            <a:off x="951775" y="2671015"/>
            <a:ext cx="10288450" cy="3693693"/>
          </a:xfrm>
        </p:spPr>
        <p:txBody>
          <a:bodyPr/>
          <a:lstStyle/>
          <a:p>
            <a:pPr>
              <a:spcAft>
                <a:spcPts val="600"/>
              </a:spcAft>
            </a:pPr>
            <a:r>
              <a:rPr lang="en-US" sz="2400" b="1" dirty="0"/>
              <a:t>AB 1809 extends:</a:t>
            </a:r>
          </a:p>
          <a:p>
            <a:pPr>
              <a:spcAft>
                <a:spcPts val="1200"/>
              </a:spcAft>
            </a:pPr>
            <a:r>
              <a:rPr lang="en-US" sz="2400" u="sng" dirty="0"/>
              <a:t>Application Window</a:t>
            </a:r>
            <a:r>
              <a:rPr lang="en-US" sz="2400" dirty="0"/>
              <a:t>: Students can apply for a </a:t>
            </a:r>
            <a:r>
              <a:rPr lang="en-US" sz="2400" b="1" dirty="0"/>
              <a:t>High School Entitlement</a:t>
            </a:r>
            <a:r>
              <a:rPr lang="en-US" sz="2400" dirty="0"/>
              <a:t> grant if under age 26 by July 1st of the award year</a:t>
            </a:r>
          </a:p>
          <a:p>
            <a:pPr>
              <a:spcAft>
                <a:spcPts val="1200"/>
              </a:spcAft>
            </a:pPr>
            <a:r>
              <a:rPr lang="en-US" sz="2400" u="sng" dirty="0"/>
              <a:t>Application Deadline</a:t>
            </a:r>
            <a:r>
              <a:rPr lang="en-US" sz="2400" dirty="0"/>
              <a:t>: from </a:t>
            </a:r>
            <a:r>
              <a:rPr lang="en-US" sz="2400" b="1" dirty="0"/>
              <a:t>March 2</a:t>
            </a:r>
            <a:r>
              <a:rPr lang="en-US" sz="2400" b="1" baseline="30000" dirty="0"/>
              <a:t>nd</a:t>
            </a:r>
            <a:r>
              <a:rPr lang="en-US" sz="2400" b="1" dirty="0"/>
              <a:t> to September 2</a:t>
            </a:r>
            <a:r>
              <a:rPr lang="en-US" sz="2400" b="1" baseline="30000" dirty="0"/>
              <a:t>nd</a:t>
            </a:r>
            <a:r>
              <a:rPr lang="en-US" sz="2400" b="1" dirty="0"/>
              <a:t> </a:t>
            </a:r>
            <a:r>
              <a:rPr lang="en-US" sz="2400" dirty="0"/>
              <a:t>for foster youth attending a California community college</a:t>
            </a:r>
          </a:p>
          <a:p>
            <a:pPr>
              <a:spcAft>
                <a:spcPts val="1200"/>
              </a:spcAft>
            </a:pPr>
            <a:r>
              <a:rPr lang="en-US" sz="2400" u="sng" dirty="0"/>
              <a:t>Maximum Eligibility</a:t>
            </a:r>
            <a:r>
              <a:rPr lang="en-US" sz="2400" dirty="0"/>
              <a:t>: from </a:t>
            </a:r>
            <a:r>
              <a:rPr lang="en-US" sz="2400" b="1" dirty="0"/>
              <a:t>400% (4 years) to 800%   (8 years)</a:t>
            </a:r>
            <a:r>
              <a:rPr lang="en-US" sz="2400" dirty="0"/>
              <a:t> of  full-time enrollment at any eligible college </a:t>
            </a:r>
          </a:p>
          <a:p>
            <a:endParaRPr lang="en-US" sz="2100" dirty="0"/>
          </a:p>
        </p:txBody>
      </p:sp>
    </p:spTree>
    <p:extLst>
      <p:ext uri="{BB962C8B-B14F-4D97-AF65-F5344CB8AC3E}">
        <p14:creationId xmlns:p14="http://schemas.microsoft.com/office/powerpoint/2010/main" val="794831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7F57B1-0449-484A-BFD2-40D44ABA2ECD}"/>
              </a:ext>
            </a:extLst>
          </p:cNvPr>
          <p:cNvSpPr/>
          <p:nvPr/>
        </p:nvSpPr>
        <p:spPr>
          <a:xfrm>
            <a:off x="1771651" y="6400800"/>
            <a:ext cx="8285703"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346CF4-84B0-4F51-93B2-96010F77F4AB}"/>
              </a:ext>
            </a:extLst>
          </p:cNvPr>
          <p:cNvSpPr/>
          <p:nvPr/>
        </p:nvSpPr>
        <p:spPr>
          <a:xfrm>
            <a:off x="1905000" y="1166136"/>
            <a:ext cx="4953000" cy="1569660"/>
          </a:xfrm>
          <a:prstGeom prst="rect">
            <a:avLst/>
          </a:prstGeom>
        </p:spPr>
        <p:txBody>
          <a:bodyPr wrap="square">
            <a:spAutoFit/>
          </a:bodyPr>
          <a:lstStyle/>
          <a:p>
            <a:pPr algn="ct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Cal Grant Award for </a:t>
            </a:r>
          </a:p>
          <a:p>
            <a:pPr algn="ct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Students with </a:t>
            </a:r>
          </a:p>
          <a:p>
            <a:pPr algn="ct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Dependent Children</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4E039DE0-9FA3-4611-ABFE-2C1E42F7406F}"/>
              </a:ext>
            </a:extLst>
          </p:cNvPr>
          <p:cNvSpPr/>
          <p:nvPr/>
        </p:nvSpPr>
        <p:spPr>
          <a:xfrm>
            <a:off x="902970" y="2971800"/>
            <a:ext cx="10835640" cy="3354765"/>
          </a:xfrm>
          <a:prstGeom prst="rect">
            <a:avLst/>
          </a:prstGeom>
        </p:spPr>
        <p:txBody>
          <a:bodyPr wrap="square">
            <a:spAutoFit/>
          </a:bodyPr>
          <a:lstStyle/>
          <a:p>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Students with </a:t>
            </a:r>
            <a:r>
              <a:rPr lang="en-US" sz="2400" i="1" dirty="0">
                <a:solidFill>
                  <a:srgbClr val="000000"/>
                </a:solidFill>
                <a:latin typeface="Arial" panose="020B0604020202020204" pitchFamily="34" charset="0"/>
                <a:ea typeface="Times New Roman" panose="02020603050405020304" pitchFamily="18" charset="0"/>
                <a:cs typeface="Calibri" panose="020F0502020204030204" pitchFamily="34" charset="0"/>
              </a:rPr>
              <a:t>dependent</a:t>
            </a: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 </a:t>
            </a:r>
            <a:r>
              <a:rPr lang="en-US" sz="2400" i="1" dirty="0">
                <a:solidFill>
                  <a:srgbClr val="000000"/>
                </a:solidFill>
                <a:latin typeface="Arial" panose="020B0604020202020204" pitchFamily="34" charset="0"/>
                <a:ea typeface="Times New Roman" panose="02020603050405020304" pitchFamily="18" charset="0"/>
                <a:cs typeface="Calibri" panose="020F0502020204030204" pitchFamily="34" charset="0"/>
              </a:rPr>
              <a:t>children</a:t>
            </a: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 under 18 years of age for whom they provide more than 50% support can qualify for an increased Access Award</a:t>
            </a:r>
          </a:p>
          <a:p>
            <a:endPar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endParaRPr>
          </a:p>
          <a:p>
            <a:pPr marL="731520" lvl="1" indent="-285750">
              <a:spcBef>
                <a:spcPts val="600"/>
              </a:spcBef>
              <a:buClr>
                <a:schemeClr val="accent6"/>
              </a:buClr>
              <a:buSzPct val="120000"/>
              <a:buFont typeface="Arial" panose="020B0604020202020204" pitchFamily="34" charset="0"/>
              <a:buChar char="•"/>
            </a:pPr>
            <a:r>
              <a:rPr lang="en-US" sz="2400" dirty="0">
                <a:solidFill>
                  <a:srgbClr val="000000"/>
                </a:solidFill>
                <a:latin typeface="Arial" panose="020B0604020202020204" pitchFamily="34" charset="0"/>
              </a:rPr>
              <a:t>For students </a:t>
            </a: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attending </a:t>
            </a:r>
            <a:r>
              <a:rPr lang="en-US" sz="2400" i="1" dirty="0">
                <a:solidFill>
                  <a:srgbClr val="000000"/>
                </a:solidFill>
                <a:latin typeface="Arial" panose="020B0604020202020204" pitchFamily="34" charset="0"/>
                <a:ea typeface="Times New Roman" panose="02020603050405020304" pitchFamily="18" charset="0"/>
                <a:cs typeface="Calibri" panose="020F0502020204030204" pitchFamily="34" charset="0"/>
              </a:rPr>
              <a:t>public</a:t>
            </a: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 institutions</a:t>
            </a:r>
          </a:p>
          <a:p>
            <a:pPr marL="731520" lvl="1" indent="-285750">
              <a:spcBef>
                <a:spcPts val="600"/>
              </a:spcBef>
              <a:buClr>
                <a:schemeClr val="accent6"/>
              </a:buClr>
              <a:buSzPct val="1200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Up to $6,000 for qualifying Cal Grant A &amp; B recipients, or</a:t>
            </a:r>
          </a:p>
          <a:p>
            <a:pPr marL="731520" lvl="1" indent="-285750">
              <a:spcBef>
                <a:spcPts val="600"/>
              </a:spcBef>
              <a:buClr>
                <a:schemeClr val="accent6"/>
              </a:buClr>
              <a:buSzPct val="1200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rPr>
              <a:t>Up to $4,000 for eligible Cal Grant C recipients. </a:t>
            </a:r>
          </a:p>
          <a:p>
            <a:pPr marL="731520" lvl="1" indent="-285750">
              <a:spcBef>
                <a:spcPts val="600"/>
              </a:spcBef>
              <a:buClr>
                <a:schemeClr val="accent6"/>
              </a:buClr>
              <a:buSzPct val="120000"/>
              <a:buFont typeface="Arial" panose="020B0604020202020204" pitchFamily="34" charset="0"/>
              <a:buChar char="•"/>
            </a:pPr>
            <a:r>
              <a:rPr lang="en-US" sz="2400" b="1" dirty="0">
                <a:solidFill>
                  <a:srgbClr val="000000"/>
                </a:solidFill>
                <a:latin typeface="Arial" panose="020B0604020202020204" pitchFamily="34" charset="0"/>
                <a:ea typeface="Times New Roman" panose="02020603050405020304" pitchFamily="18" charset="0"/>
                <a:cs typeface="Calibri" panose="020F0502020204030204" pitchFamily="34" charset="0"/>
              </a:rPr>
              <a:t>Cal Grant B for foster youth may receive up to 800% maximum eligibility</a:t>
            </a:r>
            <a:endParaRPr lang="en-US" sz="2400" dirty="0">
              <a:solidFill>
                <a:srgbClr val="000000"/>
              </a:solidFill>
              <a:latin typeface="Arial" panose="020B060402020202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2D9EA6FF-97FF-4359-98AC-004AF9914BF8}"/>
              </a:ext>
            </a:extLst>
          </p:cNvPr>
          <p:cNvSpPr txBox="1"/>
          <p:nvPr/>
        </p:nvSpPr>
        <p:spPr>
          <a:xfrm>
            <a:off x="1520190" y="728529"/>
            <a:ext cx="6057900" cy="523220"/>
          </a:xfrm>
          <a:prstGeom prst="rect">
            <a:avLst/>
          </a:prstGeom>
          <a:noFill/>
        </p:spPr>
        <p:txBody>
          <a:bodyPr wrap="square" rtlCol="0">
            <a:spAutoFit/>
          </a:bodyPr>
          <a:lstStyle/>
          <a:p>
            <a:r>
              <a:rPr lang="en-US" sz="2800" b="1" dirty="0">
                <a:solidFill>
                  <a:schemeClr val="accent6"/>
                </a:solidFill>
                <a:latin typeface="+mj-lt"/>
              </a:rPr>
              <a:t>New for the 2019-2020 Academic Year</a:t>
            </a:r>
          </a:p>
        </p:txBody>
      </p:sp>
      <p:pic>
        <p:nvPicPr>
          <p:cNvPr id="7" name="Picture 6">
            <a:extLst>
              <a:ext uri="{FF2B5EF4-FFF2-40B4-BE49-F238E27FC236}">
                <a16:creationId xmlns:a16="http://schemas.microsoft.com/office/drawing/2014/main" id="{87DD98AE-E5BA-4513-AD63-A377A92C570E}"/>
              </a:ext>
            </a:extLst>
          </p:cNvPr>
          <p:cNvPicPr>
            <a:picLocks noChangeAspect="1"/>
          </p:cNvPicPr>
          <p:nvPr/>
        </p:nvPicPr>
        <p:blipFill>
          <a:blip r:embed="rId3"/>
          <a:stretch>
            <a:fillRect/>
          </a:stretch>
        </p:blipFill>
        <p:spPr>
          <a:xfrm>
            <a:off x="8298180" y="728529"/>
            <a:ext cx="3276600" cy="2007267"/>
          </a:xfrm>
          <a:prstGeom prst="rect">
            <a:avLst/>
          </a:prstGeom>
        </p:spPr>
      </p:pic>
      <p:pic>
        <p:nvPicPr>
          <p:cNvPr id="8" name="Picture 7" descr="Image result for Camera" hidden="1">
            <a:extLst>
              <a:ext uri="{FF2B5EF4-FFF2-40B4-BE49-F238E27FC236}">
                <a16:creationId xmlns:a16="http://schemas.microsoft.com/office/drawing/2014/main" id="{079E7BCA-FE5C-4B33-941A-5DDF403291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5124" y="5692774"/>
            <a:ext cx="1012826" cy="10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276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Logo1_Line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960" y="356064"/>
            <a:ext cx="2168080" cy="329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a:extLst>
              <a:ext uri="{FF2B5EF4-FFF2-40B4-BE49-F238E27FC236}">
                <a16:creationId xmlns:a16="http://schemas.microsoft.com/office/drawing/2014/main" id="{561E6811-5BAD-498E-B34E-04BE69ECDF80}"/>
              </a:ext>
            </a:extLst>
          </p:cNvPr>
          <p:cNvSpPr txBox="1"/>
          <p:nvPr/>
        </p:nvSpPr>
        <p:spPr>
          <a:xfrm>
            <a:off x="822960" y="3793749"/>
            <a:ext cx="10847070" cy="2933624"/>
          </a:xfrm>
          <a:prstGeom prst="rect">
            <a:avLst/>
          </a:prstGeom>
          <a:noFill/>
          <a:ln w="28575">
            <a:solidFill>
              <a:schemeClr val="accent5"/>
            </a:solidFill>
          </a:ln>
        </p:spPr>
        <p:txBody>
          <a:bodyPr wrap="square" tIns="91440" bIns="320040" rtlCol="0">
            <a:spAutoFit/>
          </a:bodyPr>
          <a:lstStyle>
            <a:defPPr>
              <a:defRPr lang="en-US"/>
            </a:defPPr>
            <a:lvl1pPr lvl="0" algn="ctr">
              <a:lnSpc>
                <a:spcPct val="200000"/>
              </a:lnSpc>
              <a:spcBef>
                <a:spcPct val="20000"/>
              </a:spcBef>
              <a:buClr>
                <a:srgbClr val="F49100"/>
              </a:buClr>
              <a:buSzPct val="95000"/>
              <a:defRPr sz="1500" b="1">
                <a:solidFill>
                  <a:srgbClr val="2A0F56"/>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endParaRPr lang="en-US" sz="1600" dirty="0"/>
          </a:p>
          <a:p>
            <a:pPr>
              <a:lnSpc>
                <a:spcPct val="100000"/>
              </a:lnSpc>
            </a:pPr>
            <a:r>
              <a:rPr lang="en-US" sz="2800" dirty="0"/>
              <a:t>Student Support</a:t>
            </a:r>
          </a:p>
          <a:p>
            <a:r>
              <a:rPr lang="en-US" sz="2800" b="0" dirty="0"/>
              <a:t>Phone: (888) 224-7268</a:t>
            </a:r>
          </a:p>
          <a:p>
            <a:r>
              <a:rPr lang="en-US" sz="2800" b="0" dirty="0"/>
              <a:t>Email: studentsupport@csac.ca.gov</a:t>
            </a:r>
          </a:p>
        </p:txBody>
      </p:sp>
    </p:spTree>
    <p:extLst>
      <p:ext uri="{BB962C8B-B14F-4D97-AF65-F5344CB8AC3E}">
        <p14:creationId xmlns:p14="http://schemas.microsoft.com/office/powerpoint/2010/main" val="587611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831849" y="1709738"/>
            <a:ext cx="11073279" cy="2852737"/>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262626"/>
              </a:buClr>
              <a:buSzPct val="25000"/>
            </a:pPr>
            <a:r>
              <a:rPr lang="en" dirty="0"/>
              <a:t>Applying to College</a:t>
            </a:r>
          </a:p>
        </p:txBody>
      </p:sp>
      <p:sp>
        <p:nvSpPr>
          <p:cNvPr id="415" name="Shape 415"/>
          <p:cNvSpPr txBox="1">
            <a:spLocks noGrp="1"/>
          </p:cNvSpPr>
          <p:nvPr>
            <p:ph type="body" idx="1"/>
          </p:nvPr>
        </p:nvSpPr>
        <p:spPr>
          <a:prstGeom prst="rect">
            <a:avLst/>
          </a:prstGeom>
          <a:noFill/>
          <a:ln>
            <a:noFill/>
          </a:ln>
        </p:spPr>
        <p:txBody>
          <a:bodyPr vert="horz" lIns="91433" tIns="45700" rIns="91433" bIns="45700" rtlCol="0" anchor="t" anchorCtr="0">
            <a:noAutofit/>
          </a:bodyPr>
          <a:lstStyle/>
          <a:p>
            <a:pPr>
              <a:spcBef>
                <a:spcPts val="0"/>
              </a:spcBef>
              <a:buClr>
                <a:schemeClr val="accent1"/>
              </a:buClr>
              <a:buSzPct val="25000"/>
            </a:pPr>
            <a:r>
              <a:rPr lang="en" sz="3200" dirty="0"/>
              <a:t>Special considerations for foster youth</a:t>
            </a:r>
          </a:p>
        </p:txBody>
      </p:sp>
    </p:spTree>
    <p:extLst>
      <p:ext uri="{BB962C8B-B14F-4D97-AF65-F5344CB8AC3E}">
        <p14:creationId xmlns:p14="http://schemas.microsoft.com/office/powerpoint/2010/main" val="1825770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CC6C-5F1F-C74B-A8AB-60FDBF079EA0}"/>
              </a:ext>
            </a:extLst>
          </p:cNvPr>
          <p:cNvSpPr>
            <a:spLocks noGrp="1"/>
          </p:cNvSpPr>
          <p:nvPr>
            <p:ph type="title"/>
          </p:nvPr>
        </p:nvSpPr>
        <p:spPr>
          <a:xfrm>
            <a:off x="699247" y="365126"/>
            <a:ext cx="10654553" cy="1087156"/>
          </a:xfrm>
        </p:spPr>
        <p:txBody>
          <a:bodyPr>
            <a:noAutofit/>
          </a:bodyPr>
          <a:lstStyle/>
          <a:p>
            <a:r>
              <a:rPr lang="en-US" dirty="0"/>
              <a:t>Considerations for Current and Former Foster Youth Students</a:t>
            </a:r>
          </a:p>
        </p:txBody>
      </p:sp>
      <p:graphicFrame>
        <p:nvGraphicFramePr>
          <p:cNvPr id="4" name="Content Placeholder 3">
            <a:extLst>
              <a:ext uri="{FF2B5EF4-FFF2-40B4-BE49-F238E27FC236}">
                <a16:creationId xmlns:a16="http://schemas.microsoft.com/office/drawing/2014/main" id="{BFA93A0E-587C-1348-A01E-55DE49CA1069}"/>
              </a:ext>
            </a:extLst>
          </p:cNvPr>
          <p:cNvGraphicFramePr>
            <a:graphicFrameLocks noGrp="1"/>
          </p:cNvGraphicFramePr>
          <p:nvPr>
            <p:ph idx="1"/>
            <p:extLst>
              <p:ext uri="{D42A27DB-BD31-4B8C-83A1-F6EECF244321}">
                <p14:modId xmlns:p14="http://schemas.microsoft.com/office/powerpoint/2010/main" val="3677760783"/>
              </p:ext>
            </p:extLst>
          </p:nvPr>
        </p:nvGraphicFramePr>
        <p:xfrm>
          <a:off x="838200" y="1452282"/>
          <a:ext cx="10515600" cy="4894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48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prstGeom prst="rect">
            <a:avLst/>
          </a:prstGeom>
          <a:noFill/>
          <a:ln>
            <a:noFill/>
          </a:ln>
        </p:spPr>
        <p:txBody>
          <a:bodyPr vert="horz" lIns="91433" tIns="45700" rIns="91433" bIns="45700" rtlCol="0" anchor="b" anchorCtr="0">
            <a:noAutofit/>
          </a:bodyPr>
          <a:lstStyle/>
          <a:p>
            <a:pPr>
              <a:lnSpc>
                <a:spcPct val="85000"/>
              </a:lnSpc>
              <a:spcBef>
                <a:spcPts val="0"/>
              </a:spcBef>
              <a:buClr>
                <a:srgbClr val="262626"/>
              </a:buClr>
              <a:buSzPct val="25000"/>
            </a:pPr>
            <a:r>
              <a:rPr lang="en" dirty="0"/>
              <a:t>Matriculation and Enrollment</a:t>
            </a:r>
          </a:p>
        </p:txBody>
      </p:sp>
      <p:sp>
        <p:nvSpPr>
          <p:cNvPr id="415" name="Shape 415"/>
          <p:cNvSpPr txBox="1">
            <a:spLocks noGrp="1"/>
          </p:cNvSpPr>
          <p:nvPr>
            <p:ph type="body" idx="1"/>
          </p:nvPr>
        </p:nvSpPr>
        <p:spPr>
          <a:prstGeom prst="rect">
            <a:avLst/>
          </a:prstGeom>
          <a:noFill/>
          <a:ln>
            <a:noFill/>
          </a:ln>
        </p:spPr>
        <p:txBody>
          <a:bodyPr vert="horz" lIns="91433" tIns="45700" rIns="91433" bIns="45700" rtlCol="0" anchor="t" anchorCtr="0">
            <a:noAutofit/>
          </a:bodyPr>
          <a:lstStyle/>
          <a:p>
            <a:pPr>
              <a:spcBef>
                <a:spcPts val="0"/>
              </a:spcBef>
              <a:buClr>
                <a:schemeClr val="accent1"/>
              </a:buClr>
              <a:buSzPct val="25000"/>
            </a:pPr>
            <a:r>
              <a:rPr lang="en" sz="3200" dirty="0"/>
              <a:t>Supporting foster youth to successfully enroll</a:t>
            </a:r>
          </a:p>
        </p:txBody>
      </p:sp>
    </p:spTree>
    <p:extLst>
      <p:ext uri="{BB962C8B-B14F-4D97-AF65-F5344CB8AC3E}">
        <p14:creationId xmlns:p14="http://schemas.microsoft.com/office/powerpoint/2010/main" val="521056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F8FB-5134-A14B-AEA5-02EFDF1AA5A2}"/>
              </a:ext>
            </a:extLst>
          </p:cNvPr>
          <p:cNvSpPr>
            <a:spLocks noGrp="1"/>
          </p:cNvSpPr>
          <p:nvPr>
            <p:ph type="title"/>
          </p:nvPr>
        </p:nvSpPr>
        <p:spPr>
          <a:xfrm>
            <a:off x="573741" y="197224"/>
            <a:ext cx="11044518" cy="1326776"/>
          </a:xfrm>
        </p:spPr>
        <p:txBody>
          <a:bodyPr>
            <a:normAutofit/>
          </a:bodyPr>
          <a:lstStyle/>
          <a:p>
            <a:r>
              <a:rPr lang="en-US" dirty="0"/>
              <a:t>California College Promise Grant</a:t>
            </a:r>
          </a:p>
        </p:txBody>
      </p:sp>
      <p:graphicFrame>
        <p:nvGraphicFramePr>
          <p:cNvPr id="4" name="Content Placeholder 3">
            <a:extLst>
              <a:ext uri="{FF2B5EF4-FFF2-40B4-BE49-F238E27FC236}">
                <a16:creationId xmlns:a16="http://schemas.microsoft.com/office/drawing/2014/main" id="{C56313E2-74B9-5E48-B5CA-4CCD1CB49616}"/>
              </a:ext>
            </a:extLst>
          </p:cNvPr>
          <p:cNvGraphicFramePr>
            <a:graphicFrameLocks noGrp="1"/>
          </p:cNvGraphicFramePr>
          <p:nvPr>
            <p:ph idx="1"/>
            <p:extLst>
              <p:ext uri="{D42A27DB-BD31-4B8C-83A1-F6EECF244321}">
                <p14:modId xmlns:p14="http://schemas.microsoft.com/office/powerpoint/2010/main" val="1906157041"/>
              </p:ext>
            </p:extLst>
          </p:nvPr>
        </p:nvGraphicFramePr>
        <p:xfrm>
          <a:off x="333487" y="1524000"/>
          <a:ext cx="11542956"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lose up of a sign&#10;&#10;Description automatically generated">
            <a:extLst>
              <a:ext uri="{FF2B5EF4-FFF2-40B4-BE49-F238E27FC236}">
                <a16:creationId xmlns:a16="http://schemas.microsoft.com/office/drawing/2014/main" id="{357EBE0D-A5BD-4D44-A437-577097E59E9B}"/>
              </a:ext>
            </a:extLst>
          </p:cNvPr>
          <p:cNvPicPr>
            <a:picLocks noChangeAspect="1"/>
          </p:cNvPicPr>
          <p:nvPr/>
        </p:nvPicPr>
        <p:blipFill>
          <a:blip r:embed="rId8"/>
          <a:stretch>
            <a:fillRect/>
          </a:stretch>
        </p:blipFill>
        <p:spPr>
          <a:xfrm>
            <a:off x="8819702" y="197224"/>
            <a:ext cx="2676142" cy="1803700"/>
          </a:xfrm>
          <a:prstGeom prst="rect">
            <a:avLst/>
          </a:prstGeom>
        </p:spPr>
      </p:pic>
    </p:spTree>
    <p:extLst>
      <p:ext uri="{BB962C8B-B14F-4D97-AF65-F5344CB8AC3E}">
        <p14:creationId xmlns:p14="http://schemas.microsoft.com/office/powerpoint/2010/main" val="25798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F8FB-5134-A14B-AEA5-02EFDF1AA5A2}"/>
              </a:ext>
            </a:extLst>
          </p:cNvPr>
          <p:cNvSpPr>
            <a:spLocks noGrp="1"/>
          </p:cNvSpPr>
          <p:nvPr>
            <p:ph type="title"/>
          </p:nvPr>
        </p:nvSpPr>
        <p:spPr>
          <a:xfrm>
            <a:off x="573741" y="197224"/>
            <a:ext cx="11044518" cy="1326776"/>
          </a:xfrm>
        </p:spPr>
        <p:txBody>
          <a:bodyPr>
            <a:normAutofit/>
          </a:bodyPr>
          <a:lstStyle/>
          <a:p>
            <a:r>
              <a:rPr lang="en-US" dirty="0"/>
              <a:t>Priority Registration</a:t>
            </a:r>
          </a:p>
        </p:txBody>
      </p:sp>
      <p:graphicFrame>
        <p:nvGraphicFramePr>
          <p:cNvPr id="4" name="Content Placeholder 3">
            <a:extLst>
              <a:ext uri="{FF2B5EF4-FFF2-40B4-BE49-F238E27FC236}">
                <a16:creationId xmlns:a16="http://schemas.microsoft.com/office/drawing/2014/main" id="{C56313E2-74B9-5E48-B5CA-4CCD1CB49616}"/>
              </a:ext>
            </a:extLst>
          </p:cNvPr>
          <p:cNvGraphicFramePr>
            <a:graphicFrameLocks noGrp="1"/>
          </p:cNvGraphicFramePr>
          <p:nvPr>
            <p:ph idx="1"/>
            <p:extLst>
              <p:ext uri="{D42A27DB-BD31-4B8C-83A1-F6EECF244321}">
                <p14:modId xmlns:p14="http://schemas.microsoft.com/office/powerpoint/2010/main" val="456692534"/>
              </p:ext>
            </p:extLst>
          </p:nvPr>
        </p:nvGraphicFramePr>
        <p:xfrm>
          <a:off x="182880" y="1524000"/>
          <a:ext cx="11758108"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558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548640" y="376517"/>
            <a:ext cx="10454627" cy="909933"/>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dirty="0"/>
              <a:t>Priority Access to On-C</a:t>
            </a:r>
            <a:r>
              <a:rPr lang="en-US" dirty="0"/>
              <a:t>a</a:t>
            </a:r>
            <a:r>
              <a:rPr lang="en" dirty="0" err="1"/>
              <a:t>mpus</a:t>
            </a:r>
            <a:r>
              <a:rPr lang="en" dirty="0"/>
              <a:t> Housing</a:t>
            </a:r>
          </a:p>
        </p:txBody>
      </p:sp>
      <p:pic>
        <p:nvPicPr>
          <p:cNvPr id="3" name="Picture 2">
            <a:extLst>
              <a:ext uri="{FF2B5EF4-FFF2-40B4-BE49-F238E27FC236}">
                <a16:creationId xmlns:a16="http://schemas.microsoft.com/office/drawing/2014/main" id="{7A3C2BB9-2C80-3644-B037-C93D0636D2FB}"/>
              </a:ext>
            </a:extLst>
          </p:cNvPr>
          <p:cNvPicPr>
            <a:picLocks noChangeAspect="1"/>
          </p:cNvPicPr>
          <p:nvPr/>
        </p:nvPicPr>
        <p:blipFill>
          <a:blip r:embed="rId3"/>
          <a:stretch>
            <a:fillRect/>
          </a:stretch>
        </p:blipFill>
        <p:spPr>
          <a:xfrm>
            <a:off x="724839" y="1874728"/>
            <a:ext cx="5818309" cy="3108543"/>
          </a:xfrm>
          <a:prstGeom prst="rect">
            <a:avLst/>
          </a:prstGeom>
        </p:spPr>
      </p:pic>
      <p:sp>
        <p:nvSpPr>
          <p:cNvPr id="2" name="TextBox 1">
            <a:extLst>
              <a:ext uri="{FF2B5EF4-FFF2-40B4-BE49-F238E27FC236}">
                <a16:creationId xmlns:a16="http://schemas.microsoft.com/office/drawing/2014/main" id="{C2DD232A-B9EC-844F-88C9-438E4D76D2D2}"/>
              </a:ext>
            </a:extLst>
          </p:cNvPr>
          <p:cNvSpPr txBox="1"/>
          <p:nvPr/>
        </p:nvSpPr>
        <p:spPr>
          <a:xfrm>
            <a:off x="6861572" y="1773130"/>
            <a:ext cx="5112714" cy="3323987"/>
          </a:xfrm>
          <a:prstGeom prst="rect">
            <a:avLst/>
          </a:prstGeom>
          <a:solidFill>
            <a:schemeClr val="accent3"/>
          </a:solidFill>
        </p:spPr>
        <p:txBody>
          <a:bodyPr wrap="square" rtlCol="0">
            <a:spAutoFit/>
          </a:bodyPr>
          <a:lstStyle/>
          <a:p>
            <a:pPr marL="285750" indent="-285750">
              <a:buFont typeface="Arial" panose="020B0604020202020204" pitchFamily="34" charset="0"/>
              <a:buChar char="•"/>
            </a:pPr>
            <a:r>
              <a:rPr lang="en-US" sz="3500" dirty="0">
                <a:solidFill>
                  <a:schemeClr val="bg1"/>
                </a:solidFill>
              </a:rPr>
              <a:t>Foster youth have priority access to on-campus housing at CSU’s and UC’s</a:t>
            </a:r>
          </a:p>
          <a:p>
            <a:pPr marL="285750" indent="-285750">
              <a:buFont typeface="Arial" panose="020B0604020202020204" pitchFamily="34" charset="0"/>
              <a:buChar char="•"/>
            </a:pPr>
            <a:r>
              <a:rPr lang="en-US" sz="3500" dirty="0">
                <a:solidFill>
                  <a:schemeClr val="bg1"/>
                </a:solidFill>
              </a:rPr>
              <a:t>Priority housing varies at each campus</a:t>
            </a:r>
          </a:p>
        </p:txBody>
      </p:sp>
    </p:spTree>
    <p:extLst>
      <p:ext uri="{BB962C8B-B14F-4D97-AF65-F5344CB8AC3E}">
        <p14:creationId xmlns:p14="http://schemas.microsoft.com/office/powerpoint/2010/main" val="14058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idx="4294967295"/>
          </p:nvPr>
        </p:nvSpPr>
        <p:spPr>
          <a:xfrm>
            <a:off x="1176287" y="512251"/>
            <a:ext cx="10447867" cy="929216"/>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b="1" dirty="0"/>
              <a:t>College Aspirations vs. College Realities</a:t>
            </a:r>
          </a:p>
        </p:txBody>
      </p:sp>
      <p:pic>
        <p:nvPicPr>
          <p:cNvPr id="9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65811" y="310444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60809" y="308619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65116" y="310444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66505" y="308387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49053" y="3095316"/>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44052" y="307706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9748" y="308722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48359" y="3095316"/>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61504" y="3095316"/>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18456" y="308619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13455" y="3067940"/>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9151" y="3078100"/>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17761" y="308619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30907" y="308619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01699" y="307706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96697" y="305881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02393" y="306897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01004" y="307706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4149" y="3077065"/>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84044" y="3075904"/>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Image result for person icon"/>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11179043" y="305765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person icon"/>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784739" y="306781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83349" y="3075904"/>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96495" y="3075904"/>
            <a:ext cx="925344" cy="925344"/>
          </a:xfrm>
          <a:prstGeom prst="rect">
            <a:avLst/>
          </a:prstGeom>
          <a:noFill/>
          <a:extLst>
            <a:ext uri="{909E8E84-426E-40DD-AFC4-6F175D3DCCD1}">
              <a14:hiddenFill xmlns:a14="http://schemas.microsoft.com/office/drawing/2010/main">
                <a:solidFill>
                  <a:srgbClr val="FFFFFF"/>
                </a:solidFill>
              </a14:hiddenFill>
            </a:ext>
          </a:extLst>
        </p:spPr>
      </p:pic>
      <p:grpSp>
        <p:nvGrpSpPr>
          <p:cNvPr id="120" name="Group 119"/>
          <p:cNvGrpSpPr/>
          <p:nvPr/>
        </p:nvGrpSpPr>
        <p:grpSpPr>
          <a:xfrm>
            <a:off x="2065117" y="4167846"/>
            <a:ext cx="10039271" cy="972132"/>
            <a:chOff x="350926" y="1347072"/>
            <a:chExt cx="7529453" cy="729099"/>
          </a:xfrm>
        </p:grpSpPr>
        <p:pic>
          <p:nvPicPr>
            <p:cNvPr id="121"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5" name="Group 144"/>
          <p:cNvGrpSpPr/>
          <p:nvPr/>
        </p:nvGrpSpPr>
        <p:grpSpPr>
          <a:xfrm>
            <a:off x="2056698" y="5274691"/>
            <a:ext cx="10039271" cy="972132"/>
            <a:chOff x="350926" y="1347072"/>
            <a:chExt cx="7529453" cy="729099"/>
          </a:xfrm>
        </p:grpSpPr>
        <p:pic>
          <p:nvPicPr>
            <p:cNvPr id="14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Image result for person icon"/>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sp>
        <p:nvSpPr>
          <p:cNvPr id="257" name="TextBox 256"/>
          <p:cNvSpPr txBox="1"/>
          <p:nvPr/>
        </p:nvSpPr>
        <p:spPr>
          <a:xfrm>
            <a:off x="213117" y="2785717"/>
            <a:ext cx="1860065" cy="1651862"/>
          </a:xfrm>
          <a:prstGeom prst="rect">
            <a:avLst/>
          </a:prstGeom>
          <a:noFill/>
        </p:spPr>
        <p:txBody>
          <a:bodyPr wrap="square" rtlCol="0">
            <a:spAutoFit/>
          </a:bodyPr>
          <a:lstStyle/>
          <a:p>
            <a:pPr algn="ctr"/>
            <a:r>
              <a:rPr lang="en-US" sz="4800" b="1" dirty="0">
                <a:solidFill>
                  <a:schemeClr val="accent2">
                    <a:lumMod val="75000"/>
                  </a:schemeClr>
                </a:solidFill>
                <a:latin typeface="Century Gothic" panose="020B0502020202020204" pitchFamily="34" charset="0"/>
              </a:rPr>
              <a:t>43%</a:t>
            </a:r>
            <a:r>
              <a:rPr lang="en-US" sz="4800" b="1" dirty="0">
                <a:solidFill>
                  <a:srgbClr val="C00000"/>
                </a:solidFill>
                <a:latin typeface="Century Gothic" panose="020B0502020202020204" pitchFamily="34" charset="0"/>
              </a:rPr>
              <a:t> </a:t>
            </a:r>
            <a:r>
              <a:rPr lang="en-US" sz="2667" dirty="0">
                <a:latin typeface="Century Gothic" panose="020B0502020202020204" pitchFamily="34" charset="0"/>
              </a:rPr>
              <a:t>enroll in college</a:t>
            </a:r>
          </a:p>
        </p:txBody>
      </p:sp>
      <p:pic>
        <p:nvPicPr>
          <p:cNvPr id="6" name="Picture 5">
            <a:extLst>
              <a:ext uri="{FF2B5EF4-FFF2-40B4-BE49-F238E27FC236}">
                <a16:creationId xmlns:a16="http://schemas.microsoft.com/office/drawing/2014/main" id="{9A24CC14-6D94-4045-B7DA-758E356C2481}"/>
              </a:ext>
            </a:extLst>
          </p:cNvPr>
          <p:cNvPicPr>
            <a:picLocks noChangeAspect="1"/>
          </p:cNvPicPr>
          <p:nvPr/>
        </p:nvPicPr>
        <p:blipFill>
          <a:blip r:embed="rId4">
            <a:duotone>
              <a:schemeClr val="accent3">
                <a:shade val="45000"/>
                <a:satMod val="135000"/>
              </a:schemeClr>
              <a:prstClr val="white"/>
            </a:duotone>
          </a:blip>
          <a:stretch>
            <a:fillRect/>
          </a:stretch>
        </p:blipFill>
        <p:spPr>
          <a:xfrm>
            <a:off x="3505676" y="2985047"/>
            <a:ext cx="8410099" cy="1131853"/>
          </a:xfrm>
          <a:prstGeom prst="rect">
            <a:avLst/>
          </a:prstGeom>
        </p:spPr>
      </p:pic>
      <p:grpSp>
        <p:nvGrpSpPr>
          <p:cNvPr id="3" name="Group 2"/>
          <p:cNvGrpSpPr/>
          <p:nvPr/>
        </p:nvGrpSpPr>
        <p:grpSpPr>
          <a:xfrm>
            <a:off x="2073182" y="1958657"/>
            <a:ext cx="10039271" cy="972132"/>
            <a:chOff x="2073182" y="1958657"/>
            <a:chExt cx="10039271" cy="972132"/>
          </a:xfrm>
        </p:grpSpPr>
        <p:grpSp>
          <p:nvGrpSpPr>
            <p:cNvPr id="2" name="Group 1"/>
            <p:cNvGrpSpPr/>
            <p:nvPr/>
          </p:nvGrpSpPr>
          <p:grpSpPr>
            <a:xfrm>
              <a:off x="2073182" y="1958657"/>
              <a:ext cx="10039271" cy="972132"/>
              <a:chOff x="1554886" y="1468992"/>
              <a:chExt cx="7529453" cy="729099"/>
            </a:xfrm>
          </p:grpSpPr>
          <p:pic>
            <p:nvPicPr>
              <p:cNvPr id="4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5407" y="15040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1656"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55928" y="149801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4886" y="15040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42839"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39088"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3360" y="149117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2318"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2177"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9891"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16140" y="14767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20412" y="148432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9370"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29229"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7323"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03572" y="14698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7844" y="14774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6802"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6661"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94082" y="148268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90331" y="14689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93561" y="148268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03420" y="1482680"/>
                <a:ext cx="694008" cy="694008"/>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92804" y="1981576"/>
              <a:ext cx="925344" cy="925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86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831851" y="716089"/>
            <a:ext cx="10323828" cy="3566159"/>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262626"/>
              </a:buClr>
              <a:buSzPct val="25000"/>
            </a:pPr>
            <a:r>
              <a:rPr lang="en" sz="6400" dirty="0">
                <a:latin typeface="Calibri Light" panose="020F0302020204030204" pitchFamily="34" charset="0"/>
                <a:cs typeface="Calibri Light" panose="020F0302020204030204" pitchFamily="34" charset="0"/>
              </a:rPr>
              <a:t>Setting up Foster Youth for College Success</a:t>
            </a:r>
          </a:p>
        </p:txBody>
      </p:sp>
      <p:sp>
        <p:nvSpPr>
          <p:cNvPr id="801" name="Shape 801"/>
          <p:cNvSpPr txBox="1">
            <a:spLocks noGrp="1"/>
          </p:cNvSpPr>
          <p:nvPr>
            <p:ph type="body" idx="1"/>
          </p:nvPr>
        </p:nvSpPr>
        <p:spPr>
          <a:prstGeom prst="rect">
            <a:avLst/>
          </a:prstGeom>
          <a:noFill/>
          <a:ln>
            <a:noFill/>
          </a:ln>
        </p:spPr>
        <p:txBody>
          <a:bodyPr vert="horz" lIns="91433" tIns="45700" rIns="91433" bIns="45700" rtlCol="0" anchor="t" anchorCtr="0">
            <a:noAutofit/>
          </a:bodyPr>
          <a:lstStyle/>
          <a:p>
            <a:pPr>
              <a:spcBef>
                <a:spcPts val="0"/>
              </a:spcBef>
              <a:buClr>
                <a:schemeClr val="accent1"/>
              </a:buClr>
              <a:buSzPct val="25000"/>
            </a:pPr>
            <a:r>
              <a:rPr lang="en" sz="3733" dirty="0">
                <a:solidFill>
                  <a:srgbClr val="595959"/>
                </a:solidFill>
                <a:latin typeface="Century Gothic" panose="020B0502020202020204" pitchFamily="34" charset="0"/>
              </a:rPr>
              <a:t>Campus Based resources and supports for foster youth</a:t>
            </a:r>
          </a:p>
        </p:txBody>
      </p:sp>
    </p:spTree>
    <p:extLst>
      <p:ext uri="{BB962C8B-B14F-4D97-AF65-F5344CB8AC3E}">
        <p14:creationId xmlns:p14="http://schemas.microsoft.com/office/powerpoint/2010/main" val="281459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838201" y="365124"/>
            <a:ext cx="10515599" cy="1794400"/>
          </a:xfrm>
          <a:prstGeom prst="rect">
            <a:avLst/>
          </a:prstGeom>
          <a:noFill/>
          <a:ln>
            <a:noFill/>
          </a:ln>
        </p:spPr>
        <p:txBody>
          <a:bodyPr vert="horz" lIns="91433" tIns="45700" rIns="91433" bIns="45700" rtlCol="0" anchor="b" anchorCtr="0">
            <a:noAutofit/>
          </a:bodyPr>
          <a:lstStyle/>
          <a:p>
            <a:pPr algn="ctr">
              <a:lnSpc>
                <a:spcPct val="85000"/>
              </a:lnSpc>
              <a:buClr>
                <a:srgbClr val="3F3F3F"/>
              </a:buClr>
              <a:buSzPct val="25000"/>
            </a:pPr>
            <a:r>
              <a:rPr lang="en" b="1" dirty="0">
                <a:latin typeface="Calibri Light" panose="020F0302020204030204" pitchFamily="34" charset="0"/>
                <a:cs typeface="Calibri Light" panose="020F0302020204030204" pitchFamily="34" charset="0"/>
                <a:sym typeface="Calibri"/>
              </a:rPr>
              <a:t>Foster Youth Success Initiative (FYSI)-</a:t>
            </a:r>
            <a:br>
              <a:rPr lang="en" sz="4267" b="1" dirty="0">
                <a:latin typeface="Calibri Light" panose="020F0302020204030204" pitchFamily="34" charset="0"/>
                <a:cs typeface="Calibri Light" panose="020F0302020204030204" pitchFamily="34" charset="0"/>
                <a:sym typeface="Calibri"/>
              </a:rPr>
            </a:br>
            <a:r>
              <a:rPr lang="en-US" sz="4267" u="sng" dirty="0">
                <a:solidFill>
                  <a:schemeClr val="bg1">
                    <a:lumMod val="50000"/>
                  </a:schemeClr>
                </a:solidFill>
                <a:hlinkClick r:id="rId3">
                  <a:extLst>
                    <a:ext uri="{A12FA001-AC4F-418D-AE19-62706E023703}">
                      <ahyp:hlinkClr xmlns:ahyp="http://schemas.microsoft.com/office/drawing/2018/hyperlinkcolor" val="tx"/>
                    </a:ext>
                  </a:extLst>
                </a:hlinkClick>
              </a:rPr>
              <a:t>http://extranet.cccco.edu/Divisions/StudentServices /FosterYouthSuccessInitiatives.aspx</a:t>
            </a:r>
            <a:r>
              <a:rPr lang="en-US" sz="4267" u="sng" dirty="0">
                <a:solidFill>
                  <a:schemeClr val="bg1">
                    <a:lumMod val="50000"/>
                  </a:schemeClr>
                </a:solidFill>
              </a:rPr>
              <a:t> </a:t>
            </a:r>
            <a:endParaRPr lang="en" sz="4267" dirty="0">
              <a:solidFill>
                <a:schemeClr val="bg1">
                  <a:lumMod val="50000"/>
                </a:schemeClr>
              </a:solidFill>
              <a:latin typeface="Century Gothic" panose="020B0502020202020204" pitchFamily="34" charset="0"/>
              <a:sym typeface="Calibri"/>
            </a:endParaRPr>
          </a:p>
        </p:txBody>
      </p:sp>
      <p:grpSp>
        <p:nvGrpSpPr>
          <p:cNvPr id="807" name="Shape 807"/>
          <p:cNvGrpSpPr/>
          <p:nvPr/>
        </p:nvGrpSpPr>
        <p:grpSpPr>
          <a:xfrm>
            <a:off x="3210816" y="2334151"/>
            <a:ext cx="7496435" cy="4297328"/>
            <a:chOff x="2377767" y="1668"/>
            <a:chExt cx="7496435" cy="4297329"/>
          </a:xfrm>
        </p:grpSpPr>
        <p:sp>
          <p:nvSpPr>
            <p:cNvPr id="808" name="Shape 808"/>
            <p:cNvSpPr/>
            <p:nvPr/>
          </p:nvSpPr>
          <p:spPr>
            <a:xfrm rot="10800000">
              <a:off x="2377767" y="1668"/>
              <a:ext cx="7496435" cy="1958270"/>
            </a:xfrm>
            <a:prstGeom prst="homePlate">
              <a:avLst>
                <a:gd name="adj" fmla="val 50000"/>
              </a:avLst>
            </a:prstGeom>
            <a:gradFill>
              <a:gsLst>
                <a:gs pos="0">
                  <a:srgbClr val="FFD042"/>
                </a:gs>
                <a:gs pos="100000">
                  <a:srgbClr val="B88B07"/>
                </a:gs>
              </a:gsLst>
              <a:lin ang="5400012" scaled="0"/>
            </a:gradFill>
            <a:ln>
              <a:noFill/>
            </a:ln>
            <a:effectLst>
              <a:outerShdw blurRad="4445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09" name="Shape 809"/>
            <p:cNvSpPr txBox="1"/>
            <p:nvPr/>
          </p:nvSpPr>
          <p:spPr>
            <a:xfrm>
              <a:off x="2867333" y="1669"/>
              <a:ext cx="7006869" cy="1958270"/>
            </a:xfrm>
            <a:prstGeom prst="rect">
              <a:avLst/>
            </a:prstGeom>
            <a:noFill/>
            <a:ln>
              <a:noFill/>
            </a:ln>
          </p:spPr>
          <p:txBody>
            <a:bodyPr lIns="863533" tIns="121900" rIns="227567" bIns="121900" anchor="ctr" anchorCtr="0">
              <a:noAutofit/>
            </a:bodyPr>
            <a:lstStyle/>
            <a:p>
              <a:pPr algn="ctr">
                <a:lnSpc>
                  <a:spcPct val="90000"/>
                </a:lnSpc>
                <a:buSzPct val="25000"/>
              </a:pPr>
              <a:r>
                <a:rPr lang="en" sz="3200" b="1" dirty="0">
                  <a:solidFill>
                    <a:schemeClr val="lt1"/>
                  </a:solidFill>
                  <a:latin typeface="Calibri"/>
                  <a:ea typeface="Calibri"/>
                  <a:cs typeface="Calibri"/>
                  <a:sym typeface="Calibri"/>
                </a:rPr>
                <a:t>At least one FYSI Liaison for foster youth is at each of the California community college campuses. </a:t>
              </a:r>
            </a:p>
          </p:txBody>
        </p:sp>
        <p:sp>
          <p:nvSpPr>
            <p:cNvPr id="810" name="Shape 810"/>
            <p:cNvSpPr/>
            <p:nvPr/>
          </p:nvSpPr>
          <p:spPr>
            <a:xfrm rot="10800000">
              <a:off x="2377803" y="2340467"/>
              <a:ext cx="7496400" cy="1958400"/>
            </a:xfrm>
            <a:prstGeom prst="homePlate">
              <a:avLst>
                <a:gd name="adj" fmla="val 50000"/>
              </a:avLst>
            </a:prstGeom>
            <a:gradFill>
              <a:gsLst>
                <a:gs pos="0">
                  <a:srgbClr val="90BBE3"/>
                </a:gs>
                <a:gs pos="100000">
                  <a:srgbClr val="397AB7"/>
                </a:gs>
              </a:gsLst>
              <a:lin ang="5400012" scaled="0"/>
            </a:gradFill>
            <a:ln>
              <a:noFill/>
            </a:ln>
            <a:effectLst>
              <a:outerShdw blurRad="4445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11" name="Shape 811"/>
            <p:cNvSpPr txBox="1"/>
            <p:nvPr/>
          </p:nvSpPr>
          <p:spPr>
            <a:xfrm>
              <a:off x="2867333" y="2340598"/>
              <a:ext cx="7006800" cy="1958400"/>
            </a:xfrm>
            <a:prstGeom prst="rect">
              <a:avLst/>
            </a:prstGeom>
            <a:noFill/>
            <a:ln>
              <a:noFill/>
            </a:ln>
          </p:spPr>
          <p:txBody>
            <a:bodyPr lIns="863533" tIns="121900" rIns="227567" bIns="121900" anchor="ctr" anchorCtr="0">
              <a:noAutofit/>
            </a:bodyPr>
            <a:lstStyle/>
            <a:p>
              <a:pPr algn="ctr">
                <a:lnSpc>
                  <a:spcPct val="90000"/>
                </a:lnSpc>
                <a:buSzPct val="25000"/>
              </a:pPr>
              <a:r>
                <a:rPr lang="en" sz="3200" b="1">
                  <a:solidFill>
                    <a:schemeClr val="lt1"/>
                  </a:solidFill>
                  <a:latin typeface="Calibri"/>
                  <a:ea typeface="Calibri"/>
                  <a:cs typeface="Calibri"/>
                  <a:sym typeface="Calibri"/>
                </a:rPr>
                <a:t>Often housed in the financial aid office </a:t>
              </a:r>
            </a:p>
          </p:txBody>
        </p:sp>
      </p:grpSp>
      <p:pic>
        <p:nvPicPr>
          <p:cNvPr id="812" name="Shape 812"/>
          <p:cNvPicPr preferRelativeResize="0"/>
          <p:nvPr/>
        </p:nvPicPr>
        <p:blipFill rotWithShape="1">
          <a:blip r:embed="rId4">
            <a:alphaModFix/>
          </a:blip>
          <a:srcRect/>
          <a:stretch/>
        </p:blipFill>
        <p:spPr>
          <a:xfrm>
            <a:off x="1484749" y="2402656"/>
            <a:ext cx="1516400" cy="1794400"/>
          </a:xfrm>
          <a:prstGeom prst="rect">
            <a:avLst/>
          </a:prstGeom>
          <a:noFill/>
          <a:ln>
            <a:noFill/>
          </a:ln>
        </p:spPr>
      </p:pic>
      <p:pic>
        <p:nvPicPr>
          <p:cNvPr id="813" name="Shape 813"/>
          <p:cNvPicPr preferRelativeResize="0"/>
          <p:nvPr/>
        </p:nvPicPr>
        <p:blipFill rotWithShape="1">
          <a:blip r:embed="rId4">
            <a:alphaModFix/>
          </a:blip>
          <a:srcRect/>
          <a:stretch/>
        </p:blipFill>
        <p:spPr>
          <a:xfrm>
            <a:off x="1524883" y="4733067"/>
            <a:ext cx="1516400" cy="1794400"/>
          </a:xfrm>
          <a:prstGeom prst="rect">
            <a:avLst/>
          </a:prstGeom>
          <a:noFill/>
          <a:ln>
            <a:noFill/>
          </a:ln>
        </p:spPr>
      </p:pic>
    </p:spTree>
    <p:extLst>
      <p:ext uri="{BB962C8B-B14F-4D97-AF65-F5344CB8AC3E}">
        <p14:creationId xmlns:p14="http://schemas.microsoft.com/office/powerpoint/2010/main" val="3450717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166255" y="206958"/>
            <a:ext cx="11933381" cy="1902671"/>
          </a:xfrm>
          <a:prstGeom prst="rect">
            <a:avLst/>
          </a:prstGeom>
          <a:noFill/>
          <a:ln>
            <a:noFill/>
          </a:ln>
        </p:spPr>
        <p:txBody>
          <a:bodyPr vert="horz" lIns="91433" tIns="45700" rIns="91433" bIns="45700" rtlCol="0" anchor="b" anchorCtr="0">
            <a:noAutofit/>
          </a:bodyPr>
          <a:lstStyle/>
          <a:p>
            <a:pPr algn="ctr">
              <a:lnSpc>
                <a:spcPct val="85000"/>
              </a:lnSpc>
              <a:spcBef>
                <a:spcPts val="0"/>
              </a:spcBef>
              <a:buClr>
                <a:srgbClr val="3F3F3F"/>
              </a:buClr>
              <a:buSzPct val="25000"/>
            </a:pPr>
            <a:r>
              <a:rPr lang="en" b="1" dirty="0">
                <a:latin typeface="Calibri Light" panose="020F0302020204030204" pitchFamily="34" charset="0"/>
                <a:ea typeface="+mn-ea"/>
                <a:cs typeface="Calibri Light" panose="020F0302020204030204" pitchFamily="34" charset="0"/>
              </a:rPr>
              <a:t>Extended Opportunity Programs &amp; Services (EOPS)</a:t>
            </a:r>
            <a:br>
              <a:rPr lang="en" b="1" dirty="0">
                <a:latin typeface="Calibri Light" panose="020F0302020204030204" pitchFamily="34" charset="0"/>
                <a:ea typeface="+mn-ea"/>
                <a:cs typeface="Calibri Light" panose="020F0302020204030204" pitchFamily="34" charset="0"/>
              </a:rPr>
            </a:br>
            <a:r>
              <a:rPr lang="en" b="1" dirty="0">
                <a:latin typeface="Calibri Light" panose="020F0302020204030204" pitchFamily="34" charset="0"/>
                <a:ea typeface="+mn-ea"/>
                <a:cs typeface="Calibri Light" panose="020F0302020204030204" pitchFamily="34" charset="0"/>
              </a:rPr>
              <a:t>and</a:t>
            </a:r>
            <a:br>
              <a:rPr lang="en" b="1" dirty="0">
                <a:latin typeface="Calibri Light" panose="020F0302020204030204" pitchFamily="34" charset="0"/>
                <a:ea typeface="+mn-ea"/>
                <a:cs typeface="Calibri Light" panose="020F0302020204030204" pitchFamily="34" charset="0"/>
              </a:rPr>
            </a:br>
            <a:r>
              <a:rPr lang="en" b="1" dirty="0">
                <a:latin typeface="Calibri Light" panose="020F0302020204030204" pitchFamily="34" charset="0"/>
                <a:ea typeface="+mn-ea"/>
                <a:cs typeface="Calibri Light" panose="020F0302020204030204" pitchFamily="34" charset="0"/>
              </a:rPr>
              <a:t>Educational Opportunity Program (EOP)</a:t>
            </a:r>
          </a:p>
        </p:txBody>
      </p:sp>
      <p:sp>
        <p:nvSpPr>
          <p:cNvPr id="834" name="Shape 834"/>
          <p:cNvSpPr txBox="1"/>
          <p:nvPr/>
        </p:nvSpPr>
        <p:spPr>
          <a:xfrm>
            <a:off x="1016000" y="5076240"/>
            <a:ext cx="10464800" cy="1200400"/>
          </a:xfrm>
          <a:prstGeom prst="rect">
            <a:avLst/>
          </a:prstGeom>
          <a:noFill/>
          <a:ln>
            <a:noFill/>
          </a:ln>
        </p:spPr>
        <p:txBody>
          <a:bodyPr lIns="91433" tIns="45700" rIns="91433" bIns="45700" anchor="t" anchorCtr="0">
            <a:noAutofit/>
          </a:bodyPr>
          <a:lstStyle/>
          <a:p>
            <a:endParaRPr sz="2400">
              <a:solidFill>
                <a:schemeClr val="dk1"/>
              </a:solidFill>
              <a:latin typeface="Calibri"/>
              <a:ea typeface="Calibri"/>
              <a:cs typeface="Calibri"/>
              <a:sym typeface="Calibri"/>
            </a:endParaRPr>
          </a:p>
        </p:txBody>
      </p:sp>
      <p:graphicFrame>
        <p:nvGraphicFramePr>
          <p:cNvPr id="5" name="Diagram 4">
            <a:extLst>
              <a:ext uri="{FF2B5EF4-FFF2-40B4-BE49-F238E27FC236}">
                <a16:creationId xmlns:a16="http://schemas.microsoft.com/office/drawing/2014/main" id="{6281CA55-06E7-0B4E-8760-E151E648486F}"/>
              </a:ext>
            </a:extLst>
          </p:cNvPr>
          <p:cNvGraphicFramePr/>
          <p:nvPr/>
        </p:nvGraphicFramePr>
        <p:xfrm>
          <a:off x="166255" y="1972640"/>
          <a:ext cx="12240199" cy="4885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527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1068600" y="362121"/>
            <a:ext cx="10054800" cy="1247115"/>
          </a:xfrm>
          <a:prstGeom prst="rect">
            <a:avLst/>
          </a:prstGeom>
          <a:noFill/>
          <a:ln>
            <a:noFill/>
          </a:ln>
        </p:spPr>
        <p:txBody>
          <a:bodyPr vert="horz" lIns="91433" tIns="45700" rIns="91433" bIns="45700" rtlCol="0" anchor="b" anchorCtr="0">
            <a:noAutofit/>
          </a:bodyPr>
          <a:lstStyle/>
          <a:p>
            <a:pPr algn="ctr">
              <a:lnSpc>
                <a:spcPct val="85000"/>
              </a:lnSpc>
              <a:buClr>
                <a:srgbClr val="3F3F3F"/>
              </a:buClr>
              <a:buSzPct val="25000"/>
            </a:pPr>
            <a:r>
              <a:rPr lang="en" b="1" dirty="0" err="1">
                <a:latin typeface="Calibri Light" panose="020F0302020204030204" pitchFamily="34" charset="0"/>
                <a:cs typeface="Calibri Light" panose="020F0302020204030204" pitchFamily="34" charset="0"/>
              </a:rPr>
              <a:t>NextUp</a:t>
            </a:r>
            <a:r>
              <a:rPr lang="en" b="1" u="none" strike="noStrike" cap="none" dirty="0">
                <a:latin typeface="Calibri Light" panose="020F0302020204030204" pitchFamily="34" charset="0"/>
                <a:cs typeface="Calibri Light" panose="020F0302020204030204" pitchFamily="34" charset="0"/>
                <a:sym typeface="Calibri"/>
              </a:rPr>
              <a:t> (</a:t>
            </a:r>
            <a:r>
              <a:rPr lang="en" b="1" u="none" strike="noStrike" cap="none" dirty="0">
                <a:latin typeface="Calibri Light" panose="020F0302020204030204" pitchFamily="34" charset="0"/>
                <a:ea typeface="+mn-ea"/>
                <a:cs typeface="Calibri Light" panose="020F0302020204030204" pitchFamily="34" charset="0"/>
                <a:sym typeface="Calibri"/>
              </a:rPr>
              <a:t>f</a:t>
            </a:r>
            <a:r>
              <a:rPr lang="en" b="1" dirty="0">
                <a:latin typeface="Calibri Light" panose="020F0302020204030204" pitchFamily="34" charset="0"/>
                <a:ea typeface="+mn-ea"/>
                <a:cs typeface="Calibri Light" panose="020F0302020204030204" pitchFamily="34" charset="0"/>
                <a:sym typeface="Calibri"/>
              </a:rPr>
              <a:t>ormerly</a:t>
            </a:r>
            <a:r>
              <a:rPr lang="en" b="1" u="none" strike="noStrike" cap="none" dirty="0">
                <a:latin typeface="Calibri Light" panose="020F0302020204030204" pitchFamily="34" charset="0"/>
                <a:cs typeface="Calibri Light" panose="020F0302020204030204" pitchFamily="34" charset="0"/>
                <a:sym typeface="Calibri"/>
              </a:rPr>
              <a:t> </a:t>
            </a:r>
            <a:r>
              <a:rPr lang="en" b="1" dirty="0">
                <a:latin typeface="Calibri Light" panose="020F0302020204030204" pitchFamily="34" charset="0"/>
                <a:cs typeface="Calibri Light" panose="020F0302020204030204" pitchFamily="34" charset="0"/>
              </a:rPr>
              <a:t>CAFYES</a:t>
            </a:r>
            <a:r>
              <a:rPr lang="en" b="1" u="none" strike="noStrike" cap="none" dirty="0">
                <a:latin typeface="Calibri Light" panose="020F0302020204030204" pitchFamily="34" charset="0"/>
                <a:cs typeface="Calibri Light" panose="020F0302020204030204" pitchFamily="34" charset="0"/>
                <a:sym typeface="Calibri"/>
              </a:rPr>
              <a:t>)-</a:t>
            </a:r>
            <a:br>
              <a:rPr lang="en" b="1" u="none" strike="noStrike" cap="none" dirty="0">
                <a:latin typeface="Calibri Light" panose="020F0302020204030204" pitchFamily="34" charset="0"/>
                <a:cs typeface="Calibri Light" panose="020F0302020204030204" pitchFamily="34" charset="0"/>
                <a:sym typeface="Calibri"/>
              </a:rPr>
            </a:br>
            <a:r>
              <a:rPr lang="en-US" sz="4267" b="1" u="sng" dirty="0" err="1">
                <a:solidFill>
                  <a:schemeClr val="accent1"/>
                </a:solidFill>
                <a:latin typeface="Calibri Light" panose="020F0302020204030204" pitchFamily="34" charset="0"/>
                <a:cs typeface="Calibri Light" panose="020F0302020204030204" pitchFamily="34" charset="0"/>
              </a:rPr>
              <a:t>nextup.cccco.edu</a:t>
            </a:r>
            <a:r>
              <a:rPr lang="en" sz="4267" b="1" u="sng" dirty="0">
                <a:solidFill>
                  <a:schemeClr val="accent1"/>
                </a:solidFill>
                <a:latin typeface="Calibri Light" panose="020F0302020204030204" pitchFamily="34" charset="0"/>
                <a:cs typeface="Calibri Light" panose="020F0302020204030204" pitchFamily="34" charset="0"/>
                <a:sym typeface="Calibri"/>
              </a:rPr>
              <a:t> </a:t>
            </a:r>
          </a:p>
        </p:txBody>
      </p:sp>
      <p:grpSp>
        <p:nvGrpSpPr>
          <p:cNvPr id="842" name="Shape 842"/>
          <p:cNvGrpSpPr/>
          <p:nvPr/>
        </p:nvGrpSpPr>
        <p:grpSpPr>
          <a:xfrm>
            <a:off x="-2382955" y="700261"/>
            <a:ext cx="13746768" cy="6674032"/>
            <a:chOff x="-5602405" y="-858134"/>
            <a:chExt cx="13746768" cy="6674032"/>
          </a:xfrm>
        </p:grpSpPr>
        <p:sp>
          <p:nvSpPr>
            <p:cNvPr id="843" name="Shape 843"/>
            <p:cNvSpPr/>
            <p:nvPr/>
          </p:nvSpPr>
          <p:spPr>
            <a:xfrm>
              <a:off x="-5602405" y="-858134"/>
              <a:ext cx="6674032" cy="6674032"/>
            </a:xfrm>
            <a:prstGeom prst="blockArc">
              <a:avLst>
                <a:gd name="adj1" fmla="val 18900000"/>
                <a:gd name="adj2" fmla="val 2700000"/>
                <a:gd name="adj3" fmla="val 324"/>
              </a:avLst>
            </a:prstGeom>
            <a:noFill/>
            <a:ln w="12700" cap="flat" cmpd="sng">
              <a:solidFill>
                <a:schemeClr val="accent2"/>
              </a:solidFill>
              <a:prstDash val="solid"/>
              <a:round/>
              <a:headEnd type="none" w="med" len="med"/>
              <a:tailEnd type="none" w="med" len="med"/>
            </a:ln>
          </p:spPr>
          <p:txBody>
            <a:bodyPr lIns="91433" tIns="91433" rIns="91433" bIns="91433" anchor="ctr" anchorCtr="0">
              <a:noAutofit/>
            </a:bodyPr>
            <a:lstStyle/>
            <a:p>
              <a:endParaRPr sz="2400"/>
            </a:p>
          </p:txBody>
        </p:sp>
        <p:sp>
          <p:nvSpPr>
            <p:cNvPr id="844" name="Shape 844"/>
            <p:cNvSpPr/>
            <p:nvPr/>
          </p:nvSpPr>
          <p:spPr>
            <a:xfrm>
              <a:off x="347787" y="225379"/>
              <a:ext cx="7796575" cy="450561"/>
            </a:xfrm>
            <a:prstGeom prst="rect">
              <a:avLst/>
            </a:prstGeom>
            <a:gradFill>
              <a:gsLst>
                <a:gs pos="0">
                  <a:srgbClr val="F66F12"/>
                </a:gs>
                <a:gs pos="34000">
                  <a:srgbClr val="F47016"/>
                </a:gs>
                <a:gs pos="70000">
                  <a:srgbClr val="FB7213"/>
                </a:gs>
                <a:gs pos="100000">
                  <a:srgbClr val="F67B27"/>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45" name="Shape 845"/>
            <p:cNvSpPr txBox="1"/>
            <p:nvPr/>
          </p:nvSpPr>
          <p:spPr>
            <a:xfrm>
              <a:off x="347787" y="225379"/>
              <a:ext cx="7796575"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chemeClr val="lt1"/>
                  </a:solidFill>
                  <a:latin typeface="Calibri"/>
                  <a:ea typeface="Calibri"/>
                  <a:cs typeface="Calibri"/>
                  <a:sym typeface="Calibri"/>
                </a:rPr>
                <a:t>Academic and personal counseling; Emotional support</a:t>
              </a:r>
            </a:p>
          </p:txBody>
        </p:sp>
        <p:sp>
          <p:nvSpPr>
            <p:cNvPr id="846" name="Shape 846"/>
            <p:cNvSpPr/>
            <p:nvPr/>
          </p:nvSpPr>
          <p:spPr>
            <a:xfrm>
              <a:off x="66185" y="169058"/>
              <a:ext cx="563200" cy="563200"/>
            </a:xfrm>
            <a:prstGeom prst="ellipse">
              <a:avLst/>
            </a:prstGeom>
            <a:solidFill>
              <a:schemeClr val="lt1"/>
            </a:solidFill>
            <a:ln w="12700" cap="flat" cmpd="sng">
              <a:solidFill>
                <a:schemeClr val="accent2"/>
              </a:solidFill>
              <a:prstDash val="solid"/>
              <a:round/>
              <a:headEnd type="none" w="med" len="med"/>
              <a:tailEnd type="none" w="med" len="med"/>
            </a:ln>
          </p:spPr>
          <p:txBody>
            <a:bodyPr lIns="91433" tIns="91433" rIns="91433" bIns="91433" anchor="ctr" anchorCtr="0">
              <a:noAutofit/>
            </a:bodyPr>
            <a:lstStyle/>
            <a:p>
              <a:endParaRPr sz="2400"/>
            </a:p>
          </p:txBody>
        </p:sp>
        <p:sp>
          <p:nvSpPr>
            <p:cNvPr id="847" name="Shape 847"/>
            <p:cNvSpPr/>
            <p:nvPr/>
          </p:nvSpPr>
          <p:spPr>
            <a:xfrm>
              <a:off x="755810" y="901617"/>
              <a:ext cx="7388551" cy="450561"/>
            </a:xfrm>
            <a:prstGeom prst="rect">
              <a:avLst/>
            </a:prstGeom>
            <a:gradFill>
              <a:gsLst>
                <a:gs pos="0">
                  <a:srgbClr val="999999"/>
                </a:gs>
                <a:gs pos="34000">
                  <a:srgbClr val="9A9A9A"/>
                </a:gs>
                <a:gs pos="70000">
                  <a:srgbClr val="9D9D9D"/>
                </a:gs>
                <a:gs pos="100000">
                  <a:schemeClr val="accent3"/>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48" name="Shape 848"/>
            <p:cNvSpPr txBox="1"/>
            <p:nvPr/>
          </p:nvSpPr>
          <p:spPr>
            <a:xfrm>
              <a:off x="755810" y="901617"/>
              <a:ext cx="7388551"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chemeClr val="lt1"/>
                  </a:solidFill>
                  <a:latin typeface="Calibri"/>
                  <a:ea typeface="Calibri"/>
                  <a:cs typeface="Calibri"/>
                  <a:sym typeface="Calibri"/>
                </a:rPr>
                <a:t>Books &amp; supplies</a:t>
              </a:r>
            </a:p>
          </p:txBody>
        </p:sp>
        <p:sp>
          <p:nvSpPr>
            <p:cNvPr id="849" name="Shape 849"/>
            <p:cNvSpPr/>
            <p:nvPr/>
          </p:nvSpPr>
          <p:spPr>
            <a:xfrm>
              <a:off x="474210" y="845298"/>
              <a:ext cx="563200" cy="563200"/>
            </a:xfrm>
            <a:prstGeom prst="ellipse">
              <a:avLst/>
            </a:prstGeom>
            <a:solidFill>
              <a:schemeClr val="lt1"/>
            </a:solidFill>
            <a:ln w="12700" cap="flat" cmpd="sng">
              <a:solidFill>
                <a:schemeClr val="accent3"/>
              </a:solidFill>
              <a:prstDash val="solid"/>
              <a:round/>
              <a:headEnd type="none" w="med" len="med"/>
              <a:tailEnd type="none" w="med" len="med"/>
            </a:ln>
          </p:spPr>
          <p:txBody>
            <a:bodyPr lIns="91433" tIns="91433" rIns="91433" bIns="91433" anchor="ctr" anchorCtr="0">
              <a:noAutofit/>
            </a:bodyPr>
            <a:lstStyle/>
            <a:p>
              <a:endParaRPr sz="2400"/>
            </a:p>
          </p:txBody>
        </p:sp>
        <p:sp>
          <p:nvSpPr>
            <p:cNvPr id="850" name="Shape 850"/>
            <p:cNvSpPr/>
            <p:nvPr/>
          </p:nvSpPr>
          <p:spPr>
            <a:xfrm>
              <a:off x="979405" y="1577361"/>
              <a:ext cx="7164957" cy="450561"/>
            </a:xfrm>
            <a:prstGeom prst="rect">
              <a:avLst/>
            </a:prstGeom>
            <a:gradFill>
              <a:gsLst>
                <a:gs pos="0">
                  <a:srgbClr val="FFC300"/>
                </a:gs>
                <a:gs pos="34000">
                  <a:srgbClr val="FFC300"/>
                </a:gs>
                <a:gs pos="70000">
                  <a:srgbClr val="FFC900"/>
                </a:gs>
                <a:gs pos="100000">
                  <a:srgbClr val="FFC600"/>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51" name="Shape 851"/>
            <p:cNvSpPr txBox="1"/>
            <p:nvPr/>
          </p:nvSpPr>
          <p:spPr>
            <a:xfrm>
              <a:off x="979405" y="1577361"/>
              <a:ext cx="7164957"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rgbClr val="3A3838"/>
                  </a:solidFill>
                  <a:latin typeface="Calibri"/>
                  <a:ea typeface="Calibri"/>
                  <a:cs typeface="Calibri"/>
                  <a:sym typeface="Calibri"/>
                </a:rPr>
                <a:t>Seminars &amp; workshops</a:t>
              </a:r>
            </a:p>
          </p:txBody>
        </p:sp>
        <p:sp>
          <p:nvSpPr>
            <p:cNvPr id="852" name="Shape 852"/>
            <p:cNvSpPr/>
            <p:nvPr/>
          </p:nvSpPr>
          <p:spPr>
            <a:xfrm>
              <a:off x="697804" y="1521041"/>
              <a:ext cx="563200" cy="563200"/>
            </a:xfrm>
            <a:prstGeom prst="ellipse">
              <a:avLst/>
            </a:prstGeom>
            <a:solidFill>
              <a:schemeClr val="lt1"/>
            </a:solidFill>
            <a:ln w="12700" cap="flat" cmpd="sng">
              <a:solidFill>
                <a:schemeClr val="accent4"/>
              </a:solidFill>
              <a:prstDash val="solid"/>
              <a:round/>
              <a:headEnd type="none" w="med" len="med"/>
              <a:tailEnd type="none" w="med" len="med"/>
            </a:ln>
          </p:spPr>
          <p:txBody>
            <a:bodyPr lIns="91433" tIns="91433" rIns="91433" bIns="91433" anchor="ctr" anchorCtr="0">
              <a:noAutofit/>
            </a:bodyPr>
            <a:lstStyle/>
            <a:p>
              <a:endParaRPr sz="2400"/>
            </a:p>
          </p:txBody>
        </p:sp>
        <p:sp>
          <p:nvSpPr>
            <p:cNvPr id="853" name="Shape 853"/>
            <p:cNvSpPr/>
            <p:nvPr/>
          </p:nvSpPr>
          <p:spPr>
            <a:xfrm>
              <a:off x="1050796" y="2253600"/>
              <a:ext cx="7093565" cy="450561"/>
            </a:xfrm>
            <a:prstGeom prst="rect">
              <a:avLst/>
            </a:prstGeom>
            <a:gradFill>
              <a:gsLst>
                <a:gs pos="0">
                  <a:srgbClr val="4090D6"/>
                </a:gs>
                <a:gs pos="34000">
                  <a:srgbClr val="4491D5"/>
                </a:gs>
                <a:gs pos="70000">
                  <a:srgbClr val="4294DC"/>
                </a:gs>
                <a:gs pos="100000">
                  <a:srgbClr val="529BDB"/>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54" name="Shape 854"/>
            <p:cNvSpPr txBox="1"/>
            <p:nvPr/>
          </p:nvSpPr>
          <p:spPr>
            <a:xfrm>
              <a:off x="1050796" y="2253600"/>
              <a:ext cx="7093565"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chemeClr val="lt1"/>
                  </a:solidFill>
                  <a:latin typeface="Calibri"/>
                  <a:ea typeface="Calibri"/>
                  <a:cs typeface="Calibri"/>
                  <a:sym typeface="Calibri"/>
                </a:rPr>
                <a:t>Meal cards, bus passes, gas cards</a:t>
              </a:r>
            </a:p>
          </p:txBody>
        </p:sp>
        <p:sp>
          <p:nvSpPr>
            <p:cNvPr id="855" name="Shape 855"/>
            <p:cNvSpPr/>
            <p:nvPr/>
          </p:nvSpPr>
          <p:spPr>
            <a:xfrm>
              <a:off x="769195" y="2197280"/>
              <a:ext cx="563200" cy="563200"/>
            </a:xfrm>
            <a:prstGeom prst="ellipse">
              <a:avLst/>
            </a:prstGeom>
            <a:solidFill>
              <a:schemeClr val="lt1"/>
            </a:solidFill>
            <a:ln w="12700" cap="flat" cmpd="sng">
              <a:solidFill>
                <a:srgbClr val="599BD5"/>
              </a:solidFill>
              <a:prstDash val="solid"/>
              <a:round/>
              <a:headEnd type="none" w="med" len="med"/>
              <a:tailEnd type="none" w="med" len="med"/>
            </a:ln>
          </p:spPr>
          <p:txBody>
            <a:bodyPr lIns="91433" tIns="91433" rIns="91433" bIns="91433" anchor="ctr" anchorCtr="0">
              <a:noAutofit/>
            </a:bodyPr>
            <a:lstStyle/>
            <a:p>
              <a:endParaRPr sz="2400"/>
            </a:p>
          </p:txBody>
        </p:sp>
        <p:sp>
          <p:nvSpPr>
            <p:cNvPr id="856" name="Shape 856"/>
            <p:cNvSpPr/>
            <p:nvPr/>
          </p:nvSpPr>
          <p:spPr>
            <a:xfrm>
              <a:off x="979405" y="2929839"/>
              <a:ext cx="7164957" cy="450561"/>
            </a:xfrm>
            <a:prstGeom prst="rect">
              <a:avLst/>
            </a:prstGeom>
            <a:gradFill>
              <a:gsLst>
                <a:gs pos="0">
                  <a:srgbClr val="65AE32"/>
                </a:gs>
                <a:gs pos="34000">
                  <a:srgbClr val="66AE36"/>
                </a:gs>
                <a:gs pos="70000">
                  <a:srgbClr val="67B234"/>
                </a:gs>
                <a:gs pos="100000">
                  <a:srgbClr val="6FB241"/>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57" name="Shape 857"/>
            <p:cNvSpPr txBox="1"/>
            <p:nvPr/>
          </p:nvSpPr>
          <p:spPr>
            <a:xfrm>
              <a:off x="979405" y="2929839"/>
              <a:ext cx="7164957"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rgbClr val="3A3838"/>
                  </a:solidFill>
                  <a:latin typeface="Calibri"/>
                  <a:ea typeface="Calibri"/>
                  <a:cs typeface="Calibri"/>
                  <a:sym typeface="Calibri"/>
                </a:rPr>
                <a:t>Tutoring</a:t>
              </a:r>
            </a:p>
          </p:txBody>
        </p:sp>
        <p:sp>
          <p:nvSpPr>
            <p:cNvPr id="858" name="Shape 858"/>
            <p:cNvSpPr/>
            <p:nvPr/>
          </p:nvSpPr>
          <p:spPr>
            <a:xfrm>
              <a:off x="697804" y="2873518"/>
              <a:ext cx="563200" cy="563200"/>
            </a:xfrm>
            <a:prstGeom prst="ellipse">
              <a:avLst/>
            </a:prstGeom>
            <a:solidFill>
              <a:schemeClr val="lt1"/>
            </a:solidFill>
            <a:ln w="12700" cap="flat" cmpd="sng">
              <a:solidFill>
                <a:schemeClr val="accent6"/>
              </a:solidFill>
              <a:prstDash val="solid"/>
              <a:round/>
              <a:headEnd type="none" w="med" len="med"/>
              <a:tailEnd type="none" w="med" len="med"/>
            </a:ln>
          </p:spPr>
          <p:txBody>
            <a:bodyPr lIns="91433" tIns="91433" rIns="91433" bIns="91433" anchor="ctr" anchorCtr="0">
              <a:noAutofit/>
            </a:bodyPr>
            <a:lstStyle/>
            <a:p>
              <a:endParaRPr sz="2400"/>
            </a:p>
          </p:txBody>
        </p:sp>
        <p:sp>
          <p:nvSpPr>
            <p:cNvPr id="859" name="Shape 859"/>
            <p:cNvSpPr/>
            <p:nvPr/>
          </p:nvSpPr>
          <p:spPr>
            <a:xfrm>
              <a:off x="755810" y="3605582"/>
              <a:ext cx="7388551" cy="450561"/>
            </a:xfrm>
            <a:prstGeom prst="rect">
              <a:avLst/>
            </a:prstGeom>
            <a:gradFill>
              <a:gsLst>
                <a:gs pos="0">
                  <a:srgbClr val="F66F12"/>
                </a:gs>
                <a:gs pos="34000">
                  <a:srgbClr val="F47016"/>
                </a:gs>
                <a:gs pos="70000">
                  <a:srgbClr val="FB7213"/>
                </a:gs>
                <a:gs pos="100000">
                  <a:srgbClr val="F67B27"/>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60" name="Shape 860"/>
            <p:cNvSpPr txBox="1"/>
            <p:nvPr/>
          </p:nvSpPr>
          <p:spPr>
            <a:xfrm>
              <a:off x="755810" y="3605582"/>
              <a:ext cx="7388551"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chemeClr val="lt1"/>
                  </a:solidFill>
                  <a:latin typeface="Calibri"/>
                  <a:ea typeface="Calibri"/>
                  <a:cs typeface="Calibri"/>
                  <a:sym typeface="Calibri"/>
                </a:rPr>
                <a:t>Cultural events</a:t>
              </a:r>
            </a:p>
          </p:txBody>
        </p:sp>
        <p:sp>
          <p:nvSpPr>
            <p:cNvPr id="861" name="Shape 861"/>
            <p:cNvSpPr/>
            <p:nvPr/>
          </p:nvSpPr>
          <p:spPr>
            <a:xfrm>
              <a:off x="474210" y="3549262"/>
              <a:ext cx="563200" cy="563200"/>
            </a:xfrm>
            <a:prstGeom prst="ellipse">
              <a:avLst/>
            </a:prstGeom>
            <a:solidFill>
              <a:schemeClr val="lt1"/>
            </a:solidFill>
            <a:ln w="12700" cap="flat" cmpd="sng">
              <a:solidFill>
                <a:schemeClr val="accent2"/>
              </a:solidFill>
              <a:prstDash val="solid"/>
              <a:round/>
              <a:headEnd type="none" w="med" len="med"/>
              <a:tailEnd type="none" w="med" len="med"/>
            </a:ln>
          </p:spPr>
          <p:txBody>
            <a:bodyPr lIns="91433" tIns="91433" rIns="91433" bIns="91433" anchor="ctr" anchorCtr="0">
              <a:noAutofit/>
            </a:bodyPr>
            <a:lstStyle/>
            <a:p>
              <a:endParaRPr sz="2400"/>
            </a:p>
          </p:txBody>
        </p:sp>
        <p:sp>
          <p:nvSpPr>
            <p:cNvPr id="862" name="Shape 862"/>
            <p:cNvSpPr/>
            <p:nvPr/>
          </p:nvSpPr>
          <p:spPr>
            <a:xfrm>
              <a:off x="347787" y="4281821"/>
              <a:ext cx="7796575" cy="450561"/>
            </a:xfrm>
            <a:prstGeom prst="rect">
              <a:avLst/>
            </a:prstGeom>
            <a:gradFill>
              <a:gsLst>
                <a:gs pos="0">
                  <a:srgbClr val="999999"/>
                </a:gs>
                <a:gs pos="34000">
                  <a:srgbClr val="9A9A9A"/>
                </a:gs>
                <a:gs pos="70000">
                  <a:srgbClr val="9D9D9D"/>
                </a:gs>
                <a:gs pos="100000">
                  <a:schemeClr val="accent3"/>
                </a:gs>
              </a:gsLst>
              <a:path path="circle">
                <a:fillToRect l="50000" t="50000" r="50000" b="50000"/>
              </a:path>
              <a:tileRect/>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63" name="Shape 863"/>
            <p:cNvSpPr txBox="1"/>
            <p:nvPr/>
          </p:nvSpPr>
          <p:spPr>
            <a:xfrm>
              <a:off x="347787" y="4281821"/>
              <a:ext cx="7796575" cy="450561"/>
            </a:xfrm>
            <a:prstGeom prst="rect">
              <a:avLst/>
            </a:prstGeom>
            <a:noFill/>
            <a:ln>
              <a:noFill/>
            </a:ln>
          </p:spPr>
          <p:txBody>
            <a:bodyPr lIns="357633" tIns="58400" rIns="58400" bIns="58400" anchor="ctr" anchorCtr="0">
              <a:noAutofit/>
            </a:bodyPr>
            <a:lstStyle/>
            <a:p>
              <a:pPr>
                <a:lnSpc>
                  <a:spcPct val="90000"/>
                </a:lnSpc>
                <a:buSzPct val="25000"/>
              </a:pPr>
              <a:r>
                <a:rPr lang="en" sz="2400" dirty="0">
                  <a:solidFill>
                    <a:schemeClr val="lt1"/>
                  </a:solidFill>
                  <a:latin typeface="Calibri"/>
                  <a:ea typeface="Calibri"/>
                  <a:cs typeface="Calibri"/>
                  <a:sym typeface="Calibri"/>
                </a:rPr>
                <a:t>Agency and community referrals</a:t>
              </a:r>
            </a:p>
          </p:txBody>
        </p:sp>
        <p:sp>
          <p:nvSpPr>
            <p:cNvPr id="864" name="Shape 864"/>
            <p:cNvSpPr/>
            <p:nvPr/>
          </p:nvSpPr>
          <p:spPr>
            <a:xfrm>
              <a:off x="66185" y="4225501"/>
              <a:ext cx="563200" cy="563200"/>
            </a:xfrm>
            <a:prstGeom prst="ellipse">
              <a:avLst/>
            </a:prstGeom>
            <a:solidFill>
              <a:schemeClr val="lt1"/>
            </a:solidFill>
            <a:ln w="12700" cap="flat" cmpd="sng">
              <a:solidFill>
                <a:schemeClr val="accent3"/>
              </a:solidFill>
              <a:prstDash val="solid"/>
              <a:round/>
              <a:headEnd type="none" w="med" len="med"/>
              <a:tailEnd type="none" w="med" len="med"/>
            </a:ln>
          </p:spPr>
          <p:txBody>
            <a:bodyPr lIns="91433" tIns="91433" rIns="91433" bIns="91433" anchor="ctr" anchorCtr="0">
              <a:noAutofit/>
            </a:bodyPr>
            <a:lstStyle/>
            <a:p>
              <a:endParaRPr sz="2400"/>
            </a:p>
          </p:txBody>
        </p:sp>
      </p:grpSp>
      <p:sp>
        <p:nvSpPr>
          <p:cNvPr id="865" name="Shape 865"/>
          <p:cNvSpPr/>
          <p:nvPr/>
        </p:nvSpPr>
        <p:spPr>
          <a:xfrm>
            <a:off x="3219448" y="3605477"/>
            <a:ext cx="675216" cy="795867"/>
          </a:xfrm>
          <a:prstGeom prst="mathEqual">
            <a:avLst>
              <a:gd name="adj1" fmla="val 23520"/>
              <a:gd name="adj2" fmla="val 11760"/>
            </a:avLst>
          </a:prstGeom>
          <a:solidFill>
            <a:schemeClr val="accent1"/>
          </a:solidFill>
          <a:ln w="15875" cap="flat" cmpd="sng">
            <a:solidFill>
              <a:srgbClr val="31538F"/>
            </a:solidFill>
            <a:prstDash val="solid"/>
            <a:round/>
            <a:headEnd type="none" w="med" len="med"/>
            <a:tailEnd type="none" w="med" len="med"/>
          </a:ln>
        </p:spPr>
        <p:txBody>
          <a:bodyPr lIns="91433" tIns="45700" rIns="91433" bIns="45700" anchor="ctr" anchorCtr="0">
            <a:noAutofit/>
          </a:bodyPr>
          <a:lstStyle/>
          <a:p>
            <a:pPr algn="ctr"/>
            <a:endParaRPr sz="2400">
              <a:solidFill>
                <a:schemeClr val="dk1"/>
              </a:solidFill>
              <a:latin typeface="Calibri"/>
              <a:ea typeface="Calibri"/>
              <a:cs typeface="Calibri"/>
              <a:sym typeface="Calibri"/>
            </a:endParaRPr>
          </a:p>
        </p:txBody>
      </p:sp>
      <p:sp>
        <p:nvSpPr>
          <p:cNvPr id="866" name="Shape 866"/>
          <p:cNvSpPr txBox="1"/>
          <p:nvPr/>
        </p:nvSpPr>
        <p:spPr>
          <a:xfrm>
            <a:off x="240767" y="2266648"/>
            <a:ext cx="2978680" cy="3970317"/>
          </a:xfrm>
          <a:prstGeom prst="rect">
            <a:avLst/>
          </a:prstGeom>
          <a:noFill/>
          <a:ln>
            <a:noFill/>
          </a:ln>
        </p:spPr>
        <p:txBody>
          <a:bodyPr lIns="91433" tIns="45700" rIns="91433" bIns="45700" anchor="t" anchorCtr="0">
            <a:noAutofit/>
          </a:bodyPr>
          <a:lstStyle/>
          <a:p>
            <a:pPr>
              <a:buSzPct val="25000"/>
            </a:pPr>
            <a:r>
              <a:rPr lang="en" sz="2800" b="1" dirty="0">
                <a:solidFill>
                  <a:srgbClr val="3F3F3F"/>
                </a:solidFill>
                <a:latin typeface="Calibri"/>
                <a:ea typeface="Calibri"/>
                <a:cs typeface="Calibri"/>
                <a:sym typeface="Calibri"/>
              </a:rPr>
              <a:t>Students must be:</a:t>
            </a:r>
          </a:p>
          <a:p>
            <a:pPr marL="457178" indent="-448711">
              <a:buClr>
                <a:srgbClr val="3F3F3F"/>
              </a:buClr>
              <a:buSzPct val="100000"/>
              <a:buFont typeface="Arial"/>
              <a:buChar char="•"/>
            </a:pPr>
            <a:r>
              <a:rPr lang="en" sz="2800" dirty="0">
                <a:solidFill>
                  <a:srgbClr val="3F3F3F"/>
                </a:solidFill>
                <a:latin typeface="Calibri"/>
                <a:ea typeface="Calibri"/>
                <a:cs typeface="Calibri"/>
                <a:sym typeface="Calibri"/>
              </a:rPr>
              <a:t>Under age 26 </a:t>
            </a:r>
          </a:p>
          <a:p>
            <a:pPr marL="457178" indent="-448711">
              <a:buClr>
                <a:srgbClr val="3F3F3F"/>
              </a:buClr>
              <a:buSzPct val="100000"/>
              <a:buFont typeface="Arial"/>
              <a:buChar char="•"/>
            </a:pPr>
            <a:r>
              <a:rPr lang="en" sz="2800" dirty="0">
                <a:solidFill>
                  <a:srgbClr val="3F3F3F"/>
                </a:solidFill>
                <a:latin typeface="Calibri"/>
                <a:ea typeface="Calibri"/>
                <a:cs typeface="Calibri"/>
                <a:sym typeface="Calibri"/>
              </a:rPr>
              <a:t>In foster care on or after their 16th birthday </a:t>
            </a:r>
          </a:p>
          <a:p>
            <a:pPr marL="457178" indent="-448711">
              <a:buClr>
                <a:srgbClr val="3F3F3F"/>
              </a:buClr>
              <a:buSzPct val="100000"/>
              <a:buFont typeface="Arial"/>
              <a:buChar char="•"/>
            </a:pPr>
            <a:r>
              <a:rPr lang="en" sz="2800" dirty="0">
                <a:solidFill>
                  <a:srgbClr val="3F3F3F"/>
                </a:solidFill>
                <a:latin typeface="Calibri"/>
                <a:ea typeface="Calibri"/>
                <a:cs typeface="Calibri"/>
                <a:sym typeface="Calibri"/>
              </a:rPr>
              <a:t>Enrolled in at least 9 units</a:t>
            </a:r>
          </a:p>
          <a:p>
            <a:pPr marL="457178" indent="-448711">
              <a:buClr>
                <a:srgbClr val="3F3F3F"/>
              </a:buClr>
              <a:buSzPct val="100000"/>
              <a:buFont typeface="Arial"/>
              <a:buChar char="•"/>
            </a:pPr>
            <a:r>
              <a:rPr lang="en" sz="2800" dirty="0">
                <a:solidFill>
                  <a:srgbClr val="3F3F3F"/>
                </a:solidFill>
                <a:latin typeface="Calibri"/>
                <a:ea typeface="Calibri"/>
                <a:cs typeface="Calibri"/>
                <a:sym typeface="Calibri"/>
              </a:rPr>
              <a:t>Also apply for EOP&amp;S</a:t>
            </a:r>
          </a:p>
        </p:txBody>
      </p:sp>
    </p:spTree>
    <p:extLst>
      <p:ext uri="{BB962C8B-B14F-4D97-AF65-F5344CB8AC3E}">
        <p14:creationId xmlns:p14="http://schemas.microsoft.com/office/powerpoint/2010/main" val="3582317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1016002" y="343948"/>
            <a:ext cx="10617199" cy="1075123"/>
          </a:xfrm>
          <a:prstGeom prst="rect">
            <a:avLst/>
          </a:prstGeom>
          <a:noFill/>
          <a:ln>
            <a:noFill/>
          </a:ln>
        </p:spPr>
        <p:txBody>
          <a:bodyPr vert="horz" lIns="91433" tIns="45700" rIns="91433" bIns="45700" rtlCol="0" anchor="b" anchorCtr="0">
            <a:noAutofit/>
          </a:bodyPr>
          <a:lstStyle/>
          <a:p>
            <a:pPr algn="ctr">
              <a:lnSpc>
                <a:spcPct val="85000"/>
              </a:lnSpc>
              <a:spcBef>
                <a:spcPts val="0"/>
              </a:spcBef>
              <a:buClr>
                <a:srgbClr val="3F3F3F"/>
              </a:buClr>
              <a:buSzPct val="25000"/>
            </a:pPr>
            <a:r>
              <a:rPr lang="en" b="1" dirty="0">
                <a:latin typeface="Calibri Light" panose="020F0302020204030204" pitchFamily="34" charset="0"/>
                <a:cs typeface="Calibri Light" panose="020F0302020204030204" pitchFamily="34" charset="0"/>
              </a:rPr>
              <a:t>Foster Youth Campus Support Programs</a:t>
            </a:r>
          </a:p>
        </p:txBody>
      </p:sp>
      <p:sp>
        <p:nvSpPr>
          <p:cNvPr id="819" name="Shape 819"/>
          <p:cNvSpPr txBox="1"/>
          <p:nvPr/>
        </p:nvSpPr>
        <p:spPr>
          <a:xfrm>
            <a:off x="241704" y="5272639"/>
            <a:ext cx="11530940" cy="1685625"/>
          </a:xfrm>
          <a:prstGeom prst="rect">
            <a:avLst/>
          </a:prstGeom>
          <a:noFill/>
          <a:ln>
            <a:noFill/>
          </a:ln>
        </p:spPr>
        <p:txBody>
          <a:bodyPr lIns="91433" tIns="45700" rIns="91433" bIns="45700" anchor="t" anchorCtr="0">
            <a:noAutofit/>
          </a:bodyPr>
          <a:lstStyle/>
          <a:p>
            <a:pPr marL="457189" indent="-222245">
              <a:buSzPct val="100000"/>
              <a:buFont typeface="Arial" panose="020B0604020202020204" pitchFamily="34" charset="0"/>
              <a:buChar char="•"/>
            </a:pPr>
            <a:r>
              <a:rPr lang="en" sz="2800" dirty="0">
                <a:solidFill>
                  <a:schemeClr val="dk1"/>
                </a:solidFill>
                <a:latin typeface="Calibri"/>
                <a:ea typeface="Calibri"/>
                <a:cs typeface="Calibri"/>
                <a:sym typeface="Calibri"/>
              </a:rPr>
              <a:t>Various names: Guardian Scholars, Renaissance Scholars, LINC, etc. </a:t>
            </a:r>
          </a:p>
          <a:p>
            <a:pPr marL="457189" indent="-222245">
              <a:buSzPct val="100000"/>
              <a:buFont typeface="Arial" panose="020B0604020202020204" pitchFamily="34" charset="0"/>
              <a:buChar char="•"/>
            </a:pPr>
            <a:r>
              <a:rPr lang="en" sz="2800" dirty="0">
                <a:solidFill>
                  <a:schemeClr val="dk1"/>
                </a:solidFill>
                <a:latin typeface="Calibri"/>
                <a:ea typeface="Calibri"/>
                <a:cs typeface="Calibri"/>
                <a:sym typeface="Calibri"/>
              </a:rPr>
              <a:t>Found at most community colleges, CSU’s, UC’s and some private schools</a:t>
            </a:r>
          </a:p>
          <a:p>
            <a:pPr marL="457189" indent="-222245">
              <a:buSzPct val="100000"/>
              <a:buFont typeface="Arial" panose="020B0604020202020204" pitchFamily="34" charset="0"/>
              <a:buChar char="•"/>
            </a:pPr>
            <a:r>
              <a:rPr lang="en" sz="2800" dirty="0">
                <a:solidFill>
                  <a:schemeClr val="dk1"/>
                </a:solidFill>
                <a:latin typeface="Calibri"/>
                <a:ea typeface="Calibri"/>
                <a:cs typeface="Calibri"/>
                <a:sym typeface="Calibri"/>
              </a:rPr>
              <a:t>Exact program eligbility requirements and services will vary by school.  </a:t>
            </a:r>
          </a:p>
          <a:p>
            <a:pPr>
              <a:buSzPct val="30000"/>
            </a:pPr>
            <a:endParaRPr lang="en" sz="2933" dirty="0">
              <a:solidFill>
                <a:schemeClr val="dk1"/>
              </a:solidFill>
              <a:latin typeface="Calibri"/>
              <a:ea typeface="Calibri"/>
              <a:cs typeface="Calibri"/>
              <a:sym typeface="Calibri"/>
            </a:endParaRPr>
          </a:p>
        </p:txBody>
      </p:sp>
      <p:grpSp>
        <p:nvGrpSpPr>
          <p:cNvPr id="820" name="Shape 820"/>
          <p:cNvGrpSpPr/>
          <p:nvPr/>
        </p:nvGrpSpPr>
        <p:grpSpPr>
          <a:xfrm>
            <a:off x="646546" y="1419072"/>
            <a:ext cx="10617199" cy="3853572"/>
            <a:chOff x="13565" y="856004"/>
            <a:chExt cx="9044706" cy="2780400"/>
          </a:xfrm>
        </p:grpSpPr>
        <p:sp>
          <p:nvSpPr>
            <p:cNvPr id="821" name="Shape 821"/>
            <p:cNvSpPr/>
            <p:nvPr/>
          </p:nvSpPr>
          <p:spPr>
            <a:xfrm>
              <a:off x="13565" y="856005"/>
              <a:ext cx="2000817" cy="2780399"/>
            </a:xfrm>
            <a:prstGeom prst="roundRect">
              <a:avLst>
                <a:gd name="adj" fmla="val 10000"/>
              </a:avLst>
            </a:prstGeom>
            <a:gradFill>
              <a:gsLst>
                <a:gs pos="0">
                  <a:srgbClr val="F2A36E"/>
                </a:gs>
                <a:gs pos="100000">
                  <a:srgbClr val="C45E1A"/>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22" name="Shape 822"/>
            <p:cNvSpPr txBox="1"/>
            <p:nvPr/>
          </p:nvSpPr>
          <p:spPr>
            <a:xfrm>
              <a:off x="13565" y="856005"/>
              <a:ext cx="2000817" cy="2780396"/>
            </a:xfrm>
            <a:prstGeom prst="rect">
              <a:avLst/>
            </a:prstGeom>
            <a:noFill/>
            <a:ln>
              <a:noFill/>
            </a:ln>
          </p:spPr>
          <p:txBody>
            <a:bodyPr lIns="83800" tIns="83800" rIns="83800" bIns="83800" anchor="ctr" anchorCtr="0">
              <a:noAutofit/>
            </a:bodyPr>
            <a:lstStyle/>
            <a:p>
              <a:pPr algn="ctr">
                <a:lnSpc>
                  <a:spcPct val="90000"/>
                </a:lnSpc>
                <a:buSzPct val="25000"/>
              </a:pPr>
              <a:r>
                <a:rPr lang="en" sz="3200" b="1" dirty="0">
                  <a:solidFill>
                    <a:schemeClr val="lt1"/>
                  </a:solidFill>
                  <a:latin typeface="Calibri"/>
                  <a:ea typeface="Calibri"/>
                  <a:cs typeface="Calibri"/>
                  <a:sym typeface="Calibri"/>
                </a:rPr>
                <a:t>Campus advocate</a:t>
              </a:r>
            </a:p>
            <a:p>
              <a:pPr algn="ctr">
                <a:lnSpc>
                  <a:spcPct val="90000"/>
                </a:lnSpc>
                <a:spcBef>
                  <a:spcPts val="800"/>
                </a:spcBef>
                <a:buSzPct val="25000"/>
              </a:pPr>
              <a:r>
                <a:rPr lang="en" sz="2800" dirty="0">
                  <a:solidFill>
                    <a:schemeClr val="lt1"/>
                  </a:solidFill>
                  <a:latin typeface="Calibri"/>
                  <a:ea typeface="Calibri"/>
                  <a:cs typeface="Calibri"/>
                  <a:sym typeface="Calibri"/>
                </a:rPr>
                <a:t>Have a central touchpoint to serve as “one-stop” resource on campus</a:t>
              </a:r>
            </a:p>
          </p:txBody>
        </p:sp>
        <p:sp>
          <p:nvSpPr>
            <p:cNvPr id="823" name="Shape 823"/>
            <p:cNvSpPr/>
            <p:nvPr/>
          </p:nvSpPr>
          <p:spPr>
            <a:xfrm>
              <a:off x="2365372" y="856005"/>
              <a:ext cx="2015223" cy="2780399"/>
            </a:xfrm>
            <a:prstGeom prst="roundRect">
              <a:avLst>
                <a:gd name="adj" fmla="val 10000"/>
              </a:avLst>
            </a:prstGeom>
            <a:gradFill>
              <a:gsLst>
                <a:gs pos="0">
                  <a:srgbClr val="93C571"/>
                </a:gs>
                <a:gs pos="100000">
                  <a:srgbClr val="54793A"/>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24" name="Shape 824"/>
            <p:cNvSpPr txBox="1"/>
            <p:nvPr/>
          </p:nvSpPr>
          <p:spPr>
            <a:xfrm>
              <a:off x="2315343" y="856006"/>
              <a:ext cx="2065249" cy="2780398"/>
            </a:xfrm>
            <a:prstGeom prst="rect">
              <a:avLst/>
            </a:prstGeom>
            <a:noFill/>
            <a:ln>
              <a:noFill/>
            </a:ln>
          </p:spPr>
          <p:txBody>
            <a:bodyPr lIns="83800" tIns="83800" rIns="83800" bIns="83800" anchor="ctr" anchorCtr="0">
              <a:noAutofit/>
            </a:bodyPr>
            <a:lstStyle/>
            <a:p>
              <a:pPr algn="ctr">
                <a:lnSpc>
                  <a:spcPct val="90000"/>
                </a:lnSpc>
                <a:buSzPct val="25000"/>
              </a:pPr>
              <a:r>
                <a:rPr lang="en" sz="3200" b="1" dirty="0">
                  <a:solidFill>
                    <a:schemeClr val="lt1"/>
                  </a:solidFill>
                  <a:latin typeface="Calibri"/>
                  <a:ea typeface="Calibri"/>
                  <a:cs typeface="Calibri"/>
                  <a:sym typeface="Calibri"/>
                </a:rPr>
                <a:t>Support specific to foster youth </a:t>
              </a:r>
            </a:p>
            <a:p>
              <a:pPr algn="ctr">
                <a:lnSpc>
                  <a:spcPct val="90000"/>
                </a:lnSpc>
                <a:spcBef>
                  <a:spcPts val="800"/>
                </a:spcBef>
              </a:pPr>
              <a:r>
                <a:rPr lang="en" sz="2600" dirty="0">
                  <a:solidFill>
                    <a:schemeClr val="lt1"/>
                  </a:solidFill>
                  <a:latin typeface="Calibri"/>
                  <a:ea typeface="Calibri"/>
                  <a:cs typeface="Calibri"/>
                  <a:sym typeface="Calibri"/>
                </a:rPr>
                <a:t>Offer workshops and partnerships tailored for FY</a:t>
              </a:r>
            </a:p>
          </p:txBody>
        </p:sp>
        <p:sp>
          <p:nvSpPr>
            <p:cNvPr id="825" name="Shape 825"/>
            <p:cNvSpPr/>
            <p:nvPr/>
          </p:nvSpPr>
          <p:spPr>
            <a:xfrm>
              <a:off x="4731582" y="856004"/>
              <a:ext cx="2033700" cy="2780399"/>
            </a:xfrm>
            <a:prstGeom prst="roundRect">
              <a:avLst>
                <a:gd name="adj" fmla="val 10000"/>
              </a:avLst>
            </a:prstGeom>
            <a:gradFill>
              <a:gsLst>
                <a:gs pos="0">
                  <a:srgbClr val="FFD042"/>
                </a:gs>
                <a:gs pos="100000">
                  <a:srgbClr val="B88B07"/>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26" name="Shape 826"/>
            <p:cNvSpPr txBox="1"/>
            <p:nvPr/>
          </p:nvSpPr>
          <p:spPr>
            <a:xfrm>
              <a:off x="4731579" y="856005"/>
              <a:ext cx="2033703" cy="2780396"/>
            </a:xfrm>
            <a:prstGeom prst="rect">
              <a:avLst/>
            </a:prstGeom>
            <a:noFill/>
            <a:ln>
              <a:noFill/>
            </a:ln>
          </p:spPr>
          <p:txBody>
            <a:bodyPr lIns="83800" tIns="83800" rIns="83800" bIns="83800" anchor="ctr" anchorCtr="0">
              <a:noAutofit/>
            </a:bodyPr>
            <a:lstStyle/>
            <a:p>
              <a:pPr algn="ctr">
                <a:lnSpc>
                  <a:spcPct val="90000"/>
                </a:lnSpc>
                <a:buSzPct val="25000"/>
              </a:pPr>
              <a:r>
                <a:rPr lang="en" sz="3200" b="1" dirty="0">
                  <a:solidFill>
                    <a:srgbClr val="FFFFFF"/>
                  </a:solidFill>
                  <a:latin typeface="Calibri"/>
                  <a:ea typeface="Calibri"/>
                  <a:cs typeface="Calibri"/>
                  <a:sym typeface="Calibri"/>
                </a:rPr>
                <a:t>Sense of Community</a:t>
              </a:r>
            </a:p>
            <a:p>
              <a:pPr algn="ctr">
                <a:lnSpc>
                  <a:spcPct val="90000"/>
                </a:lnSpc>
                <a:spcBef>
                  <a:spcPts val="800"/>
                </a:spcBef>
                <a:buSzPct val="25000"/>
              </a:pPr>
              <a:r>
                <a:rPr lang="en" sz="2600" dirty="0">
                  <a:solidFill>
                    <a:srgbClr val="FFFFFF"/>
                  </a:solidFill>
                  <a:latin typeface="Calibri"/>
                  <a:ea typeface="Calibri"/>
                  <a:cs typeface="Calibri"/>
                  <a:sym typeface="Calibri"/>
                </a:rPr>
                <a:t>Connect with others with similar experiences to normalize being a FY in college</a:t>
              </a:r>
            </a:p>
          </p:txBody>
        </p:sp>
        <p:sp>
          <p:nvSpPr>
            <p:cNvPr id="827" name="Shape 827"/>
            <p:cNvSpPr/>
            <p:nvPr/>
          </p:nvSpPr>
          <p:spPr>
            <a:xfrm>
              <a:off x="7116270" y="856004"/>
              <a:ext cx="1942001" cy="2780397"/>
            </a:xfrm>
            <a:prstGeom prst="roundRect">
              <a:avLst>
                <a:gd name="adj" fmla="val 10000"/>
              </a:avLst>
            </a:prstGeom>
            <a:gradFill>
              <a:gsLst>
                <a:gs pos="0">
                  <a:srgbClr val="90BBE3"/>
                </a:gs>
                <a:gs pos="100000">
                  <a:srgbClr val="397AB7"/>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28" name="Shape 828"/>
            <p:cNvSpPr txBox="1"/>
            <p:nvPr/>
          </p:nvSpPr>
          <p:spPr>
            <a:xfrm>
              <a:off x="7116271" y="856005"/>
              <a:ext cx="1942000" cy="2780399"/>
            </a:xfrm>
            <a:prstGeom prst="rect">
              <a:avLst/>
            </a:prstGeom>
            <a:noFill/>
            <a:ln>
              <a:noFill/>
            </a:ln>
          </p:spPr>
          <p:txBody>
            <a:bodyPr lIns="80000" tIns="80000" rIns="80000" bIns="80000" anchor="ctr" anchorCtr="0">
              <a:noAutofit/>
            </a:bodyPr>
            <a:lstStyle/>
            <a:p>
              <a:pPr algn="ctr">
                <a:lnSpc>
                  <a:spcPct val="90000"/>
                </a:lnSpc>
                <a:buSzPct val="25000"/>
              </a:pPr>
              <a:r>
                <a:rPr lang="en" sz="3200" b="1" dirty="0">
                  <a:solidFill>
                    <a:schemeClr val="lt1"/>
                  </a:solidFill>
                  <a:latin typeface="Calibri"/>
                  <a:ea typeface="Calibri"/>
                  <a:cs typeface="Calibri"/>
                  <a:sym typeface="Calibri"/>
                </a:rPr>
                <a:t>Additional R</a:t>
              </a:r>
              <a:r>
                <a:rPr lang="en-US" sz="3200" b="1" dirty="0">
                  <a:solidFill>
                    <a:schemeClr val="lt1"/>
                  </a:solidFill>
                  <a:latin typeface="Calibri"/>
                  <a:ea typeface="Calibri"/>
                  <a:cs typeface="Calibri"/>
                  <a:sym typeface="Calibri"/>
                </a:rPr>
                <a:t>e</a:t>
              </a:r>
              <a:r>
                <a:rPr lang="en" sz="3200" b="1" dirty="0">
                  <a:solidFill>
                    <a:schemeClr val="lt1"/>
                  </a:solidFill>
                  <a:latin typeface="Calibri"/>
                  <a:ea typeface="Calibri"/>
                  <a:cs typeface="Calibri"/>
                  <a:sym typeface="Calibri"/>
                </a:rPr>
                <a:t>sources </a:t>
              </a:r>
            </a:p>
            <a:p>
              <a:pPr algn="ctr">
                <a:lnSpc>
                  <a:spcPct val="90000"/>
                </a:lnSpc>
                <a:spcBef>
                  <a:spcPts val="800"/>
                </a:spcBef>
                <a:buSzPct val="25000"/>
              </a:pPr>
              <a:r>
                <a:rPr lang="en" sz="2600" dirty="0">
                  <a:solidFill>
                    <a:schemeClr val="lt1"/>
                  </a:solidFill>
                  <a:latin typeface="Calibri"/>
                  <a:ea typeface="Calibri"/>
                  <a:cs typeface="Calibri"/>
                  <a:sym typeface="Calibri"/>
                </a:rPr>
                <a:t>May offer meal vouchers and other resources to fill gaps</a:t>
              </a:r>
            </a:p>
          </p:txBody>
        </p:sp>
      </p:grpSp>
    </p:spTree>
    <p:extLst>
      <p:ext uri="{BB962C8B-B14F-4D97-AF65-F5344CB8AC3E}">
        <p14:creationId xmlns:p14="http://schemas.microsoft.com/office/powerpoint/2010/main" val="2052834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xfrm>
            <a:off x="836999" y="388201"/>
            <a:ext cx="10318800" cy="1123300"/>
          </a:xfrm>
          <a:prstGeom prst="rect">
            <a:avLst/>
          </a:prstGeom>
          <a:noFill/>
          <a:ln>
            <a:noFill/>
          </a:ln>
        </p:spPr>
        <p:txBody>
          <a:bodyPr vert="horz" lIns="91433" tIns="45700" rIns="91433" bIns="45700" rtlCol="0" anchor="b" anchorCtr="0">
            <a:noAutofit/>
          </a:bodyPr>
          <a:lstStyle/>
          <a:p>
            <a:pPr algn="ctr">
              <a:lnSpc>
                <a:spcPct val="85000"/>
              </a:lnSpc>
              <a:buClr>
                <a:srgbClr val="3F3F3F"/>
              </a:buClr>
              <a:buSzPct val="25000"/>
            </a:pPr>
            <a:r>
              <a:rPr lang="en" b="1" dirty="0">
                <a:solidFill>
                  <a:schemeClr val="tx1"/>
                </a:solidFill>
                <a:latin typeface="Calibri Light" panose="020F0302020204030204" pitchFamily="34" charset="0"/>
                <a:cs typeface="Calibri Light" panose="020F0302020204030204" pitchFamily="34" charset="0"/>
              </a:rPr>
              <a:t>General Campus Resources &amp; Supports</a:t>
            </a:r>
          </a:p>
        </p:txBody>
      </p:sp>
      <p:grpSp>
        <p:nvGrpSpPr>
          <p:cNvPr id="3" name="Group 2"/>
          <p:cNvGrpSpPr/>
          <p:nvPr/>
        </p:nvGrpSpPr>
        <p:grpSpPr>
          <a:xfrm>
            <a:off x="223377" y="2140064"/>
            <a:ext cx="11546043" cy="3766800"/>
            <a:chOff x="353839" y="1537849"/>
            <a:chExt cx="8926692" cy="2825100"/>
          </a:xfrm>
        </p:grpSpPr>
        <p:grpSp>
          <p:nvGrpSpPr>
            <p:cNvPr id="872" name="Shape 872"/>
            <p:cNvGrpSpPr/>
            <p:nvPr/>
          </p:nvGrpSpPr>
          <p:grpSpPr>
            <a:xfrm>
              <a:off x="353839" y="1537849"/>
              <a:ext cx="7513156" cy="2825100"/>
              <a:chOff x="-3412144" y="-54268"/>
              <a:chExt cx="10862016" cy="3766800"/>
            </a:xfrm>
          </p:grpSpPr>
          <p:sp>
            <p:nvSpPr>
              <p:cNvPr id="873" name="Shape 873"/>
              <p:cNvSpPr/>
              <p:nvPr/>
            </p:nvSpPr>
            <p:spPr>
              <a:xfrm>
                <a:off x="-3412144" y="35331"/>
                <a:ext cx="2142000" cy="3640200"/>
              </a:xfrm>
              <a:prstGeom prst="roundRect">
                <a:avLst>
                  <a:gd name="adj" fmla="val 16667"/>
                </a:avLst>
              </a:prstGeom>
              <a:gradFill>
                <a:gsLst>
                  <a:gs pos="0">
                    <a:srgbClr val="F2A36E"/>
                  </a:gs>
                  <a:gs pos="100000">
                    <a:srgbClr val="C45E1A"/>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74" name="Shape 874"/>
              <p:cNvSpPr txBox="1"/>
              <p:nvPr/>
            </p:nvSpPr>
            <p:spPr>
              <a:xfrm>
                <a:off x="-3368476" y="1402897"/>
                <a:ext cx="2142000" cy="1069500"/>
              </a:xfrm>
              <a:prstGeom prst="rect">
                <a:avLst/>
              </a:prstGeom>
              <a:noFill/>
              <a:ln>
                <a:noFill/>
              </a:ln>
            </p:spPr>
            <p:txBody>
              <a:bodyPr lIns="102867" tIns="51433" rIns="102867" bIns="51433" anchor="ctr" anchorCtr="0">
                <a:noAutofit/>
              </a:bodyPr>
              <a:lstStyle/>
              <a:p>
                <a:pPr algn="ctr">
                  <a:lnSpc>
                    <a:spcPct val="90000"/>
                  </a:lnSpc>
                  <a:buSzPct val="25000"/>
                </a:pPr>
                <a:r>
                  <a:rPr lang="en" sz="2667" b="1" dirty="0">
                    <a:solidFill>
                      <a:schemeClr val="lt1"/>
                    </a:solidFill>
                    <a:latin typeface="Calibri"/>
                    <a:ea typeface="Calibri"/>
                    <a:cs typeface="Calibri"/>
                    <a:sym typeface="Calibri"/>
                  </a:rPr>
                  <a:t>CalWorks &amp; CARE </a:t>
                </a:r>
              </a:p>
            </p:txBody>
          </p:sp>
          <p:sp>
            <p:nvSpPr>
              <p:cNvPr id="875" name="Shape 875"/>
              <p:cNvSpPr/>
              <p:nvPr/>
            </p:nvSpPr>
            <p:spPr>
              <a:xfrm>
                <a:off x="-1270135" y="71931"/>
                <a:ext cx="2142000" cy="3640200"/>
              </a:xfrm>
              <a:prstGeom prst="roundRect">
                <a:avLst>
                  <a:gd name="adj" fmla="val 16667"/>
                </a:avLst>
              </a:prstGeom>
              <a:gradFill>
                <a:gsLst>
                  <a:gs pos="0">
                    <a:srgbClr val="C6C6C6"/>
                  </a:gs>
                  <a:gs pos="100000">
                    <a:srgbClr val="858585"/>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76" name="Shape 876"/>
              <p:cNvSpPr txBox="1"/>
              <p:nvPr/>
            </p:nvSpPr>
            <p:spPr>
              <a:xfrm>
                <a:off x="-1237425" y="1242231"/>
                <a:ext cx="2076600" cy="1848000"/>
              </a:xfrm>
              <a:prstGeom prst="rect">
                <a:avLst/>
              </a:prstGeom>
              <a:noFill/>
              <a:ln>
                <a:noFill/>
              </a:ln>
            </p:spPr>
            <p:txBody>
              <a:bodyPr lIns="102867" tIns="51433" rIns="102867" bIns="51433" anchor="ctr" anchorCtr="0">
                <a:noAutofit/>
              </a:bodyPr>
              <a:lstStyle/>
              <a:p>
                <a:pPr algn="ctr">
                  <a:lnSpc>
                    <a:spcPct val="90000"/>
                  </a:lnSpc>
                  <a:buClr>
                    <a:schemeClr val="dk1"/>
                  </a:buClr>
                  <a:buSzPct val="25000"/>
                </a:pPr>
                <a:r>
                  <a:rPr lang="en" sz="2667" b="1" dirty="0">
                    <a:solidFill>
                      <a:schemeClr val="lt1"/>
                    </a:solidFill>
                    <a:latin typeface="Calibri"/>
                    <a:ea typeface="Calibri"/>
                    <a:cs typeface="Calibri"/>
                    <a:sym typeface="Calibri"/>
                  </a:rPr>
                  <a:t>Counseling &amp; Psychological Services</a:t>
                </a:r>
              </a:p>
            </p:txBody>
          </p:sp>
          <p:sp>
            <p:nvSpPr>
              <p:cNvPr id="877" name="Shape 877"/>
              <p:cNvSpPr/>
              <p:nvPr/>
            </p:nvSpPr>
            <p:spPr>
              <a:xfrm>
                <a:off x="871873" y="71931"/>
                <a:ext cx="2251800" cy="3640200"/>
              </a:xfrm>
              <a:prstGeom prst="roundRect">
                <a:avLst>
                  <a:gd name="adj" fmla="val 16667"/>
                </a:avLst>
              </a:prstGeom>
              <a:gradFill>
                <a:gsLst>
                  <a:gs pos="0">
                    <a:srgbClr val="FFD042"/>
                  </a:gs>
                  <a:gs pos="100000">
                    <a:srgbClr val="B88B07"/>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78" name="Shape 878"/>
              <p:cNvSpPr txBox="1"/>
              <p:nvPr/>
            </p:nvSpPr>
            <p:spPr>
              <a:xfrm>
                <a:off x="871872" y="1461396"/>
                <a:ext cx="2251801" cy="952500"/>
              </a:xfrm>
              <a:prstGeom prst="rect">
                <a:avLst/>
              </a:prstGeom>
              <a:noFill/>
              <a:ln>
                <a:noFill/>
              </a:ln>
            </p:spPr>
            <p:txBody>
              <a:bodyPr lIns="102867" tIns="51433" rIns="102867" bIns="51433" anchor="ctr" anchorCtr="0">
                <a:noAutofit/>
              </a:bodyPr>
              <a:lstStyle/>
              <a:p>
                <a:pPr algn="ctr">
                  <a:lnSpc>
                    <a:spcPct val="90000"/>
                  </a:lnSpc>
                  <a:buSzPct val="25000"/>
                </a:pPr>
                <a:r>
                  <a:rPr lang="en" sz="2667" b="1" dirty="0">
                    <a:solidFill>
                      <a:schemeClr val="lt1"/>
                    </a:solidFill>
                    <a:latin typeface="Calibri"/>
                    <a:ea typeface="Calibri"/>
                    <a:cs typeface="Calibri"/>
                    <a:sym typeface="Calibri"/>
                  </a:rPr>
                  <a:t>Food Assistance</a:t>
                </a:r>
              </a:p>
            </p:txBody>
          </p:sp>
          <p:sp>
            <p:nvSpPr>
              <p:cNvPr id="879" name="Shape 879"/>
              <p:cNvSpPr/>
              <p:nvPr/>
            </p:nvSpPr>
            <p:spPr>
              <a:xfrm>
                <a:off x="3092664" y="-8335"/>
                <a:ext cx="2142000" cy="3720600"/>
              </a:xfrm>
              <a:prstGeom prst="roundRect">
                <a:avLst>
                  <a:gd name="adj" fmla="val 16667"/>
                </a:avLst>
              </a:prstGeom>
              <a:gradFill>
                <a:gsLst>
                  <a:gs pos="0">
                    <a:srgbClr val="90BBE3"/>
                  </a:gs>
                  <a:gs pos="100000">
                    <a:srgbClr val="397AB7"/>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80" name="Shape 880"/>
              <p:cNvSpPr txBox="1"/>
              <p:nvPr/>
            </p:nvSpPr>
            <p:spPr>
              <a:xfrm>
                <a:off x="3141867" y="1233547"/>
                <a:ext cx="2142000" cy="1291200"/>
              </a:xfrm>
              <a:prstGeom prst="rect">
                <a:avLst/>
              </a:prstGeom>
              <a:noFill/>
              <a:ln>
                <a:noFill/>
              </a:ln>
            </p:spPr>
            <p:txBody>
              <a:bodyPr lIns="91433" tIns="51433" rIns="102867" bIns="51433" anchor="ctr" anchorCtr="0">
                <a:noAutofit/>
              </a:bodyPr>
              <a:lstStyle/>
              <a:p>
                <a:pPr algn="ctr">
                  <a:lnSpc>
                    <a:spcPct val="90000"/>
                  </a:lnSpc>
                  <a:buSzPct val="25000"/>
                </a:pPr>
                <a:r>
                  <a:rPr lang="en" sz="2667" b="1" dirty="0">
                    <a:solidFill>
                      <a:schemeClr val="lt1"/>
                    </a:solidFill>
                    <a:latin typeface="Calibri"/>
                    <a:ea typeface="Calibri"/>
                    <a:cs typeface="Calibri"/>
                    <a:sym typeface="Calibri"/>
                  </a:rPr>
                  <a:t>Tutoring</a:t>
                </a:r>
              </a:p>
            </p:txBody>
          </p:sp>
          <p:sp>
            <p:nvSpPr>
              <p:cNvPr id="881" name="Shape 881"/>
              <p:cNvSpPr/>
              <p:nvPr/>
            </p:nvSpPr>
            <p:spPr>
              <a:xfrm>
                <a:off x="5209466" y="-54268"/>
                <a:ext cx="2142000" cy="3766800"/>
              </a:xfrm>
              <a:prstGeom prst="roundRect">
                <a:avLst>
                  <a:gd name="adj" fmla="val 16667"/>
                </a:avLst>
              </a:prstGeom>
              <a:gradFill>
                <a:gsLst>
                  <a:gs pos="0">
                    <a:srgbClr val="93C571"/>
                  </a:gs>
                  <a:gs pos="100000">
                    <a:srgbClr val="54793A"/>
                  </a:gs>
                </a:gsLst>
                <a:lin ang="5400012" scaled="0"/>
              </a:gra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sp>
            <p:nvSpPr>
              <p:cNvPr id="882" name="Shape 882"/>
              <p:cNvSpPr txBox="1"/>
              <p:nvPr/>
            </p:nvSpPr>
            <p:spPr>
              <a:xfrm>
                <a:off x="5234672" y="1402897"/>
                <a:ext cx="2215200" cy="1102800"/>
              </a:xfrm>
              <a:prstGeom prst="rect">
                <a:avLst/>
              </a:prstGeom>
              <a:noFill/>
              <a:ln>
                <a:noFill/>
              </a:ln>
            </p:spPr>
            <p:txBody>
              <a:bodyPr lIns="102867" tIns="51433" rIns="102867" bIns="51433" anchor="ctr" anchorCtr="0">
                <a:noAutofit/>
              </a:bodyPr>
              <a:lstStyle/>
              <a:p>
                <a:pPr algn="ctr">
                  <a:lnSpc>
                    <a:spcPct val="90000"/>
                  </a:lnSpc>
                  <a:buSzPct val="25000"/>
                </a:pPr>
                <a:r>
                  <a:rPr lang="en" sz="2667" b="1" dirty="0">
                    <a:solidFill>
                      <a:schemeClr val="lt1"/>
                    </a:solidFill>
                    <a:latin typeface="Calibri"/>
                    <a:ea typeface="Calibri"/>
                    <a:cs typeface="Calibri"/>
                    <a:sym typeface="Calibri"/>
                  </a:rPr>
                  <a:t>Student Disability Services </a:t>
                </a:r>
              </a:p>
            </p:txBody>
          </p:sp>
        </p:grpSp>
        <p:pic>
          <p:nvPicPr>
            <p:cNvPr id="883" name="Shape 8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21599" y="1745478"/>
              <a:ext cx="745749" cy="827174"/>
            </a:xfrm>
            <a:prstGeom prst="rect">
              <a:avLst/>
            </a:prstGeom>
            <a:noFill/>
            <a:ln>
              <a:noFill/>
            </a:ln>
          </p:spPr>
        </p:pic>
        <p:pic>
          <p:nvPicPr>
            <p:cNvPr id="884" name="Shape 88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3650" y="1791812"/>
              <a:ext cx="745750" cy="968358"/>
            </a:xfrm>
            <a:prstGeom prst="rect">
              <a:avLst/>
            </a:prstGeom>
            <a:noFill/>
            <a:ln>
              <a:noFill/>
            </a:ln>
          </p:spPr>
        </p:pic>
        <p:pic>
          <p:nvPicPr>
            <p:cNvPr id="885" name="Shape 88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88643" y="1961539"/>
              <a:ext cx="1407774" cy="676400"/>
            </a:xfrm>
            <a:prstGeom prst="rect">
              <a:avLst/>
            </a:prstGeom>
            <a:noFill/>
            <a:ln>
              <a:noFill/>
            </a:ln>
          </p:spPr>
        </p:pic>
        <p:pic>
          <p:nvPicPr>
            <p:cNvPr id="886" name="Shape 88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92609" y="1707862"/>
              <a:ext cx="1216537" cy="968374"/>
            </a:xfrm>
            <a:prstGeom prst="rect">
              <a:avLst/>
            </a:prstGeom>
            <a:noFill/>
            <a:ln>
              <a:noFill/>
            </a:ln>
            <a:effectLst>
              <a:outerShdw blurRad="38100" dist="25400" dir="2700000" algn="br" rotWithShape="0">
                <a:srgbClr val="000000">
                  <a:alpha val="60000"/>
                </a:srgbClr>
              </a:outerShdw>
            </a:effectLst>
          </p:spPr>
        </p:pic>
        <p:pic>
          <p:nvPicPr>
            <p:cNvPr id="887" name="Shape 88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058110" y="1754112"/>
              <a:ext cx="1026900" cy="891349"/>
            </a:xfrm>
            <a:prstGeom prst="rect">
              <a:avLst/>
            </a:prstGeom>
            <a:noFill/>
            <a:ln>
              <a:noFill/>
            </a:ln>
          </p:spPr>
        </p:pic>
        <p:sp>
          <p:nvSpPr>
            <p:cNvPr id="20" name="Shape 881"/>
            <p:cNvSpPr/>
            <p:nvPr/>
          </p:nvSpPr>
          <p:spPr>
            <a:xfrm>
              <a:off x="7798929" y="1537849"/>
              <a:ext cx="1481602" cy="2825100"/>
            </a:xfrm>
            <a:prstGeom prst="roundRect">
              <a:avLst>
                <a:gd name="adj" fmla="val 16667"/>
              </a:avLst>
            </a:prstGeom>
            <a:solidFill>
              <a:schemeClr val="accent1"/>
            </a:solidFill>
            <a:ln>
              <a:noFill/>
            </a:ln>
            <a:effectLst>
              <a:outerShdw blurRad="38100" dist="25400" dir="2700000" algn="br" rotWithShape="0">
                <a:srgbClr val="000000">
                  <a:alpha val="60000"/>
                </a:srgbClr>
              </a:outerShdw>
            </a:effectLst>
          </p:spPr>
          <p:txBody>
            <a:bodyPr lIns="91433" tIns="91433" rIns="91433" bIns="91433" anchor="ctr" anchorCtr="0">
              <a:noAutofit/>
            </a:bodyPr>
            <a:lstStyle/>
            <a:p>
              <a:endParaRPr sz="2400"/>
            </a:p>
          </p:txBody>
        </p:sp>
      </p:grpSp>
      <p:sp>
        <p:nvSpPr>
          <p:cNvPr id="22" name="Shape 882"/>
          <p:cNvSpPr txBox="1"/>
          <p:nvPr/>
        </p:nvSpPr>
        <p:spPr>
          <a:xfrm>
            <a:off x="9864349" y="4023464"/>
            <a:ext cx="1981835" cy="1102800"/>
          </a:xfrm>
          <a:prstGeom prst="rect">
            <a:avLst/>
          </a:prstGeom>
          <a:noFill/>
          <a:ln>
            <a:noFill/>
          </a:ln>
        </p:spPr>
        <p:txBody>
          <a:bodyPr lIns="102867" tIns="51433" rIns="102867" bIns="51433" anchor="ctr" anchorCtr="0">
            <a:noAutofit/>
          </a:bodyPr>
          <a:lstStyle/>
          <a:p>
            <a:pPr algn="ctr">
              <a:lnSpc>
                <a:spcPct val="90000"/>
              </a:lnSpc>
              <a:buSzPct val="25000"/>
            </a:pPr>
            <a:r>
              <a:rPr lang="en" sz="2667" b="1" dirty="0">
                <a:solidFill>
                  <a:schemeClr val="lt1"/>
                </a:solidFill>
                <a:latin typeface="Calibri"/>
                <a:ea typeface="Calibri"/>
                <a:cs typeface="Calibri"/>
                <a:sym typeface="Calibri"/>
              </a:rPr>
              <a:t>Cultural Programing &amp;</a:t>
            </a:r>
          </a:p>
          <a:p>
            <a:pPr algn="ctr">
              <a:lnSpc>
                <a:spcPct val="90000"/>
              </a:lnSpc>
              <a:buSzPct val="25000"/>
            </a:pPr>
            <a:r>
              <a:rPr lang="en" sz="2667" b="1" dirty="0">
                <a:solidFill>
                  <a:schemeClr val="lt1"/>
                </a:solidFill>
                <a:latin typeface="Calibri"/>
                <a:ea typeface="Calibri"/>
                <a:cs typeface="Calibri"/>
                <a:sym typeface="Calibri"/>
              </a:rPr>
              <a:t>Student Clubs</a:t>
            </a:r>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73065" y="2416903"/>
            <a:ext cx="1276363" cy="1276363"/>
          </a:xfrm>
          <a:prstGeom prst="rect">
            <a:avLst/>
          </a:prstGeom>
        </p:spPr>
      </p:pic>
    </p:spTree>
    <p:extLst>
      <p:ext uri="{BB962C8B-B14F-4D97-AF65-F5344CB8AC3E}">
        <p14:creationId xmlns:p14="http://schemas.microsoft.com/office/powerpoint/2010/main" val="4018062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DF593-501B-2849-BA14-E8BEFF34CE95}"/>
              </a:ext>
            </a:extLst>
          </p:cNvPr>
          <p:cNvSpPr>
            <a:spLocks noGrp="1"/>
          </p:cNvSpPr>
          <p:nvPr>
            <p:ph type="title"/>
          </p:nvPr>
        </p:nvSpPr>
        <p:spPr/>
        <p:txBody>
          <a:bodyPr/>
          <a:lstStyle/>
          <a:p>
            <a:r>
              <a:rPr lang="en-US" dirty="0"/>
              <a:t>Helpful Resources</a:t>
            </a:r>
          </a:p>
        </p:txBody>
      </p:sp>
      <p:sp>
        <p:nvSpPr>
          <p:cNvPr id="5" name="Text Placeholder 4">
            <a:extLst>
              <a:ext uri="{FF2B5EF4-FFF2-40B4-BE49-F238E27FC236}">
                <a16:creationId xmlns:a16="http://schemas.microsoft.com/office/drawing/2014/main" id="{9D2A8318-FAAD-6643-86A6-8EA30834212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6251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p:nvPr/>
        </p:nvSpPr>
        <p:spPr>
          <a:xfrm>
            <a:off x="106017" y="1918919"/>
            <a:ext cx="3530379" cy="4895935"/>
          </a:xfrm>
          <a:prstGeom prst="rect">
            <a:avLst/>
          </a:prstGeom>
          <a:noFill/>
          <a:ln>
            <a:noFill/>
          </a:ln>
        </p:spPr>
        <p:txBody>
          <a:bodyPr lIns="91433" tIns="45700" rIns="91433" bIns="45700" anchor="ctr" anchorCtr="0">
            <a:noAutofit/>
          </a:bodyPr>
          <a:lstStyle/>
          <a:p>
            <a:pPr defTabSz="914377">
              <a:lnSpc>
                <a:spcPct val="90000"/>
              </a:lnSpc>
              <a:buClr>
                <a:srgbClr val="757070"/>
              </a:buClr>
              <a:buSzPct val="25000"/>
            </a:pPr>
            <a:r>
              <a:rPr lang="en" sz="4000" b="1" dirty="0">
                <a:solidFill>
                  <a:schemeClr val="accent1"/>
                </a:solidFill>
                <a:latin typeface="Calibri"/>
                <a:ea typeface="Calibri"/>
                <a:cs typeface="Calibri"/>
                <a:sym typeface="Calibri"/>
              </a:rPr>
              <a:t>STUDENT RESOURCE PORTAL</a:t>
            </a:r>
          </a:p>
          <a:p>
            <a:pPr defTabSz="914377">
              <a:lnSpc>
                <a:spcPct val="90000"/>
              </a:lnSpc>
              <a:buClr>
                <a:srgbClr val="757070"/>
              </a:buClr>
              <a:buSzPct val="25000"/>
            </a:pPr>
            <a:endParaRPr lang="en" sz="4000" b="1" dirty="0">
              <a:solidFill>
                <a:schemeClr val="accent1"/>
              </a:solidFill>
              <a:latin typeface="Calibri"/>
              <a:ea typeface="Calibri"/>
              <a:cs typeface="Calibri"/>
              <a:sym typeface="Calibri"/>
            </a:endParaRPr>
          </a:p>
          <a:p>
            <a:pPr defTabSz="914377">
              <a:lnSpc>
                <a:spcPct val="90000"/>
              </a:lnSpc>
              <a:buClr>
                <a:srgbClr val="757070"/>
              </a:buClr>
              <a:buSzPct val="25000"/>
            </a:pPr>
            <a:r>
              <a:rPr lang="en" sz="3000" b="1" dirty="0">
                <a:solidFill>
                  <a:schemeClr val="accent1"/>
                </a:solidFill>
                <a:latin typeface="Calibri"/>
                <a:ea typeface="Calibri"/>
                <a:cs typeface="Calibri"/>
                <a:sym typeface="Calibri"/>
              </a:rPr>
              <a:t>*</a:t>
            </a:r>
            <a:r>
              <a:rPr lang="en" sz="3000" b="1" i="1" dirty="0">
                <a:solidFill>
                  <a:schemeClr val="accent1"/>
                </a:solidFill>
                <a:latin typeface="Calibri"/>
                <a:ea typeface="Calibri"/>
                <a:cs typeface="Calibri"/>
                <a:sym typeface="Calibri"/>
              </a:rPr>
              <a:t>Find campus contact information here!</a:t>
            </a:r>
          </a:p>
        </p:txBody>
      </p:sp>
      <p:sp>
        <p:nvSpPr>
          <p:cNvPr id="902" name="Shape 902"/>
          <p:cNvSpPr txBox="1"/>
          <p:nvPr/>
        </p:nvSpPr>
        <p:spPr>
          <a:xfrm>
            <a:off x="0" y="218167"/>
            <a:ext cx="11003600" cy="769600"/>
          </a:xfrm>
          <a:prstGeom prst="rect">
            <a:avLst/>
          </a:prstGeom>
          <a:noFill/>
          <a:ln>
            <a:noFill/>
          </a:ln>
        </p:spPr>
        <p:txBody>
          <a:bodyPr lIns="91433" tIns="45700" rIns="91433" bIns="45700" anchor="t" anchorCtr="0">
            <a:noAutofit/>
          </a:bodyPr>
          <a:lstStyle/>
          <a:p>
            <a:pPr algn="ctr" defTabSz="914377">
              <a:buSzPct val="25000"/>
            </a:pPr>
            <a:r>
              <a:rPr lang="en" sz="4800" b="1" dirty="0">
                <a:latin typeface="+mj-lt"/>
                <a:ea typeface="Calibri"/>
                <a:cs typeface="Calibri"/>
                <a:sym typeface="Calibri"/>
              </a:rPr>
              <a:t>www.student.cacollegepathways.org</a:t>
            </a:r>
          </a:p>
        </p:txBody>
      </p:sp>
      <p:cxnSp>
        <p:nvCxnSpPr>
          <p:cNvPr id="903" name="Shape 903"/>
          <p:cNvCxnSpPr>
            <a:cxnSpLocks/>
          </p:cNvCxnSpPr>
          <p:nvPr/>
        </p:nvCxnSpPr>
        <p:spPr>
          <a:xfrm flipV="1">
            <a:off x="1335819" y="1028524"/>
            <a:ext cx="752724" cy="1001936"/>
          </a:xfrm>
          <a:prstGeom prst="straightConnector1">
            <a:avLst/>
          </a:prstGeom>
          <a:noFill/>
          <a:ln w="50800" cap="flat" cmpd="sng">
            <a:solidFill>
              <a:srgbClr val="FFC000"/>
            </a:solidFill>
            <a:prstDash val="solid"/>
            <a:round/>
            <a:headEnd type="none" w="med" len="med"/>
            <a:tailEnd type="triangle" w="lg" len="lg"/>
          </a:ln>
        </p:spPr>
      </p:cxnSp>
      <p:pic>
        <p:nvPicPr>
          <p:cNvPr id="904" name="Shape 9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46998" y="1332602"/>
            <a:ext cx="8513197" cy="5525399"/>
          </a:xfrm>
          <a:prstGeom prst="rect">
            <a:avLst/>
          </a:prstGeom>
          <a:noFill/>
          <a:ln>
            <a:noFill/>
          </a:ln>
        </p:spPr>
      </p:pic>
      <p:cxnSp>
        <p:nvCxnSpPr>
          <p:cNvPr id="9" name="Shape 903"/>
          <p:cNvCxnSpPr>
            <a:cxnSpLocks/>
          </p:cNvCxnSpPr>
          <p:nvPr/>
        </p:nvCxnSpPr>
        <p:spPr>
          <a:xfrm>
            <a:off x="2760242" y="3410453"/>
            <a:ext cx="3272148" cy="956433"/>
          </a:xfrm>
          <a:prstGeom prst="straightConnector1">
            <a:avLst/>
          </a:prstGeom>
          <a:noFill/>
          <a:ln w="50800" cap="flat" cmpd="sng">
            <a:solidFill>
              <a:srgbClr val="FFC000"/>
            </a:solidFill>
            <a:prstDash val="solid"/>
            <a:round/>
            <a:headEnd type="none" w="med" len="med"/>
            <a:tailEnd type="triangle" w="lg" len="lg"/>
          </a:ln>
        </p:spPr>
      </p:cxnSp>
    </p:spTree>
    <p:extLst>
      <p:ext uri="{BB962C8B-B14F-4D97-AF65-F5344CB8AC3E}">
        <p14:creationId xmlns:p14="http://schemas.microsoft.com/office/powerpoint/2010/main" val="2592052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247975" y="286600"/>
            <a:ext cx="6603127" cy="1591200"/>
          </a:xfrm>
          <a:prstGeom prst="rect">
            <a:avLst/>
          </a:prstGeom>
        </p:spPr>
        <p:txBody>
          <a:bodyPr vert="horz" lIns="91433" tIns="91433" rIns="91433" bIns="91433" rtlCol="0" anchor="b" anchorCtr="0">
            <a:noAutofit/>
          </a:bodyPr>
          <a:lstStyle/>
          <a:p>
            <a:pPr>
              <a:spcBef>
                <a:spcPts val="0"/>
              </a:spcBef>
            </a:pPr>
            <a:r>
              <a:rPr lang="en" b="1" dirty="0"/>
              <a:t>Foster Youth Educational Planning Guide </a:t>
            </a:r>
          </a:p>
        </p:txBody>
      </p:sp>
      <p:sp>
        <p:nvSpPr>
          <p:cNvPr id="491" name="Shape 491"/>
          <p:cNvSpPr txBox="1">
            <a:spLocks noGrp="1"/>
          </p:cNvSpPr>
          <p:nvPr>
            <p:ph type="body" idx="1"/>
          </p:nvPr>
        </p:nvSpPr>
        <p:spPr>
          <a:xfrm>
            <a:off x="247973" y="2279252"/>
            <a:ext cx="6603128" cy="4675449"/>
          </a:xfrm>
          <a:prstGeom prst="rect">
            <a:avLst/>
          </a:prstGeom>
        </p:spPr>
        <p:txBody>
          <a:bodyPr vert="horz" lIns="91433" tIns="91433" rIns="91433" bIns="91433" rtlCol="0" anchor="t" anchorCtr="0">
            <a:noAutofit/>
          </a:bodyPr>
          <a:lstStyle/>
          <a:p>
            <a:pPr marL="100009" indent="0">
              <a:spcBef>
                <a:spcPts val="0"/>
              </a:spcBef>
              <a:buSzPct val="100000"/>
              <a:buNone/>
            </a:pPr>
            <a:r>
              <a:rPr lang="en" sz="3200" dirty="0"/>
              <a:t>Use the </a:t>
            </a:r>
            <a:r>
              <a:rPr lang="en" sz="3200" b="1" i="1" dirty="0">
                <a:solidFill>
                  <a:schemeClr val="accent6">
                    <a:lumMod val="75000"/>
                  </a:schemeClr>
                </a:solidFill>
              </a:rPr>
              <a:t>Foster Youth Educational Planning Guide</a:t>
            </a:r>
            <a:r>
              <a:rPr lang="en" sz="3200" i="1" dirty="0">
                <a:solidFill>
                  <a:schemeClr val="accent6">
                    <a:lumMod val="75000"/>
                  </a:schemeClr>
                </a:solidFill>
              </a:rPr>
              <a:t> </a:t>
            </a:r>
            <a:r>
              <a:rPr lang="en" sz="3200" dirty="0"/>
              <a:t>for step-by-step information on how to prepare and apply to college</a:t>
            </a:r>
          </a:p>
          <a:p>
            <a:pPr marL="342891" indent="-242882">
              <a:spcBef>
                <a:spcPts val="0"/>
              </a:spcBef>
              <a:buSzPct val="100000"/>
            </a:pPr>
            <a:endParaRPr lang="en" sz="3200" dirty="0"/>
          </a:p>
          <a:p>
            <a:pPr marL="100009" indent="0">
              <a:spcBef>
                <a:spcPts val="0"/>
              </a:spcBef>
              <a:buSzPct val="100000"/>
              <a:buNone/>
            </a:pPr>
            <a:r>
              <a:rPr lang="en" sz="3200" dirty="0"/>
              <a:t>Available for FREE at: </a:t>
            </a:r>
            <a:r>
              <a:rPr lang="en-US" sz="3200" dirty="0">
                <a:hlinkClick r:id="rId3"/>
              </a:rPr>
              <a:t>www.jbay.org/fy-ed-planning-guide</a:t>
            </a:r>
            <a:endParaRPr lang="en-US" sz="3200" dirty="0"/>
          </a:p>
          <a:p>
            <a:pPr marL="100009" indent="0">
              <a:spcBef>
                <a:spcPts val="0"/>
              </a:spcBef>
              <a:buSzPct val="100000"/>
              <a:buNone/>
            </a:pPr>
            <a:endParaRPr lang="en-US" sz="3200" b="1" dirty="0"/>
          </a:p>
          <a:p>
            <a:pPr marL="100009" indent="0">
              <a:spcBef>
                <a:spcPts val="0"/>
              </a:spcBef>
              <a:buSzPct val="100000"/>
              <a:buNone/>
            </a:pPr>
            <a:endParaRPr lang="en" sz="3200" b="1" dirty="0"/>
          </a:p>
        </p:txBody>
      </p:sp>
      <p:pic>
        <p:nvPicPr>
          <p:cNvPr id="492" name="Shape 492" descr="Screen Shot 2017-06-06 at 4.09.42 PM.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851102" y="147037"/>
            <a:ext cx="5288765" cy="6668099"/>
          </a:xfrm>
          <a:prstGeom prst="rect">
            <a:avLst/>
          </a:prstGeom>
          <a:noFill/>
          <a:ln>
            <a:noFill/>
          </a:ln>
        </p:spPr>
      </p:pic>
    </p:spTree>
    <p:extLst>
      <p:ext uri="{BB962C8B-B14F-4D97-AF65-F5344CB8AC3E}">
        <p14:creationId xmlns:p14="http://schemas.microsoft.com/office/powerpoint/2010/main" val="649750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orient="vert" idx="4294967295"/>
          </p:nvPr>
        </p:nvSpPr>
        <p:spPr>
          <a:xfrm>
            <a:off x="0" y="120650"/>
            <a:ext cx="6262688" cy="6074410"/>
          </a:xfrm>
        </p:spPr>
        <p:txBody>
          <a:bodyPr anchor="b">
            <a:normAutofit fontScale="90000"/>
          </a:bodyPr>
          <a:lstStyle/>
          <a:p>
            <a:pPr algn="ctr"/>
            <a:r>
              <a:rPr lang="en-US" sz="5000" b="1" dirty="0">
                <a:cs typeface="Arial" panose="020B0604020202020204" pitchFamily="34" charset="0"/>
              </a:rPr>
              <a:t>Financial Aid Guide for California Foster Youth</a:t>
            </a:r>
            <a:br>
              <a:rPr lang="en-US" sz="5000" b="1" dirty="0">
                <a:solidFill>
                  <a:schemeClr val="bg1">
                    <a:lumMod val="50000"/>
                  </a:schemeClr>
                </a:solidFill>
                <a:cs typeface="Arial" panose="020B0604020202020204" pitchFamily="34" charset="0"/>
              </a:rPr>
            </a:br>
            <a:br>
              <a:rPr lang="en-US" sz="2800" dirty="0">
                <a:solidFill>
                  <a:schemeClr val="bg1">
                    <a:lumMod val="50000"/>
                  </a:schemeClr>
                </a:solidFill>
                <a:cs typeface="Arial" panose="020B0604020202020204" pitchFamily="34" charset="0"/>
              </a:rPr>
            </a:br>
            <a:r>
              <a:rPr lang="en-US" sz="2800" dirty="0">
                <a:cs typeface="Arial" panose="020B0604020202020204" pitchFamily="34" charset="0"/>
              </a:rPr>
              <a:t>Available in English and Spanish! </a:t>
            </a:r>
            <a:br>
              <a:rPr lang="en-US" sz="2800" dirty="0">
                <a:cs typeface="Arial" panose="020B0604020202020204" pitchFamily="34" charset="0"/>
              </a:rPr>
            </a:br>
            <a:br>
              <a:rPr lang="en-US" sz="2800" dirty="0">
                <a:cs typeface="Arial" panose="020B0604020202020204" pitchFamily="34" charset="0"/>
              </a:rPr>
            </a:br>
            <a:r>
              <a:rPr lang="en-US" sz="2800" dirty="0">
                <a:cs typeface="Arial" panose="020B0604020202020204" pitchFamily="34" charset="0"/>
              </a:rPr>
              <a:t>Can be found at: </a:t>
            </a:r>
            <a:br>
              <a:rPr lang="en-US" sz="2800" dirty="0">
                <a:cs typeface="Arial" panose="020B0604020202020204" pitchFamily="34" charset="0"/>
              </a:rPr>
            </a:br>
            <a:br>
              <a:rPr lang="en-US" sz="2800" dirty="0">
                <a:cs typeface="Arial" panose="020B0604020202020204" pitchFamily="34" charset="0"/>
              </a:rPr>
            </a:br>
            <a:r>
              <a:rPr lang="en-US" sz="2800" b="1" dirty="0">
                <a:hlinkClick r:id="rId3"/>
              </a:rPr>
              <a:t>www.jbay.org/ca-fy-financial-aid-guide/</a:t>
            </a:r>
            <a:br>
              <a:rPr lang="en-US" sz="2800" dirty="0">
                <a:cs typeface="Arial" panose="020B0604020202020204" pitchFamily="34" charset="0"/>
              </a:rPr>
            </a:br>
            <a:br>
              <a:rPr lang="en-US" sz="2800" dirty="0">
                <a:cs typeface="Arial" panose="020B0604020202020204" pitchFamily="34" charset="0"/>
              </a:rPr>
            </a:br>
            <a:r>
              <a:rPr lang="en-US" sz="2800" dirty="0">
                <a:cs typeface="Arial" panose="020B0604020202020204" pitchFamily="34" charset="0"/>
              </a:rPr>
              <a:t>cacollegepathways.org/financial-aid</a:t>
            </a:r>
            <a:br>
              <a:rPr lang="en-US" sz="2800" dirty="0">
                <a:cs typeface="Arial" panose="020B0604020202020204" pitchFamily="34" charset="0"/>
              </a:rPr>
            </a:br>
            <a:br>
              <a:rPr lang="en-US" sz="2800" dirty="0">
                <a:cs typeface="Arial" panose="020B0604020202020204" pitchFamily="34" charset="0"/>
              </a:rPr>
            </a:br>
            <a:r>
              <a:rPr lang="en-US" sz="2800" dirty="0">
                <a:cs typeface="Arial" panose="020B0604020202020204" pitchFamily="34" charset="0"/>
              </a:rPr>
              <a:t>student.cacollegepathways.org/financial-aid</a:t>
            </a:r>
            <a:br>
              <a:rPr lang="en-US" dirty="0">
                <a:solidFill>
                  <a:schemeClr val="bg1">
                    <a:lumMod val="50000"/>
                  </a:schemeClr>
                </a:solidFill>
              </a:rPr>
            </a:br>
            <a:br>
              <a:rPr lang="en-US" dirty="0">
                <a:solidFill>
                  <a:schemeClr val="bg1">
                    <a:lumMod val="50000"/>
                  </a:schemeClr>
                </a:solidFill>
              </a:rPr>
            </a:br>
            <a:endParaRPr lang="en-US" b="1" i="1" dirty="0">
              <a:latin typeface="+mn-lt"/>
              <a:cs typeface="Arial" panose="020B0604020202020204" pitchFamily="34" charset="0"/>
            </a:endParaRPr>
          </a:p>
        </p:txBody>
      </p:sp>
      <p:cxnSp>
        <p:nvCxnSpPr>
          <p:cNvPr id="6" name="Straight Connector 5"/>
          <p:cNvCxnSpPr/>
          <p:nvPr/>
        </p:nvCxnSpPr>
        <p:spPr>
          <a:xfrm>
            <a:off x="238540" y="1683026"/>
            <a:ext cx="5724939"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1F00BD6-AA52-0F4B-8887-2C737B8DFB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5563" y="0"/>
            <a:ext cx="5326437" cy="6858000"/>
          </a:xfrm>
          <a:prstGeom prst="rect">
            <a:avLst/>
          </a:prstGeom>
        </p:spPr>
      </p:pic>
    </p:spTree>
    <p:extLst>
      <p:ext uri="{BB962C8B-B14F-4D97-AF65-F5344CB8AC3E}">
        <p14:creationId xmlns:p14="http://schemas.microsoft.com/office/powerpoint/2010/main" val="337747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idx="4294967295"/>
          </p:nvPr>
        </p:nvSpPr>
        <p:spPr>
          <a:xfrm>
            <a:off x="1176287" y="512251"/>
            <a:ext cx="10447867" cy="929216"/>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b="1" dirty="0"/>
              <a:t>College Aspirations vs. College Realities</a:t>
            </a:r>
          </a:p>
        </p:txBody>
      </p:sp>
      <p:grpSp>
        <p:nvGrpSpPr>
          <p:cNvPr id="3" name="Group 2"/>
          <p:cNvGrpSpPr/>
          <p:nvPr/>
        </p:nvGrpSpPr>
        <p:grpSpPr>
          <a:xfrm>
            <a:off x="2065117" y="3057654"/>
            <a:ext cx="10039271" cy="972132"/>
            <a:chOff x="1548837" y="2293240"/>
            <a:chExt cx="7529453" cy="729099"/>
          </a:xfrm>
        </p:grpSpPr>
        <p:pic>
          <p:nvPicPr>
            <p:cNvPr id="9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49358" y="23283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45607" y="23146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49879" y="23222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837" y="23283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6790" y="23214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33039" y="230779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37311" y="23154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36269" y="23214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46128" y="23214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3842" y="23146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10091" y="230095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14363" y="23085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3321" y="23146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23180" y="23146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1274" y="230779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7523" y="229411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1795" y="23017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0753" y="230779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0612" y="230779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8033" y="2306928"/>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84282" y="229324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8554" y="23008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87512" y="2306928"/>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97371" y="2306928"/>
              <a:ext cx="694008" cy="694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p:cNvGrpSpPr/>
          <p:nvPr/>
        </p:nvGrpSpPr>
        <p:grpSpPr>
          <a:xfrm>
            <a:off x="2065117" y="4167846"/>
            <a:ext cx="10039271" cy="972132"/>
            <a:chOff x="350926" y="1347072"/>
            <a:chExt cx="7529453" cy="729099"/>
          </a:xfrm>
        </p:grpSpPr>
        <p:pic>
          <p:nvPicPr>
            <p:cNvPr id="12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447"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7696"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1968" y="13760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926" y="13821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8879"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35128"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39400" y="13692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8358"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48217" y="137531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931"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2180" y="135478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6452" y="13624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5410"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25269" y="136847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3363"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9612" y="134794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3884" y="13555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2842"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2701" y="136163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90122"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86371" y="134707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0643" y="13546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9601" y="136076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9460" y="1360760"/>
              <a:ext cx="694008" cy="694008"/>
            </a:xfrm>
            <a:prstGeom prst="rect">
              <a:avLst/>
            </a:prstGeom>
            <a:noFill/>
            <a:extLst>
              <a:ext uri="{909E8E84-426E-40DD-AFC4-6F175D3DCCD1}">
                <a14:hiddenFill xmlns:a14="http://schemas.microsoft.com/office/drawing/2010/main">
                  <a:solidFill>
                    <a:srgbClr val="FFFFFF"/>
                  </a:solidFill>
                </a14:hiddenFill>
              </a:ext>
            </a:extLst>
          </p:spPr>
        </p:pic>
      </p:grpSp>
      <p:pic>
        <p:nvPicPr>
          <p:cNvPr id="146"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7392" y="532147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52391" y="530322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58087" y="531338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62641" y="5329570"/>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40635" y="531235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35633" y="529410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1329" y="530426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40500" y="5321479"/>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Image result for person icon"/>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15845" y="5302194"/>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10037" y="530322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05036" y="5284977"/>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0732" y="5295137"/>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9343" y="530322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22488" y="5303228"/>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93280" y="529410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88279" y="5275852"/>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3975" y="5286012"/>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92585" y="529410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05731" y="5294103"/>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75625" y="529294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170624" y="527469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76320" y="528485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74931" y="5292941"/>
            <a:ext cx="925344" cy="925344"/>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88076" y="5292941"/>
            <a:ext cx="925344" cy="925344"/>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213117" y="2785717"/>
            <a:ext cx="1860065" cy="1682640"/>
          </a:xfrm>
          <a:prstGeom prst="rect">
            <a:avLst/>
          </a:prstGeom>
          <a:noFill/>
        </p:spPr>
        <p:txBody>
          <a:bodyPr wrap="square" rtlCol="0">
            <a:spAutoFit/>
          </a:bodyPr>
          <a:lstStyle/>
          <a:p>
            <a:pPr algn="ctr"/>
            <a:r>
              <a:rPr lang="en-US" sz="5000" b="1" dirty="0">
                <a:solidFill>
                  <a:schemeClr val="accent1"/>
                </a:solidFill>
                <a:latin typeface="Century Gothic" panose="020B0502020202020204" pitchFamily="34" charset="0"/>
              </a:rPr>
              <a:t>8% </a:t>
            </a:r>
            <a:r>
              <a:rPr lang="en-US" sz="2667" dirty="0">
                <a:latin typeface="Century Gothic" panose="020B0502020202020204" pitchFamily="34" charset="0"/>
              </a:rPr>
              <a:t>complete a degree</a:t>
            </a:r>
          </a:p>
        </p:txBody>
      </p:sp>
      <p:grpSp>
        <p:nvGrpSpPr>
          <p:cNvPr id="4" name="Group 3"/>
          <p:cNvGrpSpPr/>
          <p:nvPr/>
        </p:nvGrpSpPr>
        <p:grpSpPr>
          <a:xfrm>
            <a:off x="2073182" y="1958657"/>
            <a:ext cx="10039271" cy="972132"/>
            <a:chOff x="2073182" y="1958657"/>
            <a:chExt cx="10039271" cy="972132"/>
          </a:xfrm>
        </p:grpSpPr>
        <p:grpSp>
          <p:nvGrpSpPr>
            <p:cNvPr id="2" name="Group 1"/>
            <p:cNvGrpSpPr/>
            <p:nvPr/>
          </p:nvGrpSpPr>
          <p:grpSpPr>
            <a:xfrm>
              <a:off x="2073182" y="1958657"/>
              <a:ext cx="10039271" cy="972132"/>
              <a:chOff x="1554886" y="1468992"/>
              <a:chExt cx="7529453" cy="729099"/>
            </a:xfrm>
          </p:grpSpPr>
          <p:pic>
            <p:nvPicPr>
              <p:cNvPr id="4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5407" y="15040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1656"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55928" y="149801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4886" y="15040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42839"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39088"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3360" y="149117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2318"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2177" y="1497239"/>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9891"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16140" y="147670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20412" y="1484327"/>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9370"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29229" y="1490395"/>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7323"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03572" y="146986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7844" y="1477483"/>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6802"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6661" y="1483551"/>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94082" y="148268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90331" y="1468992"/>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93561" y="1482680"/>
                <a:ext cx="694008" cy="69400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03420" y="1482680"/>
                <a:ext cx="694008" cy="694008"/>
              </a:xfrm>
              <a:prstGeom prst="rect">
                <a:avLst/>
              </a:prstGeom>
              <a:noFill/>
              <a:extLst>
                <a:ext uri="{909E8E84-426E-40DD-AFC4-6F175D3DCCD1}">
                  <a14:hiddenFill xmlns:a14="http://schemas.microsoft.com/office/drawing/2010/main">
                    <a:solidFill>
                      <a:srgbClr val="FFFFFF"/>
                    </a:solidFill>
                  </a14:hiddenFill>
                </a:ext>
              </a:extLst>
            </p:spPr>
          </p:pic>
        </p:grpSp>
        <p:pic>
          <p:nvPicPr>
            <p:cNvPr id="145" name="Picture 2" descr="Image result for person icon"/>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799357" y="1979104"/>
              <a:ext cx="925344" cy="925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8430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442" y="365125"/>
            <a:ext cx="11185358" cy="1325563"/>
          </a:xfrm>
        </p:spPr>
        <p:txBody>
          <a:bodyPr anchor="b">
            <a:normAutofit/>
          </a:bodyPr>
          <a:lstStyle/>
          <a:p>
            <a:r>
              <a:rPr lang="en-US" b="1" dirty="0">
                <a:cs typeface="Arial" panose="020B0604020202020204" pitchFamily="34" charset="0"/>
              </a:rPr>
              <a:t>Visual FAFSA Guide </a:t>
            </a:r>
            <a:endParaRPr lang="en-US" b="1" dirty="0">
              <a:latin typeface="+mn-lt"/>
              <a:cs typeface="Arial" panose="020B0604020202020204" pitchFamily="34" charset="0"/>
            </a:endParaRPr>
          </a:p>
        </p:txBody>
      </p:sp>
      <p:sp>
        <p:nvSpPr>
          <p:cNvPr id="9" name="Content Placeholder 8"/>
          <p:cNvSpPr>
            <a:spLocks noGrp="1"/>
          </p:cNvSpPr>
          <p:nvPr>
            <p:ph idx="1"/>
          </p:nvPr>
        </p:nvSpPr>
        <p:spPr>
          <a:xfrm>
            <a:off x="168442" y="1825625"/>
            <a:ext cx="5188115" cy="4351338"/>
          </a:xfrm>
        </p:spPr>
        <p:txBody>
          <a:bodyPr>
            <a:normAutofit lnSpcReduction="10000"/>
          </a:bodyPr>
          <a:lstStyle/>
          <a:p>
            <a:pPr marL="0" indent="0">
              <a:buNone/>
            </a:pPr>
            <a:r>
              <a:rPr lang="en-US" b="1" dirty="0">
                <a:cs typeface="Arial" panose="020B0604020202020204" pitchFamily="34" charset="0"/>
              </a:rPr>
              <a:t>Can be found at: </a:t>
            </a:r>
            <a:br>
              <a:rPr lang="en-US" b="1" dirty="0">
                <a:cs typeface="Arial" panose="020B0604020202020204" pitchFamily="34" charset="0"/>
              </a:rPr>
            </a:br>
            <a:endParaRPr lang="en-US" b="1" dirty="0">
              <a:cs typeface="Arial" panose="020B0604020202020204" pitchFamily="34" charset="0"/>
            </a:endParaRPr>
          </a:p>
          <a:p>
            <a:pPr marL="0" indent="0">
              <a:buNone/>
            </a:pPr>
            <a:r>
              <a:rPr lang="en-US" dirty="0">
                <a:hlinkClick r:id="rId3"/>
              </a:rPr>
              <a:t>www.jbay.org/ca-fy-financial-aid-guide/</a:t>
            </a:r>
            <a:br>
              <a:rPr lang="en-US" b="1" dirty="0">
                <a:cs typeface="Arial" panose="020B0604020202020204" pitchFamily="34" charset="0"/>
              </a:rPr>
            </a:br>
            <a:br>
              <a:rPr lang="en-US" b="1" dirty="0">
                <a:cs typeface="Arial" panose="020B0604020202020204" pitchFamily="34" charset="0"/>
              </a:rPr>
            </a:br>
            <a:r>
              <a:rPr lang="en-US" b="1" dirty="0">
                <a:cs typeface="Arial" panose="020B0604020202020204" pitchFamily="34" charset="0"/>
              </a:rPr>
              <a:t>cacollegepathways.org/financial-aid</a:t>
            </a:r>
            <a:br>
              <a:rPr lang="en-US" b="1" dirty="0">
                <a:cs typeface="Arial" panose="020B0604020202020204" pitchFamily="34" charset="0"/>
              </a:rPr>
            </a:br>
            <a:br>
              <a:rPr lang="en-US" b="1" dirty="0">
                <a:cs typeface="Arial" panose="020B0604020202020204" pitchFamily="34" charset="0"/>
              </a:rPr>
            </a:br>
            <a:r>
              <a:rPr lang="en-US" b="1" dirty="0">
                <a:cs typeface="Arial" panose="020B0604020202020204" pitchFamily="34" charset="0"/>
              </a:rPr>
              <a:t>student.cacollegepathways.org/financial-aid</a:t>
            </a:r>
            <a:br>
              <a:rPr lang="en-US" dirty="0">
                <a:solidFill>
                  <a:schemeClr val="bg1">
                    <a:lumMod val="50000"/>
                  </a:schemeClr>
                </a:solidFill>
              </a:rPr>
            </a:br>
            <a:endParaRPr lang="en-US" dirty="0"/>
          </a:p>
        </p:txBody>
      </p:sp>
      <p:pic>
        <p:nvPicPr>
          <p:cNvPr id="4" name="Picture 3">
            <a:extLst>
              <a:ext uri="{FF2B5EF4-FFF2-40B4-BE49-F238E27FC236}">
                <a16:creationId xmlns:a16="http://schemas.microsoft.com/office/drawing/2014/main" id="{2503FCB1-DFA2-9848-A831-28E99E3D52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9546" y="1973179"/>
            <a:ext cx="6862453" cy="3849669"/>
          </a:xfrm>
          <a:prstGeom prst="rect">
            <a:avLst/>
          </a:prstGeom>
        </p:spPr>
      </p:pic>
    </p:spTree>
    <p:extLst>
      <p:ext uri="{BB962C8B-B14F-4D97-AF65-F5344CB8AC3E}">
        <p14:creationId xmlns:p14="http://schemas.microsoft.com/office/powerpoint/2010/main" val="3600620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Question &amp; Answer</a:t>
            </a:r>
          </a:p>
        </p:txBody>
      </p:sp>
      <p:pic>
        <p:nvPicPr>
          <p:cNvPr id="4" name="Picture 3"/>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3505200" y="467032"/>
            <a:ext cx="4876800" cy="2743200"/>
          </a:xfrm>
          <a:prstGeom prst="rect">
            <a:avLst/>
          </a:prstGeom>
        </p:spPr>
      </p:pic>
      <p:sp>
        <p:nvSpPr>
          <p:cNvPr id="6" name="Text Placeholder 5">
            <a:extLst>
              <a:ext uri="{FF2B5EF4-FFF2-40B4-BE49-F238E27FC236}">
                <a16:creationId xmlns:a16="http://schemas.microsoft.com/office/drawing/2014/main" id="{E5F9D0E9-D9F2-2243-9AE2-4397EF83BF71}"/>
              </a:ext>
            </a:extLst>
          </p:cNvPr>
          <p:cNvSpPr>
            <a:spLocks noGrp="1"/>
          </p:cNvSpPr>
          <p:nvPr>
            <p:ph type="body" idx="1"/>
          </p:nvPr>
        </p:nvSpPr>
        <p:spPr>
          <a:xfrm>
            <a:off x="831850" y="5029200"/>
            <a:ext cx="10515600" cy="1033462"/>
          </a:xfrm>
        </p:spPr>
        <p:txBody>
          <a:bodyPr/>
          <a:lstStyle/>
          <a:p>
            <a:pPr algn="ctr"/>
            <a:r>
              <a:rPr lang="en-US" dirty="0">
                <a:solidFill>
                  <a:schemeClr val="tx1"/>
                </a:solidFill>
              </a:rPr>
              <a:t>Jessica Petrass, LCSW</a:t>
            </a:r>
          </a:p>
          <a:p>
            <a:pPr algn="ctr"/>
            <a:r>
              <a:rPr lang="en-US" dirty="0">
                <a:hlinkClick r:id="rId4"/>
              </a:rPr>
              <a:t>jessica@jbay.org</a:t>
            </a:r>
            <a:r>
              <a:rPr lang="en-US" dirty="0"/>
              <a:t> </a:t>
            </a:r>
          </a:p>
        </p:txBody>
      </p:sp>
    </p:spTree>
    <p:extLst>
      <p:ext uri="{BB962C8B-B14F-4D97-AF65-F5344CB8AC3E}">
        <p14:creationId xmlns:p14="http://schemas.microsoft.com/office/powerpoint/2010/main" val="83095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C926-E62A-EB42-A2B3-55FCED72026F}"/>
              </a:ext>
            </a:extLst>
          </p:cNvPr>
          <p:cNvSpPr>
            <a:spLocks noGrp="1"/>
          </p:cNvSpPr>
          <p:nvPr>
            <p:ph type="title"/>
          </p:nvPr>
        </p:nvSpPr>
        <p:spPr/>
        <p:txBody>
          <a:bodyPr/>
          <a:lstStyle/>
          <a:p>
            <a:r>
              <a:rPr lang="en-US" b="1" dirty="0"/>
              <a:t>Frequent Changes in Schools</a:t>
            </a:r>
          </a:p>
        </p:txBody>
      </p:sp>
      <p:graphicFrame>
        <p:nvGraphicFramePr>
          <p:cNvPr id="4" name="Content Placeholder 3">
            <a:extLst>
              <a:ext uri="{FF2B5EF4-FFF2-40B4-BE49-F238E27FC236}">
                <a16:creationId xmlns:a16="http://schemas.microsoft.com/office/drawing/2014/main" id="{6AB5BBD5-71C4-204F-9691-84664E1768EF}"/>
              </a:ext>
            </a:extLst>
          </p:cNvPr>
          <p:cNvGraphicFramePr>
            <a:graphicFrameLocks noGrp="1"/>
          </p:cNvGraphicFramePr>
          <p:nvPr>
            <p:ph idx="1"/>
          </p:nvPr>
        </p:nvGraphicFramePr>
        <p:xfrm>
          <a:off x="4762932" y="1825625"/>
          <a:ext cx="44719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2867DBD-4E25-184B-85BA-1E4C14C8F541}"/>
              </a:ext>
            </a:extLst>
          </p:cNvPr>
          <p:cNvGrpSpPr/>
          <p:nvPr/>
        </p:nvGrpSpPr>
        <p:grpSpPr>
          <a:xfrm>
            <a:off x="384462" y="1825625"/>
            <a:ext cx="4253645" cy="3646488"/>
            <a:chOff x="3198516" y="1980"/>
            <a:chExt cx="1830474" cy="915237"/>
          </a:xfrm>
        </p:grpSpPr>
        <p:sp>
          <p:nvSpPr>
            <p:cNvPr id="6" name="Rounded Rectangle 5">
              <a:extLst>
                <a:ext uri="{FF2B5EF4-FFF2-40B4-BE49-F238E27FC236}">
                  <a16:creationId xmlns:a16="http://schemas.microsoft.com/office/drawing/2014/main" id="{EEA927CC-8CF2-324C-A900-2570B76C4F42}"/>
                </a:ext>
              </a:extLst>
            </p:cNvPr>
            <p:cNvSpPr/>
            <p:nvPr/>
          </p:nvSpPr>
          <p:spPr>
            <a:xfrm>
              <a:off x="3198516" y="1980"/>
              <a:ext cx="1830474" cy="9152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D97AA86A-53B7-8545-A814-3436857FDBB6}"/>
                </a:ext>
              </a:extLst>
            </p:cNvPr>
            <p:cNvSpPr txBox="1"/>
            <p:nvPr/>
          </p:nvSpPr>
          <p:spPr>
            <a:xfrm>
              <a:off x="3225321" y="23158"/>
              <a:ext cx="1776862" cy="861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marL="0" lvl="0" indent="0" algn="ctr" defTabSz="577850">
                <a:spcBef>
                  <a:spcPct val="0"/>
                </a:spcBef>
                <a:buNone/>
              </a:pPr>
              <a:r>
                <a:rPr lang="en-US" sz="3200" kern="1200" dirty="0">
                  <a:latin typeface="Century Gothic" panose="020B0502020202020204" pitchFamily="34" charset="0"/>
                </a:rPr>
                <a:t>Foster youth are </a:t>
              </a:r>
            </a:p>
            <a:p>
              <a:pPr marL="0" lvl="0" indent="0" algn="ctr" defTabSz="577850">
                <a:spcBef>
                  <a:spcPct val="0"/>
                </a:spcBef>
                <a:buNone/>
              </a:pPr>
              <a:r>
                <a:rPr lang="en-US" sz="3200" b="1" u="sng" kern="1200" dirty="0">
                  <a:latin typeface="Century Gothic" panose="020B0502020202020204" pitchFamily="34" charset="0"/>
                </a:rPr>
                <a:t>4 times</a:t>
              </a:r>
              <a:r>
                <a:rPr lang="en-US" sz="3200" b="1" kern="1200" dirty="0">
                  <a:latin typeface="Century Gothic" panose="020B0502020202020204" pitchFamily="34" charset="0"/>
                </a:rPr>
                <a:t> </a:t>
              </a:r>
              <a:r>
                <a:rPr lang="en-US" sz="3200" kern="1200" dirty="0">
                  <a:latin typeface="Century Gothic" panose="020B0502020202020204" pitchFamily="34" charset="0"/>
                </a:rPr>
                <a:t>more likely than their peers to change schools in a given school year </a:t>
              </a:r>
            </a:p>
          </p:txBody>
        </p:sp>
      </p:grpSp>
      <p:grpSp>
        <p:nvGrpSpPr>
          <p:cNvPr id="8" name="Group 7">
            <a:extLst>
              <a:ext uri="{FF2B5EF4-FFF2-40B4-BE49-F238E27FC236}">
                <a16:creationId xmlns:a16="http://schemas.microsoft.com/office/drawing/2014/main" id="{8085B99D-7F1F-D444-A006-2B85878F0D3B}"/>
              </a:ext>
            </a:extLst>
          </p:cNvPr>
          <p:cNvGrpSpPr/>
          <p:nvPr/>
        </p:nvGrpSpPr>
        <p:grpSpPr>
          <a:xfrm>
            <a:off x="5862450" y="1553609"/>
            <a:ext cx="5829300" cy="4926702"/>
            <a:chOff x="0" y="0"/>
            <a:chExt cx="4471987" cy="4351338"/>
          </a:xfrm>
        </p:grpSpPr>
        <p:sp>
          <p:nvSpPr>
            <p:cNvPr id="18" name="Rounded Rectangle 17">
              <a:extLst>
                <a:ext uri="{FF2B5EF4-FFF2-40B4-BE49-F238E27FC236}">
                  <a16:creationId xmlns:a16="http://schemas.microsoft.com/office/drawing/2014/main" id="{5CF76697-8690-744D-A114-E853D97AC7C9}"/>
                </a:ext>
              </a:extLst>
            </p:cNvPr>
            <p:cNvSpPr/>
            <p:nvPr/>
          </p:nvSpPr>
          <p:spPr>
            <a:xfrm>
              <a:off x="0" y="0"/>
              <a:ext cx="4471987" cy="435133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Rounded Rectangle 4">
              <a:extLst>
                <a:ext uri="{FF2B5EF4-FFF2-40B4-BE49-F238E27FC236}">
                  <a16:creationId xmlns:a16="http://schemas.microsoft.com/office/drawing/2014/main" id="{C13B5D84-8FD0-0C4F-8688-5FEC02310C54}"/>
                </a:ext>
              </a:extLst>
            </p:cNvPr>
            <p:cNvSpPr txBox="1"/>
            <p:nvPr/>
          </p:nvSpPr>
          <p:spPr>
            <a:xfrm>
              <a:off x="0" y="52671"/>
              <a:ext cx="4471987" cy="6982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000" kern="1200" dirty="0"/>
                <a:t>This may lead students to:</a:t>
              </a:r>
            </a:p>
          </p:txBody>
        </p:sp>
      </p:grpSp>
      <p:grpSp>
        <p:nvGrpSpPr>
          <p:cNvPr id="9" name="Group 8">
            <a:extLst>
              <a:ext uri="{FF2B5EF4-FFF2-40B4-BE49-F238E27FC236}">
                <a16:creationId xmlns:a16="http://schemas.microsoft.com/office/drawing/2014/main" id="{EAF4D6F7-C02A-3D41-A633-3159C7147E3A}"/>
              </a:ext>
            </a:extLst>
          </p:cNvPr>
          <p:cNvGrpSpPr/>
          <p:nvPr/>
        </p:nvGrpSpPr>
        <p:grpSpPr>
          <a:xfrm>
            <a:off x="6162486" y="2462267"/>
            <a:ext cx="5193176" cy="854863"/>
            <a:chOff x="447198" y="1305773"/>
            <a:chExt cx="3577589" cy="854863"/>
          </a:xfrm>
        </p:grpSpPr>
        <p:sp>
          <p:nvSpPr>
            <p:cNvPr id="16" name="Rounded Rectangle 15">
              <a:extLst>
                <a:ext uri="{FF2B5EF4-FFF2-40B4-BE49-F238E27FC236}">
                  <a16:creationId xmlns:a16="http://schemas.microsoft.com/office/drawing/2014/main" id="{F2C1BF54-D889-A04E-9380-FE5848F42DD7}"/>
                </a:ext>
              </a:extLst>
            </p:cNvPr>
            <p:cNvSpPr/>
            <p:nvPr/>
          </p:nvSpPr>
          <p:spPr>
            <a:xfrm>
              <a:off x="447198" y="1305773"/>
              <a:ext cx="3577589" cy="8548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6">
              <a:extLst>
                <a:ext uri="{FF2B5EF4-FFF2-40B4-BE49-F238E27FC236}">
                  <a16:creationId xmlns:a16="http://schemas.microsoft.com/office/drawing/2014/main" id="{E95BCD6F-3426-6F46-ABF0-06F3EF90F9CB}"/>
                </a:ext>
              </a:extLst>
            </p:cNvPr>
            <p:cNvSpPr txBox="1"/>
            <p:nvPr/>
          </p:nvSpPr>
          <p:spPr>
            <a:xfrm>
              <a:off x="472236" y="1330811"/>
              <a:ext cx="3527513" cy="804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2800" kern="1200" dirty="0"/>
                <a:t>Fall behind </a:t>
              </a:r>
              <a:r>
                <a:rPr lang="en-US" sz="2800" dirty="0"/>
                <a:t>with course material</a:t>
              </a:r>
              <a:endParaRPr lang="en-US" sz="2800" kern="1200" dirty="0"/>
            </a:p>
          </p:txBody>
        </p:sp>
      </p:grpSp>
      <p:grpSp>
        <p:nvGrpSpPr>
          <p:cNvPr id="10" name="Group 9">
            <a:extLst>
              <a:ext uri="{FF2B5EF4-FFF2-40B4-BE49-F238E27FC236}">
                <a16:creationId xmlns:a16="http://schemas.microsoft.com/office/drawing/2014/main" id="{F470EA57-9FCA-FB4D-B14E-38631B506735}"/>
              </a:ext>
            </a:extLst>
          </p:cNvPr>
          <p:cNvGrpSpPr/>
          <p:nvPr/>
        </p:nvGrpSpPr>
        <p:grpSpPr>
          <a:xfrm>
            <a:off x="6162487" y="3450088"/>
            <a:ext cx="5229224" cy="854863"/>
            <a:chOff x="447198" y="2292154"/>
            <a:chExt cx="3577589" cy="854863"/>
          </a:xfrm>
        </p:grpSpPr>
        <p:sp>
          <p:nvSpPr>
            <p:cNvPr id="14" name="Rounded Rectangle 13">
              <a:extLst>
                <a:ext uri="{FF2B5EF4-FFF2-40B4-BE49-F238E27FC236}">
                  <a16:creationId xmlns:a16="http://schemas.microsoft.com/office/drawing/2014/main" id="{655413D6-DE0F-C446-A1CE-59DD3E7D1C83}"/>
                </a:ext>
              </a:extLst>
            </p:cNvPr>
            <p:cNvSpPr/>
            <p:nvPr/>
          </p:nvSpPr>
          <p:spPr>
            <a:xfrm>
              <a:off x="447198" y="2292154"/>
              <a:ext cx="3577589" cy="8548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8">
              <a:extLst>
                <a:ext uri="{FF2B5EF4-FFF2-40B4-BE49-F238E27FC236}">
                  <a16:creationId xmlns:a16="http://schemas.microsoft.com/office/drawing/2014/main" id="{888E3C51-5DEA-5944-A7FF-93E99FFA705A}"/>
                </a:ext>
              </a:extLst>
            </p:cNvPr>
            <p:cNvSpPr txBox="1"/>
            <p:nvPr/>
          </p:nvSpPr>
          <p:spPr>
            <a:xfrm>
              <a:off x="472236" y="2317192"/>
              <a:ext cx="3527513" cy="804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2800" dirty="0"/>
                <a:t>Receive only partial credit from not finishing a full-term course</a:t>
              </a:r>
              <a:endParaRPr lang="en-US" sz="2800" kern="1200" dirty="0"/>
            </a:p>
          </p:txBody>
        </p:sp>
      </p:grpSp>
      <p:grpSp>
        <p:nvGrpSpPr>
          <p:cNvPr id="11" name="Group 10">
            <a:extLst>
              <a:ext uri="{FF2B5EF4-FFF2-40B4-BE49-F238E27FC236}">
                <a16:creationId xmlns:a16="http://schemas.microsoft.com/office/drawing/2014/main" id="{345A700C-D222-5E4F-90EA-05ACB70EDCD8}"/>
              </a:ext>
            </a:extLst>
          </p:cNvPr>
          <p:cNvGrpSpPr/>
          <p:nvPr/>
        </p:nvGrpSpPr>
        <p:grpSpPr>
          <a:xfrm>
            <a:off x="6162486" y="4453734"/>
            <a:ext cx="5300663" cy="1751797"/>
            <a:chOff x="447198" y="3278535"/>
            <a:chExt cx="3626464" cy="1751797"/>
          </a:xfrm>
        </p:grpSpPr>
        <p:sp>
          <p:nvSpPr>
            <p:cNvPr id="12" name="Rounded Rectangle 11">
              <a:extLst>
                <a:ext uri="{FF2B5EF4-FFF2-40B4-BE49-F238E27FC236}">
                  <a16:creationId xmlns:a16="http://schemas.microsoft.com/office/drawing/2014/main" id="{4A1CE5B4-B6F1-2A4C-B93E-9DC30393B8FB}"/>
                </a:ext>
              </a:extLst>
            </p:cNvPr>
            <p:cNvSpPr/>
            <p:nvPr/>
          </p:nvSpPr>
          <p:spPr>
            <a:xfrm>
              <a:off x="447198" y="3278535"/>
              <a:ext cx="3577589" cy="17517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0">
              <a:extLst>
                <a:ext uri="{FF2B5EF4-FFF2-40B4-BE49-F238E27FC236}">
                  <a16:creationId xmlns:a16="http://schemas.microsoft.com/office/drawing/2014/main" id="{54DFCC1B-3BB1-B84C-B7A6-DDAEDB6D18F8}"/>
                </a:ext>
              </a:extLst>
            </p:cNvPr>
            <p:cNvSpPr txBox="1"/>
            <p:nvPr/>
          </p:nvSpPr>
          <p:spPr>
            <a:xfrm>
              <a:off x="546149" y="3430100"/>
              <a:ext cx="3527513" cy="1448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2800" dirty="0"/>
                <a:t>Have difficulty</a:t>
              </a:r>
              <a:r>
                <a:rPr lang="en-US" sz="2800" kern="1200" dirty="0"/>
                <a:t> forming trusting relationships with teachers, peers and school counselors who may be able to help them academically</a:t>
              </a:r>
            </a:p>
          </p:txBody>
        </p:sp>
      </p:grpSp>
      <p:sp>
        <p:nvSpPr>
          <p:cNvPr id="23" name="Right Arrow 22">
            <a:extLst>
              <a:ext uri="{FF2B5EF4-FFF2-40B4-BE49-F238E27FC236}">
                <a16:creationId xmlns:a16="http://schemas.microsoft.com/office/drawing/2014/main" id="{51CAD291-9673-0E49-94AA-4879C4DC976D}"/>
              </a:ext>
            </a:extLst>
          </p:cNvPr>
          <p:cNvSpPr/>
          <p:nvPr/>
        </p:nvSpPr>
        <p:spPr>
          <a:xfrm>
            <a:off x="4762933" y="3490873"/>
            <a:ext cx="944838" cy="789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90D39-B6CB-5041-8562-8BB20A614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9758" y="146696"/>
            <a:ext cx="2052483" cy="2052483"/>
          </a:xfrm>
          <a:prstGeom prst="rect">
            <a:avLst/>
          </a:prstGeom>
        </p:spPr>
      </p:pic>
      <p:sp>
        <p:nvSpPr>
          <p:cNvPr id="2" name="Title 1">
            <a:extLst>
              <a:ext uri="{FF2B5EF4-FFF2-40B4-BE49-F238E27FC236}">
                <a16:creationId xmlns:a16="http://schemas.microsoft.com/office/drawing/2014/main" id="{5DF639F8-1370-F644-A4FA-E2929070838C}"/>
              </a:ext>
            </a:extLst>
          </p:cNvPr>
          <p:cNvSpPr>
            <a:spLocks noGrp="1"/>
          </p:cNvSpPr>
          <p:nvPr>
            <p:ph type="title"/>
          </p:nvPr>
        </p:nvSpPr>
        <p:spPr>
          <a:xfrm>
            <a:off x="464949" y="363460"/>
            <a:ext cx="11097785" cy="1325563"/>
          </a:xfrm>
        </p:spPr>
        <p:txBody>
          <a:bodyPr>
            <a:noAutofit/>
          </a:bodyPr>
          <a:lstStyle/>
          <a:p>
            <a:r>
              <a:rPr lang="en-US" b="1" dirty="0"/>
              <a:t>The Role of Trauma</a:t>
            </a:r>
          </a:p>
        </p:txBody>
      </p:sp>
      <p:sp>
        <p:nvSpPr>
          <p:cNvPr id="3" name="Content Placeholder 2">
            <a:extLst>
              <a:ext uri="{FF2B5EF4-FFF2-40B4-BE49-F238E27FC236}">
                <a16:creationId xmlns:a16="http://schemas.microsoft.com/office/drawing/2014/main" id="{697FE35B-14A7-3445-AA09-D2D7B7B54E60}"/>
              </a:ext>
            </a:extLst>
          </p:cNvPr>
          <p:cNvSpPr>
            <a:spLocks noGrp="1"/>
          </p:cNvSpPr>
          <p:nvPr>
            <p:ph idx="1"/>
          </p:nvPr>
        </p:nvSpPr>
        <p:spPr>
          <a:xfrm>
            <a:off x="252601" y="2204545"/>
            <a:ext cx="11678142" cy="4805517"/>
          </a:xfrm>
        </p:spPr>
        <p:txBody>
          <a:bodyPr>
            <a:normAutofit/>
          </a:bodyPr>
          <a:lstStyle/>
          <a:p>
            <a:r>
              <a:rPr lang="en-US" sz="3400" dirty="0"/>
              <a:t>90% of children in foster care have experienced a traumatic event, with nearly half reporting exposure to four or more types of traumatic events.</a:t>
            </a:r>
          </a:p>
          <a:p>
            <a:pPr marL="0" indent="0">
              <a:buNone/>
            </a:pPr>
            <a:r>
              <a:rPr lang="en-US" sz="3400" dirty="0"/>
              <a:t> </a:t>
            </a:r>
          </a:p>
          <a:p>
            <a:r>
              <a:rPr lang="en-US" sz="3400" dirty="0"/>
              <a:t>Foster youth transitioning to adulthood have a greater likelihood of experiencing physical and mental health problems than their non-foster peers.</a:t>
            </a:r>
          </a:p>
        </p:txBody>
      </p:sp>
    </p:spTree>
    <p:extLst>
      <p:ext uri="{BB962C8B-B14F-4D97-AF65-F5344CB8AC3E}">
        <p14:creationId xmlns:p14="http://schemas.microsoft.com/office/powerpoint/2010/main" val="415654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07195B-97C1-7C43-B0DA-951BA5ADBECA}"/>
              </a:ext>
            </a:extLst>
          </p:cNvPr>
          <p:cNvGraphicFramePr>
            <a:graphicFrameLocks noGrp="1"/>
          </p:cNvGraphicFramePr>
          <p:nvPr>
            <p:ph idx="1"/>
          </p:nvPr>
        </p:nvGraphicFramePr>
        <p:xfrm>
          <a:off x="100014" y="137678"/>
          <a:ext cx="12091986" cy="642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9BE48B1-9ECA-E743-BC1D-B01022A62447}"/>
              </a:ext>
            </a:extLst>
          </p:cNvPr>
          <p:cNvSpPr>
            <a:spLocks noGrp="1"/>
          </p:cNvSpPr>
          <p:nvPr>
            <p:ph type="title"/>
          </p:nvPr>
        </p:nvSpPr>
        <p:spPr>
          <a:xfrm>
            <a:off x="257175" y="290946"/>
            <a:ext cx="4506153" cy="1997077"/>
          </a:xfrm>
        </p:spPr>
        <p:txBody>
          <a:bodyPr>
            <a:normAutofit/>
          </a:bodyPr>
          <a:lstStyle/>
          <a:p>
            <a:r>
              <a:rPr lang="en-US" sz="4000" b="1" dirty="0"/>
              <a:t>Foster Youth Often Lack Information and Support </a:t>
            </a:r>
          </a:p>
        </p:txBody>
      </p:sp>
    </p:spTree>
    <p:extLst>
      <p:ext uri="{BB962C8B-B14F-4D97-AF65-F5344CB8AC3E}">
        <p14:creationId xmlns:p14="http://schemas.microsoft.com/office/powerpoint/2010/main" val="125839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47" y="441382"/>
            <a:ext cx="10751881" cy="1008798"/>
          </a:xfrm>
        </p:spPr>
        <p:txBody>
          <a:bodyPr anchor="b">
            <a:noAutofit/>
          </a:bodyPr>
          <a:lstStyle/>
          <a:p>
            <a:r>
              <a:rPr lang="en-US" b="1" dirty="0"/>
              <a:t>Foster Youth are Missing Out on Aid</a:t>
            </a:r>
          </a:p>
        </p:txBody>
      </p:sp>
      <p:graphicFrame>
        <p:nvGraphicFramePr>
          <p:cNvPr id="4" name="Content Placeholder 3"/>
          <p:cNvGraphicFramePr>
            <a:graphicFrameLocks noGrp="1"/>
          </p:cNvGraphicFramePr>
          <p:nvPr>
            <p:ph idx="1"/>
          </p:nvPr>
        </p:nvGraphicFramePr>
        <p:xfrm>
          <a:off x="358588" y="1660848"/>
          <a:ext cx="11474824" cy="47557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9525" y="2586038"/>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FEA5F9E-4595-DB49-BFC6-B2102D2F0B53}"/>
              </a:ext>
            </a:extLst>
          </p:cNvPr>
          <p:cNvSpPr txBox="1"/>
          <p:nvPr/>
        </p:nvSpPr>
        <p:spPr>
          <a:xfrm>
            <a:off x="7113494" y="6416618"/>
            <a:ext cx="4719918" cy="369332"/>
          </a:xfrm>
          <a:prstGeom prst="rect">
            <a:avLst/>
          </a:prstGeom>
          <a:noFill/>
        </p:spPr>
        <p:txBody>
          <a:bodyPr wrap="square" rtlCol="0">
            <a:spAutoFit/>
          </a:bodyPr>
          <a:lstStyle/>
          <a:p>
            <a:r>
              <a:rPr lang="en-US" dirty="0"/>
              <a:t>Source: Cal-Pass Plus 2016-2017 statewide data</a:t>
            </a:r>
          </a:p>
        </p:txBody>
      </p:sp>
    </p:spTree>
    <p:extLst>
      <p:ext uri="{BB962C8B-B14F-4D97-AF65-F5344CB8AC3E}">
        <p14:creationId xmlns:p14="http://schemas.microsoft.com/office/powerpoint/2010/main" val="1238444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5382</Words>
  <Application>Microsoft Macintosh PowerPoint</Application>
  <PresentationFormat>Widescreen</PresentationFormat>
  <Paragraphs>424</Paragraphs>
  <Slides>51</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Century Gothic</vt:lpstr>
      <vt:lpstr>Verdana</vt:lpstr>
      <vt:lpstr>Wingdings</vt:lpstr>
      <vt:lpstr>Office Theme</vt:lpstr>
      <vt:lpstr>Foster Youth and the Chafee Grant:  Strategies for Success to Support and Engage Students</vt:lpstr>
      <vt:lpstr>Why this Matters</vt:lpstr>
      <vt:lpstr>College Aspirations vs. College Realities</vt:lpstr>
      <vt:lpstr>College Aspirations vs. College Realities</vt:lpstr>
      <vt:lpstr>College Aspirations vs. College Realities</vt:lpstr>
      <vt:lpstr>Frequent Changes in Schools</vt:lpstr>
      <vt:lpstr>The Role of Trauma</vt:lpstr>
      <vt:lpstr>Foster Youth Often Lack Information and Support </vt:lpstr>
      <vt:lpstr>Foster Youth are Missing Out on Aid</vt:lpstr>
      <vt:lpstr>The CA Foster Youth FAFSA Challenge!</vt:lpstr>
      <vt:lpstr>Financial Aid</vt:lpstr>
      <vt:lpstr>Special Immigration Juvenile Status (SIJS)</vt:lpstr>
      <vt:lpstr>Dependency Determination</vt:lpstr>
      <vt:lpstr>How is Foster Youth Status Verified? </vt:lpstr>
      <vt:lpstr>Additional Special Considerations for Foster Youth</vt:lpstr>
      <vt:lpstr>PowerPoint Presentation</vt:lpstr>
      <vt:lpstr>Chafee Grant</vt:lpstr>
      <vt:lpstr>Chafee Grant: </vt:lpstr>
      <vt:lpstr>To be eligible for payment, students must: </vt:lpstr>
      <vt:lpstr>Did you Know…</vt:lpstr>
      <vt:lpstr>Application Process</vt:lpstr>
      <vt:lpstr>Chafee Grant Application</vt:lpstr>
      <vt:lpstr>https://chafee.csac.ca.gov/</vt:lpstr>
      <vt:lpstr> WebGrants 4 Students  </vt:lpstr>
      <vt:lpstr>WebGrants 4 Students Accessible from csac.ca.gov</vt:lpstr>
      <vt:lpstr>PowerPoint Presentation</vt:lpstr>
      <vt:lpstr>Award Pending</vt:lpstr>
      <vt:lpstr>School of Attendance</vt:lpstr>
      <vt:lpstr>PowerPoint Presentation</vt:lpstr>
      <vt:lpstr>Cal Grant</vt:lpstr>
      <vt:lpstr>Cal Grant B for Foster Youth Lifetime Eligibility Expansion for Cal Grant B Foster Youth Recipients</vt:lpstr>
      <vt:lpstr>PowerPoint Presentation</vt:lpstr>
      <vt:lpstr>PowerPoint Presentation</vt:lpstr>
      <vt:lpstr>Applying to College</vt:lpstr>
      <vt:lpstr>Considerations for Current and Former Foster Youth Students</vt:lpstr>
      <vt:lpstr>Matriculation and Enrollment</vt:lpstr>
      <vt:lpstr>California College Promise Grant</vt:lpstr>
      <vt:lpstr>Priority Registration</vt:lpstr>
      <vt:lpstr>Priority Access to On-Campus Housing</vt:lpstr>
      <vt:lpstr>Setting up Foster Youth for College Success</vt:lpstr>
      <vt:lpstr>Foster Youth Success Initiative (FYSI)- http://extranet.cccco.edu/Divisions/StudentServices /FosterYouthSuccessInitiatives.aspx </vt:lpstr>
      <vt:lpstr>Extended Opportunity Programs &amp; Services (EOPS) and Educational Opportunity Program (EOP)</vt:lpstr>
      <vt:lpstr>NextUp (formerly CAFYES)- nextup.cccco.edu </vt:lpstr>
      <vt:lpstr>Foster Youth Campus Support Programs</vt:lpstr>
      <vt:lpstr>General Campus Resources &amp; Supports</vt:lpstr>
      <vt:lpstr>Helpful Resources</vt:lpstr>
      <vt:lpstr>PowerPoint Presentation</vt:lpstr>
      <vt:lpstr>Foster Youth Educational Planning Guide </vt:lpstr>
      <vt:lpstr>Financial Aid Guide for California Foster Youth  Available in English and Spanish!   Can be found at:   www.jbay.org/ca-fy-financial-aid-guide/  cacollegepathways.org/financial-aid  student.cacollegepathways.org/financial-aid  </vt:lpstr>
      <vt:lpstr>Visual FAFSA Guide </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Youth and the Chafee Grant:  How to Support and Engage Students to Succeed</dc:title>
  <dc:creator>Jessica Petrass</dc:creator>
  <cp:lastModifiedBy>Jessica Petrass</cp:lastModifiedBy>
  <cp:revision>3</cp:revision>
  <dcterms:created xsi:type="dcterms:W3CDTF">2019-11-12T23:28:13Z</dcterms:created>
  <dcterms:modified xsi:type="dcterms:W3CDTF">2019-11-12T23:44:51Z</dcterms:modified>
</cp:coreProperties>
</file>