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pcaro@rcoe.us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6000"/>
              <a:buFont typeface="Calibri"/>
              <a:buNone/>
            </a:pPr>
            <a:r>
              <a:rPr lang="en-US">
                <a:solidFill>
                  <a:srgbClr val="FFC000"/>
                </a:solidFill>
              </a:rPr>
              <a:t>Getting the Most of Your Graduate Program</a:t>
            </a:r>
            <a:endParaRPr>
              <a:solidFill>
                <a:srgbClr val="FFC000"/>
              </a:solidFill>
            </a:endParaRPr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524000" y="3602038"/>
            <a:ext cx="9144000" cy="27054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400"/>
              <a:buNone/>
            </a:pPr>
            <a:r>
              <a:rPr lang="en-US">
                <a:solidFill>
                  <a:srgbClr val="FFC000"/>
                </a:solidFill>
              </a:rPr>
              <a:t>December 5, 2018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rgbClr val="FFC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400"/>
              <a:buNone/>
            </a:pPr>
            <a:r>
              <a:rPr lang="en-US">
                <a:solidFill>
                  <a:srgbClr val="FFC000"/>
                </a:solidFill>
              </a:rPr>
              <a:t>Dr. Pedro Caro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400"/>
              <a:buNone/>
            </a:pPr>
            <a:r>
              <a:rPr lang="en-US">
                <a:solidFill>
                  <a:srgbClr val="FFC000"/>
                </a:solidFill>
              </a:rPr>
              <a:t>Coordinator, College and Career Readiness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400"/>
              <a:buNone/>
            </a:pPr>
            <a:r>
              <a:rPr lang="en-US">
                <a:solidFill>
                  <a:srgbClr val="FFC000"/>
                </a:solidFill>
              </a:rPr>
              <a:t>Riverside County Office of Education</a:t>
            </a:r>
            <a:endParaRPr>
              <a:solidFill>
                <a:srgbClr val="FFC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400"/>
              <a:buNone/>
            </a:pPr>
            <a:r>
              <a:rPr lang="en-US">
                <a:solidFill>
                  <a:srgbClr val="FFC000"/>
                </a:solidFill>
              </a:rPr>
              <a:t>(951) 826-6323  I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pcaro@rcoe.us</a:t>
            </a:r>
            <a:r>
              <a:rPr lang="en-US">
                <a:solidFill>
                  <a:srgbClr val="FFC000"/>
                </a:solidFill>
              </a:rPr>
              <a:t> </a:t>
            </a:r>
            <a:endParaRPr>
              <a:solidFill>
                <a:srgbClr val="FFC000"/>
              </a:solidFill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6890" y="166871"/>
            <a:ext cx="1615257" cy="2259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400"/>
              <a:buFont typeface="Calibri"/>
              <a:buNone/>
            </a:pPr>
            <a:r>
              <a:rPr lang="en-US">
                <a:solidFill>
                  <a:srgbClr val="FFC000"/>
                </a:solidFill>
              </a:rPr>
              <a:t>For Interns</a:t>
            </a:r>
            <a:endParaRPr>
              <a:solidFill>
                <a:srgbClr val="FFC000"/>
              </a:solidFill>
            </a:endParaRPr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800"/>
              <a:buChar char="•"/>
            </a:pPr>
            <a:r>
              <a:rPr lang="en-US">
                <a:solidFill>
                  <a:srgbClr val="FFC000"/>
                </a:solidFill>
              </a:rPr>
              <a:t>Data to look for at placement</a:t>
            </a:r>
            <a:endParaRPr/>
          </a:p>
          <a:p>
            <a:pPr indent="-228600" lvl="0" marL="22860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800"/>
              <a:buChar char="•"/>
            </a:pPr>
            <a:r>
              <a:rPr lang="en-US">
                <a:solidFill>
                  <a:srgbClr val="FFC000"/>
                </a:solidFill>
              </a:rPr>
              <a:t>Interview questions about data</a:t>
            </a:r>
            <a:endParaRPr/>
          </a:p>
          <a:p>
            <a:pPr indent="-228600" lvl="0" marL="22860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800"/>
              <a:buChar char="•"/>
            </a:pPr>
            <a:r>
              <a:rPr lang="en-US">
                <a:solidFill>
                  <a:srgbClr val="FFC000"/>
                </a:solidFill>
              </a:rPr>
              <a:t>What data can you impact now?</a:t>
            </a:r>
            <a:endParaRPr/>
          </a:p>
          <a:p>
            <a:pPr indent="-228600" lvl="0" marL="22860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800"/>
              <a:buChar char="•"/>
            </a:pPr>
            <a:r>
              <a:rPr lang="en-US">
                <a:solidFill>
                  <a:srgbClr val="FFC000"/>
                </a:solidFill>
              </a:rPr>
              <a:t>Performance task around data</a:t>
            </a:r>
            <a:endParaRPr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400"/>
              <a:buFont typeface="Calibri"/>
              <a:buNone/>
            </a:pPr>
            <a:r>
              <a:rPr lang="en-US">
                <a:solidFill>
                  <a:srgbClr val="FFC000"/>
                </a:solidFill>
              </a:rPr>
              <a:t>For Interns</a:t>
            </a:r>
            <a:endParaRPr>
              <a:solidFill>
                <a:srgbClr val="FFC000"/>
              </a:solidFill>
            </a:endParaRPr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380"/>
              <a:buChar char="•"/>
            </a:pPr>
            <a:r>
              <a:rPr lang="en-US" sz="2380">
                <a:solidFill>
                  <a:srgbClr val="FFC000"/>
                </a:solidFill>
              </a:rPr>
              <a:t>Start doing your research</a:t>
            </a:r>
            <a:endParaRPr/>
          </a:p>
          <a:p>
            <a:pPr indent="-7747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2380">
              <a:solidFill>
                <a:srgbClr val="FFC000"/>
              </a:solidFill>
            </a:endParaRPr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380"/>
              <a:buChar char="•"/>
            </a:pPr>
            <a:r>
              <a:rPr lang="en-US" sz="2380">
                <a:solidFill>
                  <a:srgbClr val="FFC000"/>
                </a:solidFill>
              </a:rPr>
              <a:t>Networking opportunities</a:t>
            </a:r>
            <a:endParaRPr/>
          </a:p>
          <a:p>
            <a:pPr indent="-7747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2380">
              <a:solidFill>
                <a:srgbClr val="FFC000"/>
              </a:solidFill>
            </a:endParaRPr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380"/>
              <a:buChar char="•"/>
            </a:pPr>
            <a:r>
              <a:rPr lang="en-US" sz="2380">
                <a:solidFill>
                  <a:srgbClr val="FFC000"/>
                </a:solidFill>
              </a:rPr>
              <a:t>Build your portfolio</a:t>
            </a:r>
            <a:endParaRPr/>
          </a:p>
          <a:p>
            <a:pPr indent="-7747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2380">
              <a:solidFill>
                <a:srgbClr val="FFC000"/>
              </a:solidFill>
            </a:endParaRPr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380"/>
              <a:buChar char="•"/>
            </a:pPr>
            <a:r>
              <a:rPr lang="en-US" sz="2380">
                <a:solidFill>
                  <a:srgbClr val="FFC000"/>
                </a:solidFill>
              </a:rPr>
              <a:t>Connect your assignments</a:t>
            </a:r>
            <a:endParaRPr/>
          </a:p>
          <a:p>
            <a:pPr indent="-7747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2380">
              <a:solidFill>
                <a:srgbClr val="FFC000"/>
              </a:solidFill>
            </a:endParaRPr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380"/>
              <a:buChar char="•"/>
            </a:pPr>
            <a:r>
              <a:rPr lang="en-US" sz="2380">
                <a:solidFill>
                  <a:srgbClr val="FFC000"/>
                </a:solidFill>
              </a:rPr>
              <a:t>Get in the classroom</a:t>
            </a:r>
            <a:endParaRPr/>
          </a:p>
          <a:p>
            <a:pPr indent="-7747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2380">
              <a:solidFill>
                <a:srgbClr val="FFC000"/>
              </a:solidFill>
            </a:endParaRPr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380"/>
              <a:buChar char="•"/>
            </a:pPr>
            <a:r>
              <a:rPr lang="en-US" sz="2380">
                <a:solidFill>
                  <a:srgbClr val="FFC000"/>
                </a:solidFill>
              </a:rPr>
              <a:t>Learn the ASCA National Model</a:t>
            </a:r>
            <a:endParaRPr/>
          </a:p>
          <a:p>
            <a:pPr indent="-7747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2380"/>
          </a:p>
          <a:p>
            <a:pPr indent="-7747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238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400"/>
              <a:buFont typeface="Calibri"/>
              <a:buNone/>
            </a:pPr>
            <a:r>
              <a:rPr lang="en-US">
                <a:solidFill>
                  <a:srgbClr val="FFC000"/>
                </a:solidFill>
              </a:rPr>
              <a:t>For Interns</a:t>
            </a:r>
            <a:endParaRPr>
              <a:solidFill>
                <a:srgbClr val="FFC000"/>
              </a:solidFill>
            </a:endParaRPr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800"/>
              <a:buChar char="•"/>
            </a:pPr>
            <a:r>
              <a:rPr lang="en-US">
                <a:solidFill>
                  <a:srgbClr val="FFC000"/>
                </a:solidFill>
              </a:rPr>
              <a:t>Performance Tasks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rgbClr val="FFC0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800"/>
              <a:buChar char="•"/>
            </a:pPr>
            <a:r>
              <a:rPr lang="en-US">
                <a:solidFill>
                  <a:srgbClr val="FFC000"/>
                </a:solidFill>
              </a:rPr>
              <a:t>CHKS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rgbClr val="FFC0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800"/>
              <a:buChar char="•"/>
            </a:pPr>
            <a:r>
              <a:rPr lang="en-US">
                <a:solidFill>
                  <a:srgbClr val="FFC000"/>
                </a:solidFill>
              </a:rPr>
              <a:t>SARC</a:t>
            </a:r>
            <a:endParaRPr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