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72" r:id="rId3"/>
  </p:sldMasterIdLst>
  <p:notesMasterIdLst>
    <p:notesMasterId r:id="rId61"/>
  </p:notesMasterIdLst>
  <p:sldIdLst>
    <p:sldId id="256" r:id="rId4"/>
    <p:sldId id="258" r:id="rId5"/>
    <p:sldId id="257" r:id="rId6"/>
    <p:sldId id="259"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261" r:id="rId21"/>
    <p:sldId id="263" r:id="rId22"/>
    <p:sldId id="264" r:id="rId23"/>
    <p:sldId id="265" r:id="rId24"/>
    <p:sldId id="266" r:id="rId25"/>
    <p:sldId id="267" r:id="rId26"/>
    <p:sldId id="268" r:id="rId27"/>
    <p:sldId id="269" r:id="rId28"/>
    <p:sldId id="270" r:id="rId29"/>
    <p:sldId id="271" r:id="rId30"/>
    <p:sldId id="282" r:id="rId31"/>
    <p:sldId id="278" r:id="rId32"/>
    <p:sldId id="279" r:id="rId33"/>
    <p:sldId id="280" r:id="rId34"/>
    <p:sldId id="281"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9" r:id="rId51"/>
    <p:sldId id="301" r:id="rId52"/>
    <p:sldId id="303" r:id="rId53"/>
    <p:sldId id="302" r:id="rId54"/>
    <p:sldId id="304" r:id="rId55"/>
    <p:sldId id="300" r:id="rId56"/>
    <p:sldId id="272" r:id="rId57"/>
    <p:sldId id="274" r:id="rId58"/>
    <p:sldId id="275" r:id="rId59"/>
    <p:sldId id="276" r:id="rId60"/>
  </p:sldIdLst>
  <p:sldSz cx="12192000" cy="6858000"/>
  <p:notesSz cx="6858000" cy="1190625"/>
  <p:embeddedFontLst>
    <p:embeddedFont>
      <p:font typeface="Marlett" pitchFamily="2" charset="2"/>
      <p:regular r:id="rId62"/>
    </p:embeddedFont>
    <p:embeddedFont>
      <p:font typeface="Verdana" panose="020B0604030504040204" pitchFamily="34" charset="0"/>
      <p:regular r:id="rId63"/>
      <p:bold r:id="rId64"/>
      <p:italic r:id="rId65"/>
      <p:boldItalic r:id="rId66"/>
    </p:embeddedFont>
    <p:embeddedFont>
      <p:font typeface="Arial Black" panose="020B0A04020102020204" pitchFamily="34" charset="0"/>
      <p:regular r:id="rId67"/>
      <p:bold r:id="rId68"/>
    </p:embeddedFont>
    <p:embeddedFont>
      <p:font typeface="Calibri" panose="020F0502020204030204" pitchFamily="34" charset="0"/>
      <p:regular r:id="rId69"/>
      <p:bold r:id="rId70"/>
      <p:italic r:id="rId71"/>
      <p:boldItalic r:id="rId72"/>
    </p:embeddedFont>
    <p:embeddedFont>
      <p:font typeface="Comic Sans MS" panose="030F0702030302020204" pitchFamily="66" charset="0"/>
      <p:regular r:id="rId73"/>
      <p:bold r:id="rId74"/>
      <p:italic r:id="rId75"/>
      <p:boldItalic r:id="rId76"/>
    </p:embeddedFont>
    <p:embeddedFont>
      <p:font typeface="Quintessential" panose="020B0604020202020204"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04" autoAdjust="0"/>
  </p:normalViewPr>
  <p:slideViewPr>
    <p:cSldViewPr snapToGrid="0">
      <p:cViewPr varScale="1">
        <p:scale>
          <a:sx n="60" d="100"/>
          <a:sy n="60"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37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931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14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25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832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172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05" name="Google Shape;2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Cortez Slide</a:t>
            </a:r>
            <a:endParaRPr dirty="0"/>
          </a:p>
          <a:p>
            <a:pPr marL="0" lvl="0" indent="457200" algn="l" rtl="0">
              <a:spcBef>
                <a:spcPts val="0"/>
              </a:spcBef>
              <a:spcAft>
                <a:spcPts val="0"/>
              </a:spcAft>
              <a:buNone/>
            </a:pPr>
            <a:r>
              <a:rPr lang="en-US" dirty="0"/>
              <a:t>Shared Spreadsheet to help keep counselors and mental health communication open</a:t>
            </a:r>
            <a:endParaRPr dirty="0"/>
          </a:p>
          <a:p>
            <a:pPr marL="0" lvl="0" indent="457200" algn="l" rtl="0">
              <a:spcBef>
                <a:spcPts val="0"/>
              </a:spcBef>
              <a:spcAft>
                <a:spcPts val="0"/>
              </a:spcAft>
              <a:buNone/>
            </a:pPr>
            <a:r>
              <a:rPr lang="en-US" dirty="0"/>
              <a:t>Collaborated for those students who were duplicates </a:t>
            </a:r>
            <a:endParaRPr dirty="0"/>
          </a:p>
        </p:txBody>
      </p:sp>
      <p:sp>
        <p:nvSpPr>
          <p:cNvPr id="212" name="Google Shape;21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3904f1a77_7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3904f1a77_7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28" name="Google Shape;228;g83904f1a77_7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Cortez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Weekly Themes - stress management, anxiety, grief and loss, caring for the caregiver, etc.</a:t>
            </a:r>
            <a:endParaRPr dirty="0"/>
          </a:p>
        </p:txBody>
      </p:sp>
      <p:sp>
        <p:nvSpPr>
          <p:cNvPr id="235" name="Google Shape;2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Castro/Cortez Slide</a:t>
            </a:r>
            <a:endParaRPr dirty="0"/>
          </a:p>
        </p:txBody>
      </p:sp>
      <p:sp>
        <p:nvSpPr>
          <p:cNvPr id="243" name="Google Shape;24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a:p>
            <a:pPr marL="0" lvl="0" indent="0" algn="l" rtl="0">
              <a:lnSpc>
                <a:spcPct val="80000"/>
              </a:lnSpc>
              <a:spcBef>
                <a:spcPts val="1000"/>
              </a:spcBef>
              <a:spcAft>
                <a:spcPts val="0"/>
              </a:spcAft>
              <a:buClr>
                <a:schemeClr val="dk1"/>
              </a:buClr>
              <a:buSzPts val="2800"/>
              <a:buFont typeface="Arial"/>
              <a:buNone/>
            </a:pPr>
            <a:endParaRPr dirty="0"/>
          </a:p>
        </p:txBody>
      </p:sp>
      <p:sp>
        <p:nvSpPr>
          <p:cNvPr id="250" name="Google Shape;2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3904f1a77_7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83904f1a77_7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Cortez Slide</a:t>
            </a:r>
            <a:endParaRPr dirty="0"/>
          </a:p>
        </p:txBody>
      </p:sp>
      <p:sp>
        <p:nvSpPr>
          <p:cNvPr id="257" name="Google Shape;257;g83904f1a77_7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3904f1a77_8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83904f1a77_8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64" name="Google Shape;264;g83904f1a77_8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070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8300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929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37d85e9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g837d85e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20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37d85e99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g837d85e99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6532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639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790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3927fc3f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g83927fc3f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860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3927fc3f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1" name="Google Shape;111;g83927fc3f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0350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3927fc3f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1" name="Google Shape;121;g83927fc3f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104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3927fc3f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9" name="Google Shape;129;g83927fc3f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929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3927fc3f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6" name="Google Shape;136;g83927fc3f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1580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3927fc3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83927fc3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744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3927fc3f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0" name="Google Shape;150;g83927fc3f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2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3927fc3f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6" name="Google Shape;156;g83927fc3f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962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3927fc3f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4" name="Google Shape;164;g83927fc3f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370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3927fc3f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1" name="Google Shape;171;g83927fc3f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8086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9034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69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526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078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300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625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628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692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377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927fc3f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g83927fc3f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821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91" name="Google Shape;2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22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97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61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8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4"/>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14"/>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15"/>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15"/>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15"/>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1" y="1710389"/>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1851" y="459011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6"/>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16"/>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7" name="Google Shape;107;p16"/>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3" name="Google Shape;113;p17"/>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4" name="Google Shape;114;p17"/>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2" name="Google Shape;122;p18"/>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3" name="Google Shape;123;p18"/>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7" name="Google Shape;127;p19"/>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8" name="Google Shape;128;p19"/>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1" name="Google Shape;131;p20"/>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2" name="Google Shape;132;p20"/>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8076"/>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2"/>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37" name="Google Shape;137;p21"/>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8" name="Google Shape;138;p21"/>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9" name="Google Shape;139;p21"/>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8076"/>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43" name="Google Shape;143;p22"/>
          <p:cNvSpPr txBox="1">
            <a:spLocks noGrp="1"/>
          </p:cNvSpPr>
          <p:nvPr>
            <p:ph type="body" idx="1"/>
          </p:nvPr>
        </p:nvSpPr>
        <p:spPr>
          <a:xfrm>
            <a:off x="839788" y="2057402"/>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44" name="Google Shape;144;p22"/>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5" name="Google Shape;145;p22"/>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6" name="Google Shape;146;p22"/>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1" name="Google Shape;151;p23"/>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2" name="Google Shape;152;p23"/>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3" y="1956597"/>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4" y="-596103"/>
            <a:ext cx="5811839"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7" name="Google Shape;157;p24"/>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8" name="Google Shape;158;p24"/>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dirty="0">
                <a:solidFill>
                  <a:srgbClr val="202124"/>
                </a:solidFill>
                <a:effectLst/>
                <a:latin typeface="Roboto" panose="02000000000000000000" pitchFamily="2" charset="0"/>
              </a:rPr>
              <a:t>Copy, paste and align top left of chosen program logo to this placeholder</a:t>
            </a:r>
            <a:endParaRPr lang="en-US" dirty="0"/>
          </a:p>
        </p:txBody>
      </p:sp>
    </p:spTree>
    <p:extLst>
      <p:ext uri="{BB962C8B-B14F-4D97-AF65-F5344CB8AC3E}">
        <p14:creationId xmlns:p14="http://schemas.microsoft.com/office/powerpoint/2010/main" val="305948418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76132667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798725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2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494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29533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1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9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478423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93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62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3892006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2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2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2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2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2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2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2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2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1574452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959937490"/>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095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2C49C-02D2-4091-B9B7-3BD2A13CC311}"/>
              </a:ext>
            </a:extLst>
          </p:cNvPr>
          <p:cNvSpPr>
            <a:spLocks noGrp="1"/>
          </p:cNvSpPr>
          <p:nvPr>
            <p:ph type="dt" sz="half" idx="10"/>
          </p:nvPr>
        </p:nvSpPr>
        <p:spPr/>
        <p:txBody>
          <a:bodyPr/>
          <a:lstStyle/>
          <a:p>
            <a:fld id="{B3F7FD75-A899-4971-8B61-2CDF28DFE119}" type="datetimeFigureOut">
              <a:rPr lang="en-US" smtClean="0"/>
              <a:t>4/16/2020</a:t>
            </a:fld>
            <a:endParaRPr lang="en-US"/>
          </a:p>
        </p:txBody>
      </p:sp>
      <p:sp>
        <p:nvSpPr>
          <p:cNvPr id="3" name="Footer Placeholder 2">
            <a:extLst>
              <a:ext uri="{FF2B5EF4-FFF2-40B4-BE49-F238E27FC236}">
                <a16:creationId xmlns:a16="http://schemas.microsoft.com/office/drawing/2014/main" id="{8FF748E3-0B38-45E2-B799-677CFB54A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0F3D2-7AAB-480A-9053-70ED90579305}"/>
              </a:ext>
            </a:extLst>
          </p:cNvPr>
          <p:cNvSpPr>
            <a:spLocks noGrp="1"/>
          </p:cNvSpPr>
          <p:nvPr>
            <p:ph type="sldNum" sz="quarter" idx="12"/>
          </p:nvPr>
        </p:nvSpPr>
        <p:spPr/>
        <p:txBody>
          <a:bodyPr/>
          <a:lstStyle/>
          <a:p>
            <a:fld id="{D84422F3-BA92-4ACA-9BD6-B1451FF6854E}" type="slidenum">
              <a:rPr lang="en-US" smtClean="0"/>
              <a:t>‹#›</a:t>
            </a:fld>
            <a:endParaRPr lang="en-US"/>
          </a:p>
        </p:txBody>
      </p:sp>
    </p:spTree>
    <p:extLst>
      <p:ext uri="{BB962C8B-B14F-4D97-AF65-F5344CB8AC3E}">
        <p14:creationId xmlns:p14="http://schemas.microsoft.com/office/powerpoint/2010/main" val="414031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1.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700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8" name="Google Shape;88;p13"/>
          <p:cNvSpPr txBox="1">
            <a:spLocks noGrp="1"/>
          </p:cNvSpPr>
          <p:nvPr>
            <p:ph type="ftr" idx="11"/>
          </p:nvPr>
        </p:nvSpPr>
        <p:spPr>
          <a:xfrm>
            <a:off x="4038600" y="635700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9" name="Google Shape;89;p13"/>
          <p:cNvSpPr txBox="1">
            <a:spLocks noGrp="1"/>
          </p:cNvSpPr>
          <p:nvPr>
            <p:ph type="sldNum" idx="12"/>
          </p:nvPr>
        </p:nvSpPr>
        <p:spPr>
          <a:xfrm>
            <a:off x="8610600" y="63570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18"/>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7"/>
    </p:custDataLst>
    <p:extLst>
      <p:ext uri="{BB962C8B-B14F-4D97-AF65-F5344CB8AC3E}">
        <p14:creationId xmlns:p14="http://schemas.microsoft.com/office/powerpoint/2010/main" val="35245056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hyperlink" Target="https://apcoronavirusupdates.collegeboard.org/coordinators" TargetMode="External"/><Relationship Id="rId3" Type="http://schemas.openxmlformats.org/officeDocument/2006/relationships/hyperlink" Target="https://nam04.safelinks.protection.outlook.com/?url=https%3A%2F%2Fglobalmeet.webcasts.com%2Fstarthere.jsp%3Fei%3D1301107%26tp_key%3De5f50aef8d&amp;data=02%7C01%7Ckprice%40collegeboard.org%7Ca78dc916fe73472845ff08d7dfce6cdd%7C7530bdedfd6e4f58b5d2ea681eb07663%7C0%7C0%7C637223949993512574&amp;sdata=8CgDDmTzskmzLMutFyQMbzTm7%2BiKBtYD6QU6JPFVFVw%3D&amp;reserved=0" TargetMode="External"/><Relationship Id="rId7" Type="http://schemas.openxmlformats.org/officeDocument/2006/relationships/hyperlink" Target="https://apcoronavirusupdates.collegeboard.org/educators/taking-the-exams/security"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hyperlink" Target="https://apcoronavirusupdates.collegeboard.org/educators/taking-the-exams/ap-exam-schedule#courseSpecific" TargetMode="External"/><Relationship Id="rId11" Type="http://schemas.openxmlformats.org/officeDocument/2006/relationships/hyperlink" Target="https://apcommunity.collegeboard.org/web/apcoordinators" TargetMode="External"/><Relationship Id="rId5" Type="http://schemas.openxmlformats.org/officeDocument/2006/relationships/hyperlink" Target="https://apcoronavirusupdates.collegeboard.org/educators/taking-the-exams/ap-exam-schedule" TargetMode="External"/><Relationship Id="rId10" Type="http://schemas.openxmlformats.org/officeDocument/2006/relationships/hyperlink" Target="https://apcentral.collegeboard.org/ap-coordinators/exam-ordering-fees/exam-fees/managing-fee-collection" TargetMode="External"/><Relationship Id="rId4" Type="http://schemas.openxmlformats.org/officeDocument/2006/relationships/hyperlink" Target="https://apcoronavirusupdates.collegeboard.org/" TargetMode="External"/><Relationship Id="rId9" Type="http://schemas.openxmlformats.org/officeDocument/2006/relationships/hyperlink" Target="https://nam04.safelinks.protection.outlook.com/?url=https%3A%2F%2Fcollegeboard.tfaforms.net%2F74&amp;data=02%7C01%7Ckprice%40collegeboard.org%7Ca78dc916fe73472845ff08d7dfce6cdd%7C7530bdedfd6e4f58b5d2ea681eb07663%7C0%7C0%7C637223949993522571&amp;sdata=Sy1fSCBwOQHqlPLJ02jtNEy%2Bdiff5Xa1ZHNWtnUU1Z0%3D&amp;reserved=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hyperlink" Target="mailto:rcherry@collegeboard.org"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hyperlink" Target="mailto:kprice@collegeboard.org" TargetMode="External"/><Relationship Id="rId4" Type="http://schemas.openxmlformats.org/officeDocument/2006/relationships/hyperlink" Target="mailto:jolatunde@collegeboard.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murrietausd-my.sharepoint.com/personal/jcortez_murrieta_k12_ca_us/_layouts/15/onedrive.aspx?id=%2Fpersonal%2Fjcortez%5Fmurrieta%5Fk12%5Fca%5Fus%2FDocuments%2FCOVID%2D19%2FMVHS%20Counseling%20Weekly%20Update%20%28Week%20of%20April%2013%2D17%29%20Updated%2Epdf&amp;parent=%2Fpersonal%2Fjcortez%5Fmurrieta%5Fk12%5Fca%5Fus%2FDocuments%2FCOVID%2D19&amp;originalPath=aHR0cHM6Ly9tdXJyaWV0YXVzZC1teS5zaGFyZXBvaW50LmNvbS86YjovZy9wZXJzb25hbC9qY29ydGV6X211cnJpZXRhX2sxMl9jYV91cy9FZkZfR0NSdUR3ZEJxZWtpMHlQRXBrY0JxYWRhT3R4MEE4OXp0NFJXMHQ1czVBP3J0aW1lPUVVdE02WTdoMTBn" TargetMode="External"/><Relationship Id="rId5" Type="http://schemas.openxmlformats.org/officeDocument/2006/relationships/hyperlink" Target="https://www.murrieta.k12.ca.us/cms/lib/CA01000508/Centricity/Domain/1416/Nighthawk%20Counseling%20Update%20Week%20of%204-6-20.pdf" TargetMode="External"/><Relationship Id="rId4" Type="http://schemas.openxmlformats.org/officeDocument/2006/relationships/hyperlink" Target="https://www.murrieta.k12.ca.us/cms/lib/CA01000508/Centricity/Domain/1416/counseling%20weekly%20update.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docs.google.com/document/d/e/2PACX-1vSZhOdEPAWjUQpqDkVAlJrFwxxZ9Sa6zGOq0CNRms6Z7DZNq-tQWS3OhuVCUbh_-P-WmksHAzbsrk9d/pub#kix.5sioxrgstyn" TargetMode="External"/><Relationship Id="rId4" Type="http://schemas.openxmlformats.org/officeDocument/2006/relationships/hyperlink" Target="https://www.murrieta.k12.ca.us/Page/3560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cs.google.com/spreadsheets/d/12qpbFyW_dAKVwOXi4yqPr_g41ev38AszBmDGREyGfeM/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forms.office.com/Pages/ResponsePage.aspx?id=47bwIPBFG0aN8rSLBRCnveJUow_T4yhNlrNHhgnYcx5UMU9OWFlPOUFHSzdXVkVVOFhVT01KQTNTQS4u" TargetMode="External"/><Relationship Id="rId4" Type="http://schemas.openxmlformats.org/officeDocument/2006/relationships/hyperlink" Target="https://outlook.office365.com/owa/calendar/MVHSCounselingAppointments@MurrietaUSD.onmicrosoft.com/booking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melina.gonzalez@puhsd.org" TargetMode="External"/><Relationship Id="rId5" Type="http://schemas.openxmlformats.org/officeDocument/2006/relationships/hyperlink" Target="mailto:cheri.adame@puhsd.org" TargetMode="External"/><Relationship Id="rId4" Type="http://schemas.openxmlformats.org/officeDocument/2006/relationships/hyperlink" Target="mailto:julie.zierold@puhsd.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rcec.u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docs.google.com/forms/d/e/1FAIpQLSeLQIBh4dU5q5f9kS1J5uoKjYv92Jrbd0zmT2xEpjLKiygvVA/viewfor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sites.google.com/puhsd.org/distancelearning/"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rive.google.com/open?id=1dsvR_S3Sg3cRJdr0Il0PnXAhJQ4GhAxe" TargetMode="External"/><Relationship Id="rId5" Type="http://schemas.openxmlformats.org/officeDocument/2006/relationships/hyperlink" Target="https://drive.google.com/file/d/1QQzSNVD-5llTDeQEbuaMVx6pGungxNdR/view?usp=sharing"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mailto:ynava@riversideunified.org"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hyperlink" Target="https://www.remind.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gsuite.google.com/products/chat/" TargetMode="External"/><Relationship Id="rId5" Type="http://schemas.openxmlformats.org/officeDocument/2006/relationships/hyperlink" Target="https://hangouts.google.com/" TargetMode="External"/><Relationship Id="rId4" Type="http://schemas.openxmlformats.org/officeDocument/2006/relationships/hyperlink" Target="https://voice.google.com/u/0/calls" TargetMode="External"/><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rphscounseling.weebly.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rphscounseling.weebly.com/course-selection.html" TargetMode="External"/></Relationships>
</file>

<file path=ppt/slides/_rels/slide46.xml.rels><?xml version="1.0" encoding="UTF-8" standalone="yes"?>
<Relationships xmlns="http://schemas.openxmlformats.org/package/2006/relationships"><Relationship Id="rId13" Type="http://schemas.openxmlformats.org/officeDocument/2006/relationships/hyperlink" Target="https://universityofcalifornia.us3.list-manage.com/track/click?u=85dd67450c3165234698f75b7&amp;id=df1b4db99a&amp;e=dfdd2bed7c" TargetMode="External"/><Relationship Id="rId18" Type="http://schemas.openxmlformats.org/officeDocument/2006/relationships/hyperlink" Target="https://universityofcalifornia.us3.list-manage.com/track/click?u=85dd67450c3165234698f75b7&amp;id=4e94e90a24&amp;e=dfdd2bed7c" TargetMode="External"/><Relationship Id="rId26" Type="http://schemas.openxmlformats.org/officeDocument/2006/relationships/hyperlink" Target="https://universityofcalifornia.us3.list-manage.com/track/click?u=85dd67450c3165234698f75b7&amp;id=c6b94eeada&amp;e=dfdd2bed7c" TargetMode="External"/><Relationship Id="rId3" Type="http://schemas.openxmlformats.org/officeDocument/2006/relationships/image" Target="../media/image14.png"/><Relationship Id="rId21" Type="http://schemas.openxmlformats.org/officeDocument/2006/relationships/hyperlink" Target="https://universityofcalifornia.us3.list-manage.com/track/click?u=85dd67450c3165234698f75b7&amp;id=b511ed9979&amp;e=dfdd2bed7c" TargetMode="External"/><Relationship Id="rId34" Type="http://schemas.openxmlformats.org/officeDocument/2006/relationships/hyperlink" Target="https://universityofcalifornia.us3.list-manage.com/track/click?u=85dd67450c3165234698f75b7&amp;id=2138ea1c06&amp;e=dfdd2bed7c" TargetMode="External"/><Relationship Id="rId7" Type="http://schemas.openxmlformats.org/officeDocument/2006/relationships/hyperlink" Target="https://universityofcalifornia.us3.list-manage.com/track/click?u=85dd67450c3165234698f75b7&amp;id=98908c3446&amp;e=dfdd2bed7c" TargetMode="External"/><Relationship Id="rId12" Type="http://schemas.openxmlformats.org/officeDocument/2006/relationships/hyperlink" Target="https://universityofcalifornia.us3.list-manage.com/track/click?u=85dd67450c3165234698f75b7&amp;id=7cbd6dd034&amp;e=dfdd2bed7c" TargetMode="External"/><Relationship Id="rId17" Type="http://schemas.openxmlformats.org/officeDocument/2006/relationships/hyperlink" Target="https://universityofcalifornia.us3.list-manage.com/track/click?u=85dd67450c3165234698f75b7&amp;id=43c3b75145&amp;e=dfdd2bed7c" TargetMode="External"/><Relationship Id="rId25" Type="http://schemas.openxmlformats.org/officeDocument/2006/relationships/hyperlink" Target="https://universityofcalifornia.us3.list-manage.com/track/click?u=85dd67450c3165234698f75b7&amp;id=3abf8afdee&amp;e=dfdd2bed7c" TargetMode="External"/><Relationship Id="rId33" Type="http://schemas.openxmlformats.org/officeDocument/2006/relationships/hyperlink" Target="https://universityofcalifornia.us3.list-manage.com/track/click?u=85dd67450c3165234698f75b7&amp;id=c28706aa20&amp;e=dfdd2bed7c" TargetMode="External"/><Relationship Id="rId2" Type="http://schemas.openxmlformats.org/officeDocument/2006/relationships/notesSlide" Target="../notesSlides/notesSlide44.xml"/><Relationship Id="rId16" Type="http://schemas.openxmlformats.org/officeDocument/2006/relationships/hyperlink" Target="https://universityofcalifornia.us3.list-manage.com/track/click?u=85dd67450c3165234698f75b7&amp;id=573c095141&amp;e=dfdd2bed7c" TargetMode="External"/><Relationship Id="rId20" Type="http://schemas.openxmlformats.org/officeDocument/2006/relationships/hyperlink" Target="https://universityofcalifornia.us3.list-manage.com/track/click?u=85dd67450c3165234698f75b7&amp;id=205f8b1335&amp;e=dfdd2bed7c" TargetMode="External"/><Relationship Id="rId29" Type="http://schemas.openxmlformats.org/officeDocument/2006/relationships/hyperlink" Target="https://universityofcalifornia.us3.list-manage.com/track/click?u=85dd67450c3165234698f75b7&amp;id=3842a1bcaf&amp;e=dfdd2bed7c" TargetMode="External"/><Relationship Id="rId1" Type="http://schemas.openxmlformats.org/officeDocument/2006/relationships/slideLayout" Target="../slideLayouts/slideLayout2.xml"/><Relationship Id="rId6" Type="http://schemas.openxmlformats.org/officeDocument/2006/relationships/hyperlink" Target="https://universityofcalifornia.us3.list-manage.com/track/click?u=85dd67450c3165234698f75b7&amp;id=7cbb350f05&amp;e=dfdd2bed7c" TargetMode="External"/><Relationship Id="rId11" Type="http://schemas.openxmlformats.org/officeDocument/2006/relationships/hyperlink" Target="https://universityofcalifornia.us3.list-manage.com/track/click?u=85dd67450c3165234698f75b7&amp;id=07b589a564&amp;e=dfdd2bed7c" TargetMode="External"/><Relationship Id="rId24" Type="http://schemas.openxmlformats.org/officeDocument/2006/relationships/hyperlink" Target="https://universityofcalifornia.us3.list-manage.com/track/click?u=85dd67450c3165234698f75b7&amp;id=7f591422ca&amp;e=dfdd2bed7c" TargetMode="External"/><Relationship Id="rId32" Type="http://schemas.openxmlformats.org/officeDocument/2006/relationships/hyperlink" Target="https://universityofcalifornia.us3.list-manage.com/track/click?u=85dd67450c3165234698f75b7&amp;id=8095890e40&amp;e=dfdd2bed7c" TargetMode="External"/><Relationship Id="rId5" Type="http://schemas.openxmlformats.org/officeDocument/2006/relationships/hyperlink" Target="https://universityofcalifornia.us3.list-manage.com/track/click?u=85dd67450c3165234698f75b7&amp;id=c383614468&amp;e=dfdd2bed7c" TargetMode="External"/><Relationship Id="rId15" Type="http://schemas.openxmlformats.org/officeDocument/2006/relationships/hyperlink" Target="https://universityofcalifornia.us3.list-manage.com/track/click?u=85dd67450c3165234698f75b7&amp;id=a339d16be1&amp;e=dfdd2bed7c" TargetMode="External"/><Relationship Id="rId23" Type="http://schemas.openxmlformats.org/officeDocument/2006/relationships/hyperlink" Target="https://universityofcalifornia.us3.list-manage.com/track/click?u=85dd67450c3165234698f75b7&amp;id=de2a352d35&amp;e=dfdd2bed7c" TargetMode="External"/><Relationship Id="rId28" Type="http://schemas.openxmlformats.org/officeDocument/2006/relationships/hyperlink" Target="https://universityofcalifornia.us3.list-manage.com/track/click?u=85dd67450c3165234698f75b7&amp;id=26e8a69dca&amp;e=dfdd2bed7c" TargetMode="External"/><Relationship Id="rId36" Type="http://schemas.openxmlformats.org/officeDocument/2006/relationships/hyperlink" Target="https://admission.universityofcalifornia.edu/counselors/files/campus-housing_admitted-students.pdf?mc_cid=03c2a450e8&amp;mc_eid=dfdd2bed7c" TargetMode="External"/><Relationship Id="rId10" Type="http://schemas.openxmlformats.org/officeDocument/2006/relationships/hyperlink" Target="https://universityofcalifornia.us3.list-manage.com/track/click?u=85dd67450c3165234698f75b7&amp;id=4a0b9b5220&amp;e=dfdd2bed7c" TargetMode="External"/><Relationship Id="rId19" Type="http://schemas.openxmlformats.org/officeDocument/2006/relationships/hyperlink" Target="https://universityofcalifornia.us3.list-manage.com/track/click?u=85dd67450c3165234698f75b7&amp;id=df50b2e0ee&amp;e=dfdd2bed7c" TargetMode="External"/><Relationship Id="rId31" Type="http://schemas.openxmlformats.org/officeDocument/2006/relationships/hyperlink" Target="https://universityofcalifornia.us3.list-manage.com/track/click?u=85dd67450c3165234698f75b7&amp;id=9ae5964db6&amp;e=dfdd2bed7c" TargetMode="External"/><Relationship Id="rId4" Type="http://schemas.openxmlformats.org/officeDocument/2006/relationships/hyperlink" Target="https://universityofcalifornia.us3.list-manage.com/track/click?u=85dd67450c3165234698f75b7&amp;id=ad17ef607d&amp;e=dfdd2bed7c" TargetMode="External"/><Relationship Id="rId9" Type="http://schemas.openxmlformats.org/officeDocument/2006/relationships/hyperlink" Target="https://universityofcalifornia.us3.list-manage.com/track/click?u=85dd67450c3165234698f75b7&amp;id=67c07beef3&amp;e=dfdd2bed7c" TargetMode="External"/><Relationship Id="rId14" Type="http://schemas.openxmlformats.org/officeDocument/2006/relationships/hyperlink" Target="https://universityofcalifornia.us3.list-manage.com/track/click?u=85dd67450c3165234698f75b7&amp;id=795758c71a&amp;e=dfdd2bed7c" TargetMode="External"/><Relationship Id="rId22" Type="http://schemas.openxmlformats.org/officeDocument/2006/relationships/hyperlink" Target="https://universityofcalifornia.us3.list-manage.com/track/click?u=85dd67450c3165234698f75b7&amp;id=15b613db11&amp;e=dfdd2bed7c" TargetMode="External"/><Relationship Id="rId27" Type="http://schemas.openxmlformats.org/officeDocument/2006/relationships/hyperlink" Target="https://universityofcalifornia.us3.list-manage.com/track/click?u=85dd67450c3165234698f75b7&amp;id=6bf2731107&amp;e=dfdd2bed7c" TargetMode="External"/><Relationship Id="rId30" Type="http://schemas.openxmlformats.org/officeDocument/2006/relationships/hyperlink" Target="https://universityofcalifornia.us3.list-manage.com/track/click?u=85dd67450c3165234698f75b7&amp;id=06311b547e&amp;e=dfdd2bed7c" TargetMode="External"/><Relationship Id="rId35" Type="http://schemas.openxmlformats.org/officeDocument/2006/relationships/hyperlink" Target="https://universityofcalifornia.us3.list-manage.com/track/click?u=85dd67450c3165234698f75b7&amp;id=2a72e92fbd&amp;e=dfdd2bed7c" TargetMode="External"/><Relationship Id="rId8" Type="http://schemas.openxmlformats.org/officeDocument/2006/relationships/hyperlink" Target="https://universityofcalifornia.us3.list-manage.com/track/click?u=85dd67450c3165234698f75b7&amp;id=faf1ee5f0e&amp;e=dfdd2bed7c"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admission.universityofcalifornia.edu/counselors/resources/hs-webinar-series/?mc_cid=03c2a450e8&amp;mc_eid=dfdd2bed7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2.calstate.edu/apply/Pages/contact-a-campus.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2.calstate.edu/apply/Pages/contact-a-campus.asp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american.edu/centers/cprs/school-counselor-covid-19-resources.cfm?fbclid=iwar2nidkv0p8hxccv0lf4ptmcq2mcfana0yhr97hnzr8agxhvqcp-n9grywi" TargetMode="External"/><Relationship Id="rId5" Type="http://schemas.openxmlformats.org/officeDocument/2006/relationships/hyperlink" Target="https://www.nacacnet.org/news--publications/podcast-college-admissions-decoded/" TargetMode="External"/><Relationship Id="rId4" Type="http://schemas.openxmlformats.org/officeDocument/2006/relationships/hyperlink" Target="https://www.nacacnet.org/news--publications/newsroom/college-admission-status-coronaviru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www.rcec.u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user/advancedplacement"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s://apcoronavirusupdates.collegeboard.org/educators/taking-the-exams/ap-exam-schedule#courseSpecific"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25"/>
          <p:cNvSpPr txBox="1"/>
          <p:nvPr/>
        </p:nvSpPr>
        <p:spPr>
          <a:xfrm>
            <a:off x="2965247" y="5658645"/>
            <a:ext cx="581853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chemeClr val="dk1"/>
                </a:solidFill>
                <a:latin typeface="Arial Black"/>
                <a:ea typeface="Arial Black"/>
                <a:cs typeface="Arial Black"/>
                <a:sym typeface="Arial Black"/>
              </a:rPr>
              <a:t>College and Career Readiness</a:t>
            </a:r>
            <a:endParaRPr dirty="0"/>
          </a:p>
          <a:p>
            <a:pPr marL="0" marR="0" lvl="0" indent="0" algn="ctr" rtl="0">
              <a:spcBef>
                <a:spcPts val="0"/>
              </a:spcBef>
              <a:spcAft>
                <a:spcPts val="0"/>
              </a:spcAft>
              <a:buNone/>
            </a:pPr>
            <a:r>
              <a:rPr lang="en-US" sz="2400" b="0" i="0" u="none" strike="noStrike" cap="none" dirty="0">
                <a:solidFill>
                  <a:schemeClr val="dk1"/>
                </a:solidFill>
                <a:latin typeface="Arial Black"/>
                <a:ea typeface="Arial Black"/>
                <a:cs typeface="Arial Black"/>
                <a:sym typeface="Arial Black"/>
              </a:rPr>
              <a:t>Division of Educational Services</a:t>
            </a:r>
            <a:endParaRPr sz="24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51B9CC-845A-4E7B-A369-AD2972D1990A}"/>
              </a:ext>
            </a:extLst>
          </p:cNvPr>
          <p:cNvSpPr/>
          <p:nvPr/>
        </p:nvSpPr>
        <p:spPr>
          <a:xfrm>
            <a:off x="5974815" y="3244336"/>
            <a:ext cx="242374" cy="369332"/>
          </a:xfrm>
          <a:prstGeom prst="rect">
            <a:avLst/>
          </a:prstGeom>
        </p:spPr>
        <p:txBody>
          <a:bodyPr wrap="none">
            <a:spAutoFit/>
          </a:bodyPr>
          <a:lstStyle/>
          <a:p>
            <a:pPr defTabSz="868131">
              <a:buClrTx/>
            </a:pPr>
            <a:r>
              <a:rPr lang="en-US" sz="1800" kern="1200" dirty="0">
                <a:latin typeface="Times New Roman" panose="02020603050405020304" pitchFamily="18" charset="0"/>
                <a:ea typeface="+mn-ea"/>
                <a:cs typeface="+mn-cs"/>
              </a:rPr>
              <a:t> </a:t>
            </a:r>
            <a:endParaRPr lang="en-US" sz="1800" kern="1200" dirty="0">
              <a:solidFill>
                <a:srgbClr val="1E1E1E"/>
              </a:solidFill>
              <a:latin typeface="Roboto"/>
              <a:ea typeface="+mn-ea"/>
              <a:cs typeface="+mn-cs"/>
            </a:endParaRPr>
          </a:p>
        </p:txBody>
      </p:sp>
      <p:sp>
        <p:nvSpPr>
          <p:cNvPr id="5" name="Rectangle 4">
            <a:extLst>
              <a:ext uri="{FF2B5EF4-FFF2-40B4-BE49-F238E27FC236}">
                <a16:creationId xmlns:a16="http://schemas.microsoft.com/office/drawing/2014/main" id="{B3BE51C7-D05E-4C6C-893D-79FE93A532E7}"/>
              </a:ext>
            </a:extLst>
          </p:cNvPr>
          <p:cNvSpPr/>
          <p:nvPr/>
        </p:nvSpPr>
        <p:spPr>
          <a:xfrm>
            <a:off x="5974815" y="3244336"/>
            <a:ext cx="242374" cy="369332"/>
          </a:xfrm>
          <a:prstGeom prst="rect">
            <a:avLst/>
          </a:prstGeom>
        </p:spPr>
        <p:txBody>
          <a:bodyPr wrap="none">
            <a:spAutoFit/>
          </a:bodyPr>
          <a:lstStyle/>
          <a:p>
            <a:pPr defTabSz="868131">
              <a:buClrTx/>
            </a:pPr>
            <a:r>
              <a:rPr lang="en-US" sz="1800" kern="1200" dirty="0">
                <a:latin typeface="Times New Roman" panose="02020603050405020304" pitchFamily="18" charset="0"/>
                <a:ea typeface="+mn-ea"/>
                <a:cs typeface="+mn-cs"/>
              </a:rPr>
              <a:t> </a:t>
            </a:r>
            <a:endParaRPr lang="en-US" sz="1800" kern="1200" dirty="0">
              <a:solidFill>
                <a:srgbClr val="1E1E1E"/>
              </a:solidFill>
              <a:latin typeface="Roboto"/>
              <a:ea typeface="+mn-ea"/>
              <a:cs typeface="+mn-cs"/>
            </a:endParaRPr>
          </a:p>
        </p:txBody>
      </p:sp>
      <p:sp>
        <p:nvSpPr>
          <p:cNvPr id="6" name="Rectangle 5">
            <a:extLst>
              <a:ext uri="{FF2B5EF4-FFF2-40B4-BE49-F238E27FC236}">
                <a16:creationId xmlns:a16="http://schemas.microsoft.com/office/drawing/2014/main" id="{4E17DD80-8997-4275-B2BC-E4163F95A3A7}"/>
              </a:ext>
            </a:extLst>
          </p:cNvPr>
          <p:cNvSpPr/>
          <p:nvPr/>
        </p:nvSpPr>
        <p:spPr>
          <a:xfrm>
            <a:off x="5974815" y="3244336"/>
            <a:ext cx="242374" cy="369332"/>
          </a:xfrm>
          <a:prstGeom prst="rect">
            <a:avLst/>
          </a:prstGeom>
        </p:spPr>
        <p:txBody>
          <a:bodyPr wrap="none">
            <a:spAutoFit/>
          </a:bodyPr>
          <a:lstStyle/>
          <a:p>
            <a:pPr defTabSz="868131">
              <a:buClrTx/>
            </a:pPr>
            <a:r>
              <a:rPr lang="en-US" sz="1800" kern="1200" dirty="0">
                <a:latin typeface="Times New Roman" panose="02020603050405020304" pitchFamily="18" charset="0"/>
                <a:ea typeface="+mn-ea"/>
                <a:cs typeface="+mn-cs"/>
              </a:rPr>
              <a:t> </a:t>
            </a:r>
            <a:endParaRPr lang="en-US" sz="1800" kern="1200" dirty="0">
              <a:solidFill>
                <a:srgbClr val="1E1E1E"/>
              </a:solidFill>
              <a:latin typeface="Roboto"/>
              <a:ea typeface="+mn-ea"/>
              <a:cs typeface="+mn-cs"/>
            </a:endParaRPr>
          </a:p>
        </p:txBody>
      </p:sp>
      <p:sp>
        <p:nvSpPr>
          <p:cNvPr id="7" name="Rectangle 6">
            <a:extLst>
              <a:ext uri="{FF2B5EF4-FFF2-40B4-BE49-F238E27FC236}">
                <a16:creationId xmlns:a16="http://schemas.microsoft.com/office/drawing/2014/main" id="{6F20FF54-1DD2-4D41-BAE9-79972E07D306}"/>
              </a:ext>
            </a:extLst>
          </p:cNvPr>
          <p:cNvSpPr/>
          <p:nvPr/>
        </p:nvSpPr>
        <p:spPr>
          <a:xfrm>
            <a:off x="5974815" y="3244336"/>
            <a:ext cx="242374" cy="369332"/>
          </a:xfrm>
          <a:prstGeom prst="rect">
            <a:avLst/>
          </a:prstGeom>
        </p:spPr>
        <p:txBody>
          <a:bodyPr wrap="none">
            <a:spAutoFit/>
          </a:bodyPr>
          <a:lstStyle/>
          <a:p>
            <a:pPr defTabSz="868131">
              <a:buClrTx/>
            </a:pPr>
            <a:r>
              <a:rPr lang="en-US" sz="1800" kern="1200" dirty="0">
                <a:latin typeface="Times New Roman" panose="02020603050405020304" pitchFamily="18" charset="0"/>
                <a:ea typeface="+mn-ea"/>
                <a:cs typeface="+mn-cs"/>
              </a:rPr>
              <a:t> </a:t>
            </a:r>
            <a:endParaRPr lang="en-US" sz="1800" kern="1200" dirty="0">
              <a:solidFill>
                <a:srgbClr val="1E1E1E"/>
              </a:solidFill>
              <a:latin typeface="Roboto"/>
              <a:ea typeface="+mn-ea"/>
              <a:cs typeface="+mn-cs"/>
            </a:endParaRPr>
          </a:p>
        </p:txBody>
      </p:sp>
      <p:pic>
        <p:nvPicPr>
          <p:cNvPr id="1026" name="Picture 2">
            <a:extLst>
              <a:ext uri="{FF2B5EF4-FFF2-40B4-BE49-F238E27FC236}">
                <a16:creationId xmlns:a16="http://schemas.microsoft.com/office/drawing/2014/main" id="{FDA5D7E1-7912-435E-ADE9-660050255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 t="6089" r="3329" b="7007"/>
          <a:stretch/>
        </p:blipFill>
        <p:spPr bwMode="auto">
          <a:xfrm>
            <a:off x="2301329" y="500016"/>
            <a:ext cx="7193372" cy="571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2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072C198-5880-4973-948C-C4241A4F6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2" t="7830" r="2363" b="7945"/>
          <a:stretch/>
        </p:blipFill>
        <p:spPr bwMode="auto">
          <a:xfrm>
            <a:off x="2122182" y="538740"/>
            <a:ext cx="8310502" cy="570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961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74C1-8ADD-4F57-80A1-2DD21F97F6D7}"/>
              </a:ext>
            </a:extLst>
          </p:cNvPr>
          <p:cNvSpPr txBox="1">
            <a:spLocks/>
          </p:cNvSpPr>
          <p:nvPr/>
        </p:nvSpPr>
        <p:spPr>
          <a:xfrm>
            <a:off x="356461" y="538434"/>
            <a:ext cx="2716570" cy="413170"/>
          </a:xfrm>
          <a:prstGeom prst="rect">
            <a:avLst/>
          </a:prstGeom>
        </p:spPr>
        <p:txBody>
          <a:bodyPr/>
          <a:lstStyle>
            <a:lvl1pPr algn="l" defTabSz="981334" rtl="0" eaLnBrk="1" latinLnBrk="0" hangingPunct="1">
              <a:spcBef>
                <a:spcPct val="0"/>
              </a:spcBef>
              <a:buNone/>
              <a:defRPr sz="3600" kern="1200">
                <a:solidFill>
                  <a:schemeClr val="tx1"/>
                </a:solidFill>
                <a:latin typeface="+mj-lt"/>
                <a:ea typeface="+mj-ea"/>
                <a:cs typeface="+mj-cs"/>
              </a:defRPr>
            </a:lvl1pPr>
          </a:lstStyle>
          <a:p>
            <a:pPr defTabSz="931678">
              <a:buClrTx/>
            </a:pPr>
            <a:r>
              <a:rPr lang="en-US" sz="2658" dirty="0">
                <a:solidFill>
                  <a:srgbClr val="1E1E1E"/>
                </a:solidFill>
                <a:latin typeface="Roboto Slab"/>
              </a:rPr>
              <a:t>2020 AP Exams</a:t>
            </a:r>
          </a:p>
        </p:txBody>
      </p:sp>
      <p:sp>
        <p:nvSpPr>
          <p:cNvPr id="3" name="Subtitle 2">
            <a:extLst>
              <a:ext uri="{FF2B5EF4-FFF2-40B4-BE49-F238E27FC236}">
                <a16:creationId xmlns:a16="http://schemas.microsoft.com/office/drawing/2014/main" id="{29FFEFFB-4BF0-4C10-ABAA-9E942DC6ABB6}"/>
              </a:ext>
            </a:extLst>
          </p:cNvPr>
          <p:cNvSpPr txBox="1">
            <a:spLocks/>
          </p:cNvSpPr>
          <p:nvPr/>
        </p:nvSpPr>
        <p:spPr>
          <a:xfrm>
            <a:off x="632069" y="1198760"/>
            <a:ext cx="2868155" cy="4131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931433">
              <a:buClr>
                <a:srgbClr val="1E1E1E"/>
              </a:buClr>
              <a:buNone/>
            </a:pPr>
            <a:r>
              <a:rPr lang="en-US" altLang="zh-CN" sz="1709" dirty="0">
                <a:solidFill>
                  <a:srgbClr val="009CDE"/>
                </a:solidFill>
                <a:latin typeface="Roboto"/>
              </a:rPr>
              <a:t>Scoring</a:t>
            </a:r>
          </a:p>
        </p:txBody>
      </p:sp>
      <p:sp>
        <p:nvSpPr>
          <p:cNvPr id="4" name="Rectangle 3">
            <a:extLst>
              <a:ext uri="{FF2B5EF4-FFF2-40B4-BE49-F238E27FC236}">
                <a16:creationId xmlns:a16="http://schemas.microsoft.com/office/drawing/2014/main" id="{42D1149D-BD50-45DC-A092-768F7B964B84}"/>
              </a:ext>
            </a:extLst>
          </p:cNvPr>
          <p:cNvSpPr/>
          <p:nvPr/>
        </p:nvSpPr>
        <p:spPr>
          <a:xfrm>
            <a:off x="4023879" y="1048309"/>
            <a:ext cx="7618736" cy="1144416"/>
          </a:xfrm>
          <a:prstGeom prst="rect">
            <a:avLst/>
          </a:prstGeom>
        </p:spPr>
        <p:txBody>
          <a:bodyPr wrap="square">
            <a:spAutoFit/>
          </a:bodyPr>
          <a:lstStyle/>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Student’s work will be scored by our network of college faculty and AP teachers, and reported on a 1-5 scale</a:t>
            </a:r>
          </a:p>
          <a:p>
            <a:pPr marL="325549" indent="-325549" defTabSz="868131">
              <a:buClrTx/>
              <a:buFont typeface="Symbol" panose="05050102010706020507" pitchFamily="18" charset="2"/>
              <a:buChar char=""/>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We anticipate releasing scores as close to the usual July timeframe as possible</a:t>
            </a:r>
          </a:p>
        </p:txBody>
      </p:sp>
    </p:spTree>
    <p:extLst>
      <p:ext uri="{BB962C8B-B14F-4D97-AF65-F5344CB8AC3E}">
        <p14:creationId xmlns:p14="http://schemas.microsoft.com/office/powerpoint/2010/main" val="299821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6DB8-8506-41E9-8C73-7E20EE1C39DF}"/>
              </a:ext>
            </a:extLst>
          </p:cNvPr>
          <p:cNvSpPr txBox="1">
            <a:spLocks/>
          </p:cNvSpPr>
          <p:nvPr/>
        </p:nvSpPr>
        <p:spPr>
          <a:xfrm>
            <a:off x="356461" y="538434"/>
            <a:ext cx="3143763" cy="413170"/>
          </a:xfrm>
          <a:prstGeom prst="rect">
            <a:avLst/>
          </a:prstGeom>
        </p:spPr>
        <p:txBody>
          <a:bodyPr/>
          <a:lstStyle>
            <a:lvl1pPr algn="l" defTabSz="981334" rtl="0" eaLnBrk="1" latinLnBrk="0" hangingPunct="1">
              <a:spcBef>
                <a:spcPct val="0"/>
              </a:spcBef>
              <a:buNone/>
              <a:defRPr sz="3600" kern="1200">
                <a:solidFill>
                  <a:schemeClr val="tx1"/>
                </a:solidFill>
                <a:latin typeface="+mj-lt"/>
                <a:ea typeface="+mj-ea"/>
                <a:cs typeface="+mj-cs"/>
              </a:defRPr>
            </a:lvl1pPr>
          </a:lstStyle>
          <a:p>
            <a:pPr defTabSz="931678">
              <a:buClrTx/>
            </a:pPr>
            <a:r>
              <a:rPr lang="en-US" sz="2658" dirty="0">
                <a:solidFill>
                  <a:srgbClr val="1E1E1E"/>
                </a:solidFill>
                <a:latin typeface="Roboto Slab"/>
              </a:rPr>
              <a:t>2020 AP Exams</a:t>
            </a:r>
          </a:p>
        </p:txBody>
      </p:sp>
      <p:sp>
        <p:nvSpPr>
          <p:cNvPr id="4" name="Rectangle 3">
            <a:extLst>
              <a:ext uri="{FF2B5EF4-FFF2-40B4-BE49-F238E27FC236}">
                <a16:creationId xmlns:a16="http://schemas.microsoft.com/office/drawing/2014/main" id="{9C4D2166-25B4-453B-A9BB-95864F5081AB}"/>
              </a:ext>
            </a:extLst>
          </p:cNvPr>
          <p:cNvSpPr/>
          <p:nvPr/>
        </p:nvSpPr>
        <p:spPr>
          <a:xfrm>
            <a:off x="3500224" y="756088"/>
            <a:ext cx="8528242" cy="5368586"/>
          </a:xfrm>
          <a:prstGeom prst="rect">
            <a:avLst/>
          </a:prstGeom>
        </p:spPr>
        <p:txBody>
          <a:bodyPr wrap="square">
            <a:spAutoFit/>
          </a:bodyPr>
          <a:lstStyle/>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Coordinators should indicate student’s fee reduction eligibility in AP </a:t>
            </a:r>
          </a:p>
          <a:p>
            <a:pPr defTabSz="868131">
              <a:lnSpc>
                <a:spcPct val="115000"/>
              </a:lnSpc>
              <a:buClrTx/>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     registration and Ordering as soon as possible.  </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Deadline extension: May 26, 11:59pm   EST</a:t>
            </a:r>
          </a:p>
          <a:p>
            <a:pPr defTabSz="868131">
              <a:lnSpc>
                <a:spcPct val="115000"/>
              </a:lnSpc>
              <a:buClrTx/>
            </a:pPr>
            <a:endPar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Because there is no Calculus AB </a:t>
            </a:r>
            <a:r>
              <a:rPr lang="en-US" sz="1709" kern="1200" dirty="0" err="1">
                <a:solidFill>
                  <a:srgbClr val="1E1E1E"/>
                </a:solidFill>
                <a:latin typeface="Calibri" panose="020F0502020204030204" pitchFamily="34" charset="0"/>
                <a:ea typeface="Arial" panose="020B0604020202020204" pitchFamily="34" charset="0"/>
                <a:cs typeface="Calibri" panose="020F0502020204030204" pitchFamily="34" charset="0"/>
              </a:rPr>
              <a:t>subscore</a:t>
            </a: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 we are allowing students to switch from Calculus BC to Calculus AB and vice versa at </a:t>
            </a:r>
            <a:r>
              <a:rPr lang="en-US" sz="1709" u="sng" kern="1200" dirty="0">
                <a:solidFill>
                  <a:srgbClr val="1E1E1E"/>
                </a:solidFill>
                <a:latin typeface="Calibri" panose="020F0502020204030204" pitchFamily="34" charset="0"/>
                <a:ea typeface="Arial" panose="020B0604020202020204" pitchFamily="34" charset="0"/>
                <a:cs typeface="Calibri" panose="020F0502020204030204" pitchFamily="34" charset="0"/>
              </a:rPr>
              <a:t>no charge</a:t>
            </a: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 by </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Monday, April 20</a:t>
            </a:r>
            <a:r>
              <a:rPr lang="en-US" sz="1709" b="1" kern="1200" baseline="30000" dirty="0">
                <a:solidFill>
                  <a:srgbClr val="1E1E1E"/>
                </a:solidFill>
                <a:latin typeface="Calibri" panose="020F0502020204030204" pitchFamily="34" charset="0"/>
                <a:ea typeface="Arial" panose="020B0604020202020204" pitchFamily="34" charset="0"/>
                <a:cs typeface="Calibri" panose="020F0502020204030204" pitchFamily="34" charset="0"/>
              </a:rPr>
              <a:t>th</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 11:59 p.m. EST.</a:t>
            </a: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705357" lvl="1" indent="-271291" defTabSz="868131">
              <a:lnSpc>
                <a:spcPct val="115000"/>
              </a:lnSpc>
              <a:buClrTx/>
              <a:buFont typeface="Arial" panose="020B0604020202020204" pitchFamily="34" charset="0"/>
              <a:buChar char="•"/>
            </a:pPr>
            <a:endParaRPr lang="en-US" sz="1329" kern="1200" dirty="0">
              <a:solidFill>
                <a:srgbClr val="009CDE"/>
              </a:solidFill>
              <a:latin typeface="Calibri" panose="020F0502020204030204" pitchFamily="34" charset="0"/>
              <a:ea typeface="Arial" panose="020B0604020202020204" pitchFamily="34" charset="0"/>
              <a:cs typeface="Calibri" panose="020F0502020204030204" pitchFamily="34" charset="0"/>
            </a:endParaRPr>
          </a:p>
          <a:p>
            <a:pPr marL="705357" lvl="1" indent="-271291" defTabSz="868131">
              <a:lnSpc>
                <a:spcPct val="115000"/>
              </a:lnSpc>
              <a:buClrTx/>
              <a:buFont typeface="Arial" panose="020B0604020202020204" pitchFamily="34" charset="0"/>
              <a:buChar char="•"/>
            </a:pPr>
            <a:r>
              <a:rPr lang="en-US" sz="1329" kern="1200" dirty="0">
                <a:solidFill>
                  <a:srgbClr val="009CDE"/>
                </a:solidFill>
                <a:latin typeface="Calibri" panose="020F0502020204030204" pitchFamily="34" charset="0"/>
                <a:ea typeface="Arial" panose="020B0604020202020204" pitchFamily="34" charset="0"/>
                <a:cs typeface="Calibri" panose="020F0502020204030204" pitchFamily="34" charset="0"/>
              </a:rPr>
              <a:t>If you have students who would like to switch from taking Calculus BC to Calculus AB, please ensure that those students have entered the join code for whatever Calculus AB section you would like them to join (teacher-led or exam only). Once you have confirmation they are registered for the section, please call AP Customer Service for educators (877-274-6474) for further instructions. You can see p. 81 of the AP Coordinator's Manual Pt 1 for additional guidance. Although our deadline for these changes is April 20th at 9:59pm (PST), I highly recommend you begin this process as soon as possible, as some of these steps may take a few days to process.</a:t>
            </a:r>
          </a:p>
          <a:p>
            <a:pPr marL="271291" indent="-271291" defTabSz="868131">
              <a:lnSpc>
                <a:spcPct val="115000"/>
              </a:lnSpc>
              <a:buClrTx/>
              <a:buFont typeface="Arial" panose="020B0604020202020204" pitchFamily="34" charset="0"/>
              <a:buChar char="•"/>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mn-ea"/>
                <a:cs typeface="Calibri" panose="020F0502020204030204" pitchFamily="34" charset="0"/>
              </a:rPr>
              <a:t>Details regarding accommodations will be shared closer to the exams.</a:t>
            </a:r>
          </a:p>
          <a:p>
            <a:pPr marL="271291" indent="-271291" defTabSz="868131">
              <a:lnSpc>
                <a:spcPct val="115000"/>
              </a:lnSpc>
              <a:buClrTx/>
              <a:buFont typeface="Arial" panose="020B0604020202020204" pitchFamily="34" charset="0"/>
              <a:buChar char="•"/>
            </a:pPr>
            <a:endParaRPr lang="en-US" sz="1709" b="1" kern="1200" dirty="0">
              <a:solidFill>
                <a:srgbClr val="1E1E1E"/>
              </a:solidFill>
              <a:highlight>
                <a:srgbClr val="FFFF00"/>
              </a:highlight>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April 13</a:t>
            </a:r>
            <a:r>
              <a:rPr lang="en-US" sz="1709" b="1" kern="1200" baseline="30000" dirty="0">
                <a:solidFill>
                  <a:srgbClr val="1E1E1E"/>
                </a:solidFill>
                <a:latin typeface="Calibri" panose="020F0502020204030204" pitchFamily="34" charset="0"/>
                <a:ea typeface="Arial" panose="020B0604020202020204" pitchFamily="34" charset="0"/>
                <a:cs typeface="Calibri" panose="020F0502020204030204" pitchFamily="34" charset="0"/>
              </a:rPr>
              <a:t>th</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 </a:t>
            </a: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Optional Student Practice section that includes the most relevant FRQs to help them practice the concepts and skills that will be tested in May 2020. They can answer these in any order and will have an opportunity to review how each question will be scored before they submit. </a:t>
            </a:r>
          </a:p>
        </p:txBody>
      </p:sp>
    </p:spTree>
    <p:extLst>
      <p:ext uri="{BB962C8B-B14F-4D97-AF65-F5344CB8AC3E}">
        <p14:creationId xmlns:p14="http://schemas.microsoft.com/office/powerpoint/2010/main" val="3152198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6DB8-8506-41E9-8C73-7E20EE1C39DF}"/>
              </a:ext>
            </a:extLst>
          </p:cNvPr>
          <p:cNvSpPr txBox="1">
            <a:spLocks/>
          </p:cNvSpPr>
          <p:nvPr/>
        </p:nvSpPr>
        <p:spPr>
          <a:xfrm>
            <a:off x="356460" y="538434"/>
            <a:ext cx="11286154" cy="413170"/>
          </a:xfrm>
          <a:prstGeom prst="rect">
            <a:avLst/>
          </a:prstGeom>
        </p:spPr>
        <p:txBody>
          <a:bodyPr/>
          <a:lstStyle>
            <a:lvl1pPr algn="l" defTabSz="981334" rtl="0" eaLnBrk="1" latinLnBrk="0" hangingPunct="1">
              <a:spcBef>
                <a:spcPct val="0"/>
              </a:spcBef>
              <a:buNone/>
              <a:defRPr sz="3600" kern="1200">
                <a:solidFill>
                  <a:schemeClr val="tx1"/>
                </a:solidFill>
                <a:latin typeface="+mj-lt"/>
                <a:ea typeface="+mj-ea"/>
                <a:cs typeface="+mj-cs"/>
              </a:defRPr>
            </a:lvl1pPr>
          </a:lstStyle>
          <a:p>
            <a:pPr defTabSz="931678">
              <a:buClrTx/>
            </a:pPr>
            <a:r>
              <a:rPr lang="en-US" sz="2658" dirty="0">
                <a:solidFill>
                  <a:srgbClr val="1E1E1E"/>
                </a:solidFill>
                <a:latin typeface="Roboto Slab"/>
              </a:rPr>
              <a:t>2020 AP Exams</a:t>
            </a:r>
          </a:p>
        </p:txBody>
      </p:sp>
      <p:sp>
        <p:nvSpPr>
          <p:cNvPr id="3" name="Subtitle 2">
            <a:extLst>
              <a:ext uri="{FF2B5EF4-FFF2-40B4-BE49-F238E27FC236}">
                <a16:creationId xmlns:a16="http://schemas.microsoft.com/office/drawing/2014/main" id="{D5C026A1-FC29-4601-ABB7-ED2AA38F9E42}"/>
              </a:ext>
            </a:extLst>
          </p:cNvPr>
          <p:cNvSpPr txBox="1">
            <a:spLocks/>
          </p:cNvSpPr>
          <p:nvPr/>
        </p:nvSpPr>
        <p:spPr>
          <a:xfrm>
            <a:off x="632069" y="1198760"/>
            <a:ext cx="1517675" cy="4131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931433">
              <a:buClr>
                <a:srgbClr val="1E1E1E"/>
              </a:buClr>
              <a:buNone/>
            </a:pPr>
            <a:r>
              <a:rPr lang="en-US" altLang="zh-CN" sz="1709" dirty="0">
                <a:solidFill>
                  <a:srgbClr val="009CDE"/>
                </a:solidFill>
                <a:latin typeface="Roboto"/>
              </a:rPr>
              <a:t>Test Security </a:t>
            </a:r>
          </a:p>
        </p:txBody>
      </p:sp>
      <p:sp>
        <p:nvSpPr>
          <p:cNvPr id="4" name="Rectangle 3">
            <a:extLst>
              <a:ext uri="{FF2B5EF4-FFF2-40B4-BE49-F238E27FC236}">
                <a16:creationId xmlns:a16="http://schemas.microsoft.com/office/drawing/2014/main" id="{9C4D2166-25B4-453B-A9BB-95864F5081AB}"/>
              </a:ext>
            </a:extLst>
          </p:cNvPr>
          <p:cNvSpPr/>
          <p:nvPr/>
        </p:nvSpPr>
        <p:spPr>
          <a:xfrm>
            <a:off x="3500224" y="951603"/>
            <a:ext cx="8555803" cy="4931606"/>
          </a:xfrm>
          <a:prstGeom prst="rect">
            <a:avLst/>
          </a:prstGeom>
        </p:spPr>
        <p:txBody>
          <a:bodyPr wrap="square">
            <a:spAutoFit/>
          </a:bodyPr>
          <a:lstStyle/>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We’re using a range of digital security tools and techniques, including plagiarism detection software and post-administration analytics, to protect the integrity of the exams</a:t>
            </a:r>
          </a:p>
          <a:p>
            <a:pPr marL="271291" indent="-271291" defTabSz="868131">
              <a:lnSpc>
                <a:spcPct val="115000"/>
              </a:lnSpc>
              <a:buClrTx/>
              <a:buFontTx/>
              <a:buChar char="-"/>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AP teacher will receive copies of student’s work</a:t>
            </a:r>
          </a:p>
          <a:p>
            <a:pPr marL="271291" indent="-271291" defTabSz="868131">
              <a:lnSpc>
                <a:spcPct val="115000"/>
              </a:lnSpc>
              <a:buClrTx/>
              <a:buFontTx/>
              <a:buChar char="-"/>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Students who:</a:t>
            </a:r>
          </a:p>
          <a:p>
            <a:pPr marL="705357" lvl="1" indent="-271291" defTabSz="868131">
              <a:lnSpc>
                <a:spcPct val="115000"/>
              </a:lnSpc>
              <a:buClrTx/>
              <a:buFont typeface="Wingdings" panose="05000000000000000000" pitchFamily="2" charset="2"/>
              <a:buChar char="Ø"/>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submit responses that mirror online content or other students’ submission </a:t>
            </a:r>
          </a:p>
          <a:p>
            <a:pPr marL="705357" lvl="1" indent="-271291" defTabSz="868131">
              <a:lnSpc>
                <a:spcPct val="115000"/>
              </a:lnSpc>
              <a:buClrTx/>
              <a:buFont typeface="Wingdings" panose="05000000000000000000" pitchFamily="2" charset="2"/>
              <a:buChar char="Ø"/>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share or receive content or exam responses </a:t>
            </a:r>
          </a:p>
          <a:p>
            <a:pPr marL="705357" lvl="1" indent="-271291" defTabSz="868131">
              <a:lnSpc>
                <a:spcPct val="115000"/>
              </a:lnSpc>
              <a:buClrTx/>
              <a:buFont typeface="Wingdings" panose="05000000000000000000" pitchFamily="2" charset="2"/>
              <a:buChar char="Ø"/>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engage in any plans or efforts to provide or gain an unfair advantage </a:t>
            </a:r>
          </a:p>
          <a:p>
            <a:pPr marL="434066" lvl="1" defTabSz="868131">
              <a:lnSpc>
                <a:spcPct val="115000"/>
              </a:lnSpc>
              <a:buClrTx/>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	will be subjected to the following actions;</a:t>
            </a:r>
          </a:p>
          <a:p>
            <a:pPr marL="1139422" lvl="2" indent="-271291" defTabSz="868131">
              <a:lnSpc>
                <a:spcPct val="115000"/>
              </a:lnSpc>
              <a:buClrTx/>
              <a:buFont typeface="Wingdings" panose="05000000000000000000" pitchFamily="2" charset="2"/>
              <a:buChar char="ü"/>
            </a:pP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Blocked from testing</a:t>
            </a:r>
          </a:p>
          <a:p>
            <a:pPr marL="1139422" lvl="2" indent="-271291" defTabSz="868131">
              <a:lnSpc>
                <a:spcPct val="115000"/>
              </a:lnSpc>
              <a:buClrTx/>
              <a:buFont typeface="Wingdings" panose="05000000000000000000" pitchFamily="2" charset="2"/>
              <a:buChar char="ü"/>
            </a:pP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Cancelled AP scores </a:t>
            </a:r>
          </a:p>
          <a:p>
            <a:pPr marL="1139422" lvl="2" indent="-271291" defTabSz="868131">
              <a:lnSpc>
                <a:spcPct val="115000"/>
              </a:lnSpc>
              <a:buClrTx/>
              <a:buFont typeface="Wingdings" panose="05000000000000000000" pitchFamily="2" charset="2"/>
              <a:buChar char="ü"/>
            </a:pP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Notification sent to HS and colleges/universities of which they have applied or plan to apply</a:t>
            </a:r>
          </a:p>
          <a:p>
            <a:pPr marL="1139422" lvl="2" indent="-271291" defTabSz="868131">
              <a:lnSpc>
                <a:spcPct val="115000"/>
              </a:lnSpc>
              <a:buClrTx/>
              <a:buFont typeface="Wingdings" panose="05000000000000000000" pitchFamily="2" charset="2"/>
              <a:buChar char="ü"/>
            </a:pP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Prohibited from taking any CB exams</a:t>
            </a:r>
          </a:p>
          <a:p>
            <a:pPr marL="1139422" lvl="2" indent="-271291" defTabSz="868131">
              <a:lnSpc>
                <a:spcPct val="115000"/>
              </a:lnSpc>
              <a:buClrTx/>
              <a:buFont typeface="Wingdings" panose="05000000000000000000" pitchFamily="2" charset="2"/>
              <a:buChar char="ü"/>
            </a:pP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In certain circumstances, CB may inform law enforcement</a:t>
            </a:r>
          </a:p>
        </p:txBody>
      </p:sp>
    </p:spTree>
    <p:extLst>
      <p:ext uri="{BB962C8B-B14F-4D97-AF65-F5344CB8AC3E}">
        <p14:creationId xmlns:p14="http://schemas.microsoft.com/office/powerpoint/2010/main" val="2179332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3C1E98-16B5-4491-AF5E-3019D493071D}"/>
              </a:ext>
            </a:extLst>
          </p:cNvPr>
          <p:cNvGraphicFramePr>
            <a:graphicFrameLocks noGrp="1"/>
          </p:cNvGraphicFramePr>
          <p:nvPr>
            <p:extLst/>
          </p:nvPr>
        </p:nvGraphicFramePr>
        <p:xfrm>
          <a:off x="3265957" y="3726111"/>
          <a:ext cx="7827270" cy="2344048"/>
        </p:xfrm>
        <a:graphic>
          <a:graphicData uri="http://schemas.openxmlformats.org/drawingml/2006/table">
            <a:tbl>
              <a:tblPr firstRow="1" firstCol="1" bandRow="1"/>
              <a:tblGrid>
                <a:gridCol w="2330290">
                  <a:extLst>
                    <a:ext uri="{9D8B030D-6E8A-4147-A177-3AD203B41FA5}">
                      <a16:colId xmlns:a16="http://schemas.microsoft.com/office/drawing/2014/main" val="1010644496"/>
                    </a:ext>
                  </a:extLst>
                </a:gridCol>
                <a:gridCol w="5496980">
                  <a:extLst>
                    <a:ext uri="{9D8B030D-6E8A-4147-A177-3AD203B41FA5}">
                      <a16:colId xmlns:a16="http://schemas.microsoft.com/office/drawing/2014/main" val="2738735813"/>
                    </a:ext>
                  </a:extLst>
                </a:gridCol>
              </a:tblGrid>
              <a:tr h="586012">
                <a:tc>
                  <a:txBody>
                    <a:bodyPr/>
                    <a:lstStyle/>
                    <a:p>
                      <a:pPr marL="0" marR="0" algn="l">
                        <a:spcBef>
                          <a:spcPts val="0"/>
                        </a:spcBef>
                        <a:spcAft>
                          <a:spcPts val="0"/>
                        </a:spcAft>
                      </a:pPr>
                      <a:r>
                        <a:rPr lang="en-US" sz="1300" b="1" dirty="0">
                          <a:effectLst/>
                          <a:latin typeface="Calibri" panose="020F0502020204030204" pitchFamily="34" charset="0"/>
                          <a:ea typeface="Calibri" panose="020F0502020204030204" pitchFamily="34" charset="0"/>
                        </a:rPr>
                        <a:t>April 20 (11:59 p.m. ET)</a:t>
                      </a:r>
                    </a:p>
                  </a:txBody>
                  <a:tcPr marL="90434" marR="90434" marT="90434" marB="90434" anchor="ctr">
                    <a:lnL>
                      <a:noFill/>
                    </a:lnL>
                    <a:lnR>
                      <a:noFill/>
                    </a:lnR>
                    <a:lnT>
                      <a:noFill/>
                    </a:lnT>
                    <a:lnB>
                      <a:noFill/>
                    </a:lnB>
                    <a:noFill/>
                  </a:tcPr>
                </a:tc>
                <a:tc>
                  <a:txBody>
                    <a:bodyPr/>
                    <a:lstStyle/>
                    <a:p>
                      <a:pPr marL="0" marR="0" algn="l">
                        <a:spcBef>
                          <a:spcPts val="0"/>
                        </a:spcBef>
                        <a:spcAft>
                          <a:spcPts val="0"/>
                        </a:spcAft>
                      </a:pPr>
                      <a:r>
                        <a:rPr lang="en-US" sz="1300">
                          <a:effectLst/>
                          <a:latin typeface="Calibri" panose="020F0502020204030204" pitchFamily="34" charset="0"/>
                          <a:ea typeface="Calibri" panose="020F0502020204030204" pitchFamily="34" charset="0"/>
                        </a:rPr>
                        <a:t>Deadline to switch a student’s AP Calculus Exam or switch a student’s AP Art and Design Exam. </a:t>
                      </a:r>
                    </a:p>
                  </a:txBody>
                  <a:tcPr marL="90434" marR="90434" marT="90434" marB="90434" anchor="ctr">
                    <a:lnL>
                      <a:noFill/>
                    </a:lnL>
                    <a:lnR>
                      <a:noFill/>
                    </a:lnR>
                    <a:lnT>
                      <a:noFill/>
                    </a:lnT>
                    <a:lnB>
                      <a:noFill/>
                    </a:lnB>
                    <a:noFill/>
                  </a:tcPr>
                </a:tc>
                <a:extLst>
                  <a:ext uri="{0D108BD9-81ED-4DB2-BD59-A6C34878D82A}">
                    <a16:rowId xmlns:a16="http://schemas.microsoft.com/office/drawing/2014/main" val="1002385978"/>
                  </a:ext>
                </a:extLst>
              </a:tr>
              <a:tr h="586012">
                <a:tc>
                  <a:txBody>
                    <a:bodyPr/>
                    <a:lstStyle/>
                    <a:p>
                      <a:pPr marL="0" marR="0" algn="l">
                        <a:spcBef>
                          <a:spcPts val="0"/>
                        </a:spcBef>
                        <a:spcAft>
                          <a:spcPts val="0"/>
                        </a:spcAft>
                      </a:pPr>
                      <a:r>
                        <a:rPr lang="en-US" sz="1300" b="1" dirty="0">
                          <a:effectLst/>
                          <a:latin typeface="Calibri" panose="020F0502020204030204" pitchFamily="34" charset="0"/>
                          <a:ea typeface="Calibri" panose="020F0502020204030204" pitchFamily="34" charset="0"/>
                        </a:rPr>
                        <a:t>May 26 (11:59 p.m. ET)</a:t>
                      </a:r>
                    </a:p>
                  </a:txBody>
                  <a:tcPr marL="90434" marR="90434" marT="90434" marB="90434" anchor="ctr">
                    <a:lnL>
                      <a:noFill/>
                    </a:lnL>
                    <a:lnR>
                      <a:noFill/>
                    </a:lnR>
                    <a:lnT>
                      <a:noFill/>
                    </a:lnT>
                    <a:lnB>
                      <a:noFill/>
                    </a:lnB>
                    <a:noFill/>
                  </a:tcPr>
                </a:tc>
                <a:tc>
                  <a:txBody>
                    <a:bodyPr/>
                    <a:lstStyle/>
                    <a:p>
                      <a:pPr marL="0" marR="0" algn="l">
                        <a:spcBef>
                          <a:spcPts val="0"/>
                        </a:spcBef>
                        <a:spcAft>
                          <a:spcPts val="0"/>
                        </a:spcAft>
                      </a:pPr>
                      <a:r>
                        <a:rPr lang="en-US" sz="1300" dirty="0">
                          <a:effectLst/>
                          <a:latin typeface="Calibri" panose="020F0502020204030204" pitchFamily="34" charset="0"/>
                          <a:ea typeface="Calibri" panose="020F0502020204030204" pitchFamily="34" charset="0"/>
                        </a:rPr>
                        <a:t>Deadline to indicate students’ fee reduction status in AP Registration and Ordering.</a:t>
                      </a:r>
                    </a:p>
                  </a:txBody>
                  <a:tcPr marL="90434" marR="90434" marT="90434" marB="90434" anchor="ctr">
                    <a:lnL>
                      <a:noFill/>
                    </a:lnL>
                    <a:lnR>
                      <a:noFill/>
                    </a:lnR>
                    <a:lnT>
                      <a:noFill/>
                    </a:lnT>
                    <a:lnB>
                      <a:noFill/>
                    </a:lnB>
                    <a:noFill/>
                  </a:tcPr>
                </a:tc>
                <a:extLst>
                  <a:ext uri="{0D108BD9-81ED-4DB2-BD59-A6C34878D82A}">
                    <a16:rowId xmlns:a16="http://schemas.microsoft.com/office/drawing/2014/main" val="2890933541"/>
                  </a:ext>
                </a:extLst>
              </a:tr>
              <a:tr h="383440">
                <a:tc>
                  <a:txBody>
                    <a:bodyPr/>
                    <a:lstStyle/>
                    <a:p>
                      <a:pPr marL="0" marR="0" algn="l">
                        <a:spcBef>
                          <a:spcPts val="0"/>
                        </a:spcBef>
                        <a:spcAft>
                          <a:spcPts val="0"/>
                        </a:spcAft>
                      </a:pPr>
                      <a:r>
                        <a:rPr lang="en-US" sz="1300" b="1" dirty="0">
                          <a:effectLst/>
                          <a:latin typeface="Calibri" panose="020F0502020204030204" pitchFamily="34" charset="0"/>
                          <a:ea typeface="Calibri" panose="020F0502020204030204" pitchFamily="34" charset="0"/>
                        </a:rPr>
                        <a:t>June 20</a:t>
                      </a:r>
                    </a:p>
                  </a:txBody>
                  <a:tcPr marL="90434" marR="90434" marT="90434" marB="90434" anchor="ctr">
                    <a:lnL>
                      <a:noFill/>
                    </a:lnL>
                    <a:lnR>
                      <a:noFill/>
                    </a:lnR>
                    <a:lnT>
                      <a:noFill/>
                    </a:lnT>
                    <a:lnB>
                      <a:noFill/>
                    </a:lnB>
                    <a:noFill/>
                  </a:tcPr>
                </a:tc>
                <a:tc>
                  <a:txBody>
                    <a:bodyPr/>
                    <a:lstStyle/>
                    <a:p>
                      <a:pPr marL="0" marR="0" algn="l">
                        <a:spcBef>
                          <a:spcPts val="0"/>
                        </a:spcBef>
                        <a:spcAft>
                          <a:spcPts val="0"/>
                        </a:spcAft>
                      </a:pPr>
                      <a:r>
                        <a:rPr lang="en-US" sz="1300">
                          <a:effectLst/>
                          <a:latin typeface="Calibri" panose="020F0502020204030204" pitchFamily="34" charset="0"/>
                          <a:ea typeface="Calibri" panose="020F0502020204030204" pitchFamily="34" charset="0"/>
                        </a:rPr>
                        <a:t>Deadline to confirm accuracy of student school code</a:t>
                      </a:r>
                    </a:p>
                  </a:txBody>
                  <a:tcPr marL="90434" marR="90434" marT="90434" marB="90434" anchor="ctr">
                    <a:lnL>
                      <a:noFill/>
                    </a:lnL>
                    <a:lnR>
                      <a:noFill/>
                    </a:lnR>
                    <a:lnT>
                      <a:noFill/>
                    </a:lnT>
                    <a:lnB>
                      <a:noFill/>
                    </a:lnB>
                    <a:noFill/>
                  </a:tcPr>
                </a:tc>
                <a:extLst>
                  <a:ext uri="{0D108BD9-81ED-4DB2-BD59-A6C34878D82A}">
                    <a16:rowId xmlns:a16="http://schemas.microsoft.com/office/drawing/2014/main" val="526295233"/>
                  </a:ext>
                </a:extLst>
              </a:tr>
              <a:tr h="788584">
                <a:tc>
                  <a:txBody>
                    <a:bodyPr/>
                    <a:lstStyle/>
                    <a:p>
                      <a:pPr marL="0" marR="0" algn="l">
                        <a:spcBef>
                          <a:spcPts val="0"/>
                        </a:spcBef>
                        <a:spcAft>
                          <a:spcPts val="0"/>
                        </a:spcAft>
                      </a:pPr>
                      <a:r>
                        <a:rPr lang="en-US" sz="1300" b="1" dirty="0">
                          <a:effectLst/>
                          <a:latin typeface="Calibri" panose="020F0502020204030204" pitchFamily="34" charset="0"/>
                          <a:ea typeface="Calibri" panose="020F0502020204030204" pitchFamily="34" charset="0"/>
                        </a:rPr>
                        <a:t>June 26</a:t>
                      </a:r>
                    </a:p>
                  </a:txBody>
                  <a:tcPr marL="90434" marR="90434" marT="90434" marB="90434" anchor="ctr">
                    <a:lnL>
                      <a:noFill/>
                    </a:lnL>
                    <a:lnR>
                      <a:noFill/>
                    </a:lnR>
                    <a:lnT>
                      <a:noFill/>
                    </a:lnT>
                    <a:lnB>
                      <a:noFill/>
                    </a:lnB>
                    <a:noFill/>
                  </a:tcPr>
                </a:tc>
                <a:tc>
                  <a:txBody>
                    <a:bodyPr/>
                    <a:lstStyle/>
                    <a:p>
                      <a:pPr marL="0" marR="0" algn="l">
                        <a:spcBef>
                          <a:spcPts val="0"/>
                        </a:spcBef>
                        <a:spcAft>
                          <a:spcPts val="0"/>
                        </a:spcAft>
                      </a:pPr>
                      <a:r>
                        <a:rPr lang="en-US" sz="1300" dirty="0">
                          <a:effectLst/>
                          <a:latin typeface="Calibri" panose="020F0502020204030204" pitchFamily="34" charset="0"/>
                          <a:ea typeface="Calibri" panose="020F0502020204030204" pitchFamily="34" charset="0"/>
                        </a:rPr>
                        <a:t>Postmark deadline for 2020 AP Exam payment to be sent to College Board. The invoice will be generated after the makeup AP Exam testing window in early June.</a:t>
                      </a:r>
                    </a:p>
                  </a:txBody>
                  <a:tcPr marL="90434" marR="90434" marT="90434" marB="90434" anchor="ctr">
                    <a:lnL>
                      <a:noFill/>
                    </a:lnL>
                    <a:lnR>
                      <a:noFill/>
                    </a:lnR>
                    <a:lnT>
                      <a:noFill/>
                    </a:lnT>
                    <a:lnB>
                      <a:noFill/>
                    </a:lnB>
                    <a:noFill/>
                  </a:tcPr>
                </a:tc>
                <a:extLst>
                  <a:ext uri="{0D108BD9-81ED-4DB2-BD59-A6C34878D82A}">
                    <a16:rowId xmlns:a16="http://schemas.microsoft.com/office/drawing/2014/main" val="3662925045"/>
                  </a:ext>
                </a:extLst>
              </a:tr>
            </a:tbl>
          </a:graphicData>
        </a:graphic>
      </p:graphicFrame>
      <p:sp>
        <p:nvSpPr>
          <p:cNvPr id="6" name="Rectangle 5">
            <a:extLst>
              <a:ext uri="{FF2B5EF4-FFF2-40B4-BE49-F238E27FC236}">
                <a16:creationId xmlns:a16="http://schemas.microsoft.com/office/drawing/2014/main" id="{3934FB20-7C6A-456A-8B1E-4898512E5A60}"/>
              </a:ext>
            </a:extLst>
          </p:cNvPr>
          <p:cNvSpPr/>
          <p:nvPr/>
        </p:nvSpPr>
        <p:spPr>
          <a:xfrm>
            <a:off x="3265956" y="974398"/>
            <a:ext cx="8720846" cy="2459519"/>
          </a:xfrm>
          <a:prstGeom prst="rect">
            <a:avLst/>
          </a:prstGeom>
        </p:spPr>
        <p:txBody>
          <a:bodyPr wrap="square">
            <a:spAutoFit/>
          </a:bodyPr>
          <a:lstStyle/>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Playback the </a:t>
            </a:r>
            <a:r>
              <a:rPr lang="en-US" sz="1709" u="sng" kern="1200" dirty="0">
                <a:solidFill>
                  <a:srgbClr val="0000FF"/>
                </a:solidFill>
                <a:latin typeface="Calibri" panose="020F0502020204030204" pitchFamily="34" charset="0"/>
                <a:ea typeface="Calibri" panose="020F0502020204030204" pitchFamily="34" charset="0"/>
                <a:cs typeface="+mn-cs"/>
                <a:hlinkClick r:id="rId3">
                  <a:extLst>
                    <a:ext uri="{A12FA001-AC4F-418D-AE19-62706E023703}">
                      <ahyp:hlinkClr xmlns="" xmlns:ahyp="http://schemas.microsoft.com/office/drawing/2018/hyperlinkcolor" val="tx"/>
                    </a:ext>
                  </a:extLst>
                </a:hlinkClick>
              </a:rPr>
              <a:t>2020 AP Exam Updates with Trevor Packer</a:t>
            </a:r>
            <a:r>
              <a:rPr lang="en-US" sz="1709" kern="1200" dirty="0">
                <a:solidFill>
                  <a:srgbClr val="1E1E1E"/>
                </a:solidFill>
                <a:latin typeface="Calibri" panose="020F0502020204030204" pitchFamily="34" charset="0"/>
                <a:ea typeface="Calibri" panose="020F0502020204030204" pitchFamily="34" charset="0"/>
                <a:cs typeface="+mn-cs"/>
              </a:rPr>
              <a:t> presentation      </a:t>
            </a:r>
          </a:p>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Review the </a:t>
            </a:r>
            <a:r>
              <a:rPr lang="en-US" sz="1709" u="sng" kern="1200" dirty="0">
                <a:solidFill>
                  <a:srgbClr val="0000FF"/>
                </a:solidFill>
                <a:latin typeface="Calibri" panose="020F0502020204030204" pitchFamily="34" charset="0"/>
                <a:ea typeface="Calibri" panose="020F0502020204030204" pitchFamily="34" charset="0"/>
                <a:cs typeface="+mn-cs"/>
                <a:hlinkClick r:id="rId4">
                  <a:extLst>
                    <a:ext uri="{A12FA001-AC4F-418D-AE19-62706E023703}">
                      <ahyp:hlinkClr xmlns="" xmlns:ahyp="http://schemas.microsoft.com/office/drawing/2018/hyperlinkcolor" val="tx"/>
                    </a:ext>
                  </a:extLst>
                </a:hlinkClick>
              </a:rPr>
              <a:t>Updates for AP Students and Schools Affected by Coronavirus</a:t>
            </a:r>
            <a:r>
              <a:rPr lang="en-US" sz="1709" kern="1200" dirty="0">
                <a:solidFill>
                  <a:srgbClr val="1E1E1E"/>
                </a:solidFill>
                <a:latin typeface="Calibri" panose="020F0502020204030204" pitchFamily="34" charset="0"/>
                <a:ea typeface="Calibri" panose="020F0502020204030204" pitchFamily="34" charset="0"/>
                <a:cs typeface="+mn-cs"/>
              </a:rPr>
              <a:t> website including </a:t>
            </a:r>
            <a:br>
              <a:rPr lang="en-US" sz="1709" kern="1200" dirty="0">
                <a:solidFill>
                  <a:srgbClr val="1E1E1E"/>
                </a:solidFill>
                <a:latin typeface="Calibri" panose="020F0502020204030204" pitchFamily="34" charset="0"/>
                <a:ea typeface="Calibri" panose="020F0502020204030204" pitchFamily="34" charset="0"/>
                <a:cs typeface="+mn-cs"/>
              </a:rPr>
            </a:br>
            <a:r>
              <a:rPr lang="en-US" sz="1709" u="sng" kern="1200" dirty="0">
                <a:solidFill>
                  <a:srgbClr val="0000FF"/>
                </a:solidFill>
                <a:latin typeface="Calibri" panose="020F0502020204030204" pitchFamily="34" charset="0"/>
                <a:ea typeface="Calibri" panose="020F0502020204030204" pitchFamily="34" charset="0"/>
                <a:cs typeface="+mn-cs"/>
                <a:hlinkClick r:id="rId5">
                  <a:extLst>
                    <a:ext uri="{A12FA001-AC4F-418D-AE19-62706E023703}">
                      <ahyp:hlinkClr xmlns="" xmlns:ahyp="http://schemas.microsoft.com/office/drawing/2018/hyperlinkcolor" val="tx"/>
                    </a:ext>
                  </a:extLst>
                </a:hlinkClick>
              </a:rPr>
              <a:t>2020 Exam Schedule </a:t>
            </a:r>
            <a:r>
              <a:rPr lang="en-US" sz="1709" kern="1200" dirty="0">
                <a:solidFill>
                  <a:srgbClr val="1E1E1E"/>
                </a:solidFill>
                <a:latin typeface="Calibri" panose="020F0502020204030204" pitchFamily="34" charset="0"/>
                <a:ea typeface="Calibri" panose="020F0502020204030204" pitchFamily="34" charset="0"/>
                <a:cs typeface="+mn-cs"/>
              </a:rPr>
              <a:t> |  </a:t>
            </a:r>
            <a:r>
              <a:rPr lang="en-US" sz="1709" u="sng" kern="1200" dirty="0">
                <a:solidFill>
                  <a:srgbClr val="0000FF"/>
                </a:solidFill>
                <a:latin typeface="Calibri" panose="020F0502020204030204" pitchFamily="34" charset="0"/>
                <a:ea typeface="Calibri" panose="020F0502020204030204" pitchFamily="34" charset="0"/>
                <a:cs typeface="+mn-cs"/>
                <a:hlinkClick r:id="rId6">
                  <a:extLst>
                    <a:ext uri="{A12FA001-AC4F-418D-AE19-62706E023703}">
                      <ahyp:hlinkClr xmlns="" xmlns:ahyp="http://schemas.microsoft.com/office/drawing/2018/hyperlinkcolor" val="tx"/>
                    </a:ext>
                  </a:extLst>
                </a:hlinkClick>
              </a:rPr>
              <a:t>Course Specific Information </a:t>
            </a:r>
            <a:r>
              <a:rPr lang="en-US" sz="1709" kern="1200" dirty="0">
                <a:solidFill>
                  <a:srgbClr val="1E1E1E"/>
                </a:solidFill>
                <a:latin typeface="Calibri" panose="020F0502020204030204" pitchFamily="34" charset="0"/>
                <a:ea typeface="Calibri" panose="020F0502020204030204" pitchFamily="34" charset="0"/>
                <a:cs typeface="+mn-cs"/>
              </a:rPr>
              <a:t> |  </a:t>
            </a:r>
            <a:r>
              <a:rPr lang="en-US" sz="1709" u="sng" kern="1200" dirty="0">
                <a:solidFill>
                  <a:srgbClr val="0000FF"/>
                </a:solidFill>
                <a:latin typeface="Calibri" panose="020F0502020204030204" pitchFamily="34" charset="0"/>
                <a:ea typeface="Calibri" panose="020F0502020204030204" pitchFamily="34" charset="0"/>
                <a:cs typeface="+mn-cs"/>
                <a:hlinkClick r:id="rId7">
                  <a:extLst>
                    <a:ext uri="{A12FA001-AC4F-418D-AE19-62706E023703}">
                      <ahyp:hlinkClr xmlns="" xmlns:ahyp="http://schemas.microsoft.com/office/drawing/2018/hyperlinkcolor" val="tx"/>
                    </a:ext>
                  </a:extLst>
                </a:hlinkClick>
              </a:rPr>
              <a:t>Exam Security/Test Day Protocols </a:t>
            </a:r>
            <a:r>
              <a:rPr lang="en-US" sz="1709" kern="1200" dirty="0">
                <a:solidFill>
                  <a:srgbClr val="1E1E1E"/>
                </a:solidFill>
                <a:latin typeface="Calibri" panose="020F0502020204030204" pitchFamily="34" charset="0"/>
                <a:ea typeface="Calibri" panose="020F0502020204030204" pitchFamily="34" charset="0"/>
                <a:cs typeface="+mn-cs"/>
              </a:rPr>
              <a:t>      </a:t>
            </a:r>
          </a:p>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Review the </a:t>
            </a:r>
            <a:r>
              <a:rPr lang="en-US" sz="1709" u="sng" kern="1200" dirty="0">
                <a:solidFill>
                  <a:srgbClr val="0000FF"/>
                </a:solidFill>
                <a:latin typeface="Calibri" panose="020F0502020204030204" pitchFamily="34" charset="0"/>
                <a:ea typeface="Calibri" panose="020F0502020204030204" pitchFamily="34" charset="0"/>
                <a:cs typeface="+mn-cs"/>
                <a:hlinkClick r:id="rId8">
                  <a:extLst>
                    <a:ext uri="{A12FA001-AC4F-418D-AE19-62706E023703}">
                      <ahyp:hlinkClr xmlns="" xmlns:ahyp="http://schemas.microsoft.com/office/drawing/2018/hyperlinkcolor" val="tx"/>
                    </a:ext>
                  </a:extLst>
                </a:hlinkClick>
              </a:rPr>
              <a:t>Updates for AP Coordinators at Schools Affected by Coronavirus </a:t>
            </a:r>
            <a:r>
              <a:rPr lang="en-US" sz="1709" kern="1200" dirty="0">
                <a:solidFill>
                  <a:srgbClr val="1E1E1E"/>
                </a:solidFill>
                <a:latin typeface="Calibri" panose="020F0502020204030204" pitchFamily="34" charset="0"/>
                <a:ea typeface="Calibri" panose="020F0502020204030204" pitchFamily="34" charset="0"/>
                <a:cs typeface="+mn-cs"/>
              </a:rPr>
              <a:t>website              </a:t>
            </a:r>
          </a:p>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Let us know about </a:t>
            </a:r>
            <a:r>
              <a:rPr lang="en-US" sz="1709" u="sng" kern="1200" dirty="0">
                <a:solidFill>
                  <a:srgbClr val="0000FF"/>
                </a:solidFill>
                <a:latin typeface="Calibri" panose="020F0502020204030204" pitchFamily="34" charset="0"/>
                <a:ea typeface="Calibri" panose="020F0502020204030204" pitchFamily="34" charset="0"/>
                <a:cs typeface="+mn-cs"/>
                <a:hlinkClick r:id="rId9">
                  <a:extLst>
                    <a:ext uri="{A12FA001-AC4F-418D-AE19-62706E023703}">
                      <ahyp:hlinkClr xmlns="" xmlns:ahyp="http://schemas.microsoft.com/office/drawing/2018/hyperlinkcolor" val="tx"/>
                    </a:ext>
                  </a:extLst>
                </a:hlinkClick>
              </a:rPr>
              <a:t>Students with a Need for Mobile Tools or Connectivity </a:t>
            </a:r>
            <a:r>
              <a:rPr lang="en-US" sz="1709" kern="1200" dirty="0">
                <a:solidFill>
                  <a:srgbClr val="1E1E1E"/>
                </a:solidFill>
                <a:latin typeface="Calibri" panose="020F0502020204030204" pitchFamily="34" charset="0"/>
                <a:ea typeface="Calibri" panose="020F0502020204030204" pitchFamily="34" charset="0"/>
                <a:cs typeface="+mn-cs"/>
              </a:rPr>
              <a:t>      </a:t>
            </a:r>
          </a:p>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Consider fee collection providers to assist with </a:t>
            </a:r>
            <a:r>
              <a:rPr lang="en-US" sz="1709" u="sng" kern="1200" dirty="0">
                <a:solidFill>
                  <a:srgbClr val="0000FF"/>
                </a:solidFill>
                <a:latin typeface="Calibri" panose="020F0502020204030204" pitchFamily="34" charset="0"/>
                <a:ea typeface="Calibri" panose="020F0502020204030204" pitchFamily="34" charset="0"/>
                <a:cs typeface="+mn-cs"/>
                <a:hlinkClick r:id="rId10">
                  <a:extLst>
                    <a:ext uri="{A12FA001-AC4F-418D-AE19-62706E023703}">
                      <ahyp:hlinkClr xmlns="" xmlns:ahyp="http://schemas.microsoft.com/office/drawing/2018/hyperlinkcolor" val="tx"/>
                    </a:ext>
                  </a:extLst>
                </a:hlinkClick>
              </a:rPr>
              <a:t>Managing Fee Collection</a:t>
            </a:r>
            <a:r>
              <a:rPr lang="en-US" sz="1709" kern="1200" dirty="0">
                <a:solidFill>
                  <a:srgbClr val="1E1E1E"/>
                </a:solidFill>
                <a:latin typeface="Calibri" panose="020F0502020204030204" pitchFamily="34" charset="0"/>
                <a:ea typeface="Calibri" panose="020F0502020204030204" pitchFamily="34" charset="0"/>
                <a:cs typeface="+mn-cs"/>
              </a:rPr>
              <a:t>      </a:t>
            </a:r>
          </a:p>
          <a:p>
            <a:pPr marL="325549" indent="-325549" defTabSz="868131">
              <a:buClrTx/>
              <a:buSzPts val="1000"/>
              <a:buFont typeface="Symbol" panose="05050102010706020507" pitchFamily="18" charset="2"/>
              <a:buChar char=""/>
              <a:tabLst>
                <a:tab pos="271291" algn="l"/>
              </a:tabLst>
            </a:pPr>
            <a:r>
              <a:rPr lang="en-US" sz="1709" kern="1200" dirty="0">
                <a:solidFill>
                  <a:srgbClr val="1E1E1E"/>
                </a:solidFill>
                <a:latin typeface="Calibri" panose="020F0502020204030204" pitchFamily="34" charset="0"/>
                <a:ea typeface="Calibri" panose="020F0502020204030204" pitchFamily="34" charset="0"/>
                <a:cs typeface="+mn-cs"/>
              </a:rPr>
              <a:t>Join and participate in the </a:t>
            </a:r>
            <a:r>
              <a:rPr lang="en-US" sz="1709" u="sng" kern="1200" dirty="0">
                <a:solidFill>
                  <a:srgbClr val="0000FF"/>
                </a:solidFill>
                <a:latin typeface="Calibri" panose="020F0502020204030204" pitchFamily="34" charset="0"/>
                <a:ea typeface="Calibri" panose="020F0502020204030204" pitchFamily="34" charset="0"/>
                <a:cs typeface="+mn-cs"/>
                <a:hlinkClick r:id="rId11">
                  <a:extLst>
                    <a:ext uri="{A12FA001-AC4F-418D-AE19-62706E023703}">
                      <ahyp:hlinkClr xmlns="" xmlns:ahyp="http://schemas.microsoft.com/office/drawing/2018/hyperlinkcolor" val="tx"/>
                    </a:ext>
                  </a:extLst>
                </a:hlinkClick>
              </a:rPr>
              <a:t>AP Coordinator Online Community</a:t>
            </a:r>
            <a:r>
              <a:rPr lang="en-US" sz="1709" kern="1200" dirty="0">
                <a:solidFill>
                  <a:srgbClr val="1E1E1E"/>
                </a:solidFill>
                <a:latin typeface="Calibri" panose="020F0502020204030204" pitchFamily="34" charset="0"/>
                <a:ea typeface="Calibri" panose="020F0502020204030204" pitchFamily="34" charset="0"/>
                <a:cs typeface="+mn-cs"/>
              </a:rPr>
              <a:t> - a professional learning network connecting AP Coordinators worldwide. Register using your College Board professional login    </a:t>
            </a:r>
          </a:p>
        </p:txBody>
      </p:sp>
      <p:sp>
        <p:nvSpPr>
          <p:cNvPr id="7" name="Subtitle 2">
            <a:extLst>
              <a:ext uri="{FF2B5EF4-FFF2-40B4-BE49-F238E27FC236}">
                <a16:creationId xmlns:a16="http://schemas.microsoft.com/office/drawing/2014/main" id="{72215BA2-7296-434C-B943-630E3CAC2BB6}"/>
              </a:ext>
            </a:extLst>
          </p:cNvPr>
          <p:cNvSpPr txBox="1">
            <a:spLocks/>
          </p:cNvSpPr>
          <p:nvPr/>
        </p:nvSpPr>
        <p:spPr>
          <a:xfrm>
            <a:off x="560366" y="3615556"/>
            <a:ext cx="2868155" cy="4131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931433">
              <a:buClr>
                <a:srgbClr val="1E1E1E"/>
              </a:buClr>
              <a:buNone/>
            </a:pPr>
            <a:r>
              <a:rPr lang="en-US" altLang="zh-CN" sz="1709" dirty="0">
                <a:solidFill>
                  <a:srgbClr val="009CDE"/>
                </a:solidFill>
                <a:latin typeface="Roboto"/>
              </a:rPr>
              <a:t>Upcoming Webinars</a:t>
            </a:r>
          </a:p>
        </p:txBody>
      </p:sp>
      <p:sp>
        <p:nvSpPr>
          <p:cNvPr id="8" name="Title 1">
            <a:extLst>
              <a:ext uri="{FF2B5EF4-FFF2-40B4-BE49-F238E27FC236}">
                <a16:creationId xmlns:a16="http://schemas.microsoft.com/office/drawing/2014/main" id="{5A456AF8-3A0B-4F39-8F63-1DA9B540EDB8}"/>
              </a:ext>
            </a:extLst>
          </p:cNvPr>
          <p:cNvSpPr txBox="1">
            <a:spLocks/>
          </p:cNvSpPr>
          <p:nvPr/>
        </p:nvSpPr>
        <p:spPr>
          <a:xfrm>
            <a:off x="236420" y="581257"/>
            <a:ext cx="2576935" cy="413170"/>
          </a:xfrm>
          <a:prstGeom prst="rect">
            <a:avLst/>
          </a:prstGeom>
        </p:spPr>
        <p:txBody>
          <a:bodyPr/>
          <a:lstStyle>
            <a:lvl1pPr algn="l" defTabSz="981334" rtl="0" eaLnBrk="1" latinLnBrk="0" hangingPunct="1">
              <a:spcBef>
                <a:spcPct val="0"/>
              </a:spcBef>
              <a:buNone/>
              <a:defRPr sz="3600" kern="1200">
                <a:solidFill>
                  <a:schemeClr val="tx1"/>
                </a:solidFill>
                <a:latin typeface="+mj-lt"/>
                <a:ea typeface="+mj-ea"/>
                <a:cs typeface="+mj-cs"/>
              </a:defRPr>
            </a:lvl1pPr>
          </a:lstStyle>
          <a:p>
            <a:pPr defTabSz="931678">
              <a:buClrTx/>
            </a:pPr>
            <a:r>
              <a:rPr lang="en-US" sz="2658" dirty="0">
                <a:solidFill>
                  <a:srgbClr val="1E1E1E"/>
                </a:solidFill>
                <a:latin typeface="Roboto Slab"/>
              </a:rPr>
              <a:t>2020 AP Exams</a:t>
            </a:r>
          </a:p>
        </p:txBody>
      </p:sp>
      <p:sp>
        <p:nvSpPr>
          <p:cNvPr id="9" name="Subtitle 2">
            <a:extLst>
              <a:ext uri="{FF2B5EF4-FFF2-40B4-BE49-F238E27FC236}">
                <a16:creationId xmlns:a16="http://schemas.microsoft.com/office/drawing/2014/main" id="{C9A894C2-543D-45F3-A626-D707B0498B3D}"/>
              </a:ext>
            </a:extLst>
          </p:cNvPr>
          <p:cNvSpPr txBox="1">
            <a:spLocks/>
          </p:cNvSpPr>
          <p:nvPr/>
        </p:nvSpPr>
        <p:spPr>
          <a:xfrm>
            <a:off x="560365" y="1180983"/>
            <a:ext cx="1327551" cy="4131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defTabSz="931433">
              <a:buClr>
                <a:srgbClr val="1E1E1E"/>
              </a:buClr>
              <a:buNone/>
            </a:pPr>
            <a:r>
              <a:rPr lang="en-US" altLang="zh-CN" sz="1709" dirty="0">
                <a:solidFill>
                  <a:srgbClr val="009CDE"/>
                </a:solidFill>
                <a:latin typeface="Roboto"/>
              </a:rPr>
              <a:t>Resources</a:t>
            </a:r>
          </a:p>
        </p:txBody>
      </p:sp>
    </p:spTree>
    <p:extLst>
      <p:ext uri="{BB962C8B-B14F-4D97-AF65-F5344CB8AC3E}">
        <p14:creationId xmlns:p14="http://schemas.microsoft.com/office/powerpoint/2010/main" val="2700142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A9EF6-B5F7-4BE1-807E-71415A1BDF6D}"/>
              </a:ext>
            </a:extLst>
          </p:cNvPr>
          <p:cNvSpPr/>
          <p:nvPr/>
        </p:nvSpPr>
        <p:spPr>
          <a:xfrm>
            <a:off x="3321080" y="1158309"/>
            <a:ext cx="8691454" cy="4766754"/>
          </a:xfrm>
          <a:prstGeom prst="rect">
            <a:avLst/>
          </a:prstGeom>
        </p:spPr>
        <p:txBody>
          <a:bodyPr wrap="square">
            <a:spAutoFit/>
          </a:bodyPr>
          <a:lstStyle/>
          <a:p>
            <a:pPr marL="325549" indent="-325549" defTabSz="868131">
              <a:lnSpc>
                <a:spcPct val="115000"/>
              </a:lnSpc>
              <a:buClrTx/>
              <a:buFont typeface="Symbol" panose="05050102010706020507" pitchFamily="18" charset="2"/>
              <a:buChar char=""/>
            </a:pPr>
            <a:r>
              <a:rPr lang="en-US" sz="1329" b="1"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If it’s safe from a public health standpoint, there will be weekend SAT administrations every month through the end of the calendar year, beginning in August. </a:t>
            </a:r>
            <a:r>
              <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This includes a new administration in September and the previously scheduled tests on August 29, October 3, November 7, and December 5. </a:t>
            </a:r>
          </a:p>
          <a:p>
            <a:pPr marL="434066" defTabSz="868131">
              <a:lnSpc>
                <a:spcPct val="115000"/>
              </a:lnSpc>
              <a:buClrTx/>
            </a:pPr>
            <a:r>
              <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p>
          <a:p>
            <a:pPr marL="325549" indent="-325549" defTabSz="868131">
              <a:lnSpc>
                <a:spcPct val="115000"/>
              </a:lnSpc>
              <a:buClrTx/>
              <a:buFont typeface="Symbol" panose="05050102010706020507" pitchFamily="18" charset="2"/>
              <a:buChar char=""/>
            </a:pPr>
            <a:r>
              <a:rPr lang="en-US" sz="1329" b="1"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To replace canceled SAT School Day administrations this spring, the College Board will offer the SAT in schools this fall. </a:t>
            </a:r>
            <a:r>
              <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Almost all of College Board state partners and many of its district partners have expressed interest in providing SAT administrations during the school day later this fall. This is an important opportunity for the many students who take the SAT for free as part of state- and large district-sponsored programs. Specific information about state and district testing will be shared with our partners in the coming weeks so they may create their testing plans for students. </a:t>
            </a:r>
          </a:p>
          <a:p>
            <a:pPr marL="434066" defTabSz="868131">
              <a:buClrTx/>
            </a:pPr>
            <a:r>
              <a:rPr lang="en-US" sz="1329" b="1" kern="1200" dirty="0">
                <a:solidFill>
                  <a:srgbClr val="1E1E1E"/>
                </a:solidFill>
                <a:latin typeface="Calibri" panose="020F0502020204030204" pitchFamily="34" charset="0"/>
                <a:ea typeface="Calibri" panose="020F0502020204030204" pitchFamily="34" charset="0"/>
                <a:cs typeface="Calibri" panose="020F0502020204030204" pitchFamily="34" charset="0"/>
              </a:rPr>
              <a:t> </a:t>
            </a:r>
            <a:endParaRPr lang="en-US" sz="1329" kern="1200" dirty="0">
              <a:solidFill>
                <a:srgbClr val="1E1E1E"/>
              </a:solidFill>
              <a:latin typeface="Calibri" panose="020F0502020204030204" pitchFamily="34" charset="0"/>
              <a:ea typeface="Calibri" panose="020F0502020204030204" pitchFamily="34" charset="0"/>
              <a:cs typeface="Calibri" panose="020F0502020204030204" pitchFamily="34" charset="0"/>
            </a:endParaRPr>
          </a:p>
          <a:p>
            <a:pPr marL="325549" indent="-325549" defTabSz="868131">
              <a:lnSpc>
                <a:spcPct val="115000"/>
              </a:lnSpc>
              <a:buClrTx/>
              <a:buFont typeface="Symbol" panose="05050102010706020507" pitchFamily="18" charset="2"/>
              <a:buChar char=""/>
            </a:pPr>
            <a:r>
              <a:rPr lang="en-US" sz="1329" b="1"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In the unlikely event that schools do not reopen this fall, the College Board will provide a digital SAT for home use</a:t>
            </a:r>
            <a:r>
              <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much as the organization is delivering digital exams for three million Advanced Placement (AP) students this spring. As with at-home AP Exams, the College Board would ensure that at-home SAT testing is simple; secure and fair; accessible to all; and valid for use in college admissions. Like the pencil-and-paper test, a digital, remote version of the SAT would measure what students are learning in school and what they need to know to be successful in college. The digital, at-home SAT would build on the organization’s experience over the past year of delivering the SAT digitally in schools in several states and districts. While the idea of at-home SAT testing is new, digital delivery of the test is not. </a:t>
            </a:r>
          </a:p>
          <a:p>
            <a:pPr marL="325549" indent="-325549" defTabSz="868131">
              <a:lnSpc>
                <a:spcPct val="115000"/>
              </a:lnSpc>
              <a:buClrTx/>
              <a:buFont typeface="Symbol" panose="05050102010706020507" pitchFamily="18" charset="2"/>
              <a:buChar char=""/>
            </a:pPr>
            <a:endPar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25549" indent="-325549" defTabSz="868131">
              <a:lnSpc>
                <a:spcPct val="115000"/>
              </a:lnSpc>
              <a:buClrTx/>
              <a:buFont typeface="Symbol" panose="05050102010706020507" pitchFamily="18" charset="2"/>
              <a:buChar char=""/>
            </a:pPr>
            <a:r>
              <a:rPr lang="en-US" sz="1329" kern="1200"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Over the coming weeks, the College Board will provide students, families, and K–12 and higher ed members with new information about testing plans, including via pages.collegeboard.org/sat-covid-19-updates.</a:t>
            </a:r>
          </a:p>
        </p:txBody>
      </p:sp>
      <p:sp>
        <p:nvSpPr>
          <p:cNvPr id="3" name="Title 1">
            <a:extLst>
              <a:ext uri="{FF2B5EF4-FFF2-40B4-BE49-F238E27FC236}">
                <a16:creationId xmlns:a16="http://schemas.microsoft.com/office/drawing/2014/main" id="{69B76918-F275-44CE-84C3-B45FF86B72DB}"/>
              </a:ext>
            </a:extLst>
          </p:cNvPr>
          <p:cNvSpPr txBox="1">
            <a:spLocks/>
          </p:cNvSpPr>
          <p:nvPr/>
        </p:nvSpPr>
        <p:spPr>
          <a:xfrm>
            <a:off x="273780" y="538434"/>
            <a:ext cx="3474491" cy="413170"/>
          </a:xfrm>
          <a:prstGeom prst="rect">
            <a:avLst/>
          </a:prstGeom>
        </p:spPr>
        <p:txBody>
          <a:bodyPr/>
          <a:lstStyle>
            <a:lvl1pPr algn="l" defTabSz="981334" rtl="0" eaLnBrk="1" latinLnBrk="0" hangingPunct="1">
              <a:spcBef>
                <a:spcPct val="0"/>
              </a:spcBef>
              <a:buNone/>
              <a:defRPr sz="3600" kern="1200">
                <a:solidFill>
                  <a:schemeClr val="tx1"/>
                </a:solidFill>
                <a:latin typeface="+mj-lt"/>
                <a:ea typeface="+mj-ea"/>
                <a:cs typeface="+mj-cs"/>
              </a:defRPr>
            </a:lvl1pPr>
          </a:lstStyle>
          <a:p>
            <a:pPr defTabSz="931678">
              <a:buClrTx/>
            </a:pPr>
            <a:r>
              <a:rPr lang="en-US" sz="2658" dirty="0">
                <a:solidFill>
                  <a:srgbClr val="1E1E1E"/>
                </a:solidFill>
                <a:latin typeface="Roboto Slab"/>
              </a:rPr>
              <a:t>2020 SAT Updates</a:t>
            </a:r>
          </a:p>
        </p:txBody>
      </p:sp>
    </p:spTree>
    <p:extLst>
      <p:ext uri="{BB962C8B-B14F-4D97-AF65-F5344CB8AC3E}">
        <p14:creationId xmlns:p14="http://schemas.microsoft.com/office/powerpoint/2010/main" val="1608293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10ED-B1FE-4867-8205-CE2B295370CC}"/>
              </a:ext>
            </a:extLst>
          </p:cNvPr>
          <p:cNvSpPr>
            <a:spLocks noGrp="1"/>
          </p:cNvSpPr>
          <p:nvPr>
            <p:ph type="title"/>
          </p:nvPr>
        </p:nvSpPr>
        <p:spPr/>
        <p:txBody>
          <a:bodyPr/>
          <a:lstStyle/>
          <a:p>
            <a:r>
              <a:rPr lang="en-US" dirty="0"/>
              <a:t>College Board Contacts</a:t>
            </a:r>
          </a:p>
        </p:txBody>
      </p:sp>
      <p:graphicFrame>
        <p:nvGraphicFramePr>
          <p:cNvPr id="9" name="Table 8">
            <a:extLst>
              <a:ext uri="{FF2B5EF4-FFF2-40B4-BE49-F238E27FC236}">
                <a16:creationId xmlns:a16="http://schemas.microsoft.com/office/drawing/2014/main" id="{304F4320-6439-4192-901C-589F3ED6D53E}"/>
              </a:ext>
            </a:extLst>
          </p:cNvPr>
          <p:cNvGraphicFramePr>
            <a:graphicFrameLocks noGrp="1"/>
          </p:cNvGraphicFramePr>
          <p:nvPr>
            <p:extLst/>
          </p:nvPr>
        </p:nvGraphicFramePr>
        <p:xfrm>
          <a:off x="4208978" y="1277017"/>
          <a:ext cx="3581119" cy="3993562"/>
        </p:xfrm>
        <a:graphic>
          <a:graphicData uri="http://schemas.openxmlformats.org/drawingml/2006/table">
            <a:tbl>
              <a:tblPr firstRow="1" firstCol="1" bandRow="1"/>
              <a:tblGrid>
                <a:gridCol w="1632709">
                  <a:extLst>
                    <a:ext uri="{9D8B030D-6E8A-4147-A177-3AD203B41FA5}">
                      <a16:colId xmlns:a16="http://schemas.microsoft.com/office/drawing/2014/main" val="2308271343"/>
                    </a:ext>
                  </a:extLst>
                </a:gridCol>
                <a:gridCol w="1948410">
                  <a:extLst>
                    <a:ext uri="{9D8B030D-6E8A-4147-A177-3AD203B41FA5}">
                      <a16:colId xmlns:a16="http://schemas.microsoft.com/office/drawing/2014/main" val="2533183463"/>
                    </a:ext>
                  </a:extLst>
                </a:gridCol>
              </a:tblGrid>
              <a:tr h="499195">
                <a:tc gridSpan="2">
                  <a:txBody>
                    <a:bodyPr/>
                    <a:lstStyle/>
                    <a:p>
                      <a:pPr marL="0" marR="0" algn="ctr">
                        <a:lnSpc>
                          <a:spcPct val="115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Ricky Cherry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Associate Director, K-12 State and District Partnerships</a:t>
                      </a:r>
                    </a:p>
                    <a:p>
                      <a:pPr marL="0" marR="0" algn="ctr">
                        <a:lnSpc>
                          <a:spcPct val="115000"/>
                        </a:lnSpc>
                        <a:spcBef>
                          <a:spcPts val="0"/>
                        </a:spcBef>
                        <a:spcAft>
                          <a:spcPts val="0"/>
                        </a:spcAft>
                      </a:pPr>
                      <a:r>
                        <a:rPr lang="en-US" sz="9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rcherry@collegeboard.org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65112" marR="651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77445994"/>
                  </a:ext>
                </a:extLst>
              </a:tr>
              <a:tr h="3494367">
                <a:tc>
                  <a:txBody>
                    <a:bodyPr/>
                    <a:lstStyle/>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Butte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Chico USD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Los Angeles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Chico USD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Compton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Covina-Valley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 Monte UHSD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Pomona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Whittier UHSD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Monterey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Monterey Peninsula USD</a:t>
                      </a:r>
                    </a:p>
                    <a:p>
                      <a:pPr marL="0" marR="0" algn="ctr">
                        <a:spcBef>
                          <a:spcPts val="0"/>
                        </a:spcBef>
                        <a:spcAft>
                          <a:spcPts val="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Orange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Brea-Olinda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Fullerton Joint UHSD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Garden Grove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Newport-Mesa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Orange COE</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Orange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Santa Ana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Tustin USD</a:t>
                      </a:r>
                    </a:p>
                    <a:p>
                      <a:pPr marL="0" marR="0">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65112" marR="651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Riverside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Alvord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Beaumont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Coachella Valley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Corona-Norco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Hemet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Lake Elsinore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Murrieta Valley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Perris UHSD</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 Jacinto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 Verde USD</a:t>
                      </a:r>
                    </a:p>
                    <a:p>
                      <a:pPr marL="0" marR="0" algn="ctr">
                        <a:spcBef>
                          <a:spcPts val="0"/>
                        </a:spcBef>
                        <a:spcAft>
                          <a:spcPts val="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 Bernardino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Apple Valley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Redlands USD</a:t>
                      </a: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Upland USD</a:t>
                      </a:r>
                    </a:p>
                    <a:p>
                      <a:pPr marL="0" marR="0" algn="ctr">
                        <a:spcBef>
                          <a:spcPts val="0"/>
                        </a:spcBef>
                        <a:spcAft>
                          <a:spcPts val="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Santa Barbara County</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Lompoc USD</a:t>
                      </a:r>
                    </a:p>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Santa Barbara USD</a:t>
                      </a:r>
                    </a:p>
                    <a:p>
                      <a:pPr marL="0" marR="0">
                        <a:lnSpc>
                          <a:spcPct val="115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112" marR="651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021543"/>
                  </a:ext>
                </a:extLst>
              </a:tr>
            </a:tbl>
          </a:graphicData>
        </a:graphic>
      </p:graphicFrame>
      <p:graphicFrame>
        <p:nvGraphicFramePr>
          <p:cNvPr id="11" name="Table 10">
            <a:extLst>
              <a:ext uri="{FF2B5EF4-FFF2-40B4-BE49-F238E27FC236}">
                <a16:creationId xmlns:a16="http://schemas.microsoft.com/office/drawing/2014/main" id="{24068BEE-DDFA-4B79-9D9F-D3F46DBEB00D}"/>
              </a:ext>
            </a:extLst>
          </p:cNvPr>
          <p:cNvGraphicFramePr>
            <a:graphicFrameLocks noGrp="1"/>
          </p:cNvGraphicFramePr>
          <p:nvPr>
            <p:extLst/>
          </p:nvPr>
        </p:nvGraphicFramePr>
        <p:xfrm>
          <a:off x="8215416" y="1277018"/>
          <a:ext cx="3581118" cy="4287573"/>
        </p:xfrm>
        <a:graphic>
          <a:graphicData uri="http://schemas.openxmlformats.org/drawingml/2006/table">
            <a:tbl>
              <a:tblPr firstRow="1" firstCol="1" bandRow="1"/>
              <a:tblGrid>
                <a:gridCol w="1673650">
                  <a:extLst>
                    <a:ext uri="{9D8B030D-6E8A-4147-A177-3AD203B41FA5}">
                      <a16:colId xmlns:a16="http://schemas.microsoft.com/office/drawing/2014/main" val="1890135539"/>
                    </a:ext>
                  </a:extLst>
                </a:gridCol>
                <a:gridCol w="1907468">
                  <a:extLst>
                    <a:ext uri="{9D8B030D-6E8A-4147-A177-3AD203B41FA5}">
                      <a16:colId xmlns:a16="http://schemas.microsoft.com/office/drawing/2014/main" val="1286476225"/>
                    </a:ext>
                  </a:extLst>
                </a:gridCol>
              </a:tblGrid>
              <a:tr h="516478">
                <a:tc gridSpan="2">
                  <a:txBody>
                    <a:bodyPr/>
                    <a:lstStyle/>
                    <a:p>
                      <a:pPr marL="0" marR="0" algn="ctr">
                        <a:lnSpc>
                          <a:spcPct val="115000"/>
                        </a:lnSpc>
                        <a:spcBef>
                          <a:spcPts val="0"/>
                        </a:spcBef>
                        <a:spcAft>
                          <a:spcPts val="0"/>
                        </a:spcAft>
                      </a:pPr>
                      <a:r>
                        <a:rPr lang="en-US" sz="9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Joshua Olatunde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Associate Director, K-12 State and District Partnerships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jolatunde@collegeboard.org</a:t>
                      </a: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78691180"/>
                  </a:ext>
                </a:extLst>
              </a:tr>
              <a:tr h="3771095">
                <a:tc>
                  <a:txBody>
                    <a:bodyPr/>
                    <a:lstStyle/>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Alameda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Alameda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Lorenzo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Contra Costa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Liberty UHSD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Los Angeles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Lynwood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Montebello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Norwalk-La Mirada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Paramount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Walnut Valley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Orange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Huntington Beach UHSD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Placer County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Placer UHSD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Rocklin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Riverside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Desert Sands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Moreno Valley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Palm Springs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Temecula Valley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Bernardino County</a:t>
                      </a: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Hesperia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Joaquin County</a:t>
                      </a: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Manteca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Barbara County</a:t>
                      </a: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Maria Joint UHSD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Clara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81334"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Campbell UHSD</a:t>
                      </a:r>
                    </a:p>
                    <a:p>
                      <a:pPr marL="0" marR="0" lvl="0" indent="0" algn="ctr" defTabSz="981334"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Los Gatos-Saratoga Joint UHSD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Palo Alto USD</a:t>
                      </a:r>
                    </a:p>
                    <a:p>
                      <a:pPr marL="0" marR="0" algn="ctr">
                        <a:lnSpc>
                          <a:spcPct val="100000"/>
                        </a:lnSpc>
                        <a:spcBef>
                          <a:spcPts val="0"/>
                        </a:spcBef>
                        <a:spcAft>
                          <a:spcPts val="0"/>
                        </a:spcAft>
                      </a:pPr>
                      <a:endPar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pPr>
                      <a:r>
                        <a:rPr lang="en-US" sz="9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Santa Cruz County </a:t>
                      </a:r>
                      <a:endParaRPr lang="en-US" sz="900" b="1"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Pajaro</a:t>
                      </a: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Valley USD</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Sonoma County</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Pataluma</a:t>
                      </a: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City School District</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Santa Rosa City School District</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898742"/>
                  </a:ext>
                </a:extLst>
              </a:tr>
            </a:tbl>
          </a:graphicData>
        </a:graphic>
      </p:graphicFrame>
      <p:graphicFrame>
        <p:nvGraphicFramePr>
          <p:cNvPr id="13" name="Table 12">
            <a:extLst>
              <a:ext uri="{FF2B5EF4-FFF2-40B4-BE49-F238E27FC236}">
                <a16:creationId xmlns:a16="http://schemas.microsoft.com/office/drawing/2014/main" id="{C8541190-4458-4B16-8BE8-6B0E3D98C7E4}"/>
              </a:ext>
            </a:extLst>
          </p:cNvPr>
          <p:cNvGraphicFramePr>
            <a:graphicFrameLocks noGrp="1"/>
          </p:cNvGraphicFramePr>
          <p:nvPr>
            <p:extLst/>
          </p:nvPr>
        </p:nvGraphicFramePr>
        <p:xfrm>
          <a:off x="395465" y="1277018"/>
          <a:ext cx="3581119" cy="2680462"/>
        </p:xfrm>
        <a:graphic>
          <a:graphicData uri="http://schemas.openxmlformats.org/drawingml/2006/table">
            <a:tbl>
              <a:tblPr firstRow="1" firstCol="1" bandRow="1"/>
              <a:tblGrid>
                <a:gridCol w="1427396">
                  <a:extLst>
                    <a:ext uri="{9D8B030D-6E8A-4147-A177-3AD203B41FA5}">
                      <a16:colId xmlns:a16="http://schemas.microsoft.com/office/drawing/2014/main" val="99348384"/>
                    </a:ext>
                  </a:extLst>
                </a:gridCol>
                <a:gridCol w="2153723">
                  <a:extLst>
                    <a:ext uri="{9D8B030D-6E8A-4147-A177-3AD203B41FA5}">
                      <a16:colId xmlns:a16="http://schemas.microsoft.com/office/drawing/2014/main" val="1718137518"/>
                    </a:ext>
                  </a:extLst>
                </a:gridCol>
              </a:tblGrid>
              <a:tr h="508239">
                <a:tc gridSpan="2">
                  <a:txBody>
                    <a:bodyPr/>
                    <a:lstStyle/>
                    <a:p>
                      <a:pPr marL="0" marR="0" algn="ctr">
                        <a:lnSpc>
                          <a:spcPct val="115000"/>
                        </a:lnSpc>
                        <a:spcBef>
                          <a:spcPts val="0"/>
                        </a:spcBef>
                        <a:spcAft>
                          <a:spcPts val="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Kenyatta Price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Director, K-12 State and District Partnerships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u="sng"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5"/>
                        </a:rPr>
                        <a:t>kprice@collegeboard.org</a:t>
                      </a:r>
                      <a:r>
                        <a:rPr lang="en-US" sz="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10720678"/>
                  </a:ext>
                </a:extLst>
              </a:tr>
              <a:tr h="2172223">
                <a:tc>
                  <a:txBody>
                    <a:bodyPr/>
                    <a:lstStyle/>
                    <a:p>
                      <a:pPr marL="0" marR="0" algn="ctr">
                        <a:lnSpc>
                          <a:spcPct val="115000"/>
                        </a:lnSpc>
                        <a:spcBef>
                          <a:spcPts val="0"/>
                        </a:spcBef>
                        <a:spcAft>
                          <a:spcPts val="0"/>
                        </a:spcAft>
                      </a:pPr>
                      <a:r>
                        <a:rPr lang="en-US" sz="900" b="1" u="sng" dirty="0">
                          <a:effectLst/>
                          <a:latin typeface="Calibri" panose="020F0502020204030204" pitchFamily="34" charset="0"/>
                          <a:ea typeface="Times New Roman" panose="02020603050405020304" pitchFamily="18" charset="0"/>
                          <a:cs typeface="Calibri" panose="020F0502020204030204" pitchFamily="34" charset="0"/>
                        </a:rPr>
                        <a:t>California</a:t>
                      </a:r>
                      <a:endParaRPr lang="en-US" sz="1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Riverside County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Riverside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RCOE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San Bernardino County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Chaffey Joint UHSD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Chino Valley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Fontana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Rialto USD</a:t>
                      </a: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San Bernardino USD</a:t>
                      </a: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SBCSS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Victor Valley UHSD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u="sng" dirty="0">
                          <a:effectLst/>
                          <a:latin typeface="Calibri" panose="020F0502020204030204" pitchFamily="34" charset="0"/>
                          <a:ea typeface="Times New Roman" panose="02020603050405020304" pitchFamily="18" charset="0"/>
                          <a:cs typeface="Calibri" panose="020F0502020204030204" pitchFamily="34" charset="0"/>
                        </a:rPr>
                        <a:t>Arizona</a:t>
                      </a:r>
                      <a:endParaRPr lang="en-US" sz="1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Arizona DOE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Chandler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Gilbert Public Schools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Glendale  UHSD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Great Hearts Academies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Mesa Public Schools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Peoria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Phoenix UHSD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Scottsdale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Tanque Verde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Tempe UHSD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Tucson USD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12" marR="65112" marT="90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313762"/>
                  </a:ext>
                </a:extLst>
              </a:tr>
            </a:tbl>
          </a:graphicData>
        </a:graphic>
      </p:graphicFrame>
    </p:spTree>
    <p:extLst>
      <p:ext uri="{BB962C8B-B14F-4D97-AF65-F5344CB8AC3E}">
        <p14:creationId xmlns:p14="http://schemas.microsoft.com/office/powerpoint/2010/main" val="3163323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pic>
        <p:nvPicPr>
          <p:cNvPr id="194" name="Google Shape;194;p30" descr="A picture containing knife&#10;&#10;Description generated with very high confidence"/>
          <p:cNvPicPr preferRelativeResize="0"/>
          <p:nvPr/>
        </p:nvPicPr>
        <p:blipFill rotWithShape="1">
          <a:blip r:embed="rId4">
            <a:alphaModFix/>
          </a:blip>
          <a:srcRect/>
          <a:stretch/>
        </p:blipFill>
        <p:spPr>
          <a:xfrm>
            <a:off x="2525035" y="207438"/>
            <a:ext cx="8695428" cy="1205626"/>
          </a:xfrm>
          <a:prstGeom prst="rect">
            <a:avLst/>
          </a:prstGeom>
          <a:noFill/>
          <a:ln>
            <a:noFill/>
          </a:ln>
        </p:spPr>
      </p:pic>
      <p:sp>
        <p:nvSpPr>
          <p:cNvPr id="195" name="Google Shape;195;p30"/>
          <p:cNvSpPr txBox="1"/>
          <p:nvPr/>
        </p:nvSpPr>
        <p:spPr>
          <a:xfrm>
            <a:off x="2001272" y="1769806"/>
            <a:ext cx="4910805" cy="39829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lang="en-US" sz="2800" b="0" i="0" u="none" strike="noStrike" cap="none" dirty="0" smtClean="0">
              <a:solidFill>
                <a:schemeClr val="dk1"/>
              </a:solidFill>
              <a:latin typeface="Quintessential"/>
              <a:ea typeface="Quintessential"/>
              <a:cs typeface="Quintessential"/>
              <a:sym typeface="Quintessential"/>
            </a:endParaRPr>
          </a:p>
          <a:p>
            <a:pPr marL="0" marR="0" lvl="0" indent="0" algn="ctr" rtl="0">
              <a:spcBef>
                <a:spcPts val="0"/>
              </a:spcBef>
              <a:spcAft>
                <a:spcPts val="0"/>
              </a:spcAft>
              <a:buNone/>
            </a:pPr>
            <a:r>
              <a:rPr lang="en-US" sz="2800" b="0" i="0" u="none" strike="noStrike" cap="none" dirty="0" smtClean="0">
                <a:solidFill>
                  <a:schemeClr val="dk1"/>
                </a:solidFill>
                <a:latin typeface="Quintessential"/>
                <a:ea typeface="Quintessential"/>
                <a:cs typeface="Quintessential"/>
                <a:sym typeface="Quintessential"/>
              </a:rPr>
              <a:t>Nicole </a:t>
            </a:r>
            <a:r>
              <a:rPr lang="en-US" sz="2800" b="0" i="0" u="none" strike="noStrike" cap="none" dirty="0">
                <a:solidFill>
                  <a:schemeClr val="dk1"/>
                </a:solidFill>
                <a:latin typeface="Quintessential"/>
                <a:ea typeface="Quintessential"/>
                <a:cs typeface="Quintessential"/>
                <a:sym typeface="Quintessential"/>
              </a:rPr>
              <a:t>Castro</a:t>
            </a:r>
            <a:endParaRPr sz="2800" dirty="0"/>
          </a:p>
          <a:p>
            <a:pPr marL="0" marR="0" lvl="0" indent="0" algn="ctr" rtl="0">
              <a:spcBef>
                <a:spcPts val="0"/>
              </a:spcBef>
              <a:spcAft>
                <a:spcPts val="0"/>
              </a:spcAft>
              <a:buNone/>
            </a:pPr>
            <a:r>
              <a:rPr lang="en-US" sz="2800" b="0" i="0" u="none" strike="noStrike" cap="none" dirty="0">
                <a:solidFill>
                  <a:schemeClr val="dk1"/>
                </a:solidFill>
                <a:latin typeface="Quintessential"/>
                <a:ea typeface="Quintessential"/>
                <a:cs typeface="Quintessential"/>
                <a:sym typeface="Quintessential"/>
              </a:rPr>
              <a:t>High School Counselor</a:t>
            </a:r>
            <a:endParaRPr sz="2800" dirty="0"/>
          </a:p>
          <a:p>
            <a:pPr marL="0" marR="0" lvl="0" indent="0" algn="ctr" rtl="0">
              <a:spcBef>
                <a:spcPts val="0"/>
              </a:spcBef>
              <a:spcAft>
                <a:spcPts val="0"/>
              </a:spcAft>
              <a:buNone/>
            </a:pPr>
            <a:r>
              <a:rPr lang="en-US" sz="2800" b="0" i="0" u="none" strike="noStrike" cap="none" dirty="0">
                <a:solidFill>
                  <a:schemeClr val="dk1"/>
                </a:solidFill>
                <a:latin typeface="Quintessential"/>
                <a:ea typeface="Quintessential"/>
                <a:cs typeface="Quintessential"/>
                <a:sym typeface="Quintessential"/>
              </a:rPr>
              <a:t>Murrieta Valley HS</a:t>
            </a:r>
            <a:endParaRPr sz="2800" dirty="0"/>
          </a:p>
          <a:p>
            <a:pPr marL="0" marR="0" lvl="0" indent="0" algn="ctr" rtl="0">
              <a:spcBef>
                <a:spcPts val="0"/>
              </a:spcBef>
              <a:spcAft>
                <a:spcPts val="0"/>
              </a:spcAft>
              <a:buNone/>
            </a:pPr>
            <a:r>
              <a:rPr lang="en-US" sz="2800" b="0" i="0" u="none" strike="noStrike" cap="none" dirty="0">
                <a:solidFill>
                  <a:schemeClr val="dk1"/>
                </a:solidFill>
                <a:latin typeface="Quintessential"/>
                <a:ea typeface="Quintessential"/>
                <a:cs typeface="Quintessential"/>
                <a:sym typeface="Quintessential"/>
              </a:rPr>
              <a:t>(951) 304-1650 (During COVID-19)</a:t>
            </a:r>
            <a:endParaRPr sz="2800" dirty="0"/>
          </a:p>
          <a:p>
            <a:pPr marL="0" marR="0" lvl="0" indent="0" algn="ctr" rtl="0">
              <a:spcBef>
                <a:spcPts val="0"/>
              </a:spcBef>
              <a:spcAft>
                <a:spcPts val="0"/>
              </a:spcAft>
              <a:buNone/>
            </a:pPr>
            <a:r>
              <a:rPr lang="en-US" sz="2800" b="0" i="0" u="none" strike="noStrike" cap="none" dirty="0">
                <a:solidFill>
                  <a:schemeClr val="dk1"/>
                </a:solidFill>
                <a:latin typeface="Quintessential"/>
                <a:ea typeface="Quintessential"/>
                <a:cs typeface="Quintessential"/>
                <a:sym typeface="Quintessential"/>
              </a:rPr>
              <a:t>ncastro@murrieta.k12.ca.us</a:t>
            </a:r>
            <a:endParaRPr sz="2800" b="0" i="0" u="none" strike="noStrike" cap="none" dirty="0">
              <a:solidFill>
                <a:schemeClr val="dk1"/>
              </a:solidFill>
              <a:latin typeface="Quintessential"/>
              <a:ea typeface="Quintessential"/>
              <a:cs typeface="Quintessential"/>
              <a:sym typeface="Quintessential"/>
            </a:endParaRPr>
          </a:p>
        </p:txBody>
      </p:sp>
      <p:sp>
        <p:nvSpPr>
          <p:cNvPr id="2" name="Rectangle 1"/>
          <p:cNvSpPr/>
          <p:nvPr/>
        </p:nvSpPr>
        <p:spPr>
          <a:xfrm>
            <a:off x="7089058" y="1413064"/>
            <a:ext cx="4965290" cy="4339650"/>
          </a:xfrm>
          <a:prstGeom prst="rect">
            <a:avLst/>
          </a:prstGeom>
        </p:spPr>
        <p:txBody>
          <a:bodyPr wrap="square">
            <a:spAutoFit/>
          </a:bodyPr>
          <a:lstStyle/>
          <a:p>
            <a:pPr lvl="0" algn="ctr"/>
            <a:endParaRPr lang="en-US" sz="4000" dirty="0" smtClean="0">
              <a:latin typeface="Quintessential"/>
              <a:ea typeface="Quintessential"/>
              <a:cs typeface="Quintessential"/>
              <a:sym typeface="Quintessential"/>
            </a:endParaRPr>
          </a:p>
          <a:p>
            <a:pPr lvl="0" algn="ctr"/>
            <a:endParaRPr lang="en-US" sz="4000" dirty="0" smtClean="0">
              <a:latin typeface="Quintessential"/>
              <a:ea typeface="Quintessential"/>
              <a:cs typeface="Quintessential"/>
              <a:sym typeface="Quintessential"/>
            </a:endParaRPr>
          </a:p>
          <a:p>
            <a:pPr lvl="0" algn="ctr"/>
            <a:r>
              <a:rPr lang="en-US" sz="2800" dirty="0" smtClean="0">
                <a:latin typeface="Quintessential"/>
                <a:ea typeface="Quintessential"/>
                <a:cs typeface="Quintessential"/>
                <a:sym typeface="Quintessential"/>
              </a:rPr>
              <a:t>Jenny </a:t>
            </a:r>
            <a:r>
              <a:rPr lang="en-US" sz="2800" dirty="0">
                <a:latin typeface="Quintessential"/>
                <a:ea typeface="Quintessential"/>
                <a:cs typeface="Quintessential"/>
                <a:sym typeface="Quintessential"/>
              </a:rPr>
              <a:t>Cortez, LCSW</a:t>
            </a:r>
            <a:endParaRPr lang="en-US" sz="2800" dirty="0"/>
          </a:p>
          <a:p>
            <a:pPr lvl="0" algn="ctr"/>
            <a:r>
              <a:rPr lang="en-US" sz="2800" dirty="0">
                <a:latin typeface="Quintessential"/>
                <a:ea typeface="Quintessential"/>
                <a:cs typeface="Quintessential"/>
                <a:sym typeface="Quintessential"/>
              </a:rPr>
              <a:t>Social Work and Mental Health Specialist</a:t>
            </a:r>
            <a:endParaRPr lang="en-US" sz="2800" dirty="0"/>
          </a:p>
          <a:p>
            <a:pPr lvl="0" algn="ctr"/>
            <a:r>
              <a:rPr lang="en-US" sz="2800" dirty="0">
                <a:latin typeface="Quintessential"/>
                <a:ea typeface="Quintessential"/>
                <a:cs typeface="Quintessential"/>
                <a:sym typeface="Quintessential"/>
              </a:rPr>
              <a:t>Murrieta Valley </a:t>
            </a:r>
            <a:r>
              <a:rPr lang="en-US" sz="2800" dirty="0" smtClean="0">
                <a:latin typeface="Quintessential"/>
                <a:ea typeface="Quintessential"/>
                <a:cs typeface="Quintessential"/>
                <a:sym typeface="Quintessential"/>
              </a:rPr>
              <a:t>HS</a:t>
            </a:r>
            <a:endParaRPr lang="en-US" sz="2800" dirty="0" smtClean="0">
              <a:ea typeface="Quintessential"/>
            </a:endParaRPr>
          </a:p>
          <a:p>
            <a:pPr lvl="0" algn="ctr"/>
            <a:r>
              <a:rPr lang="en-US" sz="2800" dirty="0" smtClean="0">
                <a:latin typeface="Quintessential"/>
                <a:ea typeface="Quintessential"/>
                <a:cs typeface="Quintessential"/>
                <a:sym typeface="Quintessential"/>
              </a:rPr>
              <a:t>(951</a:t>
            </a:r>
            <a:r>
              <a:rPr lang="en-US" sz="2800" dirty="0">
                <a:latin typeface="Quintessential"/>
                <a:ea typeface="Quintessential"/>
                <a:cs typeface="Quintessential"/>
                <a:sym typeface="Quintessential"/>
              </a:rPr>
              <a:t>) 304-1606 (During COVID-19)</a:t>
            </a:r>
            <a:endParaRPr lang="en-US" sz="2800" dirty="0"/>
          </a:p>
          <a:p>
            <a:pPr lvl="0" algn="ctr"/>
            <a:r>
              <a:rPr lang="en-US" sz="2800" dirty="0">
                <a:latin typeface="Quintessential"/>
                <a:ea typeface="Quintessential"/>
                <a:cs typeface="Quintessential"/>
                <a:sym typeface="Quintessential"/>
              </a:rPr>
              <a:t>jcortez@murrieta.k12.ca.us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2"/>
          <p:cNvSpPr/>
          <p:nvPr/>
        </p:nvSpPr>
        <p:spPr>
          <a:xfrm>
            <a:off x="838200" y="2328832"/>
            <a:ext cx="10515600" cy="3848131"/>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3060"/>
              <a:buFont typeface="Arial"/>
              <a:buNone/>
            </a:pPr>
            <a:endParaRPr sz="3060" b="1" dirty="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3060"/>
              <a:buFont typeface="Arial"/>
              <a:buNone/>
            </a:pPr>
            <a:r>
              <a:rPr lang="en-US" sz="3060" b="1" i="0" u="none" strike="noStrike" cap="none" dirty="0">
                <a:solidFill>
                  <a:schemeClr val="dk1"/>
                </a:solidFill>
                <a:latin typeface="Calibri"/>
                <a:ea typeface="Calibri"/>
                <a:cs typeface="Calibri"/>
                <a:sym typeface="Calibri"/>
              </a:rPr>
              <a:t>Preparing for Possible School Closure</a:t>
            </a:r>
            <a:endParaRPr dirty="0"/>
          </a:p>
          <a:p>
            <a:pPr marL="0" marR="0" lvl="0" indent="0" algn="l" rtl="0">
              <a:lnSpc>
                <a:spcPct val="70000"/>
              </a:lnSpc>
              <a:spcBef>
                <a:spcPts val="1000"/>
              </a:spcBef>
              <a:spcAft>
                <a:spcPts val="0"/>
              </a:spcAft>
              <a:buClr>
                <a:schemeClr val="dk1"/>
              </a:buClr>
              <a:buSzPts val="2975"/>
              <a:buFont typeface="Arial"/>
              <a:buNone/>
            </a:pPr>
            <a:endParaRPr sz="2975"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975"/>
              <a:buFont typeface="Arial"/>
              <a:buNone/>
            </a:pPr>
            <a:r>
              <a:rPr lang="en-US" sz="2975" b="0" i="0" u="none" strike="noStrike" cap="none" dirty="0">
                <a:solidFill>
                  <a:schemeClr val="dk1"/>
                </a:solidFill>
                <a:latin typeface="Calibri"/>
                <a:ea typeface="Calibri"/>
                <a:cs typeface="Calibri"/>
                <a:sym typeface="Calibri"/>
              </a:rPr>
              <a:t>1)I</a:t>
            </a:r>
            <a:r>
              <a:rPr lang="en-US" sz="2975" dirty="0">
                <a:solidFill>
                  <a:schemeClr val="dk1"/>
                </a:solidFill>
                <a:latin typeface="Calibri"/>
                <a:ea typeface="Calibri"/>
                <a:cs typeface="Calibri"/>
                <a:sym typeface="Calibri"/>
              </a:rPr>
              <a:t>dentify </a:t>
            </a:r>
            <a:r>
              <a:rPr lang="en-US" sz="2975" b="0" i="0" u="none" strike="noStrike" cap="none" dirty="0">
                <a:solidFill>
                  <a:schemeClr val="dk1"/>
                </a:solidFill>
                <a:latin typeface="Calibri"/>
                <a:ea typeface="Calibri"/>
                <a:cs typeface="Calibri"/>
                <a:sym typeface="Calibri"/>
              </a:rPr>
              <a:t>High Risk Student List</a:t>
            </a:r>
            <a:endParaRPr sz="2975"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975"/>
              <a:buFont typeface="Arial"/>
              <a:buNone/>
            </a:pPr>
            <a:endParaRPr sz="2975"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975"/>
              <a:buFont typeface="Arial"/>
              <a:buNone/>
            </a:pPr>
            <a:r>
              <a:rPr lang="en-US" sz="2975" b="0" i="0" u="none" strike="noStrike" cap="none" dirty="0">
                <a:solidFill>
                  <a:schemeClr val="dk1"/>
                </a:solidFill>
                <a:latin typeface="Calibri"/>
                <a:ea typeface="Calibri"/>
                <a:cs typeface="Calibri"/>
                <a:sym typeface="Calibri"/>
              </a:rPr>
              <a:t>2) Troubleshoot email and communications</a:t>
            </a:r>
            <a:endParaRPr dirty="0"/>
          </a:p>
          <a:p>
            <a:pPr marL="0" marR="0" lvl="0" indent="0" algn="l" rtl="0">
              <a:lnSpc>
                <a:spcPct val="70000"/>
              </a:lnSpc>
              <a:spcBef>
                <a:spcPts val="1000"/>
              </a:spcBef>
              <a:spcAft>
                <a:spcPts val="0"/>
              </a:spcAft>
              <a:buClr>
                <a:schemeClr val="dk1"/>
              </a:buClr>
              <a:buSzPts val="2380"/>
              <a:buFont typeface="Arial"/>
              <a:buNone/>
            </a:pPr>
            <a:endParaRPr dirty="0"/>
          </a:p>
          <a:p>
            <a:pPr marL="0" marR="0" lvl="0" indent="0" algn="l" rtl="0">
              <a:lnSpc>
                <a:spcPct val="70000"/>
              </a:lnSpc>
              <a:spcBef>
                <a:spcPts val="1000"/>
              </a:spcBef>
              <a:spcAft>
                <a:spcPts val="0"/>
              </a:spcAft>
              <a:buClr>
                <a:schemeClr val="dk1"/>
              </a:buClr>
              <a:buSzPts val="2380"/>
              <a:buFont typeface="Arial"/>
              <a:buNone/>
            </a:pPr>
            <a:endParaRPr sz="2380" b="0" i="0" u="none" strike="noStrike" cap="none" dirty="0">
              <a:solidFill>
                <a:schemeClr val="dk1"/>
              </a:solidFill>
              <a:latin typeface="Calibri"/>
              <a:ea typeface="Calibri"/>
              <a:cs typeface="Calibri"/>
              <a:sym typeface="Calibri"/>
            </a:endParaRPr>
          </a:p>
        </p:txBody>
      </p:sp>
      <p:sp>
        <p:nvSpPr>
          <p:cNvPr id="208" name="Google Shape;208;p32"/>
          <p:cNvSpPr txBox="1"/>
          <p:nvPr/>
        </p:nvSpPr>
        <p:spPr>
          <a:xfrm>
            <a:off x="1489495" y="1015042"/>
            <a:ext cx="9241765"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a:t>
            </a:r>
            <a:endParaRPr dirty="0"/>
          </a:p>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March 13-March 27</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7"/>
          <p:cNvSpPr txBox="1"/>
          <p:nvPr/>
        </p:nvSpPr>
        <p:spPr>
          <a:xfrm>
            <a:off x="727586" y="1825853"/>
            <a:ext cx="6754761" cy="49705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Catalina Cifuentes</a:t>
            </a: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Executive Director, </a:t>
            </a:r>
            <a:endParaRPr dirty="0"/>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College and Career Readiness</a:t>
            </a: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ccifuentes@rcoe.us</a:t>
            </a:r>
            <a:endParaRPr sz="2800" b="0" i="0" u="none" strike="noStrike" cap="none" dirty="0">
              <a:solidFill>
                <a:schemeClr val="dk1"/>
              </a:solidFill>
              <a:latin typeface="Calibri"/>
              <a:ea typeface="Calibri"/>
              <a:cs typeface="Calibri"/>
              <a:sym typeface="Calibri"/>
            </a:endParaRPr>
          </a:p>
        </p:txBody>
      </p:sp>
      <p:pic>
        <p:nvPicPr>
          <p:cNvPr id="176" name="Google Shape;176;p27"/>
          <p:cNvPicPr preferRelativeResize="0"/>
          <p:nvPr/>
        </p:nvPicPr>
        <p:blipFill rotWithShape="1">
          <a:blip r:embed="rId4">
            <a:alphaModFix/>
          </a:blip>
          <a:srcRect/>
          <a:stretch/>
        </p:blipFill>
        <p:spPr>
          <a:xfrm>
            <a:off x="2595716" y="245806"/>
            <a:ext cx="3598607" cy="4355691"/>
          </a:xfrm>
          <a:prstGeom prst="rect">
            <a:avLst/>
          </a:prstGeom>
          <a:noFill/>
          <a:ln>
            <a:noFill/>
          </a:ln>
        </p:spPr>
      </p:pic>
      <p:pic>
        <p:nvPicPr>
          <p:cNvPr id="177" name="Google Shape;177;p27"/>
          <p:cNvPicPr preferRelativeResize="0"/>
          <p:nvPr/>
        </p:nvPicPr>
        <p:blipFill rotWithShape="1">
          <a:blip r:embed="rId5">
            <a:alphaModFix/>
          </a:blip>
          <a:srcRect/>
          <a:stretch/>
        </p:blipFill>
        <p:spPr>
          <a:xfrm>
            <a:off x="7610168" y="245806"/>
            <a:ext cx="3982064" cy="4424517"/>
          </a:xfrm>
          <a:prstGeom prst="rect">
            <a:avLst/>
          </a:prstGeom>
          <a:noFill/>
          <a:ln>
            <a:noFill/>
          </a:ln>
        </p:spPr>
      </p:pic>
      <p:sp>
        <p:nvSpPr>
          <p:cNvPr id="178" name="Google Shape;178;p27"/>
          <p:cNvSpPr/>
          <p:nvPr/>
        </p:nvSpPr>
        <p:spPr>
          <a:xfrm flipH="1">
            <a:off x="6990733" y="4088262"/>
            <a:ext cx="4729318" cy="26776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Dr. Pedro Caro</a:t>
            </a:r>
            <a:endParaRPr dirty="0"/>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Coordinator, </a:t>
            </a:r>
            <a:endParaRPr dirty="0"/>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College and Career Readiness</a:t>
            </a:r>
            <a:endParaRPr dirty="0"/>
          </a:p>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pcaro@rcoe.us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3"/>
          <p:cNvSpPr/>
          <p:nvPr/>
        </p:nvSpPr>
        <p:spPr>
          <a:xfrm>
            <a:off x="766313" y="1365550"/>
            <a:ext cx="10529977" cy="527148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1) </a:t>
            </a:r>
            <a:r>
              <a:rPr lang="en-US" sz="2800" b="1" i="0" u="none" strike="noStrike" cap="none" dirty="0">
                <a:solidFill>
                  <a:schemeClr val="dk1"/>
                </a:solidFill>
                <a:latin typeface="Calibri"/>
                <a:ea typeface="Calibri"/>
                <a:cs typeface="Calibri"/>
                <a:sym typeface="Calibri"/>
              </a:rPr>
              <a:t>High Risk Student List</a:t>
            </a:r>
            <a:r>
              <a:rPr lang="en-US" sz="2800" b="0" i="0" u="none" strike="noStrike" cap="none" dirty="0">
                <a:solidFill>
                  <a:schemeClr val="dk1"/>
                </a:solidFill>
                <a:latin typeface="Calibri"/>
                <a:ea typeface="Calibri"/>
                <a:cs typeface="Calibri"/>
                <a:sym typeface="Calibri"/>
              </a:rPr>
              <a:t>:</a:t>
            </a:r>
            <a:endParaRPr dirty="0"/>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School Counselors and Mental Health </a:t>
            </a:r>
            <a:r>
              <a:rPr lang="en-US" sz="2800" dirty="0">
                <a:solidFill>
                  <a:schemeClr val="dk1"/>
                </a:solidFill>
                <a:latin typeface="Calibri"/>
                <a:ea typeface="Calibri"/>
                <a:cs typeface="Calibri"/>
                <a:sym typeface="Calibri"/>
              </a:rPr>
              <a:t>Therapist</a:t>
            </a:r>
            <a:r>
              <a:rPr lang="en-US" sz="2800" b="0" i="0" u="none" strike="noStrike" cap="none" dirty="0">
                <a:solidFill>
                  <a:schemeClr val="dk1"/>
                </a:solidFill>
                <a:latin typeface="Calibri"/>
                <a:ea typeface="Calibri"/>
                <a:cs typeface="Calibri"/>
                <a:sym typeface="Calibri"/>
              </a:rPr>
              <a:t> worked together to create a list of students with Emotional, Mental and/or Health Concerns</a:t>
            </a:r>
            <a:endParaRPr dirty="0"/>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Example of students on the list</a:t>
            </a:r>
            <a:r>
              <a:rPr lang="en-US" sz="2800"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Student with 504 Accommodations Plans</a:t>
            </a:r>
            <a:endParaRPr dirty="0"/>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Students with Safety Plans (previous suicide attempt or ideations)</a:t>
            </a:r>
            <a:endParaRPr dirty="0"/>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Students in Counseling Groups and/or frequent visitors to the Counseling Office</a:t>
            </a:r>
            <a:endParaRPr dirty="0"/>
          </a:p>
          <a:p>
            <a:pPr marL="457200" marR="0" lvl="0" indent="-27940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27940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5080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15" name="Google Shape;215;p33"/>
          <p:cNvSpPr txBox="1"/>
          <p:nvPr/>
        </p:nvSpPr>
        <p:spPr>
          <a:xfrm>
            <a:off x="1489495" y="1015042"/>
            <a:ext cx="924176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a:t>
            </a:r>
            <a:endParaRPr sz="1800" b="0" i="0" u="none" strike="noStrike" cap="none" dirty="0">
              <a:solidFill>
                <a:schemeClr val="dk1"/>
              </a:solidFill>
              <a:latin typeface="Calibri"/>
              <a:ea typeface="Calibri"/>
              <a:cs typeface="Calibri"/>
              <a:sym typeface="Calibri"/>
            </a:endParaRPr>
          </a:p>
        </p:txBody>
      </p:sp>
      <p:pic>
        <p:nvPicPr>
          <p:cNvPr id="216" name="Google Shape;216;p33" descr="A picture containing person, table, sitting, young&#10;&#10;Description generated with very high confidence"/>
          <p:cNvPicPr preferRelativeResize="0"/>
          <p:nvPr/>
        </p:nvPicPr>
        <p:blipFill rotWithShape="1">
          <a:blip r:embed="rId4">
            <a:alphaModFix/>
          </a:blip>
          <a:srcRect/>
          <a:stretch/>
        </p:blipFill>
        <p:spPr>
          <a:xfrm>
            <a:off x="8534400" y="3363088"/>
            <a:ext cx="1909313" cy="12963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4"/>
          <p:cNvSpPr/>
          <p:nvPr/>
        </p:nvSpPr>
        <p:spPr>
          <a:xfrm>
            <a:off x="838200" y="1722928"/>
            <a:ext cx="10515600" cy="4187801"/>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800"/>
              <a:buFont typeface="Arial"/>
              <a:buNone/>
            </a:pPr>
            <a:r>
              <a:rPr lang="en-US" sz="2800" b="0" i="0" u="none" strike="noStrike" cap="none" dirty="0">
                <a:solidFill>
                  <a:schemeClr val="dk1"/>
                </a:solidFill>
                <a:latin typeface="Calibri"/>
                <a:ea typeface="Calibri"/>
                <a:cs typeface="Calibri"/>
                <a:sym typeface="Calibri"/>
              </a:rPr>
              <a:t>2)</a:t>
            </a:r>
            <a:r>
              <a:rPr lang="en-US" sz="2800" b="1" i="0" u="none" strike="noStrike" cap="none" dirty="0">
                <a:solidFill>
                  <a:schemeClr val="dk1"/>
                </a:solidFill>
                <a:latin typeface="Calibri"/>
                <a:ea typeface="Calibri"/>
                <a:cs typeface="Calibri"/>
                <a:sym typeface="Calibri"/>
              </a:rPr>
              <a:t>Troubleshoot email and communications:</a:t>
            </a:r>
            <a:endParaRPr sz="2800" b="0" i="0" u="none" strike="noStrike" cap="none"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ALL MVUSD students have Microsoft 365 email accounts that are connected to their AERIES account.</a:t>
            </a:r>
            <a:endParaRPr dirty="0"/>
          </a:p>
          <a:p>
            <a:pPr marL="457200" marR="0" lvl="0" indent="-457200" algn="l" rtl="0">
              <a:lnSpc>
                <a:spcPct val="8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Prior to</a:t>
            </a:r>
            <a:r>
              <a:rPr lang="en-US" sz="2800" b="0" i="0" u="none" strike="noStrike" cap="none" dirty="0">
                <a:solidFill>
                  <a:schemeClr val="dk1"/>
                </a:solidFill>
                <a:latin typeface="Calibri"/>
                <a:ea typeface="Calibri"/>
                <a:cs typeface="Calibri"/>
                <a:sym typeface="Calibri"/>
              </a:rPr>
              <a:t> school closure, our Guidance Secretary sent emails to all teachers asking them to have all students check to make sure they were  able to access their emails. </a:t>
            </a:r>
            <a:endParaRPr dirty="0"/>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If they had difficulties, they were sent up to the office to help troubleshoot.</a:t>
            </a:r>
            <a:endParaRPr dirty="0"/>
          </a:p>
          <a:p>
            <a:pPr marL="457200" marR="0" lvl="0" indent="-457200" algn="l" rtl="0">
              <a:lnSpc>
                <a:spcPct val="8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District has a</a:t>
            </a:r>
            <a:r>
              <a:rPr lang="en-US" sz="2800" dirty="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general email for parents and students to submit questions, concerns or to get assistance.</a:t>
            </a:r>
            <a:endParaRPr dirty="0"/>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23" name="Google Shape;223;p34"/>
          <p:cNvSpPr txBox="1"/>
          <p:nvPr/>
        </p:nvSpPr>
        <p:spPr>
          <a:xfrm>
            <a:off x="1489495" y="1015042"/>
            <a:ext cx="924176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a:t>
            </a:r>
            <a:endParaRPr sz="1800" b="0" i="0" u="none" strike="noStrike" cap="none" dirty="0">
              <a:solidFill>
                <a:schemeClr val="dk1"/>
              </a:solidFill>
              <a:latin typeface="Calibri"/>
              <a:ea typeface="Calibri"/>
              <a:cs typeface="Calibri"/>
              <a:sym typeface="Calibri"/>
            </a:endParaRPr>
          </a:p>
        </p:txBody>
      </p:sp>
      <p:pic>
        <p:nvPicPr>
          <p:cNvPr id="224" name="Google Shape;224;p34" descr="A picture containing yellow, light&#10;&#10;Description generated with very high confidence"/>
          <p:cNvPicPr preferRelativeResize="0"/>
          <p:nvPr/>
        </p:nvPicPr>
        <p:blipFill rotWithShape="1">
          <a:blip r:embed="rId4">
            <a:alphaModFix/>
          </a:blip>
          <a:srcRect/>
          <a:stretch/>
        </p:blipFill>
        <p:spPr>
          <a:xfrm>
            <a:off x="4640729" y="5585970"/>
            <a:ext cx="2743200" cy="15407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35"/>
          <p:cNvSpPr/>
          <p:nvPr/>
        </p:nvSpPr>
        <p:spPr>
          <a:xfrm>
            <a:off x="838200" y="2328832"/>
            <a:ext cx="10515600" cy="3848100"/>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3060"/>
              <a:buFont typeface="Arial"/>
              <a:buNone/>
            </a:pPr>
            <a:r>
              <a:rPr lang="en-US" sz="3060" b="1" dirty="0">
                <a:solidFill>
                  <a:schemeClr val="dk1"/>
                </a:solidFill>
                <a:latin typeface="Calibri"/>
                <a:ea typeface="Calibri"/>
                <a:cs typeface="Calibri"/>
                <a:sym typeface="Calibri"/>
              </a:rPr>
              <a:t>Distance Learning</a:t>
            </a:r>
            <a:endParaRPr sz="3060" b="1" dirty="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3060"/>
              <a:buFont typeface="Arial"/>
              <a:buNone/>
            </a:pPr>
            <a:endParaRPr sz="3060" b="1"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975"/>
              <a:buFont typeface="Arial"/>
              <a:buNone/>
            </a:pPr>
            <a:r>
              <a:rPr lang="en-US" sz="2975" b="0" i="0" u="none" strike="noStrike" cap="none" dirty="0">
                <a:solidFill>
                  <a:schemeClr val="dk1"/>
                </a:solidFill>
                <a:latin typeface="Calibri"/>
                <a:ea typeface="Calibri"/>
                <a:cs typeface="Calibri"/>
                <a:sym typeface="Calibri"/>
              </a:rPr>
              <a:t>1) </a:t>
            </a:r>
            <a:r>
              <a:rPr lang="en-US" sz="2975" dirty="0">
                <a:solidFill>
                  <a:schemeClr val="dk1"/>
                </a:solidFill>
                <a:latin typeface="Calibri"/>
                <a:ea typeface="Calibri"/>
                <a:cs typeface="Calibri"/>
                <a:sym typeface="Calibri"/>
              </a:rPr>
              <a:t>Create a Weekly Counselor Newsletter/Bulletin </a:t>
            </a:r>
            <a:endParaRPr dirty="0">
              <a:solidFill>
                <a:schemeClr val="dk1"/>
              </a:solidFill>
            </a:endParaRPr>
          </a:p>
          <a:p>
            <a:pPr marL="0" lvl="0" indent="0" algn="l" rtl="0">
              <a:lnSpc>
                <a:spcPct val="70000"/>
              </a:lnSpc>
              <a:spcBef>
                <a:spcPts val="1000"/>
              </a:spcBef>
              <a:spcAft>
                <a:spcPts val="0"/>
              </a:spcAft>
              <a:buClr>
                <a:schemeClr val="dk1"/>
              </a:buClr>
              <a:buSzPts val="2975"/>
              <a:buFont typeface="Arial"/>
              <a:buNone/>
            </a:pPr>
            <a:r>
              <a:rPr lang="en-US" sz="2975" dirty="0">
                <a:solidFill>
                  <a:schemeClr val="dk1"/>
                </a:solidFill>
                <a:latin typeface="Calibri"/>
                <a:ea typeface="Calibri"/>
                <a:cs typeface="Calibri"/>
                <a:sym typeface="Calibri"/>
              </a:rPr>
              <a:t>2) Create a COVID 19-Counselor Resource Page </a:t>
            </a:r>
            <a:endParaRPr dirty="0">
              <a:solidFill>
                <a:schemeClr val="dk1"/>
              </a:solidFill>
            </a:endParaRPr>
          </a:p>
          <a:p>
            <a:pPr marL="0" lvl="0" indent="0" algn="l" rtl="0">
              <a:lnSpc>
                <a:spcPct val="70000"/>
              </a:lnSpc>
              <a:spcBef>
                <a:spcPts val="1000"/>
              </a:spcBef>
              <a:spcAft>
                <a:spcPts val="0"/>
              </a:spcAft>
              <a:buClr>
                <a:schemeClr val="dk1"/>
              </a:buClr>
              <a:buSzPts val="2975"/>
              <a:buFont typeface="Arial"/>
              <a:buNone/>
            </a:pPr>
            <a:r>
              <a:rPr lang="en-US" sz="2975" dirty="0">
                <a:solidFill>
                  <a:schemeClr val="dk1"/>
                </a:solidFill>
                <a:latin typeface="Calibri"/>
                <a:ea typeface="Calibri"/>
                <a:cs typeface="Calibri"/>
                <a:sym typeface="Calibri"/>
              </a:rPr>
              <a:t>3) Create HS counselor “to-do” list for 2</a:t>
            </a:r>
            <a:r>
              <a:rPr lang="en-US" sz="2975" baseline="30000" dirty="0">
                <a:solidFill>
                  <a:schemeClr val="dk1"/>
                </a:solidFill>
                <a:latin typeface="Calibri"/>
                <a:ea typeface="Calibri"/>
                <a:cs typeface="Calibri"/>
                <a:sym typeface="Calibri"/>
              </a:rPr>
              <a:t>nd</a:t>
            </a:r>
            <a:r>
              <a:rPr lang="en-US" sz="2975" dirty="0">
                <a:solidFill>
                  <a:schemeClr val="dk1"/>
                </a:solidFill>
                <a:latin typeface="Calibri"/>
                <a:ea typeface="Calibri"/>
                <a:cs typeface="Calibri"/>
                <a:sym typeface="Calibri"/>
              </a:rPr>
              <a:t> semester</a:t>
            </a:r>
            <a:endParaRPr sz="2975" dirty="0">
              <a:solidFill>
                <a:schemeClr val="dk1"/>
              </a:solidFill>
              <a:latin typeface="Calibri"/>
              <a:ea typeface="Calibri"/>
              <a:cs typeface="Calibri"/>
              <a:sym typeface="Calibri"/>
            </a:endParaRPr>
          </a:p>
          <a:p>
            <a:pPr marL="0" lvl="0" indent="0" algn="l" rtl="0">
              <a:lnSpc>
                <a:spcPct val="70000"/>
              </a:lnSpc>
              <a:spcBef>
                <a:spcPts val="1000"/>
              </a:spcBef>
              <a:spcAft>
                <a:spcPts val="0"/>
              </a:spcAft>
              <a:buClr>
                <a:schemeClr val="dk1"/>
              </a:buClr>
              <a:buSzPts val="2975"/>
              <a:buFont typeface="Arial"/>
              <a:buNone/>
            </a:pPr>
            <a:r>
              <a:rPr lang="en-US" sz="2975" dirty="0">
                <a:solidFill>
                  <a:schemeClr val="dk1"/>
                </a:solidFill>
                <a:latin typeface="Calibri"/>
                <a:ea typeface="Calibri"/>
                <a:cs typeface="Calibri"/>
                <a:sym typeface="Calibri"/>
              </a:rPr>
              <a:t>4) Virtual check-ins and sessions with students on high-risk list</a:t>
            </a:r>
            <a:endParaRPr sz="2975"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975"/>
              <a:buFont typeface="Arial"/>
              <a:buNone/>
            </a:pPr>
            <a:r>
              <a:rPr lang="en-US" sz="2975" b="0" i="0" u="none" strike="noStrike" cap="none" dirty="0">
                <a:solidFill>
                  <a:schemeClr val="dk1"/>
                </a:solidFill>
                <a:latin typeface="Calibri"/>
                <a:ea typeface="Calibri"/>
                <a:cs typeface="Calibri"/>
                <a:sym typeface="Calibri"/>
              </a:rPr>
              <a:t> </a:t>
            </a:r>
            <a:endParaRPr dirty="0"/>
          </a:p>
          <a:p>
            <a:pPr marL="0" marR="0" lvl="0" indent="0" algn="l" rtl="0">
              <a:lnSpc>
                <a:spcPct val="70000"/>
              </a:lnSpc>
              <a:spcBef>
                <a:spcPts val="1000"/>
              </a:spcBef>
              <a:spcAft>
                <a:spcPts val="0"/>
              </a:spcAft>
              <a:buClr>
                <a:schemeClr val="dk1"/>
              </a:buClr>
              <a:buSzPts val="2975"/>
              <a:buFont typeface="Arial"/>
              <a:buNone/>
            </a:pPr>
            <a:endParaRPr sz="2380" b="1"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380"/>
              <a:buFont typeface="Arial"/>
              <a:buNone/>
            </a:pPr>
            <a:r>
              <a:rPr lang="en-US" sz="2380" b="0" i="1" u="none" strike="noStrike" cap="none" dirty="0">
                <a:solidFill>
                  <a:schemeClr val="dk1"/>
                </a:solidFill>
                <a:latin typeface="Calibri"/>
                <a:ea typeface="Calibri"/>
                <a:cs typeface="Calibri"/>
                <a:sym typeface="Calibri"/>
              </a:rPr>
              <a:t>*Murrieta Valley Unified School District Counselors ALL worked together to create and share our resources. This helped us streamline resources for all. </a:t>
            </a:r>
            <a:endParaRPr dirty="0"/>
          </a:p>
          <a:p>
            <a:pPr marL="0" marR="0" lvl="0" indent="0" algn="l" rtl="0">
              <a:lnSpc>
                <a:spcPct val="70000"/>
              </a:lnSpc>
              <a:spcBef>
                <a:spcPts val="1000"/>
              </a:spcBef>
              <a:spcAft>
                <a:spcPts val="0"/>
              </a:spcAft>
              <a:buClr>
                <a:schemeClr val="dk1"/>
              </a:buClr>
              <a:buSzPts val="2380"/>
              <a:buFont typeface="Arial"/>
              <a:buNone/>
            </a:pPr>
            <a:endParaRPr sz="2380" b="0" i="0" u="none" strike="noStrike" cap="none" dirty="0">
              <a:solidFill>
                <a:schemeClr val="dk1"/>
              </a:solidFill>
              <a:latin typeface="Calibri"/>
              <a:ea typeface="Calibri"/>
              <a:cs typeface="Calibri"/>
              <a:sym typeface="Calibri"/>
            </a:endParaRPr>
          </a:p>
        </p:txBody>
      </p:sp>
      <p:sp>
        <p:nvSpPr>
          <p:cNvPr id="231" name="Google Shape;231;p35"/>
          <p:cNvSpPr txBox="1"/>
          <p:nvPr/>
        </p:nvSpPr>
        <p:spPr>
          <a:xfrm>
            <a:off x="1489495" y="1015042"/>
            <a:ext cx="92418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dirty="0"/>
          </a:p>
          <a:p>
            <a:pPr marL="0" marR="0" lvl="0" indent="0" algn="ctr" rtl="0">
              <a:spcBef>
                <a:spcPts val="0"/>
              </a:spcBef>
              <a:spcAft>
                <a:spcPts val="0"/>
              </a:spcAft>
              <a:buNone/>
            </a:pPr>
            <a:r>
              <a:rPr lang="en-US" sz="4000" u="sng" dirty="0">
                <a:solidFill>
                  <a:schemeClr val="dk1"/>
                </a:solidFill>
                <a:latin typeface="Calibri"/>
                <a:ea typeface="Calibri"/>
                <a:cs typeface="Calibri"/>
                <a:sym typeface="Calibri"/>
              </a:rPr>
              <a:t>April 6 - June 6</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36"/>
          <p:cNvSpPr/>
          <p:nvPr/>
        </p:nvSpPr>
        <p:spPr>
          <a:xfrm>
            <a:off x="838200" y="1796875"/>
            <a:ext cx="10515600" cy="38277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590"/>
              <a:buFont typeface="Arial"/>
              <a:buNone/>
            </a:pPr>
            <a:r>
              <a:rPr lang="en-US" sz="2590" dirty="0">
                <a:solidFill>
                  <a:schemeClr val="dk1"/>
                </a:solidFill>
                <a:latin typeface="Calibri"/>
                <a:ea typeface="Calibri"/>
                <a:cs typeface="Calibri"/>
                <a:sym typeface="Calibri"/>
              </a:rPr>
              <a:t>1</a:t>
            </a:r>
            <a:r>
              <a:rPr lang="en-US" sz="2590" b="0" i="0" u="none" strike="noStrike" cap="none" dirty="0">
                <a:solidFill>
                  <a:schemeClr val="dk1"/>
                </a:solidFill>
                <a:latin typeface="Calibri"/>
                <a:ea typeface="Calibri"/>
                <a:cs typeface="Calibri"/>
                <a:sym typeface="Calibri"/>
              </a:rPr>
              <a:t>) </a:t>
            </a:r>
            <a:r>
              <a:rPr lang="en-US" sz="2590" b="1" i="0" u="none" strike="noStrike" cap="none" dirty="0">
                <a:solidFill>
                  <a:schemeClr val="dk1"/>
                </a:solidFill>
                <a:latin typeface="Calibri"/>
                <a:ea typeface="Calibri"/>
                <a:cs typeface="Calibri"/>
                <a:sym typeface="Calibri"/>
              </a:rPr>
              <a:t>Create a Counselor Newsletter/Bulletin:</a:t>
            </a:r>
            <a:endParaRPr sz="259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590"/>
              <a:buFont typeface="Arial"/>
              <a:buNone/>
            </a:pPr>
            <a:r>
              <a:rPr lang="en-US" sz="2590" b="0" i="0" u="none" strike="noStrike" cap="none" dirty="0">
                <a:solidFill>
                  <a:schemeClr val="dk1"/>
                </a:solidFill>
                <a:latin typeface="Calibri"/>
                <a:ea typeface="Calibri"/>
                <a:cs typeface="Calibri"/>
                <a:sym typeface="Calibri"/>
              </a:rPr>
              <a:t>With so many emails being sent to our parents/students from our District office, we wanted to streamline communication from Counseling </a:t>
            </a:r>
            <a:endParaRPr sz="2590" b="1"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590"/>
              <a:buFont typeface="Arial"/>
              <a:buNone/>
            </a:pPr>
            <a:r>
              <a:rPr lang="en-US" sz="2590" b="1" i="0" u="none" strike="noStrike" cap="none" dirty="0">
                <a:solidFill>
                  <a:schemeClr val="dk1"/>
                </a:solidFill>
                <a:latin typeface="Calibri"/>
                <a:ea typeface="Calibri"/>
                <a:cs typeface="Calibri"/>
                <a:sym typeface="Calibri"/>
              </a:rPr>
              <a:t>Sections include: </a:t>
            </a:r>
            <a:endParaRPr dirty="0"/>
          </a:p>
          <a:p>
            <a:pPr marL="457200" marR="0" lvl="0" indent="-457200" algn="l" rtl="0">
              <a:lnSpc>
                <a:spcPct val="8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a:ea typeface="Calibri"/>
                <a:cs typeface="Calibri"/>
                <a:sym typeface="Calibri"/>
              </a:rPr>
              <a:t>Counselor Office Hours</a:t>
            </a:r>
            <a:endParaRPr sz="2590"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590"/>
              <a:buFont typeface="Calibri"/>
              <a:buChar char="•"/>
            </a:pPr>
            <a:r>
              <a:rPr lang="en-US" sz="2590" dirty="0">
                <a:solidFill>
                  <a:schemeClr val="dk1"/>
                </a:solidFill>
                <a:latin typeface="Calibri"/>
                <a:ea typeface="Calibri"/>
                <a:cs typeface="Calibri"/>
                <a:sym typeface="Calibri"/>
              </a:rPr>
              <a:t>Happy News</a:t>
            </a:r>
            <a:endParaRPr sz="2590"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a:ea typeface="Calibri"/>
                <a:cs typeface="Calibri"/>
                <a:sym typeface="Calibri"/>
              </a:rPr>
              <a:t>Frequently Asked Questions</a:t>
            </a:r>
            <a:endParaRPr dirty="0"/>
          </a:p>
          <a:p>
            <a:pPr marL="457200" marR="0" lvl="0" indent="-457200" algn="l" rtl="0">
              <a:lnSpc>
                <a:spcPct val="8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a:ea typeface="Calibri"/>
                <a:cs typeface="Calibri"/>
                <a:sym typeface="Calibri"/>
              </a:rPr>
              <a:t>Social and Emotional Support </a:t>
            </a:r>
            <a:endParaRPr sz="2590"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590"/>
              <a:buFont typeface="Calibri"/>
              <a:buChar char="•"/>
            </a:pPr>
            <a:r>
              <a:rPr lang="en-US" sz="2590" dirty="0">
                <a:solidFill>
                  <a:schemeClr val="dk1"/>
                </a:solidFill>
                <a:latin typeface="Calibri"/>
                <a:ea typeface="Calibri"/>
                <a:cs typeface="Calibri"/>
                <a:sym typeface="Calibri"/>
              </a:rPr>
              <a:t>Mental Health Theme with videos and worksheets</a:t>
            </a:r>
            <a:endParaRPr sz="2590" dirty="0">
              <a:solidFill>
                <a:schemeClr val="dk1"/>
              </a:solidFill>
              <a:latin typeface="Calibri"/>
              <a:ea typeface="Calibri"/>
              <a:cs typeface="Calibri"/>
              <a:sym typeface="Calibri"/>
            </a:endParaRPr>
          </a:p>
          <a:p>
            <a:pPr marL="457200" marR="0" lvl="0" indent="-457200" algn="l" rtl="0">
              <a:lnSpc>
                <a:spcPct val="80000"/>
              </a:lnSpc>
              <a:spcBef>
                <a:spcPts val="1000"/>
              </a:spcBef>
              <a:spcAft>
                <a:spcPts val="0"/>
              </a:spcAft>
              <a:buClr>
                <a:schemeClr val="dk1"/>
              </a:buClr>
              <a:buSzPts val="2590"/>
              <a:buFont typeface="Arial"/>
              <a:buChar char="•"/>
            </a:pPr>
            <a:r>
              <a:rPr lang="en-US" sz="2590" b="0" i="0" u="none" strike="noStrike" cap="none" dirty="0">
                <a:solidFill>
                  <a:schemeClr val="dk1"/>
                </a:solidFill>
                <a:latin typeface="Calibri"/>
                <a:ea typeface="Calibri"/>
                <a:cs typeface="Calibri"/>
                <a:sym typeface="Calibri"/>
              </a:rPr>
              <a:t>Tips on being a successful long-distance learner</a:t>
            </a:r>
            <a:endParaRPr dirty="0"/>
          </a:p>
          <a:p>
            <a:pPr marL="0" marR="0" lvl="0" indent="0" algn="l" rtl="0">
              <a:lnSpc>
                <a:spcPct val="80000"/>
              </a:lnSpc>
              <a:spcBef>
                <a:spcPts val="1000"/>
              </a:spcBef>
              <a:spcAft>
                <a:spcPts val="0"/>
              </a:spcAft>
              <a:buClr>
                <a:schemeClr val="dk1"/>
              </a:buClr>
              <a:buSzPts val="2590"/>
              <a:buFont typeface="Arial"/>
              <a:buNone/>
            </a:pPr>
            <a:r>
              <a:rPr lang="en-US" sz="2000" dirty="0">
                <a:latin typeface="Calibri"/>
                <a:ea typeface="Calibri"/>
                <a:cs typeface="Calibri"/>
                <a:sym typeface="Calibri"/>
              </a:rPr>
              <a:t>Previous Bulletins: </a:t>
            </a:r>
            <a:r>
              <a:rPr lang="en-US" sz="2000" u="sng" dirty="0">
                <a:solidFill>
                  <a:schemeClr val="hlink"/>
                </a:solidFill>
                <a:latin typeface="Calibri"/>
                <a:ea typeface="Calibri"/>
                <a:cs typeface="Calibri"/>
                <a:sym typeface="Calibri"/>
                <a:hlinkClick r:id="rId4"/>
              </a:rPr>
              <a:t>March 23-27</a:t>
            </a:r>
            <a:r>
              <a:rPr lang="en-US" sz="2000" dirty="0">
                <a:solidFill>
                  <a:schemeClr val="dk1"/>
                </a:solidFill>
                <a:latin typeface="Calibri"/>
                <a:ea typeface="Calibri"/>
                <a:cs typeface="Calibri"/>
                <a:sym typeface="Calibri"/>
              </a:rPr>
              <a:t>, </a:t>
            </a:r>
            <a:r>
              <a:rPr lang="en-US" sz="2000" u="sng" dirty="0">
                <a:solidFill>
                  <a:schemeClr val="hlink"/>
                </a:solidFill>
                <a:latin typeface="Calibri"/>
                <a:ea typeface="Calibri"/>
                <a:cs typeface="Calibri"/>
                <a:sym typeface="Calibri"/>
                <a:hlinkClick r:id="rId5"/>
              </a:rPr>
              <a:t>April 6-11</a:t>
            </a:r>
            <a:r>
              <a:rPr lang="en-US" sz="2000" dirty="0">
                <a:latin typeface="Calibri"/>
                <a:ea typeface="Calibri"/>
                <a:cs typeface="Calibri"/>
                <a:sym typeface="Calibri"/>
              </a:rPr>
              <a:t>,  </a:t>
            </a:r>
            <a:r>
              <a:rPr lang="en-US" sz="2000" u="sng" dirty="0">
                <a:solidFill>
                  <a:schemeClr val="hlink"/>
                </a:solidFill>
                <a:latin typeface="Calibri"/>
                <a:ea typeface="Calibri"/>
                <a:cs typeface="Calibri"/>
                <a:sym typeface="Calibri"/>
                <a:hlinkClick r:id="rId6"/>
              </a:rPr>
              <a:t>April 13-17</a:t>
            </a:r>
            <a:endParaRPr sz="2000" dirty="0">
              <a:solidFill>
                <a:schemeClr val="dk1"/>
              </a:solidFill>
              <a:latin typeface="Calibri"/>
              <a:ea typeface="Calibri"/>
              <a:cs typeface="Calibri"/>
              <a:sym typeface="Calibri"/>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p:txBody>
      </p:sp>
      <p:sp>
        <p:nvSpPr>
          <p:cNvPr id="238" name="Google Shape;238;p36"/>
          <p:cNvSpPr txBox="1"/>
          <p:nvPr/>
        </p:nvSpPr>
        <p:spPr>
          <a:xfrm>
            <a:off x="1413295" y="1015042"/>
            <a:ext cx="92418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sz="1800" b="0" i="0" u="none" strike="noStrike" cap="none" dirty="0">
              <a:solidFill>
                <a:schemeClr val="dk1"/>
              </a:solidFill>
              <a:latin typeface="Calibri"/>
              <a:ea typeface="Calibri"/>
              <a:cs typeface="Calibri"/>
              <a:sym typeface="Calibri"/>
            </a:endParaRPr>
          </a:p>
        </p:txBody>
      </p:sp>
      <p:pic>
        <p:nvPicPr>
          <p:cNvPr id="239" name="Google Shape;239;p36" descr="A picture containing food&#10;&#10;Description generated with very high confidence"/>
          <p:cNvPicPr preferRelativeResize="0"/>
          <p:nvPr/>
        </p:nvPicPr>
        <p:blipFill rotWithShape="1">
          <a:blip r:embed="rId7">
            <a:alphaModFix/>
          </a:blip>
          <a:srcRect/>
          <a:stretch/>
        </p:blipFill>
        <p:spPr>
          <a:xfrm>
            <a:off x="8204973" y="3266327"/>
            <a:ext cx="3987025" cy="29642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37"/>
          <p:cNvSpPr/>
          <p:nvPr/>
        </p:nvSpPr>
        <p:spPr>
          <a:xfrm>
            <a:off x="838200" y="1796871"/>
            <a:ext cx="10515600" cy="43800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2</a:t>
            </a:r>
            <a:r>
              <a:rPr lang="en-US" sz="2800" b="0" i="0" u="none" strike="noStrike" cap="none" dirty="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Create a COVID</a:t>
            </a:r>
            <a:r>
              <a:rPr lang="en-US" sz="2800" b="1" dirty="0">
                <a:solidFill>
                  <a:schemeClr val="dk1"/>
                </a:solidFill>
                <a:latin typeface="Calibri"/>
                <a:ea typeface="Calibri"/>
                <a:cs typeface="Calibri"/>
                <a:sym typeface="Calibri"/>
              </a:rPr>
              <a:t>-</a:t>
            </a:r>
            <a:r>
              <a:rPr lang="en-US" sz="2800" b="1" i="0" u="none" strike="noStrike" cap="none" dirty="0">
                <a:solidFill>
                  <a:schemeClr val="dk1"/>
                </a:solidFill>
                <a:latin typeface="Calibri"/>
                <a:ea typeface="Calibri"/>
                <a:cs typeface="Calibri"/>
                <a:sym typeface="Calibri"/>
              </a:rPr>
              <a:t>19 Counselor </a:t>
            </a:r>
            <a:r>
              <a:rPr lang="en-US" sz="2800" b="1" dirty="0">
                <a:solidFill>
                  <a:schemeClr val="dk1"/>
                </a:solidFill>
                <a:latin typeface="Calibri"/>
                <a:ea typeface="Calibri"/>
                <a:cs typeface="Calibri"/>
                <a:sym typeface="Calibri"/>
              </a:rPr>
              <a:t>Webpa</a:t>
            </a:r>
            <a:r>
              <a:rPr lang="en-US" sz="2800" b="1" i="0" u="none" strike="noStrike" cap="none" dirty="0">
                <a:solidFill>
                  <a:schemeClr val="dk1"/>
                </a:solidFill>
                <a:latin typeface="Calibri"/>
                <a:ea typeface="Calibri"/>
                <a:cs typeface="Calibri"/>
                <a:sym typeface="Calibri"/>
              </a:rPr>
              <a:t>ge:</a:t>
            </a: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Webpage created on our</a:t>
            </a:r>
            <a:r>
              <a:rPr lang="en-US" sz="2800" b="0" i="0" u="none" strike="noStrike" cap="none" dirty="0">
                <a:solidFill>
                  <a:schemeClr val="dk1"/>
                </a:solidFill>
                <a:latin typeface="Calibri"/>
                <a:ea typeface="Calibri"/>
                <a:cs typeface="Calibri"/>
                <a:sym typeface="Calibri"/>
              </a:rPr>
              <a:t> Counseling Home Page</a:t>
            </a:r>
            <a:r>
              <a:rPr lang="en-US" sz="2800" dirty="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to provide students and parents with resources to support them during the COVID-19 Pandemic.</a:t>
            </a:r>
            <a:endParaRPr dirty="0"/>
          </a:p>
          <a:p>
            <a:pPr marL="0" marR="0" lvl="0" indent="0" algn="l" rtl="0">
              <a:lnSpc>
                <a:spcPct val="90000"/>
              </a:lnSpc>
              <a:spcBef>
                <a:spcPts val="1000"/>
              </a:spcBef>
              <a:spcAft>
                <a:spcPts val="0"/>
              </a:spcAft>
              <a:buClr>
                <a:schemeClr val="dk1"/>
              </a:buClr>
              <a:buSzPts val="2800"/>
              <a:buFont typeface="Arial"/>
              <a:buNone/>
            </a:pPr>
            <a:r>
              <a:rPr lang="en-US" sz="2800" u="sng" dirty="0">
                <a:solidFill>
                  <a:schemeClr val="hlink"/>
                </a:solidFill>
                <a:hlinkClick r:id="rId4"/>
              </a:rPr>
              <a:t>Murrieta Valley HS COVID-19 Counseling Resource Page</a:t>
            </a:r>
            <a:endParaRPr sz="28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Sections include: </a:t>
            </a:r>
            <a:endParaRPr dirty="0"/>
          </a:p>
          <a:p>
            <a:pPr marL="457200" marR="0" lvl="0" indent="-4572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Counselor Weekly Updates</a:t>
            </a:r>
            <a:endParaRPr dirty="0"/>
          </a:p>
          <a:p>
            <a:pPr marL="457200" marR="0" lvl="0" indent="-4572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Student and Family Well-being</a:t>
            </a:r>
            <a:r>
              <a:rPr lang="en-US" sz="2800" dirty="0">
                <a:solidFill>
                  <a:schemeClr val="dk1"/>
                </a:solidFill>
                <a:latin typeface="Calibri"/>
                <a:ea typeface="Calibri"/>
                <a:cs typeface="Calibri"/>
                <a:sym typeface="Calibri"/>
              </a:rPr>
              <a:t>: </a:t>
            </a:r>
            <a:r>
              <a:rPr lang="en-US" sz="2800" u="sng" dirty="0">
                <a:solidFill>
                  <a:schemeClr val="hlink"/>
                </a:solidFill>
                <a:latin typeface="Calibri"/>
                <a:ea typeface="Calibri"/>
                <a:cs typeface="Calibri"/>
                <a:sym typeface="Calibri"/>
                <a:hlinkClick r:id="rId5"/>
              </a:rPr>
              <a:t>Tools and Resources</a:t>
            </a:r>
            <a:endParaRPr dirty="0"/>
          </a:p>
          <a:p>
            <a:pPr marL="457200" marR="0" lvl="0" indent="-4572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Crisis Resources Links</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46" name="Google Shape;246;p37"/>
          <p:cNvSpPr txBox="1"/>
          <p:nvPr/>
        </p:nvSpPr>
        <p:spPr>
          <a:xfrm>
            <a:off x="1641895" y="1015042"/>
            <a:ext cx="92418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38"/>
          <p:cNvSpPr/>
          <p:nvPr/>
        </p:nvSpPr>
        <p:spPr>
          <a:xfrm>
            <a:off x="305420" y="1796871"/>
            <a:ext cx="11519209" cy="4603116"/>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960"/>
              <a:buFont typeface="Arial"/>
              <a:buNone/>
            </a:pPr>
            <a:r>
              <a:rPr lang="en-US" sz="1960" dirty="0">
                <a:solidFill>
                  <a:schemeClr val="dk1"/>
                </a:solidFill>
                <a:latin typeface="Calibri"/>
                <a:ea typeface="Calibri"/>
                <a:cs typeface="Calibri"/>
                <a:sym typeface="Calibri"/>
              </a:rPr>
              <a:t>3</a:t>
            </a:r>
            <a:r>
              <a:rPr lang="en-US" sz="1960" b="0" i="0" u="none" strike="noStrike" cap="none" dirty="0">
                <a:solidFill>
                  <a:schemeClr val="dk1"/>
                </a:solidFill>
                <a:latin typeface="Calibri"/>
                <a:ea typeface="Calibri"/>
                <a:cs typeface="Calibri"/>
                <a:sym typeface="Calibri"/>
              </a:rPr>
              <a:t>)</a:t>
            </a:r>
            <a:r>
              <a:rPr lang="en-US" sz="1960" b="1" i="0" u="none" strike="noStrike" cap="none" dirty="0">
                <a:solidFill>
                  <a:schemeClr val="dk1"/>
                </a:solidFill>
                <a:latin typeface="Calibri"/>
                <a:ea typeface="Calibri"/>
                <a:cs typeface="Calibri"/>
                <a:sym typeface="Calibri"/>
              </a:rPr>
              <a:t> Create HS counselor “to-do” list for 2</a:t>
            </a:r>
            <a:r>
              <a:rPr lang="en-US" sz="1960" b="1" i="0" u="none" strike="noStrike" cap="none" baseline="30000" dirty="0">
                <a:solidFill>
                  <a:schemeClr val="dk1"/>
                </a:solidFill>
                <a:latin typeface="Calibri"/>
                <a:ea typeface="Calibri"/>
                <a:cs typeface="Calibri"/>
                <a:sym typeface="Calibri"/>
              </a:rPr>
              <a:t>nd</a:t>
            </a:r>
            <a:r>
              <a:rPr lang="en-US" sz="1960" b="1" i="0" u="none" strike="noStrike" cap="none" dirty="0">
                <a:solidFill>
                  <a:schemeClr val="dk1"/>
                </a:solidFill>
                <a:latin typeface="Calibri"/>
                <a:ea typeface="Calibri"/>
                <a:cs typeface="Calibri"/>
                <a:sym typeface="Calibri"/>
              </a:rPr>
              <a:t> semester on Google doc:</a:t>
            </a:r>
            <a:endParaRPr sz="196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960"/>
              <a:buFont typeface="Arial"/>
              <a:buNone/>
            </a:pPr>
            <a:r>
              <a:rPr lang="en-US" sz="1960" b="0" i="0" u="none" strike="noStrike" cap="none" dirty="0">
                <a:solidFill>
                  <a:schemeClr val="dk1"/>
                </a:solidFill>
                <a:latin typeface="Calibri"/>
                <a:ea typeface="Calibri"/>
                <a:cs typeface="Calibri"/>
                <a:sym typeface="Calibri"/>
              </a:rPr>
              <a:t>Keep our "Counseling Teams" on track for the semester, we created a </a:t>
            </a:r>
            <a:r>
              <a:rPr lang="en-US" sz="2520" b="0" i="0" u="sng" strike="noStrike" cap="none" dirty="0">
                <a:solidFill>
                  <a:schemeClr val="hlink"/>
                </a:solidFill>
                <a:latin typeface="Calibri"/>
                <a:ea typeface="Calibri"/>
                <a:cs typeface="Calibri"/>
                <a:sym typeface="Calibri"/>
                <a:hlinkClick r:id="rId4"/>
              </a:rPr>
              <a:t>Excel Spreadsheet</a:t>
            </a:r>
            <a:r>
              <a:rPr lang="en-US" sz="2520" b="0" i="0" u="none" strike="noStrike" cap="none" dirty="0">
                <a:solidFill>
                  <a:schemeClr val="dk1"/>
                </a:solidFill>
                <a:latin typeface="Calibri"/>
                <a:ea typeface="Calibri"/>
                <a:cs typeface="Calibri"/>
                <a:sym typeface="Calibri"/>
              </a:rPr>
              <a:t> </a:t>
            </a:r>
            <a:r>
              <a:rPr lang="en-US" sz="1960" b="0" i="0" u="none" strike="noStrike" cap="none" dirty="0">
                <a:solidFill>
                  <a:schemeClr val="dk1"/>
                </a:solidFill>
                <a:latin typeface="Calibri"/>
                <a:ea typeface="Calibri"/>
                <a:cs typeface="Calibri"/>
                <a:sym typeface="Calibri"/>
              </a:rPr>
              <a:t>with our "to do" items with links</a:t>
            </a:r>
            <a:endParaRPr sz="1960" b="1"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960"/>
              <a:buFont typeface="Arial"/>
              <a:buNone/>
            </a:pPr>
            <a:endParaRPr sz="1960" b="1"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960"/>
              <a:buFont typeface="Arial"/>
              <a:buNone/>
            </a:pPr>
            <a:r>
              <a:rPr lang="en-US" sz="1960" b="1" i="0" u="none" strike="noStrike" cap="none" dirty="0">
                <a:solidFill>
                  <a:schemeClr val="dk1"/>
                </a:solidFill>
                <a:latin typeface="Calibri"/>
                <a:ea typeface="Calibri"/>
                <a:cs typeface="Calibri"/>
                <a:sym typeface="Calibri"/>
              </a:rPr>
              <a:t>Sections include: </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Social Emotional High-Risk student check-ins</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Seniors at risk</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Juniors at risk</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Summer School</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Credit Recovery List</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Course Requests</a:t>
            </a:r>
            <a:endParaRPr dirty="0"/>
          </a:p>
          <a:p>
            <a:pPr marL="457200" marR="0" lvl="0" indent="-457200" algn="l" rtl="0">
              <a:lnSpc>
                <a:spcPct val="70000"/>
              </a:lnSpc>
              <a:spcBef>
                <a:spcPts val="1000"/>
              </a:spcBef>
              <a:spcAft>
                <a:spcPts val="0"/>
              </a:spcAft>
              <a:buClr>
                <a:schemeClr val="dk1"/>
              </a:buClr>
              <a:buSzPts val="1960"/>
              <a:buFont typeface="Arial"/>
              <a:buChar char="•"/>
            </a:pPr>
            <a:r>
              <a:rPr lang="en-US" sz="1960" b="0" i="0" u="none" strike="noStrike" cap="none" dirty="0">
                <a:solidFill>
                  <a:schemeClr val="dk1"/>
                </a:solidFill>
                <a:latin typeface="Calibri"/>
                <a:ea typeface="Calibri"/>
                <a:cs typeface="Calibri"/>
                <a:sym typeface="Calibri"/>
              </a:rPr>
              <a:t>504's</a:t>
            </a:r>
            <a:endParaRPr sz="1960" b="0" i="0" u="none" strike="noStrike" cap="none" dirty="0">
              <a:solidFill>
                <a:schemeClr val="dk1"/>
              </a:solidFill>
              <a:latin typeface="Calibri"/>
              <a:ea typeface="Calibri"/>
              <a:cs typeface="Calibri"/>
              <a:sym typeface="Calibri"/>
            </a:endParaRPr>
          </a:p>
        </p:txBody>
      </p:sp>
      <p:sp>
        <p:nvSpPr>
          <p:cNvPr id="253" name="Google Shape;253;p38"/>
          <p:cNvSpPr txBox="1"/>
          <p:nvPr/>
        </p:nvSpPr>
        <p:spPr>
          <a:xfrm>
            <a:off x="1489495" y="1015042"/>
            <a:ext cx="924176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39"/>
          <p:cNvSpPr/>
          <p:nvPr/>
        </p:nvSpPr>
        <p:spPr>
          <a:xfrm>
            <a:off x="762000" y="1796871"/>
            <a:ext cx="10515600" cy="438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4</a:t>
            </a:r>
            <a:r>
              <a:rPr lang="en-US" sz="2800" b="0" i="0" u="none" strike="noStrike" cap="none" dirty="0">
                <a:solidFill>
                  <a:schemeClr val="dk1"/>
                </a:solidFill>
                <a:latin typeface="Calibri"/>
                <a:ea typeface="Calibri"/>
                <a:cs typeface="Calibri"/>
                <a:sym typeface="Calibri"/>
              </a:rPr>
              <a:t>) </a:t>
            </a:r>
            <a:r>
              <a:rPr lang="en-US" sz="2800" b="1" dirty="0">
                <a:solidFill>
                  <a:schemeClr val="dk1"/>
                </a:solidFill>
                <a:latin typeface="Calibri"/>
                <a:ea typeface="Calibri"/>
                <a:cs typeface="Calibri"/>
                <a:sym typeface="Calibri"/>
              </a:rPr>
              <a:t>Virtual Check-Ins &amp; Sessions with High-Risk Students</a:t>
            </a:r>
            <a:r>
              <a:rPr lang="en-US" sz="2800" b="1"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endParaRPr sz="1000" dirty="0">
              <a:solidFill>
                <a:schemeClr val="dk1"/>
              </a:solidFill>
              <a:latin typeface="Calibri"/>
              <a:ea typeface="Calibri"/>
              <a:cs typeface="Calibri"/>
              <a:sym typeface="Calibri"/>
            </a:endParaRPr>
          </a:p>
          <a:p>
            <a:pPr marL="457200" marR="0" lvl="0" indent="-355600" algn="l" rtl="0">
              <a:lnSpc>
                <a:spcPct val="90000"/>
              </a:lnSpc>
              <a:spcBef>
                <a:spcPts val="10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Using MiTel software to connect with students and parents via phone.</a:t>
            </a:r>
            <a:endParaRPr sz="2000"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Using Microsoft Bookings App to allow students and parents/guardians to set appointments with us as needed.</a:t>
            </a:r>
            <a:endParaRPr sz="2000" dirty="0">
              <a:solidFill>
                <a:schemeClr val="dk1"/>
              </a:solidFill>
              <a:latin typeface="Calibri"/>
              <a:ea typeface="Calibri"/>
              <a:cs typeface="Calibri"/>
              <a:sym typeface="Calibri"/>
            </a:endParaRPr>
          </a:p>
          <a:p>
            <a:pPr marL="914400" marR="0" lvl="1" indent="-355600" algn="l" rtl="0">
              <a:lnSpc>
                <a:spcPct val="90000"/>
              </a:lnSpc>
              <a:spcBef>
                <a:spcPts val="0"/>
              </a:spcBef>
              <a:spcAft>
                <a:spcPts val="0"/>
              </a:spcAft>
              <a:buClr>
                <a:schemeClr val="dk1"/>
              </a:buClr>
              <a:buSzPts val="2000"/>
              <a:buFont typeface="Calibri"/>
              <a:buChar char="○"/>
            </a:pPr>
            <a:r>
              <a:rPr lang="en-US" sz="2000" u="sng" dirty="0">
                <a:solidFill>
                  <a:schemeClr val="hlink"/>
                </a:solidFill>
                <a:latin typeface="Calibri"/>
                <a:ea typeface="Calibri"/>
                <a:cs typeface="Calibri"/>
                <a:sym typeface="Calibri"/>
                <a:hlinkClick r:id="rId4"/>
              </a:rPr>
              <a:t>MVHS Virtual Counseling Appointments</a:t>
            </a:r>
            <a:endParaRPr sz="2000"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Support students who are struggling with emotional and mental health concerns. </a:t>
            </a:r>
            <a:endParaRPr sz="2000"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Consent Forms created to get approval from parents for teleconferencing and check-ins for the remainder of the year. </a:t>
            </a:r>
            <a:endParaRPr sz="2000" dirty="0">
              <a:solidFill>
                <a:schemeClr val="dk1"/>
              </a:solidFill>
              <a:latin typeface="Calibri"/>
              <a:ea typeface="Calibri"/>
              <a:cs typeface="Calibri"/>
              <a:sym typeface="Calibri"/>
            </a:endParaRPr>
          </a:p>
          <a:p>
            <a:pPr marL="914400" marR="0" lvl="1"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Microsoft 365 </a:t>
            </a:r>
            <a:r>
              <a:rPr lang="en-US" sz="2000" u="sng" dirty="0">
                <a:solidFill>
                  <a:schemeClr val="hlink"/>
                </a:solidFill>
                <a:latin typeface="Calibri"/>
                <a:ea typeface="Calibri"/>
                <a:cs typeface="Calibri"/>
                <a:sym typeface="Calibri"/>
                <a:hlinkClick r:id="rId5"/>
              </a:rPr>
              <a:t>Electronic Consent Form </a:t>
            </a:r>
            <a:r>
              <a:rPr lang="en-US" sz="2000" dirty="0">
                <a:solidFill>
                  <a:schemeClr val="dk1"/>
                </a:solidFill>
                <a:latin typeface="Calibri"/>
                <a:ea typeface="Calibri"/>
                <a:cs typeface="Calibri"/>
                <a:sym typeface="Calibri"/>
              </a:rPr>
              <a:t>created to make it easier to get consent from parents/guardians.</a:t>
            </a:r>
            <a:endParaRPr sz="2000"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Conduct virtual telehealth sessions using Microsoft Teams.</a:t>
            </a:r>
            <a:endParaRPr sz="2000" dirty="0">
              <a:solidFill>
                <a:schemeClr val="dk1"/>
              </a:solidFill>
              <a:latin typeface="Calibri"/>
              <a:ea typeface="Calibri"/>
              <a:cs typeface="Calibri"/>
              <a:sym typeface="Calibri"/>
            </a:endParaRPr>
          </a:p>
          <a:p>
            <a:pPr marL="457200" marR="0" lvl="0" indent="-355600" algn="l" rtl="0">
              <a:lnSpc>
                <a:spcPct val="90000"/>
              </a:lnSpc>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Connect families to community resources as needed.</a:t>
            </a:r>
            <a:endParaRPr sz="2000" dirty="0">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60" name="Google Shape;260;p39"/>
          <p:cNvSpPr txBox="1"/>
          <p:nvPr/>
        </p:nvSpPr>
        <p:spPr>
          <a:xfrm>
            <a:off x="1641895" y="1015042"/>
            <a:ext cx="92418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40"/>
          <p:cNvSpPr/>
          <p:nvPr/>
        </p:nvSpPr>
        <p:spPr>
          <a:xfrm>
            <a:off x="765025" y="2089471"/>
            <a:ext cx="10515600" cy="43800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90000"/>
              </a:lnSpc>
              <a:spcBef>
                <a:spcPts val="100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What’s Worked?</a:t>
            </a:r>
            <a:endParaRPr sz="2600" dirty="0">
              <a:solidFill>
                <a:schemeClr val="dk1"/>
              </a:solidFill>
              <a:latin typeface="Calibri"/>
              <a:ea typeface="Calibri"/>
              <a:cs typeface="Calibri"/>
              <a:sym typeface="Calibri"/>
            </a:endParaRPr>
          </a:p>
          <a:p>
            <a:pPr marL="914400" marR="0" lvl="1" indent="-393700" algn="l" rtl="0">
              <a:lnSpc>
                <a:spcPct val="9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Teamwork (sharing resources)</a:t>
            </a:r>
            <a:endParaRPr sz="2600" dirty="0">
              <a:solidFill>
                <a:schemeClr val="dk1"/>
              </a:solidFill>
              <a:latin typeface="Calibri"/>
              <a:ea typeface="Calibri"/>
              <a:cs typeface="Calibri"/>
              <a:sym typeface="Calibri"/>
            </a:endParaRPr>
          </a:p>
          <a:p>
            <a:pPr marL="914400" marR="0" lvl="1" indent="-393700" algn="l" rtl="0">
              <a:lnSpc>
                <a:spcPct val="9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Utilizing current technology like Microsoft 365, Aeries Communication, Mitel Phone lines, Haiku for teachers</a:t>
            </a:r>
            <a:endParaRPr sz="2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endParaRPr sz="2600" dirty="0">
              <a:solidFill>
                <a:schemeClr val="dk1"/>
              </a:solidFill>
              <a:latin typeface="Calibri"/>
              <a:ea typeface="Calibri"/>
              <a:cs typeface="Calibri"/>
              <a:sym typeface="Calibri"/>
            </a:endParaRPr>
          </a:p>
          <a:p>
            <a:pPr marL="457200" marR="0" lvl="0" indent="-393700" algn="l" rtl="0">
              <a:lnSpc>
                <a:spcPct val="90000"/>
              </a:lnSpc>
              <a:spcBef>
                <a:spcPts val="100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Struggles?</a:t>
            </a:r>
            <a:endParaRPr sz="2600" dirty="0">
              <a:solidFill>
                <a:schemeClr val="dk1"/>
              </a:solidFill>
              <a:latin typeface="Calibri"/>
              <a:ea typeface="Calibri"/>
              <a:cs typeface="Calibri"/>
              <a:sym typeface="Calibri"/>
            </a:endParaRPr>
          </a:p>
          <a:p>
            <a:pPr marL="914400" marR="0" lvl="1" indent="-393700" algn="l" rtl="0">
              <a:lnSpc>
                <a:spcPct val="9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Helping/reaching students who have gone “DARK”</a:t>
            </a:r>
            <a:endParaRPr sz="2600" dirty="0">
              <a:solidFill>
                <a:schemeClr val="dk1"/>
              </a:solidFill>
              <a:latin typeface="Calibri"/>
              <a:ea typeface="Calibri"/>
              <a:cs typeface="Calibri"/>
              <a:sym typeface="Calibri"/>
            </a:endParaRPr>
          </a:p>
          <a:p>
            <a:pPr marL="914400" marR="0" lvl="1" indent="-393700" algn="l" rtl="0">
              <a:lnSpc>
                <a:spcPct val="9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Difficulty getting in contact with students/families</a:t>
            </a:r>
            <a:endParaRPr sz="2600" dirty="0">
              <a:solidFill>
                <a:schemeClr val="dk1"/>
              </a:solidFill>
              <a:latin typeface="Calibri"/>
              <a:ea typeface="Calibri"/>
              <a:cs typeface="Calibri"/>
              <a:sym typeface="Calibri"/>
            </a:endParaRPr>
          </a:p>
          <a:p>
            <a:pPr marL="914400" marR="0" lvl="1" indent="-393700" algn="l" rtl="0">
              <a:lnSpc>
                <a:spcPct val="9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Learning and using new platforms we weren’t familiar with before.</a:t>
            </a:r>
            <a:endParaRPr sz="2600" dirty="0">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2000" dirty="0">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0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67" name="Google Shape;267;p40"/>
          <p:cNvSpPr txBox="1"/>
          <p:nvPr/>
        </p:nvSpPr>
        <p:spPr>
          <a:xfrm>
            <a:off x="1641895" y="1015042"/>
            <a:ext cx="92418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High School Counselor: Phase II</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5" name="Google Shape;195;p30"/>
          <p:cNvSpPr txBox="1"/>
          <p:nvPr/>
        </p:nvSpPr>
        <p:spPr>
          <a:xfrm>
            <a:off x="2011104" y="1769806"/>
            <a:ext cx="4910805" cy="3982908"/>
          </a:xfrm>
          <a:prstGeom prst="rect">
            <a:avLst/>
          </a:prstGeom>
          <a:noFill/>
          <a:ln>
            <a:noFill/>
          </a:ln>
        </p:spPr>
        <p:txBody>
          <a:bodyPr spcFirstLastPara="1" wrap="square" lIns="91425" tIns="45700" rIns="91425" bIns="45700" anchor="t" anchorCtr="0">
            <a:noAutofit/>
          </a:bodyPr>
          <a:lstStyle/>
          <a:p>
            <a:pPr lvl="0" algn="ctr"/>
            <a:r>
              <a:rPr lang="en-US" sz="3200" dirty="0">
                <a:latin typeface="Calibri" panose="020F0502020204030204" pitchFamily="34" charset="0"/>
                <a:ea typeface="Calibri"/>
                <a:cs typeface="Calibri" panose="020F0502020204030204" pitchFamily="34" charset="0"/>
                <a:sym typeface="Calibri"/>
              </a:rPr>
              <a:t>Julie Zierold</a:t>
            </a:r>
          </a:p>
          <a:p>
            <a:pPr lvl="0" algn="ctr"/>
            <a:r>
              <a:rPr lang="en-US" sz="3200" dirty="0">
                <a:latin typeface="Calibri" panose="020F0502020204030204" pitchFamily="34" charset="0"/>
                <a:ea typeface="Calibri"/>
                <a:cs typeface="Calibri" panose="020F0502020204030204" pitchFamily="34" charset="0"/>
                <a:sym typeface="Calibri"/>
              </a:rPr>
              <a:t>Director of Curriculum &amp; </a:t>
            </a:r>
            <a:r>
              <a:rPr lang="en-US" sz="3200" dirty="0" smtClean="0">
                <a:latin typeface="Calibri" panose="020F0502020204030204" pitchFamily="34" charset="0"/>
                <a:ea typeface="Calibri"/>
                <a:cs typeface="Calibri" panose="020F0502020204030204" pitchFamily="34" charset="0"/>
                <a:sym typeface="Calibri"/>
              </a:rPr>
              <a:t>Instruction</a:t>
            </a:r>
          </a:p>
          <a:p>
            <a:pPr lvl="0" algn="ctr"/>
            <a:r>
              <a:rPr lang="en-US" sz="3200" dirty="0" smtClean="0">
                <a:latin typeface="Calibri" panose="020F0502020204030204" pitchFamily="34" charset="0"/>
                <a:ea typeface="Quintessential"/>
                <a:cs typeface="Calibri" panose="020F0502020204030204" pitchFamily="34" charset="0"/>
                <a:sym typeface="Quintessential"/>
                <a:hlinkClick r:id="rId4"/>
              </a:rPr>
              <a:t>julie.zierold@puhsd.org</a:t>
            </a:r>
            <a:r>
              <a:rPr lang="en-US" sz="3200" dirty="0" smtClean="0">
                <a:latin typeface="Calibri" panose="020F0502020204030204" pitchFamily="34" charset="0"/>
                <a:ea typeface="Quintessential"/>
                <a:cs typeface="Calibri" panose="020F0502020204030204" pitchFamily="34" charset="0"/>
                <a:sym typeface="Quintessential"/>
              </a:rPr>
              <a:t> </a:t>
            </a:r>
          </a:p>
          <a:p>
            <a:pPr lvl="0" algn="ct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Quintessential"/>
              <a:cs typeface="Calibri" panose="020F0502020204030204" pitchFamily="34" charset="0"/>
              <a:sym typeface="Quintessential"/>
            </a:endParaRPr>
          </a:p>
          <a:p>
            <a:pPr lvl="0" algn="ctr"/>
            <a:endParaRPr lang="en-US" sz="2800" dirty="0" smtClean="0">
              <a:latin typeface="Calibri" panose="020F0502020204030204" pitchFamily="34" charset="0"/>
              <a:ea typeface="Quintessential"/>
              <a:cs typeface="Calibri" panose="020F0502020204030204" pitchFamily="34" charset="0"/>
              <a:sym typeface="Quintessential"/>
            </a:endParaRPr>
          </a:p>
          <a:p>
            <a:pPr lvl="0" algn="ctr"/>
            <a:endParaRPr kumimoji="0" lang="en-US" sz="2800" b="0" i="0" u="none" strike="noStrike" kern="0" cap="none" spc="0" normalizeH="0" baseline="0" noProof="0" dirty="0" smtClean="0">
              <a:ln>
                <a:noFill/>
              </a:ln>
              <a:solidFill>
                <a:srgbClr val="000000"/>
              </a:solidFill>
              <a:effectLst/>
              <a:uLnTx/>
              <a:uFillTx/>
              <a:latin typeface="Calibri" panose="020F0502020204030204" pitchFamily="34" charset="0"/>
              <a:ea typeface="Quintessential"/>
              <a:cs typeface="Calibri" panose="020F0502020204030204" pitchFamily="34" charset="0"/>
              <a:sym typeface="Quintessential"/>
            </a:endParaRPr>
          </a:p>
        </p:txBody>
      </p:sp>
      <p:sp>
        <p:nvSpPr>
          <p:cNvPr id="2" name="Rectangle 1"/>
          <p:cNvSpPr/>
          <p:nvPr/>
        </p:nvSpPr>
        <p:spPr>
          <a:xfrm>
            <a:off x="7089058" y="1413064"/>
            <a:ext cx="496529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smtClean="0">
              <a:ln>
                <a:noFill/>
              </a:ln>
              <a:solidFill>
                <a:srgbClr val="000000"/>
              </a:solidFill>
              <a:effectLst/>
              <a:uLnTx/>
              <a:uFillTx/>
              <a:latin typeface="Quintessential"/>
              <a:ea typeface="Quintessential"/>
              <a:cs typeface="Quintessential"/>
              <a:sym typeface="Quintessent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smtClean="0">
              <a:ln>
                <a:noFill/>
              </a:ln>
              <a:solidFill>
                <a:srgbClr val="000000"/>
              </a:solidFill>
              <a:effectLst/>
              <a:uLnTx/>
              <a:uFillTx/>
              <a:latin typeface="Quintessential"/>
              <a:ea typeface="Quintessential"/>
              <a:cs typeface="Quintessential"/>
              <a:sym typeface="Quintessential"/>
            </a:endParaRPr>
          </a:p>
        </p:txBody>
      </p:sp>
      <p:sp>
        <p:nvSpPr>
          <p:cNvPr id="4" name="Rectangle 3"/>
          <p:cNvSpPr/>
          <p:nvPr/>
        </p:nvSpPr>
        <p:spPr>
          <a:xfrm>
            <a:off x="2011104" y="1573162"/>
            <a:ext cx="9856430" cy="4524315"/>
          </a:xfrm>
          <a:prstGeom prst="rect">
            <a:avLst/>
          </a:prstGeom>
        </p:spPr>
        <p:txBody>
          <a:bodyPr wrap="square">
            <a:spAutoFit/>
          </a:bodyPr>
          <a:lstStyle/>
          <a:p>
            <a:pPr algn="ctr"/>
            <a:endParaRPr lang="en-US" sz="3200" dirty="0" smtClean="0">
              <a:latin typeface="Calibri" panose="020F0502020204030204" pitchFamily="34" charset="0"/>
              <a:cs typeface="Calibri" panose="020F0502020204030204" pitchFamily="34" charset="0"/>
            </a:endParaRPr>
          </a:p>
          <a:p>
            <a:pPr algn="ctr"/>
            <a:endParaRPr lang="en-US" sz="3200" dirty="0">
              <a:latin typeface="Calibri" panose="020F0502020204030204" pitchFamily="34" charset="0"/>
              <a:cs typeface="Calibri" panose="020F0502020204030204" pitchFamily="34" charset="0"/>
            </a:endParaRPr>
          </a:p>
          <a:p>
            <a:pPr algn="ctr"/>
            <a:endParaRPr lang="en-US" sz="3200" dirty="0" smtClean="0">
              <a:latin typeface="Calibri" panose="020F0502020204030204" pitchFamily="34" charset="0"/>
              <a:cs typeface="Calibri" panose="020F0502020204030204" pitchFamily="34" charset="0"/>
            </a:endParaRPr>
          </a:p>
          <a:p>
            <a:pPr algn="ctr"/>
            <a:endParaRPr lang="en-US" sz="3200" dirty="0">
              <a:latin typeface="Calibri" panose="020F0502020204030204" pitchFamily="34" charset="0"/>
              <a:cs typeface="Calibri" panose="020F0502020204030204" pitchFamily="34" charset="0"/>
            </a:endParaRPr>
          </a:p>
          <a:p>
            <a:pPr algn="ctr"/>
            <a:endParaRPr lang="en-US" sz="3200" dirty="0" smtClean="0">
              <a:latin typeface="Calibri" panose="020F0502020204030204" pitchFamily="34" charset="0"/>
              <a:cs typeface="Calibri" panose="020F0502020204030204" pitchFamily="34" charset="0"/>
            </a:endParaRPr>
          </a:p>
          <a:p>
            <a:pPr algn="ctr"/>
            <a:r>
              <a:rPr lang="en-US" sz="3200" dirty="0" smtClean="0">
                <a:latin typeface="Calibri" panose="020F0502020204030204" pitchFamily="34" charset="0"/>
                <a:cs typeface="Calibri" panose="020F0502020204030204" pitchFamily="34" charset="0"/>
              </a:rPr>
              <a:t>Cheri </a:t>
            </a:r>
            <a:r>
              <a:rPr lang="en-US" sz="3200" dirty="0">
                <a:latin typeface="Calibri" panose="020F0502020204030204" pitchFamily="34" charset="0"/>
                <a:cs typeface="Calibri" panose="020F0502020204030204" pitchFamily="34" charset="0"/>
              </a:rPr>
              <a:t>Adame </a:t>
            </a:r>
          </a:p>
          <a:p>
            <a:pPr algn="ctr"/>
            <a:r>
              <a:rPr lang="en-US" sz="3200" dirty="0">
                <a:latin typeface="Calibri" panose="020F0502020204030204" pitchFamily="34" charset="0"/>
                <a:cs typeface="Calibri" panose="020F0502020204030204" pitchFamily="34" charset="0"/>
              </a:rPr>
              <a:t>College and Career Counselor</a:t>
            </a:r>
          </a:p>
          <a:p>
            <a:pPr algn="ctr"/>
            <a:r>
              <a:rPr lang="en-US" sz="3200" dirty="0">
                <a:latin typeface="Calibri" panose="020F0502020204030204" pitchFamily="34" charset="0"/>
                <a:cs typeface="Calibri" panose="020F0502020204030204" pitchFamily="34" charset="0"/>
              </a:rPr>
              <a:t>Heritage High </a:t>
            </a:r>
            <a:r>
              <a:rPr lang="en-US" sz="3200" dirty="0" smtClean="0">
                <a:latin typeface="Calibri" panose="020F0502020204030204" pitchFamily="34" charset="0"/>
                <a:cs typeface="Calibri" panose="020F0502020204030204" pitchFamily="34" charset="0"/>
              </a:rPr>
              <a:t>School</a:t>
            </a:r>
          </a:p>
          <a:p>
            <a:pPr algn="ctr"/>
            <a:r>
              <a:rPr lang="en-US" sz="3200" dirty="0" smtClean="0">
                <a:latin typeface="Calibri" panose="020F0502020204030204" pitchFamily="34" charset="0"/>
                <a:cs typeface="Calibri" panose="020F0502020204030204" pitchFamily="34" charset="0"/>
                <a:hlinkClick r:id="rId5"/>
              </a:rPr>
              <a:t>cheri.adame@puhsd.org</a:t>
            </a:r>
            <a:r>
              <a:rPr lang="en-US" sz="3200" dirty="0" smtClean="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sp>
        <p:nvSpPr>
          <p:cNvPr id="5" name="Rectangle 4"/>
          <p:cNvSpPr/>
          <p:nvPr/>
        </p:nvSpPr>
        <p:spPr>
          <a:xfrm>
            <a:off x="6921909" y="1413064"/>
            <a:ext cx="4945625" cy="2277547"/>
          </a:xfrm>
          <a:prstGeom prst="rect">
            <a:avLst/>
          </a:prstGeom>
        </p:spPr>
        <p:txBody>
          <a:bodyPr wrap="square">
            <a:spAutoFit/>
          </a:bodyPr>
          <a:lstStyle/>
          <a:p>
            <a:endParaRPr lang="en-US" dirty="0" smtClean="0"/>
          </a:p>
          <a:p>
            <a:pPr algn="ctr"/>
            <a:r>
              <a:rPr lang="en-US" sz="3200" dirty="0" smtClean="0">
                <a:latin typeface="Calibri" panose="020F0502020204030204" pitchFamily="34" charset="0"/>
                <a:cs typeface="Calibri" panose="020F0502020204030204" pitchFamily="34" charset="0"/>
              </a:rPr>
              <a:t>Melina Gonzalez </a:t>
            </a:r>
            <a:endParaRPr lang="en-US" sz="3200" dirty="0">
              <a:latin typeface="Calibri" panose="020F0502020204030204" pitchFamily="34" charset="0"/>
              <a:cs typeface="Calibri" panose="020F0502020204030204" pitchFamily="34" charset="0"/>
            </a:endParaRPr>
          </a:p>
          <a:p>
            <a:pPr algn="ctr"/>
            <a:r>
              <a:rPr lang="en-US" sz="3200" dirty="0">
                <a:latin typeface="Calibri" panose="020F0502020204030204" pitchFamily="34" charset="0"/>
                <a:cs typeface="Calibri" panose="020F0502020204030204" pitchFamily="34" charset="0"/>
              </a:rPr>
              <a:t>Heritage High School</a:t>
            </a:r>
          </a:p>
          <a:p>
            <a:pPr algn="ctr"/>
            <a:r>
              <a:rPr lang="en-US" sz="3200" dirty="0">
                <a:latin typeface="Calibri" panose="020F0502020204030204" pitchFamily="34" charset="0"/>
                <a:cs typeface="Calibri" panose="020F0502020204030204" pitchFamily="34" charset="0"/>
              </a:rPr>
              <a:t>Lead Counselor</a:t>
            </a:r>
            <a:endParaRPr lang="en-US" sz="3200" dirty="0" smtClean="0">
              <a:latin typeface="Calibri" panose="020F0502020204030204" pitchFamily="34" charset="0"/>
              <a:cs typeface="Calibri" panose="020F0502020204030204" pitchFamily="34" charset="0"/>
            </a:endParaRPr>
          </a:p>
          <a:p>
            <a:pPr algn="ctr"/>
            <a:r>
              <a:rPr lang="en-US" sz="3200" dirty="0" smtClean="0">
                <a:latin typeface="Calibri" panose="020F0502020204030204" pitchFamily="34" charset="0"/>
                <a:cs typeface="Calibri" panose="020F0502020204030204" pitchFamily="34" charset="0"/>
                <a:hlinkClick r:id="rId6"/>
              </a:rPr>
              <a:t>melina.gonzalez@puhsd.org</a:t>
            </a:r>
            <a:r>
              <a:rPr lang="en-US" sz="3200" dirty="0" smtClean="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7"/>
          <a:stretch>
            <a:fillRect/>
          </a:stretch>
        </p:blipFill>
        <p:spPr>
          <a:xfrm>
            <a:off x="3893575" y="230137"/>
            <a:ext cx="6607278" cy="1343025"/>
          </a:xfrm>
          <a:prstGeom prst="rect">
            <a:avLst/>
          </a:prstGeom>
        </p:spPr>
      </p:pic>
    </p:spTree>
    <p:extLst>
      <p:ext uri="{BB962C8B-B14F-4D97-AF65-F5344CB8AC3E}">
        <p14:creationId xmlns:p14="http://schemas.microsoft.com/office/powerpoint/2010/main" val="1046154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4"/>
          <p:cNvSpPr txBox="1"/>
          <p:nvPr/>
        </p:nvSpPr>
        <p:spPr>
          <a:xfrm>
            <a:off x="2124500" y="147425"/>
            <a:ext cx="9746700" cy="78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000000"/>
                </a:solidFill>
                <a:effectLst/>
                <a:uLnTx/>
                <a:uFillTx/>
                <a:latin typeface="Comic Sans MS"/>
                <a:ea typeface="Comic Sans MS"/>
                <a:cs typeface="Comic Sans MS"/>
                <a:sym typeface="Comic Sans MS"/>
              </a:rPr>
              <a:t>Middle School Communication</a:t>
            </a:r>
            <a:endParaRPr kumimoji="0" sz="3000" b="1" i="1"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89" name="Google Shape;89;p14"/>
          <p:cNvSpPr txBox="1"/>
          <p:nvPr/>
        </p:nvSpPr>
        <p:spPr>
          <a:xfrm>
            <a:off x="2329475" y="801350"/>
            <a:ext cx="9355200" cy="216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*We created a Google Survey that went out to all the middle school students to select courses for next school-year.  Close contact with Middle School Counselors who have assisted us in following up with students.</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*Our 9th grade counselor has a Google shared document where teachers provide math, science and English recommendations (Sped and ELL students are identified)</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*Our Website has a whole section for middle school articulation with class selection sheet, 4 year plan, programs applications and </a:t>
            </a:r>
            <a:r>
              <a:rPr kumimoji="0" lang="en-US" sz="1800" b="0" i="0" u="none" strike="noStrike" kern="0" cap="none" spc="0" normalizeH="0" baseline="0" noProof="0" dirty="0" smtClean="0">
                <a:ln>
                  <a:noFill/>
                </a:ln>
                <a:solidFill>
                  <a:srgbClr val="000000"/>
                </a:solidFill>
                <a:effectLst/>
                <a:uLnTx/>
                <a:uFillTx/>
                <a:latin typeface="Comic Sans MS"/>
                <a:ea typeface="Comic Sans MS"/>
                <a:cs typeface="Comic Sans MS"/>
                <a:sym typeface="Comic Sans MS"/>
              </a:rPr>
              <a:t>PowerPoint </a:t>
            </a: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with our school information.</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pic>
        <p:nvPicPr>
          <p:cNvPr id="90" name="Google Shape;90;p14"/>
          <p:cNvPicPr preferRelativeResize="0"/>
          <p:nvPr/>
        </p:nvPicPr>
        <p:blipFill>
          <a:blip r:embed="rId4">
            <a:alphaModFix/>
          </a:blip>
          <a:stretch>
            <a:fillRect/>
          </a:stretch>
        </p:blipFill>
        <p:spPr>
          <a:xfrm>
            <a:off x="0" y="3028350"/>
            <a:ext cx="3877825" cy="3279900"/>
          </a:xfrm>
          <a:prstGeom prst="rect">
            <a:avLst/>
          </a:prstGeom>
          <a:noFill/>
          <a:ln>
            <a:noFill/>
          </a:ln>
        </p:spPr>
      </p:pic>
      <p:pic>
        <p:nvPicPr>
          <p:cNvPr id="91" name="Google Shape;91;p14"/>
          <p:cNvPicPr preferRelativeResize="0"/>
          <p:nvPr/>
        </p:nvPicPr>
        <p:blipFill>
          <a:blip r:embed="rId5">
            <a:alphaModFix/>
          </a:blip>
          <a:stretch>
            <a:fillRect/>
          </a:stretch>
        </p:blipFill>
        <p:spPr>
          <a:xfrm>
            <a:off x="6088423" y="2963150"/>
            <a:ext cx="6117251" cy="2710075"/>
          </a:xfrm>
          <a:prstGeom prst="rect">
            <a:avLst/>
          </a:prstGeom>
          <a:noFill/>
          <a:ln>
            <a:noFill/>
          </a:ln>
        </p:spPr>
      </p:pic>
      <p:pic>
        <p:nvPicPr>
          <p:cNvPr id="92" name="Google Shape;92;p14"/>
          <p:cNvPicPr preferRelativeResize="0"/>
          <p:nvPr/>
        </p:nvPicPr>
        <p:blipFill>
          <a:blip r:embed="rId6">
            <a:alphaModFix/>
          </a:blip>
          <a:stretch>
            <a:fillRect/>
          </a:stretch>
        </p:blipFill>
        <p:spPr>
          <a:xfrm>
            <a:off x="2754775" y="3971013"/>
            <a:ext cx="3333650" cy="3063900"/>
          </a:xfrm>
          <a:prstGeom prst="rect">
            <a:avLst/>
          </a:prstGeom>
          <a:noFill/>
          <a:ln>
            <a:noFill/>
          </a:ln>
        </p:spPr>
      </p:pic>
    </p:spTree>
    <p:extLst>
      <p:ext uri="{BB962C8B-B14F-4D97-AF65-F5344CB8AC3E}">
        <p14:creationId xmlns:p14="http://schemas.microsoft.com/office/powerpoint/2010/main" val="91597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6"/>
          <p:cNvSpPr txBox="1"/>
          <p:nvPr/>
        </p:nvSpPr>
        <p:spPr>
          <a:xfrm>
            <a:off x="5832764" y="1195151"/>
            <a:ext cx="6051176" cy="17081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endParaRPr sz="3600" b="0" i="0" u="none" strike="noStrike" cap="none" dirty="0">
              <a:solidFill>
                <a:schemeClr val="dk1"/>
              </a:solidFill>
              <a:latin typeface="Calibri"/>
              <a:ea typeface="Calibri"/>
              <a:cs typeface="Calibri"/>
              <a:sym typeface="Calibri"/>
            </a:endParaRPr>
          </a:p>
        </p:txBody>
      </p:sp>
      <p:sp>
        <p:nvSpPr>
          <p:cNvPr id="169" name="Google Shape;169;p26"/>
          <p:cNvSpPr/>
          <p:nvPr/>
        </p:nvSpPr>
        <p:spPr>
          <a:xfrm>
            <a:off x="4606737" y="196405"/>
            <a:ext cx="386522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i="0" u="none" strike="noStrike" cap="none" dirty="0">
                <a:solidFill>
                  <a:srgbClr val="1F3864"/>
                </a:solidFill>
                <a:latin typeface="Calibri"/>
                <a:ea typeface="Calibri"/>
                <a:cs typeface="Calibri"/>
                <a:sym typeface="Calibri"/>
              </a:rPr>
              <a:t>Webinar Tips</a:t>
            </a:r>
            <a:endParaRPr sz="5400" b="0" i="0" u="none" strike="noStrike" cap="none" dirty="0">
              <a:solidFill>
                <a:srgbClr val="1F3864"/>
              </a:solidFill>
              <a:latin typeface="Calibri"/>
              <a:ea typeface="Calibri"/>
              <a:cs typeface="Calibri"/>
              <a:sym typeface="Calibri"/>
            </a:endParaRPr>
          </a:p>
        </p:txBody>
      </p:sp>
      <p:sp>
        <p:nvSpPr>
          <p:cNvPr id="170" name="Google Shape;170;p26"/>
          <p:cNvSpPr txBox="1"/>
          <p:nvPr/>
        </p:nvSpPr>
        <p:spPr>
          <a:xfrm>
            <a:off x="2396836" y="1468582"/>
            <a:ext cx="9379528" cy="535531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This webinar is being recorded so that others may listen to it at a later time for reference and will be uploaded to the RCEC </a:t>
            </a:r>
            <a:r>
              <a:rPr lang="en-US" sz="1800" b="0" i="0" u="none" strike="noStrike" cap="none" dirty="0" smtClean="0">
                <a:solidFill>
                  <a:schemeClr val="dk1"/>
                </a:solidFill>
                <a:latin typeface="Calibri"/>
                <a:ea typeface="Calibri"/>
                <a:cs typeface="Calibri"/>
                <a:sym typeface="Calibri"/>
              </a:rPr>
              <a:t>YouTube </a:t>
            </a:r>
            <a:r>
              <a:rPr lang="en-US" sz="1800" b="0" i="0" u="none" strike="noStrike" cap="none" dirty="0">
                <a:solidFill>
                  <a:schemeClr val="dk1"/>
                </a:solidFill>
                <a:latin typeface="Calibri"/>
                <a:ea typeface="Calibri"/>
                <a:cs typeface="Calibri"/>
                <a:sym typeface="Calibri"/>
              </a:rPr>
              <a:t>page as well as </a:t>
            </a:r>
            <a:r>
              <a:rPr lang="en-US" sz="1800" b="0" i="0" u="sng" strike="noStrike" cap="none" dirty="0">
                <a:solidFill>
                  <a:schemeClr val="hlink"/>
                </a:solidFill>
                <a:latin typeface="Calibri"/>
                <a:ea typeface="Calibri"/>
                <a:cs typeface="Calibri"/>
                <a:sym typeface="Calibri"/>
                <a:hlinkClick r:id="rId4"/>
              </a:rPr>
              <a:t>www.rcec.us</a:t>
            </a:r>
            <a:r>
              <a:rPr lang="en-US" sz="1800" b="0" i="0" u="none" strike="noStrike" cap="none" dirty="0">
                <a:solidFill>
                  <a:schemeClr val="dk1"/>
                </a:solidFill>
                <a:latin typeface="Calibri"/>
                <a:ea typeface="Calibri"/>
                <a:cs typeface="Calibri"/>
                <a:sym typeface="Calibri"/>
              </a:rPr>
              <a:t> once you log in to access the content of the webinar series</a:t>
            </a:r>
            <a:endParaRPr dirty="0"/>
          </a:p>
          <a:p>
            <a:pPr marL="285750" marR="0" lvl="0"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All connections to this live Webinar feature have been accounted for so please do not forward the Zoom link or invite anyone to join because you are taking someone else’s spot and Zoom will automatically start kicking off connections randomly</a:t>
            </a:r>
            <a:endParaRPr dirty="0"/>
          </a:p>
          <a:p>
            <a:pPr marL="285750" marR="0" lvl="0"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All participant mics have been muted and only panelists and facilitators have the ability to unmute anyone </a:t>
            </a:r>
            <a:endParaRPr dirty="0"/>
          </a:p>
          <a:p>
            <a:pPr marL="285750" marR="0" lvl="0"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Since all participants have been muted, when panelists/facilitators ask you a Y/N question such as can you all hear me, participants should use the “raise your hand” icon</a:t>
            </a:r>
            <a:endParaRPr dirty="0"/>
          </a:p>
          <a:p>
            <a:pPr marL="285750" marR="0" lvl="0"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Participants can submit a question in the Q&amp;A box at the bottom of the screen for the panelists</a:t>
            </a:r>
            <a:endParaRPr dirty="0"/>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Only panelists and facilitators will be able to respond back to those questions and can do so publicly or privately to the individual</a:t>
            </a:r>
            <a:endParaRPr dirty="0"/>
          </a:p>
          <a:p>
            <a:pPr marL="742950" marR="0" lvl="1"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Participants can submit comments or questions in the chat box if they would like to engage with each other</a:t>
            </a:r>
            <a:endParaRPr dirty="0"/>
          </a:p>
          <a:p>
            <a:pPr marL="742950" marR="0" lvl="1"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**Every effort has been made to ensure the security of this webinar from </a:t>
            </a:r>
            <a:r>
              <a:rPr lang="en-US" sz="1800" b="1" i="0" u="none" strike="noStrike" cap="none" dirty="0" smtClean="0">
                <a:solidFill>
                  <a:schemeClr val="dk1"/>
                </a:solidFill>
                <a:latin typeface="Calibri"/>
                <a:ea typeface="Calibri"/>
                <a:cs typeface="Calibri"/>
                <a:sym typeface="Calibri"/>
              </a:rPr>
              <a:t>“zoom bombers” </a:t>
            </a:r>
            <a:r>
              <a:rPr lang="en-US" sz="1800" b="1" i="0" u="none" strike="noStrike" cap="none" dirty="0">
                <a:solidFill>
                  <a:schemeClr val="dk1"/>
                </a:solidFill>
                <a:latin typeface="Calibri"/>
                <a:ea typeface="Calibri"/>
                <a:cs typeface="Calibri"/>
                <a:sym typeface="Calibri"/>
              </a:rPr>
              <a:t>but in the event that we experience that, please stay calm and we will resume as soon as the technical difficulties have been resolved.**</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pic>
        <p:nvPicPr>
          <p:cNvPr id="97" name="Google Shape;97;p15"/>
          <p:cNvPicPr preferRelativeResize="0"/>
          <p:nvPr/>
        </p:nvPicPr>
        <p:blipFill>
          <a:blip r:embed="rId4">
            <a:alphaModFix/>
          </a:blip>
          <a:stretch>
            <a:fillRect/>
          </a:stretch>
        </p:blipFill>
        <p:spPr>
          <a:xfrm>
            <a:off x="8149975" y="1848275"/>
            <a:ext cx="3864324" cy="4806839"/>
          </a:xfrm>
          <a:prstGeom prst="rect">
            <a:avLst/>
          </a:prstGeom>
          <a:noFill/>
          <a:ln>
            <a:noFill/>
          </a:ln>
        </p:spPr>
      </p:pic>
      <p:sp>
        <p:nvSpPr>
          <p:cNvPr id="98" name="Google Shape;98;p15"/>
          <p:cNvSpPr txBox="1"/>
          <p:nvPr/>
        </p:nvSpPr>
        <p:spPr>
          <a:xfrm>
            <a:off x="425850" y="823250"/>
            <a:ext cx="11271600" cy="564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000000"/>
                </a:solidFill>
                <a:effectLst/>
                <a:uLnTx/>
                <a:uFillTx/>
                <a:latin typeface="Comic Sans MS"/>
                <a:ea typeface="Comic Sans MS"/>
                <a:cs typeface="Comic Sans MS"/>
                <a:sym typeface="Comic Sans MS"/>
              </a:rPr>
              <a:t>Student Course Selection/Communication</a:t>
            </a:r>
            <a:endParaRPr kumimoji="0" sz="3000" b="1" i="1"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99" name="Google Shape;99;p15"/>
          <p:cNvSpPr txBox="1"/>
          <p:nvPr/>
        </p:nvSpPr>
        <p:spPr>
          <a:xfrm>
            <a:off x="263275" y="1283675"/>
            <a:ext cx="7797300" cy="3562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*All students attended a Course Selection presentation before we left the school. The majority of the students had already selected their classes. </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*We created a Google Survey for students to request assistance/support to finalize their classes for next school year.  </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*We also emailed and we made personal contact to the students that had no classes selected through Google voice and Google meets. </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*EL Team met before the shutdown, students were provided with work packets and workbooks to take home. EL teachers try to meet with students through Google Meets at least once a week. Any emails that have gone out are translated in Spanish. </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100" name="Google Shape;100;p15"/>
          <p:cNvSpPr txBox="1"/>
          <p:nvPr/>
        </p:nvSpPr>
        <p:spPr>
          <a:xfrm>
            <a:off x="8976813" y="1283675"/>
            <a:ext cx="2276400" cy="564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Google Survey</a:t>
            </a: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pic>
        <p:nvPicPr>
          <p:cNvPr id="101" name="Google Shape;101;p15"/>
          <p:cNvPicPr preferRelativeResize="0"/>
          <p:nvPr/>
        </p:nvPicPr>
        <p:blipFill>
          <a:blip r:embed="rId5">
            <a:alphaModFix/>
          </a:blip>
          <a:stretch>
            <a:fillRect/>
          </a:stretch>
        </p:blipFill>
        <p:spPr>
          <a:xfrm>
            <a:off x="3691885" y="4846475"/>
            <a:ext cx="4336264" cy="1923675"/>
          </a:xfrm>
          <a:prstGeom prst="rect">
            <a:avLst/>
          </a:prstGeom>
          <a:noFill/>
          <a:ln>
            <a:noFill/>
          </a:ln>
        </p:spPr>
      </p:pic>
    </p:spTree>
    <p:extLst>
      <p:ext uri="{BB962C8B-B14F-4D97-AF65-F5344CB8AC3E}">
        <p14:creationId xmlns:p14="http://schemas.microsoft.com/office/powerpoint/2010/main" val="565374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6"/>
          <p:cNvSpPr txBox="1"/>
          <p:nvPr/>
        </p:nvSpPr>
        <p:spPr>
          <a:xfrm>
            <a:off x="116450" y="1035175"/>
            <a:ext cx="12021000" cy="685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College and Career Counseling Resources and Supporting the Class of 2020</a:t>
            </a:r>
            <a:endParaRPr kumimoji="0" sz="24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pic>
        <p:nvPicPr>
          <p:cNvPr id="107" name="Google Shape;107;p16"/>
          <p:cNvPicPr preferRelativeResize="0"/>
          <p:nvPr/>
        </p:nvPicPr>
        <p:blipFill>
          <a:blip r:embed="rId4">
            <a:alphaModFix/>
          </a:blip>
          <a:stretch>
            <a:fillRect/>
          </a:stretch>
        </p:blipFill>
        <p:spPr>
          <a:xfrm>
            <a:off x="30950" y="1537191"/>
            <a:ext cx="12192001" cy="2096169"/>
          </a:xfrm>
          <a:prstGeom prst="rect">
            <a:avLst/>
          </a:prstGeom>
          <a:noFill/>
          <a:ln>
            <a:noFill/>
          </a:ln>
        </p:spPr>
      </p:pic>
      <p:sp>
        <p:nvSpPr>
          <p:cNvPr id="108" name="Google Shape;108;p16"/>
          <p:cNvSpPr txBox="1"/>
          <p:nvPr/>
        </p:nvSpPr>
        <p:spPr>
          <a:xfrm>
            <a:off x="1776675" y="1636500"/>
            <a:ext cx="3517800" cy="1433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PUHSD Landing Page - PUHSD Distance Learning: </a:t>
            </a:r>
            <a:r>
              <a:rPr kumimoji="0" lang="en-US" sz="1400" b="0" i="0" u="sng" strike="noStrike" kern="0" cap="none" spc="0" normalizeH="0" baseline="0" noProof="0" dirty="0">
                <a:ln>
                  <a:noFill/>
                </a:ln>
                <a:solidFill>
                  <a:srgbClr val="FFFFFF"/>
                </a:solidFill>
                <a:effectLst/>
                <a:uLnTx/>
                <a:uFillTx/>
                <a:latin typeface="Calibri"/>
                <a:ea typeface="Calibri"/>
                <a:cs typeface="Calibri"/>
                <a:sym typeface="Calibri"/>
                <a:hlinkClick r:id="rId5"/>
              </a:rPr>
              <a:t>https://sites.google.com/puhsd.org/distancelearning/</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9" name="Google Shape;109;p16"/>
          <p:cNvPicPr preferRelativeResize="0"/>
          <p:nvPr/>
        </p:nvPicPr>
        <p:blipFill>
          <a:blip r:embed="rId6">
            <a:alphaModFix/>
          </a:blip>
          <a:stretch>
            <a:fillRect/>
          </a:stretch>
        </p:blipFill>
        <p:spPr>
          <a:xfrm>
            <a:off x="8738112" y="2485648"/>
            <a:ext cx="3097775" cy="4019650"/>
          </a:xfrm>
          <a:prstGeom prst="rect">
            <a:avLst/>
          </a:prstGeom>
          <a:noFill/>
          <a:ln>
            <a:noFill/>
          </a:ln>
        </p:spPr>
      </p:pic>
      <p:sp>
        <p:nvSpPr>
          <p:cNvPr id="110" name="Google Shape;110;p16"/>
          <p:cNvSpPr txBox="1"/>
          <p:nvPr/>
        </p:nvSpPr>
        <p:spPr>
          <a:xfrm>
            <a:off x="291675" y="3793775"/>
            <a:ext cx="7947600" cy="262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Link includes many resources for Seniors. We have included the following information and categories:</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SIR - Registration and links to important UC/CSU dates and information</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FAFSA/CADAA Webgrants, Financial Aid Award Letters, and Appeals</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Link to College and Career Readiness Support </a:t>
            </a:r>
            <a:r>
              <a:rPr kumimoji="0" lang="en-US" sz="1600" b="0" i="0" u="sng" strike="noStrike" kern="0" cap="none" spc="0" normalizeH="0" baseline="0" noProof="0" dirty="0">
                <a:ln>
                  <a:noFill/>
                </a:ln>
                <a:solidFill>
                  <a:srgbClr val="0563C1"/>
                </a:solidFill>
                <a:effectLst/>
                <a:uLnTx/>
                <a:uFillTx/>
                <a:latin typeface="Comic Sans MS"/>
                <a:ea typeface="Comic Sans MS"/>
                <a:cs typeface="Comic Sans MS"/>
                <a:sym typeface="Comic Sans MS"/>
                <a:hlinkClick r:id="rId7"/>
              </a:rPr>
              <a:t>CCRC Support Request Form</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Community College</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Common App</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Scholarships</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Comic Sans MS"/>
              <a:buChar char="●"/>
              <a:tabLst/>
              <a:defRPr/>
            </a:pPr>
            <a:r>
              <a:rPr kumimoji="0" lang="en-US"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College Board</a:t>
            </a:r>
            <a:endParaRPr kumimoji="0" sz="1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297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115" name="Google Shape;115;p17"/>
          <p:cNvPicPr preferRelativeResize="0"/>
          <p:nvPr/>
        </p:nvPicPr>
        <p:blipFill>
          <a:blip r:embed="rId4">
            <a:alphaModFix/>
          </a:blip>
          <a:stretch>
            <a:fillRect/>
          </a:stretch>
        </p:blipFill>
        <p:spPr>
          <a:xfrm>
            <a:off x="5124424" y="3439725"/>
            <a:ext cx="4028850" cy="2091250"/>
          </a:xfrm>
          <a:prstGeom prst="rect">
            <a:avLst/>
          </a:prstGeom>
          <a:noFill/>
          <a:ln>
            <a:noFill/>
          </a:ln>
        </p:spPr>
      </p:pic>
      <p:sp>
        <p:nvSpPr>
          <p:cNvPr id="116" name="Google Shape;116;p17"/>
          <p:cNvSpPr txBox="1"/>
          <p:nvPr/>
        </p:nvSpPr>
        <p:spPr>
          <a:xfrm>
            <a:off x="532575" y="828125"/>
            <a:ext cx="11315700" cy="923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1"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117" name="Google Shape;117;p17"/>
          <p:cNvSpPr txBox="1"/>
          <p:nvPr/>
        </p:nvSpPr>
        <p:spPr>
          <a:xfrm>
            <a:off x="416700" y="1070775"/>
            <a:ext cx="11775300" cy="5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College and Career Counseling Resources During COVID-19</a:t>
            </a:r>
            <a:endParaRPr kumimoji="0" sz="24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
        <p:nvSpPr>
          <p:cNvPr id="118" name="Google Shape;118;p17"/>
          <p:cNvSpPr txBox="1"/>
          <p:nvPr/>
        </p:nvSpPr>
        <p:spPr>
          <a:xfrm>
            <a:off x="517000" y="2030975"/>
            <a:ext cx="4872300" cy="457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000000"/>
                </a:solidFill>
                <a:effectLst/>
                <a:uLnTx/>
                <a:uFillTx/>
                <a:latin typeface="Comic Sans MS"/>
                <a:ea typeface="Comic Sans MS"/>
                <a:cs typeface="Comic Sans MS"/>
                <a:sym typeface="Comic Sans MS"/>
              </a:rPr>
              <a:t>Other Tools and Resources:</a:t>
            </a:r>
            <a:endParaRPr kumimoji="0" sz="2000" b="1" i="0" u="sng"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Comic Sans MS"/>
              <a:buChar char="●"/>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Calendly to schedule appointments - phone, google hangouts, links to your Google Calendar. You can control the appointment times</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Comic Sans MS"/>
              <a:buChar char="●"/>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Google Hangout/Meet/Voice</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Comic Sans MS"/>
              <a:buChar char="●"/>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CCGI Screencast </a:t>
            </a:r>
            <a:r>
              <a:rPr kumimoji="0" lang="en-US" sz="1800" b="0" i="0" u="sng" strike="noStrike" kern="0" cap="none" spc="0" normalizeH="0" baseline="0" noProof="0" dirty="0">
                <a:ln>
                  <a:noFill/>
                </a:ln>
                <a:solidFill>
                  <a:srgbClr val="0563C1"/>
                </a:solidFill>
                <a:effectLst/>
                <a:uLnTx/>
                <a:uFillTx/>
                <a:latin typeface="Comic Sans MS"/>
                <a:ea typeface="Comic Sans MS"/>
                <a:cs typeface="Comic Sans MS"/>
                <a:sym typeface="Comic Sans MS"/>
                <a:hlinkClick r:id="rId5"/>
              </a:rPr>
              <a:t>College Search Screencast</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Comic Sans MS"/>
              <a:buChar char="●"/>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MSJC Dual/Concurrent </a:t>
            </a:r>
            <a:r>
              <a:rPr kumimoji="0" lang="en-US" sz="1800" b="0" i="0" u="sng" strike="noStrike" kern="0" cap="none" spc="0" normalizeH="0" baseline="0" noProof="0" dirty="0">
                <a:ln>
                  <a:noFill/>
                </a:ln>
                <a:solidFill>
                  <a:srgbClr val="0563C1"/>
                </a:solidFill>
                <a:effectLst/>
                <a:uLnTx/>
                <a:uFillTx/>
                <a:latin typeface="Comic Sans MS"/>
                <a:ea typeface="Comic Sans MS"/>
                <a:cs typeface="Comic Sans MS"/>
                <a:sym typeface="Comic Sans MS"/>
                <a:hlinkClick r:id="rId6"/>
              </a:rPr>
              <a:t>Matriculation Information Screencast</a:t>
            </a: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 </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Comic Sans MS"/>
              <a:buChar char="●"/>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Social Media, Blackboard, PeachJar</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Future Plans - more Screencasts to support other categories in College and Career</a:t>
            </a:r>
            <a:endParaRPr kumimoji="0"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pic>
        <p:nvPicPr>
          <p:cNvPr id="119" name="Google Shape;119;p17"/>
          <p:cNvPicPr preferRelativeResize="0"/>
          <p:nvPr/>
        </p:nvPicPr>
        <p:blipFill>
          <a:blip r:embed="rId7">
            <a:alphaModFix/>
          </a:blip>
          <a:stretch>
            <a:fillRect/>
          </a:stretch>
        </p:blipFill>
        <p:spPr>
          <a:xfrm>
            <a:off x="9034824" y="4628874"/>
            <a:ext cx="2963841" cy="2091250"/>
          </a:xfrm>
          <a:prstGeom prst="rect">
            <a:avLst/>
          </a:prstGeom>
          <a:noFill/>
          <a:ln>
            <a:noFill/>
          </a:ln>
        </p:spPr>
      </p:pic>
      <p:pic>
        <p:nvPicPr>
          <p:cNvPr id="120" name="Google Shape;120;p17"/>
          <p:cNvPicPr preferRelativeResize="0"/>
          <p:nvPr/>
        </p:nvPicPr>
        <p:blipFill>
          <a:blip r:embed="rId8">
            <a:alphaModFix/>
          </a:blip>
          <a:stretch>
            <a:fillRect/>
          </a:stretch>
        </p:blipFill>
        <p:spPr>
          <a:xfrm>
            <a:off x="6116100" y="1794100"/>
            <a:ext cx="5882575" cy="1704850"/>
          </a:xfrm>
          <a:prstGeom prst="rect">
            <a:avLst/>
          </a:prstGeom>
          <a:noFill/>
          <a:ln>
            <a:noFill/>
          </a:ln>
        </p:spPr>
      </p:pic>
    </p:spTree>
    <p:extLst>
      <p:ext uri="{BB962C8B-B14F-4D97-AF65-F5344CB8AC3E}">
        <p14:creationId xmlns:p14="http://schemas.microsoft.com/office/powerpoint/2010/main" val="551727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a:blip r:embed="rId4">
            <a:alphaModFix/>
          </a:blip>
          <a:stretch>
            <a:fillRect/>
          </a:stretch>
        </p:blipFill>
        <p:spPr>
          <a:xfrm>
            <a:off x="7376475" y="3050425"/>
            <a:ext cx="4151175" cy="3089925"/>
          </a:xfrm>
          <a:prstGeom prst="rect">
            <a:avLst/>
          </a:prstGeom>
          <a:noFill/>
          <a:ln>
            <a:noFill/>
          </a:ln>
        </p:spPr>
      </p:pic>
      <p:sp>
        <p:nvSpPr>
          <p:cNvPr id="85" name="Google Shape;85;p13"/>
          <p:cNvSpPr txBox="1"/>
          <p:nvPr/>
        </p:nvSpPr>
        <p:spPr>
          <a:xfrm>
            <a:off x="1996625" y="3415750"/>
            <a:ext cx="5025600" cy="2841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Dr. Yuri Nava- School Counselor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alibri"/>
                <a:ea typeface="Calibri"/>
                <a:cs typeface="Calibri"/>
                <a:sym typeface="Calibri"/>
              </a:rPr>
              <a:t>Adjunct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Professor-La Sierra University</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0563C1"/>
                </a:solidFill>
                <a:effectLst/>
                <a:uLnTx/>
                <a:uFillTx/>
                <a:latin typeface="Calibri"/>
                <a:ea typeface="Calibri"/>
                <a:cs typeface="Calibri"/>
                <a:sym typeface="Calibri"/>
                <a:hlinkClick r:id="rId5"/>
              </a:rPr>
              <a:t>ynava@riversideunified.org</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951-788-7203 x 64217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6" name="Google Shape;86;p13"/>
          <p:cNvPicPr preferRelativeResize="0"/>
          <p:nvPr/>
        </p:nvPicPr>
        <p:blipFill>
          <a:blip r:embed="rId6">
            <a:alphaModFix/>
          </a:blip>
          <a:stretch>
            <a:fillRect/>
          </a:stretch>
        </p:blipFill>
        <p:spPr>
          <a:xfrm>
            <a:off x="6663885" y="237425"/>
            <a:ext cx="2499950" cy="2499950"/>
          </a:xfrm>
          <a:prstGeom prst="rect">
            <a:avLst/>
          </a:prstGeom>
          <a:noFill/>
          <a:ln>
            <a:noFill/>
          </a:ln>
        </p:spPr>
      </p:pic>
      <p:sp>
        <p:nvSpPr>
          <p:cNvPr id="87" name="Google Shape;87;p13"/>
          <p:cNvSpPr txBox="1"/>
          <p:nvPr/>
        </p:nvSpPr>
        <p:spPr>
          <a:xfrm>
            <a:off x="1437300" y="1510450"/>
            <a:ext cx="5441100" cy="287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8" name="Google Shape;88;p13"/>
          <p:cNvPicPr preferRelativeResize="0"/>
          <p:nvPr/>
        </p:nvPicPr>
        <p:blipFill>
          <a:blip r:embed="rId7">
            <a:alphaModFix/>
          </a:blip>
          <a:stretch>
            <a:fillRect/>
          </a:stretch>
        </p:blipFill>
        <p:spPr>
          <a:xfrm>
            <a:off x="1996625" y="758800"/>
            <a:ext cx="4667250" cy="1790700"/>
          </a:xfrm>
          <a:prstGeom prst="rect">
            <a:avLst/>
          </a:prstGeom>
          <a:noFill/>
          <a:ln>
            <a:noFill/>
          </a:ln>
        </p:spPr>
      </p:pic>
      <p:pic>
        <p:nvPicPr>
          <p:cNvPr id="89" name="Google Shape;89;p13"/>
          <p:cNvPicPr preferRelativeResize="0"/>
          <p:nvPr/>
        </p:nvPicPr>
        <p:blipFill>
          <a:blip r:embed="rId8">
            <a:alphaModFix/>
          </a:blip>
          <a:stretch>
            <a:fillRect/>
          </a:stretch>
        </p:blipFill>
        <p:spPr>
          <a:xfrm>
            <a:off x="9163835" y="523450"/>
            <a:ext cx="2723365" cy="1927900"/>
          </a:xfrm>
          <a:prstGeom prst="rect">
            <a:avLst/>
          </a:prstGeom>
          <a:noFill/>
          <a:ln>
            <a:noFill/>
          </a:ln>
        </p:spPr>
      </p:pic>
    </p:spTree>
    <p:extLst>
      <p:ext uri="{BB962C8B-B14F-4D97-AF65-F5344CB8AC3E}">
        <p14:creationId xmlns:p14="http://schemas.microsoft.com/office/powerpoint/2010/main" val="2429460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4"/>
          <p:cNvSpPr txBox="1"/>
          <p:nvPr/>
        </p:nvSpPr>
        <p:spPr>
          <a:xfrm>
            <a:off x="143925" y="1013900"/>
            <a:ext cx="11416200" cy="4324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Unified Best Practices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Level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Collaborative Approach</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Uniform Disclaimers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95" name="Google Shape;95;p14"/>
          <p:cNvPicPr preferRelativeResize="0"/>
          <p:nvPr/>
        </p:nvPicPr>
        <p:blipFill>
          <a:blip r:embed="rId4">
            <a:alphaModFix/>
          </a:blip>
          <a:stretch>
            <a:fillRect/>
          </a:stretch>
        </p:blipFill>
        <p:spPr>
          <a:xfrm>
            <a:off x="66325" y="111825"/>
            <a:ext cx="5267324" cy="902075"/>
          </a:xfrm>
          <a:prstGeom prst="rect">
            <a:avLst/>
          </a:prstGeom>
          <a:noFill/>
          <a:ln>
            <a:noFill/>
          </a:ln>
        </p:spPr>
      </p:pic>
      <p:pic>
        <p:nvPicPr>
          <p:cNvPr id="96" name="Google Shape;96;p14"/>
          <p:cNvPicPr preferRelativeResize="0"/>
          <p:nvPr/>
        </p:nvPicPr>
        <p:blipFill>
          <a:blip r:embed="rId5">
            <a:alphaModFix/>
          </a:blip>
          <a:stretch>
            <a:fillRect/>
          </a:stretch>
        </p:blipFill>
        <p:spPr>
          <a:xfrm>
            <a:off x="406900" y="3756201"/>
            <a:ext cx="6618075" cy="2381975"/>
          </a:xfrm>
          <a:prstGeom prst="rect">
            <a:avLst/>
          </a:prstGeom>
          <a:noFill/>
          <a:ln>
            <a:noFill/>
          </a:ln>
        </p:spPr>
      </p:pic>
      <p:pic>
        <p:nvPicPr>
          <p:cNvPr id="97" name="Google Shape;97;p14"/>
          <p:cNvPicPr preferRelativeResize="0"/>
          <p:nvPr/>
        </p:nvPicPr>
        <p:blipFill>
          <a:blip r:embed="rId6">
            <a:alphaModFix/>
          </a:blip>
          <a:stretch>
            <a:fillRect/>
          </a:stretch>
        </p:blipFill>
        <p:spPr>
          <a:xfrm>
            <a:off x="5817588" y="1620550"/>
            <a:ext cx="6178088" cy="2201100"/>
          </a:xfrm>
          <a:prstGeom prst="rect">
            <a:avLst/>
          </a:prstGeom>
          <a:noFill/>
          <a:ln>
            <a:noFill/>
          </a:ln>
        </p:spPr>
      </p:pic>
      <p:pic>
        <p:nvPicPr>
          <p:cNvPr id="98" name="Google Shape;98;p14"/>
          <p:cNvPicPr preferRelativeResize="0"/>
          <p:nvPr/>
        </p:nvPicPr>
        <p:blipFill>
          <a:blip r:embed="rId7">
            <a:alphaModFix/>
          </a:blip>
          <a:stretch>
            <a:fillRect/>
          </a:stretch>
        </p:blipFill>
        <p:spPr>
          <a:xfrm>
            <a:off x="8444700" y="4334475"/>
            <a:ext cx="1329651" cy="1519601"/>
          </a:xfrm>
          <a:prstGeom prst="rect">
            <a:avLst/>
          </a:prstGeom>
          <a:noFill/>
          <a:ln>
            <a:noFill/>
          </a:ln>
        </p:spPr>
      </p:pic>
    </p:spTree>
    <p:extLst>
      <p:ext uri="{BB962C8B-B14F-4D97-AF65-F5344CB8AC3E}">
        <p14:creationId xmlns:p14="http://schemas.microsoft.com/office/powerpoint/2010/main" val="3247364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5"/>
          <p:cNvSpPr txBox="1"/>
          <p:nvPr/>
        </p:nvSpPr>
        <p:spPr>
          <a:xfrm>
            <a:off x="143925" y="1013900"/>
            <a:ext cx="11416200" cy="4324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Level Unified Best Practices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Uniform Student/Family Messaging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4" name="Google Shape;104;p15"/>
          <p:cNvPicPr preferRelativeResize="0"/>
          <p:nvPr/>
        </p:nvPicPr>
        <p:blipFill>
          <a:blip r:embed="rId4">
            <a:alphaModFix/>
          </a:blip>
          <a:stretch>
            <a:fillRect/>
          </a:stretch>
        </p:blipFill>
        <p:spPr>
          <a:xfrm>
            <a:off x="66325" y="111825"/>
            <a:ext cx="5267324" cy="902075"/>
          </a:xfrm>
          <a:prstGeom prst="rect">
            <a:avLst/>
          </a:prstGeom>
          <a:noFill/>
          <a:ln>
            <a:noFill/>
          </a:ln>
        </p:spPr>
      </p:pic>
      <p:pic>
        <p:nvPicPr>
          <p:cNvPr id="105" name="Google Shape;105;p15"/>
          <p:cNvPicPr preferRelativeResize="0"/>
          <p:nvPr/>
        </p:nvPicPr>
        <p:blipFill>
          <a:blip r:embed="rId5">
            <a:alphaModFix/>
          </a:blip>
          <a:stretch>
            <a:fillRect/>
          </a:stretch>
        </p:blipFill>
        <p:spPr>
          <a:xfrm>
            <a:off x="1049763" y="2900025"/>
            <a:ext cx="4283875" cy="1602800"/>
          </a:xfrm>
          <a:prstGeom prst="rect">
            <a:avLst/>
          </a:prstGeom>
          <a:noFill/>
          <a:ln>
            <a:noFill/>
          </a:ln>
        </p:spPr>
      </p:pic>
      <p:pic>
        <p:nvPicPr>
          <p:cNvPr id="106" name="Google Shape;106;p15"/>
          <p:cNvPicPr preferRelativeResize="0"/>
          <p:nvPr/>
        </p:nvPicPr>
        <p:blipFill>
          <a:blip r:embed="rId6">
            <a:alphaModFix/>
          </a:blip>
          <a:stretch>
            <a:fillRect/>
          </a:stretch>
        </p:blipFill>
        <p:spPr>
          <a:xfrm>
            <a:off x="6506213" y="4933950"/>
            <a:ext cx="5267325" cy="1924050"/>
          </a:xfrm>
          <a:prstGeom prst="rect">
            <a:avLst/>
          </a:prstGeom>
          <a:noFill/>
          <a:ln>
            <a:noFill/>
          </a:ln>
        </p:spPr>
      </p:pic>
      <p:pic>
        <p:nvPicPr>
          <p:cNvPr id="107" name="Google Shape;107;p15"/>
          <p:cNvPicPr preferRelativeResize="0"/>
          <p:nvPr/>
        </p:nvPicPr>
        <p:blipFill>
          <a:blip r:embed="rId7">
            <a:alphaModFix/>
          </a:blip>
          <a:stretch>
            <a:fillRect/>
          </a:stretch>
        </p:blipFill>
        <p:spPr>
          <a:xfrm>
            <a:off x="794450" y="5182063"/>
            <a:ext cx="5423851" cy="1427836"/>
          </a:xfrm>
          <a:prstGeom prst="rect">
            <a:avLst/>
          </a:prstGeom>
          <a:noFill/>
          <a:ln>
            <a:noFill/>
          </a:ln>
        </p:spPr>
      </p:pic>
      <p:pic>
        <p:nvPicPr>
          <p:cNvPr id="108" name="Google Shape;108;p15"/>
          <p:cNvPicPr preferRelativeResize="0"/>
          <p:nvPr/>
        </p:nvPicPr>
        <p:blipFill>
          <a:blip r:embed="rId8">
            <a:alphaModFix/>
          </a:blip>
          <a:stretch>
            <a:fillRect/>
          </a:stretch>
        </p:blipFill>
        <p:spPr>
          <a:xfrm>
            <a:off x="7489673" y="1092165"/>
            <a:ext cx="4283875" cy="3720808"/>
          </a:xfrm>
          <a:prstGeom prst="rect">
            <a:avLst/>
          </a:prstGeom>
          <a:noFill/>
          <a:ln>
            <a:noFill/>
          </a:ln>
        </p:spPr>
      </p:pic>
    </p:spTree>
    <p:extLst>
      <p:ext uri="{BB962C8B-B14F-4D97-AF65-F5344CB8AC3E}">
        <p14:creationId xmlns:p14="http://schemas.microsoft.com/office/powerpoint/2010/main" val="2626804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6"/>
          <p:cNvSpPr txBox="1"/>
          <p:nvPr/>
        </p:nvSpPr>
        <p:spPr>
          <a:xfrm>
            <a:off x="244350" y="1106150"/>
            <a:ext cx="11315700" cy="42324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Level Unified Best Practices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8 Week Virtual Counseling Plan/Timeline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14" name="Google Shape;114;p16"/>
          <p:cNvPicPr preferRelativeResize="0"/>
          <p:nvPr/>
        </p:nvPicPr>
        <p:blipFill>
          <a:blip r:embed="rId4">
            <a:alphaModFix/>
          </a:blip>
          <a:stretch>
            <a:fillRect/>
          </a:stretch>
        </p:blipFill>
        <p:spPr>
          <a:xfrm>
            <a:off x="6682100" y="330500"/>
            <a:ext cx="5305250" cy="2092900"/>
          </a:xfrm>
          <a:prstGeom prst="rect">
            <a:avLst/>
          </a:prstGeom>
          <a:noFill/>
          <a:ln>
            <a:noFill/>
          </a:ln>
        </p:spPr>
      </p:pic>
      <p:pic>
        <p:nvPicPr>
          <p:cNvPr id="115" name="Google Shape;115;p16"/>
          <p:cNvPicPr preferRelativeResize="0"/>
          <p:nvPr/>
        </p:nvPicPr>
        <p:blipFill>
          <a:blip r:embed="rId5">
            <a:alphaModFix/>
          </a:blip>
          <a:stretch>
            <a:fillRect/>
          </a:stretch>
        </p:blipFill>
        <p:spPr>
          <a:xfrm>
            <a:off x="472325" y="2423388"/>
            <a:ext cx="5372100" cy="3629025"/>
          </a:xfrm>
          <a:prstGeom prst="rect">
            <a:avLst/>
          </a:prstGeom>
          <a:noFill/>
          <a:ln>
            <a:noFill/>
          </a:ln>
        </p:spPr>
      </p:pic>
      <p:pic>
        <p:nvPicPr>
          <p:cNvPr id="116" name="Google Shape;116;p16"/>
          <p:cNvPicPr preferRelativeResize="0"/>
          <p:nvPr/>
        </p:nvPicPr>
        <p:blipFill>
          <a:blip r:embed="rId6">
            <a:alphaModFix/>
          </a:blip>
          <a:stretch>
            <a:fillRect/>
          </a:stretch>
        </p:blipFill>
        <p:spPr>
          <a:xfrm>
            <a:off x="8077250" y="5101675"/>
            <a:ext cx="3910101" cy="1698175"/>
          </a:xfrm>
          <a:prstGeom prst="rect">
            <a:avLst/>
          </a:prstGeom>
          <a:noFill/>
          <a:ln>
            <a:noFill/>
          </a:ln>
        </p:spPr>
      </p:pic>
      <p:pic>
        <p:nvPicPr>
          <p:cNvPr id="117" name="Google Shape;117;p16"/>
          <p:cNvPicPr preferRelativeResize="0"/>
          <p:nvPr/>
        </p:nvPicPr>
        <p:blipFill>
          <a:blip r:embed="rId7">
            <a:alphaModFix/>
          </a:blip>
          <a:stretch>
            <a:fillRect/>
          </a:stretch>
        </p:blipFill>
        <p:spPr>
          <a:xfrm>
            <a:off x="5610200" y="2631600"/>
            <a:ext cx="3684275" cy="2339450"/>
          </a:xfrm>
          <a:prstGeom prst="rect">
            <a:avLst/>
          </a:prstGeom>
          <a:noFill/>
          <a:ln>
            <a:noFill/>
          </a:ln>
        </p:spPr>
      </p:pic>
      <p:pic>
        <p:nvPicPr>
          <p:cNvPr id="118" name="Google Shape;118;p16"/>
          <p:cNvPicPr preferRelativeResize="0"/>
          <p:nvPr/>
        </p:nvPicPr>
        <p:blipFill>
          <a:blip r:embed="rId8">
            <a:alphaModFix/>
          </a:blip>
          <a:stretch>
            <a:fillRect/>
          </a:stretch>
        </p:blipFill>
        <p:spPr>
          <a:xfrm>
            <a:off x="9403756" y="2952228"/>
            <a:ext cx="2583595" cy="1698176"/>
          </a:xfrm>
          <a:prstGeom prst="rect">
            <a:avLst/>
          </a:prstGeom>
          <a:noFill/>
          <a:ln>
            <a:noFill/>
          </a:ln>
        </p:spPr>
      </p:pic>
    </p:spTree>
    <p:extLst>
      <p:ext uri="{BB962C8B-B14F-4D97-AF65-F5344CB8AC3E}">
        <p14:creationId xmlns:p14="http://schemas.microsoft.com/office/powerpoint/2010/main" val="26764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17"/>
          <p:cNvSpPr txBox="1"/>
          <p:nvPr/>
        </p:nvSpPr>
        <p:spPr>
          <a:xfrm>
            <a:off x="156750" y="1106150"/>
            <a:ext cx="11403300" cy="4516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Level Unified Best Practices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Counseling Website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Student &amp; Parent Tab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Uniform Resources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Academic</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College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Career</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Social/Emotional</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Foster Youth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Graduation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4" name="Google Shape;124;p17"/>
          <p:cNvPicPr preferRelativeResize="0"/>
          <p:nvPr/>
        </p:nvPicPr>
        <p:blipFill>
          <a:blip r:embed="rId4">
            <a:alphaModFix/>
          </a:blip>
          <a:stretch>
            <a:fillRect/>
          </a:stretch>
        </p:blipFill>
        <p:spPr>
          <a:xfrm>
            <a:off x="7821488" y="4508813"/>
            <a:ext cx="3486150" cy="1990725"/>
          </a:xfrm>
          <a:prstGeom prst="rect">
            <a:avLst/>
          </a:prstGeom>
          <a:noFill/>
          <a:ln>
            <a:noFill/>
          </a:ln>
        </p:spPr>
      </p:pic>
      <p:pic>
        <p:nvPicPr>
          <p:cNvPr id="125" name="Google Shape;125;p17"/>
          <p:cNvPicPr preferRelativeResize="0"/>
          <p:nvPr/>
        </p:nvPicPr>
        <p:blipFill>
          <a:blip r:embed="rId5">
            <a:alphaModFix/>
          </a:blip>
          <a:stretch>
            <a:fillRect/>
          </a:stretch>
        </p:blipFill>
        <p:spPr>
          <a:xfrm>
            <a:off x="425000" y="5475250"/>
            <a:ext cx="6800850" cy="1095375"/>
          </a:xfrm>
          <a:prstGeom prst="rect">
            <a:avLst/>
          </a:prstGeom>
          <a:noFill/>
          <a:ln>
            <a:noFill/>
          </a:ln>
        </p:spPr>
      </p:pic>
      <p:pic>
        <p:nvPicPr>
          <p:cNvPr id="126" name="Google Shape;126;p17"/>
          <p:cNvPicPr preferRelativeResize="0"/>
          <p:nvPr/>
        </p:nvPicPr>
        <p:blipFill>
          <a:blip r:embed="rId6">
            <a:alphaModFix/>
          </a:blip>
          <a:stretch>
            <a:fillRect/>
          </a:stretch>
        </p:blipFill>
        <p:spPr>
          <a:xfrm>
            <a:off x="7569063" y="202688"/>
            <a:ext cx="3990975" cy="4162425"/>
          </a:xfrm>
          <a:prstGeom prst="rect">
            <a:avLst/>
          </a:prstGeom>
          <a:noFill/>
          <a:ln>
            <a:noFill/>
          </a:ln>
        </p:spPr>
      </p:pic>
    </p:spTree>
    <p:extLst>
      <p:ext uri="{BB962C8B-B14F-4D97-AF65-F5344CB8AC3E}">
        <p14:creationId xmlns:p14="http://schemas.microsoft.com/office/powerpoint/2010/main" val="1048761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18"/>
          <p:cNvSpPr txBox="1"/>
          <p:nvPr/>
        </p:nvSpPr>
        <p:spPr>
          <a:xfrm>
            <a:off x="244350" y="1106150"/>
            <a:ext cx="11315700" cy="4232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District Level Unified Best Practices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Uniform Documentation (Data)</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District Counseling Virtual PLC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2" name="Google Shape;132;p18"/>
          <p:cNvPicPr preferRelativeResize="0"/>
          <p:nvPr/>
        </p:nvPicPr>
        <p:blipFill>
          <a:blip r:embed="rId4">
            <a:alphaModFix/>
          </a:blip>
          <a:stretch>
            <a:fillRect/>
          </a:stretch>
        </p:blipFill>
        <p:spPr>
          <a:xfrm>
            <a:off x="5690021" y="1658101"/>
            <a:ext cx="6104554" cy="4058550"/>
          </a:xfrm>
          <a:prstGeom prst="rect">
            <a:avLst/>
          </a:prstGeom>
          <a:noFill/>
          <a:ln>
            <a:noFill/>
          </a:ln>
        </p:spPr>
      </p:pic>
      <p:pic>
        <p:nvPicPr>
          <p:cNvPr id="133" name="Google Shape;133;p18"/>
          <p:cNvPicPr preferRelativeResize="0"/>
          <p:nvPr/>
        </p:nvPicPr>
        <p:blipFill>
          <a:blip r:embed="rId5">
            <a:alphaModFix/>
          </a:blip>
          <a:stretch>
            <a:fillRect/>
          </a:stretch>
        </p:blipFill>
        <p:spPr>
          <a:xfrm>
            <a:off x="782250" y="3676724"/>
            <a:ext cx="4134024" cy="2338325"/>
          </a:xfrm>
          <a:prstGeom prst="rect">
            <a:avLst/>
          </a:prstGeom>
          <a:noFill/>
          <a:ln>
            <a:noFill/>
          </a:ln>
        </p:spPr>
      </p:pic>
    </p:spTree>
    <p:extLst>
      <p:ext uri="{BB962C8B-B14F-4D97-AF65-F5344CB8AC3E}">
        <p14:creationId xmlns:p14="http://schemas.microsoft.com/office/powerpoint/2010/main" val="3741042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19"/>
          <p:cNvSpPr txBox="1"/>
          <p:nvPr/>
        </p:nvSpPr>
        <p:spPr>
          <a:xfrm>
            <a:off x="0" y="353025"/>
            <a:ext cx="6269100" cy="591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District Level Unified Best Practices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Needs Assessment (English/Spanish)</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Questions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What do you miss the most?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List your TOP concerns about school</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What personal concerns do you have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What resources do you need?</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4"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College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4"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Career</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4"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Personal</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4"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Academic</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0" marR="0" lvl="4"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Other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What do you need help with right now ? (Transcripts, Schedule, College Applications, Scholarships, other, </a:t>
            </a:r>
            <a:r>
              <a:rPr kumimoji="0" lang="en-US" sz="1800" b="0" i="0" u="none" strike="noStrike" kern="0" cap="none" spc="0" normalizeH="0" baseline="0" noProof="0" dirty="0" smtClean="0">
                <a:ln>
                  <a:noFill/>
                </a:ln>
                <a:solidFill>
                  <a:srgbClr val="000000"/>
                </a:solidFill>
                <a:effectLst/>
                <a:uLnTx/>
                <a:uFillTx/>
                <a:latin typeface="Calibri"/>
                <a:ea typeface="Calibri"/>
                <a:cs typeface="Calibri"/>
                <a:sym typeface="Calibri"/>
              </a:rPr>
              <a:t>etc.)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4290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Embedded Resources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9" name="Google Shape;139;p19"/>
          <p:cNvPicPr preferRelativeResize="0"/>
          <p:nvPr/>
        </p:nvPicPr>
        <p:blipFill>
          <a:blip r:embed="rId4">
            <a:alphaModFix/>
          </a:blip>
          <a:stretch>
            <a:fillRect/>
          </a:stretch>
        </p:blipFill>
        <p:spPr>
          <a:xfrm>
            <a:off x="6385650" y="169800"/>
            <a:ext cx="5662650" cy="2865425"/>
          </a:xfrm>
          <a:prstGeom prst="rect">
            <a:avLst/>
          </a:prstGeom>
          <a:noFill/>
          <a:ln>
            <a:noFill/>
          </a:ln>
        </p:spPr>
      </p:pic>
      <p:pic>
        <p:nvPicPr>
          <p:cNvPr id="140" name="Google Shape;140;p19"/>
          <p:cNvPicPr preferRelativeResize="0"/>
          <p:nvPr/>
        </p:nvPicPr>
        <p:blipFill>
          <a:blip r:embed="rId5">
            <a:alphaModFix/>
          </a:blip>
          <a:stretch>
            <a:fillRect/>
          </a:stretch>
        </p:blipFill>
        <p:spPr>
          <a:xfrm>
            <a:off x="7008097" y="3222147"/>
            <a:ext cx="4208150" cy="3557350"/>
          </a:xfrm>
          <a:prstGeom prst="rect">
            <a:avLst/>
          </a:prstGeom>
          <a:noFill/>
          <a:ln>
            <a:noFill/>
          </a:ln>
        </p:spPr>
      </p:pic>
    </p:spTree>
    <p:extLst>
      <p:ext uri="{BB962C8B-B14F-4D97-AF65-F5344CB8AC3E}">
        <p14:creationId xmlns:p14="http://schemas.microsoft.com/office/powerpoint/2010/main" val="2329696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28"/>
          <p:cNvSpPr txBox="1"/>
          <p:nvPr/>
        </p:nvSpPr>
        <p:spPr>
          <a:xfrm>
            <a:off x="1730476" y="5132173"/>
            <a:ext cx="8416413"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0" i="0" u="none" strike="noStrike" cap="none" dirty="0">
              <a:solidFill>
                <a:schemeClr val="dk1"/>
              </a:solidFill>
              <a:latin typeface="Arial Black"/>
              <a:ea typeface="Arial Black"/>
              <a:cs typeface="Arial Black"/>
              <a:sym typeface="Arial Black"/>
            </a:endParaRPr>
          </a:p>
          <a:p>
            <a:pPr marL="0" marR="0" lvl="0" indent="0" algn="ctr" rtl="0">
              <a:spcBef>
                <a:spcPts val="0"/>
              </a:spcBef>
              <a:spcAft>
                <a:spcPts val="0"/>
              </a:spcAft>
              <a:buNone/>
            </a:pPr>
            <a:r>
              <a:rPr lang="en-US" sz="2400" b="0" i="0" u="none" strike="noStrike" cap="none" dirty="0">
                <a:solidFill>
                  <a:schemeClr val="dk1"/>
                </a:solidFill>
                <a:latin typeface="Arial Black"/>
                <a:ea typeface="Arial Black"/>
                <a:cs typeface="Arial Black"/>
                <a:sym typeface="Arial Black"/>
              </a:rPr>
              <a:t>Supporting High School Students and Continuing Your Counseling Program in a </a:t>
            </a:r>
            <a:endParaRPr dirty="0"/>
          </a:p>
          <a:p>
            <a:pPr marL="0" marR="0" lvl="0" indent="0" algn="ctr" rtl="0">
              <a:spcBef>
                <a:spcPts val="0"/>
              </a:spcBef>
              <a:spcAft>
                <a:spcPts val="0"/>
              </a:spcAft>
              <a:buNone/>
            </a:pPr>
            <a:r>
              <a:rPr lang="en-US" sz="2400" b="0" i="0" u="none" strike="noStrike" cap="none" dirty="0">
                <a:solidFill>
                  <a:schemeClr val="dk1"/>
                </a:solidFill>
                <a:latin typeface="Arial Black"/>
                <a:ea typeface="Arial Black"/>
                <a:cs typeface="Arial Black"/>
                <a:sym typeface="Arial Black"/>
              </a:rPr>
              <a:t>Virtual Environment </a:t>
            </a:r>
            <a:endParaRPr sz="2400" b="0" i="0" u="none" strike="noStrike" cap="none" dirty="0">
              <a:solidFill>
                <a:schemeClr val="dk1"/>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0"/>
          <p:cNvSpPr txBox="1"/>
          <p:nvPr/>
        </p:nvSpPr>
        <p:spPr>
          <a:xfrm>
            <a:off x="177675" y="970850"/>
            <a:ext cx="10779900" cy="5781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Site Level ~ Poly High School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Senior Master List (Data)</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Demographic Data</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Programs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AVID</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Foster</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828800" marR="0" lvl="3"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Homeless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GPA</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A-G</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FAFSA/CADA</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81000" algn="l" defTabSz="914400" rtl="0" eaLnBrk="1" fontAlgn="auto" latinLnBrk="0" hangingPunct="1">
              <a:lnSpc>
                <a:spcPct val="115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Post Secondary Plan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46" name="Google Shape;146;p20"/>
          <p:cNvPicPr preferRelativeResize="0"/>
          <p:nvPr/>
        </p:nvPicPr>
        <p:blipFill>
          <a:blip r:embed="rId4">
            <a:alphaModFix/>
          </a:blip>
          <a:stretch>
            <a:fillRect/>
          </a:stretch>
        </p:blipFill>
        <p:spPr>
          <a:xfrm>
            <a:off x="6897700" y="4399725"/>
            <a:ext cx="2530251" cy="1686826"/>
          </a:xfrm>
          <a:prstGeom prst="rect">
            <a:avLst/>
          </a:prstGeom>
          <a:noFill/>
          <a:ln>
            <a:noFill/>
          </a:ln>
        </p:spPr>
      </p:pic>
      <p:pic>
        <p:nvPicPr>
          <p:cNvPr id="147" name="Google Shape;147;p20"/>
          <p:cNvPicPr preferRelativeResize="0"/>
          <p:nvPr/>
        </p:nvPicPr>
        <p:blipFill>
          <a:blip r:embed="rId5">
            <a:alphaModFix/>
          </a:blip>
          <a:stretch>
            <a:fillRect/>
          </a:stretch>
        </p:blipFill>
        <p:spPr>
          <a:xfrm>
            <a:off x="4861075" y="2715200"/>
            <a:ext cx="7148374" cy="1358375"/>
          </a:xfrm>
          <a:prstGeom prst="rect">
            <a:avLst/>
          </a:prstGeom>
          <a:noFill/>
          <a:ln>
            <a:noFill/>
          </a:ln>
        </p:spPr>
      </p:pic>
    </p:spTree>
    <p:extLst>
      <p:ext uri="{BB962C8B-B14F-4D97-AF65-F5344CB8AC3E}">
        <p14:creationId xmlns:p14="http://schemas.microsoft.com/office/powerpoint/2010/main" val="2603453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1"/>
          <p:cNvSpPr txBox="1"/>
          <p:nvPr/>
        </p:nvSpPr>
        <p:spPr>
          <a:xfrm>
            <a:off x="177675" y="1788875"/>
            <a:ext cx="5598300" cy="414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Site Level ~ Poly High School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Senior Graduation Audit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180 Status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130 Status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Quarter 3 Senior Grades Audit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3" name="Google Shape;153;p21"/>
          <p:cNvPicPr preferRelativeResize="0"/>
          <p:nvPr/>
        </p:nvPicPr>
        <p:blipFill>
          <a:blip r:embed="rId4">
            <a:alphaModFix/>
          </a:blip>
          <a:stretch>
            <a:fillRect/>
          </a:stretch>
        </p:blipFill>
        <p:spPr>
          <a:xfrm>
            <a:off x="6584200" y="1379863"/>
            <a:ext cx="4963875" cy="4963875"/>
          </a:xfrm>
          <a:prstGeom prst="rect">
            <a:avLst/>
          </a:prstGeom>
          <a:noFill/>
          <a:ln>
            <a:noFill/>
          </a:ln>
        </p:spPr>
      </p:pic>
    </p:spTree>
    <p:extLst>
      <p:ext uri="{BB962C8B-B14F-4D97-AF65-F5344CB8AC3E}">
        <p14:creationId xmlns:p14="http://schemas.microsoft.com/office/powerpoint/2010/main" val="19441269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2"/>
          <p:cNvSpPr txBox="1"/>
          <p:nvPr/>
        </p:nvSpPr>
        <p:spPr>
          <a:xfrm>
            <a:off x="0" y="150450"/>
            <a:ext cx="10779900" cy="655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Site Level ~ Poly High School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Crisis Confidential List (Data)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Demographic Data</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Programs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Actions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Outcome</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Type of Crisis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Counselor</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Time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9" name="Google Shape;159;p22"/>
          <p:cNvPicPr preferRelativeResize="0"/>
          <p:nvPr/>
        </p:nvPicPr>
        <p:blipFill>
          <a:blip r:embed="rId4">
            <a:alphaModFix/>
          </a:blip>
          <a:stretch>
            <a:fillRect/>
          </a:stretch>
        </p:blipFill>
        <p:spPr>
          <a:xfrm>
            <a:off x="433375" y="4391363"/>
            <a:ext cx="11325225" cy="2143125"/>
          </a:xfrm>
          <a:prstGeom prst="rect">
            <a:avLst/>
          </a:prstGeom>
          <a:noFill/>
          <a:ln>
            <a:noFill/>
          </a:ln>
        </p:spPr>
      </p:pic>
      <p:pic>
        <p:nvPicPr>
          <p:cNvPr id="160" name="Google Shape;160;p22"/>
          <p:cNvPicPr preferRelativeResize="0"/>
          <p:nvPr/>
        </p:nvPicPr>
        <p:blipFill>
          <a:blip r:embed="rId5">
            <a:alphaModFix/>
          </a:blip>
          <a:stretch>
            <a:fillRect/>
          </a:stretch>
        </p:blipFill>
        <p:spPr>
          <a:xfrm>
            <a:off x="7563399" y="1285750"/>
            <a:ext cx="3735974" cy="2613250"/>
          </a:xfrm>
          <a:prstGeom prst="rect">
            <a:avLst/>
          </a:prstGeom>
          <a:noFill/>
          <a:ln>
            <a:noFill/>
          </a:ln>
        </p:spPr>
      </p:pic>
      <p:sp>
        <p:nvSpPr>
          <p:cNvPr id="161" name="Google Shape;161;p22"/>
          <p:cNvSpPr txBox="1"/>
          <p:nvPr/>
        </p:nvSpPr>
        <p:spPr>
          <a:xfrm>
            <a:off x="3696800" y="1789575"/>
            <a:ext cx="3265800" cy="2220600"/>
          </a:xfrm>
          <a:prstGeom prst="rect">
            <a:avLst/>
          </a:prstGeom>
          <a:noFill/>
          <a:ln>
            <a:noFill/>
          </a:ln>
        </p:spPr>
        <p:txBody>
          <a:bodyPr spcFirstLastPara="1" wrap="square" lIns="91425" tIns="91425" rIns="91425" bIns="91425" anchor="t" anchorCtr="0">
            <a:noAutofit/>
          </a:bodyPr>
          <a:lstStyle/>
          <a:p>
            <a:pPr marL="457200" marR="0" lvl="0"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Virtual Peer Support Groups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Based on Need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Based on Data </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1664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3"/>
          <p:cNvSpPr txBox="1"/>
          <p:nvPr/>
        </p:nvSpPr>
        <p:spPr>
          <a:xfrm>
            <a:off x="125500" y="110525"/>
            <a:ext cx="5060400" cy="6329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Site Level ~ Poly High School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Strategic Communication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2"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Emails &amp; Phone Dialers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2"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Multiple Communication Options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Email</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t>Google Voice</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dirty="0">
                <a:ln>
                  <a:noFill/>
                </a:ln>
                <a:solidFill>
                  <a:srgbClr val="0563C1"/>
                </a:solidFill>
                <a:effectLst/>
                <a:uLnTx/>
                <a:uFillTx/>
                <a:latin typeface="Calibri"/>
                <a:ea typeface="Calibri"/>
                <a:cs typeface="Calibri"/>
                <a:sym typeface="Calibri"/>
                <a:hlinkClick r:id="rId5"/>
              </a:rPr>
              <a:t>Google Hangout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dirty="0">
                <a:ln>
                  <a:noFill/>
                </a:ln>
                <a:solidFill>
                  <a:srgbClr val="0563C1"/>
                </a:solidFill>
                <a:effectLst/>
                <a:uLnTx/>
                <a:uFillTx/>
                <a:latin typeface="Calibri"/>
                <a:ea typeface="Calibri"/>
                <a:cs typeface="Calibri"/>
                <a:sym typeface="Calibri"/>
                <a:hlinkClick r:id="rId6"/>
              </a:rPr>
              <a:t>Google Chat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dirty="0">
                <a:ln>
                  <a:noFill/>
                </a:ln>
                <a:solidFill>
                  <a:srgbClr val="0563C1"/>
                </a:solidFill>
                <a:effectLst/>
                <a:uLnTx/>
                <a:uFillTx/>
                <a:latin typeface="Calibri"/>
                <a:ea typeface="Calibri"/>
                <a:cs typeface="Calibri"/>
                <a:sym typeface="Calibri"/>
                <a:hlinkClick r:id="rId7"/>
              </a:rPr>
              <a:t>Remind App</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371600" marR="0" lvl="3"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Linked Office Phone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7" name="Google Shape;167;p23"/>
          <p:cNvPicPr preferRelativeResize="0"/>
          <p:nvPr/>
        </p:nvPicPr>
        <p:blipFill>
          <a:blip r:embed="rId8">
            <a:alphaModFix/>
          </a:blip>
          <a:stretch>
            <a:fillRect/>
          </a:stretch>
        </p:blipFill>
        <p:spPr>
          <a:xfrm>
            <a:off x="5537925" y="1566925"/>
            <a:ext cx="6414700" cy="4281525"/>
          </a:xfrm>
          <a:prstGeom prst="rect">
            <a:avLst/>
          </a:prstGeom>
          <a:noFill/>
          <a:ln>
            <a:noFill/>
          </a:ln>
        </p:spPr>
      </p:pic>
      <p:pic>
        <p:nvPicPr>
          <p:cNvPr id="168" name="Google Shape;168;p23"/>
          <p:cNvPicPr preferRelativeResize="0"/>
          <p:nvPr/>
        </p:nvPicPr>
        <p:blipFill>
          <a:blip r:embed="rId9">
            <a:alphaModFix/>
          </a:blip>
          <a:stretch>
            <a:fillRect/>
          </a:stretch>
        </p:blipFill>
        <p:spPr>
          <a:xfrm>
            <a:off x="1929650" y="3995775"/>
            <a:ext cx="3455049" cy="2769800"/>
          </a:xfrm>
          <a:prstGeom prst="rect">
            <a:avLst/>
          </a:prstGeom>
          <a:noFill/>
          <a:ln>
            <a:noFill/>
          </a:ln>
        </p:spPr>
      </p:pic>
    </p:spTree>
    <p:extLst>
      <p:ext uri="{BB962C8B-B14F-4D97-AF65-F5344CB8AC3E}">
        <p14:creationId xmlns:p14="http://schemas.microsoft.com/office/powerpoint/2010/main" val="1761290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txBox="1"/>
          <p:nvPr/>
        </p:nvSpPr>
        <p:spPr>
          <a:xfrm>
            <a:off x="177675" y="266975"/>
            <a:ext cx="5060400" cy="6329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Site Level ~ Poly High School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Daily Office Hours </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Publish School Website</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Publish Counseling Website</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Virtual Check In w/The Counselor</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t>Team Counseling Website</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Weebly &amp; Google Sites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115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COVID-19 Tab  </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9144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4" name="Google Shape;174;p24"/>
          <p:cNvPicPr preferRelativeResize="0"/>
          <p:nvPr/>
        </p:nvPicPr>
        <p:blipFill>
          <a:blip r:embed="rId5">
            <a:alphaModFix/>
          </a:blip>
          <a:stretch>
            <a:fillRect/>
          </a:stretch>
        </p:blipFill>
        <p:spPr>
          <a:xfrm>
            <a:off x="10462550" y="104103"/>
            <a:ext cx="1578750" cy="1578750"/>
          </a:xfrm>
          <a:prstGeom prst="rect">
            <a:avLst/>
          </a:prstGeom>
          <a:noFill/>
          <a:ln>
            <a:noFill/>
          </a:ln>
        </p:spPr>
      </p:pic>
      <p:pic>
        <p:nvPicPr>
          <p:cNvPr id="175" name="Google Shape;175;p24"/>
          <p:cNvPicPr preferRelativeResize="0"/>
          <p:nvPr/>
        </p:nvPicPr>
        <p:blipFill>
          <a:blip r:embed="rId6">
            <a:alphaModFix/>
          </a:blip>
          <a:stretch>
            <a:fillRect/>
          </a:stretch>
        </p:blipFill>
        <p:spPr>
          <a:xfrm>
            <a:off x="5872775" y="4847850"/>
            <a:ext cx="5766425" cy="1479675"/>
          </a:xfrm>
          <a:prstGeom prst="rect">
            <a:avLst/>
          </a:prstGeom>
          <a:noFill/>
          <a:ln>
            <a:noFill/>
          </a:ln>
        </p:spPr>
      </p:pic>
      <p:pic>
        <p:nvPicPr>
          <p:cNvPr id="176" name="Google Shape;176;p24"/>
          <p:cNvPicPr preferRelativeResize="0"/>
          <p:nvPr/>
        </p:nvPicPr>
        <p:blipFill>
          <a:blip r:embed="rId7">
            <a:alphaModFix/>
          </a:blip>
          <a:stretch>
            <a:fillRect/>
          </a:stretch>
        </p:blipFill>
        <p:spPr>
          <a:xfrm>
            <a:off x="4752425" y="1574075"/>
            <a:ext cx="7288875" cy="2816050"/>
          </a:xfrm>
          <a:prstGeom prst="rect">
            <a:avLst/>
          </a:prstGeom>
          <a:noFill/>
          <a:ln>
            <a:noFill/>
          </a:ln>
        </p:spPr>
      </p:pic>
      <p:pic>
        <p:nvPicPr>
          <p:cNvPr id="177" name="Google Shape;177;p24"/>
          <p:cNvPicPr preferRelativeResize="0"/>
          <p:nvPr/>
        </p:nvPicPr>
        <p:blipFill>
          <a:blip r:embed="rId8">
            <a:alphaModFix/>
          </a:blip>
          <a:stretch>
            <a:fillRect/>
          </a:stretch>
        </p:blipFill>
        <p:spPr>
          <a:xfrm>
            <a:off x="299297" y="4597088"/>
            <a:ext cx="5060400" cy="1981200"/>
          </a:xfrm>
          <a:prstGeom prst="rect">
            <a:avLst/>
          </a:prstGeom>
          <a:noFill/>
          <a:ln>
            <a:noFill/>
          </a:ln>
        </p:spPr>
      </p:pic>
    </p:spTree>
    <p:extLst>
      <p:ext uri="{BB962C8B-B14F-4D97-AF65-F5344CB8AC3E}">
        <p14:creationId xmlns:p14="http://schemas.microsoft.com/office/powerpoint/2010/main" val="568226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sng" strike="noStrike" kern="0" cap="none" spc="0" normalizeH="0" baseline="0" noProof="0" dirty="0">
                <a:ln>
                  <a:noFill/>
                </a:ln>
                <a:solidFill>
                  <a:srgbClr val="0563C1"/>
                </a:solidFill>
                <a:effectLst/>
                <a:uLnTx/>
                <a:uFillTx/>
                <a:latin typeface="Calibri"/>
                <a:ea typeface="Calibri"/>
                <a:cs typeface="Calibri"/>
                <a:sym typeface="Calibri"/>
                <a:hlinkClick r:id="rId4"/>
              </a:rPr>
              <a:t>Course Selection</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(Online w/Recordings)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Senior Celebration (School Wide/Clubs)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Social Media (Instagram/Facebook)</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Counselor Guest w/Teacher Distance Learning</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Collaborative Approach (Weekly PLC)</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Utilizing Counseling Interns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83" name="Google Shape;183;p25"/>
          <p:cNvPicPr preferRelativeResize="0"/>
          <p:nvPr/>
        </p:nvPicPr>
        <p:blipFill>
          <a:blip r:embed="rId5">
            <a:alphaModFix/>
          </a:blip>
          <a:stretch>
            <a:fillRect/>
          </a:stretch>
        </p:blipFill>
        <p:spPr>
          <a:xfrm>
            <a:off x="9884025" y="1078325"/>
            <a:ext cx="2193725" cy="2193725"/>
          </a:xfrm>
          <a:prstGeom prst="rect">
            <a:avLst/>
          </a:prstGeom>
          <a:noFill/>
          <a:ln>
            <a:noFill/>
          </a:ln>
        </p:spPr>
      </p:pic>
      <p:pic>
        <p:nvPicPr>
          <p:cNvPr id="184" name="Google Shape;184;p25"/>
          <p:cNvPicPr preferRelativeResize="0"/>
          <p:nvPr/>
        </p:nvPicPr>
        <p:blipFill>
          <a:blip r:embed="rId6">
            <a:alphaModFix/>
          </a:blip>
          <a:stretch>
            <a:fillRect/>
          </a:stretch>
        </p:blipFill>
        <p:spPr>
          <a:xfrm>
            <a:off x="6706826" y="1434951"/>
            <a:ext cx="3267551" cy="1837100"/>
          </a:xfrm>
          <a:prstGeom prst="rect">
            <a:avLst/>
          </a:prstGeom>
          <a:noFill/>
          <a:ln>
            <a:noFill/>
          </a:ln>
        </p:spPr>
      </p:pic>
      <p:pic>
        <p:nvPicPr>
          <p:cNvPr id="185" name="Google Shape;185;p25"/>
          <p:cNvPicPr preferRelativeResize="0"/>
          <p:nvPr/>
        </p:nvPicPr>
        <p:blipFill>
          <a:blip r:embed="rId7">
            <a:alphaModFix/>
          </a:blip>
          <a:stretch>
            <a:fillRect/>
          </a:stretch>
        </p:blipFill>
        <p:spPr>
          <a:xfrm>
            <a:off x="6961325" y="3432260"/>
            <a:ext cx="5116425" cy="2898316"/>
          </a:xfrm>
          <a:prstGeom prst="rect">
            <a:avLst/>
          </a:prstGeom>
          <a:noFill/>
          <a:ln>
            <a:noFill/>
          </a:ln>
        </p:spPr>
      </p:pic>
    </p:spTree>
    <p:extLst>
      <p:ext uri="{BB962C8B-B14F-4D97-AF65-F5344CB8AC3E}">
        <p14:creationId xmlns:p14="http://schemas.microsoft.com/office/powerpoint/2010/main" val="1442713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11152788" cy="3579515"/>
          </a:xfrm>
          <a:prstGeom prst="rect">
            <a:avLst/>
          </a:prstGeom>
          <a:no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2400" b="0" i="0" u="none" strike="noStrike" kern="0" cap="none" spc="0" normalizeH="0" noProof="0" dirty="0" smtClean="0">
                <a:ln>
                  <a:noFill/>
                </a:ln>
                <a:solidFill>
                  <a:srgbClr val="000000"/>
                </a:solidFill>
                <a:effectLst/>
                <a:uLnTx/>
                <a:uFillTx/>
                <a:latin typeface="Calibri"/>
                <a:ea typeface="Calibri"/>
                <a:cs typeface="Calibri"/>
                <a:sym typeface="Calibri"/>
              </a:rPr>
              <a:t>  </a:t>
            </a:r>
            <a:r>
              <a:rPr kumimoji="0" lang="en-US" sz="3600" b="1" i="0" u="none" strike="noStrike" kern="0" cap="none" spc="0" normalizeH="0" baseline="0" noProof="0" dirty="0" smtClean="0">
                <a:ln>
                  <a:noFill/>
                </a:ln>
                <a:solidFill>
                  <a:srgbClr val="000000"/>
                </a:solidFill>
                <a:effectLst/>
                <a:uLnTx/>
                <a:uFillTx/>
                <a:latin typeface="Calibri"/>
                <a:ea typeface="Calibri"/>
                <a:cs typeface="Calibri"/>
                <a:sym typeface="Calibri"/>
              </a:rPr>
              <a:t>University of California</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2806649180"/>
              </p:ext>
            </p:extLst>
          </p:nvPr>
        </p:nvGraphicFramePr>
        <p:xfrm>
          <a:off x="838200" y="1730477"/>
          <a:ext cx="10515600" cy="4252017"/>
        </p:xfrm>
        <a:graphic>
          <a:graphicData uri="http://schemas.openxmlformats.org/drawingml/2006/table">
            <a:tbl>
              <a:tblPr/>
              <a:tblGrid>
                <a:gridCol w="10515600">
                  <a:extLst>
                    <a:ext uri="{9D8B030D-6E8A-4147-A177-3AD203B41FA5}">
                      <a16:colId xmlns:a16="http://schemas.microsoft.com/office/drawing/2014/main" val="2633559298"/>
                    </a:ext>
                  </a:extLst>
                </a:gridCol>
              </a:tblGrid>
              <a:tr h="425201">
                <a:tc>
                  <a:txBody>
                    <a:bodyPr/>
                    <a:lstStyle/>
                    <a:p>
                      <a:endParaRPr lang="en-US" sz="2000"/>
                    </a:p>
                  </a:txBody>
                  <a:tcPr marL="0" marR="0" marT="0" marB="0">
                    <a:lnL>
                      <a:noFill/>
                    </a:lnL>
                    <a:lnR>
                      <a:noFill/>
                    </a:lnR>
                    <a:lnT>
                      <a:noFill/>
                    </a:lnT>
                    <a:lnB>
                      <a:noFill/>
                    </a:lnB>
                  </a:tcPr>
                </a:tc>
                <a:extLst>
                  <a:ext uri="{0D108BD9-81ED-4DB2-BD59-A6C34878D82A}">
                    <a16:rowId xmlns:a16="http://schemas.microsoft.com/office/drawing/2014/main" val="1560002018"/>
                  </a:ext>
                </a:extLst>
              </a:tr>
              <a:tr h="3826816">
                <a:tc>
                  <a:txBody>
                    <a:bodyPr/>
                    <a:lstStyle/>
                    <a:p>
                      <a:r>
                        <a:rPr lang="en-US" sz="2000" b="1" dirty="0">
                          <a:effectLst/>
                        </a:rPr>
                        <a:t>UC Berkeley:</a:t>
                      </a:r>
                      <a:r>
                        <a:rPr lang="en-US" sz="2000" dirty="0">
                          <a:effectLst/>
                        </a:rPr>
                        <a:t> </a:t>
                      </a:r>
                      <a:r>
                        <a:rPr lang="en-US" sz="2000" b="0" u="none" strike="noStrike" dirty="0">
                          <a:solidFill>
                            <a:srgbClr val="1295D8"/>
                          </a:solidFill>
                          <a:effectLst/>
                          <a:latin typeface="inherit"/>
                          <a:hlinkClick r:id="rId4"/>
                        </a:rPr>
                        <a:t>Admission Office</a:t>
                      </a:r>
                      <a:r>
                        <a:rPr lang="en-US" sz="2000" dirty="0">
                          <a:effectLst/>
                        </a:rPr>
                        <a:t> | </a:t>
                      </a:r>
                      <a:r>
                        <a:rPr lang="en-US" sz="2000" b="0" u="none" strike="noStrike" dirty="0">
                          <a:solidFill>
                            <a:srgbClr val="1295D8"/>
                          </a:solidFill>
                          <a:effectLst/>
                          <a:latin typeface="inherit"/>
                          <a:hlinkClick r:id="rId5"/>
                        </a:rPr>
                        <a:t>Admitted Student website</a:t>
                      </a:r>
                      <a:r>
                        <a:rPr lang="en-US" sz="2000" dirty="0">
                          <a:effectLst/>
                        </a:rPr>
                        <a:t> | </a:t>
                      </a:r>
                      <a:r>
                        <a:rPr lang="en-US" sz="2000" b="0" u="none" strike="noStrike" dirty="0">
                          <a:solidFill>
                            <a:srgbClr val="1295D8"/>
                          </a:solidFill>
                          <a:effectLst/>
                          <a:latin typeface="inherit"/>
                          <a:hlinkClick r:id="rId6"/>
                        </a:rPr>
                        <a:t>Counselor Information</a:t>
                      </a:r>
                      <a:r>
                        <a:rPr lang="en-US" sz="2000" dirty="0">
                          <a:effectLst/>
                        </a:rPr>
                        <a:t> </a:t>
                      </a:r>
                      <a:br>
                        <a:rPr lang="en-US" sz="2000" dirty="0">
                          <a:effectLst/>
                        </a:rPr>
                      </a:br>
                      <a:r>
                        <a:rPr lang="en-US" sz="2000" b="1" dirty="0">
                          <a:effectLst/>
                        </a:rPr>
                        <a:t>UC Davis:</a:t>
                      </a:r>
                      <a:r>
                        <a:rPr lang="en-US" sz="2000" dirty="0">
                          <a:effectLst/>
                        </a:rPr>
                        <a:t> </a:t>
                      </a:r>
                      <a:r>
                        <a:rPr lang="en-US" sz="2000" b="0" u="none" strike="noStrike" dirty="0">
                          <a:solidFill>
                            <a:srgbClr val="1295D8"/>
                          </a:solidFill>
                          <a:effectLst/>
                          <a:latin typeface="inherit"/>
                          <a:hlinkClick r:id="rId7"/>
                        </a:rPr>
                        <a:t>Admission Office</a:t>
                      </a:r>
                      <a:r>
                        <a:rPr lang="en-US" sz="2000" dirty="0">
                          <a:effectLst/>
                        </a:rPr>
                        <a:t> | </a:t>
                      </a:r>
                      <a:r>
                        <a:rPr lang="en-US" sz="2000" b="0" u="none" strike="noStrike" dirty="0">
                          <a:solidFill>
                            <a:srgbClr val="1295D8"/>
                          </a:solidFill>
                          <a:effectLst/>
                          <a:latin typeface="inherit"/>
                          <a:hlinkClick r:id="rId8"/>
                        </a:rPr>
                        <a:t>Freshman </a:t>
                      </a:r>
                      <a:r>
                        <a:rPr lang="en-US" sz="2000" b="0" u="none" strike="noStrike" dirty="0">
                          <a:solidFill>
                            <a:srgbClr val="1295D8"/>
                          </a:solidFill>
                          <a:effectLst/>
                          <a:latin typeface="inherit"/>
                          <a:hlinkClick r:id="rId9"/>
                        </a:rPr>
                        <a:t>Decision Day</a:t>
                      </a:r>
                      <a:r>
                        <a:rPr lang="en-US" sz="2000" dirty="0">
                          <a:effectLst/>
                        </a:rPr>
                        <a:t> | </a:t>
                      </a:r>
                      <a:r>
                        <a:rPr lang="en-US" sz="2000" b="0" u="none" strike="noStrike" dirty="0">
                          <a:solidFill>
                            <a:srgbClr val="1295D8"/>
                          </a:solidFill>
                          <a:effectLst/>
                          <a:latin typeface="inherit"/>
                          <a:hlinkClick r:id="rId10"/>
                        </a:rPr>
                        <a:t>Transfer Decision Day</a:t>
                      </a:r>
                      <a:r>
                        <a:rPr lang="en-US" sz="2000" dirty="0">
                          <a:effectLst/>
                        </a:rPr>
                        <a:t> | </a:t>
                      </a:r>
                      <a:r>
                        <a:rPr lang="en-US" sz="2000" b="0" u="none" strike="noStrike" dirty="0">
                          <a:solidFill>
                            <a:srgbClr val="1295D8"/>
                          </a:solidFill>
                          <a:effectLst/>
                          <a:latin typeface="inherit"/>
                          <a:hlinkClick r:id="rId11"/>
                        </a:rPr>
                        <a:t>Virtual Tour</a:t>
                      </a:r>
                      <a:r>
                        <a:rPr lang="en-US" sz="2000" dirty="0">
                          <a:effectLst/>
                        </a:rPr>
                        <a:t/>
                      </a:r>
                      <a:br>
                        <a:rPr lang="en-US" sz="2000" dirty="0">
                          <a:effectLst/>
                        </a:rPr>
                      </a:br>
                      <a:r>
                        <a:rPr lang="en-US" sz="2000" b="1" dirty="0">
                          <a:effectLst/>
                        </a:rPr>
                        <a:t>UC Irvine:</a:t>
                      </a:r>
                      <a:r>
                        <a:rPr lang="en-US" sz="2000" dirty="0">
                          <a:effectLst/>
                        </a:rPr>
                        <a:t> </a:t>
                      </a:r>
                      <a:r>
                        <a:rPr lang="en-US" sz="2000" b="0" u="none" strike="noStrike" dirty="0">
                          <a:solidFill>
                            <a:srgbClr val="1295D8"/>
                          </a:solidFill>
                          <a:effectLst/>
                          <a:latin typeface="inherit"/>
                          <a:hlinkClick r:id="rId12"/>
                        </a:rPr>
                        <a:t>Admission Office</a:t>
                      </a:r>
                      <a:r>
                        <a:rPr lang="en-US" sz="2000" dirty="0">
                          <a:effectLst/>
                        </a:rPr>
                        <a:t> | </a:t>
                      </a:r>
                      <a:r>
                        <a:rPr lang="en-US" sz="2000" b="0" u="none" strike="noStrike" dirty="0">
                          <a:solidFill>
                            <a:srgbClr val="1295D8"/>
                          </a:solidFill>
                          <a:effectLst/>
                          <a:latin typeface="inherit"/>
                          <a:hlinkClick r:id="rId13"/>
                        </a:rPr>
                        <a:t>Celebrate UCI Day</a:t>
                      </a:r>
                      <a:r>
                        <a:rPr lang="en-US" sz="2000" dirty="0">
                          <a:effectLst/>
                        </a:rPr>
                        <a:t> | </a:t>
                      </a:r>
                      <a:r>
                        <a:rPr lang="en-US" sz="2000" b="0" u="none" strike="noStrike" dirty="0">
                          <a:solidFill>
                            <a:srgbClr val="1295D8"/>
                          </a:solidFill>
                          <a:effectLst/>
                          <a:latin typeface="inherit"/>
                          <a:hlinkClick r:id="rId14"/>
                        </a:rPr>
                        <a:t>Virtual Tour</a:t>
                      </a:r>
                      <a:r>
                        <a:rPr lang="en-US" sz="2000" dirty="0">
                          <a:effectLst/>
                        </a:rPr>
                        <a:t/>
                      </a:r>
                      <a:br>
                        <a:rPr lang="en-US" sz="2000" dirty="0">
                          <a:effectLst/>
                        </a:rPr>
                      </a:br>
                      <a:r>
                        <a:rPr lang="en-US" sz="2000" b="1" dirty="0">
                          <a:effectLst/>
                        </a:rPr>
                        <a:t>UC Los Angeles:</a:t>
                      </a:r>
                      <a:r>
                        <a:rPr lang="en-US" sz="2000" dirty="0">
                          <a:effectLst/>
                        </a:rPr>
                        <a:t> </a:t>
                      </a:r>
                      <a:r>
                        <a:rPr lang="en-US" sz="2000" b="0" u="none" strike="noStrike" dirty="0">
                          <a:solidFill>
                            <a:srgbClr val="1295D8"/>
                          </a:solidFill>
                          <a:effectLst/>
                          <a:latin typeface="inherit"/>
                          <a:hlinkClick r:id="rId15"/>
                        </a:rPr>
                        <a:t>Admission Office</a:t>
                      </a:r>
                      <a:r>
                        <a:rPr lang="en-US" sz="2000" dirty="0">
                          <a:effectLst/>
                        </a:rPr>
                        <a:t> | </a:t>
                      </a:r>
                      <a:r>
                        <a:rPr lang="en-US" sz="2000" b="0" u="none" strike="noStrike" dirty="0">
                          <a:solidFill>
                            <a:srgbClr val="1295D8"/>
                          </a:solidFill>
                          <a:effectLst/>
                          <a:latin typeface="inherit"/>
                          <a:hlinkClick r:id="rId16"/>
                        </a:rPr>
                        <a:t>Bruin </a:t>
                      </a:r>
                      <a:r>
                        <a:rPr lang="en-US" sz="2000" b="0" u="none" strike="noStrike" dirty="0">
                          <a:solidFill>
                            <a:srgbClr val="1295D8"/>
                          </a:solidFill>
                          <a:effectLst/>
                          <a:latin typeface="inherit"/>
                          <a:hlinkClick r:id="rId17"/>
                        </a:rPr>
                        <a:t>Bound</a:t>
                      </a:r>
                      <a:r>
                        <a:rPr lang="en-US" sz="2000" dirty="0">
                          <a:effectLst/>
                        </a:rPr>
                        <a:t> | </a:t>
                      </a:r>
                      <a:r>
                        <a:rPr lang="en-US" sz="2000" b="0" u="none" strike="noStrike" dirty="0">
                          <a:solidFill>
                            <a:srgbClr val="1295D8"/>
                          </a:solidFill>
                          <a:effectLst/>
                          <a:latin typeface="inherit"/>
                          <a:hlinkClick r:id="rId18"/>
                        </a:rPr>
                        <a:t>Virtual Tour</a:t>
                      </a:r>
                      <a:r>
                        <a:rPr lang="en-US" sz="2000" b="0" u="none" strike="noStrike" dirty="0">
                          <a:solidFill>
                            <a:srgbClr val="1295D8"/>
                          </a:solidFill>
                          <a:effectLst/>
                          <a:latin typeface="inherit"/>
                          <a:hlinkClick r:id="rId19"/>
                        </a:rPr>
                        <a:t>s</a:t>
                      </a:r>
                      <a:r>
                        <a:rPr lang="en-US" sz="2000" dirty="0">
                          <a:effectLst/>
                        </a:rPr>
                        <a:t/>
                      </a:r>
                      <a:br>
                        <a:rPr lang="en-US" sz="2000" dirty="0">
                          <a:effectLst/>
                        </a:rPr>
                      </a:br>
                      <a:r>
                        <a:rPr lang="en-US" sz="2000" b="1" dirty="0">
                          <a:effectLst/>
                        </a:rPr>
                        <a:t>UC Merced: </a:t>
                      </a:r>
                      <a:r>
                        <a:rPr lang="en-US" sz="2000" b="0" u="none" strike="noStrike" dirty="0">
                          <a:solidFill>
                            <a:srgbClr val="1295D8"/>
                          </a:solidFill>
                          <a:effectLst/>
                          <a:latin typeface="inherit"/>
                          <a:hlinkClick r:id="rId20"/>
                        </a:rPr>
                        <a:t>Admission Office</a:t>
                      </a:r>
                      <a:r>
                        <a:rPr lang="en-US" sz="2000" dirty="0">
                          <a:effectLst/>
                        </a:rPr>
                        <a:t> | </a:t>
                      </a:r>
                      <a:r>
                        <a:rPr lang="en-US" sz="2000" b="0" u="none" strike="noStrike" dirty="0">
                          <a:solidFill>
                            <a:srgbClr val="1295D8"/>
                          </a:solidFill>
                          <a:effectLst/>
                          <a:latin typeface="inherit"/>
                          <a:hlinkClick r:id="rId21"/>
                        </a:rPr>
                        <a:t>Webinars and Videos</a:t>
                      </a:r>
                      <a:r>
                        <a:rPr lang="en-US" sz="2000" dirty="0">
                          <a:effectLst/>
                        </a:rPr>
                        <a:t> | </a:t>
                      </a:r>
                      <a:r>
                        <a:rPr lang="en-US" sz="2000" b="0" u="none" strike="noStrike" dirty="0">
                          <a:solidFill>
                            <a:srgbClr val="1295D8"/>
                          </a:solidFill>
                          <a:effectLst/>
                          <a:latin typeface="inherit"/>
                          <a:hlinkClick r:id="rId22"/>
                        </a:rPr>
                        <a:t>Virtual Tours</a:t>
                      </a:r>
                      <a:r>
                        <a:rPr lang="en-US" sz="2000" dirty="0">
                          <a:effectLst/>
                        </a:rPr>
                        <a:t/>
                      </a:r>
                      <a:br>
                        <a:rPr lang="en-US" sz="2000" dirty="0">
                          <a:effectLst/>
                        </a:rPr>
                      </a:br>
                      <a:r>
                        <a:rPr lang="en-US" sz="2000" b="1" dirty="0">
                          <a:effectLst/>
                        </a:rPr>
                        <a:t>UC Riverside:</a:t>
                      </a:r>
                      <a:r>
                        <a:rPr lang="en-US" sz="2000" dirty="0">
                          <a:effectLst/>
                        </a:rPr>
                        <a:t> </a:t>
                      </a:r>
                      <a:r>
                        <a:rPr lang="en-US" sz="2000" b="0" u="none" strike="noStrike" dirty="0">
                          <a:solidFill>
                            <a:srgbClr val="1295D8"/>
                          </a:solidFill>
                          <a:effectLst/>
                          <a:latin typeface="inherit"/>
                          <a:hlinkClick r:id="rId23"/>
                        </a:rPr>
                        <a:t>Admission Office</a:t>
                      </a:r>
                      <a:r>
                        <a:rPr lang="en-US" sz="2000" dirty="0">
                          <a:effectLst/>
                        </a:rPr>
                        <a:t> | </a:t>
                      </a:r>
                      <a:r>
                        <a:rPr lang="en-US" sz="2000" b="0" u="none" strike="noStrike" dirty="0">
                          <a:solidFill>
                            <a:srgbClr val="1295D8"/>
                          </a:solidFill>
                          <a:effectLst/>
                          <a:latin typeface="inherit"/>
                          <a:hlinkClick r:id="rId24"/>
                        </a:rPr>
                        <a:t>Highlander Day</a:t>
                      </a:r>
                      <a:r>
                        <a:rPr lang="en-US" sz="2000" dirty="0">
                          <a:effectLst/>
                        </a:rPr>
                        <a:t> | </a:t>
                      </a:r>
                      <a:r>
                        <a:rPr lang="en-US" sz="2000" b="0" u="none" strike="noStrike" dirty="0">
                          <a:solidFill>
                            <a:srgbClr val="1295D8"/>
                          </a:solidFill>
                          <a:effectLst/>
                          <a:latin typeface="inherit"/>
                          <a:hlinkClick r:id="rId25"/>
                        </a:rPr>
                        <a:t>Virtual Tours</a:t>
                      </a:r>
                      <a:r>
                        <a:rPr lang="en-US" sz="2000" dirty="0">
                          <a:effectLst/>
                        </a:rPr>
                        <a:t/>
                      </a:r>
                      <a:br>
                        <a:rPr lang="en-US" sz="2000" dirty="0">
                          <a:effectLst/>
                        </a:rPr>
                      </a:br>
                      <a:r>
                        <a:rPr lang="en-US" sz="2000" b="1" dirty="0">
                          <a:effectLst/>
                        </a:rPr>
                        <a:t>UC San Diego:</a:t>
                      </a:r>
                      <a:r>
                        <a:rPr lang="en-US" sz="2000" dirty="0">
                          <a:effectLst/>
                        </a:rPr>
                        <a:t> </a:t>
                      </a:r>
                      <a:r>
                        <a:rPr lang="en-US" sz="2000" b="0" u="none" strike="noStrike" dirty="0">
                          <a:solidFill>
                            <a:srgbClr val="1295D8"/>
                          </a:solidFill>
                          <a:effectLst/>
                          <a:latin typeface="inherit"/>
                          <a:hlinkClick r:id="rId26"/>
                        </a:rPr>
                        <a:t>Admission Office</a:t>
                      </a:r>
                      <a:r>
                        <a:rPr lang="en-US" sz="2000" dirty="0">
                          <a:effectLst/>
                        </a:rPr>
                        <a:t> | </a:t>
                      </a:r>
                      <a:r>
                        <a:rPr lang="en-US" sz="2000" b="0" u="none" strike="noStrike" dirty="0">
                          <a:solidFill>
                            <a:srgbClr val="1295D8"/>
                          </a:solidFill>
                          <a:effectLst/>
                          <a:latin typeface="inherit"/>
                          <a:hlinkClick r:id="rId27"/>
                        </a:rPr>
                        <a:t>Triton Day</a:t>
                      </a:r>
                      <a:r>
                        <a:rPr lang="en-US" sz="2000" dirty="0">
                          <a:effectLst/>
                        </a:rPr>
                        <a:t> | </a:t>
                      </a:r>
                      <a:r>
                        <a:rPr lang="en-US" sz="2000" b="0" u="none" strike="noStrike" dirty="0">
                          <a:solidFill>
                            <a:srgbClr val="1295D8"/>
                          </a:solidFill>
                          <a:effectLst/>
                          <a:latin typeface="inherit"/>
                          <a:hlinkClick r:id="rId28"/>
                        </a:rPr>
                        <a:t>Transfer Triton Day</a:t>
                      </a:r>
                      <a:r>
                        <a:rPr lang="en-US" sz="2000" dirty="0">
                          <a:effectLst/>
                        </a:rPr>
                        <a:t> | </a:t>
                      </a:r>
                      <a:r>
                        <a:rPr lang="en-US" sz="2000" b="0" u="none" strike="noStrike" dirty="0">
                          <a:solidFill>
                            <a:srgbClr val="1295D8"/>
                          </a:solidFill>
                          <a:effectLst/>
                          <a:latin typeface="inherit"/>
                          <a:hlinkClick r:id="rId29"/>
                        </a:rPr>
                        <a:t>Virtual Tour</a:t>
                      </a:r>
                      <a:r>
                        <a:rPr lang="en-US" sz="2000" dirty="0">
                          <a:effectLst/>
                        </a:rPr>
                        <a:t/>
                      </a:r>
                      <a:br>
                        <a:rPr lang="en-US" sz="2000" dirty="0">
                          <a:effectLst/>
                        </a:rPr>
                      </a:br>
                      <a:r>
                        <a:rPr lang="en-US" sz="2000" b="1" dirty="0">
                          <a:effectLst/>
                        </a:rPr>
                        <a:t>UC Santa Barbara:</a:t>
                      </a:r>
                      <a:r>
                        <a:rPr lang="en-US" sz="2000" dirty="0">
                          <a:effectLst/>
                        </a:rPr>
                        <a:t> </a:t>
                      </a:r>
                      <a:r>
                        <a:rPr lang="en-US" sz="2000" b="0" u="none" strike="noStrike" dirty="0">
                          <a:solidFill>
                            <a:srgbClr val="1295D8"/>
                          </a:solidFill>
                          <a:effectLst/>
                          <a:latin typeface="inherit"/>
                          <a:hlinkClick r:id="rId30"/>
                        </a:rPr>
                        <a:t>Admission Office</a:t>
                      </a:r>
                      <a:r>
                        <a:rPr lang="en-US" sz="2000" dirty="0">
                          <a:effectLst/>
                        </a:rPr>
                        <a:t> | </a:t>
                      </a:r>
                      <a:r>
                        <a:rPr lang="en-US" sz="2000" b="0" u="none" strike="noStrike" dirty="0">
                          <a:solidFill>
                            <a:srgbClr val="1295D8"/>
                          </a:solidFill>
                          <a:effectLst/>
                          <a:latin typeface="inherit"/>
                          <a:hlinkClick r:id="rId31"/>
                        </a:rPr>
                        <a:t>Webinars and Online Events</a:t>
                      </a:r>
                      <a:r>
                        <a:rPr lang="en-US" sz="2000" dirty="0">
                          <a:effectLst/>
                        </a:rPr>
                        <a:t> | </a:t>
                      </a:r>
                      <a:r>
                        <a:rPr lang="en-US" sz="2000" b="0" u="none" strike="noStrike" dirty="0">
                          <a:solidFill>
                            <a:srgbClr val="1295D8"/>
                          </a:solidFill>
                          <a:effectLst/>
                          <a:latin typeface="inherit"/>
                          <a:hlinkClick r:id="rId32"/>
                        </a:rPr>
                        <a:t>Virtual Tour</a:t>
                      </a:r>
                      <a:r>
                        <a:rPr lang="en-US" sz="2000" dirty="0">
                          <a:effectLst/>
                        </a:rPr>
                        <a:t/>
                      </a:r>
                      <a:br>
                        <a:rPr lang="en-US" sz="2000" dirty="0">
                          <a:effectLst/>
                        </a:rPr>
                      </a:br>
                      <a:r>
                        <a:rPr lang="en-US" sz="2000" b="1" dirty="0">
                          <a:effectLst/>
                        </a:rPr>
                        <a:t>UC Santa Cruz:</a:t>
                      </a:r>
                      <a:r>
                        <a:rPr lang="en-US" sz="2000" dirty="0">
                          <a:effectLst/>
                        </a:rPr>
                        <a:t> </a:t>
                      </a:r>
                      <a:r>
                        <a:rPr lang="en-US" sz="2000" b="0" u="none" strike="noStrike" dirty="0">
                          <a:solidFill>
                            <a:srgbClr val="1295D8"/>
                          </a:solidFill>
                          <a:effectLst/>
                          <a:latin typeface="inherit"/>
                          <a:hlinkClick r:id="rId33"/>
                        </a:rPr>
                        <a:t>Admission Office</a:t>
                      </a:r>
                      <a:r>
                        <a:rPr lang="en-US" sz="2000" dirty="0">
                          <a:effectLst/>
                        </a:rPr>
                        <a:t> | </a:t>
                      </a:r>
                      <a:r>
                        <a:rPr lang="en-US" sz="2000" b="0" u="none" strike="noStrike" dirty="0">
                          <a:solidFill>
                            <a:srgbClr val="1295D8"/>
                          </a:solidFill>
                          <a:effectLst/>
                          <a:latin typeface="inherit"/>
                          <a:hlinkClick r:id="rId34"/>
                        </a:rPr>
                        <a:t>Admitted Student website</a:t>
                      </a:r>
                      <a:r>
                        <a:rPr lang="en-US" sz="2000" dirty="0">
                          <a:effectLst/>
                        </a:rPr>
                        <a:t> | </a:t>
                      </a:r>
                      <a:r>
                        <a:rPr lang="en-US" sz="2000" b="0" u="none" strike="noStrike" dirty="0">
                          <a:solidFill>
                            <a:srgbClr val="1295D8"/>
                          </a:solidFill>
                          <a:effectLst/>
                          <a:latin typeface="inherit"/>
                          <a:hlinkClick r:id="rId35"/>
                        </a:rPr>
                        <a:t>Virtual </a:t>
                      </a:r>
                      <a:r>
                        <a:rPr lang="en-US" sz="2000" b="0" u="none" strike="noStrike" dirty="0" smtClean="0">
                          <a:solidFill>
                            <a:srgbClr val="1295D8"/>
                          </a:solidFill>
                          <a:effectLst/>
                          <a:latin typeface="inherit"/>
                          <a:hlinkClick r:id="rId35"/>
                        </a:rPr>
                        <a:t>Tour</a:t>
                      </a:r>
                      <a:endParaRPr lang="en-US" sz="2000" b="0" u="none" strike="noStrike" dirty="0" smtClean="0">
                        <a:solidFill>
                          <a:srgbClr val="1295D8"/>
                        </a:solidFill>
                        <a:effectLst/>
                        <a:latin typeface="inherit"/>
                      </a:endParaRPr>
                    </a:p>
                    <a:p>
                      <a:endParaRPr lang="en-US" sz="2000" b="0" u="none" strike="noStrike" dirty="0" smtClean="0">
                        <a:solidFill>
                          <a:srgbClr val="1295D8"/>
                        </a:solidFill>
                        <a:effectLst/>
                        <a:latin typeface="inherit"/>
                      </a:endParaRPr>
                    </a:p>
                    <a:p>
                      <a:r>
                        <a:rPr lang="en-US" sz="2000" b="1" u="none" strike="noStrike" dirty="0" smtClean="0">
                          <a:solidFill>
                            <a:schemeClr val="tx1"/>
                          </a:solidFill>
                          <a:effectLst/>
                          <a:latin typeface="inherit"/>
                        </a:rPr>
                        <a:t>UC Housing:</a:t>
                      </a:r>
                      <a:r>
                        <a:rPr lang="en-US" sz="2000" b="1" u="none" strike="noStrike" baseline="0" dirty="0" smtClean="0">
                          <a:solidFill>
                            <a:schemeClr val="tx1"/>
                          </a:solidFill>
                          <a:effectLst/>
                          <a:latin typeface="inherit"/>
                        </a:rPr>
                        <a:t> </a:t>
                      </a:r>
                      <a:r>
                        <a:rPr lang="en-US" sz="2000" b="0" u="none" strike="noStrike" baseline="0" dirty="0" smtClean="0">
                          <a:solidFill>
                            <a:schemeClr val="tx1"/>
                          </a:solidFill>
                          <a:effectLst/>
                          <a:latin typeface="inherit"/>
                          <a:hlinkClick r:id="rId36"/>
                        </a:rPr>
                        <a:t>https://admission.universityofcalifornia.edu/counselors/files/campus-housing_admitted-students.pdf?mc_cid=03c2a450e8&amp;mc_eid=dfdd2bed7c</a:t>
                      </a:r>
                      <a:r>
                        <a:rPr lang="en-US" sz="2000" b="0" u="none" strike="noStrike" baseline="0" dirty="0" smtClean="0">
                          <a:solidFill>
                            <a:schemeClr val="tx1"/>
                          </a:solidFill>
                          <a:effectLst/>
                          <a:latin typeface="inherit"/>
                        </a:rPr>
                        <a:t> </a:t>
                      </a:r>
                      <a:endParaRPr lang="en-US" sz="2000" dirty="0">
                        <a:solidFill>
                          <a:schemeClr val="tx1"/>
                        </a:solidFill>
                        <a:effectLst/>
                      </a:endParaRPr>
                    </a:p>
                  </a:txBody>
                  <a:tcPr marL="0" marR="0" marT="0" marB="0">
                    <a:lnL>
                      <a:noFill/>
                    </a:lnL>
                    <a:lnR>
                      <a:noFill/>
                    </a:lnR>
                    <a:lnT>
                      <a:noFill/>
                    </a:lnT>
                    <a:lnB>
                      <a:noFill/>
                    </a:lnB>
                  </a:tcPr>
                </a:tc>
                <a:extLst>
                  <a:ext uri="{0D108BD9-81ED-4DB2-BD59-A6C34878D82A}">
                    <a16:rowId xmlns:a16="http://schemas.microsoft.com/office/drawing/2014/main" val="2304234100"/>
                  </a:ext>
                </a:extLst>
              </a:tr>
            </a:tbl>
          </a:graphicData>
        </a:graphic>
      </p:graphicFrame>
      <p:sp>
        <p:nvSpPr>
          <p:cNvPr id="5" name="Rectangle 2">
            <a:hlinkClick r:id="rId35"/>
          </p:cNvPr>
          <p:cNvSpPr>
            <a:spLocks noChangeArrowheads="1"/>
          </p:cNvSpPr>
          <p:nvPr/>
        </p:nvSpPr>
        <p:spPr bwMode="auto">
          <a:xfrm>
            <a:off x="838200" y="2935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636557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a:t>University of </a:t>
            </a:r>
            <a:r>
              <a:rPr lang="en-US" dirty="0" smtClean="0"/>
              <a:t>California Updates </a:t>
            </a:r>
            <a:endParaRPr lang="en-US" dirty="0"/>
          </a:p>
        </p:txBody>
      </p:sp>
      <p:sp>
        <p:nvSpPr>
          <p:cNvPr id="3" name="Text Placeholder 2"/>
          <p:cNvSpPr>
            <a:spLocks noGrp="1"/>
          </p:cNvSpPr>
          <p:nvPr>
            <p:ph type="body" idx="1"/>
          </p:nvPr>
        </p:nvSpPr>
        <p:spPr/>
        <p:txBody>
          <a:bodyPr/>
          <a:lstStyle/>
          <a:p>
            <a:r>
              <a:rPr lang="en-US" dirty="0" smtClean="0"/>
              <a:t>May </a:t>
            </a:r>
            <a:r>
              <a:rPr lang="en-US" dirty="0"/>
              <a:t>9, 2020 UC Analytical Writing Placement Exam (AWPE) has been </a:t>
            </a:r>
            <a:r>
              <a:rPr lang="en-US" dirty="0" smtClean="0"/>
              <a:t>cancelled. Students </a:t>
            </a:r>
            <a:r>
              <a:rPr lang="en-US" dirty="0"/>
              <a:t>intending to take the AWPE on May 9th will have other opportunities to satisfy UC’s Entry Level Writing Requirement and will hear more about these options from their intended UC campus in the coming months. </a:t>
            </a:r>
            <a:endParaRPr lang="en-US" dirty="0" smtClean="0"/>
          </a:p>
          <a:p>
            <a:r>
              <a:rPr lang="en-US" dirty="0"/>
              <a:t>Eligibility in the Local Context (</a:t>
            </a:r>
            <a:r>
              <a:rPr lang="en-US" dirty="0" smtClean="0"/>
              <a:t>ELC) has suspended the student data submission process by high schools in 2020. While </a:t>
            </a:r>
            <a:r>
              <a:rPr lang="en-US" dirty="0"/>
              <a:t>schools will not need to submit student data to ELC this year, the ELC status determination will continue to be made upon submission of the UC application, as in past years. The ELC process for high schools will resume in 2021. If you have questions, please email elc@ucop.edu.</a:t>
            </a:r>
            <a:endParaRPr lang="en-US" dirty="0" smtClean="0"/>
          </a:p>
          <a:p>
            <a:endParaRPr lang="en-US" dirty="0"/>
          </a:p>
        </p:txBody>
      </p:sp>
    </p:spTree>
    <p:extLst>
      <p:ext uri="{BB962C8B-B14F-4D97-AF65-F5344CB8AC3E}">
        <p14:creationId xmlns:p14="http://schemas.microsoft.com/office/powerpoint/2010/main" val="42818563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a:t>University of </a:t>
            </a:r>
            <a:r>
              <a:rPr lang="en-US" dirty="0" smtClean="0"/>
              <a:t>California Updates </a:t>
            </a:r>
            <a:endParaRPr lang="en-US" dirty="0"/>
          </a:p>
        </p:txBody>
      </p:sp>
      <p:sp>
        <p:nvSpPr>
          <p:cNvPr id="3" name="Text Placeholder 2"/>
          <p:cNvSpPr>
            <a:spLocks noGrp="1"/>
          </p:cNvSpPr>
          <p:nvPr>
            <p:ph type="body" idx="1"/>
          </p:nvPr>
        </p:nvSpPr>
        <p:spPr/>
        <p:txBody>
          <a:bodyPr/>
          <a:lstStyle/>
          <a:p>
            <a:r>
              <a:rPr lang="en-US" dirty="0"/>
              <a:t>A-G course submission </a:t>
            </a:r>
            <a:r>
              <a:rPr lang="en-US" dirty="0" smtClean="0"/>
              <a:t>update: If </a:t>
            </a:r>
            <a:r>
              <a:rPr lang="en-US" dirty="0"/>
              <a:t>your school is transitioning to online instruction as a temporary measure due to public health precautions related to COVID-19, please know that this situation DOES NOT require you to re-submit your A-G course </a:t>
            </a:r>
            <a:r>
              <a:rPr lang="en-US" dirty="0" smtClean="0"/>
              <a:t>descriptions. No </a:t>
            </a:r>
            <a:r>
              <a:rPr lang="en-US" dirty="0"/>
              <a:t>action is needed, and in no way does this situation affect the status of your A-G approved courses</a:t>
            </a:r>
            <a:r>
              <a:rPr lang="en-US" dirty="0" smtClean="0"/>
              <a:t>.</a:t>
            </a:r>
          </a:p>
          <a:p>
            <a:r>
              <a:rPr lang="en-US" dirty="0" smtClean="0"/>
              <a:t>UC School Counselor </a:t>
            </a:r>
            <a:r>
              <a:rPr lang="en-US" dirty="0"/>
              <a:t>Webinar Series: </a:t>
            </a:r>
            <a:r>
              <a:rPr lang="en-US" dirty="0">
                <a:hlinkClick r:id="rId4"/>
              </a:rPr>
              <a:t>https://admission.universityofcalifornia.edu/counselors/resources/hs-webinar-series/?</a:t>
            </a:r>
            <a:r>
              <a:rPr lang="en-US" dirty="0" smtClean="0">
                <a:hlinkClick r:id="rId4"/>
              </a:rPr>
              <a:t>mc_cid=03c2a450e8&amp;mc_eid=dfdd2bed7c</a:t>
            </a:r>
            <a:r>
              <a:rPr lang="en-US" dirty="0" smtClean="0"/>
              <a:t> </a:t>
            </a:r>
          </a:p>
          <a:p>
            <a:pPr marL="114300" indent="0">
              <a:buNone/>
            </a:pPr>
            <a:r>
              <a:rPr lang="en-US" dirty="0" smtClean="0"/>
              <a:t>    </a:t>
            </a:r>
          </a:p>
          <a:p>
            <a:endParaRPr lang="en-US" dirty="0"/>
          </a:p>
        </p:txBody>
      </p:sp>
    </p:spTree>
    <p:extLst>
      <p:ext uri="{BB962C8B-B14F-4D97-AF65-F5344CB8AC3E}">
        <p14:creationId xmlns:p14="http://schemas.microsoft.com/office/powerpoint/2010/main" val="4170683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smtClean="0"/>
              <a:t>The California State University </a:t>
            </a:r>
            <a:endParaRPr lang="en-US" dirty="0"/>
          </a:p>
        </p:txBody>
      </p:sp>
      <p:sp>
        <p:nvSpPr>
          <p:cNvPr id="3" name="Text Placeholder 2"/>
          <p:cNvSpPr>
            <a:spLocks noGrp="1"/>
          </p:cNvSpPr>
          <p:nvPr>
            <p:ph type="body" idx="1"/>
          </p:nvPr>
        </p:nvSpPr>
        <p:spPr>
          <a:xfrm>
            <a:off x="372533" y="1473200"/>
            <a:ext cx="10981267" cy="4703763"/>
          </a:xfrm>
        </p:spPr>
        <p:txBody>
          <a:bodyPr/>
          <a:lstStyle/>
          <a:p>
            <a:pPr marL="114300" indent="0">
              <a:buNone/>
            </a:pPr>
            <a:endParaRPr lang="en-US" dirty="0"/>
          </a:p>
          <a:p>
            <a:pPr>
              <a:buFont typeface="Arial" panose="020B0604020202020204" pitchFamily="34" charset="0"/>
              <a:buChar char="•"/>
            </a:pPr>
            <a:r>
              <a:rPr lang="en-US" dirty="0"/>
              <a:t>The CSU will accept grades of "Credit" or "Pass" to satisfy "a-g" requirements completed during winter, spring or summer 2020 terms. All prior coursework must be graded and a grade of C- or better must be earned for the course to satisfy “a-g" requirements. Grades of credit/pass or no credit/non-passing will not be included in the calculation of high school GPA.</a:t>
            </a:r>
          </a:p>
          <a:p>
            <a:pPr>
              <a:buFont typeface="Arial" panose="020B0604020202020204" pitchFamily="34" charset="0"/>
              <a:buChar char="•"/>
            </a:pPr>
            <a:r>
              <a:rPr lang="en-US" dirty="0"/>
              <a:t>CSU campuses will assess and initially place students in first-year English/Math based on multiple measures: high school and college courses completed, GPAs and test scores (SBAC, ACT, SAT) that students have submitted thus far.</a:t>
            </a:r>
          </a:p>
          <a:p>
            <a:pPr marL="114300" indent="0">
              <a:buNone/>
            </a:pPr>
            <a:endParaRPr lang="en-US" dirty="0" smtClean="0"/>
          </a:p>
          <a:p>
            <a:endParaRPr lang="en-US" dirty="0" smtClean="0">
              <a:hlinkClick r:id="rId4"/>
            </a:endParaRPr>
          </a:p>
          <a:p>
            <a:endParaRPr lang="en-US" dirty="0">
              <a:hlinkClick r:id="rId4"/>
            </a:endParaRPr>
          </a:p>
          <a:p>
            <a:endParaRPr lang="en-US" dirty="0" smtClean="0">
              <a:hlinkClick r:id="rId4"/>
            </a:endParaRPr>
          </a:p>
          <a:p>
            <a:pPr marL="114300" indent="0">
              <a:buNone/>
            </a:pPr>
            <a:endParaRPr lang="en-US" dirty="0"/>
          </a:p>
        </p:txBody>
      </p:sp>
    </p:spTree>
    <p:extLst>
      <p:ext uri="{BB962C8B-B14F-4D97-AF65-F5344CB8AC3E}">
        <p14:creationId xmlns:p14="http://schemas.microsoft.com/office/powerpoint/2010/main" val="212416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557" dirty="0"/>
              <a:t>2020 AP Exam Updates</a:t>
            </a:r>
          </a:p>
        </p:txBody>
      </p:sp>
      <p:sp>
        <p:nvSpPr>
          <p:cNvPr id="6" name="Subtitle 5"/>
          <p:cNvSpPr>
            <a:spLocks noGrp="1"/>
          </p:cNvSpPr>
          <p:nvPr>
            <p:ph type="subTitle" idx="1"/>
          </p:nvPr>
        </p:nvSpPr>
        <p:spPr>
          <a:xfrm>
            <a:off x="886358" y="4243157"/>
            <a:ext cx="4828270" cy="534655"/>
          </a:xfrm>
        </p:spPr>
        <p:txBody>
          <a:bodyPr/>
          <a:lstStyle/>
          <a:p>
            <a:r>
              <a:rPr lang="en-US" sz="1519" b="0" dirty="0"/>
              <a:t>Kenyatta Price, Director</a:t>
            </a:r>
          </a:p>
          <a:p>
            <a:r>
              <a:rPr lang="en-US" sz="1519" b="0" dirty="0"/>
              <a:t>Ricky Cherry, Associate Director</a:t>
            </a:r>
          </a:p>
          <a:p>
            <a:r>
              <a:rPr lang="en-US" sz="1519" b="0" dirty="0"/>
              <a:t>Joshua Olatunde, Associate Director</a:t>
            </a:r>
          </a:p>
        </p:txBody>
      </p:sp>
      <p:sp>
        <p:nvSpPr>
          <p:cNvPr id="7" name="Text Placeholder 6"/>
          <p:cNvSpPr>
            <a:spLocks noGrp="1"/>
          </p:cNvSpPr>
          <p:nvPr>
            <p:ph type="body" sz="quarter" idx="11"/>
          </p:nvPr>
        </p:nvSpPr>
        <p:spPr/>
        <p:txBody>
          <a:bodyPr/>
          <a:lstStyle/>
          <a:p>
            <a:r>
              <a:rPr lang="en-US" dirty="0"/>
              <a:t>April 2020</a:t>
            </a:r>
          </a:p>
        </p:txBody>
      </p:sp>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76" r="76"/>
          <a:stretch>
            <a:fillRect/>
          </a:stretch>
        </p:blipFill>
        <p:spPr/>
      </p:pic>
      <p:sp>
        <p:nvSpPr>
          <p:cNvPr id="2"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defTabSz="868131">
              <a:buClrTx/>
            </a:pPr>
            <a:endParaRPr lang="en-US" sz="100" kern="1200" dirty="0" err="1">
              <a:solidFill>
                <a:srgbClr val="FFFFFF"/>
              </a:solidFill>
              <a:latin typeface="Roboto"/>
              <a:ea typeface="+mn-ea"/>
              <a:cs typeface="+mn-cs"/>
            </a:endParaRPr>
          </a:p>
        </p:txBody>
      </p:sp>
      <p:pic>
        <p:nvPicPr>
          <p:cNvPr id="9" name="Picture 8">
            <a:extLst>
              <a:ext uri="{FF2B5EF4-FFF2-40B4-BE49-F238E27FC236}">
                <a16:creationId xmlns:a16="http://schemas.microsoft.com/office/drawing/2014/main" id="{7DDF033D-27D9-C64E-8C45-F5F375DFF105}"/>
              </a:ext>
            </a:extLst>
          </p:cNvPr>
          <p:cNvPicPr>
            <a:picLocks noChangeAspect="1"/>
          </p:cNvPicPr>
          <p:nvPr/>
        </p:nvPicPr>
        <p:blipFill>
          <a:blip r:embed="rId4"/>
          <a:stretch>
            <a:fillRect/>
          </a:stretch>
        </p:blipFill>
        <p:spPr>
          <a:xfrm>
            <a:off x="886359" y="955349"/>
            <a:ext cx="1762376" cy="303858"/>
          </a:xfrm>
          <a:prstGeom prst="rect">
            <a:avLst/>
          </a:prstGeom>
        </p:spPr>
      </p:pic>
    </p:spTree>
    <p:extLst>
      <p:ext uri="{BB962C8B-B14F-4D97-AF65-F5344CB8AC3E}">
        <p14:creationId xmlns:p14="http://schemas.microsoft.com/office/powerpoint/2010/main" val="695345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smtClean="0"/>
              <a:t>The California State University </a:t>
            </a:r>
            <a:endParaRPr lang="en-US" dirty="0"/>
          </a:p>
        </p:txBody>
      </p:sp>
      <p:sp>
        <p:nvSpPr>
          <p:cNvPr id="3" name="Text Placeholder 2"/>
          <p:cNvSpPr>
            <a:spLocks noGrp="1"/>
          </p:cNvSpPr>
          <p:nvPr>
            <p:ph type="body" idx="1"/>
          </p:nvPr>
        </p:nvSpPr>
        <p:spPr>
          <a:xfrm>
            <a:off x="372533" y="1473200"/>
            <a:ext cx="10981267" cy="4703763"/>
          </a:xfrm>
        </p:spPr>
        <p:txBody>
          <a:bodyPr/>
          <a:lstStyle/>
          <a:p>
            <a:pPr marL="114300" indent="0">
              <a:buNone/>
            </a:pPr>
            <a:endParaRPr lang="en-US" dirty="0"/>
          </a:p>
          <a:p>
            <a:pPr>
              <a:buFont typeface="Arial" panose="020B0604020202020204" pitchFamily="34" charset="0"/>
              <a:buChar char="•"/>
            </a:pPr>
            <a:r>
              <a:rPr lang="en-US" dirty="0" smtClean="0"/>
              <a:t>The </a:t>
            </a:r>
            <a:r>
              <a:rPr lang="en-US" dirty="0"/>
              <a:t>CSU will not facilitate a </a:t>
            </a:r>
            <a:r>
              <a:rPr lang="en-US" dirty="0" err="1"/>
              <a:t>systemwide</a:t>
            </a:r>
            <a:r>
              <a:rPr lang="en-US" dirty="0"/>
              <a:t> Early Start Program in summer 2020; individual CSU campuses may offer summer transitional programs (e.g. Summer Bridge) in virtual formats</a:t>
            </a:r>
            <a:r>
              <a:rPr lang="en-US" dirty="0" smtClean="0"/>
              <a:t>.</a:t>
            </a:r>
            <a:endParaRPr lang="en-US" dirty="0"/>
          </a:p>
          <a:p>
            <a:pPr>
              <a:buFont typeface="Arial" panose="020B0604020202020204" pitchFamily="34" charset="0"/>
              <a:buChar char="•"/>
            </a:pPr>
            <a:r>
              <a:rPr lang="en-US" dirty="0"/>
              <a:t>The CSU requests that high schools that can provide transcripts by July 15, 2020, do so; however, campuses will continue to accept transcripts through the fall 2020 term. CSU campuses will not rescind conditional offers of admission based on the non-receipt of transcripts. If a student is not able to provide an official transcript, due to extended school closure, CSU campuses may use unofficial or self-reported data for senior year grades and graduation status.</a:t>
            </a:r>
          </a:p>
          <a:p>
            <a:pPr marL="114300" indent="0">
              <a:buNone/>
            </a:pPr>
            <a:endParaRPr lang="en-US" dirty="0"/>
          </a:p>
        </p:txBody>
      </p:sp>
    </p:spTree>
    <p:extLst>
      <p:ext uri="{BB962C8B-B14F-4D97-AF65-F5344CB8AC3E}">
        <p14:creationId xmlns:p14="http://schemas.microsoft.com/office/powerpoint/2010/main" val="8102710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smtClean="0"/>
              <a:t>The California State University </a:t>
            </a:r>
            <a:endParaRPr lang="en-US" dirty="0"/>
          </a:p>
        </p:txBody>
      </p:sp>
      <p:sp>
        <p:nvSpPr>
          <p:cNvPr id="3" name="Text Placeholder 2"/>
          <p:cNvSpPr>
            <a:spLocks noGrp="1"/>
          </p:cNvSpPr>
          <p:nvPr>
            <p:ph type="body" idx="1"/>
          </p:nvPr>
        </p:nvSpPr>
        <p:spPr>
          <a:xfrm>
            <a:off x="372533" y="1473200"/>
            <a:ext cx="10981267" cy="4703763"/>
          </a:xfrm>
        </p:spPr>
        <p:txBody>
          <a:bodyPr/>
          <a:lstStyle/>
          <a:p>
            <a:pPr marL="114300" indent="0">
              <a:buNone/>
            </a:pPr>
            <a:endParaRPr lang="en-US" dirty="0"/>
          </a:p>
          <a:p>
            <a:pPr>
              <a:buFont typeface="Arial" panose="020B0604020202020204" pitchFamily="34" charset="0"/>
              <a:buChar char="•"/>
            </a:pPr>
            <a:r>
              <a:rPr lang="en-US" dirty="0" smtClean="0"/>
              <a:t>New </a:t>
            </a:r>
            <a:r>
              <a:rPr lang="en-US" dirty="0"/>
              <a:t>first-year students will remain in a conditionally admitted status until the CSU campus receives a final transcript document and review of the transcript for a-g requirements is completed.</a:t>
            </a:r>
          </a:p>
          <a:p>
            <a:pPr>
              <a:buFont typeface="Arial" panose="020B0604020202020204" pitchFamily="34" charset="0"/>
              <a:buChar char="•"/>
            </a:pPr>
            <a:r>
              <a:rPr lang="en-US" dirty="0"/>
              <a:t>If a student has not met all a-g requirements after review of their final transcript document, at that time, CSU campuses may use admission exceptions on a case-by-case basis if students are no longer CSU-eligible, based on the inability to complete all “a-g" courses in which they were enrolled in spring 2020.ii Consideration can include how well the student is doing academically in fall 2020. Students should in no way assume that enrollment in Fall 2020 CSU courses means that an exception will be automatically granted</a:t>
            </a:r>
            <a:r>
              <a:rPr lang="en-US" dirty="0" smtClean="0"/>
              <a:t>.</a:t>
            </a:r>
            <a:endParaRPr lang="en-US" dirty="0"/>
          </a:p>
        </p:txBody>
      </p:sp>
    </p:spTree>
    <p:extLst>
      <p:ext uri="{BB962C8B-B14F-4D97-AF65-F5344CB8AC3E}">
        <p14:creationId xmlns:p14="http://schemas.microsoft.com/office/powerpoint/2010/main" val="2744801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smtClean="0"/>
              <a:t>The California State University </a:t>
            </a:r>
            <a:endParaRPr lang="en-US" dirty="0"/>
          </a:p>
        </p:txBody>
      </p:sp>
      <p:sp>
        <p:nvSpPr>
          <p:cNvPr id="3" name="Text Placeholder 2"/>
          <p:cNvSpPr>
            <a:spLocks noGrp="1"/>
          </p:cNvSpPr>
          <p:nvPr>
            <p:ph type="body" idx="1"/>
          </p:nvPr>
        </p:nvSpPr>
        <p:spPr>
          <a:xfrm>
            <a:off x="372533" y="1473200"/>
            <a:ext cx="10981267" cy="4703763"/>
          </a:xfrm>
        </p:spPr>
        <p:txBody>
          <a:bodyPr/>
          <a:lstStyle/>
          <a:p>
            <a:pPr marL="114300" indent="0">
              <a:buNone/>
            </a:pPr>
            <a:endParaRPr lang="en-US" dirty="0"/>
          </a:p>
          <a:p>
            <a:pPr>
              <a:buFont typeface="Arial" panose="020B0604020202020204" pitchFamily="34" charset="0"/>
              <a:buChar char="•"/>
            </a:pPr>
            <a:r>
              <a:rPr lang="en-US" dirty="0" smtClean="0"/>
              <a:t>The </a:t>
            </a:r>
            <a:r>
              <a:rPr lang="en-US" dirty="0"/>
              <a:t>College Board has announced changes to the AP exam content and format for spring 2020. The CSU will honor all existing transferable credit articulation for spring 2020 AP exams on which scores of 3, 4, or 5 are earned.</a:t>
            </a:r>
          </a:p>
          <a:p>
            <a:pPr>
              <a:buFont typeface="Arial" panose="020B0604020202020204" pitchFamily="34" charset="0"/>
              <a:buChar char="•"/>
            </a:pPr>
            <a:r>
              <a:rPr lang="en-US" dirty="0"/>
              <a:t>​CSU campuses are individually considering their extension of intent to enroll and/or housing deposit deadlines. Intent to enroll deadlines will consider the campus' capacity to provide timely information regarding financial aid awards to students and families. More information will be forthcoming.​</a:t>
            </a:r>
            <a:endParaRPr lang="en-US" dirty="0" smtClean="0"/>
          </a:p>
          <a:p>
            <a:pPr marL="114300" indent="0" algn="ctr">
              <a:buNone/>
            </a:pPr>
            <a:r>
              <a:rPr lang="en-US" dirty="0" smtClean="0">
                <a:hlinkClick r:id="rId4"/>
              </a:rPr>
              <a:t>https</a:t>
            </a:r>
            <a:r>
              <a:rPr lang="en-US" dirty="0">
                <a:hlinkClick r:id="rId4"/>
              </a:rPr>
              <a:t>://</a:t>
            </a:r>
            <a:r>
              <a:rPr lang="en-US" dirty="0" smtClean="0">
                <a:hlinkClick r:id="rId4"/>
              </a:rPr>
              <a:t>www2.calstate.edu/apply/Pages/contact-a-campus.aspx</a:t>
            </a:r>
            <a:r>
              <a:rPr lang="en-US" dirty="0" smtClean="0"/>
              <a:t> </a:t>
            </a:r>
          </a:p>
          <a:p>
            <a:pPr marL="114300" indent="0">
              <a:buNone/>
            </a:pPr>
            <a:endParaRPr lang="en-US" dirty="0"/>
          </a:p>
        </p:txBody>
      </p:sp>
    </p:spTree>
    <p:extLst>
      <p:ext uri="{BB962C8B-B14F-4D97-AF65-F5344CB8AC3E}">
        <p14:creationId xmlns:p14="http://schemas.microsoft.com/office/powerpoint/2010/main" val="15369532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5"/>
          <p:cNvSpPr txBox="1"/>
          <p:nvPr/>
        </p:nvSpPr>
        <p:spPr>
          <a:xfrm>
            <a:off x="547600" y="1012150"/>
            <a:ext cx="5932200" cy="55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p:cNvSpPr>
            <a:spLocks noGrp="1"/>
          </p:cNvSpPr>
          <p:nvPr>
            <p:ph type="title"/>
          </p:nvPr>
        </p:nvSpPr>
        <p:spPr>
          <a:xfrm>
            <a:off x="838200" y="924232"/>
            <a:ext cx="10515600" cy="1042220"/>
          </a:xfrm>
        </p:spPr>
        <p:txBody>
          <a:bodyPr/>
          <a:lstStyle/>
          <a:p>
            <a:pPr algn="ctr"/>
            <a:r>
              <a:rPr lang="en-US" dirty="0" smtClean="0"/>
              <a:t>Additional Support Sites </a:t>
            </a:r>
            <a:endParaRPr lang="en-US" dirty="0"/>
          </a:p>
        </p:txBody>
      </p:sp>
      <p:sp>
        <p:nvSpPr>
          <p:cNvPr id="3" name="Text Placeholder 2"/>
          <p:cNvSpPr>
            <a:spLocks noGrp="1"/>
          </p:cNvSpPr>
          <p:nvPr>
            <p:ph type="body" idx="1"/>
          </p:nvPr>
        </p:nvSpPr>
        <p:spPr/>
        <p:txBody>
          <a:bodyPr/>
          <a:lstStyle/>
          <a:p>
            <a:pPr marL="114300" indent="0">
              <a:buNone/>
            </a:pPr>
            <a:r>
              <a:rPr lang="en-US" dirty="0" smtClean="0">
                <a:hlinkClick r:id="rId4"/>
              </a:rPr>
              <a:t> </a:t>
            </a:r>
          </a:p>
          <a:p>
            <a:r>
              <a:rPr lang="en-US" sz="2400" dirty="0" smtClean="0"/>
              <a:t>NACAC: </a:t>
            </a:r>
            <a:r>
              <a:rPr lang="en-US" sz="2400" dirty="0">
                <a:hlinkClick r:id="rId4"/>
              </a:rPr>
              <a:t>https://www.nacacnet.org/news--publications/newsroom/college-admission-status-coronavirus</a:t>
            </a:r>
            <a:r>
              <a:rPr lang="en-US" sz="2400" dirty="0" smtClean="0">
                <a:hlinkClick r:id="rId4"/>
              </a:rPr>
              <a:t>/</a:t>
            </a:r>
            <a:r>
              <a:rPr lang="en-US" sz="2400" dirty="0" smtClean="0"/>
              <a:t> </a:t>
            </a:r>
          </a:p>
          <a:p>
            <a:r>
              <a:rPr lang="en-US" sz="2400" dirty="0" smtClean="0"/>
              <a:t>NACAC College Admissions Decoded </a:t>
            </a:r>
            <a:r>
              <a:rPr lang="en-US" sz="2400" dirty="0"/>
              <a:t>Podcasts: </a:t>
            </a:r>
            <a:r>
              <a:rPr lang="en-US" sz="2400" dirty="0">
                <a:hlinkClick r:id="rId5"/>
              </a:rPr>
              <a:t>https://www.nacacnet.org/news--publications/podcast-college-admissions-decoded</a:t>
            </a:r>
            <a:r>
              <a:rPr lang="en-US" sz="2400" dirty="0" smtClean="0">
                <a:hlinkClick r:id="rId5"/>
              </a:rPr>
              <a:t>/</a:t>
            </a:r>
            <a:r>
              <a:rPr lang="en-US" sz="2400" dirty="0" smtClean="0"/>
              <a:t> </a:t>
            </a:r>
          </a:p>
          <a:p>
            <a:r>
              <a:rPr lang="en-US" sz="2400" dirty="0" smtClean="0"/>
              <a:t>Dr. Laura Owen- </a:t>
            </a:r>
            <a:r>
              <a:rPr lang="en-US" sz="2400" dirty="0"/>
              <a:t>American University: </a:t>
            </a:r>
            <a:r>
              <a:rPr lang="en-US" sz="2400" dirty="0">
                <a:hlinkClick r:id="rId6"/>
              </a:rPr>
              <a:t>https://</a:t>
            </a:r>
            <a:r>
              <a:rPr lang="en-US" sz="2400" dirty="0" smtClean="0">
                <a:hlinkClick r:id="rId6"/>
              </a:rPr>
              <a:t>www.american.edu/centers/cprs/school-counselor-covid-19-resources.cfm?fbclid=iwar2nidkv0p8hxccv0lf4ptmcq2mcfana0yhr97hnzr8agxhvqcp-n9grywi</a:t>
            </a:r>
            <a:r>
              <a:rPr lang="en-US" sz="2400" dirty="0" smtClean="0"/>
              <a:t> </a:t>
            </a:r>
            <a:endParaRPr lang="en-US" sz="2400" dirty="0"/>
          </a:p>
        </p:txBody>
      </p:sp>
    </p:spTree>
    <p:extLst>
      <p:ext uri="{BB962C8B-B14F-4D97-AF65-F5344CB8AC3E}">
        <p14:creationId xmlns:p14="http://schemas.microsoft.com/office/powerpoint/2010/main" val="890481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3" name="Google Shape;273;p41"/>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4" name="Google Shape;274;p41"/>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5" name="Google Shape;275;p41"/>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6" name="Google Shape;276;p41"/>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7" name="Google Shape;277;p41"/>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78" name="Google Shape;278;p41" descr="A picture containing drawing&#10;&#10;Description automatically generated"/>
          <p:cNvPicPr preferRelativeResize="0"/>
          <p:nvPr/>
        </p:nvPicPr>
        <p:blipFill rotWithShape="1">
          <a:blip r:embed="rId3">
            <a:alphaModFix/>
          </a:blip>
          <a:srcRect/>
          <a:stretch/>
        </p:blipFill>
        <p:spPr>
          <a:xfrm>
            <a:off x="1313970" y="643467"/>
            <a:ext cx="9564060" cy="5571065"/>
          </a:xfrm>
          <a:prstGeom prst="rect">
            <a:avLst/>
          </a:prstGeom>
          <a:noFill/>
          <a:ln>
            <a:noFill/>
          </a:ln>
        </p:spPr>
      </p:pic>
      <p:sp>
        <p:nvSpPr>
          <p:cNvPr id="279" name="Google Shape;279;p41"/>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
        <p:nvSpPr>
          <p:cNvPr id="293" name="Google Shape;293;p43"/>
          <p:cNvSpPr/>
          <p:nvPr/>
        </p:nvSpPr>
        <p:spPr>
          <a:xfrm>
            <a:off x="1240766" y="1983777"/>
            <a:ext cx="10515600" cy="46388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300"/>
              <a:buFont typeface="Arial"/>
              <a:buNone/>
            </a:pPr>
            <a:r>
              <a:rPr lang="en-US" sz="3300" b="1" i="0" u="none" strike="noStrike" cap="none" dirty="0">
                <a:solidFill>
                  <a:schemeClr val="dk1"/>
                </a:solidFill>
                <a:latin typeface="Calibri"/>
                <a:ea typeface="Calibri"/>
                <a:cs typeface="Calibri"/>
                <a:sym typeface="Calibri"/>
              </a:rPr>
              <a:t>Please reach out to College and Career Readiness with any needs at your school site, professional development topics, or general questions at:</a:t>
            </a:r>
            <a:endParaRPr sz="33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300"/>
              <a:buFont typeface="Arial"/>
              <a:buNone/>
            </a:pPr>
            <a:endParaRPr sz="33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3000"/>
              <a:buFont typeface="Arial"/>
              <a:buNone/>
            </a:pPr>
            <a:r>
              <a:rPr lang="en-US" sz="3000" b="0" i="0" u="none" strike="noStrike" cap="none" dirty="0">
                <a:solidFill>
                  <a:schemeClr val="dk1"/>
                </a:solidFill>
                <a:latin typeface="Calibri"/>
                <a:ea typeface="Calibri"/>
                <a:cs typeface="Calibri"/>
                <a:sym typeface="Calibri"/>
              </a:rPr>
              <a:t>Catalina Cifuentes          </a:t>
            </a:r>
            <a:r>
              <a:rPr lang="en-US" sz="3000" b="0" i="0" u="sng" strike="noStrike" cap="none" dirty="0">
                <a:solidFill>
                  <a:schemeClr val="hlink"/>
                </a:solidFill>
                <a:latin typeface="Calibri"/>
                <a:ea typeface="Calibri"/>
                <a:cs typeface="Calibri"/>
                <a:sym typeface="Calibri"/>
                <a:hlinkClick r:id="rId4"/>
              </a:rPr>
              <a:t>ccifuentes@rcoe.us</a:t>
            </a:r>
            <a:r>
              <a:rPr lang="en-US" sz="3000" b="0" i="0" u="none" strike="noStrike" cap="none" dirty="0">
                <a:solidFill>
                  <a:schemeClr val="dk1"/>
                </a:solidFill>
                <a:latin typeface="Calibri"/>
                <a:ea typeface="Calibri"/>
                <a:cs typeface="Calibri"/>
                <a:sym typeface="Calibri"/>
              </a:rPr>
              <a:t> </a:t>
            </a:r>
            <a:endParaRPr dirty="0"/>
          </a:p>
          <a:p>
            <a:pPr marL="0" marR="0" lvl="0" indent="0" algn="ctr" rtl="0">
              <a:lnSpc>
                <a:spcPct val="90000"/>
              </a:lnSpc>
              <a:spcBef>
                <a:spcPts val="1000"/>
              </a:spcBef>
              <a:spcAft>
                <a:spcPts val="0"/>
              </a:spcAft>
              <a:buClr>
                <a:schemeClr val="dk1"/>
              </a:buClr>
              <a:buSzPts val="3000"/>
              <a:buFont typeface="Arial"/>
              <a:buNone/>
            </a:pPr>
            <a:r>
              <a:rPr lang="en-US" sz="3000" b="0" i="0" u="none" strike="noStrike" cap="none" dirty="0">
                <a:solidFill>
                  <a:schemeClr val="dk1"/>
                </a:solidFill>
                <a:latin typeface="Calibri"/>
                <a:ea typeface="Calibri"/>
                <a:cs typeface="Calibri"/>
                <a:sym typeface="Calibri"/>
              </a:rPr>
              <a:t>Dr. Pedro Caro                 </a:t>
            </a:r>
            <a:r>
              <a:rPr lang="en-US" sz="3000" b="0" i="0" u="sng" strike="noStrike" cap="none" dirty="0">
                <a:solidFill>
                  <a:schemeClr val="hlink"/>
                </a:solidFill>
                <a:latin typeface="Calibri"/>
                <a:ea typeface="Calibri"/>
                <a:cs typeface="Calibri"/>
                <a:sym typeface="Calibri"/>
                <a:hlinkClick r:id="rId5"/>
              </a:rPr>
              <a:t>pcaro@rcoe.us</a:t>
            </a:r>
            <a:r>
              <a:rPr lang="en-US" sz="3000" b="0" i="0" u="none" strike="noStrike" cap="none" dirty="0">
                <a:solidFill>
                  <a:schemeClr val="dk1"/>
                </a:solidFill>
                <a:latin typeface="Calibri"/>
                <a:ea typeface="Calibri"/>
                <a:cs typeface="Calibri"/>
                <a:sym typeface="Calibri"/>
              </a:rPr>
              <a:t> </a:t>
            </a:r>
            <a:endParaRPr sz="30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94" name="Google Shape;294;p43"/>
          <p:cNvSpPr txBox="1"/>
          <p:nvPr/>
        </p:nvSpPr>
        <p:spPr>
          <a:xfrm>
            <a:off x="1489495" y="1015042"/>
            <a:ext cx="924176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sng" strike="noStrike" cap="none" dirty="0">
                <a:solidFill>
                  <a:schemeClr val="dk1"/>
                </a:solidFill>
                <a:latin typeface="Calibri"/>
                <a:ea typeface="Calibri"/>
                <a:cs typeface="Calibri"/>
                <a:sym typeface="Calibri"/>
              </a:rPr>
              <a:t>We are here to support you!</a:t>
            </a:r>
            <a:endParaRPr sz="4000" b="0" i="0" u="sng"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6000">
              <a:srgbClr val="FFFFFF"/>
            </a:gs>
            <a:gs pos="100000">
              <a:srgbClr val="D8D8D8"/>
            </a:gs>
          </a:gsLst>
          <a:lin ang="2700000" scaled="0"/>
        </a:gradFill>
        <a:effectLst/>
      </p:bgPr>
    </p:bg>
    <p:spTree>
      <p:nvGrpSpPr>
        <p:cNvPr id="1" name="Shape 298"/>
        <p:cNvGrpSpPr/>
        <p:nvPr/>
      </p:nvGrpSpPr>
      <p:grpSpPr>
        <a:xfrm>
          <a:off x="0" y="0"/>
          <a:ext cx="0" cy="0"/>
          <a:chOff x="0" y="0"/>
          <a:chExt cx="0" cy="0"/>
        </a:xfrm>
      </p:grpSpPr>
      <p:pic>
        <p:nvPicPr>
          <p:cNvPr id="299" name="Google Shape;299;p44"/>
          <p:cNvPicPr preferRelativeResize="0"/>
          <p:nvPr/>
        </p:nvPicPr>
        <p:blipFill rotWithShape="1">
          <a:blip r:embed="rId3">
            <a:alphaModFix/>
          </a:blip>
          <a:srcRect/>
          <a:stretch/>
        </p:blipFill>
        <p:spPr>
          <a:xfrm>
            <a:off x="1227545" y="2501039"/>
            <a:ext cx="5272227" cy="4186237"/>
          </a:xfrm>
          <a:prstGeom prst="rect">
            <a:avLst/>
          </a:prstGeom>
          <a:noFill/>
          <a:ln>
            <a:noFill/>
          </a:ln>
        </p:spPr>
      </p:pic>
      <p:sp>
        <p:nvSpPr>
          <p:cNvPr id="300" name="Google Shape;300;p44"/>
          <p:cNvSpPr txBox="1">
            <a:spLocks noGrp="1"/>
          </p:cNvSpPr>
          <p:nvPr>
            <p:ph type="title"/>
          </p:nvPr>
        </p:nvSpPr>
        <p:spPr>
          <a:xfrm>
            <a:off x="838200" y="76590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4400"/>
              <a:buFont typeface="Calibri"/>
              <a:buNone/>
            </a:pPr>
            <a:r>
              <a:rPr lang="en-US" b="1" dirty="0">
                <a:solidFill>
                  <a:schemeClr val="accent4"/>
                </a:solidFill>
                <a:latin typeface="Calibri"/>
                <a:ea typeface="Calibri"/>
                <a:cs typeface="Calibri"/>
                <a:sym typeface="Calibri"/>
              </a:rPr>
              <a:t>FOR MORE INFORMATION AND RESOURCES PLEASE VISIT US @</a:t>
            </a:r>
            <a:endParaRPr dirty="0"/>
          </a:p>
        </p:txBody>
      </p:sp>
      <p:sp>
        <p:nvSpPr>
          <p:cNvPr id="301" name="Google Shape;301;p44"/>
          <p:cNvSpPr txBox="1">
            <a:spLocks noGrp="1"/>
          </p:cNvSpPr>
          <p:nvPr>
            <p:ph type="body" idx="1"/>
          </p:nvPr>
        </p:nvSpPr>
        <p:spPr>
          <a:xfrm>
            <a:off x="838200" y="1939929"/>
            <a:ext cx="10515600" cy="435133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None/>
            </a:pPr>
            <a:r>
              <a:rPr lang="en-US" sz="4400" b="1" u="sng" dirty="0">
                <a:solidFill>
                  <a:schemeClr val="hlink"/>
                </a:solidFill>
                <a:hlinkClick r:id="rId4"/>
              </a:rPr>
              <a:t>www.rcec.us</a:t>
            </a:r>
            <a:endParaRPr sz="4400" b="1" dirty="0"/>
          </a:p>
          <a:p>
            <a:pPr marL="0" lvl="0" indent="0" algn="ctr" rtl="0">
              <a:lnSpc>
                <a:spcPct val="90000"/>
              </a:lnSpc>
              <a:spcBef>
                <a:spcPts val="1000"/>
              </a:spcBef>
              <a:spcAft>
                <a:spcPts val="0"/>
              </a:spcAft>
              <a:buClr>
                <a:schemeClr val="dk1"/>
              </a:buClr>
              <a:buSzPts val="4400"/>
              <a:buNone/>
            </a:pPr>
            <a:endParaRPr sz="4400" dirty="0"/>
          </a:p>
        </p:txBody>
      </p:sp>
      <p:pic>
        <p:nvPicPr>
          <p:cNvPr id="302" name="Google Shape;302;p44"/>
          <p:cNvPicPr preferRelativeResize="0"/>
          <p:nvPr/>
        </p:nvPicPr>
        <p:blipFill rotWithShape="1">
          <a:blip r:embed="rId5">
            <a:alphaModFix/>
          </a:blip>
          <a:srcRect/>
          <a:stretch/>
        </p:blipFill>
        <p:spPr>
          <a:xfrm>
            <a:off x="6194409" y="4044159"/>
            <a:ext cx="1389408" cy="2444751"/>
          </a:xfrm>
          <a:prstGeom prst="rect">
            <a:avLst/>
          </a:prstGeom>
          <a:noFill/>
          <a:ln>
            <a:noFill/>
          </a:ln>
        </p:spPr>
      </p:pic>
      <p:pic>
        <p:nvPicPr>
          <p:cNvPr id="303" name="Google Shape;303;p44"/>
          <p:cNvPicPr preferRelativeResize="0"/>
          <p:nvPr/>
        </p:nvPicPr>
        <p:blipFill rotWithShape="1">
          <a:blip r:embed="rId6">
            <a:alphaModFix/>
          </a:blip>
          <a:srcRect/>
          <a:stretch/>
        </p:blipFill>
        <p:spPr>
          <a:xfrm>
            <a:off x="7885313" y="3559108"/>
            <a:ext cx="2082944" cy="2930525"/>
          </a:xfrm>
          <a:prstGeom prst="rect">
            <a:avLst/>
          </a:prstGeom>
          <a:noFill/>
          <a:ln>
            <a:noFill/>
          </a:ln>
        </p:spPr>
      </p:pic>
      <p:pic>
        <p:nvPicPr>
          <p:cNvPr id="304" name="Google Shape;304;p44"/>
          <p:cNvPicPr preferRelativeResize="0"/>
          <p:nvPr/>
        </p:nvPicPr>
        <p:blipFill rotWithShape="1">
          <a:blip r:embed="rId7">
            <a:alphaModFix/>
          </a:blip>
          <a:srcRect/>
          <a:stretch/>
        </p:blipFill>
        <p:spPr>
          <a:xfrm>
            <a:off x="6168379" y="3998872"/>
            <a:ext cx="1441705" cy="2536771"/>
          </a:xfrm>
          <a:prstGeom prst="rect">
            <a:avLst/>
          </a:prstGeom>
          <a:noFill/>
          <a:ln>
            <a:noFill/>
          </a:ln>
        </p:spPr>
      </p:pic>
      <p:sp>
        <p:nvSpPr>
          <p:cNvPr id="305" name="Google Shape;305;p44"/>
          <p:cNvSpPr/>
          <p:nvPr/>
        </p:nvSpPr>
        <p:spPr>
          <a:xfrm>
            <a:off x="10210909" y="3741329"/>
            <a:ext cx="564719" cy="554387"/>
          </a:xfrm>
          <a:custGeom>
            <a:avLst/>
            <a:gdLst/>
            <a:ahLst/>
            <a:cxnLst/>
            <a:rect l="l" t="t" r="r" b="b"/>
            <a:pathLst>
              <a:path w="480" h="471" extrusionOk="0">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p:spPr>
        <p:txBody>
          <a:bodyPr spcFirstLastPara="1" wrap="square" lIns="34275" tIns="17125" rIns="34275" bIns="17125"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dirty="0">
              <a:solidFill>
                <a:srgbClr val="000000"/>
              </a:solidFill>
              <a:latin typeface="Calibri"/>
              <a:ea typeface="Calibri"/>
              <a:cs typeface="Calibri"/>
              <a:sym typeface="Calibri"/>
            </a:endParaRPr>
          </a:p>
        </p:txBody>
      </p:sp>
      <p:sp>
        <p:nvSpPr>
          <p:cNvPr id="306" name="Google Shape;306;p44"/>
          <p:cNvSpPr/>
          <p:nvPr/>
        </p:nvSpPr>
        <p:spPr>
          <a:xfrm>
            <a:off x="10224739" y="4412550"/>
            <a:ext cx="536088" cy="529551"/>
          </a:xfrm>
          <a:custGeom>
            <a:avLst/>
            <a:gdLst/>
            <a:ahLst/>
            <a:cxnLst/>
            <a:rect l="l" t="t" r="r" b="b"/>
            <a:pathLst>
              <a:path w="479" h="471" extrusionOk="0">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1E4E79"/>
          </a:solidFill>
          <a:ln>
            <a:noFill/>
          </a:ln>
        </p:spPr>
        <p:txBody>
          <a:bodyPr spcFirstLastPara="1" wrap="square" lIns="34275" tIns="17125" rIns="34275" bIns="17125"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dirty="0">
              <a:solidFill>
                <a:srgbClr val="000000"/>
              </a:solidFill>
              <a:latin typeface="Calibri"/>
              <a:ea typeface="Calibri"/>
              <a:cs typeface="Calibri"/>
              <a:sym typeface="Calibri"/>
            </a:endParaRPr>
          </a:p>
        </p:txBody>
      </p:sp>
      <p:sp>
        <p:nvSpPr>
          <p:cNvPr id="307" name="Google Shape;307;p44"/>
          <p:cNvSpPr/>
          <p:nvPr/>
        </p:nvSpPr>
        <p:spPr>
          <a:xfrm>
            <a:off x="10304669" y="5058931"/>
            <a:ext cx="448943" cy="458168"/>
          </a:xfrm>
          <a:custGeom>
            <a:avLst/>
            <a:gdLst/>
            <a:ahLst/>
            <a:cxnLst/>
            <a:rect l="l" t="t" r="r" b="b"/>
            <a:pathLst>
              <a:path w="426" h="435" extrusionOk="0">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p:spPr>
        <p:txBody>
          <a:bodyPr spcFirstLastPara="1" wrap="square" lIns="34275" tIns="17125" rIns="34275" bIns="17125"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dirty="0">
              <a:solidFill>
                <a:srgbClr val="000000"/>
              </a:solidFill>
              <a:latin typeface="Calibri"/>
              <a:ea typeface="Calibri"/>
              <a:cs typeface="Calibri"/>
              <a:sym typeface="Calibri"/>
            </a:endParaRPr>
          </a:p>
        </p:txBody>
      </p:sp>
      <p:pic>
        <p:nvPicPr>
          <p:cNvPr id="308" name="Google Shape;308;p44"/>
          <p:cNvPicPr preferRelativeResize="0"/>
          <p:nvPr/>
        </p:nvPicPr>
        <p:blipFill rotWithShape="1">
          <a:blip r:embed="rId8">
            <a:alphaModFix/>
          </a:blip>
          <a:srcRect/>
          <a:stretch/>
        </p:blipFill>
        <p:spPr>
          <a:xfrm>
            <a:off x="10244089" y="5633934"/>
            <a:ext cx="570103" cy="5701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fade">
                                      <p:cBhvr>
                                        <p:cTn id="11" dur="500"/>
                                        <p:tgtEl>
                                          <p:spTgt spid="30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1000"/>
                                        <p:tgtEl>
                                          <p:spTgt spid="30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1000"/>
                                        <p:tgtEl>
                                          <p:spTgt spid="305"/>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1000"/>
                                        <p:tgtEl>
                                          <p:spTgt spid="306"/>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07"/>
                                        </p:tgtEl>
                                        <p:attrNameLst>
                                          <p:attrName>style.visibility</p:attrName>
                                        </p:attrNameLst>
                                      </p:cBhvr>
                                      <p:to>
                                        <p:strVal val="visible"/>
                                      </p:to>
                                    </p:set>
                                    <p:animEffect transition="in" filter="fade">
                                      <p:cBhvr>
                                        <p:cTn id="27" dur="1000"/>
                                        <p:tgtEl>
                                          <p:spTgt spid="307"/>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308"/>
                                        </p:tgtEl>
                                        <p:attrNameLst>
                                          <p:attrName>style.visibility</p:attrName>
                                        </p:attrNameLst>
                                      </p:cBhvr>
                                      <p:to>
                                        <p:strVal val="visible"/>
                                      </p:to>
                                    </p:set>
                                    <p:animEffect transition="in" filter="fade">
                                      <p:cBhvr>
                                        <p:cTn id="31"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45"/>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14" name="Google Shape;314;p45" descr="A picture containing drawing&#10;&#10;Description automatically generated"/>
          <p:cNvPicPr preferRelativeResize="0"/>
          <p:nvPr/>
        </p:nvPicPr>
        <p:blipFill rotWithShape="1">
          <a:blip r:embed="rId3">
            <a:alphaModFix/>
          </a:blip>
          <a:srcRect/>
          <a:stretch/>
        </p:blipFill>
        <p:spPr>
          <a:xfrm>
            <a:off x="6176433" y="2018824"/>
            <a:ext cx="5372100" cy="2820352"/>
          </a:xfrm>
          <a:prstGeom prst="rect">
            <a:avLst/>
          </a:prstGeom>
          <a:noFill/>
          <a:ln>
            <a:noFill/>
          </a:ln>
        </p:spPr>
      </p:pic>
      <p:sp>
        <p:nvSpPr>
          <p:cNvPr id="315" name="Google Shape;315;p45"/>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16" name="Google Shape;316;p45" descr="A graffiti covered wall&#10;&#10;Description automatically generated"/>
          <p:cNvPicPr preferRelativeResize="0"/>
          <p:nvPr/>
        </p:nvPicPr>
        <p:blipFill rotWithShape="1">
          <a:blip r:embed="rId4">
            <a:alphaModFix/>
          </a:blip>
          <a:srcRect/>
          <a:stretch/>
        </p:blipFill>
        <p:spPr>
          <a:xfrm>
            <a:off x="643466" y="1716643"/>
            <a:ext cx="5372099" cy="34247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D339-23F6-482B-A57A-C0DAB75D1BD1}"/>
              </a:ext>
            </a:extLst>
          </p:cNvPr>
          <p:cNvSpPr>
            <a:spLocks noGrp="1"/>
          </p:cNvSpPr>
          <p:nvPr>
            <p:ph type="title"/>
          </p:nvPr>
        </p:nvSpPr>
        <p:spPr>
          <a:xfrm>
            <a:off x="4920099" y="538434"/>
            <a:ext cx="6862149" cy="536485"/>
          </a:xfrm>
        </p:spPr>
        <p:txBody>
          <a:bodyPr/>
          <a:lstStyle/>
          <a:p>
            <a:r>
              <a:rPr lang="en-US" sz="3038" dirty="0"/>
              <a:t>Agenda</a:t>
            </a:r>
            <a:r>
              <a:rPr lang="en-US" dirty="0"/>
              <a:t/>
            </a:r>
            <a:br>
              <a:rPr lang="en-US" dirty="0"/>
            </a:br>
            <a:r>
              <a:rPr lang="en-US" sz="3038" dirty="0"/>
              <a:t/>
            </a:r>
            <a:br>
              <a:rPr lang="en-US" sz="3038" dirty="0"/>
            </a:br>
            <a:r>
              <a:rPr lang="en-US" sz="2279" dirty="0"/>
              <a:t>Recap AP Updates– College Board</a:t>
            </a:r>
            <a:br>
              <a:rPr lang="en-US" sz="2279" dirty="0"/>
            </a:br>
            <a:r>
              <a:rPr lang="en-US" sz="2279" dirty="0"/>
              <a:t/>
            </a:r>
            <a:br>
              <a:rPr lang="en-US" sz="2279" dirty="0"/>
            </a:br>
            <a:r>
              <a:rPr lang="en-US" sz="2279" dirty="0"/>
              <a:t>2020 SAT Updates (April 14</a:t>
            </a:r>
            <a:r>
              <a:rPr lang="en-US" sz="2279" baseline="30000" dirty="0"/>
              <a:t>th</a:t>
            </a:r>
            <a:r>
              <a:rPr lang="en-US" sz="2279" dirty="0"/>
              <a:t> Announcements) – College Board</a:t>
            </a:r>
            <a:br>
              <a:rPr lang="en-US" sz="2279" dirty="0"/>
            </a:br>
            <a:r>
              <a:rPr lang="en-US" sz="2279" dirty="0"/>
              <a:t/>
            </a:r>
            <a:br>
              <a:rPr lang="en-US" sz="2279" dirty="0"/>
            </a:br>
            <a:endParaRPr lang="en-US" dirty="0"/>
          </a:p>
        </p:txBody>
      </p:sp>
    </p:spTree>
    <p:extLst>
      <p:ext uri="{BB962C8B-B14F-4D97-AF65-F5344CB8AC3E}">
        <p14:creationId xmlns:p14="http://schemas.microsoft.com/office/powerpoint/2010/main" val="2263746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10ED-B1FE-4867-8205-CE2B295370CC}"/>
              </a:ext>
            </a:extLst>
          </p:cNvPr>
          <p:cNvSpPr>
            <a:spLocks noGrp="1"/>
          </p:cNvSpPr>
          <p:nvPr>
            <p:ph type="title"/>
          </p:nvPr>
        </p:nvSpPr>
        <p:spPr>
          <a:xfrm>
            <a:off x="259998" y="538434"/>
            <a:ext cx="2509864" cy="413170"/>
          </a:xfrm>
        </p:spPr>
        <p:txBody>
          <a:bodyPr/>
          <a:lstStyle/>
          <a:p>
            <a:r>
              <a:rPr lang="en-US" sz="2658" dirty="0"/>
              <a:t>2020 AP Exams</a:t>
            </a:r>
          </a:p>
        </p:txBody>
      </p:sp>
      <p:sp>
        <p:nvSpPr>
          <p:cNvPr id="3" name="Rectangle 2">
            <a:extLst>
              <a:ext uri="{FF2B5EF4-FFF2-40B4-BE49-F238E27FC236}">
                <a16:creationId xmlns:a16="http://schemas.microsoft.com/office/drawing/2014/main" id="{25A6A6DE-888A-409D-AF54-62F88DBD19A2}"/>
              </a:ext>
            </a:extLst>
          </p:cNvPr>
          <p:cNvSpPr/>
          <p:nvPr/>
        </p:nvSpPr>
        <p:spPr>
          <a:xfrm>
            <a:off x="3624248" y="951604"/>
            <a:ext cx="7806171" cy="4839723"/>
          </a:xfrm>
          <a:prstGeom prst="rect">
            <a:avLst/>
          </a:prstGeom>
        </p:spPr>
        <p:txBody>
          <a:bodyPr wrap="square">
            <a:spAutoFit/>
          </a:bodyPr>
          <a:lstStyle/>
          <a:p>
            <a:pPr defTabSz="868131">
              <a:lnSpc>
                <a:spcPct val="115000"/>
              </a:lnSpc>
              <a:buClrTx/>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For most subjects, the exams will be 45 minutes long, plus an additional 5 minutes for uploading. Students will need to access the online testing system 30 minutes early to get set up.</a:t>
            </a:r>
          </a:p>
          <a:p>
            <a:pPr defTabSz="868131">
              <a:lnSpc>
                <a:spcPct val="115000"/>
              </a:lnSpc>
              <a:buClrTx/>
            </a:pPr>
            <a:endPar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Exams will not require any test booklet shipments, external proctors, or any additional workload for schools.</a:t>
            </a:r>
            <a:r>
              <a:rPr lang="en-US" sz="1709" b="1"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 </a:t>
            </a:r>
            <a:br>
              <a:rPr lang="en-US" sz="1709" b="1"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br>
            <a:r>
              <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 </a:t>
            </a:r>
            <a:r>
              <a:rPr lang="en-US" sz="1709" b="1"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 </a:t>
            </a:r>
            <a:endPar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endParaRPr>
          </a:p>
          <a:p>
            <a:pPr marL="325549" indent="-325549" defTabSz="868131" fontAlgn="base">
              <a:buClrTx/>
              <a:buFont typeface="Symbol" panose="05050102010706020507" pitchFamily="18" charset="2"/>
              <a:buChar char=""/>
            </a:pPr>
            <a:r>
              <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The exam content will only include topics and skills most AP teachers and students have already covered in class by early March.</a:t>
            </a:r>
            <a:br>
              <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br>
            <a:r>
              <a:rPr lang="en-US" sz="1709" b="1"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 </a:t>
            </a:r>
            <a:endPar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endParaRPr>
          </a:p>
          <a:p>
            <a:pPr marL="325549" indent="-325549" defTabSz="868131" fontAlgn="base">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Students will be able to take these streamlined exams on any device they have access to—computer, tablet, or smartphone. Taking a photo of handwritten work will also be an option.</a:t>
            </a:r>
          </a:p>
          <a:p>
            <a:pPr marL="325549" indent="-325549" defTabSz="868131" fontAlgn="base">
              <a:buClrTx/>
              <a:buFont typeface="Symbol" panose="05050102010706020507" pitchFamily="18" charset="2"/>
              <a:buChar char=""/>
            </a:pPr>
            <a:endPar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endParaRPr>
          </a:p>
          <a:p>
            <a:pPr marL="325549" indent="-325549" defTabSz="868131" fontAlgn="base">
              <a:buClrTx/>
              <a:buFont typeface="Symbol" panose="05050102010706020507" pitchFamily="18" charset="2"/>
              <a:buChar char=""/>
            </a:pPr>
            <a:r>
              <a:rPr lang="en-US" sz="1709" kern="1200" dirty="0">
                <a:solidFill>
                  <a:srgbClr val="1E1E1E"/>
                </a:solidFill>
                <a:latin typeface="Calibri" panose="020F0502020204030204" pitchFamily="34" charset="0"/>
                <a:ea typeface="Times New Roman" panose="02020603050405020304" pitchFamily="18" charset="0"/>
                <a:cs typeface="Calibri" panose="020F0502020204030204" pitchFamily="34" charset="0"/>
              </a:rPr>
              <a:t>Most exams will have one or two free-response questions, and each question will be timed separately. Students will need to write and submit their responses within the allotted time for each question.</a:t>
            </a:r>
          </a:p>
        </p:txBody>
      </p:sp>
    </p:spTree>
    <p:extLst>
      <p:ext uri="{BB962C8B-B14F-4D97-AF65-F5344CB8AC3E}">
        <p14:creationId xmlns:p14="http://schemas.microsoft.com/office/powerpoint/2010/main" val="997514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10ED-B1FE-4867-8205-CE2B295370CC}"/>
              </a:ext>
            </a:extLst>
          </p:cNvPr>
          <p:cNvSpPr>
            <a:spLocks noGrp="1"/>
          </p:cNvSpPr>
          <p:nvPr>
            <p:ph type="title"/>
          </p:nvPr>
        </p:nvSpPr>
        <p:spPr>
          <a:xfrm>
            <a:off x="356461" y="538434"/>
            <a:ext cx="2592546" cy="413170"/>
          </a:xfrm>
        </p:spPr>
        <p:txBody>
          <a:bodyPr/>
          <a:lstStyle/>
          <a:p>
            <a:r>
              <a:rPr lang="en-US" sz="2658" dirty="0"/>
              <a:t>2020 AP Exams</a:t>
            </a:r>
          </a:p>
        </p:txBody>
      </p:sp>
      <p:sp>
        <p:nvSpPr>
          <p:cNvPr id="5" name="Rectangle 4">
            <a:extLst>
              <a:ext uri="{FF2B5EF4-FFF2-40B4-BE49-F238E27FC236}">
                <a16:creationId xmlns:a16="http://schemas.microsoft.com/office/drawing/2014/main" id="{7F0BBAFE-6CCF-42B4-ADCD-380CC4514C20}"/>
              </a:ext>
            </a:extLst>
          </p:cNvPr>
          <p:cNvSpPr/>
          <p:nvPr/>
        </p:nvSpPr>
        <p:spPr>
          <a:xfrm>
            <a:off x="4382170" y="745018"/>
            <a:ext cx="7260444" cy="4965270"/>
          </a:xfrm>
          <a:prstGeom prst="rect">
            <a:avLst/>
          </a:prstGeom>
        </p:spPr>
        <p:txBody>
          <a:bodyPr wrap="square">
            <a:spAutoFit/>
          </a:bodyPr>
          <a:lstStyle/>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Certain courses–Art and Design: 2D; Art and Design: 3D; Computer Science Principles; Drawing; Research; and Seminar–will use portfolio submissions.</a:t>
            </a:r>
          </a:p>
          <a:p>
            <a:pPr defTabSz="868131">
              <a:lnSpc>
                <a:spcPct val="115000"/>
              </a:lnSpc>
              <a:buClrTx/>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Students taking world language and culture exams will complete two spoken tasks consistent with free-response questions 3 and 4 on the current AP Exam. </a:t>
            </a:r>
          </a:p>
          <a:p>
            <a:pPr marL="434066" lvl="1" algn="ctr" defTabSz="868131">
              <a:lnSpc>
                <a:spcPct val="115000"/>
              </a:lnSpc>
              <a:buClrTx/>
            </a:pPr>
            <a:r>
              <a:rPr lang="en-US" sz="1709" i="1" kern="1200" dirty="0">
                <a:solidFill>
                  <a:srgbClr val="1E1E1E"/>
                </a:solidFill>
                <a:latin typeface="Calibri" panose="020F0502020204030204" pitchFamily="34" charset="0"/>
                <a:ea typeface="Arial" panose="020B0604020202020204" pitchFamily="34" charset="0"/>
                <a:cs typeface="Calibri" panose="020F0502020204030204" pitchFamily="34" charset="0"/>
              </a:rPr>
              <a:t>Written responses will not be required for these exams. </a:t>
            </a:r>
          </a:p>
          <a:p>
            <a:pPr marL="271291" indent="-271291" defTabSz="868131">
              <a:lnSpc>
                <a:spcPct val="115000"/>
              </a:lnSpc>
              <a:buClrTx/>
              <a:buFont typeface="Arial" panose="020B0604020202020204" pitchFamily="34" charset="0"/>
              <a:buChar char="•"/>
            </a:pPr>
            <a:endParaRPr lang="en-US" sz="1709" i="1" kern="1200" dirty="0">
              <a:solidFill>
                <a:srgbClr val="009CD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No cancellation or unused fees will be assessed this year</a:t>
            </a:r>
          </a:p>
          <a:p>
            <a:pPr marL="705357" lvl="1" indent="-271291" defTabSz="868131">
              <a:lnSpc>
                <a:spcPct val="115000"/>
              </a:lnSpc>
              <a:buClrTx/>
              <a:buFont typeface="Arial" panose="020B0604020202020204" pitchFamily="34" charset="0"/>
              <a:buChar char="•"/>
            </a:pPr>
            <a:r>
              <a:rPr lang="en-US" sz="1329" kern="1200" dirty="0">
                <a:solidFill>
                  <a:srgbClr val="009CDE"/>
                </a:solidFill>
                <a:latin typeface="Calibri" panose="020F0502020204030204" pitchFamily="34" charset="0"/>
                <a:ea typeface="Arial" panose="020B0604020202020204" pitchFamily="34" charset="0"/>
                <a:cs typeface="Calibri" panose="020F0502020204030204" pitchFamily="34" charset="0"/>
              </a:rPr>
              <a:t>If a student does not take the exam on either testing date, it will be treated as an unused exam. In that way, students/families can “choose to cancel” their exam. The coordinator would not need to mark the exam as canceled or unused in AP Registration and Ordering – that will be done automatically, and as confirmed above, they will receive a list of those students after the make-up exam window</a:t>
            </a: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 </a:t>
            </a:r>
          </a:p>
          <a:p>
            <a:pPr defTabSz="868131">
              <a:lnSpc>
                <a:spcPct val="115000"/>
              </a:lnSpc>
              <a:buClrTx/>
            </a:pPr>
            <a:endParaRPr lang="en-US" sz="1709" i="1"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271291" indent="-271291" defTabSz="868131">
              <a:lnSpc>
                <a:spcPct val="115000"/>
              </a:lnSpc>
              <a:buClrTx/>
              <a:buFont typeface="Arial" panose="020B0604020202020204" pitchFamily="34" charset="0"/>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Instructional resources launched on 3/25/20--free remote learning resources. </a:t>
            </a: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https://www.youtube.com/user/advancedplacement</a:t>
            </a:r>
            <a:r>
              <a:rPr lang="en-US" sz="1709" kern="1200" dirty="0">
                <a:solidFill>
                  <a:srgbClr val="009CDE"/>
                </a:solidFill>
                <a:latin typeface="Calibri" panose="020F0502020204030204" pitchFamily="34" charset="0"/>
                <a:ea typeface="Arial" panose="020B0604020202020204" pitchFamily="34" charset="0"/>
                <a:cs typeface="Calibri" panose="020F0502020204030204" pitchFamily="34" charset="0"/>
              </a:rPr>
              <a:t> </a:t>
            </a:r>
            <a:endParaRPr lang="en-US" sz="1709" kern="1200" dirty="0">
              <a:solidFill>
                <a:srgbClr val="1E1E1E"/>
              </a:solidFill>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1959606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10ED-B1FE-4867-8205-CE2B295370CC}"/>
              </a:ext>
            </a:extLst>
          </p:cNvPr>
          <p:cNvSpPr>
            <a:spLocks noGrp="1"/>
          </p:cNvSpPr>
          <p:nvPr>
            <p:ph type="title"/>
          </p:nvPr>
        </p:nvSpPr>
        <p:spPr>
          <a:xfrm>
            <a:off x="356461" y="538434"/>
            <a:ext cx="2923276" cy="413170"/>
          </a:xfrm>
        </p:spPr>
        <p:txBody>
          <a:bodyPr/>
          <a:lstStyle/>
          <a:p>
            <a:r>
              <a:rPr lang="en-US" sz="2658" dirty="0"/>
              <a:t>2020 AP Exams</a:t>
            </a:r>
          </a:p>
        </p:txBody>
      </p:sp>
      <p:sp>
        <p:nvSpPr>
          <p:cNvPr id="5" name="Rectangle 4">
            <a:extLst>
              <a:ext uri="{FF2B5EF4-FFF2-40B4-BE49-F238E27FC236}">
                <a16:creationId xmlns:a16="http://schemas.microsoft.com/office/drawing/2014/main" id="{7F0BBAFE-6CCF-42B4-ADCD-380CC4514C20}"/>
              </a:ext>
            </a:extLst>
          </p:cNvPr>
          <p:cNvSpPr/>
          <p:nvPr/>
        </p:nvSpPr>
        <p:spPr>
          <a:xfrm>
            <a:off x="4023879" y="951603"/>
            <a:ext cx="7618736" cy="4592796"/>
          </a:xfrm>
          <a:prstGeom prst="rect">
            <a:avLst/>
          </a:prstGeom>
        </p:spPr>
        <p:txBody>
          <a:bodyPr wrap="square">
            <a:spAutoFit/>
          </a:bodyPr>
          <a:lstStyle/>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Exams will be given from </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May 11–22</a:t>
            </a: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 </a:t>
            </a:r>
          </a:p>
          <a:p>
            <a:pPr defTabSz="868131">
              <a:buClrTx/>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Make-up test dates will be available for each subject from </a:t>
            </a:r>
            <a:r>
              <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rPr>
              <a:t>June 1–5</a:t>
            </a: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a:t>
            </a:r>
          </a:p>
          <a:p>
            <a:pPr defTabSz="868131">
              <a:buClrTx/>
            </a:pPr>
            <a:endPar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325549" indent="-325549" defTabSz="868131">
              <a:buClrTx/>
              <a:buFont typeface="Symbol" panose="05050102010706020507" pitchFamily="18" charset="2"/>
              <a:buChar char=""/>
            </a:pPr>
            <a:r>
              <a:rPr lang="en-US" sz="1709" kern="1200" dirty="0">
                <a:solidFill>
                  <a:srgbClr val="C00000"/>
                </a:solidFill>
                <a:latin typeface="Calibri" panose="020F0502020204030204" pitchFamily="34" charset="0"/>
                <a:ea typeface="Calibri" panose="020F0502020204030204" pitchFamily="34" charset="0"/>
                <a:cs typeface="Calibri" panose="020F0502020204030204" pitchFamily="34" charset="0"/>
              </a:rPr>
              <a:t>It is recommended students test during the primary administrations from 5/11-22 to avoid testing conflicts and allow for a make-up if they are ill or have a technical issue.</a:t>
            </a:r>
          </a:p>
          <a:p>
            <a:pPr defTabSz="868131">
              <a:buClrTx/>
            </a:pPr>
            <a:endParaRPr lang="en-US" sz="1709"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759615" lvl="1" indent="-325549" defTabSz="868131">
              <a:buClrTx/>
              <a:buFont typeface="Symbol" panose="05050102010706020507" pitchFamily="18" charset="2"/>
              <a:buChar char=""/>
            </a:pPr>
            <a:r>
              <a:rPr lang="en-US" sz="1329" kern="1200" dirty="0">
                <a:solidFill>
                  <a:srgbClr val="009CDE"/>
                </a:solidFill>
                <a:latin typeface="Calibri" panose="020F0502020204030204" pitchFamily="34" charset="0"/>
                <a:ea typeface="Calibri" panose="020F0502020204030204" pitchFamily="34" charset="0"/>
                <a:cs typeface="Calibri" panose="020F0502020204030204" pitchFamily="34" charset="0"/>
              </a:rPr>
              <a:t>Students that have technology issues while taking their online AP Exam in the Primary Exam window, May 11 – 22, will need to complete an incident report in order to get access to testing in the Make-up Exam window. The APC or AP Teacher will not be able to complete the incident report for the student.</a:t>
            </a:r>
          </a:p>
          <a:p>
            <a:pPr defTabSz="868131">
              <a:buClrTx/>
            </a:pPr>
            <a:endParaRPr lang="en-US" sz="1709" kern="1200" dirty="0">
              <a:solidFill>
                <a:srgbClr val="1E1E1E"/>
              </a:solidFill>
              <a:latin typeface="Calibri" panose="020F0502020204030204" pitchFamily="34" charset="0"/>
              <a:ea typeface="Calibri" panose="020F0502020204030204" pitchFamily="34" charset="0"/>
              <a:cs typeface="Calibri" panose="020F0502020204030204" pitchFamily="34" charset="0"/>
            </a:endParaRPr>
          </a:p>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Arial" panose="020B0604020202020204" pitchFamily="34" charset="0"/>
                <a:cs typeface="Calibri" panose="020F0502020204030204" pitchFamily="34" charset="0"/>
              </a:rPr>
              <a:t>Each subject’s exam will be taken on the same day at the same time, worldwide. </a:t>
            </a:r>
            <a:endParaRPr lang="en-US" sz="1709" b="1" kern="1200" dirty="0">
              <a:solidFill>
                <a:srgbClr val="1E1E1E"/>
              </a:solidFill>
              <a:latin typeface="Calibri" panose="020F0502020204030204" pitchFamily="34" charset="0"/>
              <a:ea typeface="Arial" panose="020B0604020202020204" pitchFamily="34" charset="0"/>
              <a:cs typeface="Calibri" panose="020F0502020204030204" pitchFamily="34" charset="0"/>
            </a:endParaRPr>
          </a:p>
          <a:p>
            <a:pPr marL="325549" indent="-325549" defTabSz="868131">
              <a:buClrTx/>
              <a:buFont typeface="Symbol" panose="05050102010706020507" pitchFamily="18" charset="2"/>
              <a:buChar char=""/>
            </a:pPr>
            <a:endParaRPr lang="en-US" sz="1709" kern="1200" dirty="0">
              <a:solidFill>
                <a:srgbClr val="1E1E1E"/>
              </a:solidFill>
              <a:latin typeface="Calibri" panose="020F0502020204030204" pitchFamily="34" charset="0"/>
              <a:ea typeface="Calibri" panose="020F0502020204030204" pitchFamily="34" charset="0"/>
              <a:cs typeface="Calibri" panose="020F0502020204030204" pitchFamily="34" charset="0"/>
            </a:endParaRPr>
          </a:p>
          <a:p>
            <a:pPr marL="325549" indent="-325549" defTabSz="868131">
              <a:buClrTx/>
              <a:buFont typeface="Symbol" panose="05050102010706020507" pitchFamily="18" charset="2"/>
              <a:buChar char=""/>
            </a:pPr>
            <a:r>
              <a:rPr lang="en-US" sz="1709" kern="1200" dirty="0">
                <a:solidFill>
                  <a:srgbClr val="1E1E1E"/>
                </a:solidFill>
                <a:latin typeface="Calibri" panose="020F0502020204030204" pitchFamily="34" charset="0"/>
                <a:ea typeface="Calibri" panose="020F0502020204030204" pitchFamily="34" charset="0"/>
                <a:cs typeface="Calibri" panose="020F0502020204030204" pitchFamily="34" charset="0"/>
              </a:rPr>
              <a:t>Exam schedule and course-specific information: </a:t>
            </a:r>
            <a:r>
              <a:rPr lang="en-US" sz="1709" kern="1200" dirty="0">
                <a:solidFill>
                  <a:srgbClr val="009CD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https://apcoronavirusupdates.collegeboard.org/educators/taking-the-exams/ap-exam-schedule#courseSpecific</a:t>
            </a:r>
            <a:r>
              <a:rPr lang="en-US" sz="1709" kern="1200" dirty="0">
                <a:solidFill>
                  <a:srgbClr val="009CDE"/>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948641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4515</Words>
  <Application>Microsoft Office PowerPoint</Application>
  <PresentationFormat>Widescreen</PresentationFormat>
  <Paragraphs>614</Paragraphs>
  <Slides>57</Slides>
  <Notes>55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57</vt:i4>
      </vt:variant>
    </vt:vector>
  </HeadingPairs>
  <TitlesOfParts>
    <vt:vector size="73" baseType="lpstr">
      <vt:lpstr>Symbol</vt:lpstr>
      <vt:lpstr>inherit</vt:lpstr>
      <vt:lpstr>Marlett</vt:lpstr>
      <vt:lpstr>Verdana</vt:lpstr>
      <vt:lpstr>Roboto</vt:lpstr>
      <vt:lpstr>Arial Black</vt:lpstr>
      <vt:lpstr>Calibri</vt:lpstr>
      <vt:lpstr>Comic Sans MS</vt:lpstr>
      <vt:lpstr>Quintessential</vt:lpstr>
      <vt:lpstr>Roboto Slab</vt:lpstr>
      <vt:lpstr>Times New Roman</vt:lpstr>
      <vt:lpstr>Wingdings</vt:lpstr>
      <vt:lpstr>Arial</vt:lpstr>
      <vt:lpstr>Office Theme</vt:lpstr>
      <vt:lpstr>29_Office Theme</vt:lpstr>
      <vt:lpstr>CB-K12</vt:lpstr>
      <vt:lpstr>PowerPoint Presentation</vt:lpstr>
      <vt:lpstr>PowerPoint Presentation</vt:lpstr>
      <vt:lpstr>PowerPoint Presentation</vt:lpstr>
      <vt:lpstr>PowerPoint Presentation</vt:lpstr>
      <vt:lpstr>2020 AP Exam Updates</vt:lpstr>
      <vt:lpstr>Agenda  Recap AP Updates– College Board  2020 SAT Updates (April 14th Announcements) – College Board  </vt:lpstr>
      <vt:lpstr>2020 AP Exams</vt:lpstr>
      <vt:lpstr>2020 AP Exams</vt:lpstr>
      <vt:lpstr>2020 AP Exams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Board 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of California Updates </vt:lpstr>
      <vt:lpstr>University of California Updates </vt:lpstr>
      <vt:lpstr>The California State University </vt:lpstr>
      <vt:lpstr>The California State University </vt:lpstr>
      <vt:lpstr>The California State University </vt:lpstr>
      <vt:lpstr>The California State University </vt:lpstr>
      <vt:lpstr>Additional Support Sites </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Cifuentes</dc:creator>
  <cp:lastModifiedBy>Catalina Cifuentes</cp:lastModifiedBy>
  <cp:revision>19</cp:revision>
  <dcterms:modified xsi:type="dcterms:W3CDTF">2020-04-16T19:31:04Z</dcterms:modified>
</cp:coreProperties>
</file>