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 id="2147483674" r:id="rId3"/>
  </p:sldMasterIdLst>
  <p:notesMasterIdLst>
    <p:notesMasterId r:id="rId28"/>
  </p:notesMasterIdLst>
  <p:sldIdLst>
    <p:sldId id="272" r:id="rId4"/>
    <p:sldId id="273" r:id="rId5"/>
    <p:sldId id="274" r:id="rId6"/>
    <p:sldId id="275"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6" r:id="rId24"/>
    <p:sldId id="277" r:id="rId25"/>
    <p:sldId id="278" r:id="rId26"/>
    <p:sldId id="279" r:id="rId27"/>
  </p:sldIdLst>
  <p:sldSz cx="9144000" cy="5143500" type="screen16x9"/>
  <p:notesSz cx="6858000" cy="9144000"/>
  <p:embeddedFontLst>
    <p:embeddedFont>
      <p:font typeface="Playfair Display" panose="020B0604020202020204" charset="0"/>
      <p:regular r:id="rId29"/>
      <p:bold r:id="rId30"/>
      <p:italic r:id="rId31"/>
      <p:boldItalic r:id="rId32"/>
    </p:embeddedFont>
    <p:embeddedFont>
      <p:font typeface="Oswald" panose="020B0604020202020204" charset="0"/>
      <p:regular r:id="rId33"/>
      <p:bold r:id="rId34"/>
    </p:embeddedFont>
    <p:embeddedFont>
      <p:font typeface="Barlow" panose="020B0604020202020204" charset="0"/>
      <p:regular r:id="rId35"/>
      <p:bold r:id="rId36"/>
      <p:italic r:id="rId37"/>
      <p:boldItalic r:id="rId38"/>
    </p:embeddedFont>
    <p:embeddedFont>
      <p:font typeface="Varela Round" panose="020B0604020202020204" charset="-79"/>
      <p:regular r:id="rId39"/>
    </p:embeddedFont>
    <p:embeddedFont>
      <p:font typeface="Righteous" panose="020B0604020202020204" charset="0"/>
      <p:regular r:id="rId40"/>
    </p:embeddedFont>
    <p:embeddedFont>
      <p:font typeface="Roboto Slab" panose="020B0604020202020204" charset="0"/>
      <p:regular r:id="rId41"/>
      <p:bold r:id="rId42"/>
    </p:embeddedFont>
    <p:embeddedFont>
      <p:font typeface="Lobster" panose="020B0604020202020204" charset="0"/>
      <p:regular r:id="rId43"/>
    </p:embeddedFont>
    <p:embeddedFont>
      <p:font typeface="Footlight MT Light" panose="0204060206030A020304" pitchFamily="18" charset="0"/>
      <p:regular r:id="rId44"/>
    </p:embeddedFont>
    <p:embeddedFont>
      <p:font typeface="Barlow Light" panose="020B0604020202020204" charset="0"/>
      <p:regular r:id="rId45"/>
      <p:bold r:id="rId46"/>
      <p:italic r:id="rId47"/>
      <p:boldItalic r:id="rId48"/>
    </p:embeddedFont>
    <p:embeddedFont>
      <p:font typeface="Calibri Light" panose="020F0302020204030204" pitchFamily="34" charset="0"/>
      <p:regular r:id="rId49"/>
      <p:italic r:id="rId50"/>
    </p:embeddedFont>
    <p:embeddedFont>
      <p:font typeface="Roboto" panose="020B0604020202020204" charset="0"/>
      <p:regular r:id="rId51"/>
      <p:bold r:id="rId52"/>
      <p:italic r:id="rId53"/>
      <p:boldItalic r:id="rId54"/>
    </p:embeddedFont>
    <p:embeddedFont>
      <p:font typeface="Montserrat"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E573DD-F4EE-4AA9-BB6C-4CA7386516A6}">
  <a:tblStyle styleId="{7EE573DD-F4EE-4AA9-BB6C-4CA7386516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96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20" Type="http://schemas.openxmlformats.org/officeDocument/2006/relationships/slide" Target="slides/slide17.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0cd7b43b8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0cd7b43b8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0cd7b43b8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0cd7b43b8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f9b3ffbbd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f9b3ffbbd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5685779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5685779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0cd7b43b8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0cd7b43b8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3ecbe625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3ecbe625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3ecbe6257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3ecbe6257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3ecbe6257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3ecbe6257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20724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849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3ecbe62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3ecbe62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9485d855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9485d855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0cd7b43b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0cd7b43b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Nicohl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cd7b43b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cd7b43b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0cd7b43b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0cd7b43b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Nicohl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0cd7b43b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0cd7b43b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0cd7b43b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0cd7b43b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Dwight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0cd7b43b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0cd7b43b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4"/>
        <p:cNvGrpSpPr/>
        <p:nvPr/>
      </p:nvGrpSpPr>
      <p:grpSpPr>
        <a:xfrm>
          <a:off x="0" y="0"/>
          <a:ext cx="0" cy="0"/>
          <a:chOff x="0" y="0"/>
          <a:chExt cx="0" cy="0"/>
        </a:xfrm>
      </p:grpSpPr>
      <p:sp>
        <p:nvSpPr>
          <p:cNvPr id="55" name="Google Shape;55;p13"/>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8" name="Google Shape;58;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9" name="Google Shape;59;p1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_2">
    <p:spTree>
      <p:nvGrpSpPr>
        <p:cNvPr id="1" name="Shape 60"/>
        <p:cNvGrpSpPr/>
        <p:nvPr/>
      </p:nvGrpSpPr>
      <p:grpSpPr>
        <a:xfrm>
          <a:off x="0" y="0"/>
          <a:ext cx="0" cy="0"/>
          <a:chOff x="0" y="0"/>
          <a:chExt cx="0" cy="0"/>
        </a:xfrm>
      </p:grpSpPr>
      <p:sp>
        <p:nvSpPr>
          <p:cNvPr id="61" name="Google Shape;61;p14"/>
          <p:cNvSpPr/>
          <p:nvPr/>
        </p:nvSpPr>
        <p:spPr>
          <a:xfrm>
            <a:off x="407150" y="407075"/>
            <a:ext cx="8329800" cy="4329300"/>
          </a:xfrm>
          <a:prstGeom prst="rect">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14"/>
          <p:cNvGrpSpPr/>
          <p:nvPr/>
        </p:nvGrpSpPr>
        <p:grpSpPr>
          <a:xfrm>
            <a:off x="3001075" y="4182123"/>
            <a:ext cx="508851" cy="478711"/>
            <a:chOff x="5972700" y="2330200"/>
            <a:chExt cx="411625" cy="387275"/>
          </a:xfrm>
        </p:grpSpPr>
        <p:sp>
          <p:nvSpPr>
            <p:cNvPr id="74" name="Google Shape;74;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14"/>
          <p:cNvGrpSpPr/>
          <p:nvPr/>
        </p:nvGrpSpPr>
        <p:grpSpPr>
          <a:xfrm>
            <a:off x="5861768" y="506559"/>
            <a:ext cx="524975" cy="832145"/>
            <a:chOff x="6718575" y="2318625"/>
            <a:chExt cx="256950" cy="407375"/>
          </a:xfrm>
        </p:grpSpPr>
        <p:sp>
          <p:nvSpPr>
            <p:cNvPr id="77" name="Google Shape;77;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8" name="Google Shape;78;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 name="Google Shape;79;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0" name="Google Shape;80;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1" name="Google Shape;81;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2" name="Google Shape;82;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3" name="Google Shape;83;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4" name="Google Shape;84;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85" name="Google Shape;85;p14"/>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BDC7"/>
              </a:buClr>
              <a:buSzPts val="3000"/>
              <a:buNone/>
              <a:defRPr sz="3000">
                <a:solidFill>
                  <a:srgbClr val="02BDC7"/>
                </a:solidFill>
              </a:defRPr>
            </a:lvl1pPr>
            <a:lvl2pPr lvl="1" algn="ctr" rtl="0">
              <a:spcBef>
                <a:spcPts val="0"/>
              </a:spcBef>
              <a:spcAft>
                <a:spcPts val="0"/>
              </a:spcAft>
              <a:buClr>
                <a:srgbClr val="02BDC7"/>
              </a:buClr>
              <a:buSzPts val="3000"/>
              <a:buNone/>
              <a:defRPr sz="3000">
                <a:solidFill>
                  <a:srgbClr val="02BDC7"/>
                </a:solidFill>
              </a:defRPr>
            </a:lvl2pPr>
            <a:lvl3pPr lvl="2" algn="ctr" rtl="0">
              <a:spcBef>
                <a:spcPts val="0"/>
              </a:spcBef>
              <a:spcAft>
                <a:spcPts val="0"/>
              </a:spcAft>
              <a:buClr>
                <a:srgbClr val="02BDC7"/>
              </a:buClr>
              <a:buSzPts val="3000"/>
              <a:buNone/>
              <a:defRPr sz="3000">
                <a:solidFill>
                  <a:srgbClr val="02BDC7"/>
                </a:solidFill>
              </a:defRPr>
            </a:lvl3pPr>
            <a:lvl4pPr lvl="3" algn="ctr" rtl="0">
              <a:spcBef>
                <a:spcPts val="0"/>
              </a:spcBef>
              <a:spcAft>
                <a:spcPts val="0"/>
              </a:spcAft>
              <a:buClr>
                <a:srgbClr val="02BDC7"/>
              </a:buClr>
              <a:buSzPts val="3000"/>
              <a:buNone/>
              <a:defRPr sz="3000">
                <a:solidFill>
                  <a:srgbClr val="02BDC7"/>
                </a:solidFill>
              </a:defRPr>
            </a:lvl4pPr>
            <a:lvl5pPr lvl="4" algn="ctr" rtl="0">
              <a:spcBef>
                <a:spcPts val="0"/>
              </a:spcBef>
              <a:spcAft>
                <a:spcPts val="0"/>
              </a:spcAft>
              <a:buClr>
                <a:srgbClr val="02BDC7"/>
              </a:buClr>
              <a:buSzPts val="3000"/>
              <a:buNone/>
              <a:defRPr sz="3000">
                <a:solidFill>
                  <a:srgbClr val="02BDC7"/>
                </a:solidFill>
              </a:defRPr>
            </a:lvl5pPr>
            <a:lvl6pPr lvl="5" algn="ctr" rtl="0">
              <a:spcBef>
                <a:spcPts val="0"/>
              </a:spcBef>
              <a:spcAft>
                <a:spcPts val="0"/>
              </a:spcAft>
              <a:buClr>
                <a:srgbClr val="02BDC7"/>
              </a:buClr>
              <a:buSzPts val="3000"/>
              <a:buNone/>
              <a:defRPr sz="3000">
                <a:solidFill>
                  <a:srgbClr val="02BDC7"/>
                </a:solidFill>
              </a:defRPr>
            </a:lvl6pPr>
            <a:lvl7pPr lvl="6" algn="ctr" rtl="0">
              <a:spcBef>
                <a:spcPts val="0"/>
              </a:spcBef>
              <a:spcAft>
                <a:spcPts val="0"/>
              </a:spcAft>
              <a:buClr>
                <a:srgbClr val="02BDC7"/>
              </a:buClr>
              <a:buSzPts val="3000"/>
              <a:buNone/>
              <a:defRPr sz="3000">
                <a:solidFill>
                  <a:srgbClr val="02BDC7"/>
                </a:solidFill>
              </a:defRPr>
            </a:lvl7pPr>
            <a:lvl8pPr lvl="7" algn="ctr" rtl="0">
              <a:spcBef>
                <a:spcPts val="0"/>
              </a:spcBef>
              <a:spcAft>
                <a:spcPts val="0"/>
              </a:spcAft>
              <a:buClr>
                <a:srgbClr val="02BDC7"/>
              </a:buClr>
              <a:buSzPts val="3000"/>
              <a:buNone/>
              <a:defRPr sz="3000">
                <a:solidFill>
                  <a:srgbClr val="02BDC7"/>
                </a:solidFill>
              </a:defRPr>
            </a:lvl8pPr>
            <a:lvl9pPr lvl="8" algn="ctr" rtl="0">
              <a:spcBef>
                <a:spcPts val="0"/>
              </a:spcBef>
              <a:spcAft>
                <a:spcPts val="0"/>
              </a:spcAft>
              <a:buClr>
                <a:srgbClr val="02BDC7"/>
              </a:buClr>
              <a:buSzPts val="3000"/>
              <a:buNone/>
              <a:defRPr sz="3000">
                <a:solidFill>
                  <a:srgbClr val="02BDC7"/>
                </a:solidFill>
              </a:defRPr>
            </a:lvl9pPr>
          </a:lstStyle>
          <a:p>
            <a:endParaRPr/>
          </a:p>
        </p:txBody>
      </p:sp>
      <p:sp>
        <p:nvSpPr>
          <p:cNvPr id="89" name="Google Shape;89;p14"/>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B600"/>
              </a:buClr>
              <a:buSzPts val="1800"/>
              <a:buNone/>
              <a:defRPr>
                <a:solidFill>
                  <a:srgbClr val="FFB600"/>
                </a:solidFill>
              </a:defRPr>
            </a:lvl1pPr>
            <a:lvl2pPr lvl="1" algn="ctr" rtl="0">
              <a:spcBef>
                <a:spcPts val="1600"/>
              </a:spcBef>
              <a:spcAft>
                <a:spcPts val="0"/>
              </a:spcAft>
              <a:buClr>
                <a:srgbClr val="FFB600"/>
              </a:buClr>
              <a:buSzPts val="3000"/>
              <a:buNone/>
              <a:defRPr sz="3000">
                <a:solidFill>
                  <a:srgbClr val="FFB600"/>
                </a:solidFill>
              </a:defRPr>
            </a:lvl2pPr>
            <a:lvl3pPr lvl="2" algn="ctr" rtl="0">
              <a:spcBef>
                <a:spcPts val="1600"/>
              </a:spcBef>
              <a:spcAft>
                <a:spcPts val="0"/>
              </a:spcAft>
              <a:buClr>
                <a:srgbClr val="FFB600"/>
              </a:buClr>
              <a:buSzPts val="3000"/>
              <a:buNone/>
              <a:defRPr sz="3000">
                <a:solidFill>
                  <a:srgbClr val="FFB600"/>
                </a:solidFill>
              </a:defRPr>
            </a:lvl3pPr>
            <a:lvl4pPr lvl="3" algn="ctr" rtl="0">
              <a:spcBef>
                <a:spcPts val="1600"/>
              </a:spcBef>
              <a:spcAft>
                <a:spcPts val="0"/>
              </a:spcAft>
              <a:buClr>
                <a:srgbClr val="FFB600"/>
              </a:buClr>
              <a:buSzPts val="3000"/>
              <a:buNone/>
              <a:defRPr sz="3000">
                <a:solidFill>
                  <a:srgbClr val="FFB600"/>
                </a:solidFill>
              </a:defRPr>
            </a:lvl4pPr>
            <a:lvl5pPr lvl="4" algn="ctr" rtl="0">
              <a:spcBef>
                <a:spcPts val="1600"/>
              </a:spcBef>
              <a:spcAft>
                <a:spcPts val="0"/>
              </a:spcAft>
              <a:buClr>
                <a:srgbClr val="FFB600"/>
              </a:buClr>
              <a:buSzPts val="3000"/>
              <a:buNone/>
              <a:defRPr sz="3000">
                <a:solidFill>
                  <a:srgbClr val="FFB600"/>
                </a:solidFill>
              </a:defRPr>
            </a:lvl5pPr>
            <a:lvl6pPr lvl="5" algn="ctr" rtl="0">
              <a:spcBef>
                <a:spcPts val="1600"/>
              </a:spcBef>
              <a:spcAft>
                <a:spcPts val="0"/>
              </a:spcAft>
              <a:buClr>
                <a:srgbClr val="FFB600"/>
              </a:buClr>
              <a:buSzPts val="3000"/>
              <a:buNone/>
              <a:defRPr sz="3000">
                <a:solidFill>
                  <a:srgbClr val="FFB600"/>
                </a:solidFill>
              </a:defRPr>
            </a:lvl6pPr>
            <a:lvl7pPr lvl="6" algn="ctr" rtl="0">
              <a:spcBef>
                <a:spcPts val="1600"/>
              </a:spcBef>
              <a:spcAft>
                <a:spcPts val="0"/>
              </a:spcAft>
              <a:buClr>
                <a:srgbClr val="FFB600"/>
              </a:buClr>
              <a:buSzPts val="3000"/>
              <a:buNone/>
              <a:defRPr sz="3000">
                <a:solidFill>
                  <a:srgbClr val="FFB600"/>
                </a:solidFill>
              </a:defRPr>
            </a:lvl7pPr>
            <a:lvl8pPr lvl="7" algn="ctr" rtl="0">
              <a:spcBef>
                <a:spcPts val="1600"/>
              </a:spcBef>
              <a:spcAft>
                <a:spcPts val="0"/>
              </a:spcAft>
              <a:buClr>
                <a:srgbClr val="FFB600"/>
              </a:buClr>
              <a:buSzPts val="3000"/>
              <a:buNone/>
              <a:defRPr sz="3000">
                <a:solidFill>
                  <a:srgbClr val="FFB600"/>
                </a:solidFill>
              </a:defRPr>
            </a:lvl8pPr>
            <a:lvl9pPr lvl="8" algn="ctr" rtl="0">
              <a:spcBef>
                <a:spcPts val="1600"/>
              </a:spcBef>
              <a:spcAft>
                <a:spcPts val="1600"/>
              </a:spcAft>
              <a:buClr>
                <a:srgbClr val="FFB600"/>
              </a:buClr>
              <a:buSzPts val="3000"/>
              <a:buNone/>
              <a:defRPr sz="3000">
                <a:solidFill>
                  <a:srgbClr val="FFB6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458622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4671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1461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45165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660662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782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442143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5539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78604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72935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0668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69272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5482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131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961178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34860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28560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31129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877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680786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29772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3949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slow" p14:dur="1500">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4/21/2020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5183782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4/21/2020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7773295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XfLRh4GCAdJLO0cLMZRxh5JiYVCOmDI6L9yz_f1iPD4/edit?usp=sharin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google.com/docs/abou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presentation/d/1wVYKCkWAEAGZvQ1rFfady_X593AFyLpaXTw7UPFwfrE/edit?usp=sharing"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google.com/slides/about/" TargetMode="External"/><Relationship Id="rId5" Type="http://schemas.openxmlformats.org/officeDocument/2006/relationships/image" Target="../media/image17.png"/><Relationship Id="rId4" Type="http://schemas.openxmlformats.org/officeDocument/2006/relationships/hyperlink" Target="https://www.youtube.com/watch?v=-Eg1lHyrwM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oo.gl/forms/Eq0UeCU5wSk33DDb2" TargetMode="External"/><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www.youtube.com/watch?v=fXQDFhKFuTU" TargetMode="External"/><Relationship Id="rId5" Type="http://schemas.openxmlformats.org/officeDocument/2006/relationships/image" Target="../media/image18.png"/><Relationship Id="rId4" Type="http://schemas.openxmlformats.org/officeDocument/2006/relationships/hyperlink" Target="https://www.google.com/forms/abou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Yc19FrSCvqqOrEMenwzxYPl63-exy3uJgcOueOs2Krk/edit?usp=sharing"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s://www.google.com/sheets/abou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angelacleveland.com/presentations" TargetMode="External"/><Relationship Id="rId5" Type="http://schemas.openxmlformats.org/officeDocument/2006/relationships/hyperlink" Target="https://docs.google.com/spreadsheets/d/142Cf6lsau6_YY7Lne8cE-4HeccmplPCB46kIeJGSBJQ/copy"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shakeuplearning.com/blog/force-users-to-make-a-copy-of-a-google-doc/"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hyperlink" Target="https://docs.google.com/spreadsheets/d/1YGdhPCuP5GndT4nKTiV7OyTCPWZ3Eb-gXw1YHLRfljg/edit#gid=1430141244" TargetMode="External"/><Relationship Id="rId3" Type="http://schemas.openxmlformats.org/officeDocument/2006/relationships/hyperlink" Target="https://chrome.google.com/webstore/detail/doc-to-form/paadgjaehgkbopbjfaomaophiphlmalh?hl=en-GB" TargetMode="External"/><Relationship Id="rId7" Type="http://schemas.openxmlformats.org/officeDocument/2006/relationships/hyperlink" Target="https://chrome.google.com/webstore/detail/yet-another-mail-merge/mgmgmhkohaenhokbdnlpcljckbhpbmef?hl=en"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gsuite.google.com/marketplace/app/split_names/1072896854591" TargetMode="External"/><Relationship Id="rId11" Type="http://schemas.openxmlformats.org/officeDocument/2006/relationships/image" Target="../media/image25.jpg"/><Relationship Id="rId5" Type="http://schemas.openxmlformats.org/officeDocument/2006/relationships/hyperlink" Target="https://automate.io/blog/google-sheets-add-ons/" TargetMode="External"/><Relationship Id="rId10" Type="http://schemas.openxmlformats.org/officeDocument/2006/relationships/hyperlink" Target="http://www.youtube.com/watch?v=TOHZzcPwU4E" TargetMode="External"/><Relationship Id="rId4" Type="http://schemas.openxmlformats.org/officeDocument/2006/relationships/hyperlink" Target="https://gsuite.google.com/marketplace/app/ez_query/388117003720"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support.google.com/edu/classroom/?hl=en#topic=6020277" TargetMode="External"/><Relationship Id="rId7" Type="http://schemas.openxmlformats.org/officeDocument/2006/relationships/hyperlink" Target="http://www.youtube.com/watch?v=0DCOe9v9Cu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classroom.google.com/u/0/c/NTczMjk0NzY5NFpa"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9.png"/><Relationship Id="rId7" Type="http://schemas.openxmlformats.org/officeDocument/2006/relationships/hyperlink" Target="http://www.youtube.com/watch?v=0Vga7mfIK6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hyperlink" Target="http://drive.google.com/file/d/1KbZo9aQR7QYveQPqeBMZq37MV2hMbGmX/view"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lideapps.co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hyperlink" Target="http://www.youtube.com/watch?v=BzwN6RJps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www.bit.ly/webbcatech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www.instagram.com/techlovingschoolcounselor" TargetMode="External"/><Relationship Id="rId5" Type="http://schemas.openxmlformats.org/officeDocument/2006/relationships/hyperlink" Target="http://www.twitter.com/CounselorPCE" TargetMode="External"/><Relationship Id="rId4" Type="http://schemas.openxmlformats.org/officeDocument/2006/relationships/hyperlink" Target="mailto:nwebb@henry.k12.ga.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8.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2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24.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2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bit.ly/webbcatech2"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nwebb@henry.k12.ga.u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instagram.com/techlovingschoolcounselor" TargetMode="External"/><Relationship Id="rId4" Type="http://schemas.openxmlformats.org/officeDocument/2006/relationships/hyperlink" Target="http://www.twitter.com/CounselorPC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more.com/nesh5"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forms.gle/irK7txRzMCSCi3uv8"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drive/"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6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74000" y="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Docs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47" name="Google Shape;147;p20"/>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48" name="Google Shape;148;p20"/>
          <p:cNvSpPr txBox="1">
            <a:spLocks noGrp="1"/>
          </p:cNvSpPr>
          <p:nvPr>
            <p:ph type="subTitle" idx="1"/>
          </p:nvPr>
        </p:nvSpPr>
        <p:spPr>
          <a:xfrm>
            <a:off x="74100" y="421775"/>
            <a:ext cx="4416000" cy="4721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Word</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 Docs brings your documents to life with smart editing and styling tools to help you easily format text and paragraphs. Choose from hundreds of fonts, add links, images, and drawings. </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and COLLABORATE your documents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Everyone can work together on the same document at the same time.</a:t>
            </a:r>
            <a:endParaRPr sz="1800">
              <a:latin typeface="Righteous"/>
              <a:ea typeface="Righteous"/>
              <a:cs typeface="Righteous"/>
              <a:sym typeface="Righteous"/>
            </a:endParaRPr>
          </a:p>
        </p:txBody>
      </p:sp>
      <p:sp>
        <p:nvSpPr>
          <p:cNvPr id="149" name="Google Shape;149;p20"/>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rgbClr val="000000"/>
                </a:solidFill>
                <a:latin typeface="Righteous"/>
                <a:ea typeface="Righteous"/>
                <a:cs typeface="Righteous"/>
                <a:sym typeface="Righteous"/>
                <a:hlinkClick r:id="rId3"/>
              </a:rPr>
              <a:t>Docs Example</a:t>
            </a:r>
            <a:endParaRPr sz="2400">
              <a:solidFill>
                <a:srgbClr val="000000"/>
              </a:solidFill>
              <a:latin typeface="Righteous"/>
              <a:ea typeface="Righteous"/>
              <a:cs typeface="Righteous"/>
              <a:sym typeface="Righteous"/>
            </a:endParaRPr>
          </a:p>
        </p:txBody>
      </p:sp>
      <p:sp>
        <p:nvSpPr>
          <p:cNvPr id="150" name="Google Shape;150;p20"/>
          <p:cNvSpPr txBox="1">
            <a:spLocks noGrp="1"/>
          </p:cNvSpPr>
          <p:nvPr>
            <p:ph type="subTitle" idx="1"/>
          </p:nvPr>
        </p:nvSpPr>
        <p:spPr>
          <a:xfrm>
            <a:off x="4637675" y="2163750"/>
            <a:ext cx="4416000" cy="527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rgbClr val="000000"/>
                </a:solidFill>
                <a:latin typeface="Righteous"/>
                <a:ea typeface="Righteous"/>
                <a:cs typeface="Righteous"/>
                <a:sym typeface="Righteous"/>
                <a:hlinkClick r:id="rId4"/>
              </a:rPr>
              <a:t>https://www.google.com/docs/about/</a:t>
            </a:r>
            <a:endParaRPr sz="1800">
              <a:solidFill>
                <a:srgbClr val="000000"/>
              </a:solidFill>
              <a:latin typeface="Righteous"/>
              <a:ea typeface="Righteous"/>
              <a:cs typeface="Righteous"/>
              <a:sym typeface="Righteous"/>
            </a:endParaRPr>
          </a:p>
        </p:txBody>
      </p:sp>
      <p:pic>
        <p:nvPicPr>
          <p:cNvPr id="151" name="Google Shape;151;p20"/>
          <p:cNvPicPr preferRelativeResize="0"/>
          <p:nvPr/>
        </p:nvPicPr>
        <p:blipFill>
          <a:blip r:embed="rId5">
            <a:alphaModFix/>
          </a:blip>
          <a:stretch>
            <a:fillRect/>
          </a:stretch>
        </p:blipFill>
        <p:spPr>
          <a:xfrm>
            <a:off x="6166825" y="293850"/>
            <a:ext cx="1449300" cy="1449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90800" y="172425"/>
            <a:ext cx="44160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Slides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57" name="Google Shape;157;p21"/>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58" name="Google Shape;158;p21"/>
          <p:cNvSpPr txBox="1">
            <a:spLocks noGrp="1"/>
          </p:cNvSpPr>
          <p:nvPr>
            <p:ph type="subTitle" idx="1"/>
          </p:nvPr>
        </p:nvSpPr>
        <p:spPr>
          <a:xfrm>
            <a:off x="0" y="515000"/>
            <a:ext cx="4416000" cy="4388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PowerPoint</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 variety of presentation themes, hundreds of fonts, embedded video, animations, and more.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&amp; COLLABORATE your presentations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Use for professional development presentations, core curriculum presentations, student created assignments</a:t>
            </a:r>
            <a:endParaRPr sz="1800">
              <a:latin typeface="Righteous"/>
              <a:ea typeface="Righteous"/>
              <a:cs typeface="Righteous"/>
              <a:sym typeface="Righteous"/>
            </a:endParaRPr>
          </a:p>
        </p:txBody>
      </p:sp>
      <p:sp>
        <p:nvSpPr>
          <p:cNvPr id="159" name="Google Shape;159;p21"/>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Slide Presentation Example</a:t>
            </a:r>
            <a:endParaRPr sz="2400">
              <a:latin typeface="Righteous"/>
              <a:ea typeface="Righteous"/>
              <a:cs typeface="Righteous"/>
              <a:sym typeface="Righteous"/>
            </a:endParaRPr>
          </a:p>
        </p:txBody>
      </p:sp>
      <p:pic>
        <p:nvPicPr>
          <p:cNvPr id="160" name="Google Shape;160;p21">
            <a:hlinkClick r:id="rId4"/>
          </p:cNvPr>
          <p:cNvPicPr preferRelativeResize="0"/>
          <p:nvPr/>
        </p:nvPicPr>
        <p:blipFill>
          <a:blip r:embed="rId5">
            <a:alphaModFix/>
          </a:blip>
          <a:stretch>
            <a:fillRect/>
          </a:stretch>
        </p:blipFill>
        <p:spPr>
          <a:xfrm>
            <a:off x="6106175" y="221575"/>
            <a:ext cx="1570600" cy="1570600"/>
          </a:xfrm>
          <a:prstGeom prst="rect">
            <a:avLst/>
          </a:prstGeom>
          <a:noFill/>
          <a:ln>
            <a:noFill/>
          </a:ln>
        </p:spPr>
      </p:pic>
      <p:sp>
        <p:nvSpPr>
          <p:cNvPr id="161" name="Google Shape;161;p21"/>
          <p:cNvSpPr txBox="1">
            <a:spLocks noGrp="1"/>
          </p:cNvSpPr>
          <p:nvPr>
            <p:ph type="subTitle" idx="1"/>
          </p:nvPr>
        </p:nvSpPr>
        <p:spPr>
          <a:xfrm>
            <a:off x="4652875" y="2207700"/>
            <a:ext cx="44772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latin typeface="Righteous"/>
                <a:ea typeface="Righteous"/>
                <a:cs typeface="Righteous"/>
                <a:sym typeface="Righteous"/>
                <a:hlinkClick r:id="rId6"/>
              </a:rPr>
              <a:t>https://www.google.com/slides/about/</a:t>
            </a:r>
            <a:endParaRPr sz="1800">
              <a:latin typeface="Righteous"/>
              <a:ea typeface="Righteous"/>
              <a:cs typeface="Righteous"/>
              <a:sym typeface="Righteou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90800" y="7400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Forms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67" name="Google Shape;167;p22"/>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68" name="Google Shape;168;p22"/>
          <p:cNvSpPr txBox="1">
            <a:spLocks noGrp="1"/>
          </p:cNvSpPr>
          <p:nvPr>
            <p:ph type="subTitle" idx="1"/>
          </p:nvPr>
        </p:nvSpPr>
        <p:spPr>
          <a:xfrm>
            <a:off x="90800" y="643775"/>
            <a:ext cx="4416000" cy="44505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Plan your next event, manage registrations, whip up a quick poll, collect email addresses for a newsletter, create a pop quiz, and much more.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Choose from a bunch of question options, from multiple choice to dropdowns to a linear scale. Add images and YouTube videos, etc.</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Responses to your surveys are neatly and automatically collected in Forms, with real time response info and charts. Or, take your data further by viewing it all in Sheets.</a:t>
            </a:r>
            <a:endParaRPr sz="1800">
              <a:latin typeface="Righteous"/>
              <a:ea typeface="Righteous"/>
              <a:cs typeface="Righteous"/>
              <a:sym typeface="Righteous"/>
            </a:endParaRPr>
          </a:p>
          <a:p>
            <a:pPr marL="0" lvl="0" indent="0" algn="ctr" rtl="0">
              <a:spcBef>
                <a:spcPts val="0"/>
              </a:spcBef>
              <a:spcAft>
                <a:spcPts val="0"/>
              </a:spcAft>
              <a:buNone/>
            </a:pPr>
            <a:endParaRPr sz="2400">
              <a:latin typeface="Righteous"/>
              <a:ea typeface="Righteous"/>
              <a:cs typeface="Righteous"/>
              <a:sym typeface="Righteous"/>
            </a:endParaRPr>
          </a:p>
        </p:txBody>
      </p:sp>
      <p:sp>
        <p:nvSpPr>
          <p:cNvPr id="169" name="Google Shape;169;p22"/>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Forms Example</a:t>
            </a:r>
            <a:endParaRPr sz="2400">
              <a:latin typeface="Righteous"/>
              <a:ea typeface="Righteous"/>
              <a:cs typeface="Righteous"/>
              <a:sym typeface="Righteous"/>
            </a:endParaRPr>
          </a:p>
        </p:txBody>
      </p:sp>
      <p:sp>
        <p:nvSpPr>
          <p:cNvPr id="170" name="Google Shape;170;p22"/>
          <p:cNvSpPr txBox="1">
            <a:spLocks noGrp="1"/>
          </p:cNvSpPr>
          <p:nvPr>
            <p:ph type="subTitle" idx="1"/>
          </p:nvPr>
        </p:nvSpPr>
        <p:spPr>
          <a:xfrm>
            <a:off x="4652875" y="2207700"/>
            <a:ext cx="44772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latin typeface="Righteous"/>
                <a:ea typeface="Righteous"/>
                <a:cs typeface="Righteous"/>
                <a:sym typeface="Righteous"/>
                <a:hlinkClick r:id="rId4"/>
              </a:rPr>
              <a:t>https://www.google.com/forms/about/</a:t>
            </a:r>
            <a:endParaRPr sz="1800">
              <a:latin typeface="Righteous"/>
              <a:ea typeface="Righteous"/>
              <a:cs typeface="Righteous"/>
              <a:sym typeface="Righteous"/>
            </a:endParaRPr>
          </a:p>
        </p:txBody>
      </p:sp>
      <p:pic>
        <p:nvPicPr>
          <p:cNvPr id="171" name="Google Shape;171;p22"/>
          <p:cNvPicPr preferRelativeResize="0"/>
          <p:nvPr/>
        </p:nvPicPr>
        <p:blipFill>
          <a:blip r:embed="rId5">
            <a:alphaModFix/>
          </a:blip>
          <a:stretch>
            <a:fillRect/>
          </a:stretch>
        </p:blipFill>
        <p:spPr>
          <a:xfrm>
            <a:off x="5106888" y="448088"/>
            <a:ext cx="1668900" cy="1668900"/>
          </a:xfrm>
          <a:prstGeom prst="rect">
            <a:avLst/>
          </a:prstGeom>
          <a:noFill/>
          <a:ln>
            <a:noFill/>
          </a:ln>
        </p:spPr>
      </p:pic>
      <p:pic>
        <p:nvPicPr>
          <p:cNvPr id="172" name="Google Shape;172;p22" descr="This video shows how to create a survey using Google Forms." title="How to use Google Forms to create a survey">
            <a:hlinkClick r:id="rId6"/>
          </p:cNvPr>
          <p:cNvPicPr preferRelativeResize="0"/>
          <p:nvPr/>
        </p:nvPicPr>
        <p:blipFill>
          <a:blip r:embed="rId7">
            <a:alphaModFix/>
          </a:blip>
          <a:stretch>
            <a:fillRect/>
          </a:stretch>
        </p:blipFill>
        <p:spPr>
          <a:xfrm>
            <a:off x="6775775" y="482200"/>
            <a:ext cx="2134250" cy="1600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90800" y="4935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Sheets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78" name="Google Shape;178;p23"/>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79" name="Google Shape;179;p23"/>
          <p:cNvSpPr txBox="1">
            <a:spLocks noGrp="1"/>
          </p:cNvSpPr>
          <p:nvPr>
            <p:ph type="subTitle" idx="1"/>
          </p:nvPr>
        </p:nvSpPr>
        <p:spPr>
          <a:xfrm>
            <a:off x="90800" y="495750"/>
            <a:ext cx="4416000" cy="45984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Excel</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 Sheets makes your data pop with colorful charts and graphs. Built-in formulas, pivot tables and conditional formatting options save time and simplify common spreadsheet tasks.</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and COLLABORATE your spreadsheets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Everyone can work together in the same spreadsheet at the same time.</a:t>
            </a:r>
            <a:endParaRPr sz="1800">
              <a:latin typeface="Righteous"/>
              <a:ea typeface="Righteous"/>
              <a:cs typeface="Righteous"/>
              <a:sym typeface="Righteous"/>
            </a:endParaRPr>
          </a:p>
          <a:p>
            <a:pPr marL="0" lvl="0" indent="0" algn="ctr" rtl="0">
              <a:spcBef>
                <a:spcPts val="0"/>
              </a:spcBef>
              <a:spcAft>
                <a:spcPts val="0"/>
              </a:spcAft>
              <a:buClr>
                <a:schemeClr val="dk1"/>
              </a:buClr>
              <a:buSzPts val="1100"/>
              <a:buFont typeface="Arial"/>
              <a:buNone/>
            </a:pPr>
            <a:endParaRPr sz="2400">
              <a:latin typeface="Righteous"/>
              <a:ea typeface="Righteous"/>
              <a:cs typeface="Righteous"/>
              <a:sym typeface="Righteous"/>
            </a:endParaRPr>
          </a:p>
          <a:p>
            <a:pPr marL="0" lvl="0" indent="0" algn="ctr" rtl="0">
              <a:spcBef>
                <a:spcPts val="0"/>
              </a:spcBef>
              <a:spcAft>
                <a:spcPts val="0"/>
              </a:spcAft>
              <a:buNone/>
            </a:pPr>
            <a:endParaRPr/>
          </a:p>
        </p:txBody>
      </p:sp>
      <p:sp>
        <p:nvSpPr>
          <p:cNvPr id="180" name="Google Shape;180;p23"/>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Sheets Example</a:t>
            </a:r>
            <a:endParaRPr sz="2400">
              <a:latin typeface="Righteous"/>
              <a:ea typeface="Righteous"/>
              <a:cs typeface="Righteous"/>
              <a:sym typeface="Righteous"/>
            </a:endParaRPr>
          </a:p>
        </p:txBody>
      </p:sp>
      <p:sp>
        <p:nvSpPr>
          <p:cNvPr id="181" name="Google Shape;181;p23"/>
          <p:cNvSpPr txBox="1">
            <a:spLocks noGrp="1"/>
          </p:cNvSpPr>
          <p:nvPr>
            <p:ph type="subTitle" idx="1"/>
          </p:nvPr>
        </p:nvSpPr>
        <p:spPr>
          <a:xfrm>
            <a:off x="4626175" y="2124925"/>
            <a:ext cx="45306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ighteous"/>
                <a:ea typeface="Righteous"/>
                <a:cs typeface="Righteous"/>
                <a:sym typeface="Righteous"/>
              </a:rPr>
              <a:t> </a:t>
            </a:r>
            <a:r>
              <a:rPr lang="en" sz="1800" u="sng">
                <a:solidFill>
                  <a:schemeClr val="hlink"/>
                </a:solidFill>
                <a:latin typeface="Righteous"/>
                <a:ea typeface="Righteous"/>
                <a:cs typeface="Righteous"/>
                <a:sym typeface="Righteous"/>
                <a:hlinkClick r:id="rId4"/>
              </a:rPr>
              <a:t>https://www.google.com/sheets/about/</a:t>
            </a:r>
            <a:endParaRPr sz="1800">
              <a:latin typeface="Righteous"/>
              <a:ea typeface="Righteous"/>
              <a:cs typeface="Righteous"/>
              <a:sym typeface="Righteous"/>
            </a:endParaRPr>
          </a:p>
        </p:txBody>
      </p:sp>
      <p:pic>
        <p:nvPicPr>
          <p:cNvPr id="182" name="Google Shape;182;p23"/>
          <p:cNvPicPr preferRelativeResize="0"/>
          <p:nvPr/>
        </p:nvPicPr>
        <p:blipFill>
          <a:blip r:embed="rId5">
            <a:alphaModFix/>
          </a:blip>
          <a:stretch>
            <a:fillRect/>
          </a:stretch>
        </p:blipFill>
        <p:spPr>
          <a:xfrm>
            <a:off x="6090175" y="232150"/>
            <a:ext cx="1511000" cy="1511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4" descr="Snip20170913_1.png"/>
          <p:cNvPicPr preferRelativeResize="0"/>
          <p:nvPr/>
        </p:nvPicPr>
        <p:blipFill>
          <a:blip r:embed="rId3">
            <a:alphaModFix/>
          </a:blip>
          <a:stretch>
            <a:fillRect/>
          </a:stretch>
        </p:blipFill>
        <p:spPr>
          <a:xfrm>
            <a:off x="0" y="129800"/>
            <a:ext cx="9143999" cy="4376349"/>
          </a:xfrm>
          <a:prstGeom prst="rect">
            <a:avLst/>
          </a:prstGeom>
          <a:noFill/>
          <a:ln>
            <a:noFill/>
          </a:ln>
        </p:spPr>
      </p:pic>
      <p:sp>
        <p:nvSpPr>
          <p:cNvPr id="188" name="Google Shape;188;p24"/>
          <p:cNvSpPr txBox="1"/>
          <p:nvPr/>
        </p:nvSpPr>
        <p:spPr>
          <a:xfrm>
            <a:off x="1713350" y="1071738"/>
            <a:ext cx="6174000" cy="30000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000000"/>
                </a:solidFill>
              </a:rPr>
              <a:t>How can I:</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keep an effective &amp; efficient counselor log?</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track data?</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use data to advocate for my 		students and program?</a:t>
            </a:r>
            <a:endParaRPr/>
          </a:p>
        </p:txBody>
      </p:sp>
      <p:pic>
        <p:nvPicPr>
          <p:cNvPr id="189" name="Google Shape;189;p24"/>
          <p:cNvPicPr preferRelativeResize="0"/>
          <p:nvPr/>
        </p:nvPicPr>
        <p:blipFill>
          <a:blip r:embed="rId4">
            <a:alphaModFix/>
          </a:blip>
          <a:stretch>
            <a:fillRect/>
          </a:stretch>
        </p:blipFill>
        <p:spPr>
          <a:xfrm rot="1199670">
            <a:off x="6951147" y="1621129"/>
            <a:ext cx="1331056" cy="1579768"/>
          </a:xfrm>
          <a:prstGeom prst="rect">
            <a:avLst/>
          </a:prstGeom>
          <a:noFill/>
          <a:ln>
            <a:noFill/>
          </a:ln>
        </p:spPr>
      </p:pic>
      <p:sp>
        <p:nvSpPr>
          <p:cNvPr id="190" name="Google Shape;190;p24"/>
          <p:cNvSpPr txBox="1"/>
          <p:nvPr/>
        </p:nvSpPr>
        <p:spPr>
          <a:xfrm>
            <a:off x="223625" y="4506150"/>
            <a:ext cx="8740200" cy="6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u="sng">
                <a:solidFill>
                  <a:srgbClr val="0000FF"/>
                </a:solidFill>
                <a:hlinkClick r:id="rId5"/>
              </a:rPr>
              <a:t>Link to Google Sheet for Counselor Log/Data Collection (make a copy of it for yourself).</a:t>
            </a:r>
            <a:endParaRPr>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Taken from: </a:t>
            </a:r>
            <a:r>
              <a:rPr lang="en" u="sng">
                <a:solidFill>
                  <a:srgbClr val="0000FF"/>
                </a:solidFill>
                <a:hlinkClick r:id="rId6"/>
              </a:rPr>
              <a:t>https://www.angelacleveland.com/presentations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t>Google faux pas</a:t>
            </a:r>
            <a:endParaRPr sz="7200"/>
          </a:p>
        </p:txBody>
      </p:sp>
      <p:sp>
        <p:nvSpPr>
          <p:cNvPr id="196" name="Google Shape;196;p2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Have you ever shared a Google Doc, Slide, Sheet with a colleague to use, but they forgot to “make a copy” and they ended up editing your version? Click </a:t>
            </a:r>
            <a:r>
              <a:rPr lang="en" b="1" i="1" u="sng">
                <a:solidFill>
                  <a:schemeClr val="hlink"/>
                </a:solidFill>
                <a:hlinkClick r:id="rId3"/>
              </a:rPr>
              <a:t>here</a:t>
            </a:r>
            <a:r>
              <a:rPr lang="en"/>
              <a:t> for some easy steps to force someone to make a copy! </a:t>
            </a:r>
            <a:endParaRPr/>
          </a:p>
        </p:txBody>
      </p:sp>
      <p:pic>
        <p:nvPicPr>
          <p:cNvPr id="197" name="Google Shape;197;p25"/>
          <p:cNvPicPr preferRelativeResize="0"/>
          <p:nvPr/>
        </p:nvPicPr>
        <p:blipFill>
          <a:blip r:embed="rId4">
            <a:alphaModFix/>
          </a:blip>
          <a:stretch>
            <a:fillRect/>
          </a:stretch>
        </p:blipFill>
        <p:spPr>
          <a:xfrm>
            <a:off x="1258925" y="2791700"/>
            <a:ext cx="2441852" cy="2046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90900" y="1850075"/>
            <a:ext cx="4394400" cy="92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Favorite Add-Ons</a:t>
            </a:r>
            <a:endParaRPr/>
          </a:p>
        </p:txBody>
      </p:sp>
      <p:sp>
        <p:nvSpPr>
          <p:cNvPr id="203" name="Google Shape;203;p26"/>
          <p:cNvSpPr txBox="1">
            <a:spLocks noGrp="1"/>
          </p:cNvSpPr>
          <p:nvPr>
            <p:ph type="subTitle" idx="1"/>
          </p:nvPr>
        </p:nvSpPr>
        <p:spPr>
          <a:xfrm>
            <a:off x="265500" y="2674998"/>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222222"/>
                </a:solidFill>
                <a:highlight>
                  <a:srgbClr val="FFFFFF"/>
                </a:highlight>
              </a:rPr>
              <a:t>Add</a:t>
            </a:r>
            <a:r>
              <a:rPr lang="en" sz="1900">
                <a:solidFill>
                  <a:srgbClr val="222222"/>
                </a:solidFill>
                <a:highlight>
                  <a:srgbClr val="FFFFFF"/>
                </a:highlight>
              </a:rPr>
              <a:t>-</a:t>
            </a:r>
            <a:r>
              <a:rPr lang="en" sz="1900" b="1">
                <a:solidFill>
                  <a:srgbClr val="222222"/>
                </a:solidFill>
                <a:highlight>
                  <a:srgbClr val="FFFFFF"/>
                </a:highlight>
              </a:rPr>
              <a:t>ons</a:t>
            </a:r>
            <a:r>
              <a:rPr lang="en" sz="1900">
                <a:solidFill>
                  <a:srgbClr val="222222"/>
                </a:solidFill>
                <a:highlight>
                  <a:srgbClr val="FFFFFF"/>
                </a:highlight>
              </a:rPr>
              <a:t> are customized extensions of G Suite productivity applications such as </a:t>
            </a:r>
            <a:r>
              <a:rPr lang="en" sz="1900" b="1">
                <a:solidFill>
                  <a:srgbClr val="222222"/>
                </a:solidFill>
                <a:highlight>
                  <a:srgbClr val="FFFFFF"/>
                </a:highlight>
              </a:rPr>
              <a:t>Google</a:t>
            </a:r>
            <a:r>
              <a:rPr lang="en" sz="1900">
                <a:solidFill>
                  <a:srgbClr val="222222"/>
                </a:solidFill>
                <a:highlight>
                  <a:srgbClr val="FFFFFF"/>
                </a:highlight>
              </a:rPr>
              <a:t> Sheets, and </a:t>
            </a:r>
            <a:r>
              <a:rPr lang="en" sz="1900" b="1">
                <a:solidFill>
                  <a:srgbClr val="222222"/>
                </a:solidFill>
                <a:highlight>
                  <a:srgbClr val="FFFFFF"/>
                </a:highlight>
              </a:rPr>
              <a:t>Google</a:t>
            </a:r>
            <a:r>
              <a:rPr lang="en" sz="1900">
                <a:solidFill>
                  <a:srgbClr val="222222"/>
                </a:solidFill>
                <a:highlight>
                  <a:srgbClr val="FFFFFF"/>
                </a:highlight>
              </a:rPr>
              <a:t> Docs and Google Forms. </a:t>
            </a:r>
            <a:r>
              <a:rPr lang="en" sz="1900" b="1">
                <a:solidFill>
                  <a:srgbClr val="222222"/>
                </a:solidFill>
                <a:highlight>
                  <a:srgbClr val="FFFFFF"/>
                </a:highlight>
              </a:rPr>
              <a:t>Add</a:t>
            </a:r>
            <a:r>
              <a:rPr lang="en" sz="1900">
                <a:solidFill>
                  <a:srgbClr val="222222"/>
                </a:solidFill>
                <a:highlight>
                  <a:srgbClr val="FFFFFF"/>
                </a:highlight>
              </a:rPr>
              <a:t>-</a:t>
            </a:r>
            <a:r>
              <a:rPr lang="en" sz="1900" b="1">
                <a:solidFill>
                  <a:srgbClr val="222222"/>
                </a:solidFill>
                <a:highlight>
                  <a:srgbClr val="FFFFFF"/>
                </a:highlight>
              </a:rPr>
              <a:t>ons</a:t>
            </a:r>
            <a:r>
              <a:rPr lang="en" sz="1900">
                <a:solidFill>
                  <a:srgbClr val="222222"/>
                </a:solidFill>
                <a:highlight>
                  <a:srgbClr val="FFFFFF"/>
                </a:highlight>
              </a:rPr>
              <a:t> lets you create shortcuts quickly and easily.</a:t>
            </a:r>
            <a:endParaRPr sz="1900"/>
          </a:p>
        </p:txBody>
      </p:sp>
      <p:sp>
        <p:nvSpPr>
          <p:cNvPr id="204" name="Google Shape;204;p26"/>
          <p:cNvSpPr txBox="1">
            <a:spLocks noGrp="1"/>
          </p:cNvSpPr>
          <p:nvPr>
            <p:ph type="body" idx="2"/>
          </p:nvPr>
        </p:nvSpPr>
        <p:spPr>
          <a:xfrm>
            <a:off x="4939500" y="1450375"/>
            <a:ext cx="3837000" cy="2968800"/>
          </a:xfrm>
          <a:prstGeom prst="rect">
            <a:avLst/>
          </a:prstGeom>
        </p:spPr>
        <p:txBody>
          <a:bodyPr spcFirstLastPara="1" wrap="square" lIns="91425" tIns="91425" rIns="91425" bIns="91425" anchor="ctr" anchorCtr="0">
            <a:noAutofit/>
          </a:bodyPr>
          <a:lstStyle/>
          <a:p>
            <a:pPr marL="457200" lvl="0" indent="-342900" algn="ctr" rtl="0">
              <a:lnSpc>
                <a:spcPct val="200000"/>
              </a:lnSpc>
              <a:spcBef>
                <a:spcPts val="0"/>
              </a:spcBef>
              <a:spcAft>
                <a:spcPts val="0"/>
              </a:spcAft>
              <a:buSzPts val="1800"/>
              <a:buChar char="●"/>
            </a:pPr>
            <a:endParaRPr/>
          </a:p>
          <a:p>
            <a:pPr marL="457200" lvl="0" indent="-342900" algn="ctr" rtl="0">
              <a:lnSpc>
                <a:spcPct val="200000"/>
              </a:lnSpc>
              <a:spcBef>
                <a:spcPts val="0"/>
              </a:spcBef>
              <a:spcAft>
                <a:spcPts val="0"/>
              </a:spcAft>
              <a:buSzPts val="1800"/>
              <a:buChar char="●"/>
            </a:pPr>
            <a:r>
              <a:rPr lang="en" u="sng">
                <a:solidFill>
                  <a:schemeClr val="hlink"/>
                </a:solidFill>
                <a:hlinkClick r:id="rId3"/>
              </a:rPr>
              <a:t>Docs to Forms</a:t>
            </a:r>
            <a:endParaRPr/>
          </a:p>
          <a:p>
            <a:pPr marL="457200" lvl="0" indent="-342900" algn="ctr" rtl="0">
              <a:lnSpc>
                <a:spcPct val="200000"/>
              </a:lnSpc>
              <a:spcBef>
                <a:spcPts val="0"/>
              </a:spcBef>
              <a:spcAft>
                <a:spcPts val="0"/>
              </a:spcAft>
              <a:buSzPts val="1800"/>
              <a:buChar char="●"/>
            </a:pPr>
            <a:r>
              <a:rPr lang="en" u="sng">
                <a:solidFill>
                  <a:schemeClr val="hlink"/>
                </a:solidFill>
                <a:hlinkClick r:id="rId4"/>
              </a:rPr>
              <a:t>EZ Query</a:t>
            </a:r>
            <a:endParaRPr/>
          </a:p>
          <a:p>
            <a:pPr marL="457200" lvl="0" indent="-342900" algn="ctr" rtl="0">
              <a:lnSpc>
                <a:spcPct val="200000"/>
              </a:lnSpc>
              <a:spcBef>
                <a:spcPts val="0"/>
              </a:spcBef>
              <a:spcAft>
                <a:spcPts val="0"/>
              </a:spcAft>
              <a:buSzPts val="1800"/>
              <a:buChar char="●"/>
            </a:pPr>
            <a:r>
              <a:rPr lang="en" u="sng">
                <a:solidFill>
                  <a:schemeClr val="hlink"/>
                </a:solidFill>
                <a:hlinkClick r:id="rId5"/>
              </a:rPr>
              <a:t>Power Tools</a:t>
            </a:r>
            <a:endParaRPr/>
          </a:p>
          <a:p>
            <a:pPr marL="457200" lvl="0" indent="-342900" algn="ctr" rtl="0">
              <a:lnSpc>
                <a:spcPct val="200000"/>
              </a:lnSpc>
              <a:spcBef>
                <a:spcPts val="0"/>
              </a:spcBef>
              <a:spcAft>
                <a:spcPts val="0"/>
              </a:spcAft>
              <a:buSzPts val="1800"/>
              <a:buChar char="●"/>
            </a:pPr>
            <a:r>
              <a:rPr lang="en" u="sng">
                <a:solidFill>
                  <a:schemeClr val="hlink"/>
                </a:solidFill>
                <a:hlinkClick r:id="rId6"/>
              </a:rPr>
              <a:t>Split Names</a:t>
            </a:r>
            <a:endParaRPr/>
          </a:p>
          <a:p>
            <a:pPr marL="457200" lvl="0" indent="-342900" algn="ctr" rtl="0">
              <a:lnSpc>
                <a:spcPct val="200000"/>
              </a:lnSpc>
              <a:spcBef>
                <a:spcPts val="0"/>
              </a:spcBef>
              <a:spcAft>
                <a:spcPts val="0"/>
              </a:spcAft>
              <a:buSzPts val="1800"/>
              <a:buChar char="●"/>
            </a:pPr>
            <a:r>
              <a:rPr lang="en" u="sng">
                <a:solidFill>
                  <a:schemeClr val="hlink"/>
                </a:solidFill>
                <a:hlinkClick r:id="rId7"/>
              </a:rPr>
              <a:t>Yet Another Mail Merge</a:t>
            </a:r>
            <a:endParaRPr/>
          </a:p>
          <a:p>
            <a:pPr marL="457200" lvl="0" indent="-342900" algn="ctr" rtl="0">
              <a:lnSpc>
                <a:spcPct val="200000"/>
              </a:lnSpc>
              <a:spcBef>
                <a:spcPts val="0"/>
              </a:spcBef>
              <a:spcAft>
                <a:spcPts val="0"/>
              </a:spcAft>
              <a:buSzPts val="1800"/>
              <a:buChar char="●"/>
            </a:pPr>
            <a:r>
              <a:rPr lang="en" u="sng">
                <a:solidFill>
                  <a:schemeClr val="hlink"/>
                </a:solidFill>
                <a:hlinkClick r:id="rId8"/>
              </a:rPr>
              <a:t>Sheets Text to Column</a:t>
            </a:r>
            <a:endParaRPr/>
          </a:p>
        </p:txBody>
      </p:sp>
      <p:pic>
        <p:nvPicPr>
          <p:cNvPr id="205" name="Google Shape;205;p26"/>
          <p:cNvPicPr preferRelativeResize="0"/>
          <p:nvPr/>
        </p:nvPicPr>
        <p:blipFill>
          <a:blip r:embed="rId9">
            <a:alphaModFix/>
          </a:blip>
          <a:stretch>
            <a:fillRect/>
          </a:stretch>
        </p:blipFill>
        <p:spPr>
          <a:xfrm rot="-8">
            <a:off x="527428" y="246741"/>
            <a:ext cx="3039554" cy="1615217"/>
          </a:xfrm>
          <a:prstGeom prst="rect">
            <a:avLst/>
          </a:prstGeom>
          <a:noFill/>
          <a:ln w="38100" cap="flat" cmpd="sng">
            <a:solidFill>
              <a:schemeClr val="dk2"/>
            </a:solidFill>
            <a:prstDash val="solid"/>
            <a:round/>
            <a:headEnd type="none" w="sm" len="sm"/>
            <a:tailEnd type="none" w="sm" len="sm"/>
          </a:ln>
          <a:effectLst>
            <a:outerShdw blurRad="85725" dist="66675" dir="5400000" algn="bl" rotWithShape="0">
              <a:srgbClr val="1C4587">
                <a:alpha val="6000"/>
              </a:srgbClr>
            </a:outerShdw>
          </a:effectLst>
        </p:spPr>
      </p:pic>
      <p:pic>
        <p:nvPicPr>
          <p:cNvPr id="206" name="Google Shape;206;p26" descr="Learn how to use EZ Query, a free add-on for Google Sheets that allows you to create new tabs within a single spreadsheet, allowing you to better filter your data." title="&quot;EZ Query&quot; Google Sheets Add-on Tutorial Video">
            <a:hlinkClick r:id="rId10"/>
          </p:cNvPr>
          <p:cNvPicPr preferRelativeResize="0"/>
          <p:nvPr/>
        </p:nvPicPr>
        <p:blipFill>
          <a:blip r:embed="rId11">
            <a:alphaModFix/>
          </a:blip>
          <a:stretch>
            <a:fillRect/>
          </a:stretch>
        </p:blipFill>
        <p:spPr>
          <a:xfrm>
            <a:off x="6126825" y="62675"/>
            <a:ext cx="1850275" cy="1387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xfrm>
            <a:off x="90800" y="49350"/>
            <a:ext cx="4416000" cy="4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Classroom</a:t>
            </a:r>
            <a:endParaRPr sz="1400"/>
          </a:p>
        </p:txBody>
      </p:sp>
      <p:sp>
        <p:nvSpPr>
          <p:cNvPr id="212" name="Google Shape;212;p27"/>
          <p:cNvSpPr txBox="1">
            <a:spLocks noGrp="1"/>
          </p:cNvSpPr>
          <p:nvPr>
            <p:ph type="subTitle" idx="1"/>
          </p:nvPr>
        </p:nvSpPr>
        <p:spPr>
          <a:xfrm>
            <a:off x="90800" y="361700"/>
            <a:ext cx="4324200" cy="3269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640"/>
              </a:spcBef>
              <a:spcAft>
                <a:spcPts val="0"/>
              </a:spcAft>
              <a:buNone/>
            </a:pPr>
            <a:r>
              <a:rPr lang="en" sz="1900">
                <a:solidFill>
                  <a:srgbClr val="999999"/>
                </a:solidFill>
                <a:highlight>
                  <a:schemeClr val="lt1"/>
                </a:highlight>
                <a:latin typeface="Righteous"/>
                <a:ea typeface="Righteous"/>
                <a:cs typeface="Righteous"/>
                <a:sym typeface="Righteous"/>
              </a:rPr>
              <a:t>Google Classroom is a free web service developed by Google for schools that aims to simplify creating, distributing and grading assignments in a paperless way. School Counselors can use this for Career Cluster lessons and to disseminate information. </a:t>
            </a:r>
            <a:endParaRPr sz="1900">
              <a:latin typeface="Righteous"/>
              <a:ea typeface="Righteous"/>
              <a:cs typeface="Righteous"/>
              <a:sym typeface="Righteous"/>
            </a:endParaRPr>
          </a:p>
          <a:p>
            <a:pPr marL="0" lvl="0" indent="0" algn="ctr" rtl="0">
              <a:spcBef>
                <a:spcPts val="0"/>
              </a:spcBef>
              <a:spcAft>
                <a:spcPts val="0"/>
              </a:spcAft>
              <a:buClr>
                <a:schemeClr val="dk1"/>
              </a:buClr>
              <a:buSzPts val="1100"/>
              <a:buFont typeface="Arial"/>
              <a:buNone/>
            </a:pPr>
            <a:endParaRPr sz="2400">
              <a:latin typeface="Righteous"/>
              <a:ea typeface="Righteous"/>
              <a:cs typeface="Righteous"/>
              <a:sym typeface="Righteous"/>
            </a:endParaRPr>
          </a:p>
          <a:p>
            <a:pPr marL="0" lvl="0" indent="0" algn="ctr" rtl="0">
              <a:spcBef>
                <a:spcPts val="0"/>
              </a:spcBef>
              <a:spcAft>
                <a:spcPts val="0"/>
              </a:spcAft>
              <a:buNone/>
            </a:pPr>
            <a:endParaRPr/>
          </a:p>
        </p:txBody>
      </p:sp>
      <p:sp>
        <p:nvSpPr>
          <p:cNvPr id="213" name="Google Shape;213;p27"/>
          <p:cNvSpPr txBox="1">
            <a:spLocks noGrp="1"/>
          </p:cNvSpPr>
          <p:nvPr>
            <p:ph type="body" idx="2"/>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00"/>
                </a:solidFill>
                <a:latin typeface="Righteous"/>
                <a:ea typeface="Righteous"/>
                <a:cs typeface="Righteous"/>
                <a:sym typeface="Righteous"/>
              </a:rPr>
              <a:t>Example</a:t>
            </a:r>
            <a:r>
              <a:rPr lang="en">
                <a:latin typeface="Righteous"/>
                <a:ea typeface="Righteous"/>
                <a:cs typeface="Righteous"/>
                <a:sym typeface="Righteous"/>
              </a:rPr>
              <a:t>: </a:t>
            </a:r>
            <a:endParaRPr>
              <a:latin typeface="Righteous"/>
              <a:ea typeface="Righteous"/>
              <a:cs typeface="Righteous"/>
              <a:sym typeface="Righteous"/>
            </a:endParaRPr>
          </a:p>
          <a:p>
            <a:pPr marL="0" lvl="0" indent="0" algn="l" rtl="0">
              <a:spcBef>
                <a:spcPts val="1600"/>
              </a:spcBef>
              <a:spcAft>
                <a:spcPts val="0"/>
              </a:spcAft>
              <a:buNone/>
            </a:pPr>
            <a:endParaRPr>
              <a:latin typeface="Righteous"/>
              <a:ea typeface="Righteous"/>
              <a:cs typeface="Righteous"/>
              <a:sym typeface="Righteous"/>
            </a:endParaRPr>
          </a:p>
          <a:p>
            <a:pPr marL="0" lvl="0" indent="0" algn="l" rtl="0">
              <a:spcBef>
                <a:spcPts val="1600"/>
              </a:spcBef>
              <a:spcAft>
                <a:spcPts val="1600"/>
              </a:spcAft>
              <a:buNone/>
            </a:pPr>
            <a:endParaRPr sz="2400">
              <a:latin typeface="Righteous"/>
              <a:ea typeface="Righteous"/>
              <a:cs typeface="Righteous"/>
              <a:sym typeface="Righteous"/>
            </a:endParaRPr>
          </a:p>
        </p:txBody>
      </p:sp>
      <p:sp>
        <p:nvSpPr>
          <p:cNvPr id="214" name="Google Shape;214;p27"/>
          <p:cNvSpPr txBox="1">
            <a:spLocks noGrp="1"/>
          </p:cNvSpPr>
          <p:nvPr>
            <p:ph type="subTitle" idx="1"/>
          </p:nvPr>
        </p:nvSpPr>
        <p:spPr>
          <a:xfrm>
            <a:off x="4909375" y="2124925"/>
            <a:ext cx="4017000" cy="11100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000000"/>
                </a:solidFill>
                <a:latin typeface="Righteous"/>
                <a:ea typeface="Righteous"/>
                <a:cs typeface="Righteous"/>
                <a:sym typeface="Righteous"/>
                <a:hlinkClick r:id="rId3"/>
              </a:rPr>
              <a:t>How to get started with Google Classroom? </a:t>
            </a:r>
            <a:endParaRPr sz="2400">
              <a:solidFill>
                <a:srgbClr val="000000"/>
              </a:solidFill>
              <a:latin typeface="Righteous"/>
              <a:ea typeface="Righteous"/>
              <a:cs typeface="Righteous"/>
              <a:sym typeface="Righteous"/>
            </a:endParaRPr>
          </a:p>
        </p:txBody>
      </p:sp>
      <p:pic>
        <p:nvPicPr>
          <p:cNvPr id="215" name="Google Shape;215;p27">
            <a:hlinkClick r:id="rId4"/>
          </p:cNvPr>
          <p:cNvPicPr preferRelativeResize="0"/>
          <p:nvPr/>
        </p:nvPicPr>
        <p:blipFill>
          <a:blip r:embed="rId5">
            <a:alphaModFix/>
          </a:blip>
          <a:stretch>
            <a:fillRect/>
          </a:stretch>
        </p:blipFill>
        <p:spPr>
          <a:xfrm>
            <a:off x="6019374" y="495750"/>
            <a:ext cx="2012675" cy="1328725"/>
          </a:xfrm>
          <a:prstGeom prst="rect">
            <a:avLst/>
          </a:prstGeom>
          <a:noFill/>
          <a:ln>
            <a:noFill/>
          </a:ln>
        </p:spPr>
      </p:pic>
      <p:pic>
        <p:nvPicPr>
          <p:cNvPr id="216" name="Google Shape;216;p27"/>
          <p:cNvPicPr preferRelativeResize="0"/>
          <p:nvPr/>
        </p:nvPicPr>
        <p:blipFill>
          <a:blip r:embed="rId6">
            <a:alphaModFix/>
          </a:blip>
          <a:stretch>
            <a:fillRect/>
          </a:stretch>
        </p:blipFill>
        <p:spPr>
          <a:xfrm>
            <a:off x="437870" y="3408450"/>
            <a:ext cx="3721854" cy="1668900"/>
          </a:xfrm>
          <a:prstGeom prst="rect">
            <a:avLst/>
          </a:prstGeom>
          <a:noFill/>
          <a:ln>
            <a:noFill/>
          </a:ln>
        </p:spPr>
      </p:pic>
      <p:pic>
        <p:nvPicPr>
          <p:cNvPr id="217" name="Google Shape;217;p27" descr="What is Google classroom?&#10;Create your OWN videos on https://explee.com&#10;&#10;That video has been produced with Explee: http://explee.com. Create animated videos easily! Explee is an online presentation software that allows you to create amazing and mind-blowed animated videos. Select animations that fit with your speech and produce your video. The result: a beautiful and efficient video presentation." title="What is Google classroom?">
            <a:hlinkClick r:id="rId7"/>
          </p:cNvPr>
          <p:cNvPicPr preferRelativeResize="0"/>
          <p:nvPr/>
        </p:nvPicPr>
        <p:blipFill>
          <a:blip r:embed="rId8">
            <a:alphaModFix/>
          </a:blip>
          <a:stretch>
            <a:fillRect/>
          </a:stretch>
        </p:blipFill>
        <p:spPr>
          <a:xfrm>
            <a:off x="6227100" y="3631331"/>
            <a:ext cx="1630874" cy="12231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Barlow"/>
                <a:ea typeface="Barlow"/>
                <a:cs typeface="Barlow"/>
                <a:sym typeface="Barlow"/>
              </a:rPr>
              <a:t>Screencastify is my new best friend! </a:t>
            </a:r>
            <a:endParaRPr sz="3600">
              <a:latin typeface="Barlow"/>
              <a:ea typeface="Barlow"/>
              <a:cs typeface="Barlow"/>
              <a:sym typeface="Barlow"/>
            </a:endParaRPr>
          </a:p>
        </p:txBody>
      </p:sp>
      <p:pic>
        <p:nvPicPr>
          <p:cNvPr id="223" name="Google Shape;223;p28"/>
          <p:cNvPicPr preferRelativeResize="0"/>
          <p:nvPr/>
        </p:nvPicPr>
        <p:blipFill>
          <a:blip r:embed="rId3">
            <a:alphaModFix/>
          </a:blip>
          <a:stretch>
            <a:fillRect/>
          </a:stretch>
        </p:blipFill>
        <p:spPr>
          <a:xfrm rot="-301975">
            <a:off x="6014350" y="22575"/>
            <a:ext cx="2581400" cy="2581400"/>
          </a:xfrm>
          <a:prstGeom prst="rect">
            <a:avLst/>
          </a:prstGeom>
          <a:noFill/>
          <a:ln>
            <a:noFill/>
          </a:ln>
        </p:spPr>
      </p:pic>
      <p:pic>
        <p:nvPicPr>
          <p:cNvPr id="224" name="Google Shape;224;p28" title="Example of Screencastify.webm">
            <a:hlinkClick r:id="rId4"/>
          </p:cNvPr>
          <p:cNvPicPr preferRelativeResize="0"/>
          <p:nvPr/>
        </p:nvPicPr>
        <p:blipFill>
          <a:blip r:embed="rId5">
            <a:alphaModFix/>
          </a:blip>
          <a:stretch>
            <a:fillRect/>
          </a:stretch>
        </p:blipFill>
        <p:spPr>
          <a:xfrm>
            <a:off x="5518879" y="3186925"/>
            <a:ext cx="3185109" cy="1790749"/>
          </a:xfrm>
          <a:prstGeom prst="rect">
            <a:avLst/>
          </a:prstGeom>
          <a:noFill/>
          <a:ln>
            <a:noFill/>
          </a:ln>
        </p:spPr>
      </p:pic>
      <p:pic>
        <p:nvPicPr>
          <p:cNvPr id="225" name="Google Shape;225;p28"/>
          <p:cNvPicPr preferRelativeResize="0"/>
          <p:nvPr/>
        </p:nvPicPr>
        <p:blipFill>
          <a:blip r:embed="rId6">
            <a:alphaModFix/>
          </a:blip>
          <a:stretch>
            <a:fillRect/>
          </a:stretch>
        </p:blipFill>
        <p:spPr>
          <a:xfrm>
            <a:off x="537175" y="3122350"/>
            <a:ext cx="3410893" cy="1790750"/>
          </a:xfrm>
          <a:prstGeom prst="rect">
            <a:avLst/>
          </a:prstGeom>
          <a:noFill/>
          <a:ln>
            <a:noFill/>
          </a:ln>
        </p:spPr>
      </p:pic>
      <p:sp>
        <p:nvSpPr>
          <p:cNvPr id="226" name="Google Shape;226;p28"/>
          <p:cNvSpPr/>
          <p:nvPr/>
        </p:nvSpPr>
        <p:spPr>
          <a:xfrm>
            <a:off x="537175" y="0"/>
            <a:ext cx="1853400" cy="2058000"/>
          </a:xfrm>
          <a:prstGeom prst="downArrowCallout">
            <a:avLst>
              <a:gd name="adj1" fmla="val 25000"/>
              <a:gd name="adj2" fmla="val 25000"/>
              <a:gd name="adj3" fmla="val 25000"/>
              <a:gd name="adj4" fmla="val 64977"/>
            </a:avLst>
          </a:prstGeom>
          <a:solidFill>
            <a:srgbClr val="FC4540">
              <a:alpha val="788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1C232"/>
              </a:highlight>
            </a:endParaRPr>
          </a:p>
        </p:txBody>
      </p:sp>
      <p:sp>
        <p:nvSpPr>
          <p:cNvPr id="227" name="Google Shape;227;p28"/>
          <p:cNvSpPr txBox="1"/>
          <p:nvPr/>
        </p:nvSpPr>
        <p:spPr>
          <a:xfrm>
            <a:off x="537164" y="9"/>
            <a:ext cx="1853400" cy="188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222222"/>
                </a:solidFill>
                <a:latin typeface="Roboto"/>
                <a:ea typeface="Roboto"/>
                <a:cs typeface="Roboto"/>
                <a:sym typeface="Roboto"/>
              </a:rPr>
              <a:t>Screencastify is an ultra simple screen recorder that will supercharge the way you communicate at work. Record, edit and share HD videos in seconds.</a:t>
            </a:r>
            <a:endParaRPr b="1"/>
          </a:p>
        </p:txBody>
      </p:sp>
      <p:pic>
        <p:nvPicPr>
          <p:cNvPr id="228" name="Google Shape;228;p28" descr="Jon Fortney explains how to use Screencastify from start to finish." title="Screencastify Tutorial 2019">
            <a:hlinkClick r:id="rId7"/>
          </p:cNvPr>
          <p:cNvPicPr preferRelativeResize="0"/>
          <p:nvPr/>
        </p:nvPicPr>
        <p:blipFill>
          <a:blip r:embed="rId8">
            <a:alphaModFix/>
          </a:blip>
          <a:stretch>
            <a:fillRect/>
          </a:stretch>
        </p:blipFill>
        <p:spPr>
          <a:xfrm>
            <a:off x="3010325" y="147725"/>
            <a:ext cx="2988175" cy="2241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a:solidFill>
                  <a:schemeClr val="hlink"/>
                </a:solidFill>
                <a:hlinkClick r:id="rId3"/>
              </a:rPr>
              <a:t>Glide App</a:t>
            </a:r>
            <a:endParaRPr/>
          </a:p>
        </p:txBody>
      </p:sp>
      <p:sp>
        <p:nvSpPr>
          <p:cNvPr id="234" name="Google Shape;234;p2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50">
                <a:solidFill>
                  <a:srgbClr val="000000"/>
                </a:solidFill>
                <a:highlight>
                  <a:srgbClr val="FFFFFF"/>
                </a:highlight>
              </a:rPr>
              <a:t>Glide turns spreadsheets into beautiful, easy-to-use apps, without code. Pick a spreadsheet or start with a template, customize your app, then share it instantly.</a:t>
            </a:r>
            <a:r>
              <a:rPr lang="en" sz="3000">
                <a:solidFill>
                  <a:srgbClr val="000000"/>
                </a:solidFill>
              </a:rPr>
              <a:t> </a:t>
            </a:r>
            <a:endParaRPr sz="3000">
              <a:solidFill>
                <a:srgbClr val="000000"/>
              </a:solidFill>
            </a:endParaRPr>
          </a:p>
        </p:txBody>
      </p:sp>
      <p:pic>
        <p:nvPicPr>
          <p:cNvPr id="235" name="Google Shape;235;p29" descr="Create your first app now: https://go.glideapps.com/?signUp" title="Create your first app with Glide">
            <a:hlinkClick r:id="rId4"/>
          </p:cNvPr>
          <p:cNvPicPr preferRelativeResize="0"/>
          <p:nvPr/>
        </p:nvPicPr>
        <p:blipFill>
          <a:blip r:embed="rId5">
            <a:alphaModFix/>
          </a:blip>
          <a:stretch>
            <a:fillRect/>
          </a:stretch>
        </p:blipFill>
        <p:spPr>
          <a:xfrm>
            <a:off x="997436" y="120950"/>
            <a:ext cx="2581325" cy="1935975"/>
          </a:xfrm>
          <a:prstGeom prst="rect">
            <a:avLst/>
          </a:prstGeom>
          <a:noFill/>
          <a:ln>
            <a:noFill/>
          </a:ln>
        </p:spPr>
      </p:pic>
      <p:pic>
        <p:nvPicPr>
          <p:cNvPr id="236" name="Google Shape;236;p29"/>
          <p:cNvPicPr preferRelativeResize="0"/>
          <p:nvPr/>
        </p:nvPicPr>
        <p:blipFill>
          <a:blip r:embed="rId6">
            <a:alphaModFix/>
          </a:blip>
          <a:stretch>
            <a:fillRect/>
          </a:stretch>
        </p:blipFill>
        <p:spPr>
          <a:xfrm>
            <a:off x="4572000" y="1081675"/>
            <a:ext cx="4572001" cy="3229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1" y="1369391"/>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Catalina Cifuentes</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Executive Director, </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College and Career Readiness</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89" y="184356"/>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1" y="3054657"/>
            <a:ext cx="3546989" cy="2031325"/>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Dr. Pedro Caro</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Coordinator, </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College and Career Readiness</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pcaro@rcoe.us</a:t>
            </a:r>
          </a:p>
        </p:txBody>
      </p:sp>
    </p:spTree>
    <p:extLst>
      <p:ext uri="{BB962C8B-B14F-4D97-AF65-F5344CB8AC3E}">
        <p14:creationId xmlns:p14="http://schemas.microsoft.com/office/powerpoint/2010/main" val="417595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286800" y="910375"/>
            <a:ext cx="62535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THANKS!</a:t>
            </a:r>
            <a:endParaRPr sz="6000"/>
          </a:p>
        </p:txBody>
      </p:sp>
      <p:sp>
        <p:nvSpPr>
          <p:cNvPr id="242" name="Google Shape;242;p30"/>
          <p:cNvSpPr txBox="1">
            <a:spLocks noGrp="1"/>
          </p:cNvSpPr>
          <p:nvPr>
            <p:ph type="body" idx="1"/>
          </p:nvPr>
        </p:nvSpPr>
        <p:spPr>
          <a:xfrm>
            <a:off x="1821375" y="3106075"/>
            <a:ext cx="5136300" cy="78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3000" b="1"/>
              <a:t>Nicohl Shelton Webb</a:t>
            </a:r>
            <a:endParaRPr sz="3000" b="1"/>
          </a:p>
          <a:p>
            <a:pPr marL="0" lvl="0" indent="0" algn="l" rtl="0">
              <a:spcBef>
                <a:spcPts val="1600"/>
              </a:spcBef>
              <a:spcAft>
                <a:spcPts val="0"/>
              </a:spcAft>
              <a:buClr>
                <a:schemeClr val="dk1"/>
              </a:buClr>
              <a:buSzPts val="1100"/>
              <a:buFont typeface="Arial"/>
              <a:buNone/>
            </a:pPr>
            <a:endParaRPr sz="1800" b="1"/>
          </a:p>
          <a:p>
            <a:pPr marL="0" lvl="0" indent="0" algn="l" rtl="0">
              <a:spcBef>
                <a:spcPts val="1600"/>
              </a:spcBef>
              <a:spcAft>
                <a:spcPts val="0"/>
              </a:spcAft>
              <a:buClr>
                <a:schemeClr val="dk1"/>
              </a:buClr>
              <a:buSzPts val="1100"/>
              <a:buFont typeface="Arial"/>
              <a:buNone/>
            </a:pPr>
            <a:endParaRPr sz="1800" b="1"/>
          </a:p>
          <a:p>
            <a:pPr marL="0" lvl="0" indent="0" algn="l" rtl="0">
              <a:spcBef>
                <a:spcPts val="1600"/>
              </a:spcBef>
              <a:spcAft>
                <a:spcPts val="1600"/>
              </a:spcAft>
              <a:buClr>
                <a:schemeClr val="dk1"/>
              </a:buClr>
              <a:buSzPts val="1100"/>
              <a:buFont typeface="Arial"/>
              <a:buNone/>
            </a:pPr>
            <a:r>
              <a:rPr lang="en" b="1"/>
              <a:t> </a:t>
            </a:r>
            <a:endParaRPr sz="1800" b="1"/>
          </a:p>
        </p:txBody>
      </p:sp>
      <p:sp>
        <p:nvSpPr>
          <p:cNvPr id="243" name="Google Shape;243;p3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44" name="Google Shape;244;p30"/>
          <p:cNvPicPr preferRelativeResize="0"/>
          <p:nvPr/>
        </p:nvPicPr>
        <p:blipFill>
          <a:blip r:embed="rId3">
            <a:alphaModFix/>
          </a:blip>
          <a:stretch>
            <a:fillRect/>
          </a:stretch>
        </p:blipFill>
        <p:spPr>
          <a:xfrm>
            <a:off x="4180912" y="252325"/>
            <a:ext cx="4280640" cy="2853750"/>
          </a:xfrm>
          <a:prstGeom prst="rect">
            <a:avLst/>
          </a:prstGeom>
          <a:noFill/>
          <a:ln>
            <a:noFill/>
          </a:ln>
        </p:spPr>
      </p:pic>
      <p:graphicFrame>
        <p:nvGraphicFramePr>
          <p:cNvPr id="245" name="Google Shape;245;p30"/>
          <p:cNvGraphicFramePr/>
          <p:nvPr/>
        </p:nvGraphicFramePr>
        <p:xfrm>
          <a:off x="196688" y="3890875"/>
          <a:ext cx="8750625" cy="1005810"/>
        </p:xfrm>
        <a:graphic>
          <a:graphicData uri="http://schemas.openxmlformats.org/drawingml/2006/table">
            <a:tbl>
              <a:tblPr>
                <a:noFill/>
                <a:tableStyleId>{7EE573DD-F4EE-4AA9-BB6C-4CA7386516A6}</a:tableStyleId>
              </a:tblPr>
              <a:tblGrid>
                <a:gridCol w="3040800">
                  <a:extLst>
                    <a:ext uri="{9D8B030D-6E8A-4147-A177-3AD203B41FA5}">
                      <a16:colId xmlns:a16="http://schemas.microsoft.com/office/drawing/2014/main" val="20000"/>
                    </a:ext>
                  </a:extLst>
                </a:gridCol>
                <a:gridCol w="5709825">
                  <a:extLst>
                    <a:ext uri="{9D8B030D-6E8A-4147-A177-3AD203B41FA5}">
                      <a16:colId xmlns:a16="http://schemas.microsoft.com/office/drawing/2014/main" val="20001"/>
                    </a:ext>
                  </a:extLst>
                </a:gridCol>
              </a:tblGrid>
              <a:tr h="1003900">
                <a:tc>
                  <a:txBody>
                    <a:bodyPr/>
                    <a:lstStyle/>
                    <a:p>
                      <a:pPr marL="0" lvl="0" indent="0" algn="l" rtl="0">
                        <a:lnSpc>
                          <a:spcPct val="100000"/>
                        </a:lnSpc>
                        <a:spcBef>
                          <a:spcPts val="0"/>
                        </a:spcBef>
                        <a:spcAft>
                          <a:spcPts val="0"/>
                        </a:spcAft>
                        <a:buClr>
                          <a:schemeClr val="dk1"/>
                        </a:buClr>
                        <a:buSzPts val="1100"/>
                        <a:buFont typeface="Arial"/>
                        <a:buNone/>
                      </a:pPr>
                      <a:r>
                        <a:rPr lang="en" sz="1800" b="1" u="sng">
                          <a:solidFill>
                            <a:schemeClr val="hlink"/>
                          </a:solidFill>
                          <a:latin typeface="Varela Round"/>
                          <a:ea typeface="Varela Round"/>
                          <a:cs typeface="Varela Round"/>
                          <a:sym typeface="Varela Round"/>
                          <a:hlinkClick r:id="rId4"/>
                        </a:rPr>
                        <a:t>nwebb@henry.k12.ga.us</a:t>
                      </a:r>
                      <a:endParaRPr sz="1800" b="1">
                        <a:solidFill>
                          <a:srgbClr val="617A86"/>
                        </a:solidFill>
                        <a:latin typeface="Varela Round"/>
                        <a:ea typeface="Varela Round"/>
                        <a:cs typeface="Varela Round"/>
                        <a:sym typeface="Varela Round"/>
                      </a:endParaRPr>
                    </a:p>
                    <a:p>
                      <a:pPr marL="0" lvl="0" indent="0" algn="l" rtl="0">
                        <a:lnSpc>
                          <a:spcPct val="100000"/>
                        </a:lnSpc>
                        <a:spcBef>
                          <a:spcPts val="0"/>
                        </a:spcBef>
                        <a:spcAft>
                          <a:spcPts val="0"/>
                        </a:spcAft>
                        <a:buNone/>
                      </a:pPr>
                      <a:endParaRPr sz="1800"/>
                    </a:p>
                  </a:txBody>
                  <a:tcPr marL="91425" marR="91425" marT="91425" marB="91425"/>
                </a:tc>
                <a:tc>
                  <a:txBody>
                    <a:bodyPr/>
                    <a:lstStyle/>
                    <a:p>
                      <a:pPr marL="0" lvl="0" indent="0" algn="l" rtl="0">
                        <a:lnSpc>
                          <a:spcPct val="100000"/>
                        </a:lnSpc>
                        <a:spcBef>
                          <a:spcPts val="0"/>
                        </a:spcBef>
                        <a:spcAft>
                          <a:spcPts val="0"/>
                        </a:spcAft>
                        <a:buClr>
                          <a:schemeClr val="dk1"/>
                        </a:buClr>
                        <a:buSzPts val="1100"/>
                        <a:buFont typeface="Arial"/>
                        <a:buNone/>
                      </a:pPr>
                      <a:r>
                        <a:rPr lang="en" sz="1800" b="1" u="sng">
                          <a:solidFill>
                            <a:schemeClr val="hlink"/>
                          </a:solidFill>
                          <a:latin typeface="Varela Round"/>
                          <a:ea typeface="Varela Round"/>
                          <a:cs typeface="Varela Round"/>
                          <a:sym typeface="Varela Round"/>
                          <a:hlinkClick r:id="rId5"/>
                        </a:rPr>
                        <a:t>www.twitter.com/CounselorPCE</a:t>
                      </a:r>
                      <a:r>
                        <a:rPr lang="en" sz="1800" b="1">
                          <a:solidFill>
                            <a:srgbClr val="617A86"/>
                          </a:solidFill>
                          <a:latin typeface="Varela Round"/>
                          <a:ea typeface="Varela Round"/>
                          <a:cs typeface="Varela Round"/>
                          <a:sym typeface="Varela Round"/>
                        </a:rPr>
                        <a:t> </a:t>
                      </a:r>
                      <a:endParaRPr sz="1800" b="1">
                        <a:solidFill>
                          <a:srgbClr val="617A86"/>
                        </a:solidFill>
                        <a:latin typeface="Varela Round"/>
                        <a:ea typeface="Varela Round"/>
                        <a:cs typeface="Varela Round"/>
                        <a:sym typeface="Varela Round"/>
                      </a:endParaRPr>
                    </a:p>
                    <a:p>
                      <a:pPr marL="0" lvl="0" indent="0" algn="l" rtl="0">
                        <a:lnSpc>
                          <a:spcPct val="100000"/>
                        </a:lnSpc>
                        <a:spcBef>
                          <a:spcPts val="0"/>
                        </a:spcBef>
                        <a:spcAft>
                          <a:spcPts val="0"/>
                        </a:spcAft>
                        <a:buClr>
                          <a:schemeClr val="dk1"/>
                        </a:buClr>
                        <a:buSzPts val="1100"/>
                        <a:buFont typeface="Arial"/>
                        <a:buNone/>
                      </a:pPr>
                      <a:r>
                        <a:rPr lang="en" sz="1800" b="1" u="sng">
                          <a:solidFill>
                            <a:schemeClr val="hlink"/>
                          </a:solidFill>
                          <a:latin typeface="Varela Round"/>
                          <a:ea typeface="Varela Round"/>
                          <a:cs typeface="Varela Round"/>
                          <a:sym typeface="Varela Round"/>
                          <a:hlinkClick r:id="rId6"/>
                        </a:rPr>
                        <a:t>www.instagram.com/techlovingschoolcounselor</a:t>
                      </a:r>
                      <a:r>
                        <a:rPr lang="en" sz="1800" b="1">
                          <a:solidFill>
                            <a:srgbClr val="617A86"/>
                          </a:solidFill>
                          <a:latin typeface="Varela Round"/>
                          <a:ea typeface="Varela Round"/>
                          <a:cs typeface="Varela Round"/>
                          <a:sym typeface="Varela Round"/>
                        </a:rPr>
                        <a:t> </a:t>
                      </a:r>
                      <a:endParaRPr sz="1800" b="1">
                        <a:solidFill>
                          <a:srgbClr val="617A86"/>
                        </a:solidFill>
                        <a:latin typeface="Varela Round"/>
                        <a:ea typeface="Varela Round"/>
                        <a:cs typeface="Varela Round"/>
                        <a:sym typeface="Varela Round"/>
                      </a:endParaRPr>
                    </a:p>
                    <a:p>
                      <a:pPr marL="0" lvl="0" indent="0" algn="l" rtl="0">
                        <a:lnSpc>
                          <a:spcPct val="100000"/>
                        </a:lnSpc>
                        <a:spcBef>
                          <a:spcPts val="0"/>
                        </a:spcBef>
                        <a:spcAft>
                          <a:spcPts val="0"/>
                        </a:spcAft>
                        <a:buClr>
                          <a:schemeClr val="dk1"/>
                        </a:buClr>
                        <a:buSzPts val="1100"/>
                        <a:buFont typeface="Arial"/>
                        <a:buNone/>
                      </a:pPr>
                      <a:r>
                        <a:rPr lang="en" sz="1800" b="1" u="sng">
                          <a:solidFill>
                            <a:schemeClr val="hlink"/>
                          </a:solidFill>
                          <a:latin typeface="Varela Round"/>
                          <a:ea typeface="Varela Round"/>
                          <a:cs typeface="Varela Round"/>
                          <a:sym typeface="Varela Round"/>
                          <a:hlinkClick r:id="rId7"/>
                        </a:rPr>
                        <a:t>www.bit.ly/webbcatech2</a:t>
                      </a:r>
                      <a:r>
                        <a:rPr lang="en" sz="1800" b="1">
                          <a:solidFill>
                            <a:srgbClr val="617A86"/>
                          </a:solidFill>
                          <a:latin typeface="Varela Round"/>
                          <a:ea typeface="Varela Round"/>
                          <a:cs typeface="Varela Round"/>
                          <a:sym typeface="Varela Round"/>
                        </a:rPr>
                        <a:t> </a:t>
                      </a:r>
                      <a:endParaRPr sz="1800" b="1">
                        <a:solidFill>
                          <a:srgbClr val="617A86"/>
                        </a:solidFill>
                        <a:latin typeface="Varela Round"/>
                        <a:ea typeface="Varela Round"/>
                        <a:cs typeface="Varela Round"/>
                        <a:sym typeface="Varela Round"/>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583516" y="1010803"/>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750"/>
              </a:spcBef>
              <a:spcAft>
                <a:spcPts val="0"/>
              </a:spcAft>
              <a:buClrTx/>
              <a:buSzTx/>
              <a:buFont typeface="Arial"/>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228594" marR="0" lvl="0" indent="-228594" algn="l" defTabSz="685783" rtl="0" eaLnBrk="1" fontAlgn="auto" latinLnBrk="0" hangingPunct="1">
              <a:lnSpc>
                <a:spcPct val="90000"/>
              </a:lnSpc>
              <a:spcBef>
                <a:spcPts val="750"/>
              </a:spcBef>
              <a:spcAft>
                <a:spcPts val="0"/>
              </a:spcAft>
              <a:buClrTx/>
              <a:buSzTx/>
              <a:buFont typeface="Arial"/>
              <a:buChar char="•"/>
              <a:tabLst/>
              <a:defRPr/>
            </a:pPr>
            <a:r>
              <a:rPr kumimoji="0" lang="en-US" sz="4800" b="1" i="0" u="none"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 </a:t>
            </a:r>
            <a:r>
              <a:rPr kumimoji="0" lang="en-US" sz="4800" b="1" i="0" u="none" strike="noStrike" kern="1200" cap="none" spc="0" normalizeH="0" baseline="0" noProof="0" dirty="0" err="1" smtClean="0">
                <a:ln>
                  <a:noFill/>
                </a:ln>
                <a:solidFill>
                  <a:prstClr val="black"/>
                </a:solidFill>
                <a:effectLst/>
                <a:uLnTx/>
                <a:uFillTx/>
                <a:latin typeface="Footlight MT Light" panose="0204060206030A020304" pitchFamily="18" charset="0"/>
                <a:ea typeface="+mn-ea"/>
                <a:cs typeface="Calibri"/>
                <a:sym typeface="Arial"/>
              </a:rPr>
              <a:t>Nicohl</a:t>
            </a:r>
            <a:r>
              <a:rPr kumimoji="0" lang="en-US" sz="48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 Webb</a:t>
            </a:r>
            <a:endParaRPr kumimoji="0" lang="en-US" sz="48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228594" marR="0" lvl="0" indent="-228594" algn="l" defTabSz="685783" rtl="0" eaLnBrk="1" fontAlgn="auto" latinLnBrk="0" hangingPunct="1">
              <a:lnSpc>
                <a:spcPct val="90000"/>
              </a:lnSpc>
              <a:spcBef>
                <a:spcPts val="750"/>
              </a:spcBef>
              <a:spcAft>
                <a:spcPts val="0"/>
              </a:spcAft>
              <a:buClrTx/>
              <a:buSzTx/>
              <a:buFont typeface="Arial"/>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228594" marR="0" lvl="0" indent="-228594" algn="l" defTabSz="685783" rtl="0" eaLnBrk="1" fontAlgn="auto" latinLnBrk="0" hangingPunct="1">
              <a:lnSpc>
                <a:spcPct val="90000"/>
              </a:lnSpc>
              <a:spcBef>
                <a:spcPts val="750"/>
              </a:spcBef>
              <a:spcAft>
                <a:spcPts val="0"/>
              </a:spcAft>
              <a:buClrTx/>
              <a:buSzTx/>
              <a:buFont typeface="Arial"/>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42892" marR="0" lvl="0" indent="-342892" algn="l" defTabSz="685783" rtl="0" eaLnBrk="1" fontAlgn="auto" latinLnBrk="0" hangingPunct="1">
              <a:lnSpc>
                <a:spcPct val="90000"/>
              </a:lnSpc>
              <a:spcBef>
                <a:spcPts val="750"/>
              </a:spcBef>
              <a:spcAft>
                <a:spcPts val="0"/>
              </a:spcAft>
              <a:buClrTx/>
              <a:buSzTx/>
              <a:buFont typeface="Arial"/>
              <a:buChar char="•"/>
              <a:tabLst/>
              <a:defRPr/>
            </a:pPr>
            <a:endPar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061205" y="728530"/>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Round of Applause for our </a:t>
            </a:r>
            <a:r>
              <a:rPr kumimoji="0" lang="en-US" sz="3000" b="0" i="0" u="sng"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Presenter!!</a:t>
            </a:r>
            <a:endPar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89" y="2130136"/>
            <a:ext cx="3013364" cy="3013364"/>
          </a:xfrm>
          <a:prstGeom prst="rect">
            <a:avLst/>
          </a:prstGeom>
        </p:spPr>
      </p:pic>
      <p:pic>
        <p:nvPicPr>
          <p:cNvPr id="5" name="Picture 4" descr="Thank You | Phoenix - My Child Abuse Recovery Journ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16" y="2750385"/>
            <a:ext cx="2338455" cy="2158394"/>
          </a:xfrm>
          <a:prstGeom prst="rect">
            <a:avLst/>
          </a:prstGeom>
        </p:spPr>
      </p:pic>
    </p:spTree>
    <p:extLst>
      <p:ext uri="{BB962C8B-B14F-4D97-AF65-F5344CB8AC3E}">
        <p14:creationId xmlns:p14="http://schemas.microsoft.com/office/powerpoint/2010/main" val="3263067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a:buNone/>
              <a:tabLst/>
              <a:defRPr/>
            </a:pPr>
            <a:r>
              <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Please reach out to College and Career Readiness with any needs at your school site, professional development topics, or general questions at:</a:t>
            </a: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83"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Catalina </a:t>
            </a:r>
            <a:r>
              <a:rPr kumimoji="0" lang="en-US" sz="2250" b="0" i="0" u="none" strike="noStrike" kern="1200" cap="none" spc="0" normalizeH="0" baseline="0" noProof="0" dirty="0" err="1">
                <a:ln>
                  <a:noFill/>
                </a:ln>
                <a:solidFill>
                  <a:prstClr val="black"/>
                </a:solidFill>
                <a:effectLst/>
                <a:uLnTx/>
                <a:uFillTx/>
                <a:latin typeface="Calibri" panose="020F0502020204030204"/>
                <a:ea typeface="+mn-ea"/>
                <a:cs typeface="Calibri"/>
                <a:sym typeface="Arial"/>
              </a:rPr>
              <a:t>Cifuentes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4"/>
              </a:rPr>
              <a:t>ccifuentes@rcoe.us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ctr" defTabSz="685783"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Dr. Pedro Caro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5"/>
              </a:rPr>
              <a:t>pcaro@rcoe.us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83"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We are here to support you!</a:t>
            </a:r>
          </a:p>
        </p:txBody>
      </p:sp>
    </p:spTree>
    <p:extLst>
      <p:ext uri="{BB962C8B-B14F-4D97-AF65-F5344CB8AC3E}">
        <p14:creationId xmlns:p14="http://schemas.microsoft.com/office/powerpoint/2010/main" val="2759767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1"/>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6" y="2999155"/>
            <a:ext cx="1081279" cy="1902578"/>
          </a:xfrm>
          <a:prstGeom prst="rect">
            <a:avLst/>
          </a:prstGeom>
        </p:spPr>
      </p:pic>
      <p:sp>
        <p:nvSpPr>
          <p:cNvPr id="9" name="Freeform 71"/>
          <p:cNvSpPr>
            <a:spLocks noChangeArrowheads="1"/>
          </p:cNvSpPr>
          <p:nvPr/>
        </p:nvSpPr>
        <p:spPr bwMode="auto">
          <a:xfrm>
            <a:off x="7658183"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4"/>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3"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8" y="4225452"/>
            <a:ext cx="427577" cy="427577"/>
          </a:xfrm>
          <a:prstGeom prst="rect">
            <a:avLst/>
          </a:prstGeom>
        </p:spPr>
      </p:pic>
    </p:spTree>
    <p:extLst>
      <p:ext uri="{BB962C8B-B14F-4D97-AF65-F5344CB8AC3E}">
        <p14:creationId xmlns:p14="http://schemas.microsoft.com/office/powerpoint/2010/main" val="23362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4657429"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3" y="1863969"/>
            <a:ext cx="4579587" cy="2919487"/>
          </a:xfrm>
          <a:prstGeom prst="rect">
            <a:avLst/>
          </a:prstGeom>
        </p:spPr>
      </p:pic>
    </p:spTree>
    <p:extLst>
      <p:ext uri="{BB962C8B-B14F-4D97-AF65-F5344CB8AC3E}">
        <p14:creationId xmlns:p14="http://schemas.microsoft.com/office/powerpoint/2010/main" val="279817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5"/>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a:sym typeface="Arial"/>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webinar is being recorded so that others may listen to it at a later time for reference and will be uploaded to the RCEC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Youtube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page as well as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www.rcec.us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once you log in to access the content of the webinar series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participant mics have been muted and only panelists and facilitators have the ability to unmute anyone </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Since all participants have been muted, please use the Q&amp;A and chat screens to enter your questions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a question in the Q&amp;A box at the bottom of the screen for the panelists</a:t>
            </a:r>
          </a:p>
          <a:p>
            <a:pPr marL="557199"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Only panelists and facilitators will be able to respond back to those questions and can do so publicly or privately to the individual</a:t>
            </a:r>
          </a:p>
          <a:p>
            <a:pPr marL="557199"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comments or questions in the chat box if they would like to engage with each other</a:t>
            </a:r>
          </a:p>
          <a:p>
            <a:pPr marL="557199"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92" marR="0" lvl="1" indent="0" algn="l" defTabSz="685783"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**Every effort has been made to ensure the security of this webinar from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zoombombers</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3441131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1"/>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6" y="2999155"/>
            <a:ext cx="1081279" cy="1902578"/>
          </a:xfrm>
          <a:prstGeom prst="rect">
            <a:avLst/>
          </a:prstGeom>
        </p:spPr>
      </p:pic>
      <p:sp>
        <p:nvSpPr>
          <p:cNvPr id="9" name="Freeform 71"/>
          <p:cNvSpPr>
            <a:spLocks noChangeArrowheads="1"/>
          </p:cNvSpPr>
          <p:nvPr/>
        </p:nvSpPr>
        <p:spPr bwMode="auto">
          <a:xfrm>
            <a:off x="7658183"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4"/>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3"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98" rtl="0" eaLnBrk="1" fontAlgn="auto" latinLnBrk="0" hangingPunct="1">
              <a:lnSpc>
                <a:spcPct val="100000"/>
              </a:lnSpc>
              <a:spcBef>
                <a:spcPts val="0"/>
              </a:spcBef>
              <a:spcAft>
                <a:spcPts val="0"/>
              </a:spcAft>
              <a:buClrTx/>
              <a:buSzTx/>
              <a:buFont typeface="Arial"/>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8" y="4225452"/>
            <a:ext cx="427577" cy="427577"/>
          </a:xfrm>
          <a:prstGeom prst="rect">
            <a:avLst/>
          </a:prstGeom>
        </p:spPr>
      </p:pic>
    </p:spTree>
    <p:extLst>
      <p:ext uri="{BB962C8B-B14F-4D97-AF65-F5344CB8AC3E}">
        <p14:creationId xmlns:p14="http://schemas.microsoft.com/office/powerpoint/2010/main" val="27796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p:nvPr/>
        </p:nvSpPr>
        <p:spPr>
          <a:xfrm>
            <a:off x="908875" y="2571750"/>
            <a:ext cx="7517400" cy="9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Righteous"/>
              <a:ea typeface="Righteous"/>
              <a:cs typeface="Righteous"/>
              <a:sym typeface="Righteous"/>
            </a:endParaRPr>
          </a:p>
          <a:p>
            <a:pPr marL="0" lvl="0" indent="0" algn="r" rtl="0">
              <a:spcBef>
                <a:spcPts val="720"/>
              </a:spcBef>
              <a:spcAft>
                <a:spcPts val="0"/>
              </a:spcAft>
              <a:buClr>
                <a:schemeClr val="lt1"/>
              </a:buClr>
              <a:buSzPts val="3600"/>
              <a:buFont typeface="Calibri"/>
              <a:buNone/>
            </a:pPr>
            <a:endParaRPr sz="3000">
              <a:latin typeface="Righteous"/>
              <a:ea typeface="Righteous"/>
              <a:cs typeface="Righteous"/>
              <a:sym typeface="Righteous"/>
            </a:endParaRPr>
          </a:p>
        </p:txBody>
      </p:sp>
      <p:pic>
        <p:nvPicPr>
          <p:cNvPr id="95" name="Google Shape;95;p15"/>
          <p:cNvPicPr preferRelativeResize="0"/>
          <p:nvPr/>
        </p:nvPicPr>
        <p:blipFill>
          <a:blip r:embed="rId3">
            <a:alphaModFix/>
          </a:blip>
          <a:stretch>
            <a:fillRect/>
          </a:stretch>
        </p:blipFill>
        <p:spPr>
          <a:xfrm>
            <a:off x="6284425" y="0"/>
            <a:ext cx="2859575" cy="1718975"/>
          </a:xfrm>
          <a:prstGeom prst="rect">
            <a:avLst/>
          </a:prstGeom>
          <a:noFill/>
          <a:ln>
            <a:noFill/>
          </a:ln>
        </p:spPr>
      </p:pic>
      <p:sp>
        <p:nvSpPr>
          <p:cNvPr id="96" name="Google Shape;96;p15"/>
          <p:cNvSpPr txBox="1">
            <a:spLocks noGrp="1"/>
          </p:cNvSpPr>
          <p:nvPr>
            <p:ph type="ctrTitle"/>
          </p:nvPr>
        </p:nvSpPr>
        <p:spPr>
          <a:xfrm>
            <a:off x="344250" y="1718975"/>
            <a:ext cx="8455500" cy="183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obster"/>
                <a:ea typeface="Lobster"/>
                <a:cs typeface="Lobster"/>
                <a:sym typeface="Lobster"/>
              </a:rPr>
              <a:t>Virtual Tech Tools 2.0</a:t>
            </a:r>
            <a:endParaRPr>
              <a:latin typeface="Lobster"/>
              <a:ea typeface="Lobster"/>
              <a:cs typeface="Lobster"/>
              <a:sym typeface="Lobster"/>
            </a:endParaRPr>
          </a:p>
        </p:txBody>
      </p:sp>
      <p:sp>
        <p:nvSpPr>
          <p:cNvPr id="97" name="Google Shape;97;p15"/>
          <p:cNvSpPr txBox="1">
            <a:spLocks noGrp="1"/>
          </p:cNvSpPr>
          <p:nvPr>
            <p:ph type="subTitle" idx="1"/>
          </p:nvPr>
        </p:nvSpPr>
        <p:spPr>
          <a:xfrm>
            <a:off x="344250" y="3550650"/>
            <a:ext cx="4910100" cy="153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Nicohl Shelton Webb</a:t>
            </a:r>
            <a:endParaRPr/>
          </a:p>
          <a:p>
            <a:pPr marL="0" lvl="0" indent="0" algn="l" rtl="0">
              <a:spcBef>
                <a:spcPts val="0"/>
              </a:spcBef>
              <a:spcAft>
                <a:spcPts val="0"/>
              </a:spcAft>
              <a:buNone/>
            </a:pPr>
            <a:r>
              <a:rPr lang="en"/>
              <a:t>Henry County Schools </a:t>
            </a:r>
            <a:endParaRPr/>
          </a:p>
          <a:p>
            <a:pPr marL="0" lvl="0" indent="0" algn="l" rtl="0">
              <a:spcBef>
                <a:spcPts val="0"/>
              </a:spcBef>
              <a:spcAft>
                <a:spcPts val="0"/>
              </a:spcAft>
              <a:buNone/>
            </a:pPr>
            <a:r>
              <a:rPr lang="en" u="sng">
                <a:solidFill>
                  <a:schemeClr val="hlink"/>
                </a:solidFill>
                <a:hlinkClick r:id="rId4"/>
              </a:rPr>
              <a:t>bit.ly/webbcatech2</a:t>
            </a:r>
            <a:r>
              <a:rPr lang="en"/>
              <a:t> </a:t>
            </a:r>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2607250" y="0"/>
            <a:ext cx="52755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Roboto Slab"/>
                <a:ea typeface="Roboto Slab"/>
                <a:cs typeface="Roboto Slab"/>
                <a:sym typeface="Roboto Slab"/>
              </a:rPr>
              <a:t>Meet your presenter</a:t>
            </a:r>
            <a:endParaRPr sz="3000">
              <a:latin typeface="Roboto Slab"/>
              <a:ea typeface="Roboto Slab"/>
              <a:cs typeface="Roboto Slab"/>
              <a:sym typeface="Roboto Slab"/>
            </a:endParaRPr>
          </a:p>
        </p:txBody>
      </p:sp>
      <p:sp>
        <p:nvSpPr>
          <p:cNvPr id="103" name="Google Shape;103;p16"/>
          <p:cNvSpPr txBox="1">
            <a:spLocks noGrp="1"/>
          </p:cNvSpPr>
          <p:nvPr>
            <p:ph type="body" idx="1"/>
          </p:nvPr>
        </p:nvSpPr>
        <p:spPr>
          <a:xfrm>
            <a:off x="2873925" y="577475"/>
            <a:ext cx="6070200" cy="443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F1C232"/>
                </a:solidFill>
                <a:latin typeface="Barlow"/>
                <a:ea typeface="Barlow"/>
                <a:cs typeface="Barlow"/>
                <a:sym typeface="Barlow"/>
              </a:rPr>
              <a:t>Nicohl Shelton Webb</a:t>
            </a:r>
            <a:endParaRPr sz="2400" b="1">
              <a:solidFill>
                <a:srgbClr val="F1C232"/>
              </a:solidFill>
              <a:latin typeface="Barlow"/>
              <a:ea typeface="Barlow"/>
              <a:cs typeface="Barlow"/>
              <a:sym typeface="Barlow"/>
            </a:endParaRPr>
          </a:p>
          <a:p>
            <a:pPr marL="0" lvl="0" indent="0" algn="ctr" rtl="0">
              <a:spcBef>
                <a:spcPts val="1600"/>
              </a:spcBef>
              <a:spcAft>
                <a:spcPts val="0"/>
              </a:spcAft>
              <a:buClr>
                <a:schemeClr val="dk1"/>
              </a:buClr>
              <a:buSzPts val="1100"/>
              <a:buFont typeface="Arial"/>
              <a:buNone/>
            </a:pPr>
            <a:r>
              <a:rPr lang="en" sz="3000">
                <a:solidFill>
                  <a:schemeClr val="dk1"/>
                </a:solidFill>
                <a:latin typeface="Barlow Light"/>
                <a:ea typeface="Barlow Light"/>
                <a:cs typeface="Barlow Light"/>
                <a:sym typeface="Barlow Light"/>
              </a:rPr>
              <a:t>Elementary School Counselor </a:t>
            </a:r>
            <a:endParaRPr sz="3000">
              <a:solidFill>
                <a:schemeClr val="dk1"/>
              </a:solidFill>
              <a:latin typeface="Barlow Light"/>
              <a:ea typeface="Barlow Light"/>
              <a:cs typeface="Barlow Light"/>
              <a:sym typeface="Barlow Light"/>
            </a:endParaRPr>
          </a:p>
          <a:p>
            <a:pPr marL="0" lvl="0" indent="0" algn="ctr" rtl="0">
              <a:spcBef>
                <a:spcPts val="1600"/>
              </a:spcBef>
              <a:spcAft>
                <a:spcPts val="0"/>
              </a:spcAft>
              <a:buClr>
                <a:schemeClr val="dk1"/>
              </a:buClr>
              <a:buSzPts val="1100"/>
              <a:buFont typeface="Arial"/>
              <a:buNone/>
            </a:pPr>
            <a:r>
              <a:rPr lang="en" sz="3000">
                <a:solidFill>
                  <a:schemeClr val="dk1"/>
                </a:solidFill>
                <a:latin typeface="Barlow Light"/>
                <a:ea typeface="Barlow Light"/>
                <a:cs typeface="Barlow Light"/>
                <a:sym typeface="Barlow Light"/>
              </a:rPr>
              <a:t>Henry County Schools</a:t>
            </a:r>
            <a:endParaRPr sz="3000">
              <a:solidFill>
                <a:schemeClr val="dk1"/>
              </a:solidFill>
              <a:latin typeface="Barlow Light"/>
              <a:ea typeface="Barlow Light"/>
              <a:cs typeface="Barlow Light"/>
              <a:sym typeface="Barlow Light"/>
            </a:endParaRPr>
          </a:p>
          <a:p>
            <a:pPr marL="0" lvl="0" indent="0" algn="ctr" rtl="0">
              <a:spcBef>
                <a:spcPts val="1600"/>
              </a:spcBef>
              <a:spcAft>
                <a:spcPts val="0"/>
              </a:spcAft>
              <a:buNone/>
            </a:pPr>
            <a:r>
              <a:rPr lang="en" sz="3000">
                <a:solidFill>
                  <a:schemeClr val="dk1"/>
                </a:solidFill>
                <a:latin typeface="Barlow Light"/>
                <a:ea typeface="Barlow Light"/>
                <a:cs typeface="Barlow Light"/>
                <a:sym typeface="Barlow Light"/>
              </a:rPr>
              <a:t>You can reach me at : </a:t>
            </a:r>
            <a:r>
              <a:rPr lang="en" sz="2000" u="sng">
                <a:solidFill>
                  <a:schemeClr val="hlink"/>
                </a:solidFill>
                <a:latin typeface="Barlow Light"/>
                <a:ea typeface="Barlow Light"/>
                <a:cs typeface="Barlow Light"/>
                <a:sym typeface="Barlow Light"/>
                <a:hlinkClick r:id="rId3"/>
              </a:rPr>
              <a:t>nwebb@henry.k12.ga.us</a:t>
            </a:r>
            <a:r>
              <a:rPr lang="en" sz="2000">
                <a:solidFill>
                  <a:schemeClr val="dk1"/>
                </a:solidFill>
                <a:latin typeface="Barlow Light"/>
                <a:ea typeface="Barlow Light"/>
                <a:cs typeface="Barlow Light"/>
                <a:sym typeface="Barlow Light"/>
              </a:rPr>
              <a:t> </a:t>
            </a:r>
            <a:endParaRPr sz="2000">
              <a:solidFill>
                <a:schemeClr val="dk1"/>
              </a:solidFill>
              <a:latin typeface="Barlow Light"/>
              <a:ea typeface="Barlow Light"/>
              <a:cs typeface="Barlow Light"/>
              <a:sym typeface="Barlow Light"/>
            </a:endParaRPr>
          </a:p>
          <a:p>
            <a:pPr marL="0" lvl="0" indent="0" algn="ctr" rtl="0">
              <a:lnSpc>
                <a:spcPct val="115000"/>
              </a:lnSpc>
              <a:spcBef>
                <a:spcPts val="1600"/>
              </a:spcBef>
              <a:spcAft>
                <a:spcPts val="0"/>
              </a:spcAft>
              <a:buClr>
                <a:schemeClr val="dk1"/>
              </a:buClr>
              <a:buSzPts val="1100"/>
              <a:buFont typeface="Arial"/>
              <a:buNone/>
            </a:pPr>
            <a:r>
              <a:rPr lang="en" sz="2000" u="sng">
                <a:solidFill>
                  <a:schemeClr val="hlink"/>
                </a:solidFill>
                <a:latin typeface="Barlow Light"/>
                <a:ea typeface="Barlow Light"/>
                <a:cs typeface="Barlow Light"/>
                <a:sym typeface="Barlow Light"/>
                <a:hlinkClick r:id="rId4"/>
              </a:rPr>
              <a:t>www.twitter.com/CounselorPCE</a:t>
            </a:r>
            <a:endParaRPr/>
          </a:p>
          <a:p>
            <a:pPr marL="0" lvl="0" indent="0" algn="ctr" rtl="0">
              <a:lnSpc>
                <a:spcPct val="115000"/>
              </a:lnSpc>
              <a:spcBef>
                <a:spcPts val="1600"/>
              </a:spcBef>
              <a:spcAft>
                <a:spcPts val="0"/>
              </a:spcAft>
              <a:buClr>
                <a:schemeClr val="dk1"/>
              </a:buClr>
              <a:buSzPts val="1100"/>
              <a:buFont typeface="Arial"/>
              <a:buNone/>
            </a:pPr>
            <a:r>
              <a:rPr lang="en" sz="2000" u="sng">
                <a:solidFill>
                  <a:schemeClr val="hlink"/>
                </a:solidFill>
                <a:latin typeface="Barlow Light"/>
                <a:ea typeface="Barlow Light"/>
                <a:cs typeface="Barlow Light"/>
                <a:sym typeface="Barlow Light"/>
                <a:hlinkClick r:id="rId5"/>
              </a:rPr>
              <a:t>www.instagram.com/techlovingschoolcounselor</a:t>
            </a:r>
            <a:r>
              <a:rPr lang="en" sz="2000">
                <a:solidFill>
                  <a:schemeClr val="dk1"/>
                </a:solidFill>
                <a:latin typeface="Barlow Light"/>
                <a:ea typeface="Barlow Light"/>
                <a:cs typeface="Barlow Light"/>
                <a:sym typeface="Barlow Light"/>
              </a:rPr>
              <a:t> </a:t>
            </a:r>
            <a:r>
              <a:rPr lang="en" sz="3000">
                <a:solidFill>
                  <a:schemeClr val="dk1"/>
                </a:solidFill>
                <a:latin typeface="Barlow Light"/>
                <a:ea typeface="Barlow Light"/>
                <a:cs typeface="Barlow Light"/>
                <a:sym typeface="Barlow Light"/>
              </a:rPr>
              <a:t> </a:t>
            </a:r>
            <a:endParaRPr sz="2000">
              <a:solidFill>
                <a:schemeClr val="dk1"/>
              </a:solidFill>
              <a:latin typeface="Barlow Light"/>
              <a:ea typeface="Barlow Light"/>
              <a:cs typeface="Barlow Light"/>
              <a:sym typeface="Barlow Light"/>
            </a:endParaRPr>
          </a:p>
          <a:p>
            <a:pPr marL="0" lvl="0" indent="0" algn="l" rtl="0">
              <a:lnSpc>
                <a:spcPct val="115000"/>
              </a:lnSpc>
              <a:spcBef>
                <a:spcPts val="1600"/>
              </a:spcBef>
              <a:spcAft>
                <a:spcPts val="1600"/>
              </a:spcAft>
              <a:buNone/>
            </a:pPr>
            <a:endParaRPr sz="2400"/>
          </a:p>
        </p:txBody>
      </p:sp>
      <p:pic>
        <p:nvPicPr>
          <p:cNvPr id="104" name="Google Shape;104;p16"/>
          <p:cNvPicPr preferRelativeResize="0"/>
          <p:nvPr/>
        </p:nvPicPr>
        <p:blipFill>
          <a:blip r:embed="rId6">
            <a:alphaModFix/>
          </a:blip>
          <a:stretch>
            <a:fillRect/>
          </a:stretch>
        </p:blipFill>
        <p:spPr>
          <a:xfrm rot="-561204">
            <a:off x="483035" y="1146500"/>
            <a:ext cx="2173704" cy="28504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226078" y="174675"/>
            <a:ext cx="2808000" cy="95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TOP TIPS WITH GOOGLE and More</a:t>
            </a:r>
            <a:endParaRPr sz="2400"/>
          </a:p>
        </p:txBody>
      </p:sp>
      <p:sp>
        <p:nvSpPr>
          <p:cNvPr id="110" name="Google Shape;110;p17"/>
          <p:cNvSpPr txBox="1"/>
          <p:nvPr/>
        </p:nvSpPr>
        <p:spPr>
          <a:xfrm>
            <a:off x="120550" y="926625"/>
            <a:ext cx="3281400" cy="2874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Roboto"/>
              <a:buChar char="●"/>
            </a:pPr>
            <a:r>
              <a:rPr lang="en" sz="3000">
                <a:latin typeface="Roboto"/>
                <a:ea typeface="Roboto"/>
                <a:cs typeface="Roboto"/>
                <a:sym typeface="Roboto"/>
              </a:rPr>
              <a:t>Documentation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Data</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Forms, Forms and More Forms</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Google Classroom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Google Sheets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ScreenCastify</a:t>
            </a:r>
            <a:endParaRPr sz="3000">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111" name="Google Shape;111;p17">
            <a:hlinkClick r:id="rId3"/>
          </p:cNvPr>
          <p:cNvPicPr preferRelativeResize="0"/>
          <p:nvPr/>
        </p:nvPicPr>
        <p:blipFill>
          <a:blip r:embed="rId4">
            <a:alphaModFix/>
          </a:blip>
          <a:stretch>
            <a:fillRect/>
          </a:stretch>
        </p:blipFill>
        <p:spPr>
          <a:xfrm rot="491710">
            <a:off x="3782350" y="356025"/>
            <a:ext cx="3548325" cy="2204441"/>
          </a:xfrm>
          <a:prstGeom prst="rect">
            <a:avLst/>
          </a:prstGeom>
          <a:noFill/>
          <a:ln>
            <a:noFill/>
          </a:ln>
        </p:spPr>
      </p:pic>
      <p:pic>
        <p:nvPicPr>
          <p:cNvPr id="112" name="Google Shape;112;p17">
            <a:hlinkClick r:id="rId5"/>
          </p:cNvPr>
          <p:cNvPicPr preferRelativeResize="0"/>
          <p:nvPr/>
        </p:nvPicPr>
        <p:blipFill>
          <a:blip r:embed="rId6">
            <a:alphaModFix/>
          </a:blip>
          <a:stretch>
            <a:fillRect/>
          </a:stretch>
        </p:blipFill>
        <p:spPr>
          <a:xfrm rot="-704605">
            <a:off x="3857950" y="2897950"/>
            <a:ext cx="3397124" cy="1862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90800" y="4935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Drive</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18" name="Google Shape;118;p18"/>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19" name="Google Shape;119;p18"/>
          <p:cNvSpPr txBox="1">
            <a:spLocks noGrp="1"/>
          </p:cNvSpPr>
          <p:nvPr>
            <p:ph type="subTitle" idx="1"/>
          </p:nvPr>
        </p:nvSpPr>
        <p:spPr>
          <a:xfrm>
            <a:off x="43850" y="483475"/>
            <a:ext cx="4509900" cy="4659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15 GB of free Google online storage, to keep photos, stories, designs, drawings, recordings, videos – anything.</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Your files in Drive can be reached from any smartphone, tablet, or computer. </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 can quickly invite others to view, download, and collaborate on all the files you want–no email attachment needed.</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Create and collaborate with others. Share documents and files, build out spreadsheets and make a presentation on the fly with our Docs, Sheets and Slides apps.</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 can also purchase a larger cloud storage plan as you need it.</a:t>
            </a:r>
            <a:endParaRPr sz="1600">
              <a:latin typeface="Righteous"/>
              <a:ea typeface="Righteous"/>
              <a:cs typeface="Righteous"/>
              <a:sym typeface="Righteous"/>
            </a:endParaRPr>
          </a:p>
        </p:txBody>
      </p:sp>
      <p:sp>
        <p:nvSpPr>
          <p:cNvPr id="120" name="Google Shape;120;p18"/>
          <p:cNvSpPr txBox="1">
            <a:spLocks noGrp="1"/>
          </p:cNvSpPr>
          <p:nvPr>
            <p:ph type="subTitle" idx="1"/>
          </p:nvPr>
        </p:nvSpPr>
        <p:spPr>
          <a:xfrm>
            <a:off x="4637675" y="2789175"/>
            <a:ext cx="4416000" cy="22680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endParaRPr sz="2400">
              <a:latin typeface="Righteous"/>
              <a:ea typeface="Righteous"/>
              <a:cs typeface="Righteous"/>
              <a:sym typeface="Righteous"/>
            </a:endParaRPr>
          </a:p>
        </p:txBody>
      </p:sp>
      <p:sp>
        <p:nvSpPr>
          <p:cNvPr id="121" name="Google Shape;121;p18"/>
          <p:cNvSpPr txBox="1">
            <a:spLocks noGrp="1"/>
          </p:cNvSpPr>
          <p:nvPr>
            <p:ph type="subTitle" idx="1"/>
          </p:nvPr>
        </p:nvSpPr>
        <p:spPr>
          <a:xfrm>
            <a:off x="4721963" y="2064138"/>
            <a:ext cx="4247400" cy="5022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ighteous"/>
                <a:ea typeface="Righteous"/>
                <a:cs typeface="Righteous"/>
                <a:sym typeface="Righteous"/>
              </a:rPr>
              <a:t> </a:t>
            </a:r>
            <a:r>
              <a:rPr lang="en" sz="1800" u="sng">
                <a:solidFill>
                  <a:schemeClr val="hlink"/>
                </a:solidFill>
                <a:latin typeface="Righteous"/>
                <a:ea typeface="Righteous"/>
                <a:cs typeface="Righteous"/>
                <a:sym typeface="Righteous"/>
                <a:hlinkClick r:id="rId3"/>
              </a:rPr>
              <a:t>https://www.google.com/drive/</a:t>
            </a:r>
            <a:endParaRPr sz="1800">
              <a:latin typeface="Righteous"/>
              <a:ea typeface="Righteous"/>
              <a:cs typeface="Righteous"/>
              <a:sym typeface="Righteous"/>
            </a:endParaRPr>
          </a:p>
        </p:txBody>
      </p:sp>
      <p:pic>
        <p:nvPicPr>
          <p:cNvPr id="122" name="Google Shape;122;p18"/>
          <p:cNvPicPr preferRelativeResize="0"/>
          <p:nvPr/>
        </p:nvPicPr>
        <p:blipFill>
          <a:blip r:embed="rId4">
            <a:alphaModFix/>
          </a:blip>
          <a:stretch>
            <a:fillRect/>
          </a:stretch>
        </p:blipFill>
        <p:spPr>
          <a:xfrm>
            <a:off x="5993175" y="257250"/>
            <a:ext cx="1704975" cy="1485900"/>
          </a:xfrm>
          <a:prstGeom prst="rect">
            <a:avLst/>
          </a:prstGeom>
          <a:noFill/>
          <a:ln>
            <a:noFill/>
          </a:ln>
        </p:spPr>
      </p:pic>
      <p:pic>
        <p:nvPicPr>
          <p:cNvPr id="123" name="Google Shape;123;p18"/>
          <p:cNvPicPr preferRelativeResize="0"/>
          <p:nvPr/>
        </p:nvPicPr>
        <p:blipFill>
          <a:blip r:embed="rId5">
            <a:alphaModFix/>
          </a:blip>
          <a:stretch>
            <a:fillRect/>
          </a:stretch>
        </p:blipFill>
        <p:spPr>
          <a:xfrm>
            <a:off x="5167151" y="3234824"/>
            <a:ext cx="3597026" cy="16689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262338" y="7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Google Drive to Google Apps</a:t>
            </a:r>
            <a:endParaRPr>
              <a:latin typeface="Righteous"/>
              <a:ea typeface="Righteous"/>
              <a:cs typeface="Righteous"/>
              <a:sym typeface="Righteous"/>
            </a:endParaRPr>
          </a:p>
        </p:txBody>
      </p:sp>
      <p:pic>
        <p:nvPicPr>
          <p:cNvPr id="129" name="Google Shape;129;p19"/>
          <p:cNvPicPr preferRelativeResize="0"/>
          <p:nvPr/>
        </p:nvPicPr>
        <p:blipFill>
          <a:blip r:embed="rId3">
            <a:alphaModFix/>
          </a:blip>
          <a:stretch>
            <a:fillRect/>
          </a:stretch>
        </p:blipFill>
        <p:spPr>
          <a:xfrm>
            <a:off x="3737361" y="706206"/>
            <a:ext cx="1570575" cy="1368769"/>
          </a:xfrm>
          <a:prstGeom prst="rect">
            <a:avLst/>
          </a:prstGeom>
          <a:noFill/>
          <a:ln>
            <a:noFill/>
          </a:ln>
        </p:spPr>
      </p:pic>
      <p:pic>
        <p:nvPicPr>
          <p:cNvPr id="130" name="Google Shape;130;p19"/>
          <p:cNvPicPr preferRelativeResize="0"/>
          <p:nvPr/>
        </p:nvPicPr>
        <p:blipFill>
          <a:blip r:embed="rId4">
            <a:alphaModFix/>
          </a:blip>
          <a:stretch>
            <a:fillRect/>
          </a:stretch>
        </p:blipFill>
        <p:spPr>
          <a:xfrm>
            <a:off x="816525" y="3157038"/>
            <a:ext cx="1570575" cy="1570575"/>
          </a:xfrm>
          <a:prstGeom prst="rect">
            <a:avLst/>
          </a:prstGeom>
          <a:noFill/>
          <a:ln>
            <a:noFill/>
          </a:ln>
        </p:spPr>
      </p:pic>
      <p:pic>
        <p:nvPicPr>
          <p:cNvPr id="131" name="Google Shape;131;p19"/>
          <p:cNvPicPr preferRelativeResize="0"/>
          <p:nvPr/>
        </p:nvPicPr>
        <p:blipFill>
          <a:blip r:embed="rId5">
            <a:alphaModFix/>
          </a:blip>
          <a:stretch>
            <a:fillRect/>
          </a:stretch>
        </p:blipFill>
        <p:spPr>
          <a:xfrm>
            <a:off x="2894825" y="3107888"/>
            <a:ext cx="1668900" cy="1668900"/>
          </a:xfrm>
          <a:prstGeom prst="rect">
            <a:avLst/>
          </a:prstGeom>
          <a:noFill/>
          <a:ln>
            <a:noFill/>
          </a:ln>
        </p:spPr>
      </p:pic>
      <p:pic>
        <p:nvPicPr>
          <p:cNvPr id="132" name="Google Shape;132;p19"/>
          <p:cNvPicPr preferRelativeResize="0"/>
          <p:nvPr/>
        </p:nvPicPr>
        <p:blipFill>
          <a:blip r:embed="rId6">
            <a:alphaModFix/>
          </a:blip>
          <a:stretch>
            <a:fillRect/>
          </a:stretch>
        </p:blipFill>
        <p:spPr>
          <a:xfrm>
            <a:off x="4707475" y="3089838"/>
            <a:ext cx="1704975" cy="1704975"/>
          </a:xfrm>
          <a:prstGeom prst="rect">
            <a:avLst/>
          </a:prstGeom>
          <a:noFill/>
          <a:ln>
            <a:noFill/>
          </a:ln>
        </p:spPr>
      </p:pic>
      <p:pic>
        <p:nvPicPr>
          <p:cNvPr id="133" name="Google Shape;133;p19"/>
          <p:cNvPicPr preferRelativeResize="0"/>
          <p:nvPr/>
        </p:nvPicPr>
        <p:blipFill>
          <a:blip r:embed="rId7">
            <a:alphaModFix/>
          </a:blip>
          <a:stretch>
            <a:fillRect/>
          </a:stretch>
        </p:blipFill>
        <p:spPr>
          <a:xfrm>
            <a:off x="6881913" y="3107875"/>
            <a:ext cx="1570600" cy="1668900"/>
          </a:xfrm>
          <a:prstGeom prst="rect">
            <a:avLst/>
          </a:prstGeom>
          <a:noFill/>
          <a:ln>
            <a:noFill/>
          </a:ln>
        </p:spPr>
      </p:pic>
      <p:cxnSp>
        <p:nvCxnSpPr>
          <p:cNvPr id="134" name="Google Shape;134;p19"/>
          <p:cNvCxnSpPr>
            <a:endCxn id="130" idx="0"/>
          </p:cNvCxnSpPr>
          <p:nvPr/>
        </p:nvCxnSpPr>
        <p:spPr>
          <a:xfrm flipH="1">
            <a:off x="1601813" y="2158638"/>
            <a:ext cx="2961900" cy="998400"/>
          </a:xfrm>
          <a:prstGeom prst="bentConnector2">
            <a:avLst/>
          </a:prstGeom>
          <a:noFill/>
          <a:ln w="19050" cap="flat" cmpd="sng">
            <a:solidFill>
              <a:srgbClr val="000000"/>
            </a:solidFill>
            <a:prstDash val="solid"/>
            <a:round/>
            <a:headEnd type="oval" w="med" len="med"/>
            <a:tailEnd type="oval" w="med" len="med"/>
          </a:ln>
        </p:spPr>
      </p:cxnSp>
      <p:cxnSp>
        <p:nvCxnSpPr>
          <p:cNvPr id="135" name="Google Shape;135;p19"/>
          <p:cNvCxnSpPr>
            <a:stCxn id="129" idx="2"/>
            <a:endCxn id="131" idx="0"/>
          </p:cNvCxnSpPr>
          <p:nvPr/>
        </p:nvCxnSpPr>
        <p:spPr>
          <a:xfrm rot="5400000">
            <a:off x="3609449" y="2194675"/>
            <a:ext cx="1032900" cy="793500"/>
          </a:xfrm>
          <a:prstGeom prst="bentConnector3">
            <a:avLst>
              <a:gd name="adj1" fmla="val 54664"/>
            </a:avLst>
          </a:prstGeom>
          <a:noFill/>
          <a:ln w="19050" cap="flat" cmpd="sng">
            <a:solidFill>
              <a:srgbClr val="000000"/>
            </a:solidFill>
            <a:prstDash val="solid"/>
            <a:round/>
            <a:headEnd type="oval" w="med" len="med"/>
            <a:tailEnd type="oval" w="med" len="med"/>
          </a:ln>
        </p:spPr>
      </p:cxnSp>
      <p:cxnSp>
        <p:nvCxnSpPr>
          <p:cNvPr id="136" name="Google Shape;136;p19"/>
          <p:cNvCxnSpPr>
            <a:stCxn id="129" idx="2"/>
            <a:endCxn id="132" idx="0"/>
          </p:cNvCxnSpPr>
          <p:nvPr/>
        </p:nvCxnSpPr>
        <p:spPr>
          <a:xfrm rot="-5400000" flipH="1">
            <a:off x="4533899" y="2063725"/>
            <a:ext cx="1014900" cy="1037400"/>
          </a:xfrm>
          <a:prstGeom prst="bentConnector3">
            <a:avLst>
              <a:gd name="adj1" fmla="val 55634"/>
            </a:avLst>
          </a:prstGeom>
          <a:noFill/>
          <a:ln w="19050" cap="flat" cmpd="sng">
            <a:solidFill>
              <a:srgbClr val="000000"/>
            </a:solidFill>
            <a:prstDash val="solid"/>
            <a:round/>
            <a:headEnd type="oval" w="med" len="med"/>
            <a:tailEnd type="oval" w="med" len="med"/>
          </a:ln>
        </p:spPr>
      </p:cxnSp>
      <p:cxnSp>
        <p:nvCxnSpPr>
          <p:cNvPr id="137" name="Google Shape;137;p19"/>
          <p:cNvCxnSpPr/>
          <p:nvPr/>
        </p:nvCxnSpPr>
        <p:spPr>
          <a:xfrm>
            <a:off x="4522587" y="2157950"/>
            <a:ext cx="3144600" cy="974400"/>
          </a:xfrm>
          <a:prstGeom prst="bentConnector3">
            <a:avLst>
              <a:gd name="adj1" fmla="val 100548"/>
            </a:avLst>
          </a:prstGeom>
          <a:noFill/>
          <a:ln w="19050" cap="flat" cmpd="sng">
            <a:solidFill>
              <a:srgbClr val="000000"/>
            </a:solidFill>
            <a:prstDash val="solid"/>
            <a:round/>
            <a:headEnd type="oval" w="med" len="med"/>
            <a:tailEnd type="oval" w="med" len="med"/>
          </a:ln>
        </p:spPr>
      </p:cxnSp>
      <p:sp>
        <p:nvSpPr>
          <p:cNvPr id="138" name="Google Shape;138;p19"/>
          <p:cNvSpPr txBox="1"/>
          <p:nvPr/>
        </p:nvSpPr>
        <p:spPr>
          <a:xfrm>
            <a:off x="1082563" y="4727150"/>
            <a:ext cx="8901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ighteous"/>
                <a:ea typeface="Righteous"/>
                <a:cs typeface="Righteous"/>
                <a:sym typeface="Righteous"/>
              </a:rPr>
              <a:t>Docs</a:t>
            </a:r>
            <a:endParaRPr b="1">
              <a:latin typeface="Righteous"/>
              <a:ea typeface="Righteous"/>
              <a:cs typeface="Righteous"/>
              <a:sym typeface="Righteous"/>
            </a:endParaRPr>
          </a:p>
        </p:txBody>
      </p:sp>
      <p:sp>
        <p:nvSpPr>
          <p:cNvPr id="139" name="Google Shape;139;p19"/>
          <p:cNvSpPr txBox="1"/>
          <p:nvPr/>
        </p:nvSpPr>
        <p:spPr>
          <a:xfrm>
            <a:off x="3332525" y="4727150"/>
            <a:ext cx="7935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ighteous"/>
                <a:ea typeface="Righteous"/>
                <a:cs typeface="Righteous"/>
                <a:sym typeface="Righteous"/>
              </a:rPr>
              <a:t>Slides</a:t>
            </a:r>
            <a:endParaRPr b="1">
              <a:latin typeface="Righteous"/>
              <a:ea typeface="Righteous"/>
              <a:cs typeface="Righteous"/>
              <a:sym typeface="Righteous"/>
            </a:endParaRPr>
          </a:p>
        </p:txBody>
      </p:sp>
      <p:sp>
        <p:nvSpPr>
          <p:cNvPr id="140" name="Google Shape;140;p19"/>
          <p:cNvSpPr txBox="1"/>
          <p:nvPr/>
        </p:nvSpPr>
        <p:spPr>
          <a:xfrm>
            <a:off x="5213750" y="4776800"/>
            <a:ext cx="6924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ighteous"/>
                <a:ea typeface="Righteous"/>
                <a:cs typeface="Righteous"/>
                <a:sym typeface="Righteous"/>
              </a:rPr>
              <a:t>Forms</a:t>
            </a:r>
            <a:endParaRPr b="1">
              <a:latin typeface="Righteous"/>
              <a:ea typeface="Righteous"/>
              <a:cs typeface="Righteous"/>
              <a:sym typeface="Righteous"/>
            </a:endParaRPr>
          </a:p>
        </p:txBody>
      </p:sp>
      <p:sp>
        <p:nvSpPr>
          <p:cNvPr id="141" name="Google Shape;141;p19"/>
          <p:cNvSpPr txBox="1"/>
          <p:nvPr/>
        </p:nvSpPr>
        <p:spPr>
          <a:xfrm>
            <a:off x="7393800" y="4727150"/>
            <a:ext cx="890100" cy="18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ighteous"/>
                <a:ea typeface="Righteous"/>
                <a:cs typeface="Righteous"/>
                <a:sym typeface="Righteous"/>
              </a:rPr>
              <a:t>Sheets</a:t>
            </a:r>
            <a:endParaRPr b="1">
              <a:latin typeface="Righteous"/>
              <a:ea typeface="Righteous"/>
              <a:cs typeface="Righteous"/>
              <a:sym typeface="Righteous"/>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1135</Words>
  <Application>Microsoft Office PowerPoint</Application>
  <PresentationFormat>On-screen Show (16:9)</PresentationFormat>
  <Paragraphs>162</Paragraphs>
  <Slides>24</Slides>
  <Notes>18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Arial</vt:lpstr>
      <vt:lpstr>Playfair Display</vt:lpstr>
      <vt:lpstr>Oswald</vt:lpstr>
      <vt:lpstr>Barlow</vt:lpstr>
      <vt:lpstr>Varela Round</vt:lpstr>
      <vt:lpstr>Righteous</vt:lpstr>
      <vt:lpstr>Roboto Slab</vt:lpstr>
      <vt:lpstr>Avenir Next</vt:lpstr>
      <vt:lpstr>Lobster</vt:lpstr>
      <vt:lpstr>Footlight MT Light</vt:lpstr>
      <vt:lpstr>Barlow Light</vt:lpstr>
      <vt:lpstr>Calibri Light</vt:lpstr>
      <vt:lpstr>Roboto</vt:lpstr>
      <vt:lpstr>Montserrat</vt:lpstr>
      <vt:lpstr>Calibri</vt:lpstr>
      <vt:lpstr>Pop</vt:lpstr>
      <vt:lpstr>Office Theme</vt:lpstr>
      <vt:lpstr>2_Office Theme</vt:lpstr>
      <vt:lpstr>PowerPoint Presentation</vt:lpstr>
      <vt:lpstr>PowerPoint Presentation</vt:lpstr>
      <vt:lpstr>PowerPoint Presentation</vt:lpstr>
      <vt:lpstr>FOR MORE INFORMATION AND RESOURCES PLEASE VISIT US @</vt:lpstr>
      <vt:lpstr>Virtual Tech Tools 2.0</vt:lpstr>
      <vt:lpstr>Meet your presenter</vt:lpstr>
      <vt:lpstr>TOP TIPS WITH GOOGLE and More</vt:lpstr>
      <vt:lpstr>Google Drive </vt:lpstr>
      <vt:lpstr>Google Drive to Google Apps</vt:lpstr>
      <vt:lpstr>Google Docs </vt:lpstr>
      <vt:lpstr>Google Slides </vt:lpstr>
      <vt:lpstr>Google Forms </vt:lpstr>
      <vt:lpstr>Google Sheets </vt:lpstr>
      <vt:lpstr>PowerPoint Presentation</vt:lpstr>
      <vt:lpstr>Google faux pas</vt:lpstr>
      <vt:lpstr>Favorite Add-Ons</vt:lpstr>
      <vt:lpstr>Google Classroom</vt:lpstr>
      <vt:lpstr>Screencastify is my new best friend! </vt:lpstr>
      <vt:lpstr>Glide App</vt:lpstr>
      <vt:lpstr>THANKS!</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Cherrie Cunningham</dc:creator>
  <cp:lastModifiedBy>Cherrie Cunningham</cp:lastModifiedBy>
  <cp:revision>1</cp:revision>
  <dcterms:modified xsi:type="dcterms:W3CDTF">2020-04-22T05:52:57Z</dcterms:modified>
</cp:coreProperties>
</file>