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theme/theme15.xml" ContentType="application/vnd.openxmlformats-officedocument.theme+xml"/>
  <Override PartName="/ppt/slideLayouts/slideLayout21.xml" ContentType="application/vnd.openxmlformats-officedocument.presentationml.slideLayout+xml"/>
  <Override PartName="/ppt/theme/theme16.xml" ContentType="application/vnd.openxmlformats-officedocument.theme+xml"/>
  <Override PartName="/ppt/slideLayouts/slideLayout22.xml" ContentType="application/vnd.openxmlformats-officedocument.presentationml.slideLayout+xml"/>
  <Override PartName="/ppt/theme/theme17.xml" ContentType="application/vnd.openxmlformats-officedocument.theme+xml"/>
  <Override PartName="/ppt/slideLayouts/slideLayout2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 id="2147483667" r:id="rId3"/>
    <p:sldMasterId id="2147483668" r:id="rId4"/>
    <p:sldMasterId id="2147483669" r:id="rId5"/>
    <p:sldMasterId id="2147483670" r:id="rId6"/>
    <p:sldMasterId id="2147483671" r:id="rId7"/>
    <p:sldMasterId id="2147483672" r:id="rId8"/>
    <p:sldMasterId id="2147483673" r:id="rId9"/>
    <p:sldMasterId id="2147483674" r:id="rId10"/>
    <p:sldMasterId id="2147483675" r:id="rId11"/>
    <p:sldMasterId id="2147483676" r:id="rId12"/>
    <p:sldMasterId id="2147483677" r:id="rId13"/>
    <p:sldMasterId id="2147483678" r:id="rId14"/>
    <p:sldMasterId id="2147483679" r:id="rId15"/>
    <p:sldMasterId id="2147483680" r:id="rId16"/>
    <p:sldMasterId id="2147483681" r:id="rId17"/>
    <p:sldMasterId id="2147483682" r:id="rId18"/>
  </p:sldMasterIdLst>
  <p:notesMasterIdLst>
    <p:notesMasterId r:id="rId47"/>
  </p:notesMasterIdLst>
  <p:sldIdLst>
    <p:sldId id="256" r:id="rId19"/>
    <p:sldId id="257" r:id="rId20"/>
    <p:sldId id="303" r:id="rId21"/>
    <p:sldId id="304" r:id="rId22"/>
    <p:sldId id="305" r:id="rId23"/>
    <p:sldId id="306" r:id="rId24"/>
    <p:sldId id="307" r:id="rId25"/>
    <p:sldId id="260" r:id="rId26"/>
    <p:sldId id="282" r:id="rId27"/>
    <p:sldId id="281" r:id="rId28"/>
    <p:sldId id="298" r:id="rId29"/>
    <p:sldId id="299" r:id="rId30"/>
    <p:sldId id="300" r:id="rId31"/>
    <p:sldId id="301" r:id="rId32"/>
    <p:sldId id="302" r:id="rId33"/>
    <p:sldId id="283" r:id="rId34"/>
    <p:sldId id="284" r:id="rId35"/>
    <p:sldId id="285" r:id="rId36"/>
    <p:sldId id="286" r:id="rId37"/>
    <p:sldId id="287" r:id="rId38"/>
    <p:sldId id="288" r:id="rId39"/>
    <p:sldId id="289" r:id="rId40"/>
    <p:sldId id="291" r:id="rId41"/>
    <p:sldId id="295" r:id="rId42"/>
    <p:sldId id="296" r:id="rId43"/>
    <p:sldId id="297" r:id="rId44"/>
    <p:sldId id="274" r:id="rId45"/>
    <p:sldId id="275" r:id="rId46"/>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103" d="100"/>
          <a:sy n="103" d="100"/>
        </p:scale>
        <p:origin x="189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notesMaster" Target="notesMasters/notesMaster1.xml"/><Relationship Id="rId50" Type="http://schemas.openxmlformats.org/officeDocument/2006/relationships/theme" Target="theme/theme1.xml"/><Relationship Id="rId55"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0" Type="http://schemas.openxmlformats.org/officeDocument/2006/relationships/slide" Target="slides/slide2.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3C61F-686F-4212-828B-B9572719BA6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95E6C86-A951-4F81-903A-6C18ADA1EAEE}">
      <dgm:prSet phldrT="[Text]"/>
      <dgm:spPr/>
      <dgm:t>
        <a:bodyPr/>
        <a:lstStyle/>
        <a:p>
          <a:r>
            <a:rPr lang="en-US" dirty="0" smtClean="0"/>
            <a:t>Student Level</a:t>
          </a:r>
          <a:endParaRPr lang="en-US" dirty="0"/>
        </a:p>
      </dgm:t>
    </dgm:pt>
    <dgm:pt modelId="{4B1D4E1D-842A-4012-9A7D-D492F1F441F8}" type="parTrans" cxnId="{D8D153B4-8E6F-4635-BEB4-26C8FB8B4443}">
      <dgm:prSet/>
      <dgm:spPr/>
      <dgm:t>
        <a:bodyPr/>
        <a:lstStyle/>
        <a:p>
          <a:endParaRPr lang="en-US"/>
        </a:p>
      </dgm:t>
    </dgm:pt>
    <dgm:pt modelId="{B30588A3-A97F-4C45-AC8A-B596424C49B0}" type="sibTrans" cxnId="{D8D153B4-8E6F-4635-BEB4-26C8FB8B4443}">
      <dgm:prSet/>
      <dgm:spPr/>
      <dgm:t>
        <a:bodyPr/>
        <a:lstStyle/>
        <a:p>
          <a:endParaRPr lang="en-US"/>
        </a:p>
      </dgm:t>
    </dgm:pt>
    <dgm:pt modelId="{8874FE23-2D58-4DD3-9950-C8BEB918289D}">
      <dgm:prSet phldrT="[Text]"/>
      <dgm:spPr/>
      <dgm:t>
        <a:bodyPr/>
        <a:lstStyle/>
        <a:p>
          <a:r>
            <a:rPr lang="en-US" dirty="0" smtClean="0"/>
            <a:t>Subgroup Level</a:t>
          </a:r>
          <a:endParaRPr lang="en-US" dirty="0"/>
        </a:p>
      </dgm:t>
    </dgm:pt>
    <dgm:pt modelId="{491FB4AA-F8C4-4AD9-B363-0FE5007330C9}" type="parTrans" cxnId="{11E2D46A-D52A-4501-9960-C042EF0906E1}">
      <dgm:prSet/>
      <dgm:spPr/>
      <dgm:t>
        <a:bodyPr/>
        <a:lstStyle/>
        <a:p>
          <a:endParaRPr lang="en-US"/>
        </a:p>
      </dgm:t>
    </dgm:pt>
    <dgm:pt modelId="{148684AC-6325-4C35-A85D-ABEDCC1B77C2}" type="sibTrans" cxnId="{11E2D46A-D52A-4501-9960-C042EF0906E1}">
      <dgm:prSet/>
      <dgm:spPr/>
      <dgm:t>
        <a:bodyPr/>
        <a:lstStyle/>
        <a:p>
          <a:endParaRPr lang="en-US"/>
        </a:p>
      </dgm:t>
    </dgm:pt>
    <dgm:pt modelId="{FC630753-7112-4D31-A7A8-D25EA2ACE0A7}">
      <dgm:prSet phldrT="[Text]"/>
      <dgm:spPr/>
      <dgm:t>
        <a:bodyPr/>
        <a:lstStyle/>
        <a:p>
          <a:r>
            <a:rPr lang="en-US" dirty="0" smtClean="0"/>
            <a:t>School/District Level</a:t>
          </a:r>
          <a:endParaRPr lang="en-US" dirty="0"/>
        </a:p>
      </dgm:t>
    </dgm:pt>
    <dgm:pt modelId="{7FD019CA-DE12-4322-B878-CB34D9C0FA1C}" type="parTrans" cxnId="{01BBCDB0-EFE2-45B0-BE07-4FD09D5FA863}">
      <dgm:prSet/>
      <dgm:spPr/>
      <dgm:t>
        <a:bodyPr/>
        <a:lstStyle/>
        <a:p>
          <a:endParaRPr lang="en-US"/>
        </a:p>
      </dgm:t>
    </dgm:pt>
    <dgm:pt modelId="{424F9594-7237-46FE-BFB0-02EE5CEEC7C1}" type="sibTrans" cxnId="{01BBCDB0-EFE2-45B0-BE07-4FD09D5FA863}">
      <dgm:prSet/>
      <dgm:spPr/>
      <dgm:t>
        <a:bodyPr/>
        <a:lstStyle/>
        <a:p>
          <a:endParaRPr lang="en-US"/>
        </a:p>
      </dgm:t>
    </dgm:pt>
    <dgm:pt modelId="{1F341869-1F0E-4EEF-AA4F-4355D88322C7}" type="pres">
      <dgm:prSet presAssocID="{4613C61F-686F-4212-828B-B9572719BA64}" presName="linear" presStyleCnt="0">
        <dgm:presLayoutVars>
          <dgm:dir/>
          <dgm:animLvl val="lvl"/>
          <dgm:resizeHandles val="exact"/>
        </dgm:presLayoutVars>
      </dgm:prSet>
      <dgm:spPr/>
      <dgm:t>
        <a:bodyPr/>
        <a:lstStyle/>
        <a:p>
          <a:endParaRPr lang="en-US"/>
        </a:p>
      </dgm:t>
    </dgm:pt>
    <dgm:pt modelId="{5FBC220C-3CA5-4CAD-99D7-F763C8278B96}" type="pres">
      <dgm:prSet presAssocID="{995E6C86-A951-4F81-903A-6C18ADA1EAEE}" presName="parentLin" presStyleCnt="0"/>
      <dgm:spPr/>
    </dgm:pt>
    <dgm:pt modelId="{79C2B8D8-CA70-4487-A1D7-FCC719308404}" type="pres">
      <dgm:prSet presAssocID="{995E6C86-A951-4F81-903A-6C18ADA1EAEE}" presName="parentLeftMargin" presStyleLbl="node1" presStyleIdx="0" presStyleCnt="3"/>
      <dgm:spPr/>
      <dgm:t>
        <a:bodyPr/>
        <a:lstStyle/>
        <a:p>
          <a:endParaRPr lang="en-US"/>
        </a:p>
      </dgm:t>
    </dgm:pt>
    <dgm:pt modelId="{0309B0B9-C7AB-425E-8F57-4B8EDCC205F8}" type="pres">
      <dgm:prSet presAssocID="{995E6C86-A951-4F81-903A-6C18ADA1EAEE}" presName="parentText" presStyleLbl="node1" presStyleIdx="0" presStyleCnt="3">
        <dgm:presLayoutVars>
          <dgm:chMax val="0"/>
          <dgm:bulletEnabled val="1"/>
        </dgm:presLayoutVars>
      </dgm:prSet>
      <dgm:spPr/>
      <dgm:t>
        <a:bodyPr/>
        <a:lstStyle/>
        <a:p>
          <a:endParaRPr lang="en-US"/>
        </a:p>
      </dgm:t>
    </dgm:pt>
    <dgm:pt modelId="{61C759B2-8030-492B-ADF0-773DA9F7D593}" type="pres">
      <dgm:prSet presAssocID="{995E6C86-A951-4F81-903A-6C18ADA1EAEE}" presName="negativeSpace" presStyleCnt="0"/>
      <dgm:spPr/>
    </dgm:pt>
    <dgm:pt modelId="{AA59AA5C-4A08-4AD0-ADFC-E0F01962CAB6}" type="pres">
      <dgm:prSet presAssocID="{995E6C86-A951-4F81-903A-6C18ADA1EAEE}" presName="childText" presStyleLbl="conFgAcc1" presStyleIdx="0" presStyleCnt="3">
        <dgm:presLayoutVars>
          <dgm:bulletEnabled val="1"/>
        </dgm:presLayoutVars>
      </dgm:prSet>
      <dgm:spPr/>
    </dgm:pt>
    <dgm:pt modelId="{269F62F8-0A50-431F-A46C-512002DA6B08}" type="pres">
      <dgm:prSet presAssocID="{B30588A3-A97F-4C45-AC8A-B596424C49B0}" presName="spaceBetweenRectangles" presStyleCnt="0"/>
      <dgm:spPr/>
    </dgm:pt>
    <dgm:pt modelId="{FD21D329-F175-4281-B82A-1C55D3E9AE7B}" type="pres">
      <dgm:prSet presAssocID="{8874FE23-2D58-4DD3-9950-C8BEB918289D}" presName="parentLin" presStyleCnt="0"/>
      <dgm:spPr/>
    </dgm:pt>
    <dgm:pt modelId="{A6733962-8E1C-4A76-865D-562198D10BCC}" type="pres">
      <dgm:prSet presAssocID="{8874FE23-2D58-4DD3-9950-C8BEB918289D}" presName="parentLeftMargin" presStyleLbl="node1" presStyleIdx="0" presStyleCnt="3"/>
      <dgm:spPr/>
      <dgm:t>
        <a:bodyPr/>
        <a:lstStyle/>
        <a:p>
          <a:endParaRPr lang="en-US"/>
        </a:p>
      </dgm:t>
    </dgm:pt>
    <dgm:pt modelId="{07D8DB87-3BC4-4759-AC44-B20165BE1CDD}" type="pres">
      <dgm:prSet presAssocID="{8874FE23-2D58-4DD3-9950-C8BEB918289D}" presName="parentText" presStyleLbl="node1" presStyleIdx="1" presStyleCnt="3">
        <dgm:presLayoutVars>
          <dgm:chMax val="0"/>
          <dgm:bulletEnabled val="1"/>
        </dgm:presLayoutVars>
      </dgm:prSet>
      <dgm:spPr/>
      <dgm:t>
        <a:bodyPr/>
        <a:lstStyle/>
        <a:p>
          <a:endParaRPr lang="en-US"/>
        </a:p>
      </dgm:t>
    </dgm:pt>
    <dgm:pt modelId="{70DC76FF-07F0-4D68-9AAC-8DCC87A8E189}" type="pres">
      <dgm:prSet presAssocID="{8874FE23-2D58-4DD3-9950-C8BEB918289D}" presName="negativeSpace" presStyleCnt="0"/>
      <dgm:spPr/>
    </dgm:pt>
    <dgm:pt modelId="{6F113CF5-B1F5-4FCA-9925-B0D97F0245EC}" type="pres">
      <dgm:prSet presAssocID="{8874FE23-2D58-4DD3-9950-C8BEB918289D}" presName="childText" presStyleLbl="conFgAcc1" presStyleIdx="1" presStyleCnt="3">
        <dgm:presLayoutVars>
          <dgm:bulletEnabled val="1"/>
        </dgm:presLayoutVars>
      </dgm:prSet>
      <dgm:spPr/>
    </dgm:pt>
    <dgm:pt modelId="{508683CB-30E9-4104-A012-288BDE1A81E9}" type="pres">
      <dgm:prSet presAssocID="{148684AC-6325-4C35-A85D-ABEDCC1B77C2}" presName="spaceBetweenRectangles" presStyleCnt="0"/>
      <dgm:spPr/>
    </dgm:pt>
    <dgm:pt modelId="{2DA4FF20-DE86-44CB-BE95-07976B3EFC12}" type="pres">
      <dgm:prSet presAssocID="{FC630753-7112-4D31-A7A8-D25EA2ACE0A7}" presName="parentLin" presStyleCnt="0"/>
      <dgm:spPr/>
    </dgm:pt>
    <dgm:pt modelId="{53CA81C9-52B6-4AD6-BA8A-76B87E641E28}" type="pres">
      <dgm:prSet presAssocID="{FC630753-7112-4D31-A7A8-D25EA2ACE0A7}" presName="parentLeftMargin" presStyleLbl="node1" presStyleIdx="1" presStyleCnt="3"/>
      <dgm:spPr/>
      <dgm:t>
        <a:bodyPr/>
        <a:lstStyle/>
        <a:p>
          <a:endParaRPr lang="en-US"/>
        </a:p>
      </dgm:t>
    </dgm:pt>
    <dgm:pt modelId="{6AB72735-E86D-4CD2-8C7E-F65FCC7C2371}" type="pres">
      <dgm:prSet presAssocID="{FC630753-7112-4D31-A7A8-D25EA2ACE0A7}" presName="parentText" presStyleLbl="node1" presStyleIdx="2" presStyleCnt="3">
        <dgm:presLayoutVars>
          <dgm:chMax val="0"/>
          <dgm:bulletEnabled val="1"/>
        </dgm:presLayoutVars>
      </dgm:prSet>
      <dgm:spPr/>
      <dgm:t>
        <a:bodyPr/>
        <a:lstStyle/>
        <a:p>
          <a:endParaRPr lang="en-US"/>
        </a:p>
      </dgm:t>
    </dgm:pt>
    <dgm:pt modelId="{F9CA7D59-1C78-42C7-AA54-BA5732874AA3}" type="pres">
      <dgm:prSet presAssocID="{FC630753-7112-4D31-A7A8-D25EA2ACE0A7}" presName="negativeSpace" presStyleCnt="0"/>
      <dgm:spPr/>
    </dgm:pt>
    <dgm:pt modelId="{05F8DECB-62DE-445B-96BF-0F0ECAE1D58B}" type="pres">
      <dgm:prSet presAssocID="{FC630753-7112-4D31-A7A8-D25EA2ACE0A7}" presName="childText" presStyleLbl="conFgAcc1" presStyleIdx="2" presStyleCnt="3">
        <dgm:presLayoutVars>
          <dgm:bulletEnabled val="1"/>
        </dgm:presLayoutVars>
      </dgm:prSet>
      <dgm:spPr/>
    </dgm:pt>
  </dgm:ptLst>
  <dgm:cxnLst>
    <dgm:cxn modelId="{4174292C-A8DF-41EF-8C33-28E62C29C4B1}" type="presOf" srcId="{995E6C86-A951-4F81-903A-6C18ADA1EAEE}" destId="{79C2B8D8-CA70-4487-A1D7-FCC719308404}" srcOrd="0" destOrd="0" presId="urn:microsoft.com/office/officeart/2005/8/layout/list1"/>
    <dgm:cxn modelId="{6AD7227F-2217-48CE-869D-45937C29B24D}" type="presOf" srcId="{8874FE23-2D58-4DD3-9950-C8BEB918289D}" destId="{07D8DB87-3BC4-4759-AC44-B20165BE1CDD}" srcOrd="1" destOrd="0" presId="urn:microsoft.com/office/officeart/2005/8/layout/list1"/>
    <dgm:cxn modelId="{5814D01A-A30C-4F12-94FC-93014C854FBD}" type="presOf" srcId="{FC630753-7112-4D31-A7A8-D25EA2ACE0A7}" destId="{53CA81C9-52B6-4AD6-BA8A-76B87E641E28}" srcOrd="0" destOrd="0" presId="urn:microsoft.com/office/officeart/2005/8/layout/list1"/>
    <dgm:cxn modelId="{EC0B82C6-D7DF-4E3D-BCA7-7395420C3F7B}" type="presOf" srcId="{4613C61F-686F-4212-828B-B9572719BA64}" destId="{1F341869-1F0E-4EEF-AA4F-4355D88322C7}" srcOrd="0" destOrd="0" presId="urn:microsoft.com/office/officeart/2005/8/layout/list1"/>
    <dgm:cxn modelId="{0C6EDD97-CE89-4AA2-8BA5-E8E75D7CFD9E}" type="presOf" srcId="{8874FE23-2D58-4DD3-9950-C8BEB918289D}" destId="{A6733962-8E1C-4A76-865D-562198D10BCC}" srcOrd="0" destOrd="0" presId="urn:microsoft.com/office/officeart/2005/8/layout/list1"/>
    <dgm:cxn modelId="{D81B4A92-25BC-4231-972B-2C4985D2B4A5}" type="presOf" srcId="{FC630753-7112-4D31-A7A8-D25EA2ACE0A7}" destId="{6AB72735-E86D-4CD2-8C7E-F65FCC7C2371}" srcOrd="1" destOrd="0" presId="urn:microsoft.com/office/officeart/2005/8/layout/list1"/>
    <dgm:cxn modelId="{01BBCDB0-EFE2-45B0-BE07-4FD09D5FA863}" srcId="{4613C61F-686F-4212-828B-B9572719BA64}" destId="{FC630753-7112-4D31-A7A8-D25EA2ACE0A7}" srcOrd="2" destOrd="0" parTransId="{7FD019CA-DE12-4322-B878-CB34D9C0FA1C}" sibTransId="{424F9594-7237-46FE-BFB0-02EE5CEEC7C1}"/>
    <dgm:cxn modelId="{11E2D46A-D52A-4501-9960-C042EF0906E1}" srcId="{4613C61F-686F-4212-828B-B9572719BA64}" destId="{8874FE23-2D58-4DD3-9950-C8BEB918289D}" srcOrd="1" destOrd="0" parTransId="{491FB4AA-F8C4-4AD9-B363-0FE5007330C9}" sibTransId="{148684AC-6325-4C35-A85D-ABEDCC1B77C2}"/>
    <dgm:cxn modelId="{D8D153B4-8E6F-4635-BEB4-26C8FB8B4443}" srcId="{4613C61F-686F-4212-828B-B9572719BA64}" destId="{995E6C86-A951-4F81-903A-6C18ADA1EAEE}" srcOrd="0" destOrd="0" parTransId="{4B1D4E1D-842A-4012-9A7D-D492F1F441F8}" sibTransId="{B30588A3-A97F-4C45-AC8A-B596424C49B0}"/>
    <dgm:cxn modelId="{CE0013F0-82B0-4D99-A136-8140266F61CD}" type="presOf" srcId="{995E6C86-A951-4F81-903A-6C18ADA1EAEE}" destId="{0309B0B9-C7AB-425E-8F57-4B8EDCC205F8}" srcOrd="1" destOrd="0" presId="urn:microsoft.com/office/officeart/2005/8/layout/list1"/>
    <dgm:cxn modelId="{D9FB649F-E348-4953-8BE5-6E0AEED5EA63}" type="presParOf" srcId="{1F341869-1F0E-4EEF-AA4F-4355D88322C7}" destId="{5FBC220C-3CA5-4CAD-99D7-F763C8278B96}" srcOrd="0" destOrd="0" presId="urn:microsoft.com/office/officeart/2005/8/layout/list1"/>
    <dgm:cxn modelId="{96CBD5EB-56AF-4598-9D93-9CAE75FC95EA}" type="presParOf" srcId="{5FBC220C-3CA5-4CAD-99D7-F763C8278B96}" destId="{79C2B8D8-CA70-4487-A1D7-FCC719308404}" srcOrd="0" destOrd="0" presId="urn:microsoft.com/office/officeart/2005/8/layout/list1"/>
    <dgm:cxn modelId="{F6483569-DACB-4EB3-AA8E-A06C5B764881}" type="presParOf" srcId="{5FBC220C-3CA5-4CAD-99D7-F763C8278B96}" destId="{0309B0B9-C7AB-425E-8F57-4B8EDCC205F8}" srcOrd="1" destOrd="0" presId="urn:microsoft.com/office/officeart/2005/8/layout/list1"/>
    <dgm:cxn modelId="{CD202FE8-8133-4CB4-844E-0A0C1C941B1B}" type="presParOf" srcId="{1F341869-1F0E-4EEF-AA4F-4355D88322C7}" destId="{61C759B2-8030-492B-ADF0-773DA9F7D593}" srcOrd="1" destOrd="0" presId="urn:microsoft.com/office/officeart/2005/8/layout/list1"/>
    <dgm:cxn modelId="{6BDE70EF-A3E5-4F29-B7AD-51630E1A389D}" type="presParOf" srcId="{1F341869-1F0E-4EEF-AA4F-4355D88322C7}" destId="{AA59AA5C-4A08-4AD0-ADFC-E0F01962CAB6}" srcOrd="2" destOrd="0" presId="urn:microsoft.com/office/officeart/2005/8/layout/list1"/>
    <dgm:cxn modelId="{D5CE70EE-AABA-4AA4-AC9F-E36748D36BD2}" type="presParOf" srcId="{1F341869-1F0E-4EEF-AA4F-4355D88322C7}" destId="{269F62F8-0A50-431F-A46C-512002DA6B08}" srcOrd="3" destOrd="0" presId="urn:microsoft.com/office/officeart/2005/8/layout/list1"/>
    <dgm:cxn modelId="{D3054E31-0A74-42F9-8BA2-920E866D5923}" type="presParOf" srcId="{1F341869-1F0E-4EEF-AA4F-4355D88322C7}" destId="{FD21D329-F175-4281-B82A-1C55D3E9AE7B}" srcOrd="4" destOrd="0" presId="urn:microsoft.com/office/officeart/2005/8/layout/list1"/>
    <dgm:cxn modelId="{BA546636-623F-4ED7-B5A4-AB4E49D30157}" type="presParOf" srcId="{FD21D329-F175-4281-B82A-1C55D3E9AE7B}" destId="{A6733962-8E1C-4A76-865D-562198D10BCC}" srcOrd="0" destOrd="0" presId="urn:microsoft.com/office/officeart/2005/8/layout/list1"/>
    <dgm:cxn modelId="{B558C7FD-538F-4770-A9D4-0D86DB8710E2}" type="presParOf" srcId="{FD21D329-F175-4281-B82A-1C55D3E9AE7B}" destId="{07D8DB87-3BC4-4759-AC44-B20165BE1CDD}" srcOrd="1" destOrd="0" presId="urn:microsoft.com/office/officeart/2005/8/layout/list1"/>
    <dgm:cxn modelId="{26B47A5D-072C-42CE-8A59-AA10E634C5C2}" type="presParOf" srcId="{1F341869-1F0E-4EEF-AA4F-4355D88322C7}" destId="{70DC76FF-07F0-4D68-9AAC-8DCC87A8E189}" srcOrd="5" destOrd="0" presId="urn:microsoft.com/office/officeart/2005/8/layout/list1"/>
    <dgm:cxn modelId="{8E85C77D-AD95-45D2-9EC3-D3CB705E29BB}" type="presParOf" srcId="{1F341869-1F0E-4EEF-AA4F-4355D88322C7}" destId="{6F113CF5-B1F5-4FCA-9925-B0D97F0245EC}" srcOrd="6" destOrd="0" presId="urn:microsoft.com/office/officeart/2005/8/layout/list1"/>
    <dgm:cxn modelId="{769061A8-5F63-48B8-BE4C-FF6FB276000A}" type="presParOf" srcId="{1F341869-1F0E-4EEF-AA4F-4355D88322C7}" destId="{508683CB-30E9-4104-A012-288BDE1A81E9}" srcOrd="7" destOrd="0" presId="urn:microsoft.com/office/officeart/2005/8/layout/list1"/>
    <dgm:cxn modelId="{1C576395-C866-4BEF-AA5B-98BF1B236886}" type="presParOf" srcId="{1F341869-1F0E-4EEF-AA4F-4355D88322C7}" destId="{2DA4FF20-DE86-44CB-BE95-07976B3EFC12}" srcOrd="8" destOrd="0" presId="urn:microsoft.com/office/officeart/2005/8/layout/list1"/>
    <dgm:cxn modelId="{C7A738FE-BD2A-466B-B04F-51B73BA8F6FF}" type="presParOf" srcId="{2DA4FF20-DE86-44CB-BE95-07976B3EFC12}" destId="{53CA81C9-52B6-4AD6-BA8A-76B87E641E28}" srcOrd="0" destOrd="0" presId="urn:microsoft.com/office/officeart/2005/8/layout/list1"/>
    <dgm:cxn modelId="{3D54736A-08D1-484D-BD9A-97C4AEFC320F}" type="presParOf" srcId="{2DA4FF20-DE86-44CB-BE95-07976B3EFC12}" destId="{6AB72735-E86D-4CD2-8C7E-F65FCC7C2371}" srcOrd="1" destOrd="0" presId="urn:microsoft.com/office/officeart/2005/8/layout/list1"/>
    <dgm:cxn modelId="{6FEE8BC4-343F-455B-B6CB-251F78B17A7E}" type="presParOf" srcId="{1F341869-1F0E-4EEF-AA4F-4355D88322C7}" destId="{F9CA7D59-1C78-42C7-AA54-BA5732874AA3}" srcOrd="9" destOrd="0" presId="urn:microsoft.com/office/officeart/2005/8/layout/list1"/>
    <dgm:cxn modelId="{2BBCA93E-8DFA-4601-8A7E-5598BC706647}" type="presParOf" srcId="{1F341869-1F0E-4EEF-AA4F-4355D88322C7}" destId="{05F8DECB-62DE-445B-96BF-0F0ECAE1D58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80659-1C98-48D4-8CC9-16208081B585}" type="doc">
      <dgm:prSet loTypeId="urn:microsoft.com/office/officeart/2005/8/layout/target1" loCatId="relationship" qsTypeId="urn:microsoft.com/office/officeart/2005/8/quickstyle/simple1" qsCatId="simple" csTypeId="urn:microsoft.com/office/officeart/2005/8/colors/accent1_2" csCatId="accent1" phldr="1"/>
      <dgm:spPr/>
    </dgm:pt>
    <dgm:pt modelId="{0FF03ECA-00BE-4834-A516-D1943BD6A19E}">
      <dgm:prSet phldrT="[Text]"/>
      <dgm:spPr/>
      <dgm:t>
        <a:bodyPr/>
        <a:lstStyle/>
        <a:p>
          <a:r>
            <a:rPr lang="en-US" dirty="0" smtClean="0"/>
            <a:t>Circle of Influence</a:t>
          </a:r>
          <a:endParaRPr lang="en-US" dirty="0"/>
        </a:p>
      </dgm:t>
    </dgm:pt>
    <dgm:pt modelId="{DA421359-E521-476F-AA49-121B42A23640}" type="parTrans" cxnId="{965EC6B6-EBD8-4533-91B2-C650DC95DC19}">
      <dgm:prSet/>
      <dgm:spPr/>
      <dgm:t>
        <a:bodyPr/>
        <a:lstStyle/>
        <a:p>
          <a:endParaRPr lang="en-US"/>
        </a:p>
      </dgm:t>
    </dgm:pt>
    <dgm:pt modelId="{48394BC1-9F83-4A17-B7C2-CBF3C866CDDA}" type="sibTrans" cxnId="{965EC6B6-EBD8-4533-91B2-C650DC95DC19}">
      <dgm:prSet/>
      <dgm:spPr/>
      <dgm:t>
        <a:bodyPr/>
        <a:lstStyle/>
        <a:p>
          <a:endParaRPr lang="en-US"/>
        </a:p>
      </dgm:t>
    </dgm:pt>
    <dgm:pt modelId="{AF4E9333-A4CB-407C-9F67-1D0C22C58195}">
      <dgm:prSet phldrT="[Text]"/>
      <dgm:spPr/>
      <dgm:t>
        <a:bodyPr/>
        <a:lstStyle/>
        <a:p>
          <a:r>
            <a:rPr lang="en-US" dirty="0" smtClean="0"/>
            <a:t>Circle of Concern</a:t>
          </a:r>
          <a:endParaRPr lang="en-US" dirty="0"/>
        </a:p>
      </dgm:t>
    </dgm:pt>
    <dgm:pt modelId="{9A1EE8DB-9826-4568-B5A8-6E8E34E60C80}" type="parTrans" cxnId="{54D3DEAF-DBDE-4FD2-86DD-C6A4C8E558CA}">
      <dgm:prSet/>
      <dgm:spPr/>
      <dgm:t>
        <a:bodyPr/>
        <a:lstStyle/>
        <a:p>
          <a:endParaRPr lang="en-US"/>
        </a:p>
      </dgm:t>
    </dgm:pt>
    <dgm:pt modelId="{FF416AE3-5EA2-4E63-9788-7831D3B62152}" type="sibTrans" cxnId="{54D3DEAF-DBDE-4FD2-86DD-C6A4C8E558CA}">
      <dgm:prSet/>
      <dgm:spPr/>
      <dgm:t>
        <a:bodyPr/>
        <a:lstStyle/>
        <a:p>
          <a:endParaRPr lang="en-US"/>
        </a:p>
      </dgm:t>
    </dgm:pt>
    <dgm:pt modelId="{0BBA816C-E1C8-4309-A09F-A7B79AEACFCD}" type="pres">
      <dgm:prSet presAssocID="{FC580659-1C98-48D4-8CC9-16208081B585}" presName="composite" presStyleCnt="0">
        <dgm:presLayoutVars>
          <dgm:chMax val="5"/>
          <dgm:dir/>
          <dgm:resizeHandles val="exact"/>
        </dgm:presLayoutVars>
      </dgm:prSet>
      <dgm:spPr/>
    </dgm:pt>
    <dgm:pt modelId="{551EF220-1CCD-43C0-A89C-A3A8F233ADBA}" type="pres">
      <dgm:prSet presAssocID="{0FF03ECA-00BE-4834-A516-D1943BD6A19E}" presName="circle1" presStyleLbl="lnNode1" presStyleIdx="0" presStyleCnt="2"/>
      <dgm:spPr/>
    </dgm:pt>
    <dgm:pt modelId="{2721A1C0-55FF-4856-B647-7F1AFB7F7CE9}" type="pres">
      <dgm:prSet presAssocID="{0FF03ECA-00BE-4834-A516-D1943BD6A19E}" presName="text1" presStyleLbl="revTx" presStyleIdx="0" presStyleCnt="2">
        <dgm:presLayoutVars>
          <dgm:bulletEnabled val="1"/>
        </dgm:presLayoutVars>
      </dgm:prSet>
      <dgm:spPr/>
      <dgm:t>
        <a:bodyPr/>
        <a:lstStyle/>
        <a:p>
          <a:endParaRPr lang="en-US"/>
        </a:p>
      </dgm:t>
    </dgm:pt>
    <dgm:pt modelId="{CB79675C-C579-4B91-8BC8-23A95C2A9E16}" type="pres">
      <dgm:prSet presAssocID="{0FF03ECA-00BE-4834-A516-D1943BD6A19E}" presName="line1" presStyleLbl="callout" presStyleIdx="0" presStyleCnt="4"/>
      <dgm:spPr/>
    </dgm:pt>
    <dgm:pt modelId="{F87ED365-8ED4-4F89-A79E-6FEC8F77C233}" type="pres">
      <dgm:prSet presAssocID="{0FF03ECA-00BE-4834-A516-D1943BD6A19E}" presName="d1" presStyleLbl="callout" presStyleIdx="1" presStyleCnt="4"/>
      <dgm:spPr/>
    </dgm:pt>
    <dgm:pt modelId="{BD48D6C9-750E-41C5-9460-890A1F7E0046}" type="pres">
      <dgm:prSet presAssocID="{AF4E9333-A4CB-407C-9F67-1D0C22C58195}" presName="circle2" presStyleLbl="lnNode1" presStyleIdx="1" presStyleCnt="2"/>
      <dgm:spPr/>
    </dgm:pt>
    <dgm:pt modelId="{93BCBAE2-E044-4EC7-B3B3-78216D874C87}" type="pres">
      <dgm:prSet presAssocID="{AF4E9333-A4CB-407C-9F67-1D0C22C58195}" presName="text2" presStyleLbl="revTx" presStyleIdx="1" presStyleCnt="2">
        <dgm:presLayoutVars>
          <dgm:bulletEnabled val="1"/>
        </dgm:presLayoutVars>
      </dgm:prSet>
      <dgm:spPr/>
      <dgm:t>
        <a:bodyPr/>
        <a:lstStyle/>
        <a:p>
          <a:endParaRPr lang="en-US"/>
        </a:p>
      </dgm:t>
    </dgm:pt>
    <dgm:pt modelId="{04A0C403-69BE-47D7-A49F-5331DEC7EA13}" type="pres">
      <dgm:prSet presAssocID="{AF4E9333-A4CB-407C-9F67-1D0C22C58195}" presName="line2" presStyleLbl="callout" presStyleIdx="2" presStyleCnt="4"/>
      <dgm:spPr/>
    </dgm:pt>
    <dgm:pt modelId="{A5CB2358-7732-4F2C-8620-18CDD07C1D39}" type="pres">
      <dgm:prSet presAssocID="{AF4E9333-A4CB-407C-9F67-1D0C22C58195}" presName="d2" presStyleLbl="callout" presStyleIdx="3" presStyleCnt="4"/>
      <dgm:spPr/>
    </dgm:pt>
  </dgm:ptLst>
  <dgm:cxnLst>
    <dgm:cxn modelId="{A42C7856-7282-435D-9050-8B38995E5D2A}" type="presOf" srcId="{FC580659-1C98-48D4-8CC9-16208081B585}" destId="{0BBA816C-E1C8-4309-A09F-A7B79AEACFCD}" srcOrd="0" destOrd="0" presId="urn:microsoft.com/office/officeart/2005/8/layout/target1"/>
    <dgm:cxn modelId="{54D3DEAF-DBDE-4FD2-86DD-C6A4C8E558CA}" srcId="{FC580659-1C98-48D4-8CC9-16208081B585}" destId="{AF4E9333-A4CB-407C-9F67-1D0C22C58195}" srcOrd="1" destOrd="0" parTransId="{9A1EE8DB-9826-4568-B5A8-6E8E34E60C80}" sibTransId="{FF416AE3-5EA2-4E63-9788-7831D3B62152}"/>
    <dgm:cxn modelId="{965EC6B6-EBD8-4533-91B2-C650DC95DC19}" srcId="{FC580659-1C98-48D4-8CC9-16208081B585}" destId="{0FF03ECA-00BE-4834-A516-D1943BD6A19E}" srcOrd="0" destOrd="0" parTransId="{DA421359-E521-476F-AA49-121B42A23640}" sibTransId="{48394BC1-9F83-4A17-B7C2-CBF3C866CDDA}"/>
    <dgm:cxn modelId="{8053A392-1A23-4D12-AC32-55842A2E2ECC}" type="presOf" srcId="{0FF03ECA-00BE-4834-A516-D1943BD6A19E}" destId="{2721A1C0-55FF-4856-B647-7F1AFB7F7CE9}" srcOrd="0" destOrd="0" presId="urn:microsoft.com/office/officeart/2005/8/layout/target1"/>
    <dgm:cxn modelId="{BB183787-B3B0-41D4-AE69-241658EE9D62}" type="presOf" srcId="{AF4E9333-A4CB-407C-9F67-1D0C22C58195}" destId="{93BCBAE2-E044-4EC7-B3B3-78216D874C87}" srcOrd="0" destOrd="0" presId="urn:microsoft.com/office/officeart/2005/8/layout/target1"/>
    <dgm:cxn modelId="{F336AE0B-1165-44CB-87B7-7E2617B6B096}" type="presParOf" srcId="{0BBA816C-E1C8-4309-A09F-A7B79AEACFCD}" destId="{551EF220-1CCD-43C0-A89C-A3A8F233ADBA}" srcOrd="0" destOrd="0" presId="urn:microsoft.com/office/officeart/2005/8/layout/target1"/>
    <dgm:cxn modelId="{B370F4E7-1B2F-49F3-A5A0-BE684E511447}" type="presParOf" srcId="{0BBA816C-E1C8-4309-A09F-A7B79AEACFCD}" destId="{2721A1C0-55FF-4856-B647-7F1AFB7F7CE9}" srcOrd="1" destOrd="0" presId="urn:microsoft.com/office/officeart/2005/8/layout/target1"/>
    <dgm:cxn modelId="{2CD17730-78D6-4E37-894E-089C8176E28A}" type="presParOf" srcId="{0BBA816C-E1C8-4309-A09F-A7B79AEACFCD}" destId="{CB79675C-C579-4B91-8BC8-23A95C2A9E16}" srcOrd="2" destOrd="0" presId="urn:microsoft.com/office/officeart/2005/8/layout/target1"/>
    <dgm:cxn modelId="{6CFC2B5D-B161-4273-8644-9F8D06B55FC4}" type="presParOf" srcId="{0BBA816C-E1C8-4309-A09F-A7B79AEACFCD}" destId="{F87ED365-8ED4-4F89-A79E-6FEC8F77C233}" srcOrd="3" destOrd="0" presId="urn:microsoft.com/office/officeart/2005/8/layout/target1"/>
    <dgm:cxn modelId="{B2864E7B-6B1E-44F6-9E7C-DEBC19A2A1E9}" type="presParOf" srcId="{0BBA816C-E1C8-4309-A09F-A7B79AEACFCD}" destId="{BD48D6C9-750E-41C5-9460-890A1F7E0046}" srcOrd="4" destOrd="0" presId="urn:microsoft.com/office/officeart/2005/8/layout/target1"/>
    <dgm:cxn modelId="{4820BB35-449E-4166-8985-9833EADBEC3F}" type="presParOf" srcId="{0BBA816C-E1C8-4309-A09F-A7B79AEACFCD}" destId="{93BCBAE2-E044-4EC7-B3B3-78216D874C87}" srcOrd="5" destOrd="0" presId="urn:microsoft.com/office/officeart/2005/8/layout/target1"/>
    <dgm:cxn modelId="{74CD17A6-4FEC-48E2-B716-0C2ECDAC774D}" type="presParOf" srcId="{0BBA816C-E1C8-4309-A09F-A7B79AEACFCD}" destId="{04A0C403-69BE-47D7-A49F-5331DEC7EA13}" srcOrd="6" destOrd="0" presId="urn:microsoft.com/office/officeart/2005/8/layout/target1"/>
    <dgm:cxn modelId="{7EBA30C9-416E-4D86-A488-79AD30E31137}" type="presParOf" srcId="{0BBA816C-E1C8-4309-A09F-A7B79AEACFCD}" destId="{A5CB2358-7732-4F2C-8620-18CDD07C1D39}"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9AA5C-4A08-4AD0-ADFC-E0F01962CAB6}">
      <dsp:nvSpPr>
        <dsp:cNvPr id="0" name=""/>
        <dsp:cNvSpPr/>
      </dsp:nvSpPr>
      <dsp:spPr>
        <a:xfrm>
          <a:off x="0" y="357842"/>
          <a:ext cx="3740727"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9B0B9-C7AB-425E-8F57-4B8EDCC205F8}">
      <dsp:nvSpPr>
        <dsp:cNvPr id="0" name=""/>
        <dsp:cNvSpPr/>
      </dsp:nvSpPr>
      <dsp:spPr>
        <a:xfrm>
          <a:off x="187036" y="33122"/>
          <a:ext cx="2618508"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973" tIns="0" rIns="98973" bIns="0" numCol="1" spcCol="1270" anchor="ctr" anchorCtr="0">
          <a:noAutofit/>
        </a:bodyPr>
        <a:lstStyle/>
        <a:p>
          <a:pPr lvl="0" algn="l" defTabSz="977900">
            <a:lnSpc>
              <a:spcPct val="90000"/>
            </a:lnSpc>
            <a:spcBef>
              <a:spcPct val="0"/>
            </a:spcBef>
            <a:spcAft>
              <a:spcPct val="35000"/>
            </a:spcAft>
          </a:pPr>
          <a:r>
            <a:rPr lang="en-US" sz="2200" kern="1200" dirty="0" smtClean="0"/>
            <a:t>Student Level</a:t>
          </a:r>
          <a:endParaRPr lang="en-US" sz="2200" kern="1200" dirty="0"/>
        </a:p>
      </dsp:txBody>
      <dsp:txXfrm>
        <a:off x="218739" y="64825"/>
        <a:ext cx="2555102" cy="586034"/>
      </dsp:txXfrm>
    </dsp:sp>
    <dsp:sp modelId="{6F113CF5-B1F5-4FCA-9925-B0D97F0245EC}">
      <dsp:nvSpPr>
        <dsp:cNvPr id="0" name=""/>
        <dsp:cNvSpPr/>
      </dsp:nvSpPr>
      <dsp:spPr>
        <a:xfrm>
          <a:off x="0" y="1355762"/>
          <a:ext cx="3740727"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D8DB87-3BC4-4759-AC44-B20165BE1CDD}">
      <dsp:nvSpPr>
        <dsp:cNvPr id="0" name=""/>
        <dsp:cNvSpPr/>
      </dsp:nvSpPr>
      <dsp:spPr>
        <a:xfrm>
          <a:off x="187036" y="1031042"/>
          <a:ext cx="2618508"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973" tIns="0" rIns="98973" bIns="0" numCol="1" spcCol="1270" anchor="ctr" anchorCtr="0">
          <a:noAutofit/>
        </a:bodyPr>
        <a:lstStyle/>
        <a:p>
          <a:pPr lvl="0" algn="l" defTabSz="977900">
            <a:lnSpc>
              <a:spcPct val="90000"/>
            </a:lnSpc>
            <a:spcBef>
              <a:spcPct val="0"/>
            </a:spcBef>
            <a:spcAft>
              <a:spcPct val="35000"/>
            </a:spcAft>
          </a:pPr>
          <a:r>
            <a:rPr lang="en-US" sz="2200" kern="1200" dirty="0" smtClean="0"/>
            <a:t>Subgroup Level</a:t>
          </a:r>
          <a:endParaRPr lang="en-US" sz="2200" kern="1200" dirty="0"/>
        </a:p>
      </dsp:txBody>
      <dsp:txXfrm>
        <a:off x="218739" y="1062745"/>
        <a:ext cx="2555102" cy="586034"/>
      </dsp:txXfrm>
    </dsp:sp>
    <dsp:sp modelId="{05F8DECB-62DE-445B-96BF-0F0ECAE1D58B}">
      <dsp:nvSpPr>
        <dsp:cNvPr id="0" name=""/>
        <dsp:cNvSpPr/>
      </dsp:nvSpPr>
      <dsp:spPr>
        <a:xfrm>
          <a:off x="0" y="2353682"/>
          <a:ext cx="3740727"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B72735-E86D-4CD2-8C7E-F65FCC7C2371}">
      <dsp:nvSpPr>
        <dsp:cNvPr id="0" name=""/>
        <dsp:cNvSpPr/>
      </dsp:nvSpPr>
      <dsp:spPr>
        <a:xfrm>
          <a:off x="187036" y="2028962"/>
          <a:ext cx="2618508"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973" tIns="0" rIns="98973" bIns="0" numCol="1" spcCol="1270" anchor="ctr" anchorCtr="0">
          <a:noAutofit/>
        </a:bodyPr>
        <a:lstStyle/>
        <a:p>
          <a:pPr lvl="0" algn="l" defTabSz="977900">
            <a:lnSpc>
              <a:spcPct val="90000"/>
            </a:lnSpc>
            <a:spcBef>
              <a:spcPct val="0"/>
            </a:spcBef>
            <a:spcAft>
              <a:spcPct val="35000"/>
            </a:spcAft>
          </a:pPr>
          <a:r>
            <a:rPr lang="en-US" sz="2200" kern="1200" dirty="0" smtClean="0"/>
            <a:t>School/District Level</a:t>
          </a:r>
          <a:endParaRPr lang="en-US" sz="2200" kern="1200" dirty="0"/>
        </a:p>
      </dsp:txBody>
      <dsp:txXfrm>
        <a:off x="218739" y="2060665"/>
        <a:ext cx="2555102"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8D6C9-750E-41C5-9460-890A1F7E0046}">
      <dsp:nvSpPr>
        <dsp:cNvPr id="0" name=""/>
        <dsp:cNvSpPr/>
      </dsp:nvSpPr>
      <dsp:spPr>
        <a:xfrm>
          <a:off x="508000" y="1015999"/>
          <a:ext cx="3048000" cy="3048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EF220-1CCD-43C0-A89C-A3A8F233ADBA}">
      <dsp:nvSpPr>
        <dsp:cNvPr id="0" name=""/>
        <dsp:cNvSpPr/>
      </dsp:nvSpPr>
      <dsp:spPr>
        <a:xfrm>
          <a:off x="1524000" y="2032000"/>
          <a:ext cx="1016000" cy="1016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21A1C0-55FF-4856-B647-7F1AFB7F7CE9}">
      <dsp:nvSpPr>
        <dsp:cNvPr id="0" name=""/>
        <dsp:cNvSpPr/>
      </dsp:nvSpPr>
      <dsp:spPr>
        <a:xfrm>
          <a:off x="4064000" y="0"/>
          <a:ext cx="1524000" cy="12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lvl="0" algn="l" defTabSz="1111250">
            <a:lnSpc>
              <a:spcPct val="90000"/>
            </a:lnSpc>
            <a:spcBef>
              <a:spcPct val="0"/>
            </a:spcBef>
            <a:spcAft>
              <a:spcPct val="35000"/>
            </a:spcAft>
          </a:pPr>
          <a:r>
            <a:rPr lang="en-US" sz="2500" kern="1200" dirty="0" smtClean="0"/>
            <a:t>Circle of Influence</a:t>
          </a:r>
          <a:endParaRPr lang="en-US" sz="2500" kern="1200" dirty="0"/>
        </a:p>
      </dsp:txBody>
      <dsp:txXfrm>
        <a:off x="4064000" y="0"/>
        <a:ext cx="1524000" cy="1270000"/>
      </dsp:txXfrm>
    </dsp:sp>
    <dsp:sp modelId="{CB79675C-C579-4B91-8BC8-23A95C2A9E16}">
      <dsp:nvSpPr>
        <dsp:cNvPr id="0" name=""/>
        <dsp:cNvSpPr/>
      </dsp:nvSpPr>
      <dsp:spPr>
        <a:xfrm>
          <a:off x="3683000" y="634999"/>
          <a:ext cx="381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7ED365-8ED4-4F89-A79E-6FEC8F77C233}">
      <dsp:nvSpPr>
        <dsp:cNvPr id="0" name=""/>
        <dsp:cNvSpPr/>
      </dsp:nvSpPr>
      <dsp:spPr>
        <a:xfrm rot="5400000">
          <a:off x="1903857" y="762126"/>
          <a:ext cx="1906016" cy="164973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BCBAE2-E044-4EC7-B3B3-78216D874C87}">
      <dsp:nvSpPr>
        <dsp:cNvPr id="0" name=""/>
        <dsp:cNvSpPr/>
      </dsp:nvSpPr>
      <dsp:spPr>
        <a:xfrm>
          <a:off x="4064000" y="1269999"/>
          <a:ext cx="1524000" cy="12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lvl="0" algn="l" defTabSz="1111250">
            <a:lnSpc>
              <a:spcPct val="90000"/>
            </a:lnSpc>
            <a:spcBef>
              <a:spcPct val="0"/>
            </a:spcBef>
            <a:spcAft>
              <a:spcPct val="35000"/>
            </a:spcAft>
          </a:pPr>
          <a:r>
            <a:rPr lang="en-US" sz="2500" kern="1200" dirty="0" smtClean="0"/>
            <a:t>Circle of Concern</a:t>
          </a:r>
          <a:endParaRPr lang="en-US" sz="2500" kern="1200" dirty="0"/>
        </a:p>
      </dsp:txBody>
      <dsp:txXfrm>
        <a:off x="4064000" y="1269999"/>
        <a:ext cx="1524000" cy="1270000"/>
      </dsp:txXfrm>
    </dsp:sp>
    <dsp:sp modelId="{04A0C403-69BE-47D7-A49F-5331DEC7EA13}">
      <dsp:nvSpPr>
        <dsp:cNvPr id="0" name=""/>
        <dsp:cNvSpPr/>
      </dsp:nvSpPr>
      <dsp:spPr>
        <a:xfrm>
          <a:off x="3683000" y="1905000"/>
          <a:ext cx="3810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CB2358-7732-4F2C-8620-18CDD07C1D39}">
      <dsp:nvSpPr>
        <dsp:cNvPr id="0" name=""/>
        <dsp:cNvSpPr/>
      </dsp:nvSpPr>
      <dsp:spPr>
        <a:xfrm rot="5400000">
          <a:off x="2553614" y="2112924"/>
          <a:ext cx="1334211" cy="92202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970337"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675" y="4416425"/>
            <a:ext cx="5607049" cy="41830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29675"/>
            <a:ext cx="3038475"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775991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261" name="Shape 2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804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308" name="Shape 3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2880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320" name="Shape 3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961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4706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386" name="Shape 3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389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267" name="Shape 2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25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563880" y="4683475"/>
            <a:ext cx="5486400" cy="3721466"/>
          </a:xfrm>
        </p:spPr>
        <p:txBody>
          <a:bodyPr/>
          <a:lstStyle/>
          <a:p>
            <a:r>
              <a:rPr lang="en-US" sz="1200" dirty="0" smtClean="0"/>
              <a:t>The</a:t>
            </a:r>
            <a:r>
              <a:rPr lang="en-US" sz="1200" baseline="0" dirty="0" smtClean="0"/>
              <a:t> </a:t>
            </a:r>
            <a:r>
              <a:rPr lang="en-US" sz="1200" baseline="0" dirty="0" err="1" smtClean="0"/>
              <a:t>asvabprogram.com</a:t>
            </a:r>
            <a:r>
              <a:rPr lang="en-US" sz="1200" baseline="0" dirty="0" smtClean="0"/>
              <a:t> website </a:t>
            </a:r>
            <a:r>
              <a:rPr lang="en-US" sz="1200" dirty="0" smtClean="0"/>
              <a:t>contains information on the three primary components of the ASVAB CEP program</a:t>
            </a:r>
          </a:p>
          <a:p>
            <a:endParaRPr lang="en-US" sz="1200" dirty="0" smtClean="0"/>
          </a:p>
          <a:p>
            <a:r>
              <a:rPr lang="en-US" sz="1200" dirty="0" smtClean="0"/>
              <a:t>The ASVAB is the aptitude test given for admission into any of the Military services.  For the CEP program, the test is administered to students at participating high schools.  </a:t>
            </a:r>
          </a:p>
          <a:p>
            <a:endParaRPr lang="en-US" sz="1200" dirty="0" smtClean="0"/>
          </a:p>
          <a:p>
            <a:r>
              <a:rPr lang="en-US" sz="1200" dirty="0" smtClean="0"/>
              <a:t>Along with taking the ASVAB test, participating students can take the Find Your Interests, which is a 90-item interest inventory based on Holland’s RIASEC interest areas.  In order to take the FYI online, students must enter an Access code that they are given upon completion of the ASVAB test.</a:t>
            </a:r>
          </a:p>
          <a:p>
            <a:endParaRPr lang="en-US" sz="1200" dirty="0" smtClean="0"/>
          </a:p>
          <a:p>
            <a:r>
              <a:rPr lang="en-US" sz="1200" dirty="0" smtClean="0"/>
              <a:t>The website compiles their responses and provides them with their top three interest code areas.</a:t>
            </a:r>
          </a:p>
          <a:p>
            <a:endParaRPr lang="en-US" sz="1200" dirty="0" smtClean="0"/>
          </a:p>
          <a:p>
            <a:r>
              <a:rPr lang="en-US" sz="1200" dirty="0" smtClean="0"/>
              <a:t>The third main component of the Program which is provided on the website is the OCCU-Find.  The OCCU-Find contains over 400 occupations that students can explore.   Students can use their ASVAB scores as well as FYI interest codes to explore occupations that fit with their interests and skills.  Each OCCU-Find job on the website includes interest codes, skill importance ratings, and contains links to job description information </a:t>
            </a:r>
          </a:p>
          <a:p>
            <a:endParaRPr lang="en-US" sz="1200" dirty="0" smtClean="0"/>
          </a:p>
        </p:txBody>
      </p:sp>
      <p:sp>
        <p:nvSpPr>
          <p:cNvPr id="4" name="Slide Number Placeholder 3"/>
          <p:cNvSpPr>
            <a:spLocks noGrp="1"/>
          </p:cNvSpPr>
          <p:nvPr>
            <p:ph type="sldNum" sz="quarter" idx="10"/>
          </p:nvPr>
        </p:nvSpPr>
        <p:spPr/>
        <p:txBody>
          <a:bodyPr/>
          <a:lstStyle/>
          <a:p>
            <a:fld id="{E15500CB-6EB2-4037-86B4-327897BDC3F3}" type="slidenum">
              <a:rPr lang="en-US" smtClean="0"/>
              <a:t>3</a:t>
            </a:fld>
            <a:endParaRPr lang="en-US"/>
          </a:p>
        </p:txBody>
      </p:sp>
    </p:spTree>
    <p:extLst>
      <p:ext uri="{BB962C8B-B14F-4D97-AF65-F5344CB8AC3E}">
        <p14:creationId xmlns:p14="http://schemas.microsoft.com/office/powerpoint/2010/main" val="359673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279" name="Shape 2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364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302" name="Shape 3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071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289" name="Shape 2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018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308" name="Shape 3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56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302" name="Shape 3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93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308" name="Shape 3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8973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685800" y="1571625"/>
            <a:ext cx="4559300" cy="1470024"/>
          </a:xfrm>
          <a:prstGeom prst="rect">
            <a:avLst/>
          </a:prstGeom>
          <a:noFill/>
          <a:ln>
            <a:noFill/>
          </a:ln>
        </p:spPr>
        <p:txBody>
          <a:bodyPr lIns="91425" tIns="91425" rIns="91425" bIns="91425" anchor="b"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20" name="Shape 20"/>
          <p:cNvSpPr txBox="1">
            <a:spLocks noGrp="1"/>
          </p:cNvSpPr>
          <p:nvPr>
            <p:ph type="subTitle" idx="1"/>
          </p:nvPr>
        </p:nvSpPr>
        <p:spPr>
          <a:xfrm>
            <a:off x="685800" y="3886200"/>
            <a:ext cx="4559300" cy="1752600"/>
          </a:xfrm>
          <a:prstGeom prst="rect">
            <a:avLst/>
          </a:prstGeom>
          <a:noFill/>
          <a:ln>
            <a:noFill/>
          </a:ln>
        </p:spPr>
        <p:txBody>
          <a:bodyPr lIns="91425" tIns="91425" rIns="91425" bIns="91425" anchor="t" anchorCtr="0"/>
          <a:lstStyle>
            <a:lvl1pPr marL="0" marR="0" lvl="0" indent="0" algn="l" rtl="0">
              <a:spcBef>
                <a:spcPts val="480"/>
              </a:spcBef>
              <a:spcAft>
                <a:spcPts val="0"/>
              </a:spcAft>
              <a:buClr>
                <a:srgbClr val="25ACAC"/>
              </a:buClr>
              <a:buFont typeface="Arial"/>
              <a:buNone/>
              <a:defRPr sz="2400" b="0" i="0" u="none" strike="noStrike" cap="none">
                <a:solidFill>
                  <a:srgbClr val="888888"/>
                </a:solidFill>
                <a:latin typeface="Arial"/>
                <a:ea typeface="Arial"/>
                <a:cs typeface="Arial"/>
                <a:sym typeface="Arial"/>
              </a:defRPr>
            </a:lvl1pPr>
            <a:lvl2pPr marL="457200" marR="0" lvl="1" indent="0" algn="ctr" rtl="0">
              <a:spcBef>
                <a:spcPts val="440"/>
              </a:spcBef>
              <a:spcAft>
                <a:spcPts val="0"/>
              </a:spcAft>
              <a:buClr>
                <a:srgbClr val="25ACAC"/>
              </a:buClr>
              <a:buFont typeface="Arial"/>
              <a:buNone/>
              <a:defRPr sz="2200" b="0" i="0" u="none" strike="noStrike" cap="none">
                <a:solidFill>
                  <a:srgbClr val="888888"/>
                </a:solidFill>
                <a:latin typeface="Arial"/>
                <a:ea typeface="Arial"/>
                <a:cs typeface="Arial"/>
                <a:sym typeface="Arial"/>
              </a:defRPr>
            </a:lvl2pPr>
            <a:lvl3pPr marL="914400" marR="0" lvl="2" indent="0" algn="ctr" rtl="0">
              <a:spcBef>
                <a:spcPts val="360"/>
              </a:spcBef>
              <a:spcAft>
                <a:spcPts val="0"/>
              </a:spcAft>
              <a:buClr>
                <a:srgbClr val="25ACAC"/>
              </a:buClr>
              <a:buFont typeface="Arial"/>
              <a:buNone/>
              <a:defRPr sz="1800" b="0" i="0" u="none" strike="noStrike" cap="none">
                <a:solidFill>
                  <a:srgbClr val="888888"/>
                </a:solidFill>
                <a:latin typeface="Arial"/>
                <a:ea typeface="Arial"/>
                <a:cs typeface="Arial"/>
                <a:sym typeface="Arial"/>
              </a:defRPr>
            </a:lvl3pPr>
            <a:lvl4pPr marL="1371600" marR="0" lvl="3" indent="0" algn="ctr" rtl="0">
              <a:spcBef>
                <a:spcPts val="360"/>
              </a:spcBef>
              <a:spcAft>
                <a:spcPts val="0"/>
              </a:spcAft>
              <a:buClr>
                <a:srgbClr val="25ACAC"/>
              </a:buClr>
              <a:buFont typeface="Arial"/>
              <a:buNone/>
              <a:defRPr sz="1800" b="0" i="0" u="none" strike="noStrike" cap="none">
                <a:solidFill>
                  <a:srgbClr val="888888"/>
                </a:solidFill>
                <a:latin typeface="Arial"/>
                <a:ea typeface="Arial"/>
                <a:cs typeface="Arial"/>
                <a:sym typeface="Arial"/>
              </a:defRPr>
            </a:lvl4pPr>
            <a:lvl5pPr marL="1828800" marR="0" lvl="4" indent="0" algn="ctr" rtl="0">
              <a:spcBef>
                <a:spcPts val="360"/>
              </a:spcBef>
              <a:spcAft>
                <a:spcPts val="0"/>
              </a:spcAft>
              <a:buClr>
                <a:srgbClr val="25ACAC"/>
              </a:buClr>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dirty="0">
              <a:solidFill>
                <a:srgbClr val="898989"/>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70" name="Shape 7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25ACAC"/>
              </a:buClr>
              <a:buSzPct val="100000"/>
              <a:buFont typeface="Arial"/>
              <a:buChar char="•"/>
              <a:defRPr sz="2800" b="0" i="0" u="none" strike="noStrike" cap="none">
                <a:solidFill>
                  <a:srgbClr val="404040"/>
                </a:solidFill>
                <a:latin typeface="Arial"/>
                <a:ea typeface="Arial"/>
                <a:cs typeface="Arial"/>
                <a:sym typeface="Arial"/>
              </a:defRPr>
            </a:lvl1pPr>
            <a:lvl2pPr marL="742950" marR="0" lvl="1" indent="-13335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2pPr>
            <a:lvl3pPr marL="1143000" marR="0" lvl="2" indent="-101600" algn="l" rtl="0">
              <a:spcBef>
                <a:spcPts val="400"/>
              </a:spcBef>
              <a:spcAft>
                <a:spcPts val="0"/>
              </a:spcAft>
              <a:buClr>
                <a:srgbClr val="25ACAC"/>
              </a:buClr>
              <a:buSzPct val="100000"/>
              <a:buFont typeface="Arial"/>
              <a:buChar char="•"/>
              <a:defRPr sz="20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25ACAC"/>
              </a:buClr>
              <a:buSzPct val="100000"/>
              <a:buFont typeface="Arial"/>
              <a:buChar char="•"/>
              <a:defRPr sz="2800" b="0" i="0" u="none" strike="noStrike" cap="none">
                <a:solidFill>
                  <a:srgbClr val="404040"/>
                </a:solidFill>
                <a:latin typeface="Arial"/>
                <a:ea typeface="Arial"/>
                <a:cs typeface="Arial"/>
                <a:sym typeface="Arial"/>
              </a:defRPr>
            </a:lvl1pPr>
            <a:lvl2pPr marL="742950" marR="0" lvl="1" indent="-13335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2pPr>
            <a:lvl3pPr marL="1143000" marR="0" lvl="2" indent="-101600" algn="l" rtl="0">
              <a:spcBef>
                <a:spcPts val="400"/>
              </a:spcBef>
              <a:spcAft>
                <a:spcPts val="0"/>
              </a:spcAft>
              <a:buClr>
                <a:srgbClr val="25ACAC"/>
              </a:buClr>
              <a:buSzPct val="100000"/>
              <a:buFont typeface="Arial"/>
              <a:buChar char="•"/>
              <a:defRPr sz="20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85" name="Shape 8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25ACAC"/>
              </a:buClr>
              <a:buFont typeface="Arial"/>
              <a:buNone/>
              <a:defRPr sz="2400" b="1" i="0" u="none" strike="noStrike" cap="none">
                <a:solidFill>
                  <a:srgbClr val="404040"/>
                </a:solidFill>
                <a:latin typeface="Arial"/>
                <a:ea typeface="Arial"/>
                <a:cs typeface="Arial"/>
                <a:sym typeface="Arial"/>
              </a:defRPr>
            </a:lvl1pPr>
            <a:lvl2pPr marL="457200" marR="0" lvl="1" indent="0" algn="l" rtl="0">
              <a:spcBef>
                <a:spcPts val="400"/>
              </a:spcBef>
              <a:spcAft>
                <a:spcPts val="0"/>
              </a:spcAft>
              <a:buClr>
                <a:srgbClr val="25ACAC"/>
              </a:buClr>
              <a:buFont typeface="Arial"/>
              <a:buNone/>
              <a:defRPr sz="2000" b="1" i="0" u="none" strike="noStrike" cap="none">
                <a:solidFill>
                  <a:srgbClr val="404040"/>
                </a:solidFill>
                <a:latin typeface="Arial"/>
                <a:ea typeface="Arial"/>
                <a:cs typeface="Arial"/>
                <a:sym typeface="Arial"/>
              </a:defRPr>
            </a:lvl2pPr>
            <a:lvl3pPr marL="914400" marR="0" lvl="2" indent="0" algn="l" rtl="0">
              <a:spcBef>
                <a:spcPts val="360"/>
              </a:spcBef>
              <a:spcAft>
                <a:spcPts val="0"/>
              </a:spcAft>
              <a:buClr>
                <a:srgbClr val="25ACAC"/>
              </a:buClr>
              <a:buFont typeface="Arial"/>
              <a:buNone/>
              <a:defRPr sz="1800" b="1" i="0" u="none" strike="noStrike" cap="none">
                <a:solidFill>
                  <a:srgbClr val="404040"/>
                </a:solidFill>
                <a:latin typeface="Arial"/>
                <a:ea typeface="Arial"/>
                <a:cs typeface="Arial"/>
                <a:sym typeface="Arial"/>
              </a:defRPr>
            </a:lvl3pPr>
            <a:lvl4pPr marL="1371600" marR="0" lvl="3" indent="0" algn="l" rtl="0">
              <a:spcBef>
                <a:spcPts val="320"/>
              </a:spcBef>
              <a:spcAft>
                <a:spcPts val="0"/>
              </a:spcAft>
              <a:buClr>
                <a:srgbClr val="25ACAC"/>
              </a:buClr>
              <a:buFont typeface="Arial"/>
              <a:buNone/>
              <a:defRPr sz="1600" b="1" i="0" u="none" strike="noStrike" cap="none">
                <a:solidFill>
                  <a:srgbClr val="404040"/>
                </a:solidFill>
                <a:latin typeface="Arial"/>
                <a:ea typeface="Arial"/>
                <a:cs typeface="Arial"/>
                <a:sym typeface="Arial"/>
              </a:defRPr>
            </a:lvl4pPr>
            <a:lvl5pPr marL="1828800" marR="0" lvl="4" indent="0" algn="l" rtl="0">
              <a:spcBef>
                <a:spcPts val="320"/>
              </a:spcBef>
              <a:spcAft>
                <a:spcPts val="0"/>
              </a:spcAft>
              <a:buClr>
                <a:srgbClr val="25ACAC"/>
              </a:buClr>
              <a:buFont typeface="Arial"/>
              <a:buNone/>
              <a:defRPr sz="1600" b="1" i="0" u="none" strike="noStrike" cap="none">
                <a:solidFill>
                  <a:srgbClr val="404040"/>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58750" algn="l" rtl="0">
              <a:spcBef>
                <a:spcPts val="400"/>
              </a:spcBef>
              <a:spcAft>
                <a:spcPts val="0"/>
              </a:spcAft>
              <a:buClr>
                <a:srgbClr val="25ACAC"/>
              </a:buClr>
              <a:buSzPct val="100000"/>
              <a:buFont typeface="Arial"/>
              <a:buChar char="–"/>
              <a:defRPr sz="20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27000" algn="l" rtl="0">
              <a:spcBef>
                <a:spcPts val="320"/>
              </a:spcBef>
              <a:spcAft>
                <a:spcPts val="0"/>
              </a:spcAft>
              <a:buClr>
                <a:srgbClr val="25ACAC"/>
              </a:buClr>
              <a:buSzPct val="100000"/>
              <a:buFont typeface="Arial"/>
              <a:buChar char="–"/>
              <a:defRPr sz="1600" b="0" i="0" u="none" strike="noStrike" cap="none">
                <a:solidFill>
                  <a:srgbClr val="404040"/>
                </a:solidFill>
                <a:latin typeface="Arial"/>
                <a:ea typeface="Arial"/>
                <a:cs typeface="Arial"/>
                <a:sym typeface="Arial"/>
              </a:defRPr>
            </a:lvl4pPr>
            <a:lvl5pPr marL="2057400" marR="0" lvl="4" indent="-127000" algn="l" rtl="0">
              <a:spcBef>
                <a:spcPts val="320"/>
              </a:spcBef>
              <a:spcAft>
                <a:spcPts val="0"/>
              </a:spcAft>
              <a:buClr>
                <a:srgbClr val="25ACAC"/>
              </a:buClr>
              <a:buSzPct val="100000"/>
              <a:buFont typeface="Arial"/>
              <a:buChar char="»"/>
              <a:defRPr sz="1600" b="0" i="0" u="none" strike="noStrike" cap="none">
                <a:solidFill>
                  <a:srgbClr val="404040"/>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25ACAC"/>
              </a:buClr>
              <a:buFont typeface="Arial"/>
              <a:buNone/>
              <a:defRPr sz="2400" b="1" i="0" u="none" strike="noStrike" cap="none">
                <a:solidFill>
                  <a:srgbClr val="404040"/>
                </a:solidFill>
                <a:latin typeface="Arial"/>
                <a:ea typeface="Arial"/>
                <a:cs typeface="Arial"/>
                <a:sym typeface="Arial"/>
              </a:defRPr>
            </a:lvl1pPr>
            <a:lvl2pPr marL="457200" marR="0" lvl="1" indent="0" algn="l" rtl="0">
              <a:spcBef>
                <a:spcPts val="400"/>
              </a:spcBef>
              <a:spcAft>
                <a:spcPts val="0"/>
              </a:spcAft>
              <a:buClr>
                <a:srgbClr val="25ACAC"/>
              </a:buClr>
              <a:buFont typeface="Arial"/>
              <a:buNone/>
              <a:defRPr sz="2000" b="1" i="0" u="none" strike="noStrike" cap="none">
                <a:solidFill>
                  <a:srgbClr val="404040"/>
                </a:solidFill>
                <a:latin typeface="Arial"/>
                <a:ea typeface="Arial"/>
                <a:cs typeface="Arial"/>
                <a:sym typeface="Arial"/>
              </a:defRPr>
            </a:lvl2pPr>
            <a:lvl3pPr marL="914400" marR="0" lvl="2" indent="0" algn="l" rtl="0">
              <a:spcBef>
                <a:spcPts val="360"/>
              </a:spcBef>
              <a:spcAft>
                <a:spcPts val="0"/>
              </a:spcAft>
              <a:buClr>
                <a:srgbClr val="25ACAC"/>
              </a:buClr>
              <a:buFont typeface="Arial"/>
              <a:buNone/>
              <a:defRPr sz="1800" b="1" i="0" u="none" strike="noStrike" cap="none">
                <a:solidFill>
                  <a:srgbClr val="404040"/>
                </a:solidFill>
                <a:latin typeface="Arial"/>
                <a:ea typeface="Arial"/>
                <a:cs typeface="Arial"/>
                <a:sym typeface="Arial"/>
              </a:defRPr>
            </a:lvl3pPr>
            <a:lvl4pPr marL="1371600" marR="0" lvl="3" indent="0" algn="l" rtl="0">
              <a:spcBef>
                <a:spcPts val="320"/>
              </a:spcBef>
              <a:spcAft>
                <a:spcPts val="0"/>
              </a:spcAft>
              <a:buClr>
                <a:srgbClr val="25ACAC"/>
              </a:buClr>
              <a:buFont typeface="Arial"/>
              <a:buNone/>
              <a:defRPr sz="1600" b="1" i="0" u="none" strike="noStrike" cap="none">
                <a:solidFill>
                  <a:srgbClr val="404040"/>
                </a:solidFill>
                <a:latin typeface="Arial"/>
                <a:ea typeface="Arial"/>
                <a:cs typeface="Arial"/>
                <a:sym typeface="Arial"/>
              </a:defRPr>
            </a:lvl4pPr>
            <a:lvl5pPr marL="1828800" marR="0" lvl="4" indent="0" algn="l" rtl="0">
              <a:spcBef>
                <a:spcPts val="320"/>
              </a:spcBef>
              <a:spcAft>
                <a:spcPts val="0"/>
              </a:spcAft>
              <a:buClr>
                <a:srgbClr val="25ACAC"/>
              </a:buClr>
              <a:buFont typeface="Arial"/>
              <a:buNone/>
              <a:defRPr sz="1600" b="1" i="0" u="none" strike="noStrike" cap="none">
                <a:solidFill>
                  <a:srgbClr val="404040"/>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58750" algn="l" rtl="0">
              <a:spcBef>
                <a:spcPts val="400"/>
              </a:spcBef>
              <a:spcAft>
                <a:spcPts val="0"/>
              </a:spcAft>
              <a:buClr>
                <a:srgbClr val="25ACAC"/>
              </a:buClr>
              <a:buSzPct val="100000"/>
              <a:buFont typeface="Arial"/>
              <a:buChar char="–"/>
              <a:defRPr sz="20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27000" algn="l" rtl="0">
              <a:spcBef>
                <a:spcPts val="320"/>
              </a:spcBef>
              <a:spcAft>
                <a:spcPts val="0"/>
              </a:spcAft>
              <a:buClr>
                <a:srgbClr val="25ACAC"/>
              </a:buClr>
              <a:buSzPct val="100000"/>
              <a:buFont typeface="Arial"/>
              <a:buChar char="–"/>
              <a:defRPr sz="1600" b="0" i="0" u="none" strike="noStrike" cap="none">
                <a:solidFill>
                  <a:srgbClr val="404040"/>
                </a:solidFill>
                <a:latin typeface="Arial"/>
                <a:ea typeface="Arial"/>
                <a:cs typeface="Arial"/>
                <a:sym typeface="Arial"/>
              </a:defRPr>
            </a:lvl4pPr>
            <a:lvl5pPr marL="2057400" marR="0" lvl="4" indent="-127000" algn="l" rtl="0">
              <a:spcBef>
                <a:spcPts val="320"/>
              </a:spcBef>
              <a:spcAft>
                <a:spcPts val="0"/>
              </a:spcAft>
              <a:buClr>
                <a:srgbClr val="25ACAC"/>
              </a:buClr>
              <a:buSzPct val="100000"/>
              <a:buFont typeface="Arial"/>
              <a:buChar char="»"/>
              <a:defRPr sz="1600" b="0" i="0" u="none" strike="noStrike" cap="none">
                <a:solidFill>
                  <a:srgbClr val="404040"/>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102" name="Shape 10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3"/>
        <p:cNvGrpSpPr/>
        <p:nvPr/>
      </p:nvGrpSpPr>
      <p:grpSpPr>
        <a:xfrm>
          <a:off x="0" y="0"/>
          <a:ext cx="0" cy="0"/>
          <a:chOff x="0" y="0"/>
          <a:chExt cx="0" cy="0"/>
        </a:xfrm>
      </p:grpSpPr>
      <p:sp>
        <p:nvSpPr>
          <p:cNvPr id="114" name="Shape 1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127" name="Shape 12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25ACAC"/>
              </a:buClr>
              <a:buSzPct val="100000"/>
              <a:buFont typeface="Arial"/>
              <a:buChar char="•"/>
              <a:defRPr sz="3200" b="0" i="0" u="none" strike="noStrike" cap="none">
                <a:solidFill>
                  <a:srgbClr val="404040"/>
                </a:solidFill>
                <a:latin typeface="Arial"/>
                <a:ea typeface="Arial"/>
                <a:cs typeface="Arial"/>
                <a:sym typeface="Arial"/>
              </a:defRPr>
            </a:lvl1pPr>
            <a:lvl2pPr marL="742950" marR="0" lvl="1" indent="-107950" algn="l" rtl="0">
              <a:spcBef>
                <a:spcPts val="560"/>
              </a:spcBef>
              <a:spcAft>
                <a:spcPts val="0"/>
              </a:spcAft>
              <a:buClr>
                <a:srgbClr val="25ACAC"/>
              </a:buClr>
              <a:buSzPct val="100000"/>
              <a:buFont typeface="Arial"/>
              <a:buChar char="–"/>
              <a:defRPr sz="2800" b="0" i="0" u="none" strike="noStrike" cap="none">
                <a:solidFill>
                  <a:srgbClr val="404040"/>
                </a:solidFill>
                <a:latin typeface="Arial"/>
                <a:ea typeface="Arial"/>
                <a:cs typeface="Arial"/>
                <a:sym typeface="Arial"/>
              </a:defRPr>
            </a:lvl2pPr>
            <a:lvl3pPr marL="1143000" marR="0" lvl="2" indent="-762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3pPr>
            <a:lvl4pPr marL="1600200" marR="0" lvl="3" indent="-101600" algn="l" rtl="0">
              <a:spcBef>
                <a:spcPts val="400"/>
              </a:spcBef>
              <a:spcAft>
                <a:spcPts val="0"/>
              </a:spcAft>
              <a:buClr>
                <a:srgbClr val="25ACAC"/>
              </a:buClr>
              <a:buSzPct val="100000"/>
              <a:buFont typeface="Arial"/>
              <a:buChar char="–"/>
              <a:defRPr sz="2000" b="0" i="0" u="none" strike="noStrike" cap="none">
                <a:solidFill>
                  <a:srgbClr val="404040"/>
                </a:solidFill>
                <a:latin typeface="Arial"/>
                <a:ea typeface="Arial"/>
                <a:cs typeface="Arial"/>
                <a:sym typeface="Arial"/>
              </a:defRPr>
            </a:lvl4pPr>
            <a:lvl5pPr marL="2057400" marR="0" lvl="4" indent="-101600" algn="l" rtl="0">
              <a:spcBef>
                <a:spcPts val="400"/>
              </a:spcBef>
              <a:spcAft>
                <a:spcPts val="0"/>
              </a:spcAft>
              <a:buClr>
                <a:srgbClr val="25ACAC"/>
              </a:buClr>
              <a:buSzPct val="100000"/>
              <a:buFont typeface="Arial"/>
              <a:buChar char="»"/>
              <a:defRPr sz="20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25ACAC"/>
              </a:buClr>
              <a:buFont typeface="Arial"/>
              <a:buNone/>
              <a:defRPr sz="1400" b="0" i="0" u="none" strike="noStrike" cap="none">
                <a:solidFill>
                  <a:srgbClr val="404040"/>
                </a:solidFill>
                <a:latin typeface="Arial"/>
                <a:ea typeface="Arial"/>
                <a:cs typeface="Arial"/>
                <a:sym typeface="Arial"/>
              </a:defRPr>
            </a:lvl1pPr>
            <a:lvl2pPr marL="457200" marR="0" lvl="1" indent="0" algn="l" rtl="0">
              <a:spcBef>
                <a:spcPts val="240"/>
              </a:spcBef>
              <a:spcAft>
                <a:spcPts val="0"/>
              </a:spcAft>
              <a:buClr>
                <a:srgbClr val="25ACAC"/>
              </a:buClr>
              <a:buFont typeface="Arial"/>
              <a:buNone/>
              <a:defRPr sz="1200" b="0" i="0" u="none" strike="noStrike" cap="none">
                <a:solidFill>
                  <a:srgbClr val="404040"/>
                </a:solidFill>
                <a:latin typeface="Arial"/>
                <a:ea typeface="Arial"/>
                <a:cs typeface="Arial"/>
                <a:sym typeface="Arial"/>
              </a:defRPr>
            </a:lvl2pPr>
            <a:lvl3pPr marL="914400" marR="0" lvl="2" indent="0" algn="l" rtl="0">
              <a:spcBef>
                <a:spcPts val="200"/>
              </a:spcBef>
              <a:spcAft>
                <a:spcPts val="0"/>
              </a:spcAft>
              <a:buClr>
                <a:srgbClr val="25ACAC"/>
              </a:buClr>
              <a:buFont typeface="Arial"/>
              <a:buNone/>
              <a:defRPr sz="1000" b="0" i="0" u="none" strike="noStrike" cap="none">
                <a:solidFill>
                  <a:srgbClr val="404040"/>
                </a:solidFill>
                <a:latin typeface="Arial"/>
                <a:ea typeface="Arial"/>
                <a:cs typeface="Arial"/>
                <a:sym typeface="Arial"/>
              </a:defRPr>
            </a:lvl3pPr>
            <a:lvl4pPr marL="1371600" marR="0" lvl="3" indent="0" algn="l" rtl="0">
              <a:spcBef>
                <a:spcPts val="180"/>
              </a:spcBef>
              <a:spcAft>
                <a:spcPts val="0"/>
              </a:spcAft>
              <a:buClr>
                <a:srgbClr val="25ACAC"/>
              </a:buClr>
              <a:buFont typeface="Arial"/>
              <a:buNone/>
              <a:defRPr sz="900" b="0" i="0" u="none" strike="noStrike" cap="none">
                <a:solidFill>
                  <a:srgbClr val="404040"/>
                </a:solidFill>
                <a:latin typeface="Arial"/>
                <a:ea typeface="Arial"/>
                <a:cs typeface="Arial"/>
                <a:sym typeface="Arial"/>
              </a:defRPr>
            </a:lvl4pPr>
            <a:lvl5pPr marL="1828800" marR="0" lvl="4" indent="0" algn="l" rtl="0">
              <a:spcBef>
                <a:spcPts val="180"/>
              </a:spcBef>
              <a:spcAft>
                <a:spcPts val="0"/>
              </a:spcAft>
              <a:buClr>
                <a:srgbClr val="25ACAC"/>
              </a:buClr>
              <a:buFont typeface="Arial"/>
              <a:buNone/>
              <a:defRPr sz="900" b="0" i="0" u="none" strike="noStrike" cap="none">
                <a:solidFill>
                  <a:srgbClr val="404040"/>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142" name="Shape 14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25ACAC"/>
              </a:buClr>
              <a:buFont typeface="Arial"/>
              <a:buNone/>
              <a:defRPr sz="3200" b="0" i="0" u="none" strike="noStrike" cap="none">
                <a:solidFill>
                  <a:srgbClr val="404040"/>
                </a:solidFill>
                <a:latin typeface="Arial"/>
                <a:ea typeface="Arial"/>
                <a:cs typeface="Arial"/>
                <a:sym typeface="Arial"/>
              </a:defRPr>
            </a:lvl1pPr>
            <a:lvl2pPr marL="457200" marR="0" lvl="1" indent="0" algn="l" rtl="0">
              <a:spcBef>
                <a:spcPts val="560"/>
              </a:spcBef>
              <a:spcAft>
                <a:spcPts val="0"/>
              </a:spcAft>
              <a:buClr>
                <a:srgbClr val="25ACAC"/>
              </a:buClr>
              <a:buFont typeface="Arial"/>
              <a:buNone/>
              <a:defRPr sz="2800" b="0" i="0" u="none" strike="noStrike" cap="none">
                <a:solidFill>
                  <a:srgbClr val="404040"/>
                </a:solidFill>
                <a:latin typeface="Arial"/>
                <a:ea typeface="Arial"/>
                <a:cs typeface="Arial"/>
                <a:sym typeface="Arial"/>
              </a:defRPr>
            </a:lvl2pPr>
            <a:lvl3pPr marL="914400" marR="0" lvl="2" indent="0" algn="l" rtl="0">
              <a:spcBef>
                <a:spcPts val="480"/>
              </a:spcBef>
              <a:spcAft>
                <a:spcPts val="0"/>
              </a:spcAft>
              <a:buClr>
                <a:srgbClr val="25ACAC"/>
              </a:buClr>
              <a:buFont typeface="Arial"/>
              <a:buNone/>
              <a:defRPr sz="2400" b="0" i="0" u="none" strike="noStrike" cap="none">
                <a:solidFill>
                  <a:srgbClr val="404040"/>
                </a:solidFill>
                <a:latin typeface="Arial"/>
                <a:ea typeface="Arial"/>
                <a:cs typeface="Arial"/>
                <a:sym typeface="Arial"/>
              </a:defRPr>
            </a:lvl3pPr>
            <a:lvl4pPr marL="1371600" marR="0" lvl="3" indent="0" algn="l" rtl="0">
              <a:spcBef>
                <a:spcPts val="400"/>
              </a:spcBef>
              <a:spcAft>
                <a:spcPts val="0"/>
              </a:spcAft>
              <a:buClr>
                <a:srgbClr val="25ACAC"/>
              </a:buClr>
              <a:buFont typeface="Arial"/>
              <a:buNone/>
              <a:defRPr sz="2000" b="0" i="0" u="none" strike="noStrike" cap="none">
                <a:solidFill>
                  <a:srgbClr val="404040"/>
                </a:solidFill>
                <a:latin typeface="Arial"/>
                <a:ea typeface="Arial"/>
                <a:cs typeface="Arial"/>
                <a:sym typeface="Arial"/>
              </a:defRPr>
            </a:lvl4pPr>
            <a:lvl5pPr marL="1828800" marR="0" lvl="4" indent="0" algn="l" rtl="0">
              <a:spcBef>
                <a:spcPts val="400"/>
              </a:spcBef>
              <a:spcAft>
                <a:spcPts val="0"/>
              </a:spcAft>
              <a:buClr>
                <a:srgbClr val="25ACAC"/>
              </a:buClr>
              <a:buFont typeface="Arial"/>
              <a:buNone/>
              <a:defRPr sz="2000" b="0" i="0" u="none" strike="noStrike" cap="none">
                <a:solidFill>
                  <a:srgbClr val="404040"/>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25ACAC"/>
              </a:buClr>
              <a:buFont typeface="Arial"/>
              <a:buNone/>
              <a:defRPr sz="1400" b="0" i="0" u="none" strike="noStrike" cap="none">
                <a:solidFill>
                  <a:srgbClr val="404040"/>
                </a:solidFill>
                <a:latin typeface="Arial"/>
                <a:ea typeface="Arial"/>
                <a:cs typeface="Arial"/>
                <a:sym typeface="Arial"/>
              </a:defRPr>
            </a:lvl1pPr>
            <a:lvl2pPr marL="457200" marR="0" lvl="1" indent="0" algn="l" rtl="0">
              <a:spcBef>
                <a:spcPts val="240"/>
              </a:spcBef>
              <a:spcAft>
                <a:spcPts val="0"/>
              </a:spcAft>
              <a:buClr>
                <a:srgbClr val="25ACAC"/>
              </a:buClr>
              <a:buFont typeface="Arial"/>
              <a:buNone/>
              <a:defRPr sz="1200" b="0" i="0" u="none" strike="noStrike" cap="none">
                <a:solidFill>
                  <a:srgbClr val="404040"/>
                </a:solidFill>
                <a:latin typeface="Arial"/>
                <a:ea typeface="Arial"/>
                <a:cs typeface="Arial"/>
                <a:sym typeface="Arial"/>
              </a:defRPr>
            </a:lvl2pPr>
            <a:lvl3pPr marL="914400" marR="0" lvl="2" indent="0" algn="l" rtl="0">
              <a:spcBef>
                <a:spcPts val="200"/>
              </a:spcBef>
              <a:spcAft>
                <a:spcPts val="0"/>
              </a:spcAft>
              <a:buClr>
                <a:srgbClr val="25ACAC"/>
              </a:buClr>
              <a:buFont typeface="Arial"/>
              <a:buNone/>
              <a:defRPr sz="1000" b="0" i="0" u="none" strike="noStrike" cap="none">
                <a:solidFill>
                  <a:srgbClr val="404040"/>
                </a:solidFill>
                <a:latin typeface="Arial"/>
                <a:ea typeface="Arial"/>
                <a:cs typeface="Arial"/>
                <a:sym typeface="Arial"/>
              </a:defRPr>
            </a:lvl3pPr>
            <a:lvl4pPr marL="1371600" marR="0" lvl="3" indent="0" algn="l" rtl="0">
              <a:spcBef>
                <a:spcPts val="180"/>
              </a:spcBef>
              <a:spcAft>
                <a:spcPts val="0"/>
              </a:spcAft>
              <a:buClr>
                <a:srgbClr val="25ACAC"/>
              </a:buClr>
              <a:buFont typeface="Arial"/>
              <a:buNone/>
              <a:defRPr sz="900" b="0" i="0" u="none" strike="noStrike" cap="none">
                <a:solidFill>
                  <a:srgbClr val="404040"/>
                </a:solidFill>
                <a:latin typeface="Arial"/>
                <a:ea typeface="Arial"/>
                <a:cs typeface="Arial"/>
                <a:sym typeface="Arial"/>
              </a:defRPr>
            </a:lvl4pPr>
            <a:lvl5pPr marL="1828800" marR="0" lvl="4" indent="0" algn="l" rtl="0">
              <a:spcBef>
                <a:spcPts val="180"/>
              </a:spcBef>
              <a:spcAft>
                <a:spcPts val="0"/>
              </a:spcAft>
              <a:buClr>
                <a:srgbClr val="25ACAC"/>
              </a:buClr>
              <a:buFont typeface="Arial"/>
              <a:buNone/>
              <a:defRPr sz="900" b="0" i="0" u="none" strike="noStrike" cap="none">
                <a:solidFill>
                  <a:srgbClr val="404040"/>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157" name="Shape 157"/>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59" name="Shape 1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60" name="Shape 1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171" name="Shape 17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73" name="Shape 1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722312" y="2970213"/>
            <a:ext cx="7772400" cy="1500187"/>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25ACAC"/>
              </a:buClr>
              <a:buFont typeface="Arial"/>
              <a:buNone/>
              <a:defRPr sz="2400" b="0" i="0" u="none" strike="noStrike" cap="none">
                <a:solidFill>
                  <a:srgbClr val="888888"/>
                </a:solidFill>
                <a:latin typeface="Arial"/>
                <a:ea typeface="Arial"/>
                <a:cs typeface="Arial"/>
                <a:sym typeface="Arial"/>
              </a:defRPr>
            </a:lvl1pPr>
            <a:lvl2pPr marL="457200" marR="0" lvl="1" indent="0" algn="l" rtl="0">
              <a:spcBef>
                <a:spcPts val="360"/>
              </a:spcBef>
              <a:spcAft>
                <a:spcPts val="0"/>
              </a:spcAft>
              <a:buClr>
                <a:srgbClr val="25ACAC"/>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spcAft>
                <a:spcPts val="0"/>
              </a:spcAft>
              <a:buClr>
                <a:srgbClr val="25ACAC"/>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spcAft>
                <a:spcPts val="0"/>
              </a:spcAft>
              <a:buClr>
                <a:srgbClr val="25ACAC"/>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spcAft>
                <a:spcPts val="0"/>
              </a:spcAft>
              <a:buClr>
                <a:srgbClr val="25ACAC"/>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86" name="Shape 18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Section Header">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722312" y="2970213"/>
            <a:ext cx="7772400" cy="1500187"/>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25ACAC"/>
              </a:buClr>
              <a:buFont typeface="Arial"/>
              <a:buNone/>
              <a:defRPr sz="2400" b="0" i="0" u="none" strike="noStrike" cap="none">
                <a:solidFill>
                  <a:srgbClr val="888888"/>
                </a:solidFill>
                <a:latin typeface="Arial"/>
                <a:ea typeface="Arial"/>
                <a:cs typeface="Arial"/>
                <a:sym typeface="Arial"/>
              </a:defRPr>
            </a:lvl1pPr>
            <a:lvl2pPr marL="457200" marR="0" lvl="1" indent="0" algn="l" rtl="0">
              <a:spcBef>
                <a:spcPts val="360"/>
              </a:spcBef>
              <a:spcAft>
                <a:spcPts val="0"/>
              </a:spcAft>
              <a:buClr>
                <a:srgbClr val="25ACAC"/>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spcAft>
                <a:spcPts val="0"/>
              </a:spcAft>
              <a:buClr>
                <a:srgbClr val="25ACAC"/>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spcAft>
                <a:spcPts val="0"/>
              </a:spcAft>
              <a:buClr>
                <a:srgbClr val="25ACAC"/>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spcAft>
                <a:spcPts val="0"/>
              </a:spcAft>
              <a:buClr>
                <a:srgbClr val="25ACAC"/>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00" name="Shape 20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02" name="Shape 20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34" name="Shape 3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37" name="Shape 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dirty="0">
              <a:solidFill>
                <a:srgbClr val="898989"/>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Section Header">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22312" y="2970213"/>
            <a:ext cx="7772400" cy="1500187"/>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25ACAC"/>
              </a:buClr>
              <a:buFont typeface="Arial"/>
              <a:buNone/>
              <a:defRPr sz="2400" b="0" i="0" u="none" strike="noStrike" cap="none">
                <a:solidFill>
                  <a:srgbClr val="888888"/>
                </a:solidFill>
                <a:latin typeface="Arial"/>
                <a:ea typeface="Arial"/>
                <a:cs typeface="Arial"/>
                <a:sym typeface="Arial"/>
              </a:defRPr>
            </a:lvl1pPr>
            <a:lvl2pPr marL="457200" marR="0" lvl="1" indent="0" algn="l" rtl="0">
              <a:spcBef>
                <a:spcPts val="360"/>
              </a:spcBef>
              <a:spcAft>
                <a:spcPts val="0"/>
              </a:spcAft>
              <a:buClr>
                <a:srgbClr val="25ACAC"/>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spcAft>
                <a:spcPts val="0"/>
              </a:spcAft>
              <a:buClr>
                <a:srgbClr val="25ACAC"/>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spcAft>
                <a:spcPts val="0"/>
              </a:spcAft>
              <a:buClr>
                <a:srgbClr val="25ACAC"/>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spcAft>
                <a:spcPts val="0"/>
              </a:spcAft>
              <a:buClr>
                <a:srgbClr val="25ACAC"/>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14" name="Shape 2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15" name="Shape 2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Section Header">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722312" y="2970213"/>
            <a:ext cx="7772400" cy="1500187"/>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25ACAC"/>
              </a:buClr>
              <a:buFont typeface="Arial"/>
              <a:buNone/>
              <a:defRPr sz="2400" b="0" i="0" u="none" strike="noStrike" cap="none">
                <a:solidFill>
                  <a:srgbClr val="888888"/>
                </a:solidFill>
                <a:latin typeface="Arial"/>
                <a:ea typeface="Arial"/>
                <a:cs typeface="Arial"/>
                <a:sym typeface="Arial"/>
              </a:defRPr>
            </a:lvl1pPr>
            <a:lvl2pPr marL="457200" marR="0" lvl="1" indent="0" algn="l" rtl="0">
              <a:spcBef>
                <a:spcPts val="360"/>
              </a:spcBef>
              <a:spcAft>
                <a:spcPts val="0"/>
              </a:spcAft>
              <a:buClr>
                <a:srgbClr val="25ACAC"/>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spcAft>
                <a:spcPts val="0"/>
              </a:spcAft>
              <a:buClr>
                <a:srgbClr val="25ACAC"/>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spcAft>
                <a:spcPts val="0"/>
              </a:spcAft>
              <a:buClr>
                <a:srgbClr val="25ACAC"/>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spcAft>
                <a:spcPts val="0"/>
              </a:spcAft>
              <a:buClr>
                <a:srgbClr val="25ACAC"/>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28" name="Shape 2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29" name="Shape 2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30" name="Shape 2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_Section Header">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722312" y="2970213"/>
            <a:ext cx="7772400" cy="1500187"/>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25ACAC"/>
              </a:buClr>
              <a:buFont typeface="Arial"/>
              <a:buNone/>
              <a:defRPr sz="2400" b="0" i="0" u="none" strike="noStrike" cap="none">
                <a:solidFill>
                  <a:srgbClr val="888888"/>
                </a:solidFill>
                <a:latin typeface="Arial"/>
                <a:ea typeface="Arial"/>
                <a:cs typeface="Arial"/>
                <a:sym typeface="Arial"/>
              </a:defRPr>
            </a:lvl1pPr>
            <a:lvl2pPr marL="457200" marR="0" lvl="1" indent="0" algn="l" rtl="0">
              <a:spcBef>
                <a:spcPts val="360"/>
              </a:spcBef>
              <a:spcAft>
                <a:spcPts val="0"/>
              </a:spcAft>
              <a:buClr>
                <a:srgbClr val="25ACAC"/>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spcAft>
                <a:spcPts val="0"/>
              </a:spcAft>
              <a:buClr>
                <a:srgbClr val="25ACAC"/>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spcAft>
                <a:spcPts val="0"/>
              </a:spcAft>
              <a:buClr>
                <a:srgbClr val="25ACAC"/>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spcAft>
                <a:spcPts val="0"/>
              </a:spcAft>
              <a:buClr>
                <a:srgbClr val="25ACAC"/>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42" name="Shape 2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44" name="Shape 2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7_Section Header">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22312" y="2970213"/>
            <a:ext cx="7772400" cy="1500187"/>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25ACAC"/>
              </a:buClr>
              <a:buFont typeface="Arial"/>
              <a:buNone/>
              <a:defRPr sz="2400" b="0" i="0" u="none" strike="noStrike" cap="none">
                <a:solidFill>
                  <a:srgbClr val="888888"/>
                </a:solidFill>
                <a:latin typeface="Arial"/>
                <a:ea typeface="Arial"/>
                <a:cs typeface="Arial"/>
                <a:sym typeface="Arial"/>
              </a:defRPr>
            </a:lvl1pPr>
            <a:lvl2pPr marL="457200" marR="0" lvl="1" indent="0" algn="l" rtl="0">
              <a:spcBef>
                <a:spcPts val="360"/>
              </a:spcBef>
              <a:spcAft>
                <a:spcPts val="0"/>
              </a:spcAft>
              <a:buClr>
                <a:srgbClr val="25ACAC"/>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spcAft>
                <a:spcPts val="0"/>
              </a:spcAft>
              <a:buClr>
                <a:srgbClr val="25ACAC"/>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spcAft>
                <a:spcPts val="0"/>
              </a:spcAft>
              <a:buClr>
                <a:srgbClr val="25ACAC"/>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spcAft>
                <a:spcPts val="0"/>
              </a:spcAft>
              <a:buClr>
                <a:srgbClr val="25ACAC"/>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56" name="Shape 2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258" name="Shape 2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F2575-7CD0-4639-94B1-88CFB1569523}" type="datetimeFigureOut">
              <a:rPr lang="en-US" smtClean="0"/>
              <a:t>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D117D8-FEDB-464D-9046-3C097D1B3618}" type="slidenum">
              <a:rPr lang="en-US" smtClean="0"/>
              <a:t>‹#›</a:t>
            </a:fld>
            <a:endParaRPr lang="en-US" dirty="0"/>
          </a:p>
        </p:txBody>
      </p:sp>
    </p:spTree>
    <p:extLst>
      <p:ext uri="{BB962C8B-B14F-4D97-AF65-F5344CB8AC3E}">
        <p14:creationId xmlns:p14="http://schemas.microsoft.com/office/powerpoint/2010/main" val="278355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CF2575-7CD0-4639-94B1-88CFB1569523}" type="datetimeFigureOut">
              <a:rPr lang="en-US" smtClean="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D117D8-FEDB-464D-9046-3C097D1B3618}" type="slidenum">
              <a:rPr lang="en-US" smtClean="0"/>
              <a:t>‹#›</a:t>
            </a:fld>
            <a:endParaRPr lang="en-US" dirty="0"/>
          </a:p>
        </p:txBody>
      </p:sp>
    </p:spTree>
    <p:extLst>
      <p:ext uri="{BB962C8B-B14F-4D97-AF65-F5344CB8AC3E}">
        <p14:creationId xmlns:p14="http://schemas.microsoft.com/office/powerpoint/2010/main" val="189744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2"/>
            <a:ext cx="7429499" cy="3124199"/>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4343400"/>
            <a:ext cx="7429500" cy="144780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3098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CF2575-7CD0-4639-94B1-88CFB1569523}" type="datetimeFigureOut">
              <a:rPr lang="en-US" smtClean="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D117D8-FEDB-464D-9046-3C097D1B3618}" type="slidenum">
              <a:rPr lang="en-US" smtClean="0"/>
              <a:t>‹#›</a:t>
            </a:fld>
            <a:endParaRPr lang="en-US" dirty="0"/>
          </a:p>
        </p:txBody>
      </p:sp>
    </p:spTree>
    <p:extLst>
      <p:ext uri="{BB962C8B-B14F-4D97-AF65-F5344CB8AC3E}">
        <p14:creationId xmlns:p14="http://schemas.microsoft.com/office/powerpoint/2010/main" val="331080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CF2575-7CD0-4639-94B1-88CFB1569523}" type="datetimeFigureOut">
              <a:rPr lang="en-US" smtClean="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117D8-FEDB-464D-9046-3C097D1B3618}" type="slidenum">
              <a:rPr lang="en-US" smtClean="0"/>
              <a:t>‹#›</a:t>
            </a:fld>
            <a:endParaRPr lang="en-US" dirty="0"/>
          </a:p>
        </p:txBody>
      </p:sp>
    </p:spTree>
    <p:extLst>
      <p:ext uri="{BB962C8B-B14F-4D97-AF65-F5344CB8AC3E}">
        <p14:creationId xmlns:p14="http://schemas.microsoft.com/office/powerpoint/2010/main" val="320004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680377"/>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610700"/>
            <a:ext cx="8368200" cy="9148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986433"/>
            <a:ext cx="3999900" cy="410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986433"/>
            <a:ext cx="3999900" cy="410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53922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722312" y="2970213"/>
            <a:ext cx="7772400" cy="1500187"/>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25ACAC"/>
              </a:buClr>
              <a:buFont typeface="Arial"/>
              <a:buNone/>
              <a:defRPr sz="2400" b="0" i="0" u="none" strike="noStrike" cap="none">
                <a:solidFill>
                  <a:srgbClr val="888888"/>
                </a:solidFill>
                <a:latin typeface="Arial"/>
                <a:ea typeface="Arial"/>
                <a:cs typeface="Arial"/>
                <a:sym typeface="Arial"/>
              </a:defRPr>
            </a:lvl1pPr>
            <a:lvl2pPr marL="457200" marR="0" lvl="1" indent="0" algn="l" rtl="0">
              <a:spcBef>
                <a:spcPts val="360"/>
              </a:spcBef>
              <a:spcAft>
                <a:spcPts val="0"/>
              </a:spcAft>
              <a:buClr>
                <a:srgbClr val="25ACAC"/>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spcAft>
                <a:spcPts val="0"/>
              </a:spcAft>
              <a:buClr>
                <a:srgbClr val="25ACAC"/>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spcAft>
                <a:spcPts val="0"/>
              </a:spcAft>
              <a:buClr>
                <a:srgbClr val="25ACAC"/>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spcAft>
                <a:spcPts val="0"/>
              </a:spcAft>
              <a:buClr>
                <a:srgbClr val="25ACAC"/>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a:solidFill>
                <a:srgbClr val="89898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11" name="Shape 11"/>
          <p:cNvPicPr preferRelativeResize="0"/>
          <p:nvPr/>
        </p:nvPicPr>
        <p:blipFill rotWithShape="1">
          <a:blip r:embed="rId4">
            <a:alphaModFix/>
          </a:blip>
          <a:srcRect/>
          <a:stretch/>
        </p:blipFill>
        <p:spPr>
          <a:xfrm>
            <a:off x="7086600" y="5632450"/>
            <a:ext cx="1884361" cy="1063624"/>
          </a:xfrm>
          <a:prstGeom prst="rect">
            <a:avLst/>
          </a:prstGeom>
          <a:noFill/>
          <a:ln>
            <a:noFill/>
          </a:ln>
        </p:spPr>
      </p:pic>
      <p:pic>
        <p:nvPicPr>
          <p:cNvPr id="12" name="Shape 12"/>
          <p:cNvPicPr preferRelativeResize="0"/>
          <p:nvPr/>
        </p:nvPicPr>
        <p:blipFill rotWithShape="1">
          <a:blip r:embed="rId5">
            <a:alphaModFix/>
          </a:blip>
          <a:srcRect/>
          <a:stretch/>
        </p:blipFill>
        <p:spPr>
          <a:xfrm>
            <a:off x="0" y="0"/>
            <a:ext cx="9144000" cy="3848099"/>
          </a:xfrm>
          <a:prstGeom prst="rect">
            <a:avLst/>
          </a:prstGeom>
          <a:noFill/>
          <a:ln>
            <a:noFill/>
          </a:ln>
        </p:spPr>
      </p:pic>
      <p:sp>
        <p:nvSpPr>
          <p:cNvPr id="13" name="Shape 13"/>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14" name="Shape 1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6" name="Shape 1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7" name="Shape 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pic>
        <p:nvPicPr>
          <p:cNvPr id="133" name="Shape 133"/>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134" name="Shape 134"/>
          <p:cNvPicPr preferRelativeResize="0"/>
          <p:nvPr/>
        </p:nvPicPr>
        <p:blipFill rotWithShape="1">
          <a:blip r:embed="rId4">
            <a:alphaModFix/>
          </a:blip>
          <a:srcRect/>
          <a:stretch/>
        </p:blipFill>
        <p:spPr>
          <a:xfrm>
            <a:off x="7086600" y="5632450"/>
            <a:ext cx="1884361" cy="1063624"/>
          </a:xfrm>
          <a:prstGeom prst="rect">
            <a:avLst/>
          </a:prstGeom>
          <a:noFill/>
          <a:ln>
            <a:noFill/>
          </a:ln>
        </p:spPr>
      </p:pic>
      <p:sp>
        <p:nvSpPr>
          <p:cNvPr id="135" name="Shape 135"/>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136" name="Shape 13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38" name="Shape 1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39" name="Shape 1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pic>
        <p:nvPicPr>
          <p:cNvPr id="148" name="Shape 148"/>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149" name="Shape 149"/>
          <p:cNvPicPr preferRelativeResize="0"/>
          <p:nvPr/>
        </p:nvPicPr>
        <p:blipFill rotWithShape="1">
          <a:blip r:embed="rId4">
            <a:alphaModFix/>
          </a:blip>
          <a:srcRect/>
          <a:stretch/>
        </p:blipFill>
        <p:spPr>
          <a:xfrm>
            <a:off x="7086600" y="5632450"/>
            <a:ext cx="1884361" cy="1063624"/>
          </a:xfrm>
          <a:prstGeom prst="rect">
            <a:avLst/>
          </a:prstGeom>
          <a:noFill/>
          <a:ln>
            <a:noFill/>
          </a:ln>
        </p:spPr>
      </p:pic>
      <p:sp>
        <p:nvSpPr>
          <p:cNvPr id="150" name="Shape 150"/>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151" name="Shape 15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53" name="Shape 1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54" name="Shape 1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pic>
        <p:nvPicPr>
          <p:cNvPr id="162" name="Shape 162"/>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163" name="Shape 163"/>
          <p:cNvPicPr preferRelativeResize="0"/>
          <p:nvPr/>
        </p:nvPicPr>
        <p:blipFill rotWithShape="1">
          <a:blip r:embed="rId4">
            <a:alphaModFix/>
          </a:blip>
          <a:srcRect/>
          <a:stretch/>
        </p:blipFill>
        <p:spPr>
          <a:xfrm>
            <a:off x="7086600" y="5632450"/>
            <a:ext cx="1884361" cy="1063624"/>
          </a:xfrm>
          <a:prstGeom prst="rect">
            <a:avLst/>
          </a:prstGeom>
          <a:noFill/>
          <a:ln>
            <a:noFill/>
          </a:ln>
        </p:spPr>
      </p:pic>
      <p:sp>
        <p:nvSpPr>
          <p:cNvPr id="164" name="Shape 164"/>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165" name="Shape 165"/>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67" name="Shape 1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68" name="Shape 1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pic>
        <p:nvPicPr>
          <p:cNvPr id="176" name="Shape 176"/>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177" name="Shape 177"/>
          <p:cNvPicPr preferRelativeResize="0"/>
          <p:nvPr/>
        </p:nvPicPr>
        <p:blipFill rotWithShape="1">
          <a:blip r:embed="rId4">
            <a:alphaModFix/>
          </a:blip>
          <a:srcRect/>
          <a:stretch/>
        </p:blipFill>
        <p:spPr>
          <a:xfrm>
            <a:off x="7086600" y="5632450"/>
            <a:ext cx="1884361" cy="1063624"/>
          </a:xfrm>
          <a:prstGeom prst="rect">
            <a:avLst/>
          </a:prstGeom>
          <a:noFill/>
          <a:ln>
            <a:noFill/>
          </a:ln>
        </p:spPr>
      </p:pic>
      <p:pic>
        <p:nvPicPr>
          <p:cNvPr id="178" name="Shape 178"/>
          <p:cNvPicPr preferRelativeResize="0"/>
          <p:nvPr/>
        </p:nvPicPr>
        <p:blipFill rotWithShape="1">
          <a:blip r:embed="rId5">
            <a:alphaModFix/>
          </a:blip>
          <a:srcRect/>
          <a:stretch/>
        </p:blipFill>
        <p:spPr>
          <a:xfrm>
            <a:off x="0" y="-9525"/>
            <a:ext cx="9144000" cy="3848099"/>
          </a:xfrm>
          <a:prstGeom prst="rect">
            <a:avLst/>
          </a:prstGeom>
          <a:noFill/>
          <a:ln>
            <a:noFill/>
          </a:ln>
        </p:spPr>
      </p:pic>
      <p:sp>
        <p:nvSpPr>
          <p:cNvPr id="179" name="Shape 179"/>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180" name="Shape 18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82" name="Shape 1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83" name="Shape 1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191" name="Shape 191"/>
          <p:cNvPicPr preferRelativeResize="0"/>
          <p:nvPr/>
        </p:nvPicPr>
        <p:blipFill rotWithShape="1">
          <a:blip r:embed="rId4">
            <a:alphaModFix/>
          </a:blip>
          <a:srcRect/>
          <a:stretch/>
        </p:blipFill>
        <p:spPr>
          <a:xfrm>
            <a:off x="7086600" y="5632450"/>
            <a:ext cx="1884361" cy="1063624"/>
          </a:xfrm>
          <a:prstGeom prst="rect">
            <a:avLst/>
          </a:prstGeom>
          <a:noFill/>
          <a:ln>
            <a:noFill/>
          </a:ln>
        </p:spPr>
      </p:pic>
      <p:pic>
        <p:nvPicPr>
          <p:cNvPr id="192" name="Shape 192"/>
          <p:cNvPicPr preferRelativeResize="0"/>
          <p:nvPr/>
        </p:nvPicPr>
        <p:blipFill rotWithShape="1">
          <a:blip r:embed="rId5">
            <a:alphaModFix/>
          </a:blip>
          <a:srcRect/>
          <a:stretch/>
        </p:blipFill>
        <p:spPr>
          <a:xfrm>
            <a:off x="0" y="-9525"/>
            <a:ext cx="9144000" cy="3848099"/>
          </a:xfrm>
          <a:prstGeom prst="rect">
            <a:avLst/>
          </a:prstGeom>
          <a:noFill/>
          <a:ln>
            <a:noFill/>
          </a:ln>
        </p:spPr>
      </p:pic>
      <p:sp>
        <p:nvSpPr>
          <p:cNvPr id="193" name="Shape 193"/>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194" name="Shape 19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96" name="Shape 19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97" name="Shape 19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pic>
        <p:nvPicPr>
          <p:cNvPr id="204" name="Shape 204"/>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205" name="Shape 205"/>
          <p:cNvPicPr preferRelativeResize="0"/>
          <p:nvPr/>
        </p:nvPicPr>
        <p:blipFill rotWithShape="1">
          <a:blip r:embed="rId4">
            <a:alphaModFix/>
          </a:blip>
          <a:srcRect/>
          <a:stretch/>
        </p:blipFill>
        <p:spPr>
          <a:xfrm>
            <a:off x="7086600" y="5632450"/>
            <a:ext cx="1884361" cy="1063624"/>
          </a:xfrm>
          <a:prstGeom prst="rect">
            <a:avLst/>
          </a:prstGeom>
          <a:noFill/>
          <a:ln>
            <a:noFill/>
          </a:ln>
        </p:spPr>
      </p:pic>
      <p:pic>
        <p:nvPicPr>
          <p:cNvPr id="206" name="Shape 206"/>
          <p:cNvPicPr preferRelativeResize="0"/>
          <p:nvPr/>
        </p:nvPicPr>
        <p:blipFill rotWithShape="1">
          <a:blip r:embed="rId5">
            <a:alphaModFix/>
          </a:blip>
          <a:srcRect/>
          <a:stretch/>
        </p:blipFill>
        <p:spPr>
          <a:xfrm>
            <a:off x="0" y="-9525"/>
            <a:ext cx="9144000" cy="3848099"/>
          </a:xfrm>
          <a:prstGeom prst="rect">
            <a:avLst/>
          </a:prstGeom>
          <a:noFill/>
          <a:ln>
            <a:noFill/>
          </a:ln>
        </p:spPr>
      </p:pic>
      <p:sp>
        <p:nvSpPr>
          <p:cNvPr id="207" name="Shape 207"/>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208" name="Shape 208"/>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210" name="Shape 21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211" name="Shape 21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pic>
        <p:nvPicPr>
          <p:cNvPr id="218" name="Shape 218"/>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219" name="Shape 219"/>
          <p:cNvPicPr preferRelativeResize="0"/>
          <p:nvPr/>
        </p:nvPicPr>
        <p:blipFill rotWithShape="1">
          <a:blip r:embed="rId4">
            <a:alphaModFix/>
          </a:blip>
          <a:srcRect/>
          <a:stretch/>
        </p:blipFill>
        <p:spPr>
          <a:xfrm>
            <a:off x="7086600" y="5632450"/>
            <a:ext cx="1884361" cy="1063624"/>
          </a:xfrm>
          <a:prstGeom prst="rect">
            <a:avLst/>
          </a:prstGeom>
          <a:noFill/>
          <a:ln>
            <a:noFill/>
          </a:ln>
        </p:spPr>
      </p:pic>
      <p:pic>
        <p:nvPicPr>
          <p:cNvPr id="220" name="Shape 220"/>
          <p:cNvPicPr preferRelativeResize="0"/>
          <p:nvPr/>
        </p:nvPicPr>
        <p:blipFill rotWithShape="1">
          <a:blip r:embed="rId5">
            <a:alphaModFix/>
          </a:blip>
          <a:srcRect/>
          <a:stretch/>
        </p:blipFill>
        <p:spPr>
          <a:xfrm>
            <a:off x="0" y="-9525"/>
            <a:ext cx="9144000" cy="3848099"/>
          </a:xfrm>
          <a:prstGeom prst="rect">
            <a:avLst/>
          </a:prstGeom>
          <a:noFill/>
          <a:ln>
            <a:noFill/>
          </a:ln>
        </p:spPr>
      </p:pic>
      <p:sp>
        <p:nvSpPr>
          <p:cNvPr id="221" name="Shape 221"/>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222" name="Shape 22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3" name="Shape 2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224" name="Shape 2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225" name="Shape 2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pic>
        <p:nvPicPr>
          <p:cNvPr id="232" name="Shape 232"/>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233" name="Shape 233"/>
          <p:cNvPicPr preferRelativeResize="0"/>
          <p:nvPr/>
        </p:nvPicPr>
        <p:blipFill rotWithShape="1">
          <a:blip r:embed="rId4">
            <a:alphaModFix/>
          </a:blip>
          <a:srcRect/>
          <a:stretch/>
        </p:blipFill>
        <p:spPr>
          <a:xfrm>
            <a:off x="7086600" y="5632450"/>
            <a:ext cx="1884361" cy="1063624"/>
          </a:xfrm>
          <a:prstGeom prst="rect">
            <a:avLst/>
          </a:prstGeom>
          <a:noFill/>
          <a:ln>
            <a:noFill/>
          </a:ln>
        </p:spPr>
      </p:pic>
      <p:pic>
        <p:nvPicPr>
          <p:cNvPr id="234" name="Shape 234"/>
          <p:cNvPicPr preferRelativeResize="0"/>
          <p:nvPr/>
        </p:nvPicPr>
        <p:blipFill rotWithShape="1">
          <a:blip r:embed="rId5">
            <a:alphaModFix/>
          </a:blip>
          <a:srcRect/>
          <a:stretch/>
        </p:blipFill>
        <p:spPr>
          <a:xfrm>
            <a:off x="0" y="-9525"/>
            <a:ext cx="9144000" cy="3848099"/>
          </a:xfrm>
          <a:prstGeom prst="rect">
            <a:avLst/>
          </a:prstGeom>
          <a:noFill/>
          <a:ln>
            <a:noFill/>
          </a:ln>
        </p:spPr>
      </p:pic>
      <p:sp>
        <p:nvSpPr>
          <p:cNvPr id="235" name="Shape 235"/>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236" name="Shape 23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7" name="Shape 2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238" name="Shape 2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239" name="Shape 2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pic>
        <p:nvPicPr>
          <p:cNvPr id="246" name="Shape 246"/>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247" name="Shape 247"/>
          <p:cNvPicPr preferRelativeResize="0"/>
          <p:nvPr/>
        </p:nvPicPr>
        <p:blipFill rotWithShape="1">
          <a:blip r:embed="rId4">
            <a:alphaModFix/>
          </a:blip>
          <a:srcRect/>
          <a:stretch/>
        </p:blipFill>
        <p:spPr>
          <a:xfrm>
            <a:off x="7086600" y="5632450"/>
            <a:ext cx="1884361" cy="1063624"/>
          </a:xfrm>
          <a:prstGeom prst="rect">
            <a:avLst/>
          </a:prstGeom>
          <a:noFill/>
          <a:ln>
            <a:noFill/>
          </a:ln>
        </p:spPr>
      </p:pic>
      <p:pic>
        <p:nvPicPr>
          <p:cNvPr id="248" name="Shape 248"/>
          <p:cNvPicPr preferRelativeResize="0"/>
          <p:nvPr/>
        </p:nvPicPr>
        <p:blipFill rotWithShape="1">
          <a:blip r:embed="rId5">
            <a:alphaModFix/>
          </a:blip>
          <a:srcRect/>
          <a:stretch/>
        </p:blipFill>
        <p:spPr>
          <a:xfrm>
            <a:off x="0" y="-9525"/>
            <a:ext cx="9144000" cy="3848099"/>
          </a:xfrm>
          <a:prstGeom prst="rect">
            <a:avLst/>
          </a:prstGeom>
          <a:noFill/>
          <a:ln>
            <a:noFill/>
          </a:ln>
        </p:spPr>
      </p:pic>
      <p:sp>
        <p:nvSpPr>
          <p:cNvPr id="249" name="Shape 249"/>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250" name="Shape 25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1" name="Shape 2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252" name="Shape 2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253" name="Shape 2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Shape 25"/>
          <p:cNvPicPr preferRelativeResize="0"/>
          <p:nvPr/>
        </p:nvPicPr>
        <p:blipFill rotWithShape="1">
          <a:blip r:embed="rId9">
            <a:alphaModFix/>
          </a:blip>
          <a:srcRect/>
          <a:stretch/>
        </p:blipFill>
        <p:spPr>
          <a:xfrm>
            <a:off x="0" y="0"/>
            <a:ext cx="9144000" cy="1473199"/>
          </a:xfrm>
          <a:prstGeom prst="rect">
            <a:avLst/>
          </a:prstGeom>
          <a:noFill/>
          <a:ln>
            <a:noFill/>
          </a:ln>
        </p:spPr>
      </p:pic>
      <p:pic>
        <p:nvPicPr>
          <p:cNvPr id="26" name="Shape 26"/>
          <p:cNvPicPr preferRelativeResize="0"/>
          <p:nvPr/>
        </p:nvPicPr>
        <p:blipFill rotWithShape="1">
          <a:blip r:embed="rId10">
            <a:alphaModFix/>
          </a:blip>
          <a:srcRect/>
          <a:stretch/>
        </p:blipFill>
        <p:spPr>
          <a:xfrm>
            <a:off x="7086600" y="5632450"/>
            <a:ext cx="1884361" cy="1063624"/>
          </a:xfrm>
          <a:prstGeom prst="rect">
            <a:avLst/>
          </a:prstGeom>
          <a:noFill/>
          <a:ln>
            <a:noFill/>
          </a:ln>
        </p:spPr>
      </p:pic>
      <p:sp>
        <p:nvSpPr>
          <p:cNvPr id="27" name="Shape 27"/>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28" name="Shape 28"/>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83" r:id="rId2"/>
    <p:sldLayoutId id="2147483684" r:id="rId3"/>
    <p:sldLayoutId id="2147483685" r:id="rId4"/>
    <p:sldLayoutId id="2147483686" r:id="rId5"/>
    <p:sldLayoutId id="2147483687" r:id="rId6"/>
    <p:sldLayoutId id="214748368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pic>
        <p:nvPicPr>
          <p:cNvPr id="39" name="Shape 39"/>
          <p:cNvPicPr preferRelativeResize="0"/>
          <p:nvPr/>
        </p:nvPicPr>
        <p:blipFill rotWithShape="1">
          <a:blip r:embed="rId2">
            <a:alphaModFix/>
          </a:blip>
          <a:srcRect/>
          <a:stretch/>
        </p:blipFill>
        <p:spPr>
          <a:xfrm>
            <a:off x="0" y="0"/>
            <a:ext cx="9144000" cy="1473199"/>
          </a:xfrm>
          <a:prstGeom prst="rect">
            <a:avLst/>
          </a:prstGeom>
          <a:noFill/>
          <a:ln>
            <a:noFill/>
          </a:ln>
        </p:spPr>
      </p:pic>
      <p:pic>
        <p:nvPicPr>
          <p:cNvPr id="40" name="Shape 40"/>
          <p:cNvPicPr preferRelativeResize="0"/>
          <p:nvPr/>
        </p:nvPicPr>
        <p:blipFill rotWithShape="1">
          <a:blip r:embed="rId3">
            <a:alphaModFix/>
          </a:blip>
          <a:srcRect/>
          <a:stretch/>
        </p:blipFill>
        <p:spPr>
          <a:xfrm>
            <a:off x="7086600" y="5632450"/>
            <a:ext cx="1884361" cy="1063624"/>
          </a:xfrm>
          <a:prstGeom prst="rect">
            <a:avLst/>
          </a:prstGeom>
          <a:noFill/>
          <a:ln>
            <a:noFill/>
          </a:ln>
        </p:spPr>
      </p:pic>
      <p:sp>
        <p:nvSpPr>
          <p:cNvPr id="41" name="Shape 41"/>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42" name="Shape 4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dirty="0">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pic>
        <p:nvPicPr>
          <p:cNvPr id="47" name="Shape 47"/>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48" name="Shape 48"/>
          <p:cNvPicPr preferRelativeResize="0"/>
          <p:nvPr/>
        </p:nvPicPr>
        <p:blipFill rotWithShape="1">
          <a:blip r:embed="rId4">
            <a:alphaModFix/>
          </a:blip>
          <a:srcRect/>
          <a:stretch/>
        </p:blipFill>
        <p:spPr>
          <a:xfrm>
            <a:off x="7086600" y="5632450"/>
            <a:ext cx="1884361" cy="1063624"/>
          </a:xfrm>
          <a:prstGeom prst="rect">
            <a:avLst/>
          </a:prstGeom>
          <a:noFill/>
          <a:ln>
            <a:noFill/>
          </a:ln>
        </p:spPr>
      </p:pic>
      <p:pic>
        <p:nvPicPr>
          <p:cNvPr id="49" name="Shape 49"/>
          <p:cNvPicPr preferRelativeResize="0"/>
          <p:nvPr/>
        </p:nvPicPr>
        <p:blipFill rotWithShape="1">
          <a:blip r:embed="rId5">
            <a:alphaModFix/>
          </a:blip>
          <a:srcRect/>
          <a:stretch/>
        </p:blipFill>
        <p:spPr>
          <a:xfrm>
            <a:off x="0" y="-9525"/>
            <a:ext cx="9144000" cy="3848099"/>
          </a:xfrm>
          <a:prstGeom prst="rect">
            <a:avLst/>
          </a:prstGeom>
          <a:noFill/>
          <a:ln>
            <a:noFill/>
          </a:ln>
        </p:spPr>
      </p:pic>
      <p:sp>
        <p:nvSpPr>
          <p:cNvPr id="50" name="Shape 50"/>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51" name="Shape 5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62" name="Shape 62"/>
          <p:cNvPicPr preferRelativeResize="0"/>
          <p:nvPr/>
        </p:nvPicPr>
        <p:blipFill rotWithShape="1">
          <a:blip r:embed="rId4">
            <a:alphaModFix/>
          </a:blip>
          <a:srcRect/>
          <a:stretch/>
        </p:blipFill>
        <p:spPr>
          <a:xfrm>
            <a:off x="7086600" y="5632450"/>
            <a:ext cx="1884361" cy="1063624"/>
          </a:xfrm>
          <a:prstGeom prst="rect">
            <a:avLst/>
          </a:prstGeom>
          <a:noFill/>
          <a:ln>
            <a:noFill/>
          </a:ln>
        </p:spPr>
      </p:pic>
      <p:sp>
        <p:nvSpPr>
          <p:cNvPr id="63" name="Shape 63"/>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64" name="Shape 6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pic>
        <p:nvPicPr>
          <p:cNvPr id="76" name="Shape 76"/>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77" name="Shape 77"/>
          <p:cNvPicPr preferRelativeResize="0"/>
          <p:nvPr/>
        </p:nvPicPr>
        <p:blipFill rotWithShape="1">
          <a:blip r:embed="rId4">
            <a:alphaModFix/>
          </a:blip>
          <a:srcRect/>
          <a:stretch/>
        </p:blipFill>
        <p:spPr>
          <a:xfrm>
            <a:off x="7086600" y="5632450"/>
            <a:ext cx="1884361" cy="1063624"/>
          </a:xfrm>
          <a:prstGeom prst="rect">
            <a:avLst/>
          </a:prstGeom>
          <a:noFill/>
          <a:ln>
            <a:noFill/>
          </a:ln>
        </p:spPr>
      </p:pic>
      <p:sp>
        <p:nvSpPr>
          <p:cNvPr id="78" name="Shape 78"/>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79" name="Shape 7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94" name="Shape 94"/>
          <p:cNvPicPr preferRelativeResize="0"/>
          <p:nvPr/>
        </p:nvPicPr>
        <p:blipFill rotWithShape="1">
          <a:blip r:embed="rId4">
            <a:alphaModFix/>
          </a:blip>
          <a:srcRect/>
          <a:stretch/>
        </p:blipFill>
        <p:spPr>
          <a:xfrm>
            <a:off x="7086600" y="5632450"/>
            <a:ext cx="1884361" cy="1063624"/>
          </a:xfrm>
          <a:prstGeom prst="rect">
            <a:avLst/>
          </a:prstGeom>
          <a:noFill/>
          <a:ln>
            <a:noFill/>
          </a:ln>
        </p:spPr>
      </p:pic>
      <p:sp>
        <p:nvSpPr>
          <p:cNvPr id="95" name="Shape 95"/>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96" name="Shape 9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pic>
        <p:nvPicPr>
          <p:cNvPr id="106" name="Shape 106"/>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107" name="Shape 107"/>
          <p:cNvPicPr preferRelativeResize="0"/>
          <p:nvPr/>
        </p:nvPicPr>
        <p:blipFill rotWithShape="1">
          <a:blip r:embed="rId4">
            <a:alphaModFix/>
          </a:blip>
          <a:srcRect/>
          <a:stretch/>
        </p:blipFill>
        <p:spPr>
          <a:xfrm>
            <a:off x="7086600" y="5632450"/>
            <a:ext cx="1884361" cy="1063624"/>
          </a:xfrm>
          <a:prstGeom prst="rect">
            <a:avLst/>
          </a:prstGeom>
          <a:noFill/>
          <a:ln>
            <a:noFill/>
          </a:ln>
        </p:spPr>
      </p:pic>
      <p:sp>
        <p:nvSpPr>
          <p:cNvPr id="108" name="Shape 108"/>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109" name="Shape 10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11" name="Shape 11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12" name="Shape 11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pic>
        <p:nvPicPr>
          <p:cNvPr id="118" name="Shape 118"/>
          <p:cNvPicPr preferRelativeResize="0"/>
          <p:nvPr/>
        </p:nvPicPr>
        <p:blipFill rotWithShape="1">
          <a:blip r:embed="rId3">
            <a:alphaModFix/>
          </a:blip>
          <a:srcRect/>
          <a:stretch/>
        </p:blipFill>
        <p:spPr>
          <a:xfrm>
            <a:off x="0" y="0"/>
            <a:ext cx="9144000" cy="1473199"/>
          </a:xfrm>
          <a:prstGeom prst="rect">
            <a:avLst/>
          </a:prstGeom>
          <a:noFill/>
          <a:ln>
            <a:noFill/>
          </a:ln>
        </p:spPr>
      </p:pic>
      <p:pic>
        <p:nvPicPr>
          <p:cNvPr id="119" name="Shape 119"/>
          <p:cNvPicPr preferRelativeResize="0"/>
          <p:nvPr/>
        </p:nvPicPr>
        <p:blipFill rotWithShape="1">
          <a:blip r:embed="rId4">
            <a:alphaModFix/>
          </a:blip>
          <a:srcRect/>
          <a:stretch/>
        </p:blipFill>
        <p:spPr>
          <a:xfrm>
            <a:off x="7086600" y="5632450"/>
            <a:ext cx="1884361" cy="1063624"/>
          </a:xfrm>
          <a:prstGeom prst="rect">
            <a:avLst/>
          </a:prstGeom>
          <a:noFill/>
          <a:ln>
            <a:noFill/>
          </a:ln>
        </p:spPr>
      </p:pic>
      <p:sp>
        <p:nvSpPr>
          <p:cNvPr id="120" name="Shape 120"/>
          <p:cNvSpPr txBox="1">
            <a:spLocks noGrp="1"/>
          </p:cNvSpPr>
          <p:nvPr>
            <p:ph type="title"/>
          </p:nvPr>
        </p:nvSpPr>
        <p:spPr>
          <a:xfrm>
            <a:off x="457200" y="147636"/>
            <a:ext cx="8229600" cy="804861"/>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3600" b="0"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3600" b="0"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3600" b="0"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3600" b="0" i="0" u="none" strike="noStrike" cap="none">
                <a:solidFill>
                  <a:srgbClr val="FFFFFF"/>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rgbClr val="FFFFFF"/>
                </a:solidFill>
                <a:latin typeface="Poppins"/>
                <a:ea typeface="Poppins"/>
                <a:cs typeface="Poppins"/>
                <a:sym typeface="Poppins"/>
              </a:defRPr>
            </a:lvl6pPr>
            <a:lvl7pPr marL="914400" marR="0" lvl="6" indent="0" algn="l" rtl="0">
              <a:spcBef>
                <a:spcPts val="0"/>
              </a:spcBef>
              <a:spcAft>
                <a:spcPts val="0"/>
              </a:spcAft>
              <a:buNone/>
              <a:defRPr sz="3600" b="0" i="0" u="none" strike="noStrike" cap="none">
                <a:solidFill>
                  <a:srgbClr val="FFFFFF"/>
                </a:solidFill>
                <a:latin typeface="Poppins"/>
                <a:ea typeface="Poppins"/>
                <a:cs typeface="Poppins"/>
                <a:sym typeface="Poppins"/>
              </a:defRPr>
            </a:lvl7pPr>
            <a:lvl8pPr marL="1371600" marR="0" lvl="7" indent="0" algn="l" rtl="0">
              <a:spcBef>
                <a:spcPts val="0"/>
              </a:spcBef>
              <a:spcAft>
                <a:spcPts val="0"/>
              </a:spcAft>
              <a:buNone/>
              <a:defRPr sz="3600" b="0" i="0" u="none" strike="noStrike" cap="none">
                <a:solidFill>
                  <a:srgbClr val="FFFFFF"/>
                </a:solidFill>
                <a:latin typeface="Poppins"/>
                <a:ea typeface="Poppins"/>
                <a:cs typeface="Poppins"/>
                <a:sym typeface="Poppins"/>
              </a:defRPr>
            </a:lvl8pPr>
            <a:lvl9pPr marL="1828800" marR="0" lvl="8" indent="0" algn="l" rtl="0">
              <a:spcBef>
                <a:spcPts val="0"/>
              </a:spcBef>
              <a:spcAft>
                <a:spcPts val="0"/>
              </a:spcAft>
              <a:buNone/>
              <a:defRPr sz="3600" b="0" i="0" u="none" strike="noStrike" cap="none">
                <a:solidFill>
                  <a:srgbClr val="FFFFFF"/>
                </a:solidFill>
                <a:latin typeface="Poppins"/>
                <a:ea typeface="Poppins"/>
                <a:cs typeface="Poppins"/>
                <a:sym typeface="Poppins"/>
              </a:defRPr>
            </a:lvl9pPr>
          </a:lstStyle>
          <a:p>
            <a:endParaRPr/>
          </a:p>
        </p:txBody>
      </p:sp>
      <p:sp>
        <p:nvSpPr>
          <p:cNvPr id="121" name="Shape 12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5ACAC"/>
              </a:buClr>
              <a:buSzPct val="100000"/>
              <a:buFont typeface="Arial"/>
              <a:buChar char="•"/>
              <a:defRPr sz="2400" b="0" i="0" u="none" strike="noStrike" cap="none">
                <a:solidFill>
                  <a:srgbClr val="404040"/>
                </a:solidFill>
                <a:latin typeface="Arial"/>
                <a:ea typeface="Arial"/>
                <a:cs typeface="Arial"/>
                <a:sym typeface="Arial"/>
              </a:defRPr>
            </a:lvl1pPr>
            <a:lvl2pPr marL="742950" marR="0" lvl="1" indent="-146050" algn="l" rtl="0">
              <a:spcBef>
                <a:spcPts val="440"/>
              </a:spcBef>
              <a:spcAft>
                <a:spcPts val="0"/>
              </a:spcAft>
              <a:buClr>
                <a:srgbClr val="25ACAC"/>
              </a:buClr>
              <a:buSzPct val="100000"/>
              <a:buFont typeface="Arial"/>
              <a:buChar char="–"/>
              <a:defRPr sz="2200" b="0" i="0" u="none" strike="noStrike" cap="none">
                <a:solidFill>
                  <a:srgbClr val="404040"/>
                </a:solidFill>
                <a:latin typeface="Arial"/>
                <a:ea typeface="Arial"/>
                <a:cs typeface="Arial"/>
                <a:sym typeface="Arial"/>
              </a:defRPr>
            </a:lvl2pPr>
            <a:lvl3pPr marL="1143000" marR="0" lvl="2"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3pPr>
            <a:lvl4pPr marL="1600200" marR="0" lvl="3"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4pPr>
            <a:lvl5pPr marL="2057400" marR="0" lvl="4" indent="-114300" algn="l" rtl="0">
              <a:spcBef>
                <a:spcPts val="360"/>
              </a:spcBef>
              <a:spcAft>
                <a:spcPts val="0"/>
              </a:spcAft>
              <a:buClr>
                <a:srgbClr val="25ACAC"/>
              </a:buClr>
              <a:buSzPct val="100000"/>
              <a:buFont typeface="Arial"/>
              <a:buChar char="»"/>
              <a:defRPr sz="1800" b="0" i="0" u="none" strike="noStrike" cap="none">
                <a:solidFill>
                  <a:srgbClr val="40404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23" name="Shape 1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dirty="0"/>
          </a:p>
        </p:txBody>
      </p:sp>
      <p:sp>
        <p:nvSpPr>
          <p:cNvPr id="124" name="Shape 1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a:solidFill>
                  <a:srgbClr val="898989"/>
                </a:solidFill>
                <a:latin typeface="Arial"/>
                <a:ea typeface="Arial"/>
                <a:cs typeface="Arial"/>
                <a:sym typeface="Arial"/>
              </a:rPr>
              <a:t>‹#›</a:t>
            </a:fld>
            <a:endParaRPr lang="en-US" sz="1200" b="0" i="0" u="none" dirty="0">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hyperlink" Target="https://www.bls.gov/oo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hyperlink" Target="http://www.careersinthemilitary.com/" TargetMode="External"/><Relationship Id="rId4" Type="http://schemas.openxmlformats.org/officeDocument/2006/relationships/hyperlink" Target="http://www.asvabprogram.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ctrTitle"/>
          </p:nvPr>
        </p:nvSpPr>
        <p:spPr>
          <a:xfrm>
            <a:off x="685800" y="381000"/>
            <a:ext cx="7772400" cy="266065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FFFFFF"/>
              </a:buClr>
              <a:buSzPct val="25000"/>
              <a:buFont typeface="Poppins"/>
              <a:buNone/>
            </a:pPr>
            <a:r>
              <a:rPr lang="en-US" sz="3600" b="0" i="0" u="none" strike="noStrike" cap="none" dirty="0">
                <a:solidFill>
                  <a:srgbClr val="FFFFFF"/>
                </a:solidFill>
                <a:latin typeface="Poppins"/>
                <a:ea typeface="Poppins"/>
                <a:cs typeface="Poppins"/>
                <a:sym typeface="Poppins"/>
              </a:rPr>
              <a:t/>
            </a:r>
            <a:br>
              <a:rPr lang="en-US" sz="3600" b="0" i="0" u="none" strike="noStrike" cap="none" dirty="0">
                <a:solidFill>
                  <a:srgbClr val="FFFFFF"/>
                </a:solidFill>
                <a:latin typeface="Poppins"/>
                <a:ea typeface="Poppins"/>
                <a:cs typeface="Poppins"/>
                <a:sym typeface="Poppins"/>
              </a:rPr>
            </a:br>
            <a:r>
              <a:rPr lang="en-US" sz="3600" b="0" i="0" u="none" strike="noStrike" cap="none" dirty="0">
                <a:solidFill>
                  <a:srgbClr val="FFFFFF"/>
                </a:solidFill>
                <a:latin typeface="Poppins"/>
                <a:ea typeface="Poppins"/>
                <a:cs typeface="Poppins"/>
                <a:sym typeface="Poppins"/>
              </a:rPr>
              <a:t/>
            </a:r>
            <a:br>
              <a:rPr lang="en-US" sz="3600" b="0" i="0" u="none" strike="noStrike" cap="none" dirty="0">
                <a:solidFill>
                  <a:srgbClr val="FFFFFF"/>
                </a:solidFill>
                <a:latin typeface="Poppins"/>
                <a:ea typeface="Poppins"/>
                <a:cs typeface="Poppins"/>
                <a:sym typeface="Poppins"/>
              </a:rPr>
            </a:br>
            <a:r>
              <a:rPr lang="en-US" sz="3600" b="0" i="0" u="none" strike="noStrike" cap="none" dirty="0">
                <a:solidFill>
                  <a:srgbClr val="FFFFFF"/>
                </a:solidFill>
                <a:latin typeface="Poppins"/>
                <a:ea typeface="Poppins"/>
                <a:cs typeface="Poppins"/>
                <a:sym typeface="Poppins"/>
              </a:rPr>
              <a:t>    	</a:t>
            </a:r>
            <a:r>
              <a:rPr lang="en-US" sz="3200" b="0" i="0" u="none" strike="noStrike" cap="none" dirty="0">
                <a:solidFill>
                  <a:srgbClr val="FFFFFF"/>
                </a:solidFill>
                <a:latin typeface="Poppins"/>
                <a:ea typeface="Poppins"/>
                <a:cs typeface="Poppins"/>
                <a:sym typeface="Poppins"/>
              </a:rPr>
              <a:t>Leading High Schools to    	Integrate the ASVAB CEP into    	College and Career Readiness</a:t>
            </a:r>
            <a:r>
              <a:rPr lang="en-US" sz="2800" b="0" i="0" u="none" strike="noStrike" cap="none" dirty="0">
                <a:solidFill>
                  <a:srgbClr val="FFFFFF"/>
                </a:solidFill>
                <a:latin typeface="Poppins"/>
                <a:ea typeface="Poppins"/>
                <a:cs typeface="Poppins"/>
                <a:sym typeface="Poppins"/>
              </a:rPr>
              <a:t/>
            </a:r>
            <a:br>
              <a:rPr lang="en-US" sz="2800" b="0" i="0" u="none" strike="noStrike" cap="none" dirty="0">
                <a:solidFill>
                  <a:srgbClr val="FFFFFF"/>
                </a:solidFill>
                <a:latin typeface="Poppins"/>
                <a:ea typeface="Poppins"/>
                <a:cs typeface="Poppins"/>
                <a:sym typeface="Poppins"/>
              </a:rPr>
            </a:br>
            <a:r>
              <a:rPr lang="en-US" sz="2800" b="0" i="0" u="none" strike="noStrike" cap="none" dirty="0">
                <a:solidFill>
                  <a:srgbClr val="FFFFFF"/>
                </a:solidFill>
                <a:latin typeface="Poppins"/>
                <a:ea typeface="Poppins"/>
                <a:cs typeface="Poppins"/>
                <a:sym typeface="Poppins"/>
              </a:rPr>
              <a:t/>
            </a:r>
            <a:br>
              <a:rPr lang="en-US" sz="2800" b="0" i="0" u="none" strike="noStrike" cap="none" dirty="0">
                <a:solidFill>
                  <a:srgbClr val="FFFFFF"/>
                </a:solidFill>
                <a:latin typeface="Poppins"/>
                <a:ea typeface="Poppins"/>
                <a:cs typeface="Poppins"/>
                <a:sym typeface="Poppins"/>
              </a:rPr>
            </a:br>
            <a:r>
              <a:rPr lang="en-US" sz="2000" dirty="0">
                <a:latin typeface="Poppins"/>
                <a:ea typeface="Poppins"/>
                <a:cs typeface="Poppins"/>
                <a:sym typeface="Poppins"/>
              </a:rPr>
              <a:t>February 7</a:t>
            </a:r>
            <a:r>
              <a:rPr lang="en-US" sz="2000" b="0" i="0" u="none" strike="noStrike" cap="none" dirty="0">
                <a:solidFill>
                  <a:srgbClr val="FFFFFF"/>
                </a:solidFill>
                <a:latin typeface="Poppins"/>
                <a:ea typeface="Poppins"/>
                <a:cs typeface="Poppins"/>
                <a:sym typeface="Poppins"/>
              </a:rPr>
              <a:t>, 2018: RCOE School Counselor Leadership Network</a:t>
            </a:r>
            <a:r>
              <a:rPr lang="en-US" sz="2000" dirty="0">
                <a:latin typeface="Poppins"/>
                <a:ea typeface="Poppins"/>
                <a:cs typeface="Poppins"/>
                <a:sym typeface="Poppins"/>
              </a:rPr>
              <a:t/>
            </a:r>
            <a:br>
              <a:rPr lang="en-US" sz="2000" dirty="0">
                <a:latin typeface="Poppins"/>
                <a:ea typeface="Poppins"/>
                <a:cs typeface="Poppins"/>
                <a:sym typeface="Poppins"/>
              </a:rPr>
            </a:br>
            <a:r>
              <a:rPr lang="en-US" sz="2000" dirty="0">
                <a:latin typeface="Poppins"/>
                <a:ea typeface="Poppins"/>
                <a:cs typeface="Poppins"/>
                <a:sym typeface="Poppins"/>
              </a:rPr>
              <a:t>Riverside Convention Center, Riverside, California</a:t>
            </a:r>
            <a:endParaRPr lang="en-US" sz="2000" b="0" i="0" u="none" strike="noStrike" cap="none" dirty="0">
              <a:solidFill>
                <a:srgbClr val="FFFFFF"/>
              </a:solidFill>
              <a:latin typeface="Poppins"/>
              <a:ea typeface="Poppins"/>
              <a:cs typeface="Poppins"/>
              <a:sym typeface="Poppins"/>
            </a:endParaRPr>
          </a:p>
        </p:txBody>
      </p:sp>
      <p:sp>
        <p:nvSpPr>
          <p:cNvPr id="264" name="Shape 264"/>
          <p:cNvSpPr txBox="1">
            <a:spLocks noGrp="1"/>
          </p:cNvSpPr>
          <p:nvPr>
            <p:ph type="subTitle" idx="1"/>
          </p:nvPr>
        </p:nvSpPr>
        <p:spPr>
          <a:xfrm>
            <a:off x="457200" y="3810000"/>
            <a:ext cx="8534400" cy="22256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5ACAC"/>
              </a:buClr>
              <a:buSzPct val="25000"/>
              <a:buFont typeface="Arial"/>
              <a:buNone/>
            </a:pPr>
            <a:r>
              <a:rPr lang="en-US" sz="1800" b="1" i="0" u="none" strike="noStrike" cap="none" dirty="0">
                <a:solidFill>
                  <a:srgbClr val="595959"/>
                </a:solidFill>
                <a:latin typeface="Arial"/>
                <a:ea typeface="Arial"/>
                <a:cs typeface="Arial"/>
                <a:sym typeface="Arial"/>
              </a:rPr>
              <a:t>Gil Compton  			 	Shannon Salyer, Ph.D.</a:t>
            </a:r>
          </a:p>
          <a:p>
            <a:pPr marL="0" marR="0" lvl="0" indent="0" algn="l" rtl="0">
              <a:lnSpc>
                <a:spcPct val="100000"/>
              </a:lnSpc>
              <a:spcBef>
                <a:spcPts val="320"/>
              </a:spcBef>
              <a:spcAft>
                <a:spcPts val="0"/>
              </a:spcAft>
              <a:buClr>
                <a:srgbClr val="25ACAC"/>
              </a:buClr>
              <a:buSzPct val="25000"/>
              <a:buFont typeface="Arial"/>
              <a:buNone/>
            </a:pPr>
            <a:r>
              <a:rPr lang="en-US" sz="1800" b="1" dirty="0">
                <a:solidFill>
                  <a:srgbClr val="595959"/>
                </a:solidFill>
              </a:rPr>
              <a:t>Director RCOE College &amp; Career     	DOD Office of People Analytics</a:t>
            </a:r>
          </a:p>
          <a:p>
            <a:pPr marL="0" marR="0" lvl="0" indent="0" algn="l" rtl="0">
              <a:lnSpc>
                <a:spcPct val="100000"/>
              </a:lnSpc>
              <a:spcBef>
                <a:spcPts val="320"/>
              </a:spcBef>
              <a:spcAft>
                <a:spcPts val="0"/>
              </a:spcAft>
              <a:buClr>
                <a:srgbClr val="25ACAC"/>
              </a:buClr>
              <a:buSzPct val="25000"/>
              <a:buFont typeface="Arial"/>
              <a:buNone/>
            </a:pPr>
            <a:r>
              <a:rPr lang="en-US" sz="1800" b="1" i="0" u="none" strike="noStrike" cap="none" dirty="0">
                <a:solidFill>
                  <a:srgbClr val="595959"/>
                </a:solidFill>
                <a:latin typeface="Arial"/>
                <a:ea typeface="Arial"/>
                <a:cs typeface="Arial"/>
                <a:sym typeface="Arial"/>
              </a:rPr>
              <a:t>Riverside, CA				Program Manager, ASVAB CEP</a:t>
            </a:r>
          </a:p>
          <a:p>
            <a:pPr marL="0" marR="0" lvl="0" indent="0" algn="l" rtl="0">
              <a:lnSpc>
                <a:spcPct val="100000"/>
              </a:lnSpc>
              <a:spcBef>
                <a:spcPts val="320"/>
              </a:spcBef>
              <a:spcAft>
                <a:spcPts val="0"/>
              </a:spcAft>
              <a:buClr>
                <a:srgbClr val="25ACAC"/>
              </a:buClr>
              <a:buSzPct val="25000"/>
              <a:buFont typeface="Arial"/>
              <a:buNone/>
            </a:pPr>
            <a:endParaRPr lang="en-US" sz="1800" b="1" i="0" u="none" strike="noStrike" cap="none" dirty="0">
              <a:solidFill>
                <a:srgbClr val="595959"/>
              </a:solidFill>
              <a:latin typeface="Arial"/>
              <a:ea typeface="Arial"/>
              <a:cs typeface="Arial"/>
              <a:sym typeface="Arial"/>
            </a:endParaRPr>
          </a:p>
          <a:p>
            <a:pPr marL="0" marR="0" lvl="0" indent="0" algn="l" rtl="0">
              <a:lnSpc>
                <a:spcPct val="100000"/>
              </a:lnSpc>
              <a:spcBef>
                <a:spcPts val="320"/>
              </a:spcBef>
              <a:spcAft>
                <a:spcPts val="0"/>
              </a:spcAft>
              <a:buClr>
                <a:srgbClr val="25ACAC"/>
              </a:buClr>
              <a:buSzPct val="25000"/>
              <a:buFont typeface="Arial"/>
              <a:buNone/>
            </a:pPr>
            <a:r>
              <a:rPr lang="en-US" sz="1800" b="1" i="0" u="none" strike="noStrike" cap="none" dirty="0">
                <a:solidFill>
                  <a:srgbClr val="595959"/>
                </a:solidFill>
                <a:latin typeface="Arial"/>
                <a:ea typeface="Arial"/>
                <a:cs typeface="Arial"/>
                <a:sym typeface="Arial"/>
              </a:rPr>
              <a:t>John Stine				Matthew Warren, Ph.D.</a:t>
            </a:r>
          </a:p>
          <a:p>
            <a:pPr marL="0" marR="0" lvl="0" indent="0" algn="l" rtl="0">
              <a:lnSpc>
                <a:spcPct val="100000"/>
              </a:lnSpc>
              <a:spcBef>
                <a:spcPts val="320"/>
              </a:spcBef>
              <a:spcAft>
                <a:spcPts val="0"/>
              </a:spcAft>
              <a:buClr>
                <a:srgbClr val="25ACAC"/>
              </a:buClr>
              <a:buSzPct val="25000"/>
              <a:buFont typeface="Arial"/>
              <a:buNone/>
            </a:pPr>
            <a:r>
              <a:rPr lang="en-US" sz="1800" b="1" i="0" u="none" strike="noStrike" cap="none" dirty="0">
                <a:solidFill>
                  <a:srgbClr val="595959"/>
                </a:solidFill>
                <a:latin typeface="Arial"/>
                <a:ea typeface="Arial"/>
                <a:cs typeface="Arial"/>
                <a:sym typeface="Arial"/>
              </a:rPr>
              <a:t>Education Services Specialist		Counselor </a:t>
            </a:r>
          </a:p>
          <a:p>
            <a:pPr marL="0" marR="0" lvl="0" indent="0" algn="l" rtl="0">
              <a:lnSpc>
                <a:spcPct val="100000"/>
              </a:lnSpc>
              <a:spcBef>
                <a:spcPts val="320"/>
              </a:spcBef>
              <a:spcAft>
                <a:spcPts val="0"/>
              </a:spcAft>
              <a:buClr>
                <a:srgbClr val="25ACAC"/>
              </a:buClr>
              <a:buSzPct val="25000"/>
              <a:buFont typeface="Arial"/>
              <a:buNone/>
            </a:pPr>
            <a:r>
              <a:rPr lang="en-US" sz="1800" b="1" i="0" u="none" strike="noStrike" cap="none" dirty="0">
                <a:solidFill>
                  <a:srgbClr val="595959"/>
                </a:solidFill>
                <a:latin typeface="Arial"/>
                <a:ea typeface="Arial"/>
                <a:cs typeface="Arial"/>
                <a:sym typeface="Arial"/>
              </a:rPr>
              <a:t>San Diego MEPS			Temecula Valley High School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147636"/>
            <a:ext cx="8229600" cy="80486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2000" b="0" i="0" u="none" strike="noStrike" cap="none" dirty="0" smtClean="0">
                <a:solidFill>
                  <a:srgbClr val="FFFFFF"/>
                </a:solidFill>
                <a:latin typeface="Arial"/>
                <a:ea typeface="Arial"/>
                <a:cs typeface="Arial"/>
                <a:sym typeface="Arial"/>
              </a:rPr>
              <a:t>                     Numbers </a:t>
            </a:r>
            <a:r>
              <a:rPr lang="en-US" sz="2000" b="0" i="0" u="none" strike="noStrike" cap="none" dirty="0">
                <a:solidFill>
                  <a:srgbClr val="FFFFFF"/>
                </a:solidFill>
                <a:latin typeface="Arial"/>
                <a:ea typeface="Arial"/>
                <a:cs typeface="Arial"/>
                <a:sym typeface="Arial"/>
              </a:rPr>
              <a:t>of Students participating in ASVAB CEP</a:t>
            </a:r>
          </a:p>
        </p:txBody>
      </p:sp>
      <p:sp>
        <p:nvSpPr>
          <p:cNvPr id="305" name="Shape 305"/>
          <p:cNvSpPr txBox="1"/>
          <p:nvPr/>
        </p:nvSpPr>
        <p:spPr>
          <a:xfrm>
            <a:off x="469900" y="1676400"/>
            <a:ext cx="8305799" cy="5033964"/>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spcAft>
                <a:spcPts val="0"/>
              </a:spcAft>
              <a:buClr>
                <a:srgbClr val="002060"/>
              </a:buClr>
              <a:buSzPct val="25000"/>
              <a:buFont typeface="Arial"/>
              <a:buNone/>
            </a:pPr>
            <a:endParaRPr sz="1200" b="0" i="0" u="none" dirty="0">
              <a:solidFill>
                <a:srgbClr val="002060"/>
              </a:solidFill>
              <a:latin typeface="Arial"/>
              <a:ea typeface="Arial"/>
              <a:cs typeface="Arial"/>
              <a:sym typeface="Arial"/>
            </a:endParaRPr>
          </a:p>
          <a:p>
            <a:r>
              <a:rPr lang="en-US" b="1" dirty="0"/>
              <a:t>	</a:t>
            </a:r>
            <a:r>
              <a:rPr lang="en-US" sz="2000" b="1" dirty="0"/>
              <a:t>Year             Number of Students Tested</a:t>
            </a:r>
          </a:p>
          <a:p>
            <a:r>
              <a:rPr lang="en-US" sz="2000" b="1" dirty="0"/>
              <a:t> </a:t>
            </a:r>
          </a:p>
          <a:p>
            <a:r>
              <a:rPr lang="en-US" sz="2000" b="1" dirty="0"/>
              <a:t>                2012             672,311</a:t>
            </a:r>
          </a:p>
          <a:p>
            <a:r>
              <a:rPr lang="en-US" sz="2000" b="1" dirty="0"/>
              <a:t> </a:t>
            </a:r>
          </a:p>
          <a:p>
            <a:r>
              <a:rPr lang="en-US" sz="2000" b="1" dirty="0"/>
              <a:t>                2013             670,836</a:t>
            </a:r>
          </a:p>
          <a:p>
            <a:r>
              <a:rPr lang="en-US" sz="2000" b="1" dirty="0"/>
              <a:t> </a:t>
            </a:r>
          </a:p>
          <a:p>
            <a:r>
              <a:rPr lang="en-US" sz="2000" b="1" dirty="0"/>
              <a:t>                2014             690,950</a:t>
            </a:r>
          </a:p>
          <a:p>
            <a:r>
              <a:rPr lang="en-US" sz="2000" b="1" dirty="0"/>
              <a:t> </a:t>
            </a:r>
          </a:p>
          <a:p>
            <a:r>
              <a:rPr lang="en-US" sz="2000" b="1" dirty="0"/>
              <a:t>                2015             687,900</a:t>
            </a:r>
          </a:p>
          <a:p>
            <a:r>
              <a:rPr lang="en-US" sz="2000" b="1" dirty="0"/>
              <a:t> </a:t>
            </a:r>
          </a:p>
          <a:p>
            <a:r>
              <a:rPr lang="en-US" sz="2000" b="1" dirty="0"/>
              <a:t>                2016             706,200</a:t>
            </a:r>
          </a:p>
          <a:p>
            <a:r>
              <a:rPr lang="en-US" sz="2000" b="1" dirty="0"/>
              <a:t> </a:t>
            </a:r>
          </a:p>
          <a:p>
            <a:r>
              <a:rPr lang="en-US" sz="2000" b="1" dirty="0"/>
              <a:t>                2017</a:t>
            </a:r>
            <a:r>
              <a:rPr lang="en-US" sz="1600" b="1" dirty="0"/>
              <a:t>●●</a:t>
            </a:r>
            <a:r>
              <a:rPr lang="en-US" sz="2000" b="1" dirty="0"/>
              <a:t>         684,223</a:t>
            </a:r>
          </a:p>
          <a:p>
            <a:r>
              <a:rPr lang="en-US" sz="2000" b="1" dirty="0"/>
              <a:t> </a:t>
            </a:r>
          </a:p>
          <a:p>
            <a:r>
              <a:rPr lang="en-US" sz="2000" b="1" dirty="0"/>
              <a:t>           </a:t>
            </a:r>
            <a:r>
              <a:rPr lang="en-US" sz="1600" b="1" dirty="0"/>
              <a:t>●● School year runs from July 1- June30 (data includes CEP-iCAT)</a:t>
            </a:r>
            <a:endParaRPr sz="1600" b="1" i="0" u="none" dirty="0">
              <a:solidFill>
                <a:srgbClr val="002060"/>
              </a:solidFill>
              <a:latin typeface="Arial"/>
              <a:ea typeface="Arial"/>
              <a:cs typeface="Arial"/>
              <a:sym typeface="Arial"/>
            </a:endParaRPr>
          </a:p>
        </p:txBody>
      </p:sp>
    </p:spTree>
    <p:extLst>
      <p:ext uri="{BB962C8B-B14F-4D97-AF65-F5344CB8AC3E}">
        <p14:creationId xmlns:p14="http://schemas.microsoft.com/office/powerpoint/2010/main" val="3895583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147636"/>
            <a:ext cx="8229600" cy="80486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2800" dirty="0"/>
              <a:t>Temecula Valley </a:t>
            </a:r>
            <a:r>
              <a:rPr lang="en-US" sz="2800" b="0" i="0" u="none" strike="noStrike" cap="none" dirty="0">
                <a:solidFill>
                  <a:srgbClr val="FFFFFF"/>
                </a:solidFill>
                <a:latin typeface="Arial"/>
                <a:ea typeface="Arial"/>
                <a:cs typeface="Arial"/>
                <a:sym typeface="Arial"/>
              </a:rPr>
              <a:t>HS Best Practice Experience </a:t>
            </a:r>
          </a:p>
        </p:txBody>
      </p:sp>
      <p:sp>
        <p:nvSpPr>
          <p:cNvPr id="311" name="Shape 311"/>
          <p:cNvSpPr txBox="1">
            <a:spLocks noGrp="1"/>
          </p:cNvSpPr>
          <p:nvPr>
            <p:ph type="body" idx="1"/>
          </p:nvPr>
        </p:nvSpPr>
        <p:spPr>
          <a:xfrm>
            <a:off x="457200" y="1371601"/>
            <a:ext cx="8229600" cy="4648200"/>
          </a:xfrm>
          <a:prstGeom prst="rect">
            <a:avLst/>
          </a:prstGeom>
          <a:noFill/>
          <a:ln>
            <a:noFill/>
          </a:ln>
        </p:spPr>
        <p:txBody>
          <a:bodyPr lIns="91425" tIns="45700" rIns="91425" bIns="45700" anchor="t" anchorCtr="0">
            <a:noAutofit/>
          </a:bodyPr>
          <a:lstStyle/>
          <a:p>
            <a:pPr marL="14287" marR="0" lvl="0" indent="-1587" algn="l" rtl="0">
              <a:lnSpc>
                <a:spcPct val="120000"/>
              </a:lnSpc>
              <a:spcBef>
                <a:spcPts val="0"/>
              </a:spcBef>
              <a:spcAft>
                <a:spcPts val="0"/>
              </a:spcAft>
              <a:buClr>
                <a:srgbClr val="25ACAC"/>
              </a:buClr>
              <a:buSzPct val="25000"/>
              <a:buFont typeface="Arial"/>
              <a:buNone/>
            </a:pPr>
            <a:r>
              <a:rPr lang="en-US" sz="2000" b="1" dirty="0">
                <a:solidFill>
                  <a:srgbClr val="002060"/>
                </a:solidFill>
              </a:rPr>
              <a:t>Temecula Valley </a:t>
            </a:r>
            <a:r>
              <a:rPr lang="en-US" sz="2000" b="1" i="0" u="none" dirty="0">
                <a:solidFill>
                  <a:srgbClr val="002060"/>
                </a:solidFill>
                <a:latin typeface="Arial"/>
                <a:ea typeface="Arial"/>
                <a:cs typeface="Arial"/>
                <a:sym typeface="Arial"/>
              </a:rPr>
              <a:t>HS Best Practice with the ASVAB CEP</a:t>
            </a:r>
          </a:p>
          <a:p>
            <a:pPr marL="14287" marR="0" lvl="0" indent="-1587" algn="l" rtl="0">
              <a:lnSpc>
                <a:spcPct val="120000"/>
              </a:lnSpc>
              <a:spcBef>
                <a:spcPts val="400"/>
              </a:spcBef>
              <a:spcAft>
                <a:spcPts val="0"/>
              </a:spcAft>
              <a:buClr>
                <a:srgbClr val="25ACAC"/>
              </a:buClr>
              <a:buSzPct val="25000"/>
              <a:buFont typeface="Arial"/>
              <a:buNone/>
            </a:pPr>
            <a:r>
              <a:rPr lang="en-US" sz="1600" b="1" i="0" u="none" dirty="0">
                <a:solidFill>
                  <a:srgbClr val="002060"/>
                </a:solidFill>
                <a:latin typeface="Arial"/>
                <a:ea typeface="Arial"/>
                <a:cs typeface="Arial"/>
                <a:sym typeface="Arial"/>
              </a:rPr>
              <a:t>● Go over Standard scores and statistics (Make sure the students understand their scores and what they really mean)</a:t>
            </a:r>
          </a:p>
          <a:p>
            <a:pPr marL="14287" marR="0" lvl="0" indent="-1587" algn="l" rtl="0">
              <a:lnSpc>
                <a:spcPct val="100000"/>
              </a:lnSpc>
              <a:spcBef>
                <a:spcPts val="400"/>
              </a:spcBef>
              <a:spcAft>
                <a:spcPts val="0"/>
              </a:spcAft>
              <a:buClr>
                <a:srgbClr val="25ACAC"/>
              </a:buClr>
              <a:buSzPct val="25000"/>
              <a:buFont typeface="Arial"/>
              <a:buNone/>
            </a:pPr>
            <a:r>
              <a:rPr lang="en-US" sz="1600" b="1" i="0" u="none" dirty="0" smtClean="0">
                <a:solidFill>
                  <a:srgbClr val="002060"/>
                </a:solidFill>
                <a:latin typeface="Arial"/>
                <a:ea typeface="Arial"/>
                <a:cs typeface="Arial"/>
                <a:sym typeface="Arial"/>
              </a:rPr>
              <a:t> </a:t>
            </a:r>
            <a:r>
              <a:rPr lang="en-US" sz="1600" b="1" i="0" u="none" dirty="0">
                <a:solidFill>
                  <a:srgbClr val="002060"/>
                </a:solidFill>
                <a:latin typeface="Arial"/>
                <a:ea typeface="Arial"/>
                <a:cs typeface="Arial"/>
                <a:sym typeface="Arial"/>
              </a:rPr>
              <a:t>Use small groups </a:t>
            </a:r>
            <a:r>
              <a:rPr lang="en-US" sz="1600" b="1" i="0" u="none" dirty="0" smtClean="0">
                <a:solidFill>
                  <a:srgbClr val="002060"/>
                </a:solidFill>
                <a:latin typeface="Arial"/>
                <a:ea typeface="Arial"/>
                <a:cs typeface="Arial"/>
                <a:sym typeface="Arial"/>
              </a:rPr>
              <a:t>of </a:t>
            </a:r>
            <a:r>
              <a:rPr lang="en-US" sz="1600" b="1" i="0" u="none" dirty="0">
                <a:solidFill>
                  <a:srgbClr val="002060"/>
                </a:solidFill>
                <a:latin typeface="Arial"/>
                <a:ea typeface="Arial"/>
                <a:cs typeface="Arial"/>
                <a:sym typeface="Arial"/>
              </a:rPr>
              <a:t>35 or less in classroom for online post </a:t>
            </a:r>
            <a:r>
              <a:rPr lang="en-US" sz="1600" b="1" i="0" u="none" dirty="0" smtClean="0">
                <a:solidFill>
                  <a:srgbClr val="002060"/>
                </a:solidFill>
                <a:latin typeface="Arial"/>
                <a:ea typeface="Arial"/>
                <a:cs typeface="Arial"/>
                <a:sym typeface="Arial"/>
              </a:rPr>
              <a:t>interpretation</a:t>
            </a:r>
            <a:endParaRPr lang="en-US" sz="1600" b="1" i="0" u="none" dirty="0">
              <a:solidFill>
                <a:srgbClr val="002060"/>
              </a:solidFill>
              <a:latin typeface="Arial"/>
              <a:ea typeface="Arial"/>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0"/>
            <a:ext cx="6781800" cy="267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779403"/>
            <a:ext cx="2748258" cy="2061194"/>
          </a:xfrm>
          <a:prstGeom prst="rect">
            <a:avLst/>
          </a:prstGeom>
        </p:spPr>
      </p:pic>
    </p:spTree>
    <p:extLst>
      <p:ext uri="{BB962C8B-B14F-4D97-AF65-F5344CB8AC3E}">
        <p14:creationId xmlns:p14="http://schemas.microsoft.com/office/powerpoint/2010/main" val="334444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147636"/>
            <a:ext cx="8229600" cy="80486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2800" dirty="0"/>
              <a:t>Temecula Valley </a:t>
            </a:r>
            <a:r>
              <a:rPr lang="en-US" sz="2800" b="0" i="0" u="none" strike="noStrike" cap="none" dirty="0">
                <a:solidFill>
                  <a:srgbClr val="FFFFFF"/>
                </a:solidFill>
                <a:latin typeface="Arial"/>
                <a:ea typeface="Arial"/>
                <a:cs typeface="Arial"/>
                <a:sym typeface="Arial"/>
              </a:rPr>
              <a:t>HS Best Practice Experience </a:t>
            </a:r>
          </a:p>
        </p:txBody>
      </p:sp>
      <p:sp>
        <p:nvSpPr>
          <p:cNvPr id="311" name="Shape 31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14287" marR="0" lvl="0" indent="-1587" algn="l" rtl="0">
              <a:lnSpc>
                <a:spcPct val="120000"/>
              </a:lnSpc>
              <a:spcBef>
                <a:spcPts val="0"/>
              </a:spcBef>
              <a:spcAft>
                <a:spcPts val="0"/>
              </a:spcAft>
              <a:buClr>
                <a:srgbClr val="25ACAC"/>
              </a:buClr>
              <a:buSzPct val="25000"/>
              <a:buFont typeface="Arial"/>
              <a:buNone/>
            </a:pPr>
            <a:r>
              <a:rPr lang="en-US" sz="2000" b="1" dirty="0">
                <a:solidFill>
                  <a:srgbClr val="002060"/>
                </a:solidFill>
              </a:rPr>
              <a:t>Temecula Valley </a:t>
            </a:r>
            <a:r>
              <a:rPr lang="en-US" sz="2000" b="1" i="0" u="none" dirty="0">
                <a:solidFill>
                  <a:srgbClr val="002060"/>
                </a:solidFill>
                <a:latin typeface="Arial"/>
                <a:ea typeface="Arial"/>
                <a:cs typeface="Arial"/>
                <a:sym typeface="Arial"/>
              </a:rPr>
              <a:t>HS Best Practice with the ASVAB CEP</a:t>
            </a:r>
          </a:p>
          <a:p>
            <a:pPr marL="14287" marR="0" lvl="0" indent="-1587" algn="l" rtl="0">
              <a:lnSpc>
                <a:spcPct val="120000"/>
              </a:lnSpc>
              <a:spcBef>
                <a:spcPts val="400"/>
              </a:spcBef>
              <a:spcAft>
                <a:spcPts val="0"/>
              </a:spcAft>
              <a:buClr>
                <a:srgbClr val="25ACAC"/>
              </a:buClr>
              <a:buSzPct val="25000"/>
              <a:buFont typeface="Arial"/>
              <a:buNone/>
            </a:pPr>
            <a:r>
              <a:rPr lang="en-US" sz="1600" b="1" i="0" u="none" dirty="0">
                <a:solidFill>
                  <a:srgbClr val="002060"/>
                </a:solidFill>
                <a:latin typeface="Arial"/>
                <a:ea typeface="Arial"/>
                <a:cs typeface="Arial"/>
                <a:sym typeface="Arial"/>
              </a:rPr>
              <a:t>● Looking at handout (sample ASVAB </a:t>
            </a:r>
            <a:r>
              <a:rPr lang="en-US" sz="1600" b="1" dirty="0">
                <a:solidFill>
                  <a:srgbClr val="002060"/>
                </a:solidFill>
              </a:rPr>
              <a:t>R</a:t>
            </a:r>
            <a:r>
              <a:rPr lang="en-US" sz="1600" b="1" i="0" u="none" dirty="0">
                <a:solidFill>
                  <a:srgbClr val="002060"/>
                </a:solidFill>
                <a:latin typeface="Arial"/>
                <a:ea typeface="Arial"/>
                <a:cs typeface="Arial"/>
                <a:sym typeface="Arial"/>
              </a:rPr>
              <a:t>esults Summary) regarding interpreting ASVAB results. </a:t>
            </a:r>
            <a:r>
              <a:rPr lang="en-US" sz="1600" b="1" i="0" u="none" dirty="0" smtClean="0">
                <a:solidFill>
                  <a:srgbClr val="002060"/>
                </a:solidFill>
                <a:latin typeface="Arial"/>
                <a:ea typeface="Arial"/>
                <a:cs typeface="Arial"/>
                <a:sym typeface="Arial"/>
              </a:rPr>
              <a:t>Go </a:t>
            </a:r>
            <a:r>
              <a:rPr lang="en-US" sz="1600" b="1" dirty="0" smtClean="0">
                <a:solidFill>
                  <a:srgbClr val="002060"/>
                </a:solidFill>
              </a:rPr>
              <a:t>over Percentile Ranks and Standard score and </a:t>
            </a:r>
            <a:r>
              <a:rPr lang="en-US" sz="1600" b="1" i="0" u="none" dirty="0" smtClean="0">
                <a:solidFill>
                  <a:srgbClr val="002060"/>
                </a:solidFill>
                <a:latin typeface="Arial"/>
                <a:ea typeface="Arial"/>
                <a:cs typeface="Arial"/>
                <a:sym typeface="Arial"/>
              </a:rPr>
              <a:t>focus </a:t>
            </a:r>
            <a:r>
              <a:rPr lang="en-US" sz="1600" b="1" i="0" u="none" dirty="0">
                <a:solidFill>
                  <a:srgbClr val="002060"/>
                </a:solidFill>
                <a:latin typeface="Arial"/>
                <a:ea typeface="Arial"/>
                <a:cs typeface="Arial"/>
                <a:sym typeface="Arial"/>
              </a:rPr>
              <a:t>on their strengths</a:t>
            </a:r>
            <a:r>
              <a:rPr lang="en-US" sz="1600" b="1" i="0" u="none" dirty="0" smtClean="0">
                <a:solidFill>
                  <a:srgbClr val="002060"/>
                </a:solidFill>
                <a:latin typeface="Arial"/>
                <a:ea typeface="Arial"/>
                <a:cs typeface="Arial"/>
                <a:sym typeface="Arial"/>
              </a:rPr>
              <a:t>. Next link this to a Personality Test.</a:t>
            </a:r>
            <a:endParaRPr sz="1600" b="1" i="0" u="none" dirty="0">
              <a:solidFill>
                <a:srgbClr val="002060"/>
              </a:solidFill>
              <a:latin typeface="Arial"/>
              <a:ea typeface="Arial"/>
              <a:cs typeface="Arial"/>
              <a:sym typeface="Arial"/>
            </a:endParaRPr>
          </a:p>
          <a:p>
            <a:pPr marL="14287" marR="0" lvl="0" indent="-1587" algn="l" rtl="0">
              <a:lnSpc>
                <a:spcPct val="120000"/>
              </a:lnSpc>
              <a:spcBef>
                <a:spcPts val="400"/>
              </a:spcBef>
              <a:spcAft>
                <a:spcPts val="0"/>
              </a:spcAft>
              <a:buClr>
                <a:srgbClr val="25ACAC"/>
              </a:buClr>
              <a:buSzPct val="25000"/>
              <a:buFont typeface="Arial"/>
              <a:buNone/>
            </a:pPr>
            <a:r>
              <a:rPr lang="en-US" sz="1600" b="1" i="0" u="none" dirty="0" smtClean="0">
                <a:solidFill>
                  <a:srgbClr val="002060"/>
                </a:solidFill>
                <a:latin typeface="Arial"/>
                <a:ea typeface="Arial"/>
                <a:cs typeface="Arial"/>
                <a:sym typeface="Arial"/>
              </a:rPr>
              <a:t>● </a:t>
            </a:r>
            <a:r>
              <a:rPr lang="en-US" sz="1600" b="1" i="0" u="none" dirty="0">
                <a:solidFill>
                  <a:srgbClr val="002060"/>
                </a:solidFill>
                <a:latin typeface="Arial"/>
                <a:ea typeface="Arial"/>
                <a:cs typeface="Arial"/>
                <a:sym typeface="Arial"/>
              </a:rPr>
              <a:t>Students take a 90 question Personality test using Hollands Code (RIASEC). Referred to the simulation online interpretation process</a:t>
            </a:r>
          </a:p>
          <a:p>
            <a:pPr marL="14287" lvl="0" indent="-1587">
              <a:spcBef>
                <a:spcPts val="400"/>
              </a:spcBef>
              <a:buSzPct val="25000"/>
              <a:buNone/>
            </a:pPr>
            <a:r>
              <a:rPr lang="en-US" sz="1600" b="1" dirty="0" smtClean="0">
                <a:solidFill>
                  <a:srgbClr val="002060"/>
                </a:solidFill>
              </a:rPr>
              <a:t>● The unique </a:t>
            </a:r>
            <a:r>
              <a:rPr lang="en-US" sz="1600" b="1" dirty="0">
                <a:solidFill>
                  <a:srgbClr val="002060"/>
                </a:solidFill>
              </a:rPr>
              <a:t>Holland Personality Code </a:t>
            </a:r>
            <a:r>
              <a:rPr lang="en-US" sz="1600" b="1" i="0" u="none" dirty="0">
                <a:solidFill>
                  <a:srgbClr val="002060"/>
                </a:solidFill>
                <a:latin typeface="Arial"/>
                <a:ea typeface="Arial"/>
                <a:cs typeface="Arial"/>
                <a:sym typeface="Arial"/>
              </a:rPr>
              <a:t>results will link students </a:t>
            </a:r>
            <a:r>
              <a:rPr lang="en-US" sz="1600" b="1" i="0" u="none" dirty="0" smtClean="0">
                <a:solidFill>
                  <a:srgbClr val="002060"/>
                </a:solidFill>
                <a:latin typeface="Arial"/>
                <a:ea typeface="Arial"/>
                <a:cs typeface="Arial"/>
                <a:sym typeface="Arial"/>
              </a:rPr>
              <a:t>with </a:t>
            </a:r>
            <a:r>
              <a:rPr lang="en-US" sz="1600" b="1" i="0" u="none" dirty="0">
                <a:solidFill>
                  <a:srgbClr val="002060"/>
                </a:solidFill>
                <a:latin typeface="Arial"/>
                <a:ea typeface="Arial"/>
                <a:cs typeface="Arial"/>
                <a:sym typeface="Arial"/>
              </a:rPr>
              <a:t>their ASVAB Aptitude </a:t>
            </a:r>
            <a:r>
              <a:rPr lang="en-US" sz="1600" b="1" i="0" u="none" dirty="0" smtClean="0">
                <a:solidFill>
                  <a:srgbClr val="002060"/>
                </a:solidFill>
                <a:latin typeface="Arial"/>
                <a:ea typeface="Arial"/>
                <a:cs typeface="Arial"/>
                <a:sym typeface="Arial"/>
              </a:rPr>
              <a:t>results and strengths, </a:t>
            </a:r>
            <a:r>
              <a:rPr lang="en-US" sz="1600" b="1" i="0" u="none" dirty="0">
                <a:solidFill>
                  <a:srgbClr val="002060"/>
                </a:solidFill>
                <a:latin typeface="Arial"/>
                <a:ea typeface="Arial"/>
                <a:cs typeface="Arial"/>
                <a:sym typeface="Arial"/>
              </a:rPr>
              <a:t>where they can investigate </a:t>
            </a:r>
            <a:r>
              <a:rPr lang="en-US" sz="1600" b="1" i="0" u="none" dirty="0" smtClean="0">
                <a:solidFill>
                  <a:srgbClr val="002060"/>
                </a:solidFill>
                <a:latin typeface="Arial"/>
                <a:ea typeface="Arial"/>
                <a:cs typeface="Arial"/>
                <a:sym typeface="Arial"/>
              </a:rPr>
              <a:t>careers. </a:t>
            </a:r>
            <a:endParaRPr lang="en-US" sz="1600" b="1" i="0" u="none" dirty="0">
              <a:solidFill>
                <a:srgbClr val="002060"/>
              </a:solidFill>
              <a:latin typeface="Arial"/>
              <a:ea typeface="Arial"/>
              <a:cs typeface="Arial"/>
              <a:sym typeface="Arial"/>
            </a:endParaRPr>
          </a:p>
          <a:p>
            <a:pPr marL="14287" marR="0" lvl="0" indent="-1587" algn="l" rtl="0">
              <a:lnSpc>
                <a:spcPct val="100000"/>
              </a:lnSpc>
              <a:spcBef>
                <a:spcPts val="400"/>
              </a:spcBef>
              <a:spcAft>
                <a:spcPts val="0"/>
              </a:spcAft>
              <a:buClr>
                <a:srgbClr val="25ACAC"/>
              </a:buClr>
              <a:buSzPct val="25000"/>
              <a:buFont typeface="Arial"/>
              <a:buNone/>
            </a:pPr>
            <a:r>
              <a:rPr lang="en-US" sz="1600" b="1" i="0" u="none" dirty="0">
                <a:solidFill>
                  <a:srgbClr val="002060"/>
                </a:solidFill>
                <a:latin typeface="Arial"/>
                <a:ea typeface="Arial"/>
                <a:cs typeface="Arial"/>
                <a:sym typeface="Arial"/>
              </a:rPr>
              <a:t> </a:t>
            </a:r>
            <a:r>
              <a:rPr lang="en-US" sz="1600" b="1" dirty="0" smtClean="0">
                <a:solidFill>
                  <a:srgbClr val="002060"/>
                </a:solidFill>
              </a:rPr>
              <a:t>● </a:t>
            </a:r>
            <a:r>
              <a:rPr lang="en-US" sz="1600" b="1" i="0" u="none" dirty="0">
                <a:solidFill>
                  <a:srgbClr val="002060"/>
                </a:solidFill>
                <a:latin typeface="Arial"/>
                <a:ea typeface="Arial"/>
                <a:cs typeface="Arial"/>
                <a:sym typeface="Arial"/>
              </a:rPr>
              <a:t>Students will investigate Colleges/Schools that offer their </a:t>
            </a:r>
            <a:r>
              <a:rPr lang="en-US" sz="1600" b="1" i="0" u="none" dirty="0" smtClean="0">
                <a:solidFill>
                  <a:srgbClr val="002060"/>
                </a:solidFill>
                <a:latin typeface="Arial"/>
                <a:ea typeface="Arial"/>
                <a:cs typeface="Arial"/>
                <a:sym typeface="Arial"/>
              </a:rPr>
              <a:t>Career and discuss Salary, job outlook of growth, majors etc.</a:t>
            </a:r>
          </a:p>
          <a:p>
            <a:pPr marL="14287" lvl="0" indent="-1587">
              <a:spcBef>
                <a:spcPts val="400"/>
              </a:spcBef>
              <a:buSzPct val="25000"/>
              <a:buNone/>
            </a:pPr>
            <a:r>
              <a:rPr lang="en-US" sz="1600" b="1" dirty="0" smtClean="0">
                <a:solidFill>
                  <a:srgbClr val="002060"/>
                </a:solidFill>
              </a:rPr>
              <a:t>    Explain </a:t>
            </a:r>
            <a:r>
              <a:rPr lang="en-US" sz="1600" b="1" dirty="0">
                <a:solidFill>
                  <a:srgbClr val="002060"/>
                </a:solidFill>
              </a:rPr>
              <a:t>how the results can be used to focus on their future</a:t>
            </a:r>
          </a:p>
          <a:p>
            <a:pPr marL="14287" lvl="0" indent="-1587">
              <a:spcBef>
                <a:spcPts val="400"/>
              </a:spcBef>
              <a:buSzPct val="25000"/>
              <a:buNone/>
            </a:pPr>
            <a:r>
              <a:rPr lang="en-US" sz="1600" b="1" dirty="0">
                <a:solidFill>
                  <a:srgbClr val="002060"/>
                </a:solidFill>
                <a:hlinkClick r:id="rId3"/>
              </a:rPr>
              <a:t>https://www.bls.gov/ooh</a:t>
            </a:r>
            <a:r>
              <a:rPr lang="en-US" sz="1600" b="1" dirty="0" smtClean="0">
                <a:solidFill>
                  <a:srgbClr val="002060"/>
                </a:solidFill>
                <a:hlinkClick r:id="rId3"/>
              </a:rPr>
              <a:t>/</a:t>
            </a:r>
            <a:endParaRPr lang="en-US" sz="1600" b="1" dirty="0" smtClean="0">
              <a:solidFill>
                <a:srgbClr val="002060"/>
              </a:solidFill>
            </a:endParaRPr>
          </a:p>
          <a:p>
            <a:pPr marL="14287" lvl="0" indent="-1587">
              <a:spcBef>
                <a:spcPts val="400"/>
              </a:spcBef>
              <a:buSzPct val="25000"/>
              <a:buNone/>
            </a:pPr>
            <a:endParaRPr sz="1600" b="1" i="0" u="none" dirty="0">
              <a:solidFill>
                <a:srgbClr val="002060"/>
              </a:solidFill>
              <a:latin typeface="Arial"/>
              <a:ea typeface="Arial"/>
              <a:cs typeface="Arial"/>
              <a:sym typeface="Arial"/>
            </a:endParaRPr>
          </a:p>
        </p:txBody>
      </p:sp>
    </p:spTree>
    <p:extLst>
      <p:ext uri="{BB962C8B-B14F-4D97-AF65-F5344CB8AC3E}">
        <p14:creationId xmlns:p14="http://schemas.microsoft.com/office/powerpoint/2010/main" val="141927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147636"/>
            <a:ext cx="8229600" cy="80486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2800" dirty="0"/>
              <a:t>Temecula Valley </a:t>
            </a:r>
            <a:r>
              <a:rPr lang="en-US" sz="2800" b="0" i="0" u="none" strike="noStrike" cap="none" dirty="0">
                <a:solidFill>
                  <a:srgbClr val="FFFFFF"/>
                </a:solidFill>
                <a:latin typeface="Arial"/>
                <a:ea typeface="Arial"/>
                <a:cs typeface="Arial"/>
                <a:sym typeface="Arial"/>
              </a:rPr>
              <a:t>HS Best Practice Experience </a:t>
            </a:r>
          </a:p>
        </p:txBody>
      </p:sp>
      <p:sp>
        <p:nvSpPr>
          <p:cNvPr id="323" name="Shape 323"/>
          <p:cNvSpPr txBox="1">
            <a:spLocks noGrp="1"/>
          </p:cNvSpPr>
          <p:nvPr>
            <p:ph type="body" idx="1"/>
          </p:nvPr>
        </p:nvSpPr>
        <p:spPr>
          <a:xfrm>
            <a:off x="342900" y="1295400"/>
            <a:ext cx="8229600" cy="51434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5ACAC"/>
              </a:buClr>
              <a:buSzPct val="25000"/>
              <a:buFont typeface="Arial"/>
              <a:buNone/>
            </a:pPr>
            <a:r>
              <a:rPr lang="en-US" sz="2000" b="1" i="0" u="none" dirty="0">
                <a:solidFill>
                  <a:srgbClr val="002060"/>
                </a:solidFill>
                <a:latin typeface="Arial"/>
                <a:ea typeface="Arial"/>
                <a:cs typeface="Arial"/>
                <a:sym typeface="Arial"/>
              </a:rPr>
              <a:t>Tem</a:t>
            </a:r>
            <a:r>
              <a:rPr lang="en-US" sz="2000" b="1" dirty="0">
                <a:solidFill>
                  <a:srgbClr val="002060"/>
                </a:solidFill>
              </a:rPr>
              <a:t>ecula Valley </a:t>
            </a:r>
            <a:r>
              <a:rPr lang="en-US" sz="2000" b="1" i="0" u="none" dirty="0">
                <a:solidFill>
                  <a:srgbClr val="002060"/>
                </a:solidFill>
                <a:latin typeface="Arial"/>
                <a:ea typeface="Arial"/>
                <a:cs typeface="Arial"/>
                <a:sym typeface="Arial"/>
              </a:rPr>
              <a:t>HS Best Practice with the ASVAB CEP</a:t>
            </a:r>
          </a:p>
        </p:txBody>
      </p:sp>
      <p:sp>
        <p:nvSpPr>
          <p:cNvPr id="324" name="Shape 324"/>
          <p:cNvSpPr txBox="1"/>
          <p:nvPr/>
        </p:nvSpPr>
        <p:spPr>
          <a:xfrm>
            <a:off x="482599" y="2057400"/>
            <a:ext cx="7823201" cy="4191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2060"/>
              </a:buClr>
              <a:buSzPct val="25000"/>
              <a:buFont typeface="Arial"/>
              <a:buNone/>
            </a:pPr>
            <a:r>
              <a:rPr lang="en-US" sz="1600" b="1" i="0" u="none" dirty="0">
                <a:solidFill>
                  <a:srgbClr val="002060"/>
                </a:solidFill>
                <a:latin typeface="Arial"/>
                <a:ea typeface="Arial"/>
                <a:cs typeface="Arial"/>
                <a:sym typeface="Arial"/>
              </a:rPr>
              <a:t>● </a:t>
            </a:r>
            <a:r>
              <a:rPr lang="en-US" sz="1800" b="1" i="0" u="none" dirty="0">
                <a:solidFill>
                  <a:srgbClr val="002060"/>
                </a:solidFill>
                <a:latin typeface="Arial"/>
                <a:ea typeface="Arial"/>
                <a:cs typeface="Arial"/>
                <a:sym typeface="Arial"/>
              </a:rPr>
              <a:t>Future plans at TVHS may include online ASVAB testing using </a:t>
            </a:r>
            <a:r>
              <a:rPr lang="en-US" sz="1800" b="1" dirty="0">
                <a:solidFill>
                  <a:srgbClr val="002060"/>
                </a:solidFill>
              </a:rPr>
              <a:t>the computer labs </a:t>
            </a:r>
            <a:r>
              <a:rPr lang="en-US" sz="1800" b="1" dirty="0" smtClean="0">
                <a:solidFill>
                  <a:srgbClr val="002060"/>
                </a:solidFill>
              </a:rPr>
              <a:t>for the 2018/2019 year</a:t>
            </a:r>
            <a:endParaRPr sz="1800" b="1" i="0" u="none" dirty="0">
              <a:solidFill>
                <a:srgbClr val="002060"/>
              </a:solidFill>
              <a:latin typeface="Arial"/>
              <a:ea typeface="Arial"/>
              <a:cs typeface="Arial"/>
              <a:sym typeface="Arial"/>
            </a:endParaRPr>
          </a:p>
          <a:p>
            <a:pPr marL="342900" marR="0" lvl="0" indent="-342900" algn="l" rtl="0">
              <a:lnSpc>
                <a:spcPct val="100000"/>
              </a:lnSpc>
              <a:spcBef>
                <a:spcPts val="280"/>
              </a:spcBef>
              <a:spcAft>
                <a:spcPts val="0"/>
              </a:spcAft>
              <a:buClr>
                <a:srgbClr val="002060"/>
              </a:buClr>
              <a:buSzPct val="25000"/>
              <a:buFont typeface="Arial"/>
              <a:buNone/>
            </a:pPr>
            <a:r>
              <a:rPr lang="en-US" sz="1800" b="1" i="0" u="none" dirty="0">
                <a:solidFill>
                  <a:srgbClr val="002060"/>
                </a:solidFill>
                <a:latin typeface="Arial"/>
                <a:ea typeface="Arial"/>
                <a:cs typeface="Arial"/>
                <a:sym typeface="Arial"/>
              </a:rPr>
              <a:t>● Getting more parent involvement with results and sparking conversations on post-secondary plans</a:t>
            </a:r>
            <a:r>
              <a:rPr lang="en-US" sz="1800" b="1" i="0" u="none" dirty="0" smtClean="0">
                <a:solidFill>
                  <a:srgbClr val="002060"/>
                </a:solidFill>
                <a:latin typeface="Arial"/>
                <a:ea typeface="Arial"/>
                <a:cs typeface="Arial"/>
                <a:sym typeface="Arial"/>
              </a:rPr>
              <a:t>.</a:t>
            </a:r>
            <a:endParaRPr sz="1800" b="1" i="0" u="none" dirty="0">
              <a:solidFill>
                <a:srgbClr val="002060"/>
              </a:solidFill>
              <a:latin typeface="Arial"/>
              <a:ea typeface="Arial"/>
              <a:cs typeface="Arial"/>
              <a:sym typeface="Arial"/>
            </a:endParaRPr>
          </a:p>
          <a:p>
            <a:pPr marL="342900" marR="0" lvl="0" indent="-342900" algn="l" rtl="0">
              <a:lnSpc>
                <a:spcPct val="100000"/>
              </a:lnSpc>
              <a:spcBef>
                <a:spcPts val="280"/>
              </a:spcBef>
              <a:spcAft>
                <a:spcPts val="0"/>
              </a:spcAft>
              <a:buClr>
                <a:srgbClr val="002060"/>
              </a:buClr>
              <a:buSzPct val="25000"/>
              <a:buFont typeface="Arial"/>
              <a:buNone/>
            </a:pPr>
            <a:r>
              <a:rPr lang="en-US" sz="1800" b="1" i="0" u="none" dirty="0">
                <a:solidFill>
                  <a:srgbClr val="002060"/>
                </a:solidFill>
                <a:latin typeface="Arial"/>
                <a:ea typeface="Arial"/>
                <a:cs typeface="Arial"/>
                <a:sym typeface="Arial"/>
              </a:rPr>
              <a:t>● Include results in the assessment tab of our schools  database to help counselors advise in a variety of areas (SST, 504, IEP etc.,). ASVAB is a standardized test and not subjective much like many career inventories.</a:t>
            </a:r>
          </a:p>
          <a:p>
            <a:pPr marL="342900" marR="0" lvl="0" indent="-342900" algn="l" rtl="0">
              <a:lnSpc>
                <a:spcPct val="100000"/>
              </a:lnSpc>
              <a:spcBef>
                <a:spcPts val="280"/>
              </a:spcBef>
              <a:spcAft>
                <a:spcPts val="0"/>
              </a:spcAft>
              <a:buClr>
                <a:srgbClr val="002060"/>
              </a:buClr>
              <a:buSzPct val="25000"/>
              <a:buFont typeface="Arial"/>
              <a:buNone/>
            </a:pPr>
            <a:endParaRPr lang="en-US" sz="1800" b="1" i="0" u="none" dirty="0">
              <a:solidFill>
                <a:srgbClr val="002060"/>
              </a:solidFill>
              <a:latin typeface="Arial"/>
              <a:ea typeface="Arial"/>
              <a:cs typeface="Arial"/>
              <a:sym typeface="Arial"/>
            </a:endParaRPr>
          </a:p>
          <a:p>
            <a:pPr marL="342900" marR="0" lvl="0" indent="-342900" algn="l" rtl="0">
              <a:lnSpc>
                <a:spcPct val="100000"/>
              </a:lnSpc>
              <a:spcBef>
                <a:spcPts val="280"/>
              </a:spcBef>
              <a:spcAft>
                <a:spcPts val="0"/>
              </a:spcAft>
              <a:buClr>
                <a:schemeClr val="dk1"/>
              </a:buClr>
              <a:buFont typeface="Arial"/>
              <a:buNone/>
            </a:pPr>
            <a:endParaRPr sz="1600" b="0" i="0" u="none" dirty="0">
              <a:solidFill>
                <a:srgbClr val="002060"/>
              </a:solidFill>
              <a:latin typeface="Arial"/>
              <a:ea typeface="Arial"/>
              <a:cs typeface="Arial"/>
              <a:sym typeface="Arial"/>
            </a:endParaRPr>
          </a:p>
        </p:txBody>
      </p:sp>
      <p:sp>
        <p:nvSpPr>
          <p:cNvPr id="325" name="Shape 325"/>
          <p:cNvSpPr txBox="1"/>
          <p:nvPr/>
        </p:nvSpPr>
        <p:spPr>
          <a:xfrm>
            <a:off x="3276600" y="2552700"/>
            <a:ext cx="2362200" cy="4533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326" name="Shape 326"/>
          <p:cNvSpPr txBox="1"/>
          <p:nvPr/>
        </p:nvSpPr>
        <p:spPr>
          <a:xfrm>
            <a:off x="5884862" y="2233611"/>
            <a:ext cx="2819400" cy="5143499"/>
          </a:xfrm>
          <a:prstGeom prst="rect">
            <a:avLst/>
          </a:prstGeom>
          <a:noFill/>
          <a:ln>
            <a:noFill/>
          </a:ln>
        </p:spPr>
        <p:txBody>
          <a:bodyPr lIns="91425" tIns="45700" rIns="91425" bIns="45700" anchor="t" anchorCtr="0">
            <a:noAutofit/>
          </a:bodyPr>
          <a:lstStyle/>
          <a:p>
            <a:pPr marL="508000" marR="0" lvl="1" indent="-177800" algn="l" rtl="0">
              <a:lnSpc>
                <a:spcPct val="100000"/>
              </a:lnSpc>
              <a:spcBef>
                <a:spcPts val="0"/>
              </a:spcBef>
              <a:spcAft>
                <a:spcPts val="0"/>
              </a:spcAft>
              <a:buClr>
                <a:srgbClr val="25ACAC"/>
              </a:buClr>
              <a:buFont typeface="Arial"/>
              <a:buNone/>
            </a:pPr>
            <a:endParaRPr sz="14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2060"/>
              </a:solidFill>
              <a:latin typeface="Arial"/>
              <a:ea typeface="Arial"/>
              <a:cs typeface="Arial"/>
              <a:sym typeface="Arial"/>
            </a:endParaRPr>
          </a:p>
        </p:txBody>
      </p:sp>
      <p:pic>
        <p:nvPicPr>
          <p:cNvPr id="1025" name="Picture 1" descr="https://campus.tvusd.k12.ca.us/campus/images/outline/plu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15875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ampus.tvusd.k12.ca.us/campus/images/fol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15875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campus.tvusd.k12.ca.us/campus/images/outline/plu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15875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ampus.tvusd.k12.ca.us/campus/images/fol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15875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campus.tvusd.k12.ca.us/campus/images/outline/dot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238" y="15875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ampus.tvusd.k12.ca.us/campus/images/fol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15875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campus.tvusd.k12.ca.us/campus/images/outline/dot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238" y="15875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ampus.tvusd.k12.ca.us/campus/images/fol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15875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campus.tvusd.k12.ca.us/campus/images/outline/dot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238" y="15875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campus.tvusd.k12.ca.us/campus/images/fol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15875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campus.tvusd.k12.ca.us/campus/images/outline/plu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15875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campus.tvusd.k12.ca.us/campus/images/fol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15875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campus.tvusd.k12.ca.us/campus/images/outline/dot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238" y="15875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campus.tvusd.k12.ca.us/campus/images/fol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15875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16" descr="https://campus.tvusd.k12.ca.us/campus/images/outline/plu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15" descr="https://campus.tvusd.k12.ca.us/campus/images/fol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14" descr="https://campus.tvusd.k12.ca.us/campus/images/outline/plu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13" descr="https://campus.tvusd.k12.ca.us/campus/images/fol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12" descr="https://campus.tvusd.k12.ca.us/campus/images/outline/dot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11" descr="https://campus.tvusd.k12.ca.us/campus/images/fol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10" descr="https://campus.tvusd.k12.ca.us/campus/images/outline/dot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9" descr="https://campus.tvusd.k12.ca.us/campus/images/fol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8" descr="https://campus.tvusd.k12.ca.us/campus/images/outline/dot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7" descr="https://campus.tvusd.k12.ca.us/campus/images/fol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6" descr="https://campus.tvusd.k12.ca.us/campus/images/outline/plu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5" descr="https://campus.tvusd.k12.ca.us/campus/images/fol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https://campus.tvusd.k12.ca.us/campus/images/outline/dot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3" descr="https://campus.tvusd.k12.ca.us/campus/images/fol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https://campus.tvusd.k12.ca.us/campus/images/outline/plus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1600200"/>
            <a:ext cx="180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000" y="4343400"/>
            <a:ext cx="4947478" cy="1905000"/>
          </a:xfrm>
          <a:prstGeom prst="rect">
            <a:avLst/>
          </a:prstGeom>
        </p:spPr>
      </p:pic>
    </p:spTree>
    <p:extLst>
      <p:ext uri="{BB962C8B-B14F-4D97-AF65-F5344CB8AC3E}">
        <p14:creationId xmlns:p14="http://schemas.microsoft.com/office/powerpoint/2010/main" val="65193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Results in Meetings</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ASVAB 3 - Microsoft Wo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8879562" cy="5105400"/>
          </a:xfrm>
          <a:prstGeom prst="rect">
            <a:avLst/>
          </a:prstGeom>
        </p:spPr>
      </p:pic>
    </p:spTree>
    <p:extLst>
      <p:ext uri="{BB962C8B-B14F-4D97-AF65-F5344CB8AC3E}">
        <p14:creationId xmlns:p14="http://schemas.microsoft.com/office/powerpoint/2010/main" val="266364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possible SST</a:t>
            </a:r>
            <a:endParaRPr lang="en-US" dirty="0"/>
          </a:p>
        </p:txBody>
      </p:sp>
      <p:sp>
        <p:nvSpPr>
          <p:cNvPr id="3" name="Text Placeholder 2"/>
          <p:cNvSpPr>
            <a:spLocks noGrp="1"/>
          </p:cNvSpPr>
          <p:nvPr>
            <p:ph type="body" idx="1"/>
          </p:nvPr>
        </p:nvSpPr>
        <p:spPr/>
        <p:txBody>
          <a:bodyPr/>
          <a:lstStyle/>
          <a:p>
            <a:endParaRPr lang="en-US" dirty="0"/>
          </a:p>
        </p:txBody>
      </p:sp>
      <p:pic>
        <p:nvPicPr>
          <p:cNvPr id="6" name="Picture 5" descr="Document1 - Microsoft Wo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5181"/>
            <a:ext cx="9144000" cy="4987637"/>
          </a:xfrm>
          <a:prstGeom prst="rect">
            <a:avLst/>
          </a:prstGeom>
        </p:spPr>
      </p:pic>
    </p:spTree>
    <p:extLst>
      <p:ext uri="{BB962C8B-B14F-4D97-AF65-F5344CB8AC3E}">
        <p14:creationId xmlns:p14="http://schemas.microsoft.com/office/powerpoint/2010/main" val="1086451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23930"/>
          <a:stretch/>
        </p:blipFill>
        <p:spPr>
          <a:xfrm>
            <a:off x="1371600" y="2438400"/>
            <a:ext cx="6593681" cy="2664619"/>
          </a:xfrm>
          <a:prstGeom prst="rect">
            <a:avLst/>
          </a:prstGeom>
        </p:spPr>
      </p:pic>
      <p:sp>
        <p:nvSpPr>
          <p:cNvPr id="3" name="TextBox 2"/>
          <p:cNvSpPr txBox="1"/>
          <p:nvPr/>
        </p:nvSpPr>
        <p:spPr>
          <a:xfrm>
            <a:off x="1384177" y="381000"/>
            <a:ext cx="6172200" cy="400110"/>
          </a:xfrm>
          <a:prstGeom prst="rect">
            <a:avLst/>
          </a:prstGeom>
          <a:noFill/>
        </p:spPr>
        <p:txBody>
          <a:bodyPr wrap="square" rtlCol="0">
            <a:spAutoFit/>
          </a:bodyPr>
          <a:lstStyle/>
          <a:p>
            <a:pPr algn="ctr"/>
            <a:r>
              <a:rPr lang="en-US" sz="2000" b="1" dirty="0" smtClean="0">
                <a:solidFill>
                  <a:schemeClr val="bg1"/>
                </a:solidFill>
              </a:rPr>
              <a:t>THE FIRST LAW OF IMPROVEMENT</a:t>
            </a:r>
            <a:endParaRPr lang="en-US" sz="2000" b="1" dirty="0">
              <a:solidFill>
                <a:schemeClr val="bg1"/>
              </a:solidFill>
            </a:endParaRPr>
          </a:p>
        </p:txBody>
      </p:sp>
    </p:spTree>
    <p:extLst>
      <p:ext uri="{BB962C8B-B14F-4D97-AF65-F5344CB8AC3E}">
        <p14:creationId xmlns:p14="http://schemas.microsoft.com/office/powerpoint/2010/main" val="698697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                                Be Careful During Your Journey</a:t>
            </a:r>
            <a:endParaRPr lang="en-US" sz="2000" dirty="0"/>
          </a:p>
        </p:txBody>
      </p:sp>
      <p:pic>
        <p:nvPicPr>
          <p:cNvPr id="1026" name="Picture 2" descr="Image result for If you hit this sign you will hit that bridg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833" t="6522" r="11667" b="7419"/>
          <a:stretch/>
        </p:blipFill>
        <p:spPr bwMode="auto">
          <a:xfrm>
            <a:off x="914400" y="1752600"/>
            <a:ext cx="7086601"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3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6023" y="1633105"/>
            <a:ext cx="7151210" cy="3581400"/>
          </a:xfrm>
          <a:prstGeom prst="rect">
            <a:avLst/>
          </a:prstGeom>
        </p:spPr>
      </p:pic>
      <p:sp>
        <p:nvSpPr>
          <p:cNvPr id="3" name="TextBox 2"/>
          <p:cNvSpPr txBox="1"/>
          <p:nvPr/>
        </p:nvSpPr>
        <p:spPr>
          <a:xfrm>
            <a:off x="2133600" y="381000"/>
            <a:ext cx="5029200" cy="400110"/>
          </a:xfrm>
          <a:prstGeom prst="rect">
            <a:avLst/>
          </a:prstGeom>
          <a:noFill/>
        </p:spPr>
        <p:txBody>
          <a:bodyPr wrap="square" rtlCol="0">
            <a:spAutoFit/>
          </a:bodyPr>
          <a:lstStyle/>
          <a:p>
            <a:pPr algn="ctr"/>
            <a:r>
              <a:rPr lang="en-US" sz="2000" dirty="0" smtClean="0">
                <a:solidFill>
                  <a:schemeClr val="bg1"/>
                </a:solidFill>
              </a:rPr>
              <a:t>HOW TO GET TO THE VISION</a:t>
            </a:r>
            <a:endParaRPr lang="en-US" sz="2000" dirty="0">
              <a:solidFill>
                <a:schemeClr val="bg1"/>
              </a:solidFill>
            </a:endParaRPr>
          </a:p>
        </p:txBody>
      </p:sp>
    </p:spTree>
    <p:extLst>
      <p:ext uri="{BB962C8B-B14F-4D97-AF65-F5344CB8AC3E}">
        <p14:creationId xmlns:p14="http://schemas.microsoft.com/office/powerpoint/2010/main" val="1513106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25538" y="3274322"/>
            <a:ext cx="1685405" cy="2220521"/>
          </a:xfrm>
          <a:prstGeom prst="rect">
            <a:avLst/>
          </a:prstGeom>
        </p:spPr>
      </p:pic>
      <p:sp>
        <p:nvSpPr>
          <p:cNvPr id="3" name="Content Placeholder 2"/>
          <p:cNvSpPr>
            <a:spLocks noGrp="1"/>
          </p:cNvSpPr>
          <p:nvPr>
            <p:ph idx="1"/>
          </p:nvPr>
        </p:nvSpPr>
        <p:spPr>
          <a:xfrm>
            <a:off x="448736" y="1102476"/>
            <a:ext cx="5062603" cy="3886200"/>
          </a:xfrm>
        </p:spPr>
        <p:txBody>
          <a:bodyPr/>
          <a:lstStyle/>
          <a:p>
            <a:pPr marL="0" indent="0">
              <a:spcBef>
                <a:spcPts val="0"/>
              </a:spcBef>
              <a:buNone/>
            </a:pPr>
            <a:endParaRPr lang="en-US" sz="2700" dirty="0" smtClean="0"/>
          </a:p>
          <a:p>
            <a:pPr marL="0" indent="0">
              <a:spcBef>
                <a:spcPts val="0"/>
              </a:spcBef>
              <a:buNone/>
            </a:pPr>
            <a:r>
              <a:rPr lang="en-US" sz="2700" dirty="0" smtClean="0"/>
              <a:t>The </a:t>
            </a:r>
            <a:r>
              <a:rPr lang="en-US" sz="2700" dirty="0"/>
              <a:t>real difficulty in changing the course of any enterprise lies not in developing new ideas </a:t>
            </a:r>
          </a:p>
          <a:p>
            <a:pPr marL="0" indent="0">
              <a:spcBef>
                <a:spcPts val="0"/>
              </a:spcBef>
              <a:buNone/>
            </a:pPr>
            <a:r>
              <a:rPr lang="en-US" sz="2700" dirty="0"/>
              <a:t>but in escaping old ones. </a:t>
            </a:r>
          </a:p>
          <a:p>
            <a:pPr marL="2400300" lvl="7" indent="0">
              <a:buNone/>
            </a:pPr>
            <a:r>
              <a:rPr lang="en-US" dirty="0" smtClean="0"/>
              <a:t>- John Maynard Keyes</a:t>
            </a:r>
            <a:endParaRPr lang="en-US" dirty="0"/>
          </a:p>
        </p:txBody>
      </p:sp>
      <p:sp>
        <p:nvSpPr>
          <p:cNvPr id="2" name="TextBox 1"/>
          <p:cNvSpPr txBox="1"/>
          <p:nvPr/>
        </p:nvSpPr>
        <p:spPr>
          <a:xfrm>
            <a:off x="685800" y="228600"/>
            <a:ext cx="7924800" cy="400110"/>
          </a:xfrm>
          <a:prstGeom prst="rect">
            <a:avLst/>
          </a:prstGeom>
          <a:noFill/>
        </p:spPr>
        <p:txBody>
          <a:bodyPr wrap="square" rtlCol="0">
            <a:spAutoFit/>
          </a:bodyPr>
          <a:lstStyle/>
          <a:p>
            <a:pPr algn="ctr"/>
            <a:r>
              <a:rPr lang="en-US" sz="2000" b="1" dirty="0" smtClean="0">
                <a:solidFill>
                  <a:schemeClr val="bg1"/>
                </a:solidFill>
              </a:rPr>
              <a:t>MOVE FROM OLD IDEAS TO NEW IDEAS (PARADIGM SHIFT)</a:t>
            </a:r>
            <a:endParaRPr lang="en-US" sz="2000" b="1" dirty="0">
              <a:solidFill>
                <a:schemeClr val="bg1"/>
              </a:solidFill>
            </a:endParaRPr>
          </a:p>
        </p:txBody>
      </p:sp>
    </p:spTree>
    <p:extLst>
      <p:ext uri="{BB962C8B-B14F-4D97-AF65-F5344CB8AC3E}">
        <p14:creationId xmlns:p14="http://schemas.microsoft.com/office/powerpoint/2010/main" val="3992624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1828800" y="152400"/>
            <a:ext cx="8229600" cy="80486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2000" b="0" i="0" u="none" strike="noStrike" cap="none" dirty="0" smtClean="0">
                <a:solidFill>
                  <a:srgbClr val="FFFFFF"/>
                </a:solidFill>
                <a:latin typeface="Arial"/>
                <a:ea typeface="Arial"/>
                <a:cs typeface="Arial"/>
                <a:sym typeface="Arial"/>
              </a:rPr>
              <a:t>            Background </a:t>
            </a:r>
            <a:r>
              <a:rPr lang="en-US" sz="2000" b="0" i="0" u="none" strike="noStrike" cap="none" dirty="0">
                <a:solidFill>
                  <a:srgbClr val="FFFFFF"/>
                </a:solidFill>
                <a:latin typeface="Arial"/>
                <a:ea typeface="Arial"/>
                <a:cs typeface="Arial"/>
                <a:sym typeface="Arial"/>
              </a:rPr>
              <a:t>&amp; Context </a:t>
            </a:r>
          </a:p>
        </p:txBody>
      </p:sp>
      <p:sp>
        <p:nvSpPr>
          <p:cNvPr id="270" name="Shape 27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5ACAC"/>
              </a:buClr>
              <a:buSzPct val="25000"/>
              <a:buFont typeface="Arial"/>
              <a:buNone/>
            </a:pPr>
            <a:r>
              <a:rPr lang="en-US" sz="2000" b="0" i="0" u="none" strike="noStrike" cap="none" dirty="0">
                <a:solidFill>
                  <a:srgbClr val="002060"/>
                </a:solidFill>
                <a:latin typeface="Arial"/>
                <a:ea typeface="Arial"/>
                <a:cs typeface="Arial"/>
                <a:sym typeface="Arial"/>
              </a:rPr>
              <a:t>●</a:t>
            </a:r>
            <a:r>
              <a:rPr lang="en-US" sz="1200" b="0" i="0" u="none" strike="noStrike" cap="none" dirty="0">
                <a:solidFill>
                  <a:srgbClr val="002060"/>
                </a:solidFill>
                <a:latin typeface="Arial"/>
                <a:ea typeface="Arial"/>
                <a:cs typeface="Arial"/>
                <a:sym typeface="Arial"/>
              </a:rPr>
              <a:t> </a:t>
            </a:r>
            <a:r>
              <a:rPr lang="en-US" sz="2000" b="0" i="0" u="none" strike="noStrike" cap="none" dirty="0">
                <a:solidFill>
                  <a:srgbClr val="002060"/>
                </a:solidFill>
                <a:latin typeface="Arial"/>
                <a:ea typeface="Arial"/>
                <a:cs typeface="Arial"/>
                <a:sym typeface="Arial"/>
              </a:rPr>
              <a:t>Overview of the ASVAB Career Exploration Program (CEP) which is a comprehensive, </a:t>
            </a:r>
            <a:r>
              <a:rPr lang="en-US" sz="2000" b="1" i="0" u="none" strike="noStrike" cap="none" dirty="0">
                <a:solidFill>
                  <a:srgbClr val="4D9DAC"/>
                </a:solidFill>
                <a:latin typeface="Arial"/>
                <a:ea typeface="Arial"/>
                <a:cs typeface="Arial"/>
                <a:sym typeface="Arial"/>
              </a:rPr>
              <a:t>no cost, </a:t>
            </a:r>
            <a:r>
              <a:rPr lang="en-US" sz="2000" b="0" i="0" u="none" strike="noStrike" cap="none" dirty="0">
                <a:solidFill>
                  <a:srgbClr val="002060"/>
                </a:solidFill>
                <a:latin typeface="Arial"/>
                <a:ea typeface="Arial"/>
                <a:cs typeface="Arial"/>
                <a:sym typeface="Arial"/>
              </a:rPr>
              <a:t>career planning resource designed to help HS students align their strengths and interests in making informed post-secondary choices.</a:t>
            </a:r>
            <a:r>
              <a:rPr lang="en-US" sz="2000" b="1" i="0" u="none" strike="noStrike" cap="none" dirty="0">
                <a:solidFill>
                  <a:srgbClr val="002060"/>
                </a:solidFill>
                <a:latin typeface="Arial"/>
                <a:ea typeface="Arial"/>
                <a:cs typeface="Arial"/>
                <a:sym typeface="Arial"/>
              </a:rPr>
              <a:t/>
            </a:r>
            <a:br>
              <a:rPr lang="en-US" sz="2000" b="1" i="0" u="none" strike="noStrike" cap="none" dirty="0">
                <a:solidFill>
                  <a:srgbClr val="002060"/>
                </a:solidFill>
                <a:latin typeface="Arial"/>
                <a:ea typeface="Arial"/>
                <a:cs typeface="Arial"/>
                <a:sym typeface="Arial"/>
              </a:rPr>
            </a:b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25ACAC"/>
              </a:buClr>
              <a:buSzPct val="25000"/>
              <a:buFont typeface="Arial"/>
              <a:buNone/>
            </a:pPr>
            <a:r>
              <a:rPr lang="en-US" sz="2000" b="0" i="0" u="none" strike="noStrike" cap="none" dirty="0">
                <a:solidFill>
                  <a:schemeClr val="dk1"/>
                </a:solidFill>
                <a:latin typeface="Arial"/>
                <a:ea typeface="Arial"/>
                <a:cs typeface="Arial"/>
                <a:sym typeface="Arial"/>
              </a:rPr>
              <a:t>● </a:t>
            </a:r>
            <a:r>
              <a:rPr lang="en-US" sz="2000" b="0" i="0" u="none" strike="noStrike" cap="none" dirty="0">
                <a:solidFill>
                  <a:srgbClr val="002060"/>
                </a:solidFill>
                <a:latin typeface="Arial"/>
                <a:ea typeface="Arial"/>
                <a:cs typeface="Arial"/>
                <a:sym typeface="Arial"/>
              </a:rPr>
              <a:t>Highlight the </a:t>
            </a:r>
            <a:r>
              <a:rPr lang="en-US" sz="2000" b="0" i="0" u="none" strike="noStrike" cap="none" dirty="0" smtClean="0">
                <a:solidFill>
                  <a:srgbClr val="002060"/>
                </a:solidFill>
                <a:latin typeface="Arial"/>
                <a:ea typeface="Arial"/>
                <a:cs typeface="Arial"/>
                <a:sym typeface="Arial"/>
              </a:rPr>
              <a:t>Temecula </a:t>
            </a:r>
            <a:r>
              <a:rPr lang="en-US" sz="2000" b="0" i="0" u="none" strike="noStrike" cap="none" smtClean="0">
                <a:solidFill>
                  <a:srgbClr val="002060"/>
                </a:solidFill>
                <a:latin typeface="Arial"/>
                <a:ea typeface="Arial"/>
                <a:cs typeface="Arial"/>
                <a:sym typeface="Arial"/>
              </a:rPr>
              <a:t>Valley HS &amp; Chaparral </a:t>
            </a:r>
            <a:r>
              <a:rPr lang="en-US" sz="2000" b="0" i="0" u="none" strike="noStrike" cap="none" dirty="0">
                <a:solidFill>
                  <a:srgbClr val="002060"/>
                </a:solidFill>
                <a:latin typeface="Arial"/>
                <a:ea typeface="Arial"/>
                <a:cs typeface="Arial"/>
                <a:sym typeface="Arial"/>
              </a:rPr>
              <a:t>HS “best practice” aligned to with the ASVAB Career Exploration Program</a:t>
            </a:r>
          </a:p>
          <a:p>
            <a:pPr marL="0" marR="0" lvl="0" indent="0" algn="l" rtl="0">
              <a:lnSpc>
                <a:spcPct val="100000"/>
              </a:lnSpc>
              <a:spcBef>
                <a:spcPts val="480"/>
              </a:spcBef>
              <a:spcAft>
                <a:spcPts val="0"/>
              </a:spcAft>
              <a:buClr>
                <a:srgbClr val="25ACAC"/>
              </a:buClr>
              <a:buSzPct val="250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25ACAC"/>
              </a:buClr>
              <a:buSzPct val="25000"/>
              <a:buFont typeface="Arial"/>
              <a:buNone/>
            </a:pPr>
            <a:r>
              <a:rPr lang="en-US" sz="2000" b="0" i="0" u="none" strike="noStrike" cap="none" dirty="0">
                <a:solidFill>
                  <a:schemeClr val="dk1"/>
                </a:solidFill>
                <a:latin typeface="Arial"/>
                <a:ea typeface="Arial"/>
                <a:cs typeface="Arial"/>
                <a:sym typeface="Arial"/>
              </a:rPr>
              <a:t>● </a:t>
            </a:r>
            <a:r>
              <a:rPr lang="en-US" sz="2000" dirty="0">
                <a:solidFill>
                  <a:srgbClr val="002060"/>
                </a:solidFill>
              </a:rPr>
              <a:t>Planned </a:t>
            </a:r>
            <a:r>
              <a:rPr lang="en-US" sz="2000" b="0" i="0" u="none" strike="noStrike" cap="none" dirty="0">
                <a:solidFill>
                  <a:srgbClr val="002060"/>
                </a:solidFill>
                <a:latin typeface="Arial"/>
                <a:ea typeface="Arial"/>
                <a:cs typeface="Arial"/>
                <a:sym typeface="Arial"/>
              </a:rPr>
              <a:t>framework for college and career readiness indicators established by California Department of Education</a:t>
            </a:r>
          </a:p>
          <a:p>
            <a:pPr marL="0" marR="0" lvl="0" indent="0" algn="l" rtl="0">
              <a:lnSpc>
                <a:spcPct val="100000"/>
              </a:lnSpc>
              <a:spcBef>
                <a:spcPts val="400"/>
              </a:spcBef>
              <a:spcAft>
                <a:spcPts val="0"/>
              </a:spcAft>
              <a:buClr>
                <a:srgbClr val="25ACAC"/>
              </a:buClr>
              <a:buSzPct val="25000"/>
              <a:buFont typeface="Arial"/>
              <a:buNone/>
            </a:pPr>
            <a:endParaRPr sz="20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rgbClr val="25ACAC"/>
              </a:buClr>
              <a:buSzPct val="100000"/>
              <a:buFont typeface="Arial"/>
              <a:buNone/>
            </a:pPr>
            <a:endParaRPr sz="2000" b="0" i="0" u="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06597" y="1143000"/>
            <a:ext cx="7429499" cy="3124199"/>
          </a:xfrm>
        </p:spPr>
        <p:txBody>
          <a:bodyPr>
            <a:normAutofit/>
          </a:bodyPr>
          <a:lstStyle/>
          <a:p>
            <a:r>
              <a:rPr lang="en-US" sz="4500" dirty="0" smtClean="0">
                <a:solidFill>
                  <a:schemeClr val="accent5">
                    <a:lumMod val="75000"/>
                  </a:schemeClr>
                </a:solidFill>
              </a:rPr>
              <a:t>Local</a:t>
            </a:r>
            <a:r>
              <a:rPr lang="en-US" sz="4500" dirty="0" smtClean="0"/>
              <a:t>ocal </a:t>
            </a:r>
            <a:r>
              <a:rPr lang="en-US" sz="4500" dirty="0" smtClean="0">
                <a:solidFill>
                  <a:schemeClr val="accent5">
                    <a:lumMod val="75000"/>
                  </a:schemeClr>
                </a:solidFill>
              </a:rPr>
              <a:t>control</a:t>
            </a:r>
            <a:r>
              <a:rPr lang="en-US" sz="4500" dirty="0" smtClean="0"/>
              <a:t>ontrol </a:t>
            </a:r>
            <a:r>
              <a:rPr lang="en-US" sz="4500" dirty="0"/>
              <a:t/>
            </a:r>
            <a:br>
              <a:rPr lang="en-US" sz="4500" dirty="0"/>
            </a:br>
            <a:r>
              <a:rPr lang="en-US" sz="4500" dirty="0" smtClean="0">
                <a:solidFill>
                  <a:schemeClr val="accent5">
                    <a:lumMod val="75000"/>
                  </a:schemeClr>
                </a:solidFill>
              </a:rPr>
              <a:t>funding</a:t>
            </a:r>
            <a:r>
              <a:rPr lang="en-US" sz="4500" dirty="0" smtClean="0"/>
              <a:t>unding </a:t>
            </a:r>
            <a:r>
              <a:rPr lang="en-US" sz="4500" dirty="0" smtClean="0">
                <a:solidFill>
                  <a:schemeClr val="accent5">
                    <a:lumMod val="75000"/>
                  </a:schemeClr>
                </a:solidFill>
              </a:rPr>
              <a:t>Formula</a:t>
            </a:r>
            <a:r>
              <a:rPr lang="en-US" sz="4500" dirty="0" smtClean="0"/>
              <a:t>ormula</a:t>
            </a:r>
            <a:endParaRPr lang="en-US" sz="4500" dirty="0"/>
          </a:p>
        </p:txBody>
      </p:sp>
      <p:sp>
        <p:nvSpPr>
          <p:cNvPr id="14" name="Text Placeholder 13"/>
          <p:cNvSpPr>
            <a:spLocks noGrp="1"/>
          </p:cNvSpPr>
          <p:nvPr>
            <p:ph type="body" idx="1"/>
          </p:nvPr>
        </p:nvSpPr>
        <p:spPr>
          <a:xfrm>
            <a:off x="460331" y="3733800"/>
            <a:ext cx="7825227" cy="2133599"/>
          </a:xfrm>
        </p:spPr>
        <p:txBody>
          <a:bodyPr>
            <a:normAutofit/>
          </a:bodyPr>
          <a:lstStyle/>
          <a:p>
            <a:pPr algn="r"/>
            <a:r>
              <a:rPr lang="en-US" sz="3600" b="1" i="1" dirty="0">
                <a:solidFill>
                  <a:schemeClr val="accent5">
                    <a:lumMod val="75000"/>
                  </a:schemeClr>
                </a:solidFill>
              </a:rPr>
              <a:t>The World has Changed</a:t>
            </a:r>
            <a:endParaRPr lang="en-US" b="1" i="1" dirty="0" smtClean="0">
              <a:solidFill>
                <a:schemeClr val="accent5">
                  <a:lumMod val="75000"/>
                </a:schemeClr>
              </a:solidFill>
            </a:endParaRPr>
          </a:p>
          <a:p>
            <a:r>
              <a:rPr lang="en-US" dirty="0"/>
              <a:t>	</a:t>
            </a:r>
            <a:endParaRPr lang="en-US" dirty="0">
              <a:solidFill>
                <a:schemeClr val="accent5">
                  <a:lumMod val="75000"/>
                </a:schemeClr>
              </a:solidFill>
            </a:endParaRPr>
          </a:p>
        </p:txBody>
      </p:sp>
      <p:sp>
        <p:nvSpPr>
          <p:cNvPr id="2" name="TextBox 1"/>
          <p:cNvSpPr txBox="1"/>
          <p:nvPr/>
        </p:nvSpPr>
        <p:spPr>
          <a:xfrm>
            <a:off x="2438400" y="228600"/>
            <a:ext cx="4495800" cy="400110"/>
          </a:xfrm>
          <a:prstGeom prst="rect">
            <a:avLst/>
          </a:prstGeom>
          <a:noFill/>
        </p:spPr>
        <p:txBody>
          <a:bodyPr wrap="square" rtlCol="0">
            <a:spAutoFit/>
          </a:bodyPr>
          <a:lstStyle/>
          <a:p>
            <a:pPr algn="ctr"/>
            <a:r>
              <a:rPr lang="en-US" sz="2000" b="1" dirty="0" smtClean="0">
                <a:solidFill>
                  <a:schemeClr val="bg1"/>
                </a:solidFill>
              </a:rPr>
              <a:t>LCFF</a:t>
            </a:r>
            <a:endParaRPr lang="en-US" sz="2000" b="1" dirty="0">
              <a:solidFill>
                <a:schemeClr val="bg1"/>
              </a:solidFill>
            </a:endParaRPr>
          </a:p>
        </p:txBody>
      </p:sp>
    </p:spTree>
    <p:extLst>
      <p:ext uri="{BB962C8B-B14F-4D97-AF65-F5344CB8AC3E}">
        <p14:creationId xmlns:p14="http://schemas.microsoft.com/office/powerpoint/2010/main" val="1891255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87" y="1065068"/>
            <a:ext cx="7429499" cy="568037"/>
          </a:xfrm>
        </p:spPr>
        <p:txBody>
          <a:bodyPr>
            <a:normAutofit/>
          </a:bodyPr>
          <a:lstStyle/>
          <a:p>
            <a:r>
              <a:rPr lang="en-US" sz="1500" dirty="0"/>
              <a:t>New Data Points</a:t>
            </a:r>
          </a:p>
        </p:txBody>
      </p:sp>
      <p:sp>
        <p:nvSpPr>
          <p:cNvPr id="5" name="Content Placeholder 4"/>
          <p:cNvSpPr>
            <a:spLocks noGrp="1"/>
          </p:cNvSpPr>
          <p:nvPr>
            <p:ph sz="half" idx="2"/>
          </p:nvPr>
        </p:nvSpPr>
        <p:spPr>
          <a:xfrm>
            <a:off x="727905" y="1943100"/>
            <a:ext cx="3657600" cy="3562350"/>
          </a:xfrm>
        </p:spPr>
        <p:txBody>
          <a:bodyPr>
            <a:normAutofit fontScale="70000" lnSpcReduction="20000"/>
          </a:bodyPr>
          <a:lstStyle/>
          <a:p>
            <a:pPr marL="0" indent="0">
              <a:buNone/>
            </a:pPr>
            <a:r>
              <a:rPr lang="en-US" dirty="0" smtClean="0"/>
              <a:t>The</a:t>
            </a:r>
            <a:r>
              <a:rPr lang="en-US" dirty="0" smtClean="0">
                <a:solidFill>
                  <a:schemeClr val="accent4"/>
                </a:solidFill>
              </a:rPr>
              <a:t> LCAP </a:t>
            </a:r>
            <a:r>
              <a:rPr lang="en-US" dirty="0" smtClean="0"/>
              <a:t>Environment</a:t>
            </a:r>
          </a:p>
          <a:p>
            <a:r>
              <a:rPr lang="en-US" dirty="0" smtClean="0"/>
              <a:t>Academic Indicators</a:t>
            </a:r>
          </a:p>
          <a:p>
            <a:r>
              <a:rPr lang="en-US" dirty="0" smtClean="0">
                <a:solidFill>
                  <a:schemeClr val="accent1">
                    <a:lumMod val="75000"/>
                  </a:schemeClr>
                </a:solidFill>
              </a:rPr>
              <a:t>College and Career Indicators</a:t>
            </a:r>
          </a:p>
          <a:p>
            <a:r>
              <a:rPr lang="en-US" dirty="0" smtClean="0"/>
              <a:t>Attendance, suspensions, expulsions</a:t>
            </a:r>
          </a:p>
          <a:p>
            <a:r>
              <a:rPr lang="en-US" dirty="0" smtClean="0"/>
              <a:t>English Language Program Indicator</a:t>
            </a:r>
          </a:p>
          <a:p>
            <a:r>
              <a:rPr lang="en-US" dirty="0" smtClean="0"/>
              <a:t>Graduation rates</a:t>
            </a:r>
          </a:p>
          <a:p>
            <a:r>
              <a:rPr lang="en-US" dirty="0" smtClean="0"/>
              <a:t>Parent Engagement</a:t>
            </a:r>
          </a:p>
          <a:p>
            <a:r>
              <a:rPr lang="en-US" dirty="0" smtClean="0"/>
              <a:t>Offering and Access to Course of Study</a:t>
            </a:r>
          </a:p>
          <a:p>
            <a:r>
              <a:rPr lang="en-US" dirty="0" smtClean="0"/>
              <a:t>Basic Services</a:t>
            </a:r>
          </a:p>
          <a:p>
            <a:endParaRPr lang="en-US" dirty="0"/>
          </a:p>
        </p:txBody>
      </p:sp>
      <p:graphicFrame>
        <p:nvGraphicFramePr>
          <p:cNvPr id="6" name="Diagram 5"/>
          <p:cNvGraphicFramePr/>
          <p:nvPr>
            <p:extLst/>
          </p:nvPr>
        </p:nvGraphicFramePr>
        <p:xfrm>
          <a:off x="4800600" y="2118013"/>
          <a:ext cx="3740727" cy="294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rved Left Arrow 7"/>
          <p:cNvSpPr/>
          <p:nvPr/>
        </p:nvSpPr>
        <p:spPr>
          <a:xfrm rot="16200000">
            <a:off x="3596325" y="-826742"/>
            <a:ext cx="919189" cy="4620492"/>
          </a:xfrm>
          <a:prstGeom prst="curved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3" name="TextBox 2"/>
          <p:cNvSpPr txBox="1"/>
          <p:nvPr/>
        </p:nvSpPr>
        <p:spPr>
          <a:xfrm>
            <a:off x="3048000" y="228600"/>
            <a:ext cx="3124200" cy="400110"/>
          </a:xfrm>
          <a:prstGeom prst="rect">
            <a:avLst/>
          </a:prstGeom>
          <a:noFill/>
        </p:spPr>
        <p:txBody>
          <a:bodyPr wrap="square" rtlCol="0">
            <a:spAutoFit/>
          </a:bodyPr>
          <a:lstStyle/>
          <a:p>
            <a:pPr algn="ctr"/>
            <a:r>
              <a:rPr lang="en-US" sz="2000" b="1" dirty="0" smtClean="0">
                <a:solidFill>
                  <a:schemeClr val="bg1"/>
                </a:solidFill>
              </a:rPr>
              <a:t>LCAP ENVIRONMENT</a:t>
            </a:r>
            <a:endParaRPr lang="en-US" sz="2000" b="1" dirty="0">
              <a:solidFill>
                <a:schemeClr val="bg1"/>
              </a:solidFill>
            </a:endParaRPr>
          </a:p>
        </p:txBody>
      </p:sp>
    </p:spTree>
    <p:extLst>
      <p:ext uri="{BB962C8B-B14F-4D97-AF65-F5344CB8AC3E}">
        <p14:creationId xmlns:p14="http://schemas.microsoft.com/office/powerpoint/2010/main" val="2289096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79" y="857251"/>
            <a:ext cx="8441504" cy="5144042"/>
          </a:xfrm>
          <a:prstGeom prst="rect">
            <a:avLst/>
          </a:prstGeom>
        </p:spPr>
      </p:pic>
      <p:sp>
        <p:nvSpPr>
          <p:cNvPr id="2" name="Oval 1"/>
          <p:cNvSpPr/>
          <p:nvPr/>
        </p:nvSpPr>
        <p:spPr>
          <a:xfrm>
            <a:off x="405883" y="2253343"/>
            <a:ext cx="1392593" cy="18894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 name="Oval 4"/>
          <p:cNvSpPr/>
          <p:nvPr/>
        </p:nvSpPr>
        <p:spPr>
          <a:xfrm>
            <a:off x="405882" y="5754655"/>
            <a:ext cx="1392593" cy="18894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 name="TextBox 2"/>
          <p:cNvSpPr txBox="1"/>
          <p:nvPr/>
        </p:nvSpPr>
        <p:spPr>
          <a:xfrm>
            <a:off x="2362200" y="228600"/>
            <a:ext cx="4800600" cy="400110"/>
          </a:xfrm>
          <a:prstGeom prst="rect">
            <a:avLst/>
          </a:prstGeom>
          <a:noFill/>
        </p:spPr>
        <p:txBody>
          <a:bodyPr wrap="square" rtlCol="0">
            <a:spAutoFit/>
          </a:bodyPr>
          <a:lstStyle/>
          <a:p>
            <a:pPr algn="ctr"/>
            <a:r>
              <a:rPr lang="en-US" sz="2000" b="1" dirty="0" smtClean="0">
                <a:solidFill>
                  <a:schemeClr val="bg1"/>
                </a:solidFill>
              </a:rPr>
              <a:t>25 METRO REGIONS</a:t>
            </a:r>
            <a:endParaRPr lang="en-US" sz="2000" b="1" dirty="0">
              <a:solidFill>
                <a:schemeClr val="bg1"/>
              </a:solidFill>
            </a:endParaRPr>
          </a:p>
        </p:txBody>
      </p:sp>
    </p:spTree>
    <p:extLst>
      <p:ext uri="{BB962C8B-B14F-4D97-AF65-F5344CB8AC3E}">
        <p14:creationId xmlns:p14="http://schemas.microsoft.com/office/powerpoint/2010/main" val="2692423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                                          WORK FORCE REALITY</a:t>
            </a:r>
            <a:endParaRPr lang="en-US" sz="20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3674" y="949538"/>
            <a:ext cx="9144000" cy="5143501"/>
          </a:xfrm>
          <a:prstGeom prst="rect">
            <a:avLst/>
          </a:prstGeom>
        </p:spPr>
      </p:pic>
    </p:spTree>
    <p:extLst>
      <p:ext uri="{BB962C8B-B14F-4D97-AF65-F5344CB8AC3E}">
        <p14:creationId xmlns:p14="http://schemas.microsoft.com/office/powerpoint/2010/main" val="3026156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7429499" cy="57150"/>
          </a:xfrm>
        </p:spPr>
        <p:txBody>
          <a:bodyPr>
            <a:normAutofit fontScale="90000"/>
          </a:bodyPr>
          <a:lstStyle/>
          <a:p>
            <a:r>
              <a:rPr lang="en-US" sz="1800" dirty="0" smtClean="0"/>
              <a:t>CPanCaree </a:t>
            </a:r>
            <a:r>
              <a:rPr lang="en-US" sz="1800" dirty="0"/>
              <a:t>Indicator)</a:t>
            </a:r>
          </a:p>
        </p:txBody>
      </p:sp>
      <p:sp>
        <p:nvSpPr>
          <p:cNvPr id="3" name="Content Placeholder 2"/>
          <p:cNvSpPr>
            <a:spLocks noGrp="1"/>
          </p:cNvSpPr>
          <p:nvPr>
            <p:ph sz="half" idx="1"/>
          </p:nvPr>
        </p:nvSpPr>
        <p:spPr>
          <a:xfrm>
            <a:off x="1232973" y="2369131"/>
            <a:ext cx="3244898" cy="2343151"/>
          </a:xfrm>
        </p:spPr>
        <p:txBody>
          <a:bodyPr>
            <a:normAutofit fontScale="77500" lnSpcReduction="20000"/>
          </a:bodyPr>
          <a:lstStyle/>
          <a:p>
            <a:pPr marL="0" indent="0">
              <a:buNone/>
            </a:pPr>
            <a:r>
              <a:rPr lang="en-US" sz="3000" dirty="0"/>
              <a:t>College and Career </a:t>
            </a:r>
            <a:r>
              <a:rPr lang="en-US" sz="3000" dirty="0" smtClean="0"/>
              <a:t>Readiness</a:t>
            </a:r>
          </a:p>
          <a:p>
            <a:pPr marL="0" indent="0" algn="ctr">
              <a:buNone/>
            </a:pPr>
            <a:endParaRPr lang="en-US" sz="3000" dirty="0"/>
          </a:p>
          <a:p>
            <a:r>
              <a:rPr lang="en-US" dirty="0" smtClean="0">
                <a:solidFill>
                  <a:schemeClr val="accent1">
                    <a:lumMod val="75000"/>
                  </a:schemeClr>
                </a:solidFill>
              </a:rPr>
              <a:t>AP/IB/DE courses</a:t>
            </a:r>
          </a:p>
          <a:p>
            <a:r>
              <a:rPr lang="en-US" dirty="0" smtClean="0">
                <a:solidFill>
                  <a:schemeClr val="accent1">
                    <a:lumMod val="75000"/>
                  </a:schemeClr>
                </a:solidFill>
              </a:rPr>
              <a:t>CTE Pathways</a:t>
            </a:r>
          </a:p>
          <a:p>
            <a:r>
              <a:rPr lang="en-US" dirty="0" smtClean="0">
                <a:solidFill>
                  <a:schemeClr val="accent1">
                    <a:lumMod val="75000"/>
                  </a:schemeClr>
                </a:solidFill>
              </a:rPr>
              <a:t>SBAC Scores</a:t>
            </a:r>
          </a:p>
          <a:p>
            <a:r>
              <a:rPr lang="en-US" dirty="0" smtClean="0">
                <a:solidFill>
                  <a:schemeClr val="accent1">
                    <a:lumMod val="75000"/>
                  </a:schemeClr>
                </a:solidFill>
              </a:rPr>
              <a:t>A-G Completion</a:t>
            </a:r>
          </a:p>
        </p:txBody>
      </p:sp>
      <p:sp>
        <p:nvSpPr>
          <p:cNvPr id="4" name="Content Placeholder 3"/>
          <p:cNvSpPr>
            <a:spLocks noGrp="1"/>
          </p:cNvSpPr>
          <p:nvPr>
            <p:ph sz="half" idx="2"/>
          </p:nvPr>
        </p:nvSpPr>
        <p:spPr>
          <a:xfrm>
            <a:off x="5334000" y="2133600"/>
            <a:ext cx="2958486" cy="3142385"/>
          </a:xfrm>
        </p:spPr>
        <p:txBody>
          <a:bodyPr>
            <a:normAutofit fontScale="77500" lnSpcReduction="20000"/>
          </a:bodyPr>
          <a:lstStyle/>
          <a:p>
            <a:r>
              <a:rPr lang="en-US" sz="3300" dirty="0">
                <a:solidFill>
                  <a:srgbClr val="00B0F0"/>
                </a:solidFill>
              </a:rPr>
              <a:t>Prepared </a:t>
            </a:r>
            <a:r>
              <a:rPr lang="en-US" sz="3300" dirty="0" smtClean="0">
                <a:solidFill>
                  <a:srgbClr val="00B0F0"/>
                </a:solidFill>
              </a:rPr>
              <a:t>Level</a:t>
            </a:r>
          </a:p>
          <a:p>
            <a:pPr marL="152400" indent="0">
              <a:buNone/>
            </a:pPr>
            <a:r>
              <a:rPr lang="en-US" sz="3300" dirty="0" smtClean="0">
                <a:solidFill>
                  <a:srgbClr val="00B0F0"/>
                </a:solidFill>
              </a:rPr>
              <a:t> </a:t>
            </a:r>
            <a:endParaRPr lang="en-US" sz="3300" dirty="0">
              <a:solidFill>
                <a:srgbClr val="00B0F0"/>
              </a:solidFill>
            </a:endParaRPr>
          </a:p>
          <a:p>
            <a:r>
              <a:rPr lang="en-US" sz="3300" dirty="0">
                <a:solidFill>
                  <a:srgbClr val="00B050"/>
                </a:solidFill>
              </a:rPr>
              <a:t>Approaching Prepared </a:t>
            </a:r>
            <a:r>
              <a:rPr lang="en-US" sz="3300" dirty="0" smtClean="0">
                <a:solidFill>
                  <a:srgbClr val="00B050"/>
                </a:solidFill>
              </a:rPr>
              <a:t>Level</a:t>
            </a:r>
          </a:p>
          <a:p>
            <a:pPr marL="152400" indent="0">
              <a:buNone/>
            </a:pPr>
            <a:endParaRPr lang="en-US" sz="3300" dirty="0">
              <a:solidFill>
                <a:srgbClr val="00B050"/>
              </a:solidFill>
            </a:endParaRPr>
          </a:p>
          <a:p>
            <a:r>
              <a:rPr lang="en-US" sz="3300" dirty="0">
                <a:solidFill>
                  <a:srgbClr val="FF0000"/>
                </a:solidFill>
              </a:rPr>
              <a:t>Not Prepared</a:t>
            </a:r>
          </a:p>
        </p:txBody>
      </p:sp>
      <p:sp>
        <p:nvSpPr>
          <p:cNvPr id="5" name="TextBox 4"/>
          <p:cNvSpPr txBox="1"/>
          <p:nvPr/>
        </p:nvSpPr>
        <p:spPr>
          <a:xfrm>
            <a:off x="1447800" y="304800"/>
            <a:ext cx="6096000" cy="338554"/>
          </a:xfrm>
          <a:prstGeom prst="rect">
            <a:avLst/>
          </a:prstGeom>
          <a:noFill/>
        </p:spPr>
        <p:txBody>
          <a:bodyPr wrap="square" rtlCol="0">
            <a:spAutoFit/>
          </a:bodyPr>
          <a:lstStyle/>
          <a:p>
            <a:pPr algn="ctr"/>
            <a:r>
              <a:rPr lang="en-US" sz="1600" b="1" dirty="0" smtClean="0">
                <a:solidFill>
                  <a:schemeClr val="bg1"/>
                </a:solidFill>
              </a:rPr>
              <a:t>CALIFORNIA CCI (COLLEGE AND CAREER INDICATOR)</a:t>
            </a:r>
            <a:endParaRPr lang="en-US" sz="2000" b="1" dirty="0">
              <a:solidFill>
                <a:schemeClr val="bg1"/>
              </a:solidFill>
            </a:endParaRPr>
          </a:p>
        </p:txBody>
      </p:sp>
    </p:spTree>
    <p:extLst>
      <p:ext uri="{BB962C8B-B14F-4D97-AF65-F5344CB8AC3E}">
        <p14:creationId xmlns:p14="http://schemas.microsoft.com/office/powerpoint/2010/main" val="3451875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590800" y="152400"/>
            <a:ext cx="3810000" cy="400110"/>
          </a:xfrm>
          <a:prstGeom prst="rect">
            <a:avLst/>
          </a:prstGeom>
          <a:noFill/>
        </p:spPr>
        <p:txBody>
          <a:bodyPr wrap="square" rtlCol="0">
            <a:spAutoFit/>
          </a:bodyPr>
          <a:lstStyle/>
          <a:p>
            <a:pPr algn="ctr"/>
            <a:r>
              <a:rPr lang="en-US" sz="2000" b="1" dirty="0" smtClean="0">
                <a:solidFill>
                  <a:schemeClr val="bg1"/>
                </a:solidFill>
              </a:rPr>
              <a:t>DR. STEPHEN COVEY (1992)</a:t>
            </a:r>
            <a:endParaRPr lang="en-US" sz="2000" b="1" dirty="0">
              <a:solidFill>
                <a:schemeClr val="bg1"/>
              </a:solidFill>
            </a:endParaRPr>
          </a:p>
        </p:txBody>
      </p:sp>
    </p:spTree>
    <p:extLst>
      <p:ext uri="{BB962C8B-B14F-4D97-AF65-F5344CB8AC3E}">
        <p14:creationId xmlns:p14="http://schemas.microsoft.com/office/powerpoint/2010/main" val="108177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7" name="Shape 77"/>
          <p:cNvSpPr txBox="1">
            <a:spLocks noGrp="1"/>
          </p:cNvSpPr>
          <p:nvPr>
            <p:ph type="body" idx="2"/>
          </p:nvPr>
        </p:nvSpPr>
        <p:spPr>
          <a:xfrm>
            <a:off x="4756200" y="2347075"/>
            <a:ext cx="3999900" cy="3078900"/>
          </a:xfrm>
          <a:prstGeom prst="rect">
            <a:avLst/>
          </a:prstGeom>
        </p:spPr>
        <p:txBody>
          <a:bodyPr vert="horz" lIns="91425" tIns="91425" rIns="91425" bIns="91425" rtlCol="0" anchor="t" anchorCtr="0">
            <a:noAutofit/>
          </a:bodyPr>
          <a:lstStyle/>
          <a:p>
            <a:pPr>
              <a:buNone/>
            </a:pPr>
            <a:endParaRPr dirty="0"/>
          </a:p>
        </p:txBody>
      </p:sp>
      <p:pic>
        <p:nvPicPr>
          <p:cNvPr id="78" name="Shape 78" descr="z_SD28835.jpg"/>
          <p:cNvPicPr preferRelativeResize="0"/>
          <p:nvPr/>
        </p:nvPicPr>
        <p:blipFill rotWithShape="1">
          <a:blip r:embed="rId3">
            <a:alphaModFix/>
          </a:blip>
          <a:srcRect l="24464" t="16213" r="9635" b="11315"/>
          <a:stretch/>
        </p:blipFill>
        <p:spPr>
          <a:xfrm>
            <a:off x="3203090" y="1365549"/>
            <a:ext cx="5553010" cy="4211619"/>
          </a:xfrm>
          <a:prstGeom prst="rect">
            <a:avLst/>
          </a:prstGeom>
          <a:noFill/>
          <a:ln>
            <a:noFill/>
          </a:ln>
        </p:spPr>
      </p:pic>
      <p:sp>
        <p:nvSpPr>
          <p:cNvPr id="5" name="TextBox 4"/>
          <p:cNvSpPr txBox="1"/>
          <p:nvPr/>
        </p:nvSpPr>
        <p:spPr>
          <a:xfrm>
            <a:off x="457200" y="1600200"/>
            <a:ext cx="2667000" cy="3323987"/>
          </a:xfrm>
          <a:prstGeom prst="rect">
            <a:avLst/>
          </a:prstGeom>
          <a:noFill/>
        </p:spPr>
        <p:txBody>
          <a:bodyPr wrap="square" rtlCol="0">
            <a:spAutoFit/>
          </a:bodyPr>
          <a:lstStyle/>
          <a:p>
            <a:r>
              <a:rPr lang="en-US" dirty="0"/>
              <a:t>Linking College and Career </a:t>
            </a:r>
          </a:p>
          <a:p>
            <a:r>
              <a:rPr lang="en-US" dirty="0"/>
              <a:t>to the ASVAB</a:t>
            </a:r>
          </a:p>
          <a:p>
            <a:endParaRPr lang="en-US" dirty="0"/>
          </a:p>
          <a:p>
            <a:r>
              <a:rPr lang="en-US" dirty="0"/>
              <a:t>Linking ASVAB to PSAT</a:t>
            </a:r>
          </a:p>
          <a:p>
            <a:endParaRPr lang="en-US" dirty="0"/>
          </a:p>
          <a:p>
            <a:r>
              <a:rPr lang="en-US" dirty="0"/>
              <a:t>Linking AP Potential to ASVAB</a:t>
            </a:r>
          </a:p>
          <a:p>
            <a:endParaRPr lang="en-US" dirty="0"/>
          </a:p>
          <a:p>
            <a:r>
              <a:rPr lang="en-US" dirty="0"/>
              <a:t>Linking ASVAB to CTE Pathways</a:t>
            </a:r>
          </a:p>
          <a:p>
            <a:endParaRPr lang="en-US" dirty="0"/>
          </a:p>
          <a:p>
            <a:r>
              <a:rPr lang="en-US" dirty="0"/>
              <a:t>Linking College Major to ASVAB</a:t>
            </a:r>
          </a:p>
          <a:p>
            <a:endParaRPr lang="en-US" dirty="0"/>
          </a:p>
          <a:p>
            <a:r>
              <a:rPr lang="en-US" dirty="0"/>
              <a:t>Linking ASVAB to </a:t>
            </a:r>
          </a:p>
          <a:p>
            <a:r>
              <a:rPr lang="en-US" dirty="0"/>
              <a:t>Post-Secondary training </a:t>
            </a:r>
          </a:p>
        </p:txBody>
      </p:sp>
      <p:sp>
        <p:nvSpPr>
          <p:cNvPr id="2" name="TextBox 1"/>
          <p:cNvSpPr txBox="1"/>
          <p:nvPr/>
        </p:nvSpPr>
        <p:spPr>
          <a:xfrm>
            <a:off x="3352800" y="228600"/>
            <a:ext cx="2895600" cy="523220"/>
          </a:xfrm>
          <a:prstGeom prst="rect">
            <a:avLst/>
          </a:prstGeom>
          <a:noFill/>
        </p:spPr>
        <p:txBody>
          <a:bodyPr wrap="square" rtlCol="0">
            <a:spAutoFit/>
          </a:bodyPr>
          <a:lstStyle/>
          <a:p>
            <a:pPr algn="ctr"/>
            <a:r>
              <a:rPr lang="en-US" sz="2800" b="1" dirty="0" smtClean="0">
                <a:solidFill>
                  <a:schemeClr val="bg1"/>
                </a:solidFill>
              </a:rPr>
              <a:t>WINNING</a:t>
            </a:r>
            <a:endParaRPr lang="en-US" sz="2800" b="1" dirty="0">
              <a:solidFill>
                <a:schemeClr val="bg1"/>
              </a:solidFill>
            </a:endParaRPr>
          </a:p>
        </p:txBody>
      </p:sp>
    </p:spTree>
    <p:extLst>
      <p:ext uri="{BB962C8B-B14F-4D97-AF65-F5344CB8AC3E}">
        <p14:creationId xmlns:p14="http://schemas.microsoft.com/office/powerpoint/2010/main" val="906941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147636"/>
            <a:ext cx="8229600" cy="80486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600" b="0" i="0" u="none" strike="noStrike" cap="none" dirty="0">
                <a:solidFill>
                  <a:srgbClr val="FFFFFF"/>
                </a:solidFill>
                <a:latin typeface="Arial"/>
                <a:ea typeface="Arial"/>
                <a:cs typeface="Arial"/>
                <a:sym typeface="Arial"/>
              </a:rPr>
              <a:t>                  </a:t>
            </a:r>
            <a:r>
              <a:rPr lang="en-US" sz="2000" b="0" i="0" u="none" strike="noStrike" cap="none" dirty="0">
                <a:solidFill>
                  <a:srgbClr val="FFFFFF"/>
                </a:solidFill>
                <a:latin typeface="Arial"/>
                <a:ea typeface="Arial"/>
                <a:cs typeface="Arial"/>
                <a:sym typeface="Arial"/>
              </a:rPr>
              <a:t>CLOSING REMARKS</a:t>
            </a:r>
          </a:p>
        </p:txBody>
      </p:sp>
      <p:sp>
        <p:nvSpPr>
          <p:cNvPr id="389" name="Shape 389"/>
          <p:cNvSpPr txBox="1">
            <a:spLocks noGrp="1"/>
          </p:cNvSpPr>
          <p:nvPr>
            <p:ph type="body" idx="1"/>
          </p:nvPr>
        </p:nvSpPr>
        <p:spPr>
          <a:xfrm>
            <a:off x="457200" y="1600200"/>
            <a:ext cx="8229600" cy="472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5ACAC"/>
              </a:buClr>
              <a:buSzPct val="25000"/>
              <a:buFont typeface="Arial"/>
              <a:buNone/>
            </a:pPr>
            <a:endParaRPr sz="3600" b="0" i="0" u="none" dirty="0">
              <a:solidFill>
                <a:srgbClr val="002060"/>
              </a:solidFill>
              <a:latin typeface="Arial"/>
              <a:ea typeface="Arial"/>
              <a:cs typeface="Arial"/>
              <a:sym typeface="Arial"/>
            </a:endParaRPr>
          </a:p>
          <a:p>
            <a:pPr marL="0" marR="0" lvl="0" indent="0" algn="l" rtl="0">
              <a:lnSpc>
                <a:spcPct val="100000"/>
              </a:lnSpc>
              <a:spcBef>
                <a:spcPts val="500"/>
              </a:spcBef>
              <a:spcAft>
                <a:spcPts val="0"/>
              </a:spcAft>
              <a:buClr>
                <a:srgbClr val="25ACAC"/>
              </a:buClr>
              <a:buSzPct val="25000"/>
              <a:buFont typeface="Arial"/>
              <a:buNone/>
            </a:pPr>
            <a:r>
              <a:rPr lang="en-US" sz="3600" b="0" i="0" u="none" dirty="0">
                <a:solidFill>
                  <a:srgbClr val="002060"/>
                </a:solidFill>
                <a:latin typeface="Arial"/>
                <a:ea typeface="Arial"/>
                <a:cs typeface="Arial"/>
                <a:sym typeface="Arial"/>
              </a:rPr>
              <a:t>	       Questions and Answers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	</a:t>
            </a:r>
            <a:r>
              <a:rPr lang="en-US" sz="2400" dirty="0" smtClean="0"/>
              <a:t>     </a:t>
            </a:r>
            <a:r>
              <a:rPr lang="en-US" sz="2000" dirty="0" smtClean="0"/>
              <a:t>MUTLIPLE </a:t>
            </a:r>
            <a:r>
              <a:rPr lang="en-US" sz="2000" dirty="0"/>
              <a:t>HANDOUTS FOR ALL ATTENDEES</a:t>
            </a:r>
          </a:p>
        </p:txBody>
      </p:sp>
      <p:sp>
        <p:nvSpPr>
          <p:cNvPr id="3" name="Text Placeholder 2"/>
          <p:cNvSpPr>
            <a:spLocks noGrp="1"/>
          </p:cNvSpPr>
          <p:nvPr>
            <p:ph type="body" idx="1"/>
          </p:nvPr>
        </p:nvSpPr>
        <p:spPr>
          <a:xfrm>
            <a:off x="304800" y="1219200"/>
            <a:ext cx="8610600" cy="5486400"/>
          </a:xfrm>
        </p:spPr>
        <p:txBody>
          <a:bodyPr/>
          <a:lstStyle/>
          <a:p>
            <a:pPr marL="2413000" lvl="5" indent="0">
              <a:buNone/>
            </a:pPr>
            <a:r>
              <a:rPr lang="en-US" b="1" dirty="0"/>
              <a:t> </a:t>
            </a:r>
            <a:br>
              <a:rPr lang="en-US" b="1" dirty="0"/>
            </a:br>
            <a:r>
              <a:rPr lang="en-US" sz="2400" b="1" dirty="0"/>
              <a:t>All attendees will receive the key ASVAB CEP resources, including</a:t>
            </a:r>
          </a:p>
          <a:p>
            <a:pPr marL="2413000" lvl="5" indent="0">
              <a:buNone/>
            </a:pPr>
            <a:endParaRPr lang="en-US" sz="2400" b="1" dirty="0"/>
          </a:p>
          <a:p>
            <a:pPr marL="2870200" lvl="5" indent="-457200">
              <a:buAutoNum type="arabicParenBoth"/>
            </a:pPr>
            <a:r>
              <a:rPr lang="en-US" sz="2400" b="1" dirty="0"/>
              <a:t>ASVAB CEP Thumb Drive (Video Overview)</a:t>
            </a:r>
          </a:p>
          <a:p>
            <a:pPr marL="2870200" lvl="5" indent="-457200">
              <a:buAutoNum type="arabicParenBoth"/>
            </a:pPr>
            <a:endParaRPr lang="en-US" sz="2400" b="1" dirty="0"/>
          </a:p>
          <a:p>
            <a:pPr marL="2870200" lvl="5" indent="-457200">
              <a:buAutoNum type="arabicParenBoth"/>
            </a:pPr>
            <a:r>
              <a:rPr lang="en-US" sz="2400" b="1" dirty="0"/>
              <a:t>ASVAB CEP Fact Sheet</a:t>
            </a:r>
          </a:p>
          <a:p>
            <a:pPr marL="2870200" lvl="5" indent="-457200">
              <a:buAutoNum type="arabicParenBoth"/>
            </a:pPr>
            <a:endParaRPr lang="en-US" sz="2400" b="1" dirty="0"/>
          </a:p>
          <a:p>
            <a:pPr marL="2870200" lvl="5" indent="-457200">
              <a:buAutoNum type="arabicParenBoth"/>
            </a:pPr>
            <a:r>
              <a:rPr lang="en-US" sz="2400" b="1" dirty="0"/>
              <a:t>ASVAB Summary (sample) Result Sheet</a:t>
            </a:r>
          </a:p>
          <a:p>
            <a:pPr marL="2870200" lvl="5" indent="-457200">
              <a:buAutoNum type="arabicParenBoth"/>
            </a:pPr>
            <a:endParaRPr lang="en-US" sz="2400" b="1" dirty="0"/>
          </a:p>
          <a:p>
            <a:pPr marL="2870200" lvl="5" indent="-457200">
              <a:buAutoNum type="arabicParenBoth"/>
            </a:pPr>
            <a:r>
              <a:rPr lang="en-US" sz="2400" b="1" dirty="0"/>
              <a:t>ASVAB CEP Guide Book</a:t>
            </a:r>
          </a:p>
          <a:p>
            <a:pPr marL="2870200" lvl="5" indent="-457200">
              <a:buAutoNum type="arabicParenBoth"/>
            </a:pPr>
            <a:endParaRPr lang="en-US" sz="2400" b="1" dirty="0"/>
          </a:p>
          <a:p>
            <a:pPr marL="2870200" lvl="5" indent="-457200">
              <a:buAutoNum type="arabicParenBoth"/>
            </a:pPr>
            <a:r>
              <a:rPr lang="en-US" sz="2400" b="1" dirty="0"/>
              <a:t>ASVAB CEP Tri-Fold</a:t>
            </a:r>
          </a:p>
          <a:p>
            <a:pPr marL="2870200" lvl="5" indent="-457200">
              <a:buAutoNum type="arabicParenBoth"/>
            </a:pPr>
            <a:endParaRPr lang="en-US" b="1" dirty="0"/>
          </a:p>
          <a:p>
            <a:pPr marL="2413000" lvl="5" indent="0">
              <a:buNone/>
            </a:pPr>
            <a:endParaRPr lang="en-US" b="1" dirty="0"/>
          </a:p>
          <a:p>
            <a:pPr marL="2870200" lvl="5" indent="-457200">
              <a:buAutoNum type="arabicParenBoth"/>
            </a:pPr>
            <a:endParaRPr lang="en-US" b="1" dirty="0"/>
          </a:p>
          <a:p>
            <a:pPr marL="2870200" lvl="5" indent="-457200">
              <a:buAutoNum type="arabicParenBoth"/>
            </a:pPr>
            <a:endParaRPr lang="en-US" b="1" dirty="0"/>
          </a:p>
        </p:txBody>
      </p:sp>
    </p:spTree>
    <p:extLst>
      <p:ext uri="{BB962C8B-B14F-4D97-AF65-F5344CB8AC3E}">
        <p14:creationId xmlns:p14="http://schemas.microsoft.com/office/powerpoint/2010/main" val="1987703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982980"/>
          </a:xfrm>
        </p:spPr>
        <p:txBody>
          <a:bodyPr>
            <a:noAutofit/>
          </a:bodyPr>
          <a:lstStyle/>
          <a:p>
            <a:r>
              <a:rPr lang="en-US" sz="3600" dirty="0" smtClean="0">
                <a:solidFill>
                  <a:schemeClr val="bg1"/>
                </a:solidFill>
              </a:rPr>
              <a:t>What is the ASVAB CEP?</a:t>
            </a:r>
            <a:endParaRPr lang="en-US" sz="3600" dirty="0">
              <a:solidFill>
                <a:schemeClr val="bg1"/>
              </a:solidFill>
            </a:endParaRPr>
          </a:p>
        </p:txBody>
      </p:sp>
      <p:sp>
        <p:nvSpPr>
          <p:cNvPr id="3" name="Content Placeholder 2"/>
          <p:cNvSpPr>
            <a:spLocks noGrp="1"/>
          </p:cNvSpPr>
          <p:nvPr>
            <p:ph idx="1"/>
          </p:nvPr>
        </p:nvSpPr>
        <p:spPr>
          <a:xfrm>
            <a:off x="457200" y="1619480"/>
            <a:ext cx="8229600" cy="4428780"/>
          </a:xfrm>
        </p:spPr>
        <p:txBody>
          <a:bodyPr>
            <a:normAutofit fontScale="77500" lnSpcReduction="20000"/>
          </a:bodyPr>
          <a:lstStyle/>
          <a:p>
            <a:r>
              <a:rPr lang="en-US" sz="2000" b="1" dirty="0">
                <a:solidFill>
                  <a:srgbClr val="27A9A7"/>
                </a:solidFill>
              </a:rPr>
              <a:t>Armed Services Vocational Aptitude Battery (</a:t>
            </a:r>
            <a:r>
              <a:rPr lang="en-US" sz="2000" b="1" dirty="0" smtClean="0">
                <a:solidFill>
                  <a:srgbClr val="27A9A7"/>
                </a:solidFill>
              </a:rPr>
              <a:t>ASVAB):  </a:t>
            </a:r>
            <a:r>
              <a:rPr lang="en-US" sz="2000" dirty="0" smtClean="0">
                <a:solidFill>
                  <a:schemeClr val="tx1"/>
                </a:solidFill>
              </a:rPr>
              <a:t>A multiple aptitude test battery that provides students scores for Verbal skills, Math skills, and Science and Technology Skills. Since ASVAB is one of the </a:t>
            </a:r>
            <a:r>
              <a:rPr lang="en-US" sz="2000" dirty="0">
                <a:solidFill>
                  <a:schemeClr val="tx1"/>
                </a:solidFill>
              </a:rPr>
              <a:t>most researched and respected aptitude assessments in the world, the reliability and validity of the assessment is closely monitored</a:t>
            </a:r>
            <a:r>
              <a:rPr lang="en-US" sz="2000" dirty="0" smtClean="0">
                <a:solidFill>
                  <a:schemeClr val="tx1"/>
                </a:solidFill>
              </a:rPr>
              <a:t>.</a:t>
            </a:r>
          </a:p>
          <a:p>
            <a:pPr lvl="1"/>
            <a:r>
              <a:rPr lang="en-US" sz="1800" dirty="0" smtClean="0">
                <a:solidFill>
                  <a:schemeClr val="tx1"/>
                </a:solidFill>
              </a:rPr>
              <a:t>Delivered in paper and pencil and computer adaptive formats</a:t>
            </a:r>
            <a:endParaRPr lang="en-US" sz="1800" dirty="0">
              <a:solidFill>
                <a:schemeClr val="tx1"/>
              </a:solidFill>
            </a:endParaRPr>
          </a:p>
          <a:p>
            <a:r>
              <a:rPr lang="en-US" sz="2000" b="1" dirty="0" smtClean="0">
                <a:solidFill>
                  <a:srgbClr val="27A9A7"/>
                </a:solidFill>
              </a:rPr>
              <a:t>ASVAB CEP Program website:  </a:t>
            </a:r>
            <a:r>
              <a:rPr lang="en-US" sz="2000" dirty="0" smtClean="0">
                <a:solidFill>
                  <a:schemeClr val="tx1"/>
                </a:solidFill>
              </a:rPr>
              <a:t>Find </a:t>
            </a:r>
            <a:r>
              <a:rPr lang="en-US" sz="2000" dirty="0">
                <a:solidFill>
                  <a:schemeClr val="tx1"/>
                </a:solidFill>
              </a:rPr>
              <a:t>Your Interests (FYI</a:t>
            </a:r>
            <a:r>
              <a:rPr lang="en-US" sz="2000" dirty="0" smtClean="0">
                <a:solidFill>
                  <a:schemeClr val="tx1"/>
                </a:solidFill>
              </a:rPr>
              <a:t>) - </a:t>
            </a:r>
            <a:r>
              <a:rPr lang="en-US" sz="2000" dirty="0">
                <a:solidFill>
                  <a:schemeClr val="tx1"/>
                </a:solidFill>
              </a:rPr>
              <a:t>a 90-item RIASEC-based interest inventory designed to help students identify their work-related </a:t>
            </a:r>
            <a:r>
              <a:rPr lang="en-US" sz="2000" dirty="0" smtClean="0">
                <a:solidFill>
                  <a:schemeClr val="tx1"/>
                </a:solidFill>
              </a:rPr>
              <a:t>interests.  OCCU-Find </a:t>
            </a:r>
            <a:r>
              <a:rPr lang="en-US" sz="2000" dirty="0">
                <a:solidFill>
                  <a:schemeClr val="tx1"/>
                </a:solidFill>
              </a:rPr>
              <a:t>- an occupational taxonomy allowing students to explore over </a:t>
            </a:r>
            <a:r>
              <a:rPr lang="en-US" sz="2000" dirty="0" smtClean="0">
                <a:solidFill>
                  <a:schemeClr val="tx1"/>
                </a:solidFill>
              </a:rPr>
              <a:t>1000 </a:t>
            </a:r>
            <a:r>
              <a:rPr lang="en-US" sz="2000" dirty="0">
                <a:solidFill>
                  <a:schemeClr val="tx1"/>
                </a:solidFill>
              </a:rPr>
              <a:t>occupations that align with their interests and/or skills. </a:t>
            </a:r>
            <a:r>
              <a:rPr lang="en-US" sz="2000" dirty="0" smtClean="0">
                <a:solidFill>
                  <a:schemeClr val="tx1"/>
                </a:solidFill>
              </a:rPr>
              <a:t>Includes </a:t>
            </a:r>
            <a:r>
              <a:rPr lang="en-US" sz="2000" dirty="0">
                <a:solidFill>
                  <a:schemeClr val="tx1"/>
                </a:solidFill>
              </a:rPr>
              <a:t>links to external occupational </a:t>
            </a:r>
            <a:r>
              <a:rPr lang="en-US" sz="2000" dirty="0" smtClean="0">
                <a:solidFill>
                  <a:schemeClr val="tx1"/>
                </a:solidFill>
              </a:rPr>
              <a:t>resources</a:t>
            </a:r>
            <a:r>
              <a:rPr lang="en-US" sz="2000" dirty="0">
                <a:solidFill>
                  <a:schemeClr val="tx1"/>
                </a:solidFill>
              </a:rPr>
              <a:t> </a:t>
            </a:r>
            <a:r>
              <a:rPr lang="en-US" sz="2000" dirty="0" smtClean="0">
                <a:solidFill>
                  <a:schemeClr val="tx1"/>
                </a:solidFill>
              </a:rPr>
              <a:t>(Colleges, Tech Schools, salary information, </a:t>
            </a:r>
            <a:r>
              <a:rPr lang="en-US" sz="2000" dirty="0" err="1" smtClean="0">
                <a:solidFill>
                  <a:schemeClr val="tx1"/>
                </a:solidFill>
              </a:rPr>
              <a:t>etc</a:t>
            </a:r>
            <a:r>
              <a:rPr lang="en-US" sz="2000" dirty="0" smtClean="0">
                <a:solidFill>
                  <a:schemeClr val="tx1"/>
                </a:solidFill>
              </a:rPr>
              <a:t>)</a:t>
            </a:r>
          </a:p>
          <a:p>
            <a:r>
              <a:rPr lang="en-US" sz="2000" b="1" dirty="0" smtClean="0">
                <a:solidFill>
                  <a:srgbClr val="27A9A7"/>
                </a:solidFill>
              </a:rPr>
              <a:t>Careers in the Military (CITM) website:  </a:t>
            </a:r>
            <a:r>
              <a:rPr lang="en-US" sz="2000" dirty="0" smtClean="0">
                <a:solidFill>
                  <a:schemeClr val="tx1"/>
                </a:solidFill>
              </a:rPr>
              <a:t>A program website that encourages students to explore military careers, in depth, before referring them to a service specific website.  Students will be able to explore the military specific jobs and pathways to these jobs in the context of their ASVAB CEP scores.  Information for Parents and Services will be included.  The CITM is used by many websites as the authoritative source of information on non-service specific occupational information, DoD Job Families, and occupational frameworks (JAMRS, Army, </a:t>
            </a:r>
            <a:r>
              <a:rPr lang="en-US" sz="2000" dirty="0" err="1" smtClean="0">
                <a:solidFill>
                  <a:schemeClr val="tx1"/>
                </a:solidFill>
              </a:rPr>
              <a:t>etc</a:t>
            </a:r>
            <a:r>
              <a:rPr lang="en-US" sz="2000" dirty="0" smtClean="0">
                <a:solidFill>
                  <a:schemeClr val="tx1"/>
                </a:solidFill>
              </a:rPr>
              <a:t>).</a:t>
            </a:r>
          </a:p>
          <a:p>
            <a:pPr marL="0" indent="0">
              <a:buNone/>
            </a:pPr>
            <a:endParaRPr lang="en-US" dirty="0">
              <a:solidFill>
                <a:schemeClr val="tx1"/>
              </a:solidFill>
            </a:endParaRP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6880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600" dirty="0" smtClean="0">
                <a:solidFill>
                  <a:schemeClr val="bg1"/>
                </a:solidFill>
              </a:rPr>
              <a:t>ASVAB CEP Benefits</a:t>
            </a:r>
            <a:endParaRPr lang="en-US" sz="3600" dirty="0">
              <a:solidFill>
                <a:schemeClr val="bg1"/>
              </a:solidFill>
            </a:endParaRPr>
          </a:p>
        </p:txBody>
      </p:sp>
      <p:sp>
        <p:nvSpPr>
          <p:cNvPr id="3" name="Content Placeholder 2"/>
          <p:cNvSpPr>
            <a:spLocks noGrp="1"/>
          </p:cNvSpPr>
          <p:nvPr>
            <p:ph idx="1"/>
          </p:nvPr>
        </p:nvSpPr>
        <p:spPr>
          <a:xfrm>
            <a:off x="457200" y="1600200"/>
            <a:ext cx="8229600" cy="4591280"/>
          </a:xfrm>
        </p:spPr>
        <p:txBody>
          <a:bodyPr>
            <a:normAutofit fontScale="92500" lnSpcReduction="20000"/>
          </a:bodyPr>
          <a:lstStyle/>
          <a:p>
            <a:pPr marL="0" indent="0">
              <a:spcBef>
                <a:spcPts val="0"/>
              </a:spcBef>
              <a:buNone/>
            </a:pPr>
            <a:r>
              <a:rPr lang="en-US" sz="2200" dirty="0" smtClean="0"/>
              <a:t>Students:</a:t>
            </a:r>
          </a:p>
          <a:p>
            <a:pPr>
              <a:spcBef>
                <a:spcPts val="0"/>
              </a:spcBef>
            </a:pPr>
            <a:r>
              <a:rPr lang="en-US" sz="2200" dirty="0" smtClean="0"/>
              <a:t>Allows guided and self paced career exploration in the context of their aptitude and interests.</a:t>
            </a:r>
          </a:p>
          <a:p>
            <a:pPr>
              <a:spcBef>
                <a:spcPts val="0"/>
              </a:spcBef>
            </a:pPr>
            <a:r>
              <a:rPr lang="en-US" sz="2200" dirty="0" smtClean="0"/>
              <a:t>Provides students interested in the military a usable score for enlistment.  </a:t>
            </a:r>
          </a:p>
          <a:p>
            <a:pPr>
              <a:spcBef>
                <a:spcPts val="0"/>
              </a:spcBef>
            </a:pPr>
            <a:r>
              <a:rPr lang="en-US" sz="2200" dirty="0" smtClean="0"/>
              <a:t>For students who want to enlist, allows the students to explore  multiple services to find the best opportunity.</a:t>
            </a:r>
          </a:p>
          <a:p>
            <a:pPr marL="0" indent="0">
              <a:spcBef>
                <a:spcPts val="0"/>
              </a:spcBef>
              <a:buNone/>
            </a:pPr>
            <a:endParaRPr lang="en-US" sz="2200" dirty="0" smtClean="0"/>
          </a:p>
          <a:p>
            <a:pPr marL="0" indent="0">
              <a:spcBef>
                <a:spcPts val="0"/>
              </a:spcBef>
              <a:buNone/>
            </a:pPr>
            <a:r>
              <a:rPr lang="en-US" sz="2200" dirty="0" smtClean="0"/>
              <a:t>Schools:</a:t>
            </a:r>
          </a:p>
          <a:p>
            <a:pPr>
              <a:spcBef>
                <a:spcPts val="0"/>
              </a:spcBef>
            </a:pPr>
            <a:r>
              <a:rPr lang="en-US" sz="2200" dirty="0" smtClean="0"/>
              <a:t>Provides a comprehensive career exploration program for the students that is tied to career clusters and ASCA domains. </a:t>
            </a:r>
          </a:p>
          <a:p>
            <a:pPr>
              <a:spcBef>
                <a:spcPts val="0"/>
              </a:spcBef>
            </a:pPr>
            <a:r>
              <a:rPr lang="en-US" sz="2200" dirty="0" smtClean="0"/>
              <a:t>Testing personnel, assessments, reports, website access are all provided free of charge.</a:t>
            </a:r>
          </a:p>
          <a:p>
            <a:pPr marL="0" indent="0">
              <a:spcBef>
                <a:spcPts val="0"/>
              </a:spcBef>
              <a:buNone/>
            </a:pPr>
            <a:endParaRPr lang="en-US" sz="2200" dirty="0" smtClean="0"/>
          </a:p>
          <a:p>
            <a:pPr marL="0" indent="0">
              <a:spcBef>
                <a:spcPts val="0"/>
              </a:spcBef>
              <a:buNone/>
            </a:pPr>
            <a:r>
              <a:rPr lang="en-US" sz="2200" dirty="0" smtClean="0"/>
              <a:t>Services:</a:t>
            </a:r>
          </a:p>
          <a:p>
            <a:pPr>
              <a:spcBef>
                <a:spcPts val="0"/>
              </a:spcBef>
            </a:pPr>
            <a:r>
              <a:rPr lang="en-US" sz="2200" dirty="0"/>
              <a:t>Saves the services time and </a:t>
            </a:r>
            <a:r>
              <a:rPr lang="en-US" sz="2200" dirty="0" smtClean="0"/>
              <a:t>money.  </a:t>
            </a:r>
          </a:p>
          <a:p>
            <a:pPr>
              <a:spcBef>
                <a:spcPts val="0"/>
              </a:spcBef>
            </a:pPr>
            <a:r>
              <a:rPr lang="en-US" sz="2200" dirty="0" smtClean="0"/>
              <a:t>Typically, 10-13% of students enlisting each year, use their ASVAB CEP score</a:t>
            </a:r>
            <a:r>
              <a:rPr lang="en-US" sz="2200" dirty="0"/>
              <a:t>.</a:t>
            </a:r>
            <a:r>
              <a:rPr lang="en-US" sz="2200" dirty="0" smtClean="0"/>
              <a:t> (14.9% in 2014, 15.2% in 2015)</a:t>
            </a:r>
          </a:p>
          <a:p>
            <a:endParaRPr lang="en-US" dirty="0">
              <a:latin typeface="Times Roman" pitchFamily="18" charset="0"/>
            </a:endParaRPr>
          </a:p>
        </p:txBody>
      </p:sp>
    </p:spTree>
    <p:extLst>
      <p:ext uri="{BB962C8B-B14F-4D97-AF65-F5344CB8AC3E}">
        <p14:creationId xmlns:p14="http://schemas.microsoft.com/office/powerpoint/2010/main" val="3611743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147636"/>
            <a:ext cx="8229600" cy="80486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2000" b="0" i="0" u="none" strike="noStrike" cap="none" dirty="0" smtClean="0">
                <a:solidFill>
                  <a:srgbClr val="FFFFFF"/>
                </a:solidFill>
                <a:latin typeface="Arial"/>
                <a:ea typeface="Arial"/>
                <a:cs typeface="Arial"/>
                <a:sym typeface="Arial"/>
              </a:rPr>
              <a:t>                                  Career </a:t>
            </a:r>
            <a:r>
              <a:rPr lang="en-US" sz="2000" b="0" i="0" u="none" strike="noStrike" cap="none" dirty="0">
                <a:solidFill>
                  <a:srgbClr val="FFFFFF"/>
                </a:solidFill>
                <a:latin typeface="Arial"/>
                <a:ea typeface="Arial"/>
                <a:cs typeface="Arial"/>
                <a:sym typeface="Arial"/>
              </a:rPr>
              <a:t>Exploration Pays Off </a:t>
            </a:r>
          </a:p>
        </p:txBody>
      </p:sp>
      <p:sp>
        <p:nvSpPr>
          <p:cNvPr id="282" name="Shape 28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rgbClr val="25ACAC"/>
              </a:buClr>
              <a:buSzPct val="25000"/>
              <a:buFont typeface="Arial"/>
              <a:buNone/>
            </a:pPr>
            <a:r>
              <a:rPr lang="en-US" sz="2200" b="0" i="0" u="none" dirty="0">
                <a:solidFill>
                  <a:srgbClr val="002060"/>
                </a:solidFill>
                <a:latin typeface="Arial"/>
                <a:ea typeface="Arial"/>
                <a:cs typeface="Arial"/>
                <a:sym typeface="Arial"/>
              </a:rPr>
              <a:t>Many times high school students make decisions about college or careers </a:t>
            </a:r>
            <a:r>
              <a:rPr lang="en-US" sz="2200" b="0" i="1" u="none" dirty="0">
                <a:solidFill>
                  <a:srgbClr val="002060"/>
                </a:solidFill>
                <a:latin typeface="Arial"/>
                <a:ea typeface="Arial"/>
                <a:cs typeface="Arial"/>
                <a:sym typeface="Arial"/>
              </a:rPr>
              <a:t>before</a:t>
            </a:r>
            <a:r>
              <a:rPr lang="en-US" sz="2200" b="0" i="0" u="none" dirty="0">
                <a:solidFill>
                  <a:srgbClr val="002060"/>
                </a:solidFill>
                <a:latin typeface="Arial"/>
                <a:ea typeface="Arial"/>
                <a:cs typeface="Arial"/>
                <a:sym typeface="Arial"/>
              </a:rPr>
              <a:t> they have spent time thinking about the following key areas:</a:t>
            </a:r>
          </a:p>
          <a:p>
            <a:pPr marL="0" marR="0" lvl="0" indent="0" algn="l" rtl="0">
              <a:lnSpc>
                <a:spcPct val="120000"/>
              </a:lnSpc>
              <a:spcBef>
                <a:spcPts val="440"/>
              </a:spcBef>
              <a:spcAft>
                <a:spcPts val="0"/>
              </a:spcAft>
              <a:buClr>
                <a:srgbClr val="25ACAC"/>
              </a:buClr>
              <a:buSzPct val="25000"/>
              <a:buFont typeface="Arial"/>
              <a:buNone/>
            </a:pPr>
            <a:endParaRPr sz="2200" b="0" i="0" u="none" dirty="0">
              <a:solidFill>
                <a:srgbClr val="002060"/>
              </a:solidFill>
              <a:latin typeface="Arial"/>
              <a:ea typeface="Arial"/>
              <a:cs typeface="Arial"/>
              <a:sym typeface="Arial"/>
            </a:endParaRPr>
          </a:p>
          <a:p>
            <a:pPr marL="0" marR="0" lvl="0" indent="0" algn="l" rtl="0">
              <a:lnSpc>
                <a:spcPct val="120000"/>
              </a:lnSpc>
              <a:spcBef>
                <a:spcPts val="440"/>
              </a:spcBef>
              <a:spcAft>
                <a:spcPts val="0"/>
              </a:spcAft>
              <a:buClr>
                <a:srgbClr val="25ACAC"/>
              </a:buClr>
              <a:buSzPct val="25000"/>
              <a:buFont typeface="Arial"/>
              <a:buNone/>
            </a:pPr>
            <a:endParaRPr sz="2200" b="0" i="0" u="none" dirty="0">
              <a:solidFill>
                <a:srgbClr val="002060"/>
              </a:solidFill>
              <a:latin typeface="Arial"/>
              <a:ea typeface="Arial"/>
              <a:cs typeface="Arial"/>
              <a:sym typeface="Arial"/>
            </a:endParaRPr>
          </a:p>
          <a:p>
            <a:pPr marL="0" marR="0" lvl="0" indent="0" algn="l" rtl="0">
              <a:lnSpc>
                <a:spcPct val="120000"/>
              </a:lnSpc>
              <a:spcBef>
                <a:spcPts val="440"/>
              </a:spcBef>
              <a:spcAft>
                <a:spcPts val="0"/>
              </a:spcAft>
              <a:buClr>
                <a:srgbClr val="25ACAC"/>
              </a:buClr>
              <a:buSzPct val="25000"/>
              <a:buFont typeface="Arial"/>
              <a:buNone/>
            </a:pPr>
            <a:endParaRPr sz="2200" b="1" i="1" u="none" dirty="0">
              <a:solidFill>
                <a:srgbClr val="002060"/>
              </a:solidFill>
              <a:latin typeface="Arial"/>
              <a:ea typeface="Arial"/>
              <a:cs typeface="Arial"/>
              <a:sym typeface="Arial"/>
            </a:endParaRPr>
          </a:p>
          <a:p>
            <a:pPr marL="342900" marR="0" lvl="0" indent="-342900" algn="l" rtl="0">
              <a:spcBef>
                <a:spcPts val="440"/>
              </a:spcBef>
              <a:spcAft>
                <a:spcPts val="0"/>
              </a:spcAft>
              <a:buClr>
                <a:srgbClr val="25ACAC"/>
              </a:buClr>
              <a:buSzPct val="100000"/>
              <a:buFont typeface="Arial"/>
              <a:buNone/>
            </a:pPr>
            <a:endParaRPr sz="2200" b="1" i="1" u="none" dirty="0">
              <a:solidFill>
                <a:srgbClr val="002060"/>
              </a:solidFill>
              <a:latin typeface="Arial"/>
              <a:ea typeface="Arial"/>
              <a:cs typeface="Arial"/>
              <a:sym typeface="Arial"/>
            </a:endParaRPr>
          </a:p>
        </p:txBody>
      </p:sp>
      <p:sp>
        <p:nvSpPr>
          <p:cNvPr id="283" name="Shape 283"/>
          <p:cNvSpPr txBox="1"/>
          <p:nvPr/>
        </p:nvSpPr>
        <p:spPr>
          <a:xfrm>
            <a:off x="381000" y="4114800"/>
            <a:ext cx="8401049"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Arial"/>
              <a:buNone/>
            </a:pPr>
            <a:r>
              <a:rPr lang="en-US" sz="2000" b="0" i="0" u="none" strike="noStrike" cap="none" dirty="0">
                <a:solidFill>
                  <a:srgbClr val="002060"/>
                </a:solidFill>
                <a:latin typeface="Arial"/>
                <a:ea typeface="Arial"/>
                <a:cs typeface="Arial"/>
                <a:sym typeface="Arial"/>
              </a:rPr>
              <a:t>ASVAB CEP gives students the opportunity to explore a variety of careers in the context of their skills and interests through assessment components and structured activities. This aligned pathway leads to making better informed career choices.</a:t>
            </a:r>
          </a:p>
        </p:txBody>
      </p:sp>
      <p:sp>
        <p:nvSpPr>
          <p:cNvPr id="284" name="Shape 284"/>
          <p:cNvSpPr txBox="1"/>
          <p:nvPr/>
        </p:nvSpPr>
        <p:spPr>
          <a:xfrm>
            <a:off x="1066800" y="2967036"/>
            <a:ext cx="1828800" cy="685799"/>
          </a:xfrm>
          <a:prstGeom prst="rect">
            <a:avLst/>
          </a:prstGeom>
          <a:solidFill>
            <a:srgbClr val="25ACAC"/>
          </a:solidFill>
          <a:ln>
            <a:noFill/>
          </a:ln>
          <a:effectLst>
            <a:outerShdw blurRad="63500" dist="23000" dir="5400000">
              <a:srgbClr val="808080">
                <a:alpha val="34901"/>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dirty="0">
                <a:solidFill>
                  <a:schemeClr val="lt1"/>
                </a:solidFill>
                <a:latin typeface="Calibri"/>
                <a:ea typeface="Calibri"/>
                <a:cs typeface="Calibri"/>
                <a:sym typeface="Calibri"/>
              </a:rPr>
              <a:t>Skills</a:t>
            </a:r>
          </a:p>
        </p:txBody>
      </p:sp>
      <p:sp>
        <p:nvSpPr>
          <p:cNvPr id="285" name="Shape 285"/>
          <p:cNvSpPr txBox="1"/>
          <p:nvPr/>
        </p:nvSpPr>
        <p:spPr>
          <a:xfrm>
            <a:off x="6248400" y="2967036"/>
            <a:ext cx="1828800" cy="685799"/>
          </a:xfrm>
          <a:prstGeom prst="rect">
            <a:avLst/>
          </a:prstGeom>
          <a:solidFill>
            <a:srgbClr val="25ACAC"/>
          </a:solidFill>
          <a:ln>
            <a:noFill/>
          </a:ln>
          <a:effectLst>
            <a:outerShdw blurRad="63500" dist="23000" dir="5400000">
              <a:srgbClr val="808080">
                <a:alpha val="34901"/>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dirty="0">
                <a:solidFill>
                  <a:schemeClr val="lt1"/>
                </a:solidFill>
                <a:latin typeface="Calibri"/>
                <a:ea typeface="Calibri"/>
                <a:cs typeface="Calibri"/>
                <a:sym typeface="Calibri"/>
              </a:rPr>
              <a:t>Options</a:t>
            </a:r>
          </a:p>
        </p:txBody>
      </p:sp>
      <p:sp>
        <p:nvSpPr>
          <p:cNvPr id="286" name="Shape 286"/>
          <p:cNvSpPr txBox="1"/>
          <p:nvPr/>
        </p:nvSpPr>
        <p:spPr>
          <a:xfrm>
            <a:off x="3657600" y="2967036"/>
            <a:ext cx="1828800" cy="685799"/>
          </a:xfrm>
          <a:prstGeom prst="rect">
            <a:avLst/>
          </a:prstGeom>
          <a:solidFill>
            <a:srgbClr val="25ACAC"/>
          </a:solidFill>
          <a:ln>
            <a:noFill/>
          </a:ln>
          <a:effectLst>
            <a:outerShdw blurRad="63500" dist="23000" dir="5400000">
              <a:srgbClr val="808080">
                <a:alpha val="34901"/>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dirty="0">
                <a:solidFill>
                  <a:schemeClr val="lt1"/>
                </a:solidFill>
                <a:latin typeface="Calibri"/>
                <a:ea typeface="Calibri"/>
                <a:cs typeface="Calibri"/>
                <a:sym typeface="Calibri"/>
              </a:rPr>
              <a:t>Interest</a:t>
            </a:r>
          </a:p>
        </p:txBody>
      </p:sp>
    </p:spTree>
    <p:extLst>
      <p:ext uri="{BB962C8B-B14F-4D97-AF65-F5344CB8AC3E}">
        <p14:creationId xmlns:p14="http://schemas.microsoft.com/office/powerpoint/2010/main" val="2641011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Websites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1752601"/>
            <a:ext cx="3886200" cy="3352800"/>
          </a:xfrm>
          <a:prstGeom prst="rect">
            <a:avLst/>
          </a:prstGeo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752601"/>
            <a:ext cx="3886200" cy="3352800"/>
          </a:xfrm>
          <a:prstGeom prst="rect">
            <a:avLst/>
          </a:prstGeom>
        </p:spPr>
      </p:pic>
      <p:sp>
        <p:nvSpPr>
          <p:cNvPr id="7" name="TextBox 6"/>
          <p:cNvSpPr txBox="1"/>
          <p:nvPr/>
        </p:nvSpPr>
        <p:spPr>
          <a:xfrm>
            <a:off x="762000" y="5410200"/>
            <a:ext cx="8153400" cy="615553"/>
          </a:xfrm>
          <a:prstGeom prst="rect">
            <a:avLst/>
          </a:prstGeom>
          <a:noFill/>
        </p:spPr>
        <p:txBody>
          <a:bodyPr wrap="square" rtlCol="0">
            <a:spAutoFit/>
          </a:bodyPr>
          <a:lstStyle/>
          <a:p>
            <a:r>
              <a:rPr lang="en-US" sz="2000" dirty="0" smtClean="0">
                <a:hlinkClick r:id="rId4"/>
              </a:rPr>
              <a:t>www.asvabprogram.com</a:t>
            </a:r>
            <a:r>
              <a:rPr lang="en-US" sz="2000" dirty="0" smtClean="0"/>
              <a:t>                     </a:t>
            </a:r>
            <a:r>
              <a:rPr lang="en-US" sz="2000" dirty="0" smtClean="0">
                <a:hlinkClick r:id="rId5"/>
              </a:rPr>
              <a:t>www.careersinthemilitary.com</a:t>
            </a:r>
            <a:endParaRPr lang="en-US" sz="2000" dirty="0" smtClean="0"/>
          </a:p>
          <a:p>
            <a:endParaRPr lang="en-US" dirty="0"/>
          </a:p>
        </p:txBody>
      </p:sp>
    </p:spTree>
    <p:extLst>
      <p:ext uri="{BB962C8B-B14F-4D97-AF65-F5344CB8AC3E}">
        <p14:creationId xmlns:p14="http://schemas.microsoft.com/office/powerpoint/2010/main" val="16145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147636"/>
            <a:ext cx="8229600" cy="804861"/>
          </a:xfrm>
          <a:prstGeom prst="rect">
            <a:avLst/>
          </a:prstGeom>
          <a:noFill/>
          <a:ln>
            <a:noFill/>
          </a:ln>
        </p:spPr>
        <p:txBody>
          <a:bodyPr lIns="91425" tIns="45700" rIns="91425" bIns="45700" anchor="ctr" anchorCtr="0">
            <a:noAutofit/>
          </a:bodyPr>
          <a:lstStyle/>
          <a:p>
            <a:pPr>
              <a:buClr>
                <a:srgbClr val="FFFFFF"/>
              </a:buClr>
              <a:buSzPct val="25000"/>
            </a:pPr>
            <a:r>
              <a:rPr lang="en-US" sz="2800" b="0" i="0" u="none" strike="noStrike" cap="none" dirty="0">
                <a:solidFill>
                  <a:srgbClr val="FFFFFF"/>
                </a:solidFill>
                <a:latin typeface="Arial"/>
                <a:ea typeface="Arial"/>
                <a:cs typeface="Arial"/>
                <a:sym typeface="Arial"/>
              </a:rPr>
              <a:t> </a:t>
            </a:r>
            <a:br>
              <a:rPr lang="en-US" sz="2800" b="0" i="0" u="none" strike="noStrike" cap="none" dirty="0">
                <a:solidFill>
                  <a:srgbClr val="FFFFFF"/>
                </a:solidFill>
                <a:latin typeface="Arial"/>
                <a:ea typeface="Arial"/>
                <a:cs typeface="Arial"/>
                <a:sym typeface="Arial"/>
              </a:rPr>
            </a:br>
            <a:r>
              <a:rPr lang="en-US" sz="2800" b="0" i="0" u="none" strike="noStrike" cap="none" dirty="0">
                <a:solidFill>
                  <a:srgbClr val="FFFFFF"/>
                </a:solidFill>
                <a:latin typeface="Arial"/>
                <a:ea typeface="Arial"/>
                <a:cs typeface="Arial"/>
                <a:sym typeface="Arial"/>
              </a:rPr>
              <a:t>		</a:t>
            </a:r>
            <a:r>
              <a:rPr lang="en-US" sz="2000" b="1" dirty="0">
                <a:solidFill>
                  <a:schemeClr val="tx2"/>
                </a:solidFill>
              </a:rPr>
              <a:t>ASVAB CEP (Key Updates)</a:t>
            </a:r>
            <a:r>
              <a:rPr lang="en-US" sz="2000" b="1" dirty="0">
                <a:solidFill>
                  <a:srgbClr val="002060"/>
                </a:solidFill>
              </a:rPr>
              <a:t/>
            </a:r>
            <a:br>
              <a:rPr lang="en-US" sz="2000" b="1" dirty="0">
                <a:solidFill>
                  <a:srgbClr val="002060"/>
                </a:solidFill>
              </a:rPr>
            </a:br>
            <a:endParaRPr lang="en-US" sz="2000" b="0" i="0" u="none" strike="noStrike" cap="none" dirty="0">
              <a:solidFill>
                <a:srgbClr val="FFFFFF"/>
              </a:solidFill>
              <a:sym typeface="Arial"/>
            </a:endParaRPr>
          </a:p>
        </p:txBody>
      </p:sp>
      <p:sp>
        <p:nvSpPr>
          <p:cNvPr id="305" name="Shape 305"/>
          <p:cNvSpPr txBox="1"/>
          <p:nvPr/>
        </p:nvSpPr>
        <p:spPr>
          <a:xfrm>
            <a:off x="469900" y="1524000"/>
            <a:ext cx="8305799" cy="4876800"/>
          </a:xfrm>
          <a:prstGeom prst="rect">
            <a:avLst/>
          </a:prstGeom>
          <a:noFill/>
          <a:ln>
            <a:noFill/>
          </a:ln>
        </p:spPr>
        <p:txBody>
          <a:bodyPr lIns="91425" tIns="45700" rIns="91425" bIns="45700" anchor="t" anchorCtr="0">
            <a:noAutofit/>
          </a:bodyPr>
          <a:lstStyle/>
          <a:p>
            <a:pPr marL="0" marR="0" lvl="0" indent="0" algn="l" rtl="0">
              <a:lnSpc>
                <a:spcPct val="110000"/>
              </a:lnSpc>
              <a:spcBef>
                <a:spcPts val="1080"/>
              </a:spcBef>
              <a:spcAft>
                <a:spcPts val="0"/>
              </a:spcAft>
              <a:buClr>
                <a:srgbClr val="002060"/>
              </a:buClr>
              <a:buSzPct val="25000"/>
              <a:buFont typeface="Arial"/>
              <a:buNone/>
            </a:pPr>
            <a:r>
              <a:rPr lang="en-US" sz="1800" b="0" i="0" u="none" dirty="0">
                <a:solidFill>
                  <a:srgbClr val="002060"/>
                </a:solidFill>
                <a:latin typeface="Arial"/>
                <a:ea typeface="Arial"/>
                <a:cs typeface="Arial"/>
                <a:sym typeface="Arial"/>
              </a:rPr>
              <a:t>● </a:t>
            </a:r>
            <a:r>
              <a:rPr lang="en-US" sz="2000" dirty="0">
                <a:solidFill>
                  <a:srgbClr val="002060"/>
                </a:solidFill>
              </a:rPr>
              <a:t>Students take ASVAB during class </a:t>
            </a:r>
            <a:r>
              <a:rPr lang="en-US" sz="2000" dirty="0" smtClean="0">
                <a:solidFill>
                  <a:srgbClr val="002060"/>
                </a:solidFill>
              </a:rPr>
              <a:t>time</a:t>
            </a:r>
            <a:endParaRPr lang="en-US" sz="2000" dirty="0">
              <a:solidFill>
                <a:srgbClr val="002060"/>
              </a:solidFill>
            </a:endParaRPr>
          </a:p>
          <a:p>
            <a:pPr marL="0" marR="0" lvl="0" indent="0" algn="l" rtl="0">
              <a:lnSpc>
                <a:spcPct val="110000"/>
              </a:lnSpc>
              <a:spcBef>
                <a:spcPts val="1080"/>
              </a:spcBef>
              <a:spcAft>
                <a:spcPts val="0"/>
              </a:spcAft>
              <a:buClr>
                <a:srgbClr val="002060"/>
              </a:buClr>
              <a:buSzPct val="25000"/>
              <a:buFont typeface="Arial"/>
              <a:buNone/>
            </a:pPr>
            <a:r>
              <a:rPr lang="en-US" sz="2000" b="0" i="0" u="none" dirty="0">
                <a:solidFill>
                  <a:srgbClr val="002060"/>
                </a:solidFill>
                <a:latin typeface="Arial"/>
                <a:ea typeface="Arial"/>
                <a:cs typeface="Arial"/>
                <a:sym typeface="Arial"/>
              </a:rPr>
              <a:t>● No commitment to military service</a:t>
            </a:r>
          </a:p>
          <a:p>
            <a:pPr marL="0" marR="0" lvl="0" indent="0" algn="l" rtl="0">
              <a:lnSpc>
                <a:spcPct val="110000"/>
              </a:lnSpc>
              <a:spcBef>
                <a:spcPts val="1080"/>
              </a:spcBef>
              <a:spcAft>
                <a:spcPts val="0"/>
              </a:spcAft>
              <a:buClr>
                <a:srgbClr val="002060"/>
              </a:buClr>
              <a:buSzPct val="25000"/>
              <a:buFont typeface="Arial"/>
              <a:buNone/>
            </a:pPr>
            <a:r>
              <a:rPr lang="en-US" sz="2000" dirty="0">
                <a:solidFill>
                  <a:srgbClr val="002060"/>
                </a:solidFill>
              </a:rPr>
              <a:t>● After testing, </a:t>
            </a:r>
            <a:r>
              <a:rPr lang="en-US" sz="2000" dirty="0" smtClean="0">
                <a:solidFill>
                  <a:srgbClr val="002060"/>
                </a:solidFill>
              </a:rPr>
              <a:t>students </a:t>
            </a:r>
            <a:r>
              <a:rPr lang="en-US" sz="2000" dirty="0">
                <a:solidFill>
                  <a:srgbClr val="002060"/>
                </a:solidFill>
              </a:rPr>
              <a:t>are given career exploration scores, access to interest inventory, career exploration </a:t>
            </a:r>
            <a:r>
              <a:rPr lang="en-US" sz="2000" dirty="0" smtClean="0">
                <a:solidFill>
                  <a:srgbClr val="002060"/>
                </a:solidFill>
              </a:rPr>
              <a:t>tools.  Scores are hosted on website for easy access.</a:t>
            </a:r>
            <a:endParaRPr lang="en-US" sz="2000" dirty="0">
              <a:solidFill>
                <a:srgbClr val="002060"/>
              </a:solidFill>
            </a:endParaRPr>
          </a:p>
          <a:p>
            <a:pPr marL="0" marR="0" lvl="0" indent="0" algn="l" rtl="0">
              <a:lnSpc>
                <a:spcPct val="110000"/>
              </a:lnSpc>
              <a:spcBef>
                <a:spcPts val="1080"/>
              </a:spcBef>
              <a:spcAft>
                <a:spcPts val="0"/>
              </a:spcAft>
              <a:buClr>
                <a:srgbClr val="002060"/>
              </a:buClr>
              <a:buSzPct val="25000"/>
              <a:buFont typeface="Arial"/>
              <a:buNone/>
            </a:pPr>
            <a:r>
              <a:rPr lang="en-US" sz="2000" b="0" i="0" u="none" dirty="0">
                <a:solidFill>
                  <a:srgbClr val="002060"/>
                </a:solidFill>
                <a:latin typeface="Arial"/>
                <a:ea typeface="Arial"/>
                <a:cs typeface="Arial"/>
                <a:sym typeface="Arial"/>
              </a:rPr>
              <a:t>● For students interested in college and credentialing options, the OCCU-FIND provides a listing of college, university, credentialing, licensure and apprenticeship programs related to each occupation</a:t>
            </a:r>
          </a:p>
          <a:p>
            <a:pPr marL="0" marR="0" lvl="0" indent="0" algn="l" rtl="0">
              <a:lnSpc>
                <a:spcPct val="110000"/>
              </a:lnSpc>
              <a:spcBef>
                <a:spcPts val="1080"/>
              </a:spcBef>
              <a:spcAft>
                <a:spcPts val="0"/>
              </a:spcAft>
              <a:buClr>
                <a:srgbClr val="002060"/>
              </a:buClr>
              <a:buSzPct val="25000"/>
              <a:buFont typeface="Arial"/>
              <a:buNone/>
            </a:pPr>
            <a:r>
              <a:rPr lang="en-US" sz="2000" dirty="0">
                <a:solidFill>
                  <a:srgbClr val="002060"/>
                </a:solidFill>
              </a:rPr>
              <a:t>● For students interested in the military, this program allows them to have an ASVAB score that may be usable for enlistment, allows them to determine job opportunities available to them with that score in each service, &amp; explore which service offers the best fit for them</a:t>
            </a:r>
          </a:p>
        </p:txBody>
      </p:sp>
    </p:spTree>
    <p:extLst>
      <p:ext uri="{BB962C8B-B14F-4D97-AF65-F5344CB8AC3E}">
        <p14:creationId xmlns:p14="http://schemas.microsoft.com/office/powerpoint/2010/main" val="1385264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1143000" y="114300"/>
            <a:ext cx="8610600" cy="80486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Poppins"/>
              <a:buNone/>
            </a:pPr>
            <a:r>
              <a:rPr lang="en-US" sz="2000" b="0" i="0" u="none" strike="noStrike" cap="none" dirty="0" smtClean="0">
                <a:solidFill>
                  <a:srgbClr val="FFFFFF"/>
                </a:solidFill>
                <a:latin typeface="Poppins"/>
                <a:ea typeface="Poppins"/>
                <a:cs typeface="Poppins"/>
                <a:sym typeface="Poppins"/>
              </a:rPr>
              <a:t>                    Participant </a:t>
            </a:r>
            <a:r>
              <a:rPr lang="en-US" sz="2000" b="0" i="0" u="none" strike="noStrike" cap="none" dirty="0">
                <a:solidFill>
                  <a:srgbClr val="FFFFFF"/>
                </a:solidFill>
                <a:latin typeface="Poppins"/>
                <a:ea typeface="Poppins"/>
                <a:cs typeface="Poppins"/>
                <a:sym typeface="Poppins"/>
              </a:rPr>
              <a:t>Intentions </a:t>
            </a:r>
          </a:p>
        </p:txBody>
      </p:sp>
      <p:sp>
        <p:nvSpPr>
          <p:cNvPr id="292" name="Shape 292"/>
          <p:cNvSpPr txBox="1"/>
          <p:nvPr/>
        </p:nvSpPr>
        <p:spPr>
          <a:xfrm>
            <a:off x="457200" y="1677986"/>
            <a:ext cx="8229600" cy="34782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Arial"/>
              <a:buNone/>
            </a:pPr>
            <a:r>
              <a:rPr lang="en-US" sz="2000" b="0" i="0" u="none" strike="noStrike" cap="none" dirty="0">
                <a:solidFill>
                  <a:srgbClr val="002060"/>
                </a:solidFill>
                <a:latin typeface="Arial"/>
                <a:ea typeface="Arial"/>
                <a:cs typeface="Arial"/>
                <a:sym typeface="Arial"/>
              </a:rPr>
              <a:t>The goal of the ASVAB CEP is to enable students to explore a variety of careers related to their skills and interests, rather than limit their exploration by telling them what they can or should do.</a:t>
            </a:r>
          </a:p>
          <a:p>
            <a:pPr marL="0" marR="0" lvl="0" indent="0" algn="l" rtl="0">
              <a:lnSpc>
                <a:spcPct val="100000"/>
              </a:lnSpc>
              <a:spcBef>
                <a:spcPts val="0"/>
              </a:spcBef>
              <a:spcAft>
                <a:spcPts val="0"/>
              </a:spcAft>
              <a:buClr>
                <a:schemeClr val="dk1"/>
              </a:buClr>
              <a:buFont typeface="Arial"/>
              <a:buNone/>
            </a:pPr>
            <a:endParaRPr sz="20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0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0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0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0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0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20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dirty="0">
              <a:solidFill>
                <a:srgbClr val="002060"/>
              </a:solidFill>
              <a:latin typeface="Arial"/>
              <a:ea typeface="Arial"/>
              <a:cs typeface="Arial"/>
              <a:sym typeface="Arial"/>
            </a:endParaRPr>
          </a:p>
        </p:txBody>
      </p:sp>
      <p:pic>
        <p:nvPicPr>
          <p:cNvPr id="293" name="Shape 293"/>
          <p:cNvPicPr preferRelativeResize="0"/>
          <p:nvPr/>
        </p:nvPicPr>
        <p:blipFill rotWithShape="1">
          <a:blip r:embed="rId3">
            <a:alphaModFix/>
          </a:blip>
          <a:srcRect/>
          <a:stretch/>
        </p:blipFill>
        <p:spPr>
          <a:xfrm>
            <a:off x="304800" y="3195636"/>
            <a:ext cx="8648699" cy="1573211"/>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147636"/>
            <a:ext cx="8229600" cy="80486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2800" dirty="0"/>
              <a:t>   </a:t>
            </a:r>
            <a:r>
              <a:rPr lang="en-US" sz="2800" dirty="0" smtClean="0"/>
              <a:t>         </a:t>
            </a:r>
            <a:r>
              <a:rPr lang="en-US" sz="2000" dirty="0"/>
              <a:t>Empirical Data re: Qualified Military Available</a:t>
            </a:r>
            <a:r>
              <a:rPr lang="en-US" sz="2800" dirty="0"/>
              <a:t/>
            </a:r>
            <a:br>
              <a:rPr lang="en-US" sz="2800" dirty="0"/>
            </a:br>
            <a:r>
              <a:rPr lang="en-US" sz="2800" dirty="0"/>
              <a:t>	</a:t>
            </a:r>
            <a:endParaRPr lang="en-US" sz="2800" b="0" i="0" u="none" strike="noStrike" cap="none" dirty="0">
              <a:solidFill>
                <a:srgbClr val="FFFFFF"/>
              </a:solidFill>
              <a:latin typeface="Arial"/>
              <a:ea typeface="Arial"/>
              <a:cs typeface="Arial"/>
              <a:sym typeface="Arial"/>
            </a:endParaRPr>
          </a:p>
        </p:txBody>
      </p:sp>
      <p:sp>
        <p:nvSpPr>
          <p:cNvPr id="311" name="Shape 311"/>
          <p:cNvSpPr txBox="1">
            <a:spLocks noGrp="1"/>
          </p:cNvSpPr>
          <p:nvPr>
            <p:ph type="body" idx="1"/>
          </p:nvPr>
        </p:nvSpPr>
        <p:spPr>
          <a:xfrm>
            <a:off x="1019478" y="3124200"/>
            <a:ext cx="7514922" cy="4240646"/>
          </a:xfrm>
          <a:prstGeom prst="rect">
            <a:avLst/>
          </a:prstGeom>
          <a:noFill/>
          <a:ln>
            <a:noFill/>
          </a:ln>
        </p:spPr>
        <p:txBody>
          <a:bodyPr lIns="91425" tIns="45700" rIns="91425" bIns="45700" anchor="t" anchorCtr="0">
            <a:noAutofit/>
          </a:bodyPr>
          <a:lstStyle/>
          <a:p>
            <a:pPr marL="14287" marR="0" lvl="0" indent="-1587" algn="l" rtl="0">
              <a:lnSpc>
                <a:spcPct val="120000"/>
              </a:lnSpc>
              <a:spcBef>
                <a:spcPts val="0"/>
              </a:spcBef>
              <a:spcAft>
                <a:spcPts val="0"/>
              </a:spcAft>
              <a:buClr>
                <a:srgbClr val="25ACAC"/>
              </a:buClr>
              <a:buSzPct val="25000"/>
              <a:buFont typeface="Arial"/>
              <a:buNone/>
            </a:pPr>
            <a:endParaRPr sz="1600" b="1" i="0" u="none" dirty="0">
              <a:solidFill>
                <a:srgbClr val="002060"/>
              </a:solidFill>
              <a:latin typeface="Arial"/>
              <a:ea typeface="Arial"/>
              <a:cs typeface="Arial"/>
              <a:sym typeface="Arial"/>
            </a:endParaRPr>
          </a:p>
        </p:txBody>
      </p:sp>
      <p:pic>
        <p:nvPicPr>
          <p:cNvPr id="1026" name="Picture 1">
            <a:extLst>
              <a:ext uri="{FF2B5EF4-FFF2-40B4-BE49-F238E27FC236}">
                <a16:creationId xmlns:a16="http://schemas.microsoft.com/office/drawing/2014/main" id="{5565BF69-11D3-4090-B829-9C0B9EE8C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093950"/>
            <a:ext cx="7811689" cy="521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160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1320</Words>
  <Application>Microsoft Office PowerPoint</Application>
  <PresentationFormat>On-screen Show (4:3)</PresentationFormat>
  <Paragraphs>177</Paragraphs>
  <Slides>28</Slides>
  <Notes>13</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28</vt:i4>
      </vt:variant>
    </vt:vector>
  </HeadingPairs>
  <TitlesOfParts>
    <vt:vector size="50" baseType="lpstr">
      <vt:lpstr>Arial</vt:lpstr>
      <vt:lpstr>Calibri</vt:lpstr>
      <vt:lpstr>Poppins</vt:lpstr>
      <vt:lpstr>Times Roman</vt:lpstr>
      <vt:lpstr>1_Office Theme</vt:lpstr>
      <vt:lpstr>2_Office Theme</vt:lpstr>
      <vt:lpstr>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       Leading High Schools to     Integrate the ASVAB CEP into     College and Career Readiness  February 7, 2018: RCOE School Counselor Leadership Network Riverside Convention Center, Riverside, California</vt:lpstr>
      <vt:lpstr>            Background &amp; Context </vt:lpstr>
      <vt:lpstr>What is the ASVAB CEP?</vt:lpstr>
      <vt:lpstr>ASVAB CEP Benefits</vt:lpstr>
      <vt:lpstr>                                  Career Exploration Pays Off </vt:lpstr>
      <vt:lpstr>Program Websites</vt:lpstr>
      <vt:lpstr>    ASVAB CEP (Key Updates) </vt:lpstr>
      <vt:lpstr>                    Participant Intentions </vt:lpstr>
      <vt:lpstr>            Empirical Data re: Qualified Military Available  </vt:lpstr>
      <vt:lpstr>                     Numbers of Students participating in ASVAB CEP</vt:lpstr>
      <vt:lpstr>Temecula Valley HS Best Practice Experience </vt:lpstr>
      <vt:lpstr>Temecula Valley HS Best Practice Experience </vt:lpstr>
      <vt:lpstr>Temecula Valley HS Best Practice Experience </vt:lpstr>
      <vt:lpstr>Using the Results in Meetings</vt:lpstr>
      <vt:lpstr>Example of a possible SST</vt:lpstr>
      <vt:lpstr>PowerPoint Presentation</vt:lpstr>
      <vt:lpstr>                                Be Careful During Your Journey</vt:lpstr>
      <vt:lpstr>PowerPoint Presentation</vt:lpstr>
      <vt:lpstr>PowerPoint Presentation</vt:lpstr>
      <vt:lpstr>Localocal controlontrol  fundingunding Formulaormula</vt:lpstr>
      <vt:lpstr>New Data Points</vt:lpstr>
      <vt:lpstr>PowerPoint Presentation</vt:lpstr>
      <vt:lpstr>                                          WORK FORCE REALITY</vt:lpstr>
      <vt:lpstr>CPanCaree Indicator)</vt:lpstr>
      <vt:lpstr>PowerPoint Presentation</vt:lpstr>
      <vt:lpstr>PowerPoint Presentation</vt:lpstr>
      <vt:lpstr>                  CLOSING REMARKS</vt:lpstr>
      <vt:lpstr>      MUTLIPLE HANDOUTS FOR ALL ATTENDEES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High Schools to Integrate the ASVAB CEP into College and Career Readiness</dc:title>
  <dc:creator>Gilbert Compton</dc:creator>
  <cp:lastModifiedBy>Cherrie Cunningham</cp:lastModifiedBy>
  <cp:revision>95</cp:revision>
  <cp:lastPrinted>2017-01-26T13:57:07Z</cp:lastPrinted>
  <dcterms:modified xsi:type="dcterms:W3CDTF">2018-02-01T18:07:03Z</dcterms:modified>
</cp:coreProperties>
</file>