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oboto"/>
      <p:regular r:id="rId31"/>
      <p:bold r:id="rId32"/>
      <p:italic r:id="rId33"/>
      <p:boldItalic r:id="rId34"/>
    </p:embeddedFont>
    <p:embeddedFont>
      <p:font typeface="Poppins"/>
      <p:regular r:id="rId35"/>
      <p:bold r:id="rId36"/>
      <p:italic r:id="rId37"/>
      <p:boldItalic r:id="rId38"/>
    </p:embeddedFont>
    <p:embeddedFont>
      <p:font typeface="Poppins Light"/>
      <p:regular r:id="rId39"/>
      <p:bold r:id="rId40"/>
      <p:italic r:id="rId41"/>
      <p:boldItalic r:id="rId42"/>
    </p:embeddedFont>
    <p:embeddedFont>
      <p:font typeface="Roboto Condensed"/>
      <p:regular r:id="rId43"/>
      <p:bold r:id="rId44"/>
      <p:italic r:id="rId45"/>
      <p:boldItalic r:id="rId46"/>
    </p:embeddedFont>
    <p:embeddedFont>
      <p:font typeface="Open Sans Light"/>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bold.fntdata"/><Relationship Id="rId42" Type="http://schemas.openxmlformats.org/officeDocument/2006/relationships/font" Target="fonts/PoppinsLight-boldItalic.fntdata"/><Relationship Id="rId41" Type="http://schemas.openxmlformats.org/officeDocument/2006/relationships/font" Target="fonts/PoppinsLight-italic.fntdata"/><Relationship Id="rId44" Type="http://schemas.openxmlformats.org/officeDocument/2006/relationships/font" Target="fonts/RobotoCondensed-bold.fntdata"/><Relationship Id="rId43" Type="http://schemas.openxmlformats.org/officeDocument/2006/relationships/font" Target="fonts/RobotoCondensed-regular.fntdata"/><Relationship Id="rId46" Type="http://schemas.openxmlformats.org/officeDocument/2006/relationships/font" Target="fonts/RobotoCondensed-boldItalic.fntdata"/><Relationship Id="rId45" Type="http://schemas.openxmlformats.org/officeDocument/2006/relationships/font" Target="fonts/RobotoCondense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Light-bold.fntdata"/><Relationship Id="rId47" Type="http://schemas.openxmlformats.org/officeDocument/2006/relationships/font" Target="fonts/OpenSansLight-regular.fntdata"/><Relationship Id="rId49" Type="http://schemas.openxmlformats.org/officeDocument/2006/relationships/font" Target="fonts/OpenSansLigh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regular.fntdata"/><Relationship Id="rId30" Type="http://schemas.openxmlformats.org/officeDocument/2006/relationships/slide" Target="slides/slide23.xml"/><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Poppins-regular.fntdata"/><Relationship Id="rId34" Type="http://schemas.openxmlformats.org/officeDocument/2006/relationships/font" Target="fonts/Roboto-boldItalic.fntdata"/><Relationship Id="rId37" Type="http://schemas.openxmlformats.org/officeDocument/2006/relationships/font" Target="fonts/Poppins-italic.fntdata"/><Relationship Id="rId36" Type="http://schemas.openxmlformats.org/officeDocument/2006/relationships/font" Target="fonts/Poppins-bold.fntdata"/><Relationship Id="rId39" Type="http://schemas.openxmlformats.org/officeDocument/2006/relationships/font" Target="fonts/PoppinsLight-regular.fntdata"/><Relationship Id="rId38" Type="http://schemas.openxmlformats.org/officeDocument/2006/relationships/font" Target="fonts/Poppi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font" Target="fonts/OpenSans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12b06389d_2_2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12b06389d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6522d3f8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522d3f8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522d3f8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522d3f8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6f7d838317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6f7d83831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6f7d838317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6f7d838317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6f7d838317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6f7d838317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6f7d83831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6f7d83831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6f7d83831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6f7d83831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6522d3f8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522d3f8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6112510521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112510521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6522d3f8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6522d3f8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11251052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11251052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6112510521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112510521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648443dc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648443dc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611251052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6112510521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611251052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611251052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f831968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f831968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1125105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1125105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f7d8383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6f7d8383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6f7d8383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6f7d8383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minutes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f7d83831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f7d83831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11cab8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11cab8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6112510521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6112510521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Image">
  <p:cSld name="Small Image">
    <p:spTree>
      <p:nvGrpSpPr>
        <p:cNvPr id="60" name="Shape 60"/>
        <p:cNvGrpSpPr/>
        <p:nvPr/>
      </p:nvGrpSpPr>
      <p:grpSpPr>
        <a:xfrm>
          <a:off x="0" y="0"/>
          <a:ext cx="0" cy="0"/>
          <a:chOff x="0" y="0"/>
          <a:chExt cx="0" cy="0"/>
        </a:xfrm>
      </p:grpSpPr>
      <p:sp>
        <p:nvSpPr>
          <p:cNvPr id="61" name="Google Shape;61;p15"/>
          <p:cNvSpPr/>
          <p:nvPr/>
        </p:nvSpPr>
        <p:spPr>
          <a:xfrm>
            <a:off x="6124321" y="1647927"/>
            <a:ext cx="1902900" cy="2531400"/>
          </a:xfrm>
          <a:prstGeom prst="rect">
            <a:avLst/>
          </a:prstGeom>
          <a:solidFill>
            <a:srgbClr val="F5F5F5"/>
          </a:solidFill>
          <a:ln>
            <a:noFill/>
          </a:ln>
          <a:effectLst>
            <a:outerShdw blurRad="609600" sx="96000" rotWithShape="0" algn="ctr" dir="5400000" dist="50800" sy="96000">
              <a:srgbClr val="000000">
                <a:alpha val="58819"/>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 name="Google Shape;62;p15"/>
          <p:cNvSpPr/>
          <p:nvPr/>
        </p:nvSpPr>
        <p:spPr>
          <a:xfrm>
            <a:off x="6008438" y="1170068"/>
            <a:ext cx="2134800" cy="2839800"/>
          </a:xfrm>
          <a:prstGeom prst="rect">
            <a:avLst/>
          </a:prstGeom>
          <a:solidFill>
            <a:srgbClr val="D8D8D8"/>
          </a:solidFill>
          <a:ln>
            <a:noFill/>
          </a:ln>
          <a:effectLst>
            <a:outerShdw blurRad="1270000" sx="65000" rotWithShape="0" algn="t" dir="5400000" dist="1422400" sy="65000">
              <a:srgbClr val="000000">
                <a:alpha val="98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3" name="Google Shape;63;p15"/>
          <p:cNvSpPr/>
          <p:nvPr>
            <p:ph idx="2" type="pic"/>
          </p:nvPr>
        </p:nvSpPr>
        <p:spPr>
          <a:xfrm>
            <a:off x="5895975" y="777653"/>
            <a:ext cx="2342100" cy="3003000"/>
          </a:xfrm>
          <a:prstGeom prst="rect">
            <a:avLst/>
          </a:prstGeom>
          <a:solidFill>
            <a:srgbClr val="F2F2F2">
              <a:alpha val="76860"/>
            </a:srgbClr>
          </a:solid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A5A5A5"/>
              </a:buClr>
              <a:buSzPts val="1200"/>
              <a:buFont typeface="Arial"/>
              <a:buNone/>
              <a:defRPr b="0" i="0" sz="1200" u="none" cap="none" strike="noStrike">
                <a:solidFill>
                  <a:srgbClr val="A5A5A5"/>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15"/>
          <p:cNvSpPr/>
          <p:nvPr/>
        </p:nvSpPr>
        <p:spPr>
          <a:xfrm>
            <a:off x="120316" y="0"/>
            <a:ext cx="108300" cy="5143500"/>
          </a:xfrm>
          <a:prstGeom prst="rect">
            <a:avLst/>
          </a:prstGeom>
          <a:solidFill>
            <a:srgbClr val="3C4652"/>
          </a:solidFill>
          <a:ln cap="flat" cmpd="sng" w="12700">
            <a:solidFill>
              <a:srgbClr val="42719B"/>
            </a:solidFill>
            <a:prstDash val="solid"/>
            <a:miter lim="800000"/>
            <a:headEnd len="sm" w="sm" type="none"/>
            <a:tailEnd len="sm" w="sm" type="none"/>
          </a:ln>
          <a:effectLst>
            <a:outerShdw blurRad="50800" rotWithShape="0" algn="ctr" dir="5400000" dist="50800">
              <a:srgbClr val="3C465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5" name="Google Shape;65;p15"/>
          <p:cNvSpPr/>
          <p:nvPr/>
        </p:nvSpPr>
        <p:spPr>
          <a:xfrm>
            <a:off x="0" y="0"/>
            <a:ext cx="108300" cy="5143500"/>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par>
                                <p:cTn fill="hold" nodeType="withEffect" presetClass="entr" presetID="10" presetSubtype="0">
                                  <p:stCondLst>
                                    <p:cond delay="125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Top">
  <p:cSld name="Logo Top">
    <p:spTree>
      <p:nvGrpSpPr>
        <p:cNvPr id="66" name="Shape 66"/>
        <p:cNvGrpSpPr/>
        <p:nvPr/>
      </p:nvGrpSpPr>
      <p:grpSpPr>
        <a:xfrm>
          <a:off x="0" y="0"/>
          <a:ext cx="0" cy="0"/>
          <a:chOff x="0" y="0"/>
          <a:chExt cx="0" cy="0"/>
        </a:xfrm>
      </p:grpSpPr>
      <p:sp>
        <p:nvSpPr>
          <p:cNvPr id="67" name="Google Shape;67;p16"/>
          <p:cNvSpPr/>
          <p:nvPr/>
        </p:nvSpPr>
        <p:spPr>
          <a:xfrm rot="10800000">
            <a:off x="0" y="4902710"/>
            <a:ext cx="9144000" cy="168600"/>
          </a:xfrm>
          <a:prstGeom prst="rect">
            <a:avLst/>
          </a:prstGeom>
          <a:solidFill>
            <a:srgbClr val="3C4652"/>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 name="Google Shape;68;p16"/>
          <p:cNvSpPr/>
          <p:nvPr/>
        </p:nvSpPr>
        <p:spPr>
          <a:xfrm>
            <a:off x="0" y="4987089"/>
            <a:ext cx="9144000" cy="168600"/>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9" name="Google Shape;69;p16"/>
          <p:cNvPicPr preferRelativeResize="0"/>
          <p:nvPr/>
        </p:nvPicPr>
        <p:blipFill rotWithShape="1">
          <a:blip r:embed="rId2">
            <a:alphaModFix/>
          </a:blip>
          <a:srcRect b="0" l="0" r="0" t="0"/>
          <a:stretch/>
        </p:blipFill>
        <p:spPr>
          <a:xfrm>
            <a:off x="7594934" y="192506"/>
            <a:ext cx="1227220" cy="12272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Bottom">
  <p:cSld name="Logo Bottom">
    <p:spTree>
      <p:nvGrpSpPr>
        <p:cNvPr id="70" name="Shape 70"/>
        <p:cNvGrpSpPr/>
        <p:nvPr/>
      </p:nvGrpSpPr>
      <p:grpSpPr>
        <a:xfrm>
          <a:off x="0" y="0"/>
          <a:ext cx="0" cy="0"/>
          <a:chOff x="0" y="0"/>
          <a:chExt cx="0" cy="0"/>
        </a:xfrm>
      </p:grpSpPr>
      <p:sp>
        <p:nvSpPr>
          <p:cNvPr id="71" name="Google Shape;71;p17"/>
          <p:cNvSpPr/>
          <p:nvPr/>
        </p:nvSpPr>
        <p:spPr>
          <a:xfrm>
            <a:off x="0" y="72190"/>
            <a:ext cx="9144000" cy="168600"/>
          </a:xfrm>
          <a:prstGeom prst="rect">
            <a:avLst/>
          </a:prstGeom>
          <a:solidFill>
            <a:srgbClr val="3C4652"/>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2" name="Google Shape;72;p17"/>
          <p:cNvSpPr/>
          <p:nvPr/>
        </p:nvSpPr>
        <p:spPr>
          <a:xfrm>
            <a:off x="0" y="0"/>
            <a:ext cx="9144000" cy="168600"/>
          </a:xfrm>
          <a:prstGeom prst="rect">
            <a:avLst/>
          </a:prstGeom>
          <a:solidFill>
            <a:srgbClr val="257AC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3" name="Google Shape;73;p17"/>
          <p:cNvPicPr preferRelativeResize="0"/>
          <p:nvPr/>
        </p:nvPicPr>
        <p:blipFill rotWithShape="1">
          <a:blip r:embed="rId2">
            <a:alphaModFix/>
          </a:blip>
          <a:srcRect b="0" l="0" r="0" t="0"/>
          <a:stretch/>
        </p:blipFill>
        <p:spPr>
          <a:xfrm>
            <a:off x="7727282" y="3765884"/>
            <a:ext cx="1227220" cy="122722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atermarked">
  <p:cSld name="Watermarked">
    <p:spTree>
      <p:nvGrpSpPr>
        <p:cNvPr id="74" name="Shape 74"/>
        <p:cNvGrpSpPr/>
        <p:nvPr/>
      </p:nvGrpSpPr>
      <p:grpSpPr>
        <a:xfrm>
          <a:off x="0" y="0"/>
          <a:ext cx="0" cy="0"/>
          <a:chOff x="0" y="0"/>
          <a:chExt cx="0" cy="0"/>
        </a:xfrm>
      </p:grpSpPr>
      <p:sp>
        <p:nvSpPr>
          <p:cNvPr id="75" name="Google Shape;75;p18"/>
          <p:cNvSpPr/>
          <p:nvPr/>
        </p:nvSpPr>
        <p:spPr>
          <a:xfrm>
            <a:off x="4828032" y="1170432"/>
            <a:ext cx="5036700" cy="4410300"/>
          </a:xfrm>
          <a:prstGeom prst="rect">
            <a:avLst/>
          </a:prstGeom>
          <a:blipFill rotWithShape="1">
            <a:blip r:embed="rId2">
              <a:alphaModFix amt="2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6" name="Shape 76"/>
        <p:cNvGrpSpPr/>
        <p:nvPr/>
      </p:nvGrpSpPr>
      <p:grpSpPr>
        <a:xfrm>
          <a:off x="0" y="0"/>
          <a:ext cx="0" cy="0"/>
          <a:chOff x="0" y="0"/>
          <a:chExt cx="0" cy="0"/>
        </a:xfrm>
      </p:grpSpPr>
      <p:sp>
        <p:nvSpPr>
          <p:cNvPr id="77" name="Google Shape;77;p1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2" name="Shape 82"/>
        <p:cNvGrpSpPr/>
        <p:nvPr/>
      </p:nvGrpSpPr>
      <p:grpSpPr>
        <a:xfrm>
          <a:off x="0" y="0"/>
          <a:ext cx="0" cy="0"/>
          <a:chOff x="0" y="0"/>
          <a:chExt cx="0" cy="0"/>
        </a:xfrm>
      </p:grpSpPr>
      <p:sp>
        <p:nvSpPr>
          <p:cNvPr id="83" name="Google Shape;83;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 name="Google Shape;84;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8" name="Shape 88"/>
        <p:cNvGrpSpPr/>
        <p:nvPr/>
      </p:nvGrpSpPr>
      <p:grpSpPr>
        <a:xfrm>
          <a:off x="0" y="0"/>
          <a:ext cx="0" cy="0"/>
          <a:chOff x="0" y="0"/>
          <a:chExt cx="0" cy="0"/>
        </a:xfrm>
      </p:grpSpPr>
      <p:sp>
        <p:nvSpPr>
          <p:cNvPr id="89" name="Google Shape;89;p2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1" name="Google Shape;9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4" name="Shape 94"/>
        <p:cNvGrpSpPr/>
        <p:nvPr/>
      </p:nvGrpSpPr>
      <p:grpSpPr>
        <a:xfrm>
          <a:off x="0" y="0"/>
          <a:ext cx="0" cy="0"/>
          <a:chOff x="0" y="0"/>
          <a:chExt cx="0" cy="0"/>
        </a:xfrm>
      </p:grpSpPr>
      <p:sp>
        <p:nvSpPr>
          <p:cNvPr id="95" name="Google Shape;95;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2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1" name="Shape 101"/>
        <p:cNvGrpSpPr/>
        <p:nvPr/>
      </p:nvGrpSpPr>
      <p:grpSpPr>
        <a:xfrm>
          <a:off x="0" y="0"/>
          <a:ext cx="0" cy="0"/>
          <a:chOff x="0" y="0"/>
          <a:chExt cx="0" cy="0"/>
        </a:xfrm>
      </p:grpSpPr>
      <p:sp>
        <p:nvSpPr>
          <p:cNvPr id="102" name="Google Shape;102;p2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4" name="Google Shape;104;p23"/>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2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8" name="Google Shape;118;p2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6"/>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5" name="Google Shape;125;p2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6" name="Google Shape;126;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9" name="Shape 129"/>
        <p:cNvGrpSpPr/>
        <p:nvPr/>
      </p:nvGrpSpPr>
      <p:grpSpPr>
        <a:xfrm>
          <a:off x="0" y="0"/>
          <a:ext cx="0" cy="0"/>
          <a:chOff x="0" y="0"/>
          <a:chExt cx="0" cy="0"/>
        </a:xfrm>
      </p:grpSpPr>
      <p:sp>
        <p:nvSpPr>
          <p:cNvPr id="130" name="Google Shape;130;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30"/>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30"/>
          <p:cNvGrpSpPr/>
          <p:nvPr/>
        </p:nvGrpSpPr>
        <p:grpSpPr>
          <a:xfrm>
            <a:off x="501210" y="175873"/>
            <a:ext cx="2451351" cy="2451351"/>
            <a:chOff x="6680825" y="2549350"/>
            <a:chExt cx="1539600" cy="1539600"/>
          </a:xfrm>
        </p:grpSpPr>
        <p:sp>
          <p:nvSpPr>
            <p:cNvPr id="148" name="Google Shape;148;p30"/>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0"/>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0"/>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0"/>
          <p:cNvGrpSpPr/>
          <p:nvPr/>
        </p:nvGrpSpPr>
        <p:grpSpPr>
          <a:xfrm>
            <a:off x="6427669" y="2502633"/>
            <a:ext cx="2324700" cy="2324700"/>
            <a:chOff x="-474900" y="321200"/>
            <a:chExt cx="2324700" cy="2324700"/>
          </a:xfrm>
        </p:grpSpPr>
        <p:sp>
          <p:nvSpPr>
            <p:cNvPr id="152" name="Google Shape;152;p30"/>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0"/>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0"/>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30"/>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000000"/>
        </a:solidFill>
      </p:bgPr>
    </p:bg>
    <p:spTree>
      <p:nvGrpSpPr>
        <p:cNvPr id="157" name="Shape 157"/>
        <p:cNvGrpSpPr/>
        <p:nvPr/>
      </p:nvGrpSpPr>
      <p:grpSpPr>
        <a:xfrm>
          <a:off x="0" y="0"/>
          <a:ext cx="0" cy="0"/>
          <a:chOff x="0" y="0"/>
          <a:chExt cx="0" cy="0"/>
        </a:xfrm>
      </p:grpSpPr>
      <p:sp>
        <p:nvSpPr>
          <p:cNvPr id="158" name="Google Shape;158;p31"/>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31"/>
          <p:cNvGrpSpPr/>
          <p:nvPr/>
        </p:nvGrpSpPr>
        <p:grpSpPr>
          <a:xfrm>
            <a:off x="6427669" y="2502633"/>
            <a:ext cx="2324700" cy="2324700"/>
            <a:chOff x="-474900" y="321200"/>
            <a:chExt cx="2324700" cy="2324700"/>
          </a:xfrm>
        </p:grpSpPr>
        <p:sp>
          <p:nvSpPr>
            <p:cNvPr id="160" name="Google Shape;160;p31"/>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1"/>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1"/>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31"/>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165" name="Google Shape;165;p31"/>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166" name="Google Shape;166;p31"/>
          <p:cNvGrpSpPr/>
          <p:nvPr/>
        </p:nvGrpSpPr>
        <p:grpSpPr>
          <a:xfrm>
            <a:off x="764825" y="439375"/>
            <a:ext cx="1924500" cy="1924500"/>
            <a:chOff x="6680825" y="2549350"/>
            <a:chExt cx="1539600" cy="1539600"/>
          </a:xfrm>
        </p:grpSpPr>
        <p:sp>
          <p:nvSpPr>
            <p:cNvPr id="167" name="Google Shape;167;p31"/>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1"/>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1"/>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70" name="Shape 170"/>
        <p:cNvGrpSpPr/>
        <p:nvPr/>
      </p:nvGrpSpPr>
      <p:grpSpPr>
        <a:xfrm>
          <a:off x="0" y="0"/>
          <a:ext cx="0" cy="0"/>
          <a:chOff x="0" y="0"/>
          <a:chExt cx="0" cy="0"/>
        </a:xfrm>
      </p:grpSpPr>
      <p:grpSp>
        <p:nvGrpSpPr>
          <p:cNvPr id="171" name="Google Shape;171;p32"/>
          <p:cNvGrpSpPr/>
          <p:nvPr/>
        </p:nvGrpSpPr>
        <p:grpSpPr>
          <a:xfrm>
            <a:off x="818844" y="502333"/>
            <a:ext cx="2324700" cy="2324700"/>
            <a:chOff x="-474900" y="321200"/>
            <a:chExt cx="2324700" cy="2324700"/>
          </a:xfrm>
        </p:grpSpPr>
        <p:sp>
          <p:nvSpPr>
            <p:cNvPr id="172" name="Google Shape;172;p3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3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2"/>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rtl="0">
              <a:spcBef>
                <a:spcPts val="0"/>
              </a:spcBef>
              <a:spcAft>
                <a:spcPts val="0"/>
              </a:spcAft>
              <a:buSzPts val="2600"/>
              <a:buFont typeface="Poppins"/>
              <a:buChar char="■"/>
              <a:defRPr b="1" sz="2600">
                <a:latin typeface="Poppins"/>
                <a:ea typeface="Poppins"/>
                <a:cs typeface="Poppins"/>
                <a:sym typeface="Poppins"/>
              </a:defRPr>
            </a:lvl9pPr>
          </a:lstStyle>
          <a:p/>
        </p:txBody>
      </p:sp>
      <p:sp>
        <p:nvSpPr>
          <p:cNvPr id="179" name="Google Shape;179;p32"/>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180" name="Google Shape;180;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81" name="Shape 181"/>
        <p:cNvGrpSpPr/>
        <p:nvPr/>
      </p:nvGrpSpPr>
      <p:grpSpPr>
        <a:xfrm>
          <a:off x="0" y="0"/>
          <a:ext cx="0" cy="0"/>
          <a:chOff x="0" y="0"/>
          <a:chExt cx="0" cy="0"/>
        </a:xfrm>
      </p:grpSpPr>
      <p:sp>
        <p:nvSpPr>
          <p:cNvPr id="182" name="Google Shape;182;p33"/>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33"/>
          <p:cNvGrpSpPr/>
          <p:nvPr/>
        </p:nvGrpSpPr>
        <p:grpSpPr>
          <a:xfrm>
            <a:off x="-442731" y="337284"/>
            <a:ext cx="2324700" cy="2324700"/>
            <a:chOff x="-474900" y="321200"/>
            <a:chExt cx="2324700" cy="2324700"/>
          </a:xfrm>
        </p:grpSpPr>
        <p:sp>
          <p:nvSpPr>
            <p:cNvPr id="184" name="Google Shape;184;p33"/>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3"/>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3"/>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3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3"/>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0" name="Google Shape;190;p33"/>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91" name="Google Shape;191;p3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33"/>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big image">
  <p:cSld name="TITLE_AND_BODY_1">
    <p:spTree>
      <p:nvGrpSpPr>
        <p:cNvPr id="193" name="Shape 193"/>
        <p:cNvGrpSpPr/>
        <p:nvPr/>
      </p:nvGrpSpPr>
      <p:grpSpPr>
        <a:xfrm>
          <a:off x="0" y="0"/>
          <a:ext cx="0" cy="0"/>
          <a:chOff x="0" y="0"/>
          <a:chExt cx="0" cy="0"/>
        </a:xfrm>
      </p:grpSpPr>
      <p:sp>
        <p:nvSpPr>
          <p:cNvPr id="194" name="Google Shape;194;p34"/>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4"/>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34"/>
          <p:cNvGrpSpPr/>
          <p:nvPr/>
        </p:nvGrpSpPr>
        <p:grpSpPr>
          <a:xfrm>
            <a:off x="-442731" y="337284"/>
            <a:ext cx="2324700" cy="2324700"/>
            <a:chOff x="-474900" y="321200"/>
            <a:chExt cx="2324700" cy="2324700"/>
          </a:xfrm>
        </p:grpSpPr>
        <p:sp>
          <p:nvSpPr>
            <p:cNvPr id="197" name="Google Shape;197;p3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3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4"/>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3" name="Google Shape;203;p34"/>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204" name="Google Shape;204;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05" name="Shape 205"/>
        <p:cNvGrpSpPr/>
        <p:nvPr/>
      </p:nvGrpSpPr>
      <p:grpSpPr>
        <a:xfrm>
          <a:off x="0" y="0"/>
          <a:ext cx="0" cy="0"/>
          <a:chOff x="0" y="0"/>
          <a:chExt cx="0" cy="0"/>
        </a:xfrm>
      </p:grpSpPr>
      <p:grpSp>
        <p:nvGrpSpPr>
          <p:cNvPr id="206" name="Google Shape;206;p35"/>
          <p:cNvGrpSpPr/>
          <p:nvPr/>
        </p:nvGrpSpPr>
        <p:grpSpPr>
          <a:xfrm>
            <a:off x="-442731" y="337284"/>
            <a:ext cx="2324700" cy="2324700"/>
            <a:chOff x="-474900" y="321200"/>
            <a:chExt cx="2324700" cy="2324700"/>
          </a:xfrm>
        </p:grpSpPr>
        <p:sp>
          <p:nvSpPr>
            <p:cNvPr id="207" name="Google Shape;207;p3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3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3" name="Google Shape;213;p35"/>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14" name="Google Shape;214;p35"/>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15" name="Google Shape;215;p3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16" name="Google Shape;216;p3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18" name="Shape 218"/>
        <p:cNvGrpSpPr/>
        <p:nvPr/>
      </p:nvGrpSpPr>
      <p:grpSpPr>
        <a:xfrm>
          <a:off x="0" y="0"/>
          <a:ext cx="0" cy="0"/>
          <a:chOff x="0" y="0"/>
          <a:chExt cx="0" cy="0"/>
        </a:xfrm>
      </p:grpSpPr>
      <p:grpSp>
        <p:nvGrpSpPr>
          <p:cNvPr id="219" name="Google Shape;219;p36"/>
          <p:cNvGrpSpPr/>
          <p:nvPr/>
        </p:nvGrpSpPr>
        <p:grpSpPr>
          <a:xfrm>
            <a:off x="-442731" y="337284"/>
            <a:ext cx="2324700" cy="2324700"/>
            <a:chOff x="-474900" y="321200"/>
            <a:chExt cx="2324700" cy="2324700"/>
          </a:xfrm>
        </p:grpSpPr>
        <p:sp>
          <p:nvSpPr>
            <p:cNvPr id="220" name="Google Shape;220;p3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3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6"/>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6" name="Google Shape;226;p36"/>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227" name="Google Shape;227;p36"/>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228" name="Google Shape;228;p36"/>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229" name="Google Shape;229;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30" name="Google Shape;230;p36"/>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2" name="Shape 232"/>
        <p:cNvGrpSpPr/>
        <p:nvPr/>
      </p:nvGrpSpPr>
      <p:grpSpPr>
        <a:xfrm>
          <a:off x="0" y="0"/>
          <a:ext cx="0" cy="0"/>
          <a:chOff x="0" y="0"/>
          <a:chExt cx="0" cy="0"/>
        </a:xfrm>
      </p:grpSpPr>
      <p:grpSp>
        <p:nvGrpSpPr>
          <p:cNvPr id="233" name="Google Shape;233;p37"/>
          <p:cNvGrpSpPr/>
          <p:nvPr/>
        </p:nvGrpSpPr>
        <p:grpSpPr>
          <a:xfrm>
            <a:off x="-442731" y="337284"/>
            <a:ext cx="2324700" cy="2324700"/>
            <a:chOff x="-474900" y="321200"/>
            <a:chExt cx="2324700" cy="2324700"/>
          </a:xfrm>
        </p:grpSpPr>
        <p:sp>
          <p:nvSpPr>
            <p:cNvPr id="234" name="Google Shape;234;p3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3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0" name="Google Shape;240;p3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41" name="Shape 241"/>
        <p:cNvGrpSpPr/>
        <p:nvPr/>
      </p:nvGrpSpPr>
      <p:grpSpPr>
        <a:xfrm>
          <a:off x="0" y="0"/>
          <a:ext cx="0" cy="0"/>
          <a:chOff x="0" y="0"/>
          <a:chExt cx="0" cy="0"/>
        </a:xfrm>
      </p:grpSpPr>
      <p:grpSp>
        <p:nvGrpSpPr>
          <p:cNvPr id="242" name="Google Shape;242;p38"/>
          <p:cNvGrpSpPr/>
          <p:nvPr/>
        </p:nvGrpSpPr>
        <p:grpSpPr>
          <a:xfrm>
            <a:off x="308378" y="3811995"/>
            <a:ext cx="1844185" cy="1844185"/>
            <a:chOff x="-474900" y="321200"/>
            <a:chExt cx="2324700" cy="2324700"/>
          </a:xfrm>
        </p:grpSpPr>
        <p:sp>
          <p:nvSpPr>
            <p:cNvPr id="243" name="Google Shape;243;p3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3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SzPts val="1400"/>
              <a:buNone/>
              <a:defRPr sz="1400"/>
            </a:lvl1pPr>
          </a:lstStyle>
          <a:p/>
        </p:txBody>
      </p:sp>
      <p:sp>
        <p:nvSpPr>
          <p:cNvPr id="249" name="Google Shape;249;p3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A" type="blank">
  <p:cSld name="BLANK">
    <p:spTree>
      <p:nvGrpSpPr>
        <p:cNvPr id="250" name="Shape 250"/>
        <p:cNvGrpSpPr/>
        <p:nvPr/>
      </p:nvGrpSpPr>
      <p:grpSpPr>
        <a:xfrm>
          <a:off x="0" y="0"/>
          <a:ext cx="0" cy="0"/>
          <a:chOff x="0" y="0"/>
          <a:chExt cx="0" cy="0"/>
        </a:xfrm>
      </p:grpSpPr>
      <p:sp>
        <p:nvSpPr>
          <p:cNvPr id="251" name="Google Shape;251;p39"/>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9"/>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9"/>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9"/>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B">
  <p:cSld name="BLANK_2">
    <p:spTree>
      <p:nvGrpSpPr>
        <p:cNvPr id="257" name="Shape 257"/>
        <p:cNvGrpSpPr/>
        <p:nvPr/>
      </p:nvGrpSpPr>
      <p:grpSpPr>
        <a:xfrm>
          <a:off x="0" y="0"/>
          <a:ext cx="0" cy="0"/>
          <a:chOff x="0" y="0"/>
          <a:chExt cx="0" cy="0"/>
        </a:xfrm>
      </p:grpSpPr>
      <p:sp>
        <p:nvSpPr>
          <p:cNvPr id="258" name="Google Shape;258;p4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60" name="Google Shape;260;p40"/>
          <p:cNvGrpSpPr/>
          <p:nvPr/>
        </p:nvGrpSpPr>
        <p:grpSpPr>
          <a:xfrm>
            <a:off x="818844" y="502333"/>
            <a:ext cx="2324700" cy="2324700"/>
            <a:chOff x="-474900" y="321200"/>
            <a:chExt cx="2324700" cy="2324700"/>
          </a:xfrm>
        </p:grpSpPr>
        <p:sp>
          <p:nvSpPr>
            <p:cNvPr id="261" name="Google Shape;261;p4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40"/>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000000"/>
        </a:solidFill>
      </p:bgPr>
    </p:bg>
    <p:spTree>
      <p:nvGrpSpPr>
        <p:cNvPr id="266" name="Shape 266"/>
        <p:cNvGrpSpPr/>
        <p:nvPr/>
      </p:nvGrpSpPr>
      <p:grpSpPr>
        <a:xfrm>
          <a:off x="0" y="0"/>
          <a:ext cx="0" cy="0"/>
          <a:chOff x="0" y="0"/>
          <a:chExt cx="0" cy="0"/>
        </a:xfrm>
      </p:grpSpPr>
      <p:sp>
        <p:nvSpPr>
          <p:cNvPr id="267" name="Google Shape;267;p41"/>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1"/>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1"/>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1"/>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theme" Target="../theme/theme1.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141" name="Shape 141"/>
        <p:cNvGrpSpPr/>
        <p:nvPr/>
      </p:nvGrpSpPr>
      <p:grpSpPr>
        <a:xfrm>
          <a:off x="0" y="0"/>
          <a:ext cx="0" cy="0"/>
          <a:chOff x="0" y="0"/>
          <a:chExt cx="0" cy="0"/>
        </a:xfrm>
      </p:grpSpPr>
      <p:sp>
        <p:nvSpPr>
          <p:cNvPr id="142" name="Google Shape;142;p29"/>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rtl="0" algn="ctr">
              <a:buNone/>
              <a:defRPr b="1" sz="1000">
                <a:solidFill>
                  <a:srgbClr val="FFFFFF"/>
                </a:solidFill>
                <a:latin typeface="Poppins"/>
                <a:ea typeface="Poppins"/>
                <a:cs typeface="Poppins"/>
                <a:sym typeface="Poppins"/>
              </a:defRPr>
            </a:lvl1pPr>
            <a:lvl2pPr lvl="1" rtl="0" algn="ctr">
              <a:buNone/>
              <a:defRPr b="1" sz="1000">
                <a:solidFill>
                  <a:srgbClr val="FFFFFF"/>
                </a:solidFill>
                <a:latin typeface="Poppins"/>
                <a:ea typeface="Poppins"/>
                <a:cs typeface="Poppins"/>
                <a:sym typeface="Poppins"/>
              </a:defRPr>
            </a:lvl2pPr>
            <a:lvl3pPr lvl="2" rtl="0" algn="ctr">
              <a:buNone/>
              <a:defRPr b="1" sz="1000">
                <a:solidFill>
                  <a:srgbClr val="FFFFFF"/>
                </a:solidFill>
                <a:latin typeface="Poppins"/>
                <a:ea typeface="Poppins"/>
                <a:cs typeface="Poppins"/>
                <a:sym typeface="Poppins"/>
              </a:defRPr>
            </a:lvl3pPr>
            <a:lvl4pPr lvl="3" rtl="0" algn="ctr">
              <a:buNone/>
              <a:defRPr b="1" sz="1000">
                <a:solidFill>
                  <a:srgbClr val="FFFFFF"/>
                </a:solidFill>
                <a:latin typeface="Poppins"/>
                <a:ea typeface="Poppins"/>
                <a:cs typeface="Poppins"/>
                <a:sym typeface="Poppins"/>
              </a:defRPr>
            </a:lvl4pPr>
            <a:lvl5pPr lvl="4" rtl="0" algn="ctr">
              <a:buNone/>
              <a:defRPr b="1" sz="1000">
                <a:solidFill>
                  <a:srgbClr val="FFFFFF"/>
                </a:solidFill>
                <a:latin typeface="Poppins"/>
                <a:ea typeface="Poppins"/>
                <a:cs typeface="Poppins"/>
                <a:sym typeface="Poppins"/>
              </a:defRPr>
            </a:lvl5pPr>
            <a:lvl6pPr lvl="5" rtl="0" algn="ctr">
              <a:buNone/>
              <a:defRPr b="1" sz="1000">
                <a:solidFill>
                  <a:srgbClr val="FFFFFF"/>
                </a:solidFill>
                <a:latin typeface="Poppins"/>
                <a:ea typeface="Poppins"/>
                <a:cs typeface="Poppins"/>
                <a:sym typeface="Poppins"/>
              </a:defRPr>
            </a:lvl6pPr>
            <a:lvl7pPr lvl="6" rtl="0" algn="ctr">
              <a:buNone/>
              <a:defRPr b="1" sz="1000">
                <a:solidFill>
                  <a:srgbClr val="FFFFFF"/>
                </a:solidFill>
                <a:latin typeface="Poppins"/>
                <a:ea typeface="Poppins"/>
                <a:cs typeface="Poppins"/>
                <a:sym typeface="Poppins"/>
              </a:defRPr>
            </a:lvl7pPr>
            <a:lvl8pPr lvl="7" rtl="0" algn="ctr">
              <a:buNone/>
              <a:defRPr b="1" sz="1000">
                <a:solidFill>
                  <a:srgbClr val="FFFFFF"/>
                </a:solidFill>
                <a:latin typeface="Poppins"/>
                <a:ea typeface="Poppins"/>
                <a:cs typeface="Poppins"/>
                <a:sym typeface="Poppins"/>
              </a:defRPr>
            </a:lvl8pPr>
            <a:lvl9pPr lvl="8" rtl="0"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p29"/>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rt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144" name="Google Shape;144;p29"/>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rtl="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rtl="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hyperlink" Target="https://drive.google.com/open?id=10GCOayJKtvIeSs6de96pTpSWPmzefcJlP8ycn8jBG9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hyperlink" Target="https://www.nassp.org/2018/09/01/master-schedules-translating-values-into-practi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hyperlink" Target="https://drive.google.com/open?id=1HPY6ZUUZtipnIajo9jzGmulfSWUgrNge" TargetMode="External"/><Relationship Id="rId4" Type="http://schemas.openxmlformats.org/officeDocument/2006/relationships/hyperlink" Target="https://drive.google.com/open?id=1ASLyrjNtgyhKnsXOodEsJb4F1R2vBX0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hyperlink" Target="https://docs.google.com/document/d/1fomzdylu6tjgs_eyDsxCpQchU6bcPKaJi67qsdGByA8/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2"/>
          <p:cNvSpPr txBox="1"/>
          <p:nvPr>
            <p:ph type="ctrTitle"/>
          </p:nvPr>
        </p:nvSpPr>
        <p:spPr>
          <a:xfrm>
            <a:off x="1116875" y="1991850"/>
            <a:ext cx="7377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Master Schedule</a:t>
            </a:r>
            <a:endParaRPr/>
          </a:p>
          <a:p>
            <a:pPr indent="0" lvl="0" marL="0" rtl="0" algn="ctr">
              <a:spcBef>
                <a:spcPts val="0"/>
              </a:spcBef>
              <a:spcAft>
                <a:spcPts val="0"/>
              </a:spcAft>
              <a:buNone/>
            </a:pPr>
            <a:r>
              <a:rPr lang="en"/>
              <a:t>2019 - 2020</a:t>
            </a:r>
            <a:endParaRPr/>
          </a:p>
        </p:txBody>
      </p:sp>
      <p:grpSp>
        <p:nvGrpSpPr>
          <p:cNvPr id="278" name="Google Shape;278;p42"/>
          <p:cNvGrpSpPr/>
          <p:nvPr/>
        </p:nvGrpSpPr>
        <p:grpSpPr>
          <a:xfrm>
            <a:off x="1311079" y="985525"/>
            <a:ext cx="832106" cy="832102"/>
            <a:chOff x="1923675" y="1633650"/>
            <a:chExt cx="436000" cy="435975"/>
          </a:xfrm>
        </p:grpSpPr>
        <p:sp>
          <p:nvSpPr>
            <p:cNvPr id="279" name="Google Shape;279;p42"/>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2"/>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2"/>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5" name="Google Shape;285;p42"/>
          <p:cNvPicPr preferRelativeResize="0"/>
          <p:nvPr/>
        </p:nvPicPr>
        <p:blipFill>
          <a:blip r:embed="rId3">
            <a:alphaModFix/>
          </a:blip>
          <a:stretch>
            <a:fillRect/>
          </a:stretch>
        </p:blipFill>
        <p:spPr>
          <a:xfrm>
            <a:off x="8010400" y="96075"/>
            <a:ext cx="1050823" cy="1469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1"/>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After Action Review </a:t>
            </a:r>
            <a:endParaRPr/>
          </a:p>
        </p:txBody>
      </p:sp>
      <p:sp>
        <p:nvSpPr>
          <p:cNvPr id="338" name="Google Shape;338;p51"/>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39" name="Google Shape;339;p51"/>
          <p:cNvPicPr preferRelativeResize="0"/>
          <p:nvPr/>
        </p:nvPicPr>
        <p:blipFill>
          <a:blip r:embed="rId3">
            <a:alphaModFix/>
          </a:blip>
          <a:stretch>
            <a:fillRect/>
          </a:stretch>
        </p:blipFill>
        <p:spPr>
          <a:xfrm>
            <a:off x="0" y="2035971"/>
            <a:ext cx="9143999" cy="299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2"/>
          <p:cNvSpPr txBox="1"/>
          <p:nvPr>
            <p:ph type="title"/>
          </p:nvPr>
        </p:nvSpPr>
        <p:spPr>
          <a:xfrm>
            <a:off x="457200" y="1166125"/>
            <a:ext cx="7365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reality: Students </a:t>
            </a:r>
            <a:endParaRPr/>
          </a:p>
        </p:txBody>
      </p:sp>
      <p:sp>
        <p:nvSpPr>
          <p:cNvPr id="345" name="Google Shape;345;p52"/>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46" name="Google Shape;346;p52"/>
          <p:cNvPicPr preferRelativeResize="0"/>
          <p:nvPr/>
        </p:nvPicPr>
        <p:blipFill rotWithShape="1">
          <a:blip r:embed="rId3">
            <a:alphaModFix/>
          </a:blip>
          <a:srcRect b="0" l="0" r="0" t="5767"/>
          <a:stretch/>
        </p:blipFill>
        <p:spPr>
          <a:xfrm>
            <a:off x="0" y="1958050"/>
            <a:ext cx="9144000" cy="3185451"/>
          </a:xfrm>
          <a:prstGeom prst="rect">
            <a:avLst/>
          </a:prstGeom>
          <a:noFill/>
          <a:ln>
            <a:noFill/>
          </a:ln>
        </p:spPr>
      </p:pic>
      <p:pic>
        <p:nvPicPr>
          <p:cNvPr id="347" name="Google Shape;347;p52"/>
          <p:cNvPicPr preferRelativeResize="0"/>
          <p:nvPr/>
        </p:nvPicPr>
        <p:blipFill>
          <a:blip r:embed="rId4">
            <a:alphaModFix/>
          </a:blip>
          <a:stretch>
            <a:fillRect/>
          </a:stretch>
        </p:blipFill>
        <p:spPr>
          <a:xfrm>
            <a:off x="7898250" y="404125"/>
            <a:ext cx="838200" cy="76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457200" y="1166125"/>
            <a:ext cx="64980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reality: Courses</a:t>
            </a:r>
            <a:endParaRPr/>
          </a:p>
        </p:txBody>
      </p:sp>
      <p:sp>
        <p:nvSpPr>
          <p:cNvPr id="353" name="Google Shape;353;p53"/>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54" name="Google Shape;354;p53"/>
          <p:cNvPicPr preferRelativeResize="0"/>
          <p:nvPr/>
        </p:nvPicPr>
        <p:blipFill rotWithShape="1">
          <a:blip r:embed="rId3">
            <a:alphaModFix/>
          </a:blip>
          <a:srcRect b="11979" l="0" r="0" t="0"/>
          <a:stretch/>
        </p:blipFill>
        <p:spPr>
          <a:xfrm>
            <a:off x="0" y="1849224"/>
            <a:ext cx="9144001" cy="3294275"/>
          </a:xfrm>
          <a:prstGeom prst="rect">
            <a:avLst/>
          </a:prstGeom>
          <a:noFill/>
          <a:ln cap="flat" cmpd="sng" w="28575">
            <a:solidFill>
              <a:schemeClr val="dk2"/>
            </a:solidFill>
            <a:prstDash val="dash"/>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4"/>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4"/>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61" name="Google Shape;361;p54"/>
          <p:cNvPicPr preferRelativeResize="0"/>
          <p:nvPr/>
        </p:nvPicPr>
        <p:blipFill>
          <a:blip r:embed="rId3">
            <a:alphaModFix/>
          </a:blip>
          <a:stretch>
            <a:fillRect/>
          </a:stretch>
        </p:blipFill>
        <p:spPr>
          <a:xfrm>
            <a:off x="0" y="1166125"/>
            <a:ext cx="9144001" cy="3094043"/>
          </a:xfrm>
          <a:prstGeom prst="rect">
            <a:avLst/>
          </a:prstGeom>
          <a:noFill/>
          <a:ln>
            <a:noFill/>
          </a:ln>
        </p:spPr>
      </p:pic>
      <p:pic>
        <p:nvPicPr>
          <p:cNvPr id="362" name="Google Shape;362;p54"/>
          <p:cNvPicPr preferRelativeResize="0"/>
          <p:nvPr/>
        </p:nvPicPr>
        <p:blipFill>
          <a:blip r:embed="rId4">
            <a:alphaModFix/>
          </a:blip>
          <a:stretch>
            <a:fillRect/>
          </a:stretch>
        </p:blipFill>
        <p:spPr>
          <a:xfrm>
            <a:off x="7019250" y="152400"/>
            <a:ext cx="838200" cy="76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5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Reality: FTEs </a:t>
            </a:r>
            <a:endParaRPr/>
          </a:p>
        </p:txBody>
      </p:sp>
      <p:sp>
        <p:nvSpPr>
          <p:cNvPr id="368" name="Google Shape;368;p5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69" name="Google Shape;369;p55"/>
          <p:cNvPicPr preferRelativeResize="0"/>
          <p:nvPr/>
        </p:nvPicPr>
        <p:blipFill>
          <a:blip r:embed="rId3">
            <a:alphaModFix/>
          </a:blip>
          <a:stretch>
            <a:fillRect/>
          </a:stretch>
        </p:blipFill>
        <p:spPr>
          <a:xfrm>
            <a:off x="5830025" y="630175"/>
            <a:ext cx="3161575" cy="3883158"/>
          </a:xfrm>
          <a:prstGeom prst="rect">
            <a:avLst/>
          </a:prstGeom>
          <a:noFill/>
          <a:ln>
            <a:noFill/>
          </a:ln>
        </p:spPr>
      </p:pic>
      <p:pic>
        <p:nvPicPr>
          <p:cNvPr id="370" name="Google Shape;370;p55"/>
          <p:cNvPicPr preferRelativeResize="0"/>
          <p:nvPr/>
        </p:nvPicPr>
        <p:blipFill>
          <a:blip r:embed="rId4">
            <a:alphaModFix/>
          </a:blip>
          <a:stretch>
            <a:fillRect/>
          </a:stretch>
        </p:blipFill>
        <p:spPr>
          <a:xfrm>
            <a:off x="152400" y="152400"/>
            <a:ext cx="838200"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6"/>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Understand your formula </a:t>
            </a:r>
            <a:endParaRPr/>
          </a:p>
        </p:txBody>
      </p:sp>
      <p:sp>
        <p:nvSpPr>
          <p:cNvPr id="376" name="Google Shape;376;p56"/>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Projected Enrollment: How is this number determined? Which students are counted?</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Staffing Ratio: What number is that?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Magic Number: What does it mean?</a:t>
            </a:r>
            <a:endParaRPr/>
          </a:p>
        </p:txBody>
      </p:sp>
      <p:pic>
        <p:nvPicPr>
          <p:cNvPr id="377" name="Google Shape;377;p56"/>
          <p:cNvPicPr preferRelativeResize="0"/>
          <p:nvPr/>
        </p:nvPicPr>
        <p:blipFill>
          <a:blip r:embed="rId3">
            <a:alphaModFix/>
          </a:blip>
          <a:stretch>
            <a:fillRect/>
          </a:stretch>
        </p:blipFill>
        <p:spPr>
          <a:xfrm>
            <a:off x="5830025" y="630175"/>
            <a:ext cx="3161575" cy="3883158"/>
          </a:xfrm>
          <a:prstGeom prst="rect">
            <a:avLst/>
          </a:prstGeom>
          <a:noFill/>
          <a:ln>
            <a:noFill/>
          </a:ln>
        </p:spPr>
      </p:pic>
      <p:pic>
        <p:nvPicPr>
          <p:cNvPr id="378" name="Google Shape;378;p56"/>
          <p:cNvPicPr preferRelativeResize="0"/>
          <p:nvPr/>
        </p:nvPicPr>
        <p:blipFill>
          <a:blip r:embed="rId4">
            <a:alphaModFix/>
          </a:blip>
          <a:stretch>
            <a:fillRect/>
          </a:stretch>
        </p:blipFill>
        <p:spPr>
          <a:xfrm>
            <a:off x="152400" y="4254950"/>
            <a:ext cx="83820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 Formulas</a:t>
            </a:r>
            <a:endParaRPr/>
          </a:p>
        </p:txBody>
      </p:sp>
      <p:sp>
        <p:nvSpPr>
          <p:cNvPr id="384" name="Google Shape;384;p57"/>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Add Hemet and Val Verde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457200" y="1166125"/>
            <a:ext cx="73209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2: Analyze </a:t>
            </a:r>
            <a:endParaRPr/>
          </a:p>
        </p:txBody>
      </p:sp>
      <p:sp>
        <p:nvSpPr>
          <p:cNvPr id="390" name="Google Shape;390;p58"/>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9"/>
          <p:cNvSpPr txBox="1"/>
          <p:nvPr>
            <p:ph type="title"/>
          </p:nvPr>
        </p:nvSpPr>
        <p:spPr>
          <a:xfrm>
            <a:off x="457200" y="1166125"/>
            <a:ext cx="82758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2: New Information gathering</a:t>
            </a:r>
            <a:endParaRPr/>
          </a:p>
        </p:txBody>
      </p:sp>
      <p:sp>
        <p:nvSpPr>
          <p:cNvPr id="396" name="Google Shape;396;p59"/>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Gather data on student needs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Explore different schedule options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Gather input from your staff INSERT SAMPLE SURVEY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Facilities Constraints</a:t>
            </a:r>
            <a:endParaRPr sz="1100">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0"/>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Part B: </a:t>
            </a:r>
            <a:endParaRPr/>
          </a:p>
        </p:txBody>
      </p:sp>
      <p:sp>
        <p:nvSpPr>
          <p:cNvPr id="402" name="Google Shape;402;p60"/>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a:t>
            </a:r>
            <a:r>
              <a:rPr lang="en"/>
              <a:t> It</a:t>
            </a:r>
            <a:endParaRPr/>
          </a:p>
          <a:p>
            <a:pPr indent="0" lvl="0" marL="0" rtl="0" algn="ctr">
              <a:spcBef>
                <a:spcPts val="0"/>
              </a:spcBef>
              <a:spcAft>
                <a:spcPts val="0"/>
              </a:spcAft>
              <a:buNone/>
            </a:pPr>
            <a:r>
              <a:rPr lang="en"/>
              <a:t>Communicate 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3"/>
          <p:cNvSpPr txBox="1"/>
          <p:nvPr>
            <p:ph type="ctrTitle"/>
          </p:nvPr>
        </p:nvSpPr>
        <p:spPr>
          <a:xfrm>
            <a:off x="1665150" y="1235925"/>
            <a:ext cx="5824500" cy="262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Master Schedule Process</a:t>
            </a: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61"/>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Build It </a:t>
            </a:r>
            <a:endParaRPr/>
          </a:p>
        </p:txBody>
      </p:sp>
      <p:sp>
        <p:nvSpPr>
          <p:cNvPr id="408" name="Google Shape;408;p61"/>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Collaborative process with Master Schedule Team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Master Schedule Considerations: </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Current/historical Master Schedule structure</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Student Information System structure </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Counseling Calendar for Course Selection</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Course Selection Process, including forms.</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AP/IB/DE/CTE/Athletics/JROTC/Activities student recruitment timelines and processes</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Staffing – FTE numbers and specific credentials</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Teacher experience and assignment preference</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Physical classroom space</a:t>
            </a:r>
            <a:endParaRPr sz="1100">
              <a:latin typeface="Arial"/>
              <a:ea typeface="Arial"/>
              <a:cs typeface="Arial"/>
              <a:sym typeface="Arial"/>
            </a:endParaRPr>
          </a:p>
          <a:p>
            <a:pPr indent="-298450" lvl="0" marL="1371600" rtl="0" algn="l">
              <a:lnSpc>
                <a:spcPct val="80000"/>
              </a:lnSpc>
              <a:spcBef>
                <a:spcPts val="0"/>
              </a:spcBef>
              <a:spcAft>
                <a:spcPts val="0"/>
              </a:spcAft>
              <a:buClr>
                <a:schemeClr val="dk1"/>
              </a:buClr>
              <a:buSzPts val="1100"/>
              <a:buFont typeface="Arial"/>
              <a:buChar char="❏"/>
            </a:pPr>
            <a:r>
              <a:rPr lang="en" sz="1100">
                <a:latin typeface="Arial"/>
                <a:ea typeface="Arial"/>
                <a:cs typeface="Arial"/>
                <a:sym typeface="Arial"/>
              </a:rPr>
              <a:t>Contract Language with respect to class size, transfer,  and assignment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62"/>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Course Request </a:t>
            </a:r>
            <a:endParaRPr/>
          </a:p>
        </p:txBody>
      </p:sp>
      <p:sp>
        <p:nvSpPr>
          <p:cNvPr id="414" name="Google Shape;414;p62"/>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u="sng">
                <a:solidFill>
                  <a:srgbClr val="1155CC"/>
                </a:solidFill>
                <a:highlight>
                  <a:srgbClr val="FFFFFF"/>
                </a:highlight>
                <a:latin typeface="Roboto"/>
                <a:ea typeface="Roboto"/>
                <a:cs typeface="Roboto"/>
                <a:sym typeface="Roboto"/>
                <a:hlinkClick r:id="rId3"/>
              </a:rPr>
              <a:t>Sample Tool </a:t>
            </a:r>
            <a:endParaRPr sz="1000">
              <a:solidFill>
                <a:srgbClr val="07376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073763"/>
                </a:solidFill>
                <a:highlight>
                  <a:srgbClr val="FFFFFF"/>
                </a:highlight>
                <a:latin typeface="Roboto"/>
                <a:ea typeface="Roboto"/>
                <a:cs typeface="Roboto"/>
                <a:sym typeface="Roboto"/>
              </a:rPr>
              <a:t>Teacher/Class Total </a:t>
            </a:r>
            <a:endParaRPr sz="1000">
              <a:solidFill>
                <a:srgbClr val="07376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073763"/>
                </a:solidFill>
                <a:highlight>
                  <a:srgbClr val="FFFFFF"/>
                </a:highlight>
                <a:latin typeface="Roboto"/>
                <a:ea typeface="Roboto"/>
                <a:cs typeface="Roboto"/>
                <a:sym typeface="Roboto"/>
              </a:rPr>
              <a:t>LIST MST CRS TCH MST.SC MST.CN CRS.CO CRS.DC MST.SM MST.SE MST.PD TCH.TE MST.RM MST.TS BY CRS.CO IF CRS.DC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63"/>
          <p:cNvSpPr/>
          <p:nvPr/>
        </p:nvSpPr>
        <p:spPr>
          <a:xfrm>
            <a:off x="540178" y="401711"/>
            <a:ext cx="72300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700">
                <a:solidFill>
                  <a:srgbClr val="262626"/>
                </a:solidFill>
                <a:latin typeface="Roboto Condensed"/>
                <a:ea typeface="Roboto Condensed"/>
                <a:cs typeface="Roboto Condensed"/>
                <a:sym typeface="Roboto Condensed"/>
              </a:rPr>
              <a:t>The importance of the Counseling Calendar</a:t>
            </a:r>
            <a:endParaRPr b="0" i="0" sz="2700" u="none" cap="none" strike="noStrike">
              <a:solidFill>
                <a:srgbClr val="262626"/>
              </a:solidFill>
              <a:latin typeface="Roboto Condensed"/>
              <a:ea typeface="Roboto Condensed"/>
              <a:cs typeface="Roboto Condensed"/>
              <a:sym typeface="Roboto Condensed"/>
            </a:endParaRPr>
          </a:p>
        </p:txBody>
      </p:sp>
      <p:sp>
        <p:nvSpPr>
          <p:cNvPr id="420" name="Google Shape;420;p63"/>
          <p:cNvSpPr/>
          <p:nvPr/>
        </p:nvSpPr>
        <p:spPr>
          <a:xfrm>
            <a:off x="5301281" y="1079194"/>
            <a:ext cx="3264300" cy="3316200"/>
          </a:xfrm>
          <a:prstGeom prst="ellipse">
            <a:avLst/>
          </a:prstGeom>
          <a:solidFill>
            <a:srgbClr val="257AC0"/>
          </a:solidFill>
          <a:ln cap="flat" cmpd="sng" w="85725">
            <a:solidFill>
              <a:srgbClr val="3C465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1" name="Google Shape;421;p63"/>
          <p:cNvSpPr/>
          <p:nvPr/>
        </p:nvSpPr>
        <p:spPr>
          <a:xfrm>
            <a:off x="5788588" y="1756867"/>
            <a:ext cx="2188800" cy="759000"/>
          </a:xfrm>
          <a:prstGeom prst="rect">
            <a:avLst/>
          </a:prstGeom>
          <a:noFill/>
          <a:ln>
            <a:noFill/>
          </a:ln>
        </p:spPr>
        <p:txBody>
          <a:bodyPr anchorCtr="0" anchor="t" bIns="34275" lIns="68575" spcFirstLastPara="1" rIns="68575" wrap="square" tIns="34275">
            <a:noAutofit/>
          </a:bodyPr>
          <a:lstStyle/>
          <a:p>
            <a:pPr indent="0" lvl="0" marL="0" marR="0" rtl="0" algn="ctr">
              <a:lnSpc>
                <a:spcPct val="130000"/>
              </a:lnSpc>
              <a:spcBef>
                <a:spcPts val="0"/>
              </a:spcBef>
              <a:spcAft>
                <a:spcPts val="0"/>
              </a:spcAft>
              <a:buNone/>
            </a:pPr>
            <a:r>
              <a:rPr lang="en" sz="1800">
                <a:solidFill>
                  <a:schemeClr val="lt1"/>
                </a:solidFill>
                <a:latin typeface="Open Sans Light"/>
                <a:ea typeface="Open Sans Light"/>
                <a:cs typeface="Open Sans Light"/>
                <a:sym typeface="Open Sans Light"/>
              </a:rPr>
              <a:t>The counseling calendar outlines how and when staff build the master schedule</a:t>
            </a:r>
            <a:endParaRPr b="0" i="0" sz="1800" u="none" cap="none" strike="noStrike">
              <a:solidFill>
                <a:schemeClr val="lt1"/>
              </a:solidFill>
              <a:latin typeface="Open Sans Light"/>
              <a:ea typeface="Open Sans Light"/>
              <a:cs typeface="Open Sans Light"/>
              <a:sym typeface="Open Sans Light"/>
            </a:endParaRPr>
          </a:p>
        </p:txBody>
      </p:sp>
      <p:sp>
        <p:nvSpPr>
          <p:cNvPr id="422" name="Google Shape;422;p63"/>
          <p:cNvSpPr txBox="1"/>
          <p:nvPr/>
        </p:nvSpPr>
        <p:spPr>
          <a:xfrm>
            <a:off x="637425" y="1192838"/>
            <a:ext cx="4020000" cy="32880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400">
                <a:latin typeface="Calibri"/>
                <a:ea typeface="Calibri"/>
                <a:cs typeface="Calibri"/>
                <a:sym typeface="Calibri"/>
              </a:rPr>
              <a:t>Planning, building, and managing the master schedule is a year-around activity that is primarily driven by both the guidance and administrative staff. </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rPr lang="en" sz="1400">
                <a:latin typeface="Calibri"/>
                <a:ea typeface="Calibri"/>
                <a:cs typeface="Calibri"/>
                <a:sym typeface="Calibri"/>
              </a:rPr>
              <a:t>Roles and responsibilities are coordinated through the use of a well defined counseling calendar. </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rPr lang="en" sz="1400">
                <a:latin typeface="Calibri"/>
                <a:ea typeface="Calibri"/>
                <a:cs typeface="Calibri"/>
                <a:sym typeface="Calibri"/>
              </a:rPr>
              <a:t>The goals and functions of the master schedule are embedded in the Counseling Calendar and take into consideration - </a:t>
            </a:r>
            <a:endParaRPr sz="1400">
              <a:latin typeface="Calibri"/>
              <a:ea typeface="Calibri"/>
              <a:cs typeface="Calibri"/>
              <a:sym typeface="Calibri"/>
            </a:endParaRPr>
          </a:p>
          <a:p>
            <a:pPr indent="-254000" lvl="0" marL="342900" rtl="0" algn="l">
              <a:spcBef>
                <a:spcPts val="0"/>
              </a:spcBef>
              <a:spcAft>
                <a:spcPts val="0"/>
              </a:spcAft>
              <a:buSzPts val="1400"/>
              <a:buFont typeface="Calibri"/>
              <a:buChar char="●"/>
            </a:pPr>
            <a:r>
              <a:rPr lang="en" sz="1400">
                <a:latin typeface="Calibri"/>
                <a:ea typeface="Calibri"/>
                <a:cs typeface="Calibri"/>
                <a:sym typeface="Calibri"/>
              </a:rPr>
              <a:t>Staffing allocations</a:t>
            </a:r>
            <a:endParaRPr sz="1400">
              <a:latin typeface="Calibri"/>
              <a:ea typeface="Calibri"/>
              <a:cs typeface="Calibri"/>
              <a:sym typeface="Calibri"/>
            </a:endParaRPr>
          </a:p>
          <a:p>
            <a:pPr indent="-254000" lvl="0" marL="342900" rtl="0" algn="l">
              <a:spcBef>
                <a:spcPts val="0"/>
              </a:spcBef>
              <a:spcAft>
                <a:spcPts val="0"/>
              </a:spcAft>
              <a:buSzPts val="1400"/>
              <a:buFont typeface="Calibri"/>
              <a:buChar char="●"/>
            </a:pPr>
            <a:r>
              <a:rPr lang="en" sz="1400">
                <a:latin typeface="Calibri"/>
                <a:ea typeface="Calibri"/>
                <a:cs typeface="Calibri"/>
                <a:sym typeface="Calibri"/>
              </a:rPr>
              <a:t>Student Course Requests</a:t>
            </a:r>
            <a:endParaRPr sz="1400">
              <a:latin typeface="Calibri"/>
              <a:ea typeface="Calibri"/>
              <a:cs typeface="Calibri"/>
              <a:sym typeface="Calibri"/>
            </a:endParaRPr>
          </a:p>
          <a:p>
            <a:pPr indent="-254000" lvl="0" marL="342900" rtl="0" algn="l">
              <a:spcBef>
                <a:spcPts val="0"/>
              </a:spcBef>
              <a:spcAft>
                <a:spcPts val="0"/>
              </a:spcAft>
              <a:buSzPts val="1400"/>
              <a:buFont typeface="Calibri"/>
              <a:buChar char="●"/>
            </a:pPr>
            <a:r>
              <a:rPr lang="en" sz="1400">
                <a:latin typeface="Calibri"/>
                <a:ea typeface="Calibri"/>
                <a:cs typeface="Calibri"/>
                <a:sym typeface="Calibri"/>
              </a:rPr>
              <a:t>Student success (grades and credits)</a:t>
            </a:r>
            <a:endParaRPr sz="14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750"/>
                                        <p:tgtEl>
                                          <p:spTgt spid="4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750"/>
                                        <p:tgtEl>
                                          <p:spTgt spid="4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4"/>
          <p:cNvSpPr txBox="1"/>
          <p:nvPr>
            <p:ph type="title"/>
          </p:nvPr>
        </p:nvSpPr>
        <p:spPr>
          <a:xfrm>
            <a:off x="457200" y="1166125"/>
            <a:ext cx="75135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4: Post Build Reflection </a:t>
            </a:r>
            <a:endParaRPr/>
          </a:p>
        </p:txBody>
      </p:sp>
      <p:sp>
        <p:nvSpPr>
          <p:cNvPr id="428" name="Google Shape;428;p64"/>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Review answers/reflections from Step 1 and debrief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Icebreaker</a:t>
            </a:r>
            <a:endParaRPr/>
          </a:p>
        </p:txBody>
      </p:sp>
      <p:sp>
        <p:nvSpPr>
          <p:cNvPr id="296" name="Google Shape;296;p44"/>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On post-it, what is a </a:t>
            </a:r>
            <a:r>
              <a:rPr lang="en"/>
              <a:t>successful</a:t>
            </a:r>
            <a:r>
              <a:rPr lang="en"/>
              <a:t> master schedule?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Article</a:t>
            </a:r>
            <a:endParaRPr/>
          </a:p>
        </p:txBody>
      </p:sp>
      <p:sp>
        <p:nvSpPr>
          <p:cNvPr id="302" name="Google Shape;302;p4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00"/>
              <a:buFont typeface="Arial"/>
              <a:buNone/>
            </a:pPr>
            <a:r>
              <a:rPr i="1" lang="en" sz="1400">
                <a:latin typeface="Arial"/>
                <a:ea typeface="Arial"/>
                <a:cs typeface="Arial"/>
                <a:sym typeface="Arial"/>
              </a:rPr>
              <a:t>“The master schedule is to a school what grading policies are to teachers and classrooms. It reveals the true beliefs, attitudes, values, and priorities of the school. The school’s master schedule is like looking at an MRI of the inner workings of a school. It is the window to the soul of the school.”</a:t>
            </a:r>
            <a:endParaRPr/>
          </a:p>
          <a:p>
            <a:pPr indent="0" lvl="0" marL="0" rtl="0" algn="l">
              <a:spcBef>
                <a:spcPts val="600"/>
              </a:spcBef>
              <a:spcAft>
                <a:spcPts val="0"/>
              </a:spcAft>
              <a:buNone/>
            </a:pPr>
            <a:r>
              <a:rPr lang="en" sz="1100" u="sng">
                <a:solidFill>
                  <a:schemeClr val="hlink"/>
                </a:solidFill>
                <a:latin typeface="Arial"/>
                <a:ea typeface="Arial"/>
                <a:cs typeface="Arial"/>
                <a:sym typeface="Arial"/>
                <a:hlinkClick r:id="rId3"/>
              </a:rPr>
              <a:t>https://www.nassp.org/2018/09/01/master-schedules-translating-values-into-practice/</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6"/>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Protocol </a:t>
            </a:r>
            <a:endParaRPr/>
          </a:p>
        </p:txBody>
      </p:sp>
      <p:sp>
        <p:nvSpPr>
          <p:cNvPr id="308" name="Google Shape;308;p46"/>
          <p:cNvSpPr txBox="1"/>
          <p:nvPr>
            <p:ph idx="1" type="body"/>
          </p:nvPr>
        </p:nvSpPr>
        <p:spPr>
          <a:xfrm>
            <a:off x="1069500" y="1935850"/>
            <a:ext cx="49794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Poppins"/>
                <a:ea typeface="Poppins"/>
                <a:cs typeface="Poppins"/>
                <a:sym typeface="Poppins"/>
              </a:rPr>
              <a:t>4 A’s: </a:t>
            </a:r>
            <a:endParaRPr b="1">
              <a:latin typeface="Poppins"/>
              <a:ea typeface="Poppins"/>
              <a:cs typeface="Poppins"/>
              <a:sym typeface="Poppins"/>
            </a:endParaRPr>
          </a:p>
          <a:p>
            <a:pPr indent="-330200" lvl="0" marL="457200" rtl="0" algn="l">
              <a:spcBef>
                <a:spcPts val="600"/>
              </a:spcBef>
              <a:spcAft>
                <a:spcPts val="0"/>
              </a:spcAft>
              <a:buClr>
                <a:srgbClr val="000000"/>
              </a:buClr>
              <a:buSzPts val="1600"/>
              <a:buAutoNum type="arabicPeriod"/>
            </a:pPr>
            <a:r>
              <a:rPr lang="en"/>
              <a:t>Read silently and look for </a:t>
            </a:r>
            <a:endParaRPr/>
          </a:p>
          <a:p>
            <a:pPr indent="0" lvl="0" marL="0" rtl="0" algn="l">
              <a:spcBef>
                <a:spcPts val="600"/>
              </a:spcBef>
              <a:spcAft>
                <a:spcPts val="0"/>
              </a:spcAft>
              <a:buNone/>
            </a:pPr>
            <a:r>
              <a:t/>
            </a:r>
            <a:endParaRPr/>
          </a:p>
          <a:p>
            <a:pPr indent="0" lvl="0" marL="0" rtl="0" algn="l">
              <a:lnSpc>
                <a:spcPct val="115000"/>
              </a:lnSpc>
              <a:spcBef>
                <a:spcPts val="0"/>
              </a:spcBef>
              <a:spcAft>
                <a:spcPts val="0"/>
              </a:spcAft>
              <a:buNone/>
            </a:pPr>
            <a:r>
              <a:rPr b="1" lang="en" sz="1100">
                <a:latin typeface="Poppins"/>
                <a:ea typeface="Poppins"/>
                <a:cs typeface="Poppins"/>
                <a:sym typeface="Poppins"/>
              </a:rPr>
              <a:t>Agreements:</a:t>
            </a:r>
            <a:r>
              <a:rPr lang="en" sz="1100">
                <a:latin typeface="Poppins"/>
                <a:ea typeface="Poppins"/>
                <a:cs typeface="Poppins"/>
                <a:sym typeface="Poppins"/>
              </a:rPr>
              <a:t> Which parts of the text do we agree with?</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Aspirations</a:t>
            </a:r>
            <a:r>
              <a:rPr lang="en" sz="1100">
                <a:latin typeface="Poppins"/>
                <a:ea typeface="Poppins"/>
                <a:cs typeface="Poppins"/>
                <a:sym typeface="Poppins"/>
              </a:rPr>
              <a:t>: Which parts of the text do we aspire to, or want to work </a:t>
            </a:r>
            <a:endParaRPr sz="1100">
              <a:latin typeface="Poppins"/>
              <a:ea typeface="Poppins"/>
              <a:cs typeface="Poppins"/>
              <a:sym typeface="Poppins"/>
            </a:endParaRPr>
          </a:p>
          <a:p>
            <a:pPr indent="457200" lvl="0" marL="457200" rtl="0" algn="l">
              <a:lnSpc>
                <a:spcPct val="115000"/>
              </a:lnSpc>
              <a:spcBef>
                <a:spcPts val="0"/>
              </a:spcBef>
              <a:spcAft>
                <a:spcPts val="0"/>
              </a:spcAft>
              <a:buNone/>
            </a:pPr>
            <a:r>
              <a:rPr lang="en" sz="1100">
                <a:latin typeface="Poppins"/>
                <a:ea typeface="Poppins"/>
                <a:cs typeface="Poppins"/>
                <a:sym typeface="Poppins"/>
              </a:rPr>
              <a:t>toward?</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Alignments</a:t>
            </a:r>
            <a:r>
              <a:rPr lang="en" sz="1100">
                <a:latin typeface="Poppins"/>
                <a:ea typeface="Poppins"/>
                <a:cs typeface="Poppins"/>
                <a:sym typeface="Poppins"/>
              </a:rPr>
              <a:t>: What is the current reality, and what is the gap between </a:t>
            </a:r>
            <a:endParaRPr sz="1100">
              <a:latin typeface="Poppins"/>
              <a:ea typeface="Poppins"/>
              <a:cs typeface="Poppins"/>
              <a:sym typeface="Poppins"/>
            </a:endParaRPr>
          </a:p>
          <a:p>
            <a:pPr indent="457200" lvl="0" marL="457200" rtl="0" algn="l">
              <a:lnSpc>
                <a:spcPct val="115000"/>
              </a:lnSpc>
              <a:spcBef>
                <a:spcPts val="0"/>
              </a:spcBef>
              <a:spcAft>
                <a:spcPts val="0"/>
              </a:spcAft>
              <a:buNone/>
            </a:pPr>
            <a:r>
              <a:rPr lang="en" sz="1100">
                <a:latin typeface="Poppins"/>
                <a:ea typeface="Poppins"/>
                <a:cs typeface="Poppins"/>
                <a:sym typeface="Poppins"/>
              </a:rPr>
              <a:t>where we are and our aspirations?</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Ah...Implications:  </a:t>
            </a:r>
            <a:r>
              <a:rPr lang="en" sz="1100">
                <a:latin typeface="Poppins"/>
                <a:ea typeface="Poppins"/>
                <a:cs typeface="Poppins"/>
                <a:sym typeface="Poppins"/>
              </a:rPr>
              <a:t>What does this mean for our work with teachers </a:t>
            </a:r>
            <a:endParaRPr sz="1100">
              <a:latin typeface="Poppins"/>
              <a:ea typeface="Poppins"/>
              <a:cs typeface="Poppins"/>
              <a:sym typeface="Poppins"/>
            </a:endParaRPr>
          </a:p>
          <a:p>
            <a:pPr indent="457200" lvl="0" marL="914400" rtl="0" algn="l">
              <a:lnSpc>
                <a:spcPct val="115000"/>
              </a:lnSpc>
              <a:spcBef>
                <a:spcPts val="0"/>
              </a:spcBef>
              <a:spcAft>
                <a:spcPts val="0"/>
              </a:spcAft>
              <a:buNone/>
            </a:pPr>
            <a:r>
              <a:rPr lang="en" sz="1100">
                <a:latin typeface="Poppins"/>
                <a:ea typeface="Poppins"/>
                <a:cs typeface="Poppins"/>
                <a:sym typeface="Poppins"/>
              </a:rPr>
              <a:t>and students?</a:t>
            </a:r>
            <a:endParaRPr sz="1100">
              <a:latin typeface="Poppins"/>
              <a:ea typeface="Poppins"/>
              <a:cs typeface="Poppins"/>
              <a:sym typeface="Poppins"/>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Protocol </a:t>
            </a:r>
            <a:endParaRPr/>
          </a:p>
        </p:txBody>
      </p:sp>
      <p:sp>
        <p:nvSpPr>
          <p:cNvPr id="314" name="Google Shape;314;p47"/>
          <p:cNvSpPr txBox="1"/>
          <p:nvPr>
            <p:ph idx="1" type="body"/>
          </p:nvPr>
        </p:nvSpPr>
        <p:spPr>
          <a:xfrm>
            <a:off x="1069625" y="1958050"/>
            <a:ext cx="50229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Poppins"/>
                <a:ea typeface="Poppins"/>
                <a:cs typeface="Poppins"/>
                <a:sym typeface="Poppins"/>
              </a:rPr>
              <a:t>In the first round, have each person identify one area of </a:t>
            </a:r>
            <a:r>
              <a:rPr b="1" lang="en" sz="1400" u="sng">
                <a:latin typeface="Poppins"/>
                <a:ea typeface="Poppins"/>
                <a:cs typeface="Poppins"/>
                <a:sym typeface="Poppins"/>
              </a:rPr>
              <a:t>agreement</a:t>
            </a:r>
            <a:r>
              <a:rPr lang="en" sz="1400">
                <a:latin typeface="Poppins"/>
                <a:ea typeface="Poppins"/>
                <a:cs typeface="Poppins"/>
                <a:sym typeface="Poppins"/>
              </a:rPr>
              <a:t>, referring back to the specific text. Group members speak one at a time by going around the circle, taking </a:t>
            </a:r>
            <a:r>
              <a:rPr b="1" lang="en" sz="1400">
                <a:latin typeface="Poppins"/>
                <a:ea typeface="Poppins"/>
                <a:cs typeface="Poppins"/>
                <a:sym typeface="Poppins"/>
              </a:rPr>
              <a:t>2 minutes total.</a:t>
            </a:r>
            <a:r>
              <a:rPr lang="en" sz="1400">
                <a:latin typeface="Poppins"/>
                <a:ea typeface="Poppins"/>
                <a:cs typeface="Poppins"/>
                <a:sym typeface="Poppins"/>
              </a:rPr>
              <a:t> </a:t>
            </a:r>
            <a:endParaRPr sz="1400">
              <a:latin typeface="Poppins"/>
              <a:ea typeface="Poppins"/>
              <a:cs typeface="Poppins"/>
              <a:sym typeface="Poppins"/>
            </a:endParaRPr>
          </a:p>
          <a:p>
            <a:pPr indent="0" lvl="0" marL="0" rtl="0" algn="l">
              <a:lnSpc>
                <a:spcPct val="115000"/>
              </a:lnSpc>
              <a:spcBef>
                <a:spcPts val="0"/>
              </a:spcBef>
              <a:spcAft>
                <a:spcPts val="0"/>
              </a:spcAft>
              <a:buNone/>
            </a:pPr>
            <a:r>
              <a:t/>
            </a:r>
            <a:endParaRPr sz="1400">
              <a:latin typeface="Poppins"/>
              <a:ea typeface="Poppins"/>
              <a:cs typeface="Poppins"/>
              <a:sym typeface="Poppins"/>
            </a:endParaRPr>
          </a:p>
          <a:p>
            <a:pPr indent="0" lvl="0" marL="0" rtl="0" algn="l">
              <a:lnSpc>
                <a:spcPct val="115000"/>
              </a:lnSpc>
              <a:spcBef>
                <a:spcPts val="0"/>
              </a:spcBef>
              <a:spcAft>
                <a:spcPts val="0"/>
              </a:spcAft>
              <a:buNone/>
            </a:pPr>
            <a:r>
              <a:rPr lang="en" sz="1400">
                <a:latin typeface="Poppins"/>
                <a:ea typeface="Poppins"/>
                <a:cs typeface="Poppins"/>
                <a:sym typeface="Poppins"/>
              </a:rPr>
              <a:t>Repeat for 2 minutes each </a:t>
            </a:r>
            <a:endParaRPr sz="14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Aspirations</a:t>
            </a:r>
            <a:r>
              <a:rPr lang="en" sz="1100">
                <a:latin typeface="Poppins"/>
                <a:ea typeface="Poppins"/>
                <a:cs typeface="Poppins"/>
                <a:sym typeface="Poppins"/>
              </a:rPr>
              <a:t>: </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Alignments</a:t>
            </a:r>
            <a:r>
              <a:rPr lang="en" sz="1100">
                <a:latin typeface="Poppins"/>
                <a:ea typeface="Poppins"/>
                <a:cs typeface="Poppins"/>
                <a:sym typeface="Poppins"/>
              </a:rPr>
              <a:t>: </a:t>
            </a:r>
            <a:endParaRPr sz="1100">
              <a:latin typeface="Poppins"/>
              <a:ea typeface="Poppins"/>
              <a:cs typeface="Poppins"/>
              <a:sym typeface="Poppins"/>
            </a:endParaRPr>
          </a:p>
          <a:p>
            <a:pPr indent="0" lvl="0" marL="0" rtl="0" algn="l">
              <a:lnSpc>
                <a:spcPct val="115000"/>
              </a:lnSpc>
              <a:spcBef>
                <a:spcPts val="0"/>
              </a:spcBef>
              <a:spcAft>
                <a:spcPts val="0"/>
              </a:spcAft>
              <a:buNone/>
            </a:pPr>
            <a:r>
              <a:rPr b="1" lang="en" sz="1100">
                <a:latin typeface="Poppins"/>
                <a:ea typeface="Poppins"/>
                <a:cs typeface="Poppins"/>
                <a:sym typeface="Poppins"/>
              </a:rPr>
              <a:t>Ah...Implications:  </a:t>
            </a:r>
            <a:endParaRPr sz="14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18" name="Shape 318"/>
        <p:cNvGrpSpPr/>
        <p:nvPr/>
      </p:nvGrpSpPr>
      <p:grpSpPr>
        <a:xfrm>
          <a:off x="0" y="0"/>
          <a:ext cx="0" cy="0"/>
          <a:chOff x="0" y="0"/>
          <a:chExt cx="0" cy="0"/>
        </a:xfrm>
      </p:grpSpPr>
      <p:sp>
        <p:nvSpPr>
          <p:cNvPr id="319" name="Google Shape;319;p4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Other Articles </a:t>
            </a:r>
            <a:endParaRPr/>
          </a:p>
        </p:txBody>
      </p:sp>
      <p:sp>
        <p:nvSpPr>
          <p:cNvPr id="320" name="Google Shape;320;p48"/>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u="sng">
                <a:solidFill>
                  <a:schemeClr val="hlink"/>
                </a:solidFill>
                <a:hlinkClick r:id="rId3"/>
              </a:rPr>
              <a:t>Scheduling for Impact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4"/>
              </a:rPr>
              <a:t>What does it say?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9"/>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Part A: </a:t>
            </a:r>
            <a:endParaRPr/>
          </a:p>
        </p:txBody>
      </p:sp>
      <p:sp>
        <p:nvSpPr>
          <p:cNvPr id="326" name="Google Shape;326;p49"/>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Plan It</a:t>
            </a:r>
            <a:endParaRPr/>
          </a:p>
          <a:p>
            <a:pPr indent="0" lvl="0" marL="0" rtl="0" algn="ctr">
              <a:spcBef>
                <a:spcPts val="0"/>
              </a:spcBef>
              <a:spcAft>
                <a:spcPts val="0"/>
              </a:spcAft>
              <a:buNone/>
            </a:pPr>
            <a:r>
              <a:rPr lang="en"/>
              <a:t>Communicate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0"/>
          <p:cNvSpPr txBox="1"/>
          <p:nvPr>
            <p:ph type="title"/>
          </p:nvPr>
        </p:nvSpPr>
        <p:spPr>
          <a:xfrm>
            <a:off x="457200" y="1166125"/>
            <a:ext cx="73209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1: Reflect </a:t>
            </a:r>
            <a:endParaRPr/>
          </a:p>
        </p:txBody>
      </p:sp>
      <p:sp>
        <p:nvSpPr>
          <p:cNvPr id="332" name="Google Shape;332;p50"/>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u="sng">
                <a:solidFill>
                  <a:schemeClr val="hlink"/>
                </a:solidFill>
                <a:latin typeface="Arial"/>
                <a:ea typeface="Arial"/>
                <a:cs typeface="Arial"/>
                <a:sym typeface="Arial"/>
                <a:hlinkClick r:id="rId3"/>
              </a:rPr>
              <a:t>Reflect and analyze priorities and goal</a:t>
            </a:r>
            <a:endParaRPr b="1"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Based on your reflections and staff input: </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What about your schedule is working well? </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Not working well? </a:t>
            </a:r>
            <a:endParaRPr sz="1100">
              <a:latin typeface="Arial"/>
              <a:ea typeface="Arial"/>
              <a:cs typeface="Arial"/>
              <a:sym typeface="Arial"/>
            </a:endParaRPr>
          </a:p>
          <a:p>
            <a:pPr indent="-298450" lvl="3" marL="1828800" rtl="0" algn="l">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What does the master schedule need to accomplish for your students and teachers?</a:t>
            </a:r>
            <a:endParaRPr sz="1100">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