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24"/>
  </p:notesMasterIdLst>
  <p:sldIdLst>
    <p:sldId id="313" r:id="rId3"/>
    <p:sldId id="314" r:id="rId4"/>
    <p:sldId id="315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257" r:id="rId16"/>
    <p:sldId id="258" r:id="rId17"/>
    <p:sldId id="259" r:id="rId18"/>
    <p:sldId id="262" r:id="rId19"/>
    <p:sldId id="299" r:id="rId20"/>
    <p:sldId id="301" r:id="rId21"/>
    <p:sldId id="302" r:id="rId22"/>
    <p:sldId id="300" r:id="rId23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90" y="23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06062-CC5B-4E18-838E-122C81D1B83E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F6968-3277-4D4B-A9BB-E06D40AF92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994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F6968-3277-4D4B-A9BB-E06D40AF926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15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pc="-165" dirty="0"/>
              <a:t>Riverside </a:t>
            </a:r>
            <a:r>
              <a:rPr spc="-150" dirty="0"/>
              <a:t>County </a:t>
            </a:r>
            <a:r>
              <a:rPr spc="-145" dirty="0"/>
              <a:t>Office </a:t>
            </a:r>
            <a:r>
              <a:rPr spc="-130" dirty="0"/>
              <a:t>of </a:t>
            </a:r>
            <a:r>
              <a:rPr spc="-150" dirty="0"/>
              <a:t>Education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pc="-95" dirty="0"/>
              <a:t>01/06/2021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25400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spc="-170" dirty="0"/>
              <a:t>‹#›</a:t>
            </a:fld>
            <a:endParaRPr spc="-17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220A-E7DD-4B42-86C6-816392F000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F4B4-DCEA-49F4-8CCF-F3AC4B53E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858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3"/>
            <a:ext cx="8675370" cy="1502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81" indent="0">
              <a:buNone/>
              <a:defRPr sz="1650" b="1"/>
            </a:lvl2pPr>
            <a:lvl3pPr marL="754361" indent="0">
              <a:buNone/>
              <a:defRPr sz="1485" b="1"/>
            </a:lvl3pPr>
            <a:lvl4pPr marL="1131542" indent="0">
              <a:buNone/>
              <a:defRPr sz="1320" b="1"/>
            </a:lvl4pPr>
            <a:lvl5pPr marL="1508722" indent="0">
              <a:buNone/>
              <a:defRPr sz="1320" b="1"/>
            </a:lvl5pPr>
            <a:lvl6pPr marL="1885903" indent="0">
              <a:buNone/>
              <a:defRPr sz="1320" b="1"/>
            </a:lvl6pPr>
            <a:lvl7pPr marL="2263083" indent="0">
              <a:buNone/>
              <a:defRPr sz="1320" b="1"/>
            </a:lvl7pPr>
            <a:lvl8pPr marL="2640264" indent="0">
              <a:buNone/>
              <a:defRPr sz="1320" b="1"/>
            </a:lvl8pPr>
            <a:lvl9pPr marL="3017445" indent="0">
              <a:buNone/>
              <a:defRPr sz="13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8" y="1905318"/>
            <a:ext cx="4276130" cy="933767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81" indent="0">
              <a:buNone/>
              <a:defRPr sz="1650" b="1"/>
            </a:lvl2pPr>
            <a:lvl3pPr marL="754361" indent="0">
              <a:buNone/>
              <a:defRPr sz="1485" b="1"/>
            </a:lvl3pPr>
            <a:lvl4pPr marL="1131542" indent="0">
              <a:buNone/>
              <a:defRPr sz="1320" b="1"/>
            </a:lvl4pPr>
            <a:lvl5pPr marL="1508722" indent="0">
              <a:buNone/>
              <a:defRPr sz="1320" b="1"/>
            </a:lvl5pPr>
            <a:lvl6pPr marL="1885903" indent="0">
              <a:buNone/>
              <a:defRPr sz="1320" b="1"/>
            </a:lvl6pPr>
            <a:lvl7pPr marL="2263083" indent="0">
              <a:buNone/>
              <a:defRPr sz="1320" b="1"/>
            </a:lvl7pPr>
            <a:lvl8pPr marL="2640264" indent="0">
              <a:buNone/>
              <a:defRPr sz="1320" b="1"/>
            </a:lvl8pPr>
            <a:lvl9pPr marL="3017445" indent="0">
              <a:buNone/>
              <a:defRPr sz="13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8" y="2839085"/>
            <a:ext cx="4276130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220A-E7DD-4B42-86C6-816392F000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F4B4-DCEA-49F4-8CCF-F3AC4B53E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464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220A-E7DD-4B42-86C6-816392F000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F4B4-DCEA-49F4-8CCF-F3AC4B53E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175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220A-E7DD-4B42-86C6-816392F000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F4B4-DCEA-49F4-8CCF-F3AC4B53E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588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124"/>
            <a:ext cx="5092065" cy="5523442"/>
          </a:xfrm>
        </p:spPr>
        <p:txBody>
          <a:bodyPr/>
          <a:lstStyle>
            <a:lvl1pPr>
              <a:defRPr sz="2640"/>
            </a:lvl1pPr>
            <a:lvl2pPr>
              <a:defRPr sz="2310"/>
            </a:lvl2pPr>
            <a:lvl3pPr>
              <a:defRPr sz="198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1"/>
            <a:ext cx="3244096" cy="4319800"/>
          </a:xfrm>
        </p:spPr>
        <p:txBody>
          <a:bodyPr/>
          <a:lstStyle>
            <a:lvl1pPr marL="0" indent="0">
              <a:buNone/>
              <a:defRPr sz="1320"/>
            </a:lvl1pPr>
            <a:lvl2pPr marL="377181" indent="0">
              <a:buNone/>
              <a:defRPr sz="1155"/>
            </a:lvl2pPr>
            <a:lvl3pPr marL="754361" indent="0">
              <a:buNone/>
              <a:defRPr sz="990"/>
            </a:lvl3pPr>
            <a:lvl4pPr marL="1131542" indent="0">
              <a:buNone/>
              <a:defRPr sz="825"/>
            </a:lvl4pPr>
            <a:lvl5pPr marL="1508722" indent="0">
              <a:buNone/>
              <a:defRPr sz="825"/>
            </a:lvl5pPr>
            <a:lvl6pPr marL="1885903" indent="0">
              <a:buNone/>
              <a:defRPr sz="825"/>
            </a:lvl6pPr>
            <a:lvl7pPr marL="2263083" indent="0">
              <a:buNone/>
              <a:defRPr sz="825"/>
            </a:lvl7pPr>
            <a:lvl8pPr marL="2640264" indent="0">
              <a:buNone/>
              <a:defRPr sz="825"/>
            </a:lvl8pPr>
            <a:lvl9pPr marL="3017445" indent="0">
              <a:buNone/>
              <a:defRPr sz="8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220A-E7DD-4B42-86C6-816392F000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F4B4-DCEA-49F4-8CCF-F3AC4B53E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5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124"/>
            <a:ext cx="5092065" cy="5523442"/>
          </a:xfrm>
        </p:spPr>
        <p:txBody>
          <a:bodyPr anchor="t"/>
          <a:lstStyle>
            <a:lvl1pPr marL="0" indent="0">
              <a:buNone/>
              <a:defRPr sz="2640"/>
            </a:lvl1pPr>
            <a:lvl2pPr marL="377181" indent="0">
              <a:buNone/>
              <a:defRPr sz="2310"/>
            </a:lvl2pPr>
            <a:lvl3pPr marL="754361" indent="0">
              <a:buNone/>
              <a:defRPr sz="1980"/>
            </a:lvl3pPr>
            <a:lvl4pPr marL="1131542" indent="0">
              <a:buNone/>
              <a:defRPr sz="1650"/>
            </a:lvl4pPr>
            <a:lvl5pPr marL="1508722" indent="0">
              <a:buNone/>
              <a:defRPr sz="1650"/>
            </a:lvl5pPr>
            <a:lvl6pPr marL="1885903" indent="0">
              <a:buNone/>
              <a:defRPr sz="1650"/>
            </a:lvl6pPr>
            <a:lvl7pPr marL="2263083" indent="0">
              <a:buNone/>
              <a:defRPr sz="1650"/>
            </a:lvl7pPr>
            <a:lvl8pPr marL="2640264" indent="0">
              <a:buNone/>
              <a:defRPr sz="1650"/>
            </a:lvl8pPr>
            <a:lvl9pPr marL="3017445" indent="0">
              <a:buNone/>
              <a:defRPr sz="165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1"/>
            <a:ext cx="3244096" cy="4319800"/>
          </a:xfrm>
        </p:spPr>
        <p:txBody>
          <a:bodyPr/>
          <a:lstStyle>
            <a:lvl1pPr marL="0" indent="0">
              <a:buNone/>
              <a:defRPr sz="1320"/>
            </a:lvl1pPr>
            <a:lvl2pPr marL="377181" indent="0">
              <a:buNone/>
              <a:defRPr sz="1155"/>
            </a:lvl2pPr>
            <a:lvl3pPr marL="754361" indent="0">
              <a:buNone/>
              <a:defRPr sz="990"/>
            </a:lvl3pPr>
            <a:lvl4pPr marL="1131542" indent="0">
              <a:buNone/>
              <a:defRPr sz="825"/>
            </a:lvl4pPr>
            <a:lvl5pPr marL="1508722" indent="0">
              <a:buNone/>
              <a:defRPr sz="825"/>
            </a:lvl5pPr>
            <a:lvl6pPr marL="1885903" indent="0">
              <a:buNone/>
              <a:defRPr sz="825"/>
            </a:lvl6pPr>
            <a:lvl7pPr marL="2263083" indent="0">
              <a:buNone/>
              <a:defRPr sz="825"/>
            </a:lvl7pPr>
            <a:lvl8pPr marL="2640264" indent="0">
              <a:buNone/>
              <a:defRPr sz="825"/>
            </a:lvl8pPr>
            <a:lvl9pPr marL="3017445" indent="0">
              <a:buNone/>
              <a:defRPr sz="8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220A-E7DD-4B42-86C6-816392F000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F4B4-DCEA-49F4-8CCF-F3AC4B53E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73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220A-E7DD-4B42-86C6-816392F000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F4B4-DCEA-49F4-8CCF-F3AC4B53E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953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4" y="413810"/>
            <a:ext cx="2168843" cy="65867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7" y="413810"/>
            <a:ext cx="6380798" cy="65867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220A-E7DD-4B42-86C6-816392F000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F4B4-DCEA-49F4-8CCF-F3AC4B53E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56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309224" y="1382606"/>
            <a:ext cx="1439912" cy="2014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pc="-165" dirty="0"/>
              <a:t>Riverside </a:t>
            </a:r>
            <a:r>
              <a:rPr spc="-150" dirty="0"/>
              <a:t>County </a:t>
            </a:r>
            <a:r>
              <a:rPr spc="-145" dirty="0"/>
              <a:t>Office </a:t>
            </a:r>
            <a:r>
              <a:rPr spc="-130" dirty="0"/>
              <a:t>of </a:t>
            </a:r>
            <a:r>
              <a:rPr spc="-150" dirty="0"/>
              <a:t>Education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pc="-95" dirty="0"/>
              <a:t>01/06/2021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25400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spc="-170" dirty="0"/>
              <a:t>‹#›</a:t>
            </a:fld>
            <a:endParaRPr spc="-17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pc="-165" dirty="0"/>
              <a:t>Riverside </a:t>
            </a:r>
            <a:r>
              <a:rPr spc="-150" dirty="0"/>
              <a:t>County </a:t>
            </a:r>
            <a:r>
              <a:rPr spc="-145" dirty="0"/>
              <a:t>Office </a:t>
            </a:r>
            <a:r>
              <a:rPr spc="-130" dirty="0"/>
              <a:t>of </a:t>
            </a:r>
            <a:r>
              <a:rPr spc="-150" dirty="0"/>
              <a:t>Education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pc="-95" dirty="0"/>
              <a:t>01/06/2021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25400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spc="-170" dirty="0"/>
              <a:t>‹#›</a:t>
            </a:fld>
            <a:endParaRPr spc="-17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pc="-165" dirty="0"/>
              <a:t>Riverside </a:t>
            </a:r>
            <a:r>
              <a:rPr spc="-150" dirty="0"/>
              <a:t>County </a:t>
            </a:r>
            <a:r>
              <a:rPr spc="-145" dirty="0"/>
              <a:t>Office </a:t>
            </a:r>
            <a:r>
              <a:rPr spc="-130" dirty="0"/>
              <a:t>of </a:t>
            </a:r>
            <a:r>
              <a:rPr spc="-150" dirty="0"/>
              <a:t>Education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pc="-95" dirty="0"/>
              <a:t>01/06/2021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25400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spc="-170" dirty="0"/>
              <a:t>‹#›</a:t>
            </a:fld>
            <a:endParaRPr spc="-17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pc="-165" dirty="0"/>
              <a:t>Riverside </a:t>
            </a:r>
            <a:r>
              <a:rPr spc="-150" dirty="0"/>
              <a:t>County </a:t>
            </a:r>
            <a:r>
              <a:rPr spc="-145" dirty="0"/>
              <a:t>Office </a:t>
            </a:r>
            <a:r>
              <a:rPr spc="-130" dirty="0"/>
              <a:t>of </a:t>
            </a:r>
            <a:r>
              <a:rPr spc="-150" dirty="0"/>
              <a:t>Education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pc="-95" dirty="0"/>
              <a:t>01/06/2021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25400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spc="-170" dirty="0"/>
              <a:t>‹#›</a:t>
            </a:fld>
            <a:endParaRPr spc="-17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2454464"/>
            <a:ext cx="7543800" cy="1523494"/>
          </a:xfrm>
        </p:spPr>
        <p:txBody>
          <a:bodyPr anchor="b"/>
          <a:lstStyle>
            <a:lvl1pPr algn="ctr">
              <a:defRPr sz="49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304699"/>
          </a:xfrm>
        </p:spPr>
        <p:txBody>
          <a:bodyPr/>
          <a:lstStyle>
            <a:lvl1pPr marL="0" indent="0" algn="ctr">
              <a:buNone/>
              <a:defRPr sz="1980"/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00234" y="7078867"/>
            <a:ext cx="658495" cy="307777"/>
          </a:xfrm>
        </p:spPr>
        <p:txBody>
          <a:bodyPr/>
          <a:lstStyle/>
          <a:p>
            <a:fld id="{5C1A3323-271B-4B4B-80C4-33ACADEE58D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1700" y="7078867"/>
            <a:ext cx="1978025" cy="15388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92041" y="7078867"/>
            <a:ext cx="177800" cy="153888"/>
          </a:xfrm>
        </p:spPr>
        <p:txBody>
          <a:bodyPr/>
          <a:lstStyle/>
          <a:p>
            <a:fld id="{0FFD05C9-68B6-6242-BE30-1C50B0775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78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1272011"/>
            <a:ext cx="7543800" cy="2705947"/>
          </a:xfrm>
        </p:spPr>
        <p:txBody>
          <a:bodyPr anchor="b"/>
          <a:lstStyle>
            <a:lvl1pPr algn="ctr">
              <a:defRPr sz="49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09"/>
            <a:ext cx="7543800" cy="1876531"/>
          </a:xfrm>
        </p:spPr>
        <p:txBody>
          <a:bodyPr/>
          <a:lstStyle>
            <a:lvl1pPr marL="0" indent="0" algn="ctr">
              <a:buNone/>
              <a:defRPr sz="1980"/>
            </a:lvl1pPr>
            <a:lvl2pPr marL="377181" indent="0" algn="ctr">
              <a:buNone/>
              <a:defRPr sz="1650"/>
            </a:lvl2pPr>
            <a:lvl3pPr marL="754361" indent="0" algn="ctr">
              <a:buNone/>
              <a:defRPr sz="1485"/>
            </a:lvl3pPr>
            <a:lvl4pPr marL="1131542" indent="0" algn="ctr">
              <a:buNone/>
              <a:defRPr sz="1320"/>
            </a:lvl4pPr>
            <a:lvl5pPr marL="1508722" indent="0" algn="ctr">
              <a:buNone/>
              <a:defRPr sz="1320"/>
            </a:lvl5pPr>
            <a:lvl6pPr marL="1885903" indent="0" algn="ctr">
              <a:buNone/>
              <a:defRPr sz="1320"/>
            </a:lvl6pPr>
            <a:lvl7pPr marL="2263083" indent="0" algn="ctr">
              <a:buNone/>
              <a:defRPr sz="1320"/>
            </a:lvl7pPr>
            <a:lvl8pPr marL="2640264" indent="0" algn="ctr">
              <a:buNone/>
              <a:defRPr sz="1320"/>
            </a:lvl8pPr>
            <a:lvl9pPr marL="3017445" indent="0" algn="ctr">
              <a:buNone/>
              <a:defRPr sz="132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220A-E7DD-4B42-86C6-816392F000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F4B4-DCEA-49F4-8CCF-F3AC4B53E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992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220A-E7DD-4B42-86C6-816392F000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F4B4-DCEA-49F4-8CCF-F3AC4B53E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80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47"/>
            <a:ext cx="8675370" cy="3233102"/>
          </a:xfrm>
        </p:spPr>
        <p:txBody>
          <a:bodyPr anchor="b"/>
          <a:lstStyle>
            <a:lvl1pPr>
              <a:defRPr sz="49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434"/>
            <a:ext cx="8675370" cy="1700212"/>
          </a:xfrm>
        </p:spPr>
        <p:txBody>
          <a:bodyPr/>
          <a:lstStyle>
            <a:lvl1pPr marL="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1pPr>
            <a:lvl2pPr marL="377181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2pPr>
            <a:lvl3pPr marL="754361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3pPr>
            <a:lvl4pPr marL="1131542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508722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1885903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263083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2640264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017445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220A-E7DD-4B42-86C6-816392F000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F4B4-DCEA-49F4-8CCF-F3AC4B53E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70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45043" y="3600664"/>
            <a:ext cx="6368313" cy="403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01700" y="7078867"/>
            <a:ext cx="1978025" cy="210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pc="-165" dirty="0"/>
              <a:t>Riverside </a:t>
            </a:r>
            <a:r>
              <a:rPr spc="-150" dirty="0"/>
              <a:t>County </a:t>
            </a:r>
            <a:r>
              <a:rPr spc="-145" dirty="0"/>
              <a:t>Office </a:t>
            </a:r>
            <a:r>
              <a:rPr spc="-130" dirty="0"/>
              <a:t>of </a:t>
            </a:r>
            <a:r>
              <a:rPr spc="-150" dirty="0"/>
              <a:t>Education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700234" y="7078867"/>
            <a:ext cx="658495" cy="210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pc="-95" dirty="0"/>
              <a:t>01/06/2021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92041" y="7078867"/>
            <a:ext cx="177800" cy="210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25400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spc="-170" dirty="0"/>
              <a:t>‹#›</a:t>
            </a:fld>
            <a:endParaRPr spc="-17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8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3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906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4305"/>
            <a:fld id="{BA72220A-E7DD-4B42-86C6-816392F000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54305"/>
              <a:t>1/27/2021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906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430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906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4305"/>
            <a:fld id="{1E9CF4B4-DCEA-49F4-8CCF-F3AC4B53E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5430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30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754361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0" indent="-188590" algn="l" defTabSz="754361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71" indent="-188590" algn="l" defTabSz="754361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51" indent="-188590" algn="l" defTabSz="754361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32" indent="-188590" algn="l" defTabSz="754361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13" indent="-188590" algn="l" defTabSz="754361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493" indent="-188590" algn="l" defTabSz="754361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674" indent="-188590" algn="l" defTabSz="754361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854" indent="-188590" algn="l" defTabSz="754361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035" indent="-188590" algn="l" defTabSz="754361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61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81" algn="l" defTabSz="754361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61" algn="l" defTabSz="754361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42" algn="l" defTabSz="754361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22" algn="l" defTabSz="754361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algn="l" defTabSz="754361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083" algn="l" defTabSz="754361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264" algn="l" defTabSz="754361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445" algn="l" defTabSz="754361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udentclearinghouse.org/high-schools/studenttracker/" TargetMode="External"/><Relationship Id="rId5" Type="http://schemas.openxmlformats.org/officeDocument/2006/relationships/hyperlink" Target="http://www.studentclearinghouse.org/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ervice@StudentClearinghouse.or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STServices@StudentClearinghouse.or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compton@rcoe.u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entclearinghouse.or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0920" y="1983224"/>
            <a:ext cx="7543800" cy="19697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National Student Clearinghouse</a:t>
            </a:r>
            <a:br>
              <a:rPr lang="en-US" dirty="0" smtClean="0"/>
            </a:br>
            <a:r>
              <a:rPr lang="en-US" dirty="0" err="1" smtClean="0"/>
              <a:t>StudentTracker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0920" y="4031269"/>
            <a:ext cx="7543800" cy="1366004"/>
          </a:xfrm>
        </p:spPr>
        <p:txBody>
          <a:bodyPr>
            <a:normAutofit/>
          </a:bodyPr>
          <a:lstStyle/>
          <a:p>
            <a:r>
              <a:rPr lang="en-US" dirty="0" smtClean="0"/>
              <a:t>Michele Gralak, Sr. Product Manager, NSC</a:t>
            </a:r>
          </a:p>
          <a:p>
            <a:r>
              <a:rPr lang="en-US" dirty="0" smtClean="0"/>
              <a:t>Catalina Cifuentes, Executive Director, CCR RCOE</a:t>
            </a:r>
          </a:p>
          <a:p>
            <a:r>
              <a:rPr lang="en-US" dirty="0" smtClean="0"/>
              <a:t>Gil Compton, Director, CCR RCOE</a:t>
            </a:r>
          </a:p>
          <a:p>
            <a:r>
              <a:rPr lang="en-US" dirty="0" smtClean="0"/>
              <a:t>January </a:t>
            </a:r>
            <a:r>
              <a:rPr lang="en-US" dirty="0" smtClean="0"/>
              <a:t>27, 2021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276350" cy="17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2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960717"/>
            <a:ext cx="10058400" cy="697802"/>
          </a:xfrm>
          <a:custGeom>
            <a:avLst/>
            <a:gdLst/>
            <a:ahLst/>
            <a:cxnLst/>
            <a:rect l="l" t="t" r="r" b="b"/>
            <a:pathLst>
              <a:path w="9144000" h="634365">
                <a:moveTo>
                  <a:pt x="0" y="633984"/>
                </a:moveTo>
                <a:lnTo>
                  <a:pt x="9144000" y="633984"/>
                </a:lnTo>
                <a:lnTo>
                  <a:pt x="9144000" y="0"/>
                </a:lnTo>
                <a:lnTo>
                  <a:pt x="0" y="0"/>
                </a:lnTo>
                <a:lnTo>
                  <a:pt x="0" y="633984"/>
                </a:lnTo>
                <a:close/>
              </a:path>
            </a:pathLst>
          </a:custGeom>
          <a:solidFill>
            <a:srgbClr val="752985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3" name="object 3"/>
          <p:cNvSpPr/>
          <p:nvPr/>
        </p:nvSpPr>
        <p:spPr>
          <a:xfrm>
            <a:off x="409042" y="7047888"/>
            <a:ext cx="1614373" cy="529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4" name="object 4"/>
          <p:cNvSpPr/>
          <p:nvPr/>
        </p:nvSpPr>
        <p:spPr>
          <a:xfrm>
            <a:off x="382219" y="1333042"/>
            <a:ext cx="9291447" cy="0"/>
          </a:xfrm>
          <a:custGeom>
            <a:avLst/>
            <a:gdLst/>
            <a:ahLst/>
            <a:cxnLst/>
            <a:rect l="l" t="t" r="r" b="b"/>
            <a:pathLst>
              <a:path w="8446770">
                <a:moveTo>
                  <a:pt x="0" y="0"/>
                </a:moveTo>
                <a:lnTo>
                  <a:pt x="8446643" y="0"/>
                </a:lnTo>
              </a:path>
            </a:pathLst>
          </a:custGeom>
          <a:ln w="9525">
            <a:solidFill>
              <a:srgbClr val="3B3B3B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5" name="object 5"/>
          <p:cNvSpPr txBox="1"/>
          <p:nvPr/>
        </p:nvSpPr>
        <p:spPr>
          <a:xfrm>
            <a:off x="7155992" y="7142886"/>
            <a:ext cx="2684336" cy="42550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102680" algn="r">
              <a:spcBef>
                <a:spcPts val="110"/>
              </a:spcBef>
            </a:pPr>
            <a:r>
              <a:rPr sz="1320" spc="-6" dirty="0">
                <a:solidFill>
                  <a:srgbClr val="F1F1F1"/>
                </a:solidFill>
                <a:latin typeface="Arial"/>
                <a:cs typeface="Arial"/>
              </a:rPr>
              <a:t>9</a:t>
            </a:r>
            <a:endParaRPr sz="1320">
              <a:latin typeface="Arial"/>
              <a:cs typeface="Arial"/>
            </a:endParaRPr>
          </a:p>
          <a:p>
            <a:pPr marL="13970">
              <a:spcBef>
                <a:spcPts val="743"/>
              </a:spcBef>
            </a:pPr>
            <a:r>
              <a:rPr sz="770" spc="-6" dirty="0">
                <a:solidFill>
                  <a:srgbClr val="F1F1F1"/>
                </a:solidFill>
                <a:latin typeface="Arial"/>
                <a:cs typeface="Arial"/>
              </a:rPr>
              <a:t>© </a:t>
            </a:r>
            <a:r>
              <a:rPr sz="770" spc="-11" dirty="0">
                <a:solidFill>
                  <a:srgbClr val="F1F1F1"/>
                </a:solidFill>
                <a:latin typeface="Arial"/>
                <a:cs typeface="Arial"/>
              </a:rPr>
              <a:t>2020 </a:t>
            </a:r>
            <a:r>
              <a:rPr sz="770" spc="-6" dirty="0">
                <a:solidFill>
                  <a:srgbClr val="F1F1F1"/>
                </a:solidFill>
                <a:latin typeface="Arial"/>
                <a:cs typeface="Arial"/>
              </a:rPr>
              <a:t>National Student Clearinghouse. All Rights</a:t>
            </a:r>
            <a:r>
              <a:rPr sz="770" spc="94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770" spc="-6" dirty="0">
                <a:solidFill>
                  <a:srgbClr val="F1F1F1"/>
                </a:solidFill>
                <a:latin typeface="Arial"/>
                <a:cs typeface="Arial"/>
              </a:rPr>
              <a:t>Reserved.</a:t>
            </a:r>
            <a:endParaRPr sz="77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 idx="4294967295"/>
          </p:nvPr>
        </p:nvSpPr>
        <p:spPr>
          <a:xfrm>
            <a:off x="609600" y="685800"/>
            <a:ext cx="8528050" cy="506412"/>
          </a:xfrm>
          <a:prstGeom prst="rect">
            <a:avLst/>
          </a:prstGeom>
        </p:spPr>
        <p:txBody>
          <a:bodyPr vert="horz" wrap="square" lIns="0" tIns="14669" rIns="0" bIns="0" rtlCol="0">
            <a:spAutoFit/>
          </a:bodyPr>
          <a:lstStyle/>
          <a:p>
            <a:pPr marL="13970" algn="ctr">
              <a:spcBef>
                <a:spcPts val="116"/>
              </a:spcBef>
            </a:pPr>
            <a:r>
              <a:rPr sz="3190" dirty="0">
                <a:solidFill>
                  <a:srgbClr val="393939"/>
                </a:solidFill>
              </a:rPr>
              <a:t>Demographic and Academic Report</a:t>
            </a:r>
            <a:r>
              <a:rPr sz="3190" spc="-215" dirty="0">
                <a:solidFill>
                  <a:srgbClr val="393939"/>
                </a:solidFill>
              </a:rPr>
              <a:t> </a:t>
            </a:r>
            <a:r>
              <a:rPr sz="3190" dirty="0">
                <a:solidFill>
                  <a:srgbClr val="393939"/>
                </a:solidFill>
              </a:rPr>
              <a:t>Packets</a:t>
            </a:r>
            <a:endParaRPr sz="3190" dirty="0"/>
          </a:p>
        </p:txBody>
      </p:sp>
      <p:sp>
        <p:nvSpPr>
          <p:cNvPr id="7" name="object 7"/>
          <p:cNvSpPr txBox="1"/>
          <p:nvPr/>
        </p:nvSpPr>
        <p:spPr>
          <a:xfrm>
            <a:off x="392389" y="1736776"/>
            <a:ext cx="7760335" cy="165455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2640" b="1" u="heavy" spc="-6" dirty="0">
                <a:solidFill>
                  <a:srgbClr val="3B3B3B"/>
                </a:solidFill>
                <a:uFill>
                  <a:solidFill>
                    <a:srgbClr val="3B3B3B"/>
                  </a:solidFill>
                </a:uFill>
                <a:latin typeface="Arial"/>
                <a:cs typeface="Arial"/>
              </a:rPr>
              <a:t>Demographic</a:t>
            </a:r>
            <a:endParaRPr sz="2640">
              <a:latin typeface="Arial"/>
              <a:cs typeface="Arial"/>
            </a:endParaRPr>
          </a:p>
          <a:p>
            <a:pPr marL="516890" indent="-502920">
              <a:spcBef>
                <a:spcPts val="1995"/>
              </a:spcBef>
              <a:buClr>
                <a:srgbClr val="6D2045"/>
              </a:buClr>
              <a:buChar char="•"/>
              <a:tabLst>
                <a:tab pos="516192" algn="l"/>
                <a:tab pos="516890" algn="l"/>
                <a:tab pos="1663827" algn="l"/>
              </a:tabLst>
            </a:pPr>
            <a:r>
              <a:rPr sz="2200" spc="-17" dirty="0">
                <a:solidFill>
                  <a:srgbClr val="3B3B3B"/>
                </a:solidFill>
                <a:latin typeface="Arial"/>
                <a:cs typeface="Arial"/>
              </a:rPr>
              <a:t>Gender,	</a:t>
            </a:r>
            <a:r>
              <a:rPr sz="2200" spc="-11" dirty="0">
                <a:solidFill>
                  <a:srgbClr val="3B3B3B"/>
                </a:solidFill>
                <a:latin typeface="Arial"/>
                <a:cs typeface="Arial"/>
              </a:rPr>
              <a:t>Race/Ethnicity, 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Economic Disadvantage</a:t>
            </a:r>
            <a:r>
              <a:rPr sz="2200" spc="-143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Indicator</a:t>
            </a:r>
            <a:endParaRPr sz="2200">
              <a:latin typeface="Arial"/>
              <a:cs typeface="Arial"/>
            </a:endParaRPr>
          </a:p>
          <a:p>
            <a:pPr>
              <a:spcBef>
                <a:spcPts val="55"/>
              </a:spcBef>
            </a:pPr>
            <a:endParaRPr sz="1870">
              <a:latin typeface="Times New Roman"/>
              <a:cs typeface="Times New Roman"/>
            </a:endParaRPr>
          </a:p>
          <a:p>
            <a:pPr marL="516192"/>
            <a:r>
              <a:rPr sz="2200" spc="-17" dirty="0">
                <a:solidFill>
                  <a:srgbClr val="3B3B3B"/>
                </a:solidFill>
                <a:latin typeface="Arial"/>
                <a:cs typeface="Arial"/>
              </a:rPr>
              <a:t>Disability, 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English Language</a:t>
            </a:r>
            <a:r>
              <a:rPr sz="2200" spc="-38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Learner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2389" y="4196753"/>
            <a:ext cx="7822502" cy="22721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2640" b="1" u="heavy" spc="-6" dirty="0">
                <a:solidFill>
                  <a:srgbClr val="3B3B3B"/>
                </a:solidFill>
                <a:uFill>
                  <a:solidFill>
                    <a:srgbClr val="3B3B3B"/>
                  </a:solidFill>
                </a:uFill>
                <a:latin typeface="Arial"/>
                <a:cs typeface="Arial"/>
              </a:rPr>
              <a:t>Academic</a:t>
            </a:r>
            <a:endParaRPr sz="2640" dirty="0">
              <a:latin typeface="Arial"/>
              <a:cs typeface="Arial"/>
            </a:endParaRPr>
          </a:p>
          <a:p>
            <a:pPr marL="516890" marR="1878265" indent="-502920">
              <a:lnSpc>
                <a:spcPts val="4851"/>
              </a:lnSpc>
              <a:spcBef>
                <a:spcPts val="314"/>
              </a:spcBef>
              <a:buClr>
                <a:srgbClr val="6D2045"/>
              </a:buClr>
              <a:buChar char="•"/>
              <a:tabLst>
                <a:tab pos="516192" algn="l"/>
                <a:tab pos="516890" algn="l"/>
              </a:tabLst>
            </a:pP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Math Assessment </a:t>
            </a:r>
            <a:r>
              <a:rPr sz="2200" spc="11" dirty="0">
                <a:solidFill>
                  <a:srgbClr val="3B3B3B"/>
                </a:solidFill>
                <a:latin typeface="Arial"/>
                <a:cs typeface="Arial"/>
              </a:rPr>
              <a:t>8</a:t>
            </a:r>
            <a:r>
              <a:rPr sz="2145" spc="17" baseline="25641" dirty="0">
                <a:solidFill>
                  <a:srgbClr val="3B3B3B"/>
                </a:solidFill>
                <a:latin typeface="Arial"/>
                <a:cs typeface="Arial"/>
              </a:rPr>
              <a:t>th 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grade and </a:t>
            </a:r>
            <a:r>
              <a:rPr sz="2200" spc="6" dirty="0">
                <a:solidFill>
                  <a:srgbClr val="3B3B3B"/>
                </a:solidFill>
                <a:latin typeface="Arial"/>
                <a:cs typeface="Arial"/>
              </a:rPr>
              <a:t>HS  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ELA/Reading Assessment </a:t>
            </a:r>
            <a:r>
              <a:rPr sz="2200" spc="11" dirty="0">
                <a:solidFill>
                  <a:srgbClr val="3B3B3B"/>
                </a:solidFill>
                <a:latin typeface="Arial"/>
                <a:cs typeface="Arial"/>
              </a:rPr>
              <a:t>8</a:t>
            </a:r>
            <a:r>
              <a:rPr sz="2145" spc="17" baseline="25641" dirty="0">
                <a:solidFill>
                  <a:srgbClr val="3B3B3B"/>
                </a:solidFill>
                <a:latin typeface="Arial"/>
                <a:cs typeface="Arial"/>
              </a:rPr>
              <a:t>th 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grade and</a:t>
            </a:r>
            <a:r>
              <a:rPr sz="2200" spc="-83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HS</a:t>
            </a:r>
            <a:endParaRPr sz="2200" dirty="0">
              <a:latin typeface="Arial"/>
              <a:cs typeface="Arial"/>
            </a:endParaRPr>
          </a:p>
          <a:p>
            <a:pPr marL="516192">
              <a:spcBef>
                <a:spcPts val="1661"/>
              </a:spcBef>
            </a:pP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Dual Enrollment, Number of Semesters of Math</a:t>
            </a:r>
            <a:r>
              <a:rPr sz="2200" spc="-198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Completed</a:t>
            </a:r>
            <a:endParaRPr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5655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4300"/>
            <a:ext cx="6043422" cy="7543800"/>
          </a:xfrm>
          <a:custGeom>
            <a:avLst/>
            <a:gdLst/>
            <a:ahLst/>
            <a:cxnLst/>
            <a:rect l="l" t="t" r="r" b="b"/>
            <a:pathLst>
              <a:path w="5494020" h="6858000">
                <a:moveTo>
                  <a:pt x="0" y="6858000"/>
                </a:moveTo>
                <a:lnTo>
                  <a:pt x="5494020" y="6858000"/>
                </a:lnTo>
                <a:lnTo>
                  <a:pt x="549402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52985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3" name="object 3"/>
          <p:cNvSpPr txBox="1"/>
          <p:nvPr/>
        </p:nvSpPr>
        <p:spPr>
          <a:xfrm>
            <a:off x="7169962" y="7462119"/>
            <a:ext cx="2656396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47"/>
              </a:lnSpc>
            </a:pPr>
            <a:r>
              <a:rPr sz="770" b="1" spc="-6" dirty="0">
                <a:solidFill>
                  <a:srgbClr val="8496AF"/>
                </a:solidFill>
                <a:latin typeface="Arial"/>
                <a:cs typeface="Arial"/>
              </a:rPr>
              <a:t>© </a:t>
            </a:r>
            <a:r>
              <a:rPr sz="770" b="1" spc="-11" dirty="0">
                <a:solidFill>
                  <a:srgbClr val="8496AF"/>
                </a:solidFill>
                <a:latin typeface="Arial"/>
                <a:cs typeface="Arial"/>
              </a:rPr>
              <a:t>2020 </a:t>
            </a:r>
            <a:r>
              <a:rPr sz="770" spc="-6" dirty="0">
                <a:solidFill>
                  <a:srgbClr val="8496AF"/>
                </a:solidFill>
                <a:latin typeface="Arial"/>
                <a:cs typeface="Arial"/>
              </a:rPr>
              <a:t>National Student Clearinghouse. All Rights</a:t>
            </a:r>
            <a:r>
              <a:rPr sz="770" spc="94" dirty="0">
                <a:solidFill>
                  <a:srgbClr val="8496AF"/>
                </a:solidFill>
                <a:latin typeface="Arial"/>
                <a:cs typeface="Arial"/>
              </a:rPr>
              <a:t> </a:t>
            </a:r>
            <a:r>
              <a:rPr sz="770" spc="-6" dirty="0">
                <a:solidFill>
                  <a:srgbClr val="8496AF"/>
                </a:solidFill>
                <a:latin typeface="Arial"/>
                <a:cs typeface="Arial"/>
              </a:rPr>
              <a:t>Reserved.</a:t>
            </a:r>
            <a:endParaRPr sz="77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9042" y="7047888"/>
            <a:ext cx="1614373" cy="529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5" name="object 5"/>
          <p:cNvSpPr/>
          <p:nvPr/>
        </p:nvSpPr>
        <p:spPr>
          <a:xfrm>
            <a:off x="6033364" y="114300"/>
            <a:ext cx="4025036" cy="7543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6" name="object 6"/>
          <p:cNvSpPr/>
          <p:nvPr/>
        </p:nvSpPr>
        <p:spPr>
          <a:xfrm>
            <a:off x="6033364" y="114300"/>
            <a:ext cx="917131" cy="7543800"/>
          </a:xfrm>
          <a:custGeom>
            <a:avLst/>
            <a:gdLst/>
            <a:ahLst/>
            <a:cxnLst/>
            <a:rect l="l" t="t" r="r" b="b"/>
            <a:pathLst>
              <a:path w="833754" h="6858000">
                <a:moveTo>
                  <a:pt x="0" y="6858000"/>
                </a:moveTo>
                <a:lnTo>
                  <a:pt x="833627" y="6858000"/>
                </a:lnTo>
                <a:lnTo>
                  <a:pt x="83362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36077"/>
            </a:srgbClr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4985" y="614287"/>
            <a:ext cx="5075301" cy="1185389"/>
          </a:xfrm>
          <a:prstGeom prst="rect">
            <a:avLst/>
          </a:prstGeom>
        </p:spPr>
        <p:txBody>
          <a:bodyPr vert="horz" wrap="square" lIns="0" tIns="81725" rIns="0" bIns="0" rtlCol="0">
            <a:spAutoFit/>
          </a:bodyPr>
          <a:lstStyle/>
          <a:p>
            <a:pPr marL="13970" marR="5588">
              <a:lnSpc>
                <a:spcPts val="4279"/>
              </a:lnSpc>
              <a:spcBef>
                <a:spcPts val="644"/>
              </a:spcBef>
            </a:pPr>
            <a:r>
              <a:rPr sz="3960" spc="-99" dirty="0">
                <a:solidFill>
                  <a:srgbClr val="F1F1F1"/>
                </a:solidFill>
              </a:rPr>
              <a:t>Top </a:t>
            </a:r>
            <a:r>
              <a:rPr sz="3960" spc="-6" dirty="0">
                <a:solidFill>
                  <a:srgbClr val="F1F1F1"/>
                </a:solidFill>
              </a:rPr>
              <a:t>25 </a:t>
            </a:r>
            <a:r>
              <a:rPr sz="3960" dirty="0">
                <a:solidFill>
                  <a:srgbClr val="F1F1F1"/>
                </a:solidFill>
              </a:rPr>
              <a:t>Colleges </a:t>
            </a:r>
            <a:r>
              <a:rPr sz="3960" spc="-6" dirty="0">
                <a:solidFill>
                  <a:srgbClr val="F1F1F1"/>
                </a:solidFill>
              </a:rPr>
              <a:t>First  Attended</a:t>
            </a:r>
            <a:endParaRPr sz="3960"/>
          </a:p>
        </p:txBody>
      </p:sp>
      <p:sp>
        <p:nvSpPr>
          <p:cNvPr id="8" name="object 8"/>
          <p:cNvSpPr txBox="1"/>
          <p:nvPr/>
        </p:nvSpPr>
        <p:spPr>
          <a:xfrm>
            <a:off x="494985" y="2013633"/>
            <a:ext cx="4933506" cy="4714624"/>
          </a:xfrm>
          <a:prstGeom prst="rect">
            <a:avLst/>
          </a:prstGeom>
        </p:spPr>
        <p:txBody>
          <a:bodyPr vert="horz" wrap="square" lIns="0" tIns="96393" rIns="0" bIns="0" rtlCol="0">
            <a:spAutoFit/>
          </a:bodyPr>
          <a:lstStyle/>
          <a:p>
            <a:pPr marL="13970">
              <a:spcBef>
                <a:spcPts val="759"/>
              </a:spcBef>
            </a:pPr>
            <a:r>
              <a:rPr sz="1870" dirty="0">
                <a:solidFill>
                  <a:srgbClr val="F1F1F1"/>
                </a:solidFill>
                <a:latin typeface="Arial"/>
                <a:cs typeface="Arial"/>
              </a:rPr>
              <a:t>A report</a:t>
            </a:r>
            <a:r>
              <a:rPr sz="1870" spc="-10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870" spc="-6" dirty="0">
                <a:solidFill>
                  <a:srgbClr val="F1F1F1"/>
                </a:solidFill>
                <a:latin typeface="Arial"/>
                <a:cs typeface="Arial"/>
              </a:rPr>
              <a:t>that</a:t>
            </a:r>
            <a:endParaRPr sz="1870">
              <a:latin typeface="Arial"/>
              <a:cs typeface="Arial"/>
            </a:endParaRPr>
          </a:p>
          <a:p>
            <a:pPr marL="265430" marR="5588" indent="-251460" algn="just">
              <a:lnSpc>
                <a:spcPct val="80000"/>
              </a:lnSpc>
              <a:spcBef>
                <a:spcPts val="1100"/>
              </a:spcBef>
              <a:buChar char="•"/>
              <a:tabLst>
                <a:tab pos="265430" algn="l"/>
              </a:tabLst>
            </a:pPr>
            <a:r>
              <a:rPr sz="1870" spc="-6" dirty="0">
                <a:solidFill>
                  <a:srgbClr val="F1F1F1"/>
                </a:solidFill>
                <a:latin typeface="Arial"/>
                <a:cs typeface="Arial"/>
              </a:rPr>
              <a:t>shows the top </a:t>
            </a:r>
            <a:r>
              <a:rPr sz="1870" dirty="0">
                <a:solidFill>
                  <a:srgbClr val="F1F1F1"/>
                </a:solidFill>
                <a:latin typeface="Arial"/>
                <a:cs typeface="Arial"/>
              </a:rPr>
              <a:t>colleges/universities </a:t>
            </a:r>
            <a:r>
              <a:rPr sz="1870" spc="-6" dirty="0">
                <a:solidFill>
                  <a:srgbClr val="F1F1F1"/>
                </a:solidFill>
                <a:latin typeface="Arial"/>
                <a:cs typeface="Arial"/>
              </a:rPr>
              <a:t>that your  </a:t>
            </a:r>
            <a:r>
              <a:rPr sz="1870" dirty="0">
                <a:solidFill>
                  <a:srgbClr val="F1F1F1"/>
                </a:solidFill>
                <a:latin typeface="Arial"/>
                <a:cs typeface="Arial"/>
              </a:rPr>
              <a:t>students </a:t>
            </a:r>
            <a:r>
              <a:rPr sz="1870" b="1" spc="-6" dirty="0">
                <a:solidFill>
                  <a:srgbClr val="F1F1F1"/>
                </a:solidFill>
                <a:latin typeface="Arial"/>
                <a:cs typeface="Arial"/>
              </a:rPr>
              <a:t>first </a:t>
            </a:r>
            <a:r>
              <a:rPr sz="1870" spc="-6" dirty="0">
                <a:solidFill>
                  <a:srgbClr val="F1F1F1"/>
                </a:solidFill>
                <a:latin typeface="Arial"/>
                <a:cs typeface="Arial"/>
              </a:rPr>
              <a:t>attended </a:t>
            </a:r>
            <a:r>
              <a:rPr sz="1870" b="1" spc="6" dirty="0">
                <a:solidFill>
                  <a:srgbClr val="F1F1F1"/>
                </a:solidFill>
                <a:latin typeface="Arial"/>
                <a:cs typeface="Arial"/>
              </a:rPr>
              <a:t>within two </a:t>
            </a:r>
            <a:r>
              <a:rPr sz="1870" b="1" spc="-6" dirty="0">
                <a:solidFill>
                  <a:srgbClr val="F1F1F1"/>
                </a:solidFill>
                <a:latin typeface="Arial"/>
                <a:cs typeface="Arial"/>
              </a:rPr>
              <a:t>years </a:t>
            </a:r>
            <a:r>
              <a:rPr sz="1870" dirty="0">
                <a:solidFill>
                  <a:srgbClr val="F1F1F1"/>
                </a:solidFill>
                <a:latin typeface="Arial"/>
                <a:cs typeface="Arial"/>
              </a:rPr>
              <a:t>of  leaving high</a:t>
            </a:r>
            <a:r>
              <a:rPr sz="1870" spc="-6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870" dirty="0">
                <a:solidFill>
                  <a:srgbClr val="F1F1F1"/>
                </a:solidFill>
                <a:latin typeface="Arial"/>
                <a:cs typeface="Arial"/>
              </a:rPr>
              <a:t>school</a:t>
            </a:r>
            <a:endParaRPr sz="1870">
              <a:latin typeface="Arial"/>
              <a:cs typeface="Arial"/>
            </a:endParaRPr>
          </a:p>
          <a:p>
            <a:pPr>
              <a:spcBef>
                <a:spcPts val="6"/>
              </a:spcBef>
              <a:buClr>
                <a:srgbClr val="F1F1F1"/>
              </a:buClr>
              <a:buFont typeface="Arial"/>
              <a:buChar char="•"/>
            </a:pPr>
            <a:endParaRPr sz="3080">
              <a:latin typeface="Times New Roman"/>
              <a:cs typeface="Times New Roman"/>
            </a:endParaRPr>
          </a:p>
          <a:p>
            <a:pPr marL="265430" indent="-251460">
              <a:buChar char="•"/>
              <a:tabLst>
                <a:tab pos="264732" algn="l"/>
                <a:tab pos="265430" algn="l"/>
              </a:tabLst>
            </a:pPr>
            <a:r>
              <a:rPr sz="1870" spc="-6" dirty="0">
                <a:solidFill>
                  <a:srgbClr val="F1F1F1"/>
                </a:solidFill>
                <a:latin typeface="Arial"/>
                <a:cs typeface="Arial"/>
              </a:rPr>
              <a:t>tracks </a:t>
            </a:r>
            <a:r>
              <a:rPr sz="1870" dirty="0">
                <a:solidFill>
                  <a:srgbClr val="F1F1F1"/>
                </a:solidFill>
                <a:latin typeface="Arial"/>
                <a:cs typeface="Arial"/>
              </a:rPr>
              <a:t>second </a:t>
            </a:r>
            <a:r>
              <a:rPr sz="1870" spc="-6" dirty="0">
                <a:solidFill>
                  <a:srgbClr val="F1F1F1"/>
                </a:solidFill>
                <a:latin typeface="Arial"/>
                <a:cs typeface="Arial"/>
              </a:rPr>
              <a:t>year</a:t>
            </a:r>
            <a:r>
              <a:rPr sz="1870" dirty="0">
                <a:solidFill>
                  <a:srgbClr val="F1F1F1"/>
                </a:solidFill>
                <a:latin typeface="Arial"/>
                <a:cs typeface="Arial"/>
              </a:rPr>
              <a:t> retention/persistence</a:t>
            </a:r>
            <a:endParaRPr sz="187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1F1F1"/>
              </a:buClr>
              <a:buFont typeface="Arial"/>
              <a:buChar char="•"/>
            </a:pPr>
            <a:endParaRPr sz="2090">
              <a:latin typeface="Times New Roman"/>
              <a:cs typeface="Times New Roman"/>
            </a:endParaRPr>
          </a:p>
          <a:p>
            <a:pPr marL="265430" marR="31433" indent="-251460">
              <a:lnSpc>
                <a:spcPct val="80000"/>
              </a:lnSpc>
              <a:spcBef>
                <a:spcPts val="1584"/>
              </a:spcBef>
              <a:buChar char="•"/>
              <a:tabLst>
                <a:tab pos="264732" algn="l"/>
                <a:tab pos="265430" algn="l"/>
              </a:tabLst>
            </a:pPr>
            <a:r>
              <a:rPr sz="1870" spc="-6" dirty="0">
                <a:solidFill>
                  <a:srgbClr val="F1F1F1"/>
                </a:solidFill>
                <a:latin typeface="Arial"/>
                <a:cs typeface="Arial"/>
              </a:rPr>
              <a:t>shows </a:t>
            </a:r>
            <a:r>
              <a:rPr sz="1870" dirty="0">
                <a:solidFill>
                  <a:srgbClr val="F1F1F1"/>
                </a:solidFill>
                <a:latin typeface="Arial"/>
                <a:cs typeface="Arial"/>
              </a:rPr>
              <a:t>counts of students </a:t>
            </a:r>
            <a:r>
              <a:rPr sz="1870" spc="-6" dirty="0">
                <a:solidFill>
                  <a:srgbClr val="F1F1F1"/>
                </a:solidFill>
                <a:latin typeface="Arial"/>
                <a:cs typeface="Arial"/>
              </a:rPr>
              <a:t>who </a:t>
            </a:r>
            <a:r>
              <a:rPr sz="1870" dirty="0">
                <a:solidFill>
                  <a:srgbClr val="F1F1F1"/>
                </a:solidFill>
                <a:latin typeface="Arial"/>
                <a:cs typeface="Arial"/>
              </a:rPr>
              <a:t>got a  credential:</a:t>
            </a:r>
            <a:r>
              <a:rPr sz="1870" spc="72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870" spc="-6" dirty="0">
                <a:solidFill>
                  <a:srgbClr val="F1F1F1"/>
                </a:solidFill>
                <a:latin typeface="Arial"/>
                <a:cs typeface="Arial"/>
              </a:rPr>
              <a:t>(certificate/associates/bachelors)</a:t>
            </a:r>
            <a:endParaRPr sz="187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1F1F1"/>
              </a:buClr>
              <a:buFont typeface="Arial"/>
              <a:buChar char="•"/>
            </a:pPr>
            <a:endParaRPr sz="2090">
              <a:latin typeface="Times New Roman"/>
              <a:cs typeface="Times New Roman"/>
            </a:endParaRPr>
          </a:p>
          <a:p>
            <a:pPr marL="265430" marR="227013" indent="-251460">
              <a:lnSpc>
                <a:spcPct val="80000"/>
              </a:lnSpc>
              <a:spcBef>
                <a:spcPts val="1601"/>
              </a:spcBef>
              <a:buChar char="•"/>
              <a:tabLst>
                <a:tab pos="264732" algn="l"/>
                <a:tab pos="265430" algn="l"/>
              </a:tabLst>
            </a:pPr>
            <a:r>
              <a:rPr sz="1870" dirty="0">
                <a:solidFill>
                  <a:srgbClr val="F1F1F1"/>
                </a:solidFill>
                <a:latin typeface="Arial"/>
                <a:cs typeface="Arial"/>
              </a:rPr>
              <a:t>includes a </a:t>
            </a:r>
            <a:r>
              <a:rPr sz="1870" spc="-6" dirty="0">
                <a:solidFill>
                  <a:srgbClr val="F1F1F1"/>
                </a:solidFill>
                <a:latin typeface="Arial"/>
                <a:cs typeface="Arial"/>
              </a:rPr>
              <a:t>top </a:t>
            </a:r>
            <a:r>
              <a:rPr sz="1870" dirty="0">
                <a:solidFill>
                  <a:srgbClr val="F1F1F1"/>
                </a:solidFill>
                <a:latin typeface="Arial"/>
                <a:cs typeface="Arial"/>
              </a:rPr>
              <a:t>25 list </a:t>
            </a:r>
            <a:r>
              <a:rPr sz="1870" spc="-6" dirty="0">
                <a:solidFill>
                  <a:srgbClr val="F1F1F1"/>
                </a:solidFill>
                <a:latin typeface="Arial"/>
                <a:cs typeface="Arial"/>
              </a:rPr>
              <a:t>for </a:t>
            </a:r>
            <a:r>
              <a:rPr sz="1870" dirty="0">
                <a:solidFill>
                  <a:srgbClr val="F1F1F1"/>
                </a:solidFill>
                <a:latin typeface="Arial"/>
                <a:cs typeface="Arial"/>
              </a:rPr>
              <a:t>each High School  academic</a:t>
            </a:r>
            <a:r>
              <a:rPr sz="1870" spc="-6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870" spc="-11" dirty="0">
                <a:solidFill>
                  <a:srgbClr val="F1F1F1"/>
                </a:solidFill>
                <a:latin typeface="Arial"/>
                <a:cs typeface="Arial"/>
              </a:rPr>
              <a:t>year</a:t>
            </a:r>
            <a:endParaRPr sz="1870">
              <a:latin typeface="Arial"/>
              <a:cs typeface="Arial"/>
            </a:endParaRPr>
          </a:p>
          <a:p>
            <a:pPr>
              <a:spcBef>
                <a:spcPts val="11"/>
              </a:spcBef>
              <a:buClr>
                <a:srgbClr val="F1F1F1"/>
              </a:buClr>
              <a:buFont typeface="Arial"/>
              <a:buChar char="•"/>
            </a:pPr>
            <a:endParaRPr sz="3080">
              <a:latin typeface="Times New Roman"/>
              <a:cs typeface="Times New Roman"/>
            </a:endParaRPr>
          </a:p>
          <a:p>
            <a:pPr marL="265430" indent="-251460">
              <a:buChar char="•"/>
              <a:tabLst>
                <a:tab pos="264732" algn="l"/>
                <a:tab pos="265430" algn="l"/>
              </a:tabLst>
            </a:pPr>
            <a:r>
              <a:rPr sz="1870" dirty="0">
                <a:solidFill>
                  <a:srgbClr val="F1F1F1"/>
                </a:solidFill>
                <a:latin typeface="Arial"/>
                <a:cs typeface="Arial"/>
              </a:rPr>
              <a:t>reconciles </a:t>
            </a:r>
            <a:r>
              <a:rPr sz="1870" spc="-6" dirty="0">
                <a:solidFill>
                  <a:srgbClr val="F1F1F1"/>
                </a:solidFill>
                <a:latin typeface="Arial"/>
                <a:cs typeface="Arial"/>
              </a:rPr>
              <a:t>to the </a:t>
            </a:r>
            <a:r>
              <a:rPr sz="1870" dirty="0">
                <a:solidFill>
                  <a:srgbClr val="F1F1F1"/>
                </a:solidFill>
                <a:latin typeface="Arial"/>
                <a:cs typeface="Arial"/>
              </a:rPr>
              <a:t>student-level detail</a:t>
            </a:r>
            <a:r>
              <a:rPr sz="1870" spc="-17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870" dirty="0">
                <a:solidFill>
                  <a:srgbClr val="F1F1F1"/>
                </a:solidFill>
                <a:latin typeface="Arial"/>
                <a:cs typeface="Arial"/>
              </a:rPr>
              <a:t>report</a:t>
            </a:r>
            <a:endParaRPr sz="187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436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14977" y="114300"/>
            <a:ext cx="6043422" cy="7543800"/>
          </a:xfrm>
          <a:custGeom>
            <a:avLst/>
            <a:gdLst/>
            <a:ahLst/>
            <a:cxnLst/>
            <a:rect l="l" t="t" r="r" b="b"/>
            <a:pathLst>
              <a:path w="5494020" h="6858000">
                <a:moveTo>
                  <a:pt x="0" y="6858000"/>
                </a:moveTo>
                <a:lnTo>
                  <a:pt x="5494020" y="6858000"/>
                </a:lnTo>
                <a:lnTo>
                  <a:pt x="549402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FAF45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3" name="object 3"/>
          <p:cNvSpPr/>
          <p:nvPr/>
        </p:nvSpPr>
        <p:spPr>
          <a:xfrm>
            <a:off x="409042" y="7047888"/>
            <a:ext cx="1614373" cy="529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4" name="object 4"/>
          <p:cNvSpPr/>
          <p:nvPr/>
        </p:nvSpPr>
        <p:spPr>
          <a:xfrm>
            <a:off x="0" y="114300"/>
            <a:ext cx="4001566" cy="75437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5" name="object 5"/>
          <p:cNvSpPr/>
          <p:nvPr/>
        </p:nvSpPr>
        <p:spPr>
          <a:xfrm>
            <a:off x="3097986" y="114300"/>
            <a:ext cx="917131" cy="7543800"/>
          </a:xfrm>
          <a:custGeom>
            <a:avLst/>
            <a:gdLst/>
            <a:ahLst/>
            <a:cxnLst/>
            <a:rect l="l" t="t" r="r" b="b"/>
            <a:pathLst>
              <a:path w="833754" h="6858000">
                <a:moveTo>
                  <a:pt x="0" y="6858000"/>
                </a:moveTo>
                <a:lnTo>
                  <a:pt x="833627" y="6858000"/>
                </a:lnTo>
                <a:lnTo>
                  <a:pt x="83362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36077"/>
            </a:srgbClr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6" name="object 6"/>
          <p:cNvSpPr/>
          <p:nvPr/>
        </p:nvSpPr>
        <p:spPr>
          <a:xfrm>
            <a:off x="8227771" y="6908748"/>
            <a:ext cx="1616050" cy="5297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90087" y="533400"/>
            <a:ext cx="6368313" cy="403225"/>
          </a:xfrm>
          <a:prstGeom prst="rect">
            <a:avLst/>
          </a:prstGeom>
        </p:spPr>
        <p:txBody>
          <a:bodyPr vert="horz" wrap="square" lIns="0" tIns="14669" rIns="0" bIns="0" rtlCol="0">
            <a:spAutoFit/>
          </a:bodyPr>
          <a:lstStyle/>
          <a:p>
            <a:pPr marL="2041017">
              <a:spcBef>
                <a:spcPts val="116"/>
              </a:spcBef>
            </a:pPr>
            <a:r>
              <a:rPr dirty="0"/>
              <a:t>Reso</a:t>
            </a:r>
            <a:r>
              <a:rPr spc="-17" dirty="0"/>
              <a:t>u</a:t>
            </a:r>
            <a:r>
              <a:rPr dirty="0"/>
              <a:t>rces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100584" y="1143000"/>
            <a:ext cx="9957816" cy="39036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003104">
              <a:spcBef>
                <a:spcPts val="110"/>
              </a:spcBef>
            </a:pPr>
            <a:r>
              <a:rPr spc="-11" dirty="0">
                <a:hlinkClick r:id="rId5"/>
              </a:rPr>
              <a:t>www.StudentClearinghouse.org</a:t>
            </a:r>
          </a:p>
          <a:p>
            <a:pPr marL="3989134">
              <a:spcBef>
                <a:spcPts val="28"/>
              </a:spcBef>
            </a:pPr>
            <a:endParaRPr sz="4400" dirty="0">
              <a:latin typeface="Times New Roman"/>
              <a:cs typeface="Times New Roman"/>
            </a:endParaRPr>
          </a:p>
          <a:p>
            <a:pPr marL="4003104" marR="27940">
              <a:lnSpc>
                <a:spcPts val="2849"/>
              </a:lnSpc>
              <a:spcBef>
                <a:spcPts val="6"/>
              </a:spcBef>
            </a:pPr>
            <a:r>
              <a:rPr spc="-11" dirty="0">
                <a:hlinkClick r:id="rId6"/>
              </a:rPr>
              <a:t>https://www.studentclearinghouse.  </a:t>
            </a:r>
            <a:r>
              <a:rPr spc="-6" dirty="0">
                <a:hlinkClick r:id="rId6"/>
              </a:rPr>
              <a:t>org/high-schools/studenttracker/</a:t>
            </a:r>
          </a:p>
          <a:p>
            <a:pPr marL="4003104">
              <a:spcBef>
                <a:spcPts val="809"/>
              </a:spcBef>
            </a:pPr>
            <a:r>
              <a:rPr sz="2200" dirty="0">
                <a:solidFill>
                  <a:srgbClr val="000000"/>
                </a:solidFill>
              </a:rPr>
              <a:t>From here you can link</a:t>
            </a:r>
            <a:r>
              <a:rPr sz="2200" spc="-94" dirty="0">
                <a:solidFill>
                  <a:srgbClr val="000000"/>
                </a:solidFill>
              </a:rPr>
              <a:t> </a:t>
            </a:r>
            <a:r>
              <a:rPr sz="2200" dirty="0">
                <a:solidFill>
                  <a:srgbClr val="000000"/>
                </a:solidFill>
              </a:rPr>
              <a:t>to:</a:t>
            </a:r>
            <a:endParaRPr sz="2200" dirty="0"/>
          </a:p>
          <a:p>
            <a:pPr marL="5008944">
              <a:spcBef>
                <a:spcPts val="831"/>
              </a:spcBef>
            </a:pPr>
            <a:r>
              <a:rPr sz="2200" dirty="0">
                <a:solidFill>
                  <a:srgbClr val="000000"/>
                </a:solidFill>
              </a:rPr>
              <a:t>Help</a:t>
            </a:r>
            <a:endParaRPr sz="2200" dirty="0"/>
          </a:p>
          <a:p>
            <a:pPr marL="5008944">
              <a:spcBef>
                <a:spcPts val="847"/>
              </a:spcBef>
            </a:pPr>
            <a:r>
              <a:rPr sz="2200" dirty="0">
                <a:solidFill>
                  <a:srgbClr val="000000"/>
                </a:solidFill>
              </a:rPr>
              <a:t>K-12</a:t>
            </a:r>
            <a:r>
              <a:rPr sz="2200" spc="-22" dirty="0">
                <a:solidFill>
                  <a:srgbClr val="000000"/>
                </a:solidFill>
              </a:rPr>
              <a:t> </a:t>
            </a:r>
            <a:r>
              <a:rPr sz="2200" dirty="0">
                <a:solidFill>
                  <a:srgbClr val="000000"/>
                </a:solidFill>
              </a:rPr>
              <a:t>blog</a:t>
            </a:r>
            <a:endParaRPr sz="2200" dirty="0"/>
          </a:p>
          <a:p>
            <a:pPr marL="5008944" marR="5588">
              <a:lnSpc>
                <a:spcPct val="131500"/>
              </a:lnSpc>
              <a:spcBef>
                <a:spcPts val="6"/>
              </a:spcBef>
            </a:pPr>
            <a:r>
              <a:rPr sz="2200" dirty="0">
                <a:solidFill>
                  <a:srgbClr val="000000"/>
                </a:solidFill>
              </a:rPr>
              <a:t>Clearinghouse Academy</a:t>
            </a:r>
            <a:r>
              <a:rPr sz="2200" spc="-275" dirty="0">
                <a:solidFill>
                  <a:srgbClr val="000000"/>
                </a:solidFill>
              </a:rPr>
              <a:t> </a:t>
            </a:r>
            <a:r>
              <a:rPr sz="2200" spc="-11" dirty="0">
                <a:solidFill>
                  <a:srgbClr val="000000"/>
                </a:solidFill>
              </a:rPr>
              <a:t>Training  </a:t>
            </a:r>
            <a:r>
              <a:rPr sz="2200" dirty="0">
                <a:solidFill>
                  <a:srgbClr val="000000"/>
                </a:solidFill>
              </a:rPr>
              <a:t>Research</a:t>
            </a:r>
            <a:r>
              <a:rPr sz="2200" spc="-61" dirty="0">
                <a:solidFill>
                  <a:srgbClr val="000000"/>
                </a:solidFill>
              </a:rPr>
              <a:t> </a:t>
            </a:r>
            <a:r>
              <a:rPr sz="2200" dirty="0">
                <a:solidFill>
                  <a:srgbClr val="000000"/>
                </a:solidFill>
              </a:rPr>
              <a:t>Center</a:t>
            </a: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1751472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960717"/>
            <a:ext cx="10058400" cy="697802"/>
          </a:xfrm>
          <a:custGeom>
            <a:avLst/>
            <a:gdLst/>
            <a:ahLst/>
            <a:cxnLst/>
            <a:rect l="l" t="t" r="r" b="b"/>
            <a:pathLst>
              <a:path w="9144000" h="634365">
                <a:moveTo>
                  <a:pt x="0" y="633984"/>
                </a:moveTo>
                <a:lnTo>
                  <a:pt x="9144000" y="633984"/>
                </a:lnTo>
                <a:lnTo>
                  <a:pt x="9144000" y="0"/>
                </a:lnTo>
                <a:lnTo>
                  <a:pt x="0" y="0"/>
                </a:lnTo>
                <a:lnTo>
                  <a:pt x="0" y="633984"/>
                </a:lnTo>
                <a:close/>
              </a:path>
            </a:pathLst>
          </a:custGeom>
          <a:solidFill>
            <a:srgbClr val="E16135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3" name="object 3"/>
          <p:cNvSpPr/>
          <p:nvPr/>
        </p:nvSpPr>
        <p:spPr>
          <a:xfrm>
            <a:off x="409042" y="7047888"/>
            <a:ext cx="1614373" cy="529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4" name="object 4"/>
          <p:cNvSpPr/>
          <p:nvPr/>
        </p:nvSpPr>
        <p:spPr>
          <a:xfrm>
            <a:off x="382219" y="1333042"/>
            <a:ext cx="9291447" cy="0"/>
          </a:xfrm>
          <a:custGeom>
            <a:avLst/>
            <a:gdLst/>
            <a:ahLst/>
            <a:cxnLst/>
            <a:rect l="l" t="t" r="r" b="b"/>
            <a:pathLst>
              <a:path w="8446770">
                <a:moveTo>
                  <a:pt x="0" y="0"/>
                </a:moveTo>
                <a:lnTo>
                  <a:pt x="8446643" y="0"/>
                </a:lnTo>
              </a:path>
            </a:pathLst>
          </a:custGeom>
          <a:ln w="9525">
            <a:solidFill>
              <a:srgbClr val="3B3B3B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5" name="object 5"/>
          <p:cNvSpPr txBox="1"/>
          <p:nvPr/>
        </p:nvSpPr>
        <p:spPr>
          <a:xfrm>
            <a:off x="7155992" y="7142886"/>
            <a:ext cx="2684336" cy="42550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101981" algn="r">
              <a:spcBef>
                <a:spcPts val="110"/>
              </a:spcBef>
            </a:pPr>
            <a:r>
              <a:rPr sz="1320" spc="-6" dirty="0">
                <a:solidFill>
                  <a:srgbClr val="F1F1F1"/>
                </a:solidFill>
                <a:latin typeface="Arial"/>
                <a:cs typeface="Arial"/>
              </a:rPr>
              <a:t>13</a:t>
            </a:r>
            <a:endParaRPr sz="1320">
              <a:latin typeface="Arial"/>
              <a:cs typeface="Arial"/>
            </a:endParaRPr>
          </a:p>
          <a:p>
            <a:pPr marL="13970">
              <a:spcBef>
                <a:spcPts val="743"/>
              </a:spcBef>
            </a:pPr>
            <a:r>
              <a:rPr sz="770" spc="-6" dirty="0">
                <a:solidFill>
                  <a:srgbClr val="F1F1F1"/>
                </a:solidFill>
                <a:latin typeface="Arial"/>
                <a:cs typeface="Arial"/>
              </a:rPr>
              <a:t>© </a:t>
            </a:r>
            <a:r>
              <a:rPr sz="770" spc="-11" dirty="0">
                <a:solidFill>
                  <a:srgbClr val="F1F1F1"/>
                </a:solidFill>
                <a:latin typeface="Arial"/>
                <a:cs typeface="Arial"/>
              </a:rPr>
              <a:t>2020 </a:t>
            </a:r>
            <a:r>
              <a:rPr sz="770" spc="-6" dirty="0">
                <a:solidFill>
                  <a:srgbClr val="F1F1F1"/>
                </a:solidFill>
                <a:latin typeface="Arial"/>
                <a:cs typeface="Arial"/>
              </a:rPr>
              <a:t>National Student Clearinghouse. All Rights</a:t>
            </a:r>
            <a:r>
              <a:rPr sz="770" spc="94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770" spc="-6" dirty="0">
                <a:solidFill>
                  <a:srgbClr val="F1F1F1"/>
                </a:solidFill>
                <a:latin typeface="Arial"/>
                <a:cs typeface="Arial"/>
              </a:rPr>
              <a:t>Reserved.</a:t>
            </a:r>
            <a:endParaRPr sz="77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 idx="4294967295"/>
          </p:nvPr>
        </p:nvSpPr>
        <p:spPr>
          <a:xfrm>
            <a:off x="0" y="627063"/>
            <a:ext cx="7197725" cy="555625"/>
          </a:xfrm>
          <a:prstGeom prst="rect">
            <a:avLst/>
          </a:prstGeom>
        </p:spPr>
        <p:txBody>
          <a:bodyPr vert="horz" wrap="square" lIns="0" tIns="14669" rIns="0" bIns="0" rtlCol="0">
            <a:spAutoFit/>
          </a:bodyPr>
          <a:lstStyle/>
          <a:p>
            <a:pPr marL="13970" algn="ctr">
              <a:spcBef>
                <a:spcPts val="116"/>
              </a:spcBef>
            </a:pPr>
            <a:r>
              <a:rPr sz="3520" dirty="0">
                <a:solidFill>
                  <a:srgbClr val="393939"/>
                </a:solidFill>
              </a:rPr>
              <a:t>For questions or other</a:t>
            </a:r>
            <a:r>
              <a:rPr sz="3520" spc="-160" dirty="0">
                <a:solidFill>
                  <a:srgbClr val="393939"/>
                </a:solidFill>
              </a:rPr>
              <a:t> </a:t>
            </a:r>
            <a:r>
              <a:rPr sz="3520" spc="-6" dirty="0">
                <a:solidFill>
                  <a:srgbClr val="393939"/>
                </a:solidFill>
              </a:rPr>
              <a:t>assistance</a:t>
            </a:r>
            <a:endParaRPr sz="3520" dirty="0"/>
          </a:p>
        </p:txBody>
      </p:sp>
      <p:sp>
        <p:nvSpPr>
          <p:cNvPr id="7" name="object 7"/>
          <p:cNvSpPr txBox="1"/>
          <p:nvPr/>
        </p:nvSpPr>
        <p:spPr>
          <a:xfrm>
            <a:off x="589534" y="1771980"/>
            <a:ext cx="8364538" cy="3253776"/>
          </a:xfrm>
          <a:prstGeom prst="rect">
            <a:avLst/>
          </a:prstGeom>
        </p:spPr>
        <p:txBody>
          <a:bodyPr vert="horz" wrap="square" lIns="0" tIns="14669" rIns="0" bIns="0" rtlCol="0">
            <a:spAutoFit/>
          </a:bodyPr>
          <a:lstStyle/>
          <a:p>
            <a:pPr marL="13970" marR="1207707">
              <a:spcBef>
                <a:spcPts val="116"/>
              </a:spcBef>
            </a:pPr>
            <a:r>
              <a:rPr sz="3520" spc="-6" dirty="0">
                <a:solidFill>
                  <a:srgbClr val="3B3B3B"/>
                </a:solidFill>
                <a:latin typeface="Arial"/>
                <a:cs typeface="Arial"/>
              </a:rPr>
              <a:t>General email:  </a:t>
            </a:r>
            <a:r>
              <a:rPr sz="3520" u="heavy" spc="-6" dirty="0">
                <a:solidFill>
                  <a:srgbClr val="EA8A00"/>
                </a:solidFill>
                <a:uFill>
                  <a:solidFill>
                    <a:srgbClr val="EA8A00"/>
                  </a:solidFill>
                </a:uFill>
                <a:latin typeface="Arial"/>
                <a:cs typeface="Arial"/>
                <a:hlinkClick r:id="rId3"/>
              </a:rPr>
              <a:t>Service@StudentClearinghouse.org</a:t>
            </a:r>
            <a:endParaRPr sz="3520" dirty="0">
              <a:latin typeface="Arial"/>
              <a:cs typeface="Arial"/>
            </a:endParaRPr>
          </a:p>
          <a:p>
            <a:pPr>
              <a:spcBef>
                <a:spcPts val="44"/>
              </a:spcBef>
            </a:pPr>
            <a:endParaRPr sz="4785" dirty="0">
              <a:latin typeface="Times New Roman"/>
              <a:cs typeface="Times New Roman"/>
            </a:endParaRPr>
          </a:p>
          <a:p>
            <a:pPr marL="13970" marR="5588">
              <a:lnSpc>
                <a:spcPct val="131300"/>
              </a:lnSpc>
            </a:pPr>
            <a:r>
              <a:rPr sz="3520" dirty="0">
                <a:solidFill>
                  <a:srgbClr val="3B3B3B"/>
                </a:solidFill>
                <a:latin typeface="Arial"/>
                <a:cs typeface="Arial"/>
              </a:rPr>
              <a:t>Questions </a:t>
            </a:r>
            <a:r>
              <a:rPr sz="3520" spc="-6" dirty="0">
                <a:solidFill>
                  <a:srgbClr val="3B3B3B"/>
                </a:solidFill>
                <a:latin typeface="Arial"/>
                <a:cs typeface="Arial"/>
              </a:rPr>
              <a:t>about organization</a:t>
            </a:r>
            <a:r>
              <a:rPr sz="3520" spc="-66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520" spc="-6" dirty="0">
                <a:solidFill>
                  <a:srgbClr val="3B3B3B"/>
                </a:solidFill>
                <a:latin typeface="Arial"/>
                <a:cs typeface="Arial"/>
              </a:rPr>
              <a:t>relationship:  </a:t>
            </a:r>
            <a:r>
              <a:rPr sz="3520" u="heavy" spc="-6" dirty="0">
                <a:solidFill>
                  <a:srgbClr val="EA8A00"/>
                </a:solidFill>
                <a:uFill>
                  <a:solidFill>
                    <a:srgbClr val="EA8A00"/>
                  </a:solidFill>
                </a:uFill>
                <a:latin typeface="Arial"/>
                <a:cs typeface="Arial"/>
                <a:hlinkClick r:id="rId4"/>
              </a:rPr>
              <a:t>STServices@StudentClearinghouse.org</a:t>
            </a:r>
            <a:endParaRPr sz="352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7099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3407" y="3298431"/>
            <a:ext cx="6405880" cy="352425"/>
          </a:xfrm>
          <a:custGeom>
            <a:avLst/>
            <a:gdLst/>
            <a:ahLst/>
            <a:cxnLst/>
            <a:rect l="l" t="t" r="r" b="b"/>
            <a:pathLst>
              <a:path w="6405880" h="352425">
                <a:moveTo>
                  <a:pt x="0" y="349884"/>
                </a:moveTo>
                <a:lnTo>
                  <a:pt x="915035" y="284733"/>
                </a:lnTo>
                <a:lnTo>
                  <a:pt x="1830070" y="228472"/>
                </a:lnTo>
                <a:lnTo>
                  <a:pt x="2745232" y="155320"/>
                </a:lnTo>
                <a:lnTo>
                  <a:pt x="3660267" y="46735"/>
                </a:lnTo>
                <a:lnTo>
                  <a:pt x="4575429" y="34162"/>
                </a:lnTo>
                <a:lnTo>
                  <a:pt x="5490464" y="0"/>
                </a:lnTo>
                <a:lnTo>
                  <a:pt x="6405626" y="352170"/>
                </a:lnTo>
              </a:path>
            </a:pathLst>
          </a:custGeom>
          <a:ln w="135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902586" y="3404730"/>
            <a:ext cx="4216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53.7%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17748" y="3339579"/>
            <a:ext cx="4216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55.1%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32784" y="3283445"/>
            <a:ext cx="4216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56.3%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47946" y="3210293"/>
            <a:ext cx="4216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57.8%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562980" y="3101581"/>
            <a:ext cx="4216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60.2%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478142" y="3089135"/>
            <a:ext cx="4216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60.4%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393178" y="3054972"/>
            <a:ext cx="4216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61.1%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308340" y="3407143"/>
            <a:ext cx="4216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53.7%</a:t>
            </a:r>
          </a:p>
        </p:txBody>
      </p:sp>
      <p:sp>
        <p:nvSpPr>
          <p:cNvPr id="11" name="object 11"/>
          <p:cNvSpPr/>
          <p:nvPr/>
        </p:nvSpPr>
        <p:spPr>
          <a:xfrm>
            <a:off x="2088514" y="3623424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24892" y="0"/>
                </a:moveTo>
                <a:lnTo>
                  <a:pt x="15216" y="1960"/>
                </a:lnTo>
                <a:lnTo>
                  <a:pt x="7302" y="7302"/>
                </a:lnTo>
                <a:lnTo>
                  <a:pt x="1960" y="15216"/>
                </a:lnTo>
                <a:lnTo>
                  <a:pt x="0" y="24892"/>
                </a:lnTo>
                <a:lnTo>
                  <a:pt x="1960" y="34494"/>
                </a:lnTo>
                <a:lnTo>
                  <a:pt x="7302" y="42370"/>
                </a:lnTo>
                <a:lnTo>
                  <a:pt x="15216" y="47698"/>
                </a:lnTo>
                <a:lnTo>
                  <a:pt x="24892" y="49657"/>
                </a:lnTo>
                <a:lnTo>
                  <a:pt x="34494" y="47698"/>
                </a:lnTo>
                <a:lnTo>
                  <a:pt x="42370" y="42370"/>
                </a:lnTo>
                <a:lnTo>
                  <a:pt x="47698" y="34494"/>
                </a:lnTo>
                <a:lnTo>
                  <a:pt x="49657" y="24892"/>
                </a:lnTo>
                <a:lnTo>
                  <a:pt x="47698" y="15216"/>
                </a:lnTo>
                <a:lnTo>
                  <a:pt x="42370" y="7302"/>
                </a:lnTo>
                <a:lnTo>
                  <a:pt x="34494" y="1960"/>
                </a:lnTo>
                <a:lnTo>
                  <a:pt x="248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2088514" y="3623424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0" y="24892"/>
                </a:moveTo>
                <a:lnTo>
                  <a:pt x="1960" y="15216"/>
                </a:lnTo>
                <a:lnTo>
                  <a:pt x="7302" y="7302"/>
                </a:lnTo>
                <a:lnTo>
                  <a:pt x="15216" y="1960"/>
                </a:lnTo>
                <a:lnTo>
                  <a:pt x="24892" y="0"/>
                </a:lnTo>
                <a:lnTo>
                  <a:pt x="34494" y="1960"/>
                </a:lnTo>
                <a:lnTo>
                  <a:pt x="42370" y="7302"/>
                </a:lnTo>
                <a:lnTo>
                  <a:pt x="47698" y="15216"/>
                </a:lnTo>
                <a:lnTo>
                  <a:pt x="49657" y="24892"/>
                </a:lnTo>
                <a:lnTo>
                  <a:pt x="47698" y="34494"/>
                </a:lnTo>
                <a:lnTo>
                  <a:pt x="42370" y="42370"/>
                </a:lnTo>
                <a:lnTo>
                  <a:pt x="34494" y="47698"/>
                </a:lnTo>
                <a:lnTo>
                  <a:pt x="24892" y="49657"/>
                </a:lnTo>
                <a:lnTo>
                  <a:pt x="15216" y="47698"/>
                </a:lnTo>
                <a:lnTo>
                  <a:pt x="7302" y="42370"/>
                </a:lnTo>
                <a:lnTo>
                  <a:pt x="1960" y="34494"/>
                </a:lnTo>
                <a:lnTo>
                  <a:pt x="0" y="24892"/>
                </a:lnTo>
              </a:path>
            </a:pathLst>
          </a:custGeom>
          <a:ln w="90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3003676" y="3558400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24765" y="0"/>
                </a:moveTo>
                <a:lnTo>
                  <a:pt x="15109" y="1958"/>
                </a:lnTo>
                <a:lnTo>
                  <a:pt x="7239" y="7286"/>
                </a:lnTo>
                <a:lnTo>
                  <a:pt x="1940" y="15162"/>
                </a:lnTo>
                <a:lnTo>
                  <a:pt x="0" y="24765"/>
                </a:lnTo>
                <a:lnTo>
                  <a:pt x="1940" y="34420"/>
                </a:lnTo>
                <a:lnTo>
                  <a:pt x="7239" y="42291"/>
                </a:lnTo>
                <a:lnTo>
                  <a:pt x="15109" y="47589"/>
                </a:lnTo>
                <a:lnTo>
                  <a:pt x="24765" y="49530"/>
                </a:lnTo>
                <a:lnTo>
                  <a:pt x="34420" y="47589"/>
                </a:lnTo>
                <a:lnTo>
                  <a:pt x="42290" y="42291"/>
                </a:lnTo>
                <a:lnTo>
                  <a:pt x="47589" y="34420"/>
                </a:lnTo>
                <a:lnTo>
                  <a:pt x="49530" y="24765"/>
                </a:lnTo>
                <a:lnTo>
                  <a:pt x="47589" y="15162"/>
                </a:lnTo>
                <a:lnTo>
                  <a:pt x="42291" y="7286"/>
                </a:lnTo>
                <a:lnTo>
                  <a:pt x="34420" y="1958"/>
                </a:lnTo>
                <a:lnTo>
                  <a:pt x="247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3003676" y="3558400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0" y="24765"/>
                </a:moveTo>
                <a:lnTo>
                  <a:pt x="1940" y="15162"/>
                </a:lnTo>
                <a:lnTo>
                  <a:pt x="7239" y="7286"/>
                </a:lnTo>
                <a:lnTo>
                  <a:pt x="15109" y="1958"/>
                </a:lnTo>
                <a:lnTo>
                  <a:pt x="24765" y="0"/>
                </a:lnTo>
                <a:lnTo>
                  <a:pt x="34420" y="1958"/>
                </a:lnTo>
                <a:lnTo>
                  <a:pt x="42291" y="7286"/>
                </a:lnTo>
                <a:lnTo>
                  <a:pt x="47589" y="15162"/>
                </a:lnTo>
                <a:lnTo>
                  <a:pt x="49530" y="24765"/>
                </a:lnTo>
                <a:lnTo>
                  <a:pt x="47589" y="34420"/>
                </a:lnTo>
                <a:lnTo>
                  <a:pt x="42290" y="42291"/>
                </a:lnTo>
                <a:lnTo>
                  <a:pt x="34420" y="47589"/>
                </a:lnTo>
                <a:lnTo>
                  <a:pt x="24765" y="49530"/>
                </a:lnTo>
                <a:lnTo>
                  <a:pt x="15109" y="47589"/>
                </a:lnTo>
                <a:lnTo>
                  <a:pt x="7239" y="42291"/>
                </a:lnTo>
                <a:lnTo>
                  <a:pt x="1940" y="34420"/>
                </a:lnTo>
                <a:lnTo>
                  <a:pt x="0" y="24765"/>
                </a:lnTo>
              </a:path>
            </a:pathLst>
          </a:custGeom>
          <a:ln w="90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3918711" y="3502139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24764" y="0"/>
                </a:moveTo>
                <a:lnTo>
                  <a:pt x="15162" y="1958"/>
                </a:lnTo>
                <a:lnTo>
                  <a:pt x="7286" y="7286"/>
                </a:lnTo>
                <a:lnTo>
                  <a:pt x="1958" y="15162"/>
                </a:lnTo>
                <a:lnTo>
                  <a:pt x="0" y="24764"/>
                </a:lnTo>
                <a:lnTo>
                  <a:pt x="1958" y="34440"/>
                </a:lnTo>
                <a:lnTo>
                  <a:pt x="7286" y="42354"/>
                </a:lnTo>
                <a:lnTo>
                  <a:pt x="15162" y="47696"/>
                </a:lnTo>
                <a:lnTo>
                  <a:pt x="24764" y="49657"/>
                </a:lnTo>
                <a:lnTo>
                  <a:pt x="34440" y="47696"/>
                </a:lnTo>
                <a:lnTo>
                  <a:pt x="42354" y="42354"/>
                </a:lnTo>
                <a:lnTo>
                  <a:pt x="47696" y="34440"/>
                </a:lnTo>
                <a:lnTo>
                  <a:pt x="49656" y="24764"/>
                </a:lnTo>
                <a:lnTo>
                  <a:pt x="47696" y="15162"/>
                </a:lnTo>
                <a:lnTo>
                  <a:pt x="42354" y="7286"/>
                </a:lnTo>
                <a:lnTo>
                  <a:pt x="34440" y="1958"/>
                </a:lnTo>
                <a:lnTo>
                  <a:pt x="24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3918711" y="3502139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0" y="24764"/>
                </a:moveTo>
                <a:lnTo>
                  <a:pt x="1958" y="15162"/>
                </a:lnTo>
                <a:lnTo>
                  <a:pt x="7286" y="7286"/>
                </a:lnTo>
                <a:lnTo>
                  <a:pt x="15162" y="1958"/>
                </a:lnTo>
                <a:lnTo>
                  <a:pt x="24764" y="0"/>
                </a:lnTo>
                <a:lnTo>
                  <a:pt x="34440" y="1958"/>
                </a:lnTo>
                <a:lnTo>
                  <a:pt x="42354" y="7286"/>
                </a:lnTo>
                <a:lnTo>
                  <a:pt x="47696" y="15162"/>
                </a:lnTo>
                <a:lnTo>
                  <a:pt x="49656" y="24764"/>
                </a:lnTo>
                <a:lnTo>
                  <a:pt x="47696" y="34440"/>
                </a:lnTo>
                <a:lnTo>
                  <a:pt x="42354" y="42354"/>
                </a:lnTo>
                <a:lnTo>
                  <a:pt x="34440" y="47696"/>
                </a:lnTo>
                <a:lnTo>
                  <a:pt x="24764" y="49657"/>
                </a:lnTo>
                <a:lnTo>
                  <a:pt x="15162" y="47696"/>
                </a:lnTo>
                <a:lnTo>
                  <a:pt x="7286" y="42354"/>
                </a:lnTo>
                <a:lnTo>
                  <a:pt x="1958" y="34440"/>
                </a:lnTo>
                <a:lnTo>
                  <a:pt x="0" y="24764"/>
                </a:lnTo>
              </a:path>
            </a:pathLst>
          </a:custGeom>
          <a:ln w="90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4833873" y="3428987"/>
            <a:ext cx="49530" cy="50165"/>
          </a:xfrm>
          <a:custGeom>
            <a:avLst/>
            <a:gdLst/>
            <a:ahLst/>
            <a:cxnLst/>
            <a:rect l="l" t="t" r="r" b="b"/>
            <a:pathLst>
              <a:path w="49529" h="50164">
                <a:moveTo>
                  <a:pt x="24764" y="0"/>
                </a:moveTo>
                <a:lnTo>
                  <a:pt x="15109" y="1958"/>
                </a:lnTo>
                <a:lnTo>
                  <a:pt x="7238" y="7286"/>
                </a:lnTo>
                <a:lnTo>
                  <a:pt x="1940" y="15162"/>
                </a:lnTo>
                <a:lnTo>
                  <a:pt x="0" y="24764"/>
                </a:lnTo>
                <a:lnTo>
                  <a:pt x="1940" y="34440"/>
                </a:lnTo>
                <a:lnTo>
                  <a:pt x="7238" y="42354"/>
                </a:lnTo>
                <a:lnTo>
                  <a:pt x="15109" y="47696"/>
                </a:lnTo>
                <a:lnTo>
                  <a:pt x="24764" y="49657"/>
                </a:lnTo>
                <a:lnTo>
                  <a:pt x="34367" y="47696"/>
                </a:lnTo>
                <a:lnTo>
                  <a:pt x="42243" y="42354"/>
                </a:lnTo>
                <a:lnTo>
                  <a:pt x="47571" y="34440"/>
                </a:lnTo>
                <a:lnTo>
                  <a:pt x="49529" y="24764"/>
                </a:lnTo>
                <a:lnTo>
                  <a:pt x="47571" y="15162"/>
                </a:lnTo>
                <a:lnTo>
                  <a:pt x="42243" y="7286"/>
                </a:lnTo>
                <a:lnTo>
                  <a:pt x="34367" y="1958"/>
                </a:lnTo>
                <a:lnTo>
                  <a:pt x="24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4833873" y="3428987"/>
            <a:ext cx="49530" cy="50165"/>
          </a:xfrm>
          <a:custGeom>
            <a:avLst/>
            <a:gdLst/>
            <a:ahLst/>
            <a:cxnLst/>
            <a:rect l="l" t="t" r="r" b="b"/>
            <a:pathLst>
              <a:path w="49529" h="50164">
                <a:moveTo>
                  <a:pt x="0" y="24764"/>
                </a:moveTo>
                <a:lnTo>
                  <a:pt x="1940" y="15162"/>
                </a:lnTo>
                <a:lnTo>
                  <a:pt x="7238" y="7286"/>
                </a:lnTo>
                <a:lnTo>
                  <a:pt x="15109" y="1958"/>
                </a:lnTo>
                <a:lnTo>
                  <a:pt x="24764" y="0"/>
                </a:lnTo>
                <a:lnTo>
                  <a:pt x="34367" y="1958"/>
                </a:lnTo>
                <a:lnTo>
                  <a:pt x="42243" y="7286"/>
                </a:lnTo>
                <a:lnTo>
                  <a:pt x="47571" y="15162"/>
                </a:lnTo>
                <a:lnTo>
                  <a:pt x="49529" y="24764"/>
                </a:lnTo>
                <a:lnTo>
                  <a:pt x="47571" y="34440"/>
                </a:lnTo>
                <a:lnTo>
                  <a:pt x="42243" y="42354"/>
                </a:lnTo>
                <a:lnTo>
                  <a:pt x="34367" y="47696"/>
                </a:lnTo>
                <a:lnTo>
                  <a:pt x="24764" y="49657"/>
                </a:lnTo>
                <a:lnTo>
                  <a:pt x="15109" y="47696"/>
                </a:lnTo>
                <a:lnTo>
                  <a:pt x="7238" y="42354"/>
                </a:lnTo>
                <a:lnTo>
                  <a:pt x="1940" y="34440"/>
                </a:lnTo>
                <a:lnTo>
                  <a:pt x="0" y="24764"/>
                </a:lnTo>
              </a:path>
            </a:pathLst>
          </a:custGeom>
          <a:ln w="90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5748909" y="3320275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24764" y="0"/>
                </a:moveTo>
                <a:lnTo>
                  <a:pt x="15162" y="1960"/>
                </a:lnTo>
                <a:lnTo>
                  <a:pt x="7286" y="7302"/>
                </a:lnTo>
                <a:lnTo>
                  <a:pt x="1958" y="15216"/>
                </a:lnTo>
                <a:lnTo>
                  <a:pt x="0" y="24892"/>
                </a:lnTo>
                <a:lnTo>
                  <a:pt x="1958" y="34494"/>
                </a:lnTo>
                <a:lnTo>
                  <a:pt x="7286" y="42370"/>
                </a:lnTo>
                <a:lnTo>
                  <a:pt x="15162" y="47698"/>
                </a:lnTo>
                <a:lnTo>
                  <a:pt x="24764" y="49657"/>
                </a:lnTo>
                <a:lnTo>
                  <a:pt x="34440" y="47698"/>
                </a:lnTo>
                <a:lnTo>
                  <a:pt x="42354" y="42370"/>
                </a:lnTo>
                <a:lnTo>
                  <a:pt x="47696" y="34494"/>
                </a:lnTo>
                <a:lnTo>
                  <a:pt x="49656" y="24892"/>
                </a:lnTo>
                <a:lnTo>
                  <a:pt x="47696" y="15216"/>
                </a:lnTo>
                <a:lnTo>
                  <a:pt x="42354" y="7302"/>
                </a:lnTo>
                <a:lnTo>
                  <a:pt x="34440" y="1960"/>
                </a:lnTo>
                <a:lnTo>
                  <a:pt x="24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5748909" y="3320275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0" y="24892"/>
                </a:moveTo>
                <a:lnTo>
                  <a:pt x="1958" y="15216"/>
                </a:lnTo>
                <a:lnTo>
                  <a:pt x="7286" y="7302"/>
                </a:lnTo>
                <a:lnTo>
                  <a:pt x="15162" y="1960"/>
                </a:lnTo>
                <a:lnTo>
                  <a:pt x="24764" y="0"/>
                </a:lnTo>
                <a:lnTo>
                  <a:pt x="34440" y="1960"/>
                </a:lnTo>
                <a:lnTo>
                  <a:pt x="42354" y="7302"/>
                </a:lnTo>
                <a:lnTo>
                  <a:pt x="47696" y="15216"/>
                </a:lnTo>
                <a:lnTo>
                  <a:pt x="49656" y="24892"/>
                </a:lnTo>
                <a:lnTo>
                  <a:pt x="47696" y="34494"/>
                </a:lnTo>
                <a:lnTo>
                  <a:pt x="42354" y="42370"/>
                </a:lnTo>
                <a:lnTo>
                  <a:pt x="34440" y="47698"/>
                </a:lnTo>
                <a:lnTo>
                  <a:pt x="24764" y="49657"/>
                </a:lnTo>
                <a:lnTo>
                  <a:pt x="15162" y="47698"/>
                </a:lnTo>
                <a:lnTo>
                  <a:pt x="7286" y="42370"/>
                </a:lnTo>
                <a:lnTo>
                  <a:pt x="1958" y="34494"/>
                </a:lnTo>
                <a:lnTo>
                  <a:pt x="0" y="24892"/>
                </a:lnTo>
              </a:path>
            </a:pathLst>
          </a:custGeom>
          <a:ln w="90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6663943" y="3307829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891" y="0"/>
                </a:moveTo>
                <a:lnTo>
                  <a:pt x="15216" y="1958"/>
                </a:lnTo>
                <a:lnTo>
                  <a:pt x="7302" y="7286"/>
                </a:lnTo>
                <a:lnTo>
                  <a:pt x="1960" y="15162"/>
                </a:lnTo>
                <a:lnTo>
                  <a:pt x="0" y="24765"/>
                </a:lnTo>
                <a:lnTo>
                  <a:pt x="1960" y="34440"/>
                </a:lnTo>
                <a:lnTo>
                  <a:pt x="7302" y="42354"/>
                </a:lnTo>
                <a:lnTo>
                  <a:pt x="15216" y="47696"/>
                </a:lnTo>
                <a:lnTo>
                  <a:pt x="24891" y="49657"/>
                </a:lnTo>
                <a:lnTo>
                  <a:pt x="34494" y="47696"/>
                </a:lnTo>
                <a:lnTo>
                  <a:pt x="42370" y="42354"/>
                </a:lnTo>
                <a:lnTo>
                  <a:pt x="47698" y="34440"/>
                </a:lnTo>
                <a:lnTo>
                  <a:pt x="49656" y="24765"/>
                </a:lnTo>
                <a:lnTo>
                  <a:pt x="47698" y="15162"/>
                </a:lnTo>
                <a:lnTo>
                  <a:pt x="42370" y="7286"/>
                </a:lnTo>
                <a:lnTo>
                  <a:pt x="34494" y="1958"/>
                </a:lnTo>
                <a:lnTo>
                  <a:pt x="248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6663943" y="3307829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0" y="24765"/>
                </a:moveTo>
                <a:lnTo>
                  <a:pt x="1960" y="15162"/>
                </a:lnTo>
                <a:lnTo>
                  <a:pt x="7302" y="7286"/>
                </a:lnTo>
                <a:lnTo>
                  <a:pt x="15216" y="1958"/>
                </a:lnTo>
                <a:lnTo>
                  <a:pt x="24891" y="0"/>
                </a:lnTo>
                <a:lnTo>
                  <a:pt x="34494" y="1958"/>
                </a:lnTo>
                <a:lnTo>
                  <a:pt x="42370" y="7286"/>
                </a:lnTo>
                <a:lnTo>
                  <a:pt x="47698" y="15162"/>
                </a:lnTo>
                <a:lnTo>
                  <a:pt x="49656" y="24765"/>
                </a:lnTo>
                <a:lnTo>
                  <a:pt x="47698" y="34440"/>
                </a:lnTo>
                <a:lnTo>
                  <a:pt x="42370" y="42354"/>
                </a:lnTo>
                <a:lnTo>
                  <a:pt x="34494" y="47696"/>
                </a:lnTo>
                <a:lnTo>
                  <a:pt x="24891" y="49657"/>
                </a:lnTo>
                <a:lnTo>
                  <a:pt x="15216" y="47696"/>
                </a:lnTo>
                <a:lnTo>
                  <a:pt x="7302" y="42354"/>
                </a:lnTo>
                <a:lnTo>
                  <a:pt x="1960" y="34440"/>
                </a:lnTo>
                <a:lnTo>
                  <a:pt x="0" y="24765"/>
                </a:lnTo>
              </a:path>
            </a:pathLst>
          </a:custGeom>
          <a:ln w="90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579106" y="3273666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765" y="0"/>
                </a:moveTo>
                <a:lnTo>
                  <a:pt x="15162" y="1958"/>
                </a:lnTo>
                <a:lnTo>
                  <a:pt x="7286" y="7286"/>
                </a:lnTo>
                <a:lnTo>
                  <a:pt x="1958" y="15162"/>
                </a:lnTo>
                <a:lnTo>
                  <a:pt x="0" y="24765"/>
                </a:lnTo>
                <a:lnTo>
                  <a:pt x="1958" y="34440"/>
                </a:lnTo>
                <a:lnTo>
                  <a:pt x="7286" y="42354"/>
                </a:lnTo>
                <a:lnTo>
                  <a:pt x="15162" y="47696"/>
                </a:lnTo>
                <a:lnTo>
                  <a:pt x="24765" y="49657"/>
                </a:lnTo>
                <a:lnTo>
                  <a:pt x="34440" y="47696"/>
                </a:lnTo>
                <a:lnTo>
                  <a:pt x="42354" y="42354"/>
                </a:lnTo>
                <a:lnTo>
                  <a:pt x="47696" y="34440"/>
                </a:lnTo>
                <a:lnTo>
                  <a:pt x="49657" y="24765"/>
                </a:lnTo>
                <a:lnTo>
                  <a:pt x="47696" y="15162"/>
                </a:lnTo>
                <a:lnTo>
                  <a:pt x="42354" y="7286"/>
                </a:lnTo>
                <a:lnTo>
                  <a:pt x="34440" y="1958"/>
                </a:lnTo>
                <a:lnTo>
                  <a:pt x="247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579106" y="3273666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0" y="24765"/>
                </a:moveTo>
                <a:lnTo>
                  <a:pt x="1958" y="15162"/>
                </a:lnTo>
                <a:lnTo>
                  <a:pt x="7286" y="7286"/>
                </a:lnTo>
                <a:lnTo>
                  <a:pt x="15162" y="1958"/>
                </a:lnTo>
                <a:lnTo>
                  <a:pt x="24765" y="0"/>
                </a:lnTo>
                <a:lnTo>
                  <a:pt x="34440" y="1958"/>
                </a:lnTo>
                <a:lnTo>
                  <a:pt x="42354" y="7286"/>
                </a:lnTo>
                <a:lnTo>
                  <a:pt x="47696" y="15162"/>
                </a:lnTo>
                <a:lnTo>
                  <a:pt x="49657" y="24765"/>
                </a:lnTo>
                <a:lnTo>
                  <a:pt x="47696" y="34440"/>
                </a:lnTo>
                <a:lnTo>
                  <a:pt x="42354" y="42354"/>
                </a:lnTo>
                <a:lnTo>
                  <a:pt x="34440" y="47696"/>
                </a:lnTo>
                <a:lnTo>
                  <a:pt x="24765" y="49657"/>
                </a:lnTo>
                <a:lnTo>
                  <a:pt x="15162" y="47696"/>
                </a:lnTo>
                <a:lnTo>
                  <a:pt x="7286" y="42354"/>
                </a:lnTo>
                <a:lnTo>
                  <a:pt x="1958" y="34440"/>
                </a:lnTo>
                <a:lnTo>
                  <a:pt x="0" y="24765"/>
                </a:lnTo>
              </a:path>
            </a:pathLst>
          </a:custGeom>
          <a:ln w="90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8494141" y="3625837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891" y="0"/>
                </a:moveTo>
                <a:lnTo>
                  <a:pt x="15216" y="1958"/>
                </a:lnTo>
                <a:lnTo>
                  <a:pt x="7302" y="7286"/>
                </a:lnTo>
                <a:lnTo>
                  <a:pt x="1960" y="15162"/>
                </a:lnTo>
                <a:lnTo>
                  <a:pt x="0" y="24764"/>
                </a:lnTo>
                <a:lnTo>
                  <a:pt x="1960" y="34440"/>
                </a:lnTo>
                <a:lnTo>
                  <a:pt x="7302" y="42354"/>
                </a:lnTo>
                <a:lnTo>
                  <a:pt x="15216" y="47696"/>
                </a:lnTo>
                <a:lnTo>
                  <a:pt x="24891" y="49656"/>
                </a:lnTo>
                <a:lnTo>
                  <a:pt x="34494" y="47696"/>
                </a:lnTo>
                <a:lnTo>
                  <a:pt x="42370" y="42354"/>
                </a:lnTo>
                <a:lnTo>
                  <a:pt x="47698" y="34440"/>
                </a:lnTo>
                <a:lnTo>
                  <a:pt x="49656" y="24764"/>
                </a:lnTo>
                <a:lnTo>
                  <a:pt x="47698" y="15162"/>
                </a:lnTo>
                <a:lnTo>
                  <a:pt x="42370" y="7286"/>
                </a:lnTo>
                <a:lnTo>
                  <a:pt x="34494" y="1958"/>
                </a:lnTo>
                <a:lnTo>
                  <a:pt x="248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8494141" y="3625837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0" y="24764"/>
                </a:moveTo>
                <a:lnTo>
                  <a:pt x="1960" y="15162"/>
                </a:lnTo>
                <a:lnTo>
                  <a:pt x="7302" y="7286"/>
                </a:lnTo>
                <a:lnTo>
                  <a:pt x="15216" y="1958"/>
                </a:lnTo>
                <a:lnTo>
                  <a:pt x="24891" y="0"/>
                </a:lnTo>
                <a:lnTo>
                  <a:pt x="34494" y="1958"/>
                </a:lnTo>
                <a:lnTo>
                  <a:pt x="42370" y="7286"/>
                </a:lnTo>
                <a:lnTo>
                  <a:pt x="47698" y="15162"/>
                </a:lnTo>
                <a:lnTo>
                  <a:pt x="49656" y="24764"/>
                </a:lnTo>
                <a:lnTo>
                  <a:pt x="47698" y="34440"/>
                </a:lnTo>
                <a:lnTo>
                  <a:pt x="42370" y="42354"/>
                </a:lnTo>
                <a:lnTo>
                  <a:pt x="34494" y="47696"/>
                </a:lnTo>
                <a:lnTo>
                  <a:pt x="24891" y="49656"/>
                </a:lnTo>
                <a:lnTo>
                  <a:pt x="15216" y="47696"/>
                </a:lnTo>
                <a:lnTo>
                  <a:pt x="7302" y="42354"/>
                </a:lnTo>
                <a:lnTo>
                  <a:pt x="1960" y="34440"/>
                </a:lnTo>
                <a:lnTo>
                  <a:pt x="0" y="24764"/>
                </a:lnTo>
              </a:path>
            </a:pathLst>
          </a:custGeom>
          <a:ln w="90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1564258" y="1233030"/>
            <a:ext cx="7503795" cy="5180965"/>
          </a:xfrm>
          <a:custGeom>
            <a:avLst/>
            <a:gdLst/>
            <a:ahLst/>
            <a:cxnLst/>
            <a:rect l="l" t="t" r="r" b="b"/>
            <a:pathLst>
              <a:path w="7503795" h="5180965">
                <a:moveTo>
                  <a:pt x="0" y="5180711"/>
                </a:moveTo>
                <a:lnTo>
                  <a:pt x="7503795" y="5180711"/>
                </a:lnTo>
                <a:lnTo>
                  <a:pt x="7503795" y="0"/>
                </a:lnTo>
                <a:lnTo>
                  <a:pt x="0" y="0"/>
                </a:lnTo>
                <a:lnTo>
                  <a:pt x="0" y="5180711"/>
                </a:lnTo>
                <a:close/>
              </a:path>
            </a:pathLst>
          </a:custGeom>
          <a:ln w="14731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 txBox="1"/>
          <p:nvPr/>
        </p:nvSpPr>
        <p:spPr>
          <a:xfrm>
            <a:off x="1299717" y="6084176"/>
            <a:ext cx="2095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D4D4D"/>
                </a:solidFill>
                <a:latin typeface="Arial"/>
                <a:cs typeface="Arial"/>
              </a:rPr>
              <a:t>0%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29105" y="4906632"/>
            <a:ext cx="2800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D4D4D"/>
                </a:solidFill>
                <a:latin typeface="Arial"/>
                <a:cs typeface="Arial"/>
              </a:rPr>
              <a:t>25%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29105" y="3729215"/>
            <a:ext cx="2800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D4D4D"/>
                </a:solidFill>
                <a:latin typeface="Arial"/>
                <a:cs typeface="Arial"/>
              </a:rPr>
              <a:t>50%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29105" y="2551798"/>
            <a:ext cx="2800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D4D4D"/>
                </a:solidFill>
                <a:latin typeface="Arial"/>
                <a:cs typeface="Arial"/>
              </a:rPr>
              <a:t>75%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526286" y="61782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972" y="0"/>
                </a:lnTo>
              </a:path>
            </a:pathLst>
          </a:custGeom>
          <a:ln w="14731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1526286" y="500073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972" y="0"/>
                </a:lnTo>
              </a:path>
            </a:pathLst>
          </a:custGeom>
          <a:ln w="14731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1526286" y="382332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972" y="0"/>
                </a:lnTo>
              </a:path>
            </a:pathLst>
          </a:custGeom>
          <a:ln w="14731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1526286" y="264590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972" y="0"/>
                </a:lnTo>
              </a:path>
            </a:pathLst>
          </a:custGeom>
          <a:ln w="14731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1526286" y="14684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972" y="0"/>
                </a:lnTo>
              </a:path>
            </a:pathLst>
          </a:custGeom>
          <a:ln w="14731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2113407" y="641374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2"/>
                </a:moveTo>
                <a:lnTo>
                  <a:pt x="0" y="0"/>
                </a:lnTo>
              </a:path>
            </a:pathLst>
          </a:custGeom>
          <a:ln w="14731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3028442" y="641374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2"/>
                </a:moveTo>
                <a:lnTo>
                  <a:pt x="0" y="0"/>
                </a:lnTo>
              </a:path>
            </a:pathLst>
          </a:custGeom>
          <a:ln w="14731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3943477" y="641374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2"/>
                </a:moveTo>
                <a:lnTo>
                  <a:pt x="0" y="0"/>
                </a:lnTo>
              </a:path>
            </a:pathLst>
          </a:custGeom>
          <a:ln w="14731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4858639" y="641374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2"/>
                </a:moveTo>
                <a:lnTo>
                  <a:pt x="0" y="0"/>
                </a:lnTo>
              </a:path>
            </a:pathLst>
          </a:custGeom>
          <a:ln w="14731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5773673" y="641374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2"/>
                </a:moveTo>
                <a:lnTo>
                  <a:pt x="0" y="0"/>
                </a:lnTo>
              </a:path>
            </a:pathLst>
          </a:custGeom>
          <a:ln w="14731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6688835" y="641374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2"/>
                </a:moveTo>
                <a:lnTo>
                  <a:pt x="0" y="0"/>
                </a:lnTo>
              </a:path>
            </a:pathLst>
          </a:custGeom>
          <a:ln w="14731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603870" y="641374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2"/>
                </a:moveTo>
                <a:lnTo>
                  <a:pt x="0" y="0"/>
                </a:lnTo>
              </a:path>
            </a:pathLst>
          </a:custGeom>
          <a:ln w="14731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519032" y="641374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2"/>
                </a:moveTo>
                <a:lnTo>
                  <a:pt x="0" y="0"/>
                </a:lnTo>
              </a:path>
            </a:pathLst>
          </a:custGeom>
          <a:ln w="14731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 txBox="1"/>
          <p:nvPr/>
        </p:nvSpPr>
        <p:spPr>
          <a:xfrm>
            <a:off x="1959482" y="6433553"/>
            <a:ext cx="3079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D4D4D"/>
                </a:solidFill>
                <a:latin typeface="Arial"/>
                <a:cs typeface="Arial"/>
              </a:rPr>
              <a:t>2013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6" name="object 5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pc="-165" dirty="0"/>
              <a:t>Riverside </a:t>
            </a:r>
            <a:r>
              <a:rPr spc="-150" dirty="0"/>
              <a:t>County </a:t>
            </a:r>
            <a:r>
              <a:rPr spc="-145" dirty="0"/>
              <a:t>Office </a:t>
            </a:r>
            <a:r>
              <a:rPr spc="-130" dirty="0"/>
              <a:t>of </a:t>
            </a:r>
            <a:r>
              <a:rPr spc="-150" dirty="0"/>
              <a:t>Education</a:t>
            </a:r>
          </a:p>
        </p:txBody>
      </p:sp>
      <p:sp>
        <p:nvSpPr>
          <p:cNvPr id="57" name="object 5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pc="-95" dirty="0"/>
              <a:t>01/06/2021</a:t>
            </a:r>
          </a:p>
        </p:txBody>
      </p:sp>
      <p:sp>
        <p:nvSpPr>
          <p:cNvPr id="58" name="object 5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spc="-170" dirty="0"/>
              <a:t>14</a:t>
            </a:fld>
            <a:endParaRPr spc="-170" dirty="0"/>
          </a:p>
        </p:txBody>
      </p:sp>
      <p:sp>
        <p:nvSpPr>
          <p:cNvPr id="46" name="object 46"/>
          <p:cNvSpPr txBox="1"/>
          <p:nvPr/>
        </p:nvSpPr>
        <p:spPr>
          <a:xfrm>
            <a:off x="2874517" y="6433553"/>
            <a:ext cx="3079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D4D4D"/>
                </a:solidFill>
                <a:latin typeface="Arial"/>
                <a:cs typeface="Arial"/>
              </a:rPr>
              <a:t>2014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789553" y="6433553"/>
            <a:ext cx="3079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D4D4D"/>
                </a:solidFill>
                <a:latin typeface="Arial"/>
                <a:cs typeface="Arial"/>
              </a:rPr>
              <a:t>2015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704715" y="6433553"/>
            <a:ext cx="3079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D4D4D"/>
                </a:solidFill>
                <a:latin typeface="Arial"/>
                <a:cs typeface="Arial"/>
              </a:rPr>
              <a:t>2016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619750" y="6433553"/>
            <a:ext cx="3079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D4D4D"/>
                </a:solidFill>
                <a:latin typeface="Arial"/>
                <a:cs typeface="Arial"/>
              </a:rPr>
              <a:t>2017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534911" y="6433553"/>
            <a:ext cx="3079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D4D4D"/>
                </a:solidFill>
                <a:latin typeface="Arial"/>
                <a:cs typeface="Arial"/>
              </a:rPr>
              <a:t>2018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449946" y="6433553"/>
            <a:ext cx="3079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D4D4D"/>
                </a:solidFill>
                <a:latin typeface="Arial"/>
                <a:cs typeface="Arial"/>
              </a:rPr>
              <a:t>2019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365108" y="6433553"/>
            <a:ext cx="3079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D4D4D"/>
                </a:solidFill>
                <a:latin typeface="Arial"/>
                <a:cs typeface="Arial"/>
              </a:rPr>
              <a:t>2020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113020" y="6583413"/>
            <a:ext cx="40703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Class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949029" y="3556426"/>
            <a:ext cx="196215" cy="5340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percent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901700" y="413314"/>
            <a:ext cx="8254365" cy="1139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902835" algn="l"/>
              </a:tabLst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000" u="sng" spc="-16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Riverside </a:t>
            </a:r>
            <a:r>
              <a:rPr sz="1000" u="sng" spc="-15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County </a:t>
            </a:r>
            <a:r>
              <a:rPr sz="1000" u="sng" spc="-16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StudentTracker Aggregate </a:t>
            </a:r>
            <a:r>
              <a:rPr sz="1000" u="sng" spc="-15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Report </a:t>
            </a:r>
            <a:r>
              <a:rPr sz="1000" u="sng" spc="-10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(Fall</a:t>
            </a:r>
            <a:r>
              <a:rPr sz="1000" u="sng" spc="-6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1000" u="sng" spc="-14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2020)</a:t>
            </a:r>
            <a:endParaRPr sz="1000" dirty="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1334770">
              <a:lnSpc>
                <a:spcPct val="100000"/>
              </a:lnSpc>
              <a:spcBef>
                <a:spcPts val="1240"/>
              </a:spcBef>
            </a:pPr>
            <a:r>
              <a:rPr sz="1400" spc="-10" dirty="0">
                <a:latin typeface="Arial"/>
                <a:cs typeface="Arial"/>
              </a:rPr>
              <a:t>Percent </a:t>
            </a:r>
            <a:r>
              <a:rPr sz="1400" dirty="0">
                <a:latin typeface="Arial"/>
                <a:cs typeface="Arial"/>
              </a:rPr>
              <a:t>of Students Enrolled in College the </a:t>
            </a:r>
            <a:r>
              <a:rPr sz="1400" spc="-20" dirty="0">
                <a:latin typeface="Arial"/>
                <a:cs typeface="Arial"/>
              </a:rPr>
              <a:t>Fall </a:t>
            </a:r>
            <a:r>
              <a:rPr sz="1400" dirty="0">
                <a:latin typeface="Arial"/>
                <a:cs typeface="Arial"/>
              </a:rPr>
              <a:t>Immediately After High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School</a:t>
            </a: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269240">
              <a:lnSpc>
                <a:spcPct val="100000"/>
              </a:lnSpc>
            </a:pPr>
            <a:r>
              <a:rPr sz="1000" dirty="0">
                <a:solidFill>
                  <a:srgbClr val="4D4D4D"/>
                </a:solidFill>
                <a:latin typeface="Arial"/>
                <a:cs typeface="Arial"/>
              </a:rPr>
              <a:t>100%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3407" y="3208642"/>
            <a:ext cx="6405880" cy="303530"/>
          </a:xfrm>
          <a:custGeom>
            <a:avLst/>
            <a:gdLst/>
            <a:ahLst/>
            <a:cxnLst/>
            <a:rect l="l" t="t" r="r" b="b"/>
            <a:pathLst>
              <a:path w="6405880" h="303529">
                <a:moveTo>
                  <a:pt x="0" y="301244"/>
                </a:moveTo>
                <a:lnTo>
                  <a:pt x="915035" y="245110"/>
                </a:lnTo>
                <a:lnTo>
                  <a:pt x="1830070" y="196723"/>
                </a:lnTo>
                <a:lnTo>
                  <a:pt x="2745232" y="133731"/>
                </a:lnTo>
                <a:lnTo>
                  <a:pt x="3660267" y="40259"/>
                </a:lnTo>
                <a:lnTo>
                  <a:pt x="4575429" y="29464"/>
                </a:lnTo>
                <a:lnTo>
                  <a:pt x="5490464" y="0"/>
                </a:lnTo>
                <a:lnTo>
                  <a:pt x="6405626" y="303149"/>
                </a:lnTo>
              </a:path>
            </a:pathLst>
          </a:custGeom>
          <a:ln w="13589">
            <a:solidFill>
              <a:srgbClr val="F8766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113407" y="5430634"/>
            <a:ext cx="6405880" cy="41910"/>
          </a:xfrm>
          <a:custGeom>
            <a:avLst/>
            <a:gdLst/>
            <a:ahLst/>
            <a:cxnLst/>
            <a:rect l="l" t="t" r="r" b="b"/>
            <a:pathLst>
              <a:path w="6405880" h="41910">
                <a:moveTo>
                  <a:pt x="0" y="0"/>
                </a:moveTo>
                <a:lnTo>
                  <a:pt x="915035" y="16510"/>
                </a:lnTo>
                <a:lnTo>
                  <a:pt x="1830070" y="30226"/>
                </a:lnTo>
                <a:lnTo>
                  <a:pt x="2745232" y="36195"/>
                </a:lnTo>
                <a:lnTo>
                  <a:pt x="3660267" y="22479"/>
                </a:lnTo>
                <a:lnTo>
                  <a:pt x="4575429" y="22479"/>
                </a:lnTo>
                <a:lnTo>
                  <a:pt x="5490464" y="41656"/>
                </a:lnTo>
                <a:lnTo>
                  <a:pt x="6405626" y="28829"/>
                </a:lnTo>
              </a:path>
            </a:pathLst>
          </a:custGeom>
          <a:ln w="13589">
            <a:solidFill>
              <a:srgbClr val="00BA3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113407" y="3424161"/>
            <a:ext cx="6405880" cy="342900"/>
          </a:xfrm>
          <a:custGeom>
            <a:avLst/>
            <a:gdLst/>
            <a:ahLst/>
            <a:cxnLst/>
            <a:rect l="l" t="t" r="r" b="b"/>
            <a:pathLst>
              <a:path w="6405880" h="342900">
                <a:moveTo>
                  <a:pt x="0" y="342900"/>
                </a:moveTo>
                <a:lnTo>
                  <a:pt x="915035" y="270382"/>
                </a:lnTo>
                <a:lnTo>
                  <a:pt x="1830070" y="208280"/>
                </a:lnTo>
                <a:lnTo>
                  <a:pt x="2745232" y="139318"/>
                </a:lnTo>
                <a:lnTo>
                  <a:pt x="3660267" y="59436"/>
                </a:lnTo>
                <a:lnTo>
                  <a:pt x="4575429" y="48767"/>
                </a:lnTo>
                <a:lnTo>
                  <a:pt x="5490464" y="0"/>
                </a:lnTo>
                <a:lnTo>
                  <a:pt x="6405626" y="316102"/>
                </a:lnTo>
              </a:path>
            </a:pathLst>
          </a:custGeom>
          <a:ln w="13589">
            <a:solidFill>
              <a:srgbClr val="619C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7393178" y="2984741"/>
            <a:ext cx="4216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61.1%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41448" y="5206733"/>
            <a:ext cx="3441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6.3%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856610" y="5223243"/>
            <a:ext cx="3441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5.9%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71646" y="5236959"/>
            <a:ext cx="3441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5.6%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686808" y="5242928"/>
            <a:ext cx="3441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5.5%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601842" y="5229212"/>
            <a:ext cx="3441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5.8%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517005" y="5229212"/>
            <a:ext cx="3441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5.8%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432040" y="5248389"/>
            <a:ext cx="3441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5.3%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347075" y="5235562"/>
            <a:ext cx="3441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5.6%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902586" y="3196450"/>
            <a:ext cx="421640" cy="53975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100" dirty="0">
                <a:latin typeface="Arial"/>
                <a:cs typeface="Arial"/>
              </a:rPr>
              <a:t>53.7%</a:t>
            </a: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100" dirty="0">
                <a:latin typeface="Arial"/>
                <a:cs typeface="Arial"/>
              </a:rPr>
              <a:t>47.4%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817748" y="3156699"/>
            <a:ext cx="421640" cy="50736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100" dirty="0">
                <a:latin typeface="Arial"/>
                <a:cs typeface="Arial"/>
              </a:rPr>
              <a:t>55.1%</a:t>
            </a: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100" dirty="0">
                <a:latin typeface="Arial"/>
                <a:cs typeface="Arial"/>
              </a:rPr>
              <a:t>49.2%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732784" y="3122028"/>
            <a:ext cx="421640" cy="480059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100" dirty="0">
                <a:latin typeface="Arial"/>
                <a:cs typeface="Arial"/>
              </a:rPr>
              <a:t>56.3%</a:t>
            </a: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100" dirty="0">
                <a:latin typeface="Arial"/>
                <a:cs typeface="Arial"/>
              </a:rPr>
              <a:t>50.7%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647946" y="3065005"/>
            <a:ext cx="421640" cy="46799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100" dirty="0">
                <a:latin typeface="Arial"/>
                <a:cs typeface="Arial"/>
              </a:rPr>
              <a:t>57.8%</a:t>
            </a: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100" dirty="0">
                <a:latin typeface="Arial"/>
                <a:cs typeface="Arial"/>
              </a:rPr>
              <a:t>52.4%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562980" y="2957817"/>
            <a:ext cx="421640" cy="49530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100" dirty="0">
                <a:latin typeface="Arial"/>
                <a:cs typeface="Arial"/>
              </a:rPr>
              <a:t>60.2%</a:t>
            </a: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100" dirty="0">
                <a:latin typeface="Arial"/>
                <a:cs typeface="Arial"/>
              </a:rPr>
              <a:t>54.4%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478142" y="2947021"/>
            <a:ext cx="421640" cy="49530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1100" dirty="0">
                <a:latin typeface="Arial"/>
                <a:cs typeface="Arial"/>
              </a:rPr>
              <a:t>60.4%</a:t>
            </a: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1100" dirty="0">
                <a:latin typeface="Arial"/>
                <a:cs typeface="Arial"/>
              </a:rPr>
              <a:t>54.6%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393178" y="3200260"/>
            <a:ext cx="4216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55.8%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308340" y="3227310"/>
            <a:ext cx="421640" cy="48260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100" dirty="0">
                <a:latin typeface="Arial"/>
                <a:cs typeface="Arial"/>
              </a:rPr>
              <a:t>53.7%</a:t>
            </a:r>
          </a:p>
          <a:p>
            <a:pPr marL="70485">
              <a:lnSpc>
                <a:spcPct val="100000"/>
              </a:lnSpc>
              <a:spcBef>
                <a:spcPts val="480"/>
              </a:spcBef>
            </a:pPr>
            <a:r>
              <a:rPr sz="1100" dirty="0">
                <a:latin typeface="Arial"/>
                <a:cs typeface="Arial"/>
              </a:rPr>
              <a:t>48%</a:t>
            </a:r>
          </a:p>
        </p:txBody>
      </p:sp>
      <p:sp>
        <p:nvSpPr>
          <p:cNvPr id="22" name="object 22"/>
          <p:cNvSpPr/>
          <p:nvPr/>
        </p:nvSpPr>
        <p:spPr>
          <a:xfrm>
            <a:off x="2088514" y="3484994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24892" y="0"/>
                </a:moveTo>
                <a:lnTo>
                  <a:pt x="15216" y="1960"/>
                </a:lnTo>
                <a:lnTo>
                  <a:pt x="7302" y="7302"/>
                </a:lnTo>
                <a:lnTo>
                  <a:pt x="1960" y="15216"/>
                </a:lnTo>
                <a:lnTo>
                  <a:pt x="0" y="24892"/>
                </a:lnTo>
                <a:lnTo>
                  <a:pt x="1960" y="34494"/>
                </a:lnTo>
                <a:lnTo>
                  <a:pt x="7302" y="42370"/>
                </a:lnTo>
                <a:lnTo>
                  <a:pt x="15216" y="47698"/>
                </a:lnTo>
                <a:lnTo>
                  <a:pt x="24892" y="49657"/>
                </a:lnTo>
                <a:lnTo>
                  <a:pt x="34494" y="47698"/>
                </a:lnTo>
                <a:lnTo>
                  <a:pt x="42370" y="42370"/>
                </a:lnTo>
                <a:lnTo>
                  <a:pt x="47698" y="34494"/>
                </a:lnTo>
                <a:lnTo>
                  <a:pt x="49657" y="24892"/>
                </a:lnTo>
                <a:lnTo>
                  <a:pt x="47698" y="15216"/>
                </a:lnTo>
                <a:lnTo>
                  <a:pt x="42370" y="7302"/>
                </a:lnTo>
                <a:lnTo>
                  <a:pt x="34494" y="1960"/>
                </a:lnTo>
                <a:lnTo>
                  <a:pt x="24892" y="0"/>
                </a:lnTo>
                <a:close/>
              </a:path>
            </a:pathLst>
          </a:custGeom>
          <a:solidFill>
            <a:srgbClr val="F8766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2088514" y="3484994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0" y="24892"/>
                </a:moveTo>
                <a:lnTo>
                  <a:pt x="1960" y="15216"/>
                </a:lnTo>
                <a:lnTo>
                  <a:pt x="7302" y="7302"/>
                </a:lnTo>
                <a:lnTo>
                  <a:pt x="15216" y="1960"/>
                </a:lnTo>
                <a:lnTo>
                  <a:pt x="24892" y="0"/>
                </a:lnTo>
                <a:lnTo>
                  <a:pt x="34494" y="1960"/>
                </a:lnTo>
                <a:lnTo>
                  <a:pt x="42370" y="7302"/>
                </a:lnTo>
                <a:lnTo>
                  <a:pt x="47698" y="15216"/>
                </a:lnTo>
                <a:lnTo>
                  <a:pt x="49657" y="24892"/>
                </a:lnTo>
                <a:lnTo>
                  <a:pt x="47698" y="34494"/>
                </a:lnTo>
                <a:lnTo>
                  <a:pt x="42370" y="42370"/>
                </a:lnTo>
                <a:lnTo>
                  <a:pt x="34494" y="47698"/>
                </a:lnTo>
                <a:lnTo>
                  <a:pt x="24892" y="49657"/>
                </a:lnTo>
                <a:lnTo>
                  <a:pt x="15216" y="47698"/>
                </a:lnTo>
                <a:lnTo>
                  <a:pt x="7302" y="42370"/>
                </a:lnTo>
                <a:lnTo>
                  <a:pt x="1960" y="34494"/>
                </a:lnTo>
                <a:lnTo>
                  <a:pt x="0" y="24892"/>
                </a:lnTo>
              </a:path>
            </a:pathLst>
          </a:custGeom>
          <a:ln w="9017">
            <a:solidFill>
              <a:srgbClr val="F8766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3003676" y="3428987"/>
            <a:ext cx="49530" cy="50165"/>
          </a:xfrm>
          <a:custGeom>
            <a:avLst/>
            <a:gdLst/>
            <a:ahLst/>
            <a:cxnLst/>
            <a:rect l="l" t="t" r="r" b="b"/>
            <a:pathLst>
              <a:path w="49530" h="50164">
                <a:moveTo>
                  <a:pt x="24765" y="0"/>
                </a:moveTo>
                <a:lnTo>
                  <a:pt x="15109" y="1958"/>
                </a:lnTo>
                <a:lnTo>
                  <a:pt x="7239" y="7286"/>
                </a:lnTo>
                <a:lnTo>
                  <a:pt x="1940" y="15162"/>
                </a:lnTo>
                <a:lnTo>
                  <a:pt x="0" y="24764"/>
                </a:lnTo>
                <a:lnTo>
                  <a:pt x="1940" y="34440"/>
                </a:lnTo>
                <a:lnTo>
                  <a:pt x="7239" y="42354"/>
                </a:lnTo>
                <a:lnTo>
                  <a:pt x="15109" y="47696"/>
                </a:lnTo>
                <a:lnTo>
                  <a:pt x="24765" y="49657"/>
                </a:lnTo>
                <a:lnTo>
                  <a:pt x="34420" y="47696"/>
                </a:lnTo>
                <a:lnTo>
                  <a:pt x="42290" y="42354"/>
                </a:lnTo>
                <a:lnTo>
                  <a:pt x="47589" y="34440"/>
                </a:lnTo>
                <a:lnTo>
                  <a:pt x="49530" y="24764"/>
                </a:lnTo>
                <a:lnTo>
                  <a:pt x="47589" y="15162"/>
                </a:lnTo>
                <a:lnTo>
                  <a:pt x="42291" y="7286"/>
                </a:lnTo>
                <a:lnTo>
                  <a:pt x="34420" y="1958"/>
                </a:lnTo>
                <a:lnTo>
                  <a:pt x="24765" y="0"/>
                </a:lnTo>
                <a:close/>
              </a:path>
            </a:pathLst>
          </a:custGeom>
          <a:solidFill>
            <a:srgbClr val="F8766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3003676" y="3428987"/>
            <a:ext cx="49530" cy="50165"/>
          </a:xfrm>
          <a:custGeom>
            <a:avLst/>
            <a:gdLst/>
            <a:ahLst/>
            <a:cxnLst/>
            <a:rect l="l" t="t" r="r" b="b"/>
            <a:pathLst>
              <a:path w="49530" h="50164">
                <a:moveTo>
                  <a:pt x="0" y="24764"/>
                </a:moveTo>
                <a:lnTo>
                  <a:pt x="1940" y="15162"/>
                </a:lnTo>
                <a:lnTo>
                  <a:pt x="7239" y="7286"/>
                </a:lnTo>
                <a:lnTo>
                  <a:pt x="15109" y="1958"/>
                </a:lnTo>
                <a:lnTo>
                  <a:pt x="24765" y="0"/>
                </a:lnTo>
                <a:lnTo>
                  <a:pt x="34420" y="1958"/>
                </a:lnTo>
                <a:lnTo>
                  <a:pt x="42291" y="7286"/>
                </a:lnTo>
                <a:lnTo>
                  <a:pt x="47589" y="15162"/>
                </a:lnTo>
                <a:lnTo>
                  <a:pt x="49530" y="24764"/>
                </a:lnTo>
                <a:lnTo>
                  <a:pt x="47589" y="34440"/>
                </a:lnTo>
                <a:lnTo>
                  <a:pt x="42290" y="42354"/>
                </a:lnTo>
                <a:lnTo>
                  <a:pt x="34420" y="47696"/>
                </a:lnTo>
                <a:lnTo>
                  <a:pt x="24765" y="49657"/>
                </a:lnTo>
                <a:lnTo>
                  <a:pt x="15109" y="47696"/>
                </a:lnTo>
                <a:lnTo>
                  <a:pt x="7239" y="42354"/>
                </a:lnTo>
                <a:lnTo>
                  <a:pt x="1940" y="34440"/>
                </a:lnTo>
                <a:lnTo>
                  <a:pt x="0" y="24764"/>
                </a:lnTo>
              </a:path>
            </a:pathLst>
          </a:custGeom>
          <a:ln w="9017">
            <a:solidFill>
              <a:srgbClr val="F8766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3918711" y="3380473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24764" y="0"/>
                </a:moveTo>
                <a:lnTo>
                  <a:pt x="15162" y="1960"/>
                </a:lnTo>
                <a:lnTo>
                  <a:pt x="7286" y="7302"/>
                </a:lnTo>
                <a:lnTo>
                  <a:pt x="1958" y="15216"/>
                </a:lnTo>
                <a:lnTo>
                  <a:pt x="0" y="24892"/>
                </a:lnTo>
                <a:lnTo>
                  <a:pt x="1958" y="34494"/>
                </a:lnTo>
                <a:lnTo>
                  <a:pt x="7286" y="42370"/>
                </a:lnTo>
                <a:lnTo>
                  <a:pt x="15162" y="47698"/>
                </a:lnTo>
                <a:lnTo>
                  <a:pt x="24764" y="49657"/>
                </a:lnTo>
                <a:lnTo>
                  <a:pt x="34440" y="47698"/>
                </a:lnTo>
                <a:lnTo>
                  <a:pt x="42354" y="42370"/>
                </a:lnTo>
                <a:lnTo>
                  <a:pt x="47696" y="34494"/>
                </a:lnTo>
                <a:lnTo>
                  <a:pt x="49656" y="24892"/>
                </a:lnTo>
                <a:lnTo>
                  <a:pt x="47696" y="15216"/>
                </a:lnTo>
                <a:lnTo>
                  <a:pt x="42354" y="7302"/>
                </a:lnTo>
                <a:lnTo>
                  <a:pt x="34440" y="1960"/>
                </a:lnTo>
                <a:lnTo>
                  <a:pt x="24764" y="0"/>
                </a:lnTo>
                <a:close/>
              </a:path>
            </a:pathLst>
          </a:custGeom>
          <a:solidFill>
            <a:srgbClr val="F8766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3918711" y="3380473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0" y="24892"/>
                </a:moveTo>
                <a:lnTo>
                  <a:pt x="1958" y="15216"/>
                </a:lnTo>
                <a:lnTo>
                  <a:pt x="7286" y="7302"/>
                </a:lnTo>
                <a:lnTo>
                  <a:pt x="15162" y="1960"/>
                </a:lnTo>
                <a:lnTo>
                  <a:pt x="24764" y="0"/>
                </a:lnTo>
                <a:lnTo>
                  <a:pt x="34440" y="1960"/>
                </a:lnTo>
                <a:lnTo>
                  <a:pt x="42354" y="7302"/>
                </a:lnTo>
                <a:lnTo>
                  <a:pt x="47696" y="15216"/>
                </a:lnTo>
                <a:lnTo>
                  <a:pt x="49656" y="24892"/>
                </a:lnTo>
                <a:lnTo>
                  <a:pt x="47696" y="34494"/>
                </a:lnTo>
                <a:lnTo>
                  <a:pt x="42354" y="42370"/>
                </a:lnTo>
                <a:lnTo>
                  <a:pt x="34440" y="47698"/>
                </a:lnTo>
                <a:lnTo>
                  <a:pt x="24764" y="49657"/>
                </a:lnTo>
                <a:lnTo>
                  <a:pt x="15162" y="47698"/>
                </a:lnTo>
                <a:lnTo>
                  <a:pt x="7286" y="42370"/>
                </a:lnTo>
                <a:lnTo>
                  <a:pt x="1958" y="34494"/>
                </a:lnTo>
                <a:lnTo>
                  <a:pt x="0" y="24892"/>
                </a:lnTo>
              </a:path>
            </a:pathLst>
          </a:custGeom>
          <a:ln w="9017">
            <a:solidFill>
              <a:srgbClr val="F8766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4833873" y="3317608"/>
            <a:ext cx="49530" cy="50165"/>
          </a:xfrm>
          <a:custGeom>
            <a:avLst/>
            <a:gdLst/>
            <a:ahLst/>
            <a:cxnLst/>
            <a:rect l="l" t="t" r="r" b="b"/>
            <a:pathLst>
              <a:path w="49529" h="50164">
                <a:moveTo>
                  <a:pt x="24764" y="0"/>
                </a:moveTo>
                <a:lnTo>
                  <a:pt x="15109" y="1958"/>
                </a:lnTo>
                <a:lnTo>
                  <a:pt x="7238" y="7286"/>
                </a:lnTo>
                <a:lnTo>
                  <a:pt x="1940" y="15162"/>
                </a:lnTo>
                <a:lnTo>
                  <a:pt x="0" y="24764"/>
                </a:lnTo>
                <a:lnTo>
                  <a:pt x="1940" y="34440"/>
                </a:lnTo>
                <a:lnTo>
                  <a:pt x="7238" y="42354"/>
                </a:lnTo>
                <a:lnTo>
                  <a:pt x="15109" y="47696"/>
                </a:lnTo>
                <a:lnTo>
                  <a:pt x="24764" y="49656"/>
                </a:lnTo>
                <a:lnTo>
                  <a:pt x="34367" y="47696"/>
                </a:lnTo>
                <a:lnTo>
                  <a:pt x="42243" y="42354"/>
                </a:lnTo>
                <a:lnTo>
                  <a:pt x="47571" y="34440"/>
                </a:lnTo>
                <a:lnTo>
                  <a:pt x="49529" y="24764"/>
                </a:lnTo>
                <a:lnTo>
                  <a:pt x="47571" y="15162"/>
                </a:lnTo>
                <a:lnTo>
                  <a:pt x="42243" y="7286"/>
                </a:lnTo>
                <a:lnTo>
                  <a:pt x="34367" y="1958"/>
                </a:lnTo>
                <a:lnTo>
                  <a:pt x="24764" y="0"/>
                </a:lnTo>
                <a:close/>
              </a:path>
            </a:pathLst>
          </a:custGeom>
          <a:solidFill>
            <a:srgbClr val="F8766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4833873" y="3317608"/>
            <a:ext cx="49530" cy="50165"/>
          </a:xfrm>
          <a:custGeom>
            <a:avLst/>
            <a:gdLst/>
            <a:ahLst/>
            <a:cxnLst/>
            <a:rect l="l" t="t" r="r" b="b"/>
            <a:pathLst>
              <a:path w="49529" h="50164">
                <a:moveTo>
                  <a:pt x="0" y="24764"/>
                </a:moveTo>
                <a:lnTo>
                  <a:pt x="1940" y="15162"/>
                </a:lnTo>
                <a:lnTo>
                  <a:pt x="7238" y="7286"/>
                </a:lnTo>
                <a:lnTo>
                  <a:pt x="15109" y="1958"/>
                </a:lnTo>
                <a:lnTo>
                  <a:pt x="24764" y="0"/>
                </a:lnTo>
                <a:lnTo>
                  <a:pt x="34367" y="1958"/>
                </a:lnTo>
                <a:lnTo>
                  <a:pt x="42243" y="7286"/>
                </a:lnTo>
                <a:lnTo>
                  <a:pt x="47571" y="15162"/>
                </a:lnTo>
                <a:lnTo>
                  <a:pt x="49529" y="24764"/>
                </a:lnTo>
                <a:lnTo>
                  <a:pt x="47571" y="34440"/>
                </a:lnTo>
                <a:lnTo>
                  <a:pt x="42243" y="42354"/>
                </a:lnTo>
                <a:lnTo>
                  <a:pt x="34367" y="47696"/>
                </a:lnTo>
                <a:lnTo>
                  <a:pt x="24764" y="49656"/>
                </a:lnTo>
                <a:lnTo>
                  <a:pt x="15109" y="47696"/>
                </a:lnTo>
                <a:lnTo>
                  <a:pt x="7238" y="42354"/>
                </a:lnTo>
                <a:lnTo>
                  <a:pt x="1940" y="34440"/>
                </a:lnTo>
                <a:lnTo>
                  <a:pt x="0" y="24764"/>
                </a:lnTo>
              </a:path>
            </a:pathLst>
          </a:custGeom>
          <a:ln w="9017">
            <a:solidFill>
              <a:srgbClr val="F8766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5748909" y="3224009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24764" y="0"/>
                </a:moveTo>
                <a:lnTo>
                  <a:pt x="15162" y="1960"/>
                </a:lnTo>
                <a:lnTo>
                  <a:pt x="7286" y="7302"/>
                </a:lnTo>
                <a:lnTo>
                  <a:pt x="1958" y="15216"/>
                </a:lnTo>
                <a:lnTo>
                  <a:pt x="0" y="24891"/>
                </a:lnTo>
                <a:lnTo>
                  <a:pt x="1958" y="34494"/>
                </a:lnTo>
                <a:lnTo>
                  <a:pt x="7286" y="42370"/>
                </a:lnTo>
                <a:lnTo>
                  <a:pt x="15162" y="47698"/>
                </a:lnTo>
                <a:lnTo>
                  <a:pt x="24764" y="49656"/>
                </a:lnTo>
                <a:lnTo>
                  <a:pt x="34440" y="47698"/>
                </a:lnTo>
                <a:lnTo>
                  <a:pt x="42354" y="42370"/>
                </a:lnTo>
                <a:lnTo>
                  <a:pt x="47696" y="34494"/>
                </a:lnTo>
                <a:lnTo>
                  <a:pt x="49656" y="24891"/>
                </a:lnTo>
                <a:lnTo>
                  <a:pt x="47696" y="15216"/>
                </a:lnTo>
                <a:lnTo>
                  <a:pt x="42354" y="7302"/>
                </a:lnTo>
                <a:lnTo>
                  <a:pt x="34440" y="1960"/>
                </a:lnTo>
                <a:lnTo>
                  <a:pt x="24764" y="0"/>
                </a:lnTo>
                <a:close/>
              </a:path>
            </a:pathLst>
          </a:custGeom>
          <a:solidFill>
            <a:srgbClr val="F8766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5748909" y="3224009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0" y="24891"/>
                </a:moveTo>
                <a:lnTo>
                  <a:pt x="1958" y="15216"/>
                </a:lnTo>
                <a:lnTo>
                  <a:pt x="7286" y="7302"/>
                </a:lnTo>
                <a:lnTo>
                  <a:pt x="15162" y="1960"/>
                </a:lnTo>
                <a:lnTo>
                  <a:pt x="24764" y="0"/>
                </a:lnTo>
                <a:lnTo>
                  <a:pt x="34440" y="1960"/>
                </a:lnTo>
                <a:lnTo>
                  <a:pt x="42354" y="7302"/>
                </a:lnTo>
                <a:lnTo>
                  <a:pt x="47696" y="15216"/>
                </a:lnTo>
                <a:lnTo>
                  <a:pt x="49656" y="24891"/>
                </a:lnTo>
                <a:lnTo>
                  <a:pt x="47696" y="34494"/>
                </a:lnTo>
                <a:lnTo>
                  <a:pt x="42354" y="42370"/>
                </a:lnTo>
                <a:lnTo>
                  <a:pt x="34440" y="47698"/>
                </a:lnTo>
                <a:lnTo>
                  <a:pt x="24764" y="49656"/>
                </a:lnTo>
                <a:lnTo>
                  <a:pt x="15162" y="47698"/>
                </a:lnTo>
                <a:lnTo>
                  <a:pt x="7286" y="42370"/>
                </a:lnTo>
                <a:lnTo>
                  <a:pt x="1958" y="34494"/>
                </a:lnTo>
                <a:lnTo>
                  <a:pt x="0" y="24891"/>
                </a:lnTo>
              </a:path>
            </a:pathLst>
          </a:custGeom>
          <a:ln w="9017">
            <a:solidFill>
              <a:srgbClr val="F8766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6663943" y="3213214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891" y="0"/>
                </a:moveTo>
                <a:lnTo>
                  <a:pt x="15216" y="1960"/>
                </a:lnTo>
                <a:lnTo>
                  <a:pt x="7302" y="7302"/>
                </a:lnTo>
                <a:lnTo>
                  <a:pt x="1960" y="15216"/>
                </a:lnTo>
                <a:lnTo>
                  <a:pt x="0" y="24892"/>
                </a:lnTo>
                <a:lnTo>
                  <a:pt x="1960" y="34494"/>
                </a:lnTo>
                <a:lnTo>
                  <a:pt x="7302" y="42370"/>
                </a:lnTo>
                <a:lnTo>
                  <a:pt x="15216" y="47698"/>
                </a:lnTo>
                <a:lnTo>
                  <a:pt x="24891" y="49657"/>
                </a:lnTo>
                <a:lnTo>
                  <a:pt x="34494" y="47698"/>
                </a:lnTo>
                <a:lnTo>
                  <a:pt x="42370" y="42370"/>
                </a:lnTo>
                <a:lnTo>
                  <a:pt x="47698" y="34494"/>
                </a:lnTo>
                <a:lnTo>
                  <a:pt x="49656" y="24892"/>
                </a:lnTo>
                <a:lnTo>
                  <a:pt x="47698" y="15216"/>
                </a:lnTo>
                <a:lnTo>
                  <a:pt x="42370" y="7302"/>
                </a:lnTo>
                <a:lnTo>
                  <a:pt x="34494" y="1960"/>
                </a:lnTo>
                <a:lnTo>
                  <a:pt x="24891" y="0"/>
                </a:lnTo>
                <a:close/>
              </a:path>
            </a:pathLst>
          </a:custGeom>
          <a:solidFill>
            <a:srgbClr val="F8766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6663943" y="3213214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0" y="24892"/>
                </a:moveTo>
                <a:lnTo>
                  <a:pt x="1960" y="15216"/>
                </a:lnTo>
                <a:lnTo>
                  <a:pt x="7302" y="7302"/>
                </a:lnTo>
                <a:lnTo>
                  <a:pt x="15216" y="1960"/>
                </a:lnTo>
                <a:lnTo>
                  <a:pt x="24891" y="0"/>
                </a:lnTo>
                <a:lnTo>
                  <a:pt x="34494" y="1960"/>
                </a:lnTo>
                <a:lnTo>
                  <a:pt x="42370" y="7302"/>
                </a:lnTo>
                <a:lnTo>
                  <a:pt x="47698" y="15216"/>
                </a:lnTo>
                <a:lnTo>
                  <a:pt x="49656" y="24892"/>
                </a:lnTo>
                <a:lnTo>
                  <a:pt x="47698" y="34494"/>
                </a:lnTo>
                <a:lnTo>
                  <a:pt x="42370" y="42370"/>
                </a:lnTo>
                <a:lnTo>
                  <a:pt x="34494" y="47698"/>
                </a:lnTo>
                <a:lnTo>
                  <a:pt x="24891" y="49657"/>
                </a:lnTo>
                <a:lnTo>
                  <a:pt x="15216" y="47698"/>
                </a:lnTo>
                <a:lnTo>
                  <a:pt x="7302" y="42370"/>
                </a:lnTo>
                <a:lnTo>
                  <a:pt x="1960" y="34494"/>
                </a:lnTo>
                <a:lnTo>
                  <a:pt x="0" y="24892"/>
                </a:lnTo>
              </a:path>
            </a:pathLst>
          </a:custGeom>
          <a:ln w="9017">
            <a:solidFill>
              <a:srgbClr val="F8766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579106" y="3183877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765" y="0"/>
                </a:moveTo>
                <a:lnTo>
                  <a:pt x="15162" y="1958"/>
                </a:lnTo>
                <a:lnTo>
                  <a:pt x="7286" y="7286"/>
                </a:lnTo>
                <a:lnTo>
                  <a:pt x="1958" y="15162"/>
                </a:lnTo>
                <a:lnTo>
                  <a:pt x="0" y="24765"/>
                </a:lnTo>
                <a:lnTo>
                  <a:pt x="1958" y="34440"/>
                </a:lnTo>
                <a:lnTo>
                  <a:pt x="7286" y="42354"/>
                </a:lnTo>
                <a:lnTo>
                  <a:pt x="15162" y="47696"/>
                </a:lnTo>
                <a:lnTo>
                  <a:pt x="24765" y="49657"/>
                </a:lnTo>
                <a:lnTo>
                  <a:pt x="34440" y="47696"/>
                </a:lnTo>
                <a:lnTo>
                  <a:pt x="42354" y="42354"/>
                </a:lnTo>
                <a:lnTo>
                  <a:pt x="47696" y="34440"/>
                </a:lnTo>
                <a:lnTo>
                  <a:pt x="49657" y="24765"/>
                </a:lnTo>
                <a:lnTo>
                  <a:pt x="47696" y="15162"/>
                </a:lnTo>
                <a:lnTo>
                  <a:pt x="42354" y="7286"/>
                </a:lnTo>
                <a:lnTo>
                  <a:pt x="34440" y="1958"/>
                </a:lnTo>
                <a:lnTo>
                  <a:pt x="24765" y="0"/>
                </a:lnTo>
                <a:close/>
              </a:path>
            </a:pathLst>
          </a:custGeom>
          <a:solidFill>
            <a:srgbClr val="F8766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579106" y="3183877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0" y="24765"/>
                </a:moveTo>
                <a:lnTo>
                  <a:pt x="1958" y="15162"/>
                </a:lnTo>
                <a:lnTo>
                  <a:pt x="7286" y="7286"/>
                </a:lnTo>
                <a:lnTo>
                  <a:pt x="15162" y="1958"/>
                </a:lnTo>
                <a:lnTo>
                  <a:pt x="24765" y="0"/>
                </a:lnTo>
                <a:lnTo>
                  <a:pt x="34440" y="1958"/>
                </a:lnTo>
                <a:lnTo>
                  <a:pt x="42354" y="7286"/>
                </a:lnTo>
                <a:lnTo>
                  <a:pt x="47696" y="15162"/>
                </a:lnTo>
                <a:lnTo>
                  <a:pt x="49657" y="24765"/>
                </a:lnTo>
                <a:lnTo>
                  <a:pt x="47696" y="34440"/>
                </a:lnTo>
                <a:lnTo>
                  <a:pt x="42354" y="42354"/>
                </a:lnTo>
                <a:lnTo>
                  <a:pt x="34440" y="47696"/>
                </a:lnTo>
                <a:lnTo>
                  <a:pt x="24765" y="49657"/>
                </a:lnTo>
                <a:lnTo>
                  <a:pt x="15162" y="47696"/>
                </a:lnTo>
                <a:lnTo>
                  <a:pt x="7286" y="42354"/>
                </a:lnTo>
                <a:lnTo>
                  <a:pt x="1958" y="34440"/>
                </a:lnTo>
                <a:lnTo>
                  <a:pt x="0" y="24765"/>
                </a:lnTo>
              </a:path>
            </a:pathLst>
          </a:custGeom>
          <a:ln w="9017">
            <a:solidFill>
              <a:srgbClr val="F8766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8494141" y="3487026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891" y="0"/>
                </a:moveTo>
                <a:lnTo>
                  <a:pt x="15216" y="1958"/>
                </a:lnTo>
                <a:lnTo>
                  <a:pt x="7302" y="7286"/>
                </a:lnTo>
                <a:lnTo>
                  <a:pt x="1960" y="15162"/>
                </a:lnTo>
                <a:lnTo>
                  <a:pt x="0" y="24765"/>
                </a:lnTo>
                <a:lnTo>
                  <a:pt x="1960" y="34440"/>
                </a:lnTo>
                <a:lnTo>
                  <a:pt x="7302" y="42354"/>
                </a:lnTo>
                <a:lnTo>
                  <a:pt x="15216" y="47696"/>
                </a:lnTo>
                <a:lnTo>
                  <a:pt x="24891" y="49657"/>
                </a:lnTo>
                <a:lnTo>
                  <a:pt x="34494" y="47696"/>
                </a:lnTo>
                <a:lnTo>
                  <a:pt x="42370" y="42354"/>
                </a:lnTo>
                <a:lnTo>
                  <a:pt x="47698" y="34440"/>
                </a:lnTo>
                <a:lnTo>
                  <a:pt x="49656" y="24765"/>
                </a:lnTo>
                <a:lnTo>
                  <a:pt x="47698" y="15162"/>
                </a:lnTo>
                <a:lnTo>
                  <a:pt x="42370" y="7286"/>
                </a:lnTo>
                <a:lnTo>
                  <a:pt x="34494" y="1958"/>
                </a:lnTo>
                <a:lnTo>
                  <a:pt x="24891" y="0"/>
                </a:lnTo>
                <a:close/>
              </a:path>
            </a:pathLst>
          </a:custGeom>
          <a:solidFill>
            <a:srgbClr val="F8766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8494141" y="3487026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0" y="24765"/>
                </a:moveTo>
                <a:lnTo>
                  <a:pt x="1960" y="15162"/>
                </a:lnTo>
                <a:lnTo>
                  <a:pt x="7302" y="7286"/>
                </a:lnTo>
                <a:lnTo>
                  <a:pt x="15216" y="1958"/>
                </a:lnTo>
                <a:lnTo>
                  <a:pt x="24891" y="0"/>
                </a:lnTo>
                <a:lnTo>
                  <a:pt x="34494" y="1958"/>
                </a:lnTo>
                <a:lnTo>
                  <a:pt x="42370" y="7286"/>
                </a:lnTo>
                <a:lnTo>
                  <a:pt x="47698" y="15162"/>
                </a:lnTo>
                <a:lnTo>
                  <a:pt x="49656" y="24765"/>
                </a:lnTo>
                <a:lnTo>
                  <a:pt x="47698" y="34440"/>
                </a:lnTo>
                <a:lnTo>
                  <a:pt x="42370" y="42354"/>
                </a:lnTo>
                <a:lnTo>
                  <a:pt x="34494" y="47696"/>
                </a:lnTo>
                <a:lnTo>
                  <a:pt x="24891" y="49657"/>
                </a:lnTo>
                <a:lnTo>
                  <a:pt x="15216" y="47696"/>
                </a:lnTo>
                <a:lnTo>
                  <a:pt x="7302" y="42354"/>
                </a:lnTo>
                <a:lnTo>
                  <a:pt x="1960" y="34440"/>
                </a:lnTo>
                <a:lnTo>
                  <a:pt x="0" y="24765"/>
                </a:lnTo>
              </a:path>
            </a:pathLst>
          </a:custGeom>
          <a:ln w="9017">
            <a:solidFill>
              <a:srgbClr val="F8766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2088514" y="5405742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24892" y="0"/>
                </a:moveTo>
                <a:lnTo>
                  <a:pt x="15216" y="1960"/>
                </a:lnTo>
                <a:lnTo>
                  <a:pt x="7302" y="7302"/>
                </a:lnTo>
                <a:lnTo>
                  <a:pt x="1960" y="15216"/>
                </a:lnTo>
                <a:lnTo>
                  <a:pt x="0" y="24891"/>
                </a:lnTo>
                <a:lnTo>
                  <a:pt x="1960" y="34494"/>
                </a:lnTo>
                <a:lnTo>
                  <a:pt x="7302" y="42370"/>
                </a:lnTo>
                <a:lnTo>
                  <a:pt x="15216" y="47698"/>
                </a:lnTo>
                <a:lnTo>
                  <a:pt x="24892" y="49656"/>
                </a:lnTo>
                <a:lnTo>
                  <a:pt x="34494" y="47698"/>
                </a:lnTo>
                <a:lnTo>
                  <a:pt x="42370" y="42370"/>
                </a:lnTo>
                <a:lnTo>
                  <a:pt x="47698" y="34494"/>
                </a:lnTo>
                <a:lnTo>
                  <a:pt x="49657" y="24891"/>
                </a:lnTo>
                <a:lnTo>
                  <a:pt x="47698" y="15216"/>
                </a:lnTo>
                <a:lnTo>
                  <a:pt x="42370" y="7302"/>
                </a:lnTo>
                <a:lnTo>
                  <a:pt x="34494" y="1960"/>
                </a:lnTo>
                <a:lnTo>
                  <a:pt x="24892" y="0"/>
                </a:lnTo>
                <a:close/>
              </a:path>
            </a:pathLst>
          </a:custGeom>
          <a:solidFill>
            <a:srgbClr val="00BA3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2088514" y="5405742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0" y="24891"/>
                </a:moveTo>
                <a:lnTo>
                  <a:pt x="1960" y="15216"/>
                </a:lnTo>
                <a:lnTo>
                  <a:pt x="7302" y="7302"/>
                </a:lnTo>
                <a:lnTo>
                  <a:pt x="15216" y="1960"/>
                </a:lnTo>
                <a:lnTo>
                  <a:pt x="24892" y="0"/>
                </a:lnTo>
                <a:lnTo>
                  <a:pt x="34494" y="1960"/>
                </a:lnTo>
                <a:lnTo>
                  <a:pt x="42370" y="7302"/>
                </a:lnTo>
                <a:lnTo>
                  <a:pt x="47698" y="15216"/>
                </a:lnTo>
                <a:lnTo>
                  <a:pt x="49657" y="24891"/>
                </a:lnTo>
                <a:lnTo>
                  <a:pt x="47698" y="34494"/>
                </a:lnTo>
                <a:lnTo>
                  <a:pt x="42370" y="42370"/>
                </a:lnTo>
                <a:lnTo>
                  <a:pt x="34494" y="47698"/>
                </a:lnTo>
                <a:lnTo>
                  <a:pt x="24892" y="49656"/>
                </a:lnTo>
                <a:lnTo>
                  <a:pt x="15216" y="47698"/>
                </a:lnTo>
                <a:lnTo>
                  <a:pt x="7302" y="42370"/>
                </a:lnTo>
                <a:lnTo>
                  <a:pt x="1960" y="34494"/>
                </a:lnTo>
                <a:lnTo>
                  <a:pt x="0" y="24891"/>
                </a:lnTo>
              </a:path>
            </a:pathLst>
          </a:custGeom>
          <a:ln w="9017">
            <a:solidFill>
              <a:srgbClr val="00BA3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3003676" y="5422252"/>
            <a:ext cx="49530" cy="50165"/>
          </a:xfrm>
          <a:custGeom>
            <a:avLst/>
            <a:gdLst/>
            <a:ahLst/>
            <a:cxnLst/>
            <a:rect l="l" t="t" r="r" b="b"/>
            <a:pathLst>
              <a:path w="49530" h="50164">
                <a:moveTo>
                  <a:pt x="24765" y="0"/>
                </a:moveTo>
                <a:lnTo>
                  <a:pt x="15109" y="1960"/>
                </a:lnTo>
                <a:lnTo>
                  <a:pt x="7239" y="7302"/>
                </a:lnTo>
                <a:lnTo>
                  <a:pt x="1940" y="15216"/>
                </a:lnTo>
                <a:lnTo>
                  <a:pt x="0" y="24891"/>
                </a:lnTo>
                <a:lnTo>
                  <a:pt x="1940" y="34494"/>
                </a:lnTo>
                <a:lnTo>
                  <a:pt x="7239" y="42370"/>
                </a:lnTo>
                <a:lnTo>
                  <a:pt x="15109" y="47698"/>
                </a:lnTo>
                <a:lnTo>
                  <a:pt x="24765" y="49656"/>
                </a:lnTo>
                <a:lnTo>
                  <a:pt x="34420" y="47698"/>
                </a:lnTo>
                <a:lnTo>
                  <a:pt x="42290" y="42370"/>
                </a:lnTo>
                <a:lnTo>
                  <a:pt x="47589" y="34494"/>
                </a:lnTo>
                <a:lnTo>
                  <a:pt x="49530" y="24891"/>
                </a:lnTo>
                <a:lnTo>
                  <a:pt x="47589" y="15216"/>
                </a:lnTo>
                <a:lnTo>
                  <a:pt x="42291" y="7302"/>
                </a:lnTo>
                <a:lnTo>
                  <a:pt x="34420" y="1960"/>
                </a:lnTo>
                <a:lnTo>
                  <a:pt x="24765" y="0"/>
                </a:lnTo>
                <a:close/>
              </a:path>
            </a:pathLst>
          </a:custGeom>
          <a:solidFill>
            <a:srgbClr val="00BA3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3003676" y="5422252"/>
            <a:ext cx="49530" cy="50165"/>
          </a:xfrm>
          <a:custGeom>
            <a:avLst/>
            <a:gdLst/>
            <a:ahLst/>
            <a:cxnLst/>
            <a:rect l="l" t="t" r="r" b="b"/>
            <a:pathLst>
              <a:path w="49530" h="50164">
                <a:moveTo>
                  <a:pt x="0" y="24891"/>
                </a:moveTo>
                <a:lnTo>
                  <a:pt x="1940" y="15216"/>
                </a:lnTo>
                <a:lnTo>
                  <a:pt x="7239" y="7302"/>
                </a:lnTo>
                <a:lnTo>
                  <a:pt x="15109" y="1960"/>
                </a:lnTo>
                <a:lnTo>
                  <a:pt x="24765" y="0"/>
                </a:lnTo>
                <a:lnTo>
                  <a:pt x="34420" y="1960"/>
                </a:lnTo>
                <a:lnTo>
                  <a:pt x="42291" y="7302"/>
                </a:lnTo>
                <a:lnTo>
                  <a:pt x="47589" y="15216"/>
                </a:lnTo>
                <a:lnTo>
                  <a:pt x="49530" y="24891"/>
                </a:lnTo>
                <a:lnTo>
                  <a:pt x="47589" y="34494"/>
                </a:lnTo>
                <a:lnTo>
                  <a:pt x="42290" y="42370"/>
                </a:lnTo>
                <a:lnTo>
                  <a:pt x="34420" y="47698"/>
                </a:lnTo>
                <a:lnTo>
                  <a:pt x="24765" y="49656"/>
                </a:lnTo>
                <a:lnTo>
                  <a:pt x="15109" y="47698"/>
                </a:lnTo>
                <a:lnTo>
                  <a:pt x="7239" y="42370"/>
                </a:lnTo>
                <a:lnTo>
                  <a:pt x="1940" y="34494"/>
                </a:lnTo>
                <a:lnTo>
                  <a:pt x="0" y="24891"/>
                </a:lnTo>
              </a:path>
            </a:pathLst>
          </a:custGeom>
          <a:ln w="9017">
            <a:solidFill>
              <a:srgbClr val="00BA3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3918711" y="5435968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24764" y="0"/>
                </a:moveTo>
                <a:lnTo>
                  <a:pt x="15162" y="1960"/>
                </a:lnTo>
                <a:lnTo>
                  <a:pt x="7286" y="7302"/>
                </a:lnTo>
                <a:lnTo>
                  <a:pt x="1958" y="15216"/>
                </a:lnTo>
                <a:lnTo>
                  <a:pt x="0" y="24891"/>
                </a:lnTo>
                <a:lnTo>
                  <a:pt x="1958" y="34494"/>
                </a:lnTo>
                <a:lnTo>
                  <a:pt x="7286" y="42370"/>
                </a:lnTo>
                <a:lnTo>
                  <a:pt x="15162" y="47698"/>
                </a:lnTo>
                <a:lnTo>
                  <a:pt x="24764" y="49656"/>
                </a:lnTo>
                <a:lnTo>
                  <a:pt x="34440" y="47698"/>
                </a:lnTo>
                <a:lnTo>
                  <a:pt x="42354" y="42370"/>
                </a:lnTo>
                <a:lnTo>
                  <a:pt x="47696" y="34494"/>
                </a:lnTo>
                <a:lnTo>
                  <a:pt x="49656" y="24891"/>
                </a:lnTo>
                <a:lnTo>
                  <a:pt x="47696" y="15216"/>
                </a:lnTo>
                <a:lnTo>
                  <a:pt x="42354" y="7302"/>
                </a:lnTo>
                <a:lnTo>
                  <a:pt x="34440" y="1960"/>
                </a:lnTo>
                <a:lnTo>
                  <a:pt x="24764" y="0"/>
                </a:lnTo>
                <a:close/>
              </a:path>
            </a:pathLst>
          </a:custGeom>
          <a:solidFill>
            <a:srgbClr val="00BA3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3918711" y="5435968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0" y="24891"/>
                </a:moveTo>
                <a:lnTo>
                  <a:pt x="1958" y="15216"/>
                </a:lnTo>
                <a:lnTo>
                  <a:pt x="7286" y="7302"/>
                </a:lnTo>
                <a:lnTo>
                  <a:pt x="15162" y="1960"/>
                </a:lnTo>
                <a:lnTo>
                  <a:pt x="24764" y="0"/>
                </a:lnTo>
                <a:lnTo>
                  <a:pt x="34440" y="1960"/>
                </a:lnTo>
                <a:lnTo>
                  <a:pt x="42354" y="7302"/>
                </a:lnTo>
                <a:lnTo>
                  <a:pt x="47696" y="15216"/>
                </a:lnTo>
                <a:lnTo>
                  <a:pt x="49656" y="24891"/>
                </a:lnTo>
                <a:lnTo>
                  <a:pt x="47696" y="34494"/>
                </a:lnTo>
                <a:lnTo>
                  <a:pt x="42354" y="42370"/>
                </a:lnTo>
                <a:lnTo>
                  <a:pt x="34440" y="47698"/>
                </a:lnTo>
                <a:lnTo>
                  <a:pt x="24764" y="49656"/>
                </a:lnTo>
                <a:lnTo>
                  <a:pt x="15162" y="47698"/>
                </a:lnTo>
                <a:lnTo>
                  <a:pt x="7286" y="42370"/>
                </a:lnTo>
                <a:lnTo>
                  <a:pt x="1958" y="34494"/>
                </a:lnTo>
                <a:lnTo>
                  <a:pt x="0" y="24891"/>
                </a:lnTo>
              </a:path>
            </a:pathLst>
          </a:custGeom>
          <a:ln w="9017">
            <a:solidFill>
              <a:srgbClr val="00BA3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4833873" y="5441937"/>
            <a:ext cx="49530" cy="50165"/>
          </a:xfrm>
          <a:custGeom>
            <a:avLst/>
            <a:gdLst/>
            <a:ahLst/>
            <a:cxnLst/>
            <a:rect l="l" t="t" r="r" b="b"/>
            <a:pathLst>
              <a:path w="49529" h="50164">
                <a:moveTo>
                  <a:pt x="24764" y="0"/>
                </a:moveTo>
                <a:lnTo>
                  <a:pt x="15109" y="1960"/>
                </a:lnTo>
                <a:lnTo>
                  <a:pt x="7238" y="7302"/>
                </a:lnTo>
                <a:lnTo>
                  <a:pt x="1940" y="15216"/>
                </a:lnTo>
                <a:lnTo>
                  <a:pt x="0" y="24891"/>
                </a:lnTo>
                <a:lnTo>
                  <a:pt x="1940" y="34494"/>
                </a:lnTo>
                <a:lnTo>
                  <a:pt x="7238" y="42370"/>
                </a:lnTo>
                <a:lnTo>
                  <a:pt x="15109" y="47698"/>
                </a:lnTo>
                <a:lnTo>
                  <a:pt x="24764" y="49656"/>
                </a:lnTo>
                <a:lnTo>
                  <a:pt x="34367" y="47698"/>
                </a:lnTo>
                <a:lnTo>
                  <a:pt x="42243" y="42370"/>
                </a:lnTo>
                <a:lnTo>
                  <a:pt x="47571" y="34494"/>
                </a:lnTo>
                <a:lnTo>
                  <a:pt x="49529" y="24891"/>
                </a:lnTo>
                <a:lnTo>
                  <a:pt x="47571" y="15216"/>
                </a:lnTo>
                <a:lnTo>
                  <a:pt x="42243" y="7302"/>
                </a:lnTo>
                <a:lnTo>
                  <a:pt x="34367" y="1960"/>
                </a:lnTo>
                <a:lnTo>
                  <a:pt x="24764" y="0"/>
                </a:lnTo>
                <a:close/>
              </a:path>
            </a:pathLst>
          </a:custGeom>
          <a:solidFill>
            <a:srgbClr val="00BA3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4833873" y="5441937"/>
            <a:ext cx="49530" cy="50165"/>
          </a:xfrm>
          <a:custGeom>
            <a:avLst/>
            <a:gdLst/>
            <a:ahLst/>
            <a:cxnLst/>
            <a:rect l="l" t="t" r="r" b="b"/>
            <a:pathLst>
              <a:path w="49529" h="50164">
                <a:moveTo>
                  <a:pt x="0" y="24891"/>
                </a:moveTo>
                <a:lnTo>
                  <a:pt x="1940" y="15216"/>
                </a:lnTo>
                <a:lnTo>
                  <a:pt x="7238" y="7302"/>
                </a:lnTo>
                <a:lnTo>
                  <a:pt x="15109" y="1960"/>
                </a:lnTo>
                <a:lnTo>
                  <a:pt x="24764" y="0"/>
                </a:lnTo>
                <a:lnTo>
                  <a:pt x="34367" y="1960"/>
                </a:lnTo>
                <a:lnTo>
                  <a:pt x="42243" y="7302"/>
                </a:lnTo>
                <a:lnTo>
                  <a:pt x="47571" y="15216"/>
                </a:lnTo>
                <a:lnTo>
                  <a:pt x="49529" y="24891"/>
                </a:lnTo>
                <a:lnTo>
                  <a:pt x="47571" y="34494"/>
                </a:lnTo>
                <a:lnTo>
                  <a:pt x="42243" y="42370"/>
                </a:lnTo>
                <a:lnTo>
                  <a:pt x="34367" y="47698"/>
                </a:lnTo>
                <a:lnTo>
                  <a:pt x="24764" y="49656"/>
                </a:lnTo>
                <a:lnTo>
                  <a:pt x="15109" y="47698"/>
                </a:lnTo>
                <a:lnTo>
                  <a:pt x="7238" y="42370"/>
                </a:lnTo>
                <a:lnTo>
                  <a:pt x="1940" y="34494"/>
                </a:lnTo>
                <a:lnTo>
                  <a:pt x="0" y="24891"/>
                </a:lnTo>
              </a:path>
            </a:pathLst>
          </a:custGeom>
          <a:ln w="9017">
            <a:solidFill>
              <a:srgbClr val="00BA3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5748909" y="5428221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24764" y="0"/>
                </a:moveTo>
                <a:lnTo>
                  <a:pt x="15162" y="1960"/>
                </a:lnTo>
                <a:lnTo>
                  <a:pt x="7286" y="7302"/>
                </a:lnTo>
                <a:lnTo>
                  <a:pt x="1958" y="15216"/>
                </a:lnTo>
                <a:lnTo>
                  <a:pt x="0" y="24892"/>
                </a:lnTo>
                <a:lnTo>
                  <a:pt x="1958" y="34494"/>
                </a:lnTo>
                <a:lnTo>
                  <a:pt x="7286" y="42370"/>
                </a:lnTo>
                <a:lnTo>
                  <a:pt x="15162" y="47698"/>
                </a:lnTo>
                <a:lnTo>
                  <a:pt x="24764" y="49657"/>
                </a:lnTo>
                <a:lnTo>
                  <a:pt x="34440" y="47698"/>
                </a:lnTo>
                <a:lnTo>
                  <a:pt x="42354" y="42370"/>
                </a:lnTo>
                <a:lnTo>
                  <a:pt x="47696" y="34494"/>
                </a:lnTo>
                <a:lnTo>
                  <a:pt x="49656" y="24892"/>
                </a:lnTo>
                <a:lnTo>
                  <a:pt x="47696" y="15216"/>
                </a:lnTo>
                <a:lnTo>
                  <a:pt x="42354" y="7302"/>
                </a:lnTo>
                <a:lnTo>
                  <a:pt x="34440" y="1960"/>
                </a:lnTo>
                <a:lnTo>
                  <a:pt x="24764" y="0"/>
                </a:lnTo>
                <a:close/>
              </a:path>
            </a:pathLst>
          </a:custGeom>
          <a:solidFill>
            <a:srgbClr val="00BA3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5748909" y="5428221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0" y="24892"/>
                </a:moveTo>
                <a:lnTo>
                  <a:pt x="1958" y="15216"/>
                </a:lnTo>
                <a:lnTo>
                  <a:pt x="7286" y="7302"/>
                </a:lnTo>
                <a:lnTo>
                  <a:pt x="15162" y="1960"/>
                </a:lnTo>
                <a:lnTo>
                  <a:pt x="24764" y="0"/>
                </a:lnTo>
                <a:lnTo>
                  <a:pt x="34440" y="1960"/>
                </a:lnTo>
                <a:lnTo>
                  <a:pt x="42354" y="7302"/>
                </a:lnTo>
                <a:lnTo>
                  <a:pt x="47696" y="15216"/>
                </a:lnTo>
                <a:lnTo>
                  <a:pt x="49656" y="24892"/>
                </a:lnTo>
                <a:lnTo>
                  <a:pt x="47696" y="34494"/>
                </a:lnTo>
                <a:lnTo>
                  <a:pt x="42354" y="42370"/>
                </a:lnTo>
                <a:lnTo>
                  <a:pt x="34440" y="47698"/>
                </a:lnTo>
                <a:lnTo>
                  <a:pt x="24764" y="49657"/>
                </a:lnTo>
                <a:lnTo>
                  <a:pt x="15162" y="47698"/>
                </a:lnTo>
                <a:lnTo>
                  <a:pt x="7286" y="42370"/>
                </a:lnTo>
                <a:lnTo>
                  <a:pt x="1958" y="34494"/>
                </a:lnTo>
                <a:lnTo>
                  <a:pt x="0" y="24892"/>
                </a:lnTo>
              </a:path>
            </a:pathLst>
          </a:custGeom>
          <a:ln w="9017">
            <a:solidFill>
              <a:srgbClr val="00BA3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6663943" y="5428221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891" y="0"/>
                </a:moveTo>
                <a:lnTo>
                  <a:pt x="15216" y="1960"/>
                </a:lnTo>
                <a:lnTo>
                  <a:pt x="7302" y="7302"/>
                </a:lnTo>
                <a:lnTo>
                  <a:pt x="1960" y="15216"/>
                </a:lnTo>
                <a:lnTo>
                  <a:pt x="0" y="24892"/>
                </a:lnTo>
                <a:lnTo>
                  <a:pt x="1960" y="34494"/>
                </a:lnTo>
                <a:lnTo>
                  <a:pt x="7302" y="42370"/>
                </a:lnTo>
                <a:lnTo>
                  <a:pt x="15216" y="47698"/>
                </a:lnTo>
                <a:lnTo>
                  <a:pt x="24891" y="49657"/>
                </a:lnTo>
                <a:lnTo>
                  <a:pt x="34494" y="47698"/>
                </a:lnTo>
                <a:lnTo>
                  <a:pt x="42370" y="42370"/>
                </a:lnTo>
                <a:lnTo>
                  <a:pt x="47698" y="34494"/>
                </a:lnTo>
                <a:lnTo>
                  <a:pt x="49656" y="24892"/>
                </a:lnTo>
                <a:lnTo>
                  <a:pt x="47698" y="15216"/>
                </a:lnTo>
                <a:lnTo>
                  <a:pt x="42370" y="7302"/>
                </a:lnTo>
                <a:lnTo>
                  <a:pt x="34494" y="1960"/>
                </a:lnTo>
                <a:lnTo>
                  <a:pt x="24891" y="0"/>
                </a:lnTo>
                <a:close/>
              </a:path>
            </a:pathLst>
          </a:custGeom>
          <a:solidFill>
            <a:srgbClr val="00BA3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6663943" y="5428221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0" y="24892"/>
                </a:moveTo>
                <a:lnTo>
                  <a:pt x="1960" y="15216"/>
                </a:lnTo>
                <a:lnTo>
                  <a:pt x="7302" y="7302"/>
                </a:lnTo>
                <a:lnTo>
                  <a:pt x="15216" y="1960"/>
                </a:lnTo>
                <a:lnTo>
                  <a:pt x="24891" y="0"/>
                </a:lnTo>
                <a:lnTo>
                  <a:pt x="34494" y="1960"/>
                </a:lnTo>
                <a:lnTo>
                  <a:pt x="42370" y="7302"/>
                </a:lnTo>
                <a:lnTo>
                  <a:pt x="47698" y="15216"/>
                </a:lnTo>
                <a:lnTo>
                  <a:pt x="49656" y="24892"/>
                </a:lnTo>
                <a:lnTo>
                  <a:pt x="47698" y="34494"/>
                </a:lnTo>
                <a:lnTo>
                  <a:pt x="42370" y="42370"/>
                </a:lnTo>
                <a:lnTo>
                  <a:pt x="34494" y="47698"/>
                </a:lnTo>
                <a:lnTo>
                  <a:pt x="24891" y="49657"/>
                </a:lnTo>
                <a:lnTo>
                  <a:pt x="15216" y="47698"/>
                </a:lnTo>
                <a:lnTo>
                  <a:pt x="7302" y="42370"/>
                </a:lnTo>
                <a:lnTo>
                  <a:pt x="1960" y="34494"/>
                </a:lnTo>
                <a:lnTo>
                  <a:pt x="0" y="24892"/>
                </a:lnTo>
              </a:path>
            </a:pathLst>
          </a:custGeom>
          <a:ln w="9017">
            <a:solidFill>
              <a:srgbClr val="00BA3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7579106" y="5447525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765" y="0"/>
                </a:moveTo>
                <a:lnTo>
                  <a:pt x="15162" y="1958"/>
                </a:lnTo>
                <a:lnTo>
                  <a:pt x="7286" y="7286"/>
                </a:lnTo>
                <a:lnTo>
                  <a:pt x="1958" y="15162"/>
                </a:lnTo>
                <a:lnTo>
                  <a:pt x="0" y="24765"/>
                </a:lnTo>
                <a:lnTo>
                  <a:pt x="1958" y="34440"/>
                </a:lnTo>
                <a:lnTo>
                  <a:pt x="7286" y="42354"/>
                </a:lnTo>
                <a:lnTo>
                  <a:pt x="15162" y="47696"/>
                </a:lnTo>
                <a:lnTo>
                  <a:pt x="24765" y="49657"/>
                </a:lnTo>
                <a:lnTo>
                  <a:pt x="34440" y="47696"/>
                </a:lnTo>
                <a:lnTo>
                  <a:pt x="42354" y="42354"/>
                </a:lnTo>
                <a:lnTo>
                  <a:pt x="47696" y="34440"/>
                </a:lnTo>
                <a:lnTo>
                  <a:pt x="49657" y="24765"/>
                </a:lnTo>
                <a:lnTo>
                  <a:pt x="47696" y="15162"/>
                </a:lnTo>
                <a:lnTo>
                  <a:pt x="42354" y="7286"/>
                </a:lnTo>
                <a:lnTo>
                  <a:pt x="34440" y="1958"/>
                </a:lnTo>
                <a:lnTo>
                  <a:pt x="24765" y="0"/>
                </a:lnTo>
                <a:close/>
              </a:path>
            </a:pathLst>
          </a:custGeom>
          <a:solidFill>
            <a:srgbClr val="00BA3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7579106" y="5447525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0" y="24765"/>
                </a:moveTo>
                <a:lnTo>
                  <a:pt x="1958" y="15162"/>
                </a:lnTo>
                <a:lnTo>
                  <a:pt x="7286" y="7286"/>
                </a:lnTo>
                <a:lnTo>
                  <a:pt x="15162" y="1958"/>
                </a:lnTo>
                <a:lnTo>
                  <a:pt x="24765" y="0"/>
                </a:lnTo>
                <a:lnTo>
                  <a:pt x="34440" y="1958"/>
                </a:lnTo>
                <a:lnTo>
                  <a:pt x="42354" y="7286"/>
                </a:lnTo>
                <a:lnTo>
                  <a:pt x="47696" y="15162"/>
                </a:lnTo>
                <a:lnTo>
                  <a:pt x="49657" y="24765"/>
                </a:lnTo>
                <a:lnTo>
                  <a:pt x="47696" y="34440"/>
                </a:lnTo>
                <a:lnTo>
                  <a:pt x="42354" y="42354"/>
                </a:lnTo>
                <a:lnTo>
                  <a:pt x="34440" y="47696"/>
                </a:lnTo>
                <a:lnTo>
                  <a:pt x="24765" y="49657"/>
                </a:lnTo>
                <a:lnTo>
                  <a:pt x="15162" y="47696"/>
                </a:lnTo>
                <a:lnTo>
                  <a:pt x="7286" y="42354"/>
                </a:lnTo>
                <a:lnTo>
                  <a:pt x="1958" y="34440"/>
                </a:lnTo>
                <a:lnTo>
                  <a:pt x="0" y="24765"/>
                </a:lnTo>
              </a:path>
            </a:pathLst>
          </a:custGeom>
          <a:ln w="9017">
            <a:solidFill>
              <a:srgbClr val="00BA3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8494141" y="5434698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891" y="0"/>
                </a:moveTo>
                <a:lnTo>
                  <a:pt x="15216" y="1958"/>
                </a:lnTo>
                <a:lnTo>
                  <a:pt x="7302" y="7286"/>
                </a:lnTo>
                <a:lnTo>
                  <a:pt x="1960" y="15162"/>
                </a:lnTo>
                <a:lnTo>
                  <a:pt x="0" y="24765"/>
                </a:lnTo>
                <a:lnTo>
                  <a:pt x="1960" y="34440"/>
                </a:lnTo>
                <a:lnTo>
                  <a:pt x="7302" y="42354"/>
                </a:lnTo>
                <a:lnTo>
                  <a:pt x="15216" y="47696"/>
                </a:lnTo>
                <a:lnTo>
                  <a:pt x="24891" y="49657"/>
                </a:lnTo>
                <a:lnTo>
                  <a:pt x="34494" y="47696"/>
                </a:lnTo>
                <a:lnTo>
                  <a:pt x="42370" y="42354"/>
                </a:lnTo>
                <a:lnTo>
                  <a:pt x="47698" y="34440"/>
                </a:lnTo>
                <a:lnTo>
                  <a:pt x="49656" y="24765"/>
                </a:lnTo>
                <a:lnTo>
                  <a:pt x="47698" y="15162"/>
                </a:lnTo>
                <a:lnTo>
                  <a:pt x="42370" y="7286"/>
                </a:lnTo>
                <a:lnTo>
                  <a:pt x="34494" y="1958"/>
                </a:lnTo>
                <a:lnTo>
                  <a:pt x="24891" y="0"/>
                </a:lnTo>
                <a:close/>
              </a:path>
            </a:pathLst>
          </a:custGeom>
          <a:solidFill>
            <a:srgbClr val="00BA3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8494141" y="5434698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0" y="24765"/>
                </a:moveTo>
                <a:lnTo>
                  <a:pt x="1960" y="15162"/>
                </a:lnTo>
                <a:lnTo>
                  <a:pt x="7302" y="7286"/>
                </a:lnTo>
                <a:lnTo>
                  <a:pt x="15216" y="1958"/>
                </a:lnTo>
                <a:lnTo>
                  <a:pt x="24891" y="0"/>
                </a:lnTo>
                <a:lnTo>
                  <a:pt x="34494" y="1958"/>
                </a:lnTo>
                <a:lnTo>
                  <a:pt x="42370" y="7286"/>
                </a:lnTo>
                <a:lnTo>
                  <a:pt x="47698" y="15162"/>
                </a:lnTo>
                <a:lnTo>
                  <a:pt x="49656" y="24765"/>
                </a:lnTo>
                <a:lnTo>
                  <a:pt x="47698" y="34440"/>
                </a:lnTo>
                <a:lnTo>
                  <a:pt x="42370" y="42354"/>
                </a:lnTo>
                <a:lnTo>
                  <a:pt x="34494" y="47696"/>
                </a:lnTo>
                <a:lnTo>
                  <a:pt x="24891" y="49657"/>
                </a:lnTo>
                <a:lnTo>
                  <a:pt x="15216" y="47696"/>
                </a:lnTo>
                <a:lnTo>
                  <a:pt x="7302" y="42354"/>
                </a:lnTo>
                <a:lnTo>
                  <a:pt x="1960" y="34440"/>
                </a:lnTo>
                <a:lnTo>
                  <a:pt x="0" y="24765"/>
                </a:lnTo>
              </a:path>
            </a:pathLst>
          </a:custGeom>
          <a:ln w="9017">
            <a:solidFill>
              <a:srgbClr val="00BA3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2088514" y="3742296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24892" y="0"/>
                </a:moveTo>
                <a:lnTo>
                  <a:pt x="15216" y="1958"/>
                </a:lnTo>
                <a:lnTo>
                  <a:pt x="7302" y="7286"/>
                </a:lnTo>
                <a:lnTo>
                  <a:pt x="1960" y="15162"/>
                </a:lnTo>
                <a:lnTo>
                  <a:pt x="0" y="24765"/>
                </a:lnTo>
                <a:lnTo>
                  <a:pt x="1960" y="34440"/>
                </a:lnTo>
                <a:lnTo>
                  <a:pt x="7302" y="42354"/>
                </a:lnTo>
                <a:lnTo>
                  <a:pt x="15216" y="47696"/>
                </a:lnTo>
                <a:lnTo>
                  <a:pt x="24892" y="49657"/>
                </a:lnTo>
                <a:lnTo>
                  <a:pt x="34494" y="47696"/>
                </a:lnTo>
                <a:lnTo>
                  <a:pt x="42370" y="42354"/>
                </a:lnTo>
                <a:lnTo>
                  <a:pt x="47698" y="34440"/>
                </a:lnTo>
                <a:lnTo>
                  <a:pt x="49657" y="24765"/>
                </a:lnTo>
                <a:lnTo>
                  <a:pt x="47698" y="15162"/>
                </a:lnTo>
                <a:lnTo>
                  <a:pt x="42370" y="7286"/>
                </a:lnTo>
                <a:lnTo>
                  <a:pt x="34494" y="1958"/>
                </a:lnTo>
                <a:lnTo>
                  <a:pt x="24892" y="0"/>
                </a:lnTo>
                <a:close/>
              </a:path>
            </a:pathLst>
          </a:custGeom>
          <a:solidFill>
            <a:srgbClr val="619C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2088514" y="3742296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0" y="24765"/>
                </a:moveTo>
                <a:lnTo>
                  <a:pt x="1960" y="15162"/>
                </a:lnTo>
                <a:lnTo>
                  <a:pt x="7302" y="7286"/>
                </a:lnTo>
                <a:lnTo>
                  <a:pt x="15216" y="1958"/>
                </a:lnTo>
                <a:lnTo>
                  <a:pt x="24892" y="0"/>
                </a:lnTo>
                <a:lnTo>
                  <a:pt x="34494" y="1958"/>
                </a:lnTo>
                <a:lnTo>
                  <a:pt x="42370" y="7286"/>
                </a:lnTo>
                <a:lnTo>
                  <a:pt x="47698" y="15162"/>
                </a:lnTo>
                <a:lnTo>
                  <a:pt x="49657" y="24765"/>
                </a:lnTo>
                <a:lnTo>
                  <a:pt x="47698" y="34440"/>
                </a:lnTo>
                <a:lnTo>
                  <a:pt x="42370" y="42354"/>
                </a:lnTo>
                <a:lnTo>
                  <a:pt x="34494" y="47696"/>
                </a:lnTo>
                <a:lnTo>
                  <a:pt x="24892" y="49657"/>
                </a:lnTo>
                <a:lnTo>
                  <a:pt x="15216" y="47696"/>
                </a:lnTo>
                <a:lnTo>
                  <a:pt x="7302" y="42354"/>
                </a:lnTo>
                <a:lnTo>
                  <a:pt x="1960" y="34440"/>
                </a:lnTo>
                <a:lnTo>
                  <a:pt x="0" y="24765"/>
                </a:lnTo>
              </a:path>
            </a:pathLst>
          </a:custGeom>
          <a:ln w="9016">
            <a:solidFill>
              <a:srgbClr val="619C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3003676" y="3669652"/>
            <a:ext cx="49530" cy="50165"/>
          </a:xfrm>
          <a:custGeom>
            <a:avLst/>
            <a:gdLst/>
            <a:ahLst/>
            <a:cxnLst/>
            <a:rect l="l" t="t" r="r" b="b"/>
            <a:pathLst>
              <a:path w="49530" h="50164">
                <a:moveTo>
                  <a:pt x="24765" y="0"/>
                </a:moveTo>
                <a:lnTo>
                  <a:pt x="15109" y="1960"/>
                </a:lnTo>
                <a:lnTo>
                  <a:pt x="7238" y="7302"/>
                </a:lnTo>
                <a:lnTo>
                  <a:pt x="1940" y="15216"/>
                </a:lnTo>
                <a:lnTo>
                  <a:pt x="0" y="24892"/>
                </a:lnTo>
                <a:lnTo>
                  <a:pt x="1940" y="34494"/>
                </a:lnTo>
                <a:lnTo>
                  <a:pt x="7239" y="42370"/>
                </a:lnTo>
                <a:lnTo>
                  <a:pt x="15109" y="47698"/>
                </a:lnTo>
                <a:lnTo>
                  <a:pt x="24765" y="49657"/>
                </a:lnTo>
                <a:lnTo>
                  <a:pt x="34420" y="47698"/>
                </a:lnTo>
                <a:lnTo>
                  <a:pt x="42290" y="42370"/>
                </a:lnTo>
                <a:lnTo>
                  <a:pt x="47589" y="34494"/>
                </a:lnTo>
                <a:lnTo>
                  <a:pt x="49530" y="24892"/>
                </a:lnTo>
                <a:lnTo>
                  <a:pt x="47589" y="15216"/>
                </a:lnTo>
                <a:lnTo>
                  <a:pt x="42291" y="7302"/>
                </a:lnTo>
                <a:lnTo>
                  <a:pt x="34420" y="1960"/>
                </a:lnTo>
                <a:lnTo>
                  <a:pt x="24765" y="0"/>
                </a:lnTo>
                <a:close/>
              </a:path>
            </a:pathLst>
          </a:custGeom>
          <a:solidFill>
            <a:srgbClr val="619C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3003676" y="3669652"/>
            <a:ext cx="49530" cy="50165"/>
          </a:xfrm>
          <a:custGeom>
            <a:avLst/>
            <a:gdLst/>
            <a:ahLst/>
            <a:cxnLst/>
            <a:rect l="l" t="t" r="r" b="b"/>
            <a:pathLst>
              <a:path w="49530" h="50164">
                <a:moveTo>
                  <a:pt x="0" y="24892"/>
                </a:moveTo>
                <a:lnTo>
                  <a:pt x="1940" y="15216"/>
                </a:lnTo>
                <a:lnTo>
                  <a:pt x="7239" y="7302"/>
                </a:lnTo>
                <a:lnTo>
                  <a:pt x="15109" y="1960"/>
                </a:lnTo>
                <a:lnTo>
                  <a:pt x="24765" y="0"/>
                </a:lnTo>
                <a:lnTo>
                  <a:pt x="34420" y="1960"/>
                </a:lnTo>
                <a:lnTo>
                  <a:pt x="42291" y="7302"/>
                </a:lnTo>
                <a:lnTo>
                  <a:pt x="47589" y="15216"/>
                </a:lnTo>
                <a:lnTo>
                  <a:pt x="49530" y="24892"/>
                </a:lnTo>
                <a:lnTo>
                  <a:pt x="47589" y="34494"/>
                </a:lnTo>
                <a:lnTo>
                  <a:pt x="42290" y="42370"/>
                </a:lnTo>
                <a:lnTo>
                  <a:pt x="34420" y="47698"/>
                </a:lnTo>
                <a:lnTo>
                  <a:pt x="24765" y="49657"/>
                </a:lnTo>
                <a:lnTo>
                  <a:pt x="15109" y="47698"/>
                </a:lnTo>
                <a:lnTo>
                  <a:pt x="7239" y="42370"/>
                </a:lnTo>
                <a:lnTo>
                  <a:pt x="1940" y="34494"/>
                </a:lnTo>
                <a:lnTo>
                  <a:pt x="0" y="24892"/>
                </a:lnTo>
              </a:path>
            </a:pathLst>
          </a:custGeom>
          <a:ln w="9017">
            <a:solidFill>
              <a:srgbClr val="619C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3918711" y="3607549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24764" y="0"/>
                </a:moveTo>
                <a:lnTo>
                  <a:pt x="15162" y="1960"/>
                </a:lnTo>
                <a:lnTo>
                  <a:pt x="7286" y="7302"/>
                </a:lnTo>
                <a:lnTo>
                  <a:pt x="1958" y="15216"/>
                </a:lnTo>
                <a:lnTo>
                  <a:pt x="0" y="24892"/>
                </a:lnTo>
                <a:lnTo>
                  <a:pt x="1958" y="34494"/>
                </a:lnTo>
                <a:lnTo>
                  <a:pt x="7286" y="42370"/>
                </a:lnTo>
                <a:lnTo>
                  <a:pt x="15162" y="47698"/>
                </a:lnTo>
                <a:lnTo>
                  <a:pt x="24764" y="49657"/>
                </a:lnTo>
                <a:lnTo>
                  <a:pt x="34440" y="47698"/>
                </a:lnTo>
                <a:lnTo>
                  <a:pt x="42354" y="42370"/>
                </a:lnTo>
                <a:lnTo>
                  <a:pt x="47696" y="34494"/>
                </a:lnTo>
                <a:lnTo>
                  <a:pt x="49656" y="24892"/>
                </a:lnTo>
                <a:lnTo>
                  <a:pt x="47696" y="15216"/>
                </a:lnTo>
                <a:lnTo>
                  <a:pt x="42354" y="7302"/>
                </a:lnTo>
                <a:lnTo>
                  <a:pt x="34440" y="1960"/>
                </a:lnTo>
                <a:lnTo>
                  <a:pt x="24764" y="0"/>
                </a:lnTo>
                <a:close/>
              </a:path>
            </a:pathLst>
          </a:custGeom>
          <a:solidFill>
            <a:srgbClr val="619C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3918711" y="3607549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0" y="24892"/>
                </a:moveTo>
                <a:lnTo>
                  <a:pt x="1958" y="15216"/>
                </a:lnTo>
                <a:lnTo>
                  <a:pt x="7286" y="7302"/>
                </a:lnTo>
                <a:lnTo>
                  <a:pt x="15162" y="1960"/>
                </a:lnTo>
                <a:lnTo>
                  <a:pt x="24764" y="0"/>
                </a:lnTo>
                <a:lnTo>
                  <a:pt x="34440" y="1960"/>
                </a:lnTo>
                <a:lnTo>
                  <a:pt x="42354" y="7302"/>
                </a:lnTo>
                <a:lnTo>
                  <a:pt x="47696" y="15216"/>
                </a:lnTo>
                <a:lnTo>
                  <a:pt x="49656" y="24892"/>
                </a:lnTo>
                <a:lnTo>
                  <a:pt x="47696" y="34494"/>
                </a:lnTo>
                <a:lnTo>
                  <a:pt x="42354" y="42370"/>
                </a:lnTo>
                <a:lnTo>
                  <a:pt x="34440" y="47698"/>
                </a:lnTo>
                <a:lnTo>
                  <a:pt x="24764" y="49657"/>
                </a:lnTo>
                <a:lnTo>
                  <a:pt x="15162" y="47698"/>
                </a:lnTo>
                <a:lnTo>
                  <a:pt x="7286" y="42370"/>
                </a:lnTo>
                <a:lnTo>
                  <a:pt x="1958" y="34494"/>
                </a:lnTo>
                <a:lnTo>
                  <a:pt x="0" y="24892"/>
                </a:lnTo>
              </a:path>
            </a:pathLst>
          </a:custGeom>
          <a:ln w="9017">
            <a:solidFill>
              <a:srgbClr val="619C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4833873" y="3538588"/>
            <a:ext cx="49530" cy="50165"/>
          </a:xfrm>
          <a:custGeom>
            <a:avLst/>
            <a:gdLst/>
            <a:ahLst/>
            <a:cxnLst/>
            <a:rect l="l" t="t" r="r" b="b"/>
            <a:pathLst>
              <a:path w="49529" h="50164">
                <a:moveTo>
                  <a:pt x="24764" y="0"/>
                </a:moveTo>
                <a:lnTo>
                  <a:pt x="15109" y="1960"/>
                </a:lnTo>
                <a:lnTo>
                  <a:pt x="7238" y="7302"/>
                </a:lnTo>
                <a:lnTo>
                  <a:pt x="1940" y="15216"/>
                </a:lnTo>
                <a:lnTo>
                  <a:pt x="0" y="24891"/>
                </a:lnTo>
                <a:lnTo>
                  <a:pt x="1940" y="34494"/>
                </a:lnTo>
                <a:lnTo>
                  <a:pt x="7238" y="42370"/>
                </a:lnTo>
                <a:lnTo>
                  <a:pt x="15109" y="47698"/>
                </a:lnTo>
                <a:lnTo>
                  <a:pt x="24764" y="49657"/>
                </a:lnTo>
                <a:lnTo>
                  <a:pt x="34367" y="47698"/>
                </a:lnTo>
                <a:lnTo>
                  <a:pt x="42243" y="42370"/>
                </a:lnTo>
                <a:lnTo>
                  <a:pt x="47571" y="34494"/>
                </a:lnTo>
                <a:lnTo>
                  <a:pt x="49529" y="24891"/>
                </a:lnTo>
                <a:lnTo>
                  <a:pt x="47571" y="15216"/>
                </a:lnTo>
                <a:lnTo>
                  <a:pt x="42243" y="7302"/>
                </a:lnTo>
                <a:lnTo>
                  <a:pt x="34367" y="1960"/>
                </a:lnTo>
                <a:lnTo>
                  <a:pt x="24764" y="0"/>
                </a:lnTo>
                <a:close/>
              </a:path>
            </a:pathLst>
          </a:custGeom>
          <a:solidFill>
            <a:srgbClr val="619C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/>
          <p:nvPr/>
        </p:nvSpPr>
        <p:spPr>
          <a:xfrm>
            <a:off x="4833873" y="3538588"/>
            <a:ext cx="49530" cy="50165"/>
          </a:xfrm>
          <a:custGeom>
            <a:avLst/>
            <a:gdLst/>
            <a:ahLst/>
            <a:cxnLst/>
            <a:rect l="l" t="t" r="r" b="b"/>
            <a:pathLst>
              <a:path w="49529" h="50164">
                <a:moveTo>
                  <a:pt x="0" y="24891"/>
                </a:moveTo>
                <a:lnTo>
                  <a:pt x="1940" y="15216"/>
                </a:lnTo>
                <a:lnTo>
                  <a:pt x="7238" y="7302"/>
                </a:lnTo>
                <a:lnTo>
                  <a:pt x="15109" y="1960"/>
                </a:lnTo>
                <a:lnTo>
                  <a:pt x="24764" y="0"/>
                </a:lnTo>
                <a:lnTo>
                  <a:pt x="34367" y="1960"/>
                </a:lnTo>
                <a:lnTo>
                  <a:pt x="42243" y="7302"/>
                </a:lnTo>
                <a:lnTo>
                  <a:pt x="47571" y="15216"/>
                </a:lnTo>
                <a:lnTo>
                  <a:pt x="49529" y="24891"/>
                </a:lnTo>
                <a:lnTo>
                  <a:pt x="47571" y="34494"/>
                </a:lnTo>
                <a:lnTo>
                  <a:pt x="42243" y="42370"/>
                </a:lnTo>
                <a:lnTo>
                  <a:pt x="34367" y="47698"/>
                </a:lnTo>
                <a:lnTo>
                  <a:pt x="24764" y="49657"/>
                </a:lnTo>
                <a:lnTo>
                  <a:pt x="15109" y="47698"/>
                </a:lnTo>
                <a:lnTo>
                  <a:pt x="7238" y="42370"/>
                </a:lnTo>
                <a:lnTo>
                  <a:pt x="1940" y="34494"/>
                </a:lnTo>
                <a:lnTo>
                  <a:pt x="0" y="24891"/>
                </a:lnTo>
              </a:path>
            </a:pathLst>
          </a:custGeom>
          <a:ln w="9017">
            <a:solidFill>
              <a:srgbClr val="619C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62"/>
          <p:cNvSpPr/>
          <p:nvPr/>
        </p:nvSpPr>
        <p:spPr>
          <a:xfrm>
            <a:off x="5748909" y="3458832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24764" y="0"/>
                </a:moveTo>
                <a:lnTo>
                  <a:pt x="15162" y="1958"/>
                </a:lnTo>
                <a:lnTo>
                  <a:pt x="7286" y="7286"/>
                </a:lnTo>
                <a:lnTo>
                  <a:pt x="1958" y="15162"/>
                </a:lnTo>
                <a:lnTo>
                  <a:pt x="0" y="24764"/>
                </a:lnTo>
                <a:lnTo>
                  <a:pt x="1958" y="34440"/>
                </a:lnTo>
                <a:lnTo>
                  <a:pt x="7286" y="42354"/>
                </a:lnTo>
                <a:lnTo>
                  <a:pt x="15162" y="47696"/>
                </a:lnTo>
                <a:lnTo>
                  <a:pt x="24764" y="49656"/>
                </a:lnTo>
                <a:lnTo>
                  <a:pt x="34440" y="47696"/>
                </a:lnTo>
                <a:lnTo>
                  <a:pt x="42354" y="42354"/>
                </a:lnTo>
                <a:lnTo>
                  <a:pt x="47696" y="34440"/>
                </a:lnTo>
                <a:lnTo>
                  <a:pt x="49656" y="24764"/>
                </a:lnTo>
                <a:lnTo>
                  <a:pt x="47696" y="15162"/>
                </a:lnTo>
                <a:lnTo>
                  <a:pt x="42354" y="7286"/>
                </a:lnTo>
                <a:lnTo>
                  <a:pt x="34440" y="1958"/>
                </a:lnTo>
                <a:lnTo>
                  <a:pt x="24764" y="0"/>
                </a:lnTo>
                <a:close/>
              </a:path>
            </a:pathLst>
          </a:custGeom>
          <a:solidFill>
            <a:srgbClr val="619C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5748909" y="3458832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0" y="24764"/>
                </a:moveTo>
                <a:lnTo>
                  <a:pt x="1958" y="15162"/>
                </a:lnTo>
                <a:lnTo>
                  <a:pt x="7286" y="7286"/>
                </a:lnTo>
                <a:lnTo>
                  <a:pt x="15162" y="1958"/>
                </a:lnTo>
                <a:lnTo>
                  <a:pt x="24764" y="0"/>
                </a:lnTo>
                <a:lnTo>
                  <a:pt x="34440" y="1958"/>
                </a:lnTo>
                <a:lnTo>
                  <a:pt x="42354" y="7286"/>
                </a:lnTo>
                <a:lnTo>
                  <a:pt x="47696" y="15162"/>
                </a:lnTo>
                <a:lnTo>
                  <a:pt x="49656" y="24764"/>
                </a:lnTo>
                <a:lnTo>
                  <a:pt x="47696" y="34440"/>
                </a:lnTo>
                <a:lnTo>
                  <a:pt x="42354" y="42354"/>
                </a:lnTo>
                <a:lnTo>
                  <a:pt x="34440" y="47696"/>
                </a:lnTo>
                <a:lnTo>
                  <a:pt x="24764" y="49656"/>
                </a:lnTo>
                <a:lnTo>
                  <a:pt x="15162" y="47696"/>
                </a:lnTo>
                <a:lnTo>
                  <a:pt x="7286" y="42354"/>
                </a:lnTo>
                <a:lnTo>
                  <a:pt x="1958" y="34440"/>
                </a:lnTo>
                <a:lnTo>
                  <a:pt x="0" y="24764"/>
                </a:lnTo>
              </a:path>
            </a:pathLst>
          </a:custGeom>
          <a:ln w="9017">
            <a:solidFill>
              <a:srgbClr val="619C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6663943" y="3448037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891" y="0"/>
                </a:moveTo>
                <a:lnTo>
                  <a:pt x="15216" y="1960"/>
                </a:lnTo>
                <a:lnTo>
                  <a:pt x="7302" y="7302"/>
                </a:lnTo>
                <a:lnTo>
                  <a:pt x="1960" y="15216"/>
                </a:lnTo>
                <a:lnTo>
                  <a:pt x="0" y="24891"/>
                </a:lnTo>
                <a:lnTo>
                  <a:pt x="1960" y="34494"/>
                </a:lnTo>
                <a:lnTo>
                  <a:pt x="7302" y="42370"/>
                </a:lnTo>
                <a:lnTo>
                  <a:pt x="15216" y="47698"/>
                </a:lnTo>
                <a:lnTo>
                  <a:pt x="24891" y="49657"/>
                </a:lnTo>
                <a:lnTo>
                  <a:pt x="34494" y="47698"/>
                </a:lnTo>
                <a:lnTo>
                  <a:pt x="42370" y="42370"/>
                </a:lnTo>
                <a:lnTo>
                  <a:pt x="47698" y="34494"/>
                </a:lnTo>
                <a:lnTo>
                  <a:pt x="49656" y="24891"/>
                </a:lnTo>
                <a:lnTo>
                  <a:pt x="47698" y="15216"/>
                </a:lnTo>
                <a:lnTo>
                  <a:pt x="42370" y="7302"/>
                </a:lnTo>
                <a:lnTo>
                  <a:pt x="34494" y="1960"/>
                </a:lnTo>
                <a:lnTo>
                  <a:pt x="24891" y="0"/>
                </a:lnTo>
                <a:close/>
              </a:path>
            </a:pathLst>
          </a:custGeom>
          <a:solidFill>
            <a:srgbClr val="619C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6663943" y="3448037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0" y="24891"/>
                </a:moveTo>
                <a:lnTo>
                  <a:pt x="1960" y="15216"/>
                </a:lnTo>
                <a:lnTo>
                  <a:pt x="7302" y="7302"/>
                </a:lnTo>
                <a:lnTo>
                  <a:pt x="15216" y="1960"/>
                </a:lnTo>
                <a:lnTo>
                  <a:pt x="24891" y="0"/>
                </a:lnTo>
                <a:lnTo>
                  <a:pt x="34494" y="1960"/>
                </a:lnTo>
                <a:lnTo>
                  <a:pt x="42370" y="7302"/>
                </a:lnTo>
                <a:lnTo>
                  <a:pt x="47698" y="15216"/>
                </a:lnTo>
                <a:lnTo>
                  <a:pt x="49656" y="24891"/>
                </a:lnTo>
                <a:lnTo>
                  <a:pt x="47698" y="34494"/>
                </a:lnTo>
                <a:lnTo>
                  <a:pt x="42370" y="42370"/>
                </a:lnTo>
                <a:lnTo>
                  <a:pt x="34494" y="47698"/>
                </a:lnTo>
                <a:lnTo>
                  <a:pt x="24891" y="49657"/>
                </a:lnTo>
                <a:lnTo>
                  <a:pt x="15216" y="47698"/>
                </a:lnTo>
                <a:lnTo>
                  <a:pt x="7302" y="42370"/>
                </a:lnTo>
                <a:lnTo>
                  <a:pt x="1960" y="34494"/>
                </a:lnTo>
                <a:lnTo>
                  <a:pt x="0" y="24891"/>
                </a:lnTo>
              </a:path>
            </a:pathLst>
          </a:custGeom>
          <a:ln w="9017">
            <a:solidFill>
              <a:srgbClr val="619C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7579106" y="3399396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765" y="0"/>
                </a:moveTo>
                <a:lnTo>
                  <a:pt x="15162" y="1958"/>
                </a:lnTo>
                <a:lnTo>
                  <a:pt x="7286" y="7286"/>
                </a:lnTo>
                <a:lnTo>
                  <a:pt x="1958" y="15162"/>
                </a:lnTo>
                <a:lnTo>
                  <a:pt x="0" y="24765"/>
                </a:lnTo>
                <a:lnTo>
                  <a:pt x="1958" y="34440"/>
                </a:lnTo>
                <a:lnTo>
                  <a:pt x="7286" y="42354"/>
                </a:lnTo>
                <a:lnTo>
                  <a:pt x="15162" y="47696"/>
                </a:lnTo>
                <a:lnTo>
                  <a:pt x="24765" y="49657"/>
                </a:lnTo>
                <a:lnTo>
                  <a:pt x="34440" y="47696"/>
                </a:lnTo>
                <a:lnTo>
                  <a:pt x="42354" y="42354"/>
                </a:lnTo>
                <a:lnTo>
                  <a:pt x="47696" y="34440"/>
                </a:lnTo>
                <a:lnTo>
                  <a:pt x="49657" y="24765"/>
                </a:lnTo>
                <a:lnTo>
                  <a:pt x="47696" y="15162"/>
                </a:lnTo>
                <a:lnTo>
                  <a:pt x="42354" y="7286"/>
                </a:lnTo>
                <a:lnTo>
                  <a:pt x="34440" y="1958"/>
                </a:lnTo>
                <a:lnTo>
                  <a:pt x="24765" y="0"/>
                </a:lnTo>
                <a:close/>
              </a:path>
            </a:pathLst>
          </a:custGeom>
          <a:solidFill>
            <a:srgbClr val="619C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7579106" y="3399396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0" y="24765"/>
                </a:moveTo>
                <a:lnTo>
                  <a:pt x="1958" y="15162"/>
                </a:lnTo>
                <a:lnTo>
                  <a:pt x="7286" y="7286"/>
                </a:lnTo>
                <a:lnTo>
                  <a:pt x="15162" y="1958"/>
                </a:lnTo>
                <a:lnTo>
                  <a:pt x="24765" y="0"/>
                </a:lnTo>
                <a:lnTo>
                  <a:pt x="34440" y="1958"/>
                </a:lnTo>
                <a:lnTo>
                  <a:pt x="42354" y="7286"/>
                </a:lnTo>
                <a:lnTo>
                  <a:pt x="47696" y="15162"/>
                </a:lnTo>
                <a:lnTo>
                  <a:pt x="49657" y="24765"/>
                </a:lnTo>
                <a:lnTo>
                  <a:pt x="47696" y="34440"/>
                </a:lnTo>
                <a:lnTo>
                  <a:pt x="42354" y="42354"/>
                </a:lnTo>
                <a:lnTo>
                  <a:pt x="34440" y="47696"/>
                </a:lnTo>
                <a:lnTo>
                  <a:pt x="24765" y="49657"/>
                </a:lnTo>
                <a:lnTo>
                  <a:pt x="15162" y="47696"/>
                </a:lnTo>
                <a:lnTo>
                  <a:pt x="7286" y="42354"/>
                </a:lnTo>
                <a:lnTo>
                  <a:pt x="1958" y="34440"/>
                </a:lnTo>
                <a:lnTo>
                  <a:pt x="0" y="24765"/>
                </a:lnTo>
              </a:path>
            </a:pathLst>
          </a:custGeom>
          <a:ln w="9017">
            <a:solidFill>
              <a:srgbClr val="619C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8494141" y="3715372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891" y="0"/>
                </a:moveTo>
                <a:lnTo>
                  <a:pt x="15216" y="1960"/>
                </a:lnTo>
                <a:lnTo>
                  <a:pt x="7302" y="7302"/>
                </a:lnTo>
                <a:lnTo>
                  <a:pt x="1960" y="15216"/>
                </a:lnTo>
                <a:lnTo>
                  <a:pt x="0" y="24892"/>
                </a:lnTo>
                <a:lnTo>
                  <a:pt x="1960" y="34494"/>
                </a:lnTo>
                <a:lnTo>
                  <a:pt x="7302" y="42370"/>
                </a:lnTo>
                <a:lnTo>
                  <a:pt x="15216" y="47698"/>
                </a:lnTo>
                <a:lnTo>
                  <a:pt x="24891" y="49657"/>
                </a:lnTo>
                <a:lnTo>
                  <a:pt x="34494" y="47698"/>
                </a:lnTo>
                <a:lnTo>
                  <a:pt x="42370" y="42370"/>
                </a:lnTo>
                <a:lnTo>
                  <a:pt x="47698" y="34494"/>
                </a:lnTo>
                <a:lnTo>
                  <a:pt x="49656" y="24892"/>
                </a:lnTo>
                <a:lnTo>
                  <a:pt x="47698" y="15216"/>
                </a:lnTo>
                <a:lnTo>
                  <a:pt x="42370" y="7302"/>
                </a:lnTo>
                <a:lnTo>
                  <a:pt x="34494" y="1960"/>
                </a:lnTo>
                <a:lnTo>
                  <a:pt x="24891" y="0"/>
                </a:lnTo>
                <a:close/>
              </a:path>
            </a:pathLst>
          </a:custGeom>
          <a:solidFill>
            <a:srgbClr val="619C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8494141" y="3715372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0" y="24892"/>
                </a:moveTo>
                <a:lnTo>
                  <a:pt x="1960" y="15216"/>
                </a:lnTo>
                <a:lnTo>
                  <a:pt x="7302" y="7302"/>
                </a:lnTo>
                <a:lnTo>
                  <a:pt x="15216" y="1960"/>
                </a:lnTo>
                <a:lnTo>
                  <a:pt x="24891" y="0"/>
                </a:lnTo>
                <a:lnTo>
                  <a:pt x="34494" y="1960"/>
                </a:lnTo>
                <a:lnTo>
                  <a:pt x="42370" y="7302"/>
                </a:lnTo>
                <a:lnTo>
                  <a:pt x="47698" y="15216"/>
                </a:lnTo>
                <a:lnTo>
                  <a:pt x="49656" y="24892"/>
                </a:lnTo>
                <a:lnTo>
                  <a:pt x="47698" y="34494"/>
                </a:lnTo>
                <a:lnTo>
                  <a:pt x="42370" y="42370"/>
                </a:lnTo>
                <a:lnTo>
                  <a:pt x="34494" y="47698"/>
                </a:lnTo>
                <a:lnTo>
                  <a:pt x="24891" y="49657"/>
                </a:lnTo>
                <a:lnTo>
                  <a:pt x="15216" y="47698"/>
                </a:lnTo>
                <a:lnTo>
                  <a:pt x="7302" y="42370"/>
                </a:lnTo>
                <a:lnTo>
                  <a:pt x="1960" y="34494"/>
                </a:lnTo>
                <a:lnTo>
                  <a:pt x="0" y="24892"/>
                </a:lnTo>
              </a:path>
            </a:pathLst>
          </a:custGeom>
          <a:ln w="9017">
            <a:solidFill>
              <a:srgbClr val="619C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1564258" y="1430515"/>
            <a:ext cx="7503795" cy="4460240"/>
          </a:xfrm>
          <a:custGeom>
            <a:avLst/>
            <a:gdLst/>
            <a:ahLst/>
            <a:cxnLst/>
            <a:rect l="l" t="t" r="r" b="b"/>
            <a:pathLst>
              <a:path w="7503795" h="4460240">
                <a:moveTo>
                  <a:pt x="0" y="4460113"/>
                </a:moveTo>
                <a:lnTo>
                  <a:pt x="7503795" y="4460113"/>
                </a:lnTo>
                <a:lnTo>
                  <a:pt x="7503795" y="0"/>
                </a:lnTo>
                <a:lnTo>
                  <a:pt x="0" y="0"/>
                </a:lnTo>
                <a:lnTo>
                  <a:pt x="0" y="4460113"/>
                </a:lnTo>
                <a:close/>
              </a:path>
            </a:pathLst>
          </a:custGeom>
          <a:ln w="14731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71"/>
          <p:cNvSpPr txBox="1"/>
          <p:nvPr/>
        </p:nvSpPr>
        <p:spPr>
          <a:xfrm>
            <a:off x="1299717" y="5593702"/>
            <a:ext cx="2095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D4D4D"/>
                </a:solidFill>
                <a:latin typeface="Arial"/>
                <a:cs typeface="Arial"/>
              </a:rPr>
              <a:t>0%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229105" y="4580115"/>
            <a:ext cx="2800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D4D4D"/>
                </a:solidFill>
                <a:latin typeface="Arial"/>
                <a:cs typeface="Arial"/>
              </a:rPr>
              <a:t>25%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229105" y="3566401"/>
            <a:ext cx="2800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D4D4D"/>
                </a:solidFill>
                <a:latin typeface="Arial"/>
                <a:cs typeface="Arial"/>
              </a:rPr>
              <a:t>50%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229105" y="2552814"/>
            <a:ext cx="2800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D4D4D"/>
                </a:solidFill>
                <a:latin typeface="Arial"/>
                <a:cs typeface="Arial"/>
              </a:rPr>
              <a:t>75%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526286" y="568780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972" y="0"/>
                </a:lnTo>
              </a:path>
            </a:pathLst>
          </a:custGeom>
          <a:ln w="14731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1526286" y="467422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972" y="0"/>
                </a:lnTo>
              </a:path>
            </a:pathLst>
          </a:custGeom>
          <a:ln w="14731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1526286" y="366050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972" y="0"/>
                </a:lnTo>
              </a:path>
            </a:pathLst>
          </a:custGeom>
          <a:ln w="14731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1526286" y="264692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972" y="0"/>
                </a:lnTo>
              </a:path>
            </a:pathLst>
          </a:custGeom>
          <a:ln w="14731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1526286" y="163320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972" y="0"/>
                </a:lnTo>
              </a:path>
            </a:pathLst>
          </a:custGeom>
          <a:ln w="14731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2113407" y="589062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2"/>
                </a:moveTo>
                <a:lnTo>
                  <a:pt x="0" y="0"/>
                </a:lnTo>
              </a:path>
            </a:pathLst>
          </a:custGeom>
          <a:ln w="14731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3028442" y="589062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2"/>
                </a:moveTo>
                <a:lnTo>
                  <a:pt x="0" y="0"/>
                </a:lnTo>
              </a:path>
            </a:pathLst>
          </a:custGeom>
          <a:ln w="14731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" name="object 82"/>
          <p:cNvSpPr/>
          <p:nvPr/>
        </p:nvSpPr>
        <p:spPr>
          <a:xfrm>
            <a:off x="3943477" y="589062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2"/>
                </a:moveTo>
                <a:lnTo>
                  <a:pt x="0" y="0"/>
                </a:lnTo>
              </a:path>
            </a:pathLst>
          </a:custGeom>
          <a:ln w="14731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" name="object 83"/>
          <p:cNvSpPr/>
          <p:nvPr/>
        </p:nvSpPr>
        <p:spPr>
          <a:xfrm>
            <a:off x="4858639" y="589062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2"/>
                </a:moveTo>
                <a:lnTo>
                  <a:pt x="0" y="0"/>
                </a:lnTo>
              </a:path>
            </a:pathLst>
          </a:custGeom>
          <a:ln w="14731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4" name="object 84"/>
          <p:cNvSpPr/>
          <p:nvPr/>
        </p:nvSpPr>
        <p:spPr>
          <a:xfrm>
            <a:off x="5773673" y="589062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2"/>
                </a:moveTo>
                <a:lnTo>
                  <a:pt x="0" y="0"/>
                </a:lnTo>
              </a:path>
            </a:pathLst>
          </a:custGeom>
          <a:ln w="14731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" name="object 85"/>
          <p:cNvSpPr/>
          <p:nvPr/>
        </p:nvSpPr>
        <p:spPr>
          <a:xfrm>
            <a:off x="6688835" y="589062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2"/>
                </a:moveTo>
                <a:lnTo>
                  <a:pt x="0" y="0"/>
                </a:lnTo>
              </a:path>
            </a:pathLst>
          </a:custGeom>
          <a:ln w="14731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6" name="object 86"/>
          <p:cNvSpPr/>
          <p:nvPr/>
        </p:nvSpPr>
        <p:spPr>
          <a:xfrm>
            <a:off x="7603870" y="589062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2"/>
                </a:moveTo>
                <a:lnTo>
                  <a:pt x="0" y="0"/>
                </a:lnTo>
              </a:path>
            </a:pathLst>
          </a:custGeom>
          <a:ln w="14731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7" name="object 87"/>
          <p:cNvSpPr/>
          <p:nvPr/>
        </p:nvSpPr>
        <p:spPr>
          <a:xfrm>
            <a:off x="8519032" y="589062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2"/>
                </a:moveTo>
                <a:lnTo>
                  <a:pt x="0" y="0"/>
                </a:lnTo>
              </a:path>
            </a:pathLst>
          </a:custGeom>
          <a:ln w="14731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8" name="object 88"/>
          <p:cNvSpPr txBox="1"/>
          <p:nvPr/>
        </p:nvSpPr>
        <p:spPr>
          <a:xfrm>
            <a:off x="1959482" y="5910440"/>
            <a:ext cx="3079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D4D4D"/>
                </a:solidFill>
                <a:latin typeface="Arial"/>
                <a:cs typeface="Arial"/>
              </a:rPr>
              <a:t>2013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874517" y="5910440"/>
            <a:ext cx="3079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D4D4D"/>
                </a:solidFill>
                <a:latin typeface="Arial"/>
                <a:cs typeface="Arial"/>
              </a:rPr>
              <a:t>2014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789553" y="5910440"/>
            <a:ext cx="3079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D4D4D"/>
                </a:solidFill>
                <a:latin typeface="Arial"/>
                <a:cs typeface="Arial"/>
              </a:rPr>
              <a:t>2015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704715" y="5910440"/>
            <a:ext cx="3079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D4D4D"/>
                </a:solidFill>
                <a:latin typeface="Arial"/>
                <a:cs typeface="Arial"/>
              </a:rPr>
              <a:t>2016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619750" y="5910440"/>
            <a:ext cx="3079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D4D4D"/>
                </a:solidFill>
                <a:latin typeface="Arial"/>
                <a:cs typeface="Arial"/>
              </a:rPr>
              <a:t>2017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6534911" y="5910440"/>
            <a:ext cx="3079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D4D4D"/>
                </a:solidFill>
                <a:latin typeface="Arial"/>
                <a:cs typeface="Arial"/>
              </a:rPr>
              <a:t>2018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7449946" y="5910440"/>
            <a:ext cx="3079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D4D4D"/>
                </a:solidFill>
                <a:latin typeface="Arial"/>
                <a:cs typeface="Arial"/>
              </a:rPr>
              <a:t>2019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8365108" y="5910440"/>
            <a:ext cx="3079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D4D4D"/>
                </a:solidFill>
                <a:latin typeface="Arial"/>
                <a:cs typeface="Arial"/>
              </a:rPr>
              <a:t>2020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5113020" y="6060300"/>
            <a:ext cx="40703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Class</a:t>
            </a:r>
          </a:p>
        </p:txBody>
      </p:sp>
      <p:sp>
        <p:nvSpPr>
          <p:cNvPr id="97" name="object 97"/>
          <p:cNvSpPr txBox="1"/>
          <p:nvPr/>
        </p:nvSpPr>
        <p:spPr>
          <a:xfrm>
            <a:off x="949029" y="3393612"/>
            <a:ext cx="196215" cy="5340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percent</a:t>
            </a:r>
          </a:p>
        </p:txBody>
      </p:sp>
      <p:sp>
        <p:nvSpPr>
          <p:cNvPr id="98" name="object 98"/>
          <p:cNvSpPr txBox="1"/>
          <p:nvPr/>
        </p:nvSpPr>
        <p:spPr>
          <a:xfrm>
            <a:off x="3345560" y="6486004"/>
            <a:ext cx="4495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Group</a:t>
            </a:r>
          </a:p>
        </p:txBody>
      </p:sp>
      <p:sp>
        <p:nvSpPr>
          <p:cNvPr id="99" name="object 99"/>
          <p:cNvSpPr/>
          <p:nvPr/>
        </p:nvSpPr>
        <p:spPr>
          <a:xfrm>
            <a:off x="3879596" y="6596367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>
                <a:moveTo>
                  <a:pt x="0" y="0"/>
                </a:moveTo>
                <a:lnTo>
                  <a:pt x="175640" y="0"/>
                </a:lnTo>
              </a:path>
            </a:pathLst>
          </a:custGeom>
          <a:ln w="13589">
            <a:solidFill>
              <a:srgbClr val="F8766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0" name="object 100"/>
          <p:cNvSpPr/>
          <p:nvPr/>
        </p:nvSpPr>
        <p:spPr>
          <a:xfrm>
            <a:off x="3942588" y="6571601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5">
                <a:moveTo>
                  <a:pt x="24892" y="0"/>
                </a:moveTo>
                <a:lnTo>
                  <a:pt x="15216" y="1958"/>
                </a:lnTo>
                <a:lnTo>
                  <a:pt x="7302" y="7286"/>
                </a:lnTo>
                <a:lnTo>
                  <a:pt x="1960" y="15162"/>
                </a:lnTo>
                <a:lnTo>
                  <a:pt x="0" y="24765"/>
                </a:lnTo>
                <a:lnTo>
                  <a:pt x="1960" y="34440"/>
                </a:lnTo>
                <a:lnTo>
                  <a:pt x="7302" y="42354"/>
                </a:lnTo>
                <a:lnTo>
                  <a:pt x="15216" y="47696"/>
                </a:lnTo>
                <a:lnTo>
                  <a:pt x="24892" y="49657"/>
                </a:lnTo>
                <a:lnTo>
                  <a:pt x="34494" y="47696"/>
                </a:lnTo>
                <a:lnTo>
                  <a:pt x="42370" y="42354"/>
                </a:lnTo>
                <a:lnTo>
                  <a:pt x="47698" y="34440"/>
                </a:lnTo>
                <a:lnTo>
                  <a:pt x="49656" y="24765"/>
                </a:lnTo>
                <a:lnTo>
                  <a:pt x="47698" y="15162"/>
                </a:lnTo>
                <a:lnTo>
                  <a:pt x="42370" y="7286"/>
                </a:lnTo>
                <a:lnTo>
                  <a:pt x="34494" y="1958"/>
                </a:lnTo>
                <a:lnTo>
                  <a:pt x="24892" y="0"/>
                </a:lnTo>
                <a:close/>
              </a:path>
            </a:pathLst>
          </a:custGeom>
          <a:solidFill>
            <a:srgbClr val="F8766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1" name="object 101"/>
          <p:cNvSpPr/>
          <p:nvPr/>
        </p:nvSpPr>
        <p:spPr>
          <a:xfrm>
            <a:off x="3942588" y="6571601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5">
                <a:moveTo>
                  <a:pt x="0" y="24765"/>
                </a:moveTo>
                <a:lnTo>
                  <a:pt x="1960" y="15162"/>
                </a:lnTo>
                <a:lnTo>
                  <a:pt x="7302" y="7286"/>
                </a:lnTo>
                <a:lnTo>
                  <a:pt x="15216" y="1958"/>
                </a:lnTo>
                <a:lnTo>
                  <a:pt x="24892" y="0"/>
                </a:lnTo>
                <a:lnTo>
                  <a:pt x="34494" y="1958"/>
                </a:lnTo>
                <a:lnTo>
                  <a:pt x="42370" y="7286"/>
                </a:lnTo>
                <a:lnTo>
                  <a:pt x="47698" y="15162"/>
                </a:lnTo>
                <a:lnTo>
                  <a:pt x="49656" y="24765"/>
                </a:lnTo>
                <a:lnTo>
                  <a:pt x="47698" y="34440"/>
                </a:lnTo>
                <a:lnTo>
                  <a:pt x="42370" y="42354"/>
                </a:lnTo>
                <a:lnTo>
                  <a:pt x="34494" y="47696"/>
                </a:lnTo>
                <a:lnTo>
                  <a:pt x="24892" y="49657"/>
                </a:lnTo>
                <a:lnTo>
                  <a:pt x="15216" y="47696"/>
                </a:lnTo>
                <a:lnTo>
                  <a:pt x="7302" y="42354"/>
                </a:lnTo>
                <a:lnTo>
                  <a:pt x="1960" y="34440"/>
                </a:lnTo>
                <a:lnTo>
                  <a:pt x="0" y="24765"/>
                </a:lnTo>
              </a:path>
            </a:pathLst>
          </a:custGeom>
          <a:ln w="9017">
            <a:solidFill>
              <a:srgbClr val="F8766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2" name="object 102"/>
          <p:cNvSpPr/>
          <p:nvPr/>
        </p:nvSpPr>
        <p:spPr>
          <a:xfrm>
            <a:off x="5019166" y="6596367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>
                <a:moveTo>
                  <a:pt x="0" y="0"/>
                </a:moveTo>
                <a:lnTo>
                  <a:pt x="175513" y="0"/>
                </a:lnTo>
              </a:path>
            </a:pathLst>
          </a:custGeom>
          <a:ln w="13589">
            <a:solidFill>
              <a:srgbClr val="00BA3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3" name="object 103"/>
          <p:cNvSpPr/>
          <p:nvPr/>
        </p:nvSpPr>
        <p:spPr>
          <a:xfrm>
            <a:off x="5082159" y="6571601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5">
                <a:moveTo>
                  <a:pt x="24764" y="0"/>
                </a:moveTo>
                <a:lnTo>
                  <a:pt x="15162" y="1958"/>
                </a:lnTo>
                <a:lnTo>
                  <a:pt x="7286" y="7286"/>
                </a:lnTo>
                <a:lnTo>
                  <a:pt x="1958" y="15162"/>
                </a:lnTo>
                <a:lnTo>
                  <a:pt x="0" y="24765"/>
                </a:lnTo>
                <a:lnTo>
                  <a:pt x="1958" y="34440"/>
                </a:lnTo>
                <a:lnTo>
                  <a:pt x="7286" y="42354"/>
                </a:lnTo>
                <a:lnTo>
                  <a:pt x="15162" y="47696"/>
                </a:lnTo>
                <a:lnTo>
                  <a:pt x="24764" y="49657"/>
                </a:lnTo>
                <a:lnTo>
                  <a:pt x="34440" y="47696"/>
                </a:lnTo>
                <a:lnTo>
                  <a:pt x="42354" y="42354"/>
                </a:lnTo>
                <a:lnTo>
                  <a:pt x="47696" y="34440"/>
                </a:lnTo>
                <a:lnTo>
                  <a:pt x="49656" y="24765"/>
                </a:lnTo>
                <a:lnTo>
                  <a:pt x="47696" y="15162"/>
                </a:lnTo>
                <a:lnTo>
                  <a:pt x="42354" y="7286"/>
                </a:lnTo>
                <a:lnTo>
                  <a:pt x="34440" y="1958"/>
                </a:lnTo>
                <a:lnTo>
                  <a:pt x="24764" y="0"/>
                </a:lnTo>
                <a:close/>
              </a:path>
            </a:pathLst>
          </a:custGeom>
          <a:solidFill>
            <a:srgbClr val="00BA3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4" name="object 104"/>
          <p:cNvSpPr/>
          <p:nvPr/>
        </p:nvSpPr>
        <p:spPr>
          <a:xfrm>
            <a:off x="5082159" y="6571601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5">
                <a:moveTo>
                  <a:pt x="0" y="24765"/>
                </a:moveTo>
                <a:lnTo>
                  <a:pt x="1958" y="15162"/>
                </a:lnTo>
                <a:lnTo>
                  <a:pt x="7286" y="7286"/>
                </a:lnTo>
                <a:lnTo>
                  <a:pt x="15162" y="1958"/>
                </a:lnTo>
                <a:lnTo>
                  <a:pt x="24764" y="0"/>
                </a:lnTo>
                <a:lnTo>
                  <a:pt x="34440" y="1958"/>
                </a:lnTo>
                <a:lnTo>
                  <a:pt x="42354" y="7286"/>
                </a:lnTo>
                <a:lnTo>
                  <a:pt x="47696" y="15162"/>
                </a:lnTo>
                <a:lnTo>
                  <a:pt x="49656" y="24765"/>
                </a:lnTo>
                <a:lnTo>
                  <a:pt x="47696" y="34440"/>
                </a:lnTo>
                <a:lnTo>
                  <a:pt x="42354" y="42354"/>
                </a:lnTo>
                <a:lnTo>
                  <a:pt x="34440" y="47696"/>
                </a:lnTo>
                <a:lnTo>
                  <a:pt x="24764" y="49657"/>
                </a:lnTo>
                <a:lnTo>
                  <a:pt x="15162" y="47696"/>
                </a:lnTo>
                <a:lnTo>
                  <a:pt x="7286" y="42354"/>
                </a:lnTo>
                <a:lnTo>
                  <a:pt x="1958" y="34440"/>
                </a:lnTo>
                <a:lnTo>
                  <a:pt x="0" y="24765"/>
                </a:lnTo>
              </a:path>
            </a:pathLst>
          </a:custGeom>
          <a:ln w="9017">
            <a:solidFill>
              <a:srgbClr val="00BA3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5" name="object 105"/>
          <p:cNvSpPr/>
          <p:nvPr/>
        </p:nvSpPr>
        <p:spPr>
          <a:xfrm>
            <a:off x="6220840" y="6596367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>
                <a:moveTo>
                  <a:pt x="0" y="0"/>
                </a:moveTo>
                <a:lnTo>
                  <a:pt x="175641" y="0"/>
                </a:lnTo>
              </a:path>
            </a:pathLst>
          </a:custGeom>
          <a:ln w="13589">
            <a:solidFill>
              <a:srgbClr val="619C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6" name="object 106"/>
          <p:cNvSpPr/>
          <p:nvPr/>
        </p:nvSpPr>
        <p:spPr>
          <a:xfrm>
            <a:off x="6283833" y="6571601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5">
                <a:moveTo>
                  <a:pt x="24891" y="0"/>
                </a:moveTo>
                <a:lnTo>
                  <a:pt x="15216" y="1958"/>
                </a:lnTo>
                <a:lnTo>
                  <a:pt x="7302" y="7286"/>
                </a:lnTo>
                <a:lnTo>
                  <a:pt x="1960" y="15162"/>
                </a:lnTo>
                <a:lnTo>
                  <a:pt x="0" y="24765"/>
                </a:lnTo>
                <a:lnTo>
                  <a:pt x="1960" y="34440"/>
                </a:lnTo>
                <a:lnTo>
                  <a:pt x="7302" y="42354"/>
                </a:lnTo>
                <a:lnTo>
                  <a:pt x="15216" y="47696"/>
                </a:lnTo>
                <a:lnTo>
                  <a:pt x="24891" y="49657"/>
                </a:lnTo>
                <a:lnTo>
                  <a:pt x="34494" y="47696"/>
                </a:lnTo>
                <a:lnTo>
                  <a:pt x="42370" y="42354"/>
                </a:lnTo>
                <a:lnTo>
                  <a:pt x="47698" y="34440"/>
                </a:lnTo>
                <a:lnTo>
                  <a:pt x="49656" y="24765"/>
                </a:lnTo>
                <a:lnTo>
                  <a:pt x="47698" y="15162"/>
                </a:lnTo>
                <a:lnTo>
                  <a:pt x="42370" y="7286"/>
                </a:lnTo>
                <a:lnTo>
                  <a:pt x="34494" y="1958"/>
                </a:lnTo>
                <a:lnTo>
                  <a:pt x="24891" y="0"/>
                </a:lnTo>
                <a:close/>
              </a:path>
            </a:pathLst>
          </a:custGeom>
          <a:solidFill>
            <a:srgbClr val="619C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7" name="object 107"/>
          <p:cNvSpPr/>
          <p:nvPr/>
        </p:nvSpPr>
        <p:spPr>
          <a:xfrm>
            <a:off x="6283833" y="6571601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5">
                <a:moveTo>
                  <a:pt x="0" y="24765"/>
                </a:moveTo>
                <a:lnTo>
                  <a:pt x="1960" y="15162"/>
                </a:lnTo>
                <a:lnTo>
                  <a:pt x="7302" y="7286"/>
                </a:lnTo>
                <a:lnTo>
                  <a:pt x="15216" y="1958"/>
                </a:lnTo>
                <a:lnTo>
                  <a:pt x="24891" y="0"/>
                </a:lnTo>
                <a:lnTo>
                  <a:pt x="34494" y="1958"/>
                </a:lnTo>
                <a:lnTo>
                  <a:pt x="42370" y="7286"/>
                </a:lnTo>
                <a:lnTo>
                  <a:pt x="47698" y="15162"/>
                </a:lnTo>
                <a:lnTo>
                  <a:pt x="49656" y="24765"/>
                </a:lnTo>
                <a:lnTo>
                  <a:pt x="47698" y="34440"/>
                </a:lnTo>
                <a:lnTo>
                  <a:pt x="42370" y="42354"/>
                </a:lnTo>
                <a:lnTo>
                  <a:pt x="34494" y="47696"/>
                </a:lnTo>
                <a:lnTo>
                  <a:pt x="24891" y="49657"/>
                </a:lnTo>
                <a:lnTo>
                  <a:pt x="15216" y="47696"/>
                </a:lnTo>
                <a:lnTo>
                  <a:pt x="7302" y="42354"/>
                </a:lnTo>
                <a:lnTo>
                  <a:pt x="1960" y="34440"/>
                </a:lnTo>
                <a:lnTo>
                  <a:pt x="0" y="24765"/>
                </a:lnTo>
              </a:path>
            </a:pathLst>
          </a:custGeom>
          <a:ln w="9017">
            <a:solidFill>
              <a:srgbClr val="619C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8" name="object 108"/>
          <p:cNvSpPr txBox="1"/>
          <p:nvPr/>
        </p:nvSpPr>
        <p:spPr>
          <a:xfrm>
            <a:off x="4140327" y="6502260"/>
            <a:ext cx="7937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Arial"/>
                <a:cs typeface="Arial"/>
              </a:rPr>
              <a:t>Total</a:t>
            </a:r>
            <a:r>
              <a:rPr sz="1000" spc="-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Enrolled</a:t>
            </a:r>
          </a:p>
        </p:txBody>
      </p:sp>
      <p:sp>
        <p:nvSpPr>
          <p:cNvPr id="112" name="object 1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pc="-165" dirty="0"/>
              <a:t>Riverside </a:t>
            </a:r>
            <a:r>
              <a:rPr spc="-150" dirty="0"/>
              <a:t>County </a:t>
            </a:r>
            <a:r>
              <a:rPr spc="-145" dirty="0"/>
              <a:t>Office </a:t>
            </a:r>
            <a:r>
              <a:rPr spc="-130" dirty="0"/>
              <a:t>of </a:t>
            </a:r>
            <a:r>
              <a:rPr spc="-150" dirty="0"/>
              <a:t>Education</a:t>
            </a:r>
          </a:p>
        </p:txBody>
      </p:sp>
      <p:sp>
        <p:nvSpPr>
          <p:cNvPr id="113" name="object 1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pc="-95" dirty="0"/>
              <a:t>01/06/2021</a:t>
            </a:r>
          </a:p>
        </p:txBody>
      </p:sp>
      <p:sp>
        <p:nvSpPr>
          <p:cNvPr id="114" name="object 1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spc="-170" dirty="0"/>
              <a:t>15</a:t>
            </a:fld>
            <a:endParaRPr spc="-170" dirty="0"/>
          </a:p>
        </p:txBody>
      </p:sp>
      <p:sp>
        <p:nvSpPr>
          <p:cNvPr id="109" name="object 109"/>
          <p:cNvSpPr txBox="1"/>
          <p:nvPr/>
        </p:nvSpPr>
        <p:spPr>
          <a:xfrm>
            <a:off x="5279897" y="6502260"/>
            <a:ext cx="8559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Arial"/>
                <a:cs typeface="Arial"/>
              </a:rPr>
              <a:t>Total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Private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6481571" y="6502260"/>
            <a:ext cx="8058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Arial"/>
                <a:cs typeface="Arial"/>
              </a:rPr>
              <a:t>Total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Public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901700" y="413314"/>
            <a:ext cx="8254365" cy="1303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902835" algn="l"/>
              </a:tabLst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000" u="sng" spc="-16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Riverside </a:t>
            </a:r>
            <a:r>
              <a:rPr sz="1000" u="sng" spc="-15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County </a:t>
            </a:r>
            <a:r>
              <a:rPr sz="1000" u="sng" spc="-16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StudentTracker Aggregate </a:t>
            </a:r>
            <a:r>
              <a:rPr sz="1000" u="sng" spc="-15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Report </a:t>
            </a:r>
            <a:r>
              <a:rPr sz="1000" u="sng" spc="-10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(Fall</a:t>
            </a:r>
            <a:r>
              <a:rPr sz="1000" u="sng" spc="-6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1000" u="sng" spc="-14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2020)</a:t>
            </a:r>
            <a:endParaRPr sz="1000" dirty="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3636010" marR="751840" indent="-2301240">
              <a:lnSpc>
                <a:spcPts val="1560"/>
              </a:lnSpc>
            </a:pPr>
            <a:r>
              <a:rPr sz="1400" spc="-10" dirty="0">
                <a:latin typeface="Arial"/>
                <a:cs typeface="Arial"/>
              </a:rPr>
              <a:t>Percent </a:t>
            </a:r>
            <a:r>
              <a:rPr sz="1400" dirty="0">
                <a:latin typeface="Arial"/>
                <a:cs typeface="Arial"/>
              </a:rPr>
              <a:t>of Students Enrolled in College the </a:t>
            </a:r>
            <a:r>
              <a:rPr sz="1400" spc="-20" dirty="0">
                <a:latin typeface="Arial"/>
                <a:cs typeface="Arial"/>
              </a:rPr>
              <a:t>Fall </a:t>
            </a:r>
            <a:r>
              <a:rPr sz="1400" dirty="0">
                <a:latin typeface="Arial"/>
                <a:cs typeface="Arial"/>
              </a:rPr>
              <a:t>Immediately After High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School  </a:t>
            </a:r>
            <a:r>
              <a:rPr sz="1400" spc="-15" dirty="0">
                <a:latin typeface="Arial"/>
                <a:cs typeface="Arial"/>
              </a:rPr>
              <a:t>by </a:t>
            </a:r>
            <a:r>
              <a:rPr sz="1400" dirty="0">
                <a:latin typeface="Arial"/>
                <a:cs typeface="Arial"/>
              </a:rPr>
              <a:t>Institutional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Type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269240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solidFill>
                  <a:srgbClr val="4D4D4D"/>
                </a:solidFill>
                <a:latin typeface="Arial"/>
                <a:cs typeface="Arial"/>
              </a:rPr>
              <a:t>100%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3407" y="3208642"/>
            <a:ext cx="6405880" cy="303530"/>
          </a:xfrm>
          <a:custGeom>
            <a:avLst/>
            <a:gdLst/>
            <a:ahLst/>
            <a:cxnLst/>
            <a:rect l="l" t="t" r="r" b="b"/>
            <a:pathLst>
              <a:path w="6405880" h="303529">
                <a:moveTo>
                  <a:pt x="0" y="301244"/>
                </a:moveTo>
                <a:lnTo>
                  <a:pt x="915035" y="245110"/>
                </a:lnTo>
                <a:lnTo>
                  <a:pt x="1830070" y="196723"/>
                </a:lnTo>
                <a:lnTo>
                  <a:pt x="2745232" y="133731"/>
                </a:lnTo>
                <a:lnTo>
                  <a:pt x="3660267" y="40259"/>
                </a:lnTo>
                <a:lnTo>
                  <a:pt x="4575429" y="29464"/>
                </a:lnTo>
                <a:lnTo>
                  <a:pt x="5490464" y="0"/>
                </a:lnTo>
                <a:lnTo>
                  <a:pt x="6405626" y="303149"/>
                </a:lnTo>
              </a:path>
            </a:pathLst>
          </a:custGeom>
          <a:ln w="13589">
            <a:solidFill>
              <a:srgbClr val="F8766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113407" y="4230357"/>
            <a:ext cx="6405880" cy="295910"/>
          </a:xfrm>
          <a:custGeom>
            <a:avLst/>
            <a:gdLst/>
            <a:ahLst/>
            <a:cxnLst/>
            <a:rect l="l" t="t" r="r" b="b"/>
            <a:pathLst>
              <a:path w="6405880" h="295910">
                <a:moveTo>
                  <a:pt x="0" y="291084"/>
                </a:moveTo>
                <a:lnTo>
                  <a:pt x="915035" y="275463"/>
                </a:lnTo>
                <a:lnTo>
                  <a:pt x="1830070" y="212725"/>
                </a:lnTo>
                <a:lnTo>
                  <a:pt x="2745232" y="213232"/>
                </a:lnTo>
                <a:lnTo>
                  <a:pt x="3660267" y="122428"/>
                </a:lnTo>
                <a:lnTo>
                  <a:pt x="4575429" y="75311"/>
                </a:lnTo>
                <a:lnTo>
                  <a:pt x="5490464" y="0"/>
                </a:lnTo>
                <a:lnTo>
                  <a:pt x="6405626" y="295656"/>
                </a:lnTo>
              </a:path>
            </a:pathLst>
          </a:custGeom>
          <a:ln w="13589">
            <a:solidFill>
              <a:srgbClr val="00BA3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113407" y="4583925"/>
            <a:ext cx="6405880" cy="92710"/>
          </a:xfrm>
          <a:custGeom>
            <a:avLst/>
            <a:gdLst/>
            <a:ahLst/>
            <a:cxnLst/>
            <a:rect l="l" t="t" r="r" b="b"/>
            <a:pathLst>
              <a:path w="6405880" h="92710">
                <a:moveTo>
                  <a:pt x="0" y="92329"/>
                </a:moveTo>
                <a:lnTo>
                  <a:pt x="915035" y="51816"/>
                </a:lnTo>
                <a:lnTo>
                  <a:pt x="1830070" y="66167"/>
                </a:lnTo>
                <a:lnTo>
                  <a:pt x="2745232" y="2667"/>
                </a:lnTo>
                <a:lnTo>
                  <a:pt x="3660267" y="0"/>
                </a:lnTo>
                <a:lnTo>
                  <a:pt x="4575429" y="36322"/>
                </a:lnTo>
                <a:lnTo>
                  <a:pt x="5490464" y="82169"/>
                </a:lnTo>
                <a:lnTo>
                  <a:pt x="6405626" y="89789"/>
                </a:lnTo>
              </a:path>
            </a:pathLst>
          </a:custGeom>
          <a:ln w="13589">
            <a:solidFill>
              <a:srgbClr val="619C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902586" y="3285985"/>
            <a:ext cx="4216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53.7%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17748" y="3229851"/>
            <a:ext cx="4216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55.1%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32784" y="3181464"/>
            <a:ext cx="4216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56.3%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647946" y="3118472"/>
            <a:ext cx="4216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57.8%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562980" y="3025000"/>
            <a:ext cx="4216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60.2%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478142" y="3014205"/>
            <a:ext cx="4216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60.4%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393178" y="2984741"/>
            <a:ext cx="4216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61.1%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308340" y="3288017"/>
            <a:ext cx="4216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53.7%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478142" y="4081767"/>
            <a:ext cx="4216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34.1%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393178" y="4006456"/>
            <a:ext cx="4216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35.9%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902586" y="4297540"/>
            <a:ext cx="421640" cy="347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7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28.8%</a:t>
            </a:r>
          </a:p>
          <a:p>
            <a:pPr marL="12700">
              <a:lnSpc>
                <a:spcPts val="1270"/>
              </a:lnSpc>
            </a:pPr>
            <a:r>
              <a:rPr sz="1100" dirty="0">
                <a:latin typeface="Arial"/>
                <a:cs typeface="Arial"/>
              </a:rPr>
              <a:t>24.9%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817748" y="4282046"/>
            <a:ext cx="421640" cy="32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7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29.2%</a:t>
            </a:r>
          </a:p>
          <a:p>
            <a:pPr marL="12700">
              <a:lnSpc>
                <a:spcPts val="1170"/>
              </a:lnSpc>
            </a:pPr>
            <a:r>
              <a:rPr sz="1100" dirty="0">
                <a:latin typeface="Arial"/>
                <a:cs typeface="Arial"/>
              </a:rPr>
              <a:t>25.9%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732784" y="4180065"/>
            <a:ext cx="421640" cy="43942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100" dirty="0">
                <a:latin typeface="Arial"/>
                <a:cs typeface="Arial"/>
              </a:rPr>
              <a:t>30.7%</a:t>
            </a: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1100" dirty="0">
                <a:latin typeface="Arial"/>
                <a:cs typeface="Arial"/>
              </a:rPr>
              <a:t>25.6%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647946" y="4219689"/>
            <a:ext cx="421640" cy="336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25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30.7%</a:t>
            </a:r>
          </a:p>
          <a:p>
            <a:pPr marL="12700">
              <a:lnSpc>
                <a:spcPts val="1225"/>
              </a:lnSpc>
            </a:pPr>
            <a:r>
              <a:rPr sz="1100" dirty="0">
                <a:latin typeface="Arial"/>
                <a:cs typeface="Arial"/>
              </a:rPr>
              <a:t>27.2%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562980" y="4065638"/>
            <a:ext cx="421640" cy="48768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100" dirty="0">
                <a:latin typeface="Arial"/>
                <a:cs typeface="Arial"/>
              </a:rPr>
              <a:t>32.9%</a:t>
            </a: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100" dirty="0">
                <a:latin typeface="Arial"/>
                <a:cs typeface="Arial"/>
              </a:rPr>
              <a:t>27.2%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478142" y="4396346"/>
            <a:ext cx="4216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26.3%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393178" y="4442193"/>
            <a:ext cx="4216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25.2%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308340" y="4302112"/>
            <a:ext cx="421640" cy="340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4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28.7%</a:t>
            </a:r>
          </a:p>
          <a:p>
            <a:pPr marL="70485">
              <a:lnSpc>
                <a:spcPts val="1240"/>
              </a:lnSpc>
            </a:pPr>
            <a:r>
              <a:rPr sz="1100" dirty="0">
                <a:latin typeface="Arial"/>
                <a:cs typeface="Arial"/>
              </a:rPr>
              <a:t>25%</a:t>
            </a:r>
          </a:p>
        </p:txBody>
      </p:sp>
      <p:sp>
        <p:nvSpPr>
          <p:cNvPr id="23" name="object 23"/>
          <p:cNvSpPr/>
          <p:nvPr/>
        </p:nvSpPr>
        <p:spPr>
          <a:xfrm>
            <a:off x="2088514" y="3484994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24892" y="0"/>
                </a:moveTo>
                <a:lnTo>
                  <a:pt x="15216" y="1960"/>
                </a:lnTo>
                <a:lnTo>
                  <a:pt x="7302" y="7302"/>
                </a:lnTo>
                <a:lnTo>
                  <a:pt x="1960" y="15216"/>
                </a:lnTo>
                <a:lnTo>
                  <a:pt x="0" y="24892"/>
                </a:lnTo>
                <a:lnTo>
                  <a:pt x="1960" y="34494"/>
                </a:lnTo>
                <a:lnTo>
                  <a:pt x="7302" y="42370"/>
                </a:lnTo>
                <a:lnTo>
                  <a:pt x="15216" y="47698"/>
                </a:lnTo>
                <a:lnTo>
                  <a:pt x="24892" y="49657"/>
                </a:lnTo>
                <a:lnTo>
                  <a:pt x="34494" y="47698"/>
                </a:lnTo>
                <a:lnTo>
                  <a:pt x="42370" y="42370"/>
                </a:lnTo>
                <a:lnTo>
                  <a:pt x="47698" y="34494"/>
                </a:lnTo>
                <a:lnTo>
                  <a:pt x="49657" y="24892"/>
                </a:lnTo>
                <a:lnTo>
                  <a:pt x="47698" y="15216"/>
                </a:lnTo>
                <a:lnTo>
                  <a:pt x="42370" y="7302"/>
                </a:lnTo>
                <a:lnTo>
                  <a:pt x="34494" y="1960"/>
                </a:lnTo>
                <a:lnTo>
                  <a:pt x="24892" y="0"/>
                </a:lnTo>
                <a:close/>
              </a:path>
            </a:pathLst>
          </a:custGeom>
          <a:solidFill>
            <a:srgbClr val="F8766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2088514" y="3484994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0" y="24892"/>
                </a:moveTo>
                <a:lnTo>
                  <a:pt x="1960" y="15216"/>
                </a:lnTo>
                <a:lnTo>
                  <a:pt x="7302" y="7302"/>
                </a:lnTo>
                <a:lnTo>
                  <a:pt x="15216" y="1960"/>
                </a:lnTo>
                <a:lnTo>
                  <a:pt x="24892" y="0"/>
                </a:lnTo>
                <a:lnTo>
                  <a:pt x="34494" y="1960"/>
                </a:lnTo>
                <a:lnTo>
                  <a:pt x="42370" y="7302"/>
                </a:lnTo>
                <a:lnTo>
                  <a:pt x="47698" y="15216"/>
                </a:lnTo>
                <a:lnTo>
                  <a:pt x="49657" y="24892"/>
                </a:lnTo>
                <a:lnTo>
                  <a:pt x="47698" y="34494"/>
                </a:lnTo>
                <a:lnTo>
                  <a:pt x="42370" y="42370"/>
                </a:lnTo>
                <a:lnTo>
                  <a:pt x="34494" y="47698"/>
                </a:lnTo>
                <a:lnTo>
                  <a:pt x="24892" y="49657"/>
                </a:lnTo>
                <a:lnTo>
                  <a:pt x="15216" y="47698"/>
                </a:lnTo>
                <a:lnTo>
                  <a:pt x="7302" y="42370"/>
                </a:lnTo>
                <a:lnTo>
                  <a:pt x="1960" y="34494"/>
                </a:lnTo>
                <a:lnTo>
                  <a:pt x="0" y="24892"/>
                </a:lnTo>
              </a:path>
            </a:pathLst>
          </a:custGeom>
          <a:ln w="9017">
            <a:solidFill>
              <a:srgbClr val="F8766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3003676" y="3428987"/>
            <a:ext cx="49530" cy="50165"/>
          </a:xfrm>
          <a:custGeom>
            <a:avLst/>
            <a:gdLst/>
            <a:ahLst/>
            <a:cxnLst/>
            <a:rect l="l" t="t" r="r" b="b"/>
            <a:pathLst>
              <a:path w="49530" h="50164">
                <a:moveTo>
                  <a:pt x="24765" y="0"/>
                </a:moveTo>
                <a:lnTo>
                  <a:pt x="15109" y="1958"/>
                </a:lnTo>
                <a:lnTo>
                  <a:pt x="7239" y="7286"/>
                </a:lnTo>
                <a:lnTo>
                  <a:pt x="1940" y="15162"/>
                </a:lnTo>
                <a:lnTo>
                  <a:pt x="0" y="24764"/>
                </a:lnTo>
                <a:lnTo>
                  <a:pt x="1940" y="34440"/>
                </a:lnTo>
                <a:lnTo>
                  <a:pt x="7239" y="42354"/>
                </a:lnTo>
                <a:lnTo>
                  <a:pt x="15109" y="47696"/>
                </a:lnTo>
                <a:lnTo>
                  <a:pt x="24765" y="49657"/>
                </a:lnTo>
                <a:lnTo>
                  <a:pt x="34420" y="47696"/>
                </a:lnTo>
                <a:lnTo>
                  <a:pt x="42290" y="42354"/>
                </a:lnTo>
                <a:lnTo>
                  <a:pt x="47589" y="34440"/>
                </a:lnTo>
                <a:lnTo>
                  <a:pt x="49530" y="24764"/>
                </a:lnTo>
                <a:lnTo>
                  <a:pt x="47589" y="15162"/>
                </a:lnTo>
                <a:lnTo>
                  <a:pt x="42291" y="7286"/>
                </a:lnTo>
                <a:lnTo>
                  <a:pt x="34420" y="1958"/>
                </a:lnTo>
                <a:lnTo>
                  <a:pt x="24765" y="0"/>
                </a:lnTo>
                <a:close/>
              </a:path>
            </a:pathLst>
          </a:custGeom>
          <a:solidFill>
            <a:srgbClr val="F8766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3003676" y="3428987"/>
            <a:ext cx="49530" cy="50165"/>
          </a:xfrm>
          <a:custGeom>
            <a:avLst/>
            <a:gdLst/>
            <a:ahLst/>
            <a:cxnLst/>
            <a:rect l="l" t="t" r="r" b="b"/>
            <a:pathLst>
              <a:path w="49530" h="50164">
                <a:moveTo>
                  <a:pt x="0" y="24764"/>
                </a:moveTo>
                <a:lnTo>
                  <a:pt x="1940" y="15162"/>
                </a:lnTo>
                <a:lnTo>
                  <a:pt x="7239" y="7286"/>
                </a:lnTo>
                <a:lnTo>
                  <a:pt x="15109" y="1958"/>
                </a:lnTo>
                <a:lnTo>
                  <a:pt x="24765" y="0"/>
                </a:lnTo>
                <a:lnTo>
                  <a:pt x="34420" y="1958"/>
                </a:lnTo>
                <a:lnTo>
                  <a:pt x="42291" y="7286"/>
                </a:lnTo>
                <a:lnTo>
                  <a:pt x="47589" y="15162"/>
                </a:lnTo>
                <a:lnTo>
                  <a:pt x="49530" y="24764"/>
                </a:lnTo>
                <a:lnTo>
                  <a:pt x="47589" y="34440"/>
                </a:lnTo>
                <a:lnTo>
                  <a:pt x="42290" y="42354"/>
                </a:lnTo>
                <a:lnTo>
                  <a:pt x="34420" y="47696"/>
                </a:lnTo>
                <a:lnTo>
                  <a:pt x="24765" y="49657"/>
                </a:lnTo>
                <a:lnTo>
                  <a:pt x="15109" y="47696"/>
                </a:lnTo>
                <a:lnTo>
                  <a:pt x="7239" y="42354"/>
                </a:lnTo>
                <a:lnTo>
                  <a:pt x="1940" y="34440"/>
                </a:lnTo>
                <a:lnTo>
                  <a:pt x="0" y="24764"/>
                </a:lnTo>
              </a:path>
            </a:pathLst>
          </a:custGeom>
          <a:ln w="9017">
            <a:solidFill>
              <a:srgbClr val="F8766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3918711" y="3380473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24764" y="0"/>
                </a:moveTo>
                <a:lnTo>
                  <a:pt x="15162" y="1960"/>
                </a:lnTo>
                <a:lnTo>
                  <a:pt x="7286" y="7302"/>
                </a:lnTo>
                <a:lnTo>
                  <a:pt x="1958" y="15216"/>
                </a:lnTo>
                <a:lnTo>
                  <a:pt x="0" y="24892"/>
                </a:lnTo>
                <a:lnTo>
                  <a:pt x="1958" y="34494"/>
                </a:lnTo>
                <a:lnTo>
                  <a:pt x="7286" y="42370"/>
                </a:lnTo>
                <a:lnTo>
                  <a:pt x="15162" y="47698"/>
                </a:lnTo>
                <a:lnTo>
                  <a:pt x="24764" y="49657"/>
                </a:lnTo>
                <a:lnTo>
                  <a:pt x="34440" y="47698"/>
                </a:lnTo>
                <a:lnTo>
                  <a:pt x="42354" y="42370"/>
                </a:lnTo>
                <a:lnTo>
                  <a:pt x="47696" y="34494"/>
                </a:lnTo>
                <a:lnTo>
                  <a:pt x="49656" y="24892"/>
                </a:lnTo>
                <a:lnTo>
                  <a:pt x="47696" y="15216"/>
                </a:lnTo>
                <a:lnTo>
                  <a:pt x="42354" y="7302"/>
                </a:lnTo>
                <a:lnTo>
                  <a:pt x="34440" y="1960"/>
                </a:lnTo>
                <a:lnTo>
                  <a:pt x="24764" y="0"/>
                </a:lnTo>
                <a:close/>
              </a:path>
            </a:pathLst>
          </a:custGeom>
          <a:solidFill>
            <a:srgbClr val="F8766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3918711" y="3380473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0" y="24892"/>
                </a:moveTo>
                <a:lnTo>
                  <a:pt x="1958" y="15216"/>
                </a:lnTo>
                <a:lnTo>
                  <a:pt x="7286" y="7302"/>
                </a:lnTo>
                <a:lnTo>
                  <a:pt x="15162" y="1960"/>
                </a:lnTo>
                <a:lnTo>
                  <a:pt x="24764" y="0"/>
                </a:lnTo>
                <a:lnTo>
                  <a:pt x="34440" y="1960"/>
                </a:lnTo>
                <a:lnTo>
                  <a:pt x="42354" y="7302"/>
                </a:lnTo>
                <a:lnTo>
                  <a:pt x="47696" y="15216"/>
                </a:lnTo>
                <a:lnTo>
                  <a:pt x="49656" y="24892"/>
                </a:lnTo>
                <a:lnTo>
                  <a:pt x="47696" y="34494"/>
                </a:lnTo>
                <a:lnTo>
                  <a:pt x="42354" y="42370"/>
                </a:lnTo>
                <a:lnTo>
                  <a:pt x="34440" y="47698"/>
                </a:lnTo>
                <a:lnTo>
                  <a:pt x="24764" y="49657"/>
                </a:lnTo>
                <a:lnTo>
                  <a:pt x="15162" y="47698"/>
                </a:lnTo>
                <a:lnTo>
                  <a:pt x="7286" y="42370"/>
                </a:lnTo>
                <a:lnTo>
                  <a:pt x="1958" y="34494"/>
                </a:lnTo>
                <a:lnTo>
                  <a:pt x="0" y="24892"/>
                </a:lnTo>
              </a:path>
            </a:pathLst>
          </a:custGeom>
          <a:ln w="9017">
            <a:solidFill>
              <a:srgbClr val="F8766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4833873" y="3317608"/>
            <a:ext cx="49530" cy="50165"/>
          </a:xfrm>
          <a:custGeom>
            <a:avLst/>
            <a:gdLst/>
            <a:ahLst/>
            <a:cxnLst/>
            <a:rect l="l" t="t" r="r" b="b"/>
            <a:pathLst>
              <a:path w="49529" h="50164">
                <a:moveTo>
                  <a:pt x="24764" y="0"/>
                </a:moveTo>
                <a:lnTo>
                  <a:pt x="15109" y="1958"/>
                </a:lnTo>
                <a:lnTo>
                  <a:pt x="7238" y="7286"/>
                </a:lnTo>
                <a:lnTo>
                  <a:pt x="1940" y="15162"/>
                </a:lnTo>
                <a:lnTo>
                  <a:pt x="0" y="24764"/>
                </a:lnTo>
                <a:lnTo>
                  <a:pt x="1940" y="34440"/>
                </a:lnTo>
                <a:lnTo>
                  <a:pt x="7238" y="42354"/>
                </a:lnTo>
                <a:lnTo>
                  <a:pt x="15109" y="47696"/>
                </a:lnTo>
                <a:lnTo>
                  <a:pt x="24764" y="49656"/>
                </a:lnTo>
                <a:lnTo>
                  <a:pt x="34367" y="47696"/>
                </a:lnTo>
                <a:lnTo>
                  <a:pt x="42243" y="42354"/>
                </a:lnTo>
                <a:lnTo>
                  <a:pt x="47571" y="34440"/>
                </a:lnTo>
                <a:lnTo>
                  <a:pt x="49529" y="24764"/>
                </a:lnTo>
                <a:lnTo>
                  <a:pt x="47571" y="15162"/>
                </a:lnTo>
                <a:lnTo>
                  <a:pt x="42243" y="7286"/>
                </a:lnTo>
                <a:lnTo>
                  <a:pt x="34367" y="1958"/>
                </a:lnTo>
                <a:lnTo>
                  <a:pt x="24764" y="0"/>
                </a:lnTo>
                <a:close/>
              </a:path>
            </a:pathLst>
          </a:custGeom>
          <a:solidFill>
            <a:srgbClr val="F8766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4833873" y="3317608"/>
            <a:ext cx="49530" cy="50165"/>
          </a:xfrm>
          <a:custGeom>
            <a:avLst/>
            <a:gdLst/>
            <a:ahLst/>
            <a:cxnLst/>
            <a:rect l="l" t="t" r="r" b="b"/>
            <a:pathLst>
              <a:path w="49529" h="50164">
                <a:moveTo>
                  <a:pt x="0" y="24764"/>
                </a:moveTo>
                <a:lnTo>
                  <a:pt x="1940" y="15162"/>
                </a:lnTo>
                <a:lnTo>
                  <a:pt x="7238" y="7286"/>
                </a:lnTo>
                <a:lnTo>
                  <a:pt x="15109" y="1958"/>
                </a:lnTo>
                <a:lnTo>
                  <a:pt x="24764" y="0"/>
                </a:lnTo>
                <a:lnTo>
                  <a:pt x="34367" y="1958"/>
                </a:lnTo>
                <a:lnTo>
                  <a:pt x="42243" y="7286"/>
                </a:lnTo>
                <a:lnTo>
                  <a:pt x="47571" y="15162"/>
                </a:lnTo>
                <a:lnTo>
                  <a:pt x="49529" y="24764"/>
                </a:lnTo>
                <a:lnTo>
                  <a:pt x="47571" y="34440"/>
                </a:lnTo>
                <a:lnTo>
                  <a:pt x="42243" y="42354"/>
                </a:lnTo>
                <a:lnTo>
                  <a:pt x="34367" y="47696"/>
                </a:lnTo>
                <a:lnTo>
                  <a:pt x="24764" y="49656"/>
                </a:lnTo>
                <a:lnTo>
                  <a:pt x="15109" y="47696"/>
                </a:lnTo>
                <a:lnTo>
                  <a:pt x="7238" y="42354"/>
                </a:lnTo>
                <a:lnTo>
                  <a:pt x="1940" y="34440"/>
                </a:lnTo>
                <a:lnTo>
                  <a:pt x="0" y="24764"/>
                </a:lnTo>
              </a:path>
            </a:pathLst>
          </a:custGeom>
          <a:ln w="9017">
            <a:solidFill>
              <a:srgbClr val="F8766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5748909" y="3224009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24764" y="0"/>
                </a:moveTo>
                <a:lnTo>
                  <a:pt x="15162" y="1960"/>
                </a:lnTo>
                <a:lnTo>
                  <a:pt x="7286" y="7302"/>
                </a:lnTo>
                <a:lnTo>
                  <a:pt x="1958" y="15216"/>
                </a:lnTo>
                <a:lnTo>
                  <a:pt x="0" y="24891"/>
                </a:lnTo>
                <a:lnTo>
                  <a:pt x="1958" y="34494"/>
                </a:lnTo>
                <a:lnTo>
                  <a:pt x="7286" y="42370"/>
                </a:lnTo>
                <a:lnTo>
                  <a:pt x="15162" y="47698"/>
                </a:lnTo>
                <a:lnTo>
                  <a:pt x="24764" y="49656"/>
                </a:lnTo>
                <a:lnTo>
                  <a:pt x="34440" y="47698"/>
                </a:lnTo>
                <a:lnTo>
                  <a:pt x="42354" y="42370"/>
                </a:lnTo>
                <a:lnTo>
                  <a:pt x="47696" y="34494"/>
                </a:lnTo>
                <a:lnTo>
                  <a:pt x="49656" y="24891"/>
                </a:lnTo>
                <a:lnTo>
                  <a:pt x="47696" y="15216"/>
                </a:lnTo>
                <a:lnTo>
                  <a:pt x="42354" y="7302"/>
                </a:lnTo>
                <a:lnTo>
                  <a:pt x="34440" y="1960"/>
                </a:lnTo>
                <a:lnTo>
                  <a:pt x="24764" y="0"/>
                </a:lnTo>
                <a:close/>
              </a:path>
            </a:pathLst>
          </a:custGeom>
          <a:solidFill>
            <a:srgbClr val="F8766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5748909" y="3224009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0" y="24891"/>
                </a:moveTo>
                <a:lnTo>
                  <a:pt x="1958" y="15216"/>
                </a:lnTo>
                <a:lnTo>
                  <a:pt x="7286" y="7302"/>
                </a:lnTo>
                <a:lnTo>
                  <a:pt x="15162" y="1960"/>
                </a:lnTo>
                <a:lnTo>
                  <a:pt x="24764" y="0"/>
                </a:lnTo>
                <a:lnTo>
                  <a:pt x="34440" y="1960"/>
                </a:lnTo>
                <a:lnTo>
                  <a:pt x="42354" y="7302"/>
                </a:lnTo>
                <a:lnTo>
                  <a:pt x="47696" y="15216"/>
                </a:lnTo>
                <a:lnTo>
                  <a:pt x="49656" y="24891"/>
                </a:lnTo>
                <a:lnTo>
                  <a:pt x="47696" y="34494"/>
                </a:lnTo>
                <a:lnTo>
                  <a:pt x="42354" y="42370"/>
                </a:lnTo>
                <a:lnTo>
                  <a:pt x="34440" y="47698"/>
                </a:lnTo>
                <a:lnTo>
                  <a:pt x="24764" y="49656"/>
                </a:lnTo>
                <a:lnTo>
                  <a:pt x="15162" y="47698"/>
                </a:lnTo>
                <a:lnTo>
                  <a:pt x="7286" y="42370"/>
                </a:lnTo>
                <a:lnTo>
                  <a:pt x="1958" y="34494"/>
                </a:lnTo>
                <a:lnTo>
                  <a:pt x="0" y="24891"/>
                </a:lnTo>
              </a:path>
            </a:pathLst>
          </a:custGeom>
          <a:ln w="9017">
            <a:solidFill>
              <a:srgbClr val="F8766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6663943" y="3213214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891" y="0"/>
                </a:moveTo>
                <a:lnTo>
                  <a:pt x="15216" y="1960"/>
                </a:lnTo>
                <a:lnTo>
                  <a:pt x="7302" y="7302"/>
                </a:lnTo>
                <a:lnTo>
                  <a:pt x="1960" y="15216"/>
                </a:lnTo>
                <a:lnTo>
                  <a:pt x="0" y="24892"/>
                </a:lnTo>
                <a:lnTo>
                  <a:pt x="1960" y="34494"/>
                </a:lnTo>
                <a:lnTo>
                  <a:pt x="7302" y="42370"/>
                </a:lnTo>
                <a:lnTo>
                  <a:pt x="15216" y="47698"/>
                </a:lnTo>
                <a:lnTo>
                  <a:pt x="24891" y="49657"/>
                </a:lnTo>
                <a:lnTo>
                  <a:pt x="34494" y="47698"/>
                </a:lnTo>
                <a:lnTo>
                  <a:pt x="42370" y="42370"/>
                </a:lnTo>
                <a:lnTo>
                  <a:pt x="47698" y="34494"/>
                </a:lnTo>
                <a:lnTo>
                  <a:pt x="49656" y="24892"/>
                </a:lnTo>
                <a:lnTo>
                  <a:pt x="47698" y="15216"/>
                </a:lnTo>
                <a:lnTo>
                  <a:pt x="42370" y="7302"/>
                </a:lnTo>
                <a:lnTo>
                  <a:pt x="34494" y="1960"/>
                </a:lnTo>
                <a:lnTo>
                  <a:pt x="24891" y="0"/>
                </a:lnTo>
                <a:close/>
              </a:path>
            </a:pathLst>
          </a:custGeom>
          <a:solidFill>
            <a:srgbClr val="F8766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6663943" y="3213214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0" y="24892"/>
                </a:moveTo>
                <a:lnTo>
                  <a:pt x="1960" y="15216"/>
                </a:lnTo>
                <a:lnTo>
                  <a:pt x="7302" y="7302"/>
                </a:lnTo>
                <a:lnTo>
                  <a:pt x="15216" y="1960"/>
                </a:lnTo>
                <a:lnTo>
                  <a:pt x="24891" y="0"/>
                </a:lnTo>
                <a:lnTo>
                  <a:pt x="34494" y="1960"/>
                </a:lnTo>
                <a:lnTo>
                  <a:pt x="42370" y="7302"/>
                </a:lnTo>
                <a:lnTo>
                  <a:pt x="47698" y="15216"/>
                </a:lnTo>
                <a:lnTo>
                  <a:pt x="49656" y="24892"/>
                </a:lnTo>
                <a:lnTo>
                  <a:pt x="47698" y="34494"/>
                </a:lnTo>
                <a:lnTo>
                  <a:pt x="42370" y="42370"/>
                </a:lnTo>
                <a:lnTo>
                  <a:pt x="34494" y="47698"/>
                </a:lnTo>
                <a:lnTo>
                  <a:pt x="24891" y="49657"/>
                </a:lnTo>
                <a:lnTo>
                  <a:pt x="15216" y="47698"/>
                </a:lnTo>
                <a:lnTo>
                  <a:pt x="7302" y="42370"/>
                </a:lnTo>
                <a:lnTo>
                  <a:pt x="1960" y="34494"/>
                </a:lnTo>
                <a:lnTo>
                  <a:pt x="0" y="24892"/>
                </a:lnTo>
              </a:path>
            </a:pathLst>
          </a:custGeom>
          <a:ln w="9017">
            <a:solidFill>
              <a:srgbClr val="F8766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579106" y="3183877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765" y="0"/>
                </a:moveTo>
                <a:lnTo>
                  <a:pt x="15162" y="1958"/>
                </a:lnTo>
                <a:lnTo>
                  <a:pt x="7286" y="7286"/>
                </a:lnTo>
                <a:lnTo>
                  <a:pt x="1958" y="15162"/>
                </a:lnTo>
                <a:lnTo>
                  <a:pt x="0" y="24765"/>
                </a:lnTo>
                <a:lnTo>
                  <a:pt x="1958" y="34440"/>
                </a:lnTo>
                <a:lnTo>
                  <a:pt x="7286" y="42354"/>
                </a:lnTo>
                <a:lnTo>
                  <a:pt x="15162" y="47696"/>
                </a:lnTo>
                <a:lnTo>
                  <a:pt x="24765" y="49657"/>
                </a:lnTo>
                <a:lnTo>
                  <a:pt x="34440" y="47696"/>
                </a:lnTo>
                <a:lnTo>
                  <a:pt x="42354" y="42354"/>
                </a:lnTo>
                <a:lnTo>
                  <a:pt x="47696" y="34440"/>
                </a:lnTo>
                <a:lnTo>
                  <a:pt x="49657" y="24765"/>
                </a:lnTo>
                <a:lnTo>
                  <a:pt x="47696" y="15162"/>
                </a:lnTo>
                <a:lnTo>
                  <a:pt x="42354" y="7286"/>
                </a:lnTo>
                <a:lnTo>
                  <a:pt x="34440" y="1958"/>
                </a:lnTo>
                <a:lnTo>
                  <a:pt x="24765" y="0"/>
                </a:lnTo>
                <a:close/>
              </a:path>
            </a:pathLst>
          </a:custGeom>
          <a:solidFill>
            <a:srgbClr val="F8766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579106" y="3183877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0" y="24765"/>
                </a:moveTo>
                <a:lnTo>
                  <a:pt x="1958" y="15162"/>
                </a:lnTo>
                <a:lnTo>
                  <a:pt x="7286" y="7286"/>
                </a:lnTo>
                <a:lnTo>
                  <a:pt x="15162" y="1958"/>
                </a:lnTo>
                <a:lnTo>
                  <a:pt x="24765" y="0"/>
                </a:lnTo>
                <a:lnTo>
                  <a:pt x="34440" y="1958"/>
                </a:lnTo>
                <a:lnTo>
                  <a:pt x="42354" y="7286"/>
                </a:lnTo>
                <a:lnTo>
                  <a:pt x="47696" y="15162"/>
                </a:lnTo>
                <a:lnTo>
                  <a:pt x="49657" y="24765"/>
                </a:lnTo>
                <a:lnTo>
                  <a:pt x="47696" y="34440"/>
                </a:lnTo>
                <a:lnTo>
                  <a:pt x="42354" y="42354"/>
                </a:lnTo>
                <a:lnTo>
                  <a:pt x="34440" y="47696"/>
                </a:lnTo>
                <a:lnTo>
                  <a:pt x="24765" y="49657"/>
                </a:lnTo>
                <a:lnTo>
                  <a:pt x="15162" y="47696"/>
                </a:lnTo>
                <a:lnTo>
                  <a:pt x="7286" y="42354"/>
                </a:lnTo>
                <a:lnTo>
                  <a:pt x="1958" y="34440"/>
                </a:lnTo>
                <a:lnTo>
                  <a:pt x="0" y="24765"/>
                </a:lnTo>
              </a:path>
            </a:pathLst>
          </a:custGeom>
          <a:ln w="9017">
            <a:solidFill>
              <a:srgbClr val="F8766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8494141" y="3487026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891" y="0"/>
                </a:moveTo>
                <a:lnTo>
                  <a:pt x="15216" y="1958"/>
                </a:lnTo>
                <a:lnTo>
                  <a:pt x="7302" y="7286"/>
                </a:lnTo>
                <a:lnTo>
                  <a:pt x="1960" y="15162"/>
                </a:lnTo>
                <a:lnTo>
                  <a:pt x="0" y="24765"/>
                </a:lnTo>
                <a:lnTo>
                  <a:pt x="1960" y="34440"/>
                </a:lnTo>
                <a:lnTo>
                  <a:pt x="7302" y="42354"/>
                </a:lnTo>
                <a:lnTo>
                  <a:pt x="15216" y="47696"/>
                </a:lnTo>
                <a:lnTo>
                  <a:pt x="24891" y="49657"/>
                </a:lnTo>
                <a:lnTo>
                  <a:pt x="34494" y="47696"/>
                </a:lnTo>
                <a:lnTo>
                  <a:pt x="42370" y="42354"/>
                </a:lnTo>
                <a:lnTo>
                  <a:pt x="47698" y="34440"/>
                </a:lnTo>
                <a:lnTo>
                  <a:pt x="49656" y="24765"/>
                </a:lnTo>
                <a:lnTo>
                  <a:pt x="47698" y="15162"/>
                </a:lnTo>
                <a:lnTo>
                  <a:pt x="42370" y="7286"/>
                </a:lnTo>
                <a:lnTo>
                  <a:pt x="34494" y="1958"/>
                </a:lnTo>
                <a:lnTo>
                  <a:pt x="24891" y="0"/>
                </a:lnTo>
                <a:close/>
              </a:path>
            </a:pathLst>
          </a:custGeom>
          <a:solidFill>
            <a:srgbClr val="F8766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8494141" y="3487026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0" y="24765"/>
                </a:moveTo>
                <a:lnTo>
                  <a:pt x="1960" y="15162"/>
                </a:lnTo>
                <a:lnTo>
                  <a:pt x="7302" y="7286"/>
                </a:lnTo>
                <a:lnTo>
                  <a:pt x="15216" y="1958"/>
                </a:lnTo>
                <a:lnTo>
                  <a:pt x="24891" y="0"/>
                </a:lnTo>
                <a:lnTo>
                  <a:pt x="34494" y="1958"/>
                </a:lnTo>
                <a:lnTo>
                  <a:pt x="42370" y="7286"/>
                </a:lnTo>
                <a:lnTo>
                  <a:pt x="47698" y="15162"/>
                </a:lnTo>
                <a:lnTo>
                  <a:pt x="49656" y="24765"/>
                </a:lnTo>
                <a:lnTo>
                  <a:pt x="47698" y="34440"/>
                </a:lnTo>
                <a:lnTo>
                  <a:pt x="42370" y="42354"/>
                </a:lnTo>
                <a:lnTo>
                  <a:pt x="34494" y="47696"/>
                </a:lnTo>
                <a:lnTo>
                  <a:pt x="24891" y="49657"/>
                </a:lnTo>
                <a:lnTo>
                  <a:pt x="15216" y="47696"/>
                </a:lnTo>
                <a:lnTo>
                  <a:pt x="7302" y="42354"/>
                </a:lnTo>
                <a:lnTo>
                  <a:pt x="1960" y="34440"/>
                </a:lnTo>
                <a:lnTo>
                  <a:pt x="0" y="24765"/>
                </a:lnTo>
              </a:path>
            </a:pathLst>
          </a:custGeom>
          <a:ln w="9017">
            <a:solidFill>
              <a:srgbClr val="F8766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2088514" y="4496549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24892" y="0"/>
                </a:moveTo>
                <a:lnTo>
                  <a:pt x="15216" y="1960"/>
                </a:lnTo>
                <a:lnTo>
                  <a:pt x="7302" y="7302"/>
                </a:lnTo>
                <a:lnTo>
                  <a:pt x="1960" y="15216"/>
                </a:lnTo>
                <a:lnTo>
                  <a:pt x="0" y="24892"/>
                </a:lnTo>
                <a:lnTo>
                  <a:pt x="1960" y="34494"/>
                </a:lnTo>
                <a:lnTo>
                  <a:pt x="7302" y="42370"/>
                </a:lnTo>
                <a:lnTo>
                  <a:pt x="15216" y="47698"/>
                </a:lnTo>
                <a:lnTo>
                  <a:pt x="24892" y="49657"/>
                </a:lnTo>
                <a:lnTo>
                  <a:pt x="34494" y="47698"/>
                </a:lnTo>
                <a:lnTo>
                  <a:pt x="42370" y="42370"/>
                </a:lnTo>
                <a:lnTo>
                  <a:pt x="47698" y="34494"/>
                </a:lnTo>
                <a:lnTo>
                  <a:pt x="49657" y="24892"/>
                </a:lnTo>
                <a:lnTo>
                  <a:pt x="47698" y="15216"/>
                </a:lnTo>
                <a:lnTo>
                  <a:pt x="42370" y="7302"/>
                </a:lnTo>
                <a:lnTo>
                  <a:pt x="34494" y="1960"/>
                </a:lnTo>
                <a:lnTo>
                  <a:pt x="24892" y="0"/>
                </a:lnTo>
                <a:close/>
              </a:path>
            </a:pathLst>
          </a:custGeom>
          <a:solidFill>
            <a:srgbClr val="00BA3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2088514" y="4496549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0" y="24892"/>
                </a:moveTo>
                <a:lnTo>
                  <a:pt x="1960" y="15216"/>
                </a:lnTo>
                <a:lnTo>
                  <a:pt x="7302" y="7302"/>
                </a:lnTo>
                <a:lnTo>
                  <a:pt x="15216" y="1960"/>
                </a:lnTo>
                <a:lnTo>
                  <a:pt x="24892" y="0"/>
                </a:lnTo>
                <a:lnTo>
                  <a:pt x="34494" y="1960"/>
                </a:lnTo>
                <a:lnTo>
                  <a:pt x="42370" y="7302"/>
                </a:lnTo>
                <a:lnTo>
                  <a:pt x="47698" y="15216"/>
                </a:lnTo>
                <a:lnTo>
                  <a:pt x="49657" y="24892"/>
                </a:lnTo>
                <a:lnTo>
                  <a:pt x="47698" y="34494"/>
                </a:lnTo>
                <a:lnTo>
                  <a:pt x="42370" y="42370"/>
                </a:lnTo>
                <a:lnTo>
                  <a:pt x="34494" y="47698"/>
                </a:lnTo>
                <a:lnTo>
                  <a:pt x="24892" y="49657"/>
                </a:lnTo>
                <a:lnTo>
                  <a:pt x="15216" y="47698"/>
                </a:lnTo>
                <a:lnTo>
                  <a:pt x="7302" y="42370"/>
                </a:lnTo>
                <a:lnTo>
                  <a:pt x="1960" y="34494"/>
                </a:lnTo>
                <a:lnTo>
                  <a:pt x="0" y="24892"/>
                </a:lnTo>
              </a:path>
            </a:pathLst>
          </a:custGeom>
          <a:ln w="9017">
            <a:solidFill>
              <a:srgbClr val="00BA3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3003676" y="4481055"/>
            <a:ext cx="49530" cy="50165"/>
          </a:xfrm>
          <a:custGeom>
            <a:avLst/>
            <a:gdLst/>
            <a:ahLst/>
            <a:cxnLst/>
            <a:rect l="l" t="t" r="r" b="b"/>
            <a:pathLst>
              <a:path w="49530" h="50164">
                <a:moveTo>
                  <a:pt x="24765" y="0"/>
                </a:moveTo>
                <a:lnTo>
                  <a:pt x="15109" y="1958"/>
                </a:lnTo>
                <a:lnTo>
                  <a:pt x="7238" y="7286"/>
                </a:lnTo>
                <a:lnTo>
                  <a:pt x="1940" y="15162"/>
                </a:lnTo>
                <a:lnTo>
                  <a:pt x="0" y="24764"/>
                </a:lnTo>
                <a:lnTo>
                  <a:pt x="1940" y="34440"/>
                </a:lnTo>
                <a:lnTo>
                  <a:pt x="7239" y="42354"/>
                </a:lnTo>
                <a:lnTo>
                  <a:pt x="15109" y="47696"/>
                </a:lnTo>
                <a:lnTo>
                  <a:pt x="24765" y="49656"/>
                </a:lnTo>
                <a:lnTo>
                  <a:pt x="34420" y="47696"/>
                </a:lnTo>
                <a:lnTo>
                  <a:pt x="42290" y="42354"/>
                </a:lnTo>
                <a:lnTo>
                  <a:pt x="47589" y="34440"/>
                </a:lnTo>
                <a:lnTo>
                  <a:pt x="49530" y="24764"/>
                </a:lnTo>
                <a:lnTo>
                  <a:pt x="47589" y="15162"/>
                </a:lnTo>
                <a:lnTo>
                  <a:pt x="42291" y="7286"/>
                </a:lnTo>
                <a:lnTo>
                  <a:pt x="34420" y="1958"/>
                </a:lnTo>
                <a:lnTo>
                  <a:pt x="24765" y="0"/>
                </a:lnTo>
                <a:close/>
              </a:path>
            </a:pathLst>
          </a:custGeom>
          <a:solidFill>
            <a:srgbClr val="00BA3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3003676" y="4481055"/>
            <a:ext cx="49530" cy="50165"/>
          </a:xfrm>
          <a:custGeom>
            <a:avLst/>
            <a:gdLst/>
            <a:ahLst/>
            <a:cxnLst/>
            <a:rect l="l" t="t" r="r" b="b"/>
            <a:pathLst>
              <a:path w="49530" h="50164">
                <a:moveTo>
                  <a:pt x="0" y="24764"/>
                </a:moveTo>
                <a:lnTo>
                  <a:pt x="1940" y="15162"/>
                </a:lnTo>
                <a:lnTo>
                  <a:pt x="7239" y="7286"/>
                </a:lnTo>
                <a:lnTo>
                  <a:pt x="15109" y="1958"/>
                </a:lnTo>
                <a:lnTo>
                  <a:pt x="24765" y="0"/>
                </a:lnTo>
                <a:lnTo>
                  <a:pt x="34420" y="1958"/>
                </a:lnTo>
                <a:lnTo>
                  <a:pt x="42291" y="7286"/>
                </a:lnTo>
                <a:lnTo>
                  <a:pt x="47589" y="15162"/>
                </a:lnTo>
                <a:lnTo>
                  <a:pt x="49530" y="24764"/>
                </a:lnTo>
                <a:lnTo>
                  <a:pt x="47589" y="34440"/>
                </a:lnTo>
                <a:lnTo>
                  <a:pt x="42290" y="42354"/>
                </a:lnTo>
                <a:lnTo>
                  <a:pt x="34420" y="47696"/>
                </a:lnTo>
                <a:lnTo>
                  <a:pt x="24765" y="49656"/>
                </a:lnTo>
                <a:lnTo>
                  <a:pt x="15109" y="47696"/>
                </a:lnTo>
                <a:lnTo>
                  <a:pt x="7239" y="42354"/>
                </a:lnTo>
                <a:lnTo>
                  <a:pt x="1940" y="34440"/>
                </a:lnTo>
                <a:lnTo>
                  <a:pt x="0" y="24764"/>
                </a:lnTo>
              </a:path>
            </a:pathLst>
          </a:custGeom>
          <a:ln w="9017">
            <a:solidFill>
              <a:srgbClr val="00BA3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3918711" y="4418317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24764" y="0"/>
                </a:moveTo>
                <a:lnTo>
                  <a:pt x="15162" y="1958"/>
                </a:lnTo>
                <a:lnTo>
                  <a:pt x="7286" y="7286"/>
                </a:lnTo>
                <a:lnTo>
                  <a:pt x="1958" y="15162"/>
                </a:lnTo>
                <a:lnTo>
                  <a:pt x="0" y="24764"/>
                </a:lnTo>
                <a:lnTo>
                  <a:pt x="1958" y="34440"/>
                </a:lnTo>
                <a:lnTo>
                  <a:pt x="7286" y="42354"/>
                </a:lnTo>
                <a:lnTo>
                  <a:pt x="15162" y="47696"/>
                </a:lnTo>
                <a:lnTo>
                  <a:pt x="24764" y="49656"/>
                </a:lnTo>
                <a:lnTo>
                  <a:pt x="34440" y="47696"/>
                </a:lnTo>
                <a:lnTo>
                  <a:pt x="42354" y="42354"/>
                </a:lnTo>
                <a:lnTo>
                  <a:pt x="47696" y="34440"/>
                </a:lnTo>
                <a:lnTo>
                  <a:pt x="49656" y="24764"/>
                </a:lnTo>
                <a:lnTo>
                  <a:pt x="47696" y="15162"/>
                </a:lnTo>
                <a:lnTo>
                  <a:pt x="42354" y="7286"/>
                </a:lnTo>
                <a:lnTo>
                  <a:pt x="34440" y="1958"/>
                </a:lnTo>
                <a:lnTo>
                  <a:pt x="24764" y="0"/>
                </a:lnTo>
                <a:close/>
              </a:path>
            </a:pathLst>
          </a:custGeom>
          <a:solidFill>
            <a:srgbClr val="00BA3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3918711" y="4418317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0" y="24764"/>
                </a:moveTo>
                <a:lnTo>
                  <a:pt x="1958" y="15162"/>
                </a:lnTo>
                <a:lnTo>
                  <a:pt x="7286" y="7286"/>
                </a:lnTo>
                <a:lnTo>
                  <a:pt x="15162" y="1958"/>
                </a:lnTo>
                <a:lnTo>
                  <a:pt x="24764" y="0"/>
                </a:lnTo>
                <a:lnTo>
                  <a:pt x="34440" y="1958"/>
                </a:lnTo>
                <a:lnTo>
                  <a:pt x="42354" y="7286"/>
                </a:lnTo>
                <a:lnTo>
                  <a:pt x="47696" y="15162"/>
                </a:lnTo>
                <a:lnTo>
                  <a:pt x="49656" y="24764"/>
                </a:lnTo>
                <a:lnTo>
                  <a:pt x="47696" y="34440"/>
                </a:lnTo>
                <a:lnTo>
                  <a:pt x="42354" y="42354"/>
                </a:lnTo>
                <a:lnTo>
                  <a:pt x="34440" y="47696"/>
                </a:lnTo>
                <a:lnTo>
                  <a:pt x="24764" y="49656"/>
                </a:lnTo>
                <a:lnTo>
                  <a:pt x="15162" y="47696"/>
                </a:lnTo>
                <a:lnTo>
                  <a:pt x="7286" y="42354"/>
                </a:lnTo>
                <a:lnTo>
                  <a:pt x="1958" y="34440"/>
                </a:lnTo>
                <a:lnTo>
                  <a:pt x="0" y="24764"/>
                </a:lnTo>
              </a:path>
            </a:pathLst>
          </a:custGeom>
          <a:ln w="9017">
            <a:solidFill>
              <a:srgbClr val="00BA3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4833873" y="4418825"/>
            <a:ext cx="49530" cy="50165"/>
          </a:xfrm>
          <a:custGeom>
            <a:avLst/>
            <a:gdLst/>
            <a:ahLst/>
            <a:cxnLst/>
            <a:rect l="l" t="t" r="r" b="b"/>
            <a:pathLst>
              <a:path w="49529" h="50164">
                <a:moveTo>
                  <a:pt x="24764" y="0"/>
                </a:moveTo>
                <a:lnTo>
                  <a:pt x="15109" y="1958"/>
                </a:lnTo>
                <a:lnTo>
                  <a:pt x="7238" y="7286"/>
                </a:lnTo>
                <a:lnTo>
                  <a:pt x="1940" y="15162"/>
                </a:lnTo>
                <a:lnTo>
                  <a:pt x="0" y="24765"/>
                </a:lnTo>
                <a:lnTo>
                  <a:pt x="1940" y="34440"/>
                </a:lnTo>
                <a:lnTo>
                  <a:pt x="7238" y="42354"/>
                </a:lnTo>
                <a:lnTo>
                  <a:pt x="15109" y="47696"/>
                </a:lnTo>
                <a:lnTo>
                  <a:pt x="24764" y="49657"/>
                </a:lnTo>
                <a:lnTo>
                  <a:pt x="34367" y="47696"/>
                </a:lnTo>
                <a:lnTo>
                  <a:pt x="42243" y="42354"/>
                </a:lnTo>
                <a:lnTo>
                  <a:pt x="47571" y="34440"/>
                </a:lnTo>
                <a:lnTo>
                  <a:pt x="49529" y="24765"/>
                </a:lnTo>
                <a:lnTo>
                  <a:pt x="47571" y="15162"/>
                </a:lnTo>
                <a:lnTo>
                  <a:pt x="42243" y="7286"/>
                </a:lnTo>
                <a:lnTo>
                  <a:pt x="34367" y="1958"/>
                </a:lnTo>
                <a:lnTo>
                  <a:pt x="24764" y="0"/>
                </a:lnTo>
                <a:close/>
              </a:path>
            </a:pathLst>
          </a:custGeom>
          <a:solidFill>
            <a:srgbClr val="00BA3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4833873" y="4418825"/>
            <a:ext cx="49530" cy="50165"/>
          </a:xfrm>
          <a:custGeom>
            <a:avLst/>
            <a:gdLst/>
            <a:ahLst/>
            <a:cxnLst/>
            <a:rect l="l" t="t" r="r" b="b"/>
            <a:pathLst>
              <a:path w="49529" h="50164">
                <a:moveTo>
                  <a:pt x="0" y="24765"/>
                </a:moveTo>
                <a:lnTo>
                  <a:pt x="1940" y="15162"/>
                </a:lnTo>
                <a:lnTo>
                  <a:pt x="7238" y="7286"/>
                </a:lnTo>
                <a:lnTo>
                  <a:pt x="15109" y="1958"/>
                </a:lnTo>
                <a:lnTo>
                  <a:pt x="24764" y="0"/>
                </a:lnTo>
                <a:lnTo>
                  <a:pt x="34367" y="1958"/>
                </a:lnTo>
                <a:lnTo>
                  <a:pt x="42243" y="7286"/>
                </a:lnTo>
                <a:lnTo>
                  <a:pt x="47571" y="15162"/>
                </a:lnTo>
                <a:lnTo>
                  <a:pt x="49529" y="24765"/>
                </a:lnTo>
                <a:lnTo>
                  <a:pt x="47571" y="34440"/>
                </a:lnTo>
                <a:lnTo>
                  <a:pt x="42243" y="42354"/>
                </a:lnTo>
                <a:lnTo>
                  <a:pt x="34367" y="47696"/>
                </a:lnTo>
                <a:lnTo>
                  <a:pt x="24764" y="49657"/>
                </a:lnTo>
                <a:lnTo>
                  <a:pt x="15109" y="47696"/>
                </a:lnTo>
                <a:lnTo>
                  <a:pt x="7238" y="42354"/>
                </a:lnTo>
                <a:lnTo>
                  <a:pt x="1940" y="34440"/>
                </a:lnTo>
                <a:lnTo>
                  <a:pt x="0" y="24765"/>
                </a:lnTo>
              </a:path>
            </a:pathLst>
          </a:custGeom>
          <a:ln w="9017">
            <a:solidFill>
              <a:srgbClr val="00BA3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5748909" y="4328020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24764" y="0"/>
                </a:moveTo>
                <a:lnTo>
                  <a:pt x="15162" y="1958"/>
                </a:lnTo>
                <a:lnTo>
                  <a:pt x="7286" y="7286"/>
                </a:lnTo>
                <a:lnTo>
                  <a:pt x="1958" y="15162"/>
                </a:lnTo>
                <a:lnTo>
                  <a:pt x="0" y="24765"/>
                </a:lnTo>
                <a:lnTo>
                  <a:pt x="1958" y="34440"/>
                </a:lnTo>
                <a:lnTo>
                  <a:pt x="7286" y="42354"/>
                </a:lnTo>
                <a:lnTo>
                  <a:pt x="15162" y="47696"/>
                </a:lnTo>
                <a:lnTo>
                  <a:pt x="24764" y="49656"/>
                </a:lnTo>
                <a:lnTo>
                  <a:pt x="34440" y="47696"/>
                </a:lnTo>
                <a:lnTo>
                  <a:pt x="42354" y="42354"/>
                </a:lnTo>
                <a:lnTo>
                  <a:pt x="47696" y="34440"/>
                </a:lnTo>
                <a:lnTo>
                  <a:pt x="49656" y="24765"/>
                </a:lnTo>
                <a:lnTo>
                  <a:pt x="47696" y="15162"/>
                </a:lnTo>
                <a:lnTo>
                  <a:pt x="42354" y="7286"/>
                </a:lnTo>
                <a:lnTo>
                  <a:pt x="34440" y="1958"/>
                </a:lnTo>
                <a:lnTo>
                  <a:pt x="24764" y="0"/>
                </a:lnTo>
                <a:close/>
              </a:path>
            </a:pathLst>
          </a:custGeom>
          <a:solidFill>
            <a:srgbClr val="00BA3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5748909" y="4328020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0" y="24765"/>
                </a:moveTo>
                <a:lnTo>
                  <a:pt x="1958" y="15162"/>
                </a:lnTo>
                <a:lnTo>
                  <a:pt x="7286" y="7286"/>
                </a:lnTo>
                <a:lnTo>
                  <a:pt x="15162" y="1958"/>
                </a:lnTo>
                <a:lnTo>
                  <a:pt x="24764" y="0"/>
                </a:lnTo>
                <a:lnTo>
                  <a:pt x="34440" y="1958"/>
                </a:lnTo>
                <a:lnTo>
                  <a:pt x="42354" y="7286"/>
                </a:lnTo>
                <a:lnTo>
                  <a:pt x="47696" y="15162"/>
                </a:lnTo>
                <a:lnTo>
                  <a:pt x="49656" y="24765"/>
                </a:lnTo>
                <a:lnTo>
                  <a:pt x="47696" y="34440"/>
                </a:lnTo>
                <a:lnTo>
                  <a:pt x="42354" y="42354"/>
                </a:lnTo>
                <a:lnTo>
                  <a:pt x="34440" y="47696"/>
                </a:lnTo>
                <a:lnTo>
                  <a:pt x="24764" y="49656"/>
                </a:lnTo>
                <a:lnTo>
                  <a:pt x="15162" y="47696"/>
                </a:lnTo>
                <a:lnTo>
                  <a:pt x="7286" y="42354"/>
                </a:lnTo>
                <a:lnTo>
                  <a:pt x="1958" y="34440"/>
                </a:lnTo>
                <a:lnTo>
                  <a:pt x="0" y="24765"/>
                </a:lnTo>
              </a:path>
            </a:pathLst>
          </a:custGeom>
          <a:ln w="9017">
            <a:solidFill>
              <a:srgbClr val="00BA3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6663943" y="4280903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891" y="0"/>
                </a:moveTo>
                <a:lnTo>
                  <a:pt x="15216" y="1958"/>
                </a:lnTo>
                <a:lnTo>
                  <a:pt x="7302" y="7286"/>
                </a:lnTo>
                <a:lnTo>
                  <a:pt x="1960" y="15162"/>
                </a:lnTo>
                <a:lnTo>
                  <a:pt x="0" y="24764"/>
                </a:lnTo>
                <a:lnTo>
                  <a:pt x="1960" y="34440"/>
                </a:lnTo>
                <a:lnTo>
                  <a:pt x="7302" y="42354"/>
                </a:lnTo>
                <a:lnTo>
                  <a:pt x="15216" y="47696"/>
                </a:lnTo>
                <a:lnTo>
                  <a:pt x="24891" y="49656"/>
                </a:lnTo>
                <a:lnTo>
                  <a:pt x="34494" y="47696"/>
                </a:lnTo>
                <a:lnTo>
                  <a:pt x="42370" y="42354"/>
                </a:lnTo>
                <a:lnTo>
                  <a:pt x="47698" y="34440"/>
                </a:lnTo>
                <a:lnTo>
                  <a:pt x="49656" y="24764"/>
                </a:lnTo>
                <a:lnTo>
                  <a:pt x="47698" y="15162"/>
                </a:lnTo>
                <a:lnTo>
                  <a:pt x="42370" y="7286"/>
                </a:lnTo>
                <a:lnTo>
                  <a:pt x="34494" y="1958"/>
                </a:lnTo>
                <a:lnTo>
                  <a:pt x="24891" y="0"/>
                </a:lnTo>
                <a:close/>
              </a:path>
            </a:pathLst>
          </a:custGeom>
          <a:solidFill>
            <a:srgbClr val="00BA3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6663943" y="4280903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0" y="24764"/>
                </a:moveTo>
                <a:lnTo>
                  <a:pt x="1960" y="15162"/>
                </a:lnTo>
                <a:lnTo>
                  <a:pt x="7302" y="7286"/>
                </a:lnTo>
                <a:lnTo>
                  <a:pt x="15216" y="1958"/>
                </a:lnTo>
                <a:lnTo>
                  <a:pt x="24891" y="0"/>
                </a:lnTo>
                <a:lnTo>
                  <a:pt x="34494" y="1958"/>
                </a:lnTo>
                <a:lnTo>
                  <a:pt x="42370" y="7286"/>
                </a:lnTo>
                <a:lnTo>
                  <a:pt x="47698" y="15162"/>
                </a:lnTo>
                <a:lnTo>
                  <a:pt x="49656" y="24764"/>
                </a:lnTo>
                <a:lnTo>
                  <a:pt x="47698" y="34440"/>
                </a:lnTo>
                <a:lnTo>
                  <a:pt x="42370" y="42354"/>
                </a:lnTo>
                <a:lnTo>
                  <a:pt x="34494" y="47696"/>
                </a:lnTo>
                <a:lnTo>
                  <a:pt x="24891" y="49656"/>
                </a:lnTo>
                <a:lnTo>
                  <a:pt x="15216" y="47696"/>
                </a:lnTo>
                <a:lnTo>
                  <a:pt x="7302" y="42354"/>
                </a:lnTo>
                <a:lnTo>
                  <a:pt x="1960" y="34440"/>
                </a:lnTo>
                <a:lnTo>
                  <a:pt x="0" y="24764"/>
                </a:lnTo>
              </a:path>
            </a:pathLst>
          </a:custGeom>
          <a:ln w="9017">
            <a:solidFill>
              <a:srgbClr val="00BA3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7579106" y="4205592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765" y="0"/>
                </a:moveTo>
                <a:lnTo>
                  <a:pt x="15162" y="1958"/>
                </a:lnTo>
                <a:lnTo>
                  <a:pt x="7286" y="7286"/>
                </a:lnTo>
                <a:lnTo>
                  <a:pt x="1958" y="15162"/>
                </a:lnTo>
                <a:lnTo>
                  <a:pt x="0" y="24764"/>
                </a:lnTo>
                <a:lnTo>
                  <a:pt x="1958" y="34440"/>
                </a:lnTo>
                <a:lnTo>
                  <a:pt x="7286" y="42354"/>
                </a:lnTo>
                <a:lnTo>
                  <a:pt x="15162" y="47696"/>
                </a:lnTo>
                <a:lnTo>
                  <a:pt x="24765" y="49656"/>
                </a:lnTo>
                <a:lnTo>
                  <a:pt x="34440" y="47696"/>
                </a:lnTo>
                <a:lnTo>
                  <a:pt x="42354" y="42354"/>
                </a:lnTo>
                <a:lnTo>
                  <a:pt x="47696" y="34440"/>
                </a:lnTo>
                <a:lnTo>
                  <a:pt x="49657" y="24764"/>
                </a:lnTo>
                <a:lnTo>
                  <a:pt x="47696" y="15162"/>
                </a:lnTo>
                <a:lnTo>
                  <a:pt x="42354" y="7286"/>
                </a:lnTo>
                <a:lnTo>
                  <a:pt x="34440" y="1958"/>
                </a:lnTo>
                <a:lnTo>
                  <a:pt x="24765" y="0"/>
                </a:lnTo>
                <a:close/>
              </a:path>
            </a:pathLst>
          </a:custGeom>
          <a:solidFill>
            <a:srgbClr val="00BA3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7579106" y="4205592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0" y="24764"/>
                </a:moveTo>
                <a:lnTo>
                  <a:pt x="1958" y="15162"/>
                </a:lnTo>
                <a:lnTo>
                  <a:pt x="7286" y="7286"/>
                </a:lnTo>
                <a:lnTo>
                  <a:pt x="15162" y="1958"/>
                </a:lnTo>
                <a:lnTo>
                  <a:pt x="24765" y="0"/>
                </a:lnTo>
                <a:lnTo>
                  <a:pt x="34440" y="1958"/>
                </a:lnTo>
                <a:lnTo>
                  <a:pt x="42354" y="7286"/>
                </a:lnTo>
                <a:lnTo>
                  <a:pt x="47696" y="15162"/>
                </a:lnTo>
                <a:lnTo>
                  <a:pt x="49657" y="24764"/>
                </a:lnTo>
                <a:lnTo>
                  <a:pt x="47696" y="34440"/>
                </a:lnTo>
                <a:lnTo>
                  <a:pt x="42354" y="42354"/>
                </a:lnTo>
                <a:lnTo>
                  <a:pt x="34440" y="47696"/>
                </a:lnTo>
                <a:lnTo>
                  <a:pt x="24765" y="49656"/>
                </a:lnTo>
                <a:lnTo>
                  <a:pt x="15162" y="47696"/>
                </a:lnTo>
                <a:lnTo>
                  <a:pt x="7286" y="42354"/>
                </a:lnTo>
                <a:lnTo>
                  <a:pt x="1958" y="34440"/>
                </a:lnTo>
                <a:lnTo>
                  <a:pt x="0" y="24764"/>
                </a:lnTo>
              </a:path>
            </a:pathLst>
          </a:custGeom>
          <a:ln w="9017">
            <a:solidFill>
              <a:srgbClr val="00BA3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8494141" y="4501248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891" y="0"/>
                </a:moveTo>
                <a:lnTo>
                  <a:pt x="15216" y="1958"/>
                </a:lnTo>
                <a:lnTo>
                  <a:pt x="7302" y="7286"/>
                </a:lnTo>
                <a:lnTo>
                  <a:pt x="1960" y="15162"/>
                </a:lnTo>
                <a:lnTo>
                  <a:pt x="0" y="24765"/>
                </a:lnTo>
                <a:lnTo>
                  <a:pt x="1960" y="34440"/>
                </a:lnTo>
                <a:lnTo>
                  <a:pt x="7302" y="42354"/>
                </a:lnTo>
                <a:lnTo>
                  <a:pt x="15216" y="47696"/>
                </a:lnTo>
                <a:lnTo>
                  <a:pt x="24891" y="49657"/>
                </a:lnTo>
                <a:lnTo>
                  <a:pt x="34494" y="47696"/>
                </a:lnTo>
                <a:lnTo>
                  <a:pt x="42370" y="42354"/>
                </a:lnTo>
                <a:lnTo>
                  <a:pt x="47698" y="34440"/>
                </a:lnTo>
                <a:lnTo>
                  <a:pt x="49656" y="24765"/>
                </a:lnTo>
                <a:lnTo>
                  <a:pt x="47698" y="15162"/>
                </a:lnTo>
                <a:lnTo>
                  <a:pt x="42370" y="7286"/>
                </a:lnTo>
                <a:lnTo>
                  <a:pt x="34494" y="1958"/>
                </a:lnTo>
                <a:lnTo>
                  <a:pt x="24891" y="0"/>
                </a:lnTo>
                <a:close/>
              </a:path>
            </a:pathLst>
          </a:custGeom>
          <a:solidFill>
            <a:srgbClr val="00BA3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8494141" y="4501248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0" y="24765"/>
                </a:moveTo>
                <a:lnTo>
                  <a:pt x="1960" y="15162"/>
                </a:lnTo>
                <a:lnTo>
                  <a:pt x="7302" y="7286"/>
                </a:lnTo>
                <a:lnTo>
                  <a:pt x="15216" y="1958"/>
                </a:lnTo>
                <a:lnTo>
                  <a:pt x="24891" y="0"/>
                </a:lnTo>
                <a:lnTo>
                  <a:pt x="34494" y="1958"/>
                </a:lnTo>
                <a:lnTo>
                  <a:pt x="42370" y="7286"/>
                </a:lnTo>
                <a:lnTo>
                  <a:pt x="47698" y="15162"/>
                </a:lnTo>
                <a:lnTo>
                  <a:pt x="49656" y="24765"/>
                </a:lnTo>
                <a:lnTo>
                  <a:pt x="47698" y="34440"/>
                </a:lnTo>
                <a:lnTo>
                  <a:pt x="42370" y="42354"/>
                </a:lnTo>
                <a:lnTo>
                  <a:pt x="34494" y="47696"/>
                </a:lnTo>
                <a:lnTo>
                  <a:pt x="24891" y="49657"/>
                </a:lnTo>
                <a:lnTo>
                  <a:pt x="15216" y="47696"/>
                </a:lnTo>
                <a:lnTo>
                  <a:pt x="7302" y="42354"/>
                </a:lnTo>
                <a:lnTo>
                  <a:pt x="1960" y="34440"/>
                </a:lnTo>
                <a:lnTo>
                  <a:pt x="0" y="24765"/>
                </a:lnTo>
              </a:path>
            </a:pathLst>
          </a:custGeom>
          <a:ln w="9017">
            <a:solidFill>
              <a:srgbClr val="00BA3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2088514" y="4651489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24892" y="0"/>
                </a:moveTo>
                <a:lnTo>
                  <a:pt x="15216" y="1958"/>
                </a:lnTo>
                <a:lnTo>
                  <a:pt x="7302" y="7286"/>
                </a:lnTo>
                <a:lnTo>
                  <a:pt x="1960" y="15162"/>
                </a:lnTo>
                <a:lnTo>
                  <a:pt x="0" y="24764"/>
                </a:lnTo>
                <a:lnTo>
                  <a:pt x="1960" y="34440"/>
                </a:lnTo>
                <a:lnTo>
                  <a:pt x="7302" y="42354"/>
                </a:lnTo>
                <a:lnTo>
                  <a:pt x="15216" y="47696"/>
                </a:lnTo>
                <a:lnTo>
                  <a:pt x="24892" y="49656"/>
                </a:lnTo>
                <a:lnTo>
                  <a:pt x="34494" y="47696"/>
                </a:lnTo>
                <a:lnTo>
                  <a:pt x="42370" y="42354"/>
                </a:lnTo>
                <a:lnTo>
                  <a:pt x="47698" y="34440"/>
                </a:lnTo>
                <a:lnTo>
                  <a:pt x="49657" y="24764"/>
                </a:lnTo>
                <a:lnTo>
                  <a:pt x="47698" y="15162"/>
                </a:lnTo>
                <a:lnTo>
                  <a:pt x="42370" y="7286"/>
                </a:lnTo>
                <a:lnTo>
                  <a:pt x="34494" y="1958"/>
                </a:lnTo>
                <a:lnTo>
                  <a:pt x="24892" y="0"/>
                </a:lnTo>
                <a:close/>
              </a:path>
            </a:pathLst>
          </a:custGeom>
          <a:solidFill>
            <a:srgbClr val="619C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2088514" y="4651489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0" y="24764"/>
                </a:moveTo>
                <a:lnTo>
                  <a:pt x="1960" y="15162"/>
                </a:lnTo>
                <a:lnTo>
                  <a:pt x="7302" y="7286"/>
                </a:lnTo>
                <a:lnTo>
                  <a:pt x="15216" y="1958"/>
                </a:lnTo>
                <a:lnTo>
                  <a:pt x="24892" y="0"/>
                </a:lnTo>
                <a:lnTo>
                  <a:pt x="34494" y="1958"/>
                </a:lnTo>
                <a:lnTo>
                  <a:pt x="42370" y="7286"/>
                </a:lnTo>
                <a:lnTo>
                  <a:pt x="47698" y="15162"/>
                </a:lnTo>
                <a:lnTo>
                  <a:pt x="49657" y="24764"/>
                </a:lnTo>
                <a:lnTo>
                  <a:pt x="47698" y="34440"/>
                </a:lnTo>
                <a:lnTo>
                  <a:pt x="42370" y="42354"/>
                </a:lnTo>
                <a:lnTo>
                  <a:pt x="34494" y="47696"/>
                </a:lnTo>
                <a:lnTo>
                  <a:pt x="24892" y="49656"/>
                </a:lnTo>
                <a:lnTo>
                  <a:pt x="15216" y="47696"/>
                </a:lnTo>
                <a:lnTo>
                  <a:pt x="7302" y="42354"/>
                </a:lnTo>
                <a:lnTo>
                  <a:pt x="1960" y="34440"/>
                </a:lnTo>
                <a:lnTo>
                  <a:pt x="0" y="24764"/>
                </a:lnTo>
              </a:path>
            </a:pathLst>
          </a:custGeom>
          <a:ln w="9017">
            <a:solidFill>
              <a:srgbClr val="619C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3003676" y="4610976"/>
            <a:ext cx="49530" cy="50165"/>
          </a:xfrm>
          <a:custGeom>
            <a:avLst/>
            <a:gdLst/>
            <a:ahLst/>
            <a:cxnLst/>
            <a:rect l="l" t="t" r="r" b="b"/>
            <a:pathLst>
              <a:path w="49530" h="50164">
                <a:moveTo>
                  <a:pt x="24765" y="0"/>
                </a:moveTo>
                <a:lnTo>
                  <a:pt x="15109" y="1958"/>
                </a:lnTo>
                <a:lnTo>
                  <a:pt x="7238" y="7286"/>
                </a:lnTo>
                <a:lnTo>
                  <a:pt x="1940" y="15162"/>
                </a:lnTo>
                <a:lnTo>
                  <a:pt x="0" y="24765"/>
                </a:lnTo>
                <a:lnTo>
                  <a:pt x="1940" y="34440"/>
                </a:lnTo>
                <a:lnTo>
                  <a:pt x="7239" y="42354"/>
                </a:lnTo>
                <a:lnTo>
                  <a:pt x="15109" y="47696"/>
                </a:lnTo>
                <a:lnTo>
                  <a:pt x="24765" y="49657"/>
                </a:lnTo>
                <a:lnTo>
                  <a:pt x="34420" y="47696"/>
                </a:lnTo>
                <a:lnTo>
                  <a:pt x="42290" y="42354"/>
                </a:lnTo>
                <a:lnTo>
                  <a:pt x="47589" y="34440"/>
                </a:lnTo>
                <a:lnTo>
                  <a:pt x="49530" y="24765"/>
                </a:lnTo>
                <a:lnTo>
                  <a:pt x="47589" y="15162"/>
                </a:lnTo>
                <a:lnTo>
                  <a:pt x="42291" y="7286"/>
                </a:lnTo>
                <a:lnTo>
                  <a:pt x="34420" y="1958"/>
                </a:lnTo>
                <a:lnTo>
                  <a:pt x="24765" y="0"/>
                </a:lnTo>
                <a:close/>
              </a:path>
            </a:pathLst>
          </a:custGeom>
          <a:solidFill>
            <a:srgbClr val="619C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3003676" y="4610976"/>
            <a:ext cx="49530" cy="50165"/>
          </a:xfrm>
          <a:custGeom>
            <a:avLst/>
            <a:gdLst/>
            <a:ahLst/>
            <a:cxnLst/>
            <a:rect l="l" t="t" r="r" b="b"/>
            <a:pathLst>
              <a:path w="49530" h="50164">
                <a:moveTo>
                  <a:pt x="0" y="24765"/>
                </a:moveTo>
                <a:lnTo>
                  <a:pt x="1940" y="15162"/>
                </a:lnTo>
                <a:lnTo>
                  <a:pt x="7239" y="7286"/>
                </a:lnTo>
                <a:lnTo>
                  <a:pt x="15109" y="1958"/>
                </a:lnTo>
                <a:lnTo>
                  <a:pt x="24765" y="0"/>
                </a:lnTo>
                <a:lnTo>
                  <a:pt x="34420" y="1958"/>
                </a:lnTo>
                <a:lnTo>
                  <a:pt x="42291" y="7286"/>
                </a:lnTo>
                <a:lnTo>
                  <a:pt x="47589" y="15162"/>
                </a:lnTo>
                <a:lnTo>
                  <a:pt x="49530" y="24765"/>
                </a:lnTo>
                <a:lnTo>
                  <a:pt x="47589" y="34440"/>
                </a:lnTo>
                <a:lnTo>
                  <a:pt x="42290" y="42354"/>
                </a:lnTo>
                <a:lnTo>
                  <a:pt x="34420" y="47696"/>
                </a:lnTo>
                <a:lnTo>
                  <a:pt x="24765" y="49657"/>
                </a:lnTo>
                <a:lnTo>
                  <a:pt x="15109" y="47696"/>
                </a:lnTo>
                <a:lnTo>
                  <a:pt x="7239" y="42354"/>
                </a:lnTo>
                <a:lnTo>
                  <a:pt x="1940" y="34440"/>
                </a:lnTo>
                <a:lnTo>
                  <a:pt x="0" y="24765"/>
                </a:lnTo>
              </a:path>
            </a:pathLst>
          </a:custGeom>
          <a:ln w="9017">
            <a:solidFill>
              <a:srgbClr val="619C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3918711" y="4625200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24764" y="0"/>
                </a:moveTo>
                <a:lnTo>
                  <a:pt x="15162" y="1960"/>
                </a:lnTo>
                <a:lnTo>
                  <a:pt x="7286" y="7302"/>
                </a:lnTo>
                <a:lnTo>
                  <a:pt x="1958" y="15216"/>
                </a:lnTo>
                <a:lnTo>
                  <a:pt x="0" y="24892"/>
                </a:lnTo>
                <a:lnTo>
                  <a:pt x="1958" y="34494"/>
                </a:lnTo>
                <a:lnTo>
                  <a:pt x="7286" y="42370"/>
                </a:lnTo>
                <a:lnTo>
                  <a:pt x="15162" y="47698"/>
                </a:lnTo>
                <a:lnTo>
                  <a:pt x="24764" y="49657"/>
                </a:lnTo>
                <a:lnTo>
                  <a:pt x="34440" y="47698"/>
                </a:lnTo>
                <a:lnTo>
                  <a:pt x="42354" y="42370"/>
                </a:lnTo>
                <a:lnTo>
                  <a:pt x="47696" y="34494"/>
                </a:lnTo>
                <a:lnTo>
                  <a:pt x="49656" y="24892"/>
                </a:lnTo>
                <a:lnTo>
                  <a:pt x="47696" y="15216"/>
                </a:lnTo>
                <a:lnTo>
                  <a:pt x="42354" y="7302"/>
                </a:lnTo>
                <a:lnTo>
                  <a:pt x="34440" y="1960"/>
                </a:lnTo>
                <a:lnTo>
                  <a:pt x="24764" y="0"/>
                </a:lnTo>
                <a:close/>
              </a:path>
            </a:pathLst>
          </a:custGeom>
          <a:solidFill>
            <a:srgbClr val="619C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3918711" y="4625200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0" y="24892"/>
                </a:moveTo>
                <a:lnTo>
                  <a:pt x="1958" y="15216"/>
                </a:lnTo>
                <a:lnTo>
                  <a:pt x="7286" y="7302"/>
                </a:lnTo>
                <a:lnTo>
                  <a:pt x="15162" y="1960"/>
                </a:lnTo>
                <a:lnTo>
                  <a:pt x="24764" y="0"/>
                </a:lnTo>
                <a:lnTo>
                  <a:pt x="34440" y="1960"/>
                </a:lnTo>
                <a:lnTo>
                  <a:pt x="42354" y="7302"/>
                </a:lnTo>
                <a:lnTo>
                  <a:pt x="47696" y="15216"/>
                </a:lnTo>
                <a:lnTo>
                  <a:pt x="49656" y="24892"/>
                </a:lnTo>
                <a:lnTo>
                  <a:pt x="47696" y="34494"/>
                </a:lnTo>
                <a:lnTo>
                  <a:pt x="42354" y="42370"/>
                </a:lnTo>
                <a:lnTo>
                  <a:pt x="34440" y="47698"/>
                </a:lnTo>
                <a:lnTo>
                  <a:pt x="24764" y="49657"/>
                </a:lnTo>
                <a:lnTo>
                  <a:pt x="15162" y="47698"/>
                </a:lnTo>
                <a:lnTo>
                  <a:pt x="7286" y="42370"/>
                </a:lnTo>
                <a:lnTo>
                  <a:pt x="1958" y="34494"/>
                </a:lnTo>
                <a:lnTo>
                  <a:pt x="0" y="24892"/>
                </a:lnTo>
              </a:path>
            </a:pathLst>
          </a:custGeom>
          <a:ln w="9017">
            <a:solidFill>
              <a:srgbClr val="619C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/>
          <p:nvPr/>
        </p:nvSpPr>
        <p:spPr>
          <a:xfrm>
            <a:off x="4833873" y="4561827"/>
            <a:ext cx="49530" cy="50165"/>
          </a:xfrm>
          <a:custGeom>
            <a:avLst/>
            <a:gdLst/>
            <a:ahLst/>
            <a:cxnLst/>
            <a:rect l="l" t="t" r="r" b="b"/>
            <a:pathLst>
              <a:path w="49529" h="50164">
                <a:moveTo>
                  <a:pt x="24764" y="0"/>
                </a:moveTo>
                <a:lnTo>
                  <a:pt x="15109" y="1958"/>
                </a:lnTo>
                <a:lnTo>
                  <a:pt x="7238" y="7286"/>
                </a:lnTo>
                <a:lnTo>
                  <a:pt x="1940" y="15162"/>
                </a:lnTo>
                <a:lnTo>
                  <a:pt x="0" y="24765"/>
                </a:lnTo>
                <a:lnTo>
                  <a:pt x="1940" y="34440"/>
                </a:lnTo>
                <a:lnTo>
                  <a:pt x="7239" y="42354"/>
                </a:lnTo>
                <a:lnTo>
                  <a:pt x="15109" y="47696"/>
                </a:lnTo>
                <a:lnTo>
                  <a:pt x="24764" y="49657"/>
                </a:lnTo>
                <a:lnTo>
                  <a:pt x="34367" y="47696"/>
                </a:lnTo>
                <a:lnTo>
                  <a:pt x="42243" y="42354"/>
                </a:lnTo>
                <a:lnTo>
                  <a:pt x="47571" y="34440"/>
                </a:lnTo>
                <a:lnTo>
                  <a:pt x="49529" y="24765"/>
                </a:lnTo>
                <a:lnTo>
                  <a:pt x="47571" y="15162"/>
                </a:lnTo>
                <a:lnTo>
                  <a:pt x="42243" y="7286"/>
                </a:lnTo>
                <a:lnTo>
                  <a:pt x="34367" y="1958"/>
                </a:lnTo>
                <a:lnTo>
                  <a:pt x="24764" y="0"/>
                </a:lnTo>
                <a:close/>
              </a:path>
            </a:pathLst>
          </a:custGeom>
          <a:solidFill>
            <a:srgbClr val="619C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62"/>
          <p:cNvSpPr/>
          <p:nvPr/>
        </p:nvSpPr>
        <p:spPr>
          <a:xfrm>
            <a:off x="4833873" y="4561827"/>
            <a:ext cx="49530" cy="50165"/>
          </a:xfrm>
          <a:custGeom>
            <a:avLst/>
            <a:gdLst/>
            <a:ahLst/>
            <a:cxnLst/>
            <a:rect l="l" t="t" r="r" b="b"/>
            <a:pathLst>
              <a:path w="49529" h="50164">
                <a:moveTo>
                  <a:pt x="0" y="24765"/>
                </a:moveTo>
                <a:lnTo>
                  <a:pt x="1940" y="15162"/>
                </a:lnTo>
                <a:lnTo>
                  <a:pt x="7238" y="7286"/>
                </a:lnTo>
                <a:lnTo>
                  <a:pt x="15109" y="1958"/>
                </a:lnTo>
                <a:lnTo>
                  <a:pt x="24764" y="0"/>
                </a:lnTo>
                <a:lnTo>
                  <a:pt x="34367" y="1958"/>
                </a:lnTo>
                <a:lnTo>
                  <a:pt x="42243" y="7286"/>
                </a:lnTo>
                <a:lnTo>
                  <a:pt x="47571" y="15162"/>
                </a:lnTo>
                <a:lnTo>
                  <a:pt x="49529" y="24765"/>
                </a:lnTo>
                <a:lnTo>
                  <a:pt x="47571" y="34440"/>
                </a:lnTo>
                <a:lnTo>
                  <a:pt x="42243" y="42354"/>
                </a:lnTo>
                <a:lnTo>
                  <a:pt x="34367" y="47696"/>
                </a:lnTo>
                <a:lnTo>
                  <a:pt x="24764" y="49657"/>
                </a:lnTo>
                <a:lnTo>
                  <a:pt x="15109" y="47696"/>
                </a:lnTo>
                <a:lnTo>
                  <a:pt x="7238" y="42354"/>
                </a:lnTo>
                <a:lnTo>
                  <a:pt x="1940" y="34440"/>
                </a:lnTo>
                <a:lnTo>
                  <a:pt x="0" y="24765"/>
                </a:lnTo>
              </a:path>
            </a:pathLst>
          </a:custGeom>
          <a:ln w="9017">
            <a:solidFill>
              <a:srgbClr val="619C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5748909" y="4559033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24764" y="0"/>
                </a:moveTo>
                <a:lnTo>
                  <a:pt x="15162" y="1960"/>
                </a:lnTo>
                <a:lnTo>
                  <a:pt x="7286" y="7302"/>
                </a:lnTo>
                <a:lnTo>
                  <a:pt x="1958" y="15216"/>
                </a:lnTo>
                <a:lnTo>
                  <a:pt x="0" y="24892"/>
                </a:lnTo>
                <a:lnTo>
                  <a:pt x="1958" y="34494"/>
                </a:lnTo>
                <a:lnTo>
                  <a:pt x="7286" y="42370"/>
                </a:lnTo>
                <a:lnTo>
                  <a:pt x="15162" y="47698"/>
                </a:lnTo>
                <a:lnTo>
                  <a:pt x="24764" y="49656"/>
                </a:lnTo>
                <a:lnTo>
                  <a:pt x="34440" y="47698"/>
                </a:lnTo>
                <a:lnTo>
                  <a:pt x="42354" y="42370"/>
                </a:lnTo>
                <a:lnTo>
                  <a:pt x="47696" y="34494"/>
                </a:lnTo>
                <a:lnTo>
                  <a:pt x="49656" y="24892"/>
                </a:lnTo>
                <a:lnTo>
                  <a:pt x="47696" y="15216"/>
                </a:lnTo>
                <a:lnTo>
                  <a:pt x="42354" y="7302"/>
                </a:lnTo>
                <a:lnTo>
                  <a:pt x="34440" y="1960"/>
                </a:lnTo>
                <a:lnTo>
                  <a:pt x="24764" y="0"/>
                </a:lnTo>
                <a:close/>
              </a:path>
            </a:pathLst>
          </a:custGeom>
          <a:solidFill>
            <a:srgbClr val="619C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5748909" y="4559033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0" y="24892"/>
                </a:moveTo>
                <a:lnTo>
                  <a:pt x="1958" y="15216"/>
                </a:lnTo>
                <a:lnTo>
                  <a:pt x="7286" y="7302"/>
                </a:lnTo>
                <a:lnTo>
                  <a:pt x="15162" y="1960"/>
                </a:lnTo>
                <a:lnTo>
                  <a:pt x="24764" y="0"/>
                </a:lnTo>
                <a:lnTo>
                  <a:pt x="34440" y="1960"/>
                </a:lnTo>
                <a:lnTo>
                  <a:pt x="42354" y="7302"/>
                </a:lnTo>
                <a:lnTo>
                  <a:pt x="47696" y="15216"/>
                </a:lnTo>
                <a:lnTo>
                  <a:pt x="49656" y="24892"/>
                </a:lnTo>
                <a:lnTo>
                  <a:pt x="47696" y="34494"/>
                </a:lnTo>
                <a:lnTo>
                  <a:pt x="42354" y="42370"/>
                </a:lnTo>
                <a:lnTo>
                  <a:pt x="34440" y="47698"/>
                </a:lnTo>
                <a:lnTo>
                  <a:pt x="24764" y="49656"/>
                </a:lnTo>
                <a:lnTo>
                  <a:pt x="15162" y="47698"/>
                </a:lnTo>
                <a:lnTo>
                  <a:pt x="7286" y="42370"/>
                </a:lnTo>
                <a:lnTo>
                  <a:pt x="1958" y="34494"/>
                </a:lnTo>
                <a:lnTo>
                  <a:pt x="0" y="24892"/>
                </a:lnTo>
              </a:path>
            </a:pathLst>
          </a:custGeom>
          <a:ln w="9017">
            <a:solidFill>
              <a:srgbClr val="619C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6663943" y="4595482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891" y="0"/>
                </a:moveTo>
                <a:lnTo>
                  <a:pt x="15216" y="1958"/>
                </a:lnTo>
                <a:lnTo>
                  <a:pt x="7302" y="7286"/>
                </a:lnTo>
                <a:lnTo>
                  <a:pt x="1960" y="15162"/>
                </a:lnTo>
                <a:lnTo>
                  <a:pt x="0" y="24765"/>
                </a:lnTo>
                <a:lnTo>
                  <a:pt x="1960" y="34440"/>
                </a:lnTo>
                <a:lnTo>
                  <a:pt x="7302" y="42354"/>
                </a:lnTo>
                <a:lnTo>
                  <a:pt x="15216" y="47696"/>
                </a:lnTo>
                <a:lnTo>
                  <a:pt x="24891" y="49656"/>
                </a:lnTo>
                <a:lnTo>
                  <a:pt x="34494" y="47696"/>
                </a:lnTo>
                <a:lnTo>
                  <a:pt x="42370" y="42354"/>
                </a:lnTo>
                <a:lnTo>
                  <a:pt x="47698" y="34440"/>
                </a:lnTo>
                <a:lnTo>
                  <a:pt x="49656" y="24765"/>
                </a:lnTo>
                <a:lnTo>
                  <a:pt x="47698" y="15162"/>
                </a:lnTo>
                <a:lnTo>
                  <a:pt x="42370" y="7286"/>
                </a:lnTo>
                <a:lnTo>
                  <a:pt x="34494" y="1958"/>
                </a:lnTo>
                <a:lnTo>
                  <a:pt x="24891" y="0"/>
                </a:lnTo>
                <a:close/>
              </a:path>
            </a:pathLst>
          </a:custGeom>
          <a:solidFill>
            <a:srgbClr val="619C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6663943" y="4595482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0" y="24765"/>
                </a:moveTo>
                <a:lnTo>
                  <a:pt x="1960" y="15162"/>
                </a:lnTo>
                <a:lnTo>
                  <a:pt x="7302" y="7286"/>
                </a:lnTo>
                <a:lnTo>
                  <a:pt x="15216" y="1958"/>
                </a:lnTo>
                <a:lnTo>
                  <a:pt x="24891" y="0"/>
                </a:lnTo>
                <a:lnTo>
                  <a:pt x="34494" y="1958"/>
                </a:lnTo>
                <a:lnTo>
                  <a:pt x="42370" y="7286"/>
                </a:lnTo>
                <a:lnTo>
                  <a:pt x="47698" y="15162"/>
                </a:lnTo>
                <a:lnTo>
                  <a:pt x="49656" y="24765"/>
                </a:lnTo>
                <a:lnTo>
                  <a:pt x="47698" y="34440"/>
                </a:lnTo>
                <a:lnTo>
                  <a:pt x="42370" y="42354"/>
                </a:lnTo>
                <a:lnTo>
                  <a:pt x="34494" y="47696"/>
                </a:lnTo>
                <a:lnTo>
                  <a:pt x="24891" y="49656"/>
                </a:lnTo>
                <a:lnTo>
                  <a:pt x="15216" y="47696"/>
                </a:lnTo>
                <a:lnTo>
                  <a:pt x="7302" y="42354"/>
                </a:lnTo>
                <a:lnTo>
                  <a:pt x="1960" y="34440"/>
                </a:lnTo>
                <a:lnTo>
                  <a:pt x="0" y="24765"/>
                </a:lnTo>
              </a:path>
            </a:pathLst>
          </a:custGeom>
          <a:ln w="9017">
            <a:solidFill>
              <a:srgbClr val="619C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7579106" y="4641329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765" y="0"/>
                </a:moveTo>
                <a:lnTo>
                  <a:pt x="15162" y="1958"/>
                </a:lnTo>
                <a:lnTo>
                  <a:pt x="7286" y="7286"/>
                </a:lnTo>
                <a:lnTo>
                  <a:pt x="1958" y="15162"/>
                </a:lnTo>
                <a:lnTo>
                  <a:pt x="0" y="24764"/>
                </a:lnTo>
                <a:lnTo>
                  <a:pt x="1958" y="34440"/>
                </a:lnTo>
                <a:lnTo>
                  <a:pt x="7286" y="42354"/>
                </a:lnTo>
                <a:lnTo>
                  <a:pt x="15162" y="47696"/>
                </a:lnTo>
                <a:lnTo>
                  <a:pt x="24765" y="49656"/>
                </a:lnTo>
                <a:lnTo>
                  <a:pt x="34440" y="47696"/>
                </a:lnTo>
                <a:lnTo>
                  <a:pt x="42354" y="42354"/>
                </a:lnTo>
                <a:lnTo>
                  <a:pt x="47696" y="34440"/>
                </a:lnTo>
                <a:lnTo>
                  <a:pt x="49657" y="24764"/>
                </a:lnTo>
                <a:lnTo>
                  <a:pt x="47696" y="15162"/>
                </a:lnTo>
                <a:lnTo>
                  <a:pt x="42354" y="7286"/>
                </a:lnTo>
                <a:lnTo>
                  <a:pt x="34440" y="1958"/>
                </a:lnTo>
                <a:lnTo>
                  <a:pt x="24765" y="0"/>
                </a:lnTo>
                <a:close/>
              </a:path>
            </a:pathLst>
          </a:custGeom>
          <a:solidFill>
            <a:srgbClr val="619C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7579106" y="4641329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0" y="24764"/>
                </a:moveTo>
                <a:lnTo>
                  <a:pt x="1958" y="15162"/>
                </a:lnTo>
                <a:lnTo>
                  <a:pt x="7286" y="7286"/>
                </a:lnTo>
                <a:lnTo>
                  <a:pt x="15162" y="1958"/>
                </a:lnTo>
                <a:lnTo>
                  <a:pt x="24765" y="0"/>
                </a:lnTo>
                <a:lnTo>
                  <a:pt x="34440" y="1958"/>
                </a:lnTo>
                <a:lnTo>
                  <a:pt x="42354" y="7286"/>
                </a:lnTo>
                <a:lnTo>
                  <a:pt x="47696" y="15162"/>
                </a:lnTo>
                <a:lnTo>
                  <a:pt x="49657" y="24764"/>
                </a:lnTo>
                <a:lnTo>
                  <a:pt x="47696" y="34440"/>
                </a:lnTo>
                <a:lnTo>
                  <a:pt x="42354" y="42354"/>
                </a:lnTo>
                <a:lnTo>
                  <a:pt x="34440" y="47696"/>
                </a:lnTo>
                <a:lnTo>
                  <a:pt x="24765" y="49656"/>
                </a:lnTo>
                <a:lnTo>
                  <a:pt x="15162" y="47696"/>
                </a:lnTo>
                <a:lnTo>
                  <a:pt x="7286" y="42354"/>
                </a:lnTo>
                <a:lnTo>
                  <a:pt x="1958" y="34440"/>
                </a:lnTo>
                <a:lnTo>
                  <a:pt x="0" y="24764"/>
                </a:lnTo>
              </a:path>
            </a:pathLst>
          </a:custGeom>
          <a:ln w="9017">
            <a:solidFill>
              <a:srgbClr val="619C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8494141" y="4648822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891" y="0"/>
                </a:moveTo>
                <a:lnTo>
                  <a:pt x="15216" y="1960"/>
                </a:lnTo>
                <a:lnTo>
                  <a:pt x="7302" y="7302"/>
                </a:lnTo>
                <a:lnTo>
                  <a:pt x="1960" y="15216"/>
                </a:lnTo>
                <a:lnTo>
                  <a:pt x="0" y="24892"/>
                </a:lnTo>
                <a:lnTo>
                  <a:pt x="1960" y="34494"/>
                </a:lnTo>
                <a:lnTo>
                  <a:pt x="7302" y="42370"/>
                </a:lnTo>
                <a:lnTo>
                  <a:pt x="15216" y="47698"/>
                </a:lnTo>
                <a:lnTo>
                  <a:pt x="24891" y="49657"/>
                </a:lnTo>
                <a:lnTo>
                  <a:pt x="34494" y="47698"/>
                </a:lnTo>
                <a:lnTo>
                  <a:pt x="42370" y="42370"/>
                </a:lnTo>
                <a:lnTo>
                  <a:pt x="47698" y="34494"/>
                </a:lnTo>
                <a:lnTo>
                  <a:pt x="49656" y="24892"/>
                </a:lnTo>
                <a:lnTo>
                  <a:pt x="47698" y="15216"/>
                </a:lnTo>
                <a:lnTo>
                  <a:pt x="42370" y="7302"/>
                </a:lnTo>
                <a:lnTo>
                  <a:pt x="34494" y="1960"/>
                </a:lnTo>
                <a:lnTo>
                  <a:pt x="24891" y="0"/>
                </a:lnTo>
                <a:close/>
              </a:path>
            </a:pathLst>
          </a:custGeom>
          <a:solidFill>
            <a:srgbClr val="619C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8494141" y="4648822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0" y="24892"/>
                </a:moveTo>
                <a:lnTo>
                  <a:pt x="1960" y="15216"/>
                </a:lnTo>
                <a:lnTo>
                  <a:pt x="7302" y="7302"/>
                </a:lnTo>
                <a:lnTo>
                  <a:pt x="15216" y="1960"/>
                </a:lnTo>
                <a:lnTo>
                  <a:pt x="24891" y="0"/>
                </a:lnTo>
                <a:lnTo>
                  <a:pt x="34494" y="1960"/>
                </a:lnTo>
                <a:lnTo>
                  <a:pt x="42370" y="7302"/>
                </a:lnTo>
                <a:lnTo>
                  <a:pt x="47698" y="15216"/>
                </a:lnTo>
                <a:lnTo>
                  <a:pt x="49656" y="24892"/>
                </a:lnTo>
                <a:lnTo>
                  <a:pt x="47698" y="34494"/>
                </a:lnTo>
                <a:lnTo>
                  <a:pt x="42370" y="42370"/>
                </a:lnTo>
                <a:lnTo>
                  <a:pt x="34494" y="47698"/>
                </a:lnTo>
                <a:lnTo>
                  <a:pt x="24891" y="49657"/>
                </a:lnTo>
                <a:lnTo>
                  <a:pt x="15216" y="47698"/>
                </a:lnTo>
                <a:lnTo>
                  <a:pt x="7302" y="42370"/>
                </a:lnTo>
                <a:lnTo>
                  <a:pt x="1960" y="34494"/>
                </a:lnTo>
                <a:lnTo>
                  <a:pt x="0" y="24892"/>
                </a:lnTo>
              </a:path>
            </a:pathLst>
          </a:custGeom>
          <a:ln w="9017">
            <a:solidFill>
              <a:srgbClr val="619C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1564258" y="1430515"/>
            <a:ext cx="7503795" cy="4460240"/>
          </a:xfrm>
          <a:custGeom>
            <a:avLst/>
            <a:gdLst/>
            <a:ahLst/>
            <a:cxnLst/>
            <a:rect l="l" t="t" r="r" b="b"/>
            <a:pathLst>
              <a:path w="7503795" h="4460240">
                <a:moveTo>
                  <a:pt x="0" y="4460113"/>
                </a:moveTo>
                <a:lnTo>
                  <a:pt x="7503795" y="4460113"/>
                </a:lnTo>
                <a:lnTo>
                  <a:pt x="7503795" y="0"/>
                </a:lnTo>
                <a:lnTo>
                  <a:pt x="0" y="0"/>
                </a:lnTo>
                <a:lnTo>
                  <a:pt x="0" y="4460113"/>
                </a:lnTo>
                <a:close/>
              </a:path>
            </a:pathLst>
          </a:custGeom>
          <a:ln w="14731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72"/>
          <p:cNvSpPr txBox="1"/>
          <p:nvPr/>
        </p:nvSpPr>
        <p:spPr>
          <a:xfrm>
            <a:off x="1299717" y="5593702"/>
            <a:ext cx="2095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D4D4D"/>
                </a:solidFill>
                <a:latin typeface="Arial"/>
                <a:cs typeface="Arial"/>
              </a:rPr>
              <a:t>0%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229105" y="4580115"/>
            <a:ext cx="2800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D4D4D"/>
                </a:solidFill>
                <a:latin typeface="Arial"/>
                <a:cs typeface="Arial"/>
              </a:rPr>
              <a:t>25%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229105" y="3566401"/>
            <a:ext cx="2800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D4D4D"/>
                </a:solidFill>
                <a:latin typeface="Arial"/>
                <a:cs typeface="Arial"/>
              </a:rPr>
              <a:t>50%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229105" y="2552814"/>
            <a:ext cx="2800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D4D4D"/>
                </a:solidFill>
                <a:latin typeface="Arial"/>
                <a:cs typeface="Arial"/>
              </a:rPr>
              <a:t>75%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1526286" y="568780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972" y="0"/>
                </a:lnTo>
              </a:path>
            </a:pathLst>
          </a:custGeom>
          <a:ln w="14731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1526286" y="467422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972" y="0"/>
                </a:lnTo>
              </a:path>
            </a:pathLst>
          </a:custGeom>
          <a:ln w="14731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1526286" y="366050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972" y="0"/>
                </a:lnTo>
              </a:path>
            </a:pathLst>
          </a:custGeom>
          <a:ln w="14731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1526286" y="264692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972" y="0"/>
                </a:lnTo>
              </a:path>
            </a:pathLst>
          </a:custGeom>
          <a:ln w="14731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1526286" y="163320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972" y="0"/>
                </a:lnTo>
              </a:path>
            </a:pathLst>
          </a:custGeom>
          <a:ln w="14731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2113407" y="589062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2"/>
                </a:moveTo>
                <a:lnTo>
                  <a:pt x="0" y="0"/>
                </a:lnTo>
              </a:path>
            </a:pathLst>
          </a:custGeom>
          <a:ln w="14731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" name="object 82"/>
          <p:cNvSpPr/>
          <p:nvPr/>
        </p:nvSpPr>
        <p:spPr>
          <a:xfrm>
            <a:off x="3028442" y="589062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2"/>
                </a:moveTo>
                <a:lnTo>
                  <a:pt x="0" y="0"/>
                </a:lnTo>
              </a:path>
            </a:pathLst>
          </a:custGeom>
          <a:ln w="14731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" name="object 83"/>
          <p:cNvSpPr/>
          <p:nvPr/>
        </p:nvSpPr>
        <p:spPr>
          <a:xfrm>
            <a:off x="3943477" y="589062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2"/>
                </a:moveTo>
                <a:lnTo>
                  <a:pt x="0" y="0"/>
                </a:lnTo>
              </a:path>
            </a:pathLst>
          </a:custGeom>
          <a:ln w="14731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4" name="object 84"/>
          <p:cNvSpPr/>
          <p:nvPr/>
        </p:nvSpPr>
        <p:spPr>
          <a:xfrm>
            <a:off x="4858639" y="589062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2"/>
                </a:moveTo>
                <a:lnTo>
                  <a:pt x="0" y="0"/>
                </a:lnTo>
              </a:path>
            </a:pathLst>
          </a:custGeom>
          <a:ln w="14731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" name="object 85"/>
          <p:cNvSpPr/>
          <p:nvPr/>
        </p:nvSpPr>
        <p:spPr>
          <a:xfrm>
            <a:off x="5773673" y="589062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2"/>
                </a:moveTo>
                <a:lnTo>
                  <a:pt x="0" y="0"/>
                </a:lnTo>
              </a:path>
            </a:pathLst>
          </a:custGeom>
          <a:ln w="14731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6" name="object 86"/>
          <p:cNvSpPr/>
          <p:nvPr/>
        </p:nvSpPr>
        <p:spPr>
          <a:xfrm>
            <a:off x="6688835" y="589062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2"/>
                </a:moveTo>
                <a:lnTo>
                  <a:pt x="0" y="0"/>
                </a:lnTo>
              </a:path>
            </a:pathLst>
          </a:custGeom>
          <a:ln w="14731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7" name="object 87"/>
          <p:cNvSpPr/>
          <p:nvPr/>
        </p:nvSpPr>
        <p:spPr>
          <a:xfrm>
            <a:off x="7603870" y="589062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2"/>
                </a:moveTo>
                <a:lnTo>
                  <a:pt x="0" y="0"/>
                </a:lnTo>
              </a:path>
            </a:pathLst>
          </a:custGeom>
          <a:ln w="14731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8" name="object 88"/>
          <p:cNvSpPr/>
          <p:nvPr/>
        </p:nvSpPr>
        <p:spPr>
          <a:xfrm>
            <a:off x="8519032" y="589062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2"/>
                </a:moveTo>
                <a:lnTo>
                  <a:pt x="0" y="0"/>
                </a:lnTo>
              </a:path>
            </a:pathLst>
          </a:custGeom>
          <a:ln w="14731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9" name="object 89"/>
          <p:cNvSpPr txBox="1"/>
          <p:nvPr/>
        </p:nvSpPr>
        <p:spPr>
          <a:xfrm>
            <a:off x="1959482" y="5910440"/>
            <a:ext cx="3079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D4D4D"/>
                </a:solidFill>
                <a:latin typeface="Arial"/>
                <a:cs typeface="Arial"/>
              </a:rPr>
              <a:t>2013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874517" y="5910440"/>
            <a:ext cx="3079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D4D4D"/>
                </a:solidFill>
                <a:latin typeface="Arial"/>
                <a:cs typeface="Arial"/>
              </a:rPr>
              <a:t>2014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3789553" y="5910440"/>
            <a:ext cx="3079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D4D4D"/>
                </a:solidFill>
                <a:latin typeface="Arial"/>
                <a:cs typeface="Arial"/>
              </a:rPr>
              <a:t>2015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704715" y="5910440"/>
            <a:ext cx="3079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D4D4D"/>
                </a:solidFill>
                <a:latin typeface="Arial"/>
                <a:cs typeface="Arial"/>
              </a:rPr>
              <a:t>2016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619750" y="5910440"/>
            <a:ext cx="3079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D4D4D"/>
                </a:solidFill>
                <a:latin typeface="Arial"/>
                <a:cs typeface="Arial"/>
              </a:rPr>
              <a:t>2017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6534911" y="5910440"/>
            <a:ext cx="3079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D4D4D"/>
                </a:solidFill>
                <a:latin typeface="Arial"/>
                <a:cs typeface="Arial"/>
              </a:rPr>
              <a:t>2018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7449946" y="5910440"/>
            <a:ext cx="3079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D4D4D"/>
                </a:solidFill>
                <a:latin typeface="Arial"/>
                <a:cs typeface="Arial"/>
              </a:rPr>
              <a:t>2019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8365108" y="5910440"/>
            <a:ext cx="3079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D4D4D"/>
                </a:solidFill>
                <a:latin typeface="Arial"/>
                <a:cs typeface="Arial"/>
              </a:rPr>
              <a:t>2020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5113020" y="6060300"/>
            <a:ext cx="40703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Class</a:t>
            </a:r>
          </a:p>
        </p:txBody>
      </p:sp>
      <p:sp>
        <p:nvSpPr>
          <p:cNvPr id="98" name="object 98"/>
          <p:cNvSpPr txBox="1"/>
          <p:nvPr/>
        </p:nvSpPr>
        <p:spPr>
          <a:xfrm>
            <a:off x="949029" y="3393612"/>
            <a:ext cx="196215" cy="5340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percent</a:t>
            </a:r>
          </a:p>
        </p:txBody>
      </p:sp>
      <p:sp>
        <p:nvSpPr>
          <p:cNvPr id="99" name="object 99"/>
          <p:cNvSpPr txBox="1"/>
          <p:nvPr/>
        </p:nvSpPr>
        <p:spPr>
          <a:xfrm>
            <a:off x="3319017" y="6486004"/>
            <a:ext cx="4495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Group</a:t>
            </a:r>
          </a:p>
        </p:txBody>
      </p:sp>
      <p:sp>
        <p:nvSpPr>
          <p:cNvPr id="100" name="object 100"/>
          <p:cNvSpPr/>
          <p:nvPr/>
        </p:nvSpPr>
        <p:spPr>
          <a:xfrm>
            <a:off x="3853053" y="6596367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>
                <a:moveTo>
                  <a:pt x="0" y="0"/>
                </a:moveTo>
                <a:lnTo>
                  <a:pt x="175514" y="0"/>
                </a:lnTo>
              </a:path>
            </a:pathLst>
          </a:custGeom>
          <a:ln w="13589">
            <a:solidFill>
              <a:srgbClr val="F8766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1" name="object 101"/>
          <p:cNvSpPr/>
          <p:nvPr/>
        </p:nvSpPr>
        <p:spPr>
          <a:xfrm>
            <a:off x="3916045" y="6571601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5">
                <a:moveTo>
                  <a:pt x="24764" y="0"/>
                </a:moveTo>
                <a:lnTo>
                  <a:pt x="15162" y="1958"/>
                </a:lnTo>
                <a:lnTo>
                  <a:pt x="7286" y="7286"/>
                </a:lnTo>
                <a:lnTo>
                  <a:pt x="1958" y="15162"/>
                </a:lnTo>
                <a:lnTo>
                  <a:pt x="0" y="24765"/>
                </a:lnTo>
                <a:lnTo>
                  <a:pt x="1958" y="34440"/>
                </a:lnTo>
                <a:lnTo>
                  <a:pt x="7286" y="42354"/>
                </a:lnTo>
                <a:lnTo>
                  <a:pt x="15162" y="47696"/>
                </a:lnTo>
                <a:lnTo>
                  <a:pt x="24764" y="49657"/>
                </a:lnTo>
                <a:lnTo>
                  <a:pt x="34440" y="47696"/>
                </a:lnTo>
                <a:lnTo>
                  <a:pt x="42354" y="42354"/>
                </a:lnTo>
                <a:lnTo>
                  <a:pt x="47696" y="34440"/>
                </a:lnTo>
                <a:lnTo>
                  <a:pt x="49656" y="24765"/>
                </a:lnTo>
                <a:lnTo>
                  <a:pt x="47696" y="15162"/>
                </a:lnTo>
                <a:lnTo>
                  <a:pt x="42354" y="7286"/>
                </a:lnTo>
                <a:lnTo>
                  <a:pt x="34440" y="1958"/>
                </a:lnTo>
                <a:lnTo>
                  <a:pt x="24764" y="0"/>
                </a:lnTo>
                <a:close/>
              </a:path>
            </a:pathLst>
          </a:custGeom>
          <a:solidFill>
            <a:srgbClr val="F8766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2" name="object 102"/>
          <p:cNvSpPr/>
          <p:nvPr/>
        </p:nvSpPr>
        <p:spPr>
          <a:xfrm>
            <a:off x="3916045" y="6571601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5">
                <a:moveTo>
                  <a:pt x="0" y="24765"/>
                </a:moveTo>
                <a:lnTo>
                  <a:pt x="1958" y="15162"/>
                </a:lnTo>
                <a:lnTo>
                  <a:pt x="7286" y="7286"/>
                </a:lnTo>
                <a:lnTo>
                  <a:pt x="15162" y="1958"/>
                </a:lnTo>
                <a:lnTo>
                  <a:pt x="24764" y="0"/>
                </a:lnTo>
                <a:lnTo>
                  <a:pt x="34440" y="1958"/>
                </a:lnTo>
                <a:lnTo>
                  <a:pt x="42354" y="7286"/>
                </a:lnTo>
                <a:lnTo>
                  <a:pt x="47696" y="15162"/>
                </a:lnTo>
                <a:lnTo>
                  <a:pt x="49656" y="24765"/>
                </a:lnTo>
                <a:lnTo>
                  <a:pt x="47696" y="34440"/>
                </a:lnTo>
                <a:lnTo>
                  <a:pt x="42354" y="42354"/>
                </a:lnTo>
                <a:lnTo>
                  <a:pt x="34440" y="47696"/>
                </a:lnTo>
                <a:lnTo>
                  <a:pt x="24764" y="49657"/>
                </a:lnTo>
                <a:lnTo>
                  <a:pt x="15162" y="47696"/>
                </a:lnTo>
                <a:lnTo>
                  <a:pt x="7286" y="42354"/>
                </a:lnTo>
                <a:lnTo>
                  <a:pt x="1958" y="34440"/>
                </a:lnTo>
                <a:lnTo>
                  <a:pt x="0" y="24765"/>
                </a:lnTo>
              </a:path>
            </a:pathLst>
          </a:custGeom>
          <a:ln w="9017">
            <a:solidFill>
              <a:srgbClr val="F8766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3" name="object 103"/>
          <p:cNvSpPr/>
          <p:nvPr/>
        </p:nvSpPr>
        <p:spPr>
          <a:xfrm>
            <a:off x="4992496" y="6596367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>
                <a:moveTo>
                  <a:pt x="0" y="0"/>
                </a:moveTo>
                <a:lnTo>
                  <a:pt x="175640" y="0"/>
                </a:lnTo>
              </a:path>
            </a:pathLst>
          </a:custGeom>
          <a:ln w="13589">
            <a:solidFill>
              <a:srgbClr val="00BA3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4" name="object 104"/>
          <p:cNvSpPr/>
          <p:nvPr/>
        </p:nvSpPr>
        <p:spPr>
          <a:xfrm>
            <a:off x="5055489" y="6571601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5">
                <a:moveTo>
                  <a:pt x="24891" y="0"/>
                </a:moveTo>
                <a:lnTo>
                  <a:pt x="15216" y="1958"/>
                </a:lnTo>
                <a:lnTo>
                  <a:pt x="7302" y="7286"/>
                </a:lnTo>
                <a:lnTo>
                  <a:pt x="1960" y="15162"/>
                </a:lnTo>
                <a:lnTo>
                  <a:pt x="0" y="24765"/>
                </a:lnTo>
                <a:lnTo>
                  <a:pt x="1960" y="34440"/>
                </a:lnTo>
                <a:lnTo>
                  <a:pt x="7302" y="42354"/>
                </a:lnTo>
                <a:lnTo>
                  <a:pt x="15216" y="47696"/>
                </a:lnTo>
                <a:lnTo>
                  <a:pt x="24891" y="49657"/>
                </a:lnTo>
                <a:lnTo>
                  <a:pt x="34494" y="47696"/>
                </a:lnTo>
                <a:lnTo>
                  <a:pt x="42370" y="42354"/>
                </a:lnTo>
                <a:lnTo>
                  <a:pt x="47698" y="34440"/>
                </a:lnTo>
                <a:lnTo>
                  <a:pt x="49657" y="24765"/>
                </a:lnTo>
                <a:lnTo>
                  <a:pt x="47698" y="15162"/>
                </a:lnTo>
                <a:lnTo>
                  <a:pt x="42370" y="7286"/>
                </a:lnTo>
                <a:lnTo>
                  <a:pt x="34494" y="1958"/>
                </a:lnTo>
                <a:lnTo>
                  <a:pt x="24891" y="0"/>
                </a:lnTo>
                <a:close/>
              </a:path>
            </a:pathLst>
          </a:custGeom>
          <a:solidFill>
            <a:srgbClr val="00BA3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5" name="object 105"/>
          <p:cNvSpPr/>
          <p:nvPr/>
        </p:nvSpPr>
        <p:spPr>
          <a:xfrm>
            <a:off x="5055489" y="6571601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5">
                <a:moveTo>
                  <a:pt x="0" y="24765"/>
                </a:moveTo>
                <a:lnTo>
                  <a:pt x="1960" y="15162"/>
                </a:lnTo>
                <a:lnTo>
                  <a:pt x="7302" y="7286"/>
                </a:lnTo>
                <a:lnTo>
                  <a:pt x="15216" y="1958"/>
                </a:lnTo>
                <a:lnTo>
                  <a:pt x="24891" y="0"/>
                </a:lnTo>
                <a:lnTo>
                  <a:pt x="34494" y="1958"/>
                </a:lnTo>
                <a:lnTo>
                  <a:pt x="42370" y="7286"/>
                </a:lnTo>
                <a:lnTo>
                  <a:pt x="47698" y="15162"/>
                </a:lnTo>
                <a:lnTo>
                  <a:pt x="49657" y="24765"/>
                </a:lnTo>
                <a:lnTo>
                  <a:pt x="47698" y="34440"/>
                </a:lnTo>
                <a:lnTo>
                  <a:pt x="42370" y="42354"/>
                </a:lnTo>
                <a:lnTo>
                  <a:pt x="34494" y="47696"/>
                </a:lnTo>
                <a:lnTo>
                  <a:pt x="24891" y="49657"/>
                </a:lnTo>
                <a:lnTo>
                  <a:pt x="15216" y="47696"/>
                </a:lnTo>
                <a:lnTo>
                  <a:pt x="7302" y="42354"/>
                </a:lnTo>
                <a:lnTo>
                  <a:pt x="1960" y="34440"/>
                </a:lnTo>
                <a:lnTo>
                  <a:pt x="0" y="24765"/>
                </a:lnTo>
              </a:path>
            </a:pathLst>
          </a:custGeom>
          <a:ln w="9016">
            <a:solidFill>
              <a:srgbClr val="00BA3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6" name="object 106"/>
          <p:cNvSpPr/>
          <p:nvPr/>
        </p:nvSpPr>
        <p:spPr>
          <a:xfrm>
            <a:off x="6195567" y="6596367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>
                <a:moveTo>
                  <a:pt x="0" y="0"/>
                </a:moveTo>
                <a:lnTo>
                  <a:pt x="175514" y="0"/>
                </a:lnTo>
              </a:path>
            </a:pathLst>
          </a:custGeom>
          <a:ln w="13589">
            <a:solidFill>
              <a:srgbClr val="619C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7" name="object 107"/>
          <p:cNvSpPr/>
          <p:nvPr/>
        </p:nvSpPr>
        <p:spPr>
          <a:xfrm>
            <a:off x="6258559" y="6571601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5">
                <a:moveTo>
                  <a:pt x="24764" y="0"/>
                </a:moveTo>
                <a:lnTo>
                  <a:pt x="15162" y="1958"/>
                </a:lnTo>
                <a:lnTo>
                  <a:pt x="7286" y="7286"/>
                </a:lnTo>
                <a:lnTo>
                  <a:pt x="1958" y="15162"/>
                </a:lnTo>
                <a:lnTo>
                  <a:pt x="0" y="24765"/>
                </a:lnTo>
                <a:lnTo>
                  <a:pt x="1958" y="34440"/>
                </a:lnTo>
                <a:lnTo>
                  <a:pt x="7286" y="42354"/>
                </a:lnTo>
                <a:lnTo>
                  <a:pt x="15162" y="47696"/>
                </a:lnTo>
                <a:lnTo>
                  <a:pt x="24764" y="49657"/>
                </a:lnTo>
                <a:lnTo>
                  <a:pt x="34440" y="47696"/>
                </a:lnTo>
                <a:lnTo>
                  <a:pt x="42354" y="42354"/>
                </a:lnTo>
                <a:lnTo>
                  <a:pt x="47696" y="34440"/>
                </a:lnTo>
                <a:lnTo>
                  <a:pt x="49656" y="24765"/>
                </a:lnTo>
                <a:lnTo>
                  <a:pt x="47696" y="15162"/>
                </a:lnTo>
                <a:lnTo>
                  <a:pt x="42354" y="7286"/>
                </a:lnTo>
                <a:lnTo>
                  <a:pt x="34440" y="1958"/>
                </a:lnTo>
                <a:lnTo>
                  <a:pt x="24764" y="0"/>
                </a:lnTo>
                <a:close/>
              </a:path>
            </a:pathLst>
          </a:custGeom>
          <a:solidFill>
            <a:srgbClr val="619C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8" name="object 108"/>
          <p:cNvSpPr/>
          <p:nvPr/>
        </p:nvSpPr>
        <p:spPr>
          <a:xfrm>
            <a:off x="6258559" y="6571601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5">
                <a:moveTo>
                  <a:pt x="0" y="24765"/>
                </a:moveTo>
                <a:lnTo>
                  <a:pt x="1958" y="15162"/>
                </a:lnTo>
                <a:lnTo>
                  <a:pt x="7286" y="7286"/>
                </a:lnTo>
                <a:lnTo>
                  <a:pt x="15162" y="1958"/>
                </a:lnTo>
                <a:lnTo>
                  <a:pt x="24764" y="0"/>
                </a:lnTo>
                <a:lnTo>
                  <a:pt x="34440" y="1958"/>
                </a:lnTo>
                <a:lnTo>
                  <a:pt x="42354" y="7286"/>
                </a:lnTo>
                <a:lnTo>
                  <a:pt x="47696" y="15162"/>
                </a:lnTo>
                <a:lnTo>
                  <a:pt x="49656" y="24765"/>
                </a:lnTo>
                <a:lnTo>
                  <a:pt x="47696" y="34440"/>
                </a:lnTo>
                <a:lnTo>
                  <a:pt x="42354" y="42354"/>
                </a:lnTo>
                <a:lnTo>
                  <a:pt x="34440" y="47696"/>
                </a:lnTo>
                <a:lnTo>
                  <a:pt x="24764" y="49657"/>
                </a:lnTo>
                <a:lnTo>
                  <a:pt x="15162" y="47696"/>
                </a:lnTo>
                <a:lnTo>
                  <a:pt x="7286" y="42354"/>
                </a:lnTo>
                <a:lnTo>
                  <a:pt x="1958" y="34440"/>
                </a:lnTo>
                <a:lnTo>
                  <a:pt x="0" y="24765"/>
                </a:lnTo>
              </a:path>
            </a:pathLst>
          </a:custGeom>
          <a:ln w="9017">
            <a:solidFill>
              <a:srgbClr val="619C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9" name="object 109"/>
          <p:cNvSpPr txBox="1"/>
          <p:nvPr/>
        </p:nvSpPr>
        <p:spPr>
          <a:xfrm>
            <a:off x="4113784" y="6502260"/>
            <a:ext cx="7937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Arial"/>
                <a:cs typeface="Arial"/>
              </a:rPr>
              <a:t>Total</a:t>
            </a:r>
            <a:r>
              <a:rPr sz="1000" spc="-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Enrolled</a:t>
            </a:r>
          </a:p>
        </p:txBody>
      </p:sp>
      <p:sp>
        <p:nvSpPr>
          <p:cNvPr id="113" name="object 1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pc="-165" dirty="0"/>
              <a:t>Riverside </a:t>
            </a:r>
            <a:r>
              <a:rPr spc="-150" dirty="0"/>
              <a:t>County </a:t>
            </a:r>
            <a:r>
              <a:rPr spc="-145" dirty="0"/>
              <a:t>Office </a:t>
            </a:r>
            <a:r>
              <a:rPr spc="-130" dirty="0"/>
              <a:t>of </a:t>
            </a:r>
            <a:r>
              <a:rPr spc="-150" dirty="0"/>
              <a:t>Education</a:t>
            </a:r>
          </a:p>
        </p:txBody>
      </p:sp>
      <p:sp>
        <p:nvSpPr>
          <p:cNvPr id="114" name="object 1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pc="-95" dirty="0"/>
              <a:t>01/06/2021</a:t>
            </a:r>
          </a:p>
        </p:txBody>
      </p:sp>
      <p:sp>
        <p:nvSpPr>
          <p:cNvPr id="115" name="object 1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spc="-170" dirty="0"/>
              <a:t>16</a:t>
            </a:fld>
            <a:endParaRPr spc="-170" dirty="0"/>
          </a:p>
        </p:txBody>
      </p:sp>
      <p:sp>
        <p:nvSpPr>
          <p:cNvPr id="110" name="object 110"/>
          <p:cNvSpPr txBox="1"/>
          <p:nvPr/>
        </p:nvSpPr>
        <p:spPr>
          <a:xfrm>
            <a:off x="5253228" y="6502260"/>
            <a:ext cx="8572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Arial"/>
                <a:cs typeface="Arial"/>
              </a:rPr>
              <a:t>Total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2−Year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6456298" y="6502260"/>
            <a:ext cx="8572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Arial"/>
                <a:cs typeface="Arial"/>
              </a:rPr>
              <a:t>Total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4−Year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901700" y="413314"/>
            <a:ext cx="8254365" cy="1303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902835" algn="l"/>
              </a:tabLst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000" u="sng" spc="-16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Riverside </a:t>
            </a:r>
            <a:r>
              <a:rPr sz="1000" u="sng" spc="-15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County </a:t>
            </a:r>
            <a:r>
              <a:rPr sz="1000" u="sng" spc="-16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StudentTracker Aggregate </a:t>
            </a:r>
            <a:r>
              <a:rPr sz="1000" u="sng" spc="-15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Report </a:t>
            </a:r>
            <a:r>
              <a:rPr sz="1000" u="sng" spc="-10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(Fall</a:t>
            </a:r>
            <a:r>
              <a:rPr sz="1000" u="sng" spc="-6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1000" u="sng" spc="-14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2020)</a:t>
            </a:r>
            <a:endParaRPr sz="1000" dirty="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3615690" marR="751840" indent="-2280920">
              <a:lnSpc>
                <a:spcPts val="1560"/>
              </a:lnSpc>
            </a:pPr>
            <a:r>
              <a:rPr sz="1400" spc="-10" dirty="0">
                <a:latin typeface="Arial"/>
                <a:cs typeface="Arial"/>
              </a:rPr>
              <a:t>Percent </a:t>
            </a:r>
            <a:r>
              <a:rPr sz="1400" dirty="0">
                <a:latin typeface="Arial"/>
                <a:cs typeface="Arial"/>
              </a:rPr>
              <a:t>of Students Enrolled in College the </a:t>
            </a:r>
            <a:r>
              <a:rPr sz="1400" spc="-20" dirty="0">
                <a:latin typeface="Arial"/>
                <a:cs typeface="Arial"/>
              </a:rPr>
              <a:t>Fall </a:t>
            </a:r>
            <a:r>
              <a:rPr sz="1400" dirty="0">
                <a:latin typeface="Arial"/>
                <a:cs typeface="Arial"/>
              </a:rPr>
              <a:t>Immediately After High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School  </a:t>
            </a:r>
            <a:r>
              <a:rPr sz="1400" spc="-15" dirty="0">
                <a:latin typeface="Arial"/>
                <a:cs typeface="Arial"/>
              </a:rPr>
              <a:t>by </a:t>
            </a:r>
            <a:r>
              <a:rPr sz="1400" dirty="0">
                <a:latin typeface="Arial"/>
                <a:cs typeface="Arial"/>
              </a:rPr>
              <a:t>Institutional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Level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269240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solidFill>
                  <a:srgbClr val="4D4D4D"/>
                </a:solidFill>
                <a:latin typeface="Arial"/>
                <a:cs typeface="Arial"/>
              </a:rPr>
              <a:t>100%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3407" y="3200768"/>
            <a:ext cx="6405880" cy="554990"/>
          </a:xfrm>
          <a:custGeom>
            <a:avLst/>
            <a:gdLst/>
            <a:ahLst/>
            <a:cxnLst/>
            <a:rect l="l" t="t" r="r" b="b"/>
            <a:pathLst>
              <a:path w="6405880" h="554989">
                <a:moveTo>
                  <a:pt x="0" y="214249"/>
                </a:moveTo>
                <a:lnTo>
                  <a:pt x="915035" y="189357"/>
                </a:lnTo>
                <a:lnTo>
                  <a:pt x="1830070" y="151765"/>
                </a:lnTo>
                <a:lnTo>
                  <a:pt x="2745232" y="71120"/>
                </a:lnTo>
                <a:lnTo>
                  <a:pt x="3660267" y="0"/>
                </a:lnTo>
                <a:lnTo>
                  <a:pt x="4575429" y="13970"/>
                </a:lnTo>
                <a:lnTo>
                  <a:pt x="5490464" y="47625"/>
                </a:lnTo>
                <a:lnTo>
                  <a:pt x="6405626" y="554990"/>
                </a:lnTo>
              </a:path>
            </a:pathLst>
          </a:custGeom>
          <a:ln w="135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902586" y="3176892"/>
            <a:ext cx="4216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61.2%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17748" y="3152000"/>
            <a:ext cx="4216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61.7%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32784" y="3114281"/>
            <a:ext cx="4216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62.6%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47946" y="3033763"/>
            <a:ext cx="4216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64.4%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562980" y="2962643"/>
            <a:ext cx="4216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65.9%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478142" y="2976486"/>
            <a:ext cx="4216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65.6%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393178" y="3010141"/>
            <a:ext cx="4216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64.9%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308340" y="3517633"/>
            <a:ext cx="4216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53.7%</a:t>
            </a:r>
          </a:p>
        </p:txBody>
      </p:sp>
      <p:sp>
        <p:nvSpPr>
          <p:cNvPr id="11" name="object 11"/>
          <p:cNvSpPr/>
          <p:nvPr/>
        </p:nvSpPr>
        <p:spPr>
          <a:xfrm>
            <a:off x="2088514" y="3390125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24892" y="0"/>
                </a:moveTo>
                <a:lnTo>
                  <a:pt x="15216" y="1960"/>
                </a:lnTo>
                <a:lnTo>
                  <a:pt x="7302" y="7302"/>
                </a:lnTo>
                <a:lnTo>
                  <a:pt x="1960" y="15216"/>
                </a:lnTo>
                <a:lnTo>
                  <a:pt x="0" y="24892"/>
                </a:lnTo>
                <a:lnTo>
                  <a:pt x="1960" y="34494"/>
                </a:lnTo>
                <a:lnTo>
                  <a:pt x="7302" y="42370"/>
                </a:lnTo>
                <a:lnTo>
                  <a:pt x="15216" y="47698"/>
                </a:lnTo>
                <a:lnTo>
                  <a:pt x="24892" y="49657"/>
                </a:lnTo>
                <a:lnTo>
                  <a:pt x="34494" y="47698"/>
                </a:lnTo>
                <a:lnTo>
                  <a:pt x="42370" y="42370"/>
                </a:lnTo>
                <a:lnTo>
                  <a:pt x="47698" y="34494"/>
                </a:lnTo>
                <a:lnTo>
                  <a:pt x="49657" y="24892"/>
                </a:lnTo>
                <a:lnTo>
                  <a:pt x="47698" y="15216"/>
                </a:lnTo>
                <a:lnTo>
                  <a:pt x="42370" y="7302"/>
                </a:lnTo>
                <a:lnTo>
                  <a:pt x="34494" y="1960"/>
                </a:lnTo>
                <a:lnTo>
                  <a:pt x="248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2088514" y="3390125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0" y="24892"/>
                </a:moveTo>
                <a:lnTo>
                  <a:pt x="1960" y="15216"/>
                </a:lnTo>
                <a:lnTo>
                  <a:pt x="7302" y="7302"/>
                </a:lnTo>
                <a:lnTo>
                  <a:pt x="15216" y="1960"/>
                </a:lnTo>
                <a:lnTo>
                  <a:pt x="24892" y="0"/>
                </a:lnTo>
                <a:lnTo>
                  <a:pt x="34494" y="1960"/>
                </a:lnTo>
                <a:lnTo>
                  <a:pt x="42370" y="7302"/>
                </a:lnTo>
                <a:lnTo>
                  <a:pt x="47698" y="15216"/>
                </a:lnTo>
                <a:lnTo>
                  <a:pt x="49657" y="24892"/>
                </a:lnTo>
                <a:lnTo>
                  <a:pt x="47698" y="34494"/>
                </a:lnTo>
                <a:lnTo>
                  <a:pt x="42370" y="42370"/>
                </a:lnTo>
                <a:lnTo>
                  <a:pt x="34494" y="47698"/>
                </a:lnTo>
                <a:lnTo>
                  <a:pt x="24892" y="49657"/>
                </a:lnTo>
                <a:lnTo>
                  <a:pt x="15216" y="47698"/>
                </a:lnTo>
                <a:lnTo>
                  <a:pt x="7302" y="42370"/>
                </a:lnTo>
                <a:lnTo>
                  <a:pt x="1960" y="34494"/>
                </a:lnTo>
                <a:lnTo>
                  <a:pt x="0" y="24892"/>
                </a:lnTo>
              </a:path>
            </a:pathLst>
          </a:custGeom>
          <a:ln w="90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3003676" y="3365360"/>
            <a:ext cx="49530" cy="50165"/>
          </a:xfrm>
          <a:custGeom>
            <a:avLst/>
            <a:gdLst/>
            <a:ahLst/>
            <a:cxnLst/>
            <a:rect l="l" t="t" r="r" b="b"/>
            <a:pathLst>
              <a:path w="49530" h="50164">
                <a:moveTo>
                  <a:pt x="24765" y="0"/>
                </a:moveTo>
                <a:lnTo>
                  <a:pt x="15109" y="1958"/>
                </a:lnTo>
                <a:lnTo>
                  <a:pt x="7239" y="7286"/>
                </a:lnTo>
                <a:lnTo>
                  <a:pt x="1940" y="15162"/>
                </a:lnTo>
                <a:lnTo>
                  <a:pt x="0" y="24764"/>
                </a:lnTo>
                <a:lnTo>
                  <a:pt x="1940" y="34440"/>
                </a:lnTo>
                <a:lnTo>
                  <a:pt x="7239" y="42354"/>
                </a:lnTo>
                <a:lnTo>
                  <a:pt x="15109" y="47696"/>
                </a:lnTo>
                <a:lnTo>
                  <a:pt x="24765" y="49656"/>
                </a:lnTo>
                <a:lnTo>
                  <a:pt x="34420" y="47696"/>
                </a:lnTo>
                <a:lnTo>
                  <a:pt x="42290" y="42354"/>
                </a:lnTo>
                <a:lnTo>
                  <a:pt x="47589" y="34440"/>
                </a:lnTo>
                <a:lnTo>
                  <a:pt x="49530" y="24764"/>
                </a:lnTo>
                <a:lnTo>
                  <a:pt x="47589" y="15162"/>
                </a:lnTo>
                <a:lnTo>
                  <a:pt x="42291" y="7286"/>
                </a:lnTo>
                <a:lnTo>
                  <a:pt x="34420" y="1958"/>
                </a:lnTo>
                <a:lnTo>
                  <a:pt x="247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3003676" y="3365360"/>
            <a:ext cx="49530" cy="50165"/>
          </a:xfrm>
          <a:custGeom>
            <a:avLst/>
            <a:gdLst/>
            <a:ahLst/>
            <a:cxnLst/>
            <a:rect l="l" t="t" r="r" b="b"/>
            <a:pathLst>
              <a:path w="49530" h="50164">
                <a:moveTo>
                  <a:pt x="0" y="24764"/>
                </a:moveTo>
                <a:lnTo>
                  <a:pt x="1940" y="15162"/>
                </a:lnTo>
                <a:lnTo>
                  <a:pt x="7239" y="7286"/>
                </a:lnTo>
                <a:lnTo>
                  <a:pt x="15109" y="1958"/>
                </a:lnTo>
                <a:lnTo>
                  <a:pt x="24765" y="0"/>
                </a:lnTo>
                <a:lnTo>
                  <a:pt x="34420" y="1958"/>
                </a:lnTo>
                <a:lnTo>
                  <a:pt x="42291" y="7286"/>
                </a:lnTo>
                <a:lnTo>
                  <a:pt x="47589" y="15162"/>
                </a:lnTo>
                <a:lnTo>
                  <a:pt x="49530" y="24764"/>
                </a:lnTo>
                <a:lnTo>
                  <a:pt x="47589" y="34440"/>
                </a:lnTo>
                <a:lnTo>
                  <a:pt x="42290" y="42354"/>
                </a:lnTo>
                <a:lnTo>
                  <a:pt x="34420" y="47696"/>
                </a:lnTo>
                <a:lnTo>
                  <a:pt x="24765" y="49656"/>
                </a:lnTo>
                <a:lnTo>
                  <a:pt x="15109" y="47696"/>
                </a:lnTo>
                <a:lnTo>
                  <a:pt x="7239" y="42354"/>
                </a:lnTo>
                <a:lnTo>
                  <a:pt x="1940" y="34440"/>
                </a:lnTo>
                <a:lnTo>
                  <a:pt x="0" y="24764"/>
                </a:lnTo>
              </a:path>
            </a:pathLst>
          </a:custGeom>
          <a:ln w="90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3918711" y="3327641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24764" y="0"/>
                </a:moveTo>
                <a:lnTo>
                  <a:pt x="15162" y="1960"/>
                </a:lnTo>
                <a:lnTo>
                  <a:pt x="7286" y="7302"/>
                </a:lnTo>
                <a:lnTo>
                  <a:pt x="1958" y="15216"/>
                </a:lnTo>
                <a:lnTo>
                  <a:pt x="0" y="24892"/>
                </a:lnTo>
                <a:lnTo>
                  <a:pt x="1958" y="34494"/>
                </a:lnTo>
                <a:lnTo>
                  <a:pt x="7286" y="42370"/>
                </a:lnTo>
                <a:lnTo>
                  <a:pt x="15162" y="47698"/>
                </a:lnTo>
                <a:lnTo>
                  <a:pt x="24764" y="49657"/>
                </a:lnTo>
                <a:lnTo>
                  <a:pt x="34440" y="47698"/>
                </a:lnTo>
                <a:lnTo>
                  <a:pt x="42354" y="42370"/>
                </a:lnTo>
                <a:lnTo>
                  <a:pt x="47696" y="34494"/>
                </a:lnTo>
                <a:lnTo>
                  <a:pt x="49656" y="24892"/>
                </a:lnTo>
                <a:lnTo>
                  <a:pt x="47696" y="15216"/>
                </a:lnTo>
                <a:lnTo>
                  <a:pt x="42354" y="7302"/>
                </a:lnTo>
                <a:lnTo>
                  <a:pt x="34440" y="1960"/>
                </a:lnTo>
                <a:lnTo>
                  <a:pt x="24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3918711" y="3327641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0" y="24892"/>
                </a:moveTo>
                <a:lnTo>
                  <a:pt x="1958" y="15216"/>
                </a:lnTo>
                <a:lnTo>
                  <a:pt x="7286" y="7302"/>
                </a:lnTo>
                <a:lnTo>
                  <a:pt x="15162" y="1960"/>
                </a:lnTo>
                <a:lnTo>
                  <a:pt x="24764" y="0"/>
                </a:lnTo>
                <a:lnTo>
                  <a:pt x="34440" y="1960"/>
                </a:lnTo>
                <a:lnTo>
                  <a:pt x="42354" y="7302"/>
                </a:lnTo>
                <a:lnTo>
                  <a:pt x="47696" y="15216"/>
                </a:lnTo>
                <a:lnTo>
                  <a:pt x="49656" y="24892"/>
                </a:lnTo>
                <a:lnTo>
                  <a:pt x="47696" y="34494"/>
                </a:lnTo>
                <a:lnTo>
                  <a:pt x="42354" y="42370"/>
                </a:lnTo>
                <a:lnTo>
                  <a:pt x="34440" y="47698"/>
                </a:lnTo>
                <a:lnTo>
                  <a:pt x="24764" y="49657"/>
                </a:lnTo>
                <a:lnTo>
                  <a:pt x="15162" y="47698"/>
                </a:lnTo>
                <a:lnTo>
                  <a:pt x="7286" y="42370"/>
                </a:lnTo>
                <a:lnTo>
                  <a:pt x="1958" y="34494"/>
                </a:lnTo>
                <a:lnTo>
                  <a:pt x="0" y="24892"/>
                </a:lnTo>
              </a:path>
            </a:pathLst>
          </a:custGeom>
          <a:ln w="90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4833873" y="3247123"/>
            <a:ext cx="49530" cy="50165"/>
          </a:xfrm>
          <a:custGeom>
            <a:avLst/>
            <a:gdLst/>
            <a:ahLst/>
            <a:cxnLst/>
            <a:rect l="l" t="t" r="r" b="b"/>
            <a:pathLst>
              <a:path w="49529" h="50164">
                <a:moveTo>
                  <a:pt x="24764" y="0"/>
                </a:moveTo>
                <a:lnTo>
                  <a:pt x="15109" y="1958"/>
                </a:lnTo>
                <a:lnTo>
                  <a:pt x="7238" y="7286"/>
                </a:lnTo>
                <a:lnTo>
                  <a:pt x="1940" y="15162"/>
                </a:lnTo>
                <a:lnTo>
                  <a:pt x="0" y="24765"/>
                </a:lnTo>
                <a:lnTo>
                  <a:pt x="1940" y="34440"/>
                </a:lnTo>
                <a:lnTo>
                  <a:pt x="7238" y="42354"/>
                </a:lnTo>
                <a:lnTo>
                  <a:pt x="15109" y="47696"/>
                </a:lnTo>
                <a:lnTo>
                  <a:pt x="24764" y="49657"/>
                </a:lnTo>
                <a:lnTo>
                  <a:pt x="34367" y="47696"/>
                </a:lnTo>
                <a:lnTo>
                  <a:pt x="42243" y="42354"/>
                </a:lnTo>
                <a:lnTo>
                  <a:pt x="47571" y="34440"/>
                </a:lnTo>
                <a:lnTo>
                  <a:pt x="49529" y="24765"/>
                </a:lnTo>
                <a:lnTo>
                  <a:pt x="47571" y="15162"/>
                </a:lnTo>
                <a:lnTo>
                  <a:pt x="42243" y="7286"/>
                </a:lnTo>
                <a:lnTo>
                  <a:pt x="34367" y="1958"/>
                </a:lnTo>
                <a:lnTo>
                  <a:pt x="24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4833873" y="3247123"/>
            <a:ext cx="49530" cy="50165"/>
          </a:xfrm>
          <a:custGeom>
            <a:avLst/>
            <a:gdLst/>
            <a:ahLst/>
            <a:cxnLst/>
            <a:rect l="l" t="t" r="r" b="b"/>
            <a:pathLst>
              <a:path w="49529" h="50164">
                <a:moveTo>
                  <a:pt x="0" y="24765"/>
                </a:moveTo>
                <a:lnTo>
                  <a:pt x="1940" y="15162"/>
                </a:lnTo>
                <a:lnTo>
                  <a:pt x="7238" y="7286"/>
                </a:lnTo>
                <a:lnTo>
                  <a:pt x="15109" y="1958"/>
                </a:lnTo>
                <a:lnTo>
                  <a:pt x="24764" y="0"/>
                </a:lnTo>
                <a:lnTo>
                  <a:pt x="34367" y="1958"/>
                </a:lnTo>
                <a:lnTo>
                  <a:pt x="42243" y="7286"/>
                </a:lnTo>
                <a:lnTo>
                  <a:pt x="47571" y="15162"/>
                </a:lnTo>
                <a:lnTo>
                  <a:pt x="49529" y="24765"/>
                </a:lnTo>
                <a:lnTo>
                  <a:pt x="47571" y="34440"/>
                </a:lnTo>
                <a:lnTo>
                  <a:pt x="42243" y="42354"/>
                </a:lnTo>
                <a:lnTo>
                  <a:pt x="34367" y="47696"/>
                </a:lnTo>
                <a:lnTo>
                  <a:pt x="24764" y="49657"/>
                </a:lnTo>
                <a:lnTo>
                  <a:pt x="15109" y="47696"/>
                </a:lnTo>
                <a:lnTo>
                  <a:pt x="7238" y="42354"/>
                </a:lnTo>
                <a:lnTo>
                  <a:pt x="1940" y="34440"/>
                </a:lnTo>
                <a:lnTo>
                  <a:pt x="0" y="24765"/>
                </a:lnTo>
              </a:path>
            </a:pathLst>
          </a:custGeom>
          <a:ln w="90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5748909" y="3175876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24764" y="0"/>
                </a:moveTo>
                <a:lnTo>
                  <a:pt x="15162" y="1960"/>
                </a:lnTo>
                <a:lnTo>
                  <a:pt x="7286" y="7302"/>
                </a:lnTo>
                <a:lnTo>
                  <a:pt x="1958" y="15216"/>
                </a:lnTo>
                <a:lnTo>
                  <a:pt x="0" y="24892"/>
                </a:lnTo>
                <a:lnTo>
                  <a:pt x="1958" y="34494"/>
                </a:lnTo>
                <a:lnTo>
                  <a:pt x="7286" y="42370"/>
                </a:lnTo>
                <a:lnTo>
                  <a:pt x="15162" y="47698"/>
                </a:lnTo>
                <a:lnTo>
                  <a:pt x="24764" y="49657"/>
                </a:lnTo>
                <a:lnTo>
                  <a:pt x="34440" y="47698"/>
                </a:lnTo>
                <a:lnTo>
                  <a:pt x="42354" y="42370"/>
                </a:lnTo>
                <a:lnTo>
                  <a:pt x="47696" y="34494"/>
                </a:lnTo>
                <a:lnTo>
                  <a:pt x="49656" y="24892"/>
                </a:lnTo>
                <a:lnTo>
                  <a:pt x="47696" y="15216"/>
                </a:lnTo>
                <a:lnTo>
                  <a:pt x="42354" y="7302"/>
                </a:lnTo>
                <a:lnTo>
                  <a:pt x="34440" y="1960"/>
                </a:lnTo>
                <a:lnTo>
                  <a:pt x="24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5748909" y="3175876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0" y="24892"/>
                </a:moveTo>
                <a:lnTo>
                  <a:pt x="1958" y="15216"/>
                </a:lnTo>
                <a:lnTo>
                  <a:pt x="7286" y="7302"/>
                </a:lnTo>
                <a:lnTo>
                  <a:pt x="15162" y="1960"/>
                </a:lnTo>
                <a:lnTo>
                  <a:pt x="24764" y="0"/>
                </a:lnTo>
                <a:lnTo>
                  <a:pt x="34440" y="1960"/>
                </a:lnTo>
                <a:lnTo>
                  <a:pt x="42354" y="7302"/>
                </a:lnTo>
                <a:lnTo>
                  <a:pt x="47696" y="15216"/>
                </a:lnTo>
                <a:lnTo>
                  <a:pt x="49656" y="24892"/>
                </a:lnTo>
                <a:lnTo>
                  <a:pt x="47696" y="34494"/>
                </a:lnTo>
                <a:lnTo>
                  <a:pt x="42354" y="42370"/>
                </a:lnTo>
                <a:lnTo>
                  <a:pt x="34440" y="47698"/>
                </a:lnTo>
                <a:lnTo>
                  <a:pt x="24764" y="49657"/>
                </a:lnTo>
                <a:lnTo>
                  <a:pt x="15162" y="47698"/>
                </a:lnTo>
                <a:lnTo>
                  <a:pt x="7286" y="42370"/>
                </a:lnTo>
                <a:lnTo>
                  <a:pt x="1958" y="34494"/>
                </a:lnTo>
                <a:lnTo>
                  <a:pt x="0" y="24892"/>
                </a:lnTo>
              </a:path>
            </a:pathLst>
          </a:custGeom>
          <a:ln w="90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6663943" y="3189846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891" y="0"/>
                </a:moveTo>
                <a:lnTo>
                  <a:pt x="15216" y="1960"/>
                </a:lnTo>
                <a:lnTo>
                  <a:pt x="7302" y="7302"/>
                </a:lnTo>
                <a:lnTo>
                  <a:pt x="1960" y="15216"/>
                </a:lnTo>
                <a:lnTo>
                  <a:pt x="0" y="24892"/>
                </a:lnTo>
                <a:lnTo>
                  <a:pt x="1960" y="34494"/>
                </a:lnTo>
                <a:lnTo>
                  <a:pt x="7302" y="42370"/>
                </a:lnTo>
                <a:lnTo>
                  <a:pt x="15216" y="47698"/>
                </a:lnTo>
                <a:lnTo>
                  <a:pt x="24891" y="49657"/>
                </a:lnTo>
                <a:lnTo>
                  <a:pt x="34494" y="47698"/>
                </a:lnTo>
                <a:lnTo>
                  <a:pt x="42370" y="42370"/>
                </a:lnTo>
                <a:lnTo>
                  <a:pt x="47698" y="34494"/>
                </a:lnTo>
                <a:lnTo>
                  <a:pt x="49656" y="24892"/>
                </a:lnTo>
                <a:lnTo>
                  <a:pt x="47698" y="15216"/>
                </a:lnTo>
                <a:lnTo>
                  <a:pt x="42370" y="7302"/>
                </a:lnTo>
                <a:lnTo>
                  <a:pt x="34494" y="1960"/>
                </a:lnTo>
                <a:lnTo>
                  <a:pt x="248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6663943" y="3189846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0" y="24892"/>
                </a:moveTo>
                <a:lnTo>
                  <a:pt x="1960" y="15216"/>
                </a:lnTo>
                <a:lnTo>
                  <a:pt x="7302" y="7302"/>
                </a:lnTo>
                <a:lnTo>
                  <a:pt x="15216" y="1960"/>
                </a:lnTo>
                <a:lnTo>
                  <a:pt x="24891" y="0"/>
                </a:lnTo>
                <a:lnTo>
                  <a:pt x="34494" y="1960"/>
                </a:lnTo>
                <a:lnTo>
                  <a:pt x="42370" y="7302"/>
                </a:lnTo>
                <a:lnTo>
                  <a:pt x="47698" y="15216"/>
                </a:lnTo>
                <a:lnTo>
                  <a:pt x="49656" y="24892"/>
                </a:lnTo>
                <a:lnTo>
                  <a:pt x="47698" y="34494"/>
                </a:lnTo>
                <a:lnTo>
                  <a:pt x="42370" y="42370"/>
                </a:lnTo>
                <a:lnTo>
                  <a:pt x="34494" y="47698"/>
                </a:lnTo>
                <a:lnTo>
                  <a:pt x="24891" y="49657"/>
                </a:lnTo>
                <a:lnTo>
                  <a:pt x="15216" y="47698"/>
                </a:lnTo>
                <a:lnTo>
                  <a:pt x="7302" y="42370"/>
                </a:lnTo>
                <a:lnTo>
                  <a:pt x="1960" y="34494"/>
                </a:lnTo>
                <a:lnTo>
                  <a:pt x="0" y="24892"/>
                </a:lnTo>
              </a:path>
            </a:pathLst>
          </a:custGeom>
          <a:ln w="90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579106" y="3223501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765" y="0"/>
                </a:moveTo>
                <a:lnTo>
                  <a:pt x="15162" y="1960"/>
                </a:lnTo>
                <a:lnTo>
                  <a:pt x="7286" y="7302"/>
                </a:lnTo>
                <a:lnTo>
                  <a:pt x="1958" y="15216"/>
                </a:lnTo>
                <a:lnTo>
                  <a:pt x="0" y="24892"/>
                </a:lnTo>
                <a:lnTo>
                  <a:pt x="1958" y="34494"/>
                </a:lnTo>
                <a:lnTo>
                  <a:pt x="7286" y="42370"/>
                </a:lnTo>
                <a:lnTo>
                  <a:pt x="15162" y="47698"/>
                </a:lnTo>
                <a:lnTo>
                  <a:pt x="24765" y="49657"/>
                </a:lnTo>
                <a:lnTo>
                  <a:pt x="34440" y="47698"/>
                </a:lnTo>
                <a:lnTo>
                  <a:pt x="42354" y="42370"/>
                </a:lnTo>
                <a:lnTo>
                  <a:pt x="47696" y="34494"/>
                </a:lnTo>
                <a:lnTo>
                  <a:pt x="49657" y="24892"/>
                </a:lnTo>
                <a:lnTo>
                  <a:pt x="47696" y="15216"/>
                </a:lnTo>
                <a:lnTo>
                  <a:pt x="42354" y="7302"/>
                </a:lnTo>
                <a:lnTo>
                  <a:pt x="34440" y="1960"/>
                </a:lnTo>
                <a:lnTo>
                  <a:pt x="247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579106" y="3223501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0" y="24892"/>
                </a:moveTo>
                <a:lnTo>
                  <a:pt x="1958" y="15216"/>
                </a:lnTo>
                <a:lnTo>
                  <a:pt x="7286" y="7302"/>
                </a:lnTo>
                <a:lnTo>
                  <a:pt x="15162" y="1960"/>
                </a:lnTo>
                <a:lnTo>
                  <a:pt x="24765" y="0"/>
                </a:lnTo>
                <a:lnTo>
                  <a:pt x="34440" y="1960"/>
                </a:lnTo>
                <a:lnTo>
                  <a:pt x="42354" y="7302"/>
                </a:lnTo>
                <a:lnTo>
                  <a:pt x="47696" y="15216"/>
                </a:lnTo>
                <a:lnTo>
                  <a:pt x="49657" y="24892"/>
                </a:lnTo>
                <a:lnTo>
                  <a:pt x="47696" y="34494"/>
                </a:lnTo>
                <a:lnTo>
                  <a:pt x="42354" y="42370"/>
                </a:lnTo>
                <a:lnTo>
                  <a:pt x="34440" y="47698"/>
                </a:lnTo>
                <a:lnTo>
                  <a:pt x="24765" y="49657"/>
                </a:lnTo>
                <a:lnTo>
                  <a:pt x="15162" y="47698"/>
                </a:lnTo>
                <a:lnTo>
                  <a:pt x="7286" y="42370"/>
                </a:lnTo>
                <a:lnTo>
                  <a:pt x="1958" y="34494"/>
                </a:lnTo>
                <a:lnTo>
                  <a:pt x="0" y="24892"/>
                </a:lnTo>
              </a:path>
            </a:pathLst>
          </a:custGeom>
          <a:ln w="90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8494141" y="3730993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891" y="0"/>
                </a:moveTo>
                <a:lnTo>
                  <a:pt x="15216" y="1958"/>
                </a:lnTo>
                <a:lnTo>
                  <a:pt x="7302" y="7286"/>
                </a:lnTo>
                <a:lnTo>
                  <a:pt x="1960" y="15162"/>
                </a:lnTo>
                <a:lnTo>
                  <a:pt x="0" y="24764"/>
                </a:lnTo>
                <a:lnTo>
                  <a:pt x="1960" y="34440"/>
                </a:lnTo>
                <a:lnTo>
                  <a:pt x="7302" y="42354"/>
                </a:lnTo>
                <a:lnTo>
                  <a:pt x="15216" y="47696"/>
                </a:lnTo>
                <a:lnTo>
                  <a:pt x="24891" y="49656"/>
                </a:lnTo>
                <a:lnTo>
                  <a:pt x="34494" y="47696"/>
                </a:lnTo>
                <a:lnTo>
                  <a:pt x="42370" y="42354"/>
                </a:lnTo>
                <a:lnTo>
                  <a:pt x="47698" y="34440"/>
                </a:lnTo>
                <a:lnTo>
                  <a:pt x="49656" y="24764"/>
                </a:lnTo>
                <a:lnTo>
                  <a:pt x="47698" y="15162"/>
                </a:lnTo>
                <a:lnTo>
                  <a:pt x="42370" y="7286"/>
                </a:lnTo>
                <a:lnTo>
                  <a:pt x="34494" y="1958"/>
                </a:lnTo>
                <a:lnTo>
                  <a:pt x="248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8494141" y="3730993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0" y="24764"/>
                </a:moveTo>
                <a:lnTo>
                  <a:pt x="1960" y="15162"/>
                </a:lnTo>
                <a:lnTo>
                  <a:pt x="7302" y="7286"/>
                </a:lnTo>
                <a:lnTo>
                  <a:pt x="15216" y="1958"/>
                </a:lnTo>
                <a:lnTo>
                  <a:pt x="24891" y="0"/>
                </a:lnTo>
                <a:lnTo>
                  <a:pt x="34494" y="1958"/>
                </a:lnTo>
                <a:lnTo>
                  <a:pt x="42370" y="7286"/>
                </a:lnTo>
                <a:lnTo>
                  <a:pt x="47698" y="15162"/>
                </a:lnTo>
                <a:lnTo>
                  <a:pt x="49656" y="24764"/>
                </a:lnTo>
                <a:lnTo>
                  <a:pt x="47698" y="34440"/>
                </a:lnTo>
                <a:lnTo>
                  <a:pt x="42370" y="42354"/>
                </a:lnTo>
                <a:lnTo>
                  <a:pt x="34494" y="47696"/>
                </a:lnTo>
                <a:lnTo>
                  <a:pt x="24891" y="49656"/>
                </a:lnTo>
                <a:lnTo>
                  <a:pt x="15216" y="47696"/>
                </a:lnTo>
                <a:lnTo>
                  <a:pt x="7302" y="42354"/>
                </a:lnTo>
                <a:lnTo>
                  <a:pt x="1960" y="34440"/>
                </a:lnTo>
                <a:lnTo>
                  <a:pt x="0" y="24764"/>
                </a:lnTo>
              </a:path>
            </a:pathLst>
          </a:custGeom>
          <a:ln w="90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1564258" y="1430515"/>
            <a:ext cx="7503795" cy="4983480"/>
          </a:xfrm>
          <a:custGeom>
            <a:avLst/>
            <a:gdLst/>
            <a:ahLst/>
            <a:cxnLst/>
            <a:rect l="l" t="t" r="r" b="b"/>
            <a:pathLst>
              <a:path w="7503795" h="4983480">
                <a:moveTo>
                  <a:pt x="0" y="4983226"/>
                </a:moveTo>
                <a:lnTo>
                  <a:pt x="7503795" y="4983226"/>
                </a:lnTo>
                <a:lnTo>
                  <a:pt x="7503795" y="0"/>
                </a:lnTo>
                <a:lnTo>
                  <a:pt x="0" y="0"/>
                </a:lnTo>
                <a:lnTo>
                  <a:pt x="0" y="4983226"/>
                </a:lnTo>
                <a:close/>
              </a:path>
            </a:pathLst>
          </a:custGeom>
          <a:ln w="14731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 txBox="1"/>
          <p:nvPr/>
        </p:nvSpPr>
        <p:spPr>
          <a:xfrm>
            <a:off x="1299717" y="6093066"/>
            <a:ext cx="2095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D4D4D"/>
                </a:solidFill>
                <a:latin typeface="Arial"/>
                <a:cs typeface="Arial"/>
              </a:rPr>
              <a:t>0%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29105" y="4960607"/>
            <a:ext cx="2800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D4D4D"/>
                </a:solidFill>
                <a:latin typeface="Arial"/>
                <a:cs typeface="Arial"/>
              </a:rPr>
              <a:t>25%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29105" y="3828021"/>
            <a:ext cx="2800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D4D4D"/>
                </a:solidFill>
                <a:latin typeface="Arial"/>
                <a:cs typeface="Arial"/>
              </a:rPr>
              <a:t>50%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29105" y="2695435"/>
            <a:ext cx="2800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D4D4D"/>
                </a:solidFill>
                <a:latin typeface="Arial"/>
                <a:cs typeface="Arial"/>
              </a:rPr>
              <a:t>75%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526286" y="618717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972" y="0"/>
                </a:lnTo>
              </a:path>
            </a:pathLst>
          </a:custGeom>
          <a:ln w="14731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1526286" y="50547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972" y="0"/>
                </a:lnTo>
              </a:path>
            </a:pathLst>
          </a:custGeom>
          <a:ln w="14731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1526286" y="392212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972" y="0"/>
                </a:lnTo>
              </a:path>
            </a:pathLst>
          </a:custGeom>
          <a:ln w="14731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1526286" y="278954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972" y="0"/>
                </a:lnTo>
              </a:path>
            </a:pathLst>
          </a:custGeom>
          <a:ln w="14731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1526286" y="165695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972" y="0"/>
                </a:lnTo>
              </a:path>
            </a:pathLst>
          </a:custGeom>
          <a:ln w="14731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2113407" y="641374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2"/>
                </a:moveTo>
                <a:lnTo>
                  <a:pt x="0" y="0"/>
                </a:lnTo>
              </a:path>
            </a:pathLst>
          </a:custGeom>
          <a:ln w="14731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3028442" y="641374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2"/>
                </a:moveTo>
                <a:lnTo>
                  <a:pt x="0" y="0"/>
                </a:lnTo>
              </a:path>
            </a:pathLst>
          </a:custGeom>
          <a:ln w="14731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3943477" y="641374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2"/>
                </a:moveTo>
                <a:lnTo>
                  <a:pt x="0" y="0"/>
                </a:lnTo>
              </a:path>
            </a:pathLst>
          </a:custGeom>
          <a:ln w="14731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4858639" y="641374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2"/>
                </a:moveTo>
                <a:lnTo>
                  <a:pt x="0" y="0"/>
                </a:lnTo>
              </a:path>
            </a:pathLst>
          </a:custGeom>
          <a:ln w="14731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5773673" y="641374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2"/>
                </a:moveTo>
                <a:lnTo>
                  <a:pt x="0" y="0"/>
                </a:lnTo>
              </a:path>
            </a:pathLst>
          </a:custGeom>
          <a:ln w="14731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6688835" y="641374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2"/>
                </a:moveTo>
                <a:lnTo>
                  <a:pt x="0" y="0"/>
                </a:lnTo>
              </a:path>
            </a:pathLst>
          </a:custGeom>
          <a:ln w="14731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603870" y="641374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2"/>
                </a:moveTo>
                <a:lnTo>
                  <a:pt x="0" y="0"/>
                </a:lnTo>
              </a:path>
            </a:pathLst>
          </a:custGeom>
          <a:ln w="14731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519032" y="641374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2"/>
                </a:moveTo>
                <a:lnTo>
                  <a:pt x="0" y="0"/>
                </a:lnTo>
              </a:path>
            </a:pathLst>
          </a:custGeom>
          <a:ln w="14731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 txBox="1"/>
          <p:nvPr/>
        </p:nvSpPr>
        <p:spPr>
          <a:xfrm>
            <a:off x="1959482" y="6433553"/>
            <a:ext cx="3079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D4D4D"/>
                </a:solidFill>
                <a:latin typeface="Arial"/>
                <a:cs typeface="Arial"/>
              </a:rPr>
              <a:t>2013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6" name="object 5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pc="-165" dirty="0"/>
              <a:t>Riverside </a:t>
            </a:r>
            <a:r>
              <a:rPr spc="-150" dirty="0"/>
              <a:t>County </a:t>
            </a:r>
            <a:r>
              <a:rPr spc="-145" dirty="0"/>
              <a:t>Office </a:t>
            </a:r>
            <a:r>
              <a:rPr spc="-130" dirty="0"/>
              <a:t>of </a:t>
            </a:r>
            <a:r>
              <a:rPr spc="-150" dirty="0"/>
              <a:t>Education</a:t>
            </a:r>
          </a:p>
        </p:txBody>
      </p:sp>
      <p:sp>
        <p:nvSpPr>
          <p:cNvPr id="57" name="object 5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pc="-95" dirty="0"/>
              <a:t>01/06/2021</a:t>
            </a:r>
          </a:p>
        </p:txBody>
      </p:sp>
      <p:sp>
        <p:nvSpPr>
          <p:cNvPr id="58" name="object 5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spc="-170" dirty="0"/>
              <a:t>17</a:t>
            </a:fld>
            <a:endParaRPr spc="-170" dirty="0"/>
          </a:p>
        </p:txBody>
      </p:sp>
      <p:sp>
        <p:nvSpPr>
          <p:cNvPr id="46" name="object 46"/>
          <p:cNvSpPr txBox="1"/>
          <p:nvPr/>
        </p:nvSpPr>
        <p:spPr>
          <a:xfrm>
            <a:off x="2874517" y="6433553"/>
            <a:ext cx="3079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D4D4D"/>
                </a:solidFill>
                <a:latin typeface="Arial"/>
                <a:cs typeface="Arial"/>
              </a:rPr>
              <a:t>2014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789553" y="6433553"/>
            <a:ext cx="3079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D4D4D"/>
                </a:solidFill>
                <a:latin typeface="Arial"/>
                <a:cs typeface="Arial"/>
              </a:rPr>
              <a:t>2015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704715" y="6433553"/>
            <a:ext cx="3079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D4D4D"/>
                </a:solidFill>
                <a:latin typeface="Arial"/>
                <a:cs typeface="Arial"/>
              </a:rPr>
              <a:t>2016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619750" y="6433553"/>
            <a:ext cx="3079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D4D4D"/>
                </a:solidFill>
                <a:latin typeface="Arial"/>
                <a:cs typeface="Arial"/>
              </a:rPr>
              <a:t>2017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534911" y="6433553"/>
            <a:ext cx="3079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D4D4D"/>
                </a:solidFill>
                <a:latin typeface="Arial"/>
                <a:cs typeface="Arial"/>
              </a:rPr>
              <a:t>2018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449946" y="6433553"/>
            <a:ext cx="3079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D4D4D"/>
                </a:solidFill>
                <a:latin typeface="Arial"/>
                <a:cs typeface="Arial"/>
              </a:rPr>
              <a:t>2019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365108" y="6433553"/>
            <a:ext cx="3079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D4D4D"/>
                </a:solidFill>
                <a:latin typeface="Arial"/>
                <a:cs typeface="Arial"/>
              </a:rPr>
              <a:t>2020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113020" y="6583413"/>
            <a:ext cx="40703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Class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949029" y="3655232"/>
            <a:ext cx="196215" cy="5340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percent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901700" y="413314"/>
            <a:ext cx="8254365" cy="1327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902835" algn="l"/>
              </a:tabLst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000" u="sng" spc="-16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Riverside </a:t>
            </a:r>
            <a:r>
              <a:rPr sz="1000" u="sng" spc="-15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County </a:t>
            </a:r>
            <a:r>
              <a:rPr sz="1000" u="sng" spc="-16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StudentTracker Aggregate </a:t>
            </a:r>
            <a:r>
              <a:rPr sz="1000" u="sng" spc="-15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Report </a:t>
            </a:r>
            <a:r>
              <a:rPr sz="1000" u="sng" spc="-10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(Fall</a:t>
            </a:r>
            <a:r>
              <a:rPr sz="1000" u="sng" spc="-6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1000" u="sng" spc="-14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2020)</a:t>
            </a:r>
            <a:endParaRPr sz="1000" dirty="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3935095" marR="740410" indent="-2611755">
              <a:lnSpc>
                <a:spcPts val="1560"/>
              </a:lnSpc>
            </a:pPr>
            <a:r>
              <a:rPr sz="1400" spc="-10" dirty="0">
                <a:latin typeface="Arial"/>
                <a:cs typeface="Arial"/>
              </a:rPr>
              <a:t>Percent </a:t>
            </a:r>
            <a:r>
              <a:rPr sz="1400" dirty="0">
                <a:latin typeface="Arial"/>
                <a:cs typeface="Arial"/>
              </a:rPr>
              <a:t>of Students Enrolled in College at </a:t>
            </a:r>
            <a:r>
              <a:rPr sz="1400" spc="-10" dirty="0">
                <a:latin typeface="Arial"/>
                <a:cs typeface="Arial"/>
              </a:rPr>
              <a:t>Any </a:t>
            </a:r>
            <a:r>
              <a:rPr sz="1400" dirty="0">
                <a:latin typeface="Arial"/>
                <a:cs typeface="Arial"/>
              </a:rPr>
              <a:t>Time During the First </a:t>
            </a:r>
            <a:r>
              <a:rPr sz="1400" spc="-50" dirty="0">
                <a:latin typeface="Arial"/>
                <a:cs typeface="Arial"/>
              </a:rPr>
              <a:t>Year </a:t>
            </a:r>
            <a:r>
              <a:rPr sz="1400" dirty="0">
                <a:latin typeface="Arial"/>
                <a:cs typeface="Arial"/>
              </a:rPr>
              <a:t>After  High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School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269240">
              <a:lnSpc>
                <a:spcPct val="100000"/>
              </a:lnSpc>
            </a:pPr>
            <a:r>
              <a:rPr sz="1000" dirty="0">
                <a:solidFill>
                  <a:srgbClr val="4D4D4D"/>
                </a:solidFill>
                <a:latin typeface="Arial"/>
                <a:cs typeface="Arial"/>
              </a:rPr>
              <a:t>100%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488" y="1772971"/>
            <a:ext cx="9410408" cy="3065877"/>
          </a:xfrm>
        </p:spPr>
        <p:txBody>
          <a:bodyPr>
            <a:normAutofit/>
          </a:bodyPr>
          <a:lstStyle/>
          <a:p>
            <a:r>
              <a:rPr lang="en-US" sz="4455" dirty="0">
                <a:solidFill>
                  <a:schemeClr val="accent4"/>
                </a:solidFill>
                <a:effectLst>
                  <a:outerShdw blurRad="50800" dist="50800" dir="5400000" algn="ctr" rotWithShape="0">
                    <a:srgbClr val="000000">
                      <a:alpha val="83000"/>
                    </a:srgbClr>
                  </a:outerShdw>
                </a:effectLst>
              </a:rPr>
              <a:t/>
            </a:r>
            <a:br>
              <a:rPr lang="en-US" sz="4455" dirty="0">
                <a:solidFill>
                  <a:schemeClr val="accent4"/>
                </a:solidFill>
                <a:effectLst>
                  <a:outerShdw blurRad="50800" dist="50800" dir="5400000" algn="ctr" rotWithShape="0">
                    <a:srgbClr val="000000">
                      <a:alpha val="83000"/>
                    </a:srgbClr>
                  </a:outerShdw>
                </a:effectLst>
              </a:rPr>
            </a:br>
            <a:endParaRPr lang="en-US" sz="4455" dirty="0">
              <a:solidFill>
                <a:schemeClr val="accent4"/>
              </a:solidFill>
              <a:effectLst>
                <a:outerShdw blurRad="50800" dist="50800" dir="5400000" algn="ctr" rotWithShape="0">
                  <a:srgbClr val="000000">
                    <a:alpha val="83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" y="927736"/>
            <a:ext cx="10256520" cy="578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7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3"/>
            <a:ext cx="8675370" cy="13387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75" b="1" dirty="0" smtClean="0">
                <a:solidFill>
                  <a:srgbClr val="5B9BD5">
                    <a:lumMod val="75000"/>
                  </a:srgbClr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rPr>
              <a:t>Riverside County</a:t>
            </a:r>
            <a:br>
              <a:rPr lang="en-US" sz="5475" b="1" dirty="0" smtClean="0">
                <a:solidFill>
                  <a:srgbClr val="5B9BD5">
                    <a:lumMod val="75000"/>
                  </a:srgbClr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rPr>
            </a:br>
            <a:r>
              <a:rPr lang="en-US" sz="5475" b="1" dirty="0" smtClean="0">
                <a:solidFill>
                  <a:srgbClr val="5B9BD5">
                    <a:lumMod val="75000"/>
                  </a:srgbClr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rPr>
              <a:t>College Come Back 2020</a:t>
            </a:r>
            <a:r>
              <a:rPr lang="en-US" sz="4455" dirty="0">
                <a:solidFill>
                  <a:schemeClr val="accent4"/>
                </a:solidFill>
                <a:effectLst>
                  <a:outerShdw blurRad="50800" dist="50800" dir="5400000" algn="ctr" rotWithShape="0">
                    <a:srgbClr val="000000">
                      <a:alpha val="83000"/>
                    </a:srgbClr>
                  </a:outerShdw>
                </a:effectLst>
              </a:rPr>
              <a:t/>
            </a:r>
            <a:br>
              <a:rPr lang="en-US" sz="4455" dirty="0">
                <a:solidFill>
                  <a:schemeClr val="accent4"/>
                </a:solidFill>
                <a:effectLst>
                  <a:outerShdw blurRad="50800" dist="50800" dir="5400000" algn="ctr" rotWithShape="0">
                    <a:srgbClr val="000000">
                      <a:alpha val="83000"/>
                    </a:srgbClr>
                  </a:outerShdw>
                </a:effectLst>
              </a:rPr>
            </a:br>
            <a:endParaRPr lang="en-US" sz="4455" dirty="0">
              <a:solidFill>
                <a:schemeClr val="accent4"/>
              </a:solidFill>
              <a:effectLst>
                <a:outerShdw blurRad="50800" dist="50800" dir="5400000" algn="ctr" rotWithShape="0">
                  <a:srgbClr val="000000">
                    <a:alpha val="83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91515" y="1905000"/>
            <a:ext cx="8675370" cy="57150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 smtClean="0">
                <a:latin typeface="+mj-lt"/>
              </a:rPr>
              <a:t>2,320</a:t>
            </a:r>
            <a:r>
              <a:rPr lang="en-US" sz="2800" dirty="0" smtClean="0">
                <a:latin typeface="+mj-lt"/>
              </a:rPr>
              <a:t> fewer students enrolled in post-secondary in class of 2020 compared to class of 2019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+mj-lt"/>
              </a:rPr>
              <a:t>Initiated by Riverside County school counselors to support class of 2020 students who are interested in enrolling in 2 year, 4 year, and career technical education programs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+mj-lt"/>
              </a:rPr>
              <a:t>A live link to schedule an appointment with a school counselor will be shared county wide beginning February 1 and will remain open through spring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+mj-lt"/>
              </a:rPr>
              <a:t>Social media package will be sent to all districts/sites to promote available </a:t>
            </a:r>
            <a:r>
              <a:rPr lang="en-US" sz="2800" dirty="0">
                <a:latin typeface="+mj-lt"/>
              </a:rPr>
              <a:t>support #</a:t>
            </a:r>
            <a:r>
              <a:rPr lang="en-US" sz="2800" dirty="0" smtClean="0">
                <a:latin typeface="+mj-lt"/>
              </a:rPr>
              <a:t>collegecomeback2020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+mj-lt"/>
              </a:rPr>
              <a:t>Districts will have the option to provide Class of 2020 student contact information to RCOE for outreach efforts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31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827338" y="1358900"/>
            <a:ext cx="7231062" cy="738664"/>
          </a:xfrm>
        </p:spPr>
        <p:txBody>
          <a:bodyPr/>
          <a:lstStyle/>
          <a:p>
            <a:r>
              <a:rPr lang="en-US" sz="4800" dirty="0" smtClean="0"/>
              <a:t> Webinar Tips</a:t>
            </a:r>
            <a:endParaRPr lang="en-US" sz="4800" dirty="0"/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1447800" y="2971800"/>
            <a:ext cx="7119937" cy="358933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Please add your school district’s name to your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Riverside County Schools have received an email with their </a:t>
            </a:r>
            <a:r>
              <a:rPr lang="en-US" dirty="0" err="1" smtClean="0"/>
              <a:t>StudentTracker</a:t>
            </a:r>
            <a:r>
              <a:rPr lang="en-US" dirty="0" smtClean="0"/>
              <a:t>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Contact your district NSC administrator if you need your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Email Gil Compton if you need your district NSC report manager – </a:t>
            </a:r>
            <a:r>
              <a:rPr lang="en-US" dirty="0" smtClean="0">
                <a:hlinkClick r:id="rId3"/>
              </a:rPr>
              <a:t>gcompton@rcoe.us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Please ask questions during the presentation using the “Chat” feature. We will do our best to respond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we experience an internet interruption, please log back in so we can continue with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28178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3"/>
            <a:ext cx="8675370" cy="13387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75" b="1" dirty="0" smtClean="0">
                <a:solidFill>
                  <a:srgbClr val="5B9BD5">
                    <a:lumMod val="75000"/>
                  </a:srgbClr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rPr>
              <a:t>Status of Class of 2021</a:t>
            </a:r>
            <a:r>
              <a:rPr lang="en-US" sz="4455" dirty="0">
                <a:solidFill>
                  <a:schemeClr val="accent4"/>
                </a:solidFill>
                <a:effectLst>
                  <a:outerShdw blurRad="50800" dist="50800" dir="5400000" algn="ctr" rotWithShape="0">
                    <a:srgbClr val="000000">
                      <a:alpha val="83000"/>
                    </a:srgbClr>
                  </a:outerShdw>
                </a:effectLst>
              </a:rPr>
              <a:t/>
            </a:r>
            <a:br>
              <a:rPr lang="en-US" sz="4455" dirty="0">
                <a:solidFill>
                  <a:schemeClr val="accent4"/>
                </a:solidFill>
                <a:effectLst>
                  <a:outerShdw blurRad="50800" dist="50800" dir="5400000" algn="ctr" rotWithShape="0">
                    <a:srgbClr val="000000">
                      <a:alpha val="83000"/>
                    </a:srgbClr>
                  </a:outerShdw>
                </a:effectLst>
              </a:rPr>
            </a:br>
            <a:endParaRPr lang="en-US" sz="4455" dirty="0">
              <a:solidFill>
                <a:schemeClr val="accent4"/>
              </a:solidFill>
              <a:effectLst>
                <a:outerShdw blurRad="50800" dist="50800" dir="5400000" algn="ctr" rotWithShape="0">
                  <a:srgbClr val="000000">
                    <a:alpha val="83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02666" y="1524000"/>
            <a:ext cx="8664219" cy="509556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800" dirty="0" smtClean="0">
                <a:latin typeface="+mj-lt"/>
              </a:rPr>
              <a:t>As of January 19, 2021 CA Colleges (CCGI) reports we have: 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+mj-lt"/>
              </a:rPr>
              <a:t> 311 students who have </a:t>
            </a:r>
            <a:r>
              <a:rPr lang="en-US" sz="2800" b="1" dirty="0" smtClean="0">
                <a:latin typeface="+mj-lt"/>
              </a:rPr>
              <a:t>In </a:t>
            </a:r>
            <a:r>
              <a:rPr lang="en-US" sz="2800" b="1" dirty="0">
                <a:latin typeface="+mj-lt"/>
              </a:rPr>
              <a:t>P</a:t>
            </a:r>
            <a:r>
              <a:rPr lang="en-US" sz="2800" b="1" dirty="0" smtClean="0">
                <a:latin typeface="+mj-lt"/>
              </a:rPr>
              <a:t>rogress </a:t>
            </a:r>
            <a:r>
              <a:rPr lang="en-US" sz="2800" dirty="0" smtClean="0">
                <a:latin typeface="+mj-lt"/>
              </a:rPr>
              <a:t>application to            CSU San Bernardino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+mj-lt"/>
              </a:rPr>
              <a:t>306 </a:t>
            </a:r>
            <a:r>
              <a:rPr lang="en-US" sz="2800" dirty="0">
                <a:latin typeface="+mj-lt"/>
              </a:rPr>
              <a:t>students who have </a:t>
            </a:r>
            <a:r>
              <a:rPr lang="en-US" sz="2800" b="1" dirty="0" smtClean="0">
                <a:latin typeface="+mj-lt"/>
              </a:rPr>
              <a:t>In </a:t>
            </a:r>
            <a:r>
              <a:rPr lang="en-US" sz="2800" b="1" dirty="0">
                <a:latin typeface="+mj-lt"/>
              </a:rPr>
              <a:t>Progress </a:t>
            </a:r>
            <a:r>
              <a:rPr lang="en-US" sz="2800" dirty="0">
                <a:latin typeface="+mj-lt"/>
              </a:rPr>
              <a:t>application to </a:t>
            </a:r>
            <a:r>
              <a:rPr lang="en-US" sz="2800" dirty="0" smtClean="0">
                <a:latin typeface="+mj-lt"/>
              </a:rPr>
              <a:t>           Cal Poly Pomona</a:t>
            </a:r>
            <a:endParaRPr lang="en-US" sz="2800" dirty="0">
              <a:latin typeface="+mj-lt"/>
            </a:endParaRP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+mj-lt"/>
              </a:rPr>
              <a:t>286 </a:t>
            </a:r>
            <a:r>
              <a:rPr lang="en-US" sz="2800" dirty="0">
                <a:latin typeface="+mj-lt"/>
              </a:rPr>
              <a:t>students who have </a:t>
            </a:r>
            <a:r>
              <a:rPr lang="en-US" sz="2800" b="1" dirty="0" smtClean="0">
                <a:latin typeface="+mj-lt"/>
              </a:rPr>
              <a:t>In </a:t>
            </a:r>
            <a:r>
              <a:rPr lang="en-US" sz="2800" b="1" dirty="0">
                <a:latin typeface="+mj-lt"/>
              </a:rPr>
              <a:t>Progress </a:t>
            </a:r>
            <a:r>
              <a:rPr lang="en-US" sz="2800" dirty="0">
                <a:latin typeface="+mj-lt"/>
              </a:rPr>
              <a:t>application to </a:t>
            </a:r>
            <a:r>
              <a:rPr lang="en-US" sz="2800" dirty="0" smtClean="0">
                <a:latin typeface="+mj-lt"/>
              </a:rPr>
              <a:t>         CSU </a:t>
            </a:r>
            <a:r>
              <a:rPr lang="en-US" sz="2800" dirty="0">
                <a:latin typeface="+mj-lt"/>
              </a:rPr>
              <a:t>San </a:t>
            </a:r>
            <a:r>
              <a:rPr lang="en-US" sz="2800" dirty="0" smtClean="0">
                <a:latin typeface="+mj-lt"/>
              </a:rPr>
              <a:t>Marcos</a:t>
            </a:r>
            <a:endParaRPr lang="en-US" sz="2800" dirty="0">
              <a:latin typeface="+mj-lt"/>
            </a:endParaRP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+mj-lt"/>
              </a:rPr>
              <a:t>21 students who have a </a:t>
            </a:r>
            <a:r>
              <a:rPr lang="en-US" sz="2800" b="1" dirty="0" smtClean="0">
                <a:latin typeface="+mj-lt"/>
              </a:rPr>
              <a:t>In Progress </a:t>
            </a:r>
            <a:r>
              <a:rPr lang="en-US" sz="2800" dirty="0" smtClean="0">
                <a:latin typeface="+mj-lt"/>
              </a:rPr>
              <a:t>application to           UC Merced </a:t>
            </a:r>
          </a:p>
          <a:p>
            <a:pPr marL="0" indent="0">
              <a:buNone/>
            </a:pPr>
            <a:endParaRPr lang="en-US" sz="2800" dirty="0" smtClean="0">
              <a:latin typeface="+mj-lt"/>
            </a:endParaRPr>
          </a:p>
          <a:p>
            <a:endParaRPr lang="en-US" sz="2800" dirty="0" smtClean="0">
              <a:latin typeface="+mj-lt"/>
            </a:endParaRPr>
          </a:p>
          <a:p>
            <a:pPr marL="0" indent="0">
              <a:buNone/>
            </a:pPr>
            <a:r>
              <a:rPr lang="en-US" dirty="0" smtClean="0"/>
              <a:t>C                                        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486399"/>
            <a:ext cx="2286000" cy="22359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4200" y="6248400"/>
            <a:ext cx="6542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https://www.californiacolleges.edu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329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55" dirty="0">
                <a:solidFill>
                  <a:schemeClr val="accent4"/>
                </a:solidFill>
                <a:effectLst>
                  <a:outerShdw blurRad="50800" dist="50800" dir="5400000" algn="ctr" rotWithShape="0">
                    <a:srgbClr val="000000">
                      <a:alpha val="83000"/>
                    </a:srgbClr>
                  </a:outerShdw>
                </a:effectLst>
              </a:rPr>
              <a:t/>
            </a:r>
            <a:br>
              <a:rPr lang="en-US" sz="4455" dirty="0">
                <a:solidFill>
                  <a:schemeClr val="accent4"/>
                </a:solidFill>
                <a:effectLst>
                  <a:outerShdw blurRad="50800" dist="50800" dir="5400000" algn="ctr" rotWithShape="0">
                    <a:srgbClr val="000000">
                      <a:alpha val="83000"/>
                    </a:srgbClr>
                  </a:outerShdw>
                </a:effectLst>
              </a:rPr>
            </a:br>
            <a:endParaRPr lang="en-US" sz="4455" dirty="0">
              <a:solidFill>
                <a:schemeClr val="accent4"/>
              </a:solidFill>
              <a:effectLst>
                <a:outerShdw blurRad="50800" dist="50800" dir="5400000" algn="ctr" rotWithShape="0">
                  <a:srgbClr val="000000">
                    <a:alpha val="83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924" y="1141094"/>
            <a:ext cx="9382676" cy="625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3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600200" y="1295400"/>
            <a:ext cx="7231062" cy="738664"/>
          </a:xfrm>
        </p:spPr>
        <p:txBody>
          <a:bodyPr/>
          <a:lstStyle/>
          <a:p>
            <a:r>
              <a:rPr lang="en-US" sz="4800" dirty="0" smtClean="0"/>
              <a:t> Introduction and Agenda</a:t>
            </a:r>
            <a:endParaRPr lang="en-US" sz="4800" dirty="0"/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1905000" y="2743200"/>
            <a:ext cx="7119937" cy="358933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Welcome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Introductions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NSC Presentation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College Comeback Presentation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Questions and Answers</a:t>
            </a:r>
          </a:p>
        </p:txBody>
      </p:sp>
    </p:spTree>
    <p:extLst>
      <p:ext uri="{BB962C8B-B14F-4D97-AF65-F5344CB8AC3E}">
        <p14:creationId xmlns:p14="http://schemas.microsoft.com/office/powerpoint/2010/main" val="126325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55992" y="7438939"/>
            <a:ext cx="2684336" cy="131896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z="770" spc="-6" dirty="0">
                <a:solidFill>
                  <a:srgbClr val="F1F1F1"/>
                </a:solidFill>
                <a:latin typeface="Arial"/>
                <a:cs typeface="Arial"/>
              </a:rPr>
              <a:t>© </a:t>
            </a:r>
            <a:r>
              <a:rPr sz="770" spc="-11" dirty="0">
                <a:solidFill>
                  <a:srgbClr val="F1F1F1"/>
                </a:solidFill>
                <a:latin typeface="Arial"/>
                <a:cs typeface="Arial"/>
              </a:rPr>
              <a:t>2020 </a:t>
            </a:r>
            <a:r>
              <a:rPr sz="770" spc="-6" dirty="0">
                <a:solidFill>
                  <a:srgbClr val="F1F1F1"/>
                </a:solidFill>
                <a:latin typeface="Arial"/>
                <a:cs typeface="Arial"/>
              </a:rPr>
              <a:t>National Student Clearinghouse. All Rights</a:t>
            </a:r>
            <a:r>
              <a:rPr sz="770" spc="94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770" spc="-6" dirty="0">
                <a:solidFill>
                  <a:srgbClr val="F1F1F1"/>
                </a:solidFill>
                <a:latin typeface="Arial"/>
                <a:cs typeface="Arial"/>
              </a:rPr>
              <a:t>Reserved.</a:t>
            </a:r>
            <a:endParaRPr sz="77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9042" y="7047888"/>
            <a:ext cx="1614373" cy="529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4" name="object 4"/>
          <p:cNvSpPr/>
          <p:nvPr/>
        </p:nvSpPr>
        <p:spPr>
          <a:xfrm>
            <a:off x="382219" y="1333042"/>
            <a:ext cx="9291447" cy="0"/>
          </a:xfrm>
          <a:custGeom>
            <a:avLst/>
            <a:gdLst/>
            <a:ahLst/>
            <a:cxnLst/>
            <a:rect l="l" t="t" r="r" b="b"/>
            <a:pathLst>
              <a:path w="8446770">
                <a:moveTo>
                  <a:pt x="0" y="0"/>
                </a:moveTo>
                <a:lnTo>
                  <a:pt x="8446643" y="0"/>
                </a:lnTo>
              </a:path>
            </a:pathLst>
          </a:custGeom>
          <a:ln w="9525">
            <a:solidFill>
              <a:srgbClr val="3B3B3B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5" name="object 5"/>
          <p:cNvSpPr/>
          <p:nvPr/>
        </p:nvSpPr>
        <p:spPr>
          <a:xfrm>
            <a:off x="1" y="114301"/>
            <a:ext cx="10058399" cy="6853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6" name="object 6"/>
          <p:cNvSpPr/>
          <p:nvPr/>
        </p:nvSpPr>
        <p:spPr>
          <a:xfrm>
            <a:off x="0" y="4824984"/>
            <a:ext cx="10058400" cy="2142998"/>
          </a:xfrm>
          <a:custGeom>
            <a:avLst/>
            <a:gdLst/>
            <a:ahLst/>
            <a:cxnLst/>
            <a:rect l="l" t="t" r="r" b="b"/>
            <a:pathLst>
              <a:path w="9144000" h="1948179">
                <a:moveTo>
                  <a:pt x="0" y="1947672"/>
                </a:moveTo>
                <a:lnTo>
                  <a:pt x="9144000" y="1947672"/>
                </a:lnTo>
                <a:lnTo>
                  <a:pt x="9144000" y="0"/>
                </a:lnTo>
                <a:lnTo>
                  <a:pt x="0" y="0"/>
                </a:lnTo>
                <a:lnTo>
                  <a:pt x="0" y="1947672"/>
                </a:lnTo>
                <a:close/>
              </a:path>
            </a:pathLst>
          </a:custGeom>
          <a:solidFill>
            <a:srgbClr val="F1F1F1">
              <a:alpha val="67842"/>
            </a:srgbClr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7" name="object 7"/>
          <p:cNvSpPr txBox="1"/>
          <p:nvPr/>
        </p:nvSpPr>
        <p:spPr>
          <a:xfrm>
            <a:off x="3019615" y="4736973"/>
            <a:ext cx="6956362" cy="1965857"/>
          </a:xfrm>
          <a:prstGeom prst="rect">
            <a:avLst/>
          </a:prstGeom>
        </p:spPr>
        <p:txBody>
          <a:bodyPr vert="horz" wrap="square" lIns="0" tIns="118045" rIns="0" bIns="0" rtlCol="0">
            <a:spAutoFit/>
          </a:bodyPr>
          <a:lstStyle/>
          <a:p>
            <a:pPr marL="13970" marR="5588" indent="700596">
              <a:lnSpc>
                <a:spcPts val="3377"/>
              </a:lnSpc>
              <a:spcBef>
                <a:spcPts val="928"/>
              </a:spcBef>
            </a:pPr>
            <a:r>
              <a:rPr sz="3520" spc="-61" dirty="0">
                <a:solidFill>
                  <a:srgbClr val="752985"/>
                </a:solidFill>
                <a:latin typeface="Lucida Sans Unicode"/>
                <a:cs typeface="Lucida Sans Unicode"/>
              </a:rPr>
              <a:t>StudentTracker </a:t>
            </a:r>
            <a:r>
              <a:rPr sz="3520" spc="-50" dirty="0">
                <a:solidFill>
                  <a:srgbClr val="752985"/>
                </a:solidFill>
                <a:latin typeface="Lucida Sans Unicode"/>
                <a:cs typeface="Lucida Sans Unicode"/>
              </a:rPr>
              <a:t>for</a:t>
            </a:r>
            <a:r>
              <a:rPr sz="3520" spc="-385" dirty="0">
                <a:solidFill>
                  <a:srgbClr val="752985"/>
                </a:solidFill>
                <a:latin typeface="Lucida Sans Unicode"/>
                <a:cs typeface="Lucida Sans Unicode"/>
              </a:rPr>
              <a:t> </a:t>
            </a:r>
            <a:r>
              <a:rPr sz="3520" spc="-28" dirty="0">
                <a:solidFill>
                  <a:srgbClr val="752985"/>
                </a:solidFill>
                <a:latin typeface="Lucida Sans Unicode"/>
                <a:cs typeface="Lucida Sans Unicode"/>
              </a:rPr>
              <a:t>Secondary  </a:t>
            </a:r>
            <a:r>
              <a:rPr sz="3520" spc="-6" dirty="0">
                <a:solidFill>
                  <a:srgbClr val="752985"/>
                </a:solidFill>
                <a:latin typeface="Lucida Sans Unicode"/>
                <a:cs typeface="Lucida Sans Unicode"/>
              </a:rPr>
              <a:t>an </a:t>
            </a:r>
            <a:r>
              <a:rPr sz="3520" spc="-22" dirty="0">
                <a:solidFill>
                  <a:srgbClr val="752985"/>
                </a:solidFill>
                <a:latin typeface="Lucida Sans Unicode"/>
                <a:cs typeface="Lucida Sans Unicode"/>
              </a:rPr>
              <a:t>Overview </a:t>
            </a:r>
            <a:r>
              <a:rPr sz="3520" spc="-50" dirty="0">
                <a:solidFill>
                  <a:srgbClr val="752985"/>
                </a:solidFill>
                <a:latin typeface="Lucida Sans Unicode"/>
                <a:cs typeface="Lucida Sans Unicode"/>
              </a:rPr>
              <a:t>for </a:t>
            </a:r>
            <a:r>
              <a:rPr sz="3520" spc="-61" dirty="0">
                <a:solidFill>
                  <a:srgbClr val="752985"/>
                </a:solidFill>
                <a:latin typeface="Lucida Sans Unicode"/>
                <a:cs typeface="Lucida Sans Unicode"/>
              </a:rPr>
              <a:t>Riverside</a:t>
            </a:r>
            <a:r>
              <a:rPr sz="3520" spc="-776" dirty="0">
                <a:solidFill>
                  <a:srgbClr val="752985"/>
                </a:solidFill>
                <a:latin typeface="Lucida Sans Unicode"/>
                <a:cs typeface="Lucida Sans Unicode"/>
              </a:rPr>
              <a:t> </a:t>
            </a:r>
            <a:r>
              <a:rPr sz="3520" spc="-72" dirty="0">
                <a:solidFill>
                  <a:srgbClr val="752985"/>
                </a:solidFill>
                <a:latin typeface="Lucida Sans Unicode"/>
                <a:cs typeface="Lucida Sans Unicode"/>
              </a:rPr>
              <a:t>County</a:t>
            </a:r>
            <a:endParaRPr sz="3520">
              <a:latin typeface="Lucida Sans Unicode"/>
              <a:cs typeface="Lucida Sans Unicode"/>
            </a:endParaRPr>
          </a:p>
          <a:p>
            <a:pPr marL="1739265">
              <a:lnSpc>
                <a:spcPts val="2849"/>
              </a:lnSpc>
              <a:spcBef>
                <a:spcPts val="1968"/>
              </a:spcBef>
            </a:pPr>
            <a:r>
              <a:rPr sz="2640" spc="-28" dirty="0">
                <a:solidFill>
                  <a:srgbClr val="752985"/>
                </a:solidFill>
                <a:latin typeface="Lucida Sans Unicode"/>
                <a:cs typeface="Lucida Sans Unicode"/>
              </a:rPr>
              <a:t>Michele </a:t>
            </a:r>
            <a:r>
              <a:rPr sz="2640" spc="-66" dirty="0">
                <a:solidFill>
                  <a:srgbClr val="752985"/>
                </a:solidFill>
                <a:latin typeface="Lucida Sans Unicode"/>
                <a:cs typeface="Lucida Sans Unicode"/>
              </a:rPr>
              <a:t>Gralak, </a:t>
            </a:r>
            <a:r>
              <a:rPr sz="2640" spc="-22" dirty="0">
                <a:solidFill>
                  <a:srgbClr val="752985"/>
                </a:solidFill>
                <a:latin typeface="Lucida Sans Unicode"/>
                <a:cs typeface="Lucida Sans Unicode"/>
              </a:rPr>
              <a:t>Product</a:t>
            </a:r>
            <a:r>
              <a:rPr sz="2640" spc="-363" dirty="0">
                <a:solidFill>
                  <a:srgbClr val="752985"/>
                </a:solidFill>
                <a:latin typeface="Lucida Sans Unicode"/>
                <a:cs typeface="Lucida Sans Unicode"/>
              </a:rPr>
              <a:t> </a:t>
            </a:r>
            <a:r>
              <a:rPr sz="2640" spc="-17" dirty="0">
                <a:solidFill>
                  <a:srgbClr val="752985"/>
                </a:solidFill>
                <a:latin typeface="Lucida Sans Unicode"/>
                <a:cs typeface="Lucida Sans Unicode"/>
              </a:rPr>
              <a:t>Manager</a:t>
            </a:r>
            <a:endParaRPr sz="2640">
              <a:latin typeface="Lucida Sans Unicode"/>
              <a:cs typeface="Lucida Sans Unicode"/>
            </a:endParaRPr>
          </a:p>
          <a:p>
            <a:pPr marL="4353052">
              <a:lnSpc>
                <a:spcPts val="2849"/>
              </a:lnSpc>
            </a:pPr>
            <a:r>
              <a:rPr sz="2640" spc="-33" dirty="0">
                <a:solidFill>
                  <a:srgbClr val="752985"/>
                </a:solidFill>
                <a:latin typeface="Lucida Sans Unicode"/>
                <a:cs typeface="Lucida Sans Unicode"/>
              </a:rPr>
              <a:t>January </a:t>
            </a:r>
            <a:r>
              <a:rPr sz="2640" spc="-176" dirty="0">
                <a:solidFill>
                  <a:srgbClr val="752985"/>
                </a:solidFill>
                <a:latin typeface="Lucida Sans Unicode"/>
                <a:cs typeface="Lucida Sans Unicode"/>
              </a:rPr>
              <a:t>27,</a:t>
            </a:r>
            <a:r>
              <a:rPr sz="2640" spc="-314" dirty="0">
                <a:solidFill>
                  <a:srgbClr val="752985"/>
                </a:solidFill>
                <a:latin typeface="Lucida Sans Unicode"/>
                <a:cs typeface="Lucida Sans Unicode"/>
              </a:rPr>
              <a:t> </a:t>
            </a:r>
            <a:r>
              <a:rPr sz="2640" spc="-171" dirty="0">
                <a:solidFill>
                  <a:srgbClr val="752985"/>
                </a:solidFill>
                <a:latin typeface="Lucida Sans Unicode"/>
                <a:cs typeface="Lucida Sans Unicode"/>
              </a:rPr>
              <a:t>2021</a:t>
            </a:r>
            <a:endParaRPr sz="264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46779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960717"/>
            <a:ext cx="10058400" cy="697802"/>
          </a:xfrm>
          <a:custGeom>
            <a:avLst/>
            <a:gdLst/>
            <a:ahLst/>
            <a:cxnLst/>
            <a:rect l="l" t="t" r="r" b="b"/>
            <a:pathLst>
              <a:path w="9144000" h="634365">
                <a:moveTo>
                  <a:pt x="0" y="633984"/>
                </a:moveTo>
                <a:lnTo>
                  <a:pt x="9144000" y="633984"/>
                </a:lnTo>
                <a:lnTo>
                  <a:pt x="9144000" y="0"/>
                </a:lnTo>
                <a:lnTo>
                  <a:pt x="0" y="0"/>
                </a:lnTo>
                <a:lnTo>
                  <a:pt x="0" y="633984"/>
                </a:lnTo>
                <a:close/>
              </a:path>
            </a:pathLst>
          </a:custGeom>
          <a:solidFill>
            <a:srgbClr val="752985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3" name="object 3"/>
          <p:cNvSpPr/>
          <p:nvPr/>
        </p:nvSpPr>
        <p:spPr>
          <a:xfrm>
            <a:off x="409042" y="7047888"/>
            <a:ext cx="1614373" cy="529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4" name="object 4"/>
          <p:cNvSpPr/>
          <p:nvPr/>
        </p:nvSpPr>
        <p:spPr>
          <a:xfrm>
            <a:off x="382219" y="1333042"/>
            <a:ext cx="9291447" cy="0"/>
          </a:xfrm>
          <a:custGeom>
            <a:avLst/>
            <a:gdLst/>
            <a:ahLst/>
            <a:cxnLst/>
            <a:rect l="l" t="t" r="r" b="b"/>
            <a:pathLst>
              <a:path w="8446770">
                <a:moveTo>
                  <a:pt x="0" y="0"/>
                </a:moveTo>
                <a:lnTo>
                  <a:pt x="8446643" y="0"/>
                </a:lnTo>
              </a:path>
            </a:pathLst>
          </a:custGeom>
          <a:ln w="9525">
            <a:solidFill>
              <a:srgbClr val="3B3B3B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5" name="object 5"/>
          <p:cNvSpPr txBox="1"/>
          <p:nvPr/>
        </p:nvSpPr>
        <p:spPr>
          <a:xfrm>
            <a:off x="7155992" y="7142886"/>
            <a:ext cx="2684336" cy="42550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102680" algn="r">
              <a:spcBef>
                <a:spcPts val="110"/>
              </a:spcBef>
            </a:pPr>
            <a:r>
              <a:rPr sz="1320" spc="-6" dirty="0">
                <a:solidFill>
                  <a:srgbClr val="F1F1F1"/>
                </a:solidFill>
                <a:latin typeface="Arial"/>
                <a:cs typeface="Arial"/>
              </a:rPr>
              <a:t>2</a:t>
            </a:r>
            <a:endParaRPr sz="1320">
              <a:latin typeface="Arial"/>
              <a:cs typeface="Arial"/>
            </a:endParaRPr>
          </a:p>
          <a:p>
            <a:pPr marL="13970">
              <a:spcBef>
                <a:spcPts val="743"/>
              </a:spcBef>
            </a:pPr>
            <a:r>
              <a:rPr sz="770" spc="-6" dirty="0">
                <a:solidFill>
                  <a:srgbClr val="F1F1F1"/>
                </a:solidFill>
                <a:latin typeface="Arial"/>
                <a:cs typeface="Arial"/>
              </a:rPr>
              <a:t>© </a:t>
            </a:r>
            <a:r>
              <a:rPr sz="770" spc="-11" dirty="0">
                <a:solidFill>
                  <a:srgbClr val="F1F1F1"/>
                </a:solidFill>
                <a:latin typeface="Arial"/>
                <a:cs typeface="Arial"/>
              </a:rPr>
              <a:t>2020 </a:t>
            </a:r>
            <a:r>
              <a:rPr sz="770" spc="-6" dirty="0">
                <a:solidFill>
                  <a:srgbClr val="F1F1F1"/>
                </a:solidFill>
                <a:latin typeface="Arial"/>
                <a:cs typeface="Arial"/>
              </a:rPr>
              <a:t>National Student Clearinghouse. All Rights</a:t>
            </a:r>
            <a:r>
              <a:rPr sz="770" spc="94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770" spc="-6" dirty="0">
                <a:solidFill>
                  <a:srgbClr val="F1F1F1"/>
                </a:solidFill>
                <a:latin typeface="Arial"/>
                <a:cs typeface="Arial"/>
              </a:rPr>
              <a:t>Reserved.</a:t>
            </a:r>
            <a:endParaRPr sz="77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 idx="4294967295"/>
          </p:nvPr>
        </p:nvSpPr>
        <p:spPr>
          <a:xfrm>
            <a:off x="609600" y="609600"/>
            <a:ext cx="1670050" cy="555625"/>
          </a:xfrm>
          <a:prstGeom prst="rect">
            <a:avLst/>
          </a:prstGeom>
        </p:spPr>
        <p:txBody>
          <a:bodyPr vert="horz" wrap="square" lIns="0" tIns="14669" rIns="0" bIns="0" rtlCol="0">
            <a:spAutoFit/>
          </a:bodyPr>
          <a:lstStyle/>
          <a:p>
            <a:pPr marL="13970" algn="ctr">
              <a:spcBef>
                <a:spcPts val="116"/>
              </a:spcBef>
            </a:pPr>
            <a:r>
              <a:rPr sz="3520" dirty="0">
                <a:solidFill>
                  <a:srgbClr val="393939"/>
                </a:solidFill>
              </a:rPr>
              <a:t>Age</a:t>
            </a:r>
            <a:r>
              <a:rPr sz="3520" spc="-17" dirty="0">
                <a:solidFill>
                  <a:srgbClr val="393939"/>
                </a:solidFill>
              </a:rPr>
              <a:t>n</a:t>
            </a:r>
            <a:r>
              <a:rPr sz="3520" dirty="0">
                <a:solidFill>
                  <a:srgbClr val="393939"/>
                </a:solidFill>
              </a:rPr>
              <a:t>da</a:t>
            </a:r>
            <a:endParaRPr sz="3520" dirty="0"/>
          </a:p>
        </p:txBody>
      </p:sp>
      <p:sp>
        <p:nvSpPr>
          <p:cNvPr id="7" name="object 7"/>
          <p:cNvSpPr txBox="1"/>
          <p:nvPr/>
        </p:nvSpPr>
        <p:spPr>
          <a:xfrm>
            <a:off x="589534" y="1752534"/>
            <a:ext cx="3907409" cy="264995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16890" marR="5588" indent="-502920">
              <a:lnSpc>
                <a:spcPct val="108000"/>
              </a:lnSpc>
              <a:spcBef>
                <a:spcPts val="110"/>
              </a:spcBef>
              <a:buClr>
                <a:srgbClr val="6D2045"/>
              </a:buClr>
              <a:buChar char="•"/>
              <a:tabLst>
                <a:tab pos="516890" algn="l"/>
                <a:tab pos="517587" algn="l"/>
              </a:tabLst>
            </a:pP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National Student  Clearinghouse</a:t>
            </a:r>
            <a:r>
              <a:rPr sz="2200" spc="-83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Background</a:t>
            </a:r>
            <a:endParaRPr sz="2200">
              <a:latin typeface="Arial"/>
              <a:cs typeface="Arial"/>
            </a:endParaRPr>
          </a:p>
          <a:p>
            <a:pPr>
              <a:spcBef>
                <a:spcPts val="55"/>
              </a:spcBef>
              <a:buClr>
                <a:srgbClr val="6D2045"/>
              </a:buClr>
              <a:buFont typeface="Arial"/>
              <a:buChar char="•"/>
            </a:pPr>
            <a:endParaRPr sz="1870">
              <a:latin typeface="Times New Roman"/>
              <a:cs typeface="Times New Roman"/>
            </a:endParaRPr>
          </a:p>
          <a:p>
            <a:pPr marL="516890" indent="-502920">
              <a:buClr>
                <a:srgbClr val="6D2045"/>
              </a:buClr>
              <a:buChar char="•"/>
              <a:tabLst>
                <a:tab pos="516890" algn="l"/>
                <a:tab pos="517587" algn="l"/>
              </a:tabLst>
            </a:pP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What is</a:t>
            </a:r>
            <a:r>
              <a:rPr sz="2200" spc="-66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200" spc="-6" dirty="0">
                <a:solidFill>
                  <a:srgbClr val="3B3B3B"/>
                </a:solidFill>
                <a:latin typeface="Arial"/>
                <a:cs typeface="Arial"/>
              </a:rPr>
              <a:t>StudentTracker?</a:t>
            </a:r>
            <a:endParaRPr sz="2200">
              <a:latin typeface="Arial"/>
              <a:cs typeface="Arial"/>
            </a:endParaRPr>
          </a:p>
          <a:p>
            <a:pPr>
              <a:spcBef>
                <a:spcPts val="55"/>
              </a:spcBef>
              <a:buClr>
                <a:srgbClr val="6D2045"/>
              </a:buClr>
              <a:buFont typeface="Arial"/>
              <a:buChar char="•"/>
            </a:pPr>
            <a:endParaRPr sz="1870">
              <a:latin typeface="Times New Roman"/>
              <a:cs typeface="Times New Roman"/>
            </a:endParaRPr>
          </a:p>
          <a:p>
            <a:pPr marL="516890" indent="-502920">
              <a:buClr>
                <a:srgbClr val="6D2045"/>
              </a:buClr>
              <a:buChar char="•"/>
              <a:tabLst>
                <a:tab pos="516890" algn="l"/>
                <a:tab pos="517587" algn="l"/>
              </a:tabLst>
            </a:pP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Aggregate</a:t>
            </a:r>
            <a:r>
              <a:rPr sz="2200" spc="-38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Reports</a:t>
            </a:r>
            <a:endParaRPr sz="2200">
              <a:latin typeface="Arial"/>
              <a:cs typeface="Arial"/>
            </a:endParaRPr>
          </a:p>
          <a:p>
            <a:pPr>
              <a:spcBef>
                <a:spcPts val="38"/>
              </a:spcBef>
              <a:buClr>
                <a:srgbClr val="6D2045"/>
              </a:buClr>
              <a:buFont typeface="Arial"/>
              <a:buChar char="•"/>
            </a:pPr>
            <a:endParaRPr sz="1870">
              <a:latin typeface="Times New Roman"/>
              <a:cs typeface="Times New Roman"/>
            </a:endParaRPr>
          </a:p>
          <a:p>
            <a:pPr marL="516890" indent="-502920">
              <a:spcBef>
                <a:spcPts val="6"/>
              </a:spcBef>
              <a:buClr>
                <a:srgbClr val="6D2045"/>
              </a:buClr>
              <a:buChar char="•"/>
              <a:tabLst>
                <a:tab pos="516890" algn="l"/>
                <a:tab pos="517587" algn="l"/>
              </a:tabLst>
            </a:pP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Resources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948678" y="4196334"/>
            <a:ext cx="2164231" cy="2596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</p:spTree>
    <p:extLst>
      <p:ext uri="{BB962C8B-B14F-4D97-AF65-F5344CB8AC3E}">
        <p14:creationId xmlns:p14="http://schemas.microsoft.com/office/powerpoint/2010/main" val="649678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960717"/>
            <a:ext cx="10058400" cy="697802"/>
          </a:xfrm>
          <a:custGeom>
            <a:avLst/>
            <a:gdLst/>
            <a:ahLst/>
            <a:cxnLst/>
            <a:rect l="l" t="t" r="r" b="b"/>
            <a:pathLst>
              <a:path w="9144000" h="634365">
                <a:moveTo>
                  <a:pt x="0" y="633984"/>
                </a:moveTo>
                <a:lnTo>
                  <a:pt x="9144000" y="633984"/>
                </a:lnTo>
                <a:lnTo>
                  <a:pt x="9144000" y="0"/>
                </a:lnTo>
                <a:lnTo>
                  <a:pt x="0" y="0"/>
                </a:lnTo>
                <a:lnTo>
                  <a:pt x="0" y="633984"/>
                </a:lnTo>
                <a:close/>
              </a:path>
            </a:pathLst>
          </a:custGeom>
          <a:solidFill>
            <a:srgbClr val="752985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3" name="object 3"/>
          <p:cNvSpPr/>
          <p:nvPr/>
        </p:nvSpPr>
        <p:spPr>
          <a:xfrm>
            <a:off x="409042" y="7047888"/>
            <a:ext cx="1614373" cy="529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4" name="object 4"/>
          <p:cNvSpPr/>
          <p:nvPr/>
        </p:nvSpPr>
        <p:spPr>
          <a:xfrm>
            <a:off x="382219" y="1333042"/>
            <a:ext cx="9291447" cy="0"/>
          </a:xfrm>
          <a:custGeom>
            <a:avLst/>
            <a:gdLst/>
            <a:ahLst/>
            <a:cxnLst/>
            <a:rect l="l" t="t" r="r" b="b"/>
            <a:pathLst>
              <a:path w="8446770">
                <a:moveTo>
                  <a:pt x="0" y="0"/>
                </a:moveTo>
                <a:lnTo>
                  <a:pt x="8446643" y="0"/>
                </a:lnTo>
              </a:path>
            </a:pathLst>
          </a:custGeom>
          <a:ln w="9525">
            <a:solidFill>
              <a:srgbClr val="3B3B3B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5" name="object 5"/>
          <p:cNvSpPr txBox="1"/>
          <p:nvPr/>
        </p:nvSpPr>
        <p:spPr>
          <a:xfrm>
            <a:off x="7155992" y="7142886"/>
            <a:ext cx="2684336" cy="42550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102680" algn="r">
              <a:spcBef>
                <a:spcPts val="110"/>
              </a:spcBef>
            </a:pPr>
            <a:r>
              <a:rPr sz="1320" spc="-6" dirty="0">
                <a:solidFill>
                  <a:srgbClr val="F1F1F1"/>
                </a:solidFill>
                <a:latin typeface="Arial"/>
                <a:cs typeface="Arial"/>
              </a:rPr>
              <a:t>3</a:t>
            </a:r>
            <a:endParaRPr sz="1320">
              <a:latin typeface="Arial"/>
              <a:cs typeface="Arial"/>
            </a:endParaRPr>
          </a:p>
          <a:p>
            <a:pPr marL="13970">
              <a:spcBef>
                <a:spcPts val="743"/>
              </a:spcBef>
            </a:pPr>
            <a:r>
              <a:rPr sz="770" spc="-6" dirty="0">
                <a:solidFill>
                  <a:srgbClr val="F1F1F1"/>
                </a:solidFill>
                <a:latin typeface="Arial"/>
                <a:cs typeface="Arial"/>
              </a:rPr>
              <a:t>© </a:t>
            </a:r>
            <a:r>
              <a:rPr sz="770" spc="-11" dirty="0">
                <a:solidFill>
                  <a:srgbClr val="F1F1F1"/>
                </a:solidFill>
                <a:latin typeface="Arial"/>
                <a:cs typeface="Arial"/>
              </a:rPr>
              <a:t>2020 </a:t>
            </a:r>
            <a:r>
              <a:rPr sz="770" spc="-6" dirty="0">
                <a:solidFill>
                  <a:srgbClr val="F1F1F1"/>
                </a:solidFill>
                <a:latin typeface="Arial"/>
                <a:cs typeface="Arial"/>
              </a:rPr>
              <a:t>National Student Clearinghouse. All Rights</a:t>
            </a:r>
            <a:r>
              <a:rPr sz="770" spc="94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770" spc="-6" dirty="0">
                <a:solidFill>
                  <a:srgbClr val="F1F1F1"/>
                </a:solidFill>
                <a:latin typeface="Arial"/>
                <a:cs typeface="Arial"/>
              </a:rPr>
              <a:t>Reserved.</a:t>
            </a:r>
            <a:endParaRPr sz="77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 idx="4294967295"/>
          </p:nvPr>
        </p:nvSpPr>
        <p:spPr>
          <a:xfrm>
            <a:off x="1066800" y="685800"/>
            <a:ext cx="8180388" cy="506412"/>
          </a:xfrm>
          <a:prstGeom prst="rect">
            <a:avLst/>
          </a:prstGeom>
        </p:spPr>
        <p:txBody>
          <a:bodyPr vert="horz" wrap="square" lIns="0" tIns="14669" rIns="0" bIns="0" rtlCol="0">
            <a:spAutoFit/>
          </a:bodyPr>
          <a:lstStyle/>
          <a:p>
            <a:pPr marL="13970" algn="ctr">
              <a:spcBef>
                <a:spcPts val="116"/>
              </a:spcBef>
            </a:pPr>
            <a:r>
              <a:rPr sz="3190" dirty="0">
                <a:solidFill>
                  <a:srgbClr val="393939"/>
                </a:solidFill>
              </a:rPr>
              <a:t>About the National Student</a:t>
            </a:r>
            <a:r>
              <a:rPr sz="3190" spc="-94" dirty="0">
                <a:solidFill>
                  <a:srgbClr val="393939"/>
                </a:solidFill>
              </a:rPr>
              <a:t> </a:t>
            </a:r>
            <a:r>
              <a:rPr sz="3190" dirty="0">
                <a:solidFill>
                  <a:srgbClr val="393939"/>
                </a:solidFill>
              </a:rPr>
              <a:t>Clearinghouse</a:t>
            </a:r>
            <a:endParaRPr sz="3190" dirty="0"/>
          </a:p>
        </p:txBody>
      </p:sp>
      <p:sp>
        <p:nvSpPr>
          <p:cNvPr id="7" name="object 7"/>
          <p:cNvSpPr txBox="1"/>
          <p:nvPr/>
        </p:nvSpPr>
        <p:spPr>
          <a:xfrm>
            <a:off x="452739" y="2363700"/>
            <a:ext cx="9132189" cy="1842877"/>
          </a:xfrm>
          <a:prstGeom prst="rect">
            <a:avLst/>
          </a:prstGeom>
        </p:spPr>
        <p:txBody>
          <a:bodyPr vert="horz" wrap="square" lIns="0" tIns="14669" rIns="0" bIns="0" rtlCol="0">
            <a:spAutoFit/>
          </a:bodyPr>
          <a:lstStyle/>
          <a:p>
            <a:pPr marL="13970" marR="5588" indent="-1397" algn="ctr">
              <a:lnSpc>
                <a:spcPct val="108400"/>
              </a:lnSpc>
              <a:spcBef>
                <a:spcPts val="116"/>
              </a:spcBef>
            </a:pP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With support from registrars, financial aid groups, guarantors and others,  the National Student Clearinghouse was established in </a:t>
            </a:r>
            <a:r>
              <a:rPr sz="2200" b="1" i="1" dirty="0">
                <a:solidFill>
                  <a:srgbClr val="3B3B3B"/>
                </a:solidFill>
                <a:latin typeface="Arial"/>
                <a:cs typeface="Arial"/>
              </a:rPr>
              <a:t>1993 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as a</a:t>
            </a:r>
            <a:r>
              <a:rPr sz="2200" spc="-154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501c(6)  non-profit organization with </a:t>
            </a:r>
            <a:r>
              <a:rPr sz="2200" spc="-6" dirty="0">
                <a:solidFill>
                  <a:srgbClr val="3B3B3B"/>
                </a:solidFill>
                <a:latin typeface="Arial"/>
                <a:cs typeface="Arial"/>
              </a:rPr>
              <a:t>the 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purpose of developing processes and  procedures to assist colleges and universities, the student loan </a:t>
            </a:r>
            <a:r>
              <a:rPr sz="2200" spc="-22" dirty="0">
                <a:solidFill>
                  <a:srgbClr val="3B3B3B"/>
                </a:solidFill>
                <a:latin typeface="Arial"/>
                <a:cs typeface="Arial"/>
              </a:rPr>
              <a:t>industry,  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and students better manage student loan</a:t>
            </a:r>
            <a:r>
              <a:rPr sz="2200" spc="-176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information.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00083" y="5074851"/>
            <a:ext cx="3838258" cy="353366"/>
          </a:xfrm>
          <a:prstGeom prst="rect">
            <a:avLst/>
          </a:prstGeom>
        </p:spPr>
        <p:txBody>
          <a:bodyPr vert="horz" wrap="square" lIns="0" tIns="14669" rIns="0" bIns="0" rtlCol="0">
            <a:spAutoFit/>
          </a:bodyPr>
          <a:lstStyle/>
          <a:p>
            <a:pPr marL="13970">
              <a:spcBef>
                <a:spcPts val="116"/>
              </a:spcBef>
            </a:pPr>
            <a:r>
              <a:rPr sz="2200" spc="-6" dirty="0">
                <a:solidFill>
                  <a:srgbClr val="3B3B3B"/>
                </a:solidFill>
                <a:latin typeface="Arial"/>
                <a:cs typeface="Arial"/>
                <a:hlinkClick r:id="rId3"/>
              </a:rPr>
              <a:t>www.studentclearinghouse.org</a:t>
            </a:r>
            <a:endParaRPr sz="2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5286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4300"/>
            <a:ext cx="6043422" cy="7543800"/>
          </a:xfrm>
          <a:custGeom>
            <a:avLst/>
            <a:gdLst/>
            <a:ahLst/>
            <a:cxnLst/>
            <a:rect l="l" t="t" r="r" b="b"/>
            <a:pathLst>
              <a:path w="5494020" h="6858000">
                <a:moveTo>
                  <a:pt x="0" y="6858000"/>
                </a:moveTo>
                <a:lnTo>
                  <a:pt x="5494020" y="6858000"/>
                </a:lnTo>
                <a:lnTo>
                  <a:pt x="549402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52985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3" name="object 3"/>
          <p:cNvSpPr txBox="1"/>
          <p:nvPr/>
        </p:nvSpPr>
        <p:spPr>
          <a:xfrm>
            <a:off x="7169962" y="7462119"/>
            <a:ext cx="2656396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47"/>
              </a:lnSpc>
            </a:pPr>
            <a:r>
              <a:rPr sz="770" b="1" spc="-6" dirty="0">
                <a:solidFill>
                  <a:srgbClr val="8496AF"/>
                </a:solidFill>
                <a:latin typeface="Arial"/>
                <a:cs typeface="Arial"/>
              </a:rPr>
              <a:t>© </a:t>
            </a:r>
            <a:r>
              <a:rPr sz="770" b="1" spc="-11" dirty="0">
                <a:solidFill>
                  <a:srgbClr val="8496AF"/>
                </a:solidFill>
                <a:latin typeface="Arial"/>
                <a:cs typeface="Arial"/>
              </a:rPr>
              <a:t>2020 </a:t>
            </a:r>
            <a:r>
              <a:rPr sz="770" spc="-6" dirty="0">
                <a:solidFill>
                  <a:srgbClr val="8496AF"/>
                </a:solidFill>
                <a:latin typeface="Arial"/>
                <a:cs typeface="Arial"/>
              </a:rPr>
              <a:t>National Student Clearinghouse. All Rights</a:t>
            </a:r>
            <a:r>
              <a:rPr sz="770" spc="94" dirty="0">
                <a:solidFill>
                  <a:srgbClr val="8496AF"/>
                </a:solidFill>
                <a:latin typeface="Arial"/>
                <a:cs typeface="Arial"/>
              </a:rPr>
              <a:t> </a:t>
            </a:r>
            <a:r>
              <a:rPr sz="770" spc="-6" dirty="0">
                <a:solidFill>
                  <a:srgbClr val="8496AF"/>
                </a:solidFill>
                <a:latin typeface="Arial"/>
                <a:cs typeface="Arial"/>
              </a:rPr>
              <a:t>Reserved.</a:t>
            </a:r>
            <a:endParaRPr sz="77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9042" y="7047888"/>
            <a:ext cx="1614373" cy="529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5" name="object 5"/>
          <p:cNvSpPr/>
          <p:nvPr/>
        </p:nvSpPr>
        <p:spPr>
          <a:xfrm>
            <a:off x="6028333" y="114300"/>
            <a:ext cx="4030066" cy="75437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6" name="object 6"/>
          <p:cNvSpPr/>
          <p:nvPr/>
        </p:nvSpPr>
        <p:spPr>
          <a:xfrm>
            <a:off x="6033364" y="114300"/>
            <a:ext cx="917131" cy="7543800"/>
          </a:xfrm>
          <a:custGeom>
            <a:avLst/>
            <a:gdLst/>
            <a:ahLst/>
            <a:cxnLst/>
            <a:rect l="l" t="t" r="r" b="b"/>
            <a:pathLst>
              <a:path w="833754" h="6858000">
                <a:moveTo>
                  <a:pt x="0" y="6858000"/>
                </a:moveTo>
                <a:lnTo>
                  <a:pt x="833627" y="6858000"/>
                </a:lnTo>
                <a:lnTo>
                  <a:pt x="83362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36077"/>
            </a:srgbClr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4985" y="885528"/>
            <a:ext cx="2652903" cy="6235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3960" spc="-6" dirty="0">
                <a:solidFill>
                  <a:srgbClr val="F1F1F1"/>
                </a:solidFill>
              </a:rPr>
              <a:t>And</a:t>
            </a:r>
            <a:r>
              <a:rPr sz="3960" spc="-83" dirty="0">
                <a:solidFill>
                  <a:srgbClr val="F1F1F1"/>
                </a:solidFill>
              </a:rPr>
              <a:t> </a:t>
            </a:r>
            <a:r>
              <a:rPr sz="3960" spc="-6" dirty="0">
                <a:solidFill>
                  <a:srgbClr val="F1F1F1"/>
                </a:solidFill>
              </a:rPr>
              <a:t>now…</a:t>
            </a:r>
            <a:endParaRPr sz="3960"/>
          </a:p>
        </p:txBody>
      </p:sp>
      <p:sp>
        <p:nvSpPr>
          <p:cNvPr id="8" name="object 8"/>
          <p:cNvSpPr txBox="1"/>
          <p:nvPr/>
        </p:nvSpPr>
        <p:spPr>
          <a:xfrm>
            <a:off x="292810" y="2101896"/>
            <a:ext cx="5411280" cy="2620908"/>
          </a:xfrm>
          <a:prstGeom prst="rect">
            <a:avLst/>
          </a:prstGeom>
        </p:spPr>
        <p:txBody>
          <a:bodyPr vert="horz" wrap="square" lIns="0" tIns="60768" rIns="0" bIns="0" rtlCol="0">
            <a:spAutoFit/>
          </a:bodyPr>
          <a:lstStyle/>
          <a:p>
            <a:pPr marL="13272" marR="5588" algn="ctr">
              <a:lnSpc>
                <a:spcPct val="90000"/>
              </a:lnSpc>
              <a:spcBef>
                <a:spcPts val="477"/>
              </a:spcBef>
            </a:pPr>
            <a:r>
              <a:rPr sz="3080" dirty="0">
                <a:solidFill>
                  <a:srgbClr val="F1F1F1"/>
                </a:solidFill>
                <a:latin typeface="Arial"/>
                <a:cs typeface="Arial"/>
              </a:rPr>
              <a:t>Clearinghouse </a:t>
            </a:r>
            <a:r>
              <a:rPr sz="3080" spc="-6" dirty="0">
                <a:solidFill>
                  <a:srgbClr val="F1F1F1"/>
                </a:solidFill>
                <a:latin typeface="Arial"/>
                <a:cs typeface="Arial"/>
              </a:rPr>
              <a:t>helps </a:t>
            </a:r>
            <a:r>
              <a:rPr sz="3080" dirty="0">
                <a:solidFill>
                  <a:srgbClr val="F1F1F1"/>
                </a:solidFill>
                <a:latin typeface="Arial"/>
                <a:cs typeface="Arial"/>
              </a:rPr>
              <a:t>education  </a:t>
            </a:r>
            <a:r>
              <a:rPr sz="3080" spc="-6" dirty="0">
                <a:solidFill>
                  <a:srgbClr val="F1F1F1"/>
                </a:solidFill>
                <a:latin typeface="Arial"/>
                <a:cs typeface="Arial"/>
              </a:rPr>
              <a:t>go </a:t>
            </a:r>
            <a:r>
              <a:rPr sz="3080" dirty="0">
                <a:solidFill>
                  <a:srgbClr val="F1F1F1"/>
                </a:solidFill>
                <a:latin typeface="Arial"/>
                <a:cs typeface="Arial"/>
              </a:rPr>
              <a:t>further </a:t>
            </a:r>
            <a:r>
              <a:rPr sz="3080" spc="-6" dirty="0">
                <a:solidFill>
                  <a:srgbClr val="F1F1F1"/>
                </a:solidFill>
                <a:latin typeface="Arial"/>
                <a:cs typeface="Arial"/>
              </a:rPr>
              <a:t>with innovative  solutions for </a:t>
            </a:r>
            <a:r>
              <a:rPr sz="3080" dirty="0">
                <a:solidFill>
                  <a:srgbClr val="F1F1F1"/>
                </a:solidFill>
                <a:latin typeface="Arial"/>
                <a:cs typeface="Arial"/>
              </a:rPr>
              <a:t>research,  verification, transcript </a:t>
            </a:r>
            <a:r>
              <a:rPr sz="3080" spc="-6" dirty="0">
                <a:solidFill>
                  <a:srgbClr val="F1F1F1"/>
                </a:solidFill>
                <a:latin typeface="Arial"/>
                <a:cs typeface="Arial"/>
              </a:rPr>
              <a:t>and </a:t>
            </a:r>
            <a:r>
              <a:rPr sz="3080" dirty="0">
                <a:solidFill>
                  <a:srgbClr val="F1F1F1"/>
                </a:solidFill>
                <a:latin typeface="Arial"/>
                <a:cs typeface="Arial"/>
              </a:rPr>
              <a:t>data  exchange across the </a:t>
            </a:r>
            <a:r>
              <a:rPr sz="3080" spc="-6" dirty="0">
                <a:solidFill>
                  <a:srgbClr val="F1F1F1"/>
                </a:solidFill>
                <a:latin typeface="Arial"/>
                <a:cs typeface="Arial"/>
              </a:rPr>
              <a:t>K-20 to  </a:t>
            </a:r>
            <a:r>
              <a:rPr sz="3080" dirty="0">
                <a:solidFill>
                  <a:srgbClr val="F1F1F1"/>
                </a:solidFill>
                <a:latin typeface="Arial"/>
                <a:cs typeface="Arial"/>
              </a:rPr>
              <a:t>workforce</a:t>
            </a:r>
            <a:r>
              <a:rPr sz="3080" spc="11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3080" spc="-6" dirty="0">
                <a:solidFill>
                  <a:srgbClr val="F1F1F1"/>
                </a:solidFill>
                <a:latin typeface="Arial"/>
                <a:cs typeface="Arial"/>
              </a:rPr>
              <a:t>continuum.</a:t>
            </a:r>
            <a:endParaRPr sz="308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3491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4300"/>
            <a:ext cx="6043422" cy="7543800"/>
          </a:xfrm>
          <a:custGeom>
            <a:avLst/>
            <a:gdLst/>
            <a:ahLst/>
            <a:cxnLst/>
            <a:rect l="l" t="t" r="r" b="b"/>
            <a:pathLst>
              <a:path w="5494020" h="6858000">
                <a:moveTo>
                  <a:pt x="0" y="6858000"/>
                </a:moveTo>
                <a:lnTo>
                  <a:pt x="5494020" y="6858000"/>
                </a:lnTo>
                <a:lnTo>
                  <a:pt x="549402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16135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3" name="object 3"/>
          <p:cNvSpPr txBox="1"/>
          <p:nvPr/>
        </p:nvSpPr>
        <p:spPr>
          <a:xfrm>
            <a:off x="7169962" y="7462119"/>
            <a:ext cx="2656396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47"/>
              </a:lnSpc>
            </a:pPr>
            <a:r>
              <a:rPr sz="770" b="1" spc="-6" dirty="0">
                <a:solidFill>
                  <a:srgbClr val="8496AF"/>
                </a:solidFill>
                <a:latin typeface="Arial"/>
                <a:cs typeface="Arial"/>
              </a:rPr>
              <a:t>© </a:t>
            </a:r>
            <a:r>
              <a:rPr sz="770" b="1" spc="-11" dirty="0">
                <a:solidFill>
                  <a:srgbClr val="8496AF"/>
                </a:solidFill>
                <a:latin typeface="Arial"/>
                <a:cs typeface="Arial"/>
              </a:rPr>
              <a:t>2020 </a:t>
            </a:r>
            <a:r>
              <a:rPr sz="770" spc="-6" dirty="0">
                <a:solidFill>
                  <a:srgbClr val="8496AF"/>
                </a:solidFill>
                <a:latin typeface="Arial"/>
                <a:cs typeface="Arial"/>
              </a:rPr>
              <a:t>National Student Clearinghouse. All Rights</a:t>
            </a:r>
            <a:r>
              <a:rPr sz="770" spc="94" dirty="0">
                <a:solidFill>
                  <a:srgbClr val="8496AF"/>
                </a:solidFill>
                <a:latin typeface="Arial"/>
                <a:cs typeface="Arial"/>
              </a:rPr>
              <a:t> </a:t>
            </a:r>
            <a:r>
              <a:rPr sz="770" spc="-6" dirty="0">
                <a:solidFill>
                  <a:srgbClr val="8496AF"/>
                </a:solidFill>
                <a:latin typeface="Arial"/>
                <a:cs typeface="Arial"/>
              </a:rPr>
              <a:t>Reserved.</a:t>
            </a:r>
            <a:endParaRPr sz="77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9042" y="7047888"/>
            <a:ext cx="1614373" cy="529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5" name="object 5"/>
          <p:cNvSpPr/>
          <p:nvPr/>
        </p:nvSpPr>
        <p:spPr>
          <a:xfrm>
            <a:off x="6035040" y="114300"/>
            <a:ext cx="4023360" cy="7543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6" name="object 6"/>
          <p:cNvSpPr/>
          <p:nvPr/>
        </p:nvSpPr>
        <p:spPr>
          <a:xfrm>
            <a:off x="6033364" y="114300"/>
            <a:ext cx="917131" cy="7543800"/>
          </a:xfrm>
          <a:custGeom>
            <a:avLst/>
            <a:gdLst/>
            <a:ahLst/>
            <a:cxnLst/>
            <a:rect l="l" t="t" r="r" b="b"/>
            <a:pathLst>
              <a:path w="833754" h="6858000">
                <a:moveTo>
                  <a:pt x="0" y="6858000"/>
                </a:moveTo>
                <a:lnTo>
                  <a:pt x="833627" y="6858000"/>
                </a:lnTo>
                <a:lnTo>
                  <a:pt x="83362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36077"/>
            </a:srgbClr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4985" y="614287"/>
            <a:ext cx="3997514" cy="1185389"/>
          </a:xfrm>
          <a:prstGeom prst="rect">
            <a:avLst/>
          </a:prstGeom>
        </p:spPr>
        <p:txBody>
          <a:bodyPr vert="horz" wrap="square" lIns="0" tIns="81725" rIns="0" bIns="0" rtlCol="0">
            <a:spAutoFit/>
          </a:bodyPr>
          <a:lstStyle/>
          <a:p>
            <a:pPr marL="13970" marR="5588">
              <a:lnSpc>
                <a:spcPts val="4279"/>
              </a:lnSpc>
              <a:spcBef>
                <a:spcPts val="644"/>
              </a:spcBef>
            </a:pPr>
            <a:r>
              <a:rPr sz="3960" dirty="0">
                <a:solidFill>
                  <a:srgbClr val="F1F1F1"/>
                </a:solidFill>
              </a:rPr>
              <a:t>What is  Student</a:t>
            </a:r>
            <a:r>
              <a:rPr sz="3960" spc="-242" dirty="0">
                <a:solidFill>
                  <a:srgbClr val="F1F1F1"/>
                </a:solidFill>
              </a:rPr>
              <a:t>T</a:t>
            </a:r>
            <a:r>
              <a:rPr sz="3960" spc="-6" dirty="0">
                <a:solidFill>
                  <a:srgbClr val="F1F1F1"/>
                </a:solidFill>
              </a:rPr>
              <a:t>rac</a:t>
            </a:r>
            <a:r>
              <a:rPr sz="3960" dirty="0">
                <a:solidFill>
                  <a:srgbClr val="F1F1F1"/>
                </a:solidFill>
              </a:rPr>
              <a:t>k</a:t>
            </a:r>
            <a:r>
              <a:rPr sz="3960" spc="-6" dirty="0">
                <a:solidFill>
                  <a:srgbClr val="F1F1F1"/>
                </a:solidFill>
              </a:rPr>
              <a:t>e</a:t>
            </a:r>
            <a:r>
              <a:rPr sz="3960" spc="11" dirty="0">
                <a:solidFill>
                  <a:srgbClr val="F1F1F1"/>
                </a:solidFill>
              </a:rPr>
              <a:t>r</a:t>
            </a:r>
            <a:r>
              <a:rPr sz="3960" dirty="0">
                <a:solidFill>
                  <a:srgbClr val="F1F1F1"/>
                </a:solidFill>
              </a:rPr>
              <a:t>?</a:t>
            </a:r>
            <a:endParaRPr sz="3960"/>
          </a:p>
        </p:txBody>
      </p:sp>
      <p:sp>
        <p:nvSpPr>
          <p:cNvPr id="8" name="object 8"/>
          <p:cNvSpPr txBox="1"/>
          <p:nvPr/>
        </p:nvSpPr>
        <p:spPr>
          <a:xfrm>
            <a:off x="494985" y="2070378"/>
            <a:ext cx="4899978" cy="5025543"/>
          </a:xfrm>
          <a:prstGeom prst="rect">
            <a:avLst/>
          </a:prstGeom>
        </p:spPr>
        <p:txBody>
          <a:bodyPr vert="horz" wrap="square" lIns="0" tIns="94298" rIns="0" bIns="0" rtlCol="0">
            <a:spAutoFit/>
          </a:bodyPr>
          <a:lstStyle/>
          <a:p>
            <a:pPr marL="13970" marR="48895">
              <a:lnSpc>
                <a:spcPct val="80000"/>
              </a:lnSpc>
              <a:spcBef>
                <a:spcPts val="743"/>
              </a:spcBef>
            </a:pPr>
            <a:r>
              <a:rPr sz="2640" dirty="0">
                <a:solidFill>
                  <a:srgbClr val="F1F1F1"/>
                </a:solidFill>
                <a:latin typeface="Arial"/>
                <a:cs typeface="Arial"/>
              </a:rPr>
              <a:t>A </a:t>
            </a:r>
            <a:r>
              <a:rPr sz="2640" spc="-6" dirty="0">
                <a:solidFill>
                  <a:srgbClr val="F1F1F1"/>
                </a:solidFill>
                <a:latin typeface="Arial"/>
                <a:cs typeface="Arial"/>
              </a:rPr>
              <a:t>data and reporting service</a:t>
            </a:r>
            <a:r>
              <a:rPr sz="2640" spc="-12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640" dirty="0">
                <a:solidFill>
                  <a:srgbClr val="F1F1F1"/>
                </a:solidFill>
                <a:latin typeface="Arial"/>
                <a:cs typeface="Arial"/>
              </a:rPr>
              <a:t>that  </a:t>
            </a:r>
            <a:r>
              <a:rPr sz="2640" spc="-6" dirty="0">
                <a:solidFill>
                  <a:srgbClr val="F1F1F1"/>
                </a:solidFill>
                <a:latin typeface="Arial"/>
                <a:cs typeface="Arial"/>
              </a:rPr>
              <a:t>lets you know your graduating  seniors’ </a:t>
            </a:r>
            <a:r>
              <a:rPr sz="2640" spc="-11" dirty="0">
                <a:solidFill>
                  <a:srgbClr val="F1F1F1"/>
                </a:solidFill>
                <a:latin typeface="Arial"/>
                <a:cs typeface="Arial"/>
              </a:rPr>
              <a:t>next </a:t>
            </a:r>
            <a:r>
              <a:rPr sz="2640" dirty="0">
                <a:solidFill>
                  <a:srgbClr val="F1F1F1"/>
                </a:solidFill>
                <a:latin typeface="Arial"/>
                <a:cs typeface="Arial"/>
              </a:rPr>
              <a:t>step </a:t>
            </a:r>
            <a:r>
              <a:rPr sz="2640" spc="-6" dirty="0">
                <a:solidFill>
                  <a:srgbClr val="F1F1F1"/>
                </a:solidFill>
                <a:latin typeface="Arial"/>
                <a:cs typeface="Arial"/>
              </a:rPr>
              <a:t>on their  educational</a:t>
            </a:r>
            <a:r>
              <a:rPr sz="2640" spc="28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640" spc="-28" dirty="0">
                <a:solidFill>
                  <a:srgbClr val="F1F1F1"/>
                </a:solidFill>
                <a:latin typeface="Arial"/>
                <a:cs typeface="Arial"/>
              </a:rPr>
              <a:t>journey.</a:t>
            </a:r>
            <a:endParaRPr sz="2640">
              <a:latin typeface="Arial"/>
              <a:cs typeface="Arial"/>
            </a:endParaRPr>
          </a:p>
          <a:p>
            <a:pPr>
              <a:spcBef>
                <a:spcPts val="22"/>
              </a:spcBef>
            </a:pPr>
            <a:endParaRPr sz="3740">
              <a:latin typeface="Times New Roman"/>
              <a:cs typeface="Times New Roman"/>
            </a:endParaRPr>
          </a:p>
          <a:p>
            <a:pPr marL="265430" marR="5588" indent="-251460">
              <a:lnSpc>
                <a:spcPct val="80000"/>
              </a:lnSpc>
              <a:buChar char="•"/>
              <a:tabLst>
                <a:tab pos="264732" algn="l"/>
                <a:tab pos="265430" algn="l"/>
              </a:tabLst>
            </a:pPr>
            <a:r>
              <a:rPr sz="2200" dirty="0">
                <a:solidFill>
                  <a:srgbClr val="F1F1F1"/>
                </a:solidFill>
                <a:latin typeface="Arial"/>
                <a:cs typeface="Arial"/>
              </a:rPr>
              <a:t>Enrollment First Fall, first </a:t>
            </a:r>
            <a:r>
              <a:rPr sz="2200" spc="-28" dirty="0">
                <a:solidFill>
                  <a:srgbClr val="F1F1F1"/>
                </a:solidFill>
                <a:latin typeface="Arial"/>
                <a:cs typeface="Arial"/>
              </a:rPr>
              <a:t>year, </a:t>
            </a:r>
            <a:r>
              <a:rPr sz="2200" dirty="0">
                <a:solidFill>
                  <a:srgbClr val="F1F1F1"/>
                </a:solidFill>
                <a:latin typeface="Arial"/>
                <a:cs typeface="Arial"/>
              </a:rPr>
              <a:t>first</a:t>
            </a:r>
            <a:r>
              <a:rPr sz="2200" spc="-149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1F1F1"/>
                </a:solidFill>
                <a:latin typeface="Arial"/>
                <a:cs typeface="Arial"/>
              </a:rPr>
              <a:t>2-  years</a:t>
            </a:r>
            <a:endParaRPr sz="2200">
              <a:latin typeface="Arial"/>
              <a:cs typeface="Arial"/>
            </a:endParaRPr>
          </a:p>
          <a:p>
            <a:pPr marL="768350" lvl="1" indent="-251460">
              <a:spcBef>
                <a:spcPts val="138"/>
              </a:spcBef>
              <a:buChar char="•"/>
              <a:tabLst>
                <a:tab pos="768350" algn="l"/>
                <a:tab pos="769049" algn="l"/>
              </a:tabLst>
            </a:pPr>
            <a:r>
              <a:rPr sz="1760" spc="-11" dirty="0">
                <a:solidFill>
                  <a:srgbClr val="F1F1F1"/>
                </a:solidFill>
                <a:latin typeface="Arial"/>
                <a:cs typeface="Arial"/>
              </a:rPr>
              <a:t>2-year </a:t>
            </a:r>
            <a:r>
              <a:rPr sz="1760" spc="-6" dirty="0">
                <a:solidFill>
                  <a:srgbClr val="F1F1F1"/>
                </a:solidFill>
                <a:latin typeface="Arial"/>
                <a:cs typeface="Arial"/>
              </a:rPr>
              <a:t>or </a:t>
            </a:r>
            <a:r>
              <a:rPr sz="1760" spc="-11" dirty="0">
                <a:solidFill>
                  <a:srgbClr val="F1F1F1"/>
                </a:solidFill>
                <a:latin typeface="Arial"/>
                <a:cs typeface="Arial"/>
              </a:rPr>
              <a:t>4-year</a:t>
            </a:r>
            <a:r>
              <a:rPr sz="1760" spc="94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760" spc="-6" dirty="0">
                <a:solidFill>
                  <a:srgbClr val="F1F1F1"/>
                </a:solidFill>
                <a:latin typeface="Arial"/>
                <a:cs typeface="Arial"/>
              </a:rPr>
              <a:t>college</a:t>
            </a:r>
            <a:endParaRPr sz="1760">
              <a:latin typeface="Arial"/>
              <a:cs typeface="Arial"/>
            </a:endParaRPr>
          </a:p>
          <a:p>
            <a:pPr marL="768350" lvl="1" indent="-251460">
              <a:spcBef>
                <a:spcPts val="132"/>
              </a:spcBef>
              <a:buChar char="•"/>
              <a:tabLst>
                <a:tab pos="768350" algn="l"/>
                <a:tab pos="769049" algn="l"/>
              </a:tabLst>
            </a:pPr>
            <a:r>
              <a:rPr sz="1760" spc="-6" dirty="0">
                <a:solidFill>
                  <a:srgbClr val="F1F1F1"/>
                </a:solidFill>
                <a:latin typeface="Arial"/>
                <a:cs typeface="Arial"/>
              </a:rPr>
              <a:t>In state/out of</a:t>
            </a:r>
            <a:r>
              <a:rPr sz="1760" spc="5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760" spc="-6" dirty="0">
                <a:solidFill>
                  <a:srgbClr val="F1F1F1"/>
                </a:solidFill>
                <a:latin typeface="Arial"/>
                <a:cs typeface="Arial"/>
              </a:rPr>
              <a:t>state</a:t>
            </a:r>
            <a:endParaRPr sz="1760">
              <a:latin typeface="Arial"/>
              <a:cs typeface="Arial"/>
            </a:endParaRPr>
          </a:p>
          <a:p>
            <a:pPr marL="768350" lvl="1" indent="-251460">
              <a:spcBef>
                <a:spcPts val="116"/>
              </a:spcBef>
              <a:buChar char="•"/>
              <a:tabLst>
                <a:tab pos="768350" algn="l"/>
                <a:tab pos="769049" algn="l"/>
              </a:tabLst>
            </a:pPr>
            <a:r>
              <a:rPr sz="1760" spc="-6" dirty="0">
                <a:solidFill>
                  <a:srgbClr val="F1F1F1"/>
                </a:solidFill>
                <a:latin typeface="Arial"/>
                <a:cs typeface="Arial"/>
              </a:rPr>
              <a:t>Public/private</a:t>
            </a:r>
            <a:endParaRPr sz="1760">
              <a:latin typeface="Arial"/>
              <a:cs typeface="Arial"/>
            </a:endParaRPr>
          </a:p>
          <a:p>
            <a:pPr marL="265430" indent="-251460">
              <a:spcBef>
                <a:spcPts val="567"/>
              </a:spcBef>
              <a:buChar char="•"/>
              <a:tabLst>
                <a:tab pos="264732" algn="l"/>
                <a:tab pos="265430" algn="l"/>
              </a:tabLst>
            </a:pPr>
            <a:r>
              <a:rPr sz="2200" dirty="0">
                <a:solidFill>
                  <a:srgbClr val="F1F1F1"/>
                </a:solidFill>
                <a:latin typeface="Arial"/>
                <a:cs typeface="Arial"/>
              </a:rPr>
              <a:t>College</a:t>
            </a:r>
            <a:r>
              <a:rPr sz="2200" spc="-17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1F1F1"/>
                </a:solidFill>
                <a:latin typeface="Arial"/>
                <a:cs typeface="Arial"/>
              </a:rPr>
              <a:t>Persistence</a:t>
            </a:r>
            <a:endParaRPr sz="2200">
              <a:latin typeface="Arial"/>
              <a:cs typeface="Arial"/>
            </a:endParaRPr>
          </a:p>
          <a:p>
            <a:pPr marL="265430" indent="-251460">
              <a:spcBef>
                <a:spcPts val="572"/>
              </a:spcBef>
              <a:buChar char="•"/>
              <a:tabLst>
                <a:tab pos="264732" algn="l"/>
                <a:tab pos="265430" algn="l"/>
              </a:tabLst>
            </a:pPr>
            <a:r>
              <a:rPr sz="2200" dirty="0">
                <a:solidFill>
                  <a:srgbClr val="F1F1F1"/>
                </a:solidFill>
                <a:latin typeface="Arial"/>
                <a:cs typeface="Arial"/>
              </a:rPr>
              <a:t>College</a:t>
            </a:r>
            <a:r>
              <a:rPr sz="2200" spc="-22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1F1F1"/>
                </a:solidFill>
                <a:latin typeface="Arial"/>
                <a:cs typeface="Arial"/>
              </a:rPr>
              <a:t>Completion</a:t>
            </a:r>
            <a:endParaRPr sz="2200">
              <a:latin typeface="Arial"/>
              <a:cs typeface="Arial"/>
            </a:endParaRPr>
          </a:p>
          <a:p>
            <a:pPr marL="265430" indent="-251460">
              <a:spcBef>
                <a:spcPts val="578"/>
              </a:spcBef>
              <a:buChar char="•"/>
              <a:tabLst>
                <a:tab pos="264732" algn="l"/>
                <a:tab pos="265430" algn="l"/>
              </a:tabLst>
            </a:pPr>
            <a:r>
              <a:rPr sz="2200" spc="-77" dirty="0">
                <a:solidFill>
                  <a:srgbClr val="F1F1F1"/>
                </a:solidFill>
                <a:latin typeface="Arial"/>
                <a:cs typeface="Arial"/>
              </a:rPr>
              <a:t>Top </a:t>
            </a:r>
            <a:r>
              <a:rPr sz="2200" dirty="0">
                <a:solidFill>
                  <a:srgbClr val="F1F1F1"/>
                </a:solidFill>
                <a:latin typeface="Arial"/>
                <a:cs typeface="Arial"/>
              </a:rPr>
              <a:t>25 Colleges First</a:t>
            </a:r>
            <a:r>
              <a:rPr sz="2200" spc="-121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1F1F1"/>
                </a:solidFill>
                <a:latin typeface="Arial"/>
                <a:cs typeface="Arial"/>
              </a:rPr>
              <a:t>Attended</a:t>
            </a:r>
            <a:endParaRPr sz="2200">
              <a:latin typeface="Arial"/>
              <a:cs typeface="Arial"/>
            </a:endParaRPr>
          </a:p>
          <a:p>
            <a:pPr marL="265430" indent="-251460">
              <a:spcBef>
                <a:spcPts val="572"/>
              </a:spcBef>
              <a:buChar char="•"/>
              <a:tabLst>
                <a:tab pos="264732" algn="l"/>
                <a:tab pos="265430" algn="l"/>
              </a:tabLst>
            </a:pPr>
            <a:r>
              <a:rPr sz="2200" dirty="0">
                <a:solidFill>
                  <a:srgbClr val="F1F1F1"/>
                </a:solidFill>
                <a:latin typeface="Arial"/>
                <a:cs typeface="Arial"/>
              </a:rPr>
              <a:t>Student-level detail</a:t>
            </a:r>
            <a:r>
              <a:rPr sz="2200" spc="-44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1F1F1"/>
                </a:solidFill>
                <a:latin typeface="Arial"/>
                <a:cs typeface="Arial"/>
              </a:rPr>
              <a:t>report</a:t>
            </a:r>
            <a:endParaRPr sz="2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69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007657"/>
            <a:ext cx="10058400" cy="651002"/>
          </a:xfrm>
          <a:custGeom>
            <a:avLst/>
            <a:gdLst/>
            <a:ahLst/>
            <a:cxnLst/>
            <a:rect l="l" t="t" r="r" b="b"/>
            <a:pathLst>
              <a:path w="9144000" h="591820">
                <a:moveTo>
                  <a:pt x="0" y="591312"/>
                </a:moveTo>
                <a:lnTo>
                  <a:pt x="9144000" y="591312"/>
                </a:lnTo>
                <a:lnTo>
                  <a:pt x="9144000" y="0"/>
                </a:lnTo>
                <a:lnTo>
                  <a:pt x="0" y="0"/>
                </a:lnTo>
                <a:lnTo>
                  <a:pt x="0" y="591312"/>
                </a:lnTo>
                <a:close/>
              </a:path>
            </a:pathLst>
          </a:custGeom>
          <a:solidFill>
            <a:srgbClr val="E16135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3" name="object 3"/>
          <p:cNvSpPr/>
          <p:nvPr/>
        </p:nvSpPr>
        <p:spPr>
          <a:xfrm>
            <a:off x="409042" y="7047888"/>
            <a:ext cx="1614373" cy="529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4" name="object 4"/>
          <p:cNvSpPr/>
          <p:nvPr/>
        </p:nvSpPr>
        <p:spPr>
          <a:xfrm>
            <a:off x="0" y="114300"/>
            <a:ext cx="10058400" cy="6893497"/>
          </a:xfrm>
          <a:custGeom>
            <a:avLst/>
            <a:gdLst/>
            <a:ahLst/>
            <a:cxnLst/>
            <a:rect l="l" t="t" r="r" b="b"/>
            <a:pathLst>
              <a:path w="9144000" h="6266815">
                <a:moveTo>
                  <a:pt x="0" y="6266688"/>
                </a:moveTo>
                <a:lnTo>
                  <a:pt x="9144000" y="6266688"/>
                </a:lnTo>
                <a:lnTo>
                  <a:pt x="9144000" y="0"/>
                </a:lnTo>
                <a:lnTo>
                  <a:pt x="0" y="0"/>
                </a:lnTo>
                <a:lnTo>
                  <a:pt x="0" y="6266688"/>
                </a:lnTo>
                <a:close/>
              </a:path>
            </a:pathLst>
          </a:custGeom>
          <a:solidFill>
            <a:srgbClr val="E16135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89534" y="643762"/>
            <a:ext cx="3799840" cy="5219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3300" dirty="0">
                <a:solidFill>
                  <a:srgbClr val="FFFFFF"/>
                </a:solidFill>
              </a:rPr>
              <a:t>Aggregate</a:t>
            </a:r>
            <a:r>
              <a:rPr sz="3300" spc="-110" dirty="0">
                <a:solidFill>
                  <a:srgbClr val="FFFFFF"/>
                </a:solidFill>
              </a:rPr>
              <a:t> </a:t>
            </a:r>
            <a:r>
              <a:rPr sz="3300" dirty="0">
                <a:solidFill>
                  <a:srgbClr val="FFFFFF"/>
                </a:solidFill>
              </a:rPr>
              <a:t>Reports</a:t>
            </a:r>
            <a:endParaRPr sz="3300"/>
          </a:p>
        </p:txBody>
      </p:sp>
      <p:sp>
        <p:nvSpPr>
          <p:cNvPr id="6" name="object 6"/>
          <p:cNvSpPr txBox="1"/>
          <p:nvPr/>
        </p:nvSpPr>
        <p:spPr>
          <a:xfrm>
            <a:off x="7155992" y="7142886"/>
            <a:ext cx="2684336" cy="42550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102680" algn="r">
              <a:spcBef>
                <a:spcPts val="110"/>
              </a:spcBef>
            </a:pPr>
            <a:r>
              <a:rPr sz="1320" spc="-6" dirty="0">
                <a:solidFill>
                  <a:srgbClr val="F1F1F1"/>
                </a:solidFill>
                <a:latin typeface="Arial"/>
                <a:cs typeface="Arial"/>
              </a:rPr>
              <a:t>7</a:t>
            </a:r>
            <a:endParaRPr sz="1320">
              <a:latin typeface="Arial"/>
              <a:cs typeface="Arial"/>
            </a:endParaRPr>
          </a:p>
          <a:p>
            <a:pPr marL="13970">
              <a:spcBef>
                <a:spcPts val="743"/>
              </a:spcBef>
            </a:pPr>
            <a:r>
              <a:rPr sz="770" spc="-6" dirty="0">
                <a:solidFill>
                  <a:srgbClr val="F1F1F1"/>
                </a:solidFill>
                <a:latin typeface="Arial"/>
                <a:cs typeface="Arial"/>
              </a:rPr>
              <a:t>© </a:t>
            </a:r>
            <a:r>
              <a:rPr sz="770" spc="-11" dirty="0">
                <a:solidFill>
                  <a:srgbClr val="F1F1F1"/>
                </a:solidFill>
                <a:latin typeface="Arial"/>
                <a:cs typeface="Arial"/>
              </a:rPr>
              <a:t>2020 </a:t>
            </a:r>
            <a:r>
              <a:rPr sz="770" spc="-6" dirty="0">
                <a:solidFill>
                  <a:srgbClr val="F1F1F1"/>
                </a:solidFill>
                <a:latin typeface="Arial"/>
                <a:cs typeface="Arial"/>
              </a:rPr>
              <a:t>National Student Clearinghouse. All Rights</a:t>
            </a:r>
            <a:r>
              <a:rPr sz="770" spc="94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770" spc="-6" dirty="0">
                <a:solidFill>
                  <a:srgbClr val="F1F1F1"/>
                </a:solidFill>
                <a:latin typeface="Arial"/>
                <a:cs typeface="Arial"/>
              </a:rPr>
              <a:t>Reserved.</a:t>
            </a:r>
            <a:endParaRPr sz="77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2920" y="1232459"/>
            <a:ext cx="5783580" cy="4368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8" name="object 8"/>
          <p:cNvSpPr/>
          <p:nvPr/>
        </p:nvSpPr>
        <p:spPr>
          <a:xfrm>
            <a:off x="2115617" y="1822551"/>
            <a:ext cx="5867400" cy="44743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9" name="object 9"/>
          <p:cNvSpPr/>
          <p:nvPr/>
        </p:nvSpPr>
        <p:spPr>
          <a:xfrm>
            <a:off x="3765194" y="2573578"/>
            <a:ext cx="5912662" cy="45732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</p:spTree>
    <p:extLst>
      <p:ext uri="{BB962C8B-B14F-4D97-AF65-F5344CB8AC3E}">
        <p14:creationId xmlns:p14="http://schemas.microsoft.com/office/powerpoint/2010/main" val="1766300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</TotalTime>
  <Words>1079</Words>
  <Application>Microsoft Office PowerPoint</Application>
  <PresentationFormat>Custom</PresentationFormat>
  <Paragraphs>273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Lucida Sans Unicode</vt:lpstr>
      <vt:lpstr>Tahoma</vt:lpstr>
      <vt:lpstr>Times New Roman</vt:lpstr>
      <vt:lpstr>Office Theme</vt:lpstr>
      <vt:lpstr>1_Office Theme</vt:lpstr>
      <vt:lpstr>National Student Clearinghouse StudentTracker Overview</vt:lpstr>
      <vt:lpstr> Webinar Tips</vt:lpstr>
      <vt:lpstr> Introduction and Agenda</vt:lpstr>
      <vt:lpstr>PowerPoint Presentation</vt:lpstr>
      <vt:lpstr>Agenda</vt:lpstr>
      <vt:lpstr>About the National Student Clearinghouse</vt:lpstr>
      <vt:lpstr>And now…</vt:lpstr>
      <vt:lpstr>What is  StudentTracker?</vt:lpstr>
      <vt:lpstr>Aggregate Reports</vt:lpstr>
      <vt:lpstr>Demographic and Academic Report Packets</vt:lpstr>
      <vt:lpstr>Top 25 Colleges First  Attended</vt:lpstr>
      <vt:lpstr>Resources</vt:lpstr>
      <vt:lpstr>For questions or other assistance</vt:lpstr>
      <vt:lpstr>PowerPoint Presentation</vt:lpstr>
      <vt:lpstr>PowerPoint Presentation</vt:lpstr>
      <vt:lpstr>PowerPoint Presentation</vt:lpstr>
      <vt:lpstr>PowerPoint Presentation</vt:lpstr>
      <vt:lpstr> </vt:lpstr>
      <vt:lpstr>Riverside County College Come Back 2020 </vt:lpstr>
      <vt:lpstr>Status of Class of 2021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Riverside County StudentTracker Aggregate Report</dc:title>
  <dc:creator>Catalina Cifuentes</dc:creator>
  <cp:lastModifiedBy>Cherrie Cunningham</cp:lastModifiedBy>
  <cp:revision>14</cp:revision>
  <dcterms:created xsi:type="dcterms:W3CDTF">2021-01-27T18:34:18Z</dcterms:created>
  <dcterms:modified xsi:type="dcterms:W3CDTF">2021-01-28T01:06:23Z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2021-01-06T00:00:00Z</vt:filetime>
  </property>
  <property fmtid="{D5CDD505-2E9C-101B-9397-08002B2CF9AE}" pid="3" name="Creator">
    <vt:lpwstr>LaTeX via pandoc</vt:lpwstr>
  </property>
  <property fmtid="{D5CDD505-2E9C-101B-9397-08002B2CF9AE}" pid="4" name="LastSaved">
    <vt:filetime>2021-01-27T00:00:00Z</vt:filetime>
  </property>
</Properties>
</file>