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07d85940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07d85940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05c57ea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05c57ea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07d8594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07d8594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cc6bd42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ccc6bd4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07d85940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07d85940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07d85940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07d85940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cc6bd42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ccc6bd42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818687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818687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05c57ea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05c57ea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cc6bd42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cc6bd42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07d8594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07d8594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cc6bd42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ccc6bd42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05c57ea8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05c57ea8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05c57ea8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05c57ea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cc6bd42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ccc6bd42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05c57ea8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05c57ea8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07d85940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07d85940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05c57ea8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05c57ea8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097632c0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097632c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07d85940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07d85940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05c57ea8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05c57ea8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ccc6bd42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ccc6bd42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05c57ea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05c57ea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0818687d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0818687d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0818687d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0818687d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097632c0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097632c0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cc6bd4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ccc6bd4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0818687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0818687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97632c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097632c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05c57ea8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05c57ea8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05c57ea8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05c57ea8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cc6bd4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ccc6bd4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A4C2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g7tPa-6bMJo" TargetMode="External"/><Relationship Id="rId4" Type="http://schemas.openxmlformats.org/officeDocument/2006/relationships/hyperlink" Target="https://youtu.be/HplRzoP47Ag" TargetMode="External"/><Relationship Id="rId5" Type="http://schemas.openxmlformats.org/officeDocument/2006/relationships/hyperlink" Target="https://youtu.be/SXrPIWYw8fE" TargetMode="External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46.png"/><Relationship Id="rId5" Type="http://schemas.openxmlformats.org/officeDocument/2006/relationships/hyperlink" Target="http://www.schoolcounselor.or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youtu.be/my095a0KAxo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Relationship Id="rId5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34.jpg"/><Relationship Id="rId5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forms/d/1xeeux-ByPOT2_VzgoIUAKu67SGPokU6_Lcel3N-s_0k/edit" TargetMode="External"/><Relationship Id="rId4" Type="http://schemas.openxmlformats.org/officeDocument/2006/relationships/hyperlink" Target="https://docs.google.com/forms/d/1bW1OUmt2Ev4eI1R0LrtkdoZoNZoDswbVKbQNmIs7KaU/edit" TargetMode="External"/><Relationship Id="rId5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Relationship Id="rId4" Type="http://schemas.openxmlformats.org/officeDocument/2006/relationships/image" Target="../media/image41.jpg"/><Relationship Id="rId5" Type="http://schemas.openxmlformats.org/officeDocument/2006/relationships/image" Target="../media/image15.jpg"/><Relationship Id="rId6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Relationship Id="rId4" Type="http://schemas.openxmlformats.org/officeDocument/2006/relationships/image" Target="../media/image18.png"/><Relationship Id="rId5" Type="http://schemas.openxmlformats.org/officeDocument/2006/relationships/image" Target="../media/image40.png"/><Relationship Id="rId6" Type="http://schemas.openxmlformats.org/officeDocument/2006/relationships/image" Target="../media/image22.png"/><Relationship Id="rId7" Type="http://schemas.openxmlformats.org/officeDocument/2006/relationships/image" Target="../media/image4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schoolwires.henry.k12.ga.us/domain/2350" TargetMode="External"/><Relationship Id="rId4" Type="http://schemas.openxmlformats.org/officeDocument/2006/relationships/hyperlink" Target="https://pjh.fuesd.org/apps/pages/index.jsp?uREC_ID=774328&amp;type=d&amp;pREC_ID=1174289" TargetMode="External"/><Relationship Id="rId5" Type="http://schemas.openxmlformats.org/officeDocument/2006/relationships/hyperlink" Target="https://sjhs.sanjacinto.k12.ca.us/apps/pages/index.jsp?uREC_ID=331315&amp;type=d&amp;pREC_ID=739624" TargetMode="External"/><Relationship Id="rId6" Type="http://schemas.openxmlformats.org/officeDocument/2006/relationships/image" Target="../media/image42.jpg"/><Relationship Id="rId7" Type="http://schemas.openxmlformats.org/officeDocument/2006/relationships/image" Target="../media/image48.png"/><Relationship Id="rId8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mastersincounseling.org/best-school-counseling-sites/" TargetMode="External"/><Relationship Id="rId4" Type="http://schemas.openxmlformats.org/officeDocument/2006/relationships/hyperlink" Target="https://dese.mo.gov/college-career-readiness/school-counseling/school-counseling-curriculum-and-gles" TargetMode="External"/><Relationship Id="rId5" Type="http://schemas.openxmlformats.org/officeDocument/2006/relationships/hyperlink" Target="http://www.elementaryschoolcounseling.org/marissas-blog" TargetMode="External"/><Relationship Id="rId6" Type="http://schemas.openxmlformats.org/officeDocument/2006/relationships/hyperlink" Target="https://wvde.state.wv.us/counselors/" TargetMode="External"/><Relationship Id="rId7" Type="http://schemas.openxmlformats.org/officeDocument/2006/relationships/hyperlink" Target="http://www.cescal.org/resources/flashlight/flashlight-search.cfm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pcaro@rcoe.us" TargetMode="External"/><Relationship Id="rId4" Type="http://schemas.openxmlformats.org/officeDocument/2006/relationships/image" Target="../media/image49.png"/><Relationship Id="rId5" Type="http://schemas.openxmlformats.org/officeDocument/2006/relationships/image" Target="../media/image44.png"/><Relationship Id="rId6" Type="http://schemas.openxmlformats.org/officeDocument/2006/relationships/image" Target="../media/image38.png"/><Relationship Id="rId7" Type="http://schemas.openxmlformats.org/officeDocument/2006/relationships/image" Target="../media/image3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2.png"/><Relationship Id="rId5" Type="http://schemas.openxmlformats.org/officeDocument/2006/relationships/image" Target="../media/image12.jpg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New</a:t>
            </a:r>
            <a:r>
              <a:rPr lang="en"/>
              <a:t> School Counselor Academy (NSCA)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1: Developing Your Program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Dr. Pedro Caro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Coordinator, College and Career Readiness</a:t>
            </a:r>
            <a:endParaRPr sz="1800"/>
          </a:p>
        </p:txBody>
      </p:sp>
      <p:pic>
        <p:nvPicPr>
          <p:cNvPr descr="Image result for rcoe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2350" cy="12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29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What We COULD Be Viewed As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</a:t>
            </a:r>
            <a:endParaRPr/>
          </a:p>
        </p:txBody>
      </p:sp>
      <p:pic>
        <p:nvPicPr>
          <p:cNvPr descr="Image result for mr porter guidance counselor"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900" y="1728325"/>
            <a:ext cx="3431575" cy="33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475" y="838450"/>
            <a:ext cx="2522250" cy="28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2025"/>
            <a:ext cx="3403200" cy="25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576" y="3103901"/>
            <a:ext cx="2568050" cy="19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316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COULD Be Viewed As...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211375" y="1152475"/>
            <a:ext cx="8620800" cy="3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Perris Union High  </a:t>
            </a:r>
            <a:r>
              <a:rPr i="1" lang="en"/>
              <a:t>Race to Submit</a:t>
            </a:r>
            <a:endParaRPr i="1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https://youtu.be/g7tPa-6bMJo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Oceanside USD School Counseling Grant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https://youtu.be/HplRzoP47Ag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Former First Lady Michelle Obama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https://youtu.be/SXrPIWYw8fE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reach higher" id="133" name="Google Shape;13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150" y="1625200"/>
            <a:ext cx="3726149" cy="9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25" y="343375"/>
            <a:ext cx="6649226" cy="45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 flipH="1" rot="10800000">
            <a:off x="311700" y="384425"/>
            <a:ext cx="8520600" cy="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026" y="295300"/>
            <a:ext cx="6087425" cy="45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825" y="80575"/>
            <a:ext cx="4740300" cy="50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ASCA 101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75" y="1557700"/>
            <a:ext cx="3382850" cy="2537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0075" y="998400"/>
            <a:ext cx="5142300" cy="37245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27"/>
          <p:cNvSpPr txBox="1"/>
          <p:nvPr/>
        </p:nvSpPr>
        <p:spPr>
          <a:xfrm>
            <a:off x="298775" y="4508625"/>
            <a:ext cx="29787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www.schoolcounselor.org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156150"/>
            <a:ext cx="85206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</a:t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275" y="254900"/>
            <a:ext cx="6115274" cy="45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Time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01" y="1247125"/>
            <a:ext cx="7485301" cy="36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/>
          <p:nvPr/>
        </p:nvSpPr>
        <p:spPr>
          <a:xfrm>
            <a:off x="3041500" y="1542375"/>
            <a:ext cx="418800" cy="322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Calendars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currently manage your daily/weekly/monthly tasks?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is your time spent?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goes in your calendar?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Calendar Up Video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https://youtu.be/my095a0KAxo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38925"/>
            <a:ext cx="3507126" cy="22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100 Days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219750" y="1152475"/>
            <a:ext cx="8612400" cy="3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Tips</a:t>
            </a:r>
            <a:r>
              <a:rPr lang="en" u="sng"/>
              <a:t> from the field...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“Be a team player”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“Learn names and meet people”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“Build relationships with students”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“Be visible!”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“Learn systems and culture”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“Join a committee”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fdr 100 days"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7625" y="54150"/>
            <a:ext cx="2098950" cy="157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ont train bad habits"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700" y="2364875"/>
            <a:ext cx="2600075" cy="2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667125" y="706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950" y="2325775"/>
            <a:ext cx="3608225" cy="24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150" y="1131000"/>
            <a:ext cx="3162125" cy="382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elcome"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73225"/>
            <a:ext cx="3551950" cy="17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Hidden Resource: Informal Leaders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99825" y="1228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-Administrative Assistants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-Custodial Staff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-Instructional Aides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-Bus Drivers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-Library and Media Technicians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-Health Clerks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-Attendance Clerks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flowers"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5000" y="187550"/>
            <a:ext cx="1747300" cy="204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hank you card" id="202" name="Google Shape;2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600" y="1287613"/>
            <a:ext cx="1834550" cy="256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rbucks" id="203" name="Google Shape;2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3325" y="3015100"/>
            <a:ext cx="1477100" cy="19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Yourself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Staff Presentation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“Meet the School Counselor” mini classroom lesson/video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 to School Night booth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400"/>
              <a:t>If YOU do not define your role, someone else WILL.</a:t>
            </a:r>
            <a:endParaRPr b="1" i="1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Processes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2102950" y="113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currently being done?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was done before you?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will your process improve the system?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go slow to go fast"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000" y="3102075"/>
            <a:ext cx="3497400" cy="16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Assessments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133875" y="1152475"/>
            <a:ext cx="86985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 Needs Assessment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for parent workshops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Teacher Needs Assessment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for classroom lessons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Perceptions of what school counselors do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https://docs.google.com/forms/d/1xeeux-ByPOT2_VzgoIUAKu67SGPokU6_Lcel3N-s_0k/edit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Needs Assessment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create programs (groups)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https://docs.google.com/forms/d/1bW1OUmt2Ev4eI1R0LrtkdoZoNZoDswbVKbQNmIs7KaU/edit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needs assessment" id="223" name="Google Shape;2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4250" y="68275"/>
            <a:ext cx="2945675" cy="29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Your Program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4800"/>
              <a:t>How do people know there is a school counseling program at this school?</a:t>
            </a:r>
            <a:endParaRPr i="1" sz="4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Branding Your Franchise </a:t>
            </a:r>
            <a:endParaRPr/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830925" y="1152475"/>
            <a:ext cx="8001300" cy="29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Equity and Access</a:t>
            </a:r>
            <a:endParaRPr/>
          </a:p>
        </p:txBody>
      </p:sp>
      <p:pic>
        <p:nvPicPr>
          <p:cNvPr descr="Image result for chipotle"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00" y="1512175"/>
            <a:ext cx="2517550" cy="25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450375" y="2843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Consider Equity and Access</a:t>
            </a:r>
            <a:endParaRPr/>
          </a:p>
        </p:txBody>
      </p:sp>
      <p:pic>
        <p:nvPicPr>
          <p:cNvPr descr="Image result for mini cooper" id="238" name="Google Shape;2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825" y="1555950"/>
            <a:ext cx="3562625" cy="25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0" y="140550"/>
            <a:ext cx="901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Your Office Say About You?</a:t>
            </a:r>
            <a:endParaRPr/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Cautions: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Who do you serve?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600" y="713250"/>
            <a:ext cx="3612675" cy="26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650" y="1953000"/>
            <a:ext cx="2608850" cy="314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75" y="961637"/>
            <a:ext cx="3492899" cy="272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1400" y="2882425"/>
            <a:ext cx="2280326" cy="22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Means All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143500" y="1152475"/>
            <a:ext cx="8688900" cy="3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</a:t>
            </a: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00" y="1152475"/>
            <a:ext cx="51641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225" y="2689038"/>
            <a:ext cx="364807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1500" y="75225"/>
            <a:ext cx="2056677" cy="266157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00" y="3194250"/>
            <a:ext cx="17335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3763" y="3179963"/>
            <a:ext cx="17049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311700" y="17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School Counseling Program Website</a:t>
            </a:r>
            <a:endParaRPr/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311700" y="1043825"/>
            <a:ext cx="7029300" cy="32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Who is Your Audience?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What to </a:t>
            </a:r>
            <a:r>
              <a:rPr lang="en" u="sng"/>
              <a:t>Include: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Contact information (Accurate)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role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Confidentiality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Outside counseling support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Referral process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Grade-level activities and classroom lessons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Websites</a:t>
            </a:r>
            <a:endParaRPr/>
          </a:p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Elementary</a:t>
            </a:r>
            <a:r>
              <a:rPr lang="en"/>
              <a:t>--Pate’s Creek Elementary (Stockbridge, GA.)</a:t>
            </a:r>
            <a:endParaRPr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https://schoolwires.henry.k12.ga.us/domain/2350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Middle/Jr. High/Intermediate</a:t>
            </a:r>
            <a:r>
              <a:rPr lang="en"/>
              <a:t>--Potter Jr. High (Fallbrook, CA.) </a:t>
            </a:r>
            <a:endParaRPr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https://pjh.fuesd.org/apps/pages/index.jsp?uREC_ID=774328&amp;type=d&amp;pREC_ID=1174289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High School</a:t>
            </a:r>
            <a:r>
              <a:rPr lang="en"/>
              <a:t>--San Jacinto High (San Jacinto, CA.)</a:t>
            </a:r>
            <a:endParaRPr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https://sjhs.sanjacinto.k12.ca.us/apps/pages/index.jsp?uREC_ID=331315&amp;type=d&amp;pREC_ID=739624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pate's creek elementary school" id="272" name="Google Shape;27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6925" y="142950"/>
            <a:ext cx="1009525" cy="100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an jacinto high school" id="273" name="Google Shape;273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8950" y="3771400"/>
            <a:ext cx="1119350" cy="111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otter jr high fallbrook" id="274" name="Google Shape;274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8625" y="1857588"/>
            <a:ext cx="1057525" cy="1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In the Audience?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 School Counselors (14)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Middle School Counselors (8)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 School Counselors (21)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School Counseling Interns (6)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College and Career Counselors (2)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Administrators (1)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title"/>
          </p:nvPr>
        </p:nvSpPr>
        <p:spPr>
          <a:xfrm>
            <a:off x="311700" y="245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Ideas?</a:t>
            </a:r>
            <a:endParaRPr/>
          </a:p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143500" y="912125"/>
            <a:ext cx="8836800" cy="4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Few </a:t>
            </a:r>
            <a:r>
              <a:rPr lang="en" sz="1200"/>
              <a:t>FREE Helpful Sites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List of resource sites by level</a:t>
            </a:r>
            <a:endParaRPr b="1" sz="1200"/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https://www.mastersincounseling.org/best-school-counseling-sites/</a:t>
            </a:r>
            <a:r>
              <a:rPr lang="en" sz="1200"/>
              <a:t> 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Missouri Department of Education--College and Career Readiness</a:t>
            </a:r>
            <a:endParaRPr b="1" sz="1200" u="sng"/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https://dese.mo.gov/college-career-readiness/school-counseling/school-counseling-curriculum-and-gles</a:t>
            </a:r>
            <a:r>
              <a:rPr lang="en" sz="1200"/>
              <a:t> 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Elementary School Counseling Blog--Lessons, Small Group Resources (Elementary)</a:t>
            </a:r>
            <a:endParaRPr b="1" sz="1200" u="sng"/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http://www.elementaryschoolcounseling.org/marissas-blog</a:t>
            </a:r>
            <a:r>
              <a:rPr lang="en" sz="1200"/>
              <a:t> 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West Virginia Department of Education--Curriculum</a:t>
            </a:r>
            <a:endParaRPr b="1" sz="1200" u="sng"/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https://wvde.state.wv.us/counselors/</a:t>
            </a:r>
            <a:r>
              <a:rPr lang="en" sz="1200"/>
              <a:t> 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Center For Excellence in School Counseling and Leadership (CESCaL)--Lessons Plans, Pre/Post Tests</a:t>
            </a:r>
            <a:endParaRPr b="1" sz="1200" u="sng"/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http://www.cescal.org/resources/flashlight/flashlight-search.cfm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Ahead</a:t>
            </a:r>
            <a:endParaRPr/>
          </a:p>
        </p:txBody>
      </p:sp>
      <p:sp>
        <p:nvSpPr>
          <p:cNvPr id="286" name="Google Shape;28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5, 2018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Differentiated structure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Purpose</a:t>
            </a:r>
            <a:endParaRPr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Collecting and analyzing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Tier 1 and Tier 2 interventions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stakeholders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data data data" id="287" name="Google Shape;2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075" y="1610100"/>
            <a:ext cx="4972901" cy="16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346025" y="21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142875" y="943025"/>
            <a:ext cx="8633100" cy="3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we meet our objectives?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Additional Support  </a:t>
            </a:r>
            <a:endParaRPr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Folder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Site Visits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Conferences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Contact:</a:t>
            </a:r>
            <a:endParaRPr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pcaro@rcoe.us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(951)-826-6323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  @pedro_caro2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  rcecus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Post Test</a:t>
            </a:r>
            <a:endParaRPr/>
          </a:p>
        </p:txBody>
      </p:sp>
      <p:pic>
        <p:nvPicPr>
          <p:cNvPr descr="Image result for school counselor leadership network riverside" id="294" name="Google Shape;29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236" y="142900"/>
            <a:ext cx="4350188" cy="2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75" y="3901425"/>
            <a:ext cx="3638450" cy="106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witter" id="296" name="Google Shape;29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175" y="4389525"/>
            <a:ext cx="256800" cy="25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stagram" id="297" name="Google Shape;29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175" y="4714325"/>
            <a:ext cx="256800" cy="2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</a:t>
            </a:r>
            <a:endParaRPr/>
          </a:p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0"/>
              <a:t>Post-Test</a:t>
            </a:r>
            <a:endParaRPr i="1" sz="6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Thank You!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77375" y="21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26625" y="891525"/>
            <a:ext cx="8571300" cy="41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i="1" lang="en"/>
              <a:t>What Fills Your Bucket?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-ASCA 101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-Today’s School Counselor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-Introducing Yourself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-Marketing Your Program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-Helpful Resources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-Calendars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As a result of this session, participants will be able to: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Identify the components</a:t>
            </a:r>
            <a:r>
              <a:rPr lang="en"/>
              <a:t> of a comprehensive school counseling program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Explain differences</a:t>
            </a:r>
            <a:r>
              <a:rPr lang="en"/>
              <a:t> between reactive vs. proactive school counseling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plan to conduct a </a:t>
            </a:r>
            <a:r>
              <a:rPr i="1" lang="en">
                <a:solidFill>
                  <a:srgbClr val="FF0000"/>
                </a:solidFill>
              </a:rPr>
              <a:t>needs assessment</a:t>
            </a:r>
            <a:r>
              <a:rPr lang="en"/>
              <a:t> with key stakeholders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several </a:t>
            </a:r>
            <a:r>
              <a:rPr i="1" lang="en">
                <a:solidFill>
                  <a:srgbClr val="FF0000"/>
                </a:solidFill>
              </a:rPr>
              <a:t>useful websites</a:t>
            </a:r>
            <a:r>
              <a:rPr lang="en">
                <a:solidFill>
                  <a:srgbClr val="0000FF"/>
                </a:solidFill>
              </a:rPr>
              <a:t> </a:t>
            </a:r>
            <a:r>
              <a:rPr lang="en"/>
              <a:t>to gain resources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Fills Your Bucket?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05750" y="1152475"/>
            <a:ext cx="8942400" cy="3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placement						    </a:t>
            </a:r>
            <a:r>
              <a:rPr lang="en" sz="1400"/>
              <a:t>What inspired you to become a school counselor?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          Name and title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University/program							What do you hope to gain at NSCA?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48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Why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258825" y="863550"/>
            <a:ext cx="3999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range of school counselors who have </a:t>
            </a:r>
            <a:r>
              <a:rPr i="1" lang="en"/>
              <a:t>high levels of emotional exhaustion</a:t>
            </a:r>
            <a:r>
              <a:rPr lang="en"/>
              <a:t> and </a:t>
            </a:r>
            <a:r>
              <a:rPr i="1" lang="en"/>
              <a:t>burnout </a:t>
            </a:r>
            <a:r>
              <a:rPr lang="en"/>
              <a:t>is between 30% and 60%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most common factors of burnout: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Depletion of affect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Depersonalization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Feelings of lacking personal accomplishment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832400" y="863550"/>
            <a:ext cx="3999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Currently, there are no evidence-based professional support networks specifically designed for beginning school counselors.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625" y="3971825"/>
            <a:ext cx="2163399" cy="1130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tsa"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225" y="3476125"/>
            <a:ext cx="966725" cy="71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duction programs for admin"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725" y="2128675"/>
            <a:ext cx="1140450" cy="66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duction programs for admin"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5802" y="2667575"/>
            <a:ext cx="1621702" cy="6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103000" y="245875"/>
            <a:ext cx="897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the Research Shows</a:t>
            </a:r>
            <a:r>
              <a:rPr lang="en" sz="2000"/>
              <a:t> </a:t>
            </a:r>
            <a:r>
              <a:rPr i="1" lang="en" sz="1200"/>
              <a:t>(from Enhancing the Principal-School Counselor Relationship Toolkit)</a:t>
            </a:r>
            <a:endParaRPr i="1" sz="1200"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3211200" cy="23565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CollegeBoard study on the principal-school counselor relationship determined four elements present: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Collaboration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Shared Vision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Respect</a:t>
            </a:r>
            <a:endParaRPr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367500" y="851525"/>
            <a:ext cx="4464900" cy="42099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Key Findings</a:t>
            </a:r>
            <a:endParaRPr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Both school counselors and principals ranked </a:t>
            </a:r>
            <a:r>
              <a:rPr i="1" lang="en"/>
              <a:t>communication</a:t>
            </a:r>
            <a:r>
              <a:rPr lang="en"/>
              <a:t> and </a:t>
            </a:r>
            <a:r>
              <a:rPr i="1" lang="en"/>
              <a:t>respect</a:t>
            </a:r>
            <a:r>
              <a:rPr lang="en"/>
              <a:t> as the two most important elements in the relationship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u="sng"/>
              <a:t>Communication--</a:t>
            </a:r>
            <a:r>
              <a:rPr lang="en"/>
              <a:t>Principals </a:t>
            </a:r>
            <a:r>
              <a:rPr lang="en"/>
              <a:t>focused on </a:t>
            </a:r>
            <a:r>
              <a:rPr i="1" lang="en"/>
              <a:t>quality</a:t>
            </a:r>
            <a:r>
              <a:rPr lang="en"/>
              <a:t>, school counselors focused on </a:t>
            </a:r>
            <a:r>
              <a:rPr i="1" lang="en"/>
              <a:t>frequency</a:t>
            </a:r>
            <a:endParaRPr i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u="sng"/>
              <a:t>Respect--</a:t>
            </a:r>
            <a:r>
              <a:rPr lang="en"/>
              <a:t>Principals focused on </a:t>
            </a:r>
            <a:r>
              <a:rPr i="1" lang="en"/>
              <a:t>respect for vision and goals</a:t>
            </a:r>
            <a:r>
              <a:rPr lang="en"/>
              <a:t>, school counselors focused on </a:t>
            </a:r>
            <a:r>
              <a:rPr i="1" lang="en"/>
              <a:t>personal respect</a:t>
            </a:r>
            <a:endParaRPr i="1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0" y="4398225"/>
            <a:ext cx="2456274" cy="6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21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200" y="654113"/>
            <a:ext cx="6818275" cy="38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8575" y="3270400"/>
            <a:ext cx="1015375" cy="121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