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6" r:id="rId2"/>
    <p:sldId id="308" r:id="rId3"/>
    <p:sldId id="319" r:id="rId4"/>
    <p:sldId id="258" r:id="rId5"/>
    <p:sldId id="332" r:id="rId6"/>
    <p:sldId id="333" r:id="rId7"/>
    <p:sldId id="336" r:id="rId8"/>
    <p:sldId id="334" r:id="rId9"/>
    <p:sldId id="260" r:id="rId10"/>
    <p:sldId id="311" r:id="rId11"/>
    <p:sldId id="262" r:id="rId12"/>
    <p:sldId id="317" r:id="rId13"/>
    <p:sldId id="329" r:id="rId14"/>
    <p:sldId id="275" r:id="rId15"/>
    <p:sldId id="309" r:id="rId16"/>
    <p:sldId id="331" r:id="rId17"/>
    <p:sldId id="312" r:id="rId18"/>
    <p:sldId id="314" r:id="rId19"/>
    <p:sldId id="313" r:id="rId20"/>
    <p:sldId id="318" r:id="rId21"/>
    <p:sldId id="347" r:id="rId22"/>
    <p:sldId id="288" r:id="rId23"/>
    <p:sldId id="274" r:id="rId24"/>
    <p:sldId id="271" r:id="rId25"/>
    <p:sldId id="290" r:id="rId26"/>
    <p:sldId id="293" r:id="rId27"/>
    <p:sldId id="272" r:id="rId28"/>
    <p:sldId id="337" r:id="rId29"/>
    <p:sldId id="343" r:id="rId30"/>
    <p:sldId id="344" r:id="rId31"/>
    <p:sldId id="345" r:id="rId32"/>
    <p:sldId id="279" r:id="rId33"/>
  </p:sldIdLst>
  <p:sldSz cx="9144000" cy="6858000" type="screen4x3"/>
  <p:notesSz cx="7023100" cy="93091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F2D"/>
    <a:srgbClr val="003399"/>
    <a:srgbClr val="006600"/>
    <a:srgbClr val="DC8D24"/>
    <a:srgbClr val="603E10"/>
    <a:srgbClr val="800000"/>
    <a:srgbClr val="5D3C0F"/>
    <a:srgbClr val="FFFFFF"/>
    <a:srgbClr val="BC1F2D"/>
    <a:srgbClr val="78B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8856" autoAdjust="0"/>
  </p:normalViewPr>
  <p:slideViewPr>
    <p:cSldViewPr>
      <p:cViewPr varScale="1">
        <p:scale>
          <a:sx n="89" d="100"/>
          <a:sy n="89" d="100"/>
        </p:scale>
        <p:origin x="1291" y="72"/>
      </p:cViewPr>
      <p:guideLst>
        <p:guide orient="horz" pos="2160"/>
        <p:guide pos="2880"/>
      </p:guideLst>
    </p:cSldViewPr>
  </p:slideViewPr>
  <p:outlineViewPr>
    <p:cViewPr>
      <p:scale>
        <a:sx n="33" d="100"/>
        <a:sy n="33" d="100"/>
      </p:scale>
      <p:origin x="42" y="1086"/>
    </p:cViewPr>
  </p:outlineViewPr>
  <p:notesTextViewPr>
    <p:cViewPr>
      <p:scale>
        <a:sx n="100" d="100"/>
        <a:sy n="100" d="100"/>
      </p:scale>
      <p:origin x="0" y="0"/>
    </p:cViewPr>
  </p:notesTextViewPr>
  <p:sorterViewPr>
    <p:cViewPr>
      <p:scale>
        <a:sx n="100" d="100"/>
        <a:sy n="100" d="100"/>
      </p:scale>
      <p:origin x="0" y="7723"/>
    </p:cViewPr>
  </p:sorterViewPr>
  <p:notesViewPr>
    <p:cSldViewPr>
      <p:cViewPr varScale="1">
        <p:scale>
          <a:sx n="61" d="100"/>
          <a:sy n="61" d="100"/>
        </p:scale>
        <p:origin x="-1728" y="-9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BFFA2-4F02-402C-A075-218BA24E32D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4F47878-10E8-47DA-B82F-77865031494B}">
      <dgm:prSet phldrT="[Text]" custT="1"/>
      <dgm:spPr/>
      <dgm:t>
        <a:bodyPr/>
        <a:lstStyle/>
        <a:p>
          <a:r>
            <a:rPr lang="en-US" sz="2000" dirty="0" smtClean="0">
              <a:latin typeface="Castellar" pitchFamily="18" charset="0"/>
            </a:rPr>
            <a:t>Transfer </a:t>
          </a:r>
          <a:endParaRPr lang="en-US" sz="2000" dirty="0">
            <a:latin typeface="Castellar" pitchFamily="18" charset="0"/>
          </a:endParaRPr>
        </a:p>
      </dgm:t>
    </dgm:pt>
    <dgm:pt modelId="{29827636-4624-42A9-A88D-69128CA72CDE}" type="parTrans" cxnId="{FC8D5CFC-9D34-4589-BEDC-A10B3FC33149}">
      <dgm:prSet/>
      <dgm:spPr/>
      <dgm:t>
        <a:bodyPr/>
        <a:lstStyle/>
        <a:p>
          <a:endParaRPr lang="en-US"/>
        </a:p>
      </dgm:t>
    </dgm:pt>
    <dgm:pt modelId="{872C6A2F-6A87-434D-AC87-C77961B5DEBE}" type="sibTrans" cxnId="{FC8D5CFC-9D34-4589-BEDC-A10B3FC33149}">
      <dgm:prSet/>
      <dgm:spPr/>
      <dgm:t>
        <a:bodyPr/>
        <a:lstStyle/>
        <a:p>
          <a:endParaRPr lang="en-US"/>
        </a:p>
      </dgm:t>
    </dgm:pt>
    <dgm:pt modelId="{A2B9861A-D968-4BFB-A656-EF09E939BD1D}">
      <dgm:prSet phldrT="[Text]"/>
      <dgm:spPr/>
      <dgm:t>
        <a:bodyPr/>
        <a:lstStyle/>
        <a:p>
          <a:r>
            <a:rPr lang="en-US" dirty="0" smtClean="0">
              <a:solidFill>
                <a:schemeClr val="accent5">
                  <a:lumMod val="75000"/>
                </a:schemeClr>
              </a:solidFill>
              <a:latin typeface="Wide Latin" pitchFamily="18" charset="0"/>
            </a:rPr>
            <a:t>Club</a:t>
          </a:r>
          <a:endParaRPr lang="en-US" dirty="0">
            <a:solidFill>
              <a:schemeClr val="accent5">
                <a:lumMod val="75000"/>
              </a:schemeClr>
            </a:solidFill>
            <a:latin typeface="Wide Latin" pitchFamily="18" charset="0"/>
          </a:endParaRPr>
        </a:p>
      </dgm:t>
    </dgm:pt>
    <dgm:pt modelId="{DDA919AA-7481-4FFC-8F39-C93BE4C901D6}" type="parTrans" cxnId="{609E31F0-AE57-4579-AFDE-52D078A7E3F0}">
      <dgm:prSet/>
      <dgm:spPr/>
      <dgm:t>
        <a:bodyPr/>
        <a:lstStyle/>
        <a:p>
          <a:endParaRPr lang="en-US"/>
        </a:p>
      </dgm:t>
    </dgm:pt>
    <dgm:pt modelId="{53DFF81D-EEDE-4852-B252-73EDA571C7AA}" type="sibTrans" cxnId="{609E31F0-AE57-4579-AFDE-52D078A7E3F0}">
      <dgm:prSet/>
      <dgm:spPr/>
      <dgm:t>
        <a:bodyPr/>
        <a:lstStyle/>
        <a:p>
          <a:endParaRPr lang="en-US"/>
        </a:p>
      </dgm:t>
    </dgm:pt>
    <dgm:pt modelId="{72AC435A-3919-4EAF-A83B-375B7D0438AC}" type="pres">
      <dgm:prSet presAssocID="{CE1BFFA2-4F02-402C-A075-218BA24E32D9}" presName="Name0" presStyleCnt="0">
        <dgm:presLayoutVars>
          <dgm:dir/>
          <dgm:animLvl val="lvl"/>
          <dgm:resizeHandles val="exact"/>
        </dgm:presLayoutVars>
      </dgm:prSet>
      <dgm:spPr/>
      <dgm:t>
        <a:bodyPr/>
        <a:lstStyle/>
        <a:p>
          <a:endParaRPr lang="en-US"/>
        </a:p>
      </dgm:t>
    </dgm:pt>
    <dgm:pt modelId="{8DDCB8A4-3DFD-49E2-A505-235B256E7DEB}" type="pres">
      <dgm:prSet presAssocID="{64F47878-10E8-47DA-B82F-77865031494B}" presName="boxAndChildren" presStyleCnt="0"/>
      <dgm:spPr/>
    </dgm:pt>
    <dgm:pt modelId="{369F7783-C64E-4370-BCD3-8B66C8A5BF57}" type="pres">
      <dgm:prSet presAssocID="{64F47878-10E8-47DA-B82F-77865031494B}" presName="parentTextBox" presStyleLbl="node1" presStyleIdx="0" presStyleCnt="1"/>
      <dgm:spPr/>
      <dgm:t>
        <a:bodyPr/>
        <a:lstStyle/>
        <a:p>
          <a:endParaRPr lang="en-US"/>
        </a:p>
      </dgm:t>
    </dgm:pt>
    <dgm:pt modelId="{3BF5A352-12EC-4213-AC98-BD7DD127DD4C}" type="pres">
      <dgm:prSet presAssocID="{64F47878-10E8-47DA-B82F-77865031494B}" presName="entireBox" presStyleLbl="node1" presStyleIdx="0" presStyleCnt="1"/>
      <dgm:spPr/>
      <dgm:t>
        <a:bodyPr/>
        <a:lstStyle/>
        <a:p>
          <a:endParaRPr lang="en-US"/>
        </a:p>
      </dgm:t>
    </dgm:pt>
    <dgm:pt modelId="{673F033D-F8D3-42DE-B0B7-B10C2C18D864}" type="pres">
      <dgm:prSet presAssocID="{64F47878-10E8-47DA-B82F-77865031494B}" presName="descendantBox" presStyleCnt="0"/>
      <dgm:spPr/>
    </dgm:pt>
    <dgm:pt modelId="{43906D43-7D39-42C3-AD08-A1B3ED1D0B29}" type="pres">
      <dgm:prSet presAssocID="{A2B9861A-D968-4BFB-A656-EF09E939BD1D}" presName="childTextBox" presStyleLbl="fgAccFollowNode1" presStyleIdx="0" presStyleCnt="1" custLinFactNeighborX="-4167">
        <dgm:presLayoutVars>
          <dgm:bulletEnabled val="1"/>
        </dgm:presLayoutVars>
      </dgm:prSet>
      <dgm:spPr/>
      <dgm:t>
        <a:bodyPr/>
        <a:lstStyle/>
        <a:p>
          <a:endParaRPr lang="en-US"/>
        </a:p>
      </dgm:t>
    </dgm:pt>
  </dgm:ptLst>
  <dgm:cxnLst>
    <dgm:cxn modelId="{EB8FEF5C-FA10-42A6-985F-F3576AD5196A}" type="presOf" srcId="{CE1BFFA2-4F02-402C-A075-218BA24E32D9}" destId="{72AC435A-3919-4EAF-A83B-375B7D0438AC}" srcOrd="0" destOrd="0" presId="urn:microsoft.com/office/officeart/2005/8/layout/process4"/>
    <dgm:cxn modelId="{609E31F0-AE57-4579-AFDE-52D078A7E3F0}" srcId="{64F47878-10E8-47DA-B82F-77865031494B}" destId="{A2B9861A-D968-4BFB-A656-EF09E939BD1D}" srcOrd="0" destOrd="0" parTransId="{DDA919AA-7481-4FFC-8F39-C93BE4C901D6}" sibTransId="{53DFF81D-EEDE-4852-B252-73EDA571C7AA}"/>
    <dgm:cxn modelId="{841A4402-375A-46F7-87C1-4CF6406428B9}" type="presOf" srcId="{A2B9861A-D968-4BFB-A656-EF09E939BD1D}" destId="{43906D43-7D39-42C3-AD08-A1B3ED1D0B29}" srcOrd="0" destOrd="0" presId="urn:microsoft.com/office/officeart/2005/8/layout/process4"/>
    <dgm:cxn modelId="{F2290B6A-B18D-4147-80D3-4C50AC849116}" type="presOf" srcId="{64F47878-10E8-47DA-B82F-77865031494B}" destId="{369F7783-C64E-4370-BCD3-8B66C8A5BF57}" srcOrd="0" destOrd="0" presId="urn:microsoft.com/office/officeart/2005/8/layout/process4"/>
    <dgm:cxn modelId="{3F508B8F-2891-4747-853C-B074FC92854C}" type="presOf" srcId="{64F47878-10E8-47DA-B82F-77865031494B}" destId="{3BF5A352-12EC-4213-AC98-BD7DD127DD4C}" srcOrd="1" destOrd="0" presId="urn:microsoft.com/office/officeart/2005/8/layout/process4"/>
    <dgm:cxn modelId="{FC8D5CFC-9D34-4589-BEDC-A10B3FC33149}" srcId="{CE1BFFA2-4F02-402C-A075-218BA24E32D9}" destId="{64F47878-10E8-47DA-B82F-77865031494B}" srcOrd="0" destOrd="0" parTransId="{29827636-4624-42A9-A88D-69128CA72CDE}" sibTransId="{872C6A2F-6A87-434D-AC87-C77961B5DEBE}"/>
    <dgm:cxn modelId="{0F5570D2-2AC3-4BD6-9CA1-E2EAFE6CEBF5}" type="presParOf" srcId="{72AC435A-3919-4EAF-A83B-375B7D0438AC}" destId="{8DDCB8A4-3DFD-49E2-A505-235B256E7DEB}" srcOrd="0" destOrd="0" presId="urn:microsoft.com/office/officeart/2005/8/layout/process4"/>
    <dgm:cxn modelId="{20EAA7D6-FB54-4DC2-AC39-D68EFF9661C6}" type="presParOf" srcId="{8DDCB8A4-3DFD-49E2-A505-235B256E7DEB}" destId="{369F7783-C64E-4370-BCD3-8B66C8A5BF57}" srcOrd="0" destOrd="0" presId="urn:microsoft.com/office/officeart/2005/8/layout/process4"/>
    <dgm:cxn modelId="{345B6B75-A4AA-4F0D-A213-1DA6D325EADE}" type="presParOf" srcId="{8DDCB8A4-3DFD-49E2-A505-235B256E7DEB}" destId="{3BF5A352-12EC-4213-AC98-BD7DD127DD4C}" srcOrd="1" destOrd="0" presId="urn:microsoft.com/office/officeart/2005/8/layout/process4"/>
    <dgm:cxn modelId="{4AAF56DB-A85F-48E8-B00E-A0E67C666EC6}" type="presParOf" srcId="{8DDCB8A4-3DFD-49E2-A505-235B256E7DEB}" destId="{673F033D-F8D3-42DE-B0B7-B10C2C18D864}" srcOrd="2" destOrd="0" presId="urn:microsoft.com/office/officeart/2005/8/layout/process4"/>
    <dgm:cxn modelId="{4F5C093A-EE24-479F-B2A3-892D2E41C2BE}" type="presParOf" srcId="{673F033D-F8D3-42DE-B0B7-B10C2C18D864}" destId="{43906D43-7D39-42C3-AD08-A1B3ED1D0B29}"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pPr>
              <a:defRPr/>
            </a:pPr>
            <a:endParaRPr lang="en-US"/>
          </a:p>
        </p:txBody>
      </p:sp>
      <p:sp>
        <p:nvSpPr>
          <p:cNvPr id="47107" name="Rectangle 3"/>
          <p:cNvSpPr>
            <a:spLocks noGrp="1" noChangeArrowheads="1"/>
          </p:cNvSpPr>
          <p:nvPr>
            <p:ph type="dt" sz="quarter"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pPr>
              <a:defRPr/>
            </a:pPr>
            <a:endParaRPr lang="en-US"/>
          </a:p>
        </p:txBody>
      </p:sp>
      <p:sp>
        <p:nvSpPr>
          <p:cNvPr id="47109" name="Rectangle 5"/>
          <p:cNvSpPr>
            <a:spLocks noGrp="1" noChangeArrowheads="1"/>
          </p:cNvSpPr>
          <p:nvPr>
            <p:ph type="sldNum" sz="quarter" idx="3"/>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pPr>
              <a:defRPr/>
            </a:pPr>
            <a:fld id="{CB4E4DAD-BEE0-4C6C-825F-08D684F0716C}" type="slidenum">
              <a:rPr lang="en-US"/>
              <a:pPr>
                <a:defRPr/>
              </a:pPr>
              <a:t>‹#›</a:t>
            </a:fld>
            <a:endParaRPr lang="en-US"/>
          </a:p>
        </p:txBody>
      </p:sp>
    </p:spTree>
    <p:extLst>
      <p:ext uri="{BB962C8B-B14F-4D97-AF65-F5344CB8AC3E}">
        <p14:creationId xmlns:p14="http://schemas.microsoft.com/office/powerpoint/2010/main" val="10631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0182"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pPr>
              <a:defRPr/>
            </a:pPr>
            <a:endParaRPr lang="en-US"/>
          </a:p>
        </p:txBody>
      </p:sp>
      <p:sp>
        <p:nvSpPr>
          <p:cNvPr id="50183"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pPr>
              <a:defRPr/>
            </a:pPr>
            <a:fld id="{1889E15D-405C-43CD-868F-A0ED1495D9B4}" type="slidenum">
              <a:rPr lang="en-US"/>
              <a:pPr>
                <a:defRPr/>
              </a:pPr>
              <a:t>‹#›</a:t>
            </a:fld>
            <a:endParaRPr lang="en-US"/>
          </a:p>
        </p:txBody>
      </p:sp>
    </p:spTree>
    <p:extLst>
      <p:ext uri="{BB962C8B-B14F-4D97-AF65-F5344CB8AC3E}">
        <p14:creationId xmlns:p14="http://schemas.microsoft.com/office/powerpoint/2010/main" val="1239123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89E15D-405C-43CD-868F-A0ED1495D9B4}" type="slidenum">
              <a:rPr lang="en-US" smtClean="0"/>
              <a:pPr>
                <a:defRPr/>
              </a:pPr>
              <a:t>18</a:t>
            </a:fld>
            <a:endParaRPr lang="en-US"/>
          </a:p>
        </p:txBody>
      </p:sp>
    </p:spTree>
    <p:extLst>
      <p:ext uri="{BB962C8B-B14F-4D97-AF65-F5344CB8AC3E}">
        <p14:creationId xmlns:p14="http://schemas.microsoft.com/office/powerpoint/2010/main" val="264080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58255" indent="-291636" algn="l" eaLnBrk="0" hangingPunct="0">
              <a:spcBef>
                <a:spcPct val="30000"/>
              </a:spcBef>
              <a:defRPr sz="1200">
                <a:solidFill>
                  <a:schemeClr val="tx1"/>
                </a:solidFill>
                <a:latin typeface="Calibri" pitchFamily="34" charset="0"/>
              </a:defRPr>
            </a:lvl2pPr>
            <a:lvl3pPr marL="1166546" indent="-233309" algn="l" eaLnBrk="0" hangingPunct="0">
              <a:spcBef>
                <a:spcPct val="30000"/>
              </a:spcBef>
              <a:defRPr sz="1200">
                <a:solidFill>
                  <a:schemeClr val="tx1"/>
                </a:solidFill>
                <a:latin typeface="Calibri" pitchFamily="34" charset="0"/>
              </a:defRPr>
            </a:lvl3pPr>
            <a:lvl4pPr marL="1633164" indent="-233309" algn="l" eaLnBrk="0" hangingPunct="0">
              <a:spcBef>
                <a:spcPct val="30000"/>
              </a:spcBef>
              <a:defRPr sz="1200">
                <a:solidFill>
                  <a:schemeClr val="tx1"/>
                </a:solidFill>
                <a:latin typeface="Calibri" pitchFamily="34" charset="0"/>
              </a:defRPr>
            </a:lvl4pPr>
            <a:lvl5pPr marL="2099782" indent="-233309" algn="l"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srgbClr val="727272"/>
              </a:solidFill>
              <a:latin typeface="Marker Felt" pitchFamily="-80" charset="0"/>
              <a:ea typeface="ヒラギノ角ゴ Pro W3" pitchFamily="-80" charset="-128"/>
              <a:sym typeface="Marker Felt" pitchFamily="-80" charset="0"/>
            </a:endParaRPr>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58255" indent="-291636" algn="l" eaLnBrk="0" hangingPunct="0">
              <a:spcBef>
                <a:spcPct val="30000"/>
              </a:spcBef>
              <a:defRPr sz="1200">
                <a:solidFill>
                  <a:schemeClr val="tx1"/>
                </a:solidFill>
                <a:latin typeface="Calibri" pitchFamily="34" charset="0"/>
              </a:defRPr>
            </a:lvl2pPr>
            <a:lvl3pPr marL="1166546" indent="-233309" algn="l" eaLnBrk="0" hangingPunct="0">
              <a:spcBef>
                <a:spcPct val="30000"/>
              </a:spcBef>
              <a:defRPr sz="1200">
                <a:solidFill>
                  <a:schemeClr val="tx1"/>
                </a:solidFill>
                <a:latin typeface="Calibri" pitchFamily="34" charset="0"/>
              </a:defRPr>
            </a:lvl3pPr>
            <a:lvl4pPr marL="1633164" indent="-233309" algn="l" eaLnBrk="0" hangingPunct="0">
              <a:spcBef>
                <a:spcPct val="30000"/>
              </a:spcBef>
              <a:defRPr sz="1200">
                <a:solidFill>
                  <a:schemeClr val="tx1"/>
                </a:solidFill>
                <a:latin typeface="Calibri" pitchFamily="34" charset="0"/>
              </a:defRPr>
            </a:lvl4pPr>
            <a:lvl5pPr marL="2099782" indent="-233309" algn="l" eaLnBrk="0" hangingPunct="0">
              <a:spcBef>
                <a:spcPct val="30000"/>
              </a:spcBef>
              <a:defRPr sz="1200">
                <a:solidFill>
                  <a:schemeClr val="tx1"/>
                </a:solidFill>
                <a:latin typeface="Calibri" pitchFamily="34" charset="0"/>
              </a:defRPr>
            </a:lvl5pPr>
            <a:lvl6pPr marL="2566401" indent="-233309" eaLnBrk="0" fontAlgn="base" hangingPunct="0">
              <a:spcBef>
                <a:spcPct val="30000"/>
              </a:spcBef>
              <a:spcAft>
                <a:spcPct val="0"/>
              </a:spcAft>
              <a:defRPr sz="1200">
                <a:solidFill>
                  <a:schemeClr val="tx1"/>
                </a:solidFill>
                <a:latin typeface="Calibri" pitchFamily="34" charset="0"/>
              </a:defRPr>
            </a:lvl6pPr>
            <a:lvl7pPr marL="3033019" indent="-233309" eaLnBrk="0" fontAlgn="base" hangingPunct="0">
              <a:spcBef>
                <a:spcPct val="30000"/>
              </a:spcBef>
              <a:spcAft>
                <a:spcPct val="0"/>
              </a:spcAft>
              <a:defRPr sz="1200">
                <a:solidFill>
                  <a:schemeClr val="tx1"/>
                </a:solidFill>
                <a:latin typeface="Calibri" pitchFamily="34" charset="0"/>
              </a:defRPr>
            </a:lvl7pPr>
            <a:lvl8pPr marL="3499637" indent="-233309" eaLnBrk="0" fontAlgn="base" hangingPunct="0">
              <a:spcBef>
                <a:spcPct val="30000"/>
              </a:spcBef>
              <a:spcAft>
                <a:spcPct val="0"/>
              </a:spcAft>
              <a:defRPr sz="1200">
                <a:solidFill>
                  <a:schemeClr val="tx1"/>
                </a:solidFill>
                <a:latin typeface="Calibri" pitchFamily="34" charset="0"/>
              </a:defRPr>
            </a:lvl8pPr>
            <a:lvl9pPr marL="3966256" indent="-233309"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9333EBB-A17D-41FF-BBB4-C2AA04B46610}" type="slidenum">
              <a:rPr lang="en-US" altLang="en-US" smtClean="0">
                <a:solidFill>
                  <a:srgbClr val="727272"/>
                </a:solidFill>
                <a:latin typeface="Marker Felt" pitchFamily="-80" charset="0"/>
                <a:ea typeface="ヒラギノ角ゴ Pro W3" pitchFamily="-80" charset="-128"/>
                <a:sym typeface="Marker Felt" pitchFamily="-80" charset="0"/>
              </a:rPr>
              <a:pPr algn="r" eaLnBrk="1" hangingPunct="1">
                <a:spcBef>
                  <a:spcPct val="0"/>
                </a:spcBef>
              </a:pPr>
              <a:t>21</a:t>
            </a:fld>
            <a:endParaRPr lang="en-US" altLang="en-US" smtClean="0">
              <a:solidFill>
                <a:srgbClr val="727272"/>
              </a:solidFill>
              <a:latin typeface="Marker Felt" pitchFamily="-80" charset="0"/>
              <a:ea typeface="ヒラギノ角ゴ Pro W3" pitchFamily="-80" charset="-128"/>
              <a:sym typeface="Marker Felt" pitchFamily="-80" charset="0"/>
            </a:endParaRPr>
          </a:p>
        </p:txBody>
      </p:sp>
    </p:spTree>
    <p:extLst>
      <p:ext uri="{BB962C8B-B14F-4D97-AF65-F5344CB8AC3E}">
        <p14:creationId xmlns:p14="http://schemas.microsoft.com/office/powerpoint/2010/main" val="3792269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0"/>
            <a:ext cx="9144000" cy="1295400"/>
          </a:xfrm>
          <a:prstGeom prst="rect">
            <a:avLst/>
          </a:prstGeom>
          <a:solidFill>
            <a:srgbClr val="B41F2D"/>
          </a:solidFill>
          <a:ln w="76200" cmpd="tri">
            <a:noFill/>
            <a:miter lim="800000"/>
            <a:headEnd/>
            <a:tailEnd/>
          </a:ln>
        </p:spPr>
        <p:txBody>
          <a:bodyPr wrap="none" anchor="ctr"/>
          <a:lstStyle/>
          <a:p>
            <a:pPr>
              <a:defRPr/>
            </a:pPr>
            <a:endParaRPr lang="en-US"/>
          </a:p>
        </p:txBody>
      </p:sp>
      <p:sp>
        <p:nvSpPr>
          <p:cNvPr id="6" name="Title 5"/>
          <p:cNvSpPr>
            <a:spLocks noGrp="1"/>
          </p:cNvSpPr>
          <p:nvPr>
            <p:ph type="title"/>
          </p:nvPr>
        </p:nvSpPr>
        <p:spPr>
          <a:xfrm>
            <a:off x="457200" y="76200"/>
            <a:ext cx="8229600" cy="1143000"/>
          </a:xfrm>
        </p:spPr>
        <p:txBody>
          <a:bodyPr/>
          <a:lstStyle/>
          <a:p>
            <a:r>
              <a:rPr lang="en-US" smtClean="0"/>
              <a:t>Click to edit Master title style</a:t>
            </a:r>
            <a:endParaRPr lang="en-US"/>
          </a:p>
        </p:txBody>
      </p:sp>
      <p:pic>
        <p:nvPicPr>
          <p:cNvPr id="36867" name="Picture 3"/>
          <p:cNvPicPr>
            <a:picLocks noChangeAspect="1" noChangeArrowheads="1"/>
          </p:cNvPicPr>
          <p:nvPr userDrawn="1"/>
        </p:nvPicPr>
        <p:blipFill>
          <a:blip r:embed="rId2" cstate="print"/>
          <a:srcRect/>
          <a:stretch>
            <a:fillRect/>
          </a:stretch>
        </p:blipFill>
        <p:spPr bwMode="auto">
          <a:xfrm>
            <a:off x="2" y="4648200"/>
            <a:ext cx="1974420" cy="2209798"/>
          </a:xfrm>
          <a:prstGeom prst="rect">
            <a:avLst/>
          </a:prstGeom>
          <a:noFill/>
          <a:ln w="9525">
            <a:noFill/>
            <a:miter lim="800000"/>
            <a:headEnd/>
            <a:tailEnd/>
          </a:ln>
        </p:spPr>
      </p:pic>
      <p:pic>
        <p:nvPicPr>
          <p:cNvPr id="10" name="Picture 9" descr="MSJCLogoH.jpg"/>
          <p:cNvPicPr>
            <a:picLocks noChangeAspect="1"/>
          </p:cNvPicPr>
          <p:nvPr userDrawn="1"/>
        </p:nvPicPr>
        <p:blipFill>
          <a:blip r:embed="rId3" cstate="print"/>
          <a:stretch>
            <a:fillRect/>
          </a:stretch>
        </p:blipFill>
        <p:spPr>
          <a:xfrm>
            <a:off x="6765073" y="6126480"/>
            <a:ext cx="2378927" cy="731520"/>
          </a:xfrm>
          <a:prstGeom prst="rect">
            <a:avLst/>
          </a:prstGeom>
        </p:spPr>
      </p:pic>
      <p:sp>
        <p:nvSpPr>
          <p:cNvPr id="12" name="Slide Number Placeholder 11"/>
          <p:cNvSpPr>
            <a:spLocks noGrp="1"/>
          </p:cNvSpPr>
          <p:nvPr>
            <p:ph type="sldNum" sz="quarter" idx="11"/>
          </p:nvPr>
        </p:nvSpPr>
        <p:spPr>
          <a:xfrm>
            <a:off x="6934200" y="6305550"/>
            <a:ext cx="2133600" cy="476250"/>
          </a:xfrm>
        </p:spPr>
        <p:txBody>
          <a:bodyPr/>
          <a:lstStyle/>
          <a:p>
            <a:pPr>
              <a:defRPr/>
            </a:pPr>
            <a:fld id="{14D80A80-43B9-40B2-88EF-D01A775D9861}" type="slidenum">
              <a:rPr lang="en-US" smtClean="0"/>
              <a:pPr>
                <a:defRPr/>
              </a:pPr>
              <a:t>‹#›</a:t>
            </a:fld>
            <a:endParaRPr lang="en-US"/>
          </a:p>
        </p:txBody>
      </p:sp>
      <p:sp>
        <p:nvSpPr>
          <p:cNvPr id="15" name="Text Placeholder 14"/>
          <p:cNvSpPr>
            <a:spLocks noGrp="1"/>
          </p:cNvSpPr>
          <p:nvPr>
            <p:ph type="body" sz="quarter" idx="12"/>
          </p:nvPr>
        </p:nvSpPr>
        <p:spPr>
          <a:xfrm>
            <a:off x="1371600" y="1600200"/>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0"/>
            <a:ext cx="9144000" cy="1295400"/>
          </a:xfrm>
          <a:prstGeom prst="rect">
            <a:avLst/>
          </a:prstGeom>
          <a:solidFill>
            <a:srgbClr val="B41F2D"/>
          </a:solidFill>
          <a:ln w="76200" cmpd="tri">
            <a:noFill/>
            <a:miter lim="800000"/>
            <a:headEnd/>
            <a:tailEnd/>
          </a:ln>
        </p:spPr>
        <p:txBody>
          <a:bodyPr wrap="none" anchor="ctr"/>
          <a:lstStyle/>
          <a:p>
            <a:pPr>
              <a:defRPr/>
            </a:pPr>
            <a:endParaRPr lang="en-US"/>
          </a:p>
        </p:txBody>
      </p:sp>
      <p:sp>
        <p:nvSpPr>
          <p:cNvPr id="6" name="Title 5"/>
          <p:cNvSpPr>
            <a:spLocks noGrp="1"/>
          </p:cNvSpPr>
          <p:nvPr>
            <p:ph type="title"/>
          </p:nvPr>
        </p:nvSpPr>
        <p:spPr>
          <a:xfrm>
            <a:off x="457200" y="76200"/>
            <a:ext cx="8229600" cy="1143000"/>
          </a:xfrm>
        </p:spPr>
        <p:txBody>
          <a:bodyPr/>
          <a:lstStyle/>
          <a:p>
            <a:r>
              <a:rPr lang="en-US" smtClean="0"/>
              <a:t>Click to edit Master title style</a:t>
            </a:r>
            <a:endParaRPr lang="en-US"/>
          </a:p>
        </p:txBody>
      </p:sp>
      <p:pic>
        <p:nvPicPr>
          <p:cNvPr id="10" name="Picture 9" descr="MSJCLogoH.jpg"/>
          <p:cNvPicPr>
            <a:picLocks noChangeAspect="1"/>
          </p:cNvPicPr>
          <p:nvPr userDrawn="1"/>
        </p:nvPicPr>
        <p:blipFill>
          <a:blip r:embed="rId2" cstate="print"/>
          <a:stretch>
            <a:fillRect/>
          </a:stretch>
        </p:blipFill>
        <p:spPr>
          <a:xfrm>
            <a:off x="6765073" y="6126480"/>
            <a:ext cx="2378927" cy="731520"/>
          </a:xfrm>
          <a:prstGeom prst="rect">
            <a:avLst/>
          </a:prstGeom>
        </p:spPr>
      </p:pic>
      <p:sp>
        <p:nvSpPr>
          <p:cNvPr id="12" name="Slide Number Placeholder 11"/>
          <p:cNvSpPr>
            <a:spLocks noGrp="1"/>
          </p:cNvSpPr>
          <p:nvPr>
            <p:ph type="sldNum" sz="quarter" idx="11"/>
          </p:nvPr>
        </p:nvSpPr>
        <p:spPr>
          <a:xfrm>
            <a:off x="6934200" y="6305550"/>
            <a:ext cx="2133600" cy="476250"/>
          </a:xfrm>
        </p:spPr>
        <p:txBody>
          <a:bodyPr/>
          <a:lstStyle/>
          <a:p>
            <a:pPr>
              <a:defRPr/>
            </a:pPr>
            <a:fld id="{14D80A80-43B9-40B2-88EF-D01A775D9861}" type="slidenum">
              <a:rPr lang="en-US" smtClean="0"/>
              <a:pPr>
                <a:defRPr/>
              </a:pPr>
              <a:t>‹#›</a:t>
            </a:fld>
            <a:endParaRPr lang="en-US"/>
          </a:p>
        </p:txBody>
      </p:sp>
      <p:sp>
        <p:nvSpPr>
          <p:cNvPr id="15" name="Text Placeholder 14"/>
          <p:cNvSpPr>
            <a:spLocks noGrp="1"/>
          </p:cNvSpPr>
          <p:nvPr>
            <p:ph type="body" sz="quarter" idx="12"/>
          </p:nvPr>
        </p:nvSpPr>
        <p:spPr>
          <a:xfrm>
            <a:off x="1371600" y="1600200"/>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5454B4-C4DA-45B2-946E-0446636650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28600" y="228600"/>
            <a:ext cx="1447800" cy="6400800"/>
          </a:xfrm>
          <a:prstGeom prst="rect">
            <a:avLst/>
          </a:prstGeom>
          <a:solidFill>
            <a:srgbClr val="B41F2D"/>
          </a:solidFill>
          <a:ln w="76200" cmpd="tri">
            <a:solidFill>
              <a:srgbClr val="DC8D24"/>
            </a:solidFill>
            <a:miter lim="800000"/>
            <a:headEnd/>
            <a:tailEnd/>
          </a:ln>
        </p:spPr>
        <p:txBody>
          <a:bodyPr wrap="none" anchor="ctr"/>
          <a:lstStyle/>
          <a:p>
            <a:pPr>
              <a:defRPr/>
            </a:pPr>
            <a:endParaRPr lang="en-US"/>
          </a:p>
        </p:txBody>
      </p:sp>
      <p:sp>
        <p:nvSpPr>
          <p:cNvPr id="3" name="Rectangle 3"/>
          <p:cNvSpPr>
            <a:spLocks noChangeArrowheads="1"/>
          </p:cNvSpPr>
          <p:nvPr userDrawn="1"/>
        </p:nvSpPr>
        <p:spPr bwMode="auto">
          <a:xfrm>
            <a:off x="1676400" y="228600"/>
            <a:ext cx="7086600" cy="1066800"/>
          </a:xfrm>
          <a:prstGeom prst="rect">
            <a:avLst/>
          </a:prstGeom>
          <a:solidFill>
            <a:srgbClr val="B41F2D"/>
          </a:solidFill>
          <a:ln w="76200" cmpd="tri">
            <a:solidFill>
              <a:srgbClr val="DC8D24"/>
            </a:solidFill>
            <a:miter lim="800000"/>
            <a:headEnd/>
            <a:tailEnd/>
          </a:ln>
        </p:spPr>
        <p:txBody>
          <a:bodyPr wrap="none" anchor="ctr"/>
          <a:lstStyle/>
          <a:p>
            <a:pPr>
              <a:defRPr/>
            </a:pPr>
            <a:endParaRPr lang="en-US"/>
          </a:p>
        </p:txBody>
      </p:sp>
      <p:pic>
        <p:nvPicPr>
          <p:cNvPr id="4" name="Picture 15"/>
          <p:cNvPicPr>
            <a:picLocks noChangeAspect="1" noChangeArrowheads="1"/>
          </p:cNvPicPr>
          <p:nvPr userDrawn="1"/>
        </p:nvPicPr>
        <p:blipFill>
          <a:blip r:embed="rId2" cstate="print"/>
          <a:srcRect/>
          <a:stretch>
            <a:fillRect/>
          </a:stretch>
        </p:blipFill>
        <p:spPr bwMode="auto">
          <a:xfrm>
            <a:off x="304800" y="5638800"/>
            <a:ext cx="1252538" cy="914400"/>
          </a:xfrm>
          <a:prstGeom prst="rect">
            <a:avLst/>
          </a:prstGeom>
          <a:noFill/>
          <a:ln w="9525">
            <a:noFill/>
            <a:miter lim="800000"/>
            <a:headEnd/>
            <a:tailEnd/>
          </a:ln>
        </p:spPr>
      </p:pic>
      <p:pic>
        <p:nvPicPr>
          <p:cNvPr id="5" name="Picture 14" descr="newMSJCLogo.jpg"/>
          <p:cNvPicPr>
            <a:picLocks noChangeAspect="1"/>
          </p:cNvPicPr>
          <p:nvPr userDrawn="1"/>
        </p:nvPicPr>
        <p:blipFill>
          <a:blip r:embed="rId3" cstate="print"/>
          <a:srcRect/>
          <a:stretch>
            <a:fillRect/>
          </a:stretch>
        </p:blipFill>
        <p:spPr bwMode="auto">
          <a:xfrm>
            <a:off x="304800" y="4724400"/>
            <a:ext cx="1244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28600" y="228600"/>
            <a:ext cx="1447800" cy="6400800"/>
          </a:xfrm>
          <a:prstGeom prst="rect">
            <a:avLst/>
          </a:prstGeom>
          <a:solidFill>
            <a:srgbClr val="B41F2D"/>
          </a:solidFill>
          <a:ln w="76200" cmpd="tri">
            <a:solidFill>
              <a:srgbClr val="DC8D24"/>
            </a:solidFill>
            <a:miter lim="800000"/>
            <a:headEnd/>
            <a:tailEnd/>
          </a:ln>
        </p:spPr>
        <p:txBody>
          <a:bodyPr wrap="none" anchor="ctr"/>
          <a:lstStyle/>
          <a:p>
            <a:pPr>
              <a:defRPr/>
            </a:pPr>
            <a:endParaRPr lang="en-US"/>
          </a:p>
        </p:txBody>
      </p:sp>
      <p:sp>
        <p:nvSpPr>
          <p:cNvPr id="3" name="Rectangle 3"/>
          <p:cNvSpPr>
            <a:spLocks noChangeArrowheads="1"/>
          </p:cNvSpPr>
          <p:nvPr userDrawn="1"/>
        </p:nvSpPr>
        <p:spPr bwMode="auto">
          <a:xfrm>
            <a:off x="1676400" y="228600"/>
            <a:ext cx="7086600" cy="1066800"/>
          </a:xfrm>
          <a:prstGeom prst="rect">
            <a:avLst/>
          </a:prstGeom>
          <a:solidFill>
            <a:srgbClr val="B41F2D"/>
          </a:solidFill>
          <a:ln w="76200" cmpd="tri">
            <a:solidFill>
              <a:srgbClr val="DC8D24"/>
            </a:solidFill>
            <a:miter lim="800000"/>
            <a:headEnd/>
            <a:tailEnd/>
          </a:ln>
        </p:spPr>
        <p:txBody>
          <a:bodyPr wrap="none" anchor="ctr"/>
          <a:lstStyle/>
          <a:p>
            <a:pPr>
              <a:defRPr/>
            </a:pPr>
            <a:endParaRPr lang="en-US"/>
          </a:p>
        </p:txBody>
      </p:sp>
      <p:pic>
        <p:nvPicPr>
          <p:cNvPr id="4" name="Picture 15"/>
          <p:cNvPicPr>
            <a:picLocks noChangeAspect="1" noChangeArrowheads="1"/>
          </p:cNvPicPr>
          <p:nvPr userDrawn="1"/>
        </p:nvPicPr>
        <p:blipFill>
          <a:blip r:embed="rId2" cstate="print"/>
          <a:srcRect/>
          <a:stretch>
            <a:fillRect/>
          </a:stretch>
        </p:blipFill>
        <p:spPr bwMode="auto">
          <a:xfrm>
            <a:off x="304800" y="5638800"/>
            <a:ext cx="1252538" cy="914400"/>
          </a:xfrm>
          <a:prstGeom prst="rect">
            <a:avLst/>
          </a:prstGeom>
          <a:noFill/>
          <a:ln w="9525">
            <a:noFill/>
            <a:miter lim="800000"/>
            <a:headEnd/>
            <a:tailEnd/>
          </a:ln>
        </p:spPr>
      </p:pic>
      <p:pic>
        <p:nvPicPr>
          <p:cNvPr id="5" name="Picture 14" descr="newMSJCLogo.jpg"/>
          <p:cNvPicPr>
            <a:picLocks noChangeAspect="1"/>
          </p:cNvPicPr>
          <p:nvPr userDrawn="1"/>
        </p:nvPicPr>
        <p:blipFill>
          <a:blip r:embed="rId3" cstate="print"/>
          <a:srcRect/>
          <a:stretch>
            <a:fillRect/>
          </a:stretch>
        </p:blipFill>
        <p:spPr bwMode="auto">
          <a:xfrm>
            <a:off x="304800" y="4724400"/>
            <a:ext cx="1244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Kunstler Script" pitchFamily="6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D80A80-43B9-40B2-88EF-D01A775D98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57" r:id="rId3"/>
    <p:sldLayoutId id="2147483660" r:id="rId4"/>
    <p:sldLayoutId id="2147483661"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sjc.edu/" TargetMode="Externa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csusuccess.org/junior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images.google.com/imgres?imgurl=http://www.bowenwater.ie/original_images/image002.jpg&amp;imgrefurl=http://www.bowenwater.ie/water.htm&amp;h=209&amp;w=228&amp;sz=11&amp;tbnid=QIVrJFMEZRgJ:&amp;tbnh=94&amp;tbnw=103&amp;hl=en&amp;start=61&amp;prev=/images?q=water+technology&amp;start=60&amp;svnum=10&amp;hl=en&amp;lr=&amp;sa=N" TargetMode="External"/><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18.jpeg"/><Relationship Id="rId10" Type="http://schemas.openxmlformats.org/officeDocument/2006/relationships/image" Target="../media/image35.jpeg"/><Relationship Id="rId4" Type="http://schemas.openxmlformats.org/officeDocument/2006/relationships/image" Target="../media/image30.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www.msjc.edu.ste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45.png"/><Relationship Id="rId7" Type="http://schemas.openxmlformats.org/officeDocument/2006/relationships/diagramLayout" Target="../diagrams/layout1.xml"/><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image" Target="../media/image44.jpeg"/><Relationship Id="rId16"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48.wmf"/><Relationship Id="rId5" Type="http://schemas.openxmlformats.org/officeDocument/2006/relationships/image" Target="../media/image47.wmf"/><Relationship Id="rId15" Type="http://schemas.openxmlformats.org/officeDocument/2006/relationships/image" Target="../media/image52.png"/><Relationship Id="rId10" Type="http://schemas.microsoft.com/office/2007/relationships/diagramDrawing" Target="../diagrams/drawing1.xml"/><Relationship Id="rId4" Type="http://schemas.openxmlformats.org/officeDocument/2006/relationships/image" Target="../media/image46.wmf"/><Relationship Id="rId9" Type="http://schemas.openxmlformats.org/officeDocument/2006/relationships/diagramColors" Target="../diagrams/colors1.xml"/><Relationship Id="rId1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amp;esrc=s&amp;source=images&amp;cd=&amp;cad=rja&amp;uact=8&amp;ved=0CAcQjRxqFQoTCJ3f7_D5hcgCFc0xiAodJQsANg&amp;url=http://www.bls.gov/emp/ep_chart_001.htm&amp;psig=AFQjCNFOAZbR9lUczMMrQuaqgVn3znGWvg&amp;ust=1442850167076648"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8590" y="1295400"/>
            <a:ext cx="1527810" cy="5181600"/>
          </a:xfrm>
          <a:prstGeom prst="rect">
            <a:avLst/>
          </a:prstGeom>
          <a:solidFill>
            <a:schemeClr val="tx2"/>
          </a:solidFill>
          <a:ln w="76200" cmpd="tri">
            <a:noFill/>
            <a:miter lim="800000"/>
            <a:headEnd/>
            <a:tailEnd/>
          </a:ln>
        </p:spPr>
        <p:txBody>
          <a:bodyPr wrap="none" anchor="ctr"/>
          <a:lstStyle/>
          <a:p>
            <a:endParaRPr lang="en-US">
              <a:solidFill>
                <a:schemeClr val="bg1"/>
              </a:solidFill>
            </a:endParaRPr>
          </a:p>
        </p:txBody>
      </p:sp>
      <p:sp>
        <p:nvSpPr>
          <p:cNvPr id="7" name="Text Box 8"/>
          <p:cNvSpPr txBox="1">
            <a:spLocks noChangeArrowheads="1"/>
          </p:cNvSpPr>
          <p:nvPr/>
        </p:nvSpPr>
        <p:spPr bwMode="auto">
          <a:xfrm>
            <a:off x="264795" y="1376348"/>
            <a:ext cx="1295400" cy="5024452"/>
          </a:xfrm>
          <a:prstGeom prst="rect">
            <a:avLst/>
          </a:prstGeom>
          <a:noFill/>
          <a:ln w="9525">
            <a:noFill/>
            <a:miter lim="800000"/>
            <a:headEnd/>
            <a:tailEnd/>
          </a:ln>
        </p:spPr>
        <p:txBody>
          <a:bodyPr>
            <a:spAutoFit/>
          </a:bodyPr>
          <a:lstStyle/>
          <a:p>
            <a:pPr>
              <a:spcBef>
                <a:spcPct val="50000"/>
              </a:spcBef>
            </a:pPr>
            <a:r>
              <a:rPr lang="en-US" sz="1100" b="1" dirty="0">
                <a:solidFill>
                  <a:schemeClr val="bg1"/>
                </a:solidFill>
                <a:latin typeface="Times New Roman" pitchFamily="18" charset="0"/>
              </a:rPr>
              <a:t>Founded: 1963</a:t>
            </a:r>
          </a:p>
          <a:p>
            <a:pPr>
              <a:spcBef>
                <a:spcPct val="50000"/>
              </a:spcBef>
            </a:pPr>
            <a:r>
              <a:rPr lang="en-US" sz="1100" b="1" dirty="0">
                <a:solidFill>
                  <a:schemeClr val="bg1"/>
                </a:solidFill>
                <a:latin typeface="Times New Roman" pitchFamily="18" charset="0"/>
              </a:rPr>
              <a:t>Enrollment:  </a:t>
            </a:r>
            <a:r>
              <a:rPr lang="en-US" sz="1100" b="1" dirty="0" smtClean="0">
                <a:solidFill>
                  <a:schemeClr val="bg1"/>
                </a:solidFill>
                <a:latin typeface="Times New Roman" pitchFamily="18" charset="0"/>
              </a:rPr>
              <a:t>18,000 </a:t>
            </a:r>
            <a:r>
              <a:rPr lang="en-US" sz="1100" b="1" dirty="0">
                <a:solidFill>
                  <a:schemeClr val="bg1"/>
                </a:solidFill>
                <a:latin typeface="Times New Roman" pitchFamily="18" charset="0"/>
              </a:rPr>
              <a:t>+</a:t>
            </a:r>
          </a:p>
          <a:p>
            <a:pPr>
              <a:spcBef>
                <a:spcPct val="50000"/>
              </a:spcBef>
            </a:pPr>
            <a:r>
              <a:rPr lang="en-US" sz="1100" b="1" dirty="0">
                <a:solidFill>
                  <a:schemeClr val="bg1"/>
                </a:solidFill>
                <a:latin typeface="Times New Roman" pitchFamily="18" charset="0"/>
              </a:rPr>
              <a:t>District: 1,700 square miles</a:t>
            </a:r>
          </a:p>
          <a:p>
            <a:pPr>
              <a:spcBef>
                <a:spcPct val="50000"/>
              </a:spcBef>
            </a:pPr>
            <a:r>
              <a:rPr lang="en-US" sz="1100" b="1" dirty="0">
                <a:solidFill>
                  <a:schemeClr val="bg1"/>
                </a:solidFill>
                <a:latin typeface="Times New Roman" pitchFamily="18" charset="0"/>
              </a:rPr>
              <a:t>A.A. Degrees: 24</a:t>
            </a:r>
          </a:p>
          <a:p>
            <a:pPr>
              <a:spcBef>
                <a:spcPct val="50000"/>
              </a:spcBef>
            </a:pPr>
            <a:r>
              <a:rPr lang="en-US" sz="1100" b="1" dirty="0">
                <a:solidFill>
                  <a:schemeClr val="bg1"/>
                </a:solidFill>
                <a:latin typeface="Times New Roman" pitchFamily="18" charset="0"/>
              </a:rPr>
              <a:t>A.S. Degrees: 31</a:t>
            </a:r>
          </a:p>
          <a:p>
            <a:pPr>
              <a:spcBef>
                <a:spcPct val="50000"/>
              </a:spcBef>
            </a:pPr>
            <a:r>
              <a:rPr lang="en-US" sz="1100" b="1" dirty="0">
                <a:solidFill>
                  <a:schemeClr val="bg1"/>
                </a:solidFill>
                <a:latin typeface="Times New Roman" pitchFamily="18" charset="0"/>
              </a:rPr>
              <a:t>Certificates: 35</a:t>
            </a:r>
          </a:p>
          <a:p>
            <a:pPr>
              <a:spcBef>
                <a:spcPct val="50000"/>
              </a:spcBef>
            </a:pPr>
            <a:r>
              <a:rPr lang="en-US" sz="1100" b="1" dirty="0">
                <a:solidFill>
                  <a:schemeClr val="bg1"/>
                </a:solidFill>
                <a:latin typeface="Times New Roman" pitchFamily="18" charset="0"/>
              </a:rPr>
              <a:t>Employment Concentration Certificates: </a:t>
            </a:r>
            <a:r>
              <a:rPr lang="en-US" sz="1100" b="1" dirty="0" smtClean="0">
                <a:solidFill>
                  <a:schemeClr val="bg1"/>
                </a:solidFill>
                <a:latin typeface="Times New Roman" pitchFamily="18" charset="0"/>
              </a:rPr>
              <a:t>97</a:t>
            </a:r>
          </a:p>
          <a:p>
            <a:pPr>
              <a:spcBef>
                <a:spcPct val="50000"/>
              </a:spcBef>
            </a:pPr>
            <a:endParaRPr lang="en-US" sz="1100" b="1" dirty="0">
              <a:solidFill>
                <a:schemeClr val="bg1"/>
              </a:solidFill>
              <a:latin typeface="Times New Roman" pitchFamily="18" charset="0"/>
            </a:endParaRPr>
          </a:p>
          <a:p>
            <a:pPr>
              <a:spcBef>
                <a:spcPct val="50000"/>
              </a:spcBef>
            </a:pPr>
            <a:r>
              <a:rPr lang="en-US" sz="1100" b="1" dirty="0">
                <a:solidFill>
                  <a:schemeClr val="bg1"/>
                </a:solidFill>
                <a:latin typeface="Times New Roman" pitchFamily="18" charset="0"/>
              </a:rPr>
              <a:t>President</a:t>
            </a:r>
          </a:p>
          <a:p>
            <a:pPr>
              <a:spcBef>
                <a:spcPct val="50000"/>
              </a:spcBef>
            </a:pPr>
            <a:r>
              <a:rPr lang="en-US" sz="1100" dirty="0">
                <a:solidFill>
                  <a:schemeClr val="bg1"/>
                </a:solidFill>
                <a:latin typeface="Times New Roman" pitchFamily="18" charset="0"/>
              </a:rPr>
              <a:t>Dr. Roger Schultz</a:t>
            </a:r>
          </a:p>
          <a:p>
            <a:pPr>
              <a:spcBef>
                <a:spcPct val="50000"/>
              </a:spcBef>
            </a:pPr>
            <a:endParaRPr lang="en-US" sz="1200" dirty="0">
              <a:solidFill>
                <a:schemeClr val="bg1"/>
              </a:solidFill>
              <a:latin typeface="Times New Roman" pitchFamily="18" charset="0"/>
            </a:endParaRPr>
          </a:p>
          <a:p>
            <a:pPr algn="ctr">
              <a:spcBef>
                <a:spcPct val="50000"/>
              </a:spcBef>
            </a:pPr>
            <a:r>
              <a:rPr lang="en-US" sz="1100" b="1" dirty="0">
                <a:solidFill>
                  <a:schemeClr val="bg1"/>
                </a:solidFill>
                <a:latin typeface="Times New Roman" pitchFamily="18" charset="0"/>
              </a:rPr>
              <a:t>Board of </a:t>
            </a:r>
            <a:r>
              <a:rPr lang="en-US" sz="1100" b="1" dirty="0" smtClean="0">
                <a:solidFill>
                  <a:schemeClr val="bg1"/>
                </a:solidFill>
                <a:latin typeface="Times New Roman" pitchFamily="18" charset="0"/>
              </a:rPr>
              <a:t>Trustees</a:t>
            </a:r>
            <a:endParaRPr lang="en-US" sz="1100" dirty="0">
              <a:solidFill>
                <a:schemeClr val="bg1"/>
              </a:solidFill>
              <a:latin typeface="Times New Roman" pitchFamily="18" charset="0"/>
            </a:endParaRPr>
          </a:p>
          <a:p>
            <a:pPr>
              <a:spcBef>
                <a:spcPct val="50000"/>
              </a:spcBef>
            </a:pPr>
            <a:r>
              <a:rPr lang="en-US" sz="1100" dirty="0">
                <a:solidFill>
                  <a:schemeClr val="bg1"/>
                </a:solidFill>
                <a:latin typeface="Times New Roman" pitchFamily="18" charset="0"/>
              </a:rPr>
              <a:t>Dorothy </a:t>
            </a:r>
            <a:r>
              <a:rPr lang="en-US" sz="1100" dirty="0" err="1" smtClean="0">
                <a:solidFill>
                  <a:schemeClr val="bg1"/>
                </a:solidFill>
                <a:latin typeface="Times New Roman" pitchFamily="18" charset="0"/>
              </a:rPr>
              <a:t>McGargill</a:t>
            </a:r>
            <a:endParaRPr lang="en-US" sz="1100" dirty="0" smtClean="0">
              <a:solidFill>
                <a:schemeClr val="bg1"/>
              </a:solidFill>
              <a:latin typeface="Times New Roman" pitchFamily="18" charset="0"/>
            </a:endParaRPr>
          </a:p>
          <a:p>
            <a:pPr>
              <a:spcBef>
                <a:spcPct val="50000"/>
              </a:spcBef>
            </a:pPr>
            <a:r>
              <a:rPr lang="en-US" sz="1100" dirty="0">
                <a:solidFill>
                  <a:schemeClr val="bg1"/>
                </a:solidFill>
                <a:latin typeface="Times New Roman" pitchFamily="18" charset="0"/>
              </a:rPr>
              <a:t>Sherrie Guerrero</a:t>
            </a:r>
          </a:p>
          <a:p>
            <a:pPr>
              <a:spcBef>
                <a:spcPct val="50000"/>
              </a:spcBef>
            </a:pPr>
            <a:r>
              <a:rPr lang="en-US" sz="1100" smtClean="0">
                <a:solidFill>
                  <a:schemeClr val="bg1"/>
                </a:solidFill>
                <a:latin typeface="Times New Roman" pitchFamily="18" charset="0"/>
              </a:rPr>
              <a:t>Ann </a:t>
            </a:r>
            <a:r>
              <a:rPr lang="en-US" sz="1100" dirty="0">
                <a:solidFill>
                  <a:schemeClr val="bg1"/>
                </a:solidFill>
                <a:latin typeface="Times New Roman" pitchFamily="18" charset="0"/>
              </a:rPr>
              <a:t>Motte</a:t>
            </a:r>
          </a:p>
          <a:p>
            <a:pPr>
              <a:spcBef>
                <a:spcPct val="50000"/>
              </a:spcBef>
            </a:pPr>
            <a:r>
              <a:rPr lang="en-US" sz="1100" dirty="0" smtClean="0">
                <a:solidFill>
                  <a:schemeClr val="bg1"/>
                </a:solidFill>
                <a:latin typeface="Times New Roman" pitchFamily="18" charset="0"/>
              </a:rPr>
              <a:t>Bill Zimmerman</a:t>
            </a:r>
            <a:endParaRPr lang="en-US" sz="1100" dirty="0">
              <a:solidFill>
                <a:schemeClr val="bg1"/>
              </a:solidFill>
              <a:latin typeface="Times New Roman" pitchFamily="18" charset="0"/>
            </a:endParaRPr>
          </a:p>
          <a:p>
            <a:pPr>
              <a:spcBef>
                <a:spcPct val="50000"/>
              </a:spcBef>
            </a:pPr>
            <a:r>
              <a:rPr lang="en-US" sz="1100" dirty="0" smtClean="0">
                <a:solidFill>
                  <a:schemeClr val="bg1"/>
                </a:solidFill>
                <a:latin typeface="Times New Roman" pitchFamily="18" charset="0"/>
              </a:rPr>
              <a:t>Tom Ashley</a:t>
            </a:r>
            <a:endParaRPr lang="en-US" sz="1100" dirty="0">
              <a:solidFill>
                <a:schemeClr val="bg1"/>
              </a:solidFill>
              <a:latin typeface="Times New Roman" pitchFamily="18" charset="0"/>
            </a:endParaRPr>
          </a:p>
        </p:txBody>
      </p:sp>
      <p:pic>
        <p:nvPicPr>
          <p:cNvPr id="8" name="Picture 8" descr="newMSJCLogo.jpg"/>
          <p:cNvPicPr>
            <a:picLocks noChangeAspect="1"/>
          </p:cNvPicPr>
          <p:nvPr/>
        </p:nvPicPr>
        <p:blipFill>
          <a:blip r:embed="rId2" cstate="print"/>
          <a:srcRect/>
          <a:stretch>
            <a:fillRect/>
          </a:stretch>
        </p:blipFill>
        <p:spPr bwMode="auto">
          <a:xfrm>
            <a:off x="0" y="228600"/>
            <a:ext cx="1680210" cy="822960"/>
          </a:xfrm>
          <a:prstGeom prst="rect">
            <a:avLst/>
          </a:prstGeom>
          <a:noFill/>
          <a:ln w="9525">
            <a:noFill/>
            <a:miter lim="800000"/>
            <a:headEnd/>
            <a:tailEnd/>
          </a:ln>
        </p:spPr>
      </p:pic>
      <p:sp>
        <p:nvSpPr>
          <p:cNvPr id="9" name="TextBox 8"/>
          <p:cNvSpPr txBox="1">
            <a:spLocks noChangeArrowheads="1"/>
          </p:cNvSpPr>
          <p:nvPr/>
        </p:nvSpPr>
        <p:spPr bwMode="auto">
          <a:xfrm>
            <a:off x="1765041" y="1446245"/>
            <a:ext cx="7086600" cy="1231106"/>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800" b="1" i="1" dirty="0">
                <a:ln>
                  <a:prstDash val="solid"/>
                </a:ln>
                <a:effectLst>
                  <a:glow rad="101600">
                    <a:schemeClr val="accent5">
                      <a:satMod val="175000"/>
                      <a:alpha val="40000"/>
                    </a:schemeClr>
                  </a:glow>
                  <a:outerShdw blurRad="88000" dist="50800" dir="5040000" algn="tl">
                    <a:schemeClr val="accent4">
                      <a:tint val="80000"/>
                      <a:satMod val="250000"/>
                      <a:alpha val="45000"/>
                    </a:schemeClr>
                  </a:outerShdw>
                </a:effectLst>
              </a:rPr>
              <a:t>Your gateway to the future, </a:t>
            </a:r>
            <a:endParaRPr lang="en-US" sz="2800" b="1" i="1" dirty="0" smtClean="0">
              <a:ln>
                <a:prstDash val="solid"/>
              </a:ln>
              <a:effectLst>
                <a:glow rad="101600">
                  <a:schemeClr val="accent5">
                    <a:satMod val="175000"/>
                    <a:alpha val="40000"/>
                  </a:schemeClr>
                </a:glow>
                <a:outerShdw blurRad="88000" dist="50800" dir="5040000" algn="tl">
                  <a:schemeClr val="accent4">
                    <a:tint val="80000"/>
                    <a:satMod val="250000"/>
                    <a:alpha val="45000"/>
                  </a:schemeClr>
                </a:outerShdw>
              </a:effectLst>
            </a:endParaRPr>
          </a:p>
          <a:p>
            <a:pPr algn="ctr">
              <a:defRPr/>
            </a:pPr>
            <a:r>
              <a:rPr lang="en-US" sz="2800" b="1" i="1" dirty="0" smtClean="0">
                <a:ln>
                  <a:prstDash val="solid"/>
                </a:ln>
                <a:effectLst>
                  <a:glow rad="101600">
                    <a:schemeClr val="accent5">
                      <a:satMod val="175000"/>
                      <a:alpha val="40000"/>
                    </a:schemeClr>
                  </a:glow>
                  <a:outerShdw blurRad="88000" dist="50800" dir="5040000" algn="tl">
                    <a:schemeClr val="accent4">
                      <a:tint val="80000"/>
                      <a:satMod val="250000"/>
                      <a:alpha val="45000"/>
                    </a:schemeClr>
                  </a:outerShdw>
                </a:effectLst>
              </a:rPr>
              <a:t>where </a:t>
            </a:r>
            <a:r>
              <a:rPr lang="en-US" sz="2800" b="1" i="1" dirty="0">
                <a:ln>
                  <a:prstDash val="solid"/>
                </a:ln>
                <a:effectLst>
                  <a:glow rad="101600">
                    <a:schemeClr val="accent5">
                      <a:satMod val="175000"/>
                      <a:alpha val="40000"/>
                    </a:schemeClr>
                  </a:glow>
                  <a:outerShdw blurRad="88000" dist="50800" dir="5040000" algn="tl">
                    <a:schemeClr val="accent4">
                      <a:tint val="80000"/>
                      <a:satMod val="250000"/>
                      <a:alpha val="45000"/>
                    </a:schemeClr>
                  </a:outerShdw>
                </a:effectLst>
              </a:rPr>
              <a:t>many opportunities await! </a:t>
            </a:r>
          </a:p>
          <a:p>
            <a:pPr>
              <a:defRPr/>
            </a:pP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7047722" cy="1304896"/>
          </a:xfrm>
          <a:prstGeom prst="rect">
            <a:avLst/>
          </a:prstGeom>
          <a:effectLst>
            <a:softEdge rad="31750"/>
          </a:effectLst>
        </p:spPr>
      </p:pic>
      <p:pic>
        <p:nvPicPr>
          <p:cNvPr id="10" name="Picture 9" descr="_RIP8740b.jpg"/>
          <p:cNvPicPr>
            <a:picLocks noChangeAspect="1"/>
          </p:cNvPicPr>
          <p:nvPr/>
        </p:nvPicPr>
        <p:blipFill>
          <a:blip r:embed="rId4" cstate="print"/>
          <a:stretch>
            <a:fillRect/>
          </a:stretch>
        </p:blipFill>
        <p:spPr>
          <a:xfrm>
            <a:off x="1981200" y="2514600"/>
            <a:ext cx="6742922" cy="3962400"/>
          </a:xfrm>
          <a:prstGeom prst="rect">
            <a:avLst/>
          </a:prstGeom>
          <a:ln>
            <a:noFill/>
          </a:ln>
          <a:effectLst>
            <a:softEdge rad="112500"/>
          </a:effectLst>
        </p:spPr>
      </p:pic>
      <p:sp>
        <p:nvSpPr>
          <p:cNvPr id="12" name="WordArt 7"/>
          <p:cNvSpPr>
            <a:spLocks noChangeArrowheads="1" noChangeShapeType="1" noTextEdit="1"/>
          </p:cNvSpPr>
          <p:nvPr/>
        </p:nvSpPr>
        <p:spPr bwMode="auto">
          <a:xfrm>
            <a:off x="4495800" y="5257800"/>
            <a:ext cx="3962400" cy="990600"/>
          </a:xfrm>
          <a:prstGeom prst="rect">
            <a:avLst/>
          </a:prstGeom>
        </p:spPr>
        <p:txBody>
          <a:bodyPr wrap="none" fromWordArt="1">
            <a:prstTxWarp prst="textPlain">
              <a:avLst>
                <a:gd name="adj" fmla="val 50000"/>
              </a:avLst>
            </a:prstTxWarp>
          </a:bodyPr>
          <a:lstStyle/>
          <a:p>
            <a:pPr algn="ctr">
              <a:defRPr/>
            </a:pPr>
            <a:r>
              <a:rPr lang="en-US" sz="3600" kern="10" dirty="0">
                <a:ln w="18415" cmpd="sng">
                  <a:solidFill>
                    <a:srgbClr val="FFFFFF"/>
                  </a:solidFill>
                  <a:prstDash val="solid"/>
                </a:ln>
                <a:effectLst>
                  <a:glow rad="101600">
                    <a:schemeClr val="accent5">
                      <a:satMod val="175000"/>
                      <a:alpha val="40000"/>
                    </a:schemeClr>
                  </a:glow>
                  <a:outerShdw blurRad="63500" dir="3600000" algn="tl" rotWithShape="0">
                    <a:srgbClr val="000000">
                      <a:alpha val="70000"/>
                    </a:srgbClr>
                  </a:outerShdw>
                </a:effectLst>
                <a:latin typeface="Times New Roman"/>
                <a:cs typeface="Times New Roman"/>
              </a:rPr>
              <a:t>Welcome!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Mt. San Jacinto College</a:t>
            </a:r>
            <a:br>
              <a:rPr lang="en-US" b="1" dirty="0" smtClean="0">
                <a:solidFill>
                  <a:schemeClr val="bg1"/>
                </a:solidFill>
              </a:rPr>
            </a:br>
            <a:r>
              <a:rPr lang="en-US" b="1" dirty="0" smtClean="0">
                <a:solidFill>
                  <a:schemeClr val="bg1"/>
                </a:solidFill>
              </a:rPr>
              <a:t>A California Community College</a:t>
            </a:r>
            <a:endParaRPr lang="en-US" b="1" dirty="0">
              <a:solidFill>
                <a:schemeClr val="bg1"/>
              </a:solidFill>
            </a:endParaRPr>
          </a:p>
        </p:txBody>
      </p:sp>
      <p:sp>
        <p:nvSpPr>
          <p:cNvPr id="3" name="Text Placeholder 2"/>
          <p:cNvSpPr>
            <a:spLocks noGrp="1"/>
          </p:cNvSpPr>
          <p:nvPr>
            <p:ph type="body" sz="quarter" idx="12"/>
          </p:nvPr>
        </p:nvSpPr>
        <p:spPr>
          <a:xfrm>
            <a:off x="1447800" y="1600200"/>
            <a:ext cx="6858000" cy="4419600"/>
          </a:xfrm>
        </p:spPr>
        <p:txBody>
          <a:bodyPr/>
          <a:lstStyle/>
          <a:p>
            <a:r>
              <a:rPr lang="en-US" sz="2800" b="1" dirty="0" smtClean="0"/>
              <a:t>Set up your own schedule! </a:t>
            </a:r>
          </a:p>
          <a:p>
            <a:pPr marL="0" indent="0">
              <a:buNone/>
            </a:pPr>
            <a:r>
              <a:rPr lang="en-US" sz="2800" dirty="0" smtClean="0"/>
              <a:t>    Attend full or part-time  </a:t>
            </a:r>
          </a:p>
          <a:p>
            <a:pPr lvl="1"/>
            <a:r>
              <a:rPr lang="en-US" sz="2000" dirty="0" smtClean="0"/>
              <a:t>Daytime, Evening, and Weekend Classes</a:t>
            </a:r>
          </a:p>
          <a:p>
            <a:pPr lvl="1"/>
            <a:r>
              <a:rPr lang="en-US" sz="2000" dirty="0" smtClean="0"/>
              <a:t>Multiple types of courses available including Online, Short-term, Classes that start later in the term, Classes taken with your peers who are in the same major.</a:t>
            </a:r>
          </a:p>
          <a:p>
            <a:pPr lvl="1"/>
            <a:endParaRPr lang="en-US" sz="1100" dirty="0" smtClean="0"/>
          </a:p>
          <a:p>
            <a:pPr marL="0" lvl="1" indent="0" algn="ctr">
              <a:buNone/>
            </a:pPr>
            <a:r>
              <a:rPr lang="en-US" sz="2400" b="1" dirty="0" smtClean="0"/>
              <a:t>Over 20,000 Students Attend MSJC!</a:t>
            </a:r>
            <a:endParaRPr lang="en-US" sz="2400" dirty="0" smtClean="0"/>
          </a:p>
        </p:txBody>
      </p:sp>
      <p:pic>
        <p:nvPicPr>
          <p:cNvPr id="5" name="Picture 21" descr="Students take part in a variety of musical activities"/>
          <p:cNvPicPr>
            <a:picLocks noChangeArrowheads="1"/>
          </p:cNvPicPr>
          <p:nvPr/>
        </p:nvPicPr>
        <p:blipFill>
          <a:blip r:embed="rId2" cstate="print"/>
          <a:srcRect l="20000" r="20000"/>
          <a:stretch>
            <a:fillRect/>
          </a:stretch>
        </p:blipFill>
        <p:spPr bwMode="auto">
          <a:xfrm>
            <a:off x="76200" y="1295400"/>
            <a:ext cx="1447800" cy="2057400"/>
          </a:xfrm>
          <a:prstGeom prst="ellipse">
            <a:avLst/>
          </a:prstGeom>
          <a:ln>
            <a:noFill/>
          </a:ln>
          <a:effectLst>
            <a:softEdge rad="112500"/>
          </a:effectLst>
        </p:spPr>
      </p:pic>
      <p:pic>
        <p:nvPicPr>
          <p:cNvPr id="6" name="Picture 17" descr="photo of 2004 Student-Faculty Concert"/>
          <p:cNvPicPr>
            <a:picLocks noChangeAspect="1" noChangeArrowheads="1"/>
          </p:cNvPicPr>
          <p:nvPr/>
        </p:nvPicPr>
        <p:blipFill>
          <a:blip r:embed="rId3" cstate="print"/>
          <a:srcRect/>
          <a:stretch>
            <a:fillRect/>
          </a:stretch>
        </p:blipFill>
        <p:spPr bwMode="auto">
          <a:xfrm>
            <a:off x="7086600" y="1447800"/>
            <a:ext cx="1930400" cy="1447800"/>
          </a:xfrm>
          <a:prstGeom prst="ellipse">
            <a:avLst/>
          </a:prstGeom>
          <a:ln>
            <a:noFill/>
          </a:ln>
          <a:effectLst>
            <a:softEdge rad="112500"/>
          </a:effectLst>
        </p:spPr>
      </p:pic>
      <p:pic>
        <p:nvPicPr>
          <p:cNvPr id="7" name="Picture 23" descr="Tutor and Student"/>
          <p:cNvPicPr>
            <a:picLocks noChangeAspect="1" noChangeArrowheads="1"/>
          </p:cNvPicPr>
          <p:nvPr/>
        </p:nvPicPr>
        <p:blipFill>
          <a:blip r:embed="rId4" cstate="print"/>
          <a:srcRect/>
          <a:stretch>
            <a:fillRect/>
          </a:stretch>
        </p:blipFill>
        <p:spPr bwMode="auto">
          <a:xfrm>
            <a:off x="-76200" y="3429000"/>
            <a:ext cx="1905000" cy="1428750"/>
          </a:xfrm>
          <a:prstGeom prst="ellipse">
            <a:avLst/>
          </a:prstGeom>
          <a:ln>
            <a:noFill/>
          </a:ln>
          <a:effectLst>
            <a:softEdge rad="112500"/>
          </a:effectLst>
        </p:spPr>
      </p:pic>
      <p:pic>
        <p:nvPicPr>
          <p:cNvPr id="8" name="Picture 19" descr="Scenes from the Musical theater program"/>
          <p:cNvPicPr>
            <a:picLocks noChangeAspect="1" noChangeArrowheads="1"/>
          </p:cNvPicPr>
          <p:nvPr/>
        </p:nvPicPr>
        <p:blipFill>
          <a:blip r:embed="rId5" cstate="print"/>
          <a:srcRect l="21739"/>
          <a:stretch>
            <a:fillRect/>
          </a:stretch>
        </p:blipFill>
        <p:spPr bwMode="auto">
          <a:xfrm>
            <a:off x="7315200" y="4143375"/>
            <a:ext cx="1371600" cy="197167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Degrees and Programs Offered at Mt. San Jacinto College</a:t>
            </a:r>
            <a:endParaRPr lang="en-US" dirty="0">
              <a:solidFill>
                <a:schemeClr val="bg1"/>
              </a:solidFill>
            </a:endParaRPr>
          </a:p>
        </p:txBody>
      </p:sp>
      <p:sp>
        <p:nvSpPr>
          <p:cNvPr id="12291" name="Rectangle 8"/>
          <p:cNvSpPr>
            <a:spLocks noChangeArrowheads="1"/>
          </p:cNvSpPr>
          <p:nvPr/>
        </p:nvSpPr>
        <p:spPr bwMode="auto">
          <a:xfrm>
            <a:off x="1676400" y="1676400"/>
            <a:ext cx="6934200" cy="4800600"/>
          </a:xfrm>
          <a:prstGeom prst="rect">
            <a:avLst/>
          </a:prstGeom>
          <a:noFill/>
          <a:ln w="9525">
            <a:noFill/>
            <a:miter lim="800000"/>
            <a:headEnd/>
            <a:tailEnd/>
          </a:ln>
        </p:spPr>
        <p:txBody>
          <a:bodyPr/>
          <a:lstStyle/>
          <a:p>
            <a:pPr marL="342900" indent="-342900" algn="ctr">
              <a:lnSpc>
                <a:spcPct val="80000"/>
              </a:lnSpc>
              <a:spcBef>
                <a:spcPts val="600"/>
              </a:spcBef>
            </a:pPr>
            <a:endParaRPr lang="en-US" sz="2000" b="1" dirty="0" smtClean="0"/>
          </a:p>
          <a:p>
            <a:pPr marL="342900" indent="-342900" algn="ctr">
              <a:lnSpc>
                <a:spcPct val="80000"/>
              </a:lnSpc>
              <a:spcBef>
                <a:spcPts val="600"/>
              </a:spcBef>
            </a:pPr>
            <a:r>
              <a:rPr lang="en-US" sz="2000" b="1" dirty="0" smtClean="0"/>
              <a:t>Associate of Arts Degrees (24)</a:t>
            </a:r>
          </a:p>
          <a:p>
            <a:pPr marL="342900" indent="-342900" algn="ctr">
              <a:lnSpc>
                <a:spcPct val="80000"/>
              </a:lnSpc>
              <a:spcBef>
                <a:spcPts val="600"/>
              </a:spcBef>
            </a:pPr>
            <a:r>
              <a:rPr lang="en-US" sz="2000" b="1" dirty="0" smtClean="0"/>
              <a:t>Associate of Science Degrees (31)</a:t>
            </a:r>
          </a:p>
          <a:p>
            <a:pPr marL="342900" indent="-342900" algn="ctr">
              <a:lnSpc>
                <a:spcPct val="80000"/>
              </a:lnSpc>
              <a:spcBef>
                <a:spcPts val="600"/>
              </a:spcBef>
            </a:pPr>
            <a:r>
              <a:rPr lang="en-US" sz="2000" b="1" dirty="0"/>
              <a:t>*Transfer Opportunities*</a:t>
            </a:r>
          </a:p>
          <a:p>
            <a:pPr marL="342900" indent="-342900" algn="ctr">
              <a:lnSpc>
                <a:spcPct val="80000"/>
              </a:lnSpc>
              <a:spcBef>
                <a:spcPts val="600"/>
              </a:spcBef>
            </a:pPr>
            <a:endParaRPr lang="en-US" sz="2000" b="1" dirty="0" smtClean="0"/>
          </a:p>
          <a:p>
            <a:pPr marL="342900" indent="-342900" algn="ctr">
              <a:lnSpc>
                <a:spcPct val="80000"/>
              </a:lnSpc>
              <a:spcBef>
                <a:spcPts val="600"/>
              </a:spcBef>
            </a:pPr>
            <a:endParaRPr lang="en-US" sz="2000" dirty="0" smtClean="0"/>
          </a:p>
          <a:p>
            <a:pPr marL="342900" indent="-342900">
              <a:lnSpc>
                <a:spcPct val="80000"/>
              </a:lnSpc>
              <a:spcBef>
                <a:spcPts val="600"/>
              </a:spcBef>
              <a:spcAft>
                <a:spcPts val="600"/>
              </a:spcAft>
              <a:buFontTx/>
              <a:buChar char="•"/>
            </a:pPr>
            <a:endParaRPr lang="en-US" sz="2000" dirty="0" smtClean="0"/>
          </a:p>
          <a:p>
            <a:pPr marL="342900" indent="-342900" algn="ctr">
              <a:lnSpc>
                <a:spcPct val="80000"/>
              </a:lnSpc>
              <a:spcBef>
                <a:spcPts val="600"/>
              </a:spcBef>
            </a:pPr>
            <a:endParaRPr lang="en-US" sz="2000" dirty="0" smtClean="0"/>
          </a:p>
          <a:p>
            <a:pPr marL="342900" indent="-342900" algn="ctr">
              <a:lnSpc>
                <a:spcPct val="80000"/>
              </a:lnSpc>
              <a:spcBef>
                <a:spcPts val="600"/>
              </a:spcBef>
            </a:pPr>
            <a:r>
              <a:rPr lang="en-US" sz="2000" b="1" dirty="0"/>
              <a:t>Certificate Programs (28)</a:t>
            </a:r>
          </a:p>
          <a:p>
            <a:pPr marL="342900" indent="-342900" algn="ctr">
              <a:lnSpc>
                <a:spcPct val="80000"/>
              </a:lnSpc>
              <a:spcBef>
                <a:spcPts val="600"/>
              </a:spcBef>
            </a:pPr>
            <a:r>
              <a:rPr lang="en-US" sz="2000" b="1" dirty="0"/>
              <a:t>Employment Concentration Certificates (34)</a:t>
            </a:r>
          </a:p>
          <a:p>
            <a:pPr marL="342900" indent="-342900" algn="ctr">
              <a:lnSpc>
                <a:spcPct val="80000"/>
              </a:lnSpc>
              <a:spcBef>
                <a:spcPts val="600"/>
              </a:spcBef>
            </a:pPr>
            <a:endParaRPr lang="en-US" sz="2000" b="1" dirty="0" smtClean="0"/>
          </a:p>
          <a:p>
            <a:pPr algn="ctr">
              <a:lnSpc>
                <a:spcPct val="80000"/>
              </a:lnSpc>
              <a:spcBef>
                <a:spcPts val="600"/>
              </a:spcBef>
              <a:spcAft>
                <a:spcPts val="600"/>
              </a:spcAft>
            </a:pPr>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Meet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with a counselor to develop an Education </a:t>
            </a:r>
            <a:r>
              <a:rPr lang="en-US"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Plan</a:t>
            </a:r>
          </a:p>
        </p:txBody>
      </p:sp>
      <p:sp>
        <p:nvSpPr>
          <p:cNvPr id="14" name="Text Box 30"/>
          <p:cNvSpPr txBox="1">
            <a:spLocks noChangeArrowheads="1"/>
          </p:cNvSpPr>
          <p:nvPr/>
        </p:nvSpPr>
        <p:spPr bwMode="auto">
          <a:xfrm>
            <a:off x="0" y="2466201"/>
            <a:ext cx="1600200" cy="276999"/>
          </a:xfrm>
          <a:prstGeom prst="rect">
            <a:avLst/>
          </a:prstGeom>
          <a:noFill/>
          <a:ln w="9525">
            <a:noFill/>
            <a:miter lim="800000"/>
            <a:headEnd/>
            <a:tailEnd/>
          </a:ln>
        </p:spPr>
        <p:txBody>
          <a:bodyPr wrap="square">
            <a:spAutoFit/>
          </a:bodyPr>
          <a:lstStyle/>
          <a:p>
            <a:pPr algn="ctr">
              <a:spcBef>
                <a:spcPct val="50000"/>
              </a:spcBef>
            </a:pPr>
            <a:r>
              <a:rPr lang="en-US" sz="1200" b="1" dirty="0" smtClean="0"/>
              <a:t>Performing Arts</a:t>
            </a:r>
            <a:endParaRPr lang="en-US" sz="1200" b="1" dirty="0">
              <a:latin typeface="Times New Roman" pitchFamily="18" charset="0"/>
            </a:endParaRPr>
          </a:p>
        </p:txBody>
      </p:sp>
      <p:sp>
        <p:nvSpPr>
          <p:cNvPr id="17" name="Text Box 33"/>
          <p:cNvSpPr txBox="1">
            <a:spLocks noChangeArrowheads="1"/>
          </p:cNvSpPr>
          <p:nvPr/>
        </p:nvSpPr>
        <p:spPr bwMode="auto">
          <a:xfrm>
            <a:off x="0" y="3886200"/>
            <a:ext cx="1447800" cy="276999"/>
          </a:xfrm>
          <a:prstGeom prst="rect">
            <a:avLst/>
          </a:prstGeom>
          <a:noFill/>
          <a:ln w="9525">
            <a:noFill/>
            <a:miter lim="800000"/>
            <a:headEnd/>
            <a:tailEnd/>
          </a:ln>
        </p:spPr>
        <p:txBody>
          <a:bodyPr wrap="square">
            <a:spAutoFit/>
          </a:bodyPr>
          <a:lstStyle/>
          <a:p>
            <a:pPr algn="ctr">
              <a:spcBef>
                <a:spcPct val="50000"/>
              </a:spcBef>
            </a:pPr>
            <a:r>
              <a:rPr lang="en-US" sz="1200" b="1" dirty="0" smtClean="0"/>
              <a:t>Computers</a:t>
            </a:r>
            <a:endParaRPr lang="en-US" sz="1200" b="1" dirty="0">
              <a:latin typeface="Times New Roman" pitchFamily="18" charset="0"/>
            </a:endParaRPr>
          </a:p>
        </p:txBody>
      </p:sp>
      <p:sp>
        <p:nvSpPr>
          <p:cNvPr id="18" name="Text Box 34"/>
          <p:cNvSpPr txBox="1">
            <a:spLocks noChangeArrowheads="1"/>
          </p:cNvSpPr>
          <p:nvPr/>
        </p:nvSpPr>
        <p:spPr bwMode="auto">
          <a:xfrm>
            <a:off x="0" y="5257800"/>
            <a:ext cx="1524000" cy="276999"/>
          </a:xfrm>
          <a:prstGeom prst="rect">
            <a:avLst/>
          </a:prstGeom>
          <a:noFill/>
          <a:ln w="9525">
            <a:noFill/>
            <a:miter lim="800000"/>
            <a:headEnd/>
            <a:tailEnd/>
          </a:ln>
        </p:spPr>
        <p:txBody>
          <a:bodyPr wrap="square">
            <a:spAutoFit/>
          </a:bodyPr>
          <a:lstStyle/>
          <a:p>
            <a:pPr algn="ctr">
              <a:spcBef>
                <a:spcPct val="50000"/>
              </a:spcBef>
            </a:pPr>
            <a:r>
              <a:rPr lang="en-US" sz="1200" b="1" dirty="0" smtClean="0"/>
              <a:t>Medical</a:t>
            </a:r>
            <a:endParaRPr lang="en-US" sz="1200" b="1" dirty="0"/>
          </a:p>
        </p:txBody>
      </p:sp>
      <p:sp>
        <p:nvSpPr>
          <p:cNvPr id="19" name="Text Box 35"/>
          <p:cNvSpPr txBox="1">
            <a:spLocks noChangeArrowheads="1"/>
          </p:cNvSpPr>
          <p:nvPr/>
        </p:nvSpPr>
        <p:spPr bwMode="auto">
          <a:xfrm>
            <a:off x="0" y="6581001"/>
            <a:ext cx="1447800" cy="276999"/>
          </a:xfrm>
          <a:prstGeom prst="rect">
            <a:avLst/>
          </a:prstGeom>
          <a:noFill/>
          <a:ln w="9525">
            <a:noFill/>
            <a:miter lim="800000"/>
            <a:headEnd/>
            <a:tailEnd/>
          </a:ln>
        </p:spPr>
        <p:txBody>
          <a:bodyPr wrap="square">
            <a:spAutoFit/>
          </a:bodyPr>
          <a:lstStyle/>
          <a:p>
            <a:pPr algn="ctr">
              <a:spcBef>
                <a:spcPct val="50000"/>
              </a:spcBef>
            </a:pPr>
            <a:r>
              <a:rPr lang="en-US" sz="1200" b="1" dirty="0" smtClean="0"/>
              <a:t>Business</a:t>
            </a:r>
            <a:endParaRPr lang="en-US" sz="1200" b="1" dirty="0"/>
          </a:p>
        </p:txBody>
      </p:sp>
      <p:pic>
        <p:nvPicPr>
          <p:cNvPr id="20" name="Picture 37" descr="leftside_photo_OnlineShops"/>
          <p:cNvPicPr>
            <a:picLocks noChangeAspect="1" noChangeArrowheads="1"/>
          </p:cNvPicPr>
          <p:nvPr/>
        </p:nvPicPr>
        <p:blipFill>
          <a:blip r:embed="rId2" cstate="print"/>
          <a:srcRect/>
          <a:stretch>
            <a:fillRect/>
          </a:stretch>
        </p:blipFill>
        <p:spPr bwMode="auto">
          <a:xfrm>
            <a:off x="1" y="4160520"/>
            <a:ext cx="1468419" cy="1097280"/>
          </a:xfrm>
          <a:prstGeom prst="rect">
            <a:avLst/>
          </a:prstGeom>
          <a:ln>
            <a:noFill/>
          </a:ln>
          <a:effectLst>
            <a:outerShdw blurRad="292100" dist="139700" dir="2700000" algn="tl" rotWithShape="0">
              <a:srgbClr val="333333">
                <a:alpha val="65000"/>
              </a:srgbClr>
            </a:outerShdw>
          </a:effectLst>
        </p:spPr>
      </p:pic>
      <p:pic>
        <p:nvPicPr>
          <p:cNvPr id="25" name="Picture 16"/>
          <p:cNvPicPr>
            <a:picLocks noChangeAspect="1" noChangeArrowheads="1"/>
          </p:cNvPicPr>
          <p:nvPr/>
        </p:nvPicPr>
        <p:blipFill>
          <a:blip r:embed="rId3" cstate="print"/>
          <a:srcRect r="10278"/>
          <a:stretch>
            <a:fillRect/>
          </a:stretch>
        </p:blipFill>
        <p:spPr bwMode="auto">
          <a:xfrm>
            <a:off x="1" y="5532120"/>
            <a:ext cx="1447799" cy="1097280"/>
          </a:xfrm>
          <a:prstGeom prst="rect">
            <a:avLst/>
          </a:prstGeom>
          <a:ln>
            <a:noFill/>
          </a:ln>
          <a:effectLst>
            <a:outerShdw blurRad="292100" dist="139700" dir="2700000" algn="tl" rotWithShape="0">
              <a:srgbClr val="333333">
                <a:alpha val="65000"/>
              </a:srgbClr>
            </a:outerShdw>
          </a:effectLst>
        </p:spPr>
      </p:pic>
      <p:pic>
        <p:nvPicPr>
          <p:cNvPr id="1036" name="Picture 12" descr="C:\Documents and Settings\abarbera\Local Settings\Temporary Internet Files\Content.IE5\ZCG9CMWR\MP900444155[1].jpg"/>
          <p:cNvPicPr>
            <a:picLocks noChangeAspect="1" noChangeArrowheads="1"/>
          </p:cNvPicPr>
          <p:nvPr/>
        </p:nvPicPr>
        <p:blipFill>
          <a:blip r:embed="rId4" cstate="print"/>
          <a:srcRect l="8678"/>
          <a:stretch>
            <a:fillRect/>
          </a:stretch>
        </p:blipFill>
        <p:spPr bwMode="auto">
          <a:xfrm>
            <a:off x="0" y="2819400"/>
            <a:ext cx="1496906" cy="1097280"/>
          </a:xfrm>
          <a:prstGeom prst="rect">
            <a:avLst/>
          </a:prstGeom>
          <a:noFill/>
        </p:spPr>
      </p:pic>
      <p:pic>
        <p:nvPicPr>
          <p:cNvPr id="1038" name="Picture 14" descr="P:\Departments\Public Info-Mktg\Evening With Our Stars 2010\Evening With Our Stars 2010 256.jpg"/>
          <p:cNvPicPr>
            <a:picLocks noChangeAspect="1" noChangeArrowheads="1"/>
          </p:cNvPicPr>
          <p:nvPr/>
        </p:nvPicPr>
        <p:blipFill>
          <a:blip r:embed="rId5" cstate="print">
            <a:lum bright="20000" contrast="20000"/>
          </a:blip>
          <a:srcRect l="12873" r="19183" b="16667"/>
          <a:stretch>
            <a:fillRect/>
          </a:stretch>
        </p:blipFill>
        <p:spPr bwMode="auto">
          <a:xfrm>
            <a:off x="0" y="1295400"/>
            <a:ext cx="1499616" cy="1231264"/>
          </a:xfrm>
          <a:prstGeom prst="rect">
            <a:avLst/>
          </a:prstGeom>
          <a:noFill/>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3124200"/>
            <a:ext cx="1981200" cy="733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anim calcmode="lin" valueType="num">
                                      <p:cBhvr additive="base">
                                        <p:cTn id="31"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1">
                                            <p:txEl>
                                              <p:pRg st="9" end="9"/>
                                            </p:txEl>
                                          </p:spTgt>
                                        </p:tgtEl>
                                        <p:attrNameLst>
                                          <p:attrName>style.visibility</p:attrName>
                                        </p:attrNameLst>
                                      </p:cBhvr>
                                      <p:to>
                                        <p:strVal val="visible"/>
                                      </p:to>
                                    </p:set>
                                    <p:anim calcmode="lin" valueType="num">
                                      <p:cBhvr additive="base">
                                        <p:cTn id="37"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91">
                                            <p:txEl>
                                              <p:pRg st="11" end="11"/>
                                            </p:txEl>
                                          </p:spTgt>
                                        </p:tgtEl>
                                        <p:attrNameLst>
                                          <p:attrName>style.visibility</p:attrName>
                                        </p:attrNameLst>
                                      </p:cBhvr>
                                      <p:to>
                                        <p:strVal val="visible"/>
                                      </p:to>
                                    </p:set>
                                    <p:anim calcmode="lin" valueType="num">
                                      <p:cBhvr additive="base">
                                        <p:cTn id="43" dur="5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Mt. San Jacinto College</a:t>
            </a:r>
            <a:br>
              <a:rPr lang="en-US" b="1" dirty="0" smtClean="0">
                <a:solidFill>
                  <a:schemeClr val="bg1"/>
                </a:solidFill>
              </a:rPr>
            </a:br>
            <a:r>
              <a:rPr lang="en-US" b="1" dirty="0" smtClean="0">
                <a:solidFill>
                  <a:schemeClr val="bg1"/>
                </a:solidFill>
              </a:rPr>
              <a:t>Transfer and Articulation</a:t>
            </a:r>
            <a:endParaRPr lang="en-US" b="1" dirty="0">
              <a:solidFill>
                <a:schemeClr val="bg1"/>
              </a:solidFill>
            </a:endParaRPr>
          </a:p>
        </p:txBody>
      </p:sp>
      <p:sp>
        <p:nvSpPr>
          <p:cNvPr id="3" name="Text Placeholder 2"/>
          <p:cNvSpPr>
            <a:spLocks noGrp="1"/>
          </p:cNvSpPr>
          <p:nvPr>
            <p:ph type="body" sz="quarter" idx="12"/>
          </p:nvPr>
        </p:nvSpPr>
        <p:spPr>
          <a:xfrm>
            <a:off x="1371600" y="1600200"/>
            <a:ext cx="6858000" cy="4876800"/>
          </a:xfrm>
        </p:spPr>
        <p:txBody>
          <a:bodyPr/>
          <a:lstStyle/>
          <a:p>
            <a:pPr marL="609600" indent="-609600" eaLnBrk="1" hangingPunct="1">
              <a:lnSpc>
                <a:spcPct val="80000"/>
              </a:lnSpc>
            </a:pPr>
            <a:r>
              <a:rPr lang="en-US" sz="2400" b="1" dirty="0" smtClean="0">
                <a:latin typeface="Times New Roman" pitchFamily="18" charset="0"/>
              </a:rPr>
              <a:t>Community College students have a higher application priority than those students from the K-12 system.</a:t>
            </a:r>
          </a:p>
          <a:p>
            <a:pPr marL="609600" indent="-609600" eaLnBrk="1" hangingPunct="1">
              <a:lnSpc>
                <a:spcPct val="80000"/>
              </a:lnSpc>
            </a:pPr>
            <a:endParaRPr lang="en-US" sz="2400" b="1" dirty="0" smtClean="0">
              <a:latin typeface="Times New Roman" pitchFamily="18" charset="0"/>
            </a:endParaRPr>
          </a:p>
          <a:p>
            <a:pPr marL="609600" indent="-609600" eaLnBrk="1" hangingPunct="1">
              <a:lnSpc>
                <a:spcPct val="80000"/>
              </a:lnSpc>
            </a:pPr>
            <a:r>
              <a:rPr lang="en-US" sz="2400" b="1" dirty="0" smtClean="0">
                <a:latin typeface="Times New Roman" pitchFamily="18" charset="0"/>
              </a:rPr>
              <a:t>Community Colleges are feeder schools to highly competitive public &amp; private universities.</a:t>
            </a:r>
            <a:endParaRPr lang="en-US" sz="2800" b="1" dirty="0" smtClean="0">
              <a:latin typeface="Times New Roman" pitchFamily="18" charset="0"/>
            </a:endParaRPr>
          </a:p>
          <a:p>
            <a:pPr marL="609600" indent="-609600" eaLnBrk="1" hangingPunct="1">
              <a:lnSpc>
                <a:spcPct val="80000"/>
              </a:lnSpc>
              <a:buFontTx/>
              <a:buNone/>
            </a:pPr>
            <a:endParaRPr lang="en-US" sz="1000" b="1" dirty="0" smtClean="0">
              <a:latin typeface="Times New Roman" pitchFamily="18" charset="0"/>
            </a:endParaRPr>
          </a:p>
          <a:p>
            <a:pPr marL="609600" indent="-609600" algn="ctr" eaLnBrk="1" hangingPunct="1">
              <a:lnSpc>
                <a:spcPct val="80000"/>
              </a:lnSpc>
              <a:buFontTx/>
              <a:buNone/>
            </a:pPr>
            <a:r>
              <a:rPr lang="en-US" sz="4000" b="1" dirty="0" smtClean="0">
                <a:solidFill>
                  <a:srgbClr val="FF0000"/>
                </a:solidFill>
                <a:latin typeface="Marking Pen"/>
              </a:rPr>
              <a:t>You</a:t>
            </a:r>
            <a:r>
              <a:rPr lang="en-US" sz="2800" b="1" dirty="0" smtClean="0">
                <a:latin typeface="Marking Pen"/>
              </a:rPr>
              <a:t> </a:t>
            </a:r>
            <a:r>
              <a:rPr lang="en-US" sz="2800" b="1" dirty="0" smtClean="0">
                <a:latin typeface="Times New Roman" pitchFamily="18" charset="0"/>
              </a:rPr>
              <a:t>can get your </a:t>
            </a:r>
            <a:r>
              <a:rPr lang="en-US" sz="4000" b="1" dirty="0" smtClean="0">
                <a:solidFill>
                  <a:srgbClr val="FF0000"/>
                </a:solidFill>
                <a:latin typeface="Marking Pen"/>
              </a:rPr>
              <a:t>AA</a:t>
            </a:r>
            <a:r>
              <a:rPr lang="en-US" sz="2400" b="1" dirty="0" smtClean="0">
                <a:solidFill>
                  <a:srgbClr val="FF0000"/>
                </a:solidFill>
                <a:latin typeface="Marking Pen"/>
              </a:rPr>
              <a:t> </a:t>
            </a:r>
            <a:r>
              <a:rPr lang="en-US" sz="2800" b="1" dirty="0" smtClean="0">
                <a:latin typeface="Times New Roman" pitchFamily="18" charset="0"/>
              </a:rPr>
              <a:t>degree and transfer with a Guarantee with your</a:t>
            </a:r>
          </a:p>
          <a:p>
            <a:pPr marL="609600" indent="-609600" algn="ctr" eaLnBrk="1" hangingPunct="1">
              <a:lnSpc>
                <a:spcPct val="80000"/>
              </a:lnSpc>
              <a:buFontTx/>
              <a:buNone/>
            </a:pPr>
            <a:r>
              <a:rPr lang="en-US" sz="2800" b="1" dirty="0" smtClean="0">
                <a:solidFill>
                  <a:srgbClr val="FF0000"/>
                </a:solidFill>
                <a:latin typeface="Marking Pen"/>
              </a:rPr>
              <a:t>AA-T</a:t>
            </a:r>
            <a:r>
              <a:rPr lang="en-US" sz="2800" b="1" dirty="0" smtClean="0">
                <a:latin typeface="Times New Roman" pitchFamily="18" charset="0"/>
              </a:rPr>
              <a:t> or </a:t>
            </a:r>
            <a:r>
              <a:rPr lang="en-US" sz="2800" b="1" dirty="0" smtClean="0">
                <a:solidFill>
                  <a:srgbClr val="FF0000"/>
                </a:solidFill>
                <a:latin typeface="Marking Pen"/>
              </a:rPr>
              <a:t>AS-T</a:t>
            </a:r>
            <a:r>
              <a:rPr lang="en-US" sz="2800" b="1" dirty="0" smtClean="0">
                <a:latin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347" y="5486400"/>
            <a:ext cx="1646488"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Who is Transferring!!!</a:t>
            </a:r>
            <a:endParaRPr lang="en-US" b="1" dirty="0">
              <a:solidFill>
                <a:schemeClr val="bg1"/>
              </a:solidFill>
            </a:endParaRPr>
          </a:p>
        </p:txBody>
      </p:sp>
      <p:sp>
        <p:nvSpPr>
          <p:cNvPr id="3" name="Text Placeholder 2"/>
          <p:cNvSpPr>
            <a:spLocks noGrp="1"/>
          </p:cNvSpPr>
          <p:nvPr>
            <p:ph type="body" sz="quarter" idx="12"/>
          </p:nvPr>
        </p:nvSpPr>
        <p:spPr>
          <a:xfrm>
            <a:off x="1371600" y="1371600"/>
            <a:ext cx="6858000" cy="3505200"/>
          </a:xfrm>
        </p:spPr>
        <p:txBody>
          <a:bodyPr/>
          <a:lstStyle/>
          <a:p>
            <a:pPr marL="0" indent="0" algn="ctr">
              <a:lnSpc>
                <a:spcPct val="110000"/>
              </a:lnSpc>
              <a:buNone/>
            </a:pPr>
            <a:endParaRPr lang="en-US" sz="1600" b="1" dirty="0" smtClean="0"/>
          </a:p>
          <a:p>
            <a:pPr marL="0" indent="0" algn="ctr">
              <a:lnSpc>
                <a:spcPct val="110000"/>
              </a:lnSpc>
              <a:buNone/>
            </a:pPr>
            <a:r>
              <a:rPr lang="en-US" sz="1600" b="1" dirty="0" smtClean="0"/>
              <a:t>Strong </a:t>
            </a:r>
            <a:r>
              <a:rPr lang="en-US" sz="1600" b="1" dirty="0"/>
              <a:t>priority is given to transfers from </a:t>
            </a:r>
            <a:r>
              <a:rPr lang="en-US" sz="1600" b="1" dirty="0" smtClean="0"/>
              <a:t>California </a:t>
            </a:r>
            <a:r>
              <a:rPr lang="en-US" sz="1600" b="1" dirty="0"/>
              <a:t>Community </a:t>
            </a:r>
            <a:r>
              <a:rPr lang="en-US" sz="1600" b="1" dirty="0" smtClean="0"/>
              <a:t>Colleges</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981200" y="2362200"/>
            <a:ext cx="5342728" cy="3322756"/>
          </a:xfrm>
          <a:prstGeom prst="rect">
            <a:avLst/>
          </a:prstGeom>
        </p:spPr>
      </p:pic>
    </p:spTree>
    <p:extLst>
      <p:ext uri="{BB962C8B-B14F-4D97-AF65-F5344CB8AC3E}">
        <p14:creationId xmlns:p14="http://schemas.microsoft.com/office/powerpoint/2010/main" val="31088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B O W L E S\POWERPOINTS\New PPT_files\New folder\Ju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93871"/>
            <a:ext cx="3124200" cy="556412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r>
              <a:rPr lang="en-US" sz="3600" b="1" dirty="0" smtClean="0">
                <a:solidFill>
                  <a:schemeClr val="bg1"/>
                </a:solidFill>
              </a:rPr>
              <a:t>Mt. San Jacinto College</a:t>
            </a:r>
            <a:r>
              <a:rPr lang="en-US" dirty="0" smtClean="0"/>
              <a:t/>
            </a:r>
            <a:br>
              <a:rPr lang="en-US" dirty="0" smtClean="0"/>
            </a:br>
            <a:r>
              <a:rPr lang="en-US" b="1" dirty="0" smtClean="0">
                <a:solidFill>
                  <a:schemeClr val="bg1"/>
                </a:solidFill>
              </a:rPr>
              <a:t>Your First Step to Success!</a:t>
            </a:r>
            <a:endParaRPr lang="en-US" b="1" dirty="0">
              <a:solidFill>
                <a:schemeClr val="bg1"/>
              </a:solidFill>
            </a:endParaRPr>
          </a:p>
        </p:txBody>
      </p:sp>
      <p:sp>
        <p:nvSpPr>
          <p:cNvPr id="30726" name="Text Box 7"/>
          <p:cNvSpPr txBox="1">
            <a:spLocks noChangeArrowheads="1"/>
          </p:cNvSpPr>
          <p:nvPr/>
        </p:nvSpPr>
        <p:spPr bwMode="auto">
          <a:xfrm>
            <a:off x="5105400" y="1313924"/>
            <a:ext cx="3886200" cy="4524315"/>
          </a:xfrm>
          <a:prstGeom prst="rect">
            <a:avLst/>
          </a:prstGeom>
          <a:noFill/>
          <a:ln w="9525">
            <a:noFill/>
            <a:miter lim="800000"/>
            <a:headEnd/>
            <a:tailEnd/>
          </a:ln>
        </p:spPr>
        <p:txBody>
          <a:bodyPr>
            <a:spAutoFit/>
          </a:bodyPr>
          <a:lstStyle/>
          <a:p>
            <a:pPr marL="457200" indent="-457200">
              <a:spcBef>
                <a:spcPct val="50000"/>
              </a:spcBef>
              <a:buFont typeface="Arial" charset="0"/>
              <a:buAutoNum type="arabicPeriod"/>
            </a:pPr>
            <a:r>
              <a:rPr lang="en-US" b="1" dirty="0">
                <a:latin typeface="Tw Cen MT Condensed" pitchFamily="34" charset="0"/>
              </a:rPr>
              <a:t>Online Application</a:t>
            </a:r>
            <a:r>
              <a:rPr lang="en-US" dirty="0">
                <a:latin typeface="Tw Cen MT Condensed" pitchFamily="34" charset="0"/>
              </a:rPr>
              <a:t> for Admission at; </a:t>
            </a:r>
            <a:r>
              <a:rPr lang="en-US" b="1" i="1" dirty="0" smtClean="0">
                <a:latin typeface="Tw Cen MT Condensed" pitchFamily="34" charset="0"/>
                <a:hlinkClick r:id="rId3"/>
              </a:rPr>
              <a:t>www.msjc.edu</a:t>
            </a:r>
            <a:r>
              <a:rPr lang="en-US" b="1" i="1" dirty="0" smtClean="0">
                <a:latin typeface="Tw Cen MT Condensed" pitchFamily="34" charset="0"/>
              </a:rPr>
              <a:t> (SIDN within minutes)</a:t>
            </a:r>
            <a:endParaRPr lang="en-US" b="1" i="1" dirty="0">
              <a:latin typeface="Tw Cen MT Condensed" pitchFamily="34" charset="0"/>
            </a:endParaRPr>
          </a:p>
          <a:p>
            <a:pPr marL="457200" indent="-457200">
              <a:spcBef>
                <a:spcPct val="50000"/>
              </a:spcBef>
              <a:buFont typeface="Arial" charset="0"/>
              <a:buAutoNum type="arabicPeriod"/>
            </a:pPr>
            <a:r>
              <a:rPr lang="en-US" b="1" dirty="0">
                <a:latin typeface="Tw Cen MT Condensed" pitchFamily="34" charset="0"/>
              </a:rPr>
              <a:t>Course </a:t>
            </a:r>
            <a:r>
              <a:rPr lang="en-US" b="1" dirty="0" smtClean="0">
                <a:latin typeface="Tw Cen MT Condensed" pitchFamily="34" charset="0"/>
              </a:rPr>
              <a:t>Placement/Assessment/EAP</a:t>
            </a:r>
            <a:endParaRPr lang="en-US" dirty="0">
              <a:latin typeface="Tw Cen MT Condensed" pitchFamily="34" charset="0"/>
            </a:endParaRPr>
          </a:p>
          <a:p>
            <a:pPr marL="457200" indent="-457200">
              <a:spcBef>
                <a:spcPct val="50000"/>
              </a:spcBef>
              <a:buFont typeface="Arial" charset="0"/>
              <a:buAutoNum type="arabicPeriod"/>
            </a:pPr>
            <a:r>
              <a:rPr lang="en-US" b="1" dirty="0">
                <a:latin typeface="Tw Cen MT Condensed" pitchFamily="34" charset="0"/>
              </a:rPr>
              <a:t>Online Orientation</a:t>
            </a:r>
            <a:r>
              <a:rPr lang="en-US" dirty="0">
                <a:latin typeface="Tw Cen MT Condensed" pitchFamily="34" charset="0"/>
              </a:rPr>
              <a:t> at, </a:t>
            </a:r>
            <a:r>
              <a:rPr lang="en-US" b="1" i="1" dirty="0">
                <a:latin typeface="Tw Cen MT Condensed" pitchFamily="34" charset="0"/>
              </a:rPr>
              <a:t>my.msjc.edu</a:t>
            </a:r>
          </a:p>
          <a:p>
            <a:pPr marL="457200" indent="-457200">
              <a:spcBef>
                <a:spcPct val="50000"/>
              </a:spcBef>
              <a:buFont typeface="Arial" charset="0"/>
              <a:buAutoNum type="arabicPeriod"/>
            </a:pPr>
            <a:r>
              <a:rPr lang="en-US" b="1" dirty="0" smtClean="0">
                <a:latin typeface="Tw Cen MT Condensed" pitchFamily="34" charset="0"/>
              </a:rPr>
              <a:t>Meet </a:t>
            </a:r>
            <a:r>
              <a:rPr lang="en-US" b="1" dirty="0">
                <a:latin typeface="Tw Cen MT Condensed" pitchFamily="34" charset="0"/>
              </a:rPr>
              <a:t>with a Counselor to set up your personalized education </a:t>
            </a:r>
            <a:r>
              <a:rPr lang="en-US" b="1" dirty="0" smtClean="0">
                <a:latin typeface="Tw Cen MT Condensed" pitchFamily="34" charset="0"/>
              </a:rPr>
              <a:t>plan</a:t>
            </a:r>
          </a:p>
          <a:p>
            <a:pPr marL="457200" indent="-457200">
              <a:spcBef>
                <a:spcPct val="50000"/>
              </a:spcBef>
              <a:buFont typeface="Arial" charset="0"/>
              <a:buAutoNum type="arabicPeriod"/>
            </a:pPr>
            <a:r>
              <a:rPr lang="en-US" b="1" dirty="0" smtClean="0">
                <a:latin typeface="Tw Cen MT Condensed" pitchFamily="34" charset="0"/>
              </a:rPr>
              <a:t>If you do not have an education plan, you will not receive a registration date</a:t>
            </a:r>
            <a:endParaRPr lang="en-US" b="1" dirty="0">
              <a:latin typeface="Tw Cen MT Condensed" pitchFamily="34" charset="0"/>
            </a:endParaRPr>
          </a:p>
          <a:p>
            <a:pPr marL="457200" indent="-457200">
              <a:spcBef>
                <a:spcPct val="50000"/>
              </a:spcBef>
              <a:buFont typeface="Arial" charset="0"/>
              <a:buAutoNum type="arabicPeriod"/>
            </a:pPr>
            <a:r>
              <a:rPr lang="en-US" b="1" dirty="0" smtClean="0">
                <a:latin typeface="Tw Cen MT Condensed" pitchFamily="34" charset="0"/>
              </a:rPr>
              <a:t>Register Online -*</a:t>
            </a:r>
            <a:r>
              <a:rPr lang="en-US" b="1" dirty="0">
                <a:latin typeface="Tw Cen MT Condensed" pitchFamily="34" charset="0"/>
              </a:rPr>
              <a:t>Priority to those who are, College Ready! </a:t>
            </a:r>
          </a:p>
          <a:p>
            <a:pPr marL="457200" indent="-457200">
              <a:spcBef>
                <a:spcPct val="50000"/>
              </a:spcBef>
              <a:buFont typeface="Arial" charset="0"/>
              <a:buAutoNum type="arabicPeriod"/>
            </a:pPr>
            <a:r>
              <a:rPr lang="en-US" b="1" dirty="0" smtClean="0">
                <a:latin typeface="Tw Cen MT Condensed" pitchFamily="34" charset="0"/>
              </a:rPr>
              <a:t>Free </a:t>
            </a:r>
            <a:r>
              <a:rPr lang="en-US" b="1" dirty="0">
                <a:latin typeface="Tw Cen MT Condensed" pitchFamily="34" charset="0"/>
              </a:rPr>
              <a:t>Application for Federal Student Aid (FAFSA) and the Board of Governors Fee Waiver (optional)</a:t>
            </a:r>
          </a:p>
        </p:txBody>
      </p:sp>
      <p:sp>
        <p:nvSpPr>
          <p:cNvPr id="26630" name="Rectangle 8"/>
          <p:cNvSpPr>
            <a:spLocks noChangeArrowheads="1"/>
          </p:cNvSpPr>
          <p:nvPr/>
        </p:nvSpPr>
        <p:spPr bwMode="auto">
          <a:xfrm>
            <a:off x="228600" y="1524000"/>
            <a:ext cx="1500673" cy="2923877"/>
          </a:xfrm>
          <a:prstGeom prst="rect">
            <a:avLst/>
          </a:prstGeom>
          <a:noFill/>
          <a:ln w="76200" cmpd="tri">
            <a:noFill/>
            <a:miter lim="800000"/>
            <a:headEnd/>
            <a:tailEnd/>
          </a:ln>
        </p:spPr>
        <p:txBody>
          <a:bodyPr wrap="square">
            <a:spAutoFit/>
          </a:bodyPr>
          <a:lstStyle/>
          <a:p>
            <a:pPr algn="ctr"/>
            <a:endParaRPr lang="en-US" sz="2000" dirty="0" smtClean="0">
              <a:latin typeface="Tw Cen MT Condensed" panose="020B0606020104020203" pitchFamily="34" charset="0"/>
            </a:endParaRPr>
          </a:p>
          <a:p>
            <a:pPr algn="ctr"/>
            <a:r>
              <a:rPr lang="en-US" sz="2000" b="1" dirty="0" smtClean="0">
                <a:latin typeface="Tw Cen MT Condensed" panose="020B0606020104020203" pitchFamily="34" charset="0"/>
              </a:rPr>
              <a:t>All </a:t>
            </a:r>
            <a:r>
              <a:rPr lang="en-US" sz="2000" b="1" dirty="0">
                <a:latin typeface="Tw Cen MT Condensed" panose="020B0606020104020203" pitchFamily="34" charset="0"/>
              </a:rPr>
              <a:t>new students MUST participate in and </a:t>
            </a:r>
          </a:p>
          <a:p>
            <a:pPr algn="ctr"/>
            <a:r>
              <a:rPr lang="en-US" sz="2000" b="1" dirty="0">
                <a:latin typeface="Tw Cen MT Condensed" panose="020B0606020104020203" pitchFamily="34" charset="0"/>
              </a:rPr>
              <a:t>complete this  </a:t>
            </a:r>
          </a:p>
          <a:p>
            <a:pPr algn="ctr"/>
            <a:r>
              <a:rPr lang="en-US" sz="2000" b="1" dirty="0">
                <a:latin typeface="Tw Cen MT Condensed" panose="020B0606020104020203" pitchFamily="34" charset="0"/>
              </a:rPr>
              <a:t>Matriculation </a:t>
            </a:r>
            <a:r>
              <a:rPr lang="en-US" sz="2000" b="1" dirty="0" smtClean="0">
                <a:latin typeface="Tw Cen MT Condensed" panose="020B0606020104020203" pitchFamily="34" charset="0"/>
              </a:rPr>
              <a:t>Process</a:t>
            </a:r>
          </a:p>
          <a:p>
            <a:pPr algn="ctr"/>
            <a:r>
              <a:rPr lang="en-US" sz="2400" b="1" dirty="0" smtClean="0">
                <a:latin typeface="Tw Cen MT Condensed" panose="020B0606020104020203" pitchFamily="34" charset="0"/>
              </a:rPr>
              <a:t>SENIORS!</a:t>
            </a:r>
            <a:endParaRPr lang="en-US" sz="2400" b="1" dirty="0">
              <a:latin typeface="Tw Cen MT Condensed" panose="020B060602010402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6">
                                            <p:txEl>
                                              <p:pRg st="0" end="0"/>
                                            </p:txEl>
                                          </p:spTgt>
                                        </p:tgtEl>
                                        <p:attrNameLst>
                                          <p:attrName>style.visibility</p:attrName>
                                        </p:attrNameLst>
                                      </p:cBhvr>
                                      <p:to>
                                        <p:strVal val="visible"/>
                                      </p:to>
                                    </p:set>
                                    <p:anim calcmode="lin" valueType="num">
                                      <p:cBhvr additive="base">
                                        <p:cTn id="17" dur="500" fill="hold"/>
                                        <p:tgtEl>
                                          <p:spTgt spid="3072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6">
                                            <p:txEl>
                                              <p:pRg st="1" end="1"/>
                                            </p:txEl>
                                          </p:spTgt>
                                        </p:tgtEl>
                                        <p:attrNameLst>
                                          <p:attrName>style.visibility</p:attrName>
                                        </p:attrNameLst>
                                      </p:cBhvr>
                                      <p:to>
                                        <p:strVal val="visible"/>
                                      </p:to>
                                    </p:set>
                                    <p:anim calcmode="lin" valueType="num">
                                      <p:cBhvr additive="base">
                                        <p:cTn id="23" dur="500" fill="hold"/>
                                        <p:tgtEl>
                                          <p:spTgt spid="3072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6">
                                            <p:txEl>
                                              <p:pRg st="2" end="2"/>
                                            </p:txEl>
                                          </p:spTgt>
                                        </p:tgtEl>
                                        <p:attrNameLst>
                                          <p:attrName>style.visibility</p:attrName>
                                        </p:attrNameLst>
                                      </p:cBhvr>
                                      <p:to>
                                        <p:strVal val="visible"/>
                                      </p:to>
                                    </p:set>
                                    <p:anim calcmode="lin" valueType="num">
                                      <p:cBhvr additive="base">
                                        <p:cTn id="29" dur="500" fill="hold"/>
                                        <p:tgtEl>
                                          <p:spTgt spid="3072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26">
                                            <p:txEl>
                                              <p:pRg st="3" end="3"/>
                                            </p:txEl>
                                          </p:spTgt>
                                        </p:tgtEl>
                                        <p:attrNameLst>
                                          <p:attrName>style.visibility</p:attrName>
                                        </p:attrNameLst>
                                      </p:cBhvr>
                                      <p:to>
                                        <p:strVal val="visible"/>
                                      </p:to>
                                    </p:set>
                                    <p:anim calcmode="lin" valueType="num">
                                      <p:cBhvr additive="base">
                                        <p:cTn id="35" dur="500" fill="hold"/>
                                        <p:tgtEl>
                                          <p:spTgt spid="3072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26">
                                            <p:txEl>
                                              <p:pRg st="4" end="4"/>
                                            </p:txEl>
                                          </p:spTgt>
                                        </p:tgtEl>
                                        <p:attrNameLst>
                                          <p:attrName>style.visibility</p:attrName>
                                        </p:attrNameLst>
                                      </p:cBhvr>
                                      <p:to>
                                        <p:strVal val="visible"/>
                                      </p:to>
                                    </p:set>
                                    <p:anim calcmode="lin" valueType="num">
                                      <p:cBhvr additive="base">
                                        <p:cTn id="41" dur="500" fill="hold"/>
                                        <p:tgtEl>
                                          <p:spTgt spid="3072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726">
                                            <p:txEl>
                                              <p:pRg st="5" end="5"/>
                                            </p:txEl>
                                          </p:spTgt>
                                        </p:tgtEl>
                                        <p:attrNameLst>
                                          <p:attrName>style.visibility</p:attrName>
                                        </p:attrNameLst>
                                      </p:cBhvr>
                                      <p:to>
                                        <p:strVal val="visible"/>
                                      </p:to>
                                    </p:set>
                                    <p:anim calcmode="lin" valueType="num">
                                      <p:cBhvr additive="base">
                                        <p:cTn id="47" dur="500" fill="hold"/>
                                        <p:tgtEl>
                                          <p:spTgt spid="3072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726">
                                            <p:txEl>
                                              <p:pRg st="6" end="6"/>
                                            </p:txEl>
                                          </p:spTgt>
                                        </p:tgtEl>
                                        <p:attrNameLst>
                                          <p:attrName>style.visibility</p:attrName>
                                        </p:attrNameLst>
                                      </p:cBhvr>
                                      <p:to>
                                        <p:strVal val="visible"/>
                                      </p:to>
                                    </p:set>
                                    <p:anim calcmode="lin" valueType="num">
                                      <p:cBhvr additive="base">
                                        <p:cTn id="53" dur="500" fill="hold"/>
                                        <p:tgtEl>
                                          <p:spTgt spid="3072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7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Early Assessment Program (EAP)</a:t>
            </a:r>
            <a:endParaRPr lang="en-US" b="1" dirty="0">
              <a:solidFill>
                <a:schemeClr val="bg1"/>
              </a:solidFill>
            </a:endParaRPr>
          </a:p>
        </p:txBody>
      </p:sp>
      <p:sp>
        <p:nvSpPr>
          <p:cNvPr id="3" name="Text Placeholder 2"/>
          <p:cNvSpPr>
            <a:spLocks noGrp="1"/>
          </p:cNvSpPr>
          <p:nvPr>
            <p:ph type="body" sz="quarter" idx="12"/>
          </p:nvPr>
        </p:nvSpPr>
        <p:spPr>
          <a:xfrm>
            <a:off x="381000" y="1371600"/>
            <a:ext cx="8458200" cy="5029200"/>
          </a:xfrm>
        </p:spPr>
        <p:txBody>
          <a:bodyPr/>
          <a:lstStyle/>
          <a:p>
            <a:pPr marL="346075" indent="-346075">
              <a:buFont typeface="Arial" pitchFamily="34" charset="0"/>
              <a:buChar char="•"/>
            </a:pPr>
            <a:r>
              <a:rPr lang="en-US" sz="2400" b="1" u="sng" dirty="0" smtClean="0">
                <a:latin typeface="+mj-lt"/>
              </a:rPr>
              <a:t>What is EAP?</a:t>
            </a:r>
            <a:r>
              <a:rPr lang="en-US" sz="2400" b="1" dirty="0" smtClean="0">
                <a:latin typeface="+mj-lt"/>
              </a:rPr>
              <a:t>:</a:t>
            </a:r>
          </a:p>
          <a:p>
            <a:pPr marL="746125" lvl="1" indent="-346075">
              <a:buFont typeface="Arial" pitchFamily="34" charset="0"/>
              <a:buChar char="•"/>
            </a:pPr>
            <a:r>
              <a:rPr lang="en-US" sz="1600" dirty="0" smtClean="0"/>
              <a:t>Provides “College Ready” feedback to High School juniors (in English and Algebra II or above) through their spring CST exam.</a:t>
            </a:r>
          </a:p>
          <a:p>
            <a:pPr marL="346075" indent="-346075">
              <a:buFont typeface="Arial" pitchFamily="34" charset="0"/>
              <a:buChar char="•"/>
            </a:pPr>
            <a:r>
              <a:rPr lang="en-US" sz="2400" b="1" u="sng" dirty="0" smtClean="0"/>
              <a:t>What </a:t>
            </a:r>
            <a:r>
              <a:rPr lang="en-US" sz="2400" b="1" u="sng" dirty="0"/>
              <a:t>YOU should </a:t>
            </a:r>
            <a:r>
              <a:rPr lang="en-US" sz="2400" b="1" u="sng" dirty="0" smtClean="0"/>
              <a:t>do</a:t>
            </a:r>
            <a:r>
              <a:rPr lang="en-US" sz="2400" b="1" dirty="0" smtClean="0"/>
              <a:t>:  </a:t>
            </a:r>
            <a:endParaRPr lang="en-US" sz="2400" dirty="0" smtClean="0"/>
          </a:p>
          <a:p>
            <a:pPr marL="746125" lvl="1" indent="-346075">
              <a:buFont typeface="Arial" pitchFamily="34" charset="0"/>
              <a:buChar char="•"/>
            </a:pPr>
            <a:r>
              <a:rPr lang="en-US" sz="1600" b="1" dirty="0" smtClean="0"/>
              <a:t>Prepare </a:t>
            </a:r>
            <a:r>
              <a:rPr lang="en-US" sz="1600" dirty="0"/>
              <a:t>– study for best possible </a:t>
            </a:r>
            <a:r>
              <a:rPr lang="en-US" sz="1600" dirty="0" smtClean="0"/>
              <a:t>scores</a:t>
            </a:r>
          </a:p>
          <a:p>
            <a:pPr marL="746125" lvl="1" indent="-346075">
              <a:buFont typeface="Arial" pitchFamily="34" charset="0"/>
              <a:buChar char="•"/>
            </a:pPr>
            <a:r>
              <a:rPr lang="en-US" sz="1600" dirty="0" smtClean="0"/>
              <a:t>“Bubble</a:t>
            </a:r>
            <a:r>
              <a:rPr lang="en-US" sz="1600" dirty="0"/>
              <a:t>”-that scores be sent to </a:t>
            </a:r>
            <a:r>
              <a:rPr lang="en-US" sz="1600" u="sng" dirty="0"/>
              <a:t>BOTH</a:t>
            </a:r>
            <a:r>
              <a:rPr lang="en-US" sz="1600" dirty="0"/>
              <a:t> the CSU and  the CCC System – </a:t>
            </a:r>
            <a:r>
              <a:rPr lang="en-US" sz="1600" dirty="0">
                <a:hlinkClick r:id="rId2"/>
              </a:rPr>
              <a:t>http://</a:t>
            </a:r>
            <a:r>
              <a:rPr lang="en-US" sz="1600" dirty="0" smtClean="0">
                <a:hlinkClick r:id="rId2"/>
              </a:rPr>
              <a:t>www.csusuccess.org/juniors</a:t>
            </a:r>
            <a:endParaRPr lang="en-US" sz="1600" dirty="0" smtClean="0"/>
          </a:p>
          <a:p>
            <a:pPr marL="746125" lvl="1" indent="-346075">
              <a:buFont typeface="Arial" pitchFamily="34" charset="0"/>
              <a:buChar char="•"/>
            </a:pPr>
            <a:r>
              <a:rPr lang="en-US" sz="1600" dirty="0" smtClean="0"/>
              <a:t>If </a:t>
            </a:r>
            <a:r>
              <a:rPr lang="en-US" sz="1600" b="1" dirty="0"/>
              <a:t>“College Ready”= </a:t>
            </a:r>
            <a:r>
              <a:rPr lang="en-US" sz="1600" dirty="0"/>
              <a:t>exempt from assessment exams @ the Cal States and at MSJC and </a:t>
            </a:r>
            <a:r>
              <a:rPr lang="en-US" sz="1600" b="1" i="1" dirty="0"/>
              <a:t>participating </a:t>
            </a:r>
            <a:r>
              <a:rPr lang="en-US" sz="1600" dirty="0"/>
              <a:t>CA Community Colleges (bring scores to MSJC by June 1 senior </a:t>
            </a:r>
            <a:r>
              <a:rPr lang="en-US" sz="1600" dirty="0" smtClean="0"/>
              <a:t>year)</a:t>
            </a:r>
          </a:p>
          <a:p>
            <a:pPr marL="746125" lvl="1" indent="-346075">
              <a:buFont typeface="Arial" pitchFamily="34" charset="0"/>
              <a:buChar char="•"/>
            </a:pPr>
            <a:r>
              <a:rPr lang="en-US" sz="1600" dirty="0" smtClean="0"/>
              <a:t>If</a:t>
            </a:r>
            <a:r>
              <a:rPr lang="en-US" sz="1600" b="1" dirty="0" smtClean="0"/>
              <a:t> </a:t>
            </a:r>
            <a:r>
              <a:rPr lang="en-US" sz="1600" b="1" dirty="0"/>
              <a:t>“Conditionally Ready English”</a:t>
            </a:r>
            <a:r>
              <a:rPr lang="en-US" sz="1600" dirty="0"/>
              <a:t> = exempt from EPT at the Cal State </a:t>
            </a:r>
            <a:r>
              <a:rPr lang="en-US" sz="1600" b="1" dirty="0"/>
              <a:t>IF &gt;&gt;&gt;</a:t>
            </a:r>
            <a:r>
              <a:rPr lang="en-US" sz="1600" dirty="0"/>
              <a:t> “C” or better in ERWC class taken in Senior </a:t>
            </a:r>
            <a:r>
              <a:rPr lang="en-US" sz="1600" dirty="0" smtClean="0"/>
              <a:t>year</a:t>
            </a:r>
            <a:endParaRPr lang="en-US" sz="2800" dirty="0" smtClean="0"/>
          </a:p>
          <a:p>
            <a:pPr marL="1371600" lvl="1" indent="0">
              <a:spcBef>
                <a:spcPts val="900"/>
              </a:spcBef>
              <a:buNone/>
            </a:pPr>
            <a:endParaRPr lang="en-US" sz="900" dirty="0" smtClean="0"/>
          </a:p>
        </p:txBody>
      </p:sp>
      <p:sp>
        <p:nvSpPr>
          <p:cNvPr id="4" name="TextBox 3"/>
          <p:cNvSpPr txBox="1"/>
          <p:nvPr/>
        </p:nvSpPr>
        <p:spPr>
          <a:xfrm>
            <a:off x="2057400" y="5029200"/>
            <a:ext cx="6858000" cy="769441"/>
          </a:xfrm>
          <a:prstGeom prst="rect">
            <a:avLst/>
          </a:prstGeom>
          <a:noFill/>
        </p:spPr>
        <p:txBody>
          <a:bodyPr wrap="square" rtlCol="0">
            <a:spAutoFit/>
          </a:bodyPr>
          <a:lstStyle/>
          <a:p>
            <a:pPr marL="0" lvl="1" indent="0">
              <a:buNone/>
            </a:pPr>
            <a:r>
              <a:rPr lang="en-US" b="1" dirty="0" smtClean="0"/>
              <a:t>Preparation is key and it’s easy to participate in the program!</a:t>
            </a:r>
          </a:p>
          <a:p>
            <a:pPr marL="0" lvl="1" indent="0">
              <a:buNone/>
            </a:pPr>
            <a:endParaRPr lang="en-US" sz="800" b="1" dirty="0" smtClean="0"/>
          </a:p>
          <a:p>
            <a:pPr marL="0" lvl="1" indent="0" algn="ctr">
              <a:buNone/>
            </a:pPr>
            <a:r>
              <a:rPr lang="en-US" b="1" dirty="0" smtClean="0"/>
              <a:t>Get College and Career Ready!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You are working on your Bachelor’s Degree at MSJC!!!</a:t>
            </a:r>
            <a:endParaRPr lang="en-US" b="1" dirty="0">
              <a:solidFill>
                <a:schemeClr val="bg1"/>
              </a:solidFill>
            </a:endParaRPr>
          </a:p>
        </p:txBody>
      </p:sp>
      <p:sp>
        <p:nvSpPr>
          <p:cNvPr id="3" name="Text Placeholder 2"/>
          <p:cNvSpPr>
            <a:spLocks noGrp="1"/>
          </p:cNvSpPr>
          <p:nvPr>
            <p:ph type="body" sz="quarter" idx="12"/>
          </p:nvPr>
        </p:nvSpPr>
        <p:spPr>
          <a:xfrm>
            <a:off x="1371600" y="1600200"/>
            <a:ext cx="6858000" cy="4572000"/>
          </a:xfrm>
        </p:spPr>
        <p:txBody>
          <a:bodyPr/>
          <a:lstStyle/>
          <a:p>
            <a:r>
              <a:rPr lang="en-US" dirty="0" smtClean="0"/>
              <a:t>All 100 level and above courses that you take at MSJC are transferable to 4-Year Universities!!!</a:t>
            </a:r>
          </a:p>
          <a:p>
            <a:r>
              <a:rPr lang="en-US" dirty="0" smtClean="0"/>
              <a:t>Example:</a:t>
            </a:r>
          </a:p>
          <a:p>
            <a:pPr lvl="1"/>
            <a:r>
              <a:rPr lang="en-US" dirty="0" smtClean="0"/>
              <a:t>MSJC’s English 101 Freshman Composition and Math 105 College Algebra is the exact same course that would be taken at UCs, CSUs and independent private universities!</a:t>
            </a:r>
            <a:endParaRPr lang="en-US" dirty="0"/>
          </a:p>
        </p:txBody>
      </p:sp>
    </p:spTree>
    <p:extLst>
      <p:ext uri="{BB962C8B-B14F-4D97-AF65-F5344CB8AC3E}">
        <p14:creationId xmlns:p14="http://schemas.microsoft.com/office/powerpoint/2010/main" val="32235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000" b="1" dirty="0" smtClean="0">
                <a:solidFill>
                  <a:schemeClr val="bg1"/>
                </a:solidFill>
              </a:rPr>
              <a:t>Certificates Offered</a:t>
            </a:r>
            <a:endParaRPr lang="en-US" sz="4000" b="1" dirty="0">
              <a:solidFill>
                <a:schemeClr val="bg1"/>
              </a:solidFill>
            </a:endParaRPr>
          </a:p>
        </p:txBody>
      </p:sp>
      <p:sp>
        <p:nvSpPr>
          <p:cNvPr id="13315" name="Rectangle 9"/>
          <p:cNvSpPr>
            <a:spLocks noChangeArrowheads="1"/>
          </p:cNvSpPr>
          <p:nvPr/>
        </p:nvSpPr>
        <p:spPr bwMode="auto">
          <a:xfrm>
            <a:off x="478957" y="1600200"/>
            <a:ext cx="8186087" cy="461665"/>
          </a:xfrm>
          <a:prstGeom prst="rect">
            <a:avLst/>
          </a:prstGeom>
          <a:noFill/>
          <a:ln w="9525">
            <a:noFill/>
            <a:miter lim="800000"/>
            <a:headEnd/>
            <a:tailEnd/>
          </a:ln>
        </p:spPr>
        <p:txBody>
          <a:bodyPr wrap="none">
            <a:spAutoFit/>
          </a:bodyPr>
          <a:lstStyle/>
          <a:p>
            <a:r>
              <a:rPr lang="en-US" sz="2400" b="1" dirty="0">
                <a:latin typeface="Times New Roman" pitchFamily="18" charset="0"/>
              </a:rPr>
              <a:t>Responding to student and employer demands, MSJC offers:</a:t>
            </a:r>
          </a:p>
        </p:txBody>
      </p:sp>
      <p:pic>
        <p:nvPicPr>
          <p:cNvPr id="12298" name="Picture 24" descr="180px-Image5"/>
          <p:cNvPicPr>
            <a:picLocks noChangeAspect="1" noChangeArrowheads="1"/>
          </p:cNvPicPr>
          <p:nvPr/>
        </p:nvPicPr>
        <p:blipFill>
          <a:blip r:embed="rId2" cstate="print"/>
          <a:srcRect/>
          <a:stretch>
            <a:fillRect/>
          </a:stretch>
        </p:blipFill>
        <p:spPr bwMode="auto">
          <a:xfrm>
            <a:off x="6781800" y="4191000"/>
            <a:ext cx="1600200" cy="1431925"/>
          </a:xfrm>
          <a:prstGeom prst="rect">
            <a:avLst/>
          </a:prstGeom>
          <a:ln>
            <a:noFill/>
          </a:ln>
          <a:effectLst>
            <a:outerShdw blurRad="292100" dist="139700" dir="2700000" algn="tl" rotWithShape="0">
              <a:srgbClr val="333333">
                <a:alpha val="65000"/>
              </a:srgbClr>
            </a:outerShdw>
          </a:effectLst>
        </p:spPr>
      </p:pic>
      <p:pic>
        <p:nvPicPr>
          <p:cNvPr id="12299" name="Picture 26" descr="Sqt61EMS"/>
          <p:cNvPicPr>
            <a:picLocks noChangeAspect="1" noChangeArrowheads="1"/>
          </p:cNvPicPr>
          <p:nvPr/>
        </p:nvPicPr>
        <p:blipFill>
          <a:blip r:embed="rId3" cstate="print"/>
          <a:srcRect/>
          <a:stretch>
            <a:fillRect/>
          </a:stretch>
        </p:blipFill>
        <p:spPr bwMode="auto">
          <a:xfrm>
            <a:off x="633412" y="2370594"/>
            <a:ext cx="1933575" cy="1295400"/>
          </a:xfrm>
          <a:prstGeom prst="rect">
            <a:avLst/>
          </a:prstGeom>
          <a:ln>
            <a:noFill/>
          </a:ln>
          <a:effectLst>
            <a:outerShdw blurRad="292100" dist="139700" dir="2700000" algn="tl" rotWithShape="0">
              <a:srgbClr val="333333">
                <a:alpha val="65000"/>
              </a:srgbClr>
            </a:outerShdw>
          </a:effectLst>
        </p:spPr>
      </p:pic>
      <p:sp>
        <p:nvSpPr>
          <p:cNvPr id="13322" name="Text Box 27"/>
          <p:cNvSpPr txBox="1">
            <a:spLocks noChangeArrowheads="1"/>
          </p:cNvSpPr>
          <p:nvPr/>
        </p:nvSpPr>
        <p:spPr bwMode="auto">
          <a:xfrm>
            <a:off x="1905000" y="3581400"/>
            <a:ext cx="1828800" cy="366713"/>
          </a:xfrm>
          <a:prstGeom prst="rect">
            <a:avLst/>
          </a:prstGeom>
          <a:noFill/>
          <a:ln w="9525">
            <a:noFill/>
            <a:miter lim="800000"/>
            <a:headEnd/>
            <a:tailEnd/>
          </a:ln>
        </p:spPr>
        <p:txBody>
          <a:bodyPr>
            <a:spAutoFit/>
          </a:bodyPr>
          <a:lstStyle/>
          <a:p>
            <a:pPr>
              <a:spcBef>
                <a:spcPct val="50000"/>
              </a:spcBef>
            </a:pPr>
            <a:endParaRPr lang="en-US"/>
          </a:p>
        </p:txBody>
      </p:sp>
      <p:sp>
        <p:nvSpPr>
          <p:cNvPr id="13324" name="Text Box 29"/>
          <p:cNvSpPr txBox="1">
            <a:spLocks noChangeArrowheads="1"/>
          </p:cNvSpPr>
          <p:nvPr/>
        </p:nvSpPr>
        <p:spPr bwMode="auto">
          <a:xfrm>
            <a:off x="3124200" y="5867400"/>
            <a:ext cx="28194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Early Childhood Studies</a:t>
            </a:r>
          </a:p>
        </p:txBody>
      </p:sp>
      <p:sp>
        <p:nvSpPr>
          <p:cNvPr id="13325" name="Text Box 30"/>
          <p:cNvSpPr txBox="1">
            <a:spLocks noChangeArrowheads="1"/>
          </p:cNvSpPr>
          <p:nvPr/>
        </p:nvSpPr>
        <p:spPr bwMode="auto">
          <a:xfrm>
            <a:off x="6134100" y="3714790"/>
            <a:ext cx="2895600" cy="369332"/>
          </a:xfrm>
          <a:prstGeom prst="rect">
            <a:avLst/>
          </a:prstGeom>
          <a:noFill/>
          <a:ln w="9525">
            <a:noFill/>
            <a:miter lim="800000"/>
            <a:headEnd/>
            <a:tailEnd/>
          </a:ln>
        </p:spPr>
        <p:txBody>
          <a:bodyPr wrap="square">
            <a:spAutoFit/>
          </a:bodyPr>
          <a:lstStyle/>
          <a:p>
            <a:pPr algn="ctr">
              <a:spcBef>
                <a:spcPct val="50000"/>
              </a:spcBef>
            </a:pPr>
            <a:r>
              <a:rPr lang="en-US" b="1" dirty="0" smtClean="0">
                <a:latin typeface="Times New Roman" pitchFamily="18" charset="0"/>
              </a:rPr>
              <a:t>Automotive Technology</a:t>
            </a:r>
            <a:endParaRPr lang="en-US" b="1" dirty="0">
              <a:latin typeface="Times New Roman" pitchFamily="18" charset="0"/>
            </a:endParaRPr>
          </a:p>
        </p:txBody>
      </p:sp>
      <p:sp>
        <p:nvSpPr>
          <p:cNvPr id="13326" name="Text Box 31"/>
          <p:cNvSpPr txBox="1">
            <a:spLocks noChangeArrowheads="1"/>
          </p:cNvSpPr>
          <p:nvPr/>
        </p:nvSpPr>
        <p:spPr bwMode="auto">
          <a:xfrm>
            <a:off x="3204288" y="3714790"/>
            <a:ext cx="2895600" cy="369332"/>
          </a:xfrm>
          <a:prstGeom prst="rect">
            <a:avLst/>
          </a:prstGeom>
          <a:noFill/>
          <a:ln w="9525">
            <a:noFill/>
            <a:miter lim="800000"/>
            <a:headEnd/>
            <a:tailEnd/>
          </a:ln>
        </p:spPr>
        <p:txBody>
          <a:bodyPr wrap="square">
            <a:spAutoFit/>
          </a:bodyPr>
          <a:lstStyle/>
          <a:p>
            <a:pPr algn="ctr">
              <a:spcBef>
                <a:spcPct val="50000"/>
              </a:spcBef>
            </a:pPr>
            <a:r>
              <a:rPr lang="en-US" b="1" dirty="0" smtClean="0">
                <a:latin typeface="Times New Roman" pitchFamily="18" charset="0"/>
              </a:rPr>
              <a:t>Business Administration</a:t>
            </a:r>
            <a:endParaRPr lang="en-US" b="1" dirty="0">
              <a:latin typeface="Times New Roman" pitchFamily="18" charset="0"/>
            </a:endParaRPr>
          </a:p>
        </p:txBody>
      </p:sp>
      <p:sp>
        <p:nvSpPr>
          <p:cNvPr id="13327" name="Text Box 32"/>
          <p:cNvSpPr txBox="1">
            <a:spLocks noChangeArrowheads="1"/>
          </p:cNvSpPr>
          <p:nvPr/>
        </p:nvSpPr>
        <p:spPr bwMode="auto">
          <a:xfrm>
            <a:off x="6400800" y="5726668"/>
            <a:ext cx="23622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Medical Assistant</a:t>
            </a:r>
          </a:p>
        </p:txBody>
      </p:sp>
      <p:sp>
        <p:nvSpPr>
          <p:cNvPr id="13328" name="Text Box 33"/>
          <p:cNvSpPr txBox="1">
            <a:spLocks noChangeArrowheads="1"/>
          </p:cNvSpPr>
          <p:nvPr/>
        </p:nvSpPr>
        <p:spPr bwMode="auto">
          <a:xfrm>
            <a:off x="381000" y="3755323"/>
            <a:ext cx="2438400" cy="64135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Emergency Medical Technician (EMT)</a:t>
            </a:r>
          </a:p>
        </p:txBody>
      </p:sp>
      <p:pic>
        <p:nvPicPr>
          <p:cNvPr id="2052" name="Picture 4" descr="C:\Documents and Settings\abarbera\Local Settings\Temporary Internet Files\Content.IE5\ZCG9CMWR\MP900443202[1].jpg"/>
          <p:cNvPicPr>
            <a:picLocks noChangeAspect="1" noChangeArrowheads="1"/>
          </p:cNvPicPr>
          <p:nvPr/>
        </p:nvPicPr>
        <p:blipFill>
          <a:blip r:embed="rId4" cstate="print"/>
          <a:srcRect/>
          <a:stretch>
            <a:fillRect/>
          </a:stretch>
        </p:blipFill>
        <p:spPr bwMode="auto">
          <a:xfrm>
            <a:off x="3571436" y="2316018"/>
            <a:ext cx="1923639" cy="1280160"/>
          </a:xfrm>
          <a:prstGeom prst="rect">
            <a:avLst/>
          </a:prstGeom>
          <a:noFill/>
          <a:effectLst>
            <a:outerShdw blurRad="292100" dist="139700" dir="2700000" algn="tl" rotWithShape="0">
              <a:prstClr val="black">
                <a:alpha val="65000"/>
              </a:prstClr>
            </a:outerShdw>
          </a:effectLst>
        </p:spPr>
      </p:pic>
      <p:pic>
        <p:nvPicPr>
          <p:cNvPr id="2053" name="Picture 5" descr="C:\Documents and Settings\abarbera\Local Settings\Temporary Internet Files\Content.IE5\EJXSB8I5\MP900431686[1].jpg"/>
          <p:cNvPicPr>
            <a:picLocks noChangeAspect="1" noChangeArrowheads="1"/>
          </p:cNvPicPr>
          <p:nvPr/>
        </p:nvPicPr>
        <p:blipFill>
          <a:blip r:embed="rId5" cstate="print"/>
          <a:srcRect t="34444" b="4444"/>
          <a:stretch>
            <a:fillRect/>
          </a:stretch>
        </p:blipFill>
        <p:spPr bwMode="auto">
          <a:xfrm>
            <a:off x="6705600" y="2133138"/>
            <a:ext cx="1673023" cy="1532856"/>
          </a:xfrm>
          <a:prstGeom prst="rect">
            <a:avLst/>
          </a:prstGeom>
          <a:noFill/>
          <a:effectLst>
            <a:outerShdw blurRad="292100" dist="139700" dir="2700000" algn="tl" rotWithShape="0">
              <a:prstClr val="black">
                <a:alpha val="65000"/>
              </a:prstClr>
            </a:outerShdw>
          </a:effectLst>
        </p:spPr>
      </p:pic>
      <p:pic>
        <p:nvPicPr>
          <p:cNvPr id="26" name="Picture 25" descr="child2.jpg"/>
          <p:cNvPicPr>
            <a:picLocks noChangeAspect="1"/>
          </p:cNvPicPr>
          <p:nvPr/>
        </p:nvPicPr>
        <p:blipFill>
          <a:blip r:embed="rId6" cstate="print"/>
          <a:srcRect l="12119"/>
          <a:stretch>
            <a:fillRect/>
          </a:stretch>
        </p:blipFill>
        <p:spPr>
          <a:xfrm>
            <a:off x="3201685" y="4434840"/>
            <a:ext cx="2665715" cy="1280160"/>
          </a:xfrm>
          <a:prstGeom prst="rect">
            <a:avLst/>
          </a:prstGeom>
          <a:effectLst>
            <a:outerShdw blurRad="292100" dist="139700" dir="2700000" algn="tl" rotWithShape="0">
              <a:prstClr val="black">
                <a:alpha val="65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additive="base">
                                        <p:cTn id="7" dur="500" fill="hold"/>
                                        <p:tgtEl>
                                          <p:spTgt spid="12299"/>
                                        </p:tgtEl>
                                        <p:attrNameLst>
                                          <p:attrName>ppt_x</p:attrName>
                                        </p:attrNameLst>
                                      </p:cBhvr>
                                      <p:tavLst>
                                        <p:tav tm="0">
                                          <p:val>
                                            <p:strVal val="#ppt_x"/>
                                          </p:val>
                                        </p:tav>
                                        <p:tav tm="100000">
                                          <p:val>
                                            <p:strVal val="#ppt_x"/>
                                          </p:val>
                                        </p:tav>
                                      </p:tavLst>
                                    </p:anim>
                                    <p:anim calcmode="lin" valueType="num">
                                      <p:cBhvr additive="base">
                                        <p:cTn id="8" dur="500" fill="hold"/>
                                        <p:tgtEl>
                                          <p:spTgt spid="122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28"/>
                                        </p:tgtEl>
                                        <p:attrNameLst>
                                          <p:attrName>style.visibility</p:attrName>
                                        </p:attrNameLst>
                                      </p:cBhvr>
                                      <p:to>
                                        <p:strVal val="visible"/>
                                      </p:to>
                                    </p:set>
                                    <p:anim calcmode="lin" valueType="num">
                                      <p:cBhvr additive="base">
                                        <p:cTn id="11" dur="500" fill="hold"/>
                                        <p:tgtEl>
                                          <p:spTgt spid="13328"/>
                                        </p:tgtEl>
                                        <p:attrNameLst>
                                          <p:attrName>ppt_x</p:attrName>
                                        </p:attrNameLst>
                                      </p:cBhvr>
                                      <p:tavLst>
                                        <p:tav tm="0">
                                          <p:val>
                                            <p:strVal val="#ppt_x"/>
                                          </p:val>
                                        </p:tav>
                                        <p:tav tm="100000">
                                          <p:val>
                                            <p:strVal val="#ppt_x"/>
                                          </p:val>
                                        </p:tav>
                                      </p:tavLst>
                                    </p:anim>
                                    <p:anim calcmode="lin" valueType="num">
                                      <p:cBhvr additive="base">
                                        <p:cTn id="12"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26"/>
                                        </p:tgtEl>
                                        <p:attrNameLst>
                                          <p:attrName>style.visibility</p:attrName>
                                        </p:attrNameLst>
                                      </p:cBhvr>
                                      <p:to>
                                        <p:strVal val="visible"/>
                                      </p:to>
                                    </p:set>
                                    <p:anim calcmode="lin" valueType="num">
                                      <p:cBhvr additive="base">
                                        <p:cTn id="21" dur="500" fill="hold"/>
                                        <p:tgtEl>
                                          <p:spTgt spid="13326"/>
                                        </p:tgtEl>
                                        <p:attrNameLst>
                                          <p:attrName>ppt_x</p:attrName>
                                        </p:attrNameLst>
                                      </p:cBhvr>
                                      <p:tavLst>
                                        <p:tav tm="0">
                                          <p:val>
                                            <p:strVal val="#ppt_x"/>
                                          </p:val>
                                        </p:tav>
                                        <p:tav tm="100000">
                                          <p:val>
                                            <p:strVal val="#ppt_x"/>
                                          </p:val>
                                        </p:tav>
                                      </p:tavLst>
                                    </p:anim>
                                    <p:anim calcmode="lin" valueType="num">
                                      <p:cBhvr additive="base">
                                        <p:cTn id="22"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500" fill="hold"/>
                                        <p:tgtEl>
                                          <p:spTgt spid="2053"/>
                                        </p:tgtEl>
                                        <p:attrNameLst>
                                          <p:attrName>ppt_x</p:attrName>
                                        </p:attrNameLst>
                                      </p:cBhvr>
                                      <p:tavLst>
                                        <p:tav tm="0">
                                          <p:val>
                                            <p:strVal val="#ppt_x"/>
                                          </p:val>
                                        </p:tav>
                                        <p:tav tm="100000">
                                          <p:val>
                                            <p:strVal val="#ppt_x"/>
                                          </p:val>
                                        </p:tav>
                                      </p:tavLst>
                                    </p:anim>
                                    <p:anim calcmode="lin" valueType="num">
                                      <p:cBhvr additive="base">
                                        <p:cTn id="28" dur="500" fill="hold"/>
                                        <p:tgtEl>
                                          <p:spTgt spid="20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5"/>
                                        </p:tgtEl>
                                        <p:attrNameLst>
                                          <p:attrName>style.visibility</p:attrName>
                                        </p:attrNameLst>
                                      </p:cBhvr>
                                      <p:to>
                                        <p:strVal val="visible"/>
                                      </p:to>
                                    </p:set>
                                    <p:anim calcmode="lin" valueType="num">
                                      <p:cBhvr additive="base">
                                        <p:cTn id="31" dur="500" fill="hold"/>
                                        <p:tgtEl>
                                          <p:spTgt spid="13325"/>
                                        </p:tgtEl>
                                        <p:attrNameLst>
                                          <p:attrName>ppt_x</p:attrName>
                                        </p:attrNameLst>
                                      </p:cBhvr>
                                      <p:tavLst>
                                        <p:tav tm="0">
                                          <p:val>
                                            <p:strVal val="#ppt_x"/>
                                          </p:val>
                                        </p:tav>
                                        <p:tav tm="100000">
                                          <p:val>
                                            <p:strVal val="#ppt_x"/>
                                          </p:val>
                                        </p:tav>
                                      </p:tavLst>
                                    </p:anim>
                                    <p:anim calcmode="lin" valueType="num">
                                      <p:cBhvr additive="base">
                                        <p:cTn id="32"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298"/>
                                        </p:tgtEl>
                                        <p:attrNameLst>
                                          <p:attrName>style.visibility</p:attrName>
                                        </p:attrNameLst>
                                      </p:cBhvr>
                                      <p:to>
                                        <p:strVal val="visible"/>
                                      </p:to>
                                    </p:set>
                                    <p:anim calcmode="lin" valueType="num">
                                      <p:cBhvr additive="base">
                                        <p:cTn id="47" dur="500" fill="hold"/>
                                        <p:tgtEl>
                                          <p:spTgt spid="12298"/>
                                        </p:tgtEl>
                                        <p:attrNameLst>
                                          <p:attrName>ppt_x</p:attrName>
                                        </p:attrNameLst>
                                      </p:cBhvr>
                                      <p:tavLst>
                                        <p:tav tm="0">
                                          <p:val>
                                            <p:strVal val="#ppt_x"/>
                                          </p:val>
                                        </p:tav>
                                        <p:tav tm="100000">
                                          <p:val>
                                            <p:strVal val="#ppt_x"/>
                                          </p:val>
                                        </p:tav>
                                      </p:tavLst>
                                    </p:anim>
                                    <p:anim calcmode="lin" valueType="num">
                                      <p:cBhvr additive="base">
                                        <p:cTn id="48" dur="500" fill="hold"/>
                                        <p:tgtEl>
                                          <p:spTgt spid="1229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7"/>
                                        </p:tgtEl>
                                        <p:attrNameLst>
                                          <p:attrName>style.visibility</p:attrName>
                                        </p:attrNameLst>
                                      </p:cBhvr>
                                      <p:to>
                                        <p:strVal val="visible"/>
                                      </p:to>
                                    </p:set>
                                    <p:anim calcmode="lin" valueType="num">
                                      <p:cBhvr additive="base">
                                        <p:cTn id="51" dur="500" fill="hold"/>
                                        <p:tgtEl>
                                          <p:spTgt spid="13327"/>
                                        </p:tgtEl>
                                        <p:attrNameLst>
                                          <p:attrName>ppt_x</p:attrName>
                                        </p:attrNameLst>
                                      </p:cBhvr>
                                      <p:tavLst>
                                        <p:tav tm="0">
                                          <p:val>
                                            <p:strVal val="#ppt_x"/>
                                          </p:val>
                                        </p:tav>
                                        <p:tav tm="100000">
                                          <p:val>
                                            <p:strVal val="#ppt_x"/>
                                          </p:val>
                                        </p:tav>
                                      </p:tavLst>
                                    </p:anim>
                                    <p:anim calcmode="lin" valueType="num">
                                      <p:cBhvr additive="base">
                                        <p:cTn id="52"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5" grpId="0"/>
      <p:bldP spid="13326" grpId="0"/>
      <p:bldP spid="13327" grpId="0"/>
      <p:bldP spid="133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29745" y="0"/>
            <a:ext cx="8229600" cy="1143000"/>
          </a:xfrm>
        </p:spPr>
        <p:txBody>
          <a:bodyPr/>
          <a:lstStyle/>
          <a:p>
            <a:r>
              <a:rPr lang="en-US" sz="4000" b="1" dirty="0" smtClean="0">
                <a:solidFill>
                  <a:schemeClr val="bg1"/>
                </a:solidFill>
              </a:rPr>
              <a:t>Associate of Science Degrees Offered</a:t>
            </a:r>
            <a:endParaRPr lang="en-US" sz="4000" b="1" dirty="0">
              <a:solidFill>
                <a:schemeClr val="bg1"/>
              </a:solidFill>
            </a:endParaRPr>
          </a:p>
        </p:txBody>
      </p:sp>
      <p:sp>
        <p:nvSpPr>
          <p:cNvPr id="15362" name="Rectangle 6"/>
          <p:cNvSpPr>
            <a:spLocks noChangeArrowheads="1"/>
          </p:cNvSpPr>
          <p:nvPr/>
        </p:nvSpPr>
        <p:spPr bwMode="auto">
          <a:xfrm>
            <a:off x="1503784" y="304800"/>
            <a:ext cx="6934200" cy="822325"/>
          </a:xfrm>
          <a:prstGeom prst="rect">
            <a:avLst/>
          </a:prstGeom>
          <a:noFill/>
          <a:ln w="9525">
            <a:noFill/>
            <a:miter lim="800000"/>
            <a:headEnd/>
            <a:tailEnd/>
          </a:ln>
        </p:spPr>
        <p:txBody>
          <a:bodyPr anchor="b"/>
          <a:lstStyle/>
          <a:p>
            <a:pPr algn="ctr"/>
            <a:endParaRPr lang="en-US" sz="2400" dirty="0">
              <a:solidFill>
                <a:schemeClr val="bg1"/>
              </a:solidFill>
              <a:latin typeface="Times New Roman" pitchFamily="18" charset="0"/>
            </a:endParaRPr>
          </a:p>
        </p:txBody>
      </p:sp>
      <p:pic>
        <p:nvPicPr>
          <p:cNvPr id="14342" name="Picture 16" descr="image002">
            <a:hlinkClick r:id="rId3"/>
          </p:cNvPr>
          <p:cNvPicPr>
            <a:picLocks noChangeAspect="1" noChangeArrowheads="1"/>
          </p:cNvPicPr>
          <p:nvPr/>
        </p:nvPicPr>
        <p:blipFill>
          <a:blip r:embed="rId4" cstate="print"/>
          <a:srcRect/>
          <a:stretch>
            <a:fillRect/>
          </a:stretch>
        </p:blipFill>
        <p:spPr bwMode="auto">
          <a:xfrm>
            <a:off x="4419600" y="4921236"/>
            <a:ext cx="1752600" cy="1295400"/>
          </a:xfrm>
          <a:prstGeom prst="rect">
            <a:avLst/>
          </a:prstGeom>
          <a:ln>
            <a:noFill/>
          </a:ln>
          <a:effectLst>
            <a:outerShdw blurRad="292100" dist="139700" dir="2700000" algn="tl" rotWithShape="0">
              <a:srgbClr val="333333">
                <a:alpha val="65000"/>
              </a:srgbClr>
            </a:outerShdw>
          </a:effectLst>
        </p:spPr>
      </p:pic>
      <p:sp>
        <p:nvSpPr>
          <p:cNvPr id="15368" name="Text Box 30"/>
          <p:cNvSpPr txBox="1">
            <a:spLocks noChangeArrowheads="1"/>
          </p:cNvSpPr>
          <p:nvPr/>
        </p:nvSpPr>
        <p:spPr bwMode="auto">
          <a:xfrm>
            <a:off x="0" y="2754868"/>
            <a:ext cx="34290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Geographic Information Systems</a:t>
            </a:r>
          </a:p>
        </p:txBody>
      </p:sp>
      <p:sp>
        <p:nvSpPr>
          <p:cNvPr id="15369" name="Text Box 31"/>
          <p:cNvSpPr txBox="1">
            <a:spLocks noChangeArrowheads="1"/>
          </p:cNvSpPr>
          <p:nvPr/>
        </p:nvSpPr>
        <p:spPr bwMode="auto">
          <a:xfrm>
            <a:off x="4267200" y="6260068"/>
            <a:ext cx="22098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Water </a:t>
            </a:r>
            <a:r>
              <a:rPr lang="en-US" b="1" dirty="0" smtClean="0">
                <a:latin typeface="Times New Roman" pitchFamily="18" charset="0"/>
              </a:rPr>
              <a:t> Technology</a:t>
            </a:r>
            <a:endParaRPr lang="en-US" b="1" dirty="0">
              <a:latin typeface="Times New Roman" pitchFamily="18" charset="0"/>
            </a:endParaRPr>
          </a:p>
        </p:txBody>
      </p:sp>
      <p:sp>
        <p:nvSpPr>
          <p:cNvPr id="15370" name="Text Box 32"/>
          <p:cNvSpPr txBox="1">
            <a:spLocks noChangeArrowheads="1"/>
          </p:cNvSpPr>
          <p:nvPr/>
        </p:nvSpPr>
        <p:spPr bwMode="auto">
          <a:xfrm>
            <a:off x="5867400" y="3124200"/>
            <a:ext cx="33528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Computer Information Systems</a:t>
            </a:r>
          </a:p>
        </p:txBody>
      </p:sp>
      <p:sp>
        <p:nvSpPr>
          <p:cNvPr id="15371" name="Text Box 33"/>
          <p:cNvSpPr txBox="1">
            <a:spLocks noChangeArrowheads="1"/>
          </p:cNvSpPr>
          <p:nvPr/>
        </p:nvSpPr>
        <p:spPr bwMode="auto">
          <a:xfrm>
            <a:off x="838200" y="4586287"/>
            <a:ext cx="1752600" cy="36671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Multimedia</a:t>
            </a:r>
          </a:p>
        </p:txBody>
      </p:sp>
      <p:sp>
        <p:nvSpPr>
          <p:cNvPr id="15372" name="Text Box 34"/>
          <p:cNvSpPr txBox="1">
            <a:spLocks noChangeArrowheads="1"/>
          </p:cNvSpPr>
          <p:nvPr/>
        </p:nvSpPr>
        <p:spPr bwMode="auto">
          <a:xfrm>
            <a:off x="3505200" y="3048000"/>
            <a:ext cx="2667000"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Registered Nursing</a:t>
            </a:r>
          </a:p>
        </p:txBody>
      </p:sp>
      <p:sp>
        <p:nvSpPr>
          <p:cNvPr id="15373" name="Text Box 35"/>
          <p:cNvSpPr txBox="1">
            <a:spLocks noChangeArrowheads="1"/>
          </p:cNvSpPr>
          <p:nvPr/>
        </p:nvSpPr>
        <p:spPr bwMode="auto">
          <a:xfrm>
            <a:off x="2209800" y="6248400"/>
            <a:ext cx="1752600" cy="381000"/>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rPr>
              <a:t>Fire Technology</a:t>
            </a:r>
          </a:p>
        </p:txBody>
      </p:sp>
      <p:pic>
        <p:nvPicPr>
          <p:cNvPr id="14352" name="Picture 37" descr="leftside_photo_OnlineShops"/>
          <p:cNvPicPr>
            <a:picLocks noChangeAspect="1" noChangeArrowheads="1"/>
          </p:cNvPicPr>
          <p:nvPr/>
        </p:nvPicPr>
        <p:blipFill>
          <a:blip r:embed="rId5" cstate="print"/>
          <a:stretch>
            <a:fillRect/>
          </a:stretch>
        </p:blipFill>
        <p:spPr bwMode="auto">
          <a:xfrm>
            <a:off x="3657600" y="1400071"/>
            <a:ext cx="2438400" cy="1647929"/>
          </a:xfrm>
          <a:prstGeom prst="rect">
            <a:avLst/>
          </a:prstGeom>
          <a:noFill/>
          <a:ln>
            <a:noFill/>
          </a:ln>
          <a:effectLst>
            <a:outerShdw blurRad="292100" dist="139700" dir="2700000" algn="tl" rotWithShape="0">
              <a:prstClr val="black">
                <a:alpha val="65000"/>
              </a:prstClr>
            </a:outerShdw>
          </a:effectLst>
        </p:spPr>
      </p:pic>
      <p:pic>
        <p:nvPicPr>
          <p:cNvPr id="15" name="Picture 14" descr="2010 Computer photos 083.jpg"/>
          <p:cNvPicPr>
            <a:picLocks noChangeAspect="1"/>
          </p:cNvPicPr>
          <p:nvPr/>
        </p:nvPicPr>
        <p:blipFill>
          <a:blip r:embed="rId6" cstate="print"/>
          <a:stretch>
            <a:fillRect/>
          </a:stretch>
        </p:blipFill>
        <p:spPr>
          <a:xfrm>
            <a:off x="914400" y="3200400"/>
            <a:ext cx="1800007" cy="1280160"/>
          </a:xfrm>
          <a:prstGeom prst="rect">
            <a:avLst/>
          </a:prstGeom>
          <a:effectLst>
            <a:outerShdw blurRad="292100" dist="139700" dir="2700000" algn="tl" rotWithShape="0">
              <a:prstClr val="black">
                <a:alpha val="65000"/>
              </a:prstClr>
            </a:outerShdw>
          </a:effectLst>
        </p:spPr>
      </p:pic>
      <p:pic>
        <p:nvPicPr>
          <p:cNvPr id="3074" name="Picture 2" descr="P:\Departments\Public Info-Mktg\Students in class\CSIS Phsycodelic 2.jpg"/>
          <p:cNvPicPr>
            <a:picLocks noChangeAspect="1" noChangeArrowheads="1"/>
          </p:cNvPicPr>
          <p:nvPr/>
        </p:nvPicPr>
        <p:blipFill>
          <a:blip r:embed="rId7" cstate="print"/>
          <a:srcRect l="2586" t="2741" r="3952" b="4754"/>
          <a:stretch>
            <a:fillRect/>
          </a:stretch>
        </p:blipFill>
        <p:spPr bwMode="auto">
          <a:xfrm>
            <a:off x="6477000" y="1676400"/>
            <a:ext cx="2042160" cy="1371600"/>
          </a:xfrm>
          <a:prstGeom prst="rect">
            <a:avLst/>
          </a:prstGeom>
          <a:noFill/>
          <a:effectLst>
            <a:outerShdw blurRad="292100" dist="139700" dir="2700000" algn="tl" rotWithShape="0">
              <a:prstClr val="black">
                <a:alpha val="65000"/>
              </a:prstClr>
            </a:outerShdw>
          </a:effectLst>
        </p:spPr>
      </p:pic>
      <p:pic>
        <p:nvPicPr>
          <p:cNvPr id="28" name="Picture 27" descr="2555515109_7fb194ee4e.jpg"/>
          <p:cNvPicPr>
            <a:picLocks noChangeAspect="1"/>
          </p:cNvPicPr>
          <p:nvPr/>
        </p:nvPicPr>
        <p:blipFill>
          <a:blip r:embed="rId8" cstate="print"/>
          <a:srcRect l="4081"/>
          <a:stretch>
            <a:fillRect/>
          </a:stretch>
        </p:blipFill>
        <p:spPr>
          <a:xfrm>
            <a:off x="2133600" y="5012966"/>
            <a:ext cx="1791043" cy="1243584"/>
          </a:xfrm>
          <a:prstGeom prst="rect">
            <a:avLst/>
          </a:prstGeom>
          <a:effectLst>
            <a:outerShdw blurRad="292100" dist="139700" dir="2700000" algn="tl" rotWithShape="0">
              <a:prstClr val="black">
                <a:alpha val="65000"/>
              </a:prstClr>
            </a:outerShdw>
          </a:effectLst>
        </p:spPr>
      </p:pic>
      <p:pic>
        <p:nvPicPr>
          <p:cNvPr id="29" name="Picture 28" descr="gis1.jpg"/>
          <p:cNvPicPr>
            <a:picLocks noChangeAspect="1"/>
          </p:cNvPicPr>
          <p:nvPr/>
        </p:nvPicPr>
        <p:blipFill>
          <a:blip r:embed="rId9" cstate="print"/>
          <a:srcRect l="67631" t="39194"/>
          <a:stretch>
            <a:fillRect/>
          </a:stretch>
        </p:blipFill>
        <p:spPr>
          <a:xfrm>
            <a:off x="631394" y="1371600"/>
            <a:ext cx="2073642" cy="1298448"/>
          </a:xfrm>
          <a:prstGeom prst="rect">
            <a:avLst/>
          </a:prstGeom>
          <a:effectLst>
            <a:outerShdw blurRad="292100" dist="139700" dir="2700000" algn="tl" rotWithShape="0">
              <a:prstClr val="black">
                <a:alpha val="65000"/>
              </a:prstClr>
            </a:outerShdw>
          </a:effectLst>
        </p:spPr>
      </p:pic>
      <p:pic>
        <p:nvPicPr>
          <p:cNvPr id="3084" name="Picture 12" descr="C:\Documents and Settings\abarbera\Local Settings\Temporary Internet Files\Content.IE5\ZCG9CMWR\MP900427709[1].jpg"/>
          <p:cNvPicPr>
            <a:picLocks noChangeAspect="1" noChangeArrowheads="1"/>
          </p:cNvPicPr>
          <p:nvPr/>
        </p:nvPicPr>
        <p:blipFill>
          <a:blip r:embed="rId10" cstate="print"/>
          <a:srcRect/>
          <a:stretch>
            <a:fillRect/>
          </a:stretch>
        </p:blipFill>
        <p:spPr bwMode="auto">
          <a:xfrm>
            <a:off x="3955091" y="3574091"/>
            <a:ext cx="1378909" cy="1378909"/>
          </a:xfrm>
          <a:prstGeom prst="rect">
            <a:avLst/>
          </a:prstGeom>
          <a:noFill/>
        </p:spPr>
      </p:pic>
      <p:pic>
        <p:nvPicPr>
          <p:cNvPr id="17" name="Picture 2" descr="N:\Users\bbowles\B O W L E S\POWERPOINTS\PD_Diversity_phot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9060" y="3556622"/>
            <a:ext cx="2070100" cy="165608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 Box 26"/>
          <p:cNvSpPr txBox="1">
            <a:spLocks noChangeArrowheads="1"/>
          </p:cNvSpPr>
          <p:nvPr/>
        </p:nvSpPr>
        <p:spPr bwMode="auto">
          <a:xfrm>
            <a:off x="5791200" y="5250359"/>
            <a:ext cx="3060700" cy="769441"/>
          </a:xfrm>
          <a:prstGeom prst="rect">
            <a:avLst/>
          </a:prstGeom>
          <a:noFill/>
          <a:ln w="9525">
            <a:noFill/>
            <a:miter lim="800000"/>
            <a:headEnd/>
            <a:tailEnd/>
          </a:ln>
        </p:spPr>
        <p:txBody>
          <a:bodyPr wrap="square">
            <a:spAutoFit/>
          </a:bodyPr>
          <a:lstStyle/>
          <a:p>
            <a:pPr algn="ctr">
              <a:spcBef>
                <a:spcPct val="50000"/>
              </a:spcBef>
            </a:pPr>
            <a:r>
              <a:rPr lang="en-US" sz="2200" b="1" dirty="0" smtClean="0">
                <a:latin typeface="Times New Roman" pitchFamily="18" charset="0"/>
              </a:rPr>
              <a:t>Administration of Justice </a:t>
            </a:r>
            <a:endParaRPr lang="en-US" sz="22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wheel(1)">
                                      <p:cBhvr>
                                        <p:cTn id="10" dur="2000"/>
                                        <p:tgtEl>
                                          <p:spTgt spid="1536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4352"/>
                                        </p:tgtEl>
                                        <p:attrNameLst>
                                          <p:attrName>style.visibility</p:attrName>
                                        </p:attrNameLst>
                                      </p:cBhvr>
                                      <p:to>
                                        <p:strVal val="visible"/>
                                      </p:to>
                                    </p:set>
                                    <p:animEffect transition="in" filter="wheel(1)">
                                      <p:cBhvr>
                                        <p:cTn id="15" dur="2000"/>
                                        <p:tgtEl>
                                          <p:spTgt spid="1435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372"/>
                                        </p:tgtEl>
                                        <p:attrNameLst>
                                          <p:attrName>style.visibility</p:attrName>
                                        </p:attrNameLst>
                                      </p:cBhvr>
                                      <p:to>
                                        <p:strVal val="visible"/>
                                      </p:to>
                                    </p:set>
                                    <p:animEffect transition="in" filter="wheel(1)">
                                      <p:cBhvr>
                                        <p:cTn id="18" dur="2000"/>
                                        <p:tgtEl>
                                          <p:spTgt spid="1537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heel(1)">
                                      <p:cBhvr>
                                        <p:cTn id="23" dur="2000"/>
                                        <p:tgtEl>
                                          <p:spTgt spid="307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5370"/>
                                        </p:tgtEl>
                                        <p:attrNameLst>
                                          <p:attrName>style.visibility</p:attrName>
                                        </p:attrNameLst>
                                      </p:cBhvr>
                                      <p:to>
                                        <p:strVal val="visible"/>
                                      </p:to>
                                    </p:set>
                                    <p:animEffect transition="in" filter="wheel(1)">
                                      <p:cBhvr>
                                        <p:cTn id="26" dur="2000"/>
                                        <p:tgtEl>
                                          <p:spTgt spid="1537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5371"/>
                                        </p:tgtEl>
                                        <p:attrNameLst>
                                          <p:attrName>style.visibility</p:attrName>
                                        </p:attrNameLst>
                                      </p:cBhvr>
                                      <p:to>
                                        <p:strVal val="visible"/>
                                      </p:to>
                                    </p:set>
                                    <p:animEffect transition="in" filter="wheel(1)">
                                      <p:cBhvr>
                                        <p:cTn id="34" dur="2000"/>
                                        <p:tgtEl>
                                          <p:spTgt spid="1537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5373"/>
                                        </p:tgtEl>
                                        <p:attrNameLst>
                                          <p:attrName>style.visibility</p:attrName>
                                        </p:attrNameLst>
                                      </p:cBhvr>
                                      <p:to>
                                        <p:strVal val="visible"/>
                                      </p:to>
                                    </p:set>
                                    <p:animEffect transition="in" filter="wheel(1)">
                                      <p:cBhvr>
                                        <p:cTn id="42" dur="2000"/>
                                        <p:tgtEl>
                                          <p:spTgt spid="1537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wheel(1)">
                                      <p:cBhvr>
                                        <p:cTn id="47" dur="2000"/>
                                        <p:tgtEl>
                                          <p:spTgt spid="14342"/>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5369"/>
                                        </p:tgtEl>
                                        <p:attrNameLst>
                                          <p:attrName>style.visibility</p:attrName>
                                        </p:attrNameLst>
                                      </p:cBhvr>
                                      <p:to>
                                        <p:strVal val="visible"/>
                                      </p:to>
                                    </p:set>
                                    <p:animEffect transition="in" filter="wheel(1)">
                                      <p:cBhvr>
                                        <p:cTn id="50" dur="2000"/>
                                        <p:tgtEl>
                                          <p:spTgt spid="1536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0" grpId="0"/>
      <p:bldP spid="15371" grpId="0"/>
      <p:bldP spid="15372" grpId="0"/>
      <p:bldP spid="1537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smtClean="0">
                <a:solidFill>
                  <a:schemeClr val="bg1"/>
                </a:solidFill>
              </a:rPr>
              <a:t>Associate of Art Degrees Offered</a:t>
            </a:r>
            <a:endParaRPr lang="en-US" sz="4000" b="1" dirty="0">
              <a:solidFill>
                <a:schemeClr val="bg1"/>
              </a:solidFill>
            </a:endParaRPr>
          </a:p>
        </p:txBody>
      </p:sp>
      <p:pic>
        <p:nvPicPr>
          <p:cNvPr id="13317" name="Picture 10" descr="studio"/>
          <p:cNvPicPr>
            <a:picLocks noChangeAspect="1" noChangeArrowheads="1"/>
          </p:cNvPicPr>
          <p:nvPr/>
        </p:nvPicPr>
        <p:blipFill>
          <a:blip r:embed="rId2" cstate="print"/>
          <a:srcRect/>
          <a:stretch>
            <a:fillRect/>
          </a:stretch>
        </p:blipFill>
        <p:spPr bwMode="auto">
          <a:xfrm>
            <a:off x="228599" y="1447800"/>
            <a:ext cx="1836517" cy="1295400"/>
          </a:xfrm>
          <a:prstGeom prst="rect">
            <a:avLst/>
          </a:prstGeom>
          <a:ln>
            <a:noFill/>
          </a:ln>
          <a:effectLst>
            <a:outerShdw blurRad="292100" dist="139700" dir="2700000" algn="tl" rotWithShape="0">
              <a:srgbClr val="333333">
                <a:alpha val="65000"/>
              </a:srgbClr>
            </a:outerShdw>
          </a:effectLst>
        </p:spPr>
      </p:pic>
      <p:pic>
        <p:nvPicPr>
          <p:cNvPr id="13319" name="Picture 14" descr="Scenes from the Musical theater program"/>
          <p:cNvPicPr>
            <a:picLocks noChangeAspect="1" noChangeArrowheads="1"/>
          </p:cNvPicPr>
          <p:nvPr/>
        </p:nvPicPr>
        <p:blipFill>
          <a:blip r:embed="rId3" cstate="print"/>
          <a:srcRect/>
          <a:stretch>
            <a:fillRect/>
          </a:stretch>
        </p:blipFill>
        <p:spPr bwMode="auto">
          <a:xfrm>
            <a:off x="2209800" y="3804271"/>
            <a:ext cx="2057400" cy="1469571"/>
          </a:xfrm>
          <a:prstGeom prst="rect">
            <a:avLst/>
          </a:prstGeom>
          <a:ln>
            <a:noFill/>
          </a:ln>
          <a:effectLst>
            <a:outerShdw blurRad="292100" dist="139700" dir="2700000" algn="tl" rotWithShape="0">
              <a:srgbClr val="333333">
                <a:alpha val="65000"/>
              </a:srgbClr>
            </a:outerShdw>
          </a:effectLst>
        </p:spPr>
      </p:pic>
      <p:sp>
        <p:nvSpPr>
          <p:cNvPr id="14342" name="Text Box 25"/>
          <p:cNvSpPr txBox="1">
            <a:spLocks noChangeArrowheads="1"/>
          </p:cNvSpPr>
          <p:nvPr/>
        </p:nvSpPr>
        <p:spPr bwMode="auto">
          <a:xfrm>
            <a:off x="0" y="2827993"/>
            <a:ext cx="2514600" cy="430887"/>
          </a:xfrm>
          <a:prstGeom prst="rect">
            <a:avLst/>
          </a:prstGeom>
          <a:noFill/>
          <a:ln w="9525">
            <a:noFill/>
            <a:miter lim="800000"/>
            <a:headEnd/>
            <a:tailEnd/>
          </a:ln>
        </p:spPr>
        <p:txBody>
          <a:bodyPr wrap="square">
            <a:spAutoFit/>
          </a:bodyPr>
          <a:lstStyle/>
          <a:p>
            <a:pPr>
              <a:spcBef>
                <a:spcPct val="50000"/>
              </a:spcBef>
            </a:pPr>
            <a:r>
              <a:rPr lang="en-US" sz="2200" b="1" dirty="0">
                <a:latin typeface="Times New Roman" pitchFamily="18" charset="0"/>
              </a:rPr>
              <a:t>Audio Technology</a:t>
            </a:r>
          </a:p>
        </p:txBody>
      </p:sp>
      <p:sp>
        <p:nvSpPr>
          <p:cNvPr id="14343" name="Text Box 26"/>
          <p:cNvSpPr txBox="1">
            <a:spLocks noChangeArrowheads="1"/>
          </p:cNvSpPr>
          <p:nvPr/>
        </p:nvSpPr>
        <p:spPr bwMode="auto">
          <a:xfrm>
            <a:off x="6400800" y="5257800"/>
            <a:ext cx="990600" cy="457200"/>
          </a:xfrm>
          <a:prstGeom prst="rect">
            <a:avLst/>
          </a:prstGeom>
          <a:noFill/>
          <a:ln w="9525">
            <a:noFill/>
            <a:miter lim="800000"/>
            <a:headEnd/>
            <a:tailEnd/>
          </a:ln>
        </p:spPr>
        <p:txBody>
          <a:bodyPr wrap="square">
            <a:spAutoFit/>
          </a:bodyPr>
          <a:lstStyle/>
          <a:p>
            <a:pPr>
              <a:spcBef>
                <a:spcPct val="50000"/>
              </a:spcBef>
            </a:pPr>
            <a:r>
              <a:rPr lang="en-US" sz="2200" b="1" dirty="0">
                <a:latin typeface="Times New Roman" pitchFamily="18" charset="0"/>
              </a:rPr>
              <a:t>Dance</a:t>
            </a:r>
            <a:r>
              <a:rPr lang="en-US" sz="2400" b="1" dirty="0">
                <a:latin typeface="Times New Roman" pitchFamily="18" charset="0"/>
              </a:rPr>
              <a:t> </a:t>
            </a:r>
          </a:p>
        </p:txBody>
      </p:sp>
      <p:sp>
        <p:nvSpPr>
          <p:cNvPr id="14344" name="Text Box 27"/>
          <p:cNvSpPr txBox="1">
            <a:spLocks noChangeArrowheads="1"/>
          </p:cNvSpPr>
          <p:nvPr/>
        </p:nvSpPr>
        <p:spPr bwMode="auto">
          <a:xfrm>
            <a:off x="2149642" y="5334000"/>
            <a:ext cx="2346158" cy="430887"/>
          </a:xfrm>
          <a:prstGeom prst="rect">
            <a:avLst/>
          </a:prstGeom>
          <a:noFill/>
          <a:ln w="9525">
            <a:noFill/>
            <a:miter lim="800000"/>
            <a:headEnd/>
            <a:tailEnd/>
          </a:ln>
        </p:spPr>
        <p:txBody>
          <a:bodyPr wrap="square">
            <a:spAutoFit/>
          </a:bodyPr>
          <a:lstStyle/>
          <a:p>
            <a:pPr>
              <a:spcBef>
                <a:spcPct val="50000"/>
              </a:spcBef>
            </a:pPr>
            <a:r>
              <a:rPr lang="en-US" sz="2200" b="1" dirty="0">
                <a:latin typeface="Times New Roman" pitchFamily="18" charset="0"/>
              </a:rPr>
              <a:t>Musical </a:t>
            </a:r>
            <a:r>
              <a:rPr lang="en-US" sz="2200" b="1" dirty="0" smtClean="0">
                <a:latin typeface="Times New Roman" pitchFamily="18" charset="0"/>
              </a:rPr>
              <a:t>Theater</a:t>
            </a:r>
            <a:endParaRPr lang="en-US" sz="2200" b="1" dirty="0">
              <a:latin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103" y="3853577"/>
            <a:ext cx="2069497" cy="1328023"/>
          </a:xfrm>
          <a:prstGeom prst="rect">
            <a:avLst/>
          </a:prstGeom>
          <a:noFill/>
          <a:ln>
            <a:noFill/>
          </a:ln>
          <a:effectLst>
            <a:outerShdw blurRad="292100" dist="139700" dir="2700000" algn="tl" rotWithShape="0">
              <a:prstClr val="black">
                <a:alpha val="6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395412"/>
            <a:ext cx="2133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p:nvSpPr>
        <p:spPr bwMode="auto">
          <a:xfrm>
            <a:off x="4267200" y="2845713"/>
            <a:ext cx="1828800" cy="430887"/>
          </a:xfrm>
          <a:prstGeom prst="rect">
            <a:avLst/>
          </a:prstGeom>
          <a:noFill/>
          <a:ln w="9525">
            <a:noFill/>
            <a:miter lim="800000"/>
            <a:headEnd/>
            <a:tailEnd/>
          </a:ln>
        </p:spPr>
        <p:txBody>
          <a:bodyPr wrap="square">
            <a:spAutoFit/>
          </a:bodyPr>
          <a:lstStyle/>
          <a:p>
            <a:pPr>
              <a:spcBef>
                <a:spcPct val="50000"/>
              </a:spcBef>
            </a:pPr>
            <a:r>
              <a:rPr lang="en-US" sz="2200" b="1" dirty="0" smtClean="0">
                <a:latin typeface="Times New Roman" pitchFamily="18" charset="0"/>
              </a:rPr>
              <a:t>Photography</a:t>
            </a:r>
            <a:endParaRPr lang="en-US" sz="2200"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additive="base">
                                        <p:cTn id="11" dur="500" fill="hold"/>
                                        <p:tgtEl>
                                          <p:spTgt spid="14342"/>
                                        </p:tgtEl>
                                        <p:attrNameLst>
                                          <p:attrName>ppt_x</p:attrName>
                                        </p:attrNameLst>
                                      </p:cBhvr>
                                      <p:tavLst>
                                        <p:tav tm="0">
                                          <p:val>
                                            <p:strVal val="#ppt_x"/>
                                          </p:val>
                                        </p:tav>
                                        <p:tav tm="100000">
                                          <p:val>
                                            <p:strVal val="#ppt_x"/>
                                          </p:val>
                                        </p:tav>
                                      </p:tavLst>
                                    </p:anim>
                                    <p:anim calcmode="lin" valueType="num">
                                      <p:cBhvr additive="base">
                                        <p:cTn id="1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 calcmode="lin" valueType="num">
                                      <p:cBhvr additive="base">
                                        <p:cTn id="17" dur="500" fill="hold"/>
                                        <p:tgtEl>
                                          <p:spTgt spid="13319"/>
                                        </p:tgtEl>
                                        <p:attrNameLst>
                                          <p:attrName>ppt_x</p:attrName>
                                        </p:attrNameLst>
                                      </p:cBhvr>
                                      <p:tavLst>
                                        <p:tav tm="0">
                                          <p:val>
                                            <p:strVal val="#ppt_x"/>
                                          </p:val>
                                        </p:tav>
                                        <p:tav tm="100000">
                                          <p:val>
                                            <p:strVal val="#ppt_x"/>
                                          </p:val>
                                        </p:tav>
                                      </p:tavLst>
                                    </p:anim>
                                    <p:anim calcmode="lin" valueType="num">
                                      <p:cBhvr additive="base">
                                        <p:cTn id="18" dur="500" fill="hold"/>
                                        <p:tgtEl>
                                          <p:spTgt spid="133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44"/>
                                        </p:tgtEl>
                                        <p:attrNameLst>
                                          <p:attrName>style.visibility</p:attrName>
                                        </p:attrNameLst>
                                      </p:cBhvr>
                                      <p:to>
                                        <p:strVal val="visible"/>
                                      </p:to>
                                    </p:set>
                                    <p:anim calcmode="lin" valueType="num">
                                      <p:cBhvr additive="base">
                                        <p:cTn id="21" dur="500" fill="hold"/>
                                        <p:tgtEl>
                                          <p:spTgt spid="14344"/>
                                        </p:tgtEl>
                                        <p:attrNameLst>
                                          <p:attrName>ppt_x</p:attrName>
                                        </p:attrNameLst>
                                      </p:cBhvr>
                                      <p:tavLst>
                                        <p:tav tm="0">
                                          <p:val>
                                            <p:strVal val="#ppt_x"/>
                                          </p:val>
                                        </p:tav>
                                        <p:tav tm="100000">
                                          <p:val>
                                            <p:strVal val="#ppt_x"/>
                                          </p:val>
                                        </p:tav>
                                      </p:tavLst>
                                    </p:anim>
                                    <p:anim calcmode="lin" valueType="num">
                                      <p:cBhvr additive="base">
                                        <p:cTn id="22"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343"/>
                                        </p:tgtEl>
                                        <p:attrNameLst>
                                          <p:attrName>style.visibility</p:attrName>
                                        </p:attrNameLst>
                                      </p:cBhvr>
                                      <p:to>
                                        <p:strVal val="visible"/>
                                      </p:to>
                                    </p:set>
                                    <p:anim calcmode="lin" valueType="num">
                                      <p:cBhvr additive="base">
                                        <p:cTn id="31" dur="500" fill="hold"/>
                                        <p:tgtEl>
                                          <p:spTgt spid="14343"/>
                                        </p:tgtEl>
                                        <p:attrNameLst>
                                          <p:attrName>ppt_x</p:attrName>
                                        </p:attrNameLst>
                                      </p:cBhvr>
                                      <p:tavLst>
                                        <p:tav tm="0">
                                          <p:val>
                                            <p:strVal val="#ppt_x"/>
                                          </p:val>
                                        </p:tav>
                                        <p:tav tm="100000">
                                          <p:val>
                                            <p:strVal val="#ppt_x"/>
                                          </p:val>
                                        </p:tav>
                                      </p:tavLst>
                                    </p:anim>
                                    <p:anim calcmode="lin" valueType="num">
                                      <p:cBhvr additive="base">
                                        <p:cTn id="32" dur="500" fill="hold"/>
                                        <p:tgtEl>
                                          <p:spTgt spid="143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95401"/>
            <a:ext cx="2856070" cy="1904999"/>
          </a:xfrm>
          <a:prstGeom prst="rect">
            <a:avLst/>
          </a:prstGeom>
        </p:spPr>
      </p:pic>
      <p:sp>
        <p:nvSpPr>
          <p:cNvPr id="2" name="Title 1"/>
          <p:cNvSpPr>
            <a:spLocks noGrp="1"/>
          </p:cNvSpPr>
          <p:nvPr>
            <p:ph type="title"/>
          </p:nvPr>
        </p:nvSpPr>
        <p:spPr/>
        <p:txBody>
          <a:bodyPr/>
          <a:lstStyle/>
          <a:p>
            <a:r>
              <a:rPr lang="en-US" dirty="0" smtClean="0">
                <a:solidFill>
                  <a:schemeClr val="bg1"/>
                </a:solidFill>
              </a:rPr>
              <a:t>What we are going to talk about…</a:t>
            </a:r>
            <a:endParaRPr lang="en-US" dirty="0">
              <a:solidFill>
                <a:schemeClr val="bg1"/>
              </a:solidFill>
            </a:endParaRPr>
          </a:p>
        </p:txBody>
      </p:sp>
      <p:sp>
        <p:nvSpPr>
          <p:cNvPr id="3" name="Text Placeholder 2"/>
          <p:cNvSpPr>
            <a:spLocks noGrp="1"/>
          </p:cNvSpPr>
          <p:nvPr>
            <p:ph type="body" sz="quarter" idx="12"/>
          </p:nvPr>
        </p:nvSpPr>
        <p:spPr>
          <a:xfrm>
            <a:off x="2819400" y="1295400"/>
            <a:ext cx="6324600" cy="4953000"/>
          </a:xfrm>
          <a:noFill/>
          <a:ln>
            <a:noFill/>
          </a:ln>
        </p:spPr>
        <p:txBody>
          <a:bodyPr/>
          <a:lstStyle/>
          <a:p>
            <a:r>
              <a:rPr lang="en-US" sz="2800" dirty="0" smtClean="0"/>
              <a:t>Different college systems in California</a:t>
            </a:r>
          </a:p>
          <a:p>
            <a:pPr marL="0" indent="0">
              <a:buNone/>
            </a:pPr>
            <a:endParaRPr lang="en-US" sz="2800" dirty="0" smtClean="0"/>
          </a:p>
          <a:p>
            <a:r>
              <a:rPr lang="en-US" sz="2800" dirty="0" smtClean="0"/>
              <a:t>Understanding </a:t>
            </a:r>
            <a:r>
              <a:rPr lang="en-US" sz="2800" b="1" dirty="0"/>
              <a:t>c</a:t>
            </a:r>
            <a:r>
              <a:rPr lang="en-US" sz="2800" b="1" dirty="0" smtClean="0"/>
              <a:t>ollege </a:t>
            </a:r>
            <a:r>
              <a:rPr lang="en-US" sz="2800" b="1" dirty="0"/>
              <a:t>r</a:t>
            </a:r>
            <a:r>
              <a:rPr lang="en-US" sz="2800" b="1" dirty="0" smtClean="0"/>
              <a:t>eadiness</a:t>
            </a:r>
            <a:r>
              <a:rPr lang="en-US" sz="2800" dirty="0" smtClean="0"/>
              <a:t>, </a:t>
            </a:r>
            <a:r>
              <a:rPr lang="en-US" sz="2800" b="1" dirty="0" smtClean="0"/>
              <a:t>transfer opportunities, EAP,</a:t>
            </a:r>
            <a:r>
              <a:rPr lang="en-US" sz="2800" dirty="0" smtClean="0"/>
              <a:t> student success and academic support </a:t>
            </a:r>
          </a:p>
          <a:p>
            <a:pPr marL="0" indent="0">
              <a:buNone/>
            </a:pPr>
            <a:endParaRPr lang="en-US" sz="2800" dirty="0" smtClean="0"/>
          </a:p>
          <a:p>
            <a:r>
              <a:rPr lang="en-US" sz="2800" dirty="0" smtClean="0"/>
              <a:t>Introduce </a:t>
            </a:r>
            <a:r>
              <a:rPr lang="en-US" sz="2800" dirty="0"/>
              <a:t>the types of courses, degrees and </a:t>
            </a:r>
            <a:r>
              <a:rPr lang="en-US" sz="2800" dirty="0" smtClean="0"/>
              <a:t>certificates</a:t>
            </a:r>
          </a:p>
          <a:p>
            <a:pPr marL="0" indent="0">
              <a:buNone/>
            </a:pPr>
            <a:endParaRPr lang="en-US" sz="2800" dirty="0" smtClean="0"/>
          </a:p>
          <a:p>
            <a:r>
              <a:rPr lang="en-US" sz="2800" dirty="0" smtClean="0"/>
              <a:t>Becoming a student at MSJC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Enhance Transfer Opportunities </a:t>
            </a:r>
            <a:endParaRPr lang="en-US" sz="4000" b="1" dirty="0">
              <a:solidFill>
                <a:schemeClr val="bg1"/>
              </a:solidFill>
            </a:endParaRPr>
          </a:p>
        </p:txBody>
      </p:sp>
      <p:sp>
        <p:nvSpPr>
          <p:cNvPr id="3" name="Text Placeholder 2"/>
          <p:cNvSpPr>
            <a:spLocks noGrp="1"/>
          </p:cNvSpPr>
          <p:nvPr>
            <p:ph type="body" sz="quarter" idx="12"/>
          </p:nvPr>
        </p:nvSpPr>
        <p:spPr>
          <a:xfrm>
            <a:off x="1524000" y="1600200"/>
            <a:ext cx="6858000" cy="4495800"/>
          </a:xfrm>
        </p:spPr>
        <p:txBody>
          <a:bodyPr/>
          <a:lstStyle/>
          <a:p>
            <a:pPr algn="ctr">
              <a:buNone/>
            </a:pPr>
            <a:r>
              <a:rPr lang="en-US" sz="2800" b="1" dirty="0" smtClean="0"/>
              <a:t>Honors Enrichment Program </a:t>
            </a:r>
          </a:p>
          <a:p>
            <a:pPr algn="ctr">
              <a:buNone/>
            </a:pPr>
            <a:r>
              <a:rPr lang="en-US" sz="1600" dirty="0" smtClean="0"/>
              <a:t>Many public and private universities actively recruit Honors Students.</a:t>
            </a:r>
          </a:p>
          <a:p>
            <a:pPr algn="ctr">
              <a:buNone/>
            </a:pPr>
            <a:endParaRPr lang="en-US" sz="1600" dirty="0" smtClean="0"/>
          </a:p>
          <a:p>
            <a:pPr algn="ctr">
              <a:buNone/>
            </a:pPr>
            <a:endParaRPr lang="en-US" sz="1600" dirty="0" smtClean="0"/>
          </a:p>
          <a:p>
            <a:pPr algn="ctr">
              <a:buNone/>
            </a:pPr>
            <a:r>
              <a:rPr lang="en-US" sz="2800" b="1" dirty="0" smtClean="0"/>
              <a:t>Phi Theta Kappa</a:t>
            </a:r>
          </a:p>
          <a:p>
            <a:pPr algn="ctr">
              <a:buNone/>
            </a:pPr>
            <a:r>
              <a:rPr lang="en-US" sz="1600" dirty="0" smtClean="0"/>
              <a:t>International Honor Society of the </a:t>
            </a:r>
          </a:p>
          <a:p>
            <a:pPr algn="ctr">
              <a:buNone/>
            </a:pPr>
            <a:r>
              <a:rPr lang="en-US" sz="1600" dirty="0" smtClean="0"/>
              <a:t>Two Year College</a:t>
            </a:r>
          </a:p>
          <a:p>
            <a:pPr>
              <a:buNone/>
            </a:pPr>
            <a:endParaRPr lang="en-US" sz="1600" dirty="0" smtClean="0"/>
          </a:p>
          <a:p>
            <a:pPr>
              <a:buNone/>
            </a:pPr>
            <a:endParaRPr lang="en-US" sz="1600" dirty="0" smtClean="0"/>
          </a:p>
          <a:p>
            <a:pPr algn="ctr">
              <a:buNone/>
            </a:pPr>
            <a:r>
              <a:rPr lang="en-US" sz="2800" b="1" dirty="0" smtClean="0"/>
              <a:t>Transfer Admissions Guarantee Programs</a:t>
            </a:r>
          </a:p>
          <a:p>
            <a:pPr algn="ctr">
              <a:buNone/>
            </a:pPr>
            <a:r>
              <a:rPr lang="en-US" sz="1600" dirty="0" smtClean="0"/>
              <a:t>TAG Agreements guarantee admission to a university upon completion of a contract developed between the student and a four-year representative from one of the universities</a:t>
            </a:r>
          </a:p>
        </p:txBody>
      </p:sp>
      <p:pic>
        <p:nvPicPr>
          <p:cNvPr id="4" name="Picture 15" descr="lampsmall"/>
          <p:cNvPicPr>
            <a:picLocks noChangeAspect="1" noChangeArrowheads="1"/>
          </p:cNvPicPr>
          <p:nvPr/>
        </p:nvPicPr>
        <p:blipFill>
          <a:blip r:embed="rId2" cstate="print"/>
          <a:srcRect r="4286" b="10435"/>
          <a:stretch>
            <a:fillRect/>
          </a:stretch>
        </p:blipFill>
        <p:spPr bwMode="auto">
          <a:xfrm>
            <a:off x="228600" y="1371600"/>
            <a:ext cx="1590675" cy="1493838"/>
          </a:xfrm>
          <a:prstGeom prst="rect">
            <a:avLst/>
          </a:prstGeom>
          <a:noFill/>
          <a:ln w="9525">
            <a:noFill/>
            <a:miter lim="800000"/>
            <a:headEnd/>
            <a:tailEnd/>
          </a:ln>
        </p:spPr>
      </p:pic>
      <p:pic>
        <p:nvPicPr>
          <p:cNvPr id="5" name="Picture 7" descr="Camptk3"/>
          <p:cNvPicPr>
            <a:picLocks noChangeAspect="1" noChangeArrowheads="1"/>
          </p:cNvPicPr>
          <p:nvPr/>
        </p:nvPicPr>
        <p:blipFill>
          <a:blip r:embed="rId3" cstate="print"/>
          <a:srcRect/>
          <a:stretch>
            <a:fillRect/>
          </a:stretch>
        </p:blipFill>
        <p:spPr bwMode="auto">
          <a:xfrm>
            <a:off x="914400" y="3048000"/>
            <a:ext cx="2524125" cy="160020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220" y="5890260"/>
            <a:ext cx="2202180" cy="815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6" dur="500"/>
                                        <p:tgtEl>
                                          <p:spTgt spid="3">
                                            <p:txEl>
                                              <p:pRg st="9" end="9"/>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4294967295"/>
          </p:nvPr>
        </p:nvSpPr>
        <p:spPr>
          <a:xfrm>
            <a:off x="76200" y="1676400"/>
            <a:ext cx="5105400" cy="3124200"/>
          </a:xfrm>
          <a:prstGeom prst="rect">
            <a:avLst/>
          </a:prstGeom>
        </p:spPr>
        <p:txBody>
          <a:bodyPr rtlCol="0">
            <a:normAutofit/>
          </a:bodyPr>
          <a:lstStyle/>
          <a:p>
            <a:pPr marL="438890" indent="-320024">
              <a:spcBef>
                <a:spcPts val="0"/>
              </a:spcBef>
              <a:buFont typeface="Wingdings 2"/>
              <a:buChar char=""/>
              <a:defRPr/>
            </a:pPr>
            <a:r>
              <a:rPr lang="en-US" sz="1800" dirty="0" smtClean="0"/>
              <a:t>Objective</a:t>
            </a:r>
            <a:r>
              <a:rPr lang="en-US" sz="1800" dirty="0"/>
              <a:t>:</a:t>
            </a:r>
          </a:p>
          <a:p>
            <a:pPr marL="731483" lvl="1" indent="-274306">
              <a:buFont typeface="Wingdings" pitchFamily="2" charset="2"/>
              <a:buChar char="q"/>
              <a:defRPr/>
            </a:pPr>
            <a:r>
              <a:rPr lang="en-US" sz="1800" dirty="0"/>
              <a:t>A program dedicated to increasing the transfer rate of STEM majors, attainment of STEM degrees,  and increasing the number of students with a Student Education Plan (SEP</a:t>
            </a:r>
            <a:r>
              <a:rPr lang="en-US" sz="1800" dirty="0" smtClean="0"/>
              <a:t>)</a:t>
            </a:r>
            <a:endParaRPr lang="en-US" sz="1800" dirty="0"/>
          </a:p>
          <a:p>
            <a:pPr marL="461963" indent="-349250">
              <a:buSzPct val="125000"/>
              <a:buFont typeface="Wingdings" panose="05000000000000000000" pitchFamily="2" charset="2"/>
              <a:buChar char="§"/>
            </a:pPr>
            <a:r>
              <a:rPr lang="en-US" sz="1800" dirty="0" smtClean="0"/>
              <a:t>Being a STEM major = rigorous coursework </a:t>
            </a:r>
          </a:p>
          <a:p>
            <a:pPr marL="862013" lvl="1" indent="-349250">
              <a:buSzPct val="125000"/>
              <a:buFont typeface="Wingdings" panose="05000000000000000000" pitchFamily="2" charset="2"/>
              <a:buChar char="§"/>
            </a:pPr>
            <a:r>
              <a:rPr lang="en-US" sz="1600" dirty="0" smtClean="0"/>
              <a:t>Takes support, time and dedication</a:t>
            </a:r>
          </a:p>
          <a:p>
            <a:pPr marL="461963" indent="-349250">
              <a:buSzPct val="125000"/>
              <a:buFont typeface="Wingdings" panose="05000000000000000000" pitchFamily="2" charset="2"/>
              <a:buChar char="§"/>
            </a:pPr>
            <a:r>
              <a:rPr lang="en-US" sz="1800" dirty="0" smtClean="0"/>
              <a:t>MAJOR </a:t>
            </a:r>
            <a:r>
              <a:rPr lang="en-US" sz="1800" dirty="0"/>
              <a:t>PREP-get started ASAP  (Long Sequences</a:t>
            </a:r>
            <a:r>
              <a:rPr lang="en-US" sz="1800" dirty="0" smtClean="0"/>
              <a:t>)</a:t>
            </a:r>
            <a:endParaRPr lang="en-US" sz="1800" dirty="0"/>
          </a:p>
          <a:p>
            <a:pPr marL="742927" lvl="1">
              <a:buFont typeface="Wingdings" panose="05000000000000000000" pitchFamily="2" charset="2"/>
              <a:buChar char="§"/>
              <a:defRPr/>
            </a:pPr>
            <a:endParaRPr lang="en-US" sz="1800" dirty="0" smtClean="0"/>
          </a:p>
          <a:p>
            <a:pPr marL="400027">
              <a:buFont typeface="Wingdings" panose="05000000000000000000" pitchFamily="2" charset="2"/>
              <a:buChar char="§"/>
              <a:defRPr/>
            </a:pPr>
            <a:endParaRPr lang="en-US" sz="2000" dirty="0" smtClean="0"/>
          </a:p>
          <a:p>
            <a:pPr marL="731483" lvl="1" indent="-274306">
              <a:buFont typeface="Wingdings"/>
              <a:buChar char=""/>
              <a:defRPr/>
            </a:pPr>
            <a:endParaRPr lang="en-US" sz="1700" dirty="0"/>
          </a:p>
          <a:p>
            <a:pPr marL="731483" lvl="1" indent="-274306">
              <a:buFont typeface="Wingdings"/>
              <a:buChar char=""/>
              <a:defRPr/>
            </a:pPr>
            <a:endParaRPr lang="en-US" sz="1700" dirty="0"/>
          </a:p>
          <a:p>
            <a:pPr marL="731483" lvl="1" indent="-274306">
              <a:buFont typeface="Wingdings"/>
              <a:buChar char=""/>
              <a:defRPr/>
            </a:pPr>
            <a:endParaRPr lang="en-US" sz="1700" dirty="0"/>
          </a:p>
          <a:p>
            <a:pPr marL="731483" lvl="1" indent="-274306">
              <a:buFont typeface="Wingdings"/>
              <a:buChar char=""/>
              <a:defRPr/>
            </a:pPr>
            <a:endParaRPr lang="en-US" sz="1700" dirty="0"/>
          </a:p>
          <a:p>
            <a:pPr marL="731483" lvl="1" indent="-274306">
              <a:buFont typeface="Wingdings"/>
              <a:buChar char=""/>
              <a:defRPr/>
            </a:pPr>
            <a:endParaRPr lang="en-US" sz="1700" dirty="0"/>
          </a:p>
          <a:p>
            <a:pPr marL="114294" indent="0">
              <a:spcBef>
                <a:spcPts val="0"/>
              </a:spcBef>
              <a:buNone/>
              <a:defRPr/>
            </a:pPr>
            <a:endParaRPr lang="en-US" sz="2500" dirty="0"/>
          </a:p>
          <a:p>
            <a:pPr marL="731483" lvl="1" indent="-274306">
              <a:buFont typeface="Wingdings"/>
              <a:buChar char=""/>
              <a:defRPr/>
            </a:pPr>
            <a:endParaRPr lang="en-US" sz="2500" dirty="0"/>
          </a:p>
        </p:txBody>
      </p:sp>
      <p:graphicFrame>
        <p:nvGraphicFramePr>
          <p:cNvPr id="5" name="Table 4"/>
          <p:cNvGraphicFramePr>
            <a:graphicFrameLocks noGrp="1"/>
          </p:cNvGraphicFramePr>
          <p:nvPr>
            <p:extLst>
              <p:ext uri="{D42A27DB-BD31-4B8C-83A1-F6EECF244321}">
                <p14:modId xmlns:p14="http://schemas.microsoft.com/office/powerpoint/2010/main" val="1552332270"/>
              </p:ext>
            </p:extLst>
          </p:nvPr>
        </p:nvGraphicFramePr>
        <p:xfrm>
          <a:off x="2209800" y="5486400"/>
          <a:ext cx="6934200" cy="1371600"/>
        </p:xfrm>
        <a:graphic>
          <a:graphicData uri="http://schemas.openxmlformats.org/drawingml/2006/table">
            <a:tbl>
              <a:tblPr firstRow="1" bandRow="1">
                <a:tableStyleId>{3C2FFA5D-87B4-456A-9821-1D502468CF0F}</a:tableStyleId>
              </a:tblPr>
              <a:tblGrid>
                <a:gridCol w="3467100"/>
                <a:gridCol w="3467100"/>
              </a:tblGrid>
              <a:tr h="1371600">
                <a:tc>
                  <a:txBody>
                    <a:bodyPr/>
                    <a:lstStyle/>
                    <a:p>
                      <a:pPr marL="285750" lvl="2" indent="-285750" algn="l">
                        <a:buFont typeface="Arial" pitchFamily="34" charset="0"/>
                        <a:buChar char="•"/>
                      </a:pPr>
                      <a:r>
                        <a:rPr lang="en-US" sz="1400" dirty="0" smtClean="0"/>
                        <a:t>One-on-One Career/Educational </a:t>
                      </a:r>
                      <a:br>
                        <a:rPr lang="en-US" sz="1400" dirty="0" smtClean="0"/>
                      </a:br>
                      <a:r>
                        <a:rPr lang="en-US" sz="1400" dirty="0" smtClean="0"/>
                        <a:t>Counseling</a:t>
                      </a:r>
                    </a:p>
                    <a:p>
                      <a:pPr marL="285750" lvl="2" indent="-285750">
                        <a:buFont typeface="Arial" pitchFamily="34" charset="0"/>
                        <a:buChar char="•"/>
                      </a:pPr>
                      <a:r>
                        <a:rPr lang="en-US" sz="1400" dirty="0" smtClean="0"/>
                        <a:t>Internship &amp; Scholarship Opportunities</a:t>
                      </a:r>
                    </a:p>
                    <a:p>
                      <a:pPr marL="285750" lvl="2" indent="-285750">
                        <a:buFont typeface="Arial" pitchFamily="34" charset="0"/>
                        <a:buChar char="•"/>
                      </a:pPr>
                      <a:r>
                        <a:rPr lang="en-US" sz="1400" dirty="0" smtClean="0"/>
                        <a:t>Career Workshops</a:t>
                      </a:r>
                    </a:p>
                    <a:p>
                      <a:pPr marL="285750" lvl="2" indent="-285750">
                        <a:buFont typeface="Arial" pitchFamily="34" charset="0"/>
                        <a:buChar char="•"/>
                      </a:pPr>
                      <a:r>
                        <a:rPr lang="en-US" sz="1400" dirty="0" smtClean="0"/>
                        <a:t>4-year Campus Visits</a:t>
                      </a:r>
                      <a:endParaRPr lang="en-US" sz="1400" dirty="0"/>
                    </a:p>
                  </a:txBody>
                  <a:tcPr>
                    <a:solidFill>
                      <a:srgbClr val="B41F2D"/>
                    </a:solidFill>
                  </a:tcPr>
                </a:tc>
                <a:tc>
                  <a:txBody>
                    <a:bodyPr/>
                    <a:lstStyle/>
                    <a:p>
                      <a:pPr marL="285750" lvl="2" indent="-285750">
                        <a:buFont typeface="Arial" pitchFamily="34" charset="0"/>
                        <a:buChar char="•"/>
                      </a:pPr>
                      <a:r>
                        <a:rPr lang="en-US" sz="1400" dirty="0" smtClean="0"/>
                        <a:t>STEM Related Field Trips</a:t>
                      </a:r>
                    </a:p>
                    <a:p>
                      <a:pPr marL="285750" lvl="2" indent="-285750">
                        <a:buFont typeface="Arial" pitchFamily="34" charset="0"/>
                        <a:buChar char="•"/>
                      </a:pPr>
                      <a:r>
                        <a:rPr lang="en-US" sz="1400" dirty="0" smtClean="0"/>
                        <a:t>Summer Institute</a:t>
                      </a:r>
                    </a:p>
                    <a:p>
                      <a:pPr marL="285750" lvl="2" indent="-285750">
                        <a:buFont typeface="Arial" pitchFamily="34" charset="0"/>
                        <a:buChar char="•"/>
                      </a:pPr>
                      <a:r>
                        <a:rPr lang="en-US" sz="1400" dirty="0" smtClean="0"/>
                        <a:t>Networking Opportunities</a:t>
                      </a:r>
                    </a:p>
                    <a:p>
                      <a:pPr marL="285750" lvl="2" indent="-285750">
                        <a:buFont typeface="Arial" pitchFamily="34" charset="0"/>
                        <a:buChar char="•"/>
                      </a:pPr>
                      <a:r>
                        <a:rPr lang="en-US" sz="1400" dirty="0" smtClean="0"/>
                        <a:t>End of Year Celebration</a:t>
                      </a:r>
                    </a:p>
                    <a:p>
                      <a:pPr marL="285750" lvl="2" indent="-285750">
                        <a:buFont typeface="Arial" pitchFamily="34" charset="0"/>
                        <a:buChar char="•"/>
                      </a:pPr>
                      <a:r>
                        <a:rPr lang="en-US" sz="1400" dirty="0" smtClean="0"/>
                        <a:t>STEM Club</a:t>
                      </a:r>
                      <a:endParaRPr lang="en-US" sz="1400" dirty="0"/>
                    </a:p>
                  </a:txBody>
                  <a:tcPr>
                    <a:solidFill>
                      <a:srgbClr val="B41F2D"/>
                    </a:solidFill>
                  </a:tcPr>
                </a:tc>
              </a:tr>
            </a:tbl>
          </a:graphicData>
        </a:graphic>
      </p:graphicFrame>
      <p:sp>
        <p:nvSpPr>
          <p:cNvPr id="6" name="TextBox 5"/>
          <p:cNvSpPr txBox="1"/>
          <p:nvPr/>
        </p:nvSpPr>
        <p:spPr>
          <a:xfrm>
            <a:off x="304800" y="990600"/>
            <a:ext cx="1447800" cy="584775"/>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Science</a:t>
            </a:r>
            <a:endParaRPr lang="en-US" sz="3200" dirty="0"/>
          </a:p>
        </p:txBody>
      </p:sp>
      <p:sp>
        <p:nvSpPr>
          <p:cNvPr id="7" name="TextBox 6"/>
          <p:cNvSpPr txBox="1"/>
          <p:nvPr/>
        </p:nvSpPr>
        <p:spPr>
          <a:xfrm>
            <a:off x="2089484" y="990599"/>
            <a:ext cx="2330116" cy="584775"/>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Technology</a:t>
            </a:r>
            <a:endParaRPr lang="en-US" sz="3200" dirty="0"/>
          </a:p>
        </p:txBody>
      </p:sp>
      <p:sp>
        <p:nvSpPr>
          <p:cNvPr id="8" name="TextBox 7"/>
          <p:cNvSpPr txBox="1"/>
          <p:nvPr/>
        </p:nvSpPr>
        <p:spPr>
          <a:xfrm>
            <a:off x="4680284" y="990600"/>
            <a:ext cx="2330116" cy="584775"/>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Engineering</a:t>
            </a:r>
            <a:endParaRPr lang="en-US" sz="3200" dirty="0"/>
          </a:p>
        </p:txBody>
      </p:sp>
      <p:sp>
        <p:nvSpPr>
          <p:cNvPr id="9" name="TextBox 8"/>
          <p:cNvSpPr txBox="1"/>
          <p:nvPr/>
        </p:nvSpPr>
        <p:spPr>
          <a:xfrm>
            <a:off x="7315200" y="990600"/>
            <a:ext cx="1447800" cy="584775"/>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Math</a:t>
            </a:r>
            <a:endParaRPr lang="en-US" sz="3200" dirty="0"/>
          </a:p>
        </p:txBody>
      </p:sp>
      <p:sp>
        <p:nvSpPr>
          <p:cNvPr id="4" name="Title 3"/>
          <p:cNvSpPr>
            <a:spLocks noGrp="1"/>
          </p:cNvSpPr>
          <p:nvPr>
            <p:ph type="title"/>
          </p:nvPr>
        </p:nvSpPr>
        <p:spPr/>
        <p:txBody>
          <a:bodyPr anchor="t"/>
          <a:lstStyle/>
          <a:p>
            <a:r>
              <a:rPr lang="en-US" b="1" dirty="0">
                <a:solidFill>
                  <a:schemeClr val="bg1"/>
                </a:solidFill>
              </a:rPr>
              <a:t>S.T.E.M.</a:t>
            </a:r>
            <a:endParaRPr lang="en-US" dirty="0"/>
          </a:p>
        </p:txBody>
      </p:sp>
      <p:sp>
        <p:nvSpPr>
          <p:cNvPr id="10" name="TextBox 9"/>
          <p:cNvSpPr txBox="1"/>
          <p:nvPr/>
        </p:nvSpPr>
        <p:spPr>
          <a:xfrm>
            <a:off x="1219200" y="4744825"/>
            <a:ext cx="5791200" cy="861774"/>
          </a:xfrm>
          <a:prstGeom prst="rect">
            <a:avLst/>
          </a:prstGeom>
          <a:noFill/>
        </p:spPr>
        <p:txBody>
          <a:bodyPr wrap="square" rtlCol="0">
            <a:spAutoFit/>
          </a:bodyPr>
          <a:lstStyle/>
          <a:p>
            <a:pPr algn="ctr"/>
            <a:r>
              <a:rPr lang="en-US" sz="1600" dirty="0">
                <a:latin typeface="+mn-lt"/>
              </a:rPr>
              <a:t>Visit </a:t>
            </a:r>
            <a:r>
              <a:rPr lang="en-US" sz="1600" dirty="0">
                <a:latin typeface="+mn-lt"/>
                <a:hlinkClick r:id="rId3"/>
              </a:rPr>
              <a:t>http://www.msjc.edu.STEM</a:t>
            </a:r>
            <a:r>
              <a:rPr lang="en-US" sz="1600" dirty="0">
                <a:latin typeface="+mn-lt"/>
              </a:rPr>
              <a:t> to find out more information about projects, events and the STEM Club</a:t>
            </a:r>
          </a:p>
          <a:p>
            <a:pPr algn="ctr"/>
            <a:endParaRPr lang="en-US" dirty="0">
              <a:latin typeface="+mn-lt"/>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6449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1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p:cNvSpPr>
            <a:spLocks noChangeArrowheads="1"/>
          </p:cNvSpPr>
          <p:nvPr/>
        </p:nvSpPr>
        <p:spPr bwMode="auto">
          <a:xfrm>
            <a:off x="0" y="1676400"/>
            <a:ext cx="6858000" cy="1127125"/>
          </a:xfrm>
          <a:prstGeom prst="rect">
            <a:avLst/>
          </a:prstGeom>
          <a:noFill/>
          <a:ln w="9525">
            <a:noFill/>
            <a:miter lim="800000"/>
            <a:headEnd/>
            <a:tailEnd/>
          </a:ln>
        </p:spPr>
        <p:txBody>
          <a:bodyPr anchor="b"/>
          <a:lstStyle/>
          <a:p>
            <a:pPr algn="ctr"/>
            <a:r>
              <a:rPr lang="en-US" sz="3200" dirty="0">
                <a:solidFill>
                  <a:schemeClr val="bg1"/>
                </a:solidFill>
                <a:latin typeface="Times New Roman" pitchFamily="18" charset="0"/>
              </a:rPr>
              <a:t>Mt. San Jacinto College</a:t>
            </a:r>
            <a:r>
              <a:rPr lang="en-US" sz="4000" dirty="0">
                <a:solidFill>
                  <a:schemeClr val="bg1"/>
                </a:solidFill>
                <a:latin typeface="Times New Roman" pitchFamily="18" charset="0"/>
              </a:rPr>
              <a:t/>
            </a:r>
            <a:br>
              <a:rPr lang="en-US" sz="4000" dirty="0">
                <a:solidFill>
                  <a:schemeClr val="bg1"/>
                </a:solidFill>
                <a:latin typeface="Times New Roman" pitchFamily="18" charset="0"/>
              </a:rPr>
            </a:br>
            <a:r>
              <a:rPr lang="en-US" sz="1600" dirty="0">
                <a:solidFill>
                  <a:schemeClr val="bg1"/>
                </a:solidFill>
                <a:latin typeface="Times New Roman" pitchFamily="18" charset="0"/>
              </a:rPr>
              <a:t>Student Services &amp; Activities - Campus Clubs - Associated Student Body</a:t>
            </a:r>
          </a:p>
        </p:txBody>
      </p:sp>
      <p:sp>
        <p:nvSpPr>
          <p:cNvPr id="19462" name="Text Box 10"/>
          <p:cNvSpPr txBox="1">
            <a:spLocks noChangeArrowheads="1"/>
          </p:cNvSpPr>
          <p:nvPr/>
        </p:nvSpPr>
        <p:spPr bwMode="auto">
          <a:xfrm>
            <a:off x="4495800" y="1371600"/>
            <a:ext cx="184150" cy="366713"/>
          </a:xfrm>
          <a:prstGeom prst="rect">
            <a:avLst/>
          </a:prstGeom>
          <a:noFill/>
          <a:ln w="9525">
            <a:noFill/>
            <a:miter lim="800000"/>
            <a:headEnd/>
            <a:tailEnd/>
          </a:ln>
        </p:spPr>
        <p:txBody>
          <a:bodyPr wrap="none">
            <a:spAutoFit/>
          </a:bodyPr>
          <a:lstStyle/>
          <a:p>
            <a:endParaRPr lang="en-US"/>
          </a:p>
        </p:txBody>
      </p:sp>
      <p:pic>
        <p:nvPicPr>
          <p:cNvPr id="19464" name="Picture 12" descr="official_puente_logo.jpg"/>
          <p:cNvPicPr>
            <a:picLocks noChangeAspect="1"/>
          </p:cNvPicPr>
          <p:nvPr/>
        </p:nvPicPr>
        <p:blipFill>
          <a:blip r:embed="rId2" cstate="print"/>
          <a:srcRect/>
          <a:stretch>
            <a:fillRect/>
          </a:stretch>
        </p:blipFill>
        <p:spPr bwMode="auto">
          <a:xfrm>
            <a:off x="6064250" y="1447800"/>
            <a:ext cx="2698750" cy="760413"/>
          </a:xfrm>
          <a:prstGeom prst="rect">
            <a:avLst/>
          </a:prstGeom>
          <a:noFill/>
          <a:ln w="9525">
            <a:noFill/>
            <a:miter lim="800000"/>
            <a:headEnd/>
            <a:tailEnd/>
          </a:ln>
        </p:spPr>
      </p:pic>
      <p:grpSp>
        <p:nvGrpSpPr>
          <p:cNvPr id="39" name="Group 38"/>
          <p:cNvGrpSpPr/>
          <p:nvPr/>
        </p:nvGrpSpPr>
        <p:grpSpPr>
          <a:xfrm>
            <a:off x="228600" y="1447800"/>
            <a:ext cx="2238375" cy="1100138"/>
            <a:chOff x="1752600" y="1524000"/>
            <a:chExt cx="2238375" cy="1100138"/>
          </a:xfrm>
        </p:grpSpPr>
        <p:pic>
          <p:nvPicPr>
            <p:cNvPr id="19463" name="Picture 11" descr="education.gif"/>
            <p:cNvPicPr>
              <a:picLocks noChangeAspect="1"/>
            </p:cNvPicPr>
            <p:nvPr/>
          </p:nvPicPr>
          <p:blipFill>
            <a:blip r:embed="rId3" cstate="print"/>
            <a:srcRect/>
            <a:stretch>
              <a:fillRect/>
            </a:stretch>
          </p:blipFill>
          <p:spPr bwMode="auto">
            <a:xfrm>
              <a:off x="1752600" y="1524000"/>
              <a:ext cx="2238375" cy="814388"/>
            </a:xfrm>
            <a:prstGeom prst="rect">
              <a:avLst/>
            </a:prstGeom>
            <a:noFill/>
            <a:ln w="9525">
              <a:noFill/>
              <a:miter lim="800000"/>
              <a:headEnd/>
              <a:tailEnd/>
            </a:ln>
          </p:spPr>
        </p:pic>
        <p:sp>
          <p:nvSpPr>
            <p:cNvPr id="19465" name="TextBox 13"/>
            <p:cNvSpPr txBox="1">
              <a:spLocks noChangeArrowheads="1"/>
            </p:cNvSpPr>
            <p:nvPr/>
          </p:nvSpPr>
          <p:spPr bwMode="auto">
            <a:xfrm>
              <a:off x="1981200" y="2286000"/>
              <a:ext cx="1600200" cy="338138"/>
            </a:xfrm>
            <a:prstGeom prst="rect">
              <a:avLst/>
            </a:prstGeom>
            <a:noFill/>
            <a:ln w="9525">
              <a:noFill/>
              <a:miter lim="800000"/>
              <a:headEnd/>
              <a:tailEnd/>
            </a:ln>
          </p:spPr>
          <p:txBody>
            <a:bodyPr>
              <a:spAutoFit/>
            </a:bodyPr>
            <a:lstStyle/>
            <a:p>
              <a:r>
                <a:rPr lang="en-US" sz="1600" b="1">
                  <a:latin typeface="Trebuchet MS" pitchFamily="34" charset="0"/>
                </a:rPr>
                <a:t>Upward Bound</a:t>
              </a:r>
            </a:p>
          </p:txBody>
        </p:sp>
        <p:sp>
          <p:nvSpPr>
            <p:cNvPr id="15" name="Up Arrow 14"/>
            <p:cNvSpPr/>
            <p:nvPr/>
          </p:nvSpPr>
          <p:spPr>
            <a:xfrm>
              <a:off x="1752600" y="2286000"/>
              <a:ext cx="179388" cy="2921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Up Arrow 15"/>
            <p:cNvSpPr/>
            <p:nvPr/>
          </p:nvSpPr>
          <p:spPr>
            <a:xfrm>
              <a:off x="3657600" y="2286000"/>
              <a:ext cx="179388" cy="2921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pic>
        <p:nvPicPr>
          <p:cNvPr id="19468" name="Picture 12" descr="C:\Documents and Settings\bbowles\Local Settings\Temporary Internet Files\Content.IE5\FUGWV9FC\MCj02353230000[1].wmf"/>
          <p:cNvPicPr>
            <a:picLocks noChangeAspect="1" noChangeArrowheads="1"/>
          </p:cNvPicPr>
          <p:nvPr/>
        </p:nvPicPr>
        <p:blipFill>
          <a:blip r:embed="rId4" cstate="print"/>
          <a:srcRect/>
          <a:stretch>
            <a:fillRect/>
          </a:stretch>
        </p:blipFill>
        <p:spPr bwMode="auto">
          <a:xfrm>
            <a:off x="1981200" y="6096000"/>
            <a:ext cx="534988" cy="546100"/>
          </a:xfrm>
          <a:prstGeom prst="rect">
            <a:avLst/>
          </a:prstGeom>
          <a:noFill/>
          <a:ln w="9525">
            <a:noFill/>
            <a:miter lim="800000"/>
            <a:headEnd/>
            <a:tailEnd/>
          </a:ln>
        </p:spPr>
      </p:pic>
      <p:sp>
        <p:nvSpPr>
          <p:cNvPr id="19469" name="TextBox 20"/>
          <p:cNvSpPr txBox="1">
            <a:spLocks noChangeArrowheads="1"/>
          </p:cNvSpPr>
          <p:nvPr/>
        </p:nvSpPr>
        <p:spPr bwMode="auto">
          <a:xfrm>
            <a:off x="2209800" y="5943600"/>
            <a:ext cx="2133600" cy="584200"/>
          </a:xfrm>
          <a:prstGeom prst="rect">
            <a:avLst/>
          </a:prstGeom>
          <a:noFill/>
          <a:ln w="9525">
            <a:noFill/>
            <a:miter lim="800000"/>
            <a:headEnd/>
            <a:tailEnd/>
          </a:ln>
        </p:spPr>
        <p:txBody>
          <a:bodyPr>
            <a:spAutoFit/>
          </a:bodyPr>
          <a:lstStyle/>
          <a:p>
            <a:pPr algn="ctr"/>
            <a:r>
              <a:rPr lang="en-US" b="1">
                <a:solidFill>
                  <a:srgbClr val="7030A0"/>
                </a:solidFill>
                <a:latin typeface="Wide Latin" pitchFamily="18" charset="0"/>
              </a:rPr>
              <a:t>SWANS</a:t>
            </a:r>
          </a:p>
          <a:p>
            <a:pPr algn="ctr"/>
            <a:r>
              <a:rPr lang="en-US" sz="1400"/>
              <a:t>Student Nurses</a:t>
            </a:r>
          </a:p>
        </p:txBody>
      </p:sp>
      <p:grpSp>
        <p:nvGrpSpPr>
          <p:cNvPr id="40" name="Group 39"/>
          <p:cNvGrpSpPr/>
          <p:nvPr/>
        </p:nvGrpSpPr>
        <p:grpSpPr>
          <a:xfrm>
            <a:off x="990600" y="2430462"/>
            <a:ext cx="1882775" cy="1150938"/>
            <a:chOff x="1752600" y="2590800"/>
            <a:chExt cx="1882775" cy="1150938"/>
          </a:xfrm>
        </p:grpSpPr>
        <p:pic>
          <p:nvPicPr>
            <p:cNvPr id="19470" name="Picture 13" descr="C:\Documents and Settings\bbowles\Local Settings\Temporary Internet Files\Content.IE5\6V1ZP8ZK\MCj02951170000[1].wmf"/>
            <p:cNvPicPr>
              <a:picLocks noChangeAspect="1" noChangeArrowheads="1"/>
            </p:cNvPicPr>
            <p:nvPr/>
          </p:nvPicPr>
          <p:blipFill>
            <a:blip r:embed="rId5" cstate="print"/>
            <a:srcRect/>
            <a:stretch>
              <a:fillRect/>
            </a:stretch>
          </p:blipFill>
          <p:spPr bwMode="auto">
            <a:xfrm flipH="1">
              <a:off x="1752600" y="2590800"/>
              <a:ext cx="596900" cy="925513"/>
            </a:xfrm>
            <a:prstGeom prst="rect">
              <a:avLst/>
            </a:prstGeom>
            <a:noFill/>
            <a:ln w="9525">
              <a:noFill/>
              <a:miter lim="800000"/>
              <a:headEnd/>
              <a:tailEnd/>
            </a:ln>
          </p:spPr>
        </p:pic>
        <p:sp>
          <p:nvSpPr>
            <p:cNvPr id="19471" name="TextBox 22"/>
            <p:cNvSpPr txBox="1">
              <a:spLocks noChangeArrowheads="1"/>
            </p:cNvSpPr>
            <p:nvPr/>
          </p:nvSpPr>
          <p:spPr bwMode="auto">
            <a:xfrm>
              <a:off x="1835150" y="2971800"/>
              <a:ext cx="1800225" cy="769938"/>
            </a:xfrm>
            <a:prstGeom prst="rect">
              <a:avLst/>
            </a:prstGeom>
            <a:noFill/>
            <a:ln w="9525">
              <a:noFill/>
              <a:miter lim="800000"/>
              <a:headEnd/>
              <a:tailEnd/>
            </a:ln>
          </p:spPr>
          <p:txBody>
            <a:bodyPr wrap="none">
              <a:spAutoFit/>
            </a:bodyPr>
            <a:lstStyle/>
            <a:p>
              <a:pPr algn="ctr"/>
              <a:r>
                <a:rPr lang="en-US" sz="1400" b="1">
                  <a:solidFill>
                    <a:srgbClr val="0486DE"/>
                  </a:solidFill>
                  <a:latin typeface="Letter Gothic" pitchFamily="49" charset="0"/>
                </a:rPr>
                <a:t>Science</a:t>
              </a:r>
            </a:p>
            <a:p>
              <a:pPr algn="ctr"/>
              <a:r>
                <a:rPr lang="en-US" sz="1600" b="1">
                  <a:solidFill>
                    <a:srgbClr val="0486DE"/>
                  </a:solidFill>
                  <a:latin typeface="Letter Gothic" pitchFamily="49" charset="0"/>
                </a:rPr>
                <a:t>and</a:t>
              </a:r>
              <a:r>
                <a:rPr lang="en-US" sz="1400" b="1">
                  <a:solidFill>
                    <a:srgbClr val="0486DE"/>
                  </a:solidFill>
                  <a:latin typeface="Letter Gothic" pitchFamily="49" charset="0"/>
                </a:rPr>
                <a:t> </a:t>
              </a:r>
            </a:p>
            <a:p>
              <a:pPr algn="ctr"/>
              <a:r>
                <a:rPr lang="en-US" sz="1400" b="1">
                  <a:solidFill>
                    <a:srgbClr val="0486DE"/>
                  </a:solidFill>
                  <a:latin typeface="Letter Gothic" pitchFamily="49" charset="0"/>
                </a:rPr>
                <a:t>Allied Health Club</a:t>
              </a:r>
            </a:p>
          </p:txBody>
        </p:sp>
      </p:grpSp>
      <p:graphicFrame>
        <p:nvGraphicFramePr>
          <p:cNvPr id="24" name="Diagram 23"/>
          <p:cNvGraphicFramePr/>
          <p:nvPr/>
        </p:nvGraphicFramePr>
        <p:xfrm>
          <a:off x="685800" y="3886200"/>
          <a:ext cx="1828800"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8" descr="C:\Documents and Settings\bbowles\Local Settings\Temporary Internet Files\Content.IE5\FUGWV9FC\MCj03539490000[1].wmf"/>
          <p:cNvPicPr>
            <a:picLocks noChangeAspect="1" noChangeArrowheads="1"/>
          </p:cNvPicPr>
          <p:nvPr/>
        </p:nvPicPr>
        <p:blipFill>
          <a:blip r:embed="rId11" cstate="print"/>
          <a:srcRect/>
          <a:stretch>
            <a:fillRect/>
          </a:stretch>
        </p:blipFill>
        <p:spPr bwMode="auto">
          <a:xfrm>
            <a:off x="7086601" y="4800600"/>
            <a:ext cx="1143000" cy="1053775"/>
          </a:xfrm>
          <a:prstGeom prst="rect">
            <a:avLst/>
          </a:prstGeom>
          <a:ln>
            <a:noFill/>
          </a:ln>
          <a:effectLst>
            <a:softEdge rad="112500"/>
          </a:effectLst>
        </p:spPr>
      </p:pic>
      <p:sp>
        <p:nvSpPr>
          <p:cNvPr id="19474" name="TextBox 30"/>
          <p:cNvSpPr txBox="1">
            <a:spLocks noChangeArrowheads="1"/>
          </p:cNvSpPr>
          <p:nvPr/>
        </p:nvSpPr>
        <p:spPr bwMode="auto">
          <a:xfrm>
            <a:off x="6858000" y="5715000"/>
            <a:ext cx="1752600" cy="400050"/>
          </a:xfrm>
          <a:prstGeom prst="rect">
            <a:avLst/>
          </a:prstGeom>
          <a:noFill/>
          <a:ln w="9525">
            <a:noFill/>
            <a:miter lim="800000"/>
            <a:headEnd/>
            <a:tailEnd/>
          </a:ln>
        </p:spPr>
        <p:txBody>
          <a:bodyPr>
            <a:spAutoFit/>
          </a:bodyPr>
          <a:lstStyle/>
          <a:p>
            <a:r>
              <a:rPr lang="en-US" sz="2000" dirty="0">
                <a:latin typeface="Colonna MT" pitchFamily="82" charset="0"/>
              </a:rPr>
              <a:t>Ceramics Club</a:t>
            </a:r>
          </a:p>
        </p:txBody>
      </p:sp>
      <p:sp>
        <p:nvSpPr>
          <p:cNvPr id="19475" name="WordArt 19"/>
          <p:cNvSpPr>
            <a:spLocks noChangeArrowheads="1" noChangeShapeType="1" noTextEdit="1"/>
          </p:cNvSpPr>
          <p:nvPr/>
        </p:nvSpPr>
        <p:spPr bwMode="auto">
          <a:xfrm rot="5400000">
            <a:off x="3543300" y="5372100"/>
            <a:ext cx="1981200" cy="3810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Times New Roman"/>
                <a:cs typeface="Times New Roman"/>
              </a:rPr>
              <a:t>AAUW</a:t>
            </a:r>
          </a:p>
        </p:txBody>
      </p:sp>
      <p:pic>
        <p:nvPicPr>
          <p:cNvPr id="19476" name="Picture 30" descr="C:\Documents and Settings\bbowles\Local Settings\Temporary Internet Files\Content.IE5\HWFN44JJ\MPj04373320000[1].jpg"/>
          <p:cNvPicPr>
            <a:picLocks noChangeAspect="1" noChangeArrowheads="1"/>
          </p:cNvPicPr>
          <p:nvPr/>
        </p:nvPicPr>
        <p:blipFill>
          <a:blip r:embed="rId12" cstate="print"/>
          <a:srcRect/>
          <a:stretch>
            <a:fillRect/>
          </a:stretch>
        </p:blipFill>
        <p:spPr bwMode="auto">
          <a:xfrm>
            <a:off x="4953000" y="4876800"/>
            <a:ext cx="1677988" cy="1676400"/>
          </a:xfrm>
          <a:prstGeom prst="rect">
            <a:avLst/>
          </a:prstGeom>
          <a:noFill/>
          <a:ln w="9525">
            <a:noFill/>
            <a:miter lim="800000"/>
            <a:headEnd/>
            <a:tailEnd/>
          </a:ln>
        </p:spPr>
      </p:pic>
      <p:sp>
        <p:nvSpPr>
          <p:cNvPr id="19477" name="TextBox 43"/>
          <p:cNvSpPr txBox="1">
            <a:spLocks noChangeArrowheads="1"/>
          </p:cNvSpPr>
          <p:nvPr/>
        </p:nvSpPr>
        <p:spPr bwMode="auto">
          <a:xfrm>
            <a:off x="4724400" y="6457950"/>
            <a:ext cx="1981200" cy="400050"/>
          </a:xfrm>
          <a:prstGeom prst="rect">
            <a:avLst/>
          </a:prstGeom>
          <a:noFill/>
          <a:ln w="9525">
            <a:noFill/>
            <a:miter lim="800000"/>
            <a:headEnd/>
            <a:tailEnd/>
          </a:ln>
        </p:spPr>
        <p:txBody>
          <a:bodyPr>
            <a:spAutoFit/>
          </a:bodyPr>
          <a:lstStyle/>
          <a:p>
            <a:pPr algn="ctr"/>
            <a:r>
              <a:rPr lang="en-US" sz="2000" dirty="0">
                <a:latin typeface="Papyrus" pitchFamily="66" charset="0"/>
              </a:rPr>
              <a:t>Culture Club</a:t>
            </a:r>
          </a:p>
        </p:txBody>
      </p:sp>
      <p:cxnSp>
        <p:nvCxnSpPr>
          <p:cNvPr id="52" name="Straight Arrow Connector 51"/>
          <p:cNvCxnSpPr/>
          <p:nvPr/>
        </p:nvCxnSpPr>
        <p:spPr>
          <a:xfrm>
            <a:off x="5943600" y="4114800"/>
            <a:ext cx="6096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a:off x="6096000" y="3581400"/>
            <a:ext cx="914400" cy="76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flipV="1">
            <a:off x="5638800" y="2362200"/>
            <a:ext cx="60960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10800000" flipV="1">
            <a:off x="3810000" y="4495800"/>
            <a:ext cx="5334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flipH="1" flipV="1">
            <a:off x="2743200" y="2438400"/>
            <a:ext cx="914400" cy="4508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9483" name="Picture 33" descr="C:\Documents and Settings\bbowles\Local Settings\Temporary Internet Files\Content.IE5\FUGWV9FC\MCj04380720000[1].png"/>
          <p:cNvPicPr>
            <a:picLocks noChangeAspect="1" noChangeArrowheads="1"/>
          </p:cNvPicPr>
          <p:nvPr/>
        </p:nvPicPr>
        <p:blipFill>
          <a:blip r:embed="rId13" cstate="print"/>
          <a:srcRect/>
          <a:stretch>
            <a:fillRect/>
          </a:stretch>
        </p:blipFill>
        <p:spPr bwMode="auto">
          <a:xfrm>
            <a:off x="2609850" y="4114800"/>
            <a:ext cx="1524000" cy="1524000"/>
          </a:xfrm>
          <a:prstGeom prst="rect">
            <a:avLst/>
          </a:prstGeom>
          <a:noFill/>
          <a:ln w="9525">
            <a:noFill/>
            <a:miter lim="800000"/>
            <a:headEnd/>
            <a:tailEnd/>
          </a:ln>
        </p:spPr>
      </p:pic>
      <p:sp>
        <p:nvSpPr>
          <p:cNvPr id="19484" name="TextBox 89"/>
          <p:cNvSpPr txBox="1">
            <a:spLocks noChangeArrowheads="1"/>
          </p:cNvSpPr>
          <p:nvPr/>
        </p:nvSpPr>
        <p:spPr bwMode="auto">
          <a:xfrm>
            <a:off x="1981200" y="5105400"/>
            <a:ext cx="1981200" cy="646113"/>
          </a:xfrm>
          <a:prstGeom prst="rect">
            <a:avLst/>
          </a:prstGeom>
          <a:noFill/>
          <a:ln w="9525">
            <a:noFill/>
            <a:miter lim="800000"/>
            <a:headEnd/>
            <a:tailEnd/>
          </a:ln>
        </p:spPr>
        <p:txBody>
          <a:bodyPr>
            <a:spAutoFit/>
          </a:bodyPr>
          <a:lstStyle/>
          <a:p>
            <a:r>
              <a:rPr lang="en-US">
                <a:solidFill>
                  <a:srgbClr val="009900"/>
                </a:solidFill>
                <a:latin typeface="Arial Black" pitchFamily="34" charset="0"/>
              </a:rPr>
              <a:t>Eco</a:t>
            </a:r>
          </a:p>
          <a:p>
            <a:r>
              <a:rPr lang="en-US">
                <a:solidFill>
                  <a:srgbClr val="009900"/>
                </a:solidFill>
                <a:latin typeface="Arial Black" pitchFamily="34" charset="0"/>
              </a:rPr>
              <a:t>Club</a:t>
            </a:r>
          </a:p>
        </p:txBody>
      </p:sp>
      <p:pic>
        <p:nvPicPr>
          <p:cNvPr id="19485" name="Picture 38" descr="C:\Documents and Settings\bbowles\Desktop\key90[1].png"/>
          <p:cNvPicPr>
            <a:picLocks noChangeAspect="1" noChangeArrowheads="1"/>
          </p:cNvPicPr>
          <p:nvPr/>
        </p:nvPicPr>
        <p:blipFill>
          <a:blip r:embed="rId14" cstate="print"/>
          <a:srcRect/>
          <a:stretch>
            <a:fillRect/>
          </a:stretch>
        </p:blipFill>
        <p:spPr bwMode="auto">
          <a:xfrm>
            <a:off x="8286750" y="3886200"/>
            <a:ext cx="857250" cy="857250"/>
          </a:xfrm>
          <a:prstGeom prst="rect">
            <a:avLst/>
          </a:prstGeom>
          <a:noFill/>
          <a:ln w="9525">
            <a:noFill/>
            <a:miter lim="800000"/>
            <a:headEnd/>
            <a:tailEnd/>
          </a:ln>
        </p:spPr>
      </p:pic>
      <p:sp>
        <p:nvSpPr>
          <p:cNvPr id="19486" name="TextBox 93"/>
          <p:cNvSpPr txBox="1">
            <a:spLocks noChangeArrowheads="1"/>
          </p:cNvSpPr>
          <p:nvPr/>
        </p:nvSpPr>
        <p:spPr bwMode="auto">
          <a:xfrm>
            <a:off x="6400800" y="4572000"/>
            <a:ext cx="2514600" cy="369888"/>
          </a:xfrm>
          <a:prstGeom prst="rect">
            <a:avLst/>
          </a:prstGeom>
          <a:noFill/>
          <a:ln w="9525">
            <a:noFill/>
            <a:miter lim="800000"/>
            <a:headEnd/>
            <a:tailEnd/>
          </a:ln>
        </p:spPr>
        <p:txBody>
          <a:bodyPr>
            <a:spAutoFit/>
          </a:bodyPr>
          <a:lstStyle/>
          <a:p>
            <a:r>
              <a:rPr lang="en-US" b="1" dirty="0">
                <a:latin typeface="Castellar" pitchFamily="18" charset="0"/>
              </a:rPr>
              <a:t>Phi Theta Kappa</a:t>
            </a:r>
          </a:p>
        </p:txBody>
      </p:sp>
      <p:pic>
        <p:nvPicPr>
          <p:cNvPr id="19487" name="Picture 15" descr="amnesty2"/>
          <p:cNvPicPr>
            <a:picLocks noChangeAspect="1" noChangeArrowheads="1"/>
          </p:cNvPicPr>
          <p:nvPr/>
        </p:nvPicPr>
        <p:blipFill>
          <a:blip r:embed="rId15" cstate="print"/>
          <a:srcRect/>
          <a:stretch>
            <a:fillRect/>
          </a:stretch>
        </p:blipFill>
        <p:spPr bwMode="auto">
          <a:xfrm>
            <a:off x="7924800" y="3124200"/>
            <a:ext cx="695325" cy="1371600"/>
          </a:xfrm>
          <a:prstGeom prst="rect">
            <a:avLst/>
          </a:prstGeom>
          <a:noFill/>
          <a:ln w="9525">
            <a:noFill/>
            <a:miter lim="800000"/>
            <a:headEnd/>
            <a:tailEnd/>
          </a:ln>
        </p:spPr>
      </p:pic>
      <p:sp>
        <p:nvSpPr>
          <p:cNvPr id="19488" name="TextBox 104"/>
          <p:cNvSpPr txBox="1">
            <a:spLocks noChangeArrowheads="1"/>
          </p:cNvSpPr>
          <p:nvPr/>
        </p:nvSpPr>
        <p:spPr bwMode="auto">
          <a:xfrm>
            <a:off x="6858000" y="3962400"/>
            <a:ext cx="1371600" cy="523875"/>
          </a:xfrm>
          <a:prstGeom prst="rect">
            <a:avLst/>
          </a:prstGeom>
          <a:noFill/>
          <a:ln w="9525">
            <a:noFill/>
            <a:miter lim="800000"/>
            <a:headEnd/>
            <a:tailEnd/>
          </a:ln>
        </p:spPr>
        <p:txBody>
          <a:bodyPr>
            <a:spAutoFit/>
          </a:bodyPr>
          <a:lstStyle/>
          <a:p>
            <a:r>
              <a:rPr lang="en-US" sz="1400">
                <a:latin typeface="Berlin Sans FB" pitchFamily="34" charset="0"/>
              </a:rPr>
              <a:t>Amnesty</a:t>
            </a:r>
          </a:p>
          <a:p>
            <a:r>
              <a:rPr lang="en-US" sz="1400">
                <a:latin typeface="Berlin Sans FB" pitchFamily="34" charset="0"/>
              </a:rPr>
              <a:t>International</a:t>
            </a:r>
          </a:p>
        </p:txBody>
      </p:sp>
      <p:pic>
        <p:nvPicPr>
          <p:cNvPr id="19489" name="Picture 105" descr="decaimages_2043_11214603.jpg"/>
          <p:cNvPicPr>
            <a:picLocks noChangeAspect="1"/>
          </p:cNvPicPr>
          <p:nvPr/>
        </p:nvPicPr>
        <p:blipFill>
          <a:blip r:embed="rId16" cstate="print"/>
          <a:srcRect/>
          <a:stretch>
            <a:fillRect/>
          </a:stretch>
        </p:blipFill>
        <p:spPr bwMode="auto">
          <a:xfrm>
            <a:off x="4038600" y="1447800"/>
            <a:ext cx="1447800" cy="1447800"/>
          </a:xfrm>
          <a:prstGeom prst="rect">
            <a:avLst/>
          </a:prstGeom>
          <a:noFill/>
          <a:ln w="9525">
            <a:noFill/>
            <a:miter lim="800000"/>
            <a:headEnd/>
            <a:tailEnd/>
          </a:ln>
        </p:spPr>
      </p:pic>
      <p:sp>
        <p:nvSpPr>
          <p:cNvPr id="19490" name="TextBox 110"/>
          <p:cNvSpPr txBox="1">
            <a:spLocks noChangeArrowheads="1"/>
          </p:cNvSpPr>
          <p:nvPr/>
        </p:nvSpPr>
        <p:spPr bwMode="auto">
          <a:xfrm>
            <a:off x="3886200" y="1447800"/>
            <a:ext cx="1828800" cy="369888"/>
          </a:xfrm>
          <a:prstGeom prst="rect">
            <a:avLst/>
          </a:prstGeom>
          <a:noFill/>
          <a:ln w="9525">
            <a:noFill/>
            <a:miter lim="800000"/>
            <a:headEnd/>
            <a:tailEnd/>
          </a:ln>
        </p:spPr>
        <p:txBody>
          <a:bodyPr>
            <a:spAutoFit/>
          </a:bodyPr>
          <a:lstStyle/>
          <a:p>
            <a:r>
              <a:rPr lang="en-US" b="1">
                <a:solidFill>
                  <a:srgbClr val="FFC000"/>
                </a:solidFill>
                <a:latin typeface="Colonna MT" pitchFamily="82" charset="0"/>
              </a:rPr>
              <a:t>Delta Epsilon Chi</a:t>
            </a:r>
          </a:p>
        </p:txBody>
      </p:sp>
      <p:pic>
        <p:nvPicPr>
          <p:cNvPr id="20530" name="Picture 50" descr="C:\Documents and Settings\bbowles\Local Settings\Temporary Internet Files\Content.IE5\6V1ZP8ZK\MPj04411920000[1].jpg"/>
          <p:cNvPicPr>
            <a:picLocks noChangeAspect="1" noChangeArrowheads="1"/>
          </p:cNvPicPr>
          <p:nvPr/>
        </p:nvPicPr>
        <p:blipFill>
          <a:blip r:embed="rId17" cstate="print"/>
          <a:srcRect/>
          <a:stretch>
            <a:fillRect/>
          </a:stretch>
        </p:blipFill>
        <p:spPr bwMode="auto">
          <a:xfrm>
            <a:off x="6934200" y="3025141"/>
            <a:ext cx="685800" cy="480059"/>
          </a:xfrm>
          <a:prstGeom prst="rect">
            <a:avLst/>
          </a:prstGeom>
          <a:ln>
            <a:noFill/>
          </a:ln>
          <a:effectLst>
            <a:softEdge rad="112500"/>
          </a:effectLst>
        </p:spPr>
      </p:pic>
      <p:sp>
        <p:nvSpPr>
          <p:cNvPr id="141" name="TextBox 140"/>
          <p:cNvSpPr txBox="1"/>
          <p:nvPr/>
        </p:nvSpPr>
        <p:spPr>
          <a:xfrm>
            <a:off x="6400800" y="2438400"/>
            <a:ext cx="1981200"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400" b="1" dirty="0">
                <a:solidFill>
                  <a:schemeClr val="accent2">
                    <a:lumMod val="60000"/>
                    <a:lumOff val="40000"/>
                  </a:schemeClr>
                </a:solidFill>
              </a:rPr>
              <a:t>Child Development</a:t>
            </a:r>
          </a:p>
          <a:p>
            <a:pPr>
              <a:defRPr/>
            </a:pPr>
            <a:r>
              <a:rPr lang="en-US" sz="1400" b="1" dirty="0">
                <a:solidFill>
                  <a:schemeClr val="accent2">
                    <a:lumMod val="60000"/>
                    <a:lumOff val="40000"/>
                  </a:schemeClr>
                </a:solidFill>
              </a:rPr>
              <a:t>&amp; Education Club</a:t>
            </a:r>
          </a:p>
        </p:txBody>
      </p:sp>
      <p:pic>
        <p:nvPicPr>
          <p:cNvPr id="19494" name="Picture 38" descr="SGALOGO.jpg"/>
          <p:cNvPicPr>
            <a:picLocks noChangeAspect="1"/>
          </p:cNvPicPr>
          <p:nvPr/>
        </p:nvPicPr>
        <p:blipFill>
          <a:blip r:embed="rId18" cstate="print">
            <a:clrChange>
              <a:clrFrom>
                <a:srgbClr val="FDFDFD"/>
              </a:clrFrom>
              <a:clrTo>
                <a:srgbClr val="FDFDFD">
                  <a:alpha val="0"/>
                </a:srgbClr>
              </a:clrTo>
            </a:clrChange>
          </a:blip>
          <a:srcRect/>
          <a:stretch>
            <a:fillRect/>
          </a:stretch>
        </p:blipFill>
        <p:spPr bwMode="auto">
          <a:xfrm>
            <a:off x="3657600" y="2650574"/>
            <a:ext cx="2367757" cy="1828800"/>
          </a:xfrm>
          <a:prstGeom prst="rect">
            <a:avLst/>
          </a:prstGeom>
          <a:noFill/>
          <a:ln w="9525">
            <a:noFill/>
            <a:miter lim="800000"/>
            <a:headEnd/>
            <a:tailEnd/>
          </a:ln>
        </p:spPr>
      </p:pic>
      <p:sp>
        <p:nvSpPr>
          <p:cNvPr id="41" name="Title 16"/>
          <p:cNvSpPr>
            <a:spLocks noGrp="1"/>
          </p:cNvSpPr>
          <p:nvPr>
            <p:ph type="title"/>
          </p:nvPr>
        </p:nvSpPr>
        <p:spPr>
          <a:xfrm>
            <a:off x="0" y="76200"/>
            <a:ext cx="8686800" cy="1143000"/>
          </a:xfrm>
        </p:spPr>
        <p:txBody>
          <a:bodyPr/>
          <a:lstStyle/>
          <a:p>
            <a:r>
              <a:rPr lang="en-US" sz="4000" b="1" dirty="0" smtClean="0">
                <a:solidFill>
                  <a:schemeClr val="bg1"/>
                </a:solidFill>
              </a:rPr>
              <a:t>Campus Clubs &amp; </a:t>
            </a:r>
            <a:br>
              <a:rPr lang="en-US" sz="4000" b="1" dirty="0" smtClean="0">
                <a:solidFill>
                  <a:schemeClr val="bg1"/>
                </a:solidFill>
              </a:rPr>
            </a:br>
            <a:r>
              <a:rPr lang="en-US" sz="4000" b="1" dirty="0" smtClean="0">
                <a:solidFill>
                  <a:schemeClr val="bg1"/>
                </a:solidFill>
              </a:rPr>
              <a:t>Student Government Association</a:t>
            </a:r>
          </a:p>
        </p:txBody>
      </p:sp>
      <p:cxnSp>
        <p:nvCxnSpPr>
          <p:cNvPr id="38" name="Straight Arrow Connector 37"/>
          <p:cNvCxnSpPr/>
          <p:nvPr/>
        </p:nvCxnSpPr>
        <p:spPr>
          <a:xfrm flipH="1">
            <a:off x="3048000" y="3733800"/>
            <a:ext cx="6477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7" descr="#3 running"/>
          <p:cNvPicPr>
            <a:picLocks noChangeAspect="1" noChangeArrowheads="1"/>
          </p:cNvPicPr>
          <p:nvPr/>
        </p:nvPicPr>
        <p:blipFill>
          <a:blip r:embed="rId2" cstate="print"/>
          <a:srcRect/>
          <a:stretch>
            <a:fillRect/>
          </a:stretch>
        </p:blipFill>
        <p:spPr bwMode="auto">
          <a:xfrm>
            <a:off x="2209800" y="5334000"/>
            <a:ext cx="1905000" cy="1371600"/>
          </a:xfrm>
          <a:prstGeom prst="rect">
            <a:avLst/>
          </a:prstGeom>
          <a:ln>
            <a:noFill/>
          </a:ln>
          <a:effectLst>
            <a:softEdge rad="112500"/>
          </a:effectLst>
        </p:spPr>
      </p:pic>
      <p:sp>
        <p:nvSpPr>
          <p:cNvPr id="20492" name="Text Box 15"/>
          <p:cNvSpPr txBox="1">
            <a:spLocks noChangeArrowheads="1"/>
          </p:cNvSpPr>
          <p:nvPr/>
        </p:nvSpPr>
        <p:spPr bwMode="auto">
          <a:xfrm>
            <a:off x="1828800" y="1752600"/>
            <a:ext cx="2133600" cy="2893100"/>
          </a:xfrm>
          <a:prstGeom prst="rect">
            <a:avLst/>
          </a:prstGeom>
          <a:noFill/>
          <a:ln w="9525">
            <a:noFill/>
            <a:miter lim="800000"/>
            <a:headEnd/>
            <a:tailEnd/>
          </a:ln>
        </p:spPr>
        <p:txBody>
          <a:bodyPr wrap="square">
            <a:spAutoFit/>
          </a:bodyPr>
          <a:lstStyle/>
          <a:p>
            <a:pPr algn="ctr">
              <a:spcBef>
                <a:spcPts val="600"/>
              </a:spcBef>
              <a:spcAft>
                <a:spcPts val="600"/>
              </a:spcAft>
            </a:pPr>
            <a:r>
              <a:rPr lang="en-US" sz="3200" b="1" u="sng" dirty="0" smtClean="0"/>
              <a:t>Men</a:t>
            </a:r>
          </a:p>
          <a:p>
            <a:pPr marL="225425" indent="-225425" algn="ctr">
              <a:spcBef>
                <a:spcPts val="600"/>
              </a:spcBef>
              <a:spcAft>
                <a:spcPts val="600"/>
              </a:spcAft>
            </a:pPr>
            <a:r>
              <a:rPr lang="en-US" sz="2000" dirty="0" smtClean="0"/>
              <a:t>Football </a:t>
            </a:r>
          </a:p>
          <a:p>
            <a:pPr marL="225425" indent="-225425" algn="ctr">
              <a:spcBef>
                <a:spcPts val="600"/>
              </a:spcBef>
              <a:spcAft>
                <a:spcPts val="600"/>
              </a:spcAft>
            </a:pPr>
            <a:r>
              <a:rPr lang="en-US" sz="2000" dirty="0" smtClean="0"/>
              <a:t>Basketball</a:t>
            </a:r>
          </a:p>
          <a:p>
            <a:pPr marL="225425" indent="-225425" algn="ctr">
              <a:spcBef>
                <a:spcPts val="600"/>
              </a:spcBef>
              <a:spcAft>
                <a:spcPts val="600"/>
              </a:spcAft>
            </a:pPr>
            <a:r>
              <a:rPr lang="en-US" sz="2000" dirty="0" smtClean="0"/>
              <a:t>Baseball</a:t>
            </a:r>
          </a:p>
          <a:p>
            <a:pPr marL="225425" indent="-225425" algn="ctr">
              <a:spcBef>
                <a:spcPts val="600"/>
              </a:spcBef>
              <a:spcAft>
                <a:spcPts val="600"/>
              </a:spcAft>
            </a:pPr>
            <a:r>
              <a:rPr lang="en-US" sz="2000" dirty="0" smtClean="0"/>
              <a:t>Tennis</a:t>
            </a:r>
          </a:p>
          <a:p>
            <a:pPr marL="225425" indent="-225425" algn="ctr">
              <a:spcBef>
                <a:spcPts val="600"/>
              </a:spcBef>
              <a:spcAft>
                <a:spcPts val="600"/>
              </a:spcAft>
            </a:pPr>
            <a:r>
              <a:rPr lang="en-US" sz="2000" dirty="0" smtClean="0"/>
              <a:t>Golf</a:t>
            </a:r>
          </a:p>
        </p:txBody>
      </p:sp>
      <p:pic>
        <p:nvPicPr>
          <p:cNvPr id="20493" name="Picture 16" descr="Helene Astorga Pictures 093"/>
          <p:cNvPicPr>
            <a:picLocks noChangeAspect="1" noChangeArrowheads="1"/>
          </p:cNvPicPr>
          <p:nvPr/>
        </p:nvPicPr>
        <p:blipFill>
          <a:blip r:embed="rId3" cstate="print"/>
          <a:srcRect/>
          <a:stretch>
            <a:fillRect/>
          </a:stretch>
        </p:blipFill>
        <p:spPr bwMode="auto">
          <a:xfrm>
            <a:off x="6858000" y="4904232"/>
            <a:ext cx="1981200" cy="1267968"/>
          </a:xfrm>
          <a:prstGeom prst="rect">
            <a:avLst/>
          </a:prstGeom>
          <a:ln>
            <a:noFill/>
          </a:ln>
          <a:effectLst>
            <a:softEdge rad="112500"/>
          </a:effectLst>
        </p:spPr>
      </p:pic>
      <p:pic>
        <p:nvPicPr>
          <p:cNvPr id="16" name="Picture 15" descr="vballhome52011.jpg"/>
          <p:cNvPicPr>
            <a:picLocks noChangeAspect="1"/>
          </p:cNvPicPr>
          <p:nvPr/>
        </p:nvPicPr>
        <p:blipFill>
          <a:blip r:embed="rId4" cstate="print"/>
          <a:srcRect b="10714"/>
          <a:stretch>
            <a:fillRect/>
          </a:stretch>
        </p:blipFill>
        <p:spPr>
          <a:xfrm>
            <a:off x="0" y="1295399"/>
            <a:ext cx="1600200" cy="2146543"/>
          </a:xfrm>
          <a:prstGeom prst="rect">
            <a:avLst/>
          </a:prstGeom>
          <a:ln>
            <a:noFill/>
          </a:ln>
          <a:effectLst>
            <a:softEdge rad="112500"/>
          </a:effectLst>
        </p:spPr>
      </p:pic>
      <p:sp>
        <p:nvSpPr>
          <p:cNvPr id="17" name="Text Box 15"/>
          <p:cNvSpPr txBox="1">
            <a:spLocks noChangeArrowheads="1"/>
          </p:cNvSpPr>
          <p:nvPr/>
        </p:nvSpPr>
        <p:spPr bwMode="auto">
          <a:xfrm>
            <a:off x="4876800" y="1752600"/>
            <a:ext cx="2133600" cy="3354765"/>
          </a:xfrm>
          <a:prstGeom prst="rect">
            <a:avLst/>
          </a:prstGeom>
          <a:noFill/>
          <a:ln w="9525">
            <a:noFill/>
            <a:miter lim="800000"/>
            <a:headEnd/>
            <a:tailEnd/>
          </a:ln>
        </p:spPr>
        <p:txBody>
          <a:bodyPr wrap="square">
            <a:spAutoFit/>
          </a:bodyPr>
          <a:lstStyle/>
          <a:p>
            <a:pPr algn="ctr">
              <a:spcBef>
                <a:spcPts val="600"/>
              </a:spcBef>
              <a:spcAft>
                <a:spcPts val="600"/>
              </a:spcAft>
            </a:pPr>
            <a:r>
              <a:rPr lang="en-US" sz="3200" b="1" u="sng" dirty="0" smtClean="0"/>
              <a:t>Women</a:t>
            </a:r>
          </a:p>
          <a:p>
            <a:pPr marL="225425" indent="-225425" algn="ctr">
              <a:spcBef>
                <a:spcPts val="600"/>
              </a:spcBef>
              <a:spcAft>
                <a:spcPts val="600"/>
              </a:spcAft>
            </a:pPr>
            <a:r>
              <a:rPr lang="en-US" sz="2000" dirty="0" smtClean="0"/>
              <a:t>Soccer</a:t>
            </a:r>
          </a:p>
          <a:p>
            <a:pPr marL="225425" indent="-225425" algn="ctr">
              <a:spcBef>
                <a:spcPts val="600"/>
              </a:spcBef>
              <a:spcAft>
                <a:spcPts val="600"/>
              </a:spcAft>
            </a:pPr>
            <a:r>
              <a:rPr lang="en-US" sz="2000" dirty="0" smtClean="0"/>
              <a:t>Volleyball</a:t>
            </a:r>
          </a:p>
          <a:p>
            <a:pPr marL="225425" indent="-225425" algn="ctr">
              <a:spcBef>
                <a:spcPts val="600"/>
              </a:spcBef>
              <a:spcAft>
                <a:spcPts val="600"/>
              </a:spcAft>
            </a:pPr>
            <a:r>
              <a:rPr lang="en-US" sz="2000" dirty="0" smtClean="0"/>
              <a:t>Basketball</a:t>
            </a:r>
          </a:p>
          <a:p>
            <a:pPr marL="225425" indent="-225425" algn="ctr">
              <a:spcBef>
                <a:spcPts val="600"/>
              </a:spcBef>
              <a:spcAft>
                <a:spcPts val="600"/>
              </a:spcAft>
            </a:pPr>
            <a:r>
              <a:rPr lang="en-US" sz="2000" dirty="0" smtClean="0"/>
              <a:t>Tennis</a:t>
            </a:r>
          </a:p>
          <a:p>
            <a:pPr marL="225425" indent="-225425" algn="ctr">
              <a:spcBef>
                <a:spcPts val="600"/>
              </a:spcBef>
              <a:spcAft>
                <a:spcPts val="600"/>
              </a:spcAft>
            </a:pPr>
            <a:r>
              <a:rPr lang="en-US" sz="2000" dirty="0" smtClean="0"/>
              <a:t>Softball</a:t>
            </a:r>
          </a:p>
          <a:p>
            <a:pPr marL="225425" indent="-225425" algn="ctr">
              <a:spcBef>
                <a:spcPts val="600"/>
              </a:spcBef>
              <a:spcAft>
                <a:spcPts val="600"/>
              </a:spcAft>
            </a:pPr>
            <a:r>
              <a:rPr lang="en-US" sz="2000" dirty="0" smtClean="0"/>
              <a:t>Golf</a:t>
            </a:r>
          </a:p>
        </p:txBody>
      </p:sp>
      <p:pic>
        <p:nvPicPr>
          <p:cNvPr id="18" name="Picture 17" descr="footballhome2.jpg"/>
          <p:cNvPicPr>
            <a:picLocks noChangeAspect="1"/>
          </p:cNvPicPr>
          <p:nvPr/>
        </p:nvPicPr>
        <p:blipFill>
          <a:blip r:embed="rId5" cstate="print"/>
          <a:stretch>
            <a:fillRect/>
          </a:stretch>
        </p:blipFill>
        <p:spPr>
          <a:xfrm>
            <a:off x="0" y="3383280"/>
            <a:ext cx="1676400" cy="1341120"/>
          </a:xfrm>
          <a:prstGeom prst="rect">
            <a:avLst/>
          </a:prstGeom>
          <a:ln>
            <a:noFill/>
          </a:ln>
          <a:effectLst>
            <a:softEdge rad="112500"/>
          </a:effectLst>
        </p:spPr>
      </p:pic>
      <p:pic>
        <p:nvPicPr>
          <p:cNvPr id="19" name="Picture 18" descr="baseballhome2.jpg"/>
          <p:cNvPicPr>
            <a:picLocks noChangeAspect="1"/>
          </p:cNvPicPr>
          <p:nvPr/>
        </p:nvPicPr>
        <p:blipFill>
          <a:blip r:embed="rId6" cstate="print"/>
          <a:stretch>
            <a:fillRect/>
          </a:stretch>
        </p:blipFill>
        <p:spPr>
          <a:xfrm>
            <a:off x="4369186" y="5334000"/>
            <a:ext cx="2336414" cy="1371600"/>
          </a:xfrm>
          <a:prstGeom prst="rect">
            <a:avLst/>
          </a:prstGeom>
          <a:ln>
            <a:noFill/>
          </a:ln>
          <a:effectLst>
            <a:softEdge rad="112500"/>
          </a:effectLst>
        </p:spPr>
      </p:pic>
      <p:pic>
        <p:nvPicPr>
          <p:cNvPr id="20" name="Picture 19" descr="athleticshome5.jpg"/>
          <p:cNvPicPr>
            <a:picLocks noChangeAspect="1"/>
          </p:cNvPicPr>
          <p:nvPr/>
        </p:nvPicPr>
        <p:blipFill>
          <a:blip r:embed="rId7" cstate="print"/>
          <a:stretch>
            <a:fillRect/>
          </a:stretch>
        </p:blipFill>
        <p:spPr>
          <a:xfrm>
            <a:off x="7467600" y="1374647"/>
            <a:ext cx="1562100" cy="1308258"/>
          </a:xfrm>
          <a:prstGeom prst="rect">
            <a:avLst/>
          </a:prstGeom>
          <a:ln>
            <a:noFill/>
          </a:ln>
          <a:effectLst>
            <a:softEdge rad="112500"/>
          </a:effectLst>
        </p:spPr>
      </p:pic>
      <p:pic>
        <p:nvPicPr>
          <p:cNvPr id="21" name="Picture 20" descr="athleticshome7.jpg"/>
          <p:cNvPicPr>
            <a:picLocks noChangeAspect="1"/>
          </p:cNvPicPr>
          <p:nvPr/>
        </p:nvPicPr>
        <p:blipFill>
          <a:blip r:embed="rId8" cstate="print"/>
          <a:stretch>
            <a:fillRect/>
          </a:stretch>
        </p:blipFill>
        <p:spPr>
          <a:xfrm>
            <a:off x="7467600" y="2565269"/>
            <a:ext cx="1530096" cy="2309578"/>
          </a:xfrm>
          <a:prstGeom prst="rect">
            <a:avLst/>
          </a:prstGeom>
          <a:ln>
            <a:noFill/>
          </a:ln>
          <a:effectLst>
            <a:softEdge rad="112500"/>
          </a:effectLst>
        </p:spPr>
      </p:pic>
      <p:sp>
        <p:nvSpPr>
          <p:cNvPr id="22" name="Title 16"/>
          <p:cNvSpPr>
            <a:spLocks noGrp="1"/>
          </p:cNvSpPr>
          <p:nvPr>
            <p:ph type="title"/>
          </p:nvPr>
        </p:nvSpPr>
        <p:spPr>
          <a:xfrm>
            <a:off x="457200" y="76200"/>
            <a:ext cx="8229600" cy="1143000"/>
          </a:xfrm>
        </p:spPr>
        <p:txBody>
          <a:bodyPr/>
          <a:lstStyle/>
          <a:p>
            <a:r>
              <a:rPr lang="en-US" sz="4000" b="1" dirty="0" smtClean="0">
                <a:solidFill>
                  <a:schemeClr val="bg1"/>
                </a:solidFill>
              </a:rPr>
              <a:t>Athletics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500" fill="hold"/>
                                        <p:tgtEl>
                                          <p:spTgt spid="20492"/>
                                        </p:tgtEl>
                                        <p:attrNameLst>
                                          <p:attrName>ppt_x</p:attrName>
                                        </p:attrNameLst>
                                      </p:cBhvr>
                                      <p:tavLst>
                                        <p:tav tm="0">
                                          <p:val>
                                            <p:strVal val="#ppt_x"/>
                                          </p:val>
                                        </p:tav>
                                        <p:tav tm="100000">
                                          <p:val>
                                            <p:strVal val="#ppt_x"/>
                                          </p:val>
                                        </p:tav>
                                      </p:tavLst>
                                    </p:anim>
                                    <p:anim calcmode="lin" valueType="num">
                                      <p:cBhvr additive="base">
                                        <p:cTn id="8"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7"/>
          <p:cNvSpPr>
            <a:spLocks noChangeArrowheads="1"/>
          </p:cNvSpPr>
          <p:nvPr/>
        </p:nvSpPr>
        <p:spPr bwMode="auto">
          <a:xfrm>
            <a:off x="1932641" y="1132005"/>
            <a:ext cx="6858000" cy="7737503"/>
          </a:xfrm>
          <a:prstGeom prst="rect">
            <a:avLst/>
          </a:prstGeom>
          <a:noFill/>
          <a:ln w="9525">
            <a:noFill/>
            <a:miter lim="800000"/>
            <a:headEnd/>
            <a:tailEnd/>
          </a:ln>
        </p:spPr>
        <p:txBody>
          <a:bodyPr wrap="square">
            <a:spAutoFit/>
          </a:bodyPr>
          <a:lstStyle/>
          <a:p>
            <a:pPr marL="284163" indent="-284163">
              <a:lnSpc>
                <a:spcPct val="270000"/>
              </a:lnSpc>
              <a:buFontTx/>
              <a:buChar char="•"/>
            </a:pPr>
            <a:r>
              <a:rPr lang="en-US" sz="1600" b="1" dirty="0" smtClean="0">
                <a:latin typeface="Times New Roman" pitchFamily="18" charset="0"/>
              </a:rPr>
              <a:t>Counseling Services with Immediate Support</a:t>
            </a:r>
          </a:p>
          <a:p>
            <a:pPr marL="284163" indent="-284163">
              <a:lnSpc>
                <a:spcPct val="270000"/>
              </a:lnSpc>
              <a:buFontTx/>
              <a:buChar char="•"/>
            </a:pPr>
            <a:r>
              <a:rPr lang="en-US" sz="1600" b="1" dirty="0" smtClean="0">
                <a:latin typeface="Times New Roman" pitchFamily="18" charset="0"/>
              </a:rPr>
              <a:t>Career/Transfer Center</a:t>
            </a:r>
          </a:p>
          <a:p>
            <a:pPr marL="284163" indent="-284163">
              <a:lnSpc>
                <a:spcPct val="270000"/>
              </a:lnSpc>
              <a:buFont typeface="Arial" charset="0"/>
              <a:buChar char="•"/>
            </a:pPr>
            <a:r>
              <a:rPr lang="en-US" sz="1600" b="1" dirty="0" smtClean="0">
                <a:latin typeface="Times New Roman" pitchFamily="18" charset="0"/>
              </a:rPr>
              <a:t>Disabled Student Programs &amp; Services (DSPS)</a:t>
            </a:r>
          </a:p>
          <a:p>
            <a:pPr marL="284163" indent="-284163">
              <a:lnSpc>
                <a:spcPct val="270000"/>
              </a:lnSpc>
              <a:buFontTx/>
              <a:buChar char="•"/>
              <a:tabLst>
                <a:tab pos="569913" algn="l"/>
              </a:tabLst>
            </a:pPr>
            <a:r>
              <a:rPr lang="en-US" sz="1600" b="1" dirty="0" smtClean="0">
                <a:latin typeface="Times New Roman" pitchFamily="18" charset="0"/>
              </a:rPr>
              <a:t>Extended Opportunity Programs &amp; Services (EOP&amp;S)</a:t>
            </a:r>
          </a:p>
          <a:p>
            <a:pPr marL="284163" indent="-284163">
              <a:lnSpc>
                <a:spcPct val="270000"/>
              </a:lnSpc>
              <a:buFontTx/>
              <a:buChar char="•"/>
            </a:pPr>
            <a:r>
              <a:rPr lang="en-US" sz="1600" b="1" dirty="0" smtClean="0">
                <a:latin typeface="Times New Roman" pitchFamily="18" charset="0"/>
              </a:rPr>
              <a:t>Cooperative Agencies Resources for Education (CARE)</a:t>
            </a:r>
          </a:p>
          <a:p>
            <a:pPr marL="284163" indent="-284163">
              <a:lnSpc>
                <a:spcPct val="270000"/>
              </a:lnSpc>
              <a:buFontTx/>
              <a:buChar char="•"/>
            </a:pPr>
            <a:r>
              <a:rPr lang="en-US" sz="1600" b="1" dirty="0" smtClean="0">
                <a:latin typeface="Times New Roman" pitchFamily="18" charset="0"/>
              </a:rPr>
              <a:t>College Mentors </a:t>
            </a:r>
          </a:p>
          <a:p>
            <a:pPr marL="284163" indent="-284163">
              <a:lnSpc>
                <a:spcPct val="270000"/>
              </a:lnSpc>
              <a:buFontTx/>
              <a:buChar char="•"/>
            </a:pPr>
            <a:r>
              <a:rPr lang="en-US" sz="1600" b="1" dirty="0" smtClean="0">
                <a:latin typeface="Times New Roman" pitchFamily="18" charset="0"/>
              </a:rPr>
              <a:t>Foster Youth</a:t>
            </a:r>
          </a:p>
          <a:p>
            <a:pPr marL="284163" indent="-284163">
              <a:lnSpc>
                <a:spcPct val="270000"/>
              </a:lnSpc>
              <a:buFontTx/>
              <a:buChar char="•"/>
            </a:pPr>
            <a:r>
              <a:rPr lang="en-US" sz="1600" b="1" dirty="0" smtClean="0">
                <a:latin typeface="Times New Roman" pitchFamily="18" charset="0"/>
              </a:rPr>
              <a:t>Puente Program</a:t>
            </a:r>
          </a:p>
          <a:p>
            <a:pPr>
              <a:lnSpc>
                <a:spcPct val="270000"/>
              </a:lnSpc>
            </a:pPr>
            <a:endParaRPr lang="en-US" sz="1600" b="1" dirty="0" smtClean="0">
              <a:latin typeface="Times New Roman" pitchFamily="18" charset="0"/>
            </a:endParaRPr>
          </a:p>
          <a:p>
            <a:pPr>
              <a:lnSpc>
                <a:spcPct val="270000"/>
              </a:lnSpc>
            </a:pPr>
            <a:endParaRPr lang="en-US" sz="2000" b="1" dirty="0">
              <a:latin typeface="Times New Roman" pitchFamily="18" charset="0"/>
            </a:endParaRPr>
          </a:p>
          <a:p>
            <a:pPr marL="284163" indent="-284163">
              <a:lnSpc>
                <a:spcPct val="270000"/>
              </a:lnSpc>
              <a:buFontTx/>
              <a:buChar char="•"/>
            </a:pPr>
            <a:endParaRPr lang="en-US" sz="2000" b="1" dirty="0" smtClean="0">
              <a:latin typeface="Times New Roman" pitchFamily="18" charset="0"/>
            </a:endParaRPr>
          </a:p>
        </p:txBody>
      </p:sp>
      <p:sp>
        <p:nvSpPr>
          <p:cNvPr id="22535" name="Text Box 13"/>
          <p:cNvSpPr txBox="1">
            <a:spLocks noChangeArrowheads="1"/>
          </p:cNvSpPr>
          <p:nvPr/>
        </p:nvSpPr>
        <p:spPr bwMode="auto">
          <a:xfrm>
            <a:off x="2362200" y="2466201"/>
            <a:ext cx="5334000" cy="276999"/>
          </a:xfrm>
          <a:prstGeom prst="rect">
            <a:avLst/>
          </a:prstGeom>
          <a:noFill/>
          <a:ln w="9525">
            <a:noFill/>
            <a:miter lim="800000"/>
            <a:headEnd/>
            <a:tailEnd/>
          </a:ln>
        </p:spPr>
        <p:txBody>
          <a:bodyPr>
            <a:spAutoFit/>
          </a:bodyPr>
          <a:lstStyle/>
          <a:p>
            <a:pPr>
              <a:spcBef>
                <a:spcPct val="50000"/>
              </a:spcBef>
            </a:pPr>
            <a:r>
              <a:rPr lang="en-US" sz="1200" i="1" dirty="0">
                <a:latin typeface="Times New Roman" pitchFamily="18" charset="0"/>
              </a:rPr>
              <a:t>Explore career opportunities and transfer requirements</a:t>
            </a:r>
          </a:p>
        </p:txBody>
      </p:sp>
      <p:sp>
        <p:nvSpPr>
          <p:cNvPr id="22536" name="Text Box 14"/>
          <p:cNvSpPr txBox="1">
            <a:spLocks noChangeArrowheads="1"/>
          </p:cNvSpPr>
          <p:nvPr/>
        </p:nvSpPr>
        <p:spPr bwMode="auto">
          <a:xfrm>
            <a:off x="2362200" y="3082214"/>
            <a:ext cx="6096000" cy="276999"/>
          </a:xfrm>
          <a:prstGeom prst="rect">
            <a:avLst/>
          </a:prstGeom>
          <a:noFill/>
          <a:ln w="9525">
            <a:noFill/>
            <a:miter lim="800000"/>
            <a:headEnd/>
            <a:tailEnd/>
          </a:ln>
        </p:spPr>
        <p:txBody>
          <a:bodyPr>
            <a:spAutoFit/>
          </a:bodyPr>
          <a:lstStyle/>
          <a:p>
            <a:pPr>
              <a:spcBef>
                <a:spcPct val="50000"/>
              </a:spcBef>
            </a:pPr>
            <a:r>
              <a:rPr lang="en-US" sz="1200" i="1" dirty="0">
                <a:latin typeface="Times New Roman" pitchFamily="18" charset="0"/>
              </a:rPr>
              <a:t>Students with </a:t>
            </a:r>
            <a:r>
              <a:rPr lang="en-US" sz="1200" i="1" dirty="0" smtClean="0">
                <a:latin typeface="Times New Roman" pitchFamily="18" charset="0"/>
              </a:rPr>
              <a:t>IEPs from </a:t>
            </a:r>
            <a:r>
              <a:rPr lang="en-US" sz="1200" i="1" dirty="0">
                <a:latin typeface="Times New Roman" pitchFamily="18" charset="0"/>
              </a:rPr>
              <a:t>school are encouraged to contact DSPS</a:t>
            </a:r>
          </a:p>
        </p:txBody>
      </p:sp>
      <p:sp>
        <p:nvSpPr>
          <p:cNvPr id="22537" name="Text Box 15"/>
          <p:cNvSpPr txBox="1">
            <a:spLocks noChangeArrowheads="1"/>
          </p:cNvSpPr>
          <p:nvPr/>
        </p:nvSpPr>
        <p:spPr bwMode="auto">
          <a:xfrm>
            <a:off x="2362200" y="3702845"/>
            <a:ext cx="5334000" cy="276999"/>
          </a:xfrm>
          <a:prstGeom prst="rect">
            <a:avLst/>
          </a:prstGeom>
          <a:noFill/>
          <a:ln w="9525">
            <a:noFill/>
            <a:miter lim="800000"/>
            <a:headEnd/>
            <a:tailEnd/>
          </a:ln>
        </p:spPr>
        <p:txBody>
          <a:bodyPr>
            <a:spAutoFit/>
          </a:bodyPr>
          <a:lstStyle/>
          <a:p>
            <a:pPr>
              <a:spcBef>
                <a:spcPct val="50000"/>
              </a:spcBef>
            </a:pPr>
            <a:r>
              <a:rPr lang="en-US" sz="1200" i="1" dirty="0">
                <a:latin typeface="Times New Roman" pitchFamily="18" charset="0"/>
              </a:rPr>
              <a:t>Income eligible, first generation college students</a:t>
            </a:r>
          </a:p>
        </p:txBody>
      </p:sp>
      <p:sp>
        <p:nvSpPr>
          <p:cNvPr id="22538" name="Text Box 16"/>
          <p:cNvSpPr txBox="1">
            <a:spLocks noChangeArrowheads="1"/>
          </p:cNvSpPr>
          <p:nvPr/>
        </p:nvSpPr>
        <p:spPr bwMode="auto">
          <a:xfrm>
            <a:off x="2362200" y="4373531"/>
            <a:ext cx="5334000" cy="276999"/>
          </a:xfrm>
          <a:prstGeom prst="rect">
            <a:avLst/>
          </a:prstGeom>
          <a:noFill/>
          <a:ln w="9525">
            <a:noFill/>
            <a:miter lim="800000"/>
            <a:headEnd/>
            <a:tailEnd/>
          </a:ln>
        </p:spPr>
        <p:txBody>
          <a:bodyPr>
            <a:spAutoFit/>
          </a:bodyPr>
          <a:lstStyle/>
          <a:p>
            <a:pPr>
              <a:spcBef>
                <a:spcPct val="50000"/>
              </a:spcBef>
            </a:pPr>
            <a:r>
              <a:rPr lang="en-US" sz="1200" i="1" dirty="0">
                <a:latin typeface="Times New Roman" pitchFamily="18" charset="0"/>
              </a:rPr>
              <a:t>Part of EOP&amp;S; Single parents on AFDC</a:t>
            </a:r>
          </a:p>
        </p:txBody>
      </p:sp>
      <p:pic>
        <p:nvPicPr>
          <p:cNvPr id="22539" name="Picture 24" descr="4045"/>
          <p:cNvPicPr>
            <a:picLocks noChangeAspect="1" noChangeArrowheads="1"/>
          </p:cNvPicPr>
          <p:nvPr/>
        </p:nvPicPr>
        <p:blipFill>
          <a:blip r:embed="rId2" cstate="print"/>
          <a:srcRect/>
          <a:stretch>
            <a:fillRect/>
          </a:stretch>
        </p:blipFill>
        <p:spPr bwMode="auto">
          <a:xfrm>
            <a:off x="0" y="1676400"/>
            <a:ext cx="1968500" cy="1447800"/>
          </a:xfrm>
          <a:prstGeom prst="rect">
            <a:avLst/>
          </a:prstGeom>
          <a:noFill/>
          <a:ln w="9525">
            <a:noFill/>
            <a:miter lim="800000"/>
            <a:headEnd/>
            <a:tailEnd/>
          </a:ln>
        </p:spPr>
      </p:pic>
      <p:sp>
        <p:nvSpPr>
          <p:cNvPr id="22540" name="Text Box 13"/>
          <p:cNvSpPr txBox="1">
            <a:spLocks noChangeArrowheads="1"/>
          </p:cNvSpPr>
          <p:nvPr/>
        </p:nvSpPr>
        <p:spPr bwMode="auto">
          <a:xfrm>
            <a:off x="2398059" y="1748135"/>
            <a:ext cx="5334000" cy="461665"/>
          </a:xfrm>
          <a:prstGeom prst="rect">
            <a:avLst/>
          </a:prstGeom>
          <a:noFill/>
          <a:ln w="9525">
            <a:noFill/>
            <a:miter lim="800000"/>
            <a:headEnd/>
            <a:tailEnd/>
          </a:ln>
        </p:spPr>
        <p:txBody>
          <a:bodyPr>
            <a:spAutoFit/>
          </a:bodyPr>
          <a:lstStyle/>
          <a:p>
            <a:pPr>
              <a:spcBef>
                <a:spcPct val="50000"/>
              </a:spcBef>
            </a:pPr>
            <a:r>
              <a:rPr lang="en-US" sz="1200" i="1" dirty="0">
                <a:latin typeface="Times New Roman" pitchFamily="18" charset="0"/>
              </a:rPr>
              <a:t>Academic and Personal Counseling, Establishing Educational Goals and planning, Transfer and Career Guidance</a:t>
            </a:r>
          </a:p>
        </p:txBody>
      </p:sp>
      <p:sp>
        <p:nvSpPr>
          <p:cNvPr id="15" name="Title 16"/>
          <p:cNvSpPr>
            <a:spLocks noGrp="1"/>
          </p:cNvSpPr>
          <p:nvPr>
            <p:ph type="title"/>
          </p:nvPr>
        </p:nvSpPr>
        <p:spPr>
          <a:xfrm>
            <a:off x="457200" y="76200"/>
            <a:ext cx="8229600" cy="1143000"/>
          </a:xfrm>
        </p:spPr>
        <p:txBody>
          <a:bodyPr/>
          <a:lstStyle/>
          <a:p>
            <a:r>
              <a:rPr lang="en-US" sz="3200" b="1" dirty="0" smtClean="0">
                <a:solidFill>
                  <a:schemeClr val="bg1"/>
                </a:solidFill>
              </a:rPr>
              <a:t>Student Services &amp; Academic Support Services </a:t>
            </a:r>
          </a:p>
        </p:txBody>
      </p:sp>
      <p:pic>
        <p:nvPicPr>
          <p:cNvPr id="4100" name="Picture 4" descr="C:\Documents and Settings\abarbera\Local Settings\Temporary Internet Files\Content.IE5\EJXSB8I5\MP900439522[1].jpg"/>
          <p:cNvPicPr>
            <a:picLocks noChangeAspect="1" noChangeArrowheads="1"/>
          </p:cNvPicPr>
          <p:nvPr/>
        </p:nvPicPr>
        <p:blipFill>
          <a:blip r:embed="rId3" cstate="print"/>
          <a:srcRect b="14729"/>
          <a:stretch>
            <a:fillRect/>
          </a:stretch>
        </p:blipFill>
        <p:spPr bwMode="auto">
          <a:xfrm>
            <a:off x="7010400" y="1981200"/>
            <a:ext cx="1965960" cy="1676400"/>
          </a:xfrm>
          <a:prstGeom prst="rect">
            <a:avLst/>
          </a:prstGeom>
          <a:ln>
            <a:noFill/>
          </a:ln>
          <a:effectLst>
            <a:softEdge rad="112500"/>
          </a:effectLst>
        </p:spPr>
      </p:pic>
      <p:sp>
        <p:nvSpPr>
          <p:cNvPr id="12" name="Text Box 16"/>
          <p:cNvSpPr txBox="1">
            <a:spLocks noChangeArrowheads="1"/>
          </p:cNvSpPr>
          <p:nvPr/>
        </p:nvSpPr>
        <p:spPr bwMode="auto">
          <a:xfrm>
            <a:off x="2362200" y="5000757"/>
            <a:ext cx="5334000" cy="276999"/>
          </a:xfrm>
          <a:prstGeom prst="rect">
            <a:avLst/>
          </a:prstGeom>
          <a:noFill/>
          <a:ln w="9525">
            <a:noFill/>
            <a:miter lim="800000"/>
            <a:headEnd/>
            <a:tailEnd/>
          </a:ln>
        </p:spPr>
        <p:txBody>
          <a:bodyPr>
            <a:spAutoFit/>
          </a:bodyPr>
          <a:lstStyle/>
          <a:p>
            <a:pPr>
              <a:spcBef>
                <a:spcPct val="50000"/>
              </a:spcBef>
            </a:pPr>
            <a:r>
              <a:rPr lang="en-US" sz="1200" i="1" dirty="0" smtClean="0">
                <a:latin typeface="Times New Roman" pitchFamily="18" charset="0"/>
              </a:rPr>
              <a:t>Get Connected, Get Help </a:t>
            </a:r>
            <a:endParaRPr lang="en-US" sz="1200" i="1" dirty="0">
              <a:latin typeface="Times New Roman" pitchFamily="18" charset="0"/>
            </a:endParaRPr>
          </a:p>
        </p:txBody>
      </p:sp>
      <p:sp>
        <p:nvSpPr>
          <p:cNvPr id="13" name="Text Box 16"/>
          <p:cNvSpPr txBox="1">
            <a:spLocks noChangeArrowheads="1"/>
          </p:cNvSpPr>
          <p:nvPr/>
        </p:nvSpPr>
        <p:spPr bwMode="auto">
          <a:xfrm>
            <a:off x="2286000" y="5707034"/>
            <a:ext cx="5334000" cy="276999"/>
          </a:xfrm>
          <a:prstGeom prst="rect">
            <a:avLst/>
          </a:prstGeom>
          <a:noFill/>
          <a:ln w="9525">
            <a:noFill/>
            <a:miter lim="800000"/>
            <a:headEnd/>
            <a:tailEnd/>
          </a:ln>
        </p:spPr>
        <p:txBody>
          <a:bodyPr>
            <a:spAutoFit/>
          </a:bodyPr>
          <a:lstStyle/>
          <a:p>
            <a:pPr>
              <a:spcBef>
                <a:spcPct val="50000"/>
              </a:spcBef>
            </a:pPr>
            <a:r>
              <a:rPr lang="en-US" sz="1200" i="1" dirty="0" smtClean="0">
                <a:latin typeface="Times New Roman" pitchFamily="18" charset="0"/>
              </a:rPr>
              <a:t>Student Support and Counseling Guidance</a:t>
            </a:r>
            <a:endParaRPr lang="en-US" sz="1200" i="1" dirty="0">
              <a:latin typeface="Times New Roman" pitchFamily="18" charset="0"/>
            </a:endParaRPr>
          </a:p>
        </p:txBody>
      </p:sp>
      <p:sp>
        <p:nvSpPr>
          <p:cNvPr id="14" name="Text Box 16"/>
          <p:cNvSpPr txBox="1">
            <a:spLocks noChangeArrowheads="1"/>
          </p:cNvSpPr>
          <p:nvPr/>
        </p:nvSpPr>
        <p:spPr bwMode="auto">
          <a:xfrm>
            <a:off x="2209800" y="6332953"/>
            <a:ext cx="5334000" cy="276999"/>
          </a:xfrm>
          <a:prstGeom prst="rect">
            <a:avLst/>
          </a:prstGeom>
          <a:noFill/>
          <a:ln w="9525">
            <a:noFill/>
            <a:miter lim="800000"/>
            <a:headEnd/>
            <a:tailEnd/>
          </a:ln>
        </p:spPr>
        <p:txBody>
          <a:bodyPr>
            <a:spAutoFit/>
          </a:bodyPr>
          <a:lstStyle/>
          <a:p>
            <a:pPr>
              <a:spcBef>
                <a:spcPct val="50000"/>
              </a:spcBef>
            </a:pPr>
            <a:r>
              <a:rPr lang="en-US" sz="1200" i="1" dirty="0" smtClean="0">
                <a:latin typeface="Times New Roman" pitchFamily="18" charset="0"/>
              </a:rPr>
              <a:t>Transfer Program that explores the Latino/a experience through literature.</a:t>
            </a:r>
            <a:endParaRPr lang="en-US" sz="1200" i="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randombar(horizontal)">
                                      <p:cBhvr>
                                        <p:cTn id="7" dur="500"/>
                                        <p:tgtEl>
                                          <p:spTgt spid="22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randombar(horizontal)">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534">
                                            <p:txEl>
                                              <p:pRg st="1" end="1"/>
                                            </p:txEl>
                                          </p:spTgt>
                                        </p:tgtEl>
                                        <p:attrNameLst>
                                          <p:attrName>style.visibility</p:attrName>
                                        </p:attrNameLst>
                                      </p:cBhvr>
                                      <p:to>
                                        <p:strVal val="visible"/>
                                      </p:to>
                                    </p:set>
                                    <p:animEffect transition="in" filter="randombar(horizontal)">
                                      <p:cBhvr>
                                        <p:cTn id="17" dur="500"/>
                                        <p:tgtEl>
                                          <p:spTgt spid="225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randombar(horizontal)">
                                      <p:cBhvr>
                                        <p:cTn id="22" dur="500"/>
                                        <p:tgtEl>
                                          <p:spTgt spid="2253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534">
                                            <p:txEl>
                                              <p:pRg st="2" end="2"/>
                                            </p:txEl>
                                          </p:spTgt>
                                        </p:tgtEl>
                                        <p:attrNameLst>
                                          <p:attrName>style.visibility</p:attrName>
                                        </p:attrNameLst>
                                      </p:cBhvr>
                                      <p:to>
                                        <p:strVal val="visible"/>
                                      </p:to>
                                    </p:set>
                                    <p:animEffect transition="in" filter="randombar(horizontal)">
                                      <p:cBhvr>
                                        <p:cTn id="27" dur="500"/>
                                        <p:tgtEl>
                                          <p:spTgt spid="225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2536"/>
                                        </p:tgtEl>
                                        <p:attrNameLst>
                                          <p:attrName>style.visibility</p:attrName>
                                        </p:attrNameLst>
                                      </p:cBhvr>
                                      <p:to>
                                        <p:strVal val="visible"/>
                                      </p:to>
                                    </p:set>
                                    <p:animEffect transition="in" filter="randombar(horizontal)">
                                      <p:cBhvr>
                                        <p:cTn id="32" dur="500"/>
                                        <p:tgtEl>
                                          <p:spTgt spid="2253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534">
                                            <p:txEl>
                                              <p:pRg st="3" end="3"/>
                                            </p:txEl>
                                          </p:spTgt>
                                        </p:tgtEl>
                                        <p:attrNameLst>
                                          <p:attrName>style.visibility</p:attrName>
                                        </p:attrNameLst>
                                      </p:cBhvr>
                                      <p:to>
                                        <p:strVal val="visible"/>
                                      </p:to>
                                    </p:set>
                                    <p:animEffect transition="in" filter="randombar(horizontal)">
                                      <p:cBhvr>
                                        <p:cTn id="37" dur="500"/>
                                        <p:tgtEl>
                                          <p:spTgt spid="2253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2537"/>
                                        </p:tgtEl>
                                        <p:attrNameLst>
                                          <p:attrName>style.visibility</p:attrName>
                                        </p:attrNameLst>
                                      </p:cBhvr>
                                      <p:to>
                                        <p:strVal val="visible"/>
                                      </p:to>
                                    </p:set>
                                    <p:animEffect transition="in" filter="randombar(horizontal)">
                                      <p:cBhvr>
                                        <p:cTn id="42" dur="500"/>
                                        <p:tgtEl>
                                          <p:spTgt spid="2253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534">
                                            <p:txEl>
                                              <p:pRg st="4" end="4"/>
                                            </p:txEl>
                                          </p:spTgt>
                                        </p:tgtEl>
                                        <p:attrNameLst>
                                          <p:attrName>style.visibility</p:attrName>
                                        </p:attrNameLst>
                                      </p:cBhvr>
                                      <p:to>
                                        <p:strVal val="visible"/>
                                      </p:to>
                                    </p:set>
                                    <p:animEffect transition="in" filter="randombar(horizontal)">
                                      <p:cBhvr>
                                        <p:cTn id="47" dur="500"/>
                                        <p:tgtEl>
                                          <p:spTgt spid="2253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538"/>
                                        </p:tgtEl>
                                        <p:attrNameLst>
                                          <p:attrName>style.visibility</p:attrName>
                                        </p:attrNameLst>
                                      </p:cBhvr>
                                      <p:to>
                                        <p:strVal val="visible"/>
                                      </p:to>
                                    </p:set>
                                    <p:animEffect transition="in" filter="randombar(horizontal)">
                                      <p:cBhvr>
                                        <p:cTn id="52" dur="500"/>
                                        <p:tgtEl>
                                          <p:spTgt spid="225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2534">
                                            <p:txEl>
                                              <p:pRg st="5" end="5"/>
                                            </p:txEl>
                                          </p:spTgt>
                                        </p:tgtEl>
                                        <p:attrNameLst>
                                          <p:attrName>style.visibility</p:attrName>
                                        </p:attrNameLst>
                                      </p:cBhvr>
                                      <p:to>
                                        <p:strVal val="visible"/>
                                      </p:to>
                                    </p:set>
                                    <p:animEffect transition="in" filter="randombar(horizontal)">
                                      <p:cBhvr>
                                        <p:cTn id="57" dur="500"/>
                                        <p:tgtEl>
                                          <p:spTgt spid="2253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2534">
                                            <p:txEl>
                                              <p:pRg st="6" end="6"/>
                                            </p:txEl>
                                          </p:spTgt>
                                        </p:tgtEl>
                                        <p:attrNameLst>
                                          <p:attrName>style.visibility</p:attrName>
                                        </p:attrNameLst>
                                      </p:cBhvr>
                                      <p:to>
                                        <p:strVal val="visible"/>
                                      </p:to>
                                    </p:set>
                                    <p:animEffect transition="in" filter="randombar(horizontal)">
                                      <p:cBhvr>
                                        <p:cTn id="67" dur="500"/>
                                        <p:tgtEl>
                                          <p:spTgt spid="2253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2534">
                                            <p:txEl>
                                              <p:pRg st="7" end="7"/>
                                            </p:txEl>
                                          </p:spTgt>
                                        </p:tgtEl>
                                        <p:attrNameLst>
                                          <p:attrName>style.visibility</p:attrName>
                                        </p:attrNameLst>
                                      </p:cBhvr>
                                      <p:to>
                                        <p:strVal val="visible"/>
                                      </p:to>
                                    </p:set>
                                    <p:animEffect transition="in" filter="randombar(horizontal)">
                                      <p:cBhvr>
                                        <p:cTn id="72" dur="500"/>
                                        <p:tgtEl>
                                          <p:spTgt spid="22534">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randombar(horizontal)">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P spid="22538" grpId="0"/>
      <p:bldP spid="22540"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2"/>
          <p:cNvSpPr>
            <a:spLocks noChangeArrowheads="1"/>
          </p:cNvSpPr>
          <p:nvPr/>
        </p:nvSpPr>
        <p:spPr bwMode="auto">
          <a:xfrm>
            <a:off x="0" y="1447800"/>
            <a:ext cx="9144000" cy="707886"/>
          </a:xfrm>
          <a:prstGeom prst="rect">
            <a:avLst/>
          </a:prstGeom>
          <a:noFill/>
          <a:ln w="9525">
            <a:noFill/>
            <a:miter lim="800000"/>
            <a:headEnd/>
            <a:tailEnd/>
          </a:ln>
        </p:spPr>
        <p:txBody>
          <a:bodyPr wrap="square" anchor="ctr">
            <a:spAutoFit/>
          </a:bodyPr>
          <a:lstStyle/>
          <a:p>
            <a:pPr algn="ctr"/>
            <a:r>
              <a:rPr lang="en-US" sz="2000" b="1" dirty="0"/>
              <a:t>The Learning Resource Center provides a variety of services to promote the enhancement of the student’s academic goals. </a:t>
            </a:r>
          </a:p>
        </p:txBody>
      </p:sp>
      <p:sp>
        <p:nvSpPr>
          <p:cNvPr id="23559" name="Rectangle 13"/>
          <p:cNvSpPr>
            <a:spLocks noChangeArrowheads="1"/>
          </p:cNvSpPr>
          <p:nvPr/>
        </p:nvSpPr>
        <p:spPr bwMode="auto">
          <a:xfrm>
            <a:off x="2628900" y="2057400"/>
            <a:ext cx="5562600" cy="3219450"/>
          </a:xfrm>
          <a:prstGeom prst="rect">
            <a:avLst/>
          </a:prstGeom>
          <a:noFill/>
          <a:ln w="9525">
            <a:noFill/>
            <a:miter lim="800000"/>
            <a:headEnd/>
            <a:tailEnd/>
          </a:ln>
        </p:spPr>
        <p:txBody>
          <a:bodyPr wrap="square" anchor="ctr">
            <a:spAutoFit/>
          </a:bodyPr>
          <a:lstStyle/>
          <a:p>
            <a:pPr>
              <a:lnSpc>
                <a:spcPct val="155000"/>
              </a:lnSpc>
            </a:pPr>
            <a:r>
              <a:rPr lang="en-US" b="1" dirty="0">
                <a:latin typeface="Times New Roman" pitchFamily="18" charset="0"/>
              </a:rPr>
              <a:t>Tutoring</a:t>
            </a:r>
            <a:endParaRPr lang="en-US" sz="700" b="1" dirty="0">
              <a:latin typeface="Times New Roman" pitchFamily="18" charset="0"/>
            </a:endParaRPr>
          </a:p>
          <a:p>
            <a:pPr marL="465138" indent="-239713">
              <a:lnSpc>
                <a:spcPct val="155000"/>
              </a:lnSpc>
              <a:buClr>
                <a:srgbClr val="FF3300"/>
              </a:buClr>
              <a:buFont typeface="Wingdings" pitchFamily="2" charset="2"/>
              <a:buChar char="§"/>
            </a:pPr>
            <a:r>
              <a:rPr lang="en-US" sz="1600" i="1" dirty="0">
                <a:latin typeface="Times New Roman" pitchFamily="18" charset="0"/>
              </a:rPr>
              <a:t>in most subjects!  Walk-in, no appointments</a:t>
            </a:r>
          </a:p>
          <a:p>
            <a:pPr marL="465138" indent="-239713">
              <a:lnSpc>
                <a:spcPct val="155000"/>
              </a:lnSpc>
              <a:buClr>
                <a:srgbClr val="FF3300"/>
              </a:buClr>
              <a:buFont typeface="Wingdings" pitchFamily="2" charset="2"/>
              <a:buChar char="§"/>
            </a:pPr>
            <a:r>
              <a:rPr lang="en-US" sz="1600" i="1" dirty="0">
                <a:latin typeface="Times New Roman" pitchFamily="18" charset="0"/>
              </a:rPr>
              <a:t>highly qualified student peer tutors</a:t>
            </a:r>
          </a:p>
          <a:p>
            <a:pPr marL="465138" indent="-239713">
              <a:lnSpc>
                <a:spcPct val="155000"/>
              </a:lnSpc>
              <a:buClr>
                <a:srgbClr val="FF3300"/>
              </a:buClr>
              <a:buFont typeface="Wingdings" pitchFamily="2" charset="2"/>
              <a:buChar char="§"/>
            </a:pPr>
            <a:r>
              <a:rPr lang="en-US" sz="1600" i="1" dirty="0">
                <a:latin typeface="Times New Roman" pitchFamily="18" charset="0"/>
              </a:rPr>
              <a:t>faculty tutors available</a:t>
            </a:r>
          </a:p>
          <a:p>
            <a:pPr marL="465138" indent="-465138">
              <a:lnSpc>
                <a:spcPct val="155000"/>
              </a:lnSpc>
              <a:buClr>
                <a:srgbClr val="FF3300"/>
              </a:buClr>
            </a:pPr>
            <a:r>
              <a:rPr lang="en-US" sz="1600" b="1" dirty="0">
                <a:latin typeface="Times New Roman" pitchFamily="18" charset="0"/>
              </a:rPr>
              <a:t>Computer Access</a:t>
            </a:r>
          </a:p>
          <a:p>
            <a:pPr marL="465138" indent="-239713">
              <a:lnSpc>
                <a:spcPct val="155000"/>
              </a:lnSpc>
              <a:buClr>
                <a:srgbClr val="FF0000"/>
              </a:buClr>
              <a:buFont typeface="Wingdings" pitchFamily="2" charset="2"/>
              <a:buChar char="§"/>
            </a:pPr>
            <a:r>
              <a:rPr lang="en-US" sz="1600" i="1" dirty="0">
                <a:latin typeface="Times New Roman" pitchFamily="18" charset="0"/>
              </a:rPr>
              <a:t>A variety of programs are available! </a:t>
            </a:r>
            <a:endParaRPr lang="en-US" sz="1600" b="1" dirty="0">
              <a:latin typeface="Times New Roman" pitchFamily="18" charset="0"/>
            </a:endParaRPr>
          </a:p>
          <a:p>
            <a:pPr>
              <a:lnSpc>
                <a:spcPct val="155000"/>
              </a:lnSpc>
            </a:pPr>
            <a:endParaRPr lang="en-US" sz="1600" i="1" dirty="0">
              <a:latin typeface="Times New Roman" pitchFamily="18" charset="0"/>
            </a:endParaRPr>
          </a:p>
          <a:p>
            <a:pPr>
              <a:lnSpc>
                <a:spcPct val="155000"/>
              </a:lnSpc>
            </a:pPr>
            <a:endParaRPr lang="en-US" b="1" dirty="0">
              <a:latin typeface="Times New Roman" pitchFamily="18" charset="0"/>
            </a:endParaRPr>
          </a:p>
        </p:txBody>
      </p:sp>
      <p:sp>
        <p:nvSpPr>
          <p:cNvPr id="23560" name="Rectangle 14"/>
          <p:cNvSpPr>
            <a:spLocks noChangeArrowheads="1"/>
          </p:cNvSpPr>
          <p:nvPr/>
        </p:nvSpPr>
        <p:spPr bwMode="auto">
          <a:xfrm>
            <a:off x="2133600" y="5020270"/>
            <a:ext cx="4914328" cy="923330"/>
          </a:xfrm>
          <a:prstGeom prst="rect">
            <a:avLst/>
          </a:prstGeom>
          <a:noFill/>
          <a:ln w="9525">
            <a:noFill/>
            <a:miter lim="800000"/>
            <a:headEnd/>
            <a:tailEnd/>
          </a:ln>
        </p:spPr>
        <p:txBody>
          <a:bodyPr wrap="square" anchor="ctr">
            <a:spAutoFit/>
          </a:bodyPr>
          <a:lstStyle/>
          <a:p>
            <a:pPr algn="ctr"/>
            <a:r>
              <a:rPr lang="en-US" i="1" dirty="0">
                <a:latin typeface="Times New Roman" pitchFamily="18" charset="0"/>
              </a:rPr>
              <a:t>The LRC provides resource handouts to assist students with study skills, term papers, and a selection of other academic tasks. </a:t>
            </a:r>
          </a:p>
        </p:txBody>
      </p:sp>
      <p:sp>
        <p:nvSpPr>
          <p:cNvPr id="25612" name="Rectangle 15"/>
          <p:cNvSpPr>
            <a:spLocks noChangeArrowheads="1"/>
          </p:cNvSpPr>
          <p:nvPr/>
        </p:nvSpPr>
        <p:spPr bwMode="auto">
          <a:xfrm>
            <a:off x="1066800" y="6019800"/>
            <a:ext cx="7004050" cy="457200"/>
          </a:xfrm>
          <a:prstGeom prst="rect">
            <a:avLst/>
          </a:prstGeom>
          <a:noFill/>
          <a:ln w="9525">
            <a:noFill/>
            <a:miter lim="800000"/>
            <a:headEnd/>
            <a:tailEnd/>
          </a:ln>
        </p:spPr>
        <p:txBody>
          <a:bodyPr anchor="ctr">
            <a:spAutoFit/>
          </a:bodyPr>
          <a:lstStyle/>
          <a:p>
            <a:pPr algn="ctr"/>
            <a:r>
              <a:rPr lang="en-US" sz="2400" b="1" dirty="0">
                <a:latin typeface="Times New Roman" pitchFamily="18" charset="0"/>
              </a:rPr>
              <a:t>All services are </a:t>
            </a:r>
            <a:r>
              <a:rPr lang="en-US" sz="2400" b="1" i="1" dirty="0">
                <a:latin typeface="Times New Roman" pitchFamily="18" charset="0"/>
              </a:rPr>
              <a:t>free</a:t>
            </a:r>
            <a:r>
              <a:rPr lang="en-US" sz="2400" b="1" dirty="0">
                <a:latin typeface="Times New Roman" pitchFamily="18" charset="0"/>
              </a:rPr>
              <a:t> for MSJC students.</a:t>
            </a:r>
          </a:p>
        </p:txBody>
      </p:sp>
      <p:pic>
        <p:nvPicPr>
          <p:cNvPr id="22538" name="Picture 14" descr="C:\Documents and Settings\bbowles\Desktop\mvclc07int[1].jpg"/>
          <p:cNvPicPr>
            <a:picLocks noChangeAspect="1" noChangeArrowheads="1"/>
          </p:cNvPicPr>
          <p:nvPr/>
        </p:nvPicPr>
        <p:blipFill>
          <a:blip r:embed="rId2" cstate="print"/>
          <a:srcRect/>
          <a:stretch>
            <a:fillRect/>
          </a:stretch>
        </p:blipFill>
        <p:spPr bwMode="auto">
          <a:xfrm>
            <a:off x="6264442" y="3533775"/>
            <a:ext cx="2690923" cy="1495425"/>
          </a:xfrm>
          <a:prstGeom prst="rect">
            <a:avLst/>
          </a:prstGeom>
          <a:ln>
            <a:noFill/>
          </a:ln>
          <a:effectLst>
            <a:softEdge rad="112500"/>
          </a:effectLst>
        </p:spPr>
      </p:pic>
      <p:pic>
        <p:nvPicPr>
          <p:cNvPr id="14" name="Picture 13" descr="_RIP8740b.jpg"/>
          <p:cNvPicPr>
            <a:picLocks noChangeAspect="1"/>
          </p:cNvPicPr>
          <p:nvPr/>
        </p:nvPicPr>
        <p:blipFill>
          <a:blip r:embed="rId3" cstate="print"/>
          <a:stretch>
            <a:fillRect/>
          </a:stretch>
        </p:blipFill>
        <p:spPr>
          <a:xfrm>
            <a:off x="304800" y="2819400"/>
            <a:ext cx="2324100" cy="1549400"/>
          </a:xfrm>
          <a:prstGeom prst="rect">
            <a:avLst/>
          </a:prstGeom>
          <a:ln>
            <a:noFill/>
          </a:ln>
          <a:effectLst>
            <a:softEdge rad="112500"/>
          </a:effectLst>
        </p:spPr>
      </p:pic>
      <p:sp>
        <p:nvSpPr>
          <p:cNvPr id="15" name="Title 16"/>
          <p:cNvSpPr>
            <a:spLocks noGrp="1"/>
          </p:cNvSpPr>
          <p:nvPr>
            <p:ph type="title"/>
          </p:nvPr>
        </p:nvSpPr>
        <p:spPr>
          <a:xfrm>
            <a:off x="457200" y="76200"/>
            <a:ext cx="8229600" cy="1143000"/>
          </a:xfrm>
        </p:spPr>
        <p:txBody>
          <a:bodyPr/>
          <a:lstStyle/>
          <a:p>
            <a:r>
              <a:rPr lang="en-US" sz="4000" b="1" dirty="0" smtClean="0">
                <a:solidFill>
                  <a:schemeClr val="bg1"/>
                </a:solidFill>
              </a:rPr>
              <a:t>Learning Resource Center &amp; Library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559">
                                            <p:txEl>
                                              <p:pRg st="1" end="1"/>
                                            </p:txEl>
                                          </p:spTgt>
                                        </p:tgtEl>
                                        <p:attrNameLst>
                                          <p:attrName>style.visibility</p:attrName>
                                        </p:attrNameLst>
                                      </p:cBhvr>
                                      <p:to>
                                        <p:strVal val="visible"/>
                                      </p:to>
                                    </p:set>
                                    <p:anim calcmode="lin" valueType="num">
                                      <p:cBhvr additive="base">
                                        <p:cTn id="17" dur="500" fill="hold"/>
                                        <p:tgtEl>
                                          <p:spTgt spid="2355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9">
                                            <p:txEl>
                                              <p:pRg st="2" end="2"/>
                                            </p:txEl>
                                          </p:spTgt>
                                        </p:tgtEl>
                                        <p:attrNameLst>
                                          <p:attrName>style.visibility</p:attrName>
                                        </p:attrNameLst>
                                      </p:cBhvr>
                                      <p:to>
                                        <p:strVal val="visible"/>
                                      </p:to>
                                    </p:set>
                                    <p:anim calcmode="lin" valueType="num">
                                      <p:cBhvr additive="base">
                                        <p:cTn id="21" dur="500" fill="hold"/>
                                        <p:tgtEl>
                                          <p:spTgt spid="2355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559">
                                            <p:txEl>
                                              <p:pRg st="3" end="3"/>
                                            </p:txEl>
                                          </p:spTgt>
                                        </p:tgtEl>
                                        <p:attrNameLst>
                                          <p:attrName>style.visibility</p:attrName>
                                        </p:attrNameLst>
                                      </p:cBhvr>
                                      <p:to>
                                        <p:strVal val="visible"/>
                                      </p:to>
                                    </p:set>
                                    <p:anim calcmode="lin" valueType="num">
                                      <p:cBhvr additive="base">
                                        <p:cTn id="25" dur="500" fill="hold"/>
                                        <p:tgtEl>
                                          <p:spTgt spid="235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9">
                                            <p:txEl>
                                              <p:pRg st="4" end="4"/>
                                            </p:txEl>
                                          </p:spTgt>
                                        </p:tgtEl>
                                        <p:attrNameLst>
                                          <p:attrName>style.visibility</p:attrName>
                                        </p:attrNameLst>
                                      </p:cBhvr>
                                      <p:to>
                                        <p:strVal val="visible"/>
                                      </p:to>
                                    </p:set>
                                    <p:anim calcmode="lin" valueType="num">
                                      <p:cBhvr additive="base">
                                        <p:cTn id="31" dur="500" fill="hold"/>
                                        <p:tgtEl>
                                          <p:spTgt spid="235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559">
                                            <p:txEl>
                                              <p:pRg st="5" end="5"/>
                                            </p:txEl>
                                          </p:spTgt>
                                        </p:tgtEl>
                                        <p:attrNameLst>
                                          <p:attrName>style.visibility</p:attrName>
                                        </p:attrNameLst>
                                      </p:cBhvr>
                                      <p:to>
                                        <p:strVal val="visible"/>
                                      </p:to>
                                    </p:set>
                                    <p:anim calcmode="lin" valueType="num">
                                      <p:cBhvr additive="base">
                                        <p:cTn id="35" dur="500" fill="hold"/>
                                        <p:tgtEl>
                                          <p:spTgt spid="2355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560"/>
                                        </p:tgtEl>
                                        <p:attrNameLst>
                                          <p:attrName>style.visibility</p:attrName>
                                        </p:attrNameLst>
                                      </p:cBhvr>
                                      <p:to>
                                        <p:strVal val="visible"/>
                                      </p:to>
                                    </p:set>
                                    <p:anim calcmode="lin" valueType="num">
                                      <p:cBhvr additive="base">
                                        <p:cTn id="41" dur="500" fill="hold"/>
                                        <p:tgtEl>
                                          <p:spTgt spid="23560"/>
                                        </p:tgtEl>
                                        <p:attrNameLst>
                                          <p:attrName>ppt_x</p:attrName>
                                        </p:attrNameLst>
                                      </p:cBhvr>
                                      <p:tavLst>
                                        <p:tav tm="0">
                                          <p:val>
                                            <p:strVal val="#ppt_x"/>
                                          </p:val>
                                        </p:tav>
                                        <p:tav tm="100000">
                                          <p:val>
                                            <p:strVal val="#ppt_x"/>
                                          </p:val>
                                        </p:tav>
                                      </p:tavLst>
                                    </p:anim>
                                    <p:anim calcmode="lin" valueType="num">
                                      <p:cBhvr additive="base">
                                        <p:cTn id="42"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612"/>
                                        </p:tgtEl>
                                        <p:attrNameLst>
                                          <p:attrName>style.visibility</p:attrName>
                                        </p:attrNameLst>
                                      </p:cBhvr>
                                      <p:to>
                                        <p:strVal val="visible"/>
                                      </p:to>
                                    </p:set>
                                    <p:anim calcmode="lin" valueType="num">
                                      <p:cBhvr additive="base">
                                        <p:cTn id="47" dur="500" fill="hold"/>
                                        <p:tgtEl>
                                          <p:spTgt spid="25612"/>
                                        </p:tgtEl>
                                        <p:attrNameLst>
                                          <p:attrName>ppt_x</p:attrName>
                                        </p:attrNameLst>
                                      </p:cBhvr>
                                      <p:tavLst>
                                        <p:tav tm="0">
                                          <p:val>
                                            <p:strVal val="#ppt_x"/>
                                          </p:val>
                                        </p:tav>
                                        <p:tav tm="100000">
                                          <p:val>
                                            <p:strVal val="#ppt_x"/>
                                          </p:val>
                                        </p:tav>
                                      </p:tavLst>
                                    </p:anim>
                                    <p:anim calcmode="lin" valueType="num">
                                      <p:cBhvr additive="base">
                                        <p:cTn id="48"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0" grpId="0"/>
      <p:bldP spid="256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4000" b="1" dirty="0" smtClean="0">
                <a:solidFill>
                  <a:schemeClr val="bg1"/>
                </a:solidFill>
              </a:rPr>
              <a:t>The Math and Writing Centers</a:t>
            </a:r>
            <a:endParaRPr lang="en-US" sz="4000" b="1" dirty="0">
              <a:solidFill>
                <a:schemeClr val="bg1"/>
              </a:solidFill>
            </a:endParaRPr>
          </a:p>
        </p:txBody>
      </p:sp>
      <p:sp>
        <p:nvSpPr>
          <p:cNvPr id="24582" name="Rectangle 7"/>
          <p:cNvSpPr>
            <a:spLocks noChangeArrowheads="1"/>
          </p:cNvSpPr>
          <p:nvPr/>
        </p:nvSpPr>
        <p:spPr bwMode="auto">
          <a:xfrm>
            <a:off x="228600" y="1752600"/>
            <a:ext cx="8305800" cy="830997"/>
          </a:xfrm>
          <a:prstGeom prst="rect">
            <a:avLst/>
          </a:prstGeom>
          <a:noFill/>
          <a:ln w="9525">
            <a:noFill/>
            <a:miter lim="800000"/>
            <a:headEnd/>
            <a:tailEnd/>
          </a:ln>
        </p:spPr>
        <p:txBody>
          <a:bodyPr wrap="square" anchor="ctr">
            <a:spAutoFit/>
          </a:bodyPr>
          <a:lstStyle/>
          <a:p>
            <a:pPr algn="ctr"/>
            <a:r>
              <a:rPr lang="en-US" sz="2400" dirty="0"/>
              <a:t>MSJC students receive guidance and assistance towards completion of writing assignments in various courses.</a:t>
            </a:r>
          </a:p>
        </p:txBody>
      </p:sp>
      <p:sp>
        <p:nvSpPr>
          <p:cNvPr id="24583" name="Rectangle 8"/>
          <p:cNvSpPr>
            <a:spLocks noChangeArrowheads="1"/>
          </p:cNvSpPr>
          <p:nvPr/>
        </p:nvSpPr>
        <p:spPr bwMode="auto">
          <a:xfrm>
            <a:off x="3200400" y="2667000"/>
            <a:ext cx="4114800" cy="3139321"/>
          </a:xfrm>
          <a:prstGeom prst="rect">
            <a:avLst/>
          </a:prstGeom>
          <a:noFill/>
          <a:ln w="9525">
            <a:noFill/>
            <a:miter lim="800000"/>
            <a:headEnd/>
            <a:tailEnd/>
          </a:ln>
        </p:spPr>
        <p:txBody>
          <a:bodyPr wrap="square" anchor="ctr">
            <a:spAutoFit/>
          </a:bodyPr>
          <a:lstStyle/>
          <a:p>
            <a:pPr algn="ctr"/>
            <a:endParaRPr lang="en-US" dirty="0"/>
          </a:p>
          <a:p>
            <a:pPr algn="ctr"/>
            <a:r>
              <a:rPr lang="en-US" b="1" u="sng" dirty="0"/>
              <a:t>Student Resources Include:</a:t>
            </a:r>
          </a:p>
          <a:p>
            <a:pPr algn="ctr"/>
            <a:endParaRPr lang="en-US" dirty="0"/>
          </a:p>
          <a:p>
            <a:pPr algn="ctr"/>
            <a:r>
              <a:rPr lang="en-US" dirty="0"/>
              <a:t>Study alone or in groups </a:t>
            </a:r>
            <a:r>
              <a:rPr lang="en-US" dirty="0" smtClean="0"/>
              <a:t>with peer </a:t>
            </a:r>
            <a:r>
              <a:rPr lang="en-US" dirty="0"/>
              <a:t>tutors or </a:t>
            </a:r>
            <a:r>
              <a:rPr lang="en-US" dirty="0" smtClean="0"/>
              <a:t>instructors on </a:t>
            </a:r>
            <a:r>
              <a:rPr lang="en-US" dirty="0"/>
              <a:t>a walk-in basis</a:t>
            </a:r>
            <a:r>
              <a:rPr lang="en-US" dirty="0" smtClean="0"/>
              <a:t>. </a:t>
            </a:r>
            <a:endParaRPr lang="en-US" dirty="0"/>
          </a:p>
          <a:p>
            <a:pPr algn="ctr"/>
            <a:endParaRPr lang="en-US" dirty="0"/>
          </a:p>
          <a:p>
            <a:pPr algn="ctr"/>
            <a:r>
              <a:rPr lang="en-US" dirty="0"/>
              <a:t>Writing Center Handouts </a:t>
            </a:r>
          </a:p>
          <a:p>
            <a:pPr algn="ctr"/>
            <a:r>
              <a:rPr lang="en-US" dirty="0"/>
              <a:t>Evaluating Web Sources </a:t>
            </a:r>
          </a:p>
          <a:p>
            <a:pPr algn="ctr"/>
            <a:r>
              <a:rPr lang="en-US" dirty="0"/>
              <a:t>MLA/APA Documentation </a:t>
            </a:r>
          </a:p>
          <a:p>
            <a:pPr algn="ctr"/>
            <a:r>
              <a:rPr lang="en-US" dirty="0"/>
              <a:t>MSJC Library </a:t>
            </a:r>
          </a:p>
          <a:p>
            <a:pPr algn="ctr"/>
            <a:r>
              <a:rPr lang="en-US" dirty="0"/>
              <a:t>On-line Math &amp; Writing </a:t>
            </a:r>
            <a:r>
              <a:rPr lang="en-US" dirty="0" smtClean="0"/>
              <a:t>Centers/Labs</a:t>
            </a:r>
            <a:endParaRPr lang="en-US" dirty="0"/>
          </a:p>
        </p:txBody>
      </p:sp>
      <p:sp>
        <p:nvSpPr>
          <p:cNvPr id="43017" name="Rectangle 9"/>
          <p:cNvSpPr>
            <a:spLocks noChangeArrowheads="1"/>
          </p:cNvSpPr>
          <p:nvPr/>
        </p:nvSpPr>
        <p:spPr bwMode="auto">
          <a:xfrm>
            <a:off x="76200" y="6019800"/>
            <a:ext cx="6858000" cy="523220"/>
          </a:xfrm>
          <a:prstGeom prst="rect">
            <a:avLst/>
          </a:prstGeom>
          <a:noFill/>
          <a:ln w="9525">
            <a:noFill/>
            <a:miter lim="800000"/>
            <a:headEnd/>
            <a:tailEnd/>
          </a:ln>
        </p:spPr>
        <p:txBody>
          <a:bodyPr wrap="square" anchor="ctr">
            <a:spAutoFit/>
          </a:bodyPr>
          <a:lstStyle/>
          <a:p>
            <a:pPr algn="ctr"/>
            <a:r>
              <a:rPr lang="en-US" sz="2800" b="1" dirty="0" smtClean="0">
                <a:latin typeface="Times New Roman" pitchFamily="18" charset="0"/>
              </a:rPr>
              <a:t>All </a:t>
            </a:r>
            <a:r>
              <a:rPr lang="en-US" sz="2800" b="1" dirty="0">
                <a:latin typeface="Times New Roman" pitchFamily="18" charset="0"/>
              </a:rPr>
              <a:t>services are </a:t>
            </a:r>
            <a:r>
              <a:rPr lang="en-US" sz="2800" b="1" i="1" dirty="0">
                <a:latin typeface="Times New Roman" pitchFamily="18" charset="0"/>
              </a:rPr>
              <a:t>free</a:t>
            </a:r>
            <a:r>
              <a:rPr lang="en-US" sz="2800" b="1" dirty="0">
                <a:latin typeface="Times New Roman" pitchFamily="18" charset="0"/>
              </a:rPr>
              <a:t> for MSJC students.</a:t>
            </a:r>
          </a:p>
        </p:txBody>
      </p:sp>
      <p:pic>
        <p:nvPicPr>
          <p:cNvPr id="24585" name="Picture 17" descr="writing-center-3"/>
          <p:cNvPicPr>
            <a:picLocks noChangeAspect="1" noChangeArrowheads="1"/>
          </p:cNvPicPr>
          <p:nvPr/>
        </p:nvPicPr>
        <p:blipFill>
          <a:blip r:embed="rId2" cstate="print"/>
          <a:srcRect/>
          <a:stretch>
            <a:fillRect/>
          </a:stretch>
        </p:blipFill>
        <p:spPr bwMode="auto">
          <a:xfrm>
            <a:off x="573895" y="2895600"/>
            <a:ext cx="2303417" cy="17526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4301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randombar(horizontal)">
                                      <p:cBhvr>
                                        <p:cTn id="11" dur="500"/>
                                        <p:tgtEl>
                                          <p:spTgt spid="2458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4583">
                                            <p:txEl>
                                              <p:pRg st="1" end="1"/>
                                            </p:txEl>
                                          </p:spTgt>
                                        </p:tgtEl>
                                        <p:attrNameLst>
                                          <p:attrName>style.visibility</p:attrName>
                                        </p:attrNameLst>
                                      </p:cBhvr>
                                      <p:to>
                                        <p:strVal val="visible"/>
                                      </p:to>
                                    </p:set>
                                    <p:animEffect transition="in" filter="randombar(horizontal)">
                                      <p:cBhvr>
                                        <p:cTn id="16" dur="500"/>
                                        <p:tgtEl>
                                          <p:spTgt spid="245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583">
                                            <p:txEl>
                                              <p:pRg st="3" end="3"/>
                                            </p:txEl>
                                          </p:spTgt>
                                        </p:tgtEl>
                                        <p:attrNameLst>
                                          <p:attrName>style.visibility</p:attrName>
                                        </p:attrNameLst>
                                      </p:cBhvr>
                                      <p:to>
                                        <p:strVal val="visible"/>
                                      </p:to>
                                    </p:set>
                                    <p:animEffect transition="in" filter="randombar(horizontal)">
                                      <p:cBhvr>
                                        <p:cTn id="21" dur="500"/>
                                        <p:tgtEl>
                                          <p:spTgt spid="245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583">
                                            <p:txEl>
                                              <p:pRg st="5" end="5"/>
                                            </p:txEl>
                                          </p:spTgt>
                                        </p:tgtEl>
                                        <p:attrNameLst>
                                          <p:attrName>style.visibility</p:attrName>
                                        </p:attrNameLst>
                                      </p:cBhvr>
                                      <p:to>
                                        <p:strVal val="visible"/>
                                      </p:to>
                                    </p:set>
                                    <p:animEffect transition="in" filter="randombar(horizontal)">
                                      <p:cBhvr>
                                        <p:cTn id="26" dur="500"/>
                                        <p:tgtEl>
                                          <p:spTgt spid="2458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4583">
                                            <p:txEl>
                                              <p:pRg st="6" end="6"/>
                                            </p:txEl>
                                          </p:spTgt>
                                        </p:tgtEl>
                                        <p:attrNameLst>
                                          <p:attrName>style.visibility</p:attrName>
                                        </p:attrNameLst>
                                      </p:cBhvr>
                                      <p:to>
                                        <p:strVal val="visible"/>
                                      </p:to>
                                    </p:set>
                                    <p:animEffect transition="in" filter="randombar(horizontal)">
                                      <p:cBhvr>
                                        <p:cTn id="31" dur="500"/>
                                        <p:tgtEl>
                                          <p:spTgt spid="2458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583">
                                            <p:txEl>
                                              <p:pRg st="7" end="7"/>
                                            </p:txEl>
                                          </p:spTgt>
                                        </p:tgtEl>
                                        <p:attrNameLst>
                                          <p:attrName>style.visibility</p:attrName>
                                        </p:attrNameLst>
                                      </p:cBhvr>
                                      <p:to>
                                        <p:strVal val="visible"/>
                                      </p:to>
                                    </p:set>
                                    <p:animEffect transition="in" filter="randombar(horizontal)">
                                      <p:cBhvr>
                                        <p:cTn id="36" dur="500"/>
                                        <p:tgtEl>
                                          <p:spTgt spid="2458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583">
                                            <p:txEl>
                                              <p:pRg st="8" end="8"/>
                                            </p:txEl>
                                          </p:spTgt>
                                        </p:tgtEl>
                                        <p:attrNameLst>
                                          <p:attrName>style.visibility</p:attrName>
                                        </p:attrNameLst>
                                      </p:cBhvr>
                                      <p:to>
                                        <p:strVal val="visible"/>
                                      </p:to>
                                    </p:set>
                                    <p:animEffect transition="in" filter="randombar(horizontal)">
                                      <p:cBhvr>
                                        <p:cTn id="41" dur="500"/>
                                        <p:tgtEl>
                                          <p:spTgt spid="2458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583">
                                            <p:txEl>
                                              <p:pRg st="9" end="9"/>
                                            </p:txEl>
                                          </p:spTgt>
                                        </p:tgtEl>
                                        <p:attrNameLst>
                                          <p:attrName>style.visibility</p:attrName>
                                        </p:attrNameLst>
                                      </p:cBhvr>
                                      <p:to>
                                        <p:strVal val="visible"/>
                                      </p:to>
                                    </p:set>
                                    <p:animEffect transition="in" filter="randombar(horizontal)">
                                      <p:cBhvr>
                                        <p:cTn id="46" dur="500"/>
                                        <p:tgtEl>
                                          <p:spTgt spid="2458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3017">
                                            <p:txEl>
                                              <p:pRg st="0" end="0"/>
                                            </p:txEl>
                                          </p:spTgt>
                                        </p:tgtEl>
                                        <p:attrNameLst>
                                          <p:attrName>style.visibility</p:attrName>
                                        </p:attrNameLst>
                                      </p:cBhvr>
                                      <p:to>
                                        <p:strVal val="visible"/>
                                      </p:to>
                                    </p:set>
                                    <p:anim calcmode="lin" valueType="num">
                                      <p:cBhvr>
                                        <p:cTn id="51" dur="1000" fill="hold"/>
                                        <p:tgtEl>
                                          <p:spTgt spid="43017">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43017">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43017">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430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430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a:xfrm>
            <a:off x="685800" y="1524000"/>
            <a:ext cx="6629400" cy="4267200"/>
          </a:xfrm>
        </p:spPr>
        <p:txBody>
          <a:bodyPr/>
          <a:lstStyle/>
          <a:p>
            <a:pPr>
              <a:spcBef>
                <a:spcPts val="1200"/>
              </a:spcBef>
              <a:buClr>
                <a:srgbClr val="FF3300"/>
              </a:buClr>
              <a:buFont typeface="Wingdings" pitchFamily="2" charset="2"/>
              <a:buChar char="§"/>
            </a:pPr>
            <a:r>
              <a:rPr lang="en-US" sz="2800" dirty="0" smtClean="0"/>
              <a:t>Friendly Counselor-to-Student Assistance </a:t>
            </a:r>
          </a:p>
          <a:p>
            <a:pPr>
              <a:spcBef>
                <a:spcPts val="1200"/>
              </a:spcBef>
              <a:buClr>
                <a:srgbClr val="FF3300"/>
              </a:buClr>
              <a:buFont typeface="Wingdings" pitchFamily="2" charset="2"/>
              <a:buChar char="§"/>
            </a:pPr>
            <a:r>
              <a:rPr lang="en-US" sz="2800" dirty="0" smtClean="0"/>
              <a:t>Complete Enrollment and Matriculation on the web! </a:t>
            </a:r>
          </a:p>
          <a:p>
            <a:pPr>
              <a:spcBef>
                <a:spcPts val="1200"/>
              </a:spcBef>
              <a:buClr>
                <a:srgbClr val="FF3300"/>
              </a:buClr>
              <a:buFont typeface="Wingdings" pitchFamily="2" charset="2"/>
              <a:buChar char="§"/>
            </a:pPr>
            <a:r>
              <a:rPr lang="en-US" sz="2800" dirty="0" smtClean="0"/>
              <a:t>Complete your FAFSA Online and search for Scholarship Information!</a:t>
            </a:r>
          </a:p>
          <a:p>
            <a:pPr>
              <a:spcBef>
                <a:spcPts val="1200"/>
              </a:spcBef>
              <a:buClr>
                <a:srgbClr val="FF3300"/>
              </a:buClr>
              <a:buFont typeface="Wingdings" pitchFamily="2" charset="2"/>
              <a:buChar char="§"/>
            </a:pPr>
            <a:r>
              <a:rPr lang="en-US" sz="2800" dirty="0" smtClean="0"/>
              <a:t>Learn how to login and utilize my.msjc.edu for Enrollment!</a:t>
            </a:r>
          </a:p>
          <a:p>
            <a:pPr>
              <a:spcBef>
                <a:spcPts val="1200"/>
              </a:spcBef>
              <a:buClr>
                <a:srgbClr val="FF3300"/>
              </a:buClr>
              <a:buNone/>
            </a:pPr>
            <a:endParaRPr lang="en-US" sz="2800" dirty="0" smtClean="0"/>
          </a:p>
        </p:txBody>
      </p:sp>
      <p:sp>
        <p:nvSpPr>
          <p:cNvPr id="15" name="Title 14"/>
          <p:cNvSpPr>
            <a:spLocks noGrp="1"/>
          </p:cNvSpPr>
          <p:nvPr>
            <p:ph type="title"/>
          </p:nvPr>
        </p:nvSpPr>
        <p:spPr/>
        <p:txBody>
          <a:bodyPr/>
          <a:lstStyle/>
          <a:p>
            <a:r>
              <a:rPr lang="en-US" sz="4000" b="1" dirty="0" smtClean="0">
                <a:solidFill>
                  <a:schemeClr val="bg1"/>
                </a:solidFill>
              </a:rPr>
              <a:t>MSJC Transitional Counselors</a:t>
            </a:r>
            <a:endParaRPr lang="en-US" sz="4000" b="1" dirty="0">
              <a:solidFill>
                <a:schemeClr val="bg1"/>
              </a:solidFill>
            </a:endParaRPr>
          </a:p>
        </p:txBody>
      </p:sp>
      <p:pic>
        <p:nvPicPr>
          <p:cNvPr id="25612" name="Picture 14" descr="Helene Astorga Pictures 036"/>
          <p:cNvPicPr>
            <a:picLocks noChangeAspect="1" noChangeArrowheads="1"/>
          </p:cNvPicPr>
          <p:nvPr/>
        </p:nvPicPr>
        <p:blipFill>
          <a:blip r:embed="rId2" cstate="print"/>
          <a:srcRect r="8000"/>
          <a:stretch>
            <a:fillRect/>
          </a:stretch>
        </p:blipFill>
        <p:spPr bwMode="auto">
          <a:xfrm>
            <a:off x="6804212" y="4572000"/>
            <a:ext cx="1958788" cy="14478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MSJC Received a 295 Million Bond</a:t>
            </a:r>
            <a:endParaRPr lang="en-US" b="1" dirty="0">
              <a:solidFill>
                <a:schemeClr val="bg1"/>
              </a:solidFill>
            </a:endParaRPr>
          </a:p>
        </p:txBody>
      </p:sp>
      <p:sp>
        <p:nvSpPr>
          <p:cNvPr id="3" name="Text Placeholder 2"/>
          <p:cNvSpPr>
            <a:spLocks noGrp="1"/>
          </p:cNvSpPr>
          <p:nvPr>
            <p:ph type="body" sz="quarter" idx="12"/>
          </p:nvPr>
        </p:nvSpPr>
        <p:spPr>
          <a:xfrm>
            <a:off x="1371600" y="1600200"/>
            <a:ext cx="6858000" cy="4267200"/>
          </a:xfrm>
        </p:spPr>
        <p:txBody>
          <a:bodyPr/>
          <a:lstStyle/>
          <a:p>
            <a:pPr marL="0" indent="0">
              <a:buNone/>
            </a:pPr>
            <a:r>
              <a:rPr lang="en-US" sz="1200" dirty="0" smtClean="0"/>
              <a:t>MSJC receive a $295 Million Bond </a:t>
            </a:r>
          </a:p>
          <a:p>
            <a:pPr marL="0" indent="0">
              <a:buNone/>
            </a:pPr>
            <a:r>
              <a:rPr lang="en-US" sz="1200" u="sng" dirty="0" smtClean="0"/>
              <a:t>All </a:t>
            </a:r>
            <a:r>
              <a:rPr lang="en-US" sz="1200" u="sng" dirty="0"/>
              <a:t>Locations Districtwide</a:t>
            </a:r>
            <a:endParaRPr lang="en-US" sz="1200" dirty="0"/>
          </a:p>
          <a:p>
            <a:r>
              <a:rPr lang="en-US" sz="1200" dirty="0" smtClean="0"/>
              <a:t>Improve </a:t>
            </a:r>
            <a:r>
              <a:rPr lang="en-US" sz="1200" dirty="0"/>
              <a:t>disabled access</a:t>
            </a:r>
          </a:p>
          <a:p>
            <a:r>
              <a:rPr lang="en-US" sz="1200" dirty="0" smtClean="0"/>
              <a:t>Expand </a:t>
            </a:r>
            <a:r>
              <a:rPr lang="en-US" sz="1200" dirty="0"/>
              <a:t>educational services for military veterans </a:t>
            </a:r>
          </a:p>
          <a:p>
            <a:r>
              <a:rPr lang="en-US" sz="1200" dirty="0" smtClean="0"/>
              <a:t>Expand </a:t>
            </a:r>
            <a:r>
              <a:rPr lang="en-US" sz="1200" dirty="0"/>
              <a:t>services for students</a:t>
            </a:r>
          </a:p>
          <a:p>
            <a:r>
              <a:rPr lang="en-US" sz="1200" dirty="0" smtClean="0"/>
              <a:t>Upgrade </a:t>
            </a:r>
            <a:r>
              <a:rPr lang="en-US" sz="1200" dirty="0"/>
              <a:t>technology</a:t>
            </a:r>
          </a:p>
          <a:p>
            <a:r>
              <a:rPr lang="en-US" sz="1200" dirty="0" smtClean="0"/>
              <a:t>Install </a:t>
            </a:r>
            <a:r>
              <a:rPr lang="en-US" sz="1200" dirty="0"/>
              <a:t>money-saving energy conservation equipment</a:t>
            </a:r>
          </a:p>
          <a:p>
            <a:r>
              <a:rPr lang="en-US" sz="1200" dirty="0" smtClean="0"/>
              <a:t>Expand </a:t>
            </a:r>
            <a:r>
              <a:rPr lang="en-US" sz="1200" dirty="0"/>
              <a:t>job training programs</a:t>
            </a:r>
          </a:p>
          <a:p>
            <a:r>
              <a:rPr lang="en-US" sz="1200" dirty="0" smtClean="0"/>
              <a:t>Expand </a:t>
            </a:r>
            <a:r>
              <a:rPr lang="en-US" sz="1200" dirty="0"/>
              <a:t>4-year transfer pathways</a:t>
            </a:r>
          </a:p>
          <a:p>
            <a:r>
              <a:rPr lang="en-US" sz="1200" dirty="0" smtClean="0"/>
              <a:t>A </a:t>
            </a:r>
            <a:r>
              <a:rPr lang="en-US" sz="1200" dirty="0"/>
              <a:t>local bond will make MSJC eligible for matching funds when available from the state</a:t>
            </a:r>
          </a:p>
          <a:p>
            <a:pPr marL="0" indent="0">
              <a:buNone/>
            </a:pPr>
            <a:r>
              <a:rPr lang="en-US" sz="1200" u="sng" dirty="0"/>
              <a:t>Modernization of the nearly 50-year-old San Jacinto Campus</a:t>
            </a:r>
            <a:endParaRPr lang="en-US" sz="1200" dirty="0"/>
          </a:p>
          <a:p>
            <a:r>
              <a:rPr lang="en-US" sz="1200" dirty="0" smtClean="0"/>
              <a:t>New </a:t>
            </a:r>
            <a:r>
              <a:rPr lang="en-US" sz="1200" dirty="0"/>
              <a:t>Math/Science Building</a:t>
            </a:r>
          </a:p>
          <a:p>
            <a:r>
              <a:rPr lang="en-US" sz="1200" dirty="0" smtClean="0"/>
              <a:t>New </a:t>
            </a:r>
            <a:r>
              <a:rPr lang="en-US" sz="1200" dirty="0"/>
              <a:t>Cultural &amp; Performing Arts Center with multi-use Classrooms</a:t>
            </a:r>
          </a:p>
          <a:p>
            <a:pPr marL="0" indent="0">
              <a:buNone/>
            </a:pPr>
            <a:r>
              <a:rPr lang="en-US" sz="1200" u="sng" dirty="0"/>
              <a:t>Completion of Menifee Valley Campus (now about 60 percent complete)</a:t>
            </a:r>
            <a:endParaRPr lang="en-US" sz="1200" dirty="0"/>
          </a:p>
          <a:p>
            <a:r>
              <a:rPr lang="en-US" sz="1200" dirty="0" smtClean="0"/>
              <a:t>Math/Science </a:t>
            </a:r>
            <a:r>
              <a:rPr lang="en-US" sz="1200" dirty="0"/>
              <a:t>building</a:t>
            </a:r>
          </a:p>
          <a:p>
            <a:r>
              <a:rPr lang="en-US" sz="1200" dirty="0" smtClean="0"/>
              <a:t>Athletics </a:t>
            </a:r>
            <a:r>
              <a:rPr lang="en-US" sz="1200" dirty="0"/>
              <a:t>facilities - Physical Education - Kinesiology </a:t>
            </a:r>
          </a:p>
          <a:p>
            <a:pPr marL="0" indent="0">
              <a:buNone/>
            </a:pPr>
            <a:r>
              <a:rPr lang="en-US" sz="1200" u="sng" dirty="0"/>
              <a:t>San Gorgonio Pass</a:t>
            </a:r>
            <a:endParaRPr lang="en-US" sz="1200" dirty="0"/>
          </a:p>
          <a:p>
            <a:r>
              <a:rPr lang="en-US" sz="1200" dirty="0" smtClean="0"/>
              <a:t>Construct </a:t>
            </a:r>
            <a:r>
              <a:rPr lang="en-US" sz="1200" dirty="0"/>
              <a:t>&amp; Equip Permanent Facility</a:t>
            </a:r>
          </a:p>
          <a:p>
            <a:pPr marL="0" indent="0">
              <a:buNone/>
            </a:pPr>
            <a:endParaRPr lang="en-US" dirty="0"/>
          </a:p>
        </p:txBody>
      </p:sp>
    </p:spTree>
    <p:extLst>
      <p:ext uri="{BB962C8B-B14F-4D97-AF65-F5344CB8AC3E}">
        <p14:creationId xmlns:p14="http://schemas.microsoft.com/office/powerpoint/2010/main" val="924612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304800"/>
            <a:ext cx="8915400" cy="1076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b="1" dirty="0" smtClean="0">
                <a:solidFill>
                  <a:schemeClr val="bg1"/>
                </a:solidFill>
                <a:latin typeface="+mj-lt"/>
              </a:rPr>
              <a:t>San Jacinto Campus</a:t>
            </a:r>
            <a:endParaRPr lang="en-US" sz="4000" b="1" dirty="0">
              <a:solidFill>
                <a:schemeClr val="bg1"/>
              </a:solidFill>
              <a:latin typeface="+mj-lt"/>
            </a:endParaRPr>
          </a:p>
        </p:txBody>
      </p:sp>
      <p:sp>
        <p:nvSpPr>
          <p:cNvPr id="11" name="TextBox 10"/>
          <p:cNvSpPr txBox="1"/>
          <p:nvPr/>
        </p:nvSpPr>
        <p:spPr>
          <a:xfrm>
            <a:off x="4191000" y="4343400"/>
            <a:ext cx="184731" cy="369332"/>
          </a:xfrm>
          <a:prstGeom prst="rect">
            <a:avLst/>
          </a:prstGeom>
          <a:noFill/>
        </p:spPr>
        <p:txBody>
          <a:bodyPr wrap="none" rtlCol="0">
            <a:spAutoFit/>
          </a:bodyPr>
          <a:lstStyle/>
          <a:p>
            <a:endParaRPr lang="en-US" dirty="0"/>
          </a:p>
        </p:txBody>
      </p:sp>
      <p:pic>
        <p:nvPicPr>
          <p:cNvPr id="8" name="Picture 7" descr="P:\Departments\Public Info-Mktg\Campus SJC\2050MasterPlan\SJC2050.PNG"/>
          <p:cNvPicPr>
            <a:picLocks noChangeAspect="1" noChangeArrowheads="1"/>
          </p:cNvPicPr>
          <p:nvPr/>
        </p:nvPicPr>
        <p:blipFill>
          <a:blip r:embed="rId2" cstate="print"/>
          <a:srcRect/>
          <a:stretch>
            <a:fillRect/>
          </a:stretch>
        </p:blipFill>
        <p:spPr bwMode="auto">
          <a:xfrm>
            <a:off x="11307" y="1391487"/>
            <a:ext cx="6980043" cy="5161713"/>
          </a:xfrm>
          <a:prstGeom prst="rect">
            <a:avLst/>
          </a:prstGeom>
          <a:noFill/>
        </p:spPr>
      </p:pic>
      <p:sp>
        <p:nvSpPr>
          <p:cNvPr id="2" name="TextBox 1"/>
          <p:cNvSpPr txBox="1"/>
          <p:nvPr/>
        </p:nvSpPr>
        <p:spPr>
          <a:xfrm>
            <a:off x="5799966" y="1600200"/>
            <a:ext cx="2561920" cy="923330"/>
          </a:xfrm>
          <a:prstGeom prst="rect">
            <a:avLst/>
          </a:prstGeom>
          <a:noFill/>
        </p:spPr>
        <p:txBody>
          <a:bodyPr wrap="none" rtlCol="0">
            <a:spAutoFit/>
          </a:bodyPr>
          <a:lstStyle/>
          <a:p>
            <a:r>
              <a:rPr lang="en-US" b="1" dirty="0">
                <a:latin typeface="Gill Sans MT" panose="020B0502020104020203" pitchFamily="34" charset="0"/>
              </a:rPr>
              <a:t>San Jacinto Campus</a:t>
            </a:r>
            <a:endParaRPr lang="en-US" dirty="0">
              <a:latin typeface="Gill Sans MT" panose="020B0502020104020203" pitchFamily="34" charset="0"/>
            </a:endParaRPr>
          </a:p>
          <a:p>
            <a:r>
              <a:rPr lang="en-US" dirty="0" smtClean="0">
                <a:latin typeface="Gill Sans MT" panose="020B0502020104020203" pitchFamily="34" charset="0"/>
              </a:rPr>
              <a:t>By </a:t>
            </a:r>
            <a:r>
              <a:rPr lang="en-US" dirty="0">
                <a:latin typeface="Gill Sans MT" panose="020B0502020104020203" pitchFamily="34" charset="0"/>
              </a:rPr>
              <a:t>2020 to serve: 10,600 </a:t>
            </a:r>
          </a:p>
          <a:p>
            <a:endParaRPr lang="en-US" dirty="0"/>
          </a:p>
        </p:txBody>
      </p:sp>
    </p:spTree>
    <p:extLst>
      <p:ext uri="{BB962C8B-B14F-4D97-AF65-F5344CB8AC3E}">
        <p14:creationId xmlns:p14="http://schemas.microsoft.com/office/powerpoint/2010/main" val="1554263275"/>
      </p:ext>
    </p:extLst>
  </p:cSld>
  <p:clrMapOvr>
    <a:masterClrMapping/>
  </p:clrMapOvr>
  <mc:AlternateContent xmlns:mc="http://schemas.openxmlformats.org/markup-compatibility/2006" xmlns:p14="http://schemas.microsoft.com/office/powerpoint/2010/main">
    <mc:Choice Requires="p14">
      <p:transition spd="slow" p14:dur="10000" advTm="15000"/>
    </mc:Choice>
    <mc:Fallback xmlns="">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762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7200" dirty="0" smtClean="0">
                <a:effectLst>
                  <a:outerShdw blurRad="38100" dist="38100" dir="2700000" algn="tl">
                    <a:srgbClr val="000000">
                      <a:alpha val="43137"/>
                    </a:srgbClr>
                  </a:outerShdw>
                </a:effectLst>
              </a:rPr>
              <a:t>Why college?</a:t>
            </a:r>
            <a:endParaRPr lang="en-US" sz="7200" dirty="0">
              <a:effectLst>
                <a:outerShdw blurRad="38100" dist="38100" dir="2700000" algn="tl">
                  <a:srgbClr val="000000">
                    <a:alpha val="43137"/>
                  </a:srgbClr>
                </a:outerShdw>
              </a:effectLst>
            </a:endParaRPr>
          </a:p>
        </p:txBody>
      </p:sp>
      <p:pic>
        <p:nvPicPr>
          <p:cNvPr id="2" name="Picture 2" descr="http://www.bls.gov/emp/ep_chart_00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81162"/>
            <a:ext cx="6858000" cy="3800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76200"/>
            <a:ext cx="8915400" cy="1076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solidFill>
                  <a:schemeClr val="bg1"/>
                </a:solidFill>
                <a:latin typeface="Gill Sans MT" panose="020B0502020104020203" pitchFamily="34" charset="0"/>
              </a:rPr>
              <a:t>San Gorgonio Pass Campus</a:t>
            </a:r>
            <a:endParaRPr lang="en-US" sz="2400" b="1" dirty="0">
              <a:solidFill>
                <a:schemeClr val="bg1"/>
              </a:solidFill>
              <a:latin typeface="Gill Sans MT" panose="020B0502020104020203" pitchFamily="34" charset="0"/>
            </a:endParaRPr>
          </a:p>
        </p:txBody>
      </p:sp>
      <p:pic>
        <p:nvPicPr>
          <p:cNvPr id="10" name="Picture 9"/>
          <p:cNvPicPr>
            <a:picLocks noChangeAspect="1" noChangeArrowheads="1"/>
          </p:cNvPicPr>
          <p:nvPr/>
        </p:nvPicPr>
        <p:blipFill>
          <a:blip r:embed="rId2" cstate="print"/>
          <a:srcRect/>
          <a:stretch>
            <a:fillRect/>
          </a:stretch>
        </p:blipFill>
        <p:spPr bwMode="auto">
          <a:xfrm>
            <a:off x="3048000" y="1652635"/>
            <a:ext cx="6114881" cy="4724505"/>
          </a:xfrm>
          <a:prstGeom prst="rect">
            <a:avLst/>
          </a:prstGeom>
          <a:noFill/>
          <a:ln w="9525">
            <a:noFill/>
            <a:miter lim="800000"/>
            <a:headEnd/>
            <a:tailEnd/>
          </a:ln>
        </p:spPr>
      </p:pic>
      <p:pic>
        <p:nvPicPr>
          <p:cNvPr id="4098" name="Picture 2" descr="N:\Public\Departments\Public Info-Mktg\Campus Banning\CampusApril2012\DSC_0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400"/>
            <a:ext cx="2400299"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3503335"/>
            <a:ext cx="2623732" cy="1200329"/>
          </a:xfrm>
          <a:prstGeom prst="rect">
            <a:avLst/>
          </a:prstGeom>
          <a:noFill/>
        </p:spPr>
        <p:txBody>
          <a:bodyPr wrap="none" rtlCol="0">
            <a:spAutoFit/>
          </a:bodyPr>
          <a:lstStyle/>
          <a:p>
            <a:r>
              <a:rPr lang="en-US" sz="2000" dirty="0" smtClean="0">
                <a:latin typeface="Gill Sans MT" panose="020B0502020104020203" pitchFamily="34" charset="0"/>
              </a:rPr>
              <a:t>Currently </a:t>
            </a:r>
            <a:r>
              <a:rPr lang="en-US" sz="2000" dirty="0">
                <a:latin typeface="Gill Sans MT" panose="020B0502020104020203" pitchFamily="34" charset="0"/>
              </a:rPr>
              <a:t>serves</a:t>
            </a:r>
            <a:r>
              <a:rPr lang="en-US" sz="2000" dirty="0" smtClean="0">
                <a:latin typeface="Gill Sans MT" panose="020B0502020104020203" pitchFamily="34" charset="0"/>
              </a:rPr>
              <a:t>: 500</a:t>
            </a:r>
            <a:endParaRPr lang="en-US" sz="2000" dirty="0">
              <a:latin typeface="Gill Sans MT" panose="020B0502020104020203" pitchFamily="34" charset="0"/>
            </a:endParaRPr>
          </a:p>
          <a:p>
            <a:r>
              <a:rPr lang="en-US" sz="2000" dirty="0">
                <a:latin typeface="Gill Sans MT" panose="020B0502020104020203" pitchFamily="34" charset="0"/>
              </a:rPr>
              <a:t>By 2020 to serve: </a:t>
            </a:r>
            <a:r>
              <a:rPr lang="en-US" sz="2000" dirty="0" smtClean="0">
                <a:latin typeface="Gill Sans MT" panose="020B0502020104020203" pitchFamily="34" charset="0"/>
              </a:rPr>
              <a:t>5,000</a:t>
            </a:r>
            <a:endParaRPr lang="en-US" sz="2000" dirty="0">
              <a:latin typeface="Gill Sans MT" panose="020B0502020104020203" pitchFamily="34" charset="0"/>
            </a:endParaRPr>
          </a:p>
          <a:p>
            <a:endParaRPr lang="en-US" sz="3200" dirty="0">
              <a:latin typeface="Gill Sans MT" panose="020B0502020104020203" pitchFamily="34" charset="0"/>
            </a:endParaRPr>
          </a:p>
        </p:txBody>
      </p:sp>
    </p:spTree>
    <p:extLst>
      <p:ext uri="{BB962C8B-B14F-4D97-AF65-F5344CB8AC3E}">
        <p14:creationId xmlns:p14="http://schemas.microsoft.com/office/powerpoint/2010/main" val="2587059316"/>
      </p:ext>
    </p:extLst>
  </p:cSld>
  <p:clrMapOvr>
    <a:masterClrMapping/>
  </p:clrMapOvr>
  <mc:AlternateContent xmlns:mc="http://schemas.openxmlformats.org/markup-compatibility/2006" xmlns:p14="http://schemas.microsoft.com/office/powerpoint/2010/main">
    <mc:Choice Requires="p14">
      <p:transition spd="slow" p14:dur="10000" advTm="15000"/>
    </mc:Choice>
    <mc:Fallback xmlns="">
      <p:transition spd="slow"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 y="228600"/>
            <a:ext cx="4724400" cy="10764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dirty="0" smtClean="0">
                <a:solidFill>
                  <a:schemeClr val="bg1"/>
                </a:solidFill>
                <a:latin typeface="+mj-lt"/>
              </a:rPr>
              <a:t>Menifee Valley Campus</a:t>
            </a:r>
            <a:endParaRPr lang="en-US" sz="3000" b="1" dirty="0">
              <a:solidFill>
                <a:schemeClr val="bg1"/>
              </a:solidFill>
              <a:latin typeface="+mj-lt"/>
            </a:endParaRPr>
          </a:p>
        </p:txBody>
      </p:sp>
      <p:pic>
        <p:nvPicPr>
          <p:cNvPr id="6" name="Picture 5"/>
          <p:cNvPicPr>
            <a:picLocks noChangeAspect="1" noChangeArrowheads="1"/>
          </p:cNvPicPr>
          <p:nvPr/>
        </p:nvPicPr>
        <p:blipFill>
          <a:blip r:embed="rId2" cstate="print"/>
          <a:srcRect/>
          <a:stretch>
            <a:fillRect/>
          </a:stretch>
        </p:blipFill>
        <p:spPr bwMode="auto">
          <a:xfrm>
            <a:off x="228600" y="838200"/>
            <a:ext cx="4038599" cy="3208704"/>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4419600" y="2819400"/>
            <a:ext cx="4495800" cy="3622730"/>
          </a:xfrm>
          <a:prstGeom prst="rect">
            <a:avLst/>
          </a:prstGeom>
          <a:noFill/>
          <a:ln w="9525">
            <a:noFill/>
            <a:miter lim="800000"/>
            <a:headEnd/>
            <a:tailEnd/>
          </a:ln>
          <a:effectLst/>
        </p:spPr>
      </p:pic>
      <p:sp>
        <p:nvSpPr>
          <p:cNvPr id="8" name="TextBox 12"/>
          <p:cNvSpPr txBox="1"/>
          <p:nvPr/>
        </p:nvSpPr>
        <p:spPr>
          <a:xfrm>
            <a:off x="252202" y="990600"/>
            <a:ext cx="1600200" cy="461665"/>
          </a:xfrm>
          <a:prstGeom prst="rect">
            <a:avLst/>
          </a:prstGeom>
          <a:solidFill>
            <a:srgbClr val="5AABD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latin typeface="Times New Roman" pitchFamily="18" charset="0"/>
                <a:cs typeface="Times New Roman" pitchFamily="18" charset="0"/>
              </a:rPr>
              <a:t>Today</a:t>
            </a:r>
            <a:endParaRPr lang="en-US" sz="2400" dirty="0">
              <a:latin typeface="Times New Roman" pitchFamily="18" charset="0"/>
              <a:cs typeface="Times New Roman" pitchFamily="18" charset="0"/>
            </a:endParaRPr>
          </a:p>
        </p:txBody>
      </p:sp>
      <p:sp>
        <p:nvSpPr>
          <p:cNvPr id="9" name="TextBox 12"/>
          <p:cNvSpPr txBox="1"/>
          <p:nvPr/>
        </p:nvSpPr>
        <p:spPr>
          <a:xfrm>
            <a:off x="4495800" y="3077999"/>
            <a:ext cx="1676400" cy="461665"/>
          </a:xfrm>
          <a:prstGeom prst="rect">
            <a:avLst/>
          </a:prstGeom>
          <a:solidFill>
            <a:srgbClr val="5AABD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latin typeface="Times New Roman" pitchFamily="18" charset="0"/>
                <a:cs typeface="Times New Roman" pitchFamily="18" charset="0"/>
              </a:rPr>
              <a:t>2050</a:t>
            </a:r>
            <a:endParaRPr lang="en-US" sz="2400" dirty="0">
              <a:latin typeface="Times New Roman" pitchFamily="18" charset="0"/>
              <a:cs typeface="Times New Roman" pitchFamily="18" charset="0"/>
            </a:endParaRPr>
          </a:p>
        </p:txBody>
      </p:sp>
      <p:sp>
        <p:nvSpPr>
          <p:cNvPr id="10" name="TextBox 9"/>
          <p:cNvSpPr txBox="1"/>
          <p:nvPr/>
        </p:nvSpPr>
        <p:spPr>
          <a:xfrm>
            <a:off x="685800" y="4419600"/>
            <a:ext cx="2647520" cy="861774"/>
          </a:xfrm>
          <a:prstGeom prst="rect">
            <a:avLst/>
          </a:prstGeom>
          <a:noFill/>
        </p:spPr>
        <p:txBody>
          <a:bodyPr wrap="none" rtlCol="0">
            <a:spAutoFit/>
          </a:bodyPr>
          <a:lstStyle/>
          <a:p>
            <a:r>
              <a:rPr lang="en-US" sz="1600" dirty="0" smtClean="0">
                <a:latin typeface="Gill Sans MT" panose="020B0502020104020203" pitchFamily="34" charset="0"/>
              </a:rPr>
              <a:t>Currently </a:t>
            </a:r>
            <a:r>
              <a:rPr lang="en-US" sz="1600" dirty="0">
                <a:latin typeface="Gill Sans MT" panose="020B0502020104020203" pitchFamily="34" charset="0"/>
              </a:rPr>
              <a:t>serves about: 8</a:t>
            </a:r>
            <a:r>
              <a:rPr lang="en-US" sz="1600" dirty="0" smtClean="0">
                <a:latin typeface="Gill Sans MT" panose="020B0502020104020203" pitchFamily="34" charset="0"/>
              </a:rPr>
              <a:t>,000</a:t>
            </a:r>
            <a:endParaRPr lang="en-US" sz="1600" dirty="0">
              <a:latin typeface="Gill Sans MT" panose="020B0502020104020203" pitchFamily="34" charset="0"/>
            </a:endParaRPr>
          </a:p>
          <a:p>
            <a:r>
              <a:rPr lang="en-US" sz="1600" dirty="0">
                <a:latin typeface="Gill Sans MT" panose="020B0502020104020203" pitchFamily="34" charset="0"/>
              </a:rPr>
              <a:t>By 2020 to serve: 13,000</a:t>
            </a:r>
          </a:p>
          <a:p>
            <a:endParaRPr lang="en-US" dirty="0"/>
          </a:p>
        </p:txBody>
      </p:sp>
      <p:pic>
        <p:nvPicPr>
          <p:cNvPr id="5122" name="Picture 2" descr="C:\Users\kmarriott\Dropbox\Annual Report 2013.2014\INside back pages\Menifee Valley CampusNursing &amp; Allied Health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46643"/>
            <a:ext cx="5105399" cy="277606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4152899" y="2010267"/>
            <a:ext cx="4724400" cy="1076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latin typeface="Gill Sans MT" panose="020B0502020104020203" pitchFamily="34" charset="0"/>
              </a:rPr>
              <a:t>Future Allied Health Building</a:t>
            </a:r>
            <a:endParaRPr lang="en-US" sz="2000" dirty="0">
              <a:solidFill>
                <a:schemeClr val="bg1">
                  <a:lumMod val="65000"/>
                </a:schemeClr>
              </a:solidFill>
              <a:latin typeface="Gill Sans MT" panose="020B0502020104020203" pitchFamily="34" charset="0"/>
            </a:endParaRPr>
          </a:p>
        </p:txBody>
      </p:sp>
    </p:spTree>
    <p:extLst>
      <p:ext uri="{BB962C8B-B14F-4D97-AF65-F5344CB8AC3E}">
        <p14:creationId xmlns:p14="http://schemas.microsoft.com/office/powerpoint/2010/main" val="3066139718"/>
      </p:ext>
    </p:extLst>
  </p:cSld>
  <p:clrMapOvr>
    <a:masterClrMapping/>
  </p:clrMapOvr>
  <mc:AlternateContent xmlns:mc="http://schemas.openxmlformats.org/markup-compatibility/2006" xmlns:p14="http://schemas.microsoft.com/office/powerpoint/2010/main">
    <mc:Choice Requires="p14">
      <p:transition spd="slow" p14:dur="10000" advTm="15000"/>
    </mc:Choice>
    <mc:Fallback xmlns="">
      <p:transition spd="slow"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
          <p:cNvSpPr>
            <a:spLocks noGrp="1"/>
          </p:cNvSpPr>
          <p:nvPr>
            <p:ph type="title"/>
          </p:nvPr>
        </p:nvSpPr>
        <p:spPr>
          <a:xfrm>
            <a:off x="838200" y="76200"/>
            <a:ext cx="8229600" cy="1143000"/>
          </a:xfrm>
        </p:spPr>
        <p:txBody>
          <a:bodyPr/>
          <a:lstStyle/>
          <a:p>
            <a:r>
              <a:rPr lang="en-US" sz="6600" dirty="0" smtClean="0">
                <a:solidFill>
                  <a:schemeClr val="bg1"/>
                </a:solidFill>
              </a:rPr>
              <a:t>Any Questions?</a:t>
            </a:r>
          </a:p>
        </p:txBody>
      </p:sp>
      <p:pic>
        <p:nvPicPr>
          <p:cNvPr id="28676" name="Picture 5" descr="DSC_0470"/>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a:ln w="9525" algn="in">
            <a:noFill/>
            <a:miter lim="800000"/>
            <a:headEnd/>
            <a:tailEnd/>
          </a:ln>
        </p:spPr>
      </p:pic>
      <p:sp>
        <p:nvSpPr>
          <p:cNvPr id="28678" name="WordArt 7"/>
          <p:cNvSpPr>
            <a:spLocks noChangeArrowheads="1" noChangeShapeType="1" noTextEdit="1"/>
          </p:cNvSpPr>
          <p:nvPr/>
        </p:nvSpPr>
        <p:spPr bwMode="auto">
          <a:xfrm>
            <a:off x="1981200" y="2676525"/>
            <a:ext cx="5486400" cy="828675"/>
          </a:xfrm>
          <a:prstGeom prst="rect">
            <a:avLst/>
          </a:prstGeom>
        </p:spPr>
        <p:txBody>
          <a:bodyPr wrap="none" fromWordArt="1">
            <a:prstTxWarp prst="textPlain">
              <a:avLst>
                <a:gd name="adj" fmla="val 50000"/>
              </a:avLst>
            </a:prstTxWarp>
          </a:bodyPr>
          <a:lstStyle/>
          <a:p>
            <a:pPr algn="ctr"/>
            <a:r>
              <a:rPr lang="en-US" b="1" dirty="0">
                <a:ln w="19050">
                  <a:solidFill>
                    <a:schemeClr val="tx2">
                      <a:tint val="1000"/>
                    </a:schemeClr>
                  </a:solidFill>
                  <a:prstDash val="solid"/>
                </a:ln>
                <a:solidFill>
                  <a:schemeClr val="accent3"/>
                </a:solidFill>
                <a:effectLst>
                  <a:glow rad="139700">
                    <a:schemeClr val="accent1">
                      <a:satMod val="175000"/>
                      <a:alpha val="40000"/>
                    </a:schemeClr>
                  </a:glow>
                  <a:outerShdw blurRad="50000" dist="50800" dir="7500000" algn="tl">
                    <a:srgbClr val="000000">
                      <a:shade val="5000"/>
                      <a:alpha val="35000"/>
                    </a:srgbClr>
                  </a:outerShdw>
                </a:effectLst>
              </a:rPr>
              <a:t>Thank </a:t>
            </a:r>
            <a:r>
              <a:rPr lang="en-US" b="1" dirty="0" smtClean="0">
                <a:ln w="19050">
                  <a:solidFill>
                    <a:schemeClr val="tx2">
                      <a:tint val="1000"/>
                    </a:schemeClr>
                  </a:solidFill>
                  <a:prstDash val="solid"/>
                </a:ln>
                <a:solidFill>
                  <a:schemeClr val="accent3"/>
                </a:solidFill>
                <a:effectLst>
                  <a:glow rad="139700">
                    <a:schemeClr val="accent1">
                      <a:satMod val="175000"/>
                      <a:alpha val="40000"/>
                    </a:schemeClr>
                  </a:glow>
                  <a:outerShdw blurRad="50000" dist="50800" dir="7500000" algn="tl">
                    <a:srgbClr val="000000">
                      <a:shade val="5000"/>
                      <a:alpha val="35000"/>
                    </a:srgbClr>
                  </a:outerShdw>
                </a:effectLst>
              </a:rPr>
              <a:t>You!</a:t>
            </a:r>
            <a:endParaRPr lang="en-US" b="1" dirty="0">
              <a:ln w="19050">
                <a:solidFill>
                  <a:schemeClr val="tx2">
                    <a:tint val="1000"/>
                  </a:schemeClr>
                </a:solidFill>
                <a:prstDash val="solid"/>
              </a:ln>
              <a:solidFill>
                <a:schemeClr val="accent3"/>
              </a:solidFill>
              <a:effectLst>
                <a:glow rad="139700">
                  <a:schemeClr val="accent1">
                    <a:satMod val="175000"/>
                    <a:alpha val="40000"/>
                  </a:schemeClr>
                </a:glow>
                <a:outerShdw blurRad="50000" dist="50800" dir="7500000" algn="tl">
                  <a:srgbClr val="000000">
                    <a:shade val="5000"/>
                    <a:alpha val="35000"/>
                  </a:srgbClr>
                </a:outerShdw>
              </a:effectLst>
            </a:endParaRPr>
          </a:p>
        </p:txBody>
      </p:sp>
      <p:pic>
        <p:nvPicPr>
          <p:cNvPr id="10" name="Picture 9" descr="newMSJCLogo.jpg"/>
          <p:cNvPicPr>
            <a:picLocks noChangeAspect="1"/>
          </p:cNvPicPr>
          <p:nvPr/>
        </p:nvPicPr>
        <p:blipFill>
          <a:blip r:embed="rId3" cstate="print"/>
          <a:stretch>
            <a:fillRect/>
          </a:stretch>
        </p:blipFill>
        <p:spPr>
          <a:xfrm>
            <a:off x="0" y="228600"/>
            <a:ext cx="1877759" cy="919193"/>
          </a:xfrm>
          <a:prstGeom prst="rect">
            <a:avLst/>
          </a:prstGeom>
          <a:effectLst>
            <a:softEdge rad="31750"/>
          </a:effectLst>
          <a:scene3d>
            <a:camera prst="isometricOffAxis1Right"/>
            <a:lightRig rig="threePt" dir="t"/>
          </a:scene3d>
        </p:spPr>
      </p:pic>
      <p:pic>
        <p:nvPicPr>
          <p:cNvPr id="11" name="Picture 10" descr="facebook-logo.jpg"/>
          <p:cNvPicPr>
            <a:picLocks noChangeAspect="1"/>
          </p:cNvPicPr>
          <p:nvPr/>
        </p:nvPicPr>
        <p:blipFill>
          <a:blip r:embed="rId4" cstate="print"/>
          <a:stretch>
            <a:fillRect/>
          </a:stretch>
        </p:blipFill>
        <p:spPr>
          <a:xfrm>
            <a:off x="7620000" y="6019800"/>
            <a:ext cx="1292225" cy="487363"/>
          </a:xfrm>
          <a:prstGeom prst="rect">
            <a:avLst/>
          </a:prstGeom>
          <a:ln>
            <a:noFill/>
          </a:ln>
          <a:effectLst>
            <a:outerShdw blurRad="292100" dist="139700" dir="2700000" algn="tl" rotWithShape="0">
              <a:srgbClr val="333333">
                <a:alpha val="65000"/>
              </a:srgbClr>
            </a:outerShdw>
          </a:effectLst>
        </p:spPr>
      </p:pic>
      <p:sp>
        <p:nvSpPr>
          <p:cNvPr id="28682" name="TextBox 11"/>
          <p:cNvSpPr txBox="1">
            <a:spLocks noChangeArrowheads="1"/>
          </p:cNvSpPr>
          <p:nvPr/>
        </p:nvSpPr>
        <p:spPr bwMode="auto">
          <a:xfrm>
            <a:off x="7391400" y="6477000"/>
            <a:ext cx="1752600" cy="246062"/>
          </a:xfrm>
          <a:prstGeom prst="rect">
            <a:avLst/>
          </a:prstGeom>
          <a:noFill/>
          <a:ln w="9525">
            <a:noFill/>
            <a:miter lim="800000"/>
            <a:headEnd/>
            <a:tailEnd/>
          </a:ln>
        </p:spPr>
        <p:txBody>
          <a:bodyPr>
            <a:spAutoFit/>
          </a:bodyPr>
          <a:lstStyle/>
          <a:p>
            <a:pPr algn="ctr"/>
            <a:r>
              <a:rPr lang="en-US" sz="1000" b="1" dirty="0">
                <a:solidFill>
                  <a:schemeClr val="bg1"/>
                </a:solidFill>
              </a:rPr>
              <a:t>Outreach MSJC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remove" nodeType="withEffect">
                                  <p:stCondLst>
                                    <p:cond delay="0"/>
                                  </p:stCondLst>
                                  <p:childTnLst>
                                    <p:anim calcmode="lin" valueType="num">
                                      <p:cBhvr>
                                        <p:cTn id="6" dur="3000"/>
                                        <p:tgtEl>
                                          <p:spTgt spid="10"/>
                                        </p:tgtEl>
                                        <p:attrNameLst>
                                          <p:attrName>ppt_h</p:attrName>
                                        </p:attrNameLst>
                                      </p:cBhvr>
                                      <p:tavLst>
                                        <p:tav tm="0">
                                          <p:val>
                                            <p:strVal val="ppt_h"/>
                                          </p:val>
                                        </p:tav>
                                        <p:tav tm="100000">
                                          <p:val>
                                            <p:strVal val="ppt_h"/>
                                          </p:val>
                                        </p:tav>
                                      </p:tavLst>
                                    </p:anim>
                                    <p:anim calcmode="lin" valueType="num">
                                      <p:cBhvr>
                                        <p:cTn id="7" dur="3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 y="-89595"/>
            <a:ext cx="9144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chemeClr val="bg1"/>
                </a:solidFill>
              </a:rPr>
              <a:t>Community College, Cal State University, University of California and Private Institutions</a:t>
            </a:r>
            <a:endParaRPr lang="en-US" sz="2800" b="1" dirty="0">
              <a:solidFill>
                <a:schemeClr val="bg1"/>
              </a:solidFill>
            </a:endParaRPr>
          </a:p>
        </p:txBody>
      </p:sp>
      <p:sp>
        <p:nvSpPr>
          <p:cNvPr id="6148" name="Text Box 8"/>
          <p:cNvSpPr txBox="1">
            <a:spLocks noChangeArrowheads="1"/>
          </p:cNvSpPr>
          <p:nvPr/>
        </p:nvSpPr>
        <p:spPr bwMode="auto">
          <a:xfrm>
            <a:off x="1143000" y="1433929"/>
            <a:ext cx="7391400" cy="4585871"/>
          </a:xfrm>
          <a:prstGeom prst="rect">
            <a:avLst/>
          </a:prstGeom>
          <a:noFill/>
          <a:ln w="9525">
            <a:noFill/>
            <a:miter lim="800000"/>
            <a:headEnd/>
            <a:tailEnd/>
          </a:ln>
        </p:spPr>
        <p:txBody>
          <a:bodyPr wrap="square">
            <a:spAutoFit/>
          </a:bodyPr>
          <a:lstStyle/>
          <a:p>
            <a:pPr algn="ctr"/>
            <a:r>
              <a:rPr lang="en-US" sz="1600" b="1" dirty="0">
                <a:latin typeface="Times New Roman" pitchFamily="18" charset="0"/>
              </a:rPr>
              <a:t>The system of higher education in California is comprised of three levels.</a:t>
            </a:r>
          </a:p>
          <a:p>
            <a:pPr algn="ctr"/>
            <a:endParaRPr lang="en-US" sz="1600" b="1" dirty="0">
              <a:latin typeface="Times New Roman" pitchFamily="18" charset="0"/>
            </a:endParaRPr>
          </a:p>
          <a:p>
            <a:pPr algn="ctr"/>
            <a:r>
              <a:rPr lang="en-US" sz="2000" b="1" dirty="0">
                <a:latin typeface="Times New Roman" pitchFamily="18" charset="0"/>
              </a:rPr>
              <a:t>Community Colleges - </a:t>
            </a:r>
            <a:r>
              <a:rPr lang="en-US" sz="2000" b="1" dirty="0" smtClean="0">
                <a:latin typeface="Times New Roman" pitchFamily="18" charset="0"/>
              </a:rPr>
              <a:t>113</a:t>
            </a:r>
            <a:endParaRPr lang="en-US" sz="2000" dirty="0">
              <a:latin typeface="Times New Roman" pitchFamily="18" charset="0"/>
            </a:endParaRPr>
          </a:p>
          <a:p>
            <a:pPr algn="ctr"/>
            <a:r>
              <a:rPr lang="en-US" sz="1400" dirty="0">
                <a:latin typeface="Times New Roman" pitchFamily="18" charset="0"/>
              </a:rPr>
              <a:t>Community colleges are two-year public institutions. Their main mission is to provide transfer opportunities towards 4 year degrees by allowing students to take their general education requirements, to provide students with the opportunity to gain a 2 year associates degree, and to provide career education, training and/or certificate.</a:t>
            </a:r>
          </a:p>
          <a:p>
            <a:pPr algn="ctr"/>
            <a:endParaRPr lang="en-US" sz="1400" b="1" i="1" dirty="0">
              <a:latin typeface="Times New Roman" pitchFamily="18" charset="0"/>
            </a:endParaRPr>
          </a:p>
          <a:p>
            <a:pPr algn="ctr"/>
            <a:r>
              <a:rPr lang="en-US" sz="2000" b="1" dirty="0">
                <a:latin typeface="Times New Roman" pitchFamily="18" charset="0"/>
              </a:rPr>
              <a:t>California State University (CSU) - 23</a:t>
            </a:r>
            <a:endParaRPr lang="en-US" sz="2000" dirty="0">
              <a:latin typeface="Times New Roman" pitchFamily="18" charset="0"/>
            </a:endParaRPr>
          </a:p>
          <a:p>
            <a:pPr algn="ctr"/>
            <a:r>
              <a:rPr lang="en-US" sz="1400" dirty="0">
                <a:latin typeface="Times New Roman" pitchFamily="18" charset="0"/>
              </a:rPr>
              <a:t>Cal States are four-year institutions and bridge the missions of the community colleges and of the universities. Cal states offer majors and courses that are applied (for example business management or graphic design) as well as academic (for example history, physics, English, or psychology). </a:t>
            </a:r>
          </a:p>
          <a:p>
            <a:pPr algn="ctr"/>
            <a:endParaRPr lang="en-US" sz="1400" b="1" dirty="0">
              <a:latin typeface="Times New Roman" pitchFamily="18" charset="0"/>
            </a:endParaRPr>
          </a:p>
          <a:p>
            <a:pPr algn="ctr"/>
            <a:r>
              <a:rPr lang="en-US" sz="2000" b="1" dirty="0">
                <a:latin typeface="Times New Roman" pitchFamily="18" charset="0"/>
              </a:rPr>
              <a:t>University of California (UC) - 10</a:t>
            </a:r>
            <a:endParaRPr lang="en-US" sz="2000" dirty="0">
              <a:latin typeface="Times New Roman" pitchFamily="18" charset="0"/>
            </a:endParaRPr>
          </a:p>
          <a:p>
            <a:pPr algn="ctr"/>
            <a:r>
              <a:rPr lang="en-US" sz="1400" dirty="0">
                <a:latin typeface="Times New Roman" pitchFamily="18" charset="0"/>
              </a:rPr>
              <a:t>The UC's are the research wing of the California educational system. Their mission is to provide state-of-the-art discipline research in their fields, with teaching as a concurrent goal. All the majors at the UC’s are academic and research based. </a:t>
            </a:r>
          </a:p>
          <a:p>
            <a:pPr algn="ctr"/>
            <a:endParaRPr lang="en-US" sz="1400" b="1" dirty="0">
              <a:latin typeface="Times New Roman" pitchFamily="18" charset="0"/>
            </a:endParaRPr>
          </a:p>
          <a:p>
            <a:pPr algn="ctr"/>
            <a:r>
              <a:rPr lang="en-US" sz="2000" b="1" dirty="0">
                <a:latin typeface="Times New Roman" pitchFamily="18" charset="0"/>
              </a:rPr>
              <a:t>Private/Independent Colleges and Universities - 76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randombar(horizontal)">
                                      <p:cBhvr>
                                        <p:cTn id="7" dur="500"/>
                                        <p:tgtEl>
                                          <p:spTgt spid="6148">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8">
                                            <p:txEl>
                                              <p:pRg st="3" end="3"/>
                                            </p:txEl>
                                          </p:spTgt>
                                        </p:tgtEl>
                                        <p:attrNameLst>
                                          <p:attrName>style.visibility</p:attrName>
                                        </p:attrNameLst>
                                      </p:cBhvr>
                                      <p:to>
                                        <p:strVal val="visible"/>
                                      </p:to>
                                    </p:set>
                                    <p:animEffect transition="in" filter="randombar(horizontal)">
                                      <p:cBhvr>
                                        <p:cTn id="10" dur="500"/>
                                        <p:tgtEl>
                                          <p:spTgt spid="614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148">
                                            <p:txEl>
                                              <p:pRg st="5" end="5"/>
                                            </p:txEl>
                                          </p:spTgt>
                                        </p:tgtEl>
                                        <p:attrNameLst>
                                          <p:attrName>style.visibility</p:attrName>
                                        </p:attrNameLst>
                                      </p:cBhvr>
                                      <p:to>
                                        <p:strVal val="visible"/>
                                      </p:to>
                                    </p:set>
                                    <p:animEffect transition="in" filter="randombar(horizontal)">
                                      <p:cBhvr>
                                        <p:cTn id="15" dur="500"/>
                                        <p:tgtEl>
                                          <p:spTgt spid="6148">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148">
                                            <p:txEl>
                                              <p:pRg st="6" end="6"/>
                                            </p:txEl>
                                          </p:spTgt>
                                        </p:tgtEl>
                                        <p:attrNameLst>
                                          <p:attrName>style.visibility</p:attrName>
                                        </p:attrNameLst>
                                      </p:cBhvr>
                                      <p:to>
                                        <p:strVal val="visible"/>
                                      </p:to>
                                    </p:set>
                                    <p:animEffect transition="in" filter="randombar(horizontal)">
                                      <p:cBhvr>
                                        <p:cTn id="18" dur="500"/>
                                        <p:tgtEl>
                                          <p:spTgt spid="614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8">
                                            <p:txEl>
                                              <p:pRg st="8" end="8"/>
                                            </p:txEl>
                                          </p:spTgt>
                                        </p:tgtEl>
                                        <p:attrNameLst>
                                          <p:attrName>style.visibility</p:attrName>
                                        </p:attrNameLst>
                                      </p:cBhvr>
                                      <p:to>
                                        <p:strVal val="visible"/>
                                      </p:to>
                                    </p:set>
                                    <p:animEffect transition="in" filter="randombar(horizontal)">
                                      <p:cBhvr>
                                        <p:cTn id="23" dur="500"/>
                                        <p:tgtEl>
                                          <p:spTgt spid="6148">
                                            <p:txEl>
                                              <p:pRg st="8" end="8"/>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148">
                                            <p:txEl>
                                              <p:pRg st="9" end="9"/>
                                            </p:txEl>
                                          </p:spTgt>
                                        </p:tgtEl>
                                        <p:attrNameLst>
                                          <p:attrName>style.visibility</p:attrName>
                                        </p:attrNameLst>
                                      </p:cBhvr>
                                      <p:to>
                                        <p:strVal val="visible"/>
                                      </p:to>
                                    </p:set>
                                    <p:animEffect transition="in" filter="randombar(horizontal)">
                                      <p:cBhvr>
                                        <p:cTn id="26" dur="500"/>
                                        <p:tgtEl>
                                          <p:spTgt spid="6148">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148">
                                            <p:txEl>
                                              <p:pRg st="11" end="11"/>
                                            </p:txEl>
                                          </p:spTgt>
                                        </p:tgtEl>
                                        <p:attrNameLst>
                                          <p:attrName>style.visibility</p:attrName>
                                        </p:attrNameLst>
                                      </p:cBhvr>
                                      <p:to>
                                        <p:strVal val="visible"/>
                                      </p:to>
                                    </p:set>
                                    <p:animEffect transition="in" filter="randombar(horizontal)">
                                      <p:cBhvr>
                                        <p:cTn id="31" dur="500"/>
                                        <p:tgtEl>
                                          <p:spTgt spid="614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Best </a:t>
            </a:r>
            <a:r>
              <a:rPr lang="en-US" b="1" dirty="0">
                <a:solidFill>
                  <a:schemeClr val="bg1"/>
                </a:solidFill>
              </a:rPr>
              <a:t>W</a:t>
            </a:r>
            <a:r>
              <a:rPr lang="en-US" b="1" dirty="0" smtClean="0">
                <a:solidFill>
                  <a:schemeClr val="bg1"/>
                </a:solidFill>
              </a:rPr>
              <a:t>ay to Save </a:t>
            </a:r>
            <a:r>
              <a:rPr lang="en-US" b="1" dirty="0" smtClean="0">
                <a:solidFill>
                  <a:srgbClr val="006600"/>
                </a:solidFill>
              </a:rPr>
              <a:t>$$$$</a:t>
            </a:r>
            <a:r>
              <a:rPr lang="en-US" b="1" dirty="0" smtClean="0">
                <a:solidFill>
                  <a:schemeClr val="bg1"/>
                </a:solidFill>
              </a:rPr>
              <a:t>!!!</a:t>
            </a:r>
            <a:endParaRPr lang="en-US" b="1" dirty="0">
              <a:solidFill>
                <a:schemeClr val="bg1"/>
              </a:solidFill>
            </a:endParaRPr>
          </a:p>
        </p:txBody>
      </p:sp>
      <p:sp>
        <p:nvSpPr>
          <p:cNvPr id="3" name="Text Placeholder 2"/>
          <p:cNvSpPr>
            <a:spLocks noGrp="1"/>
          </p:cNvSpPr>
          <p:nvPr>
            <p:ph type="body" sz="quarter" idx="12"/>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9386476"/>
              </p:ext>
            </p:extLst>
          </p:nvPr>
        </p:nvGraphicFramePr>
        <p:xfrm>
          <a:off x="914399" y="1752600"/>
          <a:ext cx="7315201" cy="4191003"/>
        </p:xfrm>
        <a:graphic>
          <a:graphicData uri="http://schemas.openxmlformats.org/drawingml/2006/table">
            <a:tbl>
              <a:tblPr firstRow="1" firstCol="1" bandRow="1">
                <a:tableStyleId>{5C22544A-7EE6-4342-B048-85BDC9FD1C3A}</a:tableStyleId>
              </a:tblPr>
              <a:tblGrid>
                <a:gridCol w="1345317"/>
                <a:gridCol w="1613716"/>
                <a:gridCol w="1427032"/>
                <a:gridCol w="1205138"/>
                <a:gridCol w="1723998"/>
              </a:tblGrid>
              <a:tr h="465667">
                <a:tc>
                  <a:txBody>
                    <a:bodyPr/>
                    <a:lstStyle/>
                    <a:p>
                      <a:pPr marL="0" marR="0" algn="ctr">
                        <a:lnSpc>
                          <a:spcPct val="115000"/>
                        </a:lnSpc>
                        <a:spcBef>
                          <a:spcPts val="0"/>
                        </a:spcBef>
                        <a:spcAft>
                          <a:spcPts val="0"/>
                        </a:spcAft>
                      </a:pPr>
                      <a:r>
                        <a:rPr lang="en-US" sz="900" dirty="0">
                          <a:solidFill>
                            <a:schemeClr val="bg1"/>
                          </a:solidFill>
                          <a:effectLst/>
                        </a:rPr>
                        <a:t>2014-2015</a:t>
                      </a:r>
                      <a:endParaRPr lang="en-US" sz="1100" dirty="0">
                        <a:solidFill>
                          <a:schemeClr val="bg1"/>
                        </a:solidFill>
                        <a:effectLst/>
                        <a:latin typeface="Calibri"/>
                        <a:ea typeface="Calibri"/>
                        <a:cs typeface="Times New Roman"/>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Community Colleges</a:t>
                      </a:r>
                      <a:endParaRPr lang="en-US" sz="1100" dirty="0">
                        <a:effectLst/>
                        <a:latin typeface="Calibri"/>
                        <a:ea typeface="Calibri"/>
                        <a:cs typeface="Times New Roman"/>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CSU</a:t>
                      </a:r>
                      <a:endParaRPr lang="en-US" sz="1100" dirty="0">
                        <a:effectLst/>
                        <a:latin typeface="Calibri"/>
                        <a:ea typeface="Calibri"/>
                        <a:cs typeface="Times New Roman"/>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UC</a:t>
                      </a:r>
                      <a:endParaRPr lang="en-US" sz="1100" dirty="0">
                        <a:effectLst/>
                        <a:latin typeface="Calibri"/>
                        <a:ea typeface="Calibri"/>
                        <a:cs typeface="Times New Roman"/>
                      </a:endParaRPr>
                    </a:p>
                  </a:txBody>
                  <a:tcPr marL="68580" marR="68580" marT="0" marB="0" anchor="ctr">
                    <a:solidFill>
                      <a:schemeClr val="tx1"/>
                    </a:solidFill>
                  </a:tcPr>
                </a:tc>
                <a:tc>
                  <a:txBody>
                    <a:bodyPr/>
                    <a:lstStyle/>
                    <a:p>
                      <a:pPr marL="0" marR="0" algn="ctr">
                        <a:lnSpc>
                          <a:spcPct val="115000"/>
                        </a:lnSpc>
                        <a:spcBef>
                          <a:spcPts val="0"/>
                        </a:spcBef>
                        <a:spcAft>
                          <a:spcPts val="0"/>
                        </a:spcAft>
                      </a:pPr>
                      <a:r>
                        <a:rPr lang="en-US" sz="900" dirty="0">
                          <a:effectLst/>
                        </a:rPr>
                        <a:t>Private / Independent</a:t>
                      </a:r>
                      <a:endParaRPr lang="en-US" sz="1100" dirty="0">
                        <a:effectLst/>
                        <a:latin typeface="Calibri"/>
                        <a:ea typeface="Calibri"/>
                        <a:cs typeface="Times New Roman"/>
                      </a:endParaRPr>
                    </a:p>
                  </a:txBody>
                  <a:tcPr marL="68580" marR="68580" marT="0" marB="0" anchor="ctr">
                    <a:solidFill>
                      <a:schemeClr val="tx1"/>
                    </a:solidFill>
                  </a:tcPr>
                </a:tc>
              </a:tr>
              <a:tr h="465667">
                <a:tc>
                  <a:txBody>
                    <a:bodyPr/>
                    <a:lstStyle/>
                    <a:p>
                      <a:pPr marL="0" marR="0" algn="ctr">
                        <a:lnSpc>
                          <a:spcPct val="115000"/>
                        </a:lnSpc>
                        <a:spcBef>
                          <a:spcPts val="0"/>
                        </a:spcBef>
                        <a:spcAft>
                          <a:spcPts val="0"/>
                        </a:spcAft>
                      </a:pPr>
                      <a:r>
                        <a:rPr lang="en-US" sz="900" dirty="0">
                          <a:solidFill>
                            <a:schemeClr val="tx1"/>
                          </a:solidFill>
                          <a:effectLst/>
                        </a:rPr>
                        <a:t>Tuition and Fees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$802 - $1,104</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$5,472 - $6,920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$13,400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$10,515 - $56,691</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Books and Supplies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$812 - $1,756</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$1,719</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$1,500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$1,746</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Living on campus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N/A</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$9,200 - $14,745</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$14,200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$8,568 - $15,800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Living off campus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$3,550 - $11,556</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$10,702 - $13,052</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$9,400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$7,568 - $14,745</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Personal Expenses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$1,226 - $3,288</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$1,226 - $1,364</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$1,226 - $1,606</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$1,226 - $1,606</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Health Insurance</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Included w/Tuition (Varies)</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Included w/Tuition</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$2,100</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Included w/Tuition (Varies)</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Transportation</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$800 - $1,494</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$800 - $1,494</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$800 - $1,494</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$800 - $4,652</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r h="465667">
                <a:tc>
                  <a:txBody>
                    <a:bodyPr/>
                    <a:lstStyle/>
                    <a:p>
                      <a:pPr marL="0" marR="0" algn="ctr">
                        <a:lnSpc>
                          <a:spcPct val="115000"/>
                        </a:lnSpc>
                        <a:spcBef>
                          <a:spcPts val="0"/>
                        </a:spcBef>
                        <a:spcAft>
                          <a:spcPts val="0"/>
                        </a:spcAft>
                      </a:pPr>
                      <a:r>
                        <a:rPr lang="en-US" sz="900" dirty="0">
                          <a:solidFill>
                            <a:schemeClr val="tx1"/>
                          </a:solidFill>
                          <a:effectLst/>
                        </a:rPr>
                        <a:t>Total Expenses</a:t>
                      </a:r>
                      <a:endParaRPr lang="en-US" sz="1100" dirty="0">
                        <a:solidFill>
                          <a:schemeClr val="tx1"/>
                        </a:solidFill>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$10,750-$19,038</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$19,971-$26,242</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a:effectLst/>
                        </a:rPr>
                        <a:t>$31,087-$36,220</a:t>
                      </a:r>
                      <a:endParaRPr lang="en-US" sz="1100">
                        <a:effectLst/>
                        <a:latin typeface="Calibri"/>
                        <a:ea typeface="Calibri"/>
                        <a:cs typeface="Times New Roman"/>
                      </a:endParaRPr>
                    </a:p>
                  </a:txBody>
                  <a:tcPr marL="68580" marR="68580" marT="0" marB="0" anchor="b">
                    <a:solidFill>
                      <a:schemeClr val="bg2">
                        <a:lumMod val="40000"/>
                        <a:lumOff val="60000"/>
                      </a:schemeClr>
                    </a:solidFill>
                  </a:tcPr>
                </a:tc>
                <a:tc>
                  <a:txBody>
                    <a:bodyPr/>
                    <a:lstStyle/>
                    <a:p>
                      <a:pPr marL="0" marR="0" algn="ctr">
                        <a:lnSpc>
                          <a:spcPct val="115000"/>
                        </a:lnSpc>
                        <a:spcBef>
                          <a:spcPts val="0"/>
                        </a:spcBef>
                        <a:spcAft>
                          <a:spcPts val="0"/>
                        </a:spcAft>
                      </a:pPr>
                      <a:r>
                        <a:rPr lang="en-US" sz="900" dirty="0">
                          <a:effectLst/>
                        </a:rPr>
                        <a:t>$42,197-$78.889</a:t>
                      </a:r>
                      <a:endParaRPr lang="en-US" sz="1100" dirty="0">
                        <a:effectLst/>
                        <a:latin typeface="Calibri"/>
                        <a:ea typeface="Calibri"/>
                        <a:cs typeface="Times New Roman"/>
                      </a:endParaRPr>
                    </a:p>
                  </a:txBody>
                  <a:tcPr marL="68580" marR="68580" marT="0" marB="0" anchor="b">
                    <a:solidFill>
                      <a:schemeClr val="bg2">
                        <a:lumMod val="40000"/>
                        <a:lumOff val="60000"/>
                      </a:schemeClr>
                    </a:solidFill>
                  </a:tcPr>
                </a:tc>
              </a:tr>
            </a:tbl>
          </a:graphicData>
        </a:graphic>
      </p:graphicFrame>
    </p:spTree>
    <p:extLst>
      <p:ext uri="{BB962C8B-B14F-4D97-AF65-F5344CB8AC3E}">
        <p14:creationId xmlns:p14="http://schemas.microsoft.com/office/powerpoint/2010/main" val="60990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Are You College Ready?</a:t>
            </a:r>
            <a:endParaRPr lang="en-US" b="1" dirty="0">
              <a:solidFill>
                <a:schemeClr val="bg1"/>
              </a:solidFill>
            </a:endParaRPr>
          </a:p>
        </p:txBody>
      </p:sp>
      <p:sp>
        <p:nvSpPr>
          <p:cNvPr id="3" name="Text Placeholder 2"/>
          <p:cNvSpPr>
            <a:spLocks noGrp="1"/>
          </p:cNvSpPr>
          <p:nvPr>
            <p:ph type="body" sz="quarter" idx="12"/>
          </p:nvPr>
        </p:nvSpPr>
        <p:spPr>
          <a:xfrm>
            <a:off x="1371600" y="1600200"/>
            <a:ext cx="6858000" cy="4800600"/>
          </a:xfrm>
        </p:spPr>
        <p:txBody>
          <a:bodyPr/>
          <a:lstStyle/>
          <a:p>
            <a:r>
              <a:rPr lang="en-US" dirty="0" smtClean="0"/>
              <a:t>What does college ready mean?</a:t>
            </a:r>
          </a:p>
          <a:p>
            <a:pPr lvl="1"/>
            <a:r>
              <a:rPr lang="en-US" dirty="0" smtClean="0"/>
              <a:t>English &amp; Math readiness</a:t>
            </a:r>
          </a:p>
          <a:p>
            <a:r>
              <a:rPr lang="en-US" dirty="0" smtClean="0"/>
              <a:t>8 out of 9 Seniors are not ready to transfer to a university</a:t>
            </a:r>
          </a:p>
          <a:p>
            <a:r>
              <a:rPr lang="en-US" dirty="0" smtClean="0"/>
              <a:t>Although a student may be A-G compliant, there is limited access to the universities</a:t>
            </a:r>
          </a:p>
        </p:txBody>
      </p:sp>
    </p:spTree>
    <p:extLst>
      <p:ext uri="{BB962C8B-B14F-4D97-AF65-F5344CB8AC3E}">
        <p14:creationId xmlns:p14="http://schemas.microsoft.com/office/powerpoint/2010/main" val="421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College Readiness Registration Priority</a:t>
            </a:r>
            <a:endParaRPr lang="en-US" sz="4000" b="1" dirty="0">
              <a:solidFill>
                <a:schemeClr val="bg1"/>
              </a:solidFill>
            </a:endParaRPr>
          </a:p>
        </p:txBody>
      </p:sp>
      <p:sp>
        <p:nvSpPr>
          <p:cNvPr id="3" name="Text Placeholder 2"/>
          <p:cNvSpPr>
            <a:spLocks noGrp="1"/>
          </p:cNvSpPr>
          <p:nvPr>
            <p:ph type="body" sz="quarter" idx="12"/>
          </p:nvPr>
        </p:nvSpPr>
        <p:spPr>
          <a:xfrm>
            <a:off x="1371600" y="1600200"/>
            <a:ext cx="6858000" cy="4876800"/>
          </a:xfrm>
        </p:spPr>
        <p:txBody>
          <a:bodyPr/>
          <a:lstStyle/>
          <a:p>
            <a:pPr marL="0" indent="0">
              <a:buNone/>
            </a:pPr>
            <a:r>
              <a:rPr lang="en-US" sz="2400" b="1" dirty="0" smtClean="0"/>
              <a:t>College </a:t>
            </a:r>
            <a:r>
              <a:rPr lang="en-US" sz="2400" b="1" dirty="0"/>
              <a:t>Proficient </a:t>
            </a:r>
            <a:endParaRPr lang="en-US" sz="2400" dirty="0"/>
          </a:p>
          <a:p>
            <a:r>
              <a:rPr lang="en-US" sz="2400" dirty="0" smtClean="0"/>
              <a:t>Completed </a:t>
            </a:r>
            <a:r>
              <a:rPr lang="en-US" sz="2400" dirty="0"/>
              <a:t>English 101 or 103 and/or Math 105 or </a:t>
            </a:r>
            <a:r>
              <a:rPr lang="en-US" sz="2400" dirty="0" smtClean="0"/>
              <a:t>higher</a:t>
            </a:r>
          </a:p>
          <a:p>
            <a:pPr marL="0" indent="0">
              <a:buNone/>
            </a:pPr>
            <a:r>
              <a:rPr lang="en-US" sz="2400" b="1" dirty="0" smtClean="0"/>
              <a:t>College Ready</a:t>
            </a:r>
          </a:p>
          <a:p>
            <a:r>
              <a:rPr lang="en-US" sz="2400" dirty="0" smtClean="0"/>
              <a:t>Ready </a:t>
            </a:r>
            <a:r>
              <a:rPr lang="en-US" sz="2400" dirty="0"/>
              <a:t>to take English 101 and/or Math 105 or </a:t>
            </a:r>
            <a:r>
              <a:rPr lang="en-US" sz="2400" dirty="0" smtClean="0"/>
              <a:t>higher</a:t>
            </a:r>
            <a:endParaRPr lang="en-US" sz="2400" dirty="0"/>
          </a:p>
          <a:p>
            <a:pPr marL="0" indent="0">
              <a:buNone/>
            </a:pPr>
            <a:r>
              <a:rPr lang="en-US" sz="2400" b="1" dirty="0" smtClean="0"/>
              <a:t>Developmental</a:t>
            </a:r>
          </a:p>
          <a:p>
            <a:r>
              <a:rPr lang="en-US" sz="2400" dirty="0" smtClean="0"/>
              <a:t>Ready </a:t>
            </a:r>
            <a:r>
              <a:rPr lang="en-US" sz="2400" dirty="0"/>
              <a:t>to take English 92 or 98 and/or  Math 90, 94, or </a:t>
            </a:r>
            <a:r>
              <a:rPr lang="en-US" sz="2400" dirty="0" smtClean="0"/>
              <a:t>96</a:t>
            </a:r>
            <a:endParaRPr lang="en-US" sz="2400" dirty="0"/>
          </a:p>
          <a:p>
            <a:pPr marL="0" indent="0">
              <a:buNone/>
            </a:pPr>
            <a:r>
              <a:rPr lang="en-US" sz="2400" b="1" dirty="0" smtClean="0"/>
              <a:t>Basic Skills</a:t>
            </a:r>
          </a:p>
          <a:p>
            <a:r>
              <a:rPr lang="en-US" sz="2400" dirty="0" smtClean="0"/>
              <a:t>Ready </a:t>
            </a:r>
            <a:r>
              <a:rPr lang="en-US" sz="2400" dirty="0"/>
              <a:t>to take English 61 or 62 and/or  Math 55 or </a:t>
            </a:r>
            <a:r>
              <a:rPr lang="en-US" sz="2400" dirty="0" smtClean="0"/>
              <a:t>lower</a:t>
            </a:r>
            <a:endParaRPr lang="en-US" sz="2400" dirty="0"/>
          </a:p>
          <a:p>
            <a:endParaRPr lang="en-US" dirty="0"/>
          </a:p>
        </p:txBody>
      </p:sp>
    </p:spTree>
    <p:extLst>
      <p:ext uri="{BB962C8B-B14F-4D97-AF65-F5344CB8AC3E}">
        <p14:creationId xmlns:p14="http://schemas.microsoft.com/office/powerpoint/2010/main" val="32861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College Readiness</a:t>
            </a:r>
            <a:endParaRPr lang="en-US" b="1" dirty="0">
              <a:solidFill>
                <a:schemeClr val="bg1"/>
              </a:solidFill>
            </a:endParaRPr>
          </a:p>
        </p:txBody>
      </p:sp>
      <p:sp>
        <p:nvSpPr>
          <p:cNvPr id="3" name="Text Placeholder 2"/>
          <p:cNvSpPr>
            <a:spLocks noGrp="1"/>
          </p:cNvSpPr>
          <p:nvPr>
            <p:ph type="body" sz="quarter" idx="12"/>
          </p:nvPr>
        </p:nvSpPr>
        <p:spPr>
          <a:xfrm>
            <a:off x="1371600" y="1600200"/>
            <a:ext cx="6858000" cy="4419600"/>
          </a:xfrm>
        </p:spPr>
        <p:txBody>
          <a:bodyPr/>
          <a:lstStyle/>
          <a:p>
            <a:r>
              <a:rPr lang="en-US" dirty="0" smtClean="0"/>
              <a:t>If your EAP score determines you’re “not college ready” MSJC can help!</a:t>
            </a:r>
          </a:p>
          <a:p>
            <a:r>
              <a:rPr lang="en-US" dirty="0" smtClean="0"/>
              <a:t>College Ready Options:</a:t>
            </a:r>
          </a:p>
          <a:p>
            <a:pPr lvl="1"/>
            <a:r>
              <a:rPr lang="en-US" dirty="0" smtClean="0"/>
              <a:t>College Prep English 4</a:t>
            </a:r>
          </a:p>
          <a:p>
            <a:pPr lvl="1"/>
            <a:r>
              <a:rPr lang="en-US" dirty="0"/>
              <a:t>ERWC</a:t>
            </a:r>
          </a:p>
          <a:p>
            <a:pPr lvl="1"/>
            <a:r>
              <a:rPr lang="en-US" dirty="0" smtClean="0"/>
              <a:t>Math Curriculum Alignment (Pilot)</a:t>
            </a:r>
          </a:p>
          <a:p>
            <a:pPr lvl="1"/>
            <a:r>
              <a:rPr lang="en-US" dirty="0" smtClean="0"/>
              <a:t>Summer Remediation</a:t>
            </a:r>
            <a:endParaRPr lang="en-US" dirty="0"/>
          </a:p>
        </p:txBody>
      </p:sp>
    </p:spTree>
    <p:extLst>
      <p:ext uri="{BB962C8B-B14F-4D97-AF65-F5344CB8AC3E}">
        <p14:creationId xmlns:p14="http://schemas.microsoft.com/office/powerpoint/2010/main" val="943101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11"/>
          <p:cNvSpPr>
            <a:spLocks noChangeArrowheads="1"/>
          </p:cNvSpPr>
          <p:nvPr/>
        </p:nvSpPr>
        <p:spPr bwMode="auto">
          <a:xfrm>
            <a:off x="86477" y="3440668"/>
            <a:ext cx="2247900" cy="369332"/>
          </a:xfrm>
          <a:prstGeom prst="rect">
            <a:avLst/>
          </a:prstGeom>
          <a:noFill/>
          <a:ln w="9525">
            <a:noFill/>
            <a:miter lim="800000"/>
            <a:headEnd/>
            <a:tailEnd/>
          </a:ln>
        </p:spPr>
        <p:txBody>
          <a:bodyPr>
            <a:spAutoFit/>
          </a:bodyPr>
          <a:lstStyle/>
          <a:p>
            <a:pPr algn="ctr"/>
            <a:r>
              <a:rPr lang="en-US" sz="1600" b="1" dirty="0">
                <a:latin typeface="Times New Roman" pitchFamily="18" charset="0"/>
              </a:rPr>
              <a:t>San Jacinto Campus</a:t>
            </a:r>
            <a:r>
              <a:rPr lang="en-US" b="1" dirty="0">
                <a:latin typeface="Times New Roman" pitchFamily="18" charset="0"/>
              </a:rPr>
              <a:t>  </a:t>
            </a:r>
          </a:p>
        </p:txBody>
      </p:sp>
      <p:sp>
        <p:nvSpPr>
          <p:cNvPr id="10246" name="Rectangle 12"/>
          <p:cNvSpPr>
            <a:spLocks noChangeArrowheads="1"/>
          </p:cNvSpPr>
          <p:nvPr/>
        </p:nvSpPr>
        <p:spPr bwMode="auto">
          <a:xfrm>
            <a:off x="2708985" y="3505200"/>
            <a:ext cx="2667000" cy="338554"/>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Menifee Valley </a:t>
            </a:r>
            <a:r>
              <a:rPr lang="en-US" sz="1600" b="1" dirty="0" smtClean="0">
                <a:latin typeface="Times New Roman" pitchFamily="18" charset="0"/>
              </a:rPr>
              <a:t>Campus</a:t>
            </a:r>
            <a:endParaRPr lang="en-US" dirty="0"/>
          </a:p>
        </p:txBody>
      </p:sp>
      <p:pic>
        <p:nvPicPr>
          <p:cNvPr id="8203" name="Picture 15" descr="msjc"/>
          <p:cNvPicPr>
            <a:picLocks noChangeAspect="1" noChangeArrowheads="1"/>
          </p:cNvPicPr>
          <p:nvPr/>
        </p:nvPicPr>
        <p:blipFill>
          <a:blip r:embed="rId2" cstate="print"/>
          <a:srcRect/>
          <a:stretch>
            <a:fillRect/>
          </a:stretch>
        </p:blipFill>
        <p:spPr bwMode="auto">
          <a:xfrm>
            <a:off x="2819400" y="1905000"/>
            <a:ext cx="2438400" cy="1573162"/>
          </a:xfrm>
          <a:prstGeom prst="rect">
            <a:avLst/>
          </a:prstGeom>
          <a:ln>
            <a:noFill/>
          </a:ln>
          <a:effectLst>
            <a:softEdge rad="112500"/>
          </a:effectLst>
        </p:spPr>
      </p:pic>
      <p:sp>
        <p:nvSpPr>
          <p:cNvPr id="10248" name="Text Box 14"/>
          <p:cNvSpPr txBox="1">
            <a:spLocks noChangeArrowheads="1"/>
          </p:cNvSpPr>
          <p:nvPr/>
        </p:nvSpPr>
        <p:spPr bwMode="auto">
          <a:xfrm>
            <a:off x="5562600" y="3505200"/>
            <a:ext cx="3352800" cy="338554"/>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Temecula Education </a:t>
            </a:r>
            <a:r>
              <a:rPr lang="en-US" sz="1600" b="1" dirty="0" smtClean="0">
                <a:latin typeface="Times New Roman" pitchFamily="18" charset="0"/>
              </a:rPr>
              <a:t>Complex</a:t>
            </a:r>
          </a:p>
        </p:txBody>
      </p:sp>
      <p:pic>
        <p:nvPicPr>
          <p:cNvPr id="8205" name="Picture 15" descr="Honors Convocation 2008 191"/>
          <p:cNvPicPr>
            <a:picLocks noChangeAspect="1" noChangeArrowheads="1"/>
          </p:cNvPicPr>
          <p:nvPr/>
        </p:nvPicPr>
        <p:blipFill>
          <a:blip r:embed="rId3" cstate="print"/>
          <a:srcRect/>
          <a:stretch>
            <a:fillRect/>
          </a:stretch>
        </p:blipFill>
        <p:spPr bwMode="auto">
          <a:xfrm>
            <a:off x="6019800" y="1925053"/>
            <a:ext cx="2226234" cy="1447800"/>
          </a:xfrm>
          <a:prstGeom prst="rect">
            <a:avLst/>
          </a:prstGeom>
          <a:ln>
            <a:noFill/>
          </a:ln>
          <a:effectLst>
            <a:softEdge rad="112500"/>
          </a:effectLst>
        </p:spPr>
      </p:pic>
      <p:sp>
        <p:nvSpPr>
          <p:cNvPr id="10250" name="TextBox 16"/>
          <p:cNvSpPr txBox="1">
            <a:spLocks noChangeArrowheads="1"/>
          </p:cNvSpPr>
          <p:nvPr/>
        </p:nvSpPr>
        <p:spPr bwMode="auto">
          <a:xfrm>
            <a:off x="1600200" y="5486400"/>
            <a:ext cx="2971800" cy="338137"/>
          </a:xfrm>
          <a:prstGeom prst="rect">
            <a:avLst/>
          </a:prstGeom>
          <a:noFill/>
          <a:ln w="9525">
            <a:noFill/>
            <a:miter lim="800000"/>
            <a:headEnd/>
            <a:tailEnd/>
          </a:ln>
        </p:spPr>
        <p:txBody>
          <a:bodyPr>
            <a:spAutoFit/>
          </a:bodyPr>
          <a:lstStyle/>
          <a:p>
            <a:pPr algn="ctr"/>
            <a:r>
              <a:rPr lang="en-US" sz="1600" b="1" dirty="0">
                <a:latin typeface="Times New Roman" pitchFamily="18" charset="0"/>
              </a:rPr>
              <a:t>San Gorgonio Pass Campus</a:t>
            </a:r>
            <a:endParaRPr lang="en-US" sz="1600" dirty="0"/>
          </a:p>
        </p:txBody>
      </p:sp>
      <p:pic>
        <p:nvPicPr>
          <p:cNvPr id="8209" name="Picture 18" descr="Library w students.jpg"/>
          <p:cNvPicPr>
            <a:picLocks noChangeAspect="1"/>
          </p:cNvPicPr>
          <p:nvPr/>
        </p:nvPicPr>
        <p:blipFill>
          <a:blip r:embed="rId4" cstate="print"/>
          <a:srcRect/>
          <a:stretch>
            <a:fillRect/>
          </a:stretch>
        </p:blipFill>
        <p:spPr bwMode="auto">
          <a:xfrm>
            <a:off x="31708" y="1905000"/>
            <a:ext cx="2357438" cy="1600200"/>
          </a:xfrm>
          <a:prstGeom prst="rect">
            <a:avLst/>
          </a:prstGeom>
          <a:ln>
            <a:noFill/>
          </a:ln>
          <a:effectLst>
            <a:softEdge rad="112500"/>
          </a:effectLst>
        </p:spPr>
      </p:pic>
      <p:pic>
        <p:nvPicPr>
          <p:cNvPr id="19" name="Picture 18" descr="SGPC.jpg"/>
          <p:cNvPicPr>
            <a:picLocks noChangeAspect="1"/>
          </p:cNvPicPr>
          <p:nvPr/>
        </p:nvPicPr>
        <p:blipFill>
          <a:blip r:embed="rId5" cstate="print"/>
          <a:stretch>
            <a:fillRect/>
          </a:stretch>
        </p:blipFill>
        <p:spPr>
          <a:xfrm>
            <a:off x="1864744" y="3886200"/>
            <a:ext cx="2173856" cy="1600200"/>
          </a:xfrm>
          <a:prstGeom prst="rect">
            <a:avLst/>
          </a:prstGeom>
          <a:ln>
            <a:noFill/>
          </a:ln>
          <a:effectLst>
            <a:softEdge rad="112500"/>
          </a:effectLst>
        </p:spPr>
      </p:pic>
      <p:sp>
        <p:nvSpPr>
          <p:cNvPr id="16" name="Title 1"/>
          <p:cNvSpPr>
            <a:spLocks noGrp="1"/>
          </p:cNvSpPr>
          <p:nvPr>
            <p:ph type="title"/>
          </p:nvPr>
        </p:nvSpPr>
        <p:spPr>
          <a:xfrm>
            <a:off x="457200" y="76200"/>
            <a:ext cx="8229600" cy="1143000"/>
          </a:xfrm>
        </p:spPr>
        <p:txBody>
          <a:bodyPr/>
          <a:lstStyle/>
          <a:p>
            <a:r>
              <a:rPr lang="en-US" dirty="0" smtClean="0">
                <a:solidFill>
                  <a:schemeClr val="bg1"/>
                </a:solidFill>
              </a:rPr>
              <a:t>Mt. San Jacinto College</a:t>
            </a:r>
            <a:br>
              <a:rPr lang="en-US" dirty="0" smtClean="0">
                <a:solidFill>
                  <a:schemeClr val="bg1"/>
                </a:solidFill>
              </a:rPr>
            </a:br>
            <a:r>
              <a:rPr lang="en-US" sz="3200" dirty="0" smtClean="0">
                <a:solidFill>
                  <a:schemeClr val="bg1"/>
                </a:solidFill>
              </a:rPr>
              <a:t>A California Community College</a:t>
            </a:r>
            <a:endParaRPr lang="en-US" dirty="0">
              <a:solidFill>
                <a:schemeClr val="bg1"/>
              </a:solidFill>
            </a:endParaRPr>
          </a:p>
        </p:txBody>
      </p:sp>
      <p:sp>
        <p:nvSpPr>
          <p:cNvPr id="2" name="TextBox 1"/>
          <p:cNvSpPr txBox="1"/>
          <p:nvPr/>
        </p:nvSpPr>
        <p:spPr>
          <a:xfrm>
            <a:off x="3331268" y="1295400"/>
            <a:ext cx="2400300" cy="369332"/>
          </a:xfrm>
          <a:prstGeom prst="rect">
            <a:avLst/>
          </a:prstGeom>
          <a:noFill/>
        </p:spPr>
        <p:txBody>
          <a:bodyPr wrap="square" rtlCol="0">
            <a:spAutoFit/>
          </a:bodyPr>
          <a:lstStyle/>
          <a:p>
            <a:r>
              <a:rPr lang="en-US" b="1" dirty="0" smtClean="0">
                <a:latin typeface="+mj-lt"/>
              </a:rPr>
              <a:t>Five</a:t>
            </a:r>
            <a:r>
              <a:rPr lang="en-US" dirty="0" smtClean="0">
                <a:latin typeface="+mj-lt"/>
              </a:rPr>
              <a:t> Campuses</a:t>
            </a:r>
            <a:endParaRPr lang="en-US" dirty="0">
              <a:latin typeface="+mj-lt"/>
            </a:endParaRPr>
          </a:p>
        </p:txBody>
      </p:sp>
      <p:sp>
        <p:nvSpPr>
          <p:cNvPr id="3" name="TextBox 2"/>
          <p:cNvSpPr txBox="1"/>
          <p:nvPr/>
        </p:nvSpPr>
        <p:spPr>
          <a:xfrm>
            <a:off x="3543151" y="6211669"/>
            <a:ext cx="1976535" cy="646331"/>
          </a:xfrm>
          <a:prstGeom prst="rect">
            <a:avLst/>
          </a:prstGeom>
          <a:noFill/>
        </p:spPr>
        <p:txBody>
          <a:bodyPr wrap="square" rtlCol="0">
            <a:spAutoFit/>
          </a:bodyPr>
          <a:lstStyle/>
          <a:p>
            <a:r>
              <a:rPr lang="en-US" dirty="0" smtClean="0">
                <a:latin typeface="+mj-lt"/>
              </a:rPr>
              <a:t>Plus </a:t>
            </a:r>
            <a:r>
              <a:rPr lang="en-US" b="1" dirty="0" smtClean="0">
                <a:latin typeface="+mj-lt"/>
              </a:rPr>
              <a:t>Online</a:t>
            </a:r>
            <a:r>
              <a:rPr lang="en-US" dirty="0" smtClean="0">
                <a:latin typeface="+mj-lt"/>
              </a:rPr>
              <a:t> </a:t>
            </a:r>
            <a:r>
              <a:rPr lang="en-US" dirty="0">
                <a:latin typeface="+mj-lt"/>
              </a:rPr>
              <a:t>Classes</a:t>
            </a:r>
          </a:p>
          <a:p>
            <a:endParaRPr lang="en-US" dirty="0"/>
          </a:p>
        </p:txBody>
      </p:sp>
      <p:pic>
        <p:nvPicPr>
          <p:cNvPr id="1026" name="Picture 2" descr="THE Center entr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3986508"/>
            <a:ext cx="2057400" cy="1423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486400"/>
            <a:ext cx="3406742" cy="338554"/>
          </a:xfrm>
          <a:prstGeom prst="rect">
            <a:avLst/>
          </a:prstGeom>
          <a:noFill/>
        </p:spPr>
        <p:txBody>
          <a:bodyPr wrap="square" rtlCol="0">
            <a:spAutoFit/>
          </a:bodyPr>
          <a:lstStyle/>
          <a:p>
            <a:r>
              <a:rPr lang="en-US" sz="1600" b="1" dirty="0">
                <a:latin typeface="Times New Roman" pitchFamily="18" charset="0"/>
              </a:rPr>
              <a:t>Temecula Higher </a:t>
            </a:r>
            <a:r>
              <a:rPr lang="en-US" sz="1600" b="1" dirty="0" smtClean="0">
                <a:latin typeface="Times New Roman" pitchFamily="18" charset="0"/>
              </a:rPr>
              <a:t>Education Center</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9"/>
                                        </p:tgtEl>
                                        <p:attrNameLst>
                                          <p:attrName>style.visibility</p:attrName>
                                        </p:attrNameLst>
                                      </p:cBhvr>
                                      <p:to>
                                        <p:strVal val="visible"/>
                                      </p:to>
                                    </p:set>
                                    <p:anim calcmode="lin" valueType="num">
                                      <p:cBhvr additive="base">
                                        <p:cTn id="13" dur="500" fill="hold"/>
                                        <p:tgtEl>
                                          <p:spTgt spid="8209"/>
                                        </p:tgtEl>
                                        <p:attrNameLst>
                                          <p:attrName>ppt_x</p:attrName>
                                        </p:attrNameLst>
                                      </p:cBhvr>
                                      <p:tavLst>
                                        <p:tav tm="0">
                                          <p:val>
                                            <p:strVal val="#ppt_x"/>
                                          </p:val>
                                        </p:tav>
                                        <p:tav tm="100000">
                                          <p:val>
                                            <p:strVal val="#ppt_x"/>
                                          </p:val>
                                        </p:tav>
                                      </p:tavLst>
                                    </p:anim>
                                    <p:anim calcmode="lin" valueType="num">
                                      <p:cBhvr additive="base">
                                        <p:cTn id="14" dur="500" fill="hold"/>
                                        <p:tgtEl>
                                          <p:spTgt spid="820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ppt_x"/>
                                          </p:val>
                                        </p:tav>
                                        <p:tav tm="100000">
                                          <p:val>
                                            <p:strVal val="#ppt_x"/>
                                          </p:val>
                                        </p:tav>
                                      </p:tavLst>
                                    </p:anim>
                                    <p:anim calcmode="lin" valueType="num">
                                      <p:cBhvr additive="base">
                                        <p:cTn id="1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203"/>
                                        </p:tgtEl>
                                        <p:attrNameLst>
                                          <p:attrName>style.visibility</p:attrName>
                                        </p:attrNameLst>
                                      </p:cBhvr>
                                      <p:to>
                                        <p:strVal val="visible"/>
                                      </p:to>
                                    </p:set>
                                    <p:anim calcmode="lin" valueType="num">
                                      <p:cBhvr additive="base">
                                        <p:cTn id="23" dur="500" fill="hold"/>
                                        <p:tgtEl>
                                          <p:spTgt spid="8203"/>
                                        </p:tgtEl>
                                        <p:attrNameLst>
                                          <p:attrName>ppt_x</p:attrName>
                                        </p:attrNameLst>
                                      </p:cBhvr>
                                      <p:tavLst>
                                        <p:tav tm="0">
                                          <p:val>
                                            <p:strVal val="#ppt_x"/>
                                          </p:val>
                                        </p:tav>
                                        <p:tav tm="100000">
                                          <p:val>
                                            <p:strVal val="#ppt_x"/>
                                          </p:val>
                                        </p:tav>
                                      </p:tavLst>
                                    </p:anim>
                                    <p:anim calcmode="lin" valueType="num">
                                      <p:cBhvr additive="base">
                                        <p:cTn id="24" dur="500" fill="hold"/>
                                        <p:tgtEl>
                                          <p:spTgt spid="820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46"/>
                                        </p:tgtEl>
                                        <p:attrNameLst>
                                          <p:attrName>style.visibility</p:attrName>
                                        </p:attrNameLst>
                                      </p:cBhvr>
                                      <p:to>
                                        <p:strVal val="visible"/>
                                      </p:to>
                                    </p:set>
                                    <p:anim calcmode="lin" valueType="num">
                                      <p:cBhvr additive="base">
                                        <p:cTn id="27" dur="500" fill="hold"/>
                                        <p:tgtEl>
                                          <p:spTgt spid="10246"/>
                                        </p:tgtEl>
                                        <p:attrNameLst>
                                          <p:attrName>ppt_x</p:attrName>
                                        </p:attrNameLst>
                                      </p:cBhvr>
                                      <p:tavLst>
                                        <p:tav tm="0">
                                          <p:val>
                                            <p:strVal val="#ppt_x"/>
                                          </p:val>
                                        </p:tav>
                                        <p:tav tm="100000">
                                          <p:val>
                                            <p:strVal val="#ppt_x"/>
                                          </p:val>
                                        </p:tav>
                                      </p:tavLst>
                                    </p:anim>
                                    <p:anim calcmode="lin" valueType="num">
                                      <p:cBhvr additive="base">
                                        <p:cTn id="2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205"/>
                                        </p:tgtEl>
                                        <p:attrNameLst>
                                          <p:attrName>style.visibility</p:attrName>
                                        </p:attrNameLst>
                                      </p:cBhvr>
                                      <p:to>
                                        <p:strVal val="visible"/>
                                      </p:to>
                                    </p:set>
                                    <p:anim calcmode="lin" valueType="num">
                                      <p:cBhvr additive="base">
                                        <p:cTn id="33" dur="500" fill="hold"/>
                                        <p:tgtEl>
                                          <p:spTgt spid="8205"/>
                                        </p:tgtEl>
                                        <p:attrNameLst>
                                          <p:attrName>ppt_x</p:attrName>
                                        </p:attrNameLst>
                                      </p:cBhvr>
                                      <p:tavLst>
                                        <p:tav tm="0">
                                          <p:val>
                                            <p:strVal val="#ppt_x"/>
                                          </p:val>
                                        </p:tav>
                                        <p:tav tm="100000">
                                          <p:val>
                                            <p:strVal val="#ppt_x"/>
                                          </p:val>
                                        </p:tav>
                                      </p:tavLst>
                                    </p:anim>
                                    <p:anim calcmode="lin" valueType="num">
                                      <p:cBhvr additive="base">
                                        <p:cTn id="34" dur="500" fill="hold"/>
                                        <p:tgtEl>
                                          <p:spTgt spid="820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248"/>
                                        </p:tgtEl>
                                        <p:attrNameLst>
                                          <p:attrName>style.visibility</p:attrName>
                                        </p:attrNameLst>
                                      </p:cBhvr>
                                      <p:to>
                                        <p:strVal val="visible"/>
                                      </p:to>
                                    </p:set>
                                    <p:anim calcmode="lin" valueType="num">
                                      <p:cBhvr additive="base">
                                        <p:cTn id="37" dur="500" fill="hold"/>
                                        <p:tgtEl>
                                          <p:spTgt spid="10248"/>
                                        </p:tgtEl>
                                        <p:attrNameLst>
                                          <p:attrName>ppt_x</p:attrName>
                                        </p:attrNameLst>
                                      </p:cBhvr>
                                      <p:tavLst>
                                        <p:tav tm="0">
                                          <p:val>
                                            <p:strVal val="#ppt_x"/>
                                          </p:val>
                                        </p:tav>
                                        <p:tav tm="100000">
                                          <p:val>
                                            <p:strVal val="#ppt_x"/>
                                          </p:val>
                                        </p:tav>
                                      </p:tavLst>
                                    </p:anim>
                                    <p:anim calcmode="lin" valueType="num">
                                      <p:cBhvr additive="base">
                                        <p:cTn id="3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50"/>
                                        </p:tgtEl>
                                        <p:attrNameLst>
                                          <p:attrName>style.visibility</p:attrName>
                                        </p:attrNameLst>
                                      </p:cBhvr>
                                      <p:to>
                                        <p:strVal val="visible"/>
                                      </p:to>
                                    </p:set>
                                    <p:anim calcmode="lin" valueType="num">
                                      <p:cBhvr additive="base">
                                        <p:cTn id="47" dur="500" fill="hold"/>
                                        <p:tgtEl>
                                          <p:spTgt spid="10250"/>
                                        </p:tgtEl>
                                        <p:attrNameLst>
                                          <p:attrName>ppt_x</p:attrName>
                                        </p:attrNameLst>
                                      </p:cBhvr>
                                      <p:tavLst>
                                        <p:tav tm="0">
                                          <p:val>
                                            <p:strVal val="#ppt_x"/>
                                          </p:val>
                                        </p:tav>
                                        <p:tav tm="100000">
                                          <p:val>
                                            <p:strVal val="#ppt_x"/>
                                          </p:val>
                                        </p:tav>
                                      </p:tavLst>
                                    </p:anim>
                                    <p:anim calcmode="lin" valueType="num">
                                      <p:cBhvr additive="base">
                                        <p:cTn id="4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8" grpId="0"/>
      <p:bldP spid="10250" grpId="0"/>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20777</TotalTime>
  <Words>1788</Words>
  <Application>Microsoft Office PowerPoint</Application>
  <PresentationFormat>On-screen Show (4:3)</PresentationFormat>
  <Paragraphs>356</Paragraphs>
  <Slides>32</Slides>
  <Notes>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32</vt:i4>
      </vt:variant>
    </vt:vector>
  </HeadingPairs>
  <TitlesOfParts>
    <vt:vector size="53" baseType="lpstr">
      <vt:lpstr>Arial</vt:lpstr>
      <vt:lpstr>Arial Black</vt:lpstr>
      <vt:lpstr>Berlin Sans FB</vt:lpstr>
      <vt:lpstr>Calibri</vt:lpstr>
      <vt:lpstr>Castellar</vt:lpstr>
      <vt:lpstr>Colonna MT</vt:lpstr>
      <vt:lpstr>Gill Sans MT</vt:lpstr>
      <vt:lpstr>Kunstler Script</vt:lpstr>
      <vt:lpstr>Letter Gothic</vt:lpstr>
      <vt:lpstr>Marker Felt</vt:lpstr>
      <vt:lpstr>Marking Pen</vt:lpstr>
      <vt:lpstr>Papyrus</vt:lpstr>
      <vt:lpstr>Tahoma</vt:lpstr>
      <vt:lpstr>Times New Roman</vt:lpstr>
      <vt:lpstr>Trebuchet MS</vt:lpstr>
      <vt:lpstr>Tw Cen MT Condensed</vt:lpstr>
      <vt:lpstr>Wide Latin</vt:lpstr>
      <vt:lpstr>Wingdings</vt:lpstr>
      <vt:lpstr>Wingdings 2</vt:lpstr>
      <vt:lpstr>ヒラギノ角ゴ Pro W3</vt:lpstr>
      <vt:lpstr>Default Design</vt:lpstr>
      <vt:lpstr>PowerPoint Presentation</vt:lpstr>
      <vt:lpstr>What we are going to talk about…</vt:lpstr>
      <vt:lpstr>PowerPoint Presentation</vt:lpstr>
      <vt:lpstr>PowerPoint Presentation</vt:lpstr>
      <vt:lpstr>The Best Way to Save $$$$!!!</vt:lpstr>
      <vt:lpstr>Are You College Ready?</vt:lpstr>
      <vt:lpstr>College Readiness Registration Priority</vt:lpstr>
      <vt:lpstr>College Readiness</vt:lpstr>
      <vt:lpstr>Mt. San Jacinto College A California Community College</vt:lpstr>
      <vt:lpstr>Mt. San Jacinto College A California Community College</vt:lpstr>
      <vt:lpstr>Degrees and Programs Offered at Mt. San Jacinto College</vt:lpstr>
      <vt:lpstr>Mt. San Jacinto College Transfer and Articulation</vt:lpstr>
      <vt:lpstr>Who is Transferring!!!</vt:lpstr>
      <vt:lpstr>Mt. San Jacinto College Your First Step to Success!</vt:lpstr>
      <vt:lpstr>Early Assessment Program (EAP)</vt:lpstr>
      <vt:lpstr>You are working on your Bachelor’s Degree at MSJC!!!</vt:lpstr>
      <vt:lpstr>Certificates Offered</vt:lpstr>
      <vt:lpstr>Associate of Science Degrees Offered</vt:lpstr>
      <vt:lpstr>Associate of Art Degrees Offered</vt:lpstr>
      <vt:lpstr>Enhance Transfer Opportunities </vt:lpstr>
      <vt:lpstr>S.T.E.M.</vt:lpstr>
      <vt:lpstr>Campus Clubs &amp;  Student Government Association</vt:lpstr>
      <vt:lpstr>Athletics</vt:lpstr>
      <vt:lpstr>Student Services &amp; Academic Support Services </vt:lpstr>
      <vt:lpstr>Learning Resource Center &amp; Library</vt:lpstr>
      <vt:lpstr>The Math and Writing Centers</vt:lpstr>
      <vt:lpstr>MSJC Transitional Counselors</vt:lpstr>
      <vt:lpstr>MSJC Received a 295 Million Bond</vt:lpstr>
      <vt:lpstr>PowerPoint Presentation</vt:lpstr>
      <vt:lpstr>PowerPoint Presentation</vt:lpstr>
      <vt:lpstr>PowerPoint Presentation</vt:lpstr>
      <vt:lpstr>Any Questions?</vt:lpstr>
    </vt:vector>
  </TitlesOfParts>
  <Company>Mt. San Jacinto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Bowles</dc:creator>
  <cp:lastModifiedBy>Catalina Cifuentes</cp:lastModifiedBy>
  <cp:revision>759</cp:revision>
  <cp:lastPrinted>2015-09-21T21:44:07Z</cp:lastPrinted>
  <dcterms:created xsi:type="dcterms:W3CDTF">2013-01-28T05:09:27Z</dcterms:created>
  <dcterms:modified xsi:type="dcterms:W3CDTF">2016-07-27T05:04:20Z</dcterms:modified>
</cp:coreProperties>
</file>