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Playfair Display"/>
      <p:regular r:id="rId28"/>
      <p:bold r:id="rId29"/>
      <p:italic r:id="rId30"/>
      <p:boldItalic r:id="rId31"/>
    </p:embeddedFont>
    <p:embeddedFont>
      <p:font typeface="Trebuchet MS" panose="020B0603020202020204" pitchFamily="34" charset="0"/>
      <p:regular r:id="rId32"/>
      <p:bold r:id="rId33"/>
      <p:italic r:id="rId34"/>
      <p:boldItalic r:id="rId35"/>
    </p:embeddedFont>
    <p:embeddedFont>
      <p:font typeface="Lato" panose="020B0604020202020204" charset="0"/>
      <p:regular r:id="rId36"/>
      <p:bold r:id="rId37"/>
      <p:italic r:id="rId38"/>
      <p:boldItalic r:id="rId39"/>
    </p:embeddedFont>
    <p:embeddedFont>
      <p:font typeface="Verdana" panose="020B060403050404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524B2C9-7472-43CE-BC77-F7617E1C5611}">
  <a:tblStyle styleId="{E524B2C9-7472-43CE-BC77-F7617E1C5611}"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55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98318001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03095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59978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69966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68557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29495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88229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50755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03063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54872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69379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63988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42899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19156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1670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38878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01695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25829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33912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66969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03876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59452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00734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39236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54787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55815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a:off x="586720" y="0"/>
            <a:ext cx="7970699" cy="66599"/>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11" name="Shape 11"/>
          <p:cNvSpPr/>
          <p:nvPr/>
        </p:nvSpPr>
        <p:spPr>
          <a:xfrm>
            <a:off x="586720" y="5076900"/>
            <a:ext cx="7970699" cy="665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cxnSp>
        <p:nvCxnSpPr>
          <p:cNvPr id="12" name="Shape 12"/>
          <p:cNvCxnSpPr/>
          <p:nvPr/>
        </p:nvCxnSpPr>
        <p:spPr>
          <a:xfrm>
            <a:off x="733218" y="2235350"/>
            <a:ext cx="385199" cy="0"/>
          </a:xfrm>
          <a:prstGeom prst="straightConnector1">
            <a:avLst/>
          </a:prstGeom>
          <a:noFill/>
          <a:ln w="28575" cap="flat" cmpd="sng">
            <a:solidFill>
              <a:schemeClr val="dk1"/>
            </a:solidFill>
            <a:prstDash val="solid"/>
            <a:round/>
            <a:headEnd type="none" w="med" len="med"/>
            <a:tailEnd type="none" w="med" len="med"/>
          </a:ln>
        </p:spPr>
      </p:cxnSp>
      <p:sp>
        <p:nvSpPr>
          <p:cNvPr id="13" name="Shape 13"/>
          <p:cNvSpPr txBox="1">
            <a:spLocks noGrp="1"/>
          </p:cNvSpPr>
          <p:nvPr>
            <p:ph type="ctrTitle"/>
          </p:nvPr>
        </p:nvSpPr>
        <p:spPr>
          <a:xfrm>
            <a:off x="630600" y="136800"/>
            <a:ext cx="7893000" cy="1853700"/>
          </a:xfrm>
          <a:prstGeom prst="rect">
            <a:avLst/>
          </a:prstGeom>
        </p:spPr>
        <p:txBody>
          <a:bodyPr lIns="91425" tIns="91425" rIns="91425" bIns="91425" anchor="b" anchorCtr="0"/>
          <a:lstStyle>
            <a:lvl1pPr lvl="0" rtl="0">
              <a:spcBef>
                <a:spcPts val="1000"/>
              </a:spcBef>
              <a:buSzPct val="100000"/>
              <a:defRPr sz="4800"/>
            </a:lvl1pPr>
            <a:lvl2pPr lvl="1" rtl="0">
              <a:spcBef>
                <a:spcPts val="1000"/>
              </a:spcBef>
              <a:buSzPct val="100000"/>
              <a:defRPr sz="4800"/>
            </a:lvl2pPr>
            <a:lvl3pPr lvl="2" rtl="0">
              <a:spcBef>
                <a:spcPts val="1000"/>
              </a:spcBef>
              <a:buSzPct val="100000"/>
              <a:defRPr sz="4800"/>
            </a:lvl3pPr>
            <a:lvl4pPr lvl="3" rtl="0">
              <a:spcBef>
                <a:spcPts val="1000"/>
              </a:spcBef>
              <a:buSzPct val="100000"/>
              <a:defRPr sz="4800"/>
            </a:lvl4pPr>
            <a:lvl5pPr lvl="4" rtl="0">
              <a:spcBef>
                <a:spcPts val="1000"/>
              </a:spcBef>
              <a:buSzPct val="100000"/>
              <a:defRPr sz="4800"/>
            </a:lvl5pPr>
            <a:lvl6pPr lvl="5" rtl="0">
              <a:spcBef>
                <a:spcPts val="1000"/>
              </a:spcBef>
              <a:buSzPct val="100000"/>
              <a:defRPr sz="4800"/>
            </a:lvl6pPr>
            <a:lvl7pPr lvl="6" rtl="0">
              <a:spcBef>
                <a:spcPts val="1000"/>
              </a:spcBef>
              <a:buSzPct val="100000"/>
              <a:defRPr sz="4800"/>
            </a:lvl7pPr>
            <a:lvl8pPr lvl="7" rtl="0">
              <a:spcBef>
                <a:spcPts val="1000"/>
              </a:spcBef>
              <a:buSzPct val="100000"/>
              <a:defRPr sz="4800"/>
            </a:lvl8pPr>
            <a:lvl9pPr lvl="8" rtl="0">
              <a:spcBef>
                <a:spcPts val="1000"/>
              </a:spcBef>
              <a:buSzPct val="100000"/>
              <a:defRPr sz="4800"/>
            </a:lvl9pPr>
          </a:lstStyle>
          <a:p>
            <a:endParaRPr/>
          </a:p>
        </p:txBody>
      </p:sp>
      <p:sp>
        <p:nvSpPr>
          <p:cNvPr id="14" name="Shape 14"/>
          <p:cNvSpPr txBox="1">
            <a:spLocks noGrp="1"/>
          </p:cNvSpPr>
          <p:nvPr>
            <p:ph type="subTitle" idx="1"/>
          </p:nvPr>
        </p:nvSpPr>
        <p:spPr>
          <a:xfrm>
            <a:off x="630600" y="3228375"/>
            <a:ext cx="7893000" cy="1274099"/>
          </a:xfrm>
          <a:prstGeom prst="rect">
            <a:avLst/>
          </a:prstGeom>
        </p:spPr>
        <p:txBody>
          <a:bodyPr lIns="91425" tIns="91425" rIns="91425" bIns="91425" anchor="b" anchorCtr="0"/>
          <a:lstStyle>
            <a:lvl1pPr lvl="0" rtl="0">
              <a:lnSpc>
                <a:spcPct val="100000"/>
              </a:lnSpc>
              <a:spcBef>
                <a:spcPts val="1000"/>
              </a:spcBef>
              <a:spcAft>
                <a:spcPts val="0"/>
              </a:spcAft>
              <a:buClr>
                <a:schemeClr val="accent6"/>
              </a:buClr>
              <a:buSzPct val="100000"/>
              <a:buNone/>
              <a:defRPr sz="2400">
                <a:solidFill>
                  <a:schemeClr val="accent6"/>
                </a:solidFill>
              </a:defRPr>
            </a:lvl1pPr>
            <a:lvl2pPr lvl="1" rtl="0">
              <a:lnSpc>
                <a:spcPct val="100000"/>
              </a:lnSpc>
              <a:spcBef>
                <a:spcPts val="1000"/>
              </a:spcBef>
              <a:spcAft>
                <a:spcPts val="0"/>
              </a:spcAft>
              <a:buClr>
                <a:schemeClr val="accent6"/>
              </a:buClr>
              <a:buSzPct val="100000"/>
              <a:buNone/>
              <a:defRPr sz="2400">
                <a:solidFill>
                  <a:schemeClr val="accent6"/>
                </a:solidFill>
              </a:defRPr>
            </a:lvl2pPr>
            <a:lvl3pPr lvl="2" rtl="0">
              <a:lnSpc>
                <a:spcPct val="100000"/>
              </a:lnSpc>
              <a:spcBef>
                <a:spcPts val="1000"/>
              </a:spcBef>
              <a:spcAft>
                <a:spcPts val="0"/>
              </a:spcAft>
              <a:buClr>
                <a:schemeClr val="accent6"/>
              </a:buClr>
              <a:buSzPct val="100000"/>
              <a:buNone/>
              <a:defRPr sz="2400">
                <a:solidFill>
                  <a:schemeClr val="accent6"/>
                </a:solidFill>
              </a:defRPr>
            </a:lvl3pPr>
            <a:lvl4pPr lvl="3" rtl="0">
              <a:lnSpc>
                <a:spcPct val="100000"/>
              </a:lnSpc>
              <a:spcBef>
                <a:spcPts val="1000"/>
              </a:spcBef>
              <a:spcAft>
                <a:spcPts val="0"/>
              </a:spcAft>
              <a:buClr>
                <a:schemeClr val="accent6"/>
              </a:buClr>
              <a:buSzPct val="100000"/>
              <a:buNone/>
              <a:defRPr sz="2400">
                <a:solidFill>
                  <a:schemeClr val="accent6"/>
                </a:solidFill>
              </a:defRPr>
            </a:lvl4pPr>
            <a:lvl5pPr lvl="4" rtl="0">
              <a:lnSpc>
                <a:spcPct val="100000"/>
              </a:lnSpc>
              <a:spcBef>
                <a:spcPts val="1000"/>
              </a:spcBef>
              <a:spcAft>
                <a:spcPts val="0"/>
              </a:spcAft>
              <a:buClr>
                <a:schemeClr val="accent6"/>
              </a:buClr>
              <a:buSzPct val="100000"/>
              <a:buNone/>
              <a:defRPr sz="2400">
                <a:solidFill>
                  <a:schemeClr val="accent6"/>
                </a:solidFill>
              </a:defRPr>
            </a:lvl5pPr>
            <a:lvl6pPr lvl="5" rtl="0">
              <a:lnSpc>
                <a:spcPct val="100000"/>
              </a:lnSpc>
              <a:spcBef>
                <a:spcPts val="1000"/>
              </a:spcBef>
              <a:spcAft>
                <a:spcPts val="0"/>
              </a:spcAft>
              <a:buClr>
                <a:schemeClr val="accent6"/>
              </a:buClr>
              <a:buSzPct val="100000"/>
              <a:buNone/>
              <a:defRPr sz="2400">
                <a:solidFill>
                  <a:schemeClr val="accent6"/>
                </a:solidFill>
              </a:defRPr>
            </a:lvl6pPr>
            <a:lvl7pPr lvl="6" rtl="0">
              <a:lnSpc>
                <a:spcPct val="100000"/>
              </a:lnSpc>
              <a:spcBef>
                <a:spcPts val="1000"/>
              </a:spcBef>
              <a:spcAft>
                <a:spcPts val="0"/>
              </a:spcAft>
              <a:buClr>
                <a:schemeClr val="accent6"/>
              </a:buClr>
              <a:buSzPct val="100000"/>
              <a:buNone/>
              <a:defRPr sz="2400">
                <a:solidFill>
                  <a:schemeClr val="accent6"/>
                </a:solidFill>
              </a:defRPr>
            </a:lvl7pPr>
            <a:lvl8pPr lvl="7" rtl="0">
              <a:lnSpc>
                <a:spcPct val="100000"/>
              </a:lnSpc>
              <a:spcBef>
                <a:spcPts val="1000"/>
              </a:spcBef>
              <a:spcAft>
                <a:spcPts val="0"/>
              </a:spcAft>
              <a:buClr>
                <a:schemeClr val="accent6"/>
              </a:buClr>
              <a:buSzPct val="100000"/>
              <a:buNone/>
              <a:defRPr sz="2400">
                <a:solidFill>
                  <a:schemeClr val="accent6"/>
                </a:solidFill>
              </a:defRPr>
            </a:lvl8pPr>
            <a:lvl9pPr lvl="8" rtl="0">
              <a:lnSpc>
                <a:spcPct val="100000"/>
              </a:lnSpc>
              <a:spcBef>
                <a:spcPts val="1000"/>
              </a:spcBef>
              <a:spcAft>
                <a:spcPts val="0"/>
              </a:spcAft>
              <a:buClr>
                <a:schemeClr val="accent6"/>
              </a:buClr>
              <a:buSzPct val="100000"/>
              <a:buNone/>
              <a:defRPr sz="2400">
                <a:solidFill>
                  <a:schemeClr val="accent6"/>
                </a:solidFill>
              </a:defRPr>
            </a:lvl9pPr>
          </a:lstStyle>
          <a:p>
            <a:endParaRPr/>
          </a:p>
        </p:txBody>
      </p:sp>
      <p:sp>
        <p:nvSpPr>
          <p:cNvPr id="15" name="Shape 15"/>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56"/>
        <p:cNvGrpSpPr/>
        <p:nvPr/>
      </p:nvGrpSpPr>
      <p:grpSpPr>
        <a:xfrm>
          <a:off x="0" y="0"/>
          <a:ext cx="0" cy="0"/>
          <a:chOff x="0" y="0"/>
          <a:chExt cx="0" cy="0"/>
        </a:xfrm>
      </p:grpSpPr>
      <p:sp>
        <p:nvSpPr>
          <p:cNvPr id="57" name="Shape 57"/>
          <p:cNvSpPr/>
          <p:nvPr/>
        </p:nvSpPr>
        <p:spPr>
          <a:xfrm>
            <a:off x="586720" y="0"/>
            <a:ext cx="7970699" cy="66599"/>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58" name="Shape 58"/>
          <p:cNvSpPr/>
          <p:nvPr/>
        </p:nvSpPr>
        <p:spPr>
          <a:xfrm>
            <a:off x="586720" y="5076900"/>
            <a:ext cx="7970699" cy="665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59" name="Shape 59"/>
          <p:cNvSpPr txBox="1">
            <a:spLocks noGrp="1"/>
          </p:cNvSpPr>
          <p:nvPr>
            <p:ph type="title"/>
          </p:nvPr>
        </p:nvSpPr>
        <p:spPr>
          <a:xfrm>
            <a:off x="586725" y="1353787"/>
            <a:ext cx="7970699" cy="1538399"/>
          </a:xfrm>
          <a:prstGeom prst="rect">
            <a:avLst/>
          </a:prstGeom>
        </p:spPr>
        <p:txBody>
          <a:bodyPr lIns="91425" tIns="91425" rIns="91425" bIns="91425" anchor="ctr" anchorCtr="0"/>
          <a:lstStyle>
            <a:lvl1pPr lvl="0" algn="ctr" rtl="0">
              <a:spcBef>
                <a:spcPts val="0"/>
              </a:spcBef>
              <a:buClr>
                <a:schemeClr val="accent6"/>
              </a:buClr>
              <a:buSzPct val="100000"/>
              <a:defRPr sz="10800">
                <a:solidFill>
                  <a:schemeClr val="accent6"/>
                </a:solidFill>
              </a:defRPr>
            </a:lvl1pPr>
            <a:lvl2pPr lvl="1" algn="ctr" rtl="0">
              <a:spcBef>
                <a:spcPts val="0"/>
              </a:spcBef>
              <a:buClr>
                <a:schemeClr val="accent6"/>
              </a:buClr>
              <a:buSzPct val="100000"/>
              <a:defRPr sz="10800">
                <a:solidFill>
                  <a:schemeClr val="accent6"/>
                </a:solidFill>
              </a:defRPr>
            </a:lvl2pPr>
            <a:lvl3pPr lvl="2" algn="ctr" rtl="0">
              <a:spcBef>
                <a:spcPts val="0"/>
              </a:spcBef>
              <a:buClr>
                <a:schemeClr val="accent6"/>
              </a:buClr>
              <a:buSzPct val="100000"/>
              <a:defRPr sz="10800">
                <a:solidFill>
                  <a:schemeClr val="accent6"/>
                </a:solidFill>
              </a:defRPr>
            </a:lvl3pPr>
            <a:lvl4pPr lvl="3" algn="ctr" rtl="0">
              <a:spcBef>
                <a:spcPts val="0"/>
              </a:spcBef>
              <a:buClr>
                <a:schemeClr val="accent6"/>
              </a:buClr>
              <a:buSzPct val="100000"/>
              <a:defRPr sz="10800">
                <a:solidFill>
                  <a:schemeClr val="accent6"/>
                </a:solidFill>
              </a:defRPr>
            </a:lvl4pPr>
            <a:lvl5pPr lvl="4" algn="ctr" rtl="0">
              <a:spcBef>
                <a:spcPts val="0"/>
              </a:spcBef>
              <a:buClr>
                <a:schemeClr val="accent6"/>
              </a:buClr>
              <a:buSzPct val="100000"/>
              <a:defRPr sz="10800">
                <a:solidFill>
                  <a:schemeClr val="accent6"/>
                </a:solidFill>
              </a:defRPr>
            </a:lvl5pPr>
            <a:lvl6pPr lvl="5" algn="ctr" rtl="0">
              <a:spcBef>
                <a:spcPts val="0"/>
              </a:spcBef>
              <a:buClr>
                <a:schemeClr val="accent6"/>
              </a:buClr>
              <a:buSzPct val="100000"/>
              <a:defRPr sz="10800">
                <a:solidFill>
                  <a:schemeClr val="accent6"/>
                </a:solidFill>
              </a:defRPr>
            </a:lvl6pPr>
            <a:lvl7pPr lvl="6" algn="ctr" rtl="0">
              <a:spcBef>
                <a:spcPts val="0"/>
              </a:spcBef>
              <a:buClr>
                <a:schemeClr val="accent6"/>
              </a:buClr>
              <a:buSzPct val="100000"/>
              <a:defRPr sz="10800">
                <a:solidFill>
                  <a:schemeClr val="accent6"/>
                </a:solidFill>
              </a:defRPr>
            </a:lvl7pPr>
            <a:lvl8pPr lvl="7" algn="ctr" rtl="0">
              <a:spcBef>
                <a:spcPts val="0"/>
              </a:spcBef>
              <a:buClr>
                <a:schemeClr val="accent6"/>
              </a:buClr>
              <a:buSzPct val="100000"/>
              <a:defRPr sz="10800">
                <a:solidFill>
                  <a:schemeClr val="accent6"/>
                </a:solidFill>
              </a:defRPr>
            </a:lvl8pPr>
            <a:lvl9pPr lvl="8" algn="ctr" rtl="0">
              <a:spcBef>
                <a:spcPts val="0"/>
              </a:spcBef>
              <a:buClr>
                <a:schemeClr val="accent6"/>
              </a:buClr>
              <a:buSzPct val="100000"/>
              <a:defRPr sz="10800">
                <a:solidFill>
                  <a:schemeClr val="accent6"/>
                </a:solidFill>
              </a:defRPr>
            </a:lvl9pPr>
          </a:lstStyle>
          <a:p>
            <a:endParaRPr/>
          </a:p>
        </p:txBody>
      </p:sp>
      <p:sp>
        <p:nvSpPr>
          <p:cNvPr id="60" name="Shape 60"/>
          <p:cNvSpPr txBox="1">
            <a:spLocks noGrp="1"/>
          </p:cNvSpPr>
          <p:nvPr>
            <p:ph type="body" idx="1"/>
          </p:nvPr>
        </p:nvSpPr>
        <p:spPr>
          <a:xfrm>
            <a:off x="586725" y="2968387"/>
            <a:ext cx="7970699" cy="1071599"/>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61" name="Shape 6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2"/>
        <p:cNvGrpSpPr/>
        <p:nvPr/>
      </p:nvGrpSpPr>
      <p:grpSpPr>
        <a:xfrm>
          <a:off x="0" y="0"/>
          <a:ext cx="0" cy="0"/>
          <a:chOff x="0" y="0"/>
          <a:chExt cx="0" cy="0"/>
        </a:xfrm>
      </p:grpSpPr>
      <p:sp>
        <p:nvSpPr>
          <p:cNvPr id="63" name="Shape 6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6"/>
        <p:cNvGrpSpPr/>
        <p:nvPr/>
      </p:nvGrpSpPr>
      <p:grpSpPr>
        <a:xfrm>
          <a:off x="0" y="0"/>
          <a:ext cx="0" cy="0"/>
          <a:chOff x="0" y="0"/>
          <a:chExt cx="0" cy="0"/>
        </a:xfrm>
      </p:grpSpPr>
      <p:sp>
        <p:nvSpPr>
          <p:cNvPr id="17" name="Shape 17"/>
          <p:cNvSpPr/>
          <p:nvPr/>
        </p:nvSpPr>
        <p:spPr>
          <a:xfrm>
            <a:off x="586720" y="5076900"/>
            <a:ext cx="7970699" cy="665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8" name="Shape 18"/>
          <p:cNvSpPr/>
          <p:nvPr/>
        </p:nvSpPr>
        <p:spPr>
          <a:xfrm>
            <a:off x="586720" y="0"/>
            <a:ext cx="7970699" cy="66599"/>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19" name="Shape 19"/>
          <p:cNvSpPr txBox="1">
            <a:spLocks noGrp="1"/>
          </p:cNvSpPr>
          <p:nvPr>
            <p:ph type="title"/>
          </p:nvPr>
        </p:nvSpPr>
        <p:spPr>
          <a:xfrm>
            <a:off x="509550" y="1921350"/>
            <a:ext cx="8124900" cy="1300800"/>
          </a:xfrm>
          <a:prstGeom prst="rect">
            <a:avLst/>
          </a:prstGeom>
        </p:spPr>
        <p:txBody>
          <a:bodyPr lIns="91425" tIns="91425" rIns="91425" bIns="91425" anchor="ctr"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20" name="Shape 2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1"/>
        <p:cNvGrpSpPr/>
        <p:nvPr/>
      </p:nvGrpSpPr>
      <p:grpSpPr>
        <a:xfrm>
          <a:off x="0" y="0"/>
          <a:ext cx="0" cy="0"/>
          <a:chOff x="0" y="0"/>
          <a:chExt cx="0" cy="0"/>
        </a:xfrm>
      </p:grpSpPr>
      <p:sp>
        <p:nvSpPr>
          <p:cNvPr id="22" name="Shape 22"/>
          <p:cNvSpPr/>
          <p:nvPr/>
        </p:nvSpPr>
        <p:spPr>
          <a:xfrm>
            <a:off x="-125" y="5045700"/>
            <a:ext cx="9144000" cy="97800"/>
          </a:xfrm>
          <a:prstGeom prst="rect">
            <a:avLst/>
          </a:prstGeom>
          <a:solidFill>
            <a:schemeClr val="accent6"/>
          </a:solidFill>
          <a:ln>
            <a:noFill/>
          </a:ln>
        </p:spPr>
        <p:txBody>
          <a:bodyPr lIns="91425" tIns="91425" rIns="91425" bIns="91425" anchor="ctr" anchorCtr="0">
            <a:noAutofit/>
          </a:bodyPr>
          <a:lstStyle/>
          <a:p>
            <a:pPr lvl="0">
              <a:spcBef>
                <a:spcPts val="0"/>
              </a:spcBef>
              <a:buNone/>
            </a:pPr>
            <a:endParaRPr/>
          </a:p>
        </p:txBody>
      </p:sp>
      <p:cxnSp>
        <p:nvCxnSpPr>
          <p:cNvPr id="23" name="Shape 23"/>
          <p:cNvCxnSpPr/>
          <p:nvPr/>
        </p:nvCxnSpPr>
        <p:spPr>
          <a:xfrm>
            <a:off x="419425" y="1154194"/>
            <a:ext cx="385199" cy="0"/>
          </a:xfrm>
          <a:prstGeom prst="straightConnector1">
            <a:avLst/>
          </a:prstGeom>
          <a:noFill/>
          <a:ln w="28575" cap="flat" cmpd="sng">
            <a:solidFill>
              <a:schemeClr val="dk1"/>
            </a:solidFill>
            <a:prstDash val="solid"/>
            <a:round/>
            <a:headEnd type="none" w="med" len="med"/>
            <a:tailEnd type="none" w="med" len="med"/>
          </a:ln>
        </p:spPr>
      </p:cxnSp>
      <p:sp>
        <p:nvSpPr>
          <p:cNvPr id="24" name="Shape 24"/>
          <p:cNvSpPr txBox="1">
            <a:spLocks noGrp="1"/>
          </p:cNvSpPr>
          <p:nvPr>
            <p:ph type="title"/>
          </p:nvPr>
        </p:nvSpPr>
        <p:spPr>
          <a:xfrm>
            <a:off x="311700" y="372725"/>
            <a:ext cx="8520599" cy="6450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5" name="Shape 25"/>
          <p:cNvSpPr txBox="1">
            <a:spLocks noGrp="1"/>
          </p:cNvSpPr>
          <p:nvPr>
            <p:ph type="body" idx="1"/>
          </p:nvPr>
        </p:nvSpPr>
        <p:spPr>
          <a:xfrm>
            <a:off x="311700" y="1417800"/>
            <a:ext cx="8520599" cy="31509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6" name="Shape 2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7"/>
        <p:cNvGrpSpPr/>
        <p:nvPr/>
      </p:nvGrpSpPr>
      <p:grpSpPr>
        <a:xfrm>
          <a:off x="0" y="0"/>
          <a:ext cx="0" cy="0"/>
          <a:chOff x="0" y="0"/>
          <a:chExt cx="0" cy="0"/>
        </a:xfrm>
      </p:grpSpPr>
      <p:cxnSp>
        <p:nvCxnSpPr>
          <p:cNvPr id="28" name="Shape 28"/>
          <p:cNvCxnSpPr/>
          <p:nvPr/>
        </p:nvCxnSpPr>
        <p:spPr>
          <a:xfrm>
            <a:off x="419425" y="1154194"/>
            <a:ext cx="385199" cy="0"/>
          </a:xfrm>
          <a:prstGeom prst="straightConnector1">
            <a:avLst/>
          </a:prstGeom>
          <a:noFill/>
          <a:ln w="28575" cap="flat" cmpd="sng">
            <a:solidFill>
              <a:schemeClr val="dk1"/>
            </a:solidFill>
            <a:prstDash val="solid"/>
            <a:round/>
            <a:headEnd type="none" w="med" len="med"/>
            <a:tailEnd type="none" w="med" len="med"/>
          </a:ln>
        </p:spPr>
      </p:cxnSp>
      <p:sp>
        <p:nvSpPr>
          <p:cNvPr id="29" name="Shape 29"/>
          <p:cNvSpPr txBox="1">
            <a:spLocks noGrp="1"/>
          </p:cNvSpPr>
          <p:nvPr>
            <p:ph type="title"/>
          </p:nvPr>
        </p:nvSpPr>
        <p:spPr>
          <a:xfrm>
            <a:off x="311700" y="372725"/>
            <a:ext cx="8520599" cy="6450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0" name="Shape 30"/>
          <p:cNvSpPr txBox="1">
            <a:spLocks noGrp="1"/>
          </p:cNvSpPr>
          <p:nvPr>
            <p:ph type="body" idx="1"/>
          </p:nvPr>
        </p:nvSpPr>
        <p:spPr>
          <a:xfrm>
            <a:off x="311700" y="1417950"/>
            <a:ext cx="3999899" cy="31509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31" name="Shape 31"/>
          <p:cNvSpPr txBox="1">
            <a:spLocks noGrp="1"/>
          </p:cNvSpPr>
          <p:nvPr>
            <p:ph type="body" idx="2"/>
          </p:nvPr>
        </p:nvSpPr>
        <p:spPr>
          <a:xfrm>
            <a:off x="4832400" y="1417950"/>
            <a:ext cx="3999899" cy="31509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32" name="Shape 32"/>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311700" y="372725"/>
            <a:ext cx="8520599" cy="6450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5" name="Shape 35"/>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6"/>
        <p:cNvGrpSpPr/>
        <p:nvPr/>
      </p:nvGrpSpPr>
      <p:grpSpPr>
        <a:xfrm>
          <a:off x="0" y="0"/>
          <a:ext cx="0" cy="0"/>
          <a:chOff x="0" y="0"/>
          <a:chExt cx="0" cy="0"/>
        </a:xfrm>
      </p:grpSpPr>
      <p:cxnSp>
        <p:nvCxnSpPr>
          <p:cNvPr id="37" name="Shape 37"/>
          <p:cNvCxnSpPr/>
          <p:nvPr/>
        </p:nvCxnSpPr>
        <p:spPr>
          <a:xfrm>
            <a:off x="411043" y="1417772"/>
            <a:ext cx="385199" cy="0"/>
          </a:xfrm>
          <a:prstGeom prst="straightConnector1">
            <a:avLst/>
          </a:prstGeom>
          <a:noFill/>
          <a:ln w="28575" cap="flat" cmpd="sng">
            <a:solidFill>
              <a:schemeClr val="dk1"/>
            </a:solidFill>
            <a:prstDash val="solid"/>
            <a:round/>
            <a:headEnd type="none" w="med" len="med"/>
            <a:tailEnd type="none" w="med" len="med"/>
          </a:ln>
        </p:spPr>
      </p:cxnSp>
      <p:sp>
        <p:nvSpPr>
          <p:cNvPr id="38" name="Shape 38"/>
          <p:cNvSpPr txBox="1">
            <a:spLocks noGrp="1"/>
          </p:cNvSpPr>
          <p:nvPr>
            <p:ph type="title"/>
          </p:nvPr>
        </p:nvSpPr>
        <p:spPr>
          <a:xfrm>
            <a:off x="311700" y="555600"/>
            <a:ext cx="2807999" cy="755699"/>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39" name="Shape 39"/>
          <p:cNvSpPr txBox="1">
            <a:spLocks noGrp="1"/>
          </p:cNvSpPr>
          <p:nvPr>
            <p:ph type="body" idx="1"/>
          </p:nvPr>
        </p:nvSpPr>
        <p:spPr>
          <a:xfrm>
            <a:off x="311700" y="1640350"/>
            <a:ext cx="2807999" cy="29289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40" name="Shape 4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41"/>
        <p:cNvGrpSpPr/>
        <p:nvPr/>
      </p:nvGrpSpPr>
      <p:grpSpPr>
        <a:xfrm>
          <a:off x="0" y="0"/>
          <a:ext cx="0" cy="0"/>
          <a:chOff x="0" y="0"/>
          <a:chExt cx="0" cy="0"/>
        </a:xfrm>
      </p:grpSpPr>
      <p:sp>
        <p:nvSpPr>
          <p:cNvPr id="42" name="Shape 42"/>
          <p:cNvSpPr/>
          <p:nvPr/>
        </p:nvSpPr>
        <p:spPr>
          <a:xfrm>
            <a:off x="586720" y="0"/>
            <a:ext cx="7970699" cy="66599"/>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43" name="Shape 43"/>
          <p:cNvSpPr/>
          <p:nvPr/>
        </p:nvSpPr>
        <p:spPr>
          <a:xfrm>
            <a:off x="586720" y="5076900"/>
            <a:ext cx="7970699" cy="665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4" name="Shape 44"/>
          <p:cNvSpPr txBox="1">
            <a:spLocks noGrp="1"/>
          </p:cNvSpPr>
          <p:nvPr>
            <p:ph type="title"/>
          </p:nvPr>
        </p:nvSpPr>
        <p:spPr>
          <a:xfrm>
            <a:off x="490250" y="526350"/>
            <a:ext cx="5618700" cy="4090800"/>
          </a:xfrm>
          <a:prstGeom prst="rect">
            <a:avLst/>
          </a:prstGeom>
        </p:spPr>
        <p:txBody>
          <a:bodyPr lIns="91425" tIns="91425" rIns="91425" bIns="91425" anchor="ctr" anchorCtr="0"/>
          <a:lstStyle>
            <a:lvl1pPr lvl="0" rtl="0">
              <a:spcBef>
                <a:spcPts val="0"/>
              </a:spcBef>
              <a:buSzPct val="100000"/>
              <a:defRPr sz="4200"/>
            </a:lvl1pPr>
            <a:lvl2pPr lvl="1" rtl="0">
              <a:spcBef>
                <a:spcPts val="0"/>
              </a:spcBef>
              <a:buSzPct val="100000"/>
              <a:defRPr sz="4200"/>
            </a:lvl2pPr>
            <a:lvl3pPr lvl="2" rtl="0">
              <a:spcBef>
                <a:spcPts val="0"/>
              </a:spcBef>
              <a:buSzPct val="100000"/>
              <a:defRPr sz="4200"/>
            </a:lvl3pPr>
            <a:lvl4pPr lvl="3" rtl="0">
              <a:spcBef>
                <a:spcPts val="0"/>
              </a:spcBef>
              <a:buSzPct val="100000"/>
              <a:defRPr sz="4200"/>
            </a:lvl4pPr>
            <a:lvl5pPr lvl="4" rtl="0">
              <a:spcBef>
                <a:spcPts val="0"/>
              </a:spcBef>
              <a:buSzPct val="100000"/>
              <a:defRPr sz="4200"/>
            </a:lvl5pPr>
            <a:lvl6pPr lvl="5" rtl="0">
              <a:spcBef>
                <a:spcPts val="0"/>
              </a:spcBef>
              <a:buSzPct val="100000"/>
              <a:defRPr sz="4200"/>
            </a:lvl6pPr>
            <a:lvl7pPr lvl="6" rtl="0">
              <a:spcBef>
                <a:spcPts val="0"/>
              </a:spcBef>
              <a:buSzPct val="100000"/>
              <a:defRPr sz="4200"/>
            </a:lvl7pPr>
            <a:lvl8pPr lvl="7" rtl="0">
              <a:spcBef>
                <a:spcPts val="0"/>
              </a:spcBef>
              <a:buSzPct val="100000"/>
              <a:defRPr sz="4200"/>
            </a:lvl8pPr>
            <a:lvl9pPr lvl="8" rtl="0">
              <a:spcBef>
                <a:spcPts val="0"/>
              </a:spcBef>
              <a:buSzPct val="100000"/>
              <a:defRPr sz="4200"/>
            </a:lvl9pPr>
          </a:lstStyle>
          <a:p>
            <a:endParaRPr/>
          </a:p>
        </p:txBody>
      </p:sp>
      <p:sp>
        <p:nvSpPr>
          <p:cNvPr id="45" name="Shape 45"/>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6"/>
        <p:cNvGrpSpPr/>
        <p:nvPr/>
      </p:nvGrpSpPr>
      <p:grpSpPr>
        <a:xfrm>
          <a:off x="0" y="0"/>
          <a:ext cx="0" cy="0"/>
          <a:chOff x="0" y="0"/>
          <a:chExt cx="0" cy="0"/>
        </a:xfrm>
      </p:grpSpPr>
      <p:sp>
        <p:nvSpPr>
          <p:cNvPr id="47" name="Shape 47"/>
          <p:cNvSpPr/>
          <p:nvPr/>
        </p:nvSpPr>
        <p:spPr>
          <a:xfrm>
            <a:off x="4572000" y="-100"/>
            <a:ext cx="4572000" cy="5143499"/>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48" name="Shape 48"/>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9" name="Shape 49"/>
          <p:cNvSpPr txBox="1">
            <a:spLocks noGrp="1"/>
          </p:cNvSpPr>
          <p:nvPr>
            <p:ph type="title"/>
          </p:nvPr>
        </p:nvSpPr>
        <p:spPr>
          <a:xfrm>
            <a:off x="265500" y="1084625"/>
            <a:ext cx="4045199" cy="1707000"/>
          </a:xfrm>
          <a:prstGeom prst="rect">
            <a:avLst/>
          </a:prstGeom>
        </p:spPr>
        <p:txBody>
          <a:bodyPr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50" name="Shape 50"/>
          <p:cNvSpPr txBox="1">
            <a:spLocks noGrp="1"/>
          </p:cNvSpPr>
          <p:nvPr>
            <p:ph type="subTitle" idx="1"/>
          </p:nvPr>
        </p:nvSpPr>
        <p:spPr>
          <a:xfrm>
            <a:off x="265500" y="2845200"/>
            <a:ext cx="4045199" cy="1421699"/>
          </a:xfrm>
          <a:prstGeom prst="rect">
            <a:avLst/>
          </a:prstGeom>
        </p:spPr>
        <p:txBody>
          <a:bodyPr lIns="91425" tIns="91425" rIns="91425" bIns="91425" anchor="t" anchorCtr="0"/>
          <a:lstStyle>
            <a:lvl1pPr lvl="0" algn="ctr" rtl="0">
              <a:lnSpc>
                <a:spcPct val="100000"/>
              </a:lnSpc>
              <a:spcBef>
                <a:spcPts val="0"/>
              </a:spcBef>
              <a:spcAft>
                <a:spcPts val="0"/>
              </a:spcAft>
              <a:buClr>
                <a:schemeClr val="accent6"/>
              </a:buClr>
              <a:buSzPct val="100000"/>
              <a:buNone/>
              <a:defRPr sz="2100">
                <a:solidFill>
                  <a:schemeClr val="accent6"/>
                </a:solidFill>
              </a:defRPr>
            </a:lvl1pPr>
            <a:lvl2pPr lvl="1" algn="ctr" rtl="0">
              <a:lnSpc>
                <a:spcPct val="100000"/>
              </a:lnSpc>
              <a:spcBef>
                <a:spcPts val="0"/>
              </a:spcBef>
              <a:spcAft>
                <a:spcPts val="0"/>
              </a:spcAft>
              <a:buClr>
                <a:schemeClr val="accent6"/>
              </a:buClr>
              <a:buSzPct val="100000"/>
              <a:buNone/>
              <a:defRPr sz="2100">
                <a:solidFill>
                  <a:schemeClr val="accent6"/>
                </a:solidFill>
              </a:defRPr>
            </a:lvl2pPr>
            <a:lvl3pPr lvl="2" algn="ctr" rtl="0">
              <a:lnSpc>
                <a:spcPct val="100000"/>
              </a:lnSpc>
              <a:spcBef>
                <a:spcPts val="0"/>
              </a:spcBef>
              <a:spcAft>
                <a:spcPts val="0"/>
              </a:spcAft>
              <a:buClr>
                <a:schemeClr val="accent6"/>
              </a:buClr>
              <a:buSzPct val="100000"/>
              <a:buNone/>
              <a:defRPr sz="2100">
                <a:solidFill>
                  <a:schemeClr val="accent6"/>
                </a:solidFill>
              </a:defRPr>
            </a:lvl3pPr>
            <a:lvl4pPr lvl="3" algn="ctr" rtl="0">
              <a:lnSpc>
                <a:spcPct val="100000"/>
              </a:lnSpc>
              <a:spcBef>
                <a:spcPts val="0"/>
              </a:spcBef>
              <a:spcAft>
                <a:spcPts val="0"/>
              </a:spcAft>
              <a:buClr>
                <a:schemeClr val="accent6"/>
              </a:buClr>
              <a:buSzPct val="100000"/>
              <a:buNone/>
              <a:defRPr sz="2100">
                <a:solidFill>
                  <a:schemeClr val="accent6"/>
                </a:solidFill>
              </a:defRPr>
            </a:lvl4pPr>
            <a:lvl5pPr lvl="4" algn="ctr" rtl="0">
              <a:lnSpc>
                <a:spcPct val="100000"/>
              </a:lnSpc>
              <a:spcBef>
                <a:spcPts val="0"/>
              </a:spcBef>
              <a:spcAft>
                <a:spcPts val="0"/>
              </a:spcAft>
              <a:buClr>
                <a:schemeClr val="accent6"/>
              </a:buClr>
              <a:buSzPct val="100000"/>
              <a:buNone/>
              <a:defRPr sz="2100">
                <a:solidFill>
                  <a:schemeClr val="accent6"/>
                </a:solidFill>
              </a:defRPr>
            </a:lvl5pPr>
            <a:lvl6pPr lvl="5" algn="ctr" rtl="0">
              <a:lnSpc>
                <a:spcPct val="100000"/>
              </a:lnSpc>
              <a:spcBef>
                <a:spcPts val="0"/>
              </a:spcBef>
              <a:spcAft>
                <a:spcPts val="0"/>
              </a:spcAft>
              <a:buClr>
                <a:schemeClr val="accent6"/>
              </a:buClr>
              <a:buSzPct val="100000"/>
              <a:buNone/>
              <a:defRPr sz="2100">
                <a:solidFill>
                  <a:schemeClr val="accent6"/>
                </a:solidFill>
              </a:defRPr>
            </a:lvl6pPr>
            <a:lvl7pPr lvl="6" algn="ctr" rtl="0">
              <a:lnSpc>
                <a:spcPct val="100000"/>
              </a:lnSpc>
              <a:spcBef>
                <a:spcPts val="0"/>
              </a:spcBef>
              <a:spcAft>
                <a:spcPts val="0"/>
              </a:spcAft>
              <a:buClr>
                <a:schemeClr val="accent6"/>
              </a:buClr>
              <a:buSzPct val="100000"/>
              <a:buNone/>
              <a:defRPr sz="2100">
                <a:solidFill>
                  <a:schemeClr val="accent6"/>
                </a:solidFill>
              </a:defRPr>
            </a:lvl7pPr>
            <a:lvl8pPr lvl="7" algn="ctr" rtl="0">
              <a:lnSpc>
                <a:spcPct val="100000"/>
              </a:lnSpc>
              <a:spcBef>
                <a:spcPts val="0"/>
              </a:spcBef>
              <a:spcAft>
                <a:spcPts val="0"/>
              </a:spcAft>
              <a:buClr>
                <a:schemeClr val="accent6"/>
              </a:buClr>
              <a:buSzPct val="100000"/>
              <a:buNone/>
              <a:defRPr sz="2100">
                <a:solidFill>
                  <a:schemeClr val="accent6"/>
                </a:solidFill>
              </a:defRPr>
            </a:lvl8pPr>
            <a:lvl9pPr lvl="8" algn="ctr" rtl="0">
              <a:lnSpc>
                <a:spcPct val="100000"/>
              </a:lnSpc>
              <a:spcBef>
                <a:spcPts val="0"/>
              </a:spcBef>
              <a:spcAft>
                <a:spcPts val="0"/>
              </a:spcAft>
              <a:buClr>
                <a:schemeClr val="accent6"/>
              </a:buClr>
              <a:buSzPct val="100000"/>
              <a:buNone/>
              <a:defRPr sz="2100">
                <a:solidFill>
                  <a:schemeClr val="accent6"/>
                </a:solidFill>
              </a:defRPr>
            </a:lvl9pPr>
          </a:lstStyle>
          <a:p>
            <a:endParaRPr/>
          </a:p>
        </p:txBody>
      </p:sp>
      <p:sp>
        <p:nvSpPr>
          <p:cNvPr id="51" name="Shape 51"/>
          <p:cNvSpPr txBox="1">
            <a:spLocks noGrp="1"/>
          </p:cNvSpPr>
          <p:nvPr>
            <p:ph type="body" idx="2"/>
          </p:nvPr>
        </p:nvSpPr>
        <p:spPr>
          <a:xfrm>
            <a:off x="4939500" y="724200"/>
            <a:ext cx="3837000" cy="3695099"/>
          </a:xfrm>
          <a:prstGeom prst="rect">
            <a:avLst/>
          </a:prstGeom>
        </p:spPr>
        <p:txBody>
          <a:bodyPr lIns="91425" tIns="91425" rIns="91425" bIns="91425" anchor="ctr" anchorCtr="0"/>
          <a:lstStyle>
            <a:lvl1pPr lvl="0" rtl="0">
              <a:spcBef>
                <a:spcPts val="0"/>
              </a:spcBef>
              <a:buClr>
                <a:schemeClr val="accent1"/>
              </a:buClr>
              <a:defRPr>
                <a:solidFill>
                  <a:schemeClr val="accent1"/>
                </a:solidFill>
              </a:defRPr>
            </a:lvl1pPr>
            <a:lvl2pPr lvl="1" rtl="0">
              <a:spcBef>
                <a:spcPts val="0"/>
              </a:spcBef>
              <a:buClr>
                <a:schemeClr val="accent1"/>
              </a:buClr>
              <a:defRPr>
                <a:solidFill>
                  <a:schemeClr val="accent1"/>
                </a:solidFill>
              </a:defRPr>
            </a:lvl2pPr>
            <a:lvl3pPr lvl="2" rtl="0">
              <a:spcBef>
                <a:spcPts val="0"/>
              </a:spcBef>
              <a:buClr>
                <a:schemeClr val="accent1"/>
              </a:buClr>
              <a:defRPr>
                <a:solidFill>
                  <a:schemeClr val="accent1"/>
                </a:solidFill>
              </a:defRPr>
            </a:lvl3pPr>
            <a:lvl4pPr lvl="3" rtl="0">
              <a:spcBef>
                <a:spcPts val="0"/>
              </a:spcBef>
              <a:buClr>
                <a:schemeClr val="accent1"/>
              </a:buClr>
              <a:defRPr>
                <a:solidFill>
                  <a:schemeClr val="accent1"/>
                </a:solidFill>
              </a:defRPr>
            </a:lvl4pPr>
            <a:lvl5pPr lvl="4" rtl="0">
              <a:spcBef>
                <a:spcPts val="0"/>
              </a:spcBef>
              <a:buClr>
                <a:schemeClr val="accent1"/>
              </a:buClr>
              <a:defRPr>
                <a:solidFill>
                  <a:schemeClr val="accent1"/>
                </a:solidFill>
              </a:defRPr>
            </a:lvl5pPr>
            <a:lvl6pPr lvl="5" rtl="0">
              <a:spcBef>
                <a:spcPts val="0"/>
              </a:spcBef>
              <a:buClr>
                <a:schemeClr val="accent1"/>
              </a:buClr>
              <a:defRPr>
                <a:solidFill>
                  <a:schemeClr val="accent1"/>
                </a:solidFill>
              </a:defRPr>
            </a:lvl6pPr>
            <a:lvl7pPr lvl="6" rtl="0">
              <a:spcBef>
                <a:spcPts val="0"/>
              </a:spcBef>
              <a:buClr>
                <a:schemeClr val="accent1"/>
              </a:buClr>
              <a:defRPr>
                <a:solidFill>
                  <a:schemeClr val="accent1"/>
                </a:solidFill>
              </a:defRPr>
            </a:lvl7pPr>
            <a:lvl8pPr lvl="7" rtl="0">
              <a:spcBef>
                <a:spcPts val="0"/>
              </a:spcBef>
              <a:buClr>
                <a:schemeClr val="accent1"/>
              </a:buClr>
              <a:defRPr>
                <a:solidFill>
                  <a:schemeClr val="accent1"/>
                </a:solidFill>
              </a:defRPr>
            </a:lvl8pPr>
            <a:lvl9pPr lvl="8" rtl="0">
              <a:spcBef>
                <a:spcPts val="0"/>
              </a:spcBef>
              <a:buClr>
                <a:schemeClr val="accent1"/>
              </a:buClr>
              <a:defRPr>
                <a:solidFill>
                  <a:schemeClr val="accent1"/>
                </a:solidFill>
              </a:defRPr>
            </a:lvl9pPr>
          </a:lstStyle>
          <a:p>
            <a:endParaRPr/>
          </a:p>
        </p:txBody>
      </p:sp>
      <p:sp>
        <p:nvSpPr>
          <p:cNvPr id="52" name="Shape 52"/>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53"/>
        <p:cNvGrpSpPr/>
        <p:nvPr/>
      </p:nvGrpSpPr>
      <p:grpSpPr>
        <a:xfrm>
          <a:off x="0" y="0"/>
          <a:ext cx="0" cy="0"/>
          <a:chOff x="0" y="0"/>
          <a:chExt cx="0" cy="0"/>
        </a:xfrm>
      </p:grpSpPr>
      <p:sp>
        <p:nvSpPr>
          <p:cNvPr id="54" name="Shape 54"/>
          <p:cNvSpPr txBox="1">
            <a:spLocks noGrp="1"/>
          </p:cNvSpPr>
          <p:nvPr>
            <p:ph type="body" idx="1"/>
          </p:nvPr>
        </p:nvSpPr>
        <p:spPr>
          <a:xfrm>
            <a:off x="319500" y="4230575"/>
            <a:ext cx="5998800" cy="598799"/>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55" name="Shape 55"/>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372725"/>
            <a:ext cx="8520599" cy="645000"/>
          </a:xfrm>
          <a:prstGeom prst="rect">
            <a:avLst/>
          </a:prstGeom>
          <a:noFill/>
          <a:ln>
            <a:noFill/>
          </a:ln>
        </p:spPr>
        <p:txBody>
          <a:bodyPr lIns="91425" tIns="91425" rIns="91425" bIns="91425" anchor="t" anchorCtr="0"/>
          <a:lstStyle>
            <a:lvl1pPr lvl="0"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1pPr>
            <a:lvl2pPr lvl="1"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2pPr>
            <a:lvl3pPr lvl="2"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3pPr>
            <a:lvl4pPr lvl="3"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4pPr>
            <a:lvl5pPr lvl="4"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5pPr>
            <a:lvl6pPr lvl="5"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6pPr>
            <a:lvl7pPr lvl="6"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7pPr>
            <a:lvl8pPr lvl="7"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8pPr>
            <a:lvl9pPr lvl="8"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7" name="Shape 7"/>
          <p:cNvSpPr txBox="1">
            <a:spLocks noGrp="1"/>
          </p:cNvSpPr>
          <p:nvPr>
            <p:ph type="body" idx="1"/>
          </p:nvPr>
        </p:nvSpPr>
        <p:spPr>
          <a:xfrm>
            <a:off x="311700" y="1417800"/>
            <a:ext cx="8520599" cy="31509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1"/>
              </a:buClr>
              <a:buSzPct val="100000"/>
              <a:buFont typeface="Lato"/>
              <a:defRPr sz="1800">
                <a:solidFill>
                  <a:schemeClr val="dk1"/>
                </a:solidFill>
                <a:latin typeface="Lato"/>
                <a:ea typeface="Lato"/>
                <a:cs typeface="Lato"/>
                <a:sym typeface="Lato"/>
              </a:defRPr>
            </a:lvl1pPr>
            <a:lvl2pPr lvl="1" rtl="0">
              <a:lnSpc>
                <a:spcPct val="115000"/>
              </a:lnSpc>
              <a:spcBef>
                <a:spcPts val="0"/>
              </a:spcBef>
              <a:spcAft>
                <a:spcPts val="1600"/>
              </a:spcAft>
              <a:buClr>
                <a:schemeClr val="dk1"/>
              </a:buClr>
              <a:buFont typeface="Lato"/>
              <a:defRPr>
                <a:solidFill>
                  <a:schemeClr val="dk1"/>
                </a:solidFill>
                <a:latin typeface="Lato"/>
                <a:ea typeface="Lato"/>
                <a:cs typeface="Lato"/>
                <a:sym typeface="Lato"/>
              </a:defRPr>
            </a:lvl2pPr>
            <a:lvl3pPr lvl="2" rtl="0">
              <a:lnSpc>
                <a:spcPct val="115000"/>
              </a:lnSpc>
              <a:spcBef>
                <a:spcPts val="0"/>
              </a:spcBef>
              <a:spcAft>
                <a:spcPts val="1600"/>
              </a:spcAft>
              <a:buClr>
                <a:schemeClr val="dk1"/>
              </a:buClr>
              <a:buFont typeface="Lato"/>
              <a:defRPr>
                <a:solidFill>
                  <a:schemeClr val="dk1"/>
                </a:solidFill>
                <a:latin typeface="Lato"/>
                <a:ea typeface="Lato"/>
                <a:cs typeface="Lato"/>
                <a:sym typeface="Lato"/>
              </a:defRPr>
            </a:lvl3pPr>
            <a:lvl4pPr lvl="3" rtl="0">
              <a:lnSpc>
                <a:spcPct val="115000"/>
              </a:lnSpc>
              <a:spcBef>
                <a:spcPts val="0"/>
              </a:spcBef>
              <a:spcAft>
                <a:spcPts val="1600"/>
              </a:spcAft>
              <a:buClr>
                <a:schemeClr val="dk1"/>
              </a:buClr>
              <a:buFont typeface="Lato"/>
              <a:defRPr>
                <a:solidFill>
                  <a:schemeClr val="dk1"/>
                </a:solidFill>
                <a:latin typeface="Lato"/>
                <a:ea typeface="Lato"/>
                <a:cs typeface="Lato"/>
                <a:sym typeface="Lato"/>
              </a:defRPr>
            </a:lvl4pPr>
            <a:lvl5pPr lvl="4" rtl="0">
              <a:lnSpc>
                <a:spcPct val="115000"/>
              </a:lnSpc>
              <a:spcBef>
                <a:spcPts val="0"/>
              </a:spcBef>
              <a:spcAft>
                <a:spcPts val="1600"/>
              </a:spcAft>
              <a:buClr>
                <a:schemeClr val="dk1"/>
              </a:buClr>
              <a:buFont typeface="Lato"/>
              <a:defRPr>
                <a:solidFill>
                  <a:schemeClr val="dk1"/>
                </a:solidFill>
                <a:latin typeface="Lato"/>
                <a:ea typeface="Lato"/>
                <a:cs typeface="Lato"/>
                <a:sym typeface="Lato"/>
              </a:defRPr>
            </a:lvl5pPr>
            <a:lvl6pPr lvl="5" rtl="0">
              <a:lnSpc>
                <a:spcPct val="115000"/>
              </a:lnSpc>
              <a:spcBef>
                <a:spcPts val="0"/>
              </a:spcBef>
              <a:spcAft>
                <a:spcPts val="1600"/>
              </a:spcAft>
              <a:buClr>
                <a:schemeClr val="dk1"/>
              </a:buClr>
              <a:buFont typeface="Lato"/>
              <a:defRPr>
                <a:solidFill>
                  <a:schemeClr val="dk1"/>
                </a:solidFill>
                <a:latin typeface="Lato"/>
                <a:ea typeface="Lato"/>
                <a:cs typeface="Lato"/>
                <a:sym typeface="Lato"/>
              </a:defRPr>
            </a:lvl6pPr>
            <a:lvl7pPr lvl="6" rtl="0">
              <a:lnSpc>
                <a:spcPct val="115000"/>
              </a:lnSpc>
              <a:spcBef>
                <a:spcPts val="0"/>
              </a:spcBef>
              <a:spcAft>
                <a:spcPts val="1600"/>
              </a:spcAft>
              <a:buClr>
                <a:schemeClr val="dk1"/>
              </a:buClr>
              <a:buFont typeface="Lato"/>
              <a:defRPr>
                <a:solidFill>
                  <a:schemeClr val="dk1"/>
                </a:solidFill>
                <a:latin typeface="Lato"/>
                <a:ea typeface="Lato"/>
                <a:cs typeface="Lato"/>
                <a:sym typeface="Lato"/>
              </a:defRPr>
            </a:lvl7pPr>
            <a:lvl8pPr lvl="7" rtl="0">
              <a:lnSpc>
                <a:spcPct val="115000"/>
              </a:lnSpc>
              <a:spcBef>
                <a:spcPts val="0"/>
              </a:spcBef>
              <a:spcAft>
                <a:spcPts val="1600"/>
              </a:spcAft>
              <a:buClr>
                <a:schemeClr val="dk1"/>
              </a:buClr>
              <a:buFont typeface="Lato"/>
              <a:defRPr>
                <a:solidFill>
                  <a:schemeClr val="dk1"/>
                </a:solidFill>
                <a:latin typeface="Lato"/>
                <a:ea typeface="Lato"/>
                <a:cs typeface="Lato"/>
                <a:sym typeface="Lato"/>
              </a:defRPr>
            </a:lvl8pPr>
            <a:lvl9pPr lvl="8" rtl="0">
              <a:lnSpc>
                <a:spcPct val="115000"/>
              </a:lnSpc>
              <a:spcBef>
                <a:spcPts val="0"/>
              </a:spcBef>
              <a:spcAft>
                <a:spcPts val="1600"/>
              </a:spcAft>
              <a:buClr>
                <a:schemeClr val="dk1"/>
              </a:buClr>
              <a:buFont typeface="Lato"/>
              <a:defRPr>
                <a:solidFill>
                  <a:schemeClr val="dk1"/>
                </a:solidFill>
                <a:latin typeface="Lato"/>
                <a:ea typeface="Lato"/>
                <a:cs typeface="Lato"/>
                <a:sym typeface="Lato"/>
              </a:defRPr>
            </a:lvl9pPr>
          </a:lstStyle>
          <a:p>
            <a:endParaRPr/>
          </a:p>
        </p:txBody>
      </p:sp>
      <p:sp>
        <p:nvSpPr>
          <p:cNvPr id="8" name="Shape 8"/>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 sz="1000">
                <a:solidFill>
                  <a:schemeClr val="dk1"/>
                </a:solidFill>
                <a:latin typeface="Lato"/>
                <a:ea typeface="Lato"/>
                <a:cs typeface="Lato"/>
                <a:sym typeface="Lato"/>
              </a:rPr>
              <a:t>‹#›</a:t>
            </a:fld>
            <a:endParaRPr lang="en" sz="1000">
              <a:solidFill>
                <a:schemeClr val="dk1"/>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official-asvab.com/docs/asvab_fact_sheet.pdf"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hyperlink" Target="http://official-asvab.com/counselors.ht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cde.ca.gov/ci/ct/"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s://www.ets.org/csu/about/"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https://www.ets.org/csu/about/"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s://secure.californiacolleges.edu/Home/_default.aspx"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fafsa.ed.gov/FAFSA/app/f4cForm?execution=e1s1"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3468025" y="1557775"/>
            <a:ext cx="5948099" cy="812100"/>
          </a:xfrm>
          <a:prstGeom prst="rect">
            <a:avLst/>
          </a:prstGeom>
        </p:spPr>
        <p:txBody>
          <a:bodyPr lIns="91425" tIns="91425" rIns="91425" bIns="91425" anchor="ctr" anchorCtr="0">
            <a:noAutofit/>
          </a:bodyPr>
          <a:lstStyle/>
          <a:p>
            <a:pPr lvl="0" rtl="0">
              <a:spcBef>
                <a:spcPts val="0"/>
              </a:spcBef>
              <a:buNone/>
            </a:pPr>
            <a:r>
              <a:rPr lang="en">
                <a:latin typeface="Arial"/>
                <a:ea typeface="Arial"/>
                <a:cs typeface="Arial"/>
                <a:sym typeface="Arial"/>
              </a:rPr>
              <a:t>College and Career Readiness</a:t>
            </a:r>
          </a:p>
          <a:p>
            <a:pPr lvl="0">
              <a:spcBef>
                <a:spcPts val="0"/>
              </a:spcBef>
              <a:buNone/>
            </a:pPr>
            <a:endParaRPr>
              <a:latin typeface="Arial"/>
              <a:ea typeface="Arial"/>
              <a:cs typeface="Arial"/>
              <a:sym typeface="Arial"/>
            </a:endParaRPr>
          </a:p>
        </p:txBody>
      </p:sp>
      <p:sp>
        <p:nvSpPr>
          <p:cNvPr id="69" name="Shape 69"/>
          <p:cNvSpPr txBox="1">
            <a:spLocks noGrp="1"/>
          </p:cNvSpPr>
          <p:nvPr>
            <p:ph type="subTitle" idx="4294967295"/>
          </p:nvPr>
        </p:nvSpPr>
        <p:spPr>
          <a:xfrm>
            <a:off x="2178950" y="2369875"/>
            <a:ext cx="7893000" cy="2451299"/>
          </a:xfrm>
          <a:prstGeom prst="rect">
            <a:avLst/>
          </a:prstGeom>
        </p:spPr>
        <p:txBody>
          <a:bodyPr lIns="91425" tIns="91425" rIns="91425" bIns="91425" anchor="t" anchorCtr="0">
            <a:noAutofit/>
          </a:bodyPr>
          <a:lstStyle/>
          <a:p>
            <a:pPr lvl="0" algn="ctr" rtl="0">
              <a:spcBef>
                <a:spcPts val="0"/>
              </a:spcBef>
              <a:buNone/>
            </a:pPr>
            <a:r>
              <a:rPr lang="en" sz="3000" b="1">
                <a:solidFill>
                  <a:srgbClr val="FFE599"/>
                </a:solidFill>
                <a:latin typeface="Arial"/>
                <a:ea typeface="Arial"/>
                <a:cs typeface="Arial"/>
                <a:sym typeface="Arial"/>
              </a:rPr>
              <a:t>Kick-Off to College 2015</a:t>
            </a:r>
          </a:p>
          <a:p>
            <a:pPr lvl="0" algn="ctr">
              <a:spcBef>
                <a:spcPts val="0"/>
              </a:spcBef>
              <a:buNone/>
            </a:pPr>
            <a:endParaRPr sz="3000" b="1">
              <a:solidFill>
                <a:srgbClr val="FFE599"/>
              </a:solidFill>
              <a:latin typeface="Arial"/>
              <a:ea typeface="Arial"/>
              <a:cs typeface="Arial"/>
              <a:sym typeface="Arial"/>
            </a:endParaRPr>
          </a:p>
        </p:txBody>
      </p:sp>
      <p:pic>
        <p:nvPicPr>
          <p:cNvPr id="70" name="Shape 70"/>
          <p:cNvPicPr preferRelativeResize="0"/>
          <p:nvPr/>
        </p:nvPicPr>
        <p:blipFill rotWithShape="1">
          <a:blip r:embed="rId3">
            <a:alphaModFix/>
          </a:blip>
          <a:srcRect/>
          <a:stretch/>
        </p:blipFill>
        <p:spPr>
          <a:xfrm>
            <a:off x="11" y="0"/>
            <a:ext cx="3420427" cy="51434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idx="4294967295"/>
          </p:nvPr>
        </p:nvSpPr>
        <p:spPr>
          <a:xfrm>
            <a:off x="311700" y="372725"/>
            <a:ext cx="8520599" cy="645000"/>
          </a:xfrm>
          <a:prstGeom prst="rect">
            <a:avLst/>
          </a:prstGeom>
        </p:spPr>
        <p:txBody>
          <a:bodyPr lIns="91425" tIns="91425" rIns="91425" bIns="91425" anchor="t" anchorCtr="0">
            <a:noAutofit/>
          </a:bodyPr>
          <a:lstStyle/>
          <a:p>
            <a:pPr lvl="0" algn="ctr">
              <a:spcBef>
                <a:spcPts val="0"/>
              </a:spcBef>
              <a:buNone/>
            </a:pPr>
            <a:r>
              <a:rPr lang="en" sz="3000">
                <a:latin typeface="Arial"/>
                <a:ea typeface="Arial"/>
                <a:cs typeface="Arial"/>
                <a:sym typeface="Arial"/>
              </a:rPr>
              <a:t>PSAT and SAT</a:t>
            </a:r>
          </a:p>
        </p:txBody>
      </p:sp>
      <p:sp>
        <p:nvSpPr>
          <p:cNvPr id="141" name="Shape 141"/>
          <p:cNvSpPr txBox="1">
            <a:spLocks noGrp="1"/>
          </p:cNvSpPr>
          <p:nvPr>
            <p:ph type="body" idx="4294967295"/>
          </p:nvPr>
        </p:nvSpPr>
        <p:spPr>
          <a:xfrm>
            <a:off x="311700" y="1374350"/>
            <a:ext cx="8520599" cy="3641999"/>
          </a:xfrm>
          <a:prstGeom prst="rect">
            <a:avLst/>
          </a:prstGeom>
        </p:spPr>
        <p:txBody>
          <a:bodyPr lIns="91425" tIns="91425" rIns="91425" bIns="91425" anchor="t" anchorCtr="0">
            <a:noAutofit/>
          </a:bodyPr>
          <a:lstStyle/>
          <a:p>
            <a:pPr lvl="0" rtl="0">
              <a:spcBef>
                <a:spcPts val="0"/>
              </a:spcBef>
              <a:buNone/>
            </a:pPr>
            <a:r>
              <a:rPr lang="en">
                <a:latin typeface="Arial"/>
                <a:ea typeface="Arial"/>
                <a:cs typeface="Arial"/>
                <a:sym typeface="Arial"/>
              </a:rPr>
              <a:t>Preliminary Scholastic Aptitude Test/National Merit Scholarship Qualifying Test (</a:t>
            </a:r>
            <a:r>
              <a:rPr lang="en">
                <a:solidFill>
                  <a:srgbClr val="FFFFFF"/>
                </a:solidFill>
                <a:latin typeface="Arial"/>
                <a:ea typeface="Arial"/>
                <a:cs typeface="Arial"/>
                <a:sym typeface="Arial"/>
              </a:rPr>
              <a:t>PSAT/NMSQT): This test serves two purposes. One, it is a kind of rehearsal for students who plan to take the SAT, and it is the initial screening for the National Merit Scholarship for students in their junior year.</a:t>
            </a:r>
          </a:p>
          <a:p>
            <a:pPr lvl="0" rtl="0">
              <a:spcBef>
                <a:spcPts val="0"/>
              </a:spcBef>
              <a:buNone/>
            </a:pPr>
            <a:r>
              <a:rPr lang="en">
                <a:latin typeface="Arial"/>
                <a:ea typeface="Arial"/>
                <a:cs typeface="Arial"/>
                <a:sym typeface="Arial"/>
              </a:rPr>
              <a:t>Scholastic Aptitude Test (SAT/SAT Subject Test):  </a:t>
            </a:r>
            <a:r>
              <a:rPr lang="en">
                <a:solidFill>
                  <a:srgbClr val="FFFFFF"/>
                </a:solidFill>
                <a:latin typeface="Arial"/>
                <a:ea typeface="Arial"/>
                <a:cs typeface="Arial"/>
                <a:sym typeface="Arial"/>
              </a:rPr>
              <a:t>The SAT and SAT Subject Tests are designed to assess your academic readiness for college. These exams provide a path to opportunities, financial support, and scholarships, in a way that's fair to all students. The SAT and SAT Subject Tests keep pace with what colleges are looking for today, measuring the skills required for success in the 21st century.</a:t>
            </a:r>
          </a:p>
          <a:p>
            <a:pPr lvl="0">
              <a:spcBef>
                <a:spcPts val="0"/>
              </a:spcBef>
              <a:buNone/>
            </a:pPr>
            <a:endParaRPr>
              <a:solidFill>
                <a:srgbClr val="FFFFFF"/>
              </a:solidFill>
              <a:latin typeface="Arial"/>
              <a:ea typeface="Arial"/>
              <a:cs typeface="Arial"/>
              <a:sym typeface="Arial"/>
            </a:endParaRPr>
          </a:p>
        </p:txBody>
      </p:sp>
      <p:pic>
        <p:nvPicPr>
          <p:cNvPr id="142" name="Shape 142"/>
          <p:cNvPicPr preferRelativeResize="0"/>
          <p:nvPr/>
        </p:nvPicPr>
        <p:blipFill>
          <a:blip r:embed="rId3">
            <a:alphaModFix/>
          </a:blip>
          <a:stretch>
            <a:fillRect/>
          </a:stretch>
        </p:blipFill>
        <p:spPr>
          <a:xfrm>
            <a:off x="6840650" y="333662"/>
            <a:ext cx="2051174" cy="723125"/>
          </a:xfrm>
          <a:prstGeom prst="rect">
            <a:avLst/>
          </a:prstGeom>
          <a:noFill/>
          <a:ln>
            <a:noFill/>
          </a:ln>
        </p:spPr>
      </p:pic>
      <p:pic>
        <p:nvPicPr>
          <p:cNvPr id="143" name="Shape 143"/>
          <p:cNvPicPr preferRelativeResize="0"/>
          <p:nvPr/>
        </p:nvPicPr>
        <p:blipFill>
          <a:blip r:embed="rId4">
            <a:alphaModFix/>
          </a:blip>
          <a:stretch>
            <a:fillRect/>
          </a:stretch>
        </p:blipFill>
        <p:spPr>
          <a:xfrm>
            <a:off x="311700" y="323175"/>
            <a:ext cx="2105940" cy="744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idx="4294967295"/>
          </p:nvPr>
        </p:nvSpPr>
        <p:spPr>
          <a:xfrm>
            <a:off x="311700" y="154075"/>
            <a:ext cx="8520599" cy="645000"/>
          </a:xfrm>
          <a:prstGeom prst="rect">
            <a:avLst/>
          </a:prstGeom>
        </p:spPr>
        <p:txBody>
          <a:bodyPr lIns="91425" tIns="91425" rIns="91425" bIns="91425" anchor="t" anchorCtr="0">
            <a:noAutofit/>
          </a:bodyPr>
          <a:lstStyle/>
          <a:p>
            <a:pPr lvl="0" algn="ctr">
              <a:spcBef>
                <a:spcPts val="0"/>
              </a:spcBef>
              <a:buNone/>
            </a:pPr>
            <a:r>
              <a:rPr lang="en" sz="3000">
                <a:latin typeface="Arial"/>
                <a:ea typeface="Arial"/>
                <a:cs typeface="Arial"/>
                <a:sym typeface="Arial"/>
              </a:rPr>
              <a:t>ACT</a:t>
            </a:r>
          </a:p>
        </p:txBody>
      </p:sp>
      <p:sp>
        <p:nvSpPr>
          <p:cNvPr id="149" name="Shape 149"/>
          <p:cNvSpPr txBox="1">
            <a:spLocks noGrp="1"/>
          </p:cNvSpPr>
          <p:nvPr>
            <p:ph type="body" idx="4294967295"/>
          </p:nvPr>
        </p:nvSpPr>
        <p:spPr>
          <a:xfrm>
            <a:off x="311700" y="840750"/>
            <a:ext cx="8520599" cy="3150900"/>
          </a:xfrm>
          <a:prstGeom prst="rect">
            <a:avLst/>
          </a:prstGeom>
        </p:spPr>
        <p:txBody>
          <a:bodyPr lIns="91425" tIns="91425" rIns="91425" bIns="91425" anchor="t" anchorCtr="0">
            <a:noAutofit/>
          </a:bodyPr>
          <a:lstStyle/>
          <a:p>
            <a:pPr lvl="0" rtl="0">
              <a:spcBef>
                <a:spcPts val="0"/>
              </a:spcBef>
              <a:buNone/>
            </a:pPr>
            <a:r>
              <a:rPr lang="en">
                <a:solidFill>
                  <a:srgbClr val="FFFFFF"/>
                </a:solidFill>
                <a:latin typeface="Arial"/>
                <a:ea typeface="Arial"/>
                <a:cs typeface="Arial"/>
                <a:sym typeface="Arial"/>
              </a:rPr>
              <a:t>American College Test (ACT):  The ACT consists of four multiple-choice tests: English, mathematics, reading, and science that measures the skills of students preparing to enter post secondary education.</a:t>
            </a:r>
          </a:p>
          <a:p>
            <a:pPr lvl="0">
              <a:spcBef>
                <a:spcPts val="0"/>
              </a:spcBef>
              <a:buNone/>
            </a:pPr>
            <a:endParaRPr/>
          </a:p>
        </p:txBody>
      </p:sp>
      <p:pic>
        <p:nvPicPr>
          <p:cNvPr id="150" name="Shape 150"/>
          <p:cNvPicPr preferRelativeResize="0"/>
          <p:nvPr/>
        </p:nvPicPr>
        <p:blipFill>
          <a:blip r:embed="rId3">
            <a:alphaModFix/>
          </a:blip>
          <a:stretch>
            <a:fillRect/>
          </a:stretch>
        </p:blipFill>
        <p:spPr>
          <a:xfrm>
            <a:off x="2198175" y="2288350"/>
            <a:ext cx="4747650" cy="24140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idx="4294967295"/>
          </p:nvPr>
        </p:nvSpPr>
        <p:spPr>
          <a:xfrm>
            <a:off x="311700" y="112425"/>
            <a:ext cx="8520599" cy="645000"/>
          </a:xfrm>
          <a:prstGeom prst="rect">
            <a:avLst/>
          </a:prstGeom>
        </p:spPr>
        <p:txBody>
          <a:bodyPr lIns="91425" tIns="91425" rIns="91425" bIns="91425" anchor="t" anchorCtr="0">
            <a:noAutofit/>
          </a:bodyPr>
          <a:lstStyle/>
          <a:p>
            <a:pPr lvl="0" algn="ctr">
              <a:spcBef>
                <a:spcPts val="0"/>
              </a:spcBef>
              <a:buNone/>
            </a:pPr>
            <a:r>
              <a:rPr lang="en" sz="3000">
                <a:latin typeface="Arial"/>
                <a:ea typeface="Arial"/>
                <a:cs typeface="Arial"/>
                <a:sym typeface="Arial"/>
              </a:rPr>
              <a:t>ASVAB</a:t>
            </a:r>
          </a:p>
        </p:txBody>
      </p:sp>
      <p:sp>
        <p:nvSpPr>
          <p:cNvPr id="156" name="Shape 156"/>
          <p:cNvSpPr txBox="1">
            <a:spLocks noGrp="1"/>
          </p:cNvSpPr>
          <p:nvPr>
            <p:ph type="body" idx="4294967295"/>
          </p:nvPr>
        </p:nvSpPr>
        <p:spPr>
          <a:xfrm>
            <a:off x="311700" y="715175"/>
            <a:ext cx="8520599" cy="3150900"/>
          </a:xfrm>
          <a:prstGeom prst="rect">
            <a:avLst/>
          </a:prstGeom>
        </p:spPr>
        <p:txBody>
          <a:bodyPr lIns="91425" tIns="91425" rIns="91425" bIns="91425" anchor="t" anchorCtr="0">
            <a:noAutofit/>
          </a:bodyPr>
          <a:lstStyle/>
          <a:p>
            <a:pPr lvl="0" rtl="0">
              <a:spcBef>
                <a:spcPts val="0"/>
              </a:spcBef>
              <a:buNone/>
            </a:pPr>
            <a:r>
              <a:rPr lang="en" b="1">
                <a:solidFill>
                  <a:srgbClr val="FFFFFF"/>
                </a:solidFill>
                <a:latin typeface="Arial"/>
                <a:ea typeface="Arial"/>
                <a:cs typeface="Arial"/>
                <a:sym typeface="Arial"/>
              </a:rPr>
              <a:t>Armed Services Vocational Aptitude Battery (ASVAB):  </a:t>
            </a:r>
            <a:r>
              <a:rPr lang="en">
                <a:solidFill>
                  <a:srgbClr val="FFFFFF"/>
                </a:solidFill>
                <a:latin typeface="Arial"/>
                <a:ea typeface="Arial"/>
                <a:cs typeface="Arial"/>
                <a:sym typeface="Arial"/>
              </a:rPr>
              <a:t>a multiple-aptitude battery that measures developed abilities and helps predict future academic and occupational success in the military. It is administered annually to more than one million military applicants, high school, and post-secondary students.</a:t>
            </a:r>
          </a:p>
          <a:p>
            <a:pPr marL="457200" lvl="0" indent="457200" algn="ctr" rtl="0">
              <a:spcBef>
                <a:spcPts val="0"/>
              </a:spcBef>
              <a:buNone/>
            </a:pPr>
            <a:r>
              <a:rPr lang="en" u="sng">
                <a:solidFill>
                  <a:schemeClr val="hlink"/>
                </a:solidFill>
                <a:latin typeface="Arial"/>
                <a:ea typeface="Arial"/>
                <a:cs typeface="Arial"/>
                <a:sym typeface="Arial"/>
                <a:hlinkClick r:id="rId3"/>
              </a:rPr>
              <a:t>Fact Sheet</a:t>
            </a:r>
            <a:r>
              <a:rPr lang="en">
                <a:solidFill>
                  <a:srgbClr val="FFFFFF"/>
                </a:solidFill>
                <a:latin typeface="Arial"/>
                <a:ea typeface="Arial"/>
                <a:cs typeface="Arial"/>
                <a:sym typeface="Arial"/>
              </a:rPr>
              <a:t>    </a:t>
            </a:r>
            <a:r>
              <a:rPr lang="en" u="sng">
                <a:solidFill>
                  <a:schemeClr val="accent5"/>
                </a:solidFill>
                <a:latin typeface="Arial"/>
                <a:ea typeface="Arial"/>
                <a:cs typeface="Arial"/>
                <a:sym typeface="Arial"/>
                <a:hlinkClick r:id="rId4"/>
              </a:rPr>
              <a:t>Counselor and Educator Resources</a:t>
            </a:r>
          </a:p>
          <a:p>
            <a:pPr lvl="0" rtl="0">
              <a:spcBef>
                <a:spcPts val="0"/>
              </a:spcBef>
              <a:buNone/>
            </a:pPr>
            <a:endParaRPr>
              <a:solidFill>
                <a:srgbClr val="FFFFFF"/>
              </a:solidFill>
              <a:latin typeface="Arial"/>
              <a:ea typeface="Arial"/>
              <a:cs typeface="Arial"/>
              <a:sym typeface="Arial"/>
            </a:endParaRPr>
          </a:p>
          <a:p>
            <a:pPr lvl="0">
              <a:spcBef>
                <a:spcPts val="0"/>
              </a:spcBef>
              <a:buNone/>
            </a:pPr>
            <a:endParaRPr sz="900">
              <a:solidFill>
                <a:srgbClr val="000000"/>
              </a:solidFill>
              <a:highlight>
                <a:srgbClr val="FFFFFF"/>
              </a:highlight>
              <a:latin typeface="Arial"/>
              <a:ea typeface="Arial"/>
              <a:cs typeface="Arial"/>
              <a:sym typeface="Arial"/>
            </a:endParaRPr>
          </a:p>
        </p:txBody>
      </p:sp>
      <p:pic>
        <p:nvPicPr>
          <p:cNvPr id="157" name="Shape 157"/>
          <p:cNvPicPr preferRelativeResize="0"/>
          <p:nvPr/>
        </p:nvPicPr>
        <p:blipFill>
          <a:blip r:embed="rId5">
            <a:alphaModFix/>
          </a:blip>
          <a:stretch>
            <a:fillRect/>
          </a:stretch>
        </p:blipFill>
        <p:spPr>
          <a:xfrm>
            <a:off x="0" y="2796620"/>
            <a:ext cx="9144000" cy="213240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idx="4294967295"/>
          </p:nvPr>
        </p:nvSpPr>
        <p:spPr>
          <a:xfrm>
            <a:off x="311700" y="372725"/>
            <a:ext cx="8520599" cy="645000"/>
          </a:xfrm>
          <a:prstGeom prst="rect">
            <a:avLst/>
          </a:prstGeom>
        </p:spPr>
        <p:txBody>
          <a:bodyPr lIns="91425" tIns="91425" rIns="91425" bIns="91425" anchor="t" anchorCtr="0">
            <a:noAutofit/>
          </a:bodyPr>
          <a:lstStyle/>
          <a:p>
            <a:pPr marL="2286000" lvl="0" indent="457200">
              <a:spcBef>
                <a:spcPts val="0"/>
              </a:spcBef>
              <a:buNone/>
            </a:pPr>
            <a:r>
              <a:rPr lang="en" sz="3000">
                <a:latin typeface="Arial"/>
                <a:ea typeface="Arial"/>
                <a:cs typeface="Arial"/>
                <a:sym typeface="Arial"/>
              </a:rPr>
              <a:t>CTE</a:t>
            </a:r>
          </a:p>
        </p:txBody>
      </p:sp>
      <p:sp>
        <p:nvSpPr>
          <p:cNvPr id="163" name="Shape 163"/>
          <p:cNvSpPr txBox="1">
            <a:spLocks noGrp="1"/>
          </p:cNvSpPr>
          <p:nvPr>
            <p:ph type="body" idx="4294967295"/>
          </p:nvPr>
        </p:nvSpPr>
        <p:spPr>
          <a:xfrm>
            <a:off x="416475" y="1017725"/>
            <a:ext cx="6247200" cy="3767099"/>
          </a:xfrm>
          <a:prstGeom prst="rect">
            <a:avLst/>
          </a:prstGeom>
        </p:spPr>
        <p:txBody>
          <a:bodyPr lIns="91425" tIns="91425" rIns="91425" bIns="91425" anchor="t" anchorCtr="0">
            <a:noAutofit/>
          </a:bodyPr>
          <a:lstStyle/>
          <a:p>
            <a:pPr lvl="0" rtl="0">
              <a:spcBef>
                <a:spcPts val="0"/>
              </a:spcBef>
              <a:buNone/>
            </a:pPr>
            <a:r>
              <a:rPr lang="en">
                <a:latin typeface="Arial"/>
                <a:ea typeface="Arial"/>
                <a:cs typeface="Arial"/>
                <a:sym typeface="Arial"/>
              </a:rPr>
              <a:t>Career Technical Education</a:t>
            </a:r>
            <a:r>
              <a:rPr lang="en">
                <a:solidFill>
                  <a:srgbClr val="FFFFFF"/>
                </a:solidFill>
                <a:latin typeface="Arial"/>
                <a:ea typeface="Arial"/>
                <a:cs typeface="Arial"/>
                <a:sym typeface="Arial"/>
              </a:rPr>
              <a:t>: A program of study that involves a multiyear sequence of courses that integrates core academic knowledge with technical and occupational knowledge to provide students with a pathway to postsecondary education and careers.</a:t>
            </a:r>
          </a:p>
          <a:p>
            <a:pPr lvl="0" rtl="0">
              <a:spcBef>
                <a:spcPts val="0"/>
              </a:spcBef>
              <a:buNone/>
            </a:pPr>
            <a:endParaRPr>
              <a:solidFill>
                <a:srgbClr val="FFFFFF"/>
              </a:solidFill>
              <a:latin typeface="Arial"/>
              <a:ea typeface="Arial"/>
              <a:cs typeface="Arial"/>
              <a:sym typeface="Arial"/>
            </a:endParaRPr>
          </a:p>
          <a:p>
            <a:pPr lvl="0" algn="ctr" rtl="0">
              <a:spcBef>
                <a:spcPts val="0"/>
              </a:spcBef>
              <a:buNone/>
            </a:pPr>
            <a:r>
              <a:rPr lang="en" u="sng">
                <a:solidFill>
                  <a:srgbClr val="FFD966"/>
                </a:solidFill>
                <a:latin typeface="Arial"/>
                <a:ea typeface="Arial"/>
                <a:cs typeface="Arial"/>
                <a:sym typeface="Arial"/>
                <a:hlinkClick r:id="rId3"/>
              </a:rPr>
              <a:t>CA Dept of Ed CTE Resources</a:t>
            </a:r>
          </a:p>
          <a:p>
            <a:pPr lvl="0">
              <a:spcBef>
                <a:spcPts val="0"/>
              </a:spcBef>
              <a:buNone/>
            </a:pPr>
            <a:endParaRPr>
              <a:solidFill>
                <a:srgbClr val="FFFFFF"/>
              </a:solidFill>
              <a:latin typeface="Arial"/>
              <a:ea typeface="Arial"/>
              <a:cs typeface="Arial"/>
              <a:sym typeface="Arial"/>
            </a:endParaRPr>
          </a:p>
        </p:txBody>
      </p:sp>
      <p:pic>
        <p:nvPicPr>
          <p:cNvPr id="164" name="Shape 164"/>
          <p:cNvPicPr preferRelativeResize="0"/>
          <p:nvPr/>
        </p:nvPicPr>
        <p:blipFill>
          <a:blip r:embed="rId4">
            <a:alphaModFix/>
          </a:blip>
          <a:stretch>
            <a:fillRect/>
          </a:stretch>
        </p:blipFill>
        <p:spPr>
          <a:xfrm>
            <a:off x="6558514" y="0"/>
            <a:ext cx="1688760" cy="5143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idx="4294967295"/>
          </p:nvPr>
        </p:nvSpPr>
        <p:spPr>
          <a:xfrm>
            <a:off x="311700" y="81175"/>
            <a:ext cx="8520599" cy="645000"/>
          </a:xfrm>
          <a:prstGeom prst="rect">
            <a:avLst/>
          </a:prstGeom>
        </p:spPr>
        <p:txBody>
          <a:bodyPr lIns="91425" tIns="91425" rIns="91425" bIns="91425" anchor="t" anchorCtr="0">
            <a:noAutofit/>
          </a:bodyPr>
          <a:lstStyle/>
          <a:p>
            <a:pPr lvl="0" algn="ctr">
              <a:spcBef>
                <a:spcPts val="0"/>
              </a:spcBef>
              <a:buNone/>
            </a:pPr>
            <a:r>
              <a:rPr lang="en" sz="3000">
                <a:latin typeface="Arial"/>
                <a:ea typeface="Arial"/>
                <a:cs typeface="Arial"/>
                <a:sym typeface="Arial"/>
              </a:rPr>
              <a:t>EAP</a:t>
            </a:r>
            <a:r>
              <a:rPr lang="en"/>
              <a:t> </a:t>
            </a:r>
          </a:p>
        </p:txBody>
      </p:sp>
      <p:sp>
        <p:nvSpPr>
          <p:cNvPr id="170" name="Shape 170"/>
          <p:cNvSpPr txBox="1">
            <a:spLocks noGrp="1"/>
          </p:cNvSpPr>
          <p:nvPr>
            <p:ph type="body" idx="4294967295"/>
          </p:nvPr>
        </p:nvSpPr>
        <p:spPr>
          <a:xfrm>
            <a:off x="374175" y="850550"/>
            <a:ext cx="8520599" cy="3150900"/>
          </a:xfrm>
          <a:prstGeom prst="rect">
            <a:avLst/>
          </a:prstGeom>
        </p:spPr>
        <p:txBody>
          <a:bodyPr lIns="91425" tIns="91425" rIns="91425" bIns="91425" anchor="t" anchorCtr="0">
            <a:noAutofit/>
          </a:bodyPr>
          <a:lstStyle/>
          <a:p>
            <a:pPr lvl="0" rtl="0">
              <a:spcBef>
                <a:spcPts val="0"/>
              </a:spcBef>
              <a:buNone/>
            </a:pPr>
            <a:r>
              <a:rPr lang="en">
                <a:latin typeface="Arial"/>
                <a:ea typeface="Arial"/>
                <a:cs typeface="Arial"/>
                <a:sym typeface="Arial"/>
              </a:rPr>
              <a:t>Early Assessment Program (EAP):  </a:t>
            </a:r>
            <a:r>
              <a:rPr lang="en">
                <a:solidFill>
                  <a:srgbClr val="FFFFFF"/>
                </a:solidFill>
                <a:latin typeface="Arial"/>
                <a:ea typeface="Arial"/>
                <a:cs typeface="Arial"/>
                <a:sym typeface="Arial"/>
              </a:rPr>
              <a:t>collaborative effort among the State Board of Education (SBE), the California Department of Education (CDE) and the California State University (CSU). The program was established to provide opportunities for students to measure their readiness for college-level English and mathematics in their junior year of high school, and to facilitate opportunities for them to improve their skills during their senior year.</a:t>
            </a:r>
          </a:p>
          <a:p>
            <a:pPr lvl="0" rtl="0">
              <a:spcBef>
                <a:spcPts val="0"/>
              </a:spcBef>
              <a:buNone/>
            </a:pPr>
            <a:endParaRPr>
              <a:solidFill>
                <a:srgbClr val="FFFFFF"/>
              </a:solidFill>
              <a:latin typeface="Arial"/>
              <a:ea typeface="Arial"/>
              <a:cs typeface="Arial"/>
              <a:sym typeface="Arial"/>
            </a:endParaRPr>
          </a:p>
          <a:p>
            <a:pPr lvl="0" rtl="0">
              <a:spcBef>
                <a:spcPts val="0"/>
              </a:spcBef>
              <a:buNone/>
            </a:pPr>
            <a:r>
              <a:rPr lang="en" u="sng">
                <a:solidFill>
                  <a:schemeClr val="hlink"/>
                </a:solidFill>
                <a:latin typeface="Arial"/>
                <a:ea typeface="Arial"/>
                <a:cs typeface="Arial"/>
                <a:sym typeface="Arial"/>
                <a:hlinkClick r:id="rId3"/>
              </a:rPr>
              <a:t>CSU Placement Tests</a:t>
            </a:r>
          </a:p>
          <a:p>
            <a:pPr lvl="0">
              <a:spcBef>
                <a:spcPts val="0"/>
              </a:spcBef>
              <a:buNone/>
            </a:pPr>
            <a:endParaRPr>
              <a:solidFill>
                <a:srgbClr val="FFFFFF"/>
              </a:solidFill>
              <a:latin typeface="Verdana"/>
              <a:ea typeface="Verdana"/>
              <a:cs typeface="Verdana"/>
              <a:sym typeface="Verdana"/>
            </a:endParaRPr>
          </a:p>
        </p:txBody>
      </p:sp>
      <p:pic>
        <p:nvPicPr>
          <p:cNvPr id="171" name="Shape 171"/>
          <p:cNvPicPr preferRelativeResize="0"/>
          <p:nvPr/>
        </p:nvPicPr>
        <p:blipFill>
          <a:blip r:embed="rId4">
            <a:alphaModFix/>
          </a:blip>
          <a:stretch>
            <a:fillRect/>
          </a:stretch>
        </p:blipFill>
        <p:spPr>
          <a:xfrm>
            <a:off x="2873375" y="2887825"/>
            <a:ext cx="3522200" cy="1954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idx="4294967295"/>
          </p:nvPr>
        </p:nvSpPr>
        <p:spPr>
          <a:xfrm>
            <a:off x="311700" y="102000"/>
            <a:ext cx="8520599" cy="645000"/>
          </a:xfrm>
          <a:prstGeom prst="rect">
            <a:avLst/>
          </a:prstGeom>
        </p:spPr>
        <p:txBody>
          <a:bodyPr lIns="91425" tIns="91425" rIns="91425" bIns="91425" anchor="t" anchorCtr="0">
            <a:noAutofit/>
          </a:bodyPr>
          <a:lstStyle/>
          <a:p>
            <a:pPr lvl="0" algn="ctr">
              <a:spcBef>
                <a:spcPts val="0"/>
              </a:spcBef>
              <a:buNone/>
            </a:pPr>
            <a:r>
              <a:rPr lang="en" sz="3000">
                <a:latin typeface="Arial"/>
                <a:ea typeface="Arial"/>
                <a:cs typeface="Arial"/>
                <a:sym typeface="Arial"/>
              </a:rPr>
              <a:t>Accuplacer</a:t>
            </a:r>
          </a:p>
        </p:txBody>
      </p:sp>
      <p:sp>
        <p:nvSpPr>
          <p:cNvPr id="177" name="Shape 177"/>
          <p:cNvSpPr txBox="1">
            <a:spLocks noGrp="1"/>
          </p:cNvSpPr>
          <p:nvPr>
            <p:ph type="body" idx="4294967295"/>
          </p:nvPr>
        </p:nvSpPr>
        <p:spPr>
          <a:xfrm>
            <a:off x="311700" y="747000"/>
            <a:ext cx="8520599" cy="3150900"/>
          </a:xfrm>
          <a:prstGeom prst="rect">
            <a:avLst/>
          </a:prstGeom>
        </p:spPr>
        <p:txBody>
          <a:bodyPr lIns="91425" tIns="91425" rIns="91425" bIns="91425" anchor="t" anchorCtr="0">
            <a:noAutofit/>
          </a:bodyPr>
          <a:lstStyle/>
          <a:p>
            <a:pPr lvl="0">
              <a:spcBef>
                <a:spcPts val="0"/>
              </a:spcBef>
              <a:buNone/>
            </a:pPr>
            <a:r>
              <a:rPr lang="en">
                <a:latin typeface="Arial"/>
                <a:ea typeface="Arial"/>
                <a:cs typeface="Arial"/>
                <a:sym typeface="Arial"/>
              </a:rPr>
              <a:t>Accuplacer:  </a:t>
            </a:r>
            <a:r>
              <a:rPr lang="en">
                <a:solidFill>
                  <a:srgbClr val="FFFFFF"/>
                </a:solidFill>
                <a:latin typeface="Arial"/>
                <a:ea typeface="Arial"/>
                <a:cs typeface="Arial"/>
                <a:sym typeface="Arial"/>
              </a:rPr>
              <a:t>The Accuplacer is an adaptive, multiple-choice and essay test that is designed to be a clear measure of academic skills in the areas of math, reading and English. The Accuplacer is divided into 6 individual sections: Sentence Skills, Reading Comprehension, Arithmetic Test, Elementary Algebra, College Level Math Test &amp; Written Essay. This test is administered online, and is generally given to students as they are entering a college or university. The test is designed to let colleges and universities know exactly where their students stand in these particular areas for placement purposes. </a:t>
            </a:r>
          </a:p>
        </p:txBody>
      </p:sp>
      <p:pic>
        <p:nvPicPr>
          <p:cNvPr id="178" name="Shape 178"/>
          <p:cNvPicPr preferRelativeResize="0"/>
          <p:nvPr/>
        </p:nvPicPr>
        <p:blipFill>
          <a:blip r:embed="rId3">
            <a:alphaModFix/>
          </a:blip>
          <a:stretch>
            <a:fillRect/>
          </a:stretch>
        </p:blipFill>
        <p:spPr>
          <a:xfrm>
            <a:off x="2905125" y="3458575"/>
            <a:ext cx="3333750" cy="1238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idx="4294967295"/>
          </p:nvPr>
        </p:nvSpPr>
        <p:spPr>
          <a:xfrm>
            <a:off x="311700" y="195725"/>
            <a:ext cx="8520599" cy="645000"/>
          </a:xfrm>
          <a:prstGeom prst="rect">
            <a:avLst/>
          </a:prstGeom>
        </p:spPr>
        <p:txBody>
          <a:bodyPr lIns="91425" tIns="91425" rIns="91425" bIns="91425" anchor="t" anchorCtr="0">
            <a:noAutofit/>
          </a:bodyPr>
          <a:lstStyle/>
          <a:p>
            <a:pPr lvl="0" algn="ctr">
              <a:spcBef>
                <a:spcPts val="0"/>
              </a:spcBef>
              <a:buNone/>
            </a:pPr>
            <a:r>
              <a:rPr lang="en" sz="3000">
                <a:latin typeface="Arial"/>
                <a:ea typeface="Arial"/>
                <a:cs typeface="Arial"/>
                <a:sym typeface="Arial"/>
              </a:rPr>
              <a:t>ELM and EPT</a:t>
            </a:r>
          </a:p>
        </p:txBody>
      </p:sp>
      <p:sp>
        <p:nvSpPr>
          <p:cNvPr id="184" name="Shape 184"/>
          <p:cNvSpPr txBox="1">
            <a:spLocks noGrp="1"/>
          </p:cNvSpPr>
          <p:nvPr>
            <p:ph type="body" idx="4294967295"/>
          </p:nvPr>
        </p:nvSpPr>
        <p:spPr>
          <a:xfrm>
            <a:off x="311700" y="270700"/>
            <a:ext cx="8520599" cy="31860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r>
              <a:rPr lang="en"/>
              <a:t>English Placement Test (EPT):</a:t>
            </a:r>
            <a:r>
              <a:rPr lang="en">
                <a:solidFill>
                  <a:srgbClr val="FFFFFF"/>
                </a:solidFill>
              </a:rPr>
              <a:t>  </a:t>
            </a:r>
            <a:r>
              <a:rPr lang="en">
                <a:solidFill>
                  <a:srgbClr val="FFFFFF"/>
                </a:solidFill>
                <a:latin typeface="Arial"/>
                <a:ea typeface="Arial"/>
                <a:cs typeface="Arial"/>
                <a:sym typeface="Arial"/>
              </a:rPr>
              <a:t>The EPT is a one-time assessment that helps CSU determine what reading and writing courses you should take upon enrollment.  The test is broken down into one 45-minute essay section and two 30-minute multiple choice sections that will test your reading and comprehension skills.</a:t>
            </a:r>
          </a:p>
          <a:p>
            <a:pPr lvl="0" rtl="0">
              <a:spcBef>
                <a:spcPts val="0"/>
              </a:spcBef>
              <a:buNone/>
            </a:pPr>
            <a:r>
              <a:rPr lang="en"/>
              <a:t>Entry Level Mathematics Exam (ELM):  </a:t>
            </a:r>
            <a:r>
              <a:rPr lang="en">
                <a:solidFill>
                  <a:srgbClr val="FFFFFF"/>
                </a:solidFill>
                <a:latin typeface="Arial"/>
                <a:ea typeface="Arial"/>
                <a:cs typeface="Arial"/>
                <a:sym typeface="Arial"/>
              </a:rPr>
              <a:t>a one-time assessment that helps CSU determine what mathematics courses you should take upon enrollment.  The test consists of 50 questions that you have 90 minutes to answer. The topics covered include numbers and data, algebra and geometry.</a:t>
            </a:r>
          </a:p>
          <a:p>
            <a:pPr lvl="0" rtl="0">
              <a:spcBef>
                <a:spcPts val="0"/>
              </a:spcBef>
              <a:buNone/>
            </a:pPr>
            <a:r>
              <a:rPr lang="en" u="sng">
                <a:solidFill>
                  <a:schemeClr val="hlink"/>
                </a:solidFill>
                <a:latin typeface="Arial"/>
                <a:ea typeface="Arial"/>
                <a:cs typeface="Arial"/>
                <a:sym typeface="Arial"/>
                <a:hlinkClick r:id="rId3"/>
              </a:rPr>
              <a:t>CSU Placement Tests</a:t>
            </a:r>
          </a:p>
          <a:p>
            <a:pPr lvl="0">
              <a:spcBef>
                <a:spcPts val="0"/>
              </a:spcBef>
              <a:buNone/>
            </a:pPr>
            <a:endParaRPr>
              <a:solidFill>
                <a:srgbClr val="FFD966"/>
              </a:solidFill>
              <a:latin typeface="Arial"/>
              <a:ea typeface="Arial"/>
              <a:cs typeface="Arial"/>
              <a:sym typeface="Arial"/>
            </a:endParaRPr>
          </a:p>
        </p:txBody>
      </p:sp>
      <p:pic>
        <p:nvPicPr>
          <p:cNvPr id="185" name="Shape 185"/>
          <p:cNvPicPr preferRelativeResize="0"/>
          <p:nvPr/>
        </p:nvPicPr>
        <p:blipFill>
          <a:blip r:embed="rId4">
            <a:alphaModFix/>
          </a:blip>
          <a:stretch>
            <a:fillRect/>
          </a:stretch>
        </p:blipFill>
        <p:spPr>
          <a:xfrm>
            <a:off x="2900875" y="3764975"/>
            <a:ext cx="3342225" cy="1187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idx="4294967295"/>
          </p:nvPr>
        </p:nvSpPr>
        <p:spPr>
          <a:xfrm>
            <a:off x="311700" y="81175"/>
            <a:ext cx="8520599" cy="645000"/>
          </a:xfrm>
          <a:prstGeom prst="rect">
            <a:avLst/>
          </a:prstGeom>
        </p:spPr>
        <p:txBody>
          <a:bodyPr lIns="91425" tIns="91425" rIns="91425" bIns="91425" anchor="t" anchorCtr="0">
            <a:noAutofit/>
          </a:bodyPr>
          <a:lstStyle/>
          <a:p>
            <a:pPr lvl="0" algn="ctr">
              <a:spcBef>
                <a:spcPts val="0"/>
              </a:spcBef>
              <a:buNone/>
            </a:pPr>
            <a:r>
              <a:rPr lang="en" sz="3000"/>
              <a:t>CCGI</a:t>
            </a:r>
          </a:p>
        </p:txBody>
      </p:sp>
      <p:sp>
        <p:nvSpPr>
          <p:cNvPr id="191" name="Shape 191"/>
          <p:cNvSpPr txBox="1">
            <a:spLocks noGrp="1"/>
          </p:cNvSpPr>
          <p:nvPr>
            <p:ph type="body" idx="4294967295"/>
          </p:nvPr>
        </p:nvSpPr>
        <p:spPr>
          <a:xfrm>
            <a:off x="100050" y="745350"/>
            <a:ext cx="8943900" cy="3652799"/>
          </a:xfrm>
          <a:prstGeom prst="rect">
            <a:avLst/>
          </a:prstGeom>
        </p:spPr>
        <p:txBody>
          <a:bodyPr lIns="91425" tIns="91425" rIns="91425" bIns="91425" anchor="t" anchorCtr="0">
            <a:noAutofit/>
          </a:bodyPr>
          <a:lstStyle/>
          <a:p>
            <a:pPr lvl="0" rtl="0">
              <a:spcBef>
                <a:spcPts val="0"/>
              </a:spcBef>
              <a:buNone/>
            </a:pPr>
            <a:r>
              <a:rPr lang="en">
                <a:latin typeface="Arial"/>
                <a:ea typeface="Arial"/>
                <a:cs typeface="Arial"/>
                <a:sym typeface="Arial"/>
              </a:rPr>
              <a:t>California Colleges Guidance Initiative (CCGI):  </a:t>
            </a:r>
            <a:r>
              <a:rPr lang="en">
                <a:solidFill>
                  <a:srgbClr val="FFFFFF"/>
                </a:solidFill>
                <a:latin typeface="Arial"/>
                <a:ea typeface="Arial"/>
                <a:cs typeface="Arial"/>
                <a:sym typeface="Arial"/>
              </a:rPr>
              <a:t>Housed at the Foundation for California Community Colleges, the California College Guidance Initiative (CCGI) works to ensure that all 6th-12th grade students in California receive a systematic baseline of guidance and support as they plan, prepare, and pay for college.  CCGI partners with K-12 school districts to support students, counselors, parents, and community-based organizations with technological tools that help guide the college planning and preparation process.</a:t>
            </a:r>
          </a:p>
          <a:p>
            <a:pPr lvl="0" rtl="0">
              <a:lnSpc>
                <a:spcPct val="142105"/>
              </a:lnSpc>
              <a:spcBef>
                <a:spcPts val="0"/>
              </a:spcBef>
              <a:spcAft>
                <a:spcPts val="0"/>
              </a:spcAft>
              <a:buNone/>
            </a:pPr>
            <a:endParaRPr>
              <a:solidFill>
                <a:srgbClr val="FFFFFF"/>
              </a:solidFill>
            </a:endParaRPr>
          </a:p>
          <a:p>
            <a:pPr marL="457200" lvl="0" indent="457200" rtl="0">
              <a:spcBef>
                <a:spcPts val="0"/>
              </a:spcBef>
              <a:buNone/>
            </a:pPr>
            <a:r>
              <a:rPr lang="en" u="sng">
                <a:solidFill>
                  <a:srgbClr val="FFD966"/>
                </a:solidFill>
                <a:latin typeface="Arial"/>
                <a:ea typeface="Arial"/>
                <a:cs typeface="Arial"/>
                <a:sym typeface="Arial"/>
                <a:hlinkClick r:id="rId3"/>
              </a:rPr>
              <a:t>California Colleges Tools and Resources</a:t>
            </a:r>
          </a:p>
          <a:p>
            <a:pPr lvl="0">
              <a:spcBef>
                <a:spcPts val="0"/>
              </a:spcBef>
              <a:buNone/>
            </a:pPr>
            <a:endParaRPr/>
          </a:p>
        </p:txBody>
      </p:sp>
      <p:pic>
        <p:nvPicPr>
          <p:cNvPr id="192" name="Shape 192"/>
          <p:cNvPicPr preferRelativeResize="0"/>
          <p:nvPr/>
        </p:nvPicPr>
        <p:blipFill>
          <a:blip r:embed="rId4">
            <a:alphaModFix/>
          </a:blip>
          <a:stretch>
            <a:fillRect/>
          </a:stretch>
        </p:blipFill>
        <p:spPr>
          <a:xfrm>
            <a:off x="5881100" y="2816425"/>
            <a:ext cx="2951200" cy="2213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idx="4294967295"/>
          </p:nvPr>
        </p:nvSpPr>
        <p:spPr>
          <a:xfrm>
            <a:off x="311700" y="372725"/>
            <a:ext cx="8520599" cy="645000"/>
          </a:xfrm>
          <a:prstGeom prst="rect">
            <a:avLst/>
          </a:prstGeom>
        </p:spPr>
        <p:txBody>
          <a:bodyPr lIns="91425" tIns="91425" rIns="91425" bIns="91425" anchor="t" anchorCtr="0">
            <a:noAutofit/>
          </a:bodyPr>
          <a:lstStyle/>
          <a:p>
            <a:pPr lvl="0" algn="ctr" rtl="0">
              <a:spcBef>
                <a:spcPts val="0"/>
              </a:spcBef>
              <a:buNone/>
            </a:pPr>
            <a:r>
              <a:rPr lang="en" sz="3000">
                <a:latin typeface="Arial"/>
                <a:ea typeface="Arial"/>
                <a:cs typeface="Arial"/>
                <a:sym typeface="Arial"/>
              </a:rPr>
              <a:t>Kick Off to College </a:t>
            </a:r>
          </a:p>
          <a:p>
            <a:pPr lvl="0" algn="ctr">
              <a:spcBef>
                <a:spcPts val="0"/>
              </a:spcBef>
              <a:buNone/>
            </a:pPr>
            <a:r>
              <a:rPr lang="en">
                <a:latin typeface="Arial"/>
                <a:ea typeface="Arial"/>
                <a:cs typeface="Arial"/>
                <a:sym typeface="Arial"/>
              </a:rPr>
              <a:t>October 14, 2015</a:t>
            </a:r>
          </a:p>
        </p:txBody>
      </p:sp>
      <p:sp>
        <p:nvSpPr>
          <p:cNvPr id="198" name="Shape 198"/>
          <p:cNvSpPr txBox="1">
            <a:spLocks noGrp="1"/>
          </p:cNvSpPr>
          <p:nvPr>
            <p:ph type="body" idx="4294967295"/>
          </p:nvPr>
        </p:nvSpPr>
        <p:spPr>
          <a:xfrm>
            <a:off x="259650" y="2019850"/>
            <a:ext cx="8520599" cy="2801100"/>
          </a:xfrm>
          <a:prstGeom prst="rect">
            <a:avLst/>
          </a:prstGeom>
        </p:spPr>
        <p:txBody>
          <a:bodyPr lIns="91425" tIns="91425" rIns="91425" bIns="91425" anchor="t" anchorCtr="0">
            <a:noAutofit/>
          </a:bodyPr>
          <a:lstStyle/>
          <a:p>
            <a:pPr lvl="0" algn="ctr" rtl="0">
              <a:spcBef>
                <a:spcPts val="0"/>
              </a:spcBef>
              <a:buNone/>
            </a:pPr>
            <a:r>
              <a:rPr lang="en">
                <a:latin typeface="Arial"/>
                <a:ea typeface="Arial"/>
                <a:cs typeface="Arial"/>
                <a:sym typeface="Arial"/>
              </a:rPr>
              <a:t>District-wide Participation</a:t>
            </a:r>
          </a:p>
          <a:p>
            <a:pPr lvl="0" algn="ctr" rtl="0">
              <a:spcBef>
                <a:spcPts val="0"/>
              </a:spcBef>
              <a:buNone/>
            </a:pPr>
            <a:r>
              <a:rPr lang="en">
                <a:latin typeface="Arial"/>
                <a:ea typeface="Arial"/>
                <a:cs typeface="Arial"/>
                <a:sym typeface="Arial"/>
              </a:rPr>
              <a:t>Activities for all Grade Levels</a:t>
            </a:r>
          </a:p>
          <a:p>
            <a:pPr lvl="0" algn="ctr" rtl="0">
              <a:spcBef>
                <a:spcPts val="0"/>
              </a:spcBef>
              <a:buNone/>
            </a:pPr>
            <a:r>
              <a:rPr lang="en">
                <a:latin typeface="Arial"/>
                <a:ea typeface="Arial"/>
                <a:cs typeface="Arial"/>
                <a:sym typeface="Arial"/>
              </a:rPr>
              <a:t>Create a College Culture </a:t>
            </a:r>
          </a:p>
          <a:p>
            <a:pPr lvl="0" algn="ctr" rtl="0">
              <a:spcBef>
                <a:spcPts val="0"/>
              </a:spcBef>
              <a:buNone/>
            </a:pPr>
            <a:r>
              <a:rPr lang="en">
                <a:latin typeface="Arial"/>
                <a:ea typeface="Arial"/>
                <a:cs typeface="Arial"/>
                <a:sym typeface="Arial"/>
              </a:rPr>
              <a:t>PSAT for all 10th Graders</a:t>
            </a:r>
          </a:p>
          <a:p>
            <a:pPr lvl="0" algn="ctr" rtl="0">
              <a:spcBef>
                <a:spcPts val="0"/>
              </a:spcBef>
              <a:buNone/>
            </a:pPr>
            <a:r>
              <a:rPr lang="en">
                <a:latin typeface="Arial"/>
                <a:ea typeface="Arial"/>
                <a:cs typeface="Arial"/>
                <a:sym typeface="Arial"/>
              </a:rPr>
              <a:t>PSAT for all 11th Graders on Track for A-G</a:t>
            </a:r>
          </a:p>
          <a:p>
            <a:pPr lvl="0">
              <a:spcBef>
                <a:spcPts val="0"/>
              </a:spcBef>
              <a:buNone/>
            </a:pPr>
            <a:endParaRPr/>
          </a:p>
        </p:txBody>
      </p:sp>
      <p:pic>
        <p:nvPicPr>
          <p:cNvPr id="199" name="Shape 199" descr="Screen Shot 2015-09-13 at 11.31.52 AM.png"/>
          <p:cNvPicPr preferRelativeResize="0"/>
          <p:nvPr/>
        </p:nvPicPr>
        <p:blipFill>
          <a:blip r:embed="rId3">
            <a:alphaModFix/>
          </a:blip>
          <a:stretch>
            <a:fillRect/>
          </a:stretch>
        </p:blipFill>
        <p:spPr>
          <a:xfrm>
            <a:off x="7163450" y="372725"/>
            <a:ext cx="1725549" cy="1647124"/>
          </a:xfrm>
          <a:prstGeom prst="rect">
            <a:avLst/>
          </a:prstGeom>
          <a:noFill/>
          <a:ln>
            <a:noFill/>
          </a:ln>
        </p:spPr>
      </p:pic>
      <p:pic>
        <p:nvPicPr>
          <p:cNvPr id="200" name="Shape 200" descr="Screen Shot 2015-09-13 at 11.31.52 AM.png"/>
          <p:cNvPicPr preferRelativeResize="0"/>
          <p:nvPr/>
        </p:nvPicPr>
        <p:blipFill>
          <a:blip r:embed="rId3">
            <a:alphaModFix/>
          </a:blip>
          <a:stretch>
            <a:fillRect/>
          </a:stretch>
        </p:blipFill>
        <p:spPr>
          <a:xfrm>
            <a:off x="311700" y="372725"/>
            <a:ext cx="1725549" cy="16471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idx="4294967295"/>
          </p:nvPr>
        </p:nvSpPr>
        <p:spPr>
          <a:xfrm>
            <a:off x="311700" y="372725"/>
            <a:ext cx="8520599" cy="645000"/>
          </a:xfrm>
          <a:prstGeom prst="rect">
            <a:avLst/>
          </a:prstGeom>
        </p:spPr>
        <p:txBody>
          <a:bodyPr lIns="91425" tIns="91425" rIns="91425" bIns="91425" anchor="t" anchorCtr="0">
            <a:noAutofit/>
          </a:bodyPr>
          <a:lstStyle/>
          <a:p>
            <a:pPr lvl="0" algn="ctr">
              <a:spcBef>
                <a:spcPts val="0"/>
              </a:spcBef>
              <a:buNone/>
            </a:pPr>
            <a:r>
              <a:rPr lang="en" sz="3000">
                <a:latin typeface="Arial"/>
                <a:ea typeface="Arial"/>
                <a:cs typeface="Arial"/>
                <a:sym typeface="Arial"/>
              </a:rPr>
              <a:t>Grade 9</a:t>
            </a:r>
          </a:p>
        </p:txBody>
      </p:sp>
      <p:sp>
        <p:nvSpPr>
          <p:cNvPr id="206" name="Shape 206"/>
          <p:cNvSpPr txBox="1">
            <a:spLocks noGrp="1"/>
          </p:cNvSpPr>
          <p:nvPr>
            <p:ph type="body" idx="4294967295"/>
          </p:nvPr>
        </p:nvSpPr>
        <p:spPr>
          <a:xfrm>
            <a:off x="311700" y="1417950"/>
            <a:ext cx="3999899" cy="3150900"/>
          </a:xfrm>
          <a:prstGeom prst="rect">
            <a:avLst/>
          </a:prstGeom>
        </p:spPr>
        <p:txBody>
          <a:bodyPr lIns="91425" tIns="91425" rIns="91425" bIns="91425" anchor="t" anchorCtr="0">
            <a:noAutofit/>
          </a:bodyPr>
          <a:lstStyle/>
          <a:p>
            <a:pPr marL="457200" lvl="0" indent="-342900" rtl="0">
              <a:lnSpc>
                <a:spcPct val="150000"/>
              </a:lnSpc>
              <a:spcBef>
                <a:spcPts val="0"/>
              </a:spcBef>
              <a:buSzPct val="100000"/>
              <a:buFont typeface="Arial"/>
            </a:pPr>
            <a:r>
              <a:rPr lang="en" sz="1800">
                <a:latin typeface="Arial"/>
                <a:ea typeface="Arial"/>
                <a:cs typeface="Arial"/>
                <a:sym typeface="Arial"/>
              </a:rPr>
              <a:t>Career Interest Survey</a:t>
            </a:r>
          </a:p>
          <a:p>
            <a:pPr marL="457200" lvl="0" indent="-342900" rtl="0">
              <a:lnSpc>
                <a:spcPct val="150000"/>
              </a:lnSpc>
              <a:spcBef>
                <a:spcPts val="0"/>
              </a:spcBef>
              <a:buSzPct val="100000"/>
              <a:buFont typeface="Arial"/>
            </a:pPr>
            <a:r>
              <a:rPr lang="en" sz="1800">
                <a:latin typeface="Arial"/>
                <a:ea typeface="Arial"/>
                <a:cs typeface="Arial"/>
                <a:sym typeface="Arial"/>
              </a:rPr>
              <a:t>College Interest Survey</a:t>
            </a:r>
          </a:p>
          <a:p>
            <a:pPr marL="457200" lvl="0" indent="-342900" rtl="0">
              <a:lnSpc>
                <a:spcPct val="150000"/>
              </a:lnSpc>
              <a:spcBef>
                <a:spcPts val="0"/>
              </a:spcBef>
              <a:buSzPct val="100000"/>
              <a:buFont typeface="Arial"/>
            </a:pPr>
            <a:r>
              <a:rPr lang="en" sz="1800">
                <a:latin typeface="Arial"/>
                <a:ea typeface="Arial"/>
                <a:cs typeface="Arial"/>
                <a:sym typeface="Arial"/>
              </a:rPr>
              <a:t>FAFSA Forecaster</a:t>
            </a:r>
          </a:p>
          <a:p>
            <a:pPr marL="457200" lvl="0" indent="-342900" rtl="0">
              <a:lnSpc>
                <a:spcPct val="150000"/>
              </a:lnSpc>
              <a:spcBef>
                <a:spcPts val="0"/>
              </a:spcBef>
              <a:buSzPct val="100000"/>
              <a:buFont typeface="Arial"/>
            </a:pPr>
            <a:r>
              <a:rPr lang="en" sz="1800">
                <a:latin typeface="Arial"/>
                <a:ea typeface="Arial"/>
                <a:cs typeface="Arial"/>
                <a:sym typeface="Arial"/>
              </a:rPr>
              <a:t>Four Year Plan</a:t>
            </a:r>
          </a:p>
          <a:p>
            <a:pPr marL="457200" lvl="0" indent="-342900" rtl="0">
              <a:lnSpc>
                <a:spcPct val="150000"/>
              </a:lnSpc>
              <a:spcBef>
                <a:spcPts val="0"/>
              </a:spcBef>
              <a:buSzPct val="100000"/>
              <a:buFont typeface="Arial"/>
            </a:pPr>
            <a:r>
              <a:rPr lang="en" sz="1800">
                <a:latin typeface="Arial"/>
                <a:ea typeface="Arial"/>
                <a:cs typeface="Arial"/>
                <a:sym typeface="Arial"/>
              </a:rPr>
              <a:t>A-G Course Review</a:t>
            </a:r>
          </a:p>
          <a:p>
            <a:pPr marL="457200" lvl="0" indent="-342900" rtl="0">
              <a:lnSpc>
                <a:spcPct val="150000"/>
              </a:lnSpc>
              <a:spcBef>
                <a:spcPts val="0"/>
              </a:spcBef>
              <a:buSzPct val="100000"/>
              <a:buFont typeface="Arial"/>
            </a:pPr>
            <a:r>
              <a:rPr lang="en" sz="1800">
                <a:latin typeface="Arial"/>
                <a:ea typeface="Arial"/>
                <a:cs typeface="Arial"/>
                <a:sym typeface="Arial"/>
              </a:rPr>
              <a:t>How to be Successful in High School</a:t>
            </a:r>
          </a:p>
          <a:p>
            <a:pPr lvl="0">
              <a:lnSpc>
                <a:spcPct val="150000"/>
              </a:lnSpc>
              <a:spcBef>
                <a:spcPts val="0"/>
              </a:spcBef>
              <a:buNone/>
            </a:pPr>
            <a:endParaRPr sz="1800">
              <a:latin typeface="Arial"/>
              <a:ea typeface="Arial"/>
              <a:cs typeface="Arial"/>
              <a:sym typeface="Arial"/>
            </a:endParaRPr>
          </a:p>
        </p:txBody>
      </p:sp>
      <p:sp>
        <p:nvSpPr>
          <p:cNvPr id="207" name="Shape 207"/>
          <p:cNvSpPr txBox="1">
            <a:spLocks noGrp="1"/>
          </p:cNvSpPr>
          <p:nvPr>
            <p:ph type="body" idx="4294967295"/>
          </p:nvPr>
        </p:nvSpPr>
        <p:spPr>
          <a:xfrm>
            <a:off x="4487550" y="1417950"/>
            <a:ext cx="4656299" cy="3150900"/>
          </a:xfrm>
          <a:prstGeom prst="rect">
            <a:avLst/>
          </a:prstGeom>
        </p:spPr>
        <p:txBody>
          <a:bodyPr lIns="91425" tIns="91425" rIns="91425" bIns="91425" anchor="t" anchorCtr="0">
            <a:noAutofit/>
          </a:bodyPr>
          <a:lstStyle/>
          <a:p>
            <a:pPr marL="457200" lvl="0" indent="-342900" rtl="0">
              <a:lnSpc>
                <a:spcPct val="150000"/>
              </a:lnSpc>
              <a:spcBef>
                <a:spcPts val="0"/>
              </a:spcBef>
              <a:buSzPct val="100000"/>
              <a:buFont typeface="Arial"/>
            </a:pPr>
            <a:endParaRPr sz="1800">
              <a:latin typeface="Arial"/>
              <a:ea typeface="Arial"/>
              <a:cs typeface="Arial"/>
              <a:sym typeface="Arial"/>
            </a:endParaRPr>
          </a:p>
          <a:p>
            <a:pPr lvl="0">
              <a:spcBef>
                <a:spcPts val="0"/>
              </a:spcBef>
              <a:buNone/>
            </a:pPr>
            <a:endParaRPr/>
          </a:p>
        </p:txBody>
      </p:sp>
      <p:pic>
        <p:nvPicPr>
          <p:cNvPr id="208" name="Shape 208"/>
          <p:cNvPicPr preferRelativeResize="0"/>
          <p:nvPr/>
        </p:nvPicPr>
        <p:blipFill>
          <a:blip r:embed="rId3">
            <a:alphaModFix/>
          </a:blip>
          <a:stretch>
            <a:fillRect/>
          </a:stretch>
        </p:blipFill>
        <p:spPr>
          <a:xfrm>
            <a:off x="4612500" y="1417950"/>
            <a:ext cx="4282274" cy="32117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idx="4294967295"/>
          </p:nvPr>
        </p:nvSpPr>
        <p:spPr>
          <a:xfrm>
            <a:off x="311700" y="93075"/>
            <a:ext cx="8520599" cy="645000"/>
          </a:xfrm>
          <a:prstGeom prst="rect">
            <a:avLst/>
          </a:prstGeom>
        </p:spPr>
        <p:txBody>
          <a:bodyPr lIns="91425" tIns="91425" rIns="91425" bIns="91425" anchor="t" anchorCtr="0">
            <a:noAutofit/>
          </a:bodyPr>
          <a:lstStyle/>
          <a:p>
            <a:pPr lvl="0" algn="ctr">
              <a:spcBef>
                <a:spcPts val="0"/>
              </a:spcBef>
              <a:buNone/>
            </a:pPr>
            <a:r>
              <a:rPr lang="en" sz="3000">
                <a:latin typeface="Arial"/>
                <a:ea typeface="Arial"/>
                <a:cs typeface="Arial"/>
                <a:sym typeface="Arial"/>
              </a:rPr>
              <a:t>District Goals</a:t>
            </a:r>
          </a:p>
        </p:txBody>
      </p:sp>
      <p:sp>
        <p:nvSpPr>
          <p:cNvPr id="76" name="Shape 76"/>
          <p:cNvSpPr txBox="1">
            <a:spLocks noGrp="1"/>
          </p:cNvSpPr>
          <p:nvPr>
            <p:ph type="body" idx="4294967295"/>
          </p:nvPr>
        </p:nvSpPr>
        <p:spPr>
          <a:xfrm>
            <a:off x="138600" y="957800"/>
            <a:ext cx="8866800" cy="3945899"/>
          </a:xfrm>
          <a:prstGeom prst="rect">
            <a:avLst/>
          </a:prstGeom>
        </p:spPr>
        <p:txBody>
          <a:bodyPr lIns="91425" tIns="91425" rIns="91425" bIns="91425" anchor="t" anchorCtr="0">
            <a:noAutofit/>
          </a:bodyPr>
          <a:lstStyle/>
          <a:p>
            <a:pPr lvl="0" rtl="0">
              <a:lnSpc>
                <a:spcPct val="115000"/>
              </a:lnSpc>
              <a:spcBef>
                <a:spcPts val="0"/>
              </a:spcBef>
              <a:spcAft>
                <a:spcPts val="0"/>
              </a:spcAft>
              <a:buNone/>
            </a:pPr>
            <a:r>
              <a:rPr lang="en" b="1">
                <a:solidFill>
                  <a:srgbClr val="FFFFFF"/>
                </a:solidFill>
                <a:latin typeface="Arial"/>
                <a:ea typeface="Arial"/>
                <a:cs typeface="Arial"/>
                <a:sym typeface="Arial"/>
              </a:rPr>
              <a:t>Goal #1:  All students will attain proficiency in all academic areas.</a:t>
            </a:r>
          </a:p>
          <a:p>
            <a:pPr lvl="0" rtl="0">
              <a:lnSpc>
                <a:spcPct val="115000"/>
              </a:lnSpc>
              <a:spcBef>
                <a:spcPts val="0"/>
              </a:spcBef>
              <a:spcAft>
                <a:spcPts val="0"/>
              </a:spcAft>
              <a:buNone/>
            </a:pPr>
            <a:endParaRPr b="1" i="1">
              <a:solidFill>
                <a:srgbClr val="FFFFFF"/>
              </a:solidFill>
              <a:latin typeface="Arial"/>
              <a:ea typeface="Arial"/>
              <a:cs typeface="Arial"/>
              <a:sym typeface="Arial"/>
            </a:endParaRPr>
          </a:p>
          <a:p>
            <a:pPr lvl="0" rtl="0">
              <a:lnSpc>
                <a:spcPct val="115000"/>
              </a:lnSpc>
              <a:spcBef>
                <a:spcPts val="0"/>
              </a:spcBef>
              <a:spcAft>
                <a:spcPts val="0"/>
              </a:spcAft>
              <a:buNone/>
            </a:pPr>
            <a:r>
              <a:rPr lang="en" sz="2400" b="1">
                <a:solidFill>
                  <a:srgbClr val="FFD966"/>
                </a:solidFill>
                <a:latin typeface="Arial"/>
                <a:ea typeface="Arial"/>
                <a:cs typeface="Arial"/>
                <a:sym typeface="Arial"/>
              </a:rPr>
              <a:t>Goal #2:  All students will graduate from high school prepared for post-secondary and career options</a:t>
            </a:r>
          </a:p>
          <a:p>
            <a:pPr lvl="0" rtl="0">
              <a:lnSpc>
                <a:spcPct val="115000"/>
              </a:lnSpc>
              <a:spcBef>
                <a:spcPts val="0"/>
              </a:spcBef>
              <a:spcAft>
                <a:spcPts val="0"/>
              </a:spcAft>
              <a:buNone/>
            </a:pPr>
            <a:endParaRPr sz="2400" b="1">
              <a:solidFill>
                <a:srgbClr val="FFD966"/>
              </a:solidFill>
              <a:latin typeface="Arial"/>
              <a:ea typeface="Arial"/>
              <a:cs typeface="Arial"/>
              <a:sym typeface="Arial"/>
            </a:endParaRPr>
          </a:p>
          <a:p>
            <a:pPr lvl="0" rtl="0">
              <a:lnSpc>
                <a:spcPct val="115000"/>
              </a:lnSpc>
              <a:spcBef>
                <a:spcPts val="0"/>
              </a:spcBef>
              <a:spcAft>
                <a:spcPts val="0"/>
              </a:spcAft>
              <a:buNone/>
            </a:pPr>
            <a:r>
              <a:rPr lang="en" b="1">
                <a:solidFill>
                  <a:srgbClr val="FFFFFF"/>
                </a:solidFill>
                <a:latin typeface="Arial"/>
                <a:ea typeface="Arial"/>
                <a:cs typeface="Arial"/>
                <a:sym typeface="Arial"/>
              </a:rPr>
              <a:t>Goal #3:  All departments and sites will provide a safe and positive learning environment for all students and staff.</a:t>
            </a:r>
          </a:p>
          <a:p>
            <a:pPr lvl="0" rtl="0">
              <a:lnSpc>
                <a:spcPct val="115000"/>
              </a:lnSpc>
              <a:spcBef>
                <a:spcPts val="0"/>
              </a:spcBef>
              <a:spcAft>
                <a:spcPts val="0"/>
              </a:spcAft>
              <a:buNone/>
            </a:pPr>
            <a:endParaRPr b="1">
              <a:solidFill>
                <a:srgbClr val="FFFFFF"/>
              </a:solidFill>
              <a:latin typeface="Arial"/>
              <a:ea typeface="Arial"/>
              <a:cs typeface="Arial"/>
              <a:sym typeface="Arial"/>
            </a:endParaRPr>
          </a:p>
          <a:p>
            <a:pPr lvl="0">
              <a:lnSpc>
                <a:spcPct val="115000"/>
              </a:lnSpc>
              <a:spcBef>
                <a:spcPts val="0"/>
              </a:spcBef>
              <a:spcAft>
                <a:spcPts val="0"/>
              </a:spcAft>
              <a:buNone/>
            </a:pPr>
            <a:r>
              <a:rPr lang="en" b="1">
                <a:solidFill>
                  <a:srgbClr val="FFFFFF"/>
                </a:solidFill>
                <a:latin typeface="Arial"/>
                <a:ea typeface="Arial"/>
                <a:cs typeface="Arial"/>
                <a:sym typeface="Arial"/>
              </a:rPr>
              <a:t>Goal #4:  Secure and strengthen home-school-community connections and communications.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idx="4294967295"/>
          </p:nvPr>
        </p:nvSpPr>
        <p:spPr>
          <a:xfrm>
            <a:off x="311700" y="372725"/>
            <a:ext cx="8520599" cy="645000"/>
          </a:xfrm>
          <a:prstGeom prst="rect">
            <a:avLst/>
          </a:prstGeom>
        </p:spPr>
        <p:txBody>
          <a:bodyPr lIns="91425" tIns="91425" rIns="91425" bIns="91425" anchor="t" anchorCtr="0">
            <a:noAutofit/>
          </a:bodyPr>
          <a:lstStyle/>
          <a:p>
            <a:pPr lvl="0" algn="ctr">
              <a:spcBef>
                <a:spcPts val="0"/>
              </a:spcBef>
              <a:buNone/>
            </a:pPr>
            <a:r>
              <a:rPr lang="en" sz="3000">
                <a:latin typeface="Arial"/>
                <a:ea typeface="Arial"/>
                <a:cs typeface="Arial"/>
                <a:sym typeface="Arial"/>
              </a:rPr>
              <a:t>Grade 10</a:t>
            </a:r>
          </a:p>
        </p:txBody>
      </p:sp>
      <p:sp>
        <p:nvSpPr>
          <p:cNvPr id="214" name="Shape 214"/>
          <p:cNvSpPr txBox="1">
            <a:spLocks noGrp="1"/>
          </p:cNvSpPr>
          <p:nvPr>
            <p:ph type="body" idx="4294967295"/>
          </p:nvPr>
        </p:nvSpPr>
        <p:spPr>
          <a:xfrm>
            <a:off x="100050" y="1017725"/>
            <a:ext cx="8943900" cy="3150900"/>
          </a:xfrm>
          <a:prstGeom prst="rect">
            <a:avLst/>
          </a:prstGeom>
        </p:spPr>
        <p:txBody>
          <a:bodyPr lIns="91425" tIns="91425" rIns="91425" bIns="91425" anchor="t" anchorCtr="0">
            <a:noAutofit/>
          </a:bodyPr>
          <a:lstStyle/>
          <a:p>
            <a:pPr marL="457200" lvl="0" indent="-228600" rtl="0">
              <a:lnSpc>
                <a:spcPct val="150000"/>
              </a:lnSpc>
              <a:spcBef>
                <a:spcPts val="0"/>
              </a:spcBef>
              <a:buFont typeface="Arial"/>
            </a:pPr>
            <a:r>
              <a:rPr lang="en">
                <a:latin typeface="Arial"/>
                <a:ea typeface="Arial"/>
                <a:cs typeface="Arial"/>
                <a:sym typeface="Arial"/>
              </a:rPr>
              <a:t>All 10th grade students are scheduled to take the PSAT</a:t>
            </a:r>
          </a:p>
          <a:p>
            <a:pPr marL="457200" lvl="0" indent="-228600" rtl="0">
              <a:lnSpc>
                <a:spcPct val="150000"/>
              </a:lnSpc>
              <a:spcBef>
                <a:spcPts val="0"/>
              </a:spcBef>
              <a:buFont typeface="Arial"/>
            </a:pPr>
            <a:r>
              <a:rPr lang="en">
                <a:latin typeface="Arial"/>
                <a:ea typeface="Arial"/>
                <a:cs typeface="Arial"/>
                <a:sym typeface="Arial"/>
              </a:rPr>
              <a:t>Students on IEP’s will be provide appropriate accommodations</a:t>
            </a:r>
          </a:p>
          <a:p>
            <a:pPr marL="457200" lvl="0" indent="-228600" rtl="0">
              <a:lnSpc>
                <a:spcPct val="150000"/>
              </a:lnSpc>
              <a:spcBef>
                <a:spcPts val="0"/>
              </a:spcBef>
              <a:buFont typeface="Arial"/>
            </a:pPr>
            <a:r>
              <a:rPr lang="en">
                <a:latin typeface="Arial"/>
                <a:ea typeface="Arial"/>
                <a:cs typeface="Arial"/>
                <a:sym typeface="Arial"/>
              </a:rPr>
              <a:t>English Language Learners will  be placed with accommodations</a:t>
            </a:r>
          </a:p>
          <a:p>
            <a:pPr marL="457200" lvl="0" indent="-228600" rtl="0">
              <a:lnSpc>
                <a:spcPct val="150000"/>
              </a:lnSpc>
              <a:spcBef>
                <a:spcPts val="0"/>
              </a:spcBef>
              <a:buFont typeface="Arial"/>
            </a:pPr>
            <a:r>
              <a:rPr lang="en">
                <a:latin typeface="Arial"/>
                <a:ea typeface="Arial"/>
                <a:cs typeface="Arial"/>
                <a:sym typeface="Arial"/>
              </a:rPr>
              <a:t>After the test, all 10th grade students will complete California Colleges interest survey</a:t>
            </a:r>
          </a:p>
          <a:p>
            <a:pPr lvl="0" rtl="0">
              <a:spcBef>
                <a:spcPts val="0"/>
              </a:spcBef>
              <a:buNone/>
            </a:pPr>
            <a:endParaRPr/>
          </a:p>
          <a:p>
            <a:pPr lvl="0">
              <a:spcBef>
                <a:spcPts val="0"/>
              </a:spcBef>
              <a:buNone/>
            </a:pPr>
            <a:endParaRPr/>
          </a:p>
        </p:txBody>
      </p:sp>
      <p:pic>
        <p:nvPicPr>
          <p:cNvPr id="215" name="Shape 215"/>
          <p:cNvPicPr preferRelativeResize="0"/>
          <p:nvPr/>
        </p:nvPicPr>
        <p:blipFill>
          <a:blip r:embed="rId3">
            <a:alphaModFix/>
          </a:blip>
          <a:stretch>
            <a:fillRect/>
          </a:stretch>
        </p:blipFill>
        <p:spPr>
          <a:xfrm>
            <a:off x="7201200" y="171875"/>
            <a:ext cx="1842749" cy="1577324"/>
          </a:xfrm>
          <a:prstGeom prst="rect">
            <a:avLst/>
          </a:prstGeom>
          <a:noFill/>
          <a:ln>
            <a:noFill/>
          </a:ln>
        </p:spPr>
      </p:pic>
      <p:pic>
        <p:nvPicPr>
          <p:cNvPr id="216" name="Shape 216"/>
          <p:cNvPicPr preferRelativeResize="0"/>
          <p:nvPr/>
        </p:nvPicPr>
        <p:blipFill>
          <a:blip r:embed="rId4">
            <a:alphaModFix/>
          </a:blip>
          <a:stretch>
            <a:fillRect/>
          </a:stretch>
        </p:blipFill>
        <p:spPr>
          <a:xfrm>
            <a:off x="100037" y="3006675"/>
            <a:ext cx="7610475" cy="19621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idx="4294967295"/>
          </p:nvPr>
        </p:nvSpPr>
        <p:spPr>
          <a:xfrm>
            <a:off x="311700" y="206150"/>
            <a:ext cx="8520599" cy="645000"/>
          </a:xfrm>
          <a:prstGeom prst="rect">
            <a:avLst/>
          </a:prstGeom>
        </p:spPr>
        <p:txBody>
          <a:bodyPr lIns="91425" tIns="91425" rIns="91425" bIns="91425" anchor="t" anchorCtr="0">
            <a:noAutofit/>
          </a:bodyPr>
          <a:lstStyle/>
          <a:p>
            <a:pPr lvl="0" algn="ctr">
              <a:spcBef>
                <a:spcPts val="0"/>
              </a:spcBef>
              <a:buNone/>
            </a:pPr>
            <a:r>
              <a:rPr lang="en" sz="3000">
                <a:latin typeface="Arial"/>
                <a:ea typeface="Arial"/>
                <a:cs typeface="Arial"/>
                <a:sym typeface="Arial"/>
              </a:rPr>
              <a:t>Grade 11</a:t>
            </a:r>
          </a:p>
        </p:txBody>
      </p:sp>
      <p:sp>
        <p:nvSpPr>
          <p:cNvPr id="222" name="Shape 222"/>
          <p:cNvSpPr txBox="1">
            <a:spLocks noGrp="1"/>
          </p:cNvSpPr>
          <p:nvPr>
            <p:ph type="body" idx="4294967295"/>
          </p:nvPr>
        </p:nvSpPr>
        <p:spPr>
          <a:xfrm>
            <a:off x="395650" y="918175"/>
            <a:ext cx="3935700" cy="3150900"/>
          </a:xfrm>
          <a:prstGeom prst="rect">
            <a:avLst/>
          </a:prstGeom>
        </p:spPr>
        <p:txBody>
          <a:bodyPr lIns="91425" tIns="91425" rIns="91425" bIns="91425" anchor="t" anchorCtr="0">
            <a:noAutofit/>
          </a:bodyPr>
          <a:lstStyle/>
          <a:p>
            <a:pPr marL="457200" lvl="0" indent="-342900" rtl="0">
              <a:lnSpc>
                <a:spcPct val="150000"/>
              </a:lnSpc>
              <a:spcBef>
                <a:spcPts val="0"/>
              </a:spcBef>
              <a:buSzPct val="100000"/>
              <a:buFont typeface="Arial"/>
            </a:pPr>
            <a:r>
              <a:rPr lang="en" sz="1800">
                <a:latin typeface="Arial"/>
                <a:ea typeface="Arial"/>
                <a:cs typeface="Arial"/>
                <a:sym typeface="Arial"/>
              </a:rPr>
              <a:t>Juniors on Track for A-G taking the PSAT</a:t>
            </a:r>
          </a:p>
          <a:p>
            <a:pPr marL="457200" lvl="0" indent="-342900" rtl="0">
              <a:lnSpc>
                <a:spcPct val="150000"/>
              </a:lnSpc>
              <a:spcBef>
                <a:spcPts val="0"/>
              </a:spcBef>
              <a:buSzPct val="100000"/>
              <a:buFont typeface="Arial"/>
            </a:pPr>
            <a:r>
              <a:rPr lang="en" sz="1800">
                <a:latin typeface="Arial"/>
                <a:ea typeface="Arial"/>
                <a:cs typeface="Arial"/>
                <a:sym typeface="Arial"/>
              </a:rPr>
              <a:t>Career Interest Survey</a:t>
            </a:r>
          </a:p>
          <a:p>
            <a:pPr marL="457200" lvl="0" indent="-342900" rtl="0">
              <a:lnSpc>
                <a:spcPct val="150000"/>
              </a:lnSpc>
              <a:spcBef>
                <a:spcPts val="0"/>
              </a:spcBef>
              <a:buSzPct val="100000"/>
              <a:buFont typeface="Arial"/>
            </a:pPr>
            <a:r>
              <a:rPr lang="en" sz="1800">
                <a:latin typeface="Arial"/>
                <a:ea typeface="Arial"/>
                <a:cs typeface="Arial"/>
                <a:sym typeface="Arial"/>
              </a:rPr>
              <a:t>College Interest Survey</a:t>
            </a:r>
          </a:p>
          <a:p>
            <a:pPr lvl="0">
              <a:lnSpc>
                <a:spcPct val="150000"/>
              </a:lnSpc>
              <a:spcBef>
                <a:spcPts val="0"/>
              </a:spcBef>
              <a:buNone/>
            </a:pPr>
            <a:endParaRPr sz="1800">
              <a:latin typeface="Arial"/>
              <a:ea typeface="Arial"/>
              <a:cs typeface="Arial"/>
              <a:sym typeface="Arial"/>
            </a:endParaRPr>
          </a:p>
        </p:txBody>
      </p:sp>
      <p:sp>
        <p:nvSpPr>
          <p:cNvPr id="223" name="Shape 223"/>
          <p:cNvSpPr txBox="1">
            <a:spLocks noGrp="1"/>
          </p:cNvSpPr>
          <p:nvPr>
            <p:ph type="body" idx="4294967295"/>
          </p:nvPr>
        </p:nvSpPr>
        <p:spPr>
          <a:xfrm>
            <a:off x="4466737" y="918175"/>
            <a:ext cx="4365599" cy="3150900"/>
          </a:xfrm>
          <a:prstGeom prst="rect">
            <a:avLst/>
          </a:prstGeom>
        </p:spPr>
        <p:txBody>
          <a:bodyPr lIns="91425" tIns="91425" rIns="91425" bIns="91425" anchor="t" anchorCtr="0">
            <a:noAutofit/>
          </a:bodyPr>
          <a:lstStyle/>
          <a:p>
            <a:pPr marL="457200" lvl="0" indent="-342900" rtl="0">
              <a:lnSpc>
                <a:spcPct val="150000"/>
              </a:lnSpc>
              <a:spcBef>
                <a:spcPts val="0"/>
              </a:spcBef>
              <a:buSzPct val="100000"/>
              <a:buFont typeface="Arial"/>
            </a:pPr>
            <a:r>
              <a:rPr lang="en" sz="1800">
                <a:latin typeface="Arial"/>
                <a:ea typeface="Arial"/>
                <a:cs typeface="Arial"/>
                <a:sym typeface="Arial"/>
              </a:rPr>
              <a:t>Career Technical Education Pathways and Certification Overview</a:t>
            </a:r>
          </a:p>
          <a:p>
            <a:pPr marL="457200" lvl="0" indent="-342900" rtl="0">
              <a:lnSpc>
                <a:spcPct val="150000"/>
              </a:lnSpc>
              <a:spcBef>
                <a:spcPts val="0"/>
              </a:spcBef>
              <a:buSzPct val="100000"/>
              <a:buFont typeface="Arial"/>
            </a:pPr>
            <a:r>
              <a:rPr lang="en" sz="1800">
                <a:latin typeface="Arial"/>
                <a:ea typeface="Arial"/>
                <a:cs typeface="Arial"/>
                <a:sym typeface="Arial"/>
              </a:rPr>
              <a:t>Military Programs Overview</a:t>
            </a:r>
          </a:p>
          <a:p>
            <a:pPr marL="457200" lvl="0" indent="-342900" rtl="0">
              <a:lnSpc>
                <a:spcPct val="150000"/>
              </a:lnSpc>
              <a:spcBef>
                <a:spcPts val="0"/>
              </a:spcBef>
              <a:buSzPct val="100000"/>
              <a:buFont typeface="Arial"/>
            </a:pPr>
            <a:r>
              <a:rPr lang="en" sz="1800">
                <a:latin typeface="Arial"/>
                <a:ea typeface="Arial"/>
                <a:cs typeface="Arial"/>
                <a:sym typeface="Arial"/>
              </a:rPr>
              <a:t>Create a Plan with Action Step</a:t>
            </a:r>
          </a:p>
          <a:p>
            <a:pPr lvl="0">
              <a:spcBef>
                <a:spcPts val="0"/>
              </a:spcBef>
              <a:buNone/>
            </a:pPr>
            <a:endParaRPr/>
          </a:p>
        </p:txBody>
      </p:sp>
      <p:pic>
        <p:nvPicPr>
          <p:cNvPr id="224" name="Shape 224"/>
          <p:cNvPicPr preferRelativeResize="0"/>
          <p:nvPr/>
        </p:nvPicPr>
        <p:blipFill>
          <a:blip r:embed="rId3">
            <a:alphaModFix/>
          </a:blip>
          <a:stretch>
            <a:fillRect/>
          </a:stretch>
        </p:blipFill>
        <p:spPr>
          <a:xfrm>
            <a:off x="5143062" y="2801325"/>
            <a:ext cx="3012925" cy="2166200"/>
          </a:xfrm>
          <a:prstGeom prst="rect">
            <a:avLst/>
          </a:prstGeom>
          <a:noFill/>
          <a:ln>
            <a:noFill/>
          </a:ln>
        </p:spPr>
      </p:pic>
      <p:pic>
        <p:nvPicPr>
          <p:cNvPr id="225" name="Shape 225"/>
          <p:cNvPicPr preferRelativeResize="0"/>
          <p:nvPr/>
        </p:nvPicPr>
        <p:blipFill>
          <a:blip r:embed="rId4">
            <a:alphaModFix/>
          </a:blip>
          <a:stretch>
            <a:fillRect/>
          </a:stretch>
        </p:blipFill>
        <p:spPr>
          <a:xfrm>
            <a:off x="781050" y="2801321"/>
            <a:ext cx="2810900" cy="216620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idx="4294967295"/>
          </p:nvPr>
        </p:nvSpPr>
        <p:spPr>
          <a:xfrm>
            <a:off x="311700" y="164500"/>
            <a:ext cx="8520599" cy="645000"/>
          </a:xfrm>
          <a:prstGeom prst="rect">
            <a:avLst/>
          </a:prstGeom>
        </p:spPr>
        <p:txBody>
          <a:bodyPr lIns="91425" tIns="91425" rIns="91425" bIns="91425" anchor="t" anchorCtr="0">
            <a:noAutofit/>
          </a:bodyPr>
          <a:lstStyle/>
          <a:p>
            <a:pPr lvl="0" algn="ctr">
              <a:spcBef>
                <a:spcPts val="0"/>
              </a:spcBef>
              <a:buNone/>
            </a:pPr>
            <a:r>
              <a:rPr lang="en" sz="3000">
                <a:latin typeface="Arial"/>
                <a:ea typeface="Arial"/>
                <a:cs typeface="Arial"/>
                <a:sym typeface="Arial"/>
              </a:rPr>
              <a:t>Grade 12</a:t>
            </a:r>
          </a:p>
        </p:txBody>
      </p:sp>
      <p:sp>
        <p:nvSpPr>
          <p:cNvPr id="231" name="Shape 231"/>
          <p:cNvSpPr txBox="1">
            <a:spLocks noGrp="1"/>
          </p:cNvSpPr>
          <p:nvPr>
            <p:ph type="body" idx="4294967295"/>
          </p:nvPr>
        </p:nvSpPr>
        <p:spPr>
          <a:xfrm>
            <a:off x="209500" y="809500"/>
            <a:ext cx="4789500" cy="3150900"/>
          </a:xfrm>
          <a:prstGeom prst="rect">
            <a:avLst/>
          </a:prstGeom>
        </p:spPr>
        <p:txBody>
          <a:bodyPr lIns="91425" tIns="91425" rIns="91425" bIns="91425" anchor="t" anchorCtr="0">
            <a:noAutofit/>
          </a:bodyPr>
          <a:lstStyle/>
          <a:p>
            <a:pPr marL="457200" lvl="0" indent="-342900" rtl="0">
              <a:lnSpc>
                <a:spcPct val="150000"/>
              </a:lnSpc>
              <a:spcBef>
                <a:spcPts val="0"/>
              </a:spcBef>
              <a:buSzPct val="100000"/>
              <a:buFont typeface="Arial"/>
            </a:pPr>
            <a:r>
              <a:rPr lang="en" sz="1800">
                <a:latin typeface="Arial"/>
                <a:ea typeface="Arial"/>
                <a:cs typeface="Arial"/>
                <a:sym typeface="Arial"/>
              </a:rPr>
              <a:t>UC Applications</a:t>
            </a:r>
          </a:p>
          <a:p>
            <a:pPr marL="457200" lvl="0" indent="-342900" rtl="0">
              <a:lnSpc>
                <a:spcPct val="150000"/>
              </a:lnSpc>
              <a:spcBef>
                <a:spcPts val="0"/>
              </a:spcBef>
              <a:buSzPct val="100000"/>
              <a:buFont typeface="Arial"/>
            </a:pPr>
            <a:r>
              <a:rPr lang="en" sz="1800">
                <a:latin typeface="Arial"/>
                <a:ea typeface="Arial"/>
                <a:cs typeface="Arial"/>
                <a:sym typeface="Arial"/>
              </a:rPr>
              <a:t>CSU Applications</a:t>
            </a:r>
          </a:p>
          <a:p>
            <a:pPr marL="457200" lvl="0" indent="-342900" rtl="0">
              <a:lnSpc>
                <a:spcPct val="150000"/>
              </a:lnSpc>
              <a:spcBef>
                <a:spcPts val="0"/>
              </a:spcBef>
              <a:buSzPct val="100000"/>
              <a:buFont typeface="Arial"/>
            </a:pPr>
            <a:r>
              <a:rPr lang="en" sz="1800">
                <a:latin typeface="Arial"/>
                <a:ea typeface="Arial"/>
                <a:cs typeface="Arial"/>
                <a:sym typeface="Arial"/>
              </a:rPr>
              <a:t>Community College Applications</a:t>
            </a:r>
          </a:p>
          <a:p>
            <a:pPr marL="457200" lvl="0" indent="-342900" rtl="0">
              <a:lnSpc>
                <a:spcPct val="150000"/>
              </a:lnSpc>
              <a:spcBef>
                <a:spcPts val="0"/>
              </a:spcBef>
              <a:buSzPct val="100000"/>
              <a:buFont typeface="Arial"/>
            </a:pPr>
            <a:r>
              <a:rPr lang="en" sz="1800">
                <a:latin typeface="Arial"/>
                <a:ea typeface="Arial"/>
                <a:cs typeface="Arial"/>
                <a:sym typeface="Arial"/>
              </a:rPr>
              <a:t>FSA ID/FAFSA Worksheet/Financial Aid</a:t>
            </a:r>
          </a:p>
          <a:p>
            <a:pPr marL="457200" lvl="0" indent="-342900" rtl="0">
              <a:lnSpc>
                <a:spcPct val="150000"/>
              </a:lnSpc>
              <a:spcBef>
                <a:spcPts val="0"/>
              </a:spcBef>
              <a:buSzPct val="100000"/>
              <a:buFont typeface="Arial"/>
            </a:pPr>
            <a:r>
              <a:rPr lang="en" sz="1800">
                <a:latin typeface="Arial"/>
                <a:ea typeface="Arial"/>
                <a:cs typeface="Arial"/>
                <a:sym typeface="Arial"/>
              </a:rPr>
              <a:t>ASVAB/Military Overview</a:t>
            </a:r>
          </a:p>
          <a:p>
            <a:pPr lvl="0" rtl="0">
              <a:spcBef>
                <a:spcPts val="0"/>
              </a:spcBef>
              <a:buNone/>
            </a:pPr>
            <a:endParaRPr/>
          </a:p>
          <a:p>
            <a:pPr lvl="0">
              <a:spcBef>
                <a:spcPts val="0"/>
              </a:spcBef>
              <a:buNone/>
            </a:pPr>
            <a:endParaRPr/>
          </a:p>
        </p:txBody>
      </p:sp>
      <p:sp>
        <p:nvSpPr>
          <p:cNvPr id="232" name="Shape 232"/>
          <p:cNvSpPr txBox="1">
            <a:spLocks noGrp="1"/>
          </p:cNvSpPr>
          <p:nvPr>
            <p:ph type="body" idx="4294967295"/>
          </p:nvPr>
        </p:nvSpPr>
        <p:spPr>
          <a:xfrm>
            <a:off x="5144100" y="709925"/>
            <a:ext cx="3999899" cy="3150900"/>
          </a:xfrm>
          <a:prstGeom prst="rect">
            <a:avLst/>
          </a:prstGeom>
        </p:spPr>
        <p:txBody>
          <a:bodyPr lIns="91425" tIns="91425" rIns="91425" bIns="91425" anchor="t" anchorCtr="0">
            <a:noAutofit/>
          </a:bodyPr>
          <a:lstStyle/>
          <a:p>
            <a:pPr marL="457200" lvl="0" indent="-342900" rtl="0">
              <a:lnSpc>
                <a:spcPct val="150000"/>
              </a:lnSpc>
              <a:spcBef>
                <a:spcPts val="0"/>
              </a:spcBef>
              <a:buSzPct val="100000"/>
              <a:buFont typeface="Arial"/>
            </a:pPr>
            <a:r>
              <a:rPr lang="en" sz="1800">
                <a:latin typeface="Arial"/>
                <a:ea typeface="Arial"/>
                <a:cs typeface="Arial"/>
                <a:sym typeface="Arial"/>
              </a:rPr>
              <a:t>UC Prompts</a:t>
            </a:r>
          </a:p>
          <a:p>
            <a:pPr marL="457200" lvl="0" indent="-342900" rtl="0">
              <a:lnSpc>
                <a:spcPct val="150000"/>
              </a:lnSpc>
              <a:spcBef>
                <a:spcPts val="0"/>
              </a:spcBef>
              <a:buSzPct val="100000"/>
              <a:buFont typeface="Arial"/>
            </a:pPr>
            <a:r>
              <a:rPr lang="en" sz="1800">
                <a:latin typeface="Arial"/>
                <a:ea typeface="Arial"/>
                <a:cs typeface="Arial"/>
                <a:sym typeface="Arial"/>
              </a:rPr>
              <a:t>Practice ELM</a:t>
            </a:r>
          </a:p>
          <a:p>
            <a:pPr marL="457200" lvl="0" indent="-342900" rtl="0">
              <a:lnSpc>
                <a:spcPct val="150000"/>
              </a:lnSpc>
              <a:spcBef>
                <a:spcPts val="0"/>
              </a:spcBef>
              <a:buSzPct val="100000"/>
              <a:buFont typeface="Arial"/>
            </a:pPr>
            <a:r>
              <a:rPr lang="en" sz="1800">
                <a:latin typeface="Arial"/>
                <a:ea typeface="Arial"/>
                <a:cs typeface="Arial"/>
                <a:sym typeface="Arial"/>
              </a:rPr>
              <a:t>Practice Accuplacer</a:t>
            </a:r>
          </a:p>
          <a:p>
            <a:pPr marL="457200" lvl="0" indent="-342900" rtl="0">
              <a:lnSpc>
                <a:spcPct val="150000"/>
              </a:lnSpc>
              <a:spcBef>
                <a:spcPts val="0"/>
              </a:spcBef>
              <a:buSzPct val="100000"/>
              <a:buFont typeface="Arial"/>
            </a:pPr>
            <a:r>
              <a:rPr lang="en" sz="1800">
                <a:latin typeface="Arial"/>
                <a:ea typeface="Arial"/>
                <a:cs typeface="Arial"/>
                <a:sym typeface="Arial"/>
              </a:rPr>
              <a:t>Scholarships</a:t>
            </a:r>
          </a:p>
          <a:p>
            <a:pPr marL="457200" lvl="0" indent="-342900" rtl="0">
              <a:lnSpc>
                <a:spcPct val="150000"/>
              </a:lnSpc>
              <a:spcBef>
                <a:spcPts val="0"/>
              </a:spcBef>
              <a:buSzPct val="100000"/>
              <a:buFont typeface="Arial"/>
            </a:pPr>
            <a:r>
              <a:rPr lang="en" sz="1800">
                <a:latin typeface="Arial"/>
                <a:ea typeface="Arial"/>
                <a:cs typeface="Arial"/>
                <a:sym typeface="Arial"/>
              </a:rPr>
              <a:t>Dream Act Workshop</a:t>
            </a:r>
          </a:p>
          <a:p>
            <a:pPr lvl="0" rtl="0">
              <a:lnSpc>
                <a:spcPct val="150000"/>
              </a:lnSpc>
              <a:spcBef>
                <a:spcPts val="0"/>
              </a:spcBef>
              <a:buNone/>
            </a:pPr>
            <a:endParaRPr sz="1800"/>
          </a:p>
          <a:p>
            <a:pPr lvl="0">
              <a:spcBef>
                <a:spcPts val="0"/>
              </a:spcBef>
              <a:buNone/>
            </a:pPr>
            <a:endParaRPr/>
          </a:p>
        </p:txBody>
      </p:sp>
      <p:pic>
        <p:nvPicPr>
          <p:cNvPr id="233" name="Shape 233"/>
          <p:cNvPicPr preferRelativeResize="0"/>
          <p:nvPr/>
        </p:nvPicPr>
        <p:blipFill>
          <a:blip r:embed="rId3">
            <a:alphaModFix/>
          </a:blip>
          <a:stretch>
            <a:fillRect/>
          </a:stretch>
        </p:blipFill>
        <p:spPr>
          <a:xfrm>
            <a:off x="209500" y="3006900"/>
            <a:ext cx="3131159" cy="2088475"/>
          </a:xfrm>
          <a:prstGeom prst="rect">
            <a:avLst/>
          </a:prstGeom>
          <a:noFill/>
          <a:ln>
            <a:noFill/>
          </a:ln>
        </p:spPr>
      </p:pic>
      <p:pic>
        <p:nvPicPr>
          <p:cNvPr id="234" name="Shape 234"/>
          <p:cNvPicPr preferRelativeResize="0"/>
          <p:nvPr/>
        </p:nvPicPr>
        <p:blipFill>
          <a:blip r:embed="rId4">
            <a:alphaModFix/>
          </a:blip>
          <a:stretch>
            <a:fillRect/>
          </a:stretch>
        </p:blipFill>
        <p:spPr>
          <a:xfrm>
            <a:off x="3607450" y="2488450"/>
            <a:ext cx="1929100" cy="2842474"/>
          </a:xfrm>
          <a:prstGeom prst="rect">
            <a:avLst/>
          </a:prstGeom>
          <a:noFill/>
          <a:ln>
            <a:noFill/>
          </a:ln>
        </p:spPr>
      </p:pic>
      <p:pic>
        <p:nvPicPr>
          <p:cNvPr id="235" name="Shape 235"/>
          <p:cNvPicPr preferRelativeResize="0"/>
          <p:nvPr/>
        </p:nvPicPr>
        <p:blipFill>
          <a:blip r:embed="rId5">
            <a:alphaModFix/>
          </a:blip>
          <a:stretch>
            <a:fillRect/>
          </a:stretch>
        </p:blipFill>
        <p:spPr>
          <a:xfrm>
            <a:off x="5791900" y="3007426"/>
            <a:ext cx="3131149" cy="208742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idx="4294967295"/>
          </p:nvPr>
        </p:nvSpPr>
        <p:spPr>
          <a:xfrm>
            <a:off x="311700" y="372725"/>
            <a:ext cx="8520599" cy="645000"/>
          </a:xfrm>
          <a:prstGeom prst="rect">
            <a:avLst/>
          </a:prstGeom>
        </p:spPr>
        <p:txBody>
          <a:bodyPr lIns="91425" tIns="91425" rIns="91425" bIns="91425" anchor="t" anchorCtr="0">
            <a:noAutofit/>
          </a:bodyPr>
          <a:lstStyle/>
          <a:p>
            <a:pPr lvl="0" algn="ctr">
              <a:spcBef>
                <a:spcPts val="0"/>
              </a:spcBef>
              <a:buNone/>
            </a:pPr>
            <a:r>
              <a:rPr lang="en" sz="3000">
                <a:latin typeface="Arial"/>
                <a:ea typeface="Arial"/>
                <a:cs typeface="Arial"/>
                <a:sym typeface="Arial"/>
              </a:rPr>
              <a:t>Site Plans</a:t>
            </a:r>
          </a:p>
        </p:txBody>
      </p:sp>
      <p:sp>
        <p:nvSpPr>
          <p:cNvPr id="241" name="Shape 241"/>
          <p:cNvSpPr txBox="1">
            <a:spLocks noGrp="1"/>
          </p:cNvSpPr>
          <p:nvPr>
            <p:ph type="body" idx="4294967295"/>
          </p:nvPr>
        </p:nvSpPr>
        <p:spPr>
          <a:xfrm>
            <a:off x="311700" y="1417800"/>
            <a:ext cx="8520599" cy="3150900"/>
          </a:xfrm>
          <a:prstGeom prst="rect">
            <a:avLst/>
          </a:prstGeom>
        </p:spPr>
        <p:txBody>
          <a:bodyPr lIns="91425" tIns="91425" rIns="91425" bIns="91425" anchor="t" anchorCtr="0">
            <a:noAutofit/>
          </a:bodyPr>
          <a:lstStyle/>
          <a:p>
            <a:pPr marL="457200" lvl="0" indent="-228600" rtl="0">
              <a:lnSpc>
                <a:spcPct val="150000"/>
              </a:lnSpc>
              <a:spcBef>
                <a:spcPts val="0"/>
              </a:spcBef>
              <a:buFont typeface="Arial"/>
            </a:pPr>
            <a:r>
              <a:rPr lang="en">
                <a:latin typeface="Arial"/>
                <a:ea typeface="Arial"/>
                <a:cs typeface="Arial"/>
                <a:sym typeface="Arial"/>
              </a:rPr>
              <a:t>Logistics for Testing and Grade Level Activities</a:t>
            </a:r>
          </a:p>
          <a:p>
            <a:pPr marL="457200" lvl="0" indent="-228600" rtl="0">
              <a:lnSpc>
                <a:spcPct val="150000"/>
              </a:lnSpc>
              <a:spcBef>
                <a:spcPts val="0"/>
              </a:spcBef>
              <a:buFont typeface="Arial"/>
            </a:pPr>
            <a:r>
              <a:rPr lang="en">
                <a:latin typeface="Arial"/>
                <a:ea typeface="Arial"/>
                <a:cs typeface="Arial"/>
                <a:sym typeface="Arial"/>
              </a:rPr>
              <a:t>PSAT Preparation and Planning</a:t>
            </a:r>
          </a:p>
          <a:p>
            <a:pPr marL="457200" lvl="0" indent="-228600" rtl="0">
              <a:lnSpc>
                <a:spcPct val="150000"/>
              </a:lnSpc>
              <a:spcBef>
                <a:spcPts val="0"/>
              </a:spcBef>
              <a:buFont typeface="Arial"/>
            </a:pPr>
            <a:r>
              <a:rPr lang="en">
                <a:latin typeface="Arial"/>
                <a:ea typeface="Arial"/>
                <a:cs typeface="Arial"/>
                <a:sym typeface="Arial"/>
              </a:rPr>
              <a:t>Grade Level Teams Created</a:t>
            </a:r>
          </a:p>
          <a:p>
            <a:pPr marL="457200" lvl="0" indent="-228600" rtl="0">
              <a:lnSpc>
                <a:spcPct val="150000"/>
              </a:lnSpc>
              <a:spcBef>
                <a:spcPts val="0"/>
              </a:spcBef>
              <a:buFont typeface="Arial"/>
            </a:pPr>
            <a:r>
              <a:rPr lang="en">
                <a:latin typeface="Arial"/>
                <a:ea typeface="Arial"/>
                <a:cs typeface="Arial"/>
                <a:sym typeface="Arial"/>
              </a:rPr>
              <a:t>Prepping Your Staff for Activities</a:t>
            </a:r>
          </a:p>
          <a:p>
            <a:pPr lvl="0" rtl="0">
              <a:spcBef>
                <a:spcPts val="0"/>
              </a:spcBef>
              <a:buNone/>
            </a:pPr>
            <a:endParaRPr/>
          </a:p>
          <a:p>
            <a:pPr lvl="0" rtl="0">
              <a:spcBef>
                <a:spcPts val="0"/>
              </a:spcBef>
              <a:buNone/>
            </a:pPr>
            <a:endParaRPr/>
          </a:p>
          <a:p>
            <a:pPr lvl="0" rtl="0">
              <a:spcBef>
                <a:spcPts val="0"/>
              </a:spcBef>
              <a:buNone/>
            </a:pPr>
            <a:endParaRPr/>
          </a:p>
          <a:p>
            <a:pPr lvl="0">
              <a:spcBef>
                <a:spcPts val="0"/>
              </a:spcBef>
              <a:buNone/>
            </a:pPr>
            <a:r>
              <a:rPr lang="en"/>
              <a:t> </a:t>
            </a:r>
          </a:p>
        </p:txBody>
      </p:sp>
      <p:pic>
        <p:nvPicPr>
          <p:cNvPr id="242" name="Shape 242"/>
          <p:cNvPicPr preferRelativeResize="0"/>
          <p:nvPr/>
        </p:nvPicPr>
        <p:blipFill>
          <a:blip r:embed="rId3">
            <a:alphaModFix/>
          </a:blip>
          <a:stretch>
            <a:fillRect/>
          </a:stretch>
        </p:blipFill>
        <p:spPr>
          <a:xfrm>
            <a:off x="4487525" y="2342675"/>
            <a:ext cx="4479476" cy="2519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idx="4294967295"/>
          </p:nvPr>
        </p:nvSpPr>
        <p:spPr>
          <a:xfrm>
            <a:off x="311700" y="133250"/>
            <a:ext cx="8520599" cy="645000"/>
          </a:xfrm>
          <a:prstGeom prst="rect">
            <a:avLst/>
          </a:prstGeom>
        </p:spPr>
        <p:txBody>
          <a:bodyPr lIns="91425" tIns="91425" rIns="91425" bIns="91425" anchor="t" anchorCtr="0">
            <a:noAutofit/>
          </a:bodyPr>
          <a:lstStyle/>
          <a:p>
            <a:pPr lvl="0" algn="ctr">
              <a:spcBef>
                <a:spcPts val="0"/>
              </a:spcBef>
              <a:buNone/>
            </a:pPr>
            <a:r>
              <a:rPr lang="en" sz="3000">
                <a:latin typeface="Arial"/>
                <a:ea typeface="Arial"/>
                <a:cs typeface="Arial"/>
                <a:sym typeface="Arial"/>
              </a:rPr>
              <a:t>District Support</a:t>
            </a:r>
          </a:p>
        </p:txBody>
      </p:sp>
      <p:sp>
        <p:nvSpPr>
          <p:cNvPr id="248" name="Shape 248"/>
          <p:cNvSpPr txBox="1">
            <a:spLocks noGrp="1"/>
          </p:cNvSpPr>
          <p:nvPr>
            <p:ph type="body" idx="4294967295"/>
          </p:nvPr>
        </p:nvSpPr>
        <p:spPr>
          <a:xfrm>
            <a:off x="4612500" y="1017775"/>
            <a:ext cx="4289700" cy="3925200"/>
          </a:xfrm>
          <a:prstGeom prst="rect">
            <a:avLst/>
          </a:prstGeom>
        </p:spPr>
        <p:txBody>
          <a:bodyPr lIns="91425" tIns="91425" rIns="91425" bIns="91425" anchor="t" anchorCtr="0">
            <a:noAutofit/>
          </a:bodyPr>
          <a:lstStyle/>
          <a:p>
            <a:pPr marL="457200" lvl="0" indent="-228600" rtl="0">
              <a:lnSpc>
                <a:spcPct val="150000"/>
              </a:lnSpc>
              <a:spcBef>
                <a:spcPts val="0"/>
              </a:spcBef>
              <a:buFont typeface="Arial"/>
            </a:pPr>
            <a:r>
              <a:rPr lang="en">
                <a:latin typeface="Arial"/>
                <a:ea typeface="Arial"/>
                <a:cs typeface="Arial"/>
                <a:sym typeface="Arial"/>
              </a:rPr>
              <a:t>Ed Services Team Support for Each Site</a:t>
            </a:r>
          </a:p>
          <a:p>
            <a:pPr marL="457200" lvl="0" indent="-228600" rtl="0">
              <a:lnSpc>
                <a:spcPct val="150000"/>
              </a:lnSpc>
              <a:spcBef>
                <a:spcPts val="0"/>
              </a:spcBef>
              <a:buFont typeface="Arial"/>
            </a:pPr>
            <a:r>
              <a:rPr lang="en">
                <a:latin typeface="Arial"/>
                <a:ea typeface="Arial"/>
                <a:cs typeface="Arial"/>
                <a:sym typeface="Arial"/>
              </a:rPr>
              <a:t>Bell Schedule Collaboration with PSEA</a:t>
            </a:r>
          </a:p>
          <a:p>
            <a:pPr marL="457200" lvl="0" indent="-228600" rtl="0">
              <a:lnSpc>
                <a:spcPct val="150000"/>
              </a:lnSpc>
              <a:spcBef>
                <a:spcPts val="0"/>
              </a:spcBef>
              <a:buFont typeface="Arial"/>
            </a:pPr>
            <a:r>
              <a:rPr lang="en">
                <a:latin typeface="Arial"/>
                <a:ea typeface="Arial"/>
                <a:cs typeface="Arial"/>
                <a:sym typeface="Arial"/>
              </a:rPr>
              <a:t>District Level Public Relations and Parent Communication</a:t>
            </a:r>
          </a:p>
          <a:p>
            <a:pPr marL="457200" lvl="0" indent="-228600">
              <a:lnSpc>
                <a:spcPct val="150000"/>
              </a:lnSpc>
              <a:spcBef>
                <a:spcPts val="0"/>
              </a:spcBef>
              <a:buFont typeface="Arial"/>
            </a:pPr>
            <a:endParaRPr>
              <a:latin typeface="Arial"/>
              <a:ea typeface="Arial"/>
              <a:cs typeface="Arial"/>
              <a:sym typeface="Arial"/>
            </a:endParaRPr>
          </a:p>
        </p:txBody>
      </p:sp>
      <p:pic>
        <p:nvPicPr>
          <p:cNvPr id="249" name="Shape 249"/>
          <p:cNvPicPr preferRelativeResize="0"/>
          <p:nvPr/>
        </p:nvPicPr>
        <p:blipFill>
          <a:blip r:embed="rId3">
            <a:alphaModFix/>
          </a:blip>
          <a:stretch>
            <a:fillRect/>
          </a:stretch>
        </p:blipFill>
        <p:spPr>
          <a:xfrm>
            <a:off x="114547" y="1017725"/>
            <a:ext cx="3969948" cy="392529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idx="4294967295"/>
          </p:nvPr>
        </p:nvSpPr>
        <p:spPr>
          <a:xfrm>
            <a:off x="311700" y="60375"/>
            <a:ext cx="8520599" cy="645000"/>
          </a:xfrm>
          <a:prstGeom prst="rect">
            <a:avLst/>
          </a:prstGeom>
        </p:spPr>
        <p:txBody>
          <a:bodyPr lIns="91425" tIns="91425" rIns="91425" bIns="91425" anchor="t" anchorCtr="0">
            <a:noAutofit/>
          </a:bodyPr>
          <a:lstStyle/>
          <a:p>
            <a:pPr lvl="0">
              <a:spcBef>
                <a:spcPts val="0"/>
              </a:spcBef>
              <a:buNone/>
            </a:pPr>
            <a:r>
              <a:rPr lang="en" sz="3000">
                <a:latin typeface="Arial"/>
                <a:ea typeface="Arial"/>
                <a:cs typeface="Arial"/>
                <a:sym typeface="Arial"/>
              </a:rPr>
              <a:t>Inspiring Dreams and Creating Opportunity</a:t>
            </a:r>
          </a:p>
        </p:txBody>
      </p:sp>
      <p:pic>
        <p:nvPicPr>
          <p:cNvPr id="255" name="Shape 255"/>
          <p:cNvPicPr preferRelativeResize="0"/>
          <p:nvPr/>
        </p:nvPicPr>
        <p:blipFill>
          <a:blip r:embed="rId3">
            <a:alphaModFix/>
          </a:blip>
          <a:stretch>
            <a:fillRect/>
          </a:stretch>
        </p:blipFill>
        <p:spPr>
          <a:xfrm>
            <a:off x="867262" y="882375"/>
            <a:ext cx="7409475" cy="4087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p:nvPr/>
        </p:nvSpPr>
        <p:spPr>
          <a:xfrm>
            <a:off x="457200" y="205975"/>
            <a:ext cx="8229600" cy="669000"/>
          </a:xfrm>
          <a:prstGeom prst="rect">
            <a:avLst/>
          </a:prstGeom>
          <a:noFill/>
          <a:ln>
            <a:noFill/>
          </a:ln>
        </p:spPr>
        <p:txBody>
          <a:bodyPr lIns="91425" tIns="91425" rIns="91425" bIns="91425" anchor="b" anchorCtr="0">
            <a:noAutofit/>
          </a:bodyPr>
          <a:lstStyle/>
          <a:p>
            <a:pPr lvl="0" algn="ctr" rtl="0">
              <a:spcBef>
                <a:spcPts val="0"/>
              </a:spcBef>
              <a:buNone/>
            </a:pPr>
            <a:r>
              <a:rPr lang="en" sz="3000" b="1">
                <a:solidFill>
                  <a:srgbClr val="FFFFFF"/>
                </a:solidFill>
                <a:latin typeface="Trebuchet MS"/>
                <a:ea typeface="Trebuchet MS"/>
                <a:cs typeface="Trebuchet MS"/>
                <a:sym typeface="Trebuchet MS"/>
              </a:rPr>
              <a:t>Riverside County Surrounding Schools</a:t>
            </a:r>
          </a:p>
        </p:txBody>
      </p:sp>
      <p:pic>
        <p:nvPicPr>
          <p:cNvPr id="82" name="Shape 82" descr="Screen Shot 2015-08-12 at 1.27.44 PM.png"/>
          <p:cNvPicPr preferRelativeResize="0"/>
          <p:nvPr/>
        </p:nvPicPr>
        <p:blipFill>
          <a:blip r:embed="rId3">
            <a:alphaModFix/>
          </a:blip>
          <a:stretch>
            <a:fillRect/>
          </a:stretch>
        </p:blipFill>
        <p:spPr>
          <a:xfrm>
            <a:off x="151796" y="966150"/>
            <a:ext cx="2276703" cy="1763824"/>
          </a:xfrm>
          <a:prstGeom prst="rect">
            <a:avLst/>
          </a:prstGeom>
          <a:noFill/>
          <a:ln>
            <a:noFill/>
          </a:ln>
        </p:spPr>
      </p:pic>
      <p:sp>
        <p:nvSpPr>
          <p:cNvPr id="83" name="Shape 83"/>
          <p:cNvSpPr txBox="1"/>
          <p:nvPr/>
        </p:nvSpPr>
        <p:spPr>
          <a:xfrm>
            <a:off x="75750" y="2729978"/>
            <a:ext cx="2428799" cy="347999"/>
          </a:xfrm>
          <a:prstGeom prst="rect">
            <a:avLst/>
          </a:prstGeom>
          <a:noFill/>
          <a:ln>
            <a:noFill/>
          </a:ln>
        </p:spPr>
        <p:txBody>
          <a:bodyPr lIns="91425" tIns="91425" rIns="91425" bIns="91425" anchor="t" anchorCtr="0">
            <a:noAutofit/>
          </a:bodyPr>
          <a:lstStyle/>
          <a:p>
            <a:pPr lvl="0" algn="ctr" rtl="0">
              <a:spcBef>
                <a:spcPts val="0"/>
              </a:spcBef>
              <a:buNone/>
            </a:pPr>
            <a:r>
              <a:rPr lang="en" sz="1500" b="1">
                <a:solidFill>
                  <a:srgbClr val="FFFFFF"/>
                </a:solidFill>
                <a:latin typeface="Trebuchet MS"/>
                <a:ea typeface="Trebuchet MS"/>
                <a:cs typeface="Trebuchet MS"/>
                <a:sym typeface="Trebuchet MS"/>
              </a:rPr>
              <a:t>Murrieta Valley HS</a:t>
            </a:r>
          </a:p>
        </p:txBody>
      </p:sp>
      <p:pic>
        <p:nvPicPr>
          <p:cNvPr id="84" name="Shape 84" descr="Screen Shot 2015-08-12 at 1.34.50 PM.png"/>
          <p:cNvPicPr preferRelativeResize="0"/>
          <p:nvPr/>
        </p:nvPicPr>
        <p:blipFill>
          <a:blip r:embed="rId4">
            <a:alphaModFix/>
          </a:blip>
          <a:stretch>
            <a:fillRect/>
          </a:stretch>
        </p:blipFill>
        <p:spPr>
          <a:xfrm>
            <a:off x="3418791" y="958200"/>
            <a:ext cx="2306409" cy="1763824"/>
          </a:xfrm>
          <a:prstGeom prst="rect">
            <a:avLst/>
          </a:prstGeom>
          <a:noFill/>
          <a:ln>
            <a:noFill/>
          </a:ln>
        </p:spPr>
      </p:pic>
      <p:sp>
        <p:nvSpPr>
          <p:cNvPr id="85" name="Shape 85"/>
          <p:cNvSpPr txBox="1"/>
          <p:nvPr/>
        </p:nvSpPr>
        <p:spPr>
          <a:xfrm>
            <a:off x="3418800" y="2729975"/>
            <a:ext cx="2428799" cy="347999"/>
          </a:xfrm>
          <a:prstGeom prst="rect">
            <a:avLst/>
          </a:prstGeom>
          <a:noFill/>
          <a:ln>
            <a:noFill/>
          </a:ln>
        </p:spPr>
        <p:txBody>
          <a:bodyPr lIns="91425" tIns="91425" rIns="91425" bIns="91425" anchor="t" anchorCtr="0">
            <a:noAutofit/>
          </a:bodyPr>
          <a:lstStyle/>
          <a:p>
            <a:pPr lvl="0" algn="ctr" rtl="0">
              <a:spcBef>
                <a:spcPts val="0"/>
              </a:spcBef>
              <a:buNone/>
            </a:pPr>
            <a:r>
              <a:rPr lang="en" sz="1500" b="1">
                <a:solidFill>
                  <a:srgbClr val="FFFFFF"/>
                </a:solidFill>
                <a:latin typeface="Trebuchet MS"/>
                <a:ea typeface="Trebuchet MS"/>
                <a:cs typeface="Trebuchet MS"/>
                <a:sym typeface="Trebuchet MS"/>
              </a:rPr>
              <a:t>Vista Murrieta HS</a:t>
            </a:r>
          </a:p>
        </p:txBody>
      </p:sp>
      <p:pic>
        <p:nvPicPr>
          <p:cNvPr id="86" name="Shape 86" descr="Screen Shot 2015-08-12 at 1.38.36 PM.png"/>
          <p:cNvPicPr preferRelativeResize="0"/>
          <p:nvPr/>
        </p:nvPicPr>
        <p:blipFill>
          <a:blip r:embed="rId5">
            <a:alphaModFix/>
          </a:blip>
          <a:stretch>
            <a:fillRect/>
          </a:stretch>
        </p:blipFill>
        <p:spPr>
          <a:xfrm>
            <a:off x="6634775" y="966148"/>
            <a:ext cx="2158549" cy="1763824"/>
          </a:xfrm>
          <a:prstGeom prst="rect">
            <a:avLst/>
          </a:prstGeom>
          <a:noFill/>
          <a:ln>
            <a:noFill/>
          </a:ln>
        </p:spPr>
      </p:pic>
      <p:sp>
        <p:nvSpPr>
          <p:cNvPr id="87" name="Shape 87"/>
          <p:cNvSpPr txBox="1"/>
          <p:nvPr/>
        </p:nvSpPr>
        <p:spPr>
          <a:xfrm>
            <a:off x="6499650" y="2729975"/>
            <a:ext cx="2428799" cy="347999"/>
          </a:xfrm>
          <a:prstGeom prst="rect">
            <a:avLst/>
          </a:prstGeom>
          <a:noFill/>
          <a:ln>
            <a:noFill/>
          </a:ln>
        </p:spPr>
        <p:txBody>
          <a:bodyPr lIns="91425" tIns="91425" rIns="91425" bIns="91425" anchor="t" anchorCtr="0">
            <a:noAutofit/>
          </a:bodyPr>
          <a:lstStyle/>
          <a:p>
            <a:pPr lvl="0" algn="ctr" rtl="0">
              <a:spcBef>
                <a:spcPts val="0"/>
              </a:spcBef>
              <a:buNone/>
            </a:pPr>
            <a:r>
              <a:rPr lang="en" sz="1500" b="1">
                <a:solidFill>
                  <a:srgbClr val="FFFFFF"/>
                </a:solidFill>
                <a:latin typeface="Trebuchet MS"/>
                <a:ea typeface="Trebuchet MS"/>
                <a:cs typeface="Trebuchet MS"/>
                <a:sym typeface="Trebuchet MS"/>
              </a:rPr>
              <a:t>Murrieta Mesa HS</a:t>
            </a:r>
          </a:p>
        </p:txBody>
      </p:sp>
      <p:pic>
        <p:nvPicPr>
          <p:cNvPr id="88" name="Shape 88" descr="Screen Shot 2015-08-12 at 1.41.00 PM.png"/>
          <p:cNvPicPr preferRelativeResize="0"/>
          <p:nvPr/>
        </p:nvPicPr>
        <p:blipFill>
          <a:blip r:embed="rId6">
            <a:alphaModFix/>
          </a:blip>
          <a:stretch>
            <a:fillRect/>
          </a:stretch>
        </p:blipFill>
        <p:spPr>
          <a:xfrm>
            <a:off x="1768075" y="3128050"/>
            <a:ext cx="2276700" cy="1868052"/>
          </a:xfrm>
          <a:prstGeom prst="rect">
            <a:avLst/>
          </a:prstGeom>
          <a:noFill/>
          <a:ln>
            <a:noFill/>
          </a:ln>
        </p:spPr>
      </p:pic>
      <p:pic>
        <p:nvPicPr>
          <p:cNvPr id="89" name="Shape 89" descr="Screen Shot 2015-08-12 at 1.46.18 PM.png"/>
          <p:cNvPicPr preferRelativeResize="0"/>
          <p:nvPr/>
        </p:nvPicPr>
        <p:blipFill>
          <a:blip r:embed="rId7">
            <a:alphaModFix/>
          </a:blip>
          <a:stretch>
            <a:fillRect/>
          </a:stretch>
        </p:blipFill>
        <p:spPr>
          <a:xfrm>
            <a:off x="5027775" y="3120950"/>
            <a:ext cx="2306424" cy="1882246"/>
          </a:xfrm>
          <a:prstGeom prst="rect">
            <a:avLst/>
          </a:prstGeom>
          <a:noFill/>
          <a:ln>
            <a:noFill/>
          </a:ln>
        </p:spPr>
      </p:pic>
      <p:sp>
        <p:nvSpPr>
          <p:cNvPr id="90" name="Shape 90"/>
          <p:cNvSpPr txBox="1"/>
          <p:nvPr/>
        </p:nvSpPr>
        <p:spPr>
          <a:xfrm>
            <a:off x="75750" y="3973687"/>
            <a:ext cx="2540400" cy="262199"/>
          </a:xfrm>
          <a:prstGeom prst="rect">
            <a:avLst/>
          </a:prstGeom>
          <a:noFill/>
          <a:ln>
            <a:noFill/>
          </a:ln>
        </p:spPr>
        <p:txBody>
          <a:bodyPr lIns="91425" tIns="91425" rIns="91425" bIns="91425" anchor="t" anchorCtr="0">
            <a:noAutofit/>
          </a:bodyPr>
          <a:lstStyle/>
          <a:p>
            <a:pPr lvl="0" rtl="0">
              <a:spcBef>
                <a:spcPts val="0"/>
              </a:spcBef>
              <a:buNone/>
            </a:pPr>
            <a:r>
              <a:rPr lang="en" sz="1500" b="1">
                <a:solidFill>
                  <a:srgbClr val="FFFFFF"/>
                </a:solidFill>
                <a:latin typeface="Trebuchet MS"/>
                <a:ea typeface="Trebuchet MS"/>
                <a:cs typeface="Trebuchet MS"/>
                <a:sym typeface="Trebuchet MS"/>
              </a:rPr>
              <a:t>Rancho Verde HS</a:t>
            </a:r>
          </a:p>
        </p:txBody>
      </p:sp>
      <p:sp>
        <p:nvSpPr>
          <p:cNvPr id="91" name="Shape 91"/>
          <p:cNvSpPr txBox="1"/>
          <p:nvPr/>
        </p:nvSpPr>
        <p:spPr>
          <a:xfrm>
            <a:off x="6499650" y="3973700"/>
            <a:ext cx="2540400" cy="262199"/>
          </a:xfrm>
          <a:prstGeom prst="rect">
            <a:avLst/>
          </a:prstGeom>
          <a:noFill/>
          <a:ln>
            <a:noFill/>
          </a:ln>
        </p:spPr>
        <p:txBody>
          <a:bodyPr lIns="91425" tIns="91425" rIns="91425" bIns="91425" anchor="t" anchorCtr="0">
            <a:noAutofit/>
          </a:bodyPr>
          <a:lstStyle/>
          <a:p>
            <a:pPr lvl="0" algn="r" rtl="0">
              <a:spcBef>
                <a:spcPts val="0"/>
              </a:spcBef>
              <a:buNone/>
            </a:pPr>
            <a:r>
              <a:rPr lang="en" sz="1500" b="1">
                <a:solidFill>
                  <a:srgbClr val="FFFFFF"/>
                </a:solidFill>
                <a:latin typeface="Trebuchet MS"/>
                <a:ea typeface="Trebuchet MS"/>
                <a:cs typeface="Trebuchet MS"/>
                <a:sym typeface="Trebuchet MS"/>
              </a:rPr>
              <a:t>Citrus Hill HS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p:nvPr/>
        </p:nvSpPr>
        <p:spPr>
          <a:xfrm>
            <a:off x="457200" y="148178"/>
            <a:ext cx="8229600" cy="857400"/>
          </a:xfrm>
          <a:prstGeom prst="rect">
            <a:avLst/>
          </a:prstGeom>
          <a:noFill/>
          <a:ln>
            <a:noFill/>
          </a:ln>
        </p:spPr>
        <p:txBody>
          <a:bodyPr lIns="91425" tIns="91425" rIns="91425" bIns="91425" anchor="b" anchorCtr="0">
            <a:noAutofit/>
          </a:bodyPr>
          <a:lstStyle/>
          <a:p>
            <a:pPr lvl="0" algn="ctr" rtl="0">
              <a:spcBef>
                <a:spcPts val="0"/>
              </a:spcBef>
              <a:buNone/>
            </a:pPr>
            <a:r>
              <a:rPr lang="en" sz="3600" b="1">
                <a:solidFill>
                  <a:srgbClr val="FFFFFF"/>
                </a:solidFill>
                <a:latin typeface="Trebuchet MS"/>
                <a:ea typeface="Trebuchet MS"/>
                <a:cs typeface="Trebuchet MS"/>
                <a:sym typeface="Trebuchet MS"/>
              </a:rPr>
              <a:t>PUHSD Data</a:t>
            </a:r>
          </a:p>
        </p:txBody>
      </p:sp>
      <p:graphicFrame>
        <p:nvGraphicFramePr>
          <p:cNvPr id="97" name="Shape 97"/>
          <p:cNvGraphicFramePr/>
          <p:nvPr/>
        </p:nvGraphicFramePr>
        <p:xfrm>
          <a:off x="-8875" y="1860925"/>
          <a:ext cx="3000000" cy="3000000"/>
        </p:xfrm>
        <a:graphic>
          <a:graphicData uri="http://schemas.openxmlformats.org/drawingml/2006/table">
            <a:tbl>
              <a:tblPr>
                <a:noFill/>
                <a:tableStyleId>{E524B2C9-7472-43CE-BC77-F7617E1C5611}</a:tableStyleId>
              </a:tblPr>
              <a:tblGrid>
                <a:gridCol w="746900"/>
                <a:gridCol w="1145625"/>
                <a:gridCol w="1119725"/>
              </a:tblGrid>
              <a:tr h="381000">
                <a:tc>
                  <a:txBody>
                    <a:bodyPr/>
                    <a:lstStyle/>
                    <a:p>
                      <a:pPr lvl="0" algn="ctr" rtl="0">
                        <a:spcBef>
                          <a:spcPts val="0"/>
                        </a:spcBef>
                        <a:buNone/>
                      </a:pPr>
                      <a:r>
                        <a:rPr lang="en">
                          <a:solidFill>
                            <a:srgbClr val="FFFFFF"/>
                          </a:solidFill>
                          <a:latin typeface="Trebuchet MS"/>
                          <a:ea typeface="Trebuchet MS"/>
                          <a:cs typeface="Trebuchet MS"/>
                          <a:sym typeface="Trebuchet MS"/>
                        </a:rPr>
                        <a:t>Class of:</a:t>
                      </a:r>
                    </a:p>
                  </a:txBody>
                  <a:tcPr marL="91425" marR="91425" marT="91425" marB="91425">
                    <a:lnL w="19050" cap="flat" cmpd="sng">
                      <a:solidFill>
                        <a:srgbClr val="F1C232"/>
                      </a:solidFill>
                      <a:prstDash val="solid"/>
                      <a:round/>
                      <a:headEnd type="none" w="med" len="med"/>
                      <a:tailEnd type="none" w="med" len="med"/>
                    </a:lnL>
                    <a:lnR w="19050" cap="flat" cmpd="sng">
                      <a:solidFill>
                        <a:srgbClr val="F1C232"/>
                      </a:solidFill>
                      <a:prstDash val="solid"/>
                      <a:round/>
                      <a:headEnd type="none" w="med" len="med"/>
                      <a:tailEnd type="none" w="med" len="med"/>
                    </a:lnR>
                    <a:lnT w="19050" cap="flat" cmpd="sng">
                      <a:solidFill>
                        <a:srgbClr val="F1C232"/>
                      </a:solidFill>
                      <a:prstDash val="solid"/>
                      <a:round/>
                      <a:headEnd type="none" w="med" len="med"/>
                      <a:tailEnd type="none" w="med" len="med"/>
                    </a:lnT>
                    <a:lnB w="19050" cap="flat" cmpd="sng">
                      <a:solidFill>
                        <a:srgbClr val="F1C232"/>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Graduation Rate</a:t>
                      </a:r>
                    </a:p>
                  </a:txBody>
                  <a:tcPr marL="91425" marR="91425" marT="91425" marB="91425">
                    <a:lnL w="19050" cap="flat" cmpd="sng">
                      <a:solidFill>
                        <a:srgbClr val="F1C232"/>
                      </a:solidFill>
                      <a:prstDash val="solid"/>
                      <a:round/>
                      <a:headEnd type="none" w="med" len="med"/>
                      <a:tailEnd type="none" w="med" len="med"/>
                    </a:lnL>
                    <a:lnR w="19050" cap="flat" cmpd="sng">
                      <a:solidFill>
                        <a:srgbClr val="F1C232"/>
                      </a:solidFill>
                      <a:prstDash val="solid"/>
                      <a:round/>
                      <a:headEnd type="none" w="med" len="med"/>
                      <a:tailEnd type="none" w="med" len="med"/>
                    </a:lnR>
                    <a:lnT w="19050" cap="flat" cmpd="sng">
                      <a:solidFill>
                        <a:srgbClr val="F1C232"/>
                      </a:solidFill>
                      <a:prstDash val="solid"/>
                      <a:round/>
                      <a:headEnd type="none" w="med" len="med"/>
                      <a:tailEnd type="none" w="med" len="med"/>
                    </a:lnT>
                    <a:lnB w="19050" cap="flat" cmpd="sng">
                      <a:solidFill>
                        <a:srgbClr val="F1C232"/>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A-G Completion</a:t>
                      </a:r>
                    </a:p>
                  </a:txBody>
                  <a:tcPr marL="91425" marR="91425" marT="91425" marB="91425">
                    <a:lnL w="19050" cap="flat" cmpd="sng">
                      <a:solidFill>
                        <a:srgbClr val="F1C232"/>
                      </a:solidFill>
                      <a:prstDash val="solid"/>
                      <a:round/>
                      <a:headEnd type="none" w="med" len="med"/>
                      <a:tailEnd type="none" w="med" len="med"/>
                    </a:lnL>
                    <a:lnR w="19050" cap="flat" cmpd="sng">
                      <a:solidFill>
                        <a:srgbClr val="F1C232"/>
                      </a:solidFill>
                      <a:prstDash val="solid"/>
                      <a:round/>
                      <a:headEnd type="none" w="med" len="med"/>
                      <a:tailEnd type="none" w="med" len="med"/>
                    </a:lnR>
                    <a:lnT w="19050" cap="flat" cmpd="sng">
                      <a:solidFill>
                        <a:srgbClr val="F1C232"/>
                      </a:solidFill>
                      <a:prstDash val="solid"/>
                      <a:round/>
                      <a:headEnd type="none" w="med" len="med"/>
                      <a:tailEnd type="none" w="med" len="med"/>
                    </a:lnT>
                    <a:lnB w="19050" cap="flat" cmpd="sng">
                      <a:solidFill>
                        <a:srgbClr val="F1C232"/>
                      </a:solidFill>
                      <a:prstDash val="solid"/>
                      <a:round/>
                      <a:headEnd type="none" w="med" len="med"/>
                      <a:tailEnd type="none" w="med" len="med"/>
                    </a:lnB>
                  </a:tcPr>
                </a:tc>
              </a:tr>
              <a:tr h="381000">
                <a:tc>
                  <a:txBody>
                    <a:bodyPr/>
                    <a:lstStyle/>
                    <a:p>
                      <a:pPr lvl="0" algn="ctr" rtl="0">
                        <a:spcBef>
                          <a:spcPts val="0"/>
                        </a:spcBef>
                        <a:buNone/>
                      </a:pPr>
                      <a:r>
                        <a:rPr lang="en">
                          <a:solidFill>
                            <a:srgbClr val="FFFFFF"/>
                          </a:solidFill>
                          <a:latin typeface="Trebuchet MS"/>
                          <a:ea typeface="Trebuchet MS"/>
                          <a:cs typeface="Trebuchet MS"/>
                          <a:sym typeface="Trebuchet MS"/>
                        </a:rPr>
                        <a:t>2011</a:t>
                      </a:r>
                    </a:p>
                  </a:txBody>
                  <a:tcPr marL="91425" marR="91425" marT="91425" marB="91425">
                    <a:lnL w="19050" cap="flat" cmpd="sng">
                      <a:solidFill>
                        <a:srgbClr val="F1C232"/>
                      </a:solidFill>
                      <a:prstDash val="solid"/>
                      <a:round/>
                      <a:headEnd type="none" w="med" len="med"/>
                      <a:tailEnd type="none" w="med" len="med"/>
                    </a:lnL>
                    <a:lnR w="19050" cap="flat" cmpd="sng">
                      <a:solidFill>
                        <a:srgbClr val="F1C232"/>
                      </a:solidFill>
                      <a:prstDash val="solid"/>
                      <a:round/>
                      <a:headEnd type="none" w="med" len="med"/>
                      <a:tailEnd type="none" w="med" len="med"/>
                    </a:lnR>
                    <a:lnT w="19050" cap="flat" cmpd="sng">
                      <a:solidFill>
                        <a:srgbClr val="F1C232"/>
                      </a:solidFill>
                      <a:prstDash val="solid"/>
                      <a:round/>
                      <a:headEnd type="none" w="med" len="med"/>
                      <a:tailEnd type="none" w="med" len="med"/>
                    </a:lnT>
                    <a:lnB w="19050" cap="flat" cmpd="sng">
                      <a:solidFill>
                        <a:srgbClr val="F1C232"/>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88.5%</a:t>
                      </a:r>
                    </a:p>
                  </a:txBody>
                  <a:tcPr marL="91425" marR="91425" marT="91425" marB="91425">
                    <a:lnL w="19050" cap="flat" cmpd="sng">
                      <a:solidFill>
                        <a:srgbClr val="F1C232"/>
                      </a:solidFill>
                      <a:prstDash val="solid"/>
                      <a:round/>
                      <a:headEnd type="none" w="med" len="med"/>
                      <a:tailEnd type="none" w="med" len="med"/>
                    </a:lnL>
                    <a:lnR w="19050" cap="flat" cmpd="sng">
                      <a:solidFill>
                        <a:srgbClr val="F1C232"/>
                      </a:solidFill>
                      <a:prstDash val="solid"/>
                      <a:round/>
                      <a:headEnd type="none" w="med" len="med"/>
                      <a:tailEnd type="none" w="med" len="med"/>
                    </a:lnR>
                    <a:lnT w="19050" cap="flat" cmpd="sng">
                      <a:solidFill>
                        <a:srgbClr val="F1C232"/>
                      </a:solidFill>
                      <a:prstDash val="solid"/>
                      <a:round/>
                      <a:headEnd type="none" w="med" len="med"/>
                      <a:tailEnd type="none" w="med" len="med"/>
                    </a:lnT>
                    <a:lnB w="19050" cap="flat" cmpd="sng">
                      <a:solidFill>
                        <a:srgbClr val="F1C232"/>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30.5%</a:t>
                      </a:r>
                    </a:p>
                  </a:txBody>
                  <a:tcPr marL="91425" marR="91425" marT="91425" marB="91425">
                    <a:lnL w="19050" cap="flat" cmpd="sng">
                      <a:solidFill>
                        <a:srgbClr val="F1C232"/>
                      </a:solidFill>
                      <a:prstDash val="solid"/>
                      <a:round/>
                      <a:headEnd type="none" w="med" len="med"/>
                      <a:tailEnd type="none" w="med" len="med"/>
                    </a:lnL>
                    <a:lnR w="19050" cap="flat" cmpd="sng">
                      <a:solidFill>
                        <a:srgbClr val="F1C232"/>
                      </a:solidFill>
                      <a:prstDash val="solid"/>
                      <a:round/>
                      <a:headEnd type="none" w="med" len="med"/>
                      <a:tailEnd type="none" w="med" len="med"/>
                    </a:lnR>
                    <a:lnT w="19050" cap="flat" cmpd="sng">
                      <a:solidFill>
                        <a:srgbClr val="F1C232"/>
                      </a:solidFill>
                      <a:prstDash val="solid"/>
                      <a:round/>
                      <a:headEnd type="none" w="med" len="med"/>
                      <a:tailEnd type="none" w="med" len="med"/>
                    </a:lnT>
                    <a:lnB w="19050" cap="flat" cmpd="sng">
                      <a:solidFill>
                        <a:srgbClr val="F1C232"/>
                      </a:solidFill>
                      <a:prstDash val="solid"/>
                      <a:round/>
                      <a:headEnd type="none" w="med" len="med"/>
                      <a:tailEnd type="none" w="med" len="med"/>
                    </a:lnB>
                  </a:tcPr>
                </a:tc>
              </a:tr>
              <a:tr h="381000">
                <a:tc>
                  <a:txBody>
                    <a:bodyPr/>
                    <a:lstStyle/>
                    <a:p>
                      <a:pPr lvl="0" algn="ctr" rtl="0">
                        <a:spcBef>
                          <a:spcPts val="0"/>
                        </a:spcBef>
                        <a:buNone/>
                      </a:pPr>
                      <a:r>
                        <a:rPr lang="en">
                          <a:solidFill>
                            <a:srgbClr val="FFFFFF"/>
                          </a:solidFill>
                          <a:latin typeface="Trebuchet MS"/>
                          <a:ea typeface="Trebuchet MS"/>
                          <a:cs typeface="Trebuchet MS"/>
                          <a:sym typeface="Trebuchet MS"/>
                        </a:rPr>
                        <a:t>2012</a:t>
                      </a:r>
                    </a:p>
                  </a:txBody>
                  <a:tcPr marL="91425" marR="91425" marT="91425" marB="91425">
                    <a:lnL w="19050" cap="flat" cmpd="sng">
                      <a:solidFill>
                        <a:srgbClr val="F1C232"/>
                      </a:solidFill>
                      <a:prstDash val="solid"/>
                      <a:round/>
                      <a:headEnd type="none" w="med" len="med"/>
                      <a:tailEnd type="none" w="med" len="med"/>
                    </a:lnL>
                    <a:lnR w="19050" cap="flat" cmpd="sng">
                      <a:solidFill>
                        <a:srgbClr val="F1C232"/>
                      </a:solidFill>
                      <a:prstDash val="solid"/>
                      <a:round/>
                      <a:headEnd type="none" w="med" len="med"/>
                      <a:tailEnd type="none" w="med" len="med"/>
                    </a:lnR>
                    <a:lnT w="19050" cap="flat" cmpd="sng">
                      <a:solidFill>
                        <a:srgbClr val="F1C232"/>
                      </a:solidFill>
                      <a:prstDash val="solid"/>
                      <a:round/>
                      <a:headEnd type="none" w="med" len="med"/>
                      <a:tailEnd type="none" w="med" len="med"/>
                    </a:lnT>
                    <a:lnB w="19050" cap="flat" cmpd="sng">
                      <a:solidFill>
                        <a:srgbClr val="F1C232"/>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91.1%</a:t>
                      </a:r>
                    </a:p>
                  </a:txBody>
                  <a:tcPr marL="91425" marR="91425" marT="91425" marB="91425">
                    <a:lnL w="19050" cap="flat" cmpd="sng">
                      <a:solidFill>
                        <a:srgbClr val="F1C232"/>
                      </a:solidFill>
                      <a:prstDash val="solid"/>
                      <a:round/>
                      <a:headEnd type="none" w="med" len="med"/>
                      <a:tailEnd type="none" w="med" len="med"/>
                    </a:lnL>
                    <a:lnR w="19050" cap="flat" cmpd="sng">
                      <a:solidFill>
                        <a:srgbClr val="F1C232"/>
                      </a:solidFill>
                      <a:prstDash val="solid"/>
                      <a:round/>
                      <a:headEnd type="none" w="med" len="med"/>
                      <a:tailEnd type="none" w="med" len="med"/>
                    </a:lnR>
                    <a:lnT w="19050" cap="flat" cmpd="sng">
                      <a:solidFill>
                        <a:srgbClr val="F1C232"/>
                      </a:solidFill>
                      <a:prstDash val="solid"/>
                      <a:round/>
                      <a:headEnd type="none" w="med" len="med"/>
                      <a:tailEnd type="none" w="med" len="med"/>
                    </a:lnT>
                    <a:lnB w="19050" cap="flat" cmpd="sng">
                      <a:solidFill>
                        <a:srgbClr val="F1C232"/>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29.4%</a:t>
                      </a:r>
                    </a:p>
                  </a:txBody>
                  <a:tcPr marL="91425" marR="91425" marT="91425" marB="91425">
                    <a:lnL w="19050" cap="flat" cmpd="sng">
                      <a:solidFill>
                        <a:srgbClr val="F1C232"/>
                      </a:solidFill>
                      <a:prstDash val="solid"/>
                      <a:round/>
                      <a:headEnd type="none" w="med" len="med"/>
                      <a:tailEnd type="none" w="med" len="med"/>
                    </a:lnL>
                    <a:lnR w="19050" cap="flat" cmpd="sng">
                      <a:solidFill>
                        <a:srgbClr val="F1C232"/>
                      </a:solidFill>
                      <a:prstDash val="solid"/>
                      <a:round/>
                      <a:headEnd type="none" w="med" len="med"/>
                      <a:tailEnd type="none" w="med" len="med"/>
                    </a:lnR>
                    <a:lnT w="19050" cap="flat" cmpd="sng">
                      <a:solidFill>
                        <a:srgbClr val="F1C232"/>
                      </a:solidFill>
                      <a:prstDash val="solid"/>
                      <a:round/>
                      <a:headEnd type="none" w="med" len="med"/>
                      <a:tailEnd type="none" w="med" len="med"/>
                    </a:lnT>
                    <a:lnB w="19050" cap="flat" cmpd="sng">
                      <a:solidFill>
                        <a:srgbClr val="F1C232"/>
                      </a:solidFill>
                      <a:prstDash val="solid"/>
                      <a:round/>
                      <a:headEnd type="none" w="med" len="med"/>
                      <a:tailEnd type="none" w="med" len="med"/>
                    </a:lnB>
                  </a:tcPr>
                </a:tc>
              </a:tr>
              <a:tr h="381000">
                <a:tc>
                  <a:txBody>
                    <a:bodyPr/>
                    <a:lstStyle/>
                    <a:p>
                      <a:pPr lvl="0" algn="ctr" rtl="0">
                        <a:spcBef>
                          <a:spcPts val="0"/>
                        </a:spcBef>
                        <a:buNone/>
                      </a:pPr>
                      <a:r>
                        <a:rPr lang="en">
                          <a:solidFill>
                            <a:srgbClr val="FFFFFF"/>
                          </a:solidFill>
                          <a:latin typeface="Trebuchet MS"/>
                          <a:ea typeface="Trebuchet MS"/>
                          <a:cs typeface="Trebuchet MS"/>
                          <a:sym typeface="Trebuchet MS"/>
                        </a:rPr>
                        <a:t>2013</a:t>
                      </a:r>
                    </a:p>
                  </a:txBody>
                  <a:tcPr marL="91425" marR="91425" marT="91425" marB="91425">
                    <a:lnL w="19050" cap="flat" cmpd="sng">
                      <a:solidFill>
                        <a:srgbClr val="F1C232"/>
                      </a:solidFill>
                      <a:prstDash val="solid"/>
                      <a:round/>
                      <a:headEnd type="none" w="med" len="med"/>
                      <a:tailEnd type="none" w="med" len="med"/>
                    </a:lnL>
                    <a:lnR w="19050" cap="flat" cmpd="sng">
                      <a:solidFill>
                        <a:srgbClr val="F1C232"/>
                      </a:solidFill>
                      <a:prstDash val="solid"/>
                      <a:round/>
                      <a:headEnd type="none" w="med" len="med"/>
                      <a:tailEnd type="none" w="med" len="med"/>
                    </a:lnR>
                    <a:lnT w="19050" cap="flat" cmpd="sng">
                      <a:solidFill>
                        <a:srgbClr val="F1C232"/>
                      </a:solidFill>
                      <a:prstDash val="solid"/>
                      <a:round/>
                      <a:headEnd type="none" w="med" len="med"/>
                      <a:tailEnd type="none" w="med" len="med"/>
                    </a:lnT>
                    <a:lnB w="19050" cap="flat" cmpd="sng">
                      <a:solidFill>
                        <a:srgbClr val="F1C232"/>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91.4%</a:t>
                      </a:r>
                    </a:p>
                  </a:txBody>
                  <a:tcPr marL="91425" marR="91425" marT="91425" marB="91425">
                    <a:lnL w="19050" cap="flat" cmpd="sng">
                      <a:solidFill>
                        <a:srgbClr val="F1C232"/>
                      </a:solidFill>
                      <a:prstDash val="solid"/>
                      <a:round/>
                      <a:headEnd type="none" w="med" len="med"/>
                      <a:tailEnd type="none" w="med" len="med"/>
                    </a:lnL>
                    <a:lnR w="19050" cap="flat" cmpd="sng">
                      <a:solidFill>
                        <a:srgbClr val="F1C232"/>
                      </a:solidFill>
                      <a:prstDash val="solid"/>
                      <a:round/>
                      <a:headEnd type="none" w="med" len="med"/>
                      <a:tailEnd type="none" w="med" len="med"/>
                    </a:lnR>
                    <a:lnT w="19050" cap="flat" cmpd="sng">
                      <a:solidFill>
                        <a:srgbClr val="F1C232"/>
                      </a:solidFill>
                      <a:prstDash val="solid"/>
                      <a:round/>
                      <a:headEnd type="none" w="med" len="med"/>
                      <a:tailEnd type="none" w="med" len="med"/>
                    </a:lnT>
                    <a:lnB w="19050" cap="flat" cmpd="sng">
                      <a:solidFill>
                        <a:srgbClr val="F1C232"/>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26.3%</a:t>
                      </a:r>
                    </a:p>
                  </a:txBody>
                  <a:tcPr marL="91425" marR="91425" marT="91425" marB="91425">
                    <a:lnL w="19050" cap="flat" cmpd="sng">
                      <a:solidFill>
                        <a:srgbClr val="F1C232"/>
                      </a:solidFill>
                      <a:prstDash val="solid"/>
                      <a:round/>
                      <a:headEnd type="none" w="med" len="med"/>
                      <a:tailEnd type="none" w="med" len="med"/>
                    </a:lnL>
                    <a:lnR w="19050" cap="flat" cmpd="sng">
                      <a:solidFill>
                        <a:srgbClr val="F1C232"/>
                      </a:solidFill>
                      <a:prstDash val="solid"/>
                      <a:round/>
                      <a:headEnd type="none" w="med" len="med"/>
                      <a:tailEnd type="none" w="med" len="med"/>
                    </a:lnR>
                    <a:lnT w="19050" cap="flat" cmpd="sng">
                      <a:solidFill>
                        <a:srgbClr val="F1C232"/>
                      </a:solidFill>
                      <a:prstDash val="solid"/>
                      <a:round/>
                      <a:headEnd type="none" w="med" len="med"/>
                      <a:tailEnd type="none" w="med" len="med"/>
                    </a:lnT>
                    <a:lnB w="19050" cap="flat" cmpd="sng">
                      <a:solidFill>
                        <a:srgbClr val="F1C232"/>
                      </a:solidFill>
                      <a:prstDash val="solid"/>
                      <a:round/>
                      <a:headEnd type="none" w="med" len="med"/>
                      <a:tailEnd type="none" w="med" len="med"/>
                    </a:lnB>
                  </a:tcPr>
                </a:tc>
              </a:tr>
              <a:tr h="381000">
                <a:tc>
                  <a:txBody>
                    <a:bodyPr/>
                    <a:lstStyle/>
                    <a:p>
                      <a:pPr lvl="0" algn="ctr" rtl="0">
                        <a:spcBef>
                          <a:spcPts val="0"/>
                        </a:spcBef>
                        <a:buNone/>
                      </a:pPr>
                      <a:r>
                        <a:rPr lang="en">
                          <a:solidFill>
                            <a:srgbClr val="FFFFFF"/>
                          </a:solidFill>
                          <a:latin typeface="Trebuchet MS"/>
                          <a:ea typeface="Trebuchet MS"/>
                          <a:cs typeface="Trebuchet MS"/>
                          <a:sym typeface="Trebuchet MS"/>
                        </a:rPr>
                        <a:t>2014</a:t>
                      </a:r>
                    </a:p>
                  </a:txBody>
                  <a:tcPr marL="91425" marR="91425" marT="91425" marB="91425">
                    <a:lnL w="19050" cap="flat" cmpd="sng">
                      <a:solidFill>
                        <a:srgbClr val="F1C232"/>
                      </a:solidFill>
                      <a:prstDash val="solid"/>
                      <a:round/>
                      <a:headEnd type="none" w="med" len="med"/>
                      <a:tailEnd type="none" w="med" len="med"/>
                    </a:lnL>
                    <a:lnR w="19050" cap="flat" cmpd="sng">
                      <a:solidFill>
                        <a:srgbClr val="F1C232"/>
                      </a:solidFill>
                      <a:prstDash val="solid"/>
                      <a:round/>
                      <a:headEnd type="none" w="med" len="med"/>
                      <a:tailEnd type="none" w="med" len="med"/>
                    </a:lnR>
                    <a:lnT w="19050" cap="flat" cmpd="sng">
                      <a:solidFill>
                        <a:srgbClr val="F1C232"/>
                      </a:solidFill>
                      <a:prstDash val="solid"/>
                      <a:round/>
                      <a:headEnd type="none" w="med" len="med"/>
                      <a:tailEnd type="none" w="med" len="med"/>
                    </a:lnT>
                    <a:lnB w="19050" cap="flat" cmpd="sng">
                      <a:solidFill>
                        <a:srgbClr val="F1C232"/>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91.9%</a:t>
                      </a:r>
                    </a:p>
                  </a:txBody>
                  <a:tcPr marL="91425" marR="91425" marT="91425" marB="91425">
                    <a:lnL w="19050" cap="flat" cmpd="sng">
                      <a:solidFill>
                        <a:srgbClr val="F1C232"/>
                      </a:solidFill>
                      <a:prstDash val="solid"/>
                      <a:round/>
                      <a:headEnd type="none" w="med" len="med"/>
                      <a:tailEnd type="none" w="med" len="med"/>
                    </a:lnL>
                    <a:lnR w="19050" cap="flat" cmpd="sng">
                      <a:solidFill>
                        <a:srgbClr val="F1C232"/>
                      </a:solidFill>
                      <a:prstDash val="solid"/>
                      <a:round/>
                      <a:headEnd type="none" w="med" len="med"/>
                      <a:tailEnd type="none" w="med" len="med"/>
                    </a:lnR>
                    <a:lnT w="19050" cap="flat" cmpd="sng">
                      <a:solidFill>
                        <a:srgbClr val="F1C232"/>
                      </a:solidFill>
                      <a:prstDash val="solid"/>
                      <a:round/>
                      <a:headEnd type="none" w="med" len="med"/>
                      <a:tailEnd type="none" w="med" len="med"/>
                    </a:lnT>
                    <a:lnB w="19050" cap="flat" cmpd="sng">
                      <a:solidFill>
                        <a:srgbClr val="F1C232"/>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32.4%</a:t>
                      </a:r>
                    </a:p>
                  </a:txBody>
                  <a:tcPr marL="91425" marR="91425" marT="91425" marB="91425">
                    <a:lnL w="19050" cap="flat" cmpd="sng">
                      <a:solidFill>
                        <a:srgbClr val="F1C232"/>
                      </a:solidFill>
                      <a:prstDash val="solid"/>
                      <a:round/>
                      <a:headEnd type="none" w="med" len="med"/>
                      <a:tailEnd type="none" w="med" len="med"/>
                    </a:lnL>
                    <a:lnR w="19050" cap="flat" cmpd="sng">
                      <a:solidFill>
                        <a:srgbClr val="F1C232"/>
                      </a:solidFill>
                      <a:prstDash val="solid"/>
                      <a:round/>
                      <a:headEnd type="none" w="med" len="med"/>
                      <a:tailEnd type="none" w="med" len="med"/>
                    </a:lnR>
                    <a:lnT w="19050" cap="flat" cmpd="sng">
                      <a:solidFill>
                        <a:srgbClr val="F1C232"/>
                      </a:solidFill>
                      <a:prstDash val="solid"/>
                      <a:round/>
                      <a:headEnd type="none" w="med" len="med"/>
                      <a:tailEnd type="none" w="med" len="med"/>
                    </a:lnT>
                    <a:lnB w="19050" cap="flat" cmpd="sng">
                      <a:solidFill>
                        <a:srgbClr val="F1C232"/>
                      </a:solidFill>
                      <a:prstDash val="solid"/>
                      <a:round/>
                      <a:headEnd type="none" w="med" len="med"/>
                      <a:tailEnd type="none" w="med" len="med"/>
                    </a:lnB>
                  </a:tcPr>
                </a:tc>
              </a:tr>
              <a:tr h="381000">
                <a:tc>
                  <a:txBody>
                    <a:bodyPr/>
                    <a:lstStyle/>
                    <a:p>
                      <a:pPr lvl="0" algn="ctr" rtl="0">
                        <a:spcBef>
                          <a:spcPts val="0"/>
                        </a:spcBef>
                        <a:buNone/>
                      </a:pPr>
                      <a:r>
                        <a:rPr lang="en">
                          <a:solidFill>
                            <a:srgbClr val="FFFFFF"/>
                          </a:solidFill>
                          <a:latin typeface="Trebuchet MS"/>
                          <a:ea typeface="Trebuchet MS"/>
                          <a:cs typeface="Trebuchet MS"/>
                          <a:sym typeface="Trebuchet MS"/>
                        </a:rPr>
                        <a:t>2015</a:t>
                      </a:r>
                    </a:p>
                  </a:txBody>
                  <a:tcPr marL="91425" marR="91425" marT="91425" marB="91425">
                    <a:lnL w="19050" cap="flat" cmpd="sng">
                      <a:solidFill>
                        <a:srgbClr val="F1C232"/>
                      </a:solidFill>
                      <a:prstDash val="solid"/>
                      <a:round/>
                      <a:headEnd type="none" w="med" len="med"/>
                      <a:tailEnd type="none" w="med" len="med"/>
                    </a:lnL>
                    <a:lnR w="19050" cap="flat" cmpd="sng">
                      <a:solidFill>
                        <a:srgbClr val="F1C232"/>
                      </a:solidFill>
                      <a:prstDash val="solid"/>
                      <a:round/>
                      <a:headEnd type="none" w="med" len="med"/>
                      <a:tailEnd type="none" w="med" len="med"/>
                    </a:lnR>
                    <a:lnT w="19050" cap="flat" cmpd="sng">
                      <a:solidFill>
                        <a:srgbClr val="F1C232"/>
                      </a:solidFill>
                      <a:prstDash val="solid"/>
                      <a:round/>
                      <a:headEnd type="none" w="med" len="med"/>
                      <a:tailEnd type="none" w="med" len="med"/>
                    </a:lnT>
                    <a:lnB w="19050" cap="flat" cmpd="sng">
                      <a:solidFill>
                        <a:srgbClr val="F1C232"/>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94.7% (Est)</a:t>
                      </a:r>
                    </a:p>
                  </a:txBody>
                  <a:tcPr marL="91425" marR="91425" marT="91425" marB="91425">
                    <a:lnL w="19050" cap="flat" cmpd="sng">
                      <a:solidFill>
                        <a:srgbClr val="F1C232"/>
                      </a:solidFill>
                      <a:prstDash val="solid"/>
                      <a:round/>
                      <a:headEnd type="none" w="med" len="med"/>
                      <a:tailEnd type="none" w="med" len="med"/>
                    </a:lnL>
                    <a:lnR w="19050" cap="flat" cmpd="sng">
                      <a:solidFill>
                        <a:srgbClr val="F1C232"/>
                      </a:solidFill>
                      <a:prstDash val="solid"/>
                      <a:round/>
                      <a:headEnd type="none" w="med" len="med"/>
                      <a:tailEnd type="none" w="med" len="med"/>
                    </a:lnR>
                    <a:lnT w="19050" cap="flat" cmpd="sng">
                      <a:solidFill>
                        <a:srgbClr val="F1C232"/>
                      </a:solidFill>
                      <a:prstDash val="solid"/>
                      <a:round/>
                      <a:headEnd type="none" w="med" len="med"/>
                      <a:tailEnd type="none" w="med" len="med"/>
                    </a:lnT>
                    <a:lnB w="19050" cap="flat" cmpd="sng">
                      <a:solidFill>
                        <a:srgbClr val="F1C232"/>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38.7% (Est)</a:t>
                      </a:r>
                    </a:p>
                  </a:txBody>
                  <a:tcPr marL="91425" marR="91425" marT="91425" marB="91425">
                    <a:lnL w="19050" cap="flat" cmpd="sng">
                      <a:solidFill>
                        <a:srgbClr val="F1C232"/>
                      </a:solidFill>
                      <a:prstDash val="solid"/>
                      <a:round/>
                      <a:headEnd type="none" w="med" len="med"/>
                      <a:tailEnd type="none" w="med" len="med"/>
                    </a:lnL>
                    <a:lnR w="19050" cap="flat" cmpd="sng">
                      <a:solidFill>
                        <a:srgbClr val="F1C232"/>
                      </a:solidFill>
                      <a:prstDash val="solid"/>
                      <a:round/>
                      <a:headEnd type="none" w="med" len="med"/>
                      <a:tailEnd type="none" w="med" len="med"/>
                    </a:lnR>
                    <a:lnT w="19050" cap="flat" cmpd="sng">
                      <a:solidFill>
                        <a:srgbClr val="F1C232"/>
                      </a:solidFill>
                      <a:prstDash val="solid"/>
                      <a:round/>
                      <a:headEnd type="none" w="med" len="med"/>
                      <a:tailEnd type="none" w="med" len="med"/>
                    </a:lnT>
                    <a:lnB w="19050" cap="flat" cmpd="sng">
                      <a:solidFill>
                        <a:srgbClr val="F1C232"/>
                      </a:solidFill>
                      <a:prstDash val="solid"/>
                      <a:round/>
                      <a:headEnd type="none" w="med" len="med"/>
                      <a:tailEnd type="none" w="med" len="med"/>
                    </a:lnB>
                  </a:tcPr>
                </a:tc>
              </a:tr>
            </a:tbl>
          </a:graphicData>
        </a:graphic>
      </p:graphicFrame>
      <p:graphicFrame>
        <p:nvGraphicFramePr>
          <p:cNvPr id="98" name="Shape 98"/>
          <p:cNvGraphicFramePr/>
          <p:nvPr/>
        </p:nvGraphicFramePr>
        <p:xfrm>
          <a:off x="3003375" y="2242375"/>
          <a:ext cx="3000000" cy="3000000"/>
        </p:xfrm>
        <a:graphic>
          <a:graphicData uri="http://schemas.openxmlformats.org/drawingml/2006/table">
            <a:tbl>
              <a:tblPr>
                <a:noFill/>
                <a:tableStyleId>{E524B2C9-7472-43CE-BC77-F7617E1C5611}</a:tableStyleId>
              </a:tblPr>
              <a:tblGrid>
                <a:gridCol w="649075"/>
                <a:gridCol w="1148325"/>
                <a:gridCol w="1151650"/>
              </a:tblGrid>
              <a:tr h="578200">
                <a:tc>
                  <a:txBody>
                    <a:bodyPr/>
                    <a:lstStyle/>
                    <a:p>
                      <a:pPr lvl="0" algn="ctr" rtl="0">
                        <a:spcBef>
                          <a:spcPts val="0"/>
                        </a:spcBef>
                        <a:buNone/>
                      </a:pPr>
                      <a:r>
                        <a:rPr lang="en">
                          <a:solidFill>
                            <a:srgbClr val="FFFFFF"/>
                          </a:solidFill>
                          <a:latin typeface="Trebuchet MS"/>
                          <a:ea typeface="Trebuchet MS"/>
                          <a:cs typeface="Trebuchet MS"/>
                          <a:sym typeface="Trebuchet MS"/>
                        </a:rPr>
                        <a:t>Class of:</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Graduation Rate</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A-G Completion</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r>
              <a:tr h="376925">
                <a:tc>
                  <a:txBody>
                    <a:bodyPr/>
                    <a:lstStyle/>
                    <a:p>
                      <a:pPr lvl="0" algn="ctr" rtl="0">
                        <a:spcBef>
                          <a:spcPts val="0"/>
                        </a:spcBef>
                        <a:buNone/>
                      </a:pPr>
                      <a:r>
                        <a:rPr lang="en">
                          <a:solidFill>
                            <a:srgbClr val="FFFFFF"/>
                          </a:solidFill>
                          <a:latin typeface="Trebuchet MS"/>
                          <a:ea typeface="Trebuchet MS"/>
                          <a:cs typeface="Trebuchet MS"/>
                          <a:sym typeface="Trebuchet MS"/>
                        </a:rPr>
                        <a:t>2011</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89.6%</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27.6%</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r>
              <a:tr h="376925">
                <a:tc>
                  <a:txBody>
                    <a:bodyPr/>
                    <a:lstStyle/>
                    <a:p>
                      <a:pPr lvl="0" algn="ctr" rtl="0">
                        <a:spcBef>
                          <a:spcPts val="0"/>
                        </a:spcBef>
                        <a:buNone/>
                      </a:pPr>
                      <a:r>
                        <a:rPr lang="en">
                          <a:solidFill>
                            <a:srgbClr val="FFFFFF"/>
                          </a:solidFill>
                          <a:latin typeface="Trebuchet MS"/>
                          <a:ea typeface="Trebuchet MS"/>
                          <a:cs typeface="Trebuchet MS"/>
                          <a:sym typeface="Trebuchet MS"/>
                        </a:rPr>
                        <a:t>2012</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88.1%</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27.2%</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r>
              <a:tr h="376925">
                <a:tc>
                  <a:txBody>
                    <a:bodyPr/>
                    <a:lstStyle/>
                    <a:p>
                      <a:pPr lvl="0" algn="ctr" rtl="0">
                        <a:spcBef>
                          <a:spcPts val="0"/>
                        </a:spcBef>
                        <a:buNone/>
                      </a:pPr>
                      <a:r>
                        <a:rPr lang="en">
                          <a:solidFill>
                            <a:srgbClr val="FFFFFF"/>
                          </a:solidFill>
                          <a:latin typeface="Trebuchet MS"/>
                          <a:ea typeface="Trebuchet MS"/>
                          <a:cs typeface="Trebuchet MS"/>
                          <a:sym typeface="Trebuchet MS"/>
                        </a:rPr>
                        <a:t>2013</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90.4%</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24.5%</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r>
              <a:tr h="376925">
                <a:tc>
                  <a:txBody>
                    <a:bodyPr/>
                    <a:lstStyle/>
                    <a:p>
                      <a:pPr lvl="0" algn="ctr" rtl="0">
                        <a:spcBef>
                          <a:spcPts val="0"/>
                        </a:spcBef>
                        <a:buNone/>
                      </a:pPr>
                      <a:r>
                        <a:rPr lang="en">
                          <a:solidFill>
                            <a:srgbClr val="FFFFFF"/>
                          </a:solidFill>
                          <a:latin typeface="Trebuchet MS"/>
                          <a:ea typeface="Trebuchet MS"/>
                          <a:cs typeface="Trebuchet MS"/>
                          <a:sym typeface="Trebuchet MS"/>
                        </a:rPr>
                        <a:t>2014</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91.6%</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34%</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r>
              <a:tr h="376925">
                <a:tc>
                  <a:txBody>
                    <a:bodyPr/>
                    <a:lstStyle/>
                    <a:p>
                      <a:pPr lvl="0" algn="ctr" rtl="0">
                        <a:spcBef>
                          <a:spcPts val="0"/>
                        </a:spcBef>
                        <a:buNone/>
                      </a:pPr>
                      <a:r>
                        <a:rPr lang="en">
                          <a:solidFill>
                            <a:srgbClr val="FFFFFF"/>
                          </a:solidFill>
                          <a:latin typeface="Trebuchet MS"/>
                          <a:ea typeface="Trebuchet MS"/>
                          <a:cs typeface="Trebuchet MS"/>
                          <a:sym typeface="Trebuchet MS"/>
                        </a:rPr>
                        <a:t>2015</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91.7% (Est)</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30.2% (Est)</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r>
            </a:tbl>
          </a:graphicData>
        </a:graphic>
      </p:graphicFrame>
      <p:graphicFrame>
        <p:nvGraphicFramePr>
          <p:cNvPr id="99" name="Shape 99"/>
          <p:cNvGraphicFramePr/>
          <p:nvPr/>
        </p:nvGraphicFramePr>
        <p:xfrm>
          <a:off x="5952425" y="1860925"/>
          <a:ext cx="3000000" cy="3000000"/>
        </p:xfrm>
        <a:graphic>
          <a:graphicData uri="http://schemas.openxmlformats.org/drawingml/2006/table">
            <a:tbl>
              <a:tblPr>
                <a:noFill/>
                <a:tableStyleId>{E524B2C9-7472-43CE-BC77-F7617E1C5611}</a:tableStyleId>
              </a:tblPr>
              <a:tblGrid>
                <a:gridCol w="794800"/>
                <a:gridCol w="1217625"/>
                <a:gridCol w="1167225"/>
              </a:tblGrid>
              <a:tr h="381000">
                <a:tc>
                  <a:txBody>
                    <a:bodyPr/>
                    <a:lstStyle/>
                    <a:p>
                      <a:pPr lvl="0" algn="ctr" rtl="0">
                        <a:spcBef>
                          <a:spcPts val="0"/>
                        </a:spcBef>
                        <a:buNone/>
                      </a:pPr>
                      <a:r>
                        <a:rPr lang="en">
                          <a:solidFill>
                            <a:srgbClr val="FFFFFF"/>
                          </a:solidFill>
                          <a:latin typeface="Trebuchet MS"/>
                          <a:ea typeface="Trebuchet MS"/>
                          <a:cs typeface="Trebuchet MS"/>
                          <a:sym typeface="Trebuchet MS"/>
                        </a:rPr>
                        <a:t>Class of:</a:t>
                      </a:r>
                    </a:p>
                  </a:txBody>
                  <a:tcPr marL="91425" marR="91425" marT="91425" marB="91425">
                    <a:lnL w="19050" cap="flat" cmpd="sng">
                      <a:solidFill>
                        <a:srgbClr val="00FF00"/>
                      </a:solidFill>
                      <a:prstDash val="solid"/>
                      <a:round/>
                      <a:headEnd type="none" w="med" len="med"/>
                      <a:tailEnd type="none" w="med" len="med"/>
                    </a:lnL>
                    <a:lnR w="19050" cap="flat" cmpd="sng">
                      <a:solidFill>
                        <a:srgbClr val="00FF00"/>
                      </a:solidFill>
                      <a:prstDash val="solid"/>
                      <a:round/>
                      <a:headEnd type="none" w="med" len="med"/>
                      <a:tailEnd type="none" w="med" len="med"/>
                    </a:lnR>
                    <a:lnT w="19050" cap="flat" cmpd="sng">
                      <a:solidFill>
                        <a:srgbClr val="00FF00"/>
                      </a:solidFill>
                      <a:prstDash val="solid"/>
                      <a:round/>
                      <a:headEnd type="none" w="med" len="med"/>
                      <a:tailEnd type="none" w="med" len="med"/>
                    </a:lnT>
                    <a:lnB w="19050" cap="flat" cmpd="sng">
                      <a:solidFill>
                        <a:srgbClr val="00FF00"/>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Graduation Rate</a:t>
                      </a:r>
                    </a:p>
                  </a:txBody>
                  <a:tcPr marL="91425" marR="91425" marT="91425" marB="91425">
                    <a:lnL w="19050" cap="flat" cmpd="sng">
                      <a:solidFill>
                        <a:srgbClr val="00FF00"/>
                      </a:solidFill>
                      <a:prstDash val="solid"/>
                      <a:round/>
                      <a:headEnd type="none" w="med" len="med"/>
                      <a:tailEnd type="none" w="med" len="med"/>
                    </a:lnL>
                    <a:lnR w="19050" cap="flat" cmpd="sng">
                      <a:solidFill>
                        <a:srgbClr val="00FF00"/>
                      </a:solidFill>
                      <a:prstDash val="solid"/>
                      <a:round/>
                      <a:headEnd type="none" w="med" len="med"/>
                      <a:tailEnd type="none" w="med" len="med"/>
                    </a:lnR>
                    <a:lnT w="19050" cap="flat" cmpd="sng">
                      <a:solidFill>
                        <a:srgbClr val="00FF00"/>
                      </a:solidFill>
                      <a:prstDash val="solid"/>
                      <a:round/>
                      <a:headEnd type="none" w="med" len="med"/>
                      <a:tailEnd type="none" w="med" len="med"/>
                    </a:lnT>
                    <a:lnB w="19050" cap="flat" cmpd="sng">
                      <a:solidFill>
                        <a:srgbClr val="00FF00"/>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A-G Completion</a:t>
                      </a:r>
                    </a:p>
                  </a:txBody>
                  <a:tcPr marL="91425" marR="91425" marT="91425" marB="91425">
                    <a:lnL w="19050" cap="flat" cmpd="sng">
                      <a:solidFill>
                        <a:srgbClr val="00FF00"/>
                      </a:solidFill>
                      <a:prstDash val="solid"/>
                      <a:round/>
                      <a:headEnd type="none" w="med" len="med"/>
                      <a:tailEnd type="none" w="med" len="med"/>
                    </a:lnL>
                    <a:lnR w="19050" cap="flat" cmpd="sng">
                      <a:solidFill>
                        <a:srgbClr val="00FF00"/>
                      </a:solidFill>
                      <a:prstDash val="solid"/>
                      <a:round/>
                      <a:headEnd type="none" w="med" len="med"/>
                      <a:tailEnd type="none" w="med" len="med"/>
                    </a:lnR>
                    <a:lnT w="19050" cap="flat" cmpd="sng">
                      <a:solidFill>
                        <a:srgbClr val="00FF00"/>
                      </a:solidFill>
                      <a:prstDash val="solid"/>
                      <a:round/>
                      <a:headEnd type="none" w="med" len="med"/>
                      <a:tailEnd type="none" w="med" len="med"/>
                    </a:lnT>
                    <a:lnB w="19050" cap="flat" cmpd="sng">
                      <a:solidFill>
                        <a:srgbClr val="00FF00"/>
                      </a:solidFill>
                      <a:prstDash val="solid"/>
                      <a:round/>
                      <a:headEnd type="none" w="med" len="med"/>
                      <a:tailEnd type="none" w="med" len="med"/>
                    </a:lnB>
                  </a:tcPr>
                </a:tc>
              </a:tr>
              <a:tr h="381000">
                <a:tc>
                  <a:txBody>
                    <a:bodyPr/>
                    <a:lstStyle/>
                    <a:p>
                      <a:pPr lvl="0" algn="ctr" rtl="0">
                        <a:spcBef>
                          <a:spcPts val="0"/>
                        </a:spcBef>
                        <a:buNone/>
                      </a:pPr>
                      <a:r>
                        <a:rPr lang="en">
                          <a:solidFill>
                            <a:srgbClr val="FFFFFF"/>
                          </a:solidFill>
                          <a:latin typeface="Trebuchet MS"/>
                          <a:ea typeface="Trebuchet MS"/>
                          <a:cs typeface="Trebuchet MS"/>
                          <a:sym typeface="Trebuchet MS"/>
                        </a:rPr>
                        <a:t>2011</a:t>
                      </a:r>
                    </a:p>
                  </a:txBody>
                  <a:tcPr marL="91425" marR="91425" marT="91425" marB="91425">
                    <a:lnL w="19050" cap="flat" cmpd="sng">
                      <a:solidFill>
                        <a:srgbClr val="00FF00"/>
                      </a:solidFill>
                      <a:prstDash val="solid"/>
                      <a:round/>
                      <a:headEnd type="none" w="med" len="med"/>
                      <a:tailEnd type="none" w="med" len="med"/>
                    </a:lnL>
                    <a:lnR w="19050" cap="flat" cmpd="sng">
                      <a:solidFill>
                        <a:srgbClr val="00FF00"/>
                      </a:solidFill>
                      <a:prstDash val="solid"/>
                      <a:round/>
                      <a:headEnd type="none" w="med" len="med"/>
                      <a:tailEnd type="none" w="med" len="med"/>
                    </a:lnR>
                    <a:lnT w="19050" cap="flat" cmpd="sng">
                      <a:solidFill>
                        <a:srgbClr val="00FF00"/>
                      </a:solidFill>
                      <a:prstDash val="solid"/>
                      <a:round/>
                      <a:headEnd type="none" w="med" len="med"/>
                      <a:tailEnd type="none" w="med" len="med"/>
                    </a:lnT>
                    <a:lnB w="19050" cap="flat" cmpd="sng">
                      <a:solidFill>
                        <a:srgbClr val="00FF00"/>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86.5%</a:t>
                      </a:r>
                    </a:p>
                  </a:txBody>
                  <a:tcPr marL="91425" marR="91425" marT="91425" marB="91425">
                    <a:lnL w="19050" cap="flat" cmpd="sng">
                      <a:solidFill>
                        <a:srgbClr val="00FF00"/>
                      </a:solidFill>
                      <a:prstDash val="solid"/>
                      <a:round/>
                      <a:headEnd type="none" w="med" len="med"/>
                      <a:tailEnd type="none" w="med" len="med"/>
                    </a:lnL>
                    <a:lnR w="19050" cap="flat" cmpd="sng">
                      <a:solidFill>
                        <a:srgbClr val="00FF00"/>
                      </a:solidFill>
                      <a:prstDash val="solid"/>
                      <a:round/>
                      <a:headEnd type="none" w="med" len="med"/>
                      <a:tailEnd type="none" w="med" len="med"/>
                    </a:lnR>
                    <a:lnT w="19050" cap="flat" cmpd="sng">
                      <a:solidFill>
                        <a:srgbClr val="00FF00"/>
                      </a:solidFill>
                      <a:prstDash val="solid"/>
                      <a:round/>
                      <a:headEnd type="none" w="med" len="med"/>
                      <a:tailEnd type="none" w="med" len="med"/>
                    </a:lnT>
                    <a:lnB w="19050" cap="flat" cmpd="sng">
                      <a:solidFill>
                        <a:srgbClr val="00FF00"/>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24.3%</a:t>
                      </a:r>
                    </a:p>
                  </a:txBody>
                  <a:tcPr marL="91425" marR="91425" marT="91425" marB="91425">
                    <a:lnL w="19050" cap="flat" cmpd="sng">
                      <a:solidFill>
                        <a:srgbClr val="00FF00"/>
                      </a:solidFill>
                      <a:prstDash val="solid"/>
                      <a:round/>
                      <a:headEnd type="none" w="med" len="med"/>
                      <a:tailEnd type="none" w="med" len="med"/>
                    </a:lnL>
                    <a:lnR w="19050" cap="flat" cmpd="sng">
                      <a:solidFill>
                        <a:srgbClr val="00FF00"/>
                      </a:solidFill>
                      <a:prstDash val="solid"/>
                      <a:round/>
                      <a:headEnd type="none" w="med" len="med"/>
                      <a:tailEnd type="none" w="med" len="med"/>
                    </a:lnR>
                    <a:lnT w="19050" cap="flat" cmpd="sng">
                      <a:solidFill>
                        <a:srgbClr val="00FF00"/>
                      </a:solidFill>
                      <a:prstDash val="solid"/>
                      <a:round/>
                      <a:headEnd type="none" w="med" len="med"/>
                      <a:tailEnd type="none" w="med" len="med"/>
                    </a:lnT>
                    <a:lnB w="19050" cap="flat" cmpd="sng">
                      <a:solidFill>
                        <a:srgbClr val="00FF00"/>
                      </a:solidFill>
                      <a:prstDash val="solid"/>
                      <a:round/>
                      <a:headEnd type="none" w="med" len="med"/>
                      <a:tailEnd type="none" w="med" len="med"/>
                    </a:lnB>
                  </a:tcPr>
                </a:tc>
              </a:tr>
              <a:tr h="381000">
                <a:tc>
                  <a:txBody>
                    <a:bodyPr/>
                    <a:lstStyle/>
                    <a:p>
                      <a:pPr lvl="0" algn="ctr" rtl="0">
                        <a:spcBef>
                          <a:spcPts val="0"/>
                        </a:spcBef>
                        <a:buNone/>
                      </a:pPr>
                      <a:r>
                        <a:rPr lang="en">
                          <a:solidFill>
                            <a:srgbClr val="FFFFFF"/>
                          </a:solidFill>
                          <a:latin typeface="Trebuchet MS"/>
                          <a:ea typeface="Trebuchet MS"/>
                          <a:cs typeface="Trebuchet MS"/>
                          <a:sym typeface="Trebuchet MS"/>
                        </a:rPr>
                        <a:t>2012</a:t>
                      </a:r>
                    </a:p>
                  </a:txBody>
                  <a:tcPr marL="91425" marR="91425" marT="91425" marB="91425">
                    <a:lnL w="19050" cap="flat" cmpd="sng">
                      <a:solidFill>
                        <a:srgbClr val="00FF00"/>
                      </a:solidFill>
                      <a:prstDash val="solid"/>
                      <a:round/>
                      <a:headEnd type="none" w="med" len="med"/>
                      <a:tailEnd type="none" w="med" len="med"/>
                    </a:lnL>
                    <a:lnR w="19050" cap="flat" cmpd="sng">
                      <a:solidFill>
                        <a:srgbClr val="00FF00"/>
                      </a:solidFill>
                      <a:prstDash val="solid"/>
                      <a:round/>
                      <a:headEnd type="none" w="med" len="med"/>
                      <a:tailEnd type="none" w="med" len="med"/>
                    </a:lnR>
                    <a:lnT w="19050" cap="flat" cmpd="sng">
                      <a:solidFill>
                        <a:srgbClr val="00FF00"/>
                      </a:solidFill>
                      <a:prstDash val="solid"/>
                      <a:round/>
                      <a:headEnd type="none" w="med" len="med"/>
                      <a:tailEnd type="none" w="med" len="med"/>
                    </a:lnT>
                    <a:lnB w="19050" cap="flat" cmpd="sng">
                      <a:solidFill>
                        <a:srgbClr val="00FF00"/>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80.7%</a:t>
                      </a:r>
                    </a:p>
                  </a:txBody>
                  <a:tcPr marL="91425" marR="91425" marT="91425" marB="91425">
                    <a:lnL w="19050" cap="flat" cmpd="sng">
                      <a:solidFill>
                        <a:srgbClr val="00FF00"/>
                      </a:solidFill>
                      <a:prstDash val="solid"/>
                      <a:round/>
                      <a:headEnd type="none" w="med" len="med"/>
                      <a:tailEnd type="none" w="med" len="med"/>
                    </a:lnL>
                    <a:lnR w="19050" cap="flat" cmpd="sng">
                      <a:solidFill>
                        <a:srgbClr val="00FF00"/>
                      </a:solidFill>
                      <a:prstDash val="solid"/>
                      <a:round/>
                      <a:headEnd type="none" w="med" len="med"/>
                      <a:tailEnd type="none" w="med" len="med"/>
                    </a:lnR>
                    <a:lnT w="19050" cap="flat" cmpd="sng">
                      <a:solidFill>
                        <a:srgbClr val="00FF00"/>
                      </a:solidFill>
                      <a:prstDash val="solid"/>
                      <a:round/>
                      <a:headEnd type="none" w="med" len="med"/>
                      <a:tailEnd type="none" w="med" len="med"/>
                    </a:lnT>
                    <a:lnB w="19050" cap="flat" cmpd="sng">
                      <a:solidFill>
                        <a:srgbClr val="00FF00"/>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26.7%</a:t>
                      </a:r>
                    </a:p>
                  </a:txBody>
                  <a:tcPr marL="91425" marR="91425" marT="91425" marB="91425">
                    <a:lnL w="19050" cap="flat" cmpd="sng">
                      <a:solidFill>
                        <a:srgbClr val="00FF00"/>
                      </a:solidFill>
                      <a:prstDash val="solid"/>
                      <a:round/>
                      <a:headEnd type="none" w="med" len="med"/>
                      <a:tailEnd type="none" w="med" len="med"/>
                    </a:lnL>
                    <a:lnR w="19050" cap="flat" cmpd="sng">
                      <a:solidFill>
                        <a:srgbClr val="00FF00"/>
                      </a:solidFill>
                      <a:prstDash val="solid"/>
                      <a:round/>
                      <a:headEnd type="none" w="med" len="med"/>
                      <a:tailEnd type="none" w="med" len="med"/>
                    </a:lnR>
                    <a:lnT w="19050" cap="flat" cmpd="sng">
                      <a:solidFill>
                        <a:srgbClr val="00FF00"/>
                      </a:solidFill>
                      <a:prstDash val="solid"/>
                      <a:round/>
                      <a:headEnd type="none" w="med" len="med"/>
                      <a:tailEnd type="none" w="med" len="med"/>
                    </a:lnT>
                    <a:lnB w="19050" cap="flat" cmpd="sng">
                      <a:solidFill>
                        <a:srgbClr val="00FF00"/>
                      </a:solidFill>
                      <a:prstDash val="solid"/>
                      <a:round/>
                      <a:headEnd type="none" w="med" len="med"/>
                      <a:tailEnd type="none" w="med" len="med"/>
                    </a:lnB>
                  </a:tcPr>
                </a:tc>
              </a:tr>
              <a:tr h="381000">
                <a:tc>
                  <a:txBody>
                    <a:bodyPr/>
                    <a:lstStyle/>
                    <a:p>
                      <a:pPr lvl="0" algn="ctr" rtl="0">
                        <a:spcBef>
                          <a:spcPts val="0"/>
                        </a:spcBef>
                        <a:buNone/>
                      </a:pPr>
                      <a:r>
                        <a:rPr lang="en">
                          <a:solidFill>
                            <a:srgbClr val="FFFFFF"/>
                          </a:solidFill>
                          <a:latin typeface="Trebuchet MS"/>
                          <a:ea typeface="Trebuchet MS"/>
                          <a:cs typeface="Trebuchet MS"/>
                          <a:sym typeface="Trebuchet MS"/>
                        </a:rPr>
                        <a:t>2013</a:t>
                      </a:r>
                    </a:p>
                  </a:txBody>
                  <a:tcPr marL="91425" marR="91425" marT="91425" marB="91425">
                    <a:lnL w="19050" cap="flat" cmpd="sng">
                      <a:solidFill>
                        <a:srgbClr val="00FF00"/>
                      </a:solidFill>
                      <a:prstDash val="solid"/>
                      <a:round/>
                      <a:headEnd type="none" w="med" len="med"/>
                      <a:tailEnd type="none" w="med" len="med"/>
                    </a:lnL>
                    <a:lnR w="19050" cap="flat" cmpd="sng">
                      <a:solidFill>
                        <a:srgbClr val="00FF00"/>
                      </a:solidFill>
                      <a:prstDash val="solid"/>
                      <a:round/>
                      <a:headEnd type="none" w="med" len="med"/>
                      <a:tailEnd type="none" w="med" len="med"/>
                    </a:lnR>
                    <a:lnT w="19050" cap="flat" cmpd="sng">
                      <a:solidFill>
                        <a:srgbClr val="00FF00"/>
                      </a:solidFill>
                      <a:prstDash val="solid"/>
                      <a:round/>
                      <a:headEnd type="none" w="med" len="med"/>
                      <a:tailEnd type="none" w="med" len="med"/>
                    </a:lnT>
                    <a:lnB w="19050" cap="flat" cmpd="sng">
                      <a:solidFill>
                        <a:srgbClr val="00FF00"/>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80.7%</a:t>
                      </a:r>
                    </a:p>
                  </a:txBody>
                  <a:tcPr marL="91425" marR="91425" marT="91425" marB="91425">
                    <a:lnL w="19050" cap="flat" cmpd="sng">
                      <a:solidFill>
                        <a:srgbClr val="00FF00"/>
                      </a:solidFill>
                      <a:prstDash val="solid"/>
                      <a:round/>
                      <a:headEnd type="none" w="med" len="med"/>
                      <a:tailEnd type="none" w="med" len="med"/>
                    </a:lnL>
                    <a:lnR w="19050" cap="flat" cmpd="sng">
                      <a:solidFill>
                        <a:srgbClr val="00FF00"/>
                      </a:solidFill>
                      <a:prstDash val="solid"/>
                      <a:round/>
                      <a:headEnd type="none" w="med" len="med"/>
                      <a:tailEnd type="none" w="med" len="med"/>
                    </a:lnR>
                    <a:lnT w="19050" cap="flat" cmpd="sng">
                      <a:solidFill>
                        <a:srgbClr val="00FF00"/>
                      </a:solidFill>
                      <a:prstDash val="solid"/>
                      <a:round/>
                      <a:headEnd type="none" w="med" len="med"/>
                      <a:tailEnd type="none" w="med" len="med"/>
                    </a:lnT>
                    <a:lnB w="19050" cap="flat" cmpd="sng">
                      <a:solidFill>
                        <a:srgbClr val="00FF00"/>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24.8%</a:t>
                      </a:r>
                    </a:p>
                  </a:txBody>
                  <a:tcPr marL="91425" marR="91425" marT="91425" marB="91425">
                    <a:lnL w="19050" cap="flat" cmpd="sng">
                      <a:solidFill>
                        <a:srgbClr val="00FF00"/>
                      </a:solidFill>
                      <a:prstDash val="solid"/>
                      <a:round/>
                      <a:headEnd type="none" w="med" len="med"/>
                      <a:tailEnd type="none" w="med" len="med"/>
                    </a:lnL>
                    <a:lnR w="19050" cap="flat" cmpd="sng">
                      <a:solidFill>
                        <a:srgbClr val="00FF00"/>
                      </a:solidFill>
                      <a:prstDash val="solid"/>
                      <a:round/>
                      <a:headEnd type="none" w="med" len="med"/>
                      <a:tailEnd type="none" w="med" len="med"/>
                    </a:lnR>
                    <a:lnT w="19050" cap="flat" cmpd="sng">
                      <a:solidFill>
                        <a:srgbClr val="00FF00"/>
                      </a:solidFill>
                      <a:prstDash val="solid"/>
                      <a:round/>
                      <a:headEnd type="none" w="med" len="med"/>
                      <a:tailEnd type="none" w="med" len="med"/>
                    </a:lnT>
                    <a:lnB w="19050" cap="flat" cmpd="sng">
                      <a:solidFill>
                        <a:srgbClr val="00FF00"/>
                      </a:solidFill>
                      <a:prstDash val="solid"/>
                      <a:round/>
                      <a:headEnd type="none" w="med" len="med"/>
                      <a:tailEnd type="none" w="med" len="med"/>
                    </a:lnB>
                  </a:tcPr>
                </a:tc>
              </a:tr>
              <a:tr h="381000">
                <a:tc>
                  <a:txBody>
                    <a:bodyPr/>
                    <a:lstStyle/>
                    <a:p>
                      <a:pPr lvl="0" algn="ctr" rtl="0">
                        <a:spcBef>
                          <a:spcPts val="0"/>
                        </a:spcBef>
                        <a:buNone/>
                      </a:pPr>
                      <a:r>
                        <a:rPr lang="en">
                          <a:solidFill>
                            <a:srgbClr val="FFFFFF"/>
                          </a:solidFill>
                          <a:latin typeface="Trebuchet MS"/>
                          <a:ea typeface="Trebuchet MS"/>
                          <a:cs typeface="Trebuchet MS"/>
                          <a:sym typeface="Trebuchet MS"/>
                        </a:rPr>
                        <a:t>2014</a:t>
                      </a:r>
                    </a:p>
                  </a:txBody>
                  <a:tcPr marL="91425" marR="91425" marT="91425" marB="91425">
                    <a:lnL w="19050" cap="flat" cmpd="sng">
                      <a:solidFill>
                        <a:srgbClr val="00FF00"/>
                      </a:solidFill>
                      <a:prstDash val="solid"/>
                      <a:round/>
                      <a:headEnd type="none" w="med" len="med"/>
                      <a:tailEnd type="none" w="med" len="med"/>
                    </a:lnL>
                    <a:lnR w="19050" cap="flat" cmpd="sng">
                      <a:solidFill>
                        <a:srgbClr val="00FF00"/>
                      </a:solidFill>
                      <a:prstDash val="solid"/>
                      <a:round/>
                      <a:headEnd type="none" w="med" len="med"/>
                      <a:tailEnd type="none" w="med" len="med"/>
                    </a:lnR>
                    <a:lnT w="19050" cap="flat" cmpd="sng">
                      <a:solidFill>
                        <a:srgbClr val="00FF00"/>
                      </a:solidFill>
                      <a:prstDash val="solid"/>
                      <a:round/>
                      <a:headEnd type="none" w="med" len="med"/>
                      <a:tailEnd type="none" w="med" len="med"/>
                    </a:lnT>
                    <a:lnB w="19050" cap="flat" cmpd="sng">
                      <a:solidFill>
                        <a:srgbClr val="00FF00"/>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79.4%</a:t>
                      </a:r>
                    </a:p>
                  </a:txBody>
                  <a:tcPr marL="91425" marR="91425" marT="91425" marB="91425">
                    <a:lnL w="19050" cap="flat" cmpd="sng">
                      <a:solidFill>
                        <a:srgbClr val="00FF00"/>
                      </a:solidFill>
                      <a:prstDash val="solid"/>
                      <a:round/>
                      <a:headEnd type="none" w="med" len="med"/>
                      <a:tailEnd type="none" w="med" len="med"/>
                    </a:lnL>
                    <a:lnR w="19050" cap="flat" cmpd="sng">
                      <a:solidFill>
                        <a:srgbClr val="00FF00"/>
                      </a:solidFill>
                      <a:prstDash val="solid"/>
                      <a:round/>
                      <a:headEnd type="none" w="med" len="med"/>
                      <a:tailEnd type="none" w="med" len="med"/>
                    </a:lnR>
                    <a:lnT w="19050" cap="flat" cmpd="sng">
                      <a:solidFill>
                        <a:srgbClr val="00FF00"/>
                      </a:solidFill>
                      <a:prstDash val="solid"/>
                      <a:round/>
                      <a:headEnd type="none" w="med" len="med"/>
                      <a:tailEnd type="none" w="med" len="med"/>
                    </a:lnT>
                    <a:lnB w="19050" cap="flat" cmpd="sng">
                      <a:solidFill>
                        <a:srgbClr val="00FF00"/>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34.0%</a:t>
                      </a:r>
                    </a:p>
                  </a:txBody>
                  <a:tcPr marL="91425" marR="91425" marT="91425" marB="91425">
                    <a:lnL w="19050" cap="flat" cmpd="sng">
                      <a:solidFill>
                        <a:srgbClr val="00FF00"/>
                      </a:solidFill>
                      <a:prstDash val="solid"/>
                      <a:round/>
                      <a:headEnd type="none" w="med" len="med"/>
                      <a:tailEnd type="none" w="med" len="med"/>
                    </a:lnL>
                    <a:lnR w="19050" cap="flat" cmpd="sng">
                      <a:solidFill>
                        <a:srgbClr val="00FF00"/>
                      </a:solidFill>
                      <a:prstDash val="solid"/>
                      <a:round/>
                      <a:headEnd type="none" w="med" len="med"/>
                      <a:tailEnd type="none" w="med" len="med"/>
                    </a:lnR>
                    <a:lnT w="19050" cap="flat" cmpd="sng">
                      <a:solidFill>
                        <a:srgbClr val="00FF00"/>
                      </a:solidFill>
                      <a:prstDash val="solid"/>
                      <a:round/>
                      <a:headEnd type="none" w="med" len="med"/>
                      <a:tailEnd type="none" w="med" len="med"/>
                    </a:lnT>
                    <a:lnB w="19050" cap="flat" cmpd="sng">
                      <a:solidFill>
                        <a:srgbClr val="00FF00"/>
                      </a:solidFill>
                      <a:prstDash val="solid"/>
                      <a:round/>
                      <a:headEnd type="none" w="med" len="med"/>
                      <a:tailEnd type="none" w="med" len="med"/>
                    </a:lnB>
                  </a:tcPr>
                </a:tc>
              </a:tr>
              <a:tr h="381000">
                <a:tc>
                  <a:txBody>
                    <a:bodyPr/>
                    <a:lstStyle/>
                    <a:p>
                      <a:pPr lvl="0" algn="ctr" rtl="0">
                        <a:spcBef>
                          <a:spcPts val="0"/>
                        </a:spcBef>
                        <a:buNone/>
                      </a:pPr>
                      <a:r>
                        <a:rPr lang="en">
                          <a:solidFill>
                            <a:srgbClr val="FFFFFF"/>
                          </a:solidFill>
                          <a:latin typeface="Trebuchet MS"/>
                          <a:ea typeface="Trebuchet MS"/>
                          <a:cs typeface="Trebuchet MS"/>
                          <a:sym typeface="Trebuchet MS"/>
                        </a:rPr>
                        <a:t>2015</a:t>
                      </a:r>
                    </a:p>
                  </a:txBody>
                  <a:tcPr marL="91425" marR="91425" marT="91425" marB="91425">
                    <a:lnL w="19050" cap="flat" cmpd="sng">
                      <a:solidFill>
                        <a:srgbClr val="00FF00"/>
                      </a:solidFill>
                      <a:prstDash val="solid"/>
                      <a:round/>
                      <a:headEnd type="none" w="med" len="med"/>
                      <a:tailEnd type="none" w="med" len="med"/>
                    </a:lnL>
                    <a:lnR w="19050" cap="flat" cmpd="sng">
                      <a:solidFill>
                        <a:srgbClr val="00FF00"/>
                      </a:solidFill>
                      <a:prstDash val="solid"/>
                      <a:round/>
                      <a:headEnd type="none" w="med" len="med"/>
                      <a:tailEnd type="none" w="med" len="med"/>
                    </a:lnR>
                    <a:lnT w="19050" cap="flat" cmpd="sng">
                      <a:solidFill>
                        <a:srgbClr val="00FF00"/>
                      </a:solidFill>
                      <a:prstDash val="solid"/>
                      <a:round/>
                      <a:headEnd type="none" w="med" len="med"/>
                      <a:tailEnd type="none" w="med" len="med"/>
                    </a:lnT>
                    <a:lnB w="19050" cap="flat" cmpd="sng">
                      <a:solidFill>
                        <a:srgbClr val="00FF00"/>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84.5% (Est)</a:t>
                      </a:r>
                    </a:p>
                  </a:txBody>
                  <a:tcPr marL="91425" marR="91425" marT="91425" marB="91425">
                    <a:lnL w="19050" cap="flat" cmpd="sng">
                      <a:solidFill>
                        <a:srgbClr val="00FF00"/>
                      </a:solidFill>
                      <a:prstDash val="solid"/>
                      <a:round/>
                      <a:headEnd type="none" w="med" len="med"/>
                      <a:tailEnd type="none" w="med" len="med"/>
                    </a:lnL>
                    <a:lnR w="19050" cap="flat" cmpd="sng">
                      <a:solidFill>
                        <a:srgbClr val="00FF00"/>
                      </a:solidFill>
                      <a:prstDash val="solid"/>
                      <a:round/>
                      <a:headEnd type="none" w="med" len="med"/>
                      <a:tailEnd type="none" w="med" len="med"/>
                    </a:lnR>
                    <a:lnT w="19050" cap="flat" cmpd="sng">
                      <a:solidFill>
                        <a:srgbClr val="00FF00"/>
                      </a:solidFill>
                      <a:prstDash val="solid"/>
                      <a:round/>
                      <a:headEnd type="none" w="med" len="med"/>
                      <a:tailEnd type="none" w="med" len="med"/>
                    </a:lnT>
                    <a:lnB w="19050" cap="flat" cmpd="sng">
                      <a:solidFill>
                        <a:srgbClr val="00FF00"/>
                      </a:solidFill>
                      <a:prstDash val="solid"/>
                      <a:round/>
                      <a:headEnd type="none" w="med" len="med"/>
                      <a:tailEnd type="none" w="med" len="med"/>
                    </a:lnB>
                  </a:tcPr>
                </a:tc>
                <a:tc>
                  <a:txBody>
                    <a:bodyPr/>
                    <a:lstStyle/>
                    <a:p>
                      <a:pPr lvl="0" algn="ctr" rtl="0">
                        <a:spcBef>
                          <a:spcPts val="0"/>
                        </a:spcBef>
                        <a:buNone/>
                      </a:pPr>
                      <a:r>
                        <a:rPr lang="en">
                          <a:solidFill>
                            <a:srgbClr val="FFFFFF"/>
                          </a:solidFill>
                          <a:latin typeface="Trebuchet MS"/>
                          <a:ea typeface="Trebuchet MS"/>
                          <a:cs typeface="Trebuchet MS"/>
                          <a:sym typeface="Trebuchet MS"/>
                        </a:rPr>
                        <a:t>29.4% (Est)</a:t>
                      </a:r>
                    </a:p>
                  </a:txBody>
                  <a:tcPr marL="91425" marR="91425" marT="91425" marB="91425">
                    <a:lnL w="19050" cap="flat" cmpd="sng">
                      <a:solidFill>
                        <a:srgbClr val="00FF00"/>
                      </a:solidFill>
                      <a:prstDash val="solid"/>
                      <a:round/>
                      <a:headEnd type="none" w="med" len="med"/>
                      <a:tailEnd type="none" w="med" len="med"/>
                    </a:lnL>
                    <a:lnR w="19050" cap="flat" cmpd="sng">
                      <a:solidFill>
                        <a:srgbClr val="00FF00"/>
                      </a:solidFill>
                      <a:prstDash val="solid"/>
                      <a:round/>
                      <a:headEnd type="none" w="med" len="med"/>
                      <a:tailEnd type="none" w="med" len="med"/>
                    </a:lnR>
                    <a:lnT w="19050" cap="flat" cmpd="sng">
                      <a:solidFill>
                        <a:srgbClr val="00FF00"/>
                      </a:solidFill>
                      <a:prstDash val="solid"/>
                      <a:round/>
                      <a:headEnd type="none" w="med" len="med"/>
                      <a:tailEnd type="none" w="med" len="med"/>
                    </a:lnT>
                    <a:lnB w="19050" cap="flat" cmpd="sng">
                      <a:solidFill>
                        <a:srgbClr val="00FF00"/>
                      </a:solidFill>
                      <a:prstDash val="solid"/>
                      <a:round/>
                      <a:headEnd type="none" w="med" len="med"/>
                      <a:tailEnd type="none" w="med" len="med"/>
                    </a:lnB>
                  </a:tcPr>
                </a:tc>
              </a:tr>
            </a:tbl>
          </a:graphicData>
        </a:graphic>
      </p:graphicFrame>
      <p:sp>
        <p:nvSpPr>
          <p:cNvPr id="100" name="Shape 100"/>
          <p:cNvSpPr txBox="1"/>
          <p:nvPr/>
        </p:nvSpPr>
        <p:spPr>
          <a:xfrm>
            <a:off x="219600" y="1415825"/>
            <a:ext cx="2693400" cy="300599"/>
          </a:xfrm>
          <a:prstGeom prst="rect">
            <a:avLst/>
          </a:prstGeom>
          <a:noFill/>
          <a:ln>
            <a:noFill/>
          </a:ln>
        </p:spPr>
        <p:txBody>
          <a:bodyPr lIns="91425" tIns="91425" rIns="91425" bIns="91425" anchor="t" anchorCtr="0">
            <a:noAutofit/>
          </a:bodyPr>
          <a:lstStyle/>
          <a:p>
            <a:pPr lvl="0" algn="ctr" rtl="0">
              <a:spcBef>
                <a:spcPts val="0"/>
              </a:spcBef>
              <a:buNone/>
            </a:pPr>
            <a:r>
              <a:rPr lang="en" sz="1800" b="1">
                <a:solidFill>
                  <a:srgbClr val="F1C232"/>
                </a:solidFill>
                <a:latin typeface="Trebuchet MS"/>
                <a:ea typeface="Trebuchet MS"/>
                <a:cs typeface="Trebuchet MS"/>
                <a:sym typeface="Trebuchet MS"/>
              </a:rPr>
              <a:t>Heritage High School</a:t>
            </a:r>
          </a:p>
        </p:txBody>
      </p:sp>
      <p:sp>
        <p:nvSpPr>
          <p:cNvPr id="101" name="Shape 101"/>
          <p:cNvSpPr txBox="1"/>
          <p:nvPr/>
        </p:nvSpPr>
        <p:spPr>
          <a:xfrm>
            <a:off x="2971750" y="1837800"/>
            <a:ext cx="3012299" cy="300599"/>
          </a:xfrm>
          <a:prstGeom prst="rect">
            <a:avLst/>
          </a:prstGeom>
          <a:noFill/>
          <a:ln>
            <a:noFill/>
          </a:ln>
        </p:spPr>
        <p:txBody>
          <a:bodyPr lIns="91425" tIns="91425" rIns="91425" bIns="91425" anchor="t" anchorCtr="0">
            <a:noAutofit/>
          </a:bodyPr>
          <a:lstStyle/>
          <a:p>
            <a:pPr lvl="0" rtl="0">
              <a:spcBef>
                <a:spcPts val="0"/>
              </a:spcBef>
              <a:buNone/>
            </a:pPr>
            <a:r>
              <a:rPr lang="en" sz="1800" b="1">
                <a:solidFill>
                  <a:srgbClr val="FFFFFF"/>
                </a:solidFill>
                <a:latin typeface="Trebuchet MS"/>
                <a:ea typeface="Trebuchet MS"/>
                <a:cs typeface="Trebuchet MS"/>
                <a:sym typeface="Trebuchet MS"/>
              </a:rPr>
              <a:t>Paloma Valley High School </a:t>
            </a:r>
          </a:p>
        </p:txBody>
      </p:sp>
      <p:sp>
        <p:nvSpPr>
          <p:cNvPr id="102" name="Shape 102"/>
          <p:cNvSpPr txBox="1"/>
          <p:nvPr/>
        </p:nvSpPr>
        <p:spPr>
          <a:xfrm>
            <a:off x="5952425" y="1456375"/>
            <a:ext cx="3103500" cy="300599"/>
          </a:xfrm>
          <a:prstGeom prst="rect">
            <a:avLst/>
          </a:prstGeom>
          <a:noFill/>
          <a:ln>
            <a:noFill/>
          </a:ln>
        </p:spPr>
        <p:txBody>
          <a:bodyPr lIns="91425" tIns="91425" rIns="91425" bIns="91425" anchor="t" anchorCtr="0">
            <a:noAutofit/>
          </a:bodyPr>
          <a:lstStyle/>
          <a:p>
            <a:pPr lvl="0" algn="ctr" rtl="0">
              <a:spcBef>
                <a:spcPts val="0"/>
              </a:spcBef>
              <a:buNone/>
            </a:pPr>
            <a:r>
              <a:rPr lang="en" sz="1800" b="1">
                <a:solidFill>
                  <a:srgbClr val="00FF00"/>
                </a:solidFill>
                <a:latin typeface="Trebuchet MS"/>
                <a:ea typeface="Trebuchet MS"/>
                <a:cs typeface="Trebuchet MS"/>
                <a:sym typeface="Trebuchet MS"/>
              </a:rPr>
              <a:t>Perris High School</a:t>
            </a:r>
          </a:p>
          <a:p>
            <a:pPr lvl="0" algn="ctr" rtl="0">
              <a:spcBef>
                <a:spcPts val="0"/>
              </a:spcBef>
              <a:buNone/>
            </a:pPr>
            <a:endParaRPr sz="1800" b="1">
              <a:solidFill>
                <a:srgbClr val="FFFFFF"/>
              </a:solidFill>
              <a:latin typeface="Trebuchet MS"/>
              <a:ea typeface="Trebuchet MS"/>
              <a:cs typeface="Trebuchet MS"/>
              <a:sym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idx="4294967295"/>
          </p:nvPr>
        </p:nvSpPr>
        <p:spPr>
          <a:xfrm>
            <a:off x="387900" y="208150"/>
            <a:ext cx="8368200" cy="686099"/>
          </a:xfrm>
          <a:prstGeom prst="rect">
            <a:avLst/>
          </a:prstGeom>
        </p:spPr>
        <p:txBody>
          <a:bodyPr lIns="91425" tIns="91425" rIns="91425" bIns="91425" anchor="t" anchorCtr="0">
            <a:noAutofit/>
          </a:bodyPr>
          <a:lstStyle/>
          <a:p>
            <a:pPr lvl="0" algn="ctr">
              <a:spcBef>
                <a:spcPts val="0"/>
              </a:spcBef>
              <a:buNone/>
            </a:pPr>
            <a:r>
              <a:rPr lang="en" sz="3000">
                <a:latin typeface="Arial"/>
                <a:ea typeface="Arial"/>
                <a:cs typeface="Arial"/>
                <a:sym typeface="Arial"/>
              </a:rPr>
              <a:t>Definition of College and Career Ready</a:t>
            </a:r>
          </a:p>
        </p:txBody>
      </p:sp>
      <p:sp>
        <p:nvSpPr>
          <p:cNvPr id="108" name="Shape 108"/>
          <p:cNvSpPr txBox="1">
            <a:spLocks noGrp="1"/>
          </p:cNvSpPr>
          <p:nvPr>
            <p:ph type="body" idx="4294967295"/>
          </p:nvPr>
        </p:nvSpPr>
        <p:spPr>
          <a:xfrm>
            <a:off x="0" y="1146900"/>
            <a:ext cx="8912399" cy="3996600"/>
          </a:xfrm>
          <a:prstGeom prst="rect">
            <a:avLst/>
          </a:prstGeom>
        </p:spPr>
        <p:txBody>
          <a:bodyPr lIns="91425" tIns="91425" rIns="91425" bIns="91425" anchor="t" anchorCtr="0">
            <a:noAutofit/>
          </a:bodyPr>
          <a:lstStyle/>
          <a:p>
            <a:pPr marL="457200" lvl="0" indent="-355600" rtl="0">
              <a:spcBef>
                <a:spcPts val="0"/>
              </a:spcBef>
              <a:buSzPct val="100000"/>
              <a:buFont typeface="Arial"/>
            </a:pPr>
            <a:r>
              <a:rPr lang="en" sz="2000">
                <a:latin typeface="Arial"/>
                <a:ea typeface="Arial"/>
                <a:cs typeface="Arial"/>
                <a:sym typeface="Arial"/>
              </a:rPr>
              <a:t>A student who is ready for college and career can qualify for and succeed in entry-level, credit bearing college courses leading to a baccalaureate or certificate, or career pathway-oriented training programs without the need for remedial or developmental coursework. Not every student requires the same proficiency in all areas. A student’s interests and post-high school aspirations influence the precise knowledge and skill profiles necessary to be ready for postsecondary studies</a:t>
            </a:r>
          </a:p>
          <a:p>
            <a:pPr lvl="0" algn="r">
              <a:spcBef>
                <a:spcPts val="0"/>
              </a:spcBef>
              <a:buNone/>
            </a:pPr>
            <a:r>
              <a:rPr lang="en" sz="2000">
                <a:latin typeface="Arial"/>
                <a:ea typeface="Arial"/>
                <a:cs typeface="Arial"/>
                <a:sym typeface="Arial"/>
              </a:rPr>
              <a:t>Conley, 2012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idx="4294967295"/>
          </p:nvPr>
        </p:nvSpPr>
        <p:spPr>
          <a:xfrm>
            <a:off x="62475" y="133250"/>
            <a:ext cx="9081599" cy="645000"/>
          </a:xfrm>
          <a:prstGeom prst="rect">
            <a:avLst/>
          </a:prstGeom>
        </p:spPr>
        <p:txBody>
          <a:bodyPr lIns="91425" tIns="91425" rIns="91425" bIns="91425" anchor="t" anchorCtr="0">
            <a:noAutofit/>
          </a:bodyPr>
          <a:lstStyle/>
          <a:p>
            <a:pPr lvl="0">
              <a:spcBef>
                <a:spcPts val="0"/>
              </a:spcBef>
              <a:buNone/>
            </a:pPr>
            <a:r>
              <a:rPr lang="en" sz="3000">
                <a:latin typeface="Arial"/>
                <a:ea typeface="Arial"/>
                <a:cs typeface="Arial"/>
                <a:sym typeface="Arial"/>
              </a:rPr>
              <a:t>What does College and Career Ready Look Like?</a:t>
            </a:r>
          </a:p>
        </p:txBody>
      </p:sp>
      <p:pic>
        <p:nvPicPr>
          <p:cNvPr id="114" name="Shape 114" descr="Screen Shot 2015-09-13 at 8.56.25 AM.png"/>
          <p:cNvPicPr preferRelativeResize="0"/>
          <p:nvPr/>
        </p:nvPicPr>
        <p:blipFill>
          <a:blip r:embed="rId3">
            <a:alphaModFix/>
          </a:blip>
          <a:stretch>
            <a:fillRect/>
          </a:stretch>
        </p:blipFill>
        <p:spPr>
          <a:xfrm>
            <a:off x="1270274" y="851125"/>
            <a:ext cx="6383950" cy="39905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idx="4294967295"/>
          </p:nvPr>
        </p:nvSpPr>
        <p:spPr>
          <a:xfrm>
            <a:off x="-72875" y="0"/>
            <a:ext cx="9350099" cy="968400"/>
          </a:xfrm>
          <a:prstGeom prst="rect">
            <a:avLst/>
          </a:prstGeom>
        </p:spPr>
        <p:txBody>
          <a:bodyPr lIns="91425" tIns="91425" rIns="91425" bIns="91425" anchor="t" anchorCtr="0">
            <a:noAutofit/>
          </a:bodyPr>
          <a:lstStyle/>
          <a:p>
            <a:pPr lvl="0" algn="ctr">
              <a:spcBef>
                <a:spcPts val="0"/>
              </a:spcBef>
              <a:buNone/>
            </a:pPr>
            <a:r>
              <a:rPr lang="en" sz="3000">
                <a:latin typeface="Arial"/>
                <a:ea typeface="Arial"/>
                <a:cs typeface="Arial"/>
                <a:sym typeface="Arial"/>
              </a:rPr>
              <a:t>Four Components to College and Career Readiness</a:t>
            </a:r>
          </a:p>
        </p:txBody>
      </p:sp>
      <p:pic>
        <p:nvPicPr>
          <p:cNvPr id="120" name="Shape 120" descr="Screen Shot 2015-09-13 at 9.01.43 AM.png"/>
          <p:cNvPicPr preferRelativeResize="0"/>
          <p:nvPr/>
        </p:nvPicPr>
        <p:blipFill>
          <a:blip r:embed="rId3">
            <a:alphaModFix/>
          </a:blip>
          <a:stretch>
            <a:fillRect/>
          </a:stretch>
        </p:blipFill>
        <p:spPr>
          <a:xfrm>
            <a:off x="1460276" y="1017725"/>
            <a:ext cx="6042175" cy="39519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idx="4294967295"/>
          </p:nvPr>
        </p:nvSpPr>
        <p:spPr>
          <a:xfrm>
            <a:off x="311700" y="310250"/>
            <a:ext cx="8520599" cy="645000"/>
          </a:xfrm>
          <a:prstGeom prst="rect">
            <a:avLst/>
          </a:prstGeom>
        </p:spPr>
        <p:txBody>
          <a:bodyPr lIns="91425" tIns="91425" rIns="91425" bIns="91425" anchor="t" anchorCtr="0">
            <a:noAutofit/>
          </a:bodyPr>
          <a:lstStyle/>
          <a:p>
            <a:pPr lvl="0" algn="ctr">
              <a:spcBef>
                <a:spcPts val="0"/>
              </a:spcBef>
              <a:buNone/>
            </a:pPr>
            <a:r>
              <a:rPr lang="en" sz="3000">
                <a:latin typeface="Arial"/>
                <a:ea typeface="Arial"/>
                <a:cs typeface="Arial"/>
                <a:sym typeface="Arial"/>
              </a:rPr>
              <a:t>College and Career Readiness Acronyms</a:t>
            </a:r>
          </a:p>
        </p:txBody>
      </p:sp>
      <p:sp>
        <p:nvSpPr>
          <p:cNvPr id="126" name="Shape 126"/>
          <p:cNvSpPr txBox="1">
            <a:spLocks noGrp="1"/>
          </p:cNvSpPr>
          <p:nvPr>
            <p:ph type="body" idx="4294967295"/>
          </p:nvPr>
        </p:nvSpPr>
        <p:spPr>
          <a:xfrm>
            <a:off x="311700" y="1366750"/>
            <a:ext cx="3999899" cy="3446400"/>
          </a:xfrm>
          <a:prstGeom prst="rect">
            <a:avLst/>
          </a:prstGeom>
        </p:spPr>
        <p:txBody>
          <a:bodyPr lIns="91425" tIns="91425" rIns="91425" bIns="91425" anchor="t" anchorCtr="0">
            <a:noAutofit/>
          </a:bodyPr>
          <a:lstStyle/>
          <a:p>
            <a:pPr marL="457200" lvl="0" indent="-342900" rtl="0">
              <a:lnSpc>
                <a:spcPct val="150000"/>
              </a:lnSpc>
              <a:spcBef>
                <a:spcPts val="0"/>
              </a:spcBef>
              <a:spcAft>
                <a:spcPts val="0"/>
              </a:spcAft>
              <a:buClr>
                <a:srgbClr val="FFFFFF"/>
              </a:buClr>
              <a:buSzPct val="100000"/>
              <a:buFont typeface="Arial"/>
            </a:pPr>
            <a:r>
              <a:rPr lang="en" sz="1800">
                <a:solidFill>
                  <a:srgbClr val="FFFFFF"/>
                </a:solidFill>
                <a:latin typeface="Arial"/>
                <a:ea typeface="Arial"/>
                <a:cs typeface="Arial"/>
                <a:sym typeface="Arial"/>
              </a:rPr>
              <a:t>FAFSA</a:t>
            </a:r>
          </a:p>
          <a:p>
            <a:pPr marL="457200" lvl="0" indent="-342900" rtl="0">
              <a:lnSpc>
                <a:spcPct val="150000"/>
              </a:lnSpc>
              <a:spcBef>
                <a:spcPts val="0"/>
              </a:spcBef>
              <a:spcAft>
                <a:spcPts val="0"/>
              </a:spcAft>
              <a:buClr>
                <a:srgbClr val="FFFFFF"/>
              </a:buClr>
              <a:buSzPct val="100000"/>
              <a:buFont typeface="Arial"/>
            </a:pPr>
            <a:r>
              <a:rPr lang="en" sz="1800">
                <a:solidFill>
                  <a:srgbClr val="FFFFFF"/>
                </a:solidFill>
                <a:latin typeface="Arial"/>
                <a:ea typeface="Arial"/>
                <a:cs typeface="Arial"/>
                <a:sym typeface="Arial"/>
              </a:rPr>
              <a:t>PSAT </a:t>
            </a:r>
          </a:p>
          <a:p>
            <a:pPr marL="457200" lvl="0" indent="-342900" rtl="0">
              <a:lnSpc>
                <a:spcPct val="150000"/>
              </a:lnSpc>
              <a:spcBef>
                <a:spcPts val="0"/>
              </a:spcBef>
              <a:spcAft>
                <a:spcPts val="0"/>
              </a:spcAft>
              <a:buClr>
                <a:srgbClr val="FFFFFF"/>
              </a:buClr>
              <a:buSzPct val="100000"/>
              <a:buFont typeface="Arial"/>
            </a:pPr>
            <a:r>
              <a:rPr lang="en" sz="1800">
                <a:solidFill>
                  <a:srgbClr val="FFFFFF"/>
                </a:solidFill>
                <a:latin typeface="Arial"/>
                <a:ea typeface="Arial"/>
                <a:cs typeface="Arial"/>
                <a:sym typeface="Arial"/>
              </a:rPr>
              <a:t>SAT </a:t>
            </a:r>
          </a:p>
          <a:p>
            <a:pPr marL="457200" lvl="0" indent="-342900" rtl="0">
              <a:lnSpc>
                <a:spcPct val="150000"/>
              </a:lnSpc>
              <a:spcBef>
                <a:spcPts val="0"/>
              </a:spcBef>
              <a:spcAft>
                <a:spcPts val="0"/>
              </a:spcAft>
              <a:buClr>
                <a:srgbClr val="FFFFFF"/>
              </a:buClr>
              <a:buSzPct val="100000"/>
              <a:buFont typeface="Arial"/>
            </a:pPr>
            <a:r>
              <a:rPr lang="en" sz="1800">
                <a:solidFill>
                  <a:srgbClr val="FFFFFF"/>
                </a:solidFill>
                <a:latin typeface="Arial"/>
                <a:ea typeface="Arial"/>
                <a:cs typeface="Arial"/>
                <a:sym typeface="Arial"/>
              </a:rPr>
              <a:t>ACT </a:t>
            </a:r>
          </a:p>
          <a:p>
            <a:pPr marL="457200" lvl="0" indent="-317500" rtl="0">
              <a:lnSpc>
                <a:spcPct val="150000"/>
              </a:lnSpc>
              <a:spcBef>
                <a:spcPts val="0"/>
              </a:spcBef>
              <a:spcAft>
                <a:spcPts val="0"/>
              </a:spcAft>
              <a:buSzPct val="77777"/>
              <a:buFont typeface="Arial"/>
            </a:pPr>
            <a:r>
              <a:rPr lang="en" sz="1800">
                <a:solidFill>
                  <a:srgbClr val="FFFFFF"/>
                </a:solidFill>
                <a:latin typeface="Arial"/>
                <a:ea typeface="Arial"/>
                <a:cs typeface="Arial"/>
                <a:sym typeface="Arial"/>
              </a:rPr>
              <a:t>ASVAB</a:t>
            </a:r>
            <a:r>
              <a:rPr lang="en" sz="1400">
                <a:solidFill>
                  <a:srgbClr val="000000"/>
                </a:solidFill>
                <a:latin typeface="Arial"/>
                <a:ea typeface="Arial"/>
                <a:cs typeface="Arial"/>
                <a:sym typeface="Arial"/>
              </a:rPr>
              <a:t> </a:t>
            </a:r>
          </a:p>
          <a:p>
            <a:pPr lvl="0">
              <a:lnSpc>
                <a:spcPct val="300000"/>
              </a:lnSpc>
              <a:spcBef>
                <a:spcPts val="0"/>
              </a:spcBef>
              <a:spcAft>
                <a:spcPts val="0"/>
              </a:spcAft>
              <a:buNone/>
            </a:pPr>
            <a:endParaRPr/>
          </a:p>
        </p:txBody>
      </p:sp>
      <p:pic>
        <p:nvPicPr>
          <p:cNvPr id="127" name="Shape 127"/>
          <p:cNvPicPr preferRelativeResize="0"/>
          <p:nvPr/>
        </p:nvPicPr>
        <p:blipFill>
          <a:blip r:embed="rId3">
            <a:alphaModFix/>
          </a:blip>
          <a:stretch>
            <a:fillRect/>
          </a:stretch>
        </p:blipFill>
        <p:spPr>
          <a:xfrm>
            <a:off x="4499023" y="1319178"/>
            <a:ext cx="3992500" cy="2954469"/>
          </a:xfrm>
          <a:prstGeom prst="rect">
            <a:avLst/>
          </a:prstGeom>
          <a:noFill/>
          <a:ln>
            <a:noFill/>
          </a:ln>
        </p:spPr>
      </p:pic>
      <p:sp>
        <p:nvSpPr>
          <p:cNvPr id="128" name="Shape 128"/>
          <p:cNvSpPr txBox="1">
            <a:spLocks noGrp="1"/>
          </p:cNvSpPr>
          <p:nvPr>
            <p:ph type="body" idx="4294967295"/>
          </p:nvPr>
        </p:nvSpPr>
        <p:spPr>
          <a:xfrm>
            <a:off x="2025725" y="1366737"/>
            <a:ext cx="3999899" cy="3150900"/>
          </a:xfrm>
          <a:prstGeom prst="rect">
            <a:avLst/>
          </a:prstGeom>
        </p:spPr>
        <p:txBody>
          <a:bodyPr lIns="91425" tIns="91425" rIns="91425" bIns="91425" anchor="t" anchorCtr="0">
            <a:noAutofit/>
          </a:bodyPr>
          <a:lstStyle/>
          <a:p>
            <a:pPr marL="457200" lvl="0" indent="-342900" rtl="0">
              <a:lnSpc>
                <a:spcPct val="150000"/>
              </a:lnSpc>
              <a:spcBef>
                <a:spcPts val="0"/>
              </a:spcBef>
              <a:spcAft>
                <a:spcPts val="0"/>
              </a:spcAft>
              <a:buClr>
                <a:srgbClr val="FFFFFF"/>
              </a:buClr>
              <a:buSzPct val="100000"/>
              <a:buFont typeface="Arial"/>
            </a:pPr>
            <a:r>
              <a:rPr lang="en" sz="1800">
                <a:solidFill>
                  <a:srgbClr val="FFFFFF"/>
                </a:solidFill>
                <a:latin typeface="Arial"/>
                <a:ea typeface="Arial"/>
                <a:cs typeface="Arial"/>
                <a:sym typeface="Arial"/>
              </a:rPr>
              <a:t>CTE </a:t>
            </a:r>
          </a:p>
          <a:p>
            <a:pPr marL="457200" lvl="0" indent="-342900" rtl="0">
              <a:lnSpc>
                <a:spcPct val="150000"/>
              </a:lnSpc>
              <a:spcBef>
                <a:spcPts val="0"/>
              </a:spcBef>
              <a:spcAft>
                <a:spcPts val="0"/>
              </a:spcAft>
              <a:buClr>
                <a:srgbClr val="FFFFFF"/>
              </a:buClr>
              <a:buSzPct val="100000"/>
              <a:buFont typeface="Arial"/>
            </a:pPr>
            <a:r>
              <a:rPr lang="en" sz="1800">
                <a:solidFill>
                  <a:srgbClr val="FFFFFF"/>
                </a:solidFill>
                <a:latin typeface="Arial"/>
                <a:ea typeface="Arial"/>
                <a:cs typeface="Arial"/>
                <a:sym typeface="Arial"/>
              </a:rPr>
              <a:t>EAP </a:t>
            </a:r>
          </a:p>
          <a:p>
            <a:pPr marL="457200" lvl="0" indent="-342900" rtl="0">
              <a:lnSpc>
                <a:spcPct val="150000"/>
              </a:lnSpc>
              <a:spcBef>
                <a:spcPts val="0"/>
              </a:spcBef>
              <a:spcAft>
                <a:spcPts val="0"/>
              </a:spcAft>
              <a:buClr>
                <a:srgbClr val="FFFFFF"/>
              </a:buClr>
              <a:buSzPct val="100000"/>
              <a:buFont typeface="Arial"/>
            </a:pPr>
            <a:r>
              <a:rPr lang="en" sz="1800">
                <a:solidFill>
                  <a:srgbClr val="FFFFFF"/>
                </a:solidFill>
                <a:latin typeface="Arial"/>
                <a:ea typeface="Arial"/>
                <a:cs typeface="Arial"/>
                <a:sym typeface="Arial"/>
              </a:rPr>
              <a:t>ELM/EPT</a:t>
            </a:r>
          </a:p>
          <a:p>
            <a:pPr marL="457200" lvl="0" indent="-342900" rtl="0">
              <a:lnSpc>
                <a:spcPct val="150000"/>
              </a:lnSpc>
              <a:spcBef>
                <a:spcPts val="0"/>
              </a:spcBef>
              <a:spcAft>
                <a:spcPts val="0"/>
              </a:spcAft>
              <a:buClr>
                <a:srgbClr val="FFFFFF"/>
              </a:buClr>
              <a:buSzPct val="100000"/>
              <a:buFont typeface="Arial"/>
            </a:pPr>
            <a:r>
              <a:rPr lang="en" sz="1800">
                <a:solidFill>
                  <a:srgbClr val="FFFFFF"/>
                </a:solidFill>
                <a:latin typeface="Arial"/>
                <a:ea typeface="Arial"/>
                <a:cs typeface="Arial"/>
                <a:sym typeface="Arial"/>
              </a:rPr>
              <a:t>Accuplacer</a:t>
            </a:r>
          </a:p>
          <a:p>
            <a:pPr marL="457200" lvl="0" indent="-342900" rtl="0">
              <a:lnSpc>
                <a:spcPct val="150000"/>
              </a:lnSpc>
              <a:spcBef>
                <a:spcPts val="0"/>
              </a:spcBef>
              <a:spcAft>
                <a:spcPts val="0"/>
              </a:spcAft>
              <a:buClr>
                <a:srgbClr val="FFFFFF"/>
              </a:buClr>
              <a:buSzPct val="100000"/>
              <a:buFont typeface="Arial"/>
            </a:pPr>
            <a:r>
              <a:rPr lang="en" sz="1800">
                <a:solidFill>
                  <a:srgbClr val="FFFFFF"/>
                </a:solidFill>
                <a:latin typeface="Arial"/>
                <a:ea typeface="Arial"/>
                <a:cs typeface="Arial"/>
                <a:sym typeface="Arial"/>
              </a:rPr>
              <a:t>CCGI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idx="4294967295"/>
          </p:nvPr>
        </p:nvSpPr>
        <p:spPr>
          <a:xfrm>
            <a:off x="311700" y="372725"/>
            <a:ext cx="8520599" cy="645000"/>
          </a:xfrm>
          <a:prstGeom prst="rect">
            <a:avLst/>
          </a:prstGeom>
        </p:spPr>
        <p:txBody>
          <a:bodyPr lIns="91425" tIns="91425" rIns="91425" bIns="91425" anchor="t" anchorCtr="0">
            <a:noAutofit/>
          </a:bodyPr>
          <a:lstStyle/>
          <a:p>
            <a:pPr lvl="0" algn="ctr">
              <a:spcBef>
                <a:spcPts val="0"/>
              </a:spcBef>
              <a:buNone/>
            </a:pPr>
            <a:r>
              <a:rPr lang="en" sz="3000"/>
              <a:t>FAFSA</a:t>
            </a:r>
          </a:p>
        </p:txBody>
      </p:sp>
      <p:sp>
        <p:nvSpPr>
          <p:cNvPr id="134" name="Shape 134"/>
          <p:cNvSpPr txBox="1">
            <a:spLocks noGrp="1"/>
          </p:cNvSpPr>
          <p:nvPr>
            <p:ph type="body" idx="4294967295"/>
          </p:nvPr>
        </p:nvSpPr>
        <p:spPr>
          <a:xfrm>
            <a:off x="311700" y="1124500"/>
            <a:ext cx="8520599" cy="3444300"/>
          </a:xfrm>
          <a:prstGeom prst="rect">
            <a:avLst/>
          </a:prstGeom>
        </p:spPr>
        <p:txBody>
          <a:bodyPr lIns="91425" tIns="91425" rIns="91425" bIns="91425" anchor="t" anchorCtr="0">
            <a:noAutofit/>
          </a:bodyPr>
          <a:lstStyle/>
          <a:p>
            <a:pPr lvl="0" rtl="0">
              <a:spcBef>
                <a:spcPts val="0"/>
              </a:spcBef>
              <a:buNone/>
            </a:pPr>
            <a:r>
              <a:rPr lang="en">
                <a:latin typeface="Arial"/>
                <a:ea typeface="Arial"/>
                <a:cs typeface="Arial"/>
                <a:sym typeface="Arial"/>
              </a:rPr>
              <a:t>Free Application for Federal Student Aid (FAFSA) :  Form used to determine the amount of money a family is expected to contribute to the price of attending a  postsecondary institution.  The results of the FAFSA are used in determining student grants, work study, and loan amounts.  </a:t>
            </a:r>
          </a:p>
          <a:p>
            <a:pPr lvl="0" rtl="0">
              <a:spcBef>
                <a:spcPts val="0"/>
              </a:spcBef>
              <a:buNone/>
            </a:pPr>
            <a:r>
              <a:rPr lang="en">
                <a:latin typeface="Arial"/>
                <a:ea typeface="Arial"/>
                <a:cs typeface="Arial"/>
                <a:sym typeface="Arial"/>
              </a:rPr>
              <a:t>FAFSA Forecaster:  Estimate eligibility and  understand options for paying for college. </a:t>
            </a:r>
          </a:p>
          <a:p>
            <a:pPr lvl="0" rtl="0">
              <a:spcBef>
                <a:spcPts val="0"/>
              </a:spcBef>
              <a:buNone/>
            </a:pPr>
            <a:endParaRPr>
              <a:latin typeface="Arial"/>
              <a:ea typeface="Arial"/>
              <a:cs typeface="Arial"/>
              <a:sym typeface="Arial"/>
            </a:endParaRPr>
          </a:p>
          <a:p>
            <a:pPr lvl="0" algn="ctr" rtl="0">
              <a:spcBef>
                <a:spcPts val="0"/>
              </a:spcBef>
              <a:buNone/>
            </a:pPr>
            <a:endParaRPr>
              <a:latin typeface="Arial"/>
              <a:ea typeface="Arial"/>
              <a:cs typeface="Arial"/>
              <a:sym typeface="Arial"/>
            </a:endParaRPr>
          </a:p>
          <a:p>
            <a:pPr lvl="0" algn="ctr" rtl="0">
              <a:spcBef>
                <a:spcPts val="0"/>
              </a:spcBef>
              <a:buNone/>
            </a:pPr>
            <a:r>
              <a:rPr lang="en" u="sng">
                <a:solidFill>
                  <a:schemeClr val="hlink"/>
                </a:solidFill>
                <a:latin typeface="Arial"/>
                <a:ea typeface="Arial"/>
                <a:cs typeface="Arial"/>
                <a:sym typeface="Arial"/>
                <a:hlinkClick r:id="rId3"/>
              </a:rPr>
              <a:t>https://fafsa.ed.gov/FAFSA/app/f4cForm?execution=e1s1</a:t>
            </a:r>
          </a:p>
          <a:p>
            <a:pPr lvl="0">
              <a:spcBef>
                <a:spcPts val="0"/>
              </a:spcBef>
              <a:buNone/>
            </a:pPr>
            <a:endParaRPr/>
          </a:p>
        </p:txBody>
      </p:sp>
      <p:pic>
        <p:nvPicPr>
          <p:cNvPr id="135" name="Shape 135"/>
          <p:cNvPicPr preferRelativeResize="0"/>
          <p:nvPr/>
        </p:nvPicPr>
        <p:blipFill>
          <a:blip r:embed="rId4">
            <a:alphaModFix/>
          </a:blip>
          <a:stretch>
            <a:fillRect/>
          </a:stretch>
        </p:blipFill>
        <p:spPr>
          <a:xfrm>
            <a:off x="2831325" y="3239075"/>
            <a:ext cx="3481350" cy="1133924"/>
          </a:xfrm>
          <a:prstGeom prst="rect">
            <a:avLst/>
          </a:prstGeom>
          <a:noFill/>
          <a:ln>
            <a:noFill/>
          </a:ln>
        </p:spPr>
      </p:pic>
    </p:spTree>
  </p:cSld>
  <p:clrMapOvr>
    <a:masterClrMapping/>
  </p:clrMapOvr>
</p:sld>
</file>

<file path=ppt/theme/theme1.xml><?xml version="1.0" encoding="utf-8"?>
<a:theme xmlns:a="http://schemas.openxmlformats.org/drawingml/2006/main" name="blue-gold">
  <a:themeElements>
    <a:clrScheme name="Blue &amp; Gold">
      <a:dk1>
        <a:srgbClr val="FFFFFF"/>
      </a:dk1>
      <a:lt1>
        <a:srgbClr val="01AFD1"/>
      </a:lt1>
      <a:dk2>
        <a:srgbClr val="1E2D31"/>
      </a:dk2>
      <a:lt2>
        <a:srgbClr val="BFC7CA"/>
      </a:lt2>
      <a:accent1>
        <a:srgbClr val="006F85"/>
      </a:accent1>
      <a:accent2>
        <a:srgbClr val="AF4345"/>
      </a:accent2>
      <a:accent3>
        <a:srgbClr val="47D06A"/>
      </a:accent3>
      <a:accent4>
        <a:srgbClr val="F58F8F"/>
      </a:accent4>
      <a:accent5>
        <a:srgbClr val="F6CD4C"/>
      </a:accent5>
      <a:accent6>
        <a:srgbClr val="F8E71C"/>
      </a:accent6>
      <a:hlink>
        <a:srgbClr val="F6CD4C"/>
      </a:hlink>
      <a:folHlink>
        <a:srgbClr val="F6CD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1250</Words>
  <Application>Microsoft Office PowerPoint</Application>
  <PresentationFormat>On-screen Show (16:9)</PresentationFormat>
  <Paragraphs>174</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Playfair Display</vt:lpstr>
      <vt:lpstr>Trebuchet MS</vt:lpstr>
      <vt:lpstr>Arial</vt:lpstr>
      <vt:lpstr>Lato</vt:lpstr>
      <vt:lpstr>Verdana</vt:lpstr>
      <vt:lpstr>blue-gold</vt:lpstr>
      <vt:lpstr>College and Career Readiness </vt:lpstr>
      <vt:lpstr>District Goals</vt:lpstr>
      <vt:lpstr>PowerPoint Presentation</vt:lpstr>
      <vt:lpstr>PowerPoint Presentation</vt:lpstr>
      <vt:lpstr>Definition of College and Career Ready</vt:lpstr>
      <vt:lpstr>What does College and Career Ready Look Like?</vt:lpstr>
      <vt:lpstr>Four Components to College and Career Readiness</vt:lpstr>
      <vt:lpstr>College and Career Readiness Acronyms</vt:lpstr>
      <vt:lpstr>FAFSA</vt:lpstr>
      <vt:lpstr>PSAT and SAT</vt:lpstr>
      <vt:lpstr>ACT</vt:lpstr>
      <vt:lpstr>ASVAB</vt:lpstr>
      <vt:lpstr>CTE</vt:lpstr>
      <vt:lpstr>EAP </vt:lpstr>
      <vt:lpstr>Accuplacer</vt:lpstr>
      <vt:lpstr>ELM and EPT</vt:lpstr>
      <vt:lpstr>CCGI</vt:lpstr>
      <vt:lpstr>Kick Off to College  October 14, 2015</vt:lpstr>
      <vt:lpstr>Grade 9</vt:lpstr>
      <vt:lpstr>Grade 10</vt:lpstr>
      <vt:lpstr>Grade 11</vt:lpstr>
      <vt:lpstr>Grade 12</vt:lpstr>
      <vt:lpstr>Site Plans</vt:lpstr>
      <vt:lpstr>District Support</vt:lpstr>
      <vt:lpstr>Inspiring Dreams and Creating Opportunity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and Career Readiness </dc:title>
  <dc:creator>ccifuentes</dc:creator>
  <cp:lastModifiedBy>Catalina Cifuentes</cp:lastModifiedBy>
  <cp:revision>1</cp:revision>
  <dcterms:modified xsi:type="dcterms:W3CDTF">2016-07-27T05:40:00Z</dcterms:modified>
</cp:coreProperties>
</file>