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77" name="Google Shape;177;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 name="Google Shape;9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 name="Google Shape;9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98" name="Google Shape;98;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107" name="Google Shape;107;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43" name="Google Shape;143;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54" name="Google Shape;154;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65" name="Google Shape;165;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1" name="Shape 21"/>
        <p:cNvGrpSpPr/>
        <p:nvPr/>
      </p:nvGrpSpPr>
      <p:grpSpPr>
        <a:xfrm>
          <a:off x="0" y="0"/>
          <a:ext cx="0" cy="0"/>
          <a:chOff x="0" y="0"/>
          <a:chExt cx="0" cy="0"/>
        </a:xfrm>
      </p:grpSpPr>
      <p:sp>
        <p:nvSpPr>
          <p:cNvPr id="22" name="Google Shape;22;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 name="Google Shape;37;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jpg"/><Relationship Id="rId4" Type="http://schemas.openxmlformats.org/officeDocument/2006/relationships/image" Target="../media/image36.png"/><Relationship Id="rId5" Type="http://schemas.openxmlformats.org/officeDocument/2006/relationships/image" Target="../media/image34.png"/><Relationship Id="rId6" Type="http://schemas.openxmlformats.org/officeDocument/2006/relationships/image" Target="../media/image37.png"/><Relationship Id="rId7" Type="http://schemas.openxmlformats.org/officeDocument/2006/relationships/image" Target="../media/image3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jpg"/><Relationship Id="rId4" Type="http://schemas.openxmlformats.org/officeDocument/2006/relationships/image" Target="../media/image40.png"/><Relationship Id="rId5" Type="http://schemas.openxmlformats.org/officeDocument/2006/relationships/image" Target="../media/image43.png"/><Relationship Id="rId6" Type="http://schemas.openxmlformats.org/officeDocument/2006/relationships/image" Target="../media/image4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9.jpg"/><Relationship Id="rId4" Type="http://schemas.openxmlformats.org/officeDocument/2006/relationships/image" Target="../media/image46.png"/><Relationship Id="rId5" Type="http://schemas.openxmlformats.org/officeDocument/2006/relationships/image" Target="../media/image4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6.jp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6.jpg"/><Relationship Id="rId4" Type="http://schemas.openxmlformats.org/officeDocument/2006/relationships/image" Target="../media/image45.png"/><Relationship Id="rId9" Type="http://schemas.openxmlformats.org/officeDocument/2006/relationships/image" Target="../media/image15.png"/><Relationship Id="rId5" Type="http://schemas.openxmlformats.org/officeDocument/2006/relationships/image" Target="../media/image11.png"/><Relationship Id="rId6" Type="http://schemas.openxmlformats.org/officeDocument/2006/relationships/image" Target="../media/image20.png"/><Relationship Id="rId7" Type="http://schemas.openxmlformats.org/officeDocument/2006/relationships/image" Target="../media/image6.png"/><Relationship Id="rId8"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jpg"/><Relationship Id="rId4" Type="http://schemas.openxmlformats.org/officeDocument/2006/relationships/image" Target="../media/image12.png"/><Relationship Id="rId10" Type="http://schemas.openxmlformats.org/officeDocument/2006/relationships/image" Target="../media/image14.png"/><Relationship Id="rId9"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8.png"/><Relationship Id="rId8"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6.jpg"/><Relationship Id="rId4" Type="http://schemas.openxmlformats.org/officeDocument/2006/relationships/image" Target="../media/image18.png"/><Relationship Id="rId5" Type="http://schemas.openxmlformats.org/officeDocument/2006/relationships/image" Target="../media/image17.png"/><Relationship Id="rId6" Type="http://schemas.openxmlformats.org/officeDocument/2006/relationships/image" Target="../media/image21.png"/><Relationship Id="rId7"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image" Target="../media/image22.png"/><Relationship Id="rId5" Type="http://schemas.openxmlformats.org/officeDocument/2006/relationships/image" Target="../media/image26.png"/><Relationship Id="rId6" Type="http://schemas.openxmlformats.org/officeDocument/2006/relationships/image" Target="../media/image23.png"/><Relationship Id="rId7"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jpg"/><Relationship Id="rId4" Type="http://schemas.openxmlformats.org/officeDocument/2006/relationships/image" Target="../media/image32.png"/><Relationship Id="rId5" Type="http://schemas.openxmlformats.org/officeDocument/2006/relationships/image" Target="../media/image28.png"/><Relationship Id="rId6" Type="http://schemas.openxmlformats.org/officeDocument/2006/relationships/image" Target="../media/image24.png"/><Relationship Id="rId7" Type="http://schemas.openxmlformats.org/officeDocument/2006/relationships/image" Target="../media/image3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jpg"/><Relationship Id="rId4" Type="http://schemas.openxmlformats.org/officeDocument/2006/relationships/image" Target="../media/image29.png"/><Relationship Id="rId5" Type="http://schemas.openxmlformats.org/officeDocument/2006/relationships/image" Target="../media/image27.png"/><Relationship Id="rId6" Type="http://schemas.openxmlformats.org/officeDocument/2006/relationships/image" Target="../media/image38.png"/><Relationship Id="rId7" Type="http://schemas.openxmlformats.org/officeDocument/2006/relationships/image" Target="../media/image31.png"/><Relationship Id="rId8"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 name="Shape 87"/>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8" name="Shape 178"/>
        <p:cNvGrpSpPr/>
        <p:nvPr/>
      </p:nvGrpSpPr>
      <p:grpSpPr>
        <a:xfrm>
          <a:off x="0" y="0"/>
          <a:ext cx="0" cy="0"/>
          <a:chOff x="0" y="0"/>
          <a:chExt cx="0" cy="0"/>
        </a:xfrm>
      </p:grpSpPr>
      <p:sp>
        <p:nvSpPr>
          <p:cNvPr id="179" name="Google Shape;179;p22"/>
          <p:cNvSpPr txBox="1"/>
          <p:nvPr>
            <p:ph type="title"/>
          </p:nvPr>
        </p:nvSpPr>
        <p:spPr>
          <a:xfrm>
            <a:off x="2038350" y="321433"/>
            <a:ext cx="8896349"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Know </a:t>
            </a:r>
            <a:r>
              <a:rPr b="1" lang="en-US">
                <a:solidFill>
                  <a:srgbClr val="C00000"/>
                </a:solidFill>
              </a:rPr>
              <a:t>WHERE</a:t>
            </a:r>
            <a:r>
              <a:rPr lang="en-US"/>
              <a:t> you need to focus your change efforts?</a:t>
            </a:r>
            <a:endParaRPr/>
          </a:p>
        </p:txBody>
      </p:sp>
      <p:pic>
        <p:nvPicPr>
          <p:cNvPr id="180" name="Google Shape;180;p22"/>
          <p:cNvPicPr preferRelativeResize="0"/>
          <p:nvPr>
            <p:ph idx="1" type="body"/>
          </p:nvPr>
        </p:nvPicPr>
        <p:blipFill rotWithShape="1">
          <a:blip r:embed="rId4">
            <a:alphaModFix/>
          </a:blip>
          <a:srcRect b="0" l="0" r="0" t="0"/>
          <a:stretch/>
        </p:blipFill>
        <p:spPr>
          <a:xfrm>
            <a:off x="8448215" y="5117592"/>
            <a:ext cx="3097375" cy="1580952"/>
          </a:xfrm>
          <a:prstGeom prst="rect">
            <a:avLst/>
          </a:prstGeom>
          <a:noFill/>
          <a:ln>
            <a:noFill/>
          </a:ln>
        </p:spPr>
      </p:pic>
      <p:pic>
        <p:nvPicPr>
          <p:cNvPr id="181" name="Google Shape;181;p22"/>
          <p:cNvPicPr preferRelativeResize="0"/>
          <p:nvPr/>
        </p:nvPicPr>
        <p:blipFill rotWithShape="1">
          <a:blip r:embed="rId5">
            <a:alphaModFix/>
          </a:blip>
          <a:srcRect b="0" l="0" r="0" t="0"/>
          <a:stretch/>
        </p:blipFill>
        <p:spPr>
          <a:xfrm>
            <a:off x="4715047" y="5136642"/>
            <a:ext cx="2476190" cy="1580952"/>
          </a:xfrm>
          <a:prstGeom prst="rect">
            <a:avLst/>
          </a:prstGeom>
          <a:noFill/>
          <a:ln>
            <a:noFill/>
          </a:ln>
        </p:spPr>
      </p:pic>
      <p:pic>
        <p:nvPicPr>
          <p:cNvPr id="182" name="Google Shape;182;p22"/>
          <p:cNvPicPr preferRelativeResize="0"/>
          <p:nvPr/>
        </p:nvPicPr>
        <p:blipFill rotWithShape="1">
          <a:blip r:embed="rId6">
            <a:alphaModFix/>
          </a:blip>
          <a:srcRect b="0" l="0" r="0" t="0"/>
          <a:stretch/>
        </p:blipFill>
        <p:spPr>
          <a:xfrm>
            <a:off x="3829278" y="3302938"/>
            <a:ext cx="2838337" cy="1595341"/>
          </a:xfrm>
          <a:prstGeom prst="rect">
            <a:avLst/>
          </a:prstGeom>
          <a:noFill/>
          <a:ln>
            <a:noFill/>
          </a:ln>
        </p:spPr>
      </p:pic>
      <p:pic>
        <p:nvPicPr>
          <p:cNvPr id="183" name="Google Shape;183;p22"/>
          <p:cNvPicPr preferRelativeResize="0"/>
          <p:nvPr/>
        </p:nvPicPr>
        <p:blipFill rotWithShape="1">
          <a:blip r:embed="rId7">
            <a:alphaModFix/>
          </a:blip>
          <a:srcRect b="0" l="0" r="0" t="0"/>
          <a:stretch/>
        </p:blipFill>
        <p:spPr>
          <a:xfrm>
            <a:off x="8019703" y="3176791"/>
            <a:ext cx="1809524" cy="1733333"/>
          </a:xfrm>
          <a:prstGeom prst="rect">
            <a:avLst/>
          </a:prstGeom>
          <a:noFill/>
          <a:ln>
            <a:noFill/>
          </a:ln>
        </p:spPr>
      </p:pic>
      <p:sp>
        <p:nvSpPr>
          <p:cNvPr id="184" name="Google Shape;184;p22"/>
          <p:cNvSpPr txBox="1"/>
          <p:nvPr/>
        </p:nvSpPr>
        <p:spPr>
          <a:xfrm>
            <a:off x="2286000" y="1828800"/>
            <a:ext cx="9429750" cy="181588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After you have reviewed data and policy, rules, procedures and identified where equity issues exist make those areas known to stake holders and begin to develop action plans to affect change.</a:t>
            </a:r>
            <a:endParaRPr sz="2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9" name="Shape 189"/>
        <p:cNvGrpSpPr/>
        <p:nvPr/>
      </p:nvGrpSpPr>
      <p:grpSpPr>
        <a:xfrm>
          <a:off x="0" y="0"/>
          <a:ext cx="0" cy="0"/>
          <a:chOff x="0" y="0"/>
          <a:chExt cx="0" cy="0"/>
        </a:xfrm>
      </p:grpSpPr>
      <p:sp>
        <p:nvSpPr>
          <p:cNvPr id="190" name="Google Shape;190;p23"/>
          <p:cNvSpPr txBox="1"/>
          <p:nvPr>
            <p:ph type="title"/>
          </p:nvPr>
        </p:nvSpPr>
        <p:spPr>
          <a:xfrm>
            <a:off x="1994806" y="384217"/>
            <a:ext cx="10063844"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Develop timelines and priority lists for </a:t>
            </a:r>
            <a:r>
              <a:rPr b="1" lang="en-US">
                <a:solidFill>
                  <a:srgbClr val="C00000"/>
                </a:solidFill>
              </a:rPr>
              <a:t>WHEN </a:t>
            </a:r>
            <a:r>
              <a:rPr lang="en-US"/>
              <a:t>action plans will commence and end?</a:t>
            </a:r>
            <a:endParaRPr/>
          </a:p>
        </p:txBody>
      </p:sp>
      <p:pic>
        <p:nvPicPr>
          <p:cNvPr id="191" name="Google Shape;191;p23"/>
          <p:cNvPicPr preferRelativeResize="0"/>
          <p:nvPr>
            <p:ph idx="1" type="body"/>
          </p:nvPr>
        </p:nvPicPr>
        <p:blipFill rotWithShape="1">
          <a:blip r:embed="rId4">
            <a:alphaModFix/>
          </a:blip>
          <a:srcRect b="0" l="0" r="0" t="0"/>
          <a:stretch/>
        </p:blipFill>
        <p:spPr>
          <a:xfrm>
            <a:off x="1994806" y="2138847"/>
            <a:ext cx="1923810" cy="1438095"/>
          </a:xfrm>
          <a:prstGeom prst="rect">
            <a:avLst/>
          </a:prstGeom>
          <a:noFill/>
          <a:ln>
            <a:noFill/>
          </a:ln>
        </p:spPr>
      </p:pic>
      <p:pic>
        <p:nvPicPr>
          <p:cNvPr id="192" name="Google Shape;192;p23"/>
          <p:cNvPicPr preferRelativeResize="0"/>
          <p:nvPr/>
        </p:nvPicPr>
        <p:blipFill rotWithShape="1">
          <a:blip r:embed="rId5">
            <a:alphaModFix/>
          </a:blip>
          <a:srcRect b="0" l="0" r="0" t="0"/>
          <a:stretch/>
        </p:blipFill>
        <p:spPr>
          <a:xfrm>
            <a:off x="2223406" y="5277040"/>
            <a:ext cx="1428571" cy="1523810"/>
          </a:xfrm>
          <a:prstGeom prst="rect">
            <a:avLst/>
          </a:prstGeom>
          <a:noFill/>
          <a:ln>
            <a:noFill/>
          </a:ln>
        </p:spPr>
      </p:pic>
      <p:sp>
        <p:nvSpPr>
          <p:cNvPr id="193" name="Google Shape;193;p23"/>
          <p:cNvSpPr txBox="1"/>
          <p:nvPr/>
        </p:nvSpPr>
        <p:spPr>
          <a:xfrm>
            <a:off x="4156651" y="2458884"/>
            <a:ext cx="5711249" cy="80021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Pace yourself with deliberate speed.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94" name="Google Shape;194;p23"/>
          <p:cNvPicPr preferRelativeResize="0"/>
          <p:nvPr/>
        </p:nvPicPr>
        <p:blipFill rotWithShape="1">
          <a:blip r:embed="rId6">
            <a:alphaModFix/>
          </a:blip>
          <a:srcRect b="0" l="0" r="0" t="0"/>
          <a:stretch/>
        </p:blipFill>
        <p:spPr>
          <a:xfrm>
            <a:off x="1994701" y="3796501"/>
            <a:ext cx="2171429" cy="1371429"/>
          </a:xfrm>
          <a:prstGeom prst="rect">
            <a:avLst/>
          </a:prstGeom>
          <a:noFill/>
          <a:ln>
            <a:noFill/>
          </a:ln>
        </p:spPr>
      </p:pic>
      <p:sp>
        <p:nvSpPr>
          <p:cNvPr id="195" name="Google Shape;195;p23"/>
          <p:cNvSpPr txBox="1"/>
          <p:nvPr/>
        </p:nvSpPr>
        <p:spPr>
          <a:xfrm>
            <a:off x="4166130" y="3817707"/>
            <a:ext cx="8025870" cy="138499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Prioritize your goals and multi-task. Be prepared to give attention to issues that instantly develop or suddenly have momentum behind them. </a:t>
            </a:r>
            <a:endParaRPr sz="2800">
              <a:solidFill>
                <a:schemeClr val="dk1"/>
              </a:solidFill>
              <a:latin typeface="Calibri"/>
              <a:ea typeface="Calibri"/>
              <a:cs typeface="Calibri"/>
              <a:sym typeface="Calibri"/>
            </a:endParaRPr>
          </a:p>
        </p:txBody>
      </p:sp>
      <p:sp>
        <p:nvSpPr>
          <p:cNvPr id="196" name="Google Shape;196;p23"/>
          <p:cNvSpPr txBox="1"/>
          <p:nvPr/>
        </p:nvSpPr>
        <p:spPr>
          <a:xfrm>
            <a:off x="3918616" y="5638800"/>
            <a:ext cx="7797134" cy="95410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Be aware of important timelines and dates that may impact your advocacy efforts. </a:t>
            </a:r>
            <a:endParaRPr sz="2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1" name="Shape 201"/>
        <p:cNvGrpSpPr/>
        <p:nvPr/>
      </p:nvGrpSpPr>
      <p:grpSpPr>
        <a:xfrm>
          <a:off x="0" y="0"/>
          <a:ext cx="0" cy="0"/>
          <a:chOff x="0" y="0"/>
          <a:chExt cx="0" cy="0"/>
        </a:xfrm>
      </p:grpSpPr>
      <p:pic>
        <p:nvPicPr>
          <p:cNvPr id="202" name="Google Shape;202;p24"/>
          <p:cNvPicPr preferRelativeResize="0"/>
          <p:nvPr/>
        </p:nvPicPr>
        <p:blipFill rotWithShape="1">
          <a:blip r:embed="rId4">
            <a:alphaModFix/>
          </a:blip>
          <a:srcRect b="0" l="0" r="0" t="0"/>
          <a:stretch/>
        </p:blipFill>
        <p:spPr>
          <a:xfrm>
            <a:off x="400051" y="1581150"/>
            <a:ext cx="4286250" cy="2407133"/>
          </a:xfrm>
          <a:prstGeom prst="rect">
            <a:avLst/>
          </a:prstGeom>
          <a:noFill/>
          <a:ln>
            <a:noFill/>
          </a:ln>
        </p:spPr>
      </p:pic>
      <p:pic>
        <p:nvPicPr>
          <p:cNvPr id="203" name="Google Shape;203;p24"/>
          <p:cNvPicPr preferRelativeResize="0"/>
          <p:nvPr/>
        </p:nvPicPr>
        <p:blipFill rotWithShape="1">
          <a:blip r:embed="rId5">
            <a:alphaModFix/>
          </a:blip>
          <a:srcRect b="0" l="0" r="0" t="0"/>
          <a:stretch/>
        </p:blipFill>
        <p:spPr>
          <a:xfrm>
            <a:off x="6880207" y="3674143"/>
            <a:ext cx="4112695" cy="1871722"/>
          </a:xfrm>
          <a:prstGeom prst="rect">
            <a:avLst/>
          </a:prstGeom>
          <a:noFill/>
          <a:ln>
            <a:noFill/>
          </a:ln>
        </p:spPr>
      </p:pic>
      <p:sp>
        <p:nvSpPr>
          <p:cNvPr id="204" name="Google Shape;204;p24"/>
          <p:cNvSpPr txBox="1"/>
          <p:nvPr/>
        </p:nvSpPr>
        <p:spPr>
          <a:xfrm>
            <a:off x="361951" y="3988283"/>
            <a:ext cx="4286250" cy="147732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He taught us how to love in the face of hate and to mobilize, organize and legislate.</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5" name="Google Shape;205;p24"/>
          <p:cNvSpPr txBox="1"/>
          <p:nvPr/>
        </p:nvSpPr>
        <p:spPr>
          <a:xfrm>
            <a:off x="6766958" y="5545865"/>
            <a:ext cx="4910691" cy="147732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She taught us the women belonged anywhere decisions were being made and power of education and the pen.</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0" name="Shape 210"/>
        <p:cNvGrpSpPr/>
        <p:nvPr/>
      </p:nvGrpSpPr>
      <p:grpSpPr>
        <a:xfrm>
          <a:off x="0" y="0"/>
          <a:ext cx="0" cy="0"/>
          <a:chOff x="0" y="0"/>
          <a:chExt cx="0" cy="0"/>
        </a:xfrm>
      </p:grpSpPr>
      <p:sp>
        <p:nvSpPr>
          <p:cNvPr id="211" name="Google Shape;211;p25"/>
          <p:cNvSpPr txBox="1"/>
          <p:nvPr>
            <p:ph type="title"/>
          </p:nvPr>
        </p:nvSpPr>
        <p:spPr>
          <a:xfrm>
            <a:off x="2267428" y="1027692"/>
            <a:ext cx="7657143"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2060"/>
              </a:buClr>
              <a:buSzPts val="4400"/>
              <a:buFont typeface="Calibri"/>
              <a:buNone/>
            </a:pPr>
            <a:r>
              <a:rPr b="1" lang="en-US">
                <a:solidFill>
                  <a:srgbClr val="002060"/>
                </a:solidFill>
              </a:rPr>
              <a:t>What questions do you have?</a:t>
            </a:r>
            <a:endParaRPr/>
          </a:p>
        </p:txBody>
      </p:sp>
      <p:pic>
        <p:nvPicPr>
          <p:cNvPr id="212" name="Google Shape;212;p25"/>
          <p:cNvPicPr preferRelativeResize="0"/>
          <p:nvPr/>
        </p:nvPicPr>
        <p:blipFill rotWithShape="1">
          <a:blip r:embed="rId4">
            <a:alphaModFix/>
          </a:blip>
          <a:srcRect b="0" l="0" r="0" t="0"/>
          <a:stretch/>
        </p:blipFill>
        <p:spPr>
          <a:xfrm>
            <a:off x="2267428" y="2178153"/>
            <a:ext cx="7657143" cy="464761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2" name="Shape 92"/>
        <p:cNvGrpSpPr/>
        <p:nvPr/>
      </p:nvGrpSpPr>
      <p:grpSpPr>
        <a:xfrm>
          <a:off x="0" y="0"/>
          <a:ext cx="0" cy="0"/>
          <a:chOff x="0" y="0"/>
          <a:chExt cx="0" cy="0"/>
        </a:xfrm>
      </p:grpSpPr>
      <p:sp>
        <p:nvSpPr>
          <p:cNvPr id="93" name="Google Shape;93;p14"/>
          <p:cNvSpPr txBox="1"/>
          <p:nvPr>
            <p:ph type="ctrTitle"/>
          </p:nvPr>
        </p:nvSpPr>
        <p:spPr>
          <a:xfrm>
            <a:off x="1994263" y="1134383"/>
            <a:ext cx="9144000" cy="2387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6000"/>
              <a:buFont typeface="Calibri"/>
              <a:buNone/>
            </a:pPr>
            <a:r>
              <a:rPr b="1" lang="en-US"/>
              <a:t>Practicing Social Justice and Equity with Intention</a:t>
            </a:r>
            <a:endParaRPr b="1"/>
          </a:p>
        </p:txBody>
      </p:sp>
      <p:sp>
        <p:nvSpPr>
          <p:cNvPr id="94" name="Google Shape;94;p14"/>
          <p:cNvSpPr txBox="1"/>
          <p:nvPr>
            <p:ph idx="1" type="subTitle"/>
          </p:nvPr>
        </p:nvSpPr>
        <p:spPr>
          <a:xfrm>
            <a:off x="2085703" y="3602038"/>
            <a:ext cx="9144000" cy="165576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None/>
            </a:pPr>
            <a:r>
              <a:rPr lang="en-US"/>
              <a:t>Know the who, what, when, where, how, and why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9" name="Shape 99"/>
        <p:cNvGrpSpPr/>
        <p:nvPr/>
      </p:nvGrpSpPr>
      <p:grpSpPr>
        <a:xfrm>
          <a:off x="0" y="0"/>
          <a:ext cx="0" cy="0"/>
          <a:chOff x="0" y="0"/>
          <a:chExt cx="0" cy="0"/>
        </a:xfrm>
      </p:grpSpPr>
      <p:pic>
        <p:nvPicPr>
          <p:cNvPr id="100" name="Google Shape;100;p15"/>
          <p:cNvPicPr preferRelativeResize="0"/>
          <p:nvPr/>
        </p:nvPicPr>
        <p:blipFill rotWithShape="1">
          <a:blip r:embed="rId4">
            <a:alphaModFix/>
          </a:blip>
          <a:srcRect b="0" l="0" r="0" t="0"/>
          <a:stretch/>
        </p:blipFill>
        <p:spPr>
          <a:xfrm>
            <a:off x="4123149" y="1570167"/>
            <a:ext cx="5452759" cy="4949678"/>
          </a:xfrm>
          <a:prstGeom prst="rect">
            <a:avLst/>
          </a:prstGeom>
          <a:noFill/>
          <a:ln>
            <a:noFill/>
          </a:ln>
        </p:spPr>
      </p:pic>
      <p:sp>
        <p:nvSpPr>
          <p:cNvPr id="101" name="Google Shape;101;p15"/>
          <p:cNvSpPr txBox="1"/>
          <p:nvPr>
            <p:ph type="title"/>
          </p:nvPr>
        </p:nvSpPr>
        <p:spPr>
          <a:xfrm>
            <a:off x="1937293" y="320155"/>
            <a:ext cx="10113935"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 	     </a:t>
            </a:r>
            <a:r>
              <a:rPr b="1" lang="en-US" sz="6000"/>
              <a:t>What is Social Justice?</a:t>
            </a:r>
            <a:endParaRPr b="1" sz="6000"/>
          </a:p>
        </p:txBody>
      </p:sp>
      <p:sp>
        <p:nvSpPr>
          <p:cNvPr id="102" name="Google Shape;102;p15"/>
          <p:cNvSpPr txBox="1"/>
          <p:nvPr/>
        </p:nvSpPr>
        <p:spPr>
          <a:xfrm>
            <a:off x="1937293" y="2890843"/>
            <a:ext cx="2185856" cy="175432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800" u="none" cap="none" strike="noStrike">
                <a:solidFill>
                  <a:schemeClr val="dk1"/>
                </a:solidFill>
                <a:latin typeface="Calibri"/>
                <a:ea typeface="Calibri"/>
                <a:cs typeface="Calibri"/>
                <a:sym typeface="Calibri"/>
              </a:rPr>
              <a:t>Social Justice </a:t>
            </a:r>
            <a:r>
              <a:rPr b="0" i="0" lang="en-US" sz="1800" u="none" cap="none" strike="noStrike">
                <a:solidFill>
                  <a:schemeClr val="dk1"/>
                </a:solidFill>
                <a:latin typeface="Calibri"/>
                <a:ea typeface="Calibri"/>
                <a:cs typeface="Calibri"/>
                <a:sym typeface="Calibri"/>
              </a:rPr>
              <a:t>is the idea of making unequal institutions equal in their service to all members of a society.</a:t>
            </a:r>
            <a:endParaRPr sz="1800">
              <a:solidFill>
                <a:schemeClr val="dk1"/>
              </a:solidFill>
              <a:latin typeface="Calibri"/>
              <a:ea typeface="Calibri"/>
              <a:cs typeface="Calibri"/>
              <a:sym typeface="Calibri"/>
            </a:endParaRPr>
          </a:p>
        </p:txBody>
      </p:sp>
      <p:sp>
        <p:nvSpPr>
          <p:cNvPr id="103" name="Google Shape;103;p15"/>
          <p:cNvSpPr txBox="1"/>
          <p:nvPr/>
        </p:nvSpPr>
        <p:spPr>
          <a:xfrm>
            <a:off x="9728616" y="2336846"/>
            <a:ext cx="1858781" cy="34163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It is rooted in the premise of </a:t>
            </a:r>
            <a:r>
              <a:rPr b="1" lang="en-US" sz="1800">
                <a:solidFill>
                  <a:schemeClr val="dk1"/>
                </a:solidFill>
                <a:latin typeface="Calibri"/>
                <a:ea typeface="Calibri"/>
                <a:cs typeface="Calibri"/>
                <a:sym typeface="Calibri"/>
              </a:rPr>
              <a:t>equity</a:t>
            </a:r>
            <a:r>
              <a:rPr lang="en-US" sz="1800">
                <a:solidFill>
                  <a:schemeClr val="dk1"/>
                </a:solidFill>
                <a:latin typeface="Calibri"/>
                <a:ea typeface="Calibri"/>
                <a:cs typeface="Calibri"/>
                <a:sym typeface="Calibri"/>
              </a:rPr>
              <a:t> (where resources and supports are sufficient to the need) and encompasses the ideas of </a:t>
            </a:r>
            <a:r>
              <a:rPr b="1" lang="en-US" sz="1800">
                <a:solidFill>
                  <a:schemeClr val="dk1"/>
                </a:solidFill>
                <a:latin typeface="Calibri"/>
                <a:ea typeface="Calibri"/>
                <a:cs typeface="Calibri"/>
                <a:sym typeface="Calibri"/>
              </a:rPr>
              <a:t>access</a:t>
            </a:r>
            <a:r>
              <a:rPr lang="en-US" sz="1800">
                <a:solidFill>
                  <a:schemeClr val="dk1"/>
                </a:solidFill>
                <a:latin typeface="Calibri"/>
                <a:ea typeface="Calibri"/>
                <a:cs typeface="Calibri"/>
                <a:sym typeface="Calibri"/>
              </a:rPr>
              <a:t>, </a:t>
            </a:r>
            <a:r>
              <a:rPr b="1" lang="en-US" sz="1800">
                <a:solidFill>
                  <a:schemeClr val="dk1"/>
                </a:solidFill>
                <a:latin typeface="Calibri"/>
                <a:ea typeface="Calibri"/>
                <a:cs typeface="Calibri"/>
                <a:sym typeface="Calibri"/>
              </a:rPr>
              <a:t>diversity</a:t>
            </a:r>
            <a:r>
              <a:rPr lang="en-US" sz="1800">
                <a:solidFill>
                  <a:schemeClr val="dk1"/>
                </a:solidFill>
                <a:latin typeface="Calibri"/>
                <a:ea typeface="Calibri"/>
                <a:cs typeface="Calibri"/>
                <a:sym typeface="Calibri"/>
              </a:rPr>
              <a:t>, </a:t>
            </a:r>
            <a:r>
              <a:rPr b="1" lang="en-US" sz="1800">
                <a:solidFill>
                  <a:schemeClr val="dk1"/>
                </a:solidFill>
                <a:latin typeface="Calibri"/>
                <a:ea typeface="Calibri"/>
                <a:cs typeface="Calibri"/>
                <a:sym typeface="Calibri"/>
              </a:rPr>
              <a:t>participation and inclusion</a:t>
            </a:r>
            <a:r>
              <a:rPr lang="en-US"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8" name="Shape 108"/>
        <p:cNvGrpSpPr/>
        <p:nvPr/>
      </p:nvGrpSpPr>
      <p:grpSpPr>
        <a:xfrm>
          <a:off x="0" y="0"/>
          <a:ext cx="0" cy="0"/>
          <a:chOff x="0" y="0"/>
          <a:chExt cx="0" cy="0"/>
        </a:xfrm>
      </p:grpSpPr>
      <p:sp>
        <p:nvSpPr>
          <p:cNvPr id="109" name="Google Shape;109;p16"/>
          <p:cNvSpPr txBox="1"/>
          <p:nvPr>
            <p:ph type="title"/>
          </p:nvPr>
        </p:nvSpPr>
        <p:spPr>
          <a:xfrm>
            <a:off x="3238199" y="671512"/>
            <a:ext cx="56769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Quick History Lesson</a:t>
            </a:r>
            <a:endParaRPr/>
          </a:p>
        </p:txBody>
      </p:sp>
      <p:sp>
        <p:nvSpPr>
          <p:cNvPr id="110" name="Google Shape;110;p16"/>
          <p:cNvSpPr txBox="1"/>
          <p:nvPr>
            <p:ph idx="1" type="body"/>
          </p:nvPr>
        </p:nvSpPr>
        <p:spPr>
          <a:xfrm>
            <a:off x="3238199" y="1771650"/>
            <a:ext cx="8329759" cy="46529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en-US"/>
              <a:t>Significant Years in the quest for Social Justice</a:t>
            </a:r>
            <a:endParaRPr/>
          </a:p>
          <a:p>
            <a:pPr indent="-228600" lvl="0" marL="228600" rtl="0" algn="l">
              <a:lnSpc>
                <a:spcPct val="90000"/>
              </a:lnSpc>
              <a:spcBef>
                <a:spcPts val="1000"/>
              </a:spcBef>
              <a:spcAft>
                <a:spcPts val="0"/>
              </a:spcAft>
              <a:buClr>
                <a:schemeClr val="dk1"/>
              </a:buClr>
              <a:buSzPts val="2800"/>
              <a:buChar char="•"/>
            </a:pPr>
            <a:r>
              <a:rPr lang="en-US"/>
              <a:t>1863 – Lincoln’s signs the Emancipation Proclamation</a:t>
            </a:r>
            <a:endParaRPr/>
          </a:p>
          <a:p>
            <a:pPr indent="-228600" lvl="0" marL="228600" rtl="0" algn="l">
              <a:lnSpc>
                <a:spcPct val="90000"/>
              </a:lnSpc>
              <a:spcBef>
                <a:spcPts val="1000"/>
              </a:spcBef>
              <a:spcAft>
                <a:spcPts val="0"/>
              </a:spcAft>
              <a:buClr>
                <a:schemeClr val="dk1"/>
              </a:buClr>
              <a:buSzPts val="2800"/>
              <a:buChar char="•"/>
            </a:pPr>
            <a:r>
              <a:rPr lang="en-US"/>
              <a:t>1865 – 13</a:t>
            </a:r>
            <a:r>
              <a:rPr baseline="30000" lang="en-US"/>
              <a:t>th</a:t>
            </a:r>
            <a:r>
              <a:rPr lang="en-US"/>
              <a:t> Amendment (Congress)</a:t>
            </a:r>
            <a:endParaRPr/>
          </a:p>
          <a:p>
            <a:pPr indent="-228600" lvl="0" marL="228600" rtl="0" algn="l">
              <a:lnSpc>
                <a:spcPct val="90000"/>
              </a:lnSpc>
              <a:spcBef>
                <a:spcPts val="1000"/>
              </a:spcBef>
              <a:spcAft>
                <a:spcPts val="0"/>
              </a:spcAft>
              <a:buClr>
                <a:schemeClr val="dk1"/>
              </a:buClr>
              <a:buSzPts val="2800"/>
              <a:buChar char="•"/>
            </a:pPr>
            <a:r>
              <a:rPr lang="en-US"/>
              <a:t>1954 – Brown vs. Board of Education (Supreme Court)</a:t>
            </a:r>
            <a:endParaRPr/>
          </a:p>
          <a:p>
            <a:pPr indent="-228600" lvl="0" marL="228600" rtl="0" algn="l">
              <a:lnSpc>
                <a:spcPct val="90000"/>
              </a:lnSpc>
              <a:spcBef>
                <a:spcPts val="1000"/>
              </a:spcBef>
              <a:spcAft>
                <a:spcPts val="0"/>
              </a:spcAft>
              <a:buClr>
                <a:schemeClr val="dk1"/>
              </a:buClr>
              <a:buSzPts val="2800"/>
              <a:buChar char="•"/>
            </a:pPr>
            <a:r>
              <a:rPr lang="en-US"/>
              <a:t>1964 – Civil Rights Acts (Congress)</a:t>
            </a:r>
            <a:endParaRPr/>
          </a:p>
          <a:p>
            <a:pPr indent="-228600" lvl="0" marL="228600" rtl="0" algn="l">
              <a:lnSpc>
                <a:spcPct val="90000"/>
              </a:lnSpc>
              <a:spcBef>
                <a:spcPts val="1000"/>
              </a:spcBef>
              <a:spcAft>
                <a:spcPts val="0"/>
              </a:spcAft>
              <a:buClr>
                <a:schemeClr val="dk1"/>
              </a:buClr>
              <a:buSzPts val="2800"/>
              <a:buChar char="•"/>
            </a:pPr>
            <a:r>
              <a:rPr lang="en-US"/>
              <a:t>1965 – Voter Rights Act (Congress)</a:t>
            </a:r>
            <a:endParaRPr/>
          </a:p>
          <a:p>
            <a:pPr indent="-228600" lvl="0" marL="228600" rtl="0" algn="l">
              <a:lnSpc>
                <a:spcPct val="90000"/>
              </a:lnSpc>
              <a:spcBef>
                <a:spcPts val="1000"/>
              </a:spcBef>
              <a:spcAft>
                <a:spcPts val="0"/>
              </a:spcAft>
              <a:buClr>
                <a:schemeClr val="dk1"/>
              </a:buClr>
              <a:buSzPts val="2800"/>
              <a:buChar char="•"/>
            </a:pPr>
            <a:r>
              <a:rPr lang="en-US"/>
              <a:t>1968 – Fair Housing Act – (Congress)</a:t>
            </a:r>
            <a:endParaRPr/>
          </a:p>
        </p:txBody>
      </p:sp>
      <p:pic>
        <p:nvPicPr>
          <p:cNvPr id="111" name="Google Shape;111;p16"/>
          <p:cNvPicPr preferRelativeResize="0"/>
          <p:nvPr/>
        </p:nvPicPr>
        <p:blipFill rotWithShape="1">
          <a:blip r:embed="rId4">
            <a:alphaModFix/>
          </a:blip>
          <a:srcRect b="0" l="0" r="0" t="0"/>
          <a:stretch/>
        </p:blipFill>
        <p:spPr>
          <a:xfrm>
            <a:off x="338287" y="3539425"/>
            <a:ext cx="2447619" cy="1495238"/>
          </a:xfrm>
          <a:prstGeom prst="rect">
            <a:avLst/>
          </a:prstGeom>
          <a:noFill/>
          <a:ln>
            <a:noFill/>
          </a:ln>
        </p:spPr>
      </p:pic>
      <p:pic>
        <p:nvPicPr>
          <p:cNvPr id="112" name="Google Shape;112;p16"/>
          <p:cNvPicPr preferRelativeResize="0"/>
          <p:nvPr/>
        </p:nvPicPr>
        <p:blipFill rotWithShape="1">
          <a:blip r:embed="rId5">
            <a:alphaModFix/>
          </a:blip>
          <a:srcRect b="0" l="0" r="0" t="0"/>
          <a:stretch/>
        </p:blipFill>
        <p:spPr>
          <a:xfrm>
            <a:off x="342898" y="5234277"/>
            <a:ext cx="2443008" cy="1542857"/>
          </a:xfrm>
          <a:prstGeom prst="rect">
            <a:avLst/>
          </a:prstGeom>
          <a:noFill/>
          <a:ln>
            <a:noFill/>
          </a:ln>
        </p:spPr>
      </p:pic>
      <p:pic>
        <p:nvPicPr>
          <p:cNvPr id="113" name="Google Shape;113;p16"/>
          <p:cNvPicPr preferRelativeResize="0"/>
          <p:nvPr/>
        </p:nvPicPr>
        <p:blipFill rotWithShape="1">
          <a:blip r:embed="rId6">
            <a:alphaModFix/>
          </a:blip>
          <a:srcRect b="0" l="0" r="0" t="0"/>
          <a:stretch/>
        </p:blipFill>
        <p:spPr>
          <a:xfrm>
            <a:off x="3534013" y="5215226"/>
            <a:ext cx="2112500" cy="1609523"/>
          </a:xfrm>
          <a:prstGeom prst="rect">
            <a:avLst/>
          </a:prstGeom>
          <a:noFill/>
          <a:ln>
            <a:noFill/>
          </a:ln>
        </p:spPr>
      </p:pic>
      <p:pic>
        <p:nvPicPr>
          <p:cNvPr id="114" name="Google Shape;114;p16"/>
          <p:cNvPicPr preferRelativeResize="0"/>
          <p:nvPr/>
        </p:nvPicPr>
        <p:blipFill rotWithShape="1">
          <a:blip r:embed="rId7">
            <a:alphaModFix/>
          </a:blip>
          <a:srcRect b="0" l="0" r="0" t="0"/>
          <a:stretch/>
        </p:blipFill>
        <p:spPr>
          <a:xfrm>
            <a:off x="6619861" y="5239173"/>
            <a:ext cx="2295238" cy="1561905"/>
          </a:xfrm>
          <a:prstGeom prst="rect">
            <a:avLst/>
          </a:prstGeom>
          <a:noFill/>
          <a:ln>
            <a:noFill/>
          </a:ln>
        </p:spPr>
      </p:pic>
      <p:pic>
        <p:nvPicPr>
          <p:cNvPr id="115" name="Google Shape;115;p16"/>
          <p:cNvPicPr preferRelativeResize="0"/>
          <p:nvPr/>
        </p:nvPicPr>
        <p:blipFill rotWithShape="1">
          <a:blip r:embed="rId8">
            <a:alphaModFix/>
          </a:blip>
          <a:srcRect b="0" l="0" r="0" t="0"/>
          <a:stretch/>
        </p:blipFill>
        <p:spPr>
          <a:xfrm>
            <a:off x="9663206" y="4916957"/>
            <a:ext cx="1709643" cy="1860177"/>
          </a:xfrm>
          <a:prstGeom prst="rect">
            <a:avLst/>
          </a:prstGeom>
          <a:noFill/>
          <a:ln>
            <a:noFill/>
          </a:ln>
        </p:spPr>
      </p:pic>
      <p:pic>
        <p:nvPicPr>
          <p:cNvPr id="116" name="Google Shape;116;p16"/>
          <p:cNvPicPr preferRelativeResize="0"/>
          <p:nvPr/>
        </p:nvPicPr>
        <p:blipFill rotWithShape="1">
          <a:blip r:embed="rId9">
            <a:alphaModFix/>
          </a:blip>
          <a:srcRect b="0" l="0" r="0" t="0"/>
          <a:stretch/>
        </p:blipFill>
        <p:spPr>
          <a:xfrm>
            <a:off x="342898" y="1734343"/>
            <a:ext cx="2466667" cy="150476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1" name="Shape 121"/>
        <p:cNvGrpSpPr/>
        <p:nvPr/>
      </p:nvGrpSpPr>
      <p:grpSpPr>
        <a:xfrm>
          <a:off x="0" y="0"/>
          <a:ext cx="0" cy="0"/>
          <a:chOff x="0" y="0"/>
          <a:chExt cx="0" cy="0"/>
        </a:xfrm>
      </p:grpSpPr>
      <p:sp>
        <p:nvSpPr>
          <p:cNvPr id="122" name="Google Shape;122;p17"/>
          <p:cNvSpPr txBox="1"/>
          <p:nvPr>
            <p:ph type="title"/>
          </p:nvPr>
        </p:nvSpPr>
        <p:spPr>
          <a:xfrm>
            <a:off x="3069322" y="1234680"/>
            <a:ext cx="5678124"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959"/>
              <a:buFont typeface="Calibri"/>
              <a:buNone/>
            </a:pPr>
            <a:r>
              <a:rPr b="1" lang="en-US" sz="3959"/>
              <a:t>So what does all that mean and </a:t>
            </a:r>
            <a:r>
              <a:rPr b="1" lang="en-US" sz="3959">
                <a:solidFill>
                  <a:srgbClr val="C00000"/>
                </a:solidFill>
              </a:rPr>
              <a:t>WHY</a:t>
            </a:r>
            <a:r>
              <a:rPr b="1" lang="en-US" sz="3959"/>
              <a:t> is this work important?</a:t>
            </a:r>
            <a:endParaRPr b="1" sz="3959"/>
          </a:p>
        </p:txBody>
      </p:sp>
      <p:pic>
        <p:nvPicPr>
          <p:cNvPr id="123" name="Google Shape;123;p17"/>
          <p:cNvPicPr preferRelativeResize="0"/>
          <p:nvPr>
            <p:ph idx="1" type="body"/>
          </p:nvPr>
        </p:nvPicPr>
        <p:blipFill rotWithShape="1">
          <a:blip r:embed="rId4">
            <a:alphaModFix/>
          </a:blip>
          <a:srcRect b="0" l="0" r="0" t="0"/>
          <a:stretch/>
        </p:blipFill>
        <p:spPr>
          <a:xfrm>
            <a:off x="3299693" y="4426930"/>
            <a:ext cx="5181600" cy="2493471"/>
          </a:xfrm>
          <a:prstGeom prst="rect">
            <a:avLst/>
          </a:prstGeom>
          <a:noFill/>
          <a:ln>
            <a:noFill/>
          </a:ln>
        </p:spPr>
      </p:pic>
      <p:pic>
        <p:nvPicPr>
          <p:cNvPr id="124" name="Google Shape;124;p17"/>
          <p:cNvPicPr preferRelativeResize="0"/>
          <p:nvPr>
            <p:ph idx="2" type="body"/>
          </p:nvPr>
        </p:nvPicPr>
        <p:blipFill rotWithShape="1">
          <a:blip r:embed="rId5">
            <a:alphaModFix/>
          </a:blip>
          <a:srcRect b="0" l="0" r="0" t="0"/>
          <a:stretch/>
        </p:blipFill>
        <p:spPr>
          <a:xfrm>
            <a:off x="7198762" y="3952386"/>
            <a:ext cx="4993238" cy="2917147"/>
          </a:xfrm>
          <a:prstGeom prst="rect">
            <a:avLst/>
          </a:prstGeom>
          <a:noFill/>
          <a:ln>
            <a:noFill/>
          </a:ln>
        </p:spPr>
      </p:pic>
      <p:pic>
        <p:nvPicPr>
          <p:cNvPr id="125" name="Google Shape;125;p17"/>
          <p:cNvPicPr preferRelativeResize="0"/>
          <p:nvPr/>
        </p:nvPicPr>
        <p:blipFill rotWithShape="1">
          <a:blip r:embed="rId6">
            <a:alphaModFix/>
          </a:blip>
          <a:srcRect b="0" l="0" r="0" t="0"/>
          <a:stretch/>
        </p:blipFill>
        <p:spPr>
          <a:xfrm>
            <a:off x="8747446" y="1759812"/>
            <a:ext cx="3427197" cy="2461442"/>
          </a:xfrm>
          <a:prstGeom prst="rect">
            <a:avLst/>
          </a:prstGeom>
          <a:noFill/>
          <a:ln>
            <a:noFill/>
          </a:ln>
        </p:spPr>
      </p:pic>
      <p:pic>
        <p:nvPicPr>
          <p:cNvPr id="126" name="Google Shape;126;p17"/>
          <p:cNvPicPr preferRelativeResize="0"/>
          <p:nvPr/>
        </p:nvPicPr>
        <p:blipFill rotWithShape="1">
          <a:blip r:embed="rId7">
            <a:alphaModFix/>
          </a:blip>
          <a:srcRect b="0" l="0" r="0" t="0"/>
          <a:stretch/>
        </p:blipFill>
        <p:spPr>
          <a:xfrm>
            <a:off x="-12439" y="1905000"/>
            <a:ext cx="3081761" cy="2613863"/>
          </a:xfrm>
          <a:prstGeom prst="rect">
            <a:avLst/>
          </a:prstGeom>
          <a:noFill/>
          <a:ln>
            <a:noFill/>
          </a:ln>
        </p:spPr>
      </p:pic>
      <p:pic>
        <p:nvPicPr>
          <p:cNvPr id="127" name="Google Shape;127;p17"/>
          <p:cNvPicPr preferRelativeResize="0"/>
          <p:nvPr/>
        </p:nvPicPr>
        <p:blipFill rotWithShape="1">
          <a:blip r:embed="rId8">
            <a:alphaModFix/>
          </a:blip>
          <a:srcRect b="0" l="0" r="0" t="0"/>
          <a:stretch/>
        </p:blipFill>
        <p:spPr>
          <a:xfrm>
            <a:off x="3069322" y="2688576"/>
            <a:ext cx="2596364" cy="1911064"/>
          </a:xfrm>
          <a:prstGeom prst="rect">
            <a:avLst/>
          </a:prstGeom>
          <a:noFill/>
          <a:ln>
            <a:noFill/>
          </a:ln>
        </p:spPr>
      </p:pic>
      <p:pic>
        <p:nvPicPr>
          <p:cNvPr id="128" name="Google Shape;128;p17"/>
          <p:cNvPicPr preferRelativeResize="0"/>
          <p:nvPr/>
        </p:nvPicPr>
        <p:blipFill rotWithShape="1">
          <a:blip r:embed="rId9">
            <a:alphaModFix/>
          </a:blip>
          <a:srcRect b="0" l="0" r="0" t="0"/>
          <a:stretch/>
        </p:blipFill>
        <p:spPr>
          <a:xfrm>
            <a:off x="-12438" y="4518863"/>
            <a:ext cx="3312131" cy="2344388"/>
          </a:xfrm>
          <a:prstGeom prst="rect">
            <a:avLst/>
          </a:prstGeom>
          <a:noFill/>
          <a:ln>
            <a:noFill/>
          </a:ln>
        </p:spPr>
      </p:pic>
      <p:pic>
        <p:nvPicPr>
          <p:cNvPr id="129" name="Google Shape;129;p17"/>
          <p:cNvPicPr preferRelativeResize="0"/>
          <p:nvPr/>
        </p:nvPicPr>
        <p:blipFill rotWithShape="1">
          <a:blip r:embed="rId10">
            <a:alphaModFix/>
          </a:blip>
          <a:srcRect b="0" l="0" r="0" t="0"/>
          <a:stretch/>
        </p:blipFill>
        <p:spPr>
          <a:xfrm>
            <a:off x="5665686" y="2634062"/>
            <a:ext cx="3116364" cy="177381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4" name="Shape 134"/>
        <p:cNvGrpSpPr/>
        <p:nvPr/>
      </p:nvGrpSpPr>
      <p:grpSpPr>
        <a:xfrm>
          <a:off x="0" y="0"/>
          <a:ext cx="0" cy="0"/>
          <a:chOff x="0" y="0"/>
          <a:chExt cx="0" cy="0"/>
        </a:xfrm>
      </p:grpSpPr>
      <p:sp>
        <p:nvSpPr>
          <p:cNvPr id="135" name="Google Shape;135;p18"/>
          <p:cNvSpPr txBox="1"/>
          <p:nvPr>
            <p:ph type="title"/>
          </p:nvPr>
        </p:nvSpPr>
        <p:spPr>
          <a:xfrm>
            <a:off x="838200" y="1515372"/>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959"/>
              <a:buFont typeface="Calibri"/>
              <a:buNone/>
            </a:pPr>
            <a:r>
              <a:rPr lang="en-US" sz="3959"/>
              <a:t>So how do we go about intentionally, strategically and consistently working toward Social Justice?</a:t>
            </a:r>
            <a:endParaRPr sz="3959"/>
          </a:p>
        </p:txBody>
      </p:sp>
      <p:pic>
        <p:nvPicPr>
          <p:cNvPr id="136" name="Google Shape;136;p18"/>
          <p:cNvPicPr preferRelativeResize="0"/>
          <p:nvPr>
            <p:ph idx="1" type="body"/>
          </p:nvPr>
        </p:nvPicPr>
        <p:blipFill rotWithShape="1">
          <a:blip r:embed="rId4">
            <a:alphaModFix/>
          </a:blip>
          <a:srcRect b="0" l="0" r="0" t="0"/>
          <a:stretch/>
        </p:blipFill>
        <p:spPr>
          <a:xfrm>
            <a:off x="400050" y="3410743"/>
            <a:ext cx="2733333" cy="1657143"/>
          </a:xfrm>
          <a:prstGeom prst="rect">
            <a:avLst/>
          </a:prstGeom>
          <a:noFill/>
          <a:ln>
            <a:noFill/>
          </a:ln>
        </p:spPr>
      </p:pic>
      <p:pic>
        <p:nvPicPr>
          <p:cNvPr id="137" name="Google Shape;137;p18"/>
          <p:cNvPicPr preferRelativeResize="0"/>
          <p:nvPr/>
        </p:nvPicPr>
        <p:blipFill rotWithShape="1">
          <a:blip r:embed="rId5">
            <a:alphaModFix/>
          </a:blip>
          <a:srcRect b="0" l="0" r="0" t="0"/>
          <a:stretch/>
        </p:blipFill>
        <p:spPr>
          <a:xfrm>
            <a:off x="3400710" y="5206698"/>
            <a:ext cx="2276190" cy="1495238"/>
          </a:xfrm>
          <a:prstGeom prst="rect">
            <a:avLst/>
          </a:prstGeom>
          <a:noFill/>
          <a:ln>
            <a:noFill/>
          </a:ln>
        </p:spPr>
      </p:pic>
      <p:pic>
        <p:nvPicPr>
          <p:cNvPr id="138" name="Google Shape;138;p18"/>
          <p:cNvPicPr preferRelativeResize="0"/>
          <p:nvPr/>
        </p:nvPicPr>
        <p:blipFill rotWithShape="1">
          <a:blip r:embed="rId6">
            <a:alphaModFix/>
          </a:blip>
          <a:srcRect b="0" l="0" r="0" t="0"/>
          <a:stretch/>
        </p:blipFill>
        <p:spPr>
          <a:xfrm>
            <a:off x="6385857" y="3435415"/>
            <a:ext cx="1919843" cy="1771283"/>
          </a:xfrm>
          <a:prstGeom prst="rect">
            <a:avLst/>
          </a:prstGeom>
          <a:noFill/>
          <a:ln>
            <a:noFill/>
          </a:ln>
        </p:spPr>
      </p:pic>
      <p:pic>
        <p:nvPicPr>
          <p:cNvPr id="139" name="Google Shape;139;p18"/>
          <p:cNvPicPr preferRelativeResize="0"/>
          <p:nvPr/>
        </p:nvPicPr>
        <p:blipFill rotWithShape="1">
          <a:blip r:embed="rId7">
            <a:alphaModFix/>
          </a:blip>
          <a:srcRect b="0" l="0" r="0" t="0"/>
          <a:stretch/>
        </p:blipFill>
        <p:spPr>
          <a:xfrm>
            <a:off x="8686700" y="5410381"/>
            <a:ext cx="2685714" cy="144761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4" name="Shape 144"/>
        <p:cNvGrpSpPr/>
        <p:nvPr/>
      </p:nvGrpSpPr>
      <p:grpSpPr>
        <a:xfrm>
          <a:off x="0" y="0"/>
          <a:ext cx="0" cy="0"/>
          <a:chOff x="0" y="0"/>
          <a:chExt cx="0" cy="0"/>
        </a:xfrm>
      </p:grpSpPr>
      <p:sp>
        <p:nvSpPr>
          <p:cNvPr id="145" name="Google Shape;145;p19"/>
          <p:cNvSpPr txBox="1"/>
          <p:nvPr>
            <p:ph type="title"/>
          </p:nvPr>
        </p:nvSpPr>
        <p:spPr>
          <a:xfrm>
            <a:off x="2690948" y="859800"/>
            <a:ext cx="8662851"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Know the </a:t>
            </a:r>
            <a:r>
              <a:rPr b="1" lang="en-US">
                <a:solidFill>
                  <a:srgbClr val="C00000"/>
                </a:solidFill>
              </a:rPr>
              <a:t>WHAT</a:t>
            </a:r>
            <a:r>
              <a:rPr lang="en-US"/>
              <a:t>? </a:t>
            </a:r>
            <a:endParaRPr/>
          </a:p>
        </p:txBody>
      </p:sp>
      <p:sp>
        <p:nvSpPr>
          <p:cNvPr id="146" name="Google Shape;146;p19"/>
          <p:cNvSpPr txBox="1"/>
          <p:nvPr>
            <p:ph idx="1" type="body"/>
          </p:nvPr>
        </p:nvSpPr>
        <p:spPr>
          <a:xfrm>
            <a:off x="2367374" y="2890573"/>
            <a:ext cx="8806543" cy="34303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en-US"/>
              <a:t>What barriers to education exist that are embedded in the way your district, school, department, classroom, clubs and sports do business? Who are these barriers impacting?</a:t>
            </a:r>
            <a:endParaRPr/>
          </a:p>
        </p:txBody>
      </p:sp>
      <p:pic>
        <p:nvPicPr>
          <p:cNvPr id="147" name="Google Shape;147;p19"/>
          <p:cNvPicPr preferRelativeResize="0"/>
          <p:nvPr/>
        </p:nvPicPr>
        <p:blipFill rotWithShape="1">
          <a:blip r:embed="rId4">
            <a:alphaModFix/>
          </a:blip>
          <a:srcRect b="0" l="0" r="0" t="0"/>
          <a:stretch/>
        </p:blipFill>
        <p:spPr>
          <a:xfrm>
            <a:off x="8383448" y="4605761"/>
            <a:ext cx="2847619" cy="1561905"/>
          </a:xfrm>
          <a:prstGeom prst="rect">
            <a:avLst/>
          </a:prstGeom>
          <a:noFill/>
          <a:ln>
            <a:noFill/>
          </a:ln>
        </p:spPr>
      </p:pic>
      <p:pic>
        <p:nvPicPr>
          <p:cNvPr id="148" name="Google Shape;148;p19"/>
          <p:cNvPicPr preferRelativeResize="0"/>
          <p:nvPr/>
        </p:nvPicPr>
        <p:blipFill rotWithShape="1">
          <a:blip r:embed="rId5">
            <a:alphaModFix/>
          </a:blip>
          <a:srcRect b="0" l="0" r="0" t="0"/>
          <a:stretch/>
        </p:blipFill>
        <p:spPr>
          <a:xfrm>
            <a:off x="2424524" y="4672636"/>
            <a:ext cx="2847619" cy="1590476"/>
          </a:xfrm>
          <a:prstGeom prst="rect">
            <a:avLst/>
          </a:prstGeom>
          <a:noFill/>
          <a:ln>
            <a:noFill/>
          </a:ln>
        </p:spPr>
      </p:pic>
      <p:pic>
        <p:nvPicPr>
          <p:cNvPr id="149" name="Google Shape;149;p19"/>
          <p:cNvPicPr preferRelativeResize="0"/>
          <p:nvPr/>
        </p:nvPicPr>
        <p:blipFill rotWithShape="1">
          <a:blip r:embed="rId6">
            <a:alphaModFix/>
          </a:blip>
          <a:srcRect b="0" l="0" r="0" t="0"/>
          <a:stretch/>
        </p:blipFill>
        <p:spPr>
          <a:xfrm>
            <a:off x="5665891" y="4605761"/>
            <a:ext cx="2323809" cy="1685714"/>
          </a:xfrm>
          <a:prstGeom prst="rect">
            <a:avLst/>
          </a:prstGeom>
          <a:noFill/>
          <a:ln>
            <a:noFill/>
          </a:ln>
        </p:spPr>
      </p:pic>
      <p:pic>
        <p:nvPicPr>
          <p:cNvPr id="150" name="Google Shape;150;p19"/>
          <p:cNvPicPr preferRelativeResize="0"/>
          <p:nvPr/>
        </p:nvPicPr>
        <p:blipFill rotWithShape="1">
          <a:blip r:embed="rId7">
            <a:alphaModFix/>
          </a:blip>
          <a:srcRect b="0" l="0" r="0" t="0"/>
          <a:stretch/>
        </p:blipFill>
        <p:spPr>
          <a:xfrm>
            <a:off x="8534600" y="613057"/>
            <a:ext cx="3200000" cy="181904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5" name="Shape 155"/>
        <p:cNvGrpSpPr/>
        <p:nvPr/>
      </p:nvGrpSpPr>
      <p:grpSpPr>
        <a:xfrm>
          <a:off x="0" y="0"/>
          <a:ext cx="0" cy="0"/>
          <a:chOff x="0" y="0"/>
          <a:chExt cx="0" cy="0"/>
        </a:xfrm>
      </p:grpSpPr>
      <p:sp>
        <p:nvSpPr>
          <p:cNvPr id="156" name="Google Shape;156;p20"/>
          <p:cNvSpPr txBox="1"/>
          <p:nvPr>
            <p:ph type="title"/>
          </p:nvPr>
        </p:nvSpPr>
        <p:spPr>
          <a:xfrm>
            <a:off x="2083059" y="498541"/>
            <a:ext cx="8780417"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Identify </a:t>
            </a:r>
            <a:r>
              <a:rPr b="1" lang="en-US">
                <a:solidFill>
                  <a:srgbClr val="C00000"/>
                </a:solidFill>
              </a:rPr>
              <a:t>WHO</a:t>
            </a:r>
            <a:r>
              <a:rPr lang="en-US"/>
              <a:t> is involved and the various different roles.</a:t>
            </a:r>
            <a:endParaRPr/>
          </a:p>
        </p:txBody>
      </p:sp>
      <p:pic>
        <p:nvPicPr>
          <p:cNvPr id="157" name="Google Shape;157;p20"/>
          <p:cNvPicPr preferRelativeResize="0"/>
          <p:nvPr>
            <p:ph idx="1" type="body"/>
          </p:nvPr>
        </p:nvPicPr>
        <p:blipFill rotWithShape="1">
          <a:blip r:embed="rId4">
            <a:alphaModFix/>
          </a:blip>
          <a:srcRect b="0" l="0" r="0" t="0"/>
          <a:stretch/>
        </p:blipFill>
        <p:spPr>
          <a:xfrm>
            <a:off x="10058262" y="3867007"/>
            <a:ext cx="1610429" cy="1975460"/>
          </a:xfrm>
          <a:prstGeom prst="rect">
            <a:avLst/>
          </a:prstGeom>
          <a:noFill/>
          <a:ln>
            <a:noFill/>
          </a:ln>
        </p:spPr>
      </p:pic>
      <p:pic>
        <p:nvPicPr>
          <p:cNvPr id="158" name="Google Shape;158;p20"/>
          <p:cNvPicPr preferRelativeResize="0"/>
          <p:nvPr/>
        </p:nvPicPr>
        <p:blipFill rotWithShape="1">
          <a:blip r:embed="rId5">
            <a:alphaModFix/>
          </a:blip>
          <a:srcRect b="0" l="0" r="0" t="0"/>
          <a:stretch/>
        </p:blipFill>
        <p:spPr>
          <a:xfrm>
            <a:off x="6592193" y="4471060"/>
            <a:ext cx="1514286" cy="1542857"/>
          </a:xfrm>
          <a:prstGeom prst="rect">
            <a:avLst/>
          </a:prstGeom>
          <a:noFill/>
          <a:ln>
            <a:noFill/>
          </a:ln>
        </p:spPr>
      </p:pic>
      <p:pic>
        <p:nvPicPr>
          <p:cNvPr id="159" name="Google Shape;159;p20"/>
          <p:cNvPicPr preferRelativeResize="0"/>
          <p:nvPr/>
        </p:nvPicPr>
        <p:blipFill rotWithShape="1">
          <a:blip r:embed="rId6">
            <a:alphaModFix/>
          </a:blip>
          <a:srcRect b="0" l="0" r="0" t="0"/>
          <a:stretch/>
        </p:blipFill>
        <p:spPr>
          <a:xfrm>
            <a:off x="8291886" y="2704065"/>
            <a:ext cx="1305808" cy="1872479"/>
          </a:xfrm>
          <a:prstGeom prst="rect">
            <a:avLst/>
          </a:prstGeom>
          <a:noFill/>
          <a:ln>
            <a:noFill/>
          </a:ln>
        </p:spPr>
      </p:pic>
      <p:pic>
        <p:nvPicPr>
          <p:cNvPr id="160" name="Google Shape;160;p20"/>
          <p:cNvPicPr preferRelativeResize="0"/>
          <p:nvPr/>
        </p:nvPicPr>
        <p:blipFill rotWithShape="1">
          <a:blip r:embed="rId7">
            <a:alphaModFix/>
          </a:blip>
          <a:srcRect b="0" l="0" r="0" t="0"/>
          <a:stretch/>
        </p:blipFill>
        <p:spPr>
          <a:xfrm>
            <a:off x="8425236" y="5328203"/>
            <a:ext cx="1447619" cy="1371429"/>
          </a:xfrm>
          <a:prstGeom prst="rect">
            <a:avLst/>
          </a:prstGeom>
          <a:noFill/>
          <a:ln>
            <a:noFill/>
          </a:ln>
        </p:spPr>
      </p:pic>
      <p:sp>
        <p:nvSpPr>
          <p:cNvPr id="161" name="Google Shape;161;p20"/>
          <p:cNvSpPr txBox="1"/>
          <p:nvPr/>
        </p:nvSpPr>
        <p:spPr>
          <a:xfrm>
            <a:off x="2571681" y="2264568"/>
            <a:ext cx="5287147" cy="295465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Understanding that the barriers to social justice are maintained in systemically it is key to identify the different individuals and roles within the systems in your district and schools</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6" name="Shape 166"/>
        <p:cNvGrpSpPr/>
        <p:nvPr/>
      </p:nvGrpSpPr>
      <p:grpSpPr>
        <a:xfrm>
          <a:off x="0" y="0"/>
          <a:ext cx="0" cy="0"/>
          <a:chOff x="0" y="0"/>
          <a:chExt cx="0" cy="0"/>
        </a:xfrm>
      </p:grpSpPr>
      <p:sp>
        <p:nvSpPr>
          <p:cNvPr id="167" name="Google Shape;167;p21"/>
          <p:cNvSpPr txBox="1"/>
          <p:nvPr>
            <p:ph type="title"/>
          </p:nvPr>
        </p:nvSpPr>
        <p:spPr>
          <a:xfrm>
            <a:off x="2071506" y="346652"/>
            <a:ext cx="9891894"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Determine </a:t>
            </a:r>
            <a:r>
              <a:rPr b="1" lang="en-US">
                <a:solidFill>
                  <a:srgbClr val="C00000"/>
                </a:solidFill>
              </a:rPr>
              <a:t>HOW</a:t>
            </a:r>
            <a:r>
              <a:rPr lang="en-US"/>
              <a:t> will you do the work. Build both awareness and your network. </a:t>
            </a:r>
            <a:endParaRPr/>
          </a:p>
        </p:txBody>
      </p:sp>
      <p:sp>
        <p:nvSpPr>
          <p:cNvPr id="168" name="Google Shape;168;p21"/>
          <p:cNvSpPr txBox="1"/>
          <p:nvPr>
            <p:ph idx="1" type="body"/>
          </p:nvPr>
        </p:nvSpPr>
        <p:spPr>
          <a:xfrm>
            <a:off x="2547256" y="1825625"/>
            <a:ext cx="8806543"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en-US"/>
              <a:t>What tools and resources do you have or need at your disposal to make change.</a:t>
            </a:r>
            <a:endParaRPr/>
          </a:p>
        </p:txBody>
      </p:sp>
      <p:pic>
        <p:nvPicPr>
          <p:cNvPr id="169" name="Google Shape;169;p21"/>
          <p:cNvPicPr preferRelativeResize="0"/>
          <p:nvPr/>
        </p:nvPicPr>
        <p:blipFill rotWithShape="1">
          <a:blip r:embed="rId4">
            <a:alphaModFix/>
          </a:blip>
          <a:srcRect b="0" l="0" r="0" t="0"/>
          <a:stretch/>
        </p:blipFill>
        <p:spPr>
          <a:xfrm>
            <a:off x="7601427" y="2997983"/>
            <a:ext cx="2552381" cy="1685714"/>
          </a:xfrm>
          <a:prstGeom prst="rect">
            <a:avLst/>
          </a:prstGeom>
          <a:noFill/>
          <a:ln>
            <a:noFill/>
          </a:ln>
        </p:spPr>
      </p:pic>
      <p:pic>
        <p:nvPicPr>
          <p:cNvPr id="170" name="Google Shape;170;p21"/>
          <p:cNvPicPr preferRelativeResize="0"/>
          <p:nvPr/>
        </p:nvPicPr>
        <p:blipFill rotWithShape="1">
          <a:blip r:embed="rId5">
            <a:alphaModFix/>
          </a:blip>
          <a:srcRect b="0" l="0" r="0" t="0"/>
          <a:stretch/>
        </p:blipFill>
        <p:spPr>
          <a:xfrm>
            <a:off x="2850315" y="3036078"/>
            <a:ext cx="2666667" cy="1609524"/>
          </a:xfrm>
          <a:prstGeom prst="rect">
            <a:avLst/>
          </a:prstGeom>
          <a:noFill/>
          <a:ln>
            <a:noFill/>
          </a:ln>
        </p:spPr>
      </p:pic>
      <p:pic>
        <p:nvPicPr>
          <p:cNvPr id="171" name="Google Shape;171;p21"/>
          <p:cNvPicPr preferRelativeResize="0"/>
          <p:nvPr/>
        </p:nvPicPr>
        <p:blipFill rotWithShape="1">
          <a:blip r:embed="rId6">
            <a:alphaModFix/>
          </a:blip>
          <a:srcRect b="0" l="0" r="0" t="0"/>
          <a:stretch/>
        </p:blipFill>
        <p:spPr>
          <a:xfrm>
            <a:off x="2071506" y="4979225"/>
            <a:ext cx="2112143" cy="1681308"/>
          </a:xfrm>
          <a:prstGeom prst="rect">
            <a:avLst/>
          </a:prstGeom>
          <a:noFill/>
          <a:ln>
            <a:noFill/>
          </a:ln>
        </p:spPr>
      </p:pic>
      <p:pic>
        <p:nvPicPr>
          <p:cNvPr id="172" name="Google Shape;172;p21"/>
          <p:cNvPicPr preferRelativeResize="0"/>
          <p:nvPr/>
        </p:nvPicPr>
        <p:blipFill rotWithShape="1">
          <a:blip r:embed="rId7">
            <a:alphaModFix/>
          </a:blip>
          <a:srcRect b="0" l="0" r="0" t="0"/>
          <a:stretch/>
        </p:blipFill>
        <p:spPr>
          <a:xfrm>
            <a:off x="5286476" y="4958219"/>
            <a:ext cx="2142857" cy="1666667"/>
          </a:xfrm>
          <a:prstGeom prst="rect">
            <a:avLst/>
          </a:prstGeom>
          <a:noFill/>
          <a:ln>
            <a:noFill/>
          </a:ln>
        </p:spPr>
      </p:pic>
      <p:pic>
        <p:nvPicPr>
          <p:cNvPr id="173" name="Google Shape;173;p21"/>
          <p:cNvPicPr preferRelativeResize="0"/>
          <p:nvPr/>
        </p:nvPicPr>
        <p:blipFill rotWithShape="1">
          <a:blip r:embed="rId8">
            <a:alphaModFix/>
          </a:blip>
          <a:srcRect b="0" l="0" r="0" t="0"/>
          <a:stretch/>
        </p:blipFill>
        <p:spPr>
          <a:xfrm>
            <a:off x="9058772" y="5005834"/>
            <a:ext cx="2714286" cy="158095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