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3" r:id="rId5"/>
    <p:sldMasterId id="2147483684" r:id="rId6"/>
    <p:sldMasterId id="2147483685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</p:sldIdLst>
  <p:sldSz cy="5143500" cx="9144000"/>
  <p:notesSz cx="6858000" cy="9144000"/>
  <p:embeddedFontLst>
    <p:embeddedFont>
      <p:font typeface="Roboto"/>
      <p:regular r:id="rId57"/>
      <p:bold r:id="rId58"/>
      <p:italic r:id="rId59"/>
      <p:boldItalic r:id="rId60"/>
    </p:embeddedFont>
    <p:embeddedFont>
      <p:font typeface="PT Sans Narrow"/>
      <p:regular r:id="rId61"/>
      <p:bold r:id="rId62"/>
    </p:embeddedFont>
    <p:embeddedFont>
      <p:font typeface="Arial Narrow"/>
      <p:regular r:id="rId63"/>
      <p:bold r:id="rId64"/>
      <p:italic r:id="rId65"/>
      <p:boldItalic r:id="rId66"/>
    </p:embeddedFont>
    <p:embeddedFont>
      <p:font typeface="Tahoma"/>
      <p:regular r:id="rId67"/>
      <p:bold r:id="rId68"/>
    </p:embeddedFont>
    <p:embeddedFont>
      <p:font typeface="Oswald"/>
      <p:regular r:id="rId69"/>
      <p:bold r:id="rId70"/>
    </p:embeddedFont>
    <p:embeddedFont>
      <p:font typeface="Open Sans"/>
      <p:regular r:id="rId71"/>
      <p:bold r:id="rId72"/>
      <p:italic r:id="rId73"/>
      <p:boldItalic r:id="rId74"/>
    </p:embeddedFont>
    <p:embeddedFont>
      <p:font typeface="Questrial"/>
      <p:regular r:id="rId7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195763B0-0867-4445-B892-82CF01203758}">
  <a:tblStyle styleId="{195763B0-0867-4445-B892-82CF012037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00684310-7D5A-4A86-9272-28AC582A97B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73" Type="http://schemas.openxmlformats.org/officeDocument/2006/relationships/font" Target="fonts/OpenSans-italic.fntdata"/><Relationship Id="rId72" Type="http://schemas.openxmlformats.org/officeDocument/2006/relationships/font" Target="fonts/OpenSans-bold.fntdata"/><Relationship Id="rId31" Type="http://schemas.openxmlformats.org/officeDocument/2006/relationships/slide" Target="slides/slide23.xml"/><Relationship Id="rId75" Type="http://schemas.openxmlformats.org/officeDocument/2006/relationships/font" Target="fonts/Questrial-regular.fntdata"/><Relationship Id="rId30" Type="http://schemas.openxmlformats.org/officeDocument/2006/relationships/slide" Target="slides/slide22.xml"/><Relationship Id="rId74" Type="http://schemas.openxmlformats.org/officeDocument/2006/relationships/font" Target="fonts/OpenSans-boldItalic.fntdata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71" Type="http://schemas.openxmlformats.org/officeDocument/2006/relationships/font" Target="fonts/OpenSans-regular.fntdata"/><Relationship Id="rId70" Type="http://schemas.openxmlformats.org/officeDocument/2006/relationships/font" Target="fonts/Oswald-bold.fntdata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font" Target="fonts/PTSansNarrow-bold.fntdata"/><Relationship Id="rId61" Type="http://schemas.openxmlformats.org/officeDocument/2006/relationships/font" Target="fonts/PTSansNarrow-regular.fntdata"/><Relationship Id="rId20" Type="http://schemas.openxmlformats.org/officeDocument/2006/relationships/slide" Target="slides/slide12.xml"/><Relationship Id="rId64" Type="http://schemas.openxmlformats.org/officeDocument/2006/relationships/font" Target="fonts/ArialNarrow-bold.fntdata"/><Relationship Id="rId63" Type="http://schemas.openxmlformats.org/officeDocument/2006/relationships/font" Target="fonts/ArialNarrow-regular.fntdata"/><Relationship Id="rId22" Type="http://schemas.openxmlformats.org/officeDocument/2006/relationships/slide" Target="slides/slide14.xml"/><Relationship Id="rId66" Type="http://schemas.openxmlformats.org/officeDocument/2006/relationships/font" Target="fonts/ArialNarrow-boldItalic.fntdata"/><Relationship Id="rId21" Type="http://schemas.openxmlformats.org/officeDocument/2006/relationships/slide" Target="slides/slide13.xml"/><Relationship Id="rId65" Type="http://schemas.openxmlformats.org/officeDocument/2006/relationships/font" Target="fonts/ArialNarrow-italic.fntdata"/><Relationship Id="rId24" Type="http://schemas.openxmlformats.org/officeDocument/2006/relationships/slide" Target="slides/slide16.xml"/><Relationship Id="rId68" Type="http://schemas.openxmlformats.org/officeDocument/2006/relationships/font" Target="fonts/Tahoma-bold.fntdata"/><Relationship Id="rId23" Type="http://schemas.openxmlformats.org/officeDocument/2006/relationships/slide" Target="slides/slide15.xml"/><Relationship Id="rId67" Type="http://schemas.openxmlformats.org/officeDocument/2006/relationships/font" Target="fonts/Tahoma-regular.fntdata"/><Relationship Id="rId60" Type="http://schemas.openxmlformats.org/officeDocument/2006/relationships/font" Target="fonts/Roboto-boldItalic.fntdata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69" Type="http://schemas.openxmlformats.org/officeDocument/2006/relationships/font" Target="fonts/Oswald-regular.fntdata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11" Type="http://schemas.openxmlformats.org/officeDocument/2006/relationships/slide" Target="slides/slide3.xml"/><Relationship Id="rId55" Type="http://schemas.openxmlformats.org/officeDocument/2006/relationships/slide" Target="slides/slide47.xml"/><Relationship Id="rId10" Type="http://schemas.openxmlformats.org/officeDocument/2006/relationships/slide" Target="slides/slide2.xml"/><Relationship Id="rId54" Type="http://schemas.openxmlformats.org/officeDocument/2006/relationships/slide" Target="slides/slide46.xml"/><Relationship Id="rId13" Type="http://schemas.openxmlformats.org/officeDocument/2006/relationships/slide" Target="slides/slide5.xml"/><Relationship Id="rId57" Type="http://schemas.openxmlformats.org/officeDocument/2006/relationships/font" Target="fonts/Roboto-regular.fntdata"/><Relationship Id="rId12" Type="http://schemas.openxmlformats.org/officeDocument/2006/relationships/slide" Target="slides/slide4.xml"/><Relationship Id="rId56" Type="http://schemas.openxmlformats.org/officeDocument/2006/relationships/slide" Target="slides/slide48.xml"/><Relationship Id="rId15" Type="http://schemas.openxmlformats.org/officeDocument/2006/relationships/slide" Target="slides/slide7.xml"/><Relationship Id="rId59" Type="http://schemas.openxmlformats.org/officeDocument/2006/relationships/font" Target="fonts/Roboto-italic.fntdata"/><Relationship Id="rId14" Type="http://schemas.openxmlformats.org/officeDocument/2006/relationships/slide" Target="slides/slide6.xml"/><Relationship Id="rId58" Type="http://schemas.openxmlformats.org/officeDocument/2006/relationships/font" Target="fonts/Roboto-bold.fntdata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749c86096_0_7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4749c86096_0_7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4836f5c674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4836f5c674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48459138bb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48459138bb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Erika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48459138bb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48459138bb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Erika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4749c86096_0_14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4749c86096_0_1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4749c86096_0_8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4749c86096_0_8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parent attendance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Data from Visit Survey?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488eedf1b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488eedf1b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Erika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4749c86096_0_15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4749c86096_0_15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4749c86096_0_1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4749c86096_0_1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4836f5c674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4836f5c674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Erika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4836f5c674_0_1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4836f5c674_0_1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4749c86096_0_17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4749c86096_0_1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83e16df2d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83e16df2d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Erika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4836f5c674_0_7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4836f5c674_0_7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Erika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488eedf1bb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488eedf1bb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4836f5c674_0_7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4836f5c674_0_7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836f5c674_0_1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4836f5c674_0_1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4749c86096_0_7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4749c86096_0_7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4836f5c674_0_1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4836f5c674_0_1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4836f5c674_0_1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4836f5c674_0_1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4836f5c674_0_1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4836f5c674_0_1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485c9108e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485c9108e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Erika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4836f5c674_0_1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4836f5c674_0_1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4836f5c674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4836f5c674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Erika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4836f5c674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4836f5c674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Erika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4894c66e5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4894c66e5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836f5c674_0_9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836f5c674_0_9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48459138b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Erika</a:t>
            </a:r>
            <a:endParaRPr/>
          </a:p>
        </p:txBody>
      </p:sp>
      <p:sp>
        <p:nvSpPr>
          <p:cNvPr id="461" name="Google Shape;461;g48459138bb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4836f5c674_0_10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Erika</a:t>
            </a:r>
            <a:endParaRPr/>
          </a:p>
        </p:txBody>
      </p:sp>
      <p:sp>
        <p:nvSpPr>
          <p:cNvPr id="467" name="Google Shape;467;g4836f5c674_0_10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4749c86096_0_7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4749c86096_0_7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4836f5c674_0_1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4836f5c674_0_1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4749c86096_0_8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4749c86096_0_8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Erika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836f5c674_0_1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836f5c674_0_1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Erika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488eedf1bb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488eedf1bb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Erika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4836f5c674_0_1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4836f5c674_0_1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4749c86096_0_8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4749c86096_0_8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4749c86096_0_8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4749c86096_0_8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48459138bb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48459138b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Erika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48459138b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48459138b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Erika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4749c86096_0_8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4749c86096_0_8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4894c66e5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4894c66e5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4836f5c674_0_1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4836f5c674_0_1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48459138bb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48459138bb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Erika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83e16df2d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483e16df2d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Erika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4894c66e5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4894c66e5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749c86096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749c86096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485c9108e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485c9108e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Jovi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4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4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0" name="Google Shape;70;p14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" name="Google Shape;71;p1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4" name="Google Shape;74;p1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0" name="Google Shape;80;p1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6" name="Google Shape;86;p17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7" name="Google Shape;87;p1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8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2" name="Google Shape;92;p1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9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9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" name="Google Shape;98;p1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01" name="Google Shape;101;p2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1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6" name="Google Shape;106;p21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7" name="Google Shape;107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8" name="Google Shape;108;p2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2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2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113" name="Google Shape;113;p2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6" name="Google Shape;116;p23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6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6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6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28" name="Google Shape;128;p26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9" name="Google Shape;129;p2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7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32" name="Google Shape;132;p2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8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8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37" name="Google Shape;137;p28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8" name="Google Shape;138;p2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9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9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43" name="Google Shape;143;p29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4" name="Google Shape;144;p29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5" name="Google Shape;145;p2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0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30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30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0" name="Google Shape;150;p3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SJUSD Logo Transparent.png" id="151" name="Google Shape;15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27843" y="16350"/>
            <a:ext cx="939957" cy="60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1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31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31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6" name="Google Shape;156;p31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7" name="Google Shape;157;p3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2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60" name="Google Shape;160;p3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33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3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5" name="Google Shape;165;p33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6" name="Google Shape;166;p3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7" name="Google Shape;167;p3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4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34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4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172" name="Google Shape;172;p3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5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35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6" name="Google Shape;176;p3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7"/>
          <p:cNvSpPr txBox="1"/>
          <p:nvPr>
            <p:ph type="title"/>
          </p:nvPr>
        </p:nvSpPr>
        <p:spPr>
          <a:xfrm>
            <a:off x="1043490" y="770748"/>
            <a:ext cx="7024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Questrial"/>
              <a:buNone/>
              <a:defRPr b="0" i="0" sz="4000" u="none" cap="none" strike="noStrik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1" name="Google Shape;181;p37"/>
          <p:cNvSpPr txBox="1"/>
          <p:nvPr>
            <p:ph idx="1" type="body"/>
          </p:nvPr>
        </p:nvSpPr>
        <p:spPr>
          <a:xfrm>
            <a:off x="1043492" y="1742739"/>
            <a:ext cx="6777300" cy="26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4424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  <a:defRPr b="0" i="0" sz="2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34772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72"/>
              <a:buFont typeface="Noto Sans Symbols"/>
              <a:buChar char="○"/>
              <a:defRPr b="0" i="0" sz="22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25119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5467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○"/>
              <a:defRPr b="0" i="0" sz="18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05816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96164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96164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96164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96164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82" name="Google Shape;182;p37"/>
          <p:cNvSpPr txBox="1"/>
          <p:nvPr>
            <p:ph idx="10" type="dt"/>
          </p:nvPr>
        </p:nvSpPr>
        <p:spPr>
          <a:xfrm>
            <a:off x="5997388" y="168369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83" name="Google Shape;183;p37"/>
          <p:cNvSpPr txBox="1"/>
          <p:nvPr>
            <p:ph idx="11" type="ftr"/>
          </p:nvPr>
        </p:nvSpPr>
        <p:spPr>
          <a:xfrm>
            <a:off x="4641448" y="4389120"/>
            <a:ext cx="3502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84" name="Google Shape;184;p37"/>
          <p:cNvSpPr txBox="1"/>
          <p:nvPr>
            <p:ph idx="12" type="sldNum"/>
          </p:nvPr>
        </p:nvSpPr>
        <p:spPr>
          <a:xfrm>
            <a:off x="4649096" y="168368"/>
            <a:ext cx="1332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Google Shape;187;p38"/>
          <p:cNvSpPr txBox="1"/>
          <p:nvPr>
            <p:ph idx="1" type="body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8" name="Google Shape;188;p38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9" name="Google Shape;189;p38"/>
          <p:cNvSpPr txBox="1"/>
          <p:nvPr>
            <p:ph idx="3" type="body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0" name="Google Shape;190;p38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" name="Google Shape;191;p3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2" name="Google Shape;192;p3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3" name="Google Shape;193;p3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ropic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terial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4" name="Google Shape;64;p13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5" name="Google Shape;65;p1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terial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2" name="Google Shape;122;p25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3" name="Google Shape;123;p2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Relationship Id="rId4" Type="http://schemas.openxmlformats.org/officeDocument/2006/relationships/image" Target="../media/image25.jpg"/><Relationship Id="rId5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jpereyra@sanjacinto.k12.ca.us" TargetMode="External"/><Relationship Id="rId4" Type="http://schemas.openxmlformats.org/officeDocument/2006/relationships/hyperlink" Target="https://sites.google.com/sanjacinto.k12.ca.us/montevistaschoolcounseling/home" TargetMode="External"/><Relationship Id="rId5" Type="http://schemas.openxmlformats.org/officeDocument/2006/relationships/hyperlink" Target="mailto:ErikaZam2018@gmail.com" TargetMode="External"/><Relationship Id="rId6" Type="http://schemas.openxmlformats.org/officeDocument/2006/relationships/image" Target="../media/image5.jpg"/><Relationship Id="rId7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5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Relationship Id="rId4" Type="http://schemas.openxmlformats.org/officeDocument/2006/relationships/image" Target="../media/image3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33.xml.rels><?xml version="1.0" encoding="UTF-8" standalone="yes"?><Relationships xmlns="http://schemas.openxmlformats.org/package/2006/relationships"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docs.google.com/forms/d/1r1vYuQpuzx33kyF45CjwsK0lJIYg4SNPzkTBGBlxorM/edit" TargetMode="External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5" Type="http://schemas.openxmlformats.org/officeDocument/2006/relationships/image" Target="../media/image42.png"/><Relationship Id="rId6" Type="http://schemas.openxmlformats.org/officeDocument/2006/relationships/image" Target="../media/image47.png"/><Relationship Id="rId7" Type="http://schemas.openxmlformats.org/officeDocument/2006/relationships/image" Target="../media/image41.png"/><Relationship Id="rId8" Type="http://schemas.openxmlformats.org/officeDocument/2006/relationships/image" Target="../media/image4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://www.percent-change.com/" TargetMode="External"/><Relationship Id="rId4" Type="http://schemas.openxmlformats.org/officeDocument/2006/relationships/image" Target="../media/image5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3.png"/><Relationship Id="rId4" Type="http://schemas.openxmlformats.org/officeDocument/2006/relationships/image" Target="../media/image5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2.png"/><Relationship Id="rId4" Type="http://schemas.openxmlformats.org/officeDocument/2006/relationships/hyperlink" Target="https://www.schoolcounselor.org/asca/media/asca/ASCA%20National%20Model%20Templates/SMART-Goal.pdf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s://www.schoolcounselor.org/school-counselors-members/asca-national-model" TargetMode="External"/><Relationship Id="rId4" Type="http://schemas.openxmlformats.org/officeDocument/2006/relationships/hyperlink" Target="http://www.schoolcounselor.org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drive.google.com/a/sanjacinto.k12.ca.us/file/d/1tAPuSENF4G6Hi_eTlVpfYUeLJwAzrDTw/view?usp=sharing" TargetMode="External"/><Relationship Id="rId4" Type="http://schemas.openxmlformats.org/officeDocument/2006/relationships/image" Target="../media/image6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hyperlink" Target="mailto:jpereyra@sanjacinto.k12.ca.us" TargetMode="External"/><Relationship Id="rId4" Type="http://schemas.openxmlformats.org/officeDocument/2006/relationships/hyperlink" Target="mailto:Erika.Zam2018@gmail.com" TargetMode="External"/><Relationship Id="rId5" Type="http://schemas.openxmlformats.org/officeDocument/2006/relationships/image" Target="../media/image5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9"/>
          <p:cNvSpPr txBox="1"/>
          <p:nvPr>
            <p:ph type="ctrTitle"/>
          </p:nvPr>
        </p:nvSpPr>
        <p:spPr>
          <a:xfrm>
            <a:off x="401825" y="1751775"/>
            <a:ext cx="86532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45720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Elementary School Counseling Data Presentation</a:t>
            </a:r>
            <a:endParaRPr/>
          </a:p>
        </p:txBody>
      </p:sp>
      <p:sp>
        <p:nvSpPr>
          <p:cNvPr id="199" name="Google Shape;199;p39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E599"/>
                </a:solidFill>
              </a:rPr>
              <a:t>Presented By</a:t>
            </a:r>
            <a:endParaRPr>
              <a:solidFill>
                <a:srgbClr val="FFE5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E599"/>
                </a:solidFill>
              </a:rPr>
              <a:t>Jovianne Pereyra, San Jacinto Unified</a:t>
            </a:r>
            <a:endParaRPr sz="1800">
              <a:solidFill>
                <a:srgbClr val="FFE5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E599"/>
                </a:solidFill>
              </a:rPr>
              <a:t> Erika L Zamora, Alvord Unified</a:t>
            </a:r>
            <a:endParaRPr sz="1800">
              <a:solidFill>
                <a:srgbClr val="FFE599"/>
              </a:solidFill>
            </a:endParaRPr>
          </a:p>
        </p:txBody>
      </p:sp>
      <p:pic>
        <p:nvPicPr>
          <p:cNvPr id="200" name="Google Shape;20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50" y="200400"/>
            <a:ext cx="1109099" cy="155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Three Types of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48"/>
          <p:cNvSpPr txBox="1"/>
          <p:nvPr>
            <p:ph idx="1" type="body"/>
          </p:nvPr>
        </p:nvSpPr>
        <p:spPr>
          <a:xfrm>
            <a:off x="311700" y="15147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D966"/>
                </a:solidFill>
              </a:rPr>
              <a:t>Process </a:t>
            </a:r>
            <a:r>
              <a:rPr lang="en">
                <a:solidFill>
                  <a:srgbClr val="FFD966"/>
                </a:solidFill>
              </a:rPr>
              <a:t>- Number of students impacted (Who, What, Where, When)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D966"/>
                </a:solidFill>
              </a:rPr>
              <a:t>Perception</a:t>
            </a:r>
            <a:r>
              <a:rPr lang="en">
                <a:solidFill>
                  <a:srgbClr val="FFD966"/>
                </a:solidFill>
              </a:rPr>
              <a:t> - Student’s Knowledge, Attitudes, and Skills (Pre/Post Tests, Surveys, etc.) 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D966"/>
                </a:solidFill>
              </a:rPr>
              <a:t>Outcome </a:t>
            </a:r>
            <a:endParaRPr>
              <a:solidFill>
                <a:srgbClr val="FFD966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D966"/>
              </a:buClr>
              <a:buSzPts val="1800"/>
              <a:buChar char="●"/>
            </a:pPr>
            <a:r>
              <a:rPr b="1" lang="en">
                <a:solidFill>
                  <a:srgbClr val="FFD966"/>
                </a:solidFill>
              </a:rPr>
              <a:t>Achievement</a:t>
            </a:r>
            <a:r>
              <a:rPr lang="en">
                <a:solidFill>
                  <a:srgbClr val="FFD966"/>
                </a:solidFill>
              </a:rPr>
              <a:t>- Academic achievement (benchmark &amp; standardized tests scores, and academic proficiency levels)</a:t>
            </a:r>
            <a:endParaRPr>
              <a:solidFill>
                <a:srgbClr val="FFD9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800"/>
              <a:buChar char="●"/>
            </a:pPr>
            <a:r>
              <a:rPr b="1" lang="en">
                <a:solidFill>
                  <a:srgbClr val="FFD966"/>
                </a:solidFill>
              </a:rPr>
              <a:t>Achievement Related-</a:t>
            </a:r>
            <a:r>
              <a:rPr lang="en">
                <a:solidFill>
                  <a:srgbClr val="FFD966"/>
                </a:solidFill>
              </a:rPr>
              <a:t> Data elements proven to support student achievement  (attendance, behavior, parent engagement, etc.)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7650" y="124200"/>
            <a:ext cx="2576299" cy="148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9"/>
          <p:cNvSpPr txBox="1"/>
          <p:nvPr>
            <p:ph type="title"/>
          </p:nvPr>
        </p:nvSpPr>
        <p:spPr>
          <a:xfrm>
            <a:off x="0" y="390600"/>
            <a:ext cx="91440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Types of Data</a:t>
            </a:r>
            <a:endParaRPr sz="7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     </a:t>
            </a:r>
            <a:endParaRPr sz="7200"/>
          </a:p>
        </p:txBody>
      </p:sp>
      <p:pic>
        <p:nvPicPr>
          <p:cNvPr id="270" name="Google Shape;27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0900" y="1332600"/>
            <a:ext cx="6542200" cy="351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0"/>
          <p:cNvSpPr txBox="1"/>
          <p:nvPr>
            <p:ph type="title"/>
          </p:nvPr>
        </p:nvSpPr>
        <p:spPr>
          <a:xfrm>
            <a:off x="274000" y="1408700"/>
            <a:ext cx="32895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/>
              <a:t>Examples</a:t>
            </a:r>
            <a:endParaRPr sz="6500"/>
          </a:p>
        </p:txBody>
      </p:sp>
      <p:pic>
        <p:nvPicPr>
          <p:cNvPr id="276" name="Google Shape;27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1550" y="615688"/>
            <a:ext cx="5008600" cy="391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1"/>
          <p:cNvSpPr txBox="1"/>
          <p:nvPr>
            <p:ph type="title"/>
          </p:nvPr>
        </p:nvSpPr>
        <p:spPr>
          <a:xfrm>
            <a:off x="286350" y="249200"/>
            <a:ext cx="8571300" cy="126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Process Data </a:t>
            </a:r>
            <a:endParaRPr sz="7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solidFill>
                  <a:srgbClr val="FFD966"/>
                </a:solidFill>
                <a:latin typeface="Open Sans"/>
                <a:ea typeface="Open Sans"/>
                <a:cs typeface="Open Sans"/>
                <a:sym typeface="Open Sans"/>
              </a:rPr>
              <a:t>Number of students impacted   (Who, What, Where, When)</a:t>
            </a:r>
            <a:endParaRPr sz="7200">
              <a:solidFill>
                <a:srgbClr val="FFD966"/>
              </a:solidFill>
            </a:endParaRPr>
          </a:p>
        </p:txBody>
      </p:sp>
      <p:pic>
        <p:nvPicPr>
          <p:cNvPr id="282" name="Google Shape;28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0475" y="1756800"/>
            <a:ext cx="3634187" cy="30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51"/>
          <p:cNvSpPr txBox="1"/>
          <p:nvPr>
            <p:ph idx="4294967295" type="body"/>
          </p:nvPr>
        </p:nvSpPr>
        <p:spPr>
          <a:xfrm>
            <a:off x="207300" y="1577675"/>
            <a:ext cx="4364700" cy="22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D966"/>
                </a:solidFill>
              </a:rPr>
              <a:t>Reached ALL Science Classes Nov. 2017 - Jan. 2018                       (approximately 930 students)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Taught </a:t>
            </a:r>
            <a:r>
              <a:rPr b="1" lang="en">
                <a:solidFill>
                  <a:srgbClr val="FFD966"/>
                </a:solidFill>
              </a:rPr>
              <a:t>32 Lessons</a:t>
            </a:r>
            <a:r>
              <a:rPr lang="en">
                <a:solidFill>
                  <a:srgbClr val="FFD966"/>
                </a:solidFill>
              </a:rPr>
              <a:t> on </a:t>
            </a:r>
            <a:r>
              <a:rPr b="1" lang="en">
                <a:solidFill>
                  <a:srgbClr val="FFD966"/>
                </a:solidFill>
              </a:rPr>
              <a:t>College/Career</a:t>
            </a:r>
            <a:r>
              <a:rPr lang="en">
                <a:solidFill>
                  <a:srgbClr val="FFD966"/>
                </a:solidFill>
              </a:rPr>
              <a:t> using</a:t>
            </a:r>
            <a:r>
              <a:rPr b="1" lang="en">
                <a:solidFill>
                  <a:srgbClr val="FFD966"/>
                </a:solidFill>
              </a:rPr>
              <a:t> Naviance Website</a:t>
            </a:r>
            <a:endParaRPr>
              <a:solidFill>
                <a:srgbClr val="FFD966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800"/>
              <a:buChar char="●"/>
            </a:pPr>
            <a:r>
              <a:rPr lang="en">
                <a:solidFill>
                  <a:srgbClr val="FFD966"/>
                </a:solidFill>
              </a:rPr>
              <a:t>College Super Match</a:t>
            </a:r>
            <a:endParaRPr>
              <a:solidFill>
                <a:srgbClr val="FFD966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800"/>
              <a:buChar char="●"/>
            </a:pPr>
            <a:r>
              <a:rPr lang="en">
                <a:solidFill>
                  <a:srgbClr val="FFD966"/>
                </a:solidFill>
              </a:rPr>
              <a:t>Career Clusters</a:t>
            </a:r>
            <a:endParaRPr>
              <a:solidFill>
                <a:srgbClr val="FFD966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800"/>
              <a:buChar char="●"/>
            </a:pPr>
            <a:r>
              <a:rPr lang="en">
                <a:solidFill>
                  <a:srgbClr val="FFD966"/>
                </a:solidFill>
              </a:rPr>
              <a:t>Strengths Finder</a:t>
            </a:r>
            <a:endParaRPr>
              <a:solidFill>
                <a:srgbClr val="FFD966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800"/>
              <a:buChar char="●"/>
            </a:pPr>
            <a:r>
              <a:rPr lang="en">
                <a:solidFill>
                  <a:srgbClr val="FFD966"/>
                </a:solidFill>
              </a:rPr>
              <a:t>Roadtrip Nation (Career Video Exploration)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84" name="Google Shape;28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9925" y="3364125"/>
            <a:ext cx="1183400" cy="66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51"/>
          <p:cNvSpPr txBox="1"/>
          <p:nvPr/>
        </p:nvSpPr>
        <p:spPr>
          <a:xfrm>
            <a:off x="6088988" y="2571750"/>
            <a:ext cx="14763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1,178 more than 2016-2017</a:t>
            </a:r>
            <a:endParaRPr b="1" sz="1100"/>
          </a:p>
        </p:txBody>
      </p:sp>
      <p:sp>
        <p:nvSpPr>
          <p:cNvPr id="286" name="Google Shape;286;p51"/>
          <p:cNvSpPr/>
          <p:nvPr/>
        </p:nvSpPr>
        <p:spPr>
          <a:xfrm rot="-1060567">
            <a:off x="6468991" y="3085180"/>
            <a:ext cx="716319" cy="23899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Reason Students Were Seen (Quarter 1) </a:t>
            </a:r>
            <a:endParaRPr/>
          </a:p>
        </p:txBody>
      </p:sp>
      <p:pic>
        <p:nvPicPr>
          <p:cNvPr id="292" name="Google Shape;292;p52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125" y="1215248"/>
            <a:ext cx="8318349" cy="36581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52"/>
          <p:cNvSpPr txBox="1"/>
          <p:nvPr/>
        </p:nvSpPr>
        <p:spPr>
          <a:xfrm>
            <a:off x="1078325" y="3156200"/>
            <a:ext cx="5895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22%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94" name="Google Shape;294;p52"/>
          <p:cNvSpPr txBox="1"/>
          <p:nvPr/>
        </p:nvSpPr>
        <p:spPr>
          <a:xfrm>
            <a:off x="2300400" y="1740025"/>
            <a:ext cx="769200" cy="4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38.8%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95" name="Google Shape;295;p52"/>
          <p:cNvSpPr txBox="1"/>
          <p:nvPr/>
        </p:nvSpPr>
        <p:spPr>
          <a:xfrm>
            <a:off x="3623100" y="3343100"/>
            <a:ext cx="6900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19.4%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96" name="Google Shape;296;p52"/>
          <p:cNvSpPr txBox="1"/>
          <p:nvPr/>
        </p:nvSpPr>
        <p:spPr>
          <a:xfrm>
            <a:off x="5096825" y="4299225"/>
            <a:ext cx="625500" cy="2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3.1%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97" name="Google Shape;297;p52"/>
          <p:cNvSpPr txBox="1"/>
          <p:nvPr/>
        </p:nvSpPr>
        <p:spPr>
          <a:xfrm>
            <a:off x="6369000" y="4299225"/>
            <a:ext cx="690000" cy="2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3.1%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98" name="Google Shape;298;p52"/>
          <p:cNvSpPr txBox="1"/>
          <p:nvPr/>
        </p:nvSpPr>
        <p:spPr>
          <a:xfrm>
            <a:off x="7526725" y="3760050"/>
            <a:ext cx="7692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13.7%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99" name="Google Shape;299;p52"/>
          <p:cNvSpPr/>
          <p:nvPr/>
        </p:nvSpPr>
        <p:spPr>
          <a:xfrm>
            <a:off x="3684475" y="1311675"/>
            <a:ext cx="4956300" cy="9432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Students Visited</a:t>
            </a:r>
            <a:r>
              <a:rPr lang="en" sz="1800"/>
              <a:t> the Counseling Center mainly for: </a:t>
            </a:r>
            <a:r>
              <a:rPr b="1" lang="en" sz="1800"/>
              <a:t>Personal/Social </a:t>
            </a:r>
            <a:r>
              <a:rPr lang="en" sz="1800"/>
              <a:t>Reasons, </a:t>
            </a:r>
            <a:r>
              <a:rPr b="1" lang="en" sz="1800"/>
              <a:t>Schedule Change</a:t>
            </a:r>
            <a:r>
              <a:rPr lang="en" sz="1800"/>
              <a:t> Requests, and </a:t>
            </a:r>
            <a:r>
              <a:rPr b="1" lang="en" sz="1800"/>
              <a:t>Bobcat 2.0.</a:t>
            </a:r>
            <a:endParaRPr b="1"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9900"/>
                </a:solidFill>
              </a:rPr>
              <a:t>Elementary School Lessons</a:t>
            </a:r>
            <a:endParaRPr b="1">
              <a:solidFill>
                <a:srgbClr val="FF9900"/>
              </a:solidFill>
            </a:endParaRPr>
          </a:p>
        </p:txBody>
      </p:sp>
      <p:sp>
        <p:nvSpPr>
          <p:cNvPr id="305" name="Google Shape;305;p53"/>
          <p:cNvSpPr txBox="1"/>
          <p:nvPr>
            <p:ph idx="1" type="body"/>
          </p:nvPr>
        </p:nvSpPr>
        <p:spPr>
          <a:xfrm>
            <a:off x="0" y="1760025"/>
            <a:ext cx="43074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Presented 2 Lessons</a:t>
            </a:r>
            <a:r>
              <a:rPr lang="en"/>
              <a:t> at Each Feeder School (</a:t>
            </a:r>
            <a:r>
              <a:rPr b="1" lang="en"/>
              <a:t>8 Lessons</a:t>
            </a:r>
            <a:r>
              <a:rPr lang="en"/>
              <a:t>)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Middle School Transition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Course Selection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Planned </a:t>
            </a:r>
            <a:r>
              <a:rPr b="1" lang="en"/>
              <a:t>First 5th Grade Visit </a:t>
            </a:r>
            <a:r>
              <a:rPr lang="en"/>
              <a:t>&amp; Orientation @ MVMS - Approximately </a:t>
            </a:r>
            <a:r>
              <a:rPr b="1" lang="en" u="sng"/>
              <a:t>354 5th Graders Attended</a:t>
            </a:r>
            <a:r>
              <a:rPr lang="en"/>
              <a:t>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06" name="Google Shape;30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8223" y="1696700"/>
            <a:ext cx="2797906" cy="209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7842" y="2956375"/>
            <a:ext cx="2916154" cy="2187123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53"/>
          <p:cNvSpPr txBox="1"/>
          <p:nvPr/>
        </p:nvSpPr>
        <p:spPr>
          <a:xfrm>
            <a:off x="0" y="4535400"/>
            <a:ext cx="4662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Parent Component - </a:t>
            </a:r>
            <a:r>
              <a:rPr b="1" lang="en" sz="1800" u="sng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24+ Families Attended</a:t>
            </a:r>
            <a:endParaRPr b="1" u="sng"/>
          </a:p>
        </p:txBody>
      </p:sp>
      <p:pic>
        <p:nvPicPr>
          <p:cNvPr id="309" name="Google Shape;309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1125" y="738736"/>
            <a:ext cx="2797900" cy="2181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4"/>
          <p:cNvSpPr txBox="1"/>
          <p:nvPr>
            <p:ph type="title"/>
          </p:nvPr>
        </p:nvSpPr>
        <p:spPr>
          <a:xfrm>
            <a:off x="0" y="814800"/>
            <a:ext cx="91440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Perception Data</a:t>
            </a:r>
            <a:endParaRPr sz="7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            </a:t>
            </a:r>
            <a:r>
              <a:rPr b="0" lang="en" sz="1800">
                <a:solidFill>
                  <a:srgbClr val="FF9900"/>
                </a:solidFill>
                <a:latin typeface="Open Sans"/>
                <a:ea typeface="Open Sans"/>
                <a:cs typeface="Open Sans"/>
                <a:sym typeface="Open Sans"/>
              </a:rPr>
              <a:t> Student’s Knowledge, Attitudes, and Skills (Pre/Post Tests, Surveys, etc.)</a:t>
            </a:r>
            <a:endParaRPr sz="7200">
              <a:solidFill>
                <a:srgbClr val="FF9900"/>
              </a:solidFill>
            </a:endParaRPr>
          </a:p>
        </p:txBody>
      </p:sp>
      <p:pic>
        <p:nvPicPr>
          <p:cNvPr id="315" name="Google Shape;31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55938"/>
            <a:ext cx="8839199" cy="232511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54"/>
          <p:cNvSpPr txBox="1"/>
          <p:nvPr/>
        </p:nvSpPr>
        <p:spPr>
          <a:xfrm>
            <a:off x="556200" y="3676450"/>
            <a:ext cx="8031600" cy="188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District wide agrees on data to determine site based needs.  (CHKS shown)</a:t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5"/>
          <p:cNvSpPr txBox="1"/>
          <p:nvPr>
            <p:ph type="title"/>
          </p:nvPr>
        </p:nvSpPr>
        <p:spPr>
          <a:xfrm>
            <a:off x="311700" y="16447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Academic Classroom Presentation Data: 6th Grade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22" name="Google Shape;322;p55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23" name="Google Shape;323;p55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71875"/>
            <a:ext cx="8318349" cy="4022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4" name="Google Shape;324;p55"/>
          <p:cNvCxnSpPr/>
          <p:nvPr/>
        </p:nvCxnSpPr>
        <p:spPr>
          <a:xfrm flipH="1" rot="10800000">
            <a:off x="3572975" y="1299800"/>
            <a:ext cx="915900" cy="93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5" name="Google Shape;325;p55"/>
          <p:cNvSpPr/>
          <p:nvPr/>
        </p:nvSpPr>
        <p:spPr>
          <a:xfrm>
            <a:off x="2106075" y="1162700"/>
            <a:ext cx="1709700" cy="707400"/>
          </a:xfrm>
          <a:prstGeom prst="wedgeRectCallout">
            <a:avLst>
              <a:gd fmla="val 35878" name="adj1"/>
              <a:gd fmla="val 95837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</a:t>
            </a:r>
            <a:r>
              <a:rPr b="1" lang="en"/>
              <a:t> </a:t>
            </a:r>
            <a:r>
              <a:rPr b="1" lang="en" u="sng"/>
              <a:t>26%</a:t>
            </a:r>
            <a:r>
              <a:rPr b="1" lang="en"/>
              <a:t> </a:t>
            </a:r>
            <a:r>
              <a:rPr lang="en"/>
              <a:t>Increase!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Academic Classroom Lesson Data: 7th Grade  </a:t>
            </a:r>
            <a:endParaRPr/>
          </a:p>
        </p:txBody>
      </p:sp>
      <p:sp>
        <p:nvSpPr>
          <p:cNvPr id="331" name="Google Shape;331;p5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32" name="Google Shape;332;p56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575" y="1152425"/>
            <a:ext cx="8735724" cy="3709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p56"/>
          <p:cNvCxnSpPr/>
          <p:nvPr/>
        </p:nvCxnSpPr>
        <p:spPr>
          <a:xfrm flipH="1" rot="10800000">
            <a:off x="3245950" y="2223950"/>
            <a:ext cx="879300" cy="1069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4" name="Google Shape;334;p56"/>
          <p:cNvSpPr/>
          <p:nvPr/>
        </p:nvSpPr>
        <p:spPr>
          <a:xfrm>
            <a:off x="1930650" y="1864350"/>
            <a:ext cx="1709700" cy="707400"/>
          </a:xfrm>
          <a:prstGeom prst="wedgeRectCallout">
            <a:avLst>
              <a:gd fmla="val 35878" name="adj1"/>
              <a:gd fmla="val 95837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</a:t>
            </a:r>
            <a:r>
              <a:rPr b="1" lang="en"/>
              <a:t> </a:t>
            </a:r>
            <a:r>
              <a:rPr b="1" lang="en" u="sng"/>
              <a:t>Huge</a:t>
            </a:r>
            <a:r>
              <a:rPr b="1" lang="en"/>
              <a:t> </a:t>
            </a:r>
            <a:r>
              <a:rPr lang="en"/>
              <a:t>Increase!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7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Outcome</a:t>
            </a:r>
            <a:r>
              <a:rPr lang="en" sz="7200"/>
              <a:t> Data </a:t>
            </a:r>
            <a:endParaRPr sz="7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0"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       </a:t>
            </a:r>
            <a:r>
              <a:rPr b="0" lang="en" sz="1800">
                <a:solidFill>
                  <a:srgbClr val="FFD966"/>
                </a:solidFill>
                <a:latin typeface="Open Sans"/>
                <a:ea typeface="Open Sans"/>
                <a:cs typeface="Open Sans"/>
                <a:sym typeface="Open Sans"/>
              </a:rPr>
              <a:t>Achievement &amp; Achievement Related </a:t>
            </a:r>
            <a:endParaRPr sz="7200">
              <a:solidFill>
                <a:srgbClr val="FFD966"/>
              </a:solidFill>
            </a:endParaRPr>
          </a:p>
        </p:txBody>
      </p:sp>
      <p:pic>
        <p:nvPicPr>
          <p:cNvPr id="340" name="Google Shape;340;p57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725" y="1979625"/>
            <a:ext cx="4805049" cy="2925574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7"/>
          <p:cNvSpPr/>
          <p:nvPr/>
        </p:nvSpPr>
        <p:spPr>
          <a:xfrm>
            <a:off x="638050" y="2996613"/>
            <a:ext cx="1289400" cy="8916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Increase in F rates for 6th grade</a:t>
            </a:r>
            <a:endParaRPr/>
          </a:p>
        </p:txBody>
      </p:sp>
      <p:sp>
        <p:nvSpPr>
          <p:cNvPr id="342" name="Google Shape;342;p57"/>
          <p:cNvSpPr/>
          <p:nvPr/>
        </p:nvSpPr>
        <p:spPr>
          <a:xfrm>
            <a:off x="4113400" y="1979625"/>
            <a:ext cx="892200" cy="10557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Decrease in F rates for 7th and 8th grade</a:t>
            </a:r>
            <a:endParaRPr sz="1200"/>
          </a:p>
        </p:txBody>
      </p:sp>
      <p:pic>
        <p:nvPicPr>
          <p:cNvPr id="343" name="Google Shape;34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6925" y="1915175"/>
            <a:ext cx="3774850" cy="309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0"/>
          <p:cNvSpPr txBox="1"/>
          <p:nvPr>
            <p:ph type="title"/>
          </p:nvPr>
        </p:nvSpPr>
        <p:spPr>
          <a:xfrm>
            <a:off x="311700" y="2331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Welcome!</a:t>
            </a:r>
            <a:endParaRPr/>
          </a:p>
        </p:txBody>
      </p:sp>
      <p:sp>
        <p:nvSpPr>
          <p:cNvPr id="206" name="Google Shape;206;p40"/>
          <p:cNvSpPr txBox="1"/>
          <p:nvPr>
            <p:ph idx="1" type="body"/>
          </p:nvPr>
        </p:nvSpPr>
        <p:spPr>
          <a:xfrm>
            <a:off x="279475" y="894550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solidFill>
                  <a:srgbClr val="FFE599"/>
                </a:solidFill>
              </a:rPr>
              <a:t>About Us...</a:t>
            </a:r>
            <a:endParaRPr b="1">
              <a:solidFill>
                <a:srgbClr val="FFE599"/>
              </a:solidFill>
            </a:endParaRPr>
          </a:p>
        </p:txBody>
      </p:sp>
      <p:graphicFrame>
        <p:nvGraphicFramePr>
          <p:cNvPr id="207" name="Google Shape;207;p40"/>
          <p:cNvGraphicFramePr/>
          <p:nvPr/>
        </p:nvGraphicFramePr>
        <p:xfrm>
          <a:off x="343925" y="1338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{195763B0-0867-4445-B892-82CF01203758}</a:tableStyleId>
              </a:tblPr>
              <a:tblGrid>
                <a:gridCol w="3976525"/>
                <a:gridCol w="454407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D966"/>
                          </a:solidFill>
                        </a:rPr>
                        <a:t>Jovianne Pereyra </a:t>
                      </a:r>
                      <a:endParaRPr b="1">
                        <a:solidFill>
                          <a:srgbClr val="FFD966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D966"/>
                          </a:solidFill>
                        </a:rPr>
                        <a:t>Elementary &amp; Middle School Counselor</a:t>
                      </a:r>
                      <a:endParaRPr>
                        <a:solidFill>
                          <a:srgbClr val="FFD966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D966"/>
                          </a:solidFill>
                        </a:rPr>
                        <a:t>Monte Vista Middle School</a:t>
                      </a:r>
                      <a:endParaRPr>
                        <a:solidFill>
                          <a:srgbClr val="FFD966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D966"/>
                          </a:solidFill>
                        </a:rPr>
                        <a:t>San Jacinto Unified School District</a:t>
                      </a:r>
                      <a:endParaRPr>
                        <a:solidFill>
                          <a:srgbClr val="FFD966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D966"/>
                          </a:solidFill>
                        </a:rPr>
                        <a:t>Email:</a:t>
                      </a:r>
                      <a:r>
                        <a:rPr lang="en">
                          <a:solidFill>
                            <a:srgbClr val="FFD966"/>
                          </a:solidFill>
                        </a:rPr>
                        <a:t> </a:t>
                      </a:r>
                      <a:r>
                        <a:rPr lang="en">
                          <a:solidFill>
                            <a:srgbClr val="FFD966"/>
                          </a:solidFill>
                          <a:uFill>
                            <a:noFill/>
                          </a:uFill>
                          <a:hlinkClick r:id="rId3"/>
                        </a:rPr>
                        <a:t>jpereyra@sanjacinto.k12.ca.us</a:t>
                      </a:r>
                      <a:r>
                        <a:rPr lang="en">
                          <a:solidFill>
                            <a:srgbClr val="FFD966"/>
                          </a:solidFill>
                        </a:rPr>
                        <a:t> </a:t>
                      </a:r>
                      <a:endParaRPr>
                        <a:solidFill>
                          <a:srgbClr val="FFD966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D966"/>
                          </a:solidFill>
                        </a:rPr>
                        <a:t>Website:</a:t>
                      </a:r>
                      <a:r>
                        <a:rPr lang="en">
                          <a:solidFill>
                            <a:srgbClr val="FFD966"/>
                          </a:solidFill>
                        </a:rPr>
                        <a:t> </a:t>
                      </a:r>
                      <a:r>
                        <a:rPr lang="en" u="sng">
                          <a:solidFill>
                            <a:schemeClr val="hlink"/>
                          </a:solidFill>
                          <a:hlinkClick r:id="rId4"/>
                        </a:rPr>
                        <a:t>https://sites.google.com/sanjacinto.k12.ca.us/montevistaschoolcounseling/home</a:t>
                      </a:r>
                      <a:r>
                        <a:rPr lang="en">
                          <a:solidFill>
                            <a:srgbClr val="FFD966"/>
                          </a:solidFill>
                        </a:rPr>
                        <a:t> </a:t>
                      </a:r>
                      <a:endParaRPr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D966"/>
                          </a:solidFill>
                        </a:rPr>
                        <a:t>Erika</a:t>
                      </a:r>
                      <a:r>
                        <a:rPr b="1" lang="en">
                          <a:solidFill>
                            <a:srgbClr val="FFD966"/>
                          </a:solidFill>
                        </a:rPr>
                        <a:t> L Zamora</a:t>
                      </a:r>
                      <a:endParaRPr b="1">
                        <a:solidFill>
                          <a:srgbClr val="FFD966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D966"/>
                          </a:solidFill>
                        </a:rPr>
                        <a:t>Elementary School Counselor </a:t>
                      </a:r>
                      <a:endParaRPr>
                        <a:solidFill>
                          <a:srgbClr val="FFD966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D966"/>
                          </a:solidFill>
                        </a:rPr>
                        <a:t>Rosemary Kennedy Elementary School </a:t>
                      </a:r>
                      <a:endParaRPr>
                        <a:solidFill>
                          <a:srgbClr val="FFD966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D966"/>
                          </a:solidFill>
                        </a:rPr>
                        <a:t>Alvord Unified </a:t>
                      </a:r>
                      <a:endParaRPr>
                        <a:solidFill>
                          <a:srgbClr val="FFD966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D966"/>
                          </a:solidFill>
                        </a:rPr>
                        <a:t>Email: </a:t>
                      </a:r>
                      <a:r>
                        <a:rPr lang="en">
                          <a:solidFill>
                            <a:srgbClr val="FFD966"/>
                          </a:solidFill>
                          <a:uFill>
                            <a:noFill/>
                          </a:uFill>
                          <a:hlinkClick r:id="rId5"/>
                        </a:rPr>
                        <a:t>ErikaZam2018@gmail.com</a:t>
                      </a:r>
                      <a:endParaRPr>
                        <a:solidFill>
                          <a:srgbClr val="FFD966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D966"/>
                          </a:solidFill>
                        </a:rPr>
                        <a:t>Instagram:</a:t>
                      </a:r>
                      <a:r>
                        <a:rPr lang="en">
                          <a:solidFill>
                            <a:srgbClr val="FFD966"/>
                          </a:solidFill>
                        </a:rPr>
                        <a:t> RMKCounselor </a:t>
                      </a:r>
                      <a:endParaRPr>
                        <a:solidFill>
                          <a:srgbClr val="FFD96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08" name="Google Shape;208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00750" y="3287750"/>
            <a:ext cx="1342323" cy="16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95500" y="2881699"/>
            <a:ext cx="2206725" cy="220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8"/>
          <p:cNvSpPr txBox="1"/>
          <p:nvPr>
            <p:ph type="title"/>
          </p:nvPr>
        </p:nvSpPr>
        <p:spPr>
          <a:xfrm>
            <a:off x="311700" y="1797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8th Grade Bobcat 2.0 Data</a:t>
            </a:r>
            <a:endParaRPr/>
          </a:p>
        </p:txBody>
      </p:sp>
      <p:pic>
        <p:nvPicPr>
          <p:cNvPr id="349" name="Google Shape;349;p58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850" y="788675"/>
            <a:ext cx="7042851" cy="4354826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8"/>
          <p:cNvSpPr/>
          <p:nvPr/>
        </p:nvSpPr>
        <p:spPr>
          <a:xfrm>
            <a:off x="5069800" y="1311675"/>
            <a:ext cx="1857000" cy="618900"/>
          </a:xfrm>
          <a:prstGeom prst="wedgeRectCallout">
            <a:avLst>
              <a:gd fmla="val -39188" name="adj1"/>
              <a:gd fmla="val 103624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/>
              <a:t>20.5% Decrease </a:t>
            </a:r>
            <a:r>
              <a:rPr lang="en"/>
              <a:t>in F Grades!</a:t>
            </a:r>
            <a:endParaRPr/>
          </a:p>
        </p:txBody>
      </p:sp>
      <p:cxnSp>
        <p:nvCxnSpPr>
          <p:cNvPr id="351" name="Google Shape;351;p58"/>
          <p:cNvCxnSpPr/>
          <p:nvPr/>
        </p:nvCxnSpPr>
        <p:spPr>
          <a:xfrm>
            <a:off x="4082400" y="1311675"/>
            <a:ext cx="858300" cy="722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Process, Perception, or Outcome? </a:t>
            </a:r>
            <a:endParaRPr/>
          </a:p>
        </p:txBody>
      </p:sp>
      <p:sp>
        <p:nvSpPr>
          <p:cNvPr id="357" name="Google Shape;357;p59"/>
          <p:cNvSpPr txBox="1"/>
          <p:nvPr>
            <p:ph idx="1" type="body"/>
          </p:nvPr>
        </p:nvSpPr>
        <p:spPr>
          <a:xfrm>
            <a:off x="182475" y="12232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D966"/>
                </a:solidFill>
              </a:rPr>
              <a:t>482 Students participated in Problem Solving Lessons </a:t>
            </a:r>
            <a:endParaRPr b="1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D966"/>
                </a:solidFill>
              </a:rPr>
              <a:t>Attendance increased from  95.7% to 96.9%</a:t>
            </a:r>
            <a:endParaRPr b="1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D966"/>
                </a:solidFill>
              </a:rPr>
              <a:t>78% of 5th graders reported feeling confident </a:t>
            </a:r>
            <a:endParaRPr b="1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D966"/>
                </a:solidFill>
              </a:rPr>
              <a:t>The EL Reclassification rate </a:t>
            </a:r>
            <a:r>
              <a:rPr b="1" lang="en">
                <a:solidFill>
                  <a:srgbClr val="FFD966"/>
                </a:solidFill>
              </a:rPr>
              <a:t>increased</a:t>
            </a:r>
            <a:r>
              <a:rPr b="1" lang="en">
                <a:solidFill>
                  <a:srgbClr val="FFD966"/>
                </a:solidFill>
              </a:rPr>
              <a:t> by 27% in 2017-2018 </a:t>
            </a:r>
            <a:endParaRPr b="1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>
                <a:solidFill>
                  <a:srgbClr val="FFD966"/>
                </a:solidFill>
              </a:rPr>
              <a:t>8 small groups on social skills of 2nd graders at RMK were conducted </a:t>
            </a:r>
            <a:endParaRPr b="1">
              <a:solidFill>
                <a:srgbClr val="FFD966"/>
              </a:solidFill>
            </a:endParaRPr>
          </a:p>
        </p:txBody>
      </p:sp>
      <p:pic>
        <p:nvPicPr>
          <p:cNvPr id="358" name="Google Shape;35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269803">
            <a:off x="6773733" y="715055"/>
            <a:ext cx="1813158" cy="1698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0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What data can you use right now? </a:t>
            </a:r>
            <a:r>
              <a:rPr lang="en" sz="7200"/>
              <a:t> </a:t>
            </a:r>
            <a:endParaRPr sz="7200"/>
          </a:p>
        </p:txBody>
      </p:sp>
      <p:pic>
        <p:nvPicPr>
          <p:cNvPr id="364" name="Google Shape;36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1575" y="2969450"/>
            <a:ext cx="6240851" cy="189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1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Pre/Post Tests </a:t>
            </a:r>
            <a:endParaRPr sz="7200"/>
          </a:p>
        </p:txBody>
      </p:sp>
      <p:pic>
        <p:nvPicPr>
          <p:cNvPr id="370" name="Google Shape;370;p61"/>
          <p:cNvPicPr preferRelativeResize="0"/>
          <p:nvPr/>
        </p:nvPicPr>
        <p:blipFill rotWithShape="1">
          <a:blip r:embed="rId3">
            <a:alphaModFix/>
          </a:blip>
          <a:srcRect b="11808" l="0" r="0" t="0"/>
          <a:stretch/>
        </p:blipFill>
        <p:spPr>
          <a:xfrm>
            <a:off x="3185150" y="1909200"/>
            <a:ext cx="2773701" cy="271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What is a Pre/Post Test?</a:t>
            </a:r>
            <a:endParaRPr sz="3800"/>
          </a:p>
        </p:txBody>
      </p:sp>
      <p:sp>
        <p:nvSpPr>
          <p:cNvPr id="376" name="Google Shape;376;p62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D966"/>
                </a:solidFill>
              </a:rPr>
              <a:t>Assessments given after a lesson/intervention is delivered in order to…</a:t>
            </a:r>
            <a:endParaRPr sz="2400">
              <a:solidFill>
                <a:srgbClr val="FFD966"/>
              </a:solidFill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Clr>
                <a:srgbClr val="FFD966"/>
              </a:buClr>
              <a:buSzPts val="2400"/>
              <a:buChar char="●"/>
            </a:pPr>
            <a:r>
              <a:rPr lang="en" sz="2400">
                <a:solidFill>
                  <a:srgbClr val="FFD966"/>
                </a:solidFill>
              </a:rPr>
              <a:t>Determine how </a:t>
            </a:r>
            <a:r>
              <a:rPr b="1" lang="en" sz="2400">
                <a:solidFill>
                  <a:srgbClr val="FFD966"/>
                </a:solidFill>
              </a:rPr>
              <a:t>to improve</a:t>
            </a:r>
            <a:r>
              <a:rPr lang="en" sz="2400">
                <a:solidFill>
                  <a:srgbClr val="FFD966"/>
                </a:solidFill>
              </a:rPr>
              <a:t> your lesson/intervention</a:t>
            </a:r>
            <a:endParaRPr sz="2400">
              <a:solidFill>
                <a:srgbClr val="FFD966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400"/>
              <a:buChar char="●"/>
            </a:pPr>
            <a:r>
              <a:rPr b="1" lang="en" sz="2400">
                <a:solidFill>
                  <a:srgbClr val="FFD966"/>
                </a:solidFill>
              </a:rPr>
              <a:t>Advocate</a:t>
            </a:r>
            <a:r>
              <a:rPr lang="en" sz="2400">
                <a:solidFill>
                  <a:srgbClr val="FFD966"/>
                </a:solidFill>
              </a:rPr>
              <a:t> for Students and School Counseling Services</a:t>
            </a:r>
            <a:endParaRPr sz="2400">
              <a:solidFill>
                <a:srgbClr val="FFD966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400"/>
              <a:buChar char="●"/>
            </a:pPr>
            <a:r>
              <a:rPr lang="en" sz="2400">
                <a:solidFill>
                  <a:srgbClr val="FFD966"/>
                </a:solidFill>
              </a:rPr>
              <a:t>Promote </a:t>
            </a:r>
            <a:r>
              <a:rPr b="1" lang="en" sz="2400">
                <a:solidFill>
                  <a:srgbClr val="FFD966"/>
                </a:solidFill>
              </a:rPr>
              <a:t>Systemic Change</a:t>
            </a:r>
            <a:endParaRPr b="1" sz="2400">
              <a:solidFill>
                <a:srgbClr val="FFD966"/>
              </a:solidFill>
            </a:endParaRPr>
          </a:p>
        </p:txBody>
      </p:sp>
      <p:sp>
        <p:nvSpPr>
          <p:cNvPr id="377" name="Google Shape;377;p62"/>
          <p:cNvSpPr txBox="1"/>
          <p:nvPr/>
        </p:nvSpPr>
        <p:spPr>
          <a:xfrm>
            <a:off x="3478750" y="4682925"/>
            <a:ext cx="54420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(</a:t>
            </a:r>
            <a:r>
              <a:rPr i="1" lang="en">
                <a:solidFill>
                  <a:srgbClr val="FFD966"/>
                </a:solidFill>
              </a:rPr>
              <a:t>The Use of Data in School Counseling</a:t>
            </a:r>
            <a:r>
              <a:rPr lang="en">
                <a:solidFill>
                  <a:srgbClr val="FFD966"/>
                </a:solidFill>
              </a:rPr>
              <a:t>, Hatch, 2013)</a:t>
            </a:r>
            <a:endParaRPr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Important to do a PRE AND POST </a:t>
            </a:r>
            <a:endParaRPr/>
          </a:p>
        </p:txBody>
      </p:sp>
      <p:sp>
        <p:nvSpPr>
          <p:cNvPr id="383" name="Google Shape;383;p6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800"/>
              <a:buChar char="●"/>
            </a:pPr>
            <a:r>
              <a:rPr lang="en">
                <a:solidFill>
                  <a:srgbClr val="FFD966"/>
                </a:solidFill>
              </a:rPr>
              <a:t>Reviewing the results of the PRE test help shape the delivery of the lessons</a:t>
            </a:r>
            <a:endParaRPr>
              <a:solidFill>
                <a:srgbClr val="FFD9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800"/>
              <a:buChar char="●"/>
            </a:pPr>
            <a:r>
              <a:rPr lang="en">
                <a:solidFill>
                  <a:srgbClr val="FFD966"/>
                </a:solidFill>
              </a:rPr>
              <a:t>Showcases Growth</a:t>
            </a:r>
            <a:endParaRPr>
              <a:solidFill>
                <a:srgbClr val="FFD966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400"/>
              <a:buChar char="○"/>
            </a:pPr>
            <a:r>
              <a:rPr lang="en" sz="1400">
                <a:solidFill>
                  <a:srgbClr val="FFD966"/>
                </a:solidFill>
              </a:rPr>
              <a:t>Shows if the lesson is important</a:t>
            </a:r>
            <a:endParaRPr sz="1400">
              <a:solidFill>
                <a:srgbClr val="FFD966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400"/>
              <a:buChar char="○"/>
            </a:pPr>
            <a:r>
              <a:rPr lang="en" sz="1400">
                <a:solidFill>
                  <a:srgbClr val="FFD966"/>
                </a:solidFill>
              </a:rPr>
              <a:t>What content areas should we focus on the most during the presentation</a:t>
            </a:r>
            <a:endParaRPr>
              <a:solidFill>
                <a:srgbClr val="FFD9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800"/>
              <a:buChar char="●"/>
            </a:pPr>
            <a:r>
              <a:rPr lang="en">
                <a:solidFill>
                  <a:srgbClr val="FFD966"/>
                </a:solidFill>
              </a:rPr>
              <a:t>If you can’t do a PRE (or if it is forgotten), facilitating a Post is better than doing nothing at all</a:t>
            </a:r>
            <a:endParaRPr>
              <a:solidFill>
                <a:srgbClr val="FFD9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800"/>
              <a:buChar char="●"/>
            </a:pPr>
            <a:r>
              <a:rPr b="1" lang="en">
                <a:solidFill>
                  <a:srgbClr val="FFD966"/>
                </a:solidFill>
              </a:rPr>
              <a:t>DO NOT pre/post every lesson. Pick one or two grade levels &amp; one or two lessons - use data to pick which grade/lesson </a:t>
            </a:r>
            <a:endParaRPr b="1">
              <a:solidFill>
                <a:srgbClr val="FFD966"/>
              </a:solidFill>
            </a:endParaRPr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84" name="Google Shape;384;p63"/>
          <p:cNvSpPr txBox="1"/>
          <p:nvPr/>
        </p:nvSpPr>
        <p:spPr>
          <a:xfrm>
            <a:off x="3478750" y="4682925"/>
            <a:ext cx="54420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(</a:t>
            </a:r>
            <a:r>
              <a:rPr i="1" lang="en">
                <a:solidFill>
                  <a:srgbClr val="FFD966"/>
                </a:solidFill>
              </a:rPr>
              <a:t>The Use of Data in School Counseling</a:t>
            </a:r>
            <a:r>
              <a:rPr lang="en">
                <a:solidFill>
                  <a:srgbClr val="FFD966"/>
                </a:solidFill>
              </a:rPr>
              <a:t>, Hatch, 2013)</a:t>
            </a:r>
            <a:endParaRPr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 A Pre/Post Test</a:t>
            </a:r>
            <a:endParaRPr/>
          </a:p>
        </p:txBody>
      </p:sp>
      <p:sp>
        <p:nvSpPr>
          <p:cNvPr id="390" name="Google Shape;390;p64"/>
          <p:cNvSpPr txBox="1"/>
          <p:nvPr>
            <p:ph idx="1" type="body"/>
          </p:nvPr>
        </p:nvSpPr>
        <p:spPr>
          <a:xfrm>
            <a:off x="311700" y="1152425"/>
            <a:ext cx="8976600" cy="37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D966"/>
                </a:solidFill>
              </a:rPr>
              <a:t>Develop Questions that Measure Participant’s:</a:t>
            </a:r>
            <a:endParaRPr b="1" sz="2400">
              <a:solidFill>
                <a:srgbClr val="FFD966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D966"/>
              </a:buClr>
              <a:buSzPts val="1800"/>
              <a:buChar char="●"/>
            </a:pPr>
            <a:r>
              <a:rPr b="1" lang="en">
                <a:solidFill>
                  <a:srgbClr val="FFD966"/>
                </a:solidFill>
              </a:rPr>
              <a:t>Attitudes - </a:t>
            </a:r>
            <a:r>
              <a:rPr b="1" lang="en" sz="1600">
                <a:solidFill>
                  <a:srgbClr val="FFD966"/>
                </a:solidFill>
              </a:rPr>
              <a:t>What you want me to believe that I did not believe before?</a:t>
            </a:r>
            <a:endParaRPr b="1" sz="1600">
              <a:solidFill>
                <a:srgbClr val="FFD966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400"/>
              <a:buChar char="○"/>
            </a:pPr>
            <a:r>
              <a:rPr b="1" lang="en">
                <a:solidFill>
                  <a:schemeClr val="accent1"/>
                </a:solidFill>
              </a:rPr>
              <a:t>Likert</a:t>
            </a:r>
            <a:r>
              <a:rPr b="1" lang="en">
                <a:solidFill>
                  <a:schemeClr val="accent1"/>
                </a:solidFill>
              </a:rPr>
              <a:t> Scale Questions</a:t>
            </a:r>
            <a:r>
              <a:rPr lang="en">
                <a:solidFill>
                  <a:srgbClr val="FFD966"/>
                </a:solidFill>
              </a:rPr>
              <a:t> (can use pictures and/or scales to measure attitudes/beliefs)</a:t>
            </a:r>
            <a:endParaRPr>
              <a:solidFill>
                <a:srgbClr val="FFD966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400"/>
              <a:buChar char="○"/>
            </a:pPr>
            <a:r>
              <a:rPr lang="en">
                <a:solidFill>
                  <a:srgbClr val="FFD966"/>
                </a:solidFill>
              </a:rPr>
              <a:t>“I believe that adults care about me”</a:t>
            </a:r>
            <a:endParaRPr>
              <a:solidFill>
                <a:srgbClr val="FFD966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400"/>
              <a:buChar char="○"/>
            </a:pPr>
            <a:r>
              <a:rPr lang="en">
                <a:solidFill>
                  <a:srgbClr val="FFD966"/>
                </a:solidFill>
              </a:rPr>
              <a:t>“I believe being organization will help me be successful”</a:t>
            </a:r>
            <a:endParaRPr>
              <a:solidFill>
                <a:srgbClr val="FFD9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800"/>
              <a:buChar char="●"/>
            </a:pPr>
            <a:r>
              <a:rPr b="1" lang="en">
                <a:solidFill>
                  <a:srgbClr val="FFD966"/>
                </a:solidFill>
              </a:rPr>
              <a:t>Knowledge- </a:t>
            </a:r>
            <a:r>
              <a:rPr b="1" lang="en" sz="1600">
                <a:solidFill>
                  <a:srgbClr val="FFD966"/>
                </a:solidFill>
              </a:rPr>
              <a:t>What you want me to know that I didn’t know before?</a:t>
            </a:r>
            <a:endParaRPr b="1" sz="1600">
              <a:solidFill>
                <a:srgbClr val="FFD966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400"/>
              <a:buChar char="○"/>
            </a:pPr>
            <a:r>
              <a:rPr lang="en">
                <a:solidFill>
                  <a:srgbClr val="FFD966"/>
                </a:solidFill>
              </a:rPr>
              <a:t>Either correct or not correct.  </a:t>
            </a:r>
            <a:r>
              <a:rPr b="1" lang="en">
                <a:solidFill>
                  <a:schemeClr val="accent1"/>
                </a:solidFill>
              </a:rPr>
              <a:t>Multiple Choice</a:t>
            </a:r>
            <a:r>
              <a:rPr lang="en">
                <a:solidFill>
                  <a:srgbClr val="FFD966"/>
                </a:solidFill>
              </a:rPr>
              <a:t>. (Don’t make them too easy!)</a:t>
            </a:r>
            <a:endParaRPr>
              <a:solidFill>
                <a:srgbClr val="FFD966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400"/>
              <a:buChar char="○"/>
            </a:pPr>
            <a:r>
              <a:rPr lang="en">
                <a:solidFill>
                  <a:srgbClr val="FFD966"/>
                </a:solidFill>
              </a:rPr>
              <a:t>“What are the three R’s of Bullying?”</a:t>
            </a:r>
            <a:endParaRPr>
              <a:solidFill>
                <a:srgbClr val="FFD966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400"/>
              <a:buChar char="○"/>
            </a:pPr>
            <a:r>
              <a:rPr lang="en">
                <a:solidFill>
                  <a:srgbClr val="FFD966"/>
                </a:solidFill>
              </a:rPr>
              <a:t>“What are the Calm Down Steps?”</a:t>
            </a:r>
            <a:endParaRPr>
              <a:solidFill>
                <a:srgbClr val="FFD9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800"/>
              <a:buChar char="●"/>
            </a:pPr>
            <a:r>
              <a:rPr b="1" lang="en">
                <a:solidFill>
                  <a:srgbClr val="FFD966"/>
                </a:solidFill>
              </a:rPr>
              <a:t>Skills-</a:t>
            </a:r>
            <a:r>
              <a:rPr b="1" lang="en" sz="1400">
                <a:solidFill>
                  <a:srgbClr val="FFD966"/>
                </a:solidFill>
              </a:rPr>
              <a:t> </a:t>
            </a:r>
            <a:r>
              <a:rPr b="1" lang="en" sz="1600">
                <a:solidFill>
                  <a:srgbClr val="FFD966"/>
                </a:solidFill>
              </a:rPr>
              <a:t>What you want me to demonstrate that I did not demonstrate before?</a:t>
            </a:r>
            <a:endParaRPr b="1" sz="1600">
              <a:solidFill>
                <a:srgbClr val="FFD966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</a:pPr>
            <a:r>
              <a:rPr b="1" lang="en">
                <a:solidFill>
                  <a:schemeClr val="accent1"/>
                </a:solidFill>
              </a:rPr>
              <a:t>Application/Demonstration</a:t>
            </a:r>
            <a:endParaRPr b="1">
              <a:solidFill>
                <a:schemeClr val="accen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400"/>
              <a:buChar char="○"/>
            </a:pPr>
            <a:r>
              <a:rPr lang="en">
                <a:solidFill>
                  <a:srgbClr val="FFD966"/>
                </a:solidFill>
              </a:rPr>
              <a:t>“Here is a copy of Sally’s recent grades, what is her GPA?”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64"/>
          <p:cNvSpPr txBox="1"/>
          <p:nvPr/>
        </p:nvSpPr>
        <p:spPr>
          <a:xfrm>
            <a:off x="3702000" y="4695825"/>
            <a:ext cx="54420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(</a:t>
            </a:r>
            <a:r>
              <a:rPr i="1" lang="en">
                <a:solidFill>
                  <a:srgbClr val="FFD966"/>
                </a:solidFill>
              </a:rPr>
              <a:t>The Use of Data in School Counseling</a:t>
            </a:r>
            <a:r>
              <a:rPr lang="en">
                <a:solidFill>
                  <a:srgbClr val="FFD966"/>
                </a:solidFill>
              </a:rPr>
              <a:t>, Hatch, 2013)</a:t>
            </a:r>
            <a:endParaRPr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5"/>
          <p:cNvSpPr txBox="1"/>
          <p:nvPr>
            <p:ph type="title"/>
          </p:nvPr>
        </p:nvSpPr>
        <p:spPr>
          <a:xfrm>
            <a:off x="311700" y="943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Attitudes: Likert Scales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7" name="Google Shape;39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900" y="1147050"/>
            <a:ext cx="4587350" cy="199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65"/>
          <p:cNvPicPr preferRelativeResize="0"/>
          <p:nvPr/>
        </p:nvPicPr>
        <p:blipFill rotWithShape="1">
          <a:blip r:embed="rId4">
            <a:alphaModFix/>
          </a:blip>
          <a:srcRect b="14412" l="0" r="0" t="0"/>
          <a:stretch/>
        </p:blipFill>
        <p:spPr>
          <a:xfrm>
            <a:off x="3871650" y="2973575"/>
            <a:ext cx="5180624" cy="17534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True/False and Multiple Choice Questions</a:t>
            </a:r>
            <a:endParaRPr/>
          </a:p>
        </p:txBody>
      </p:sp>
      <p:sp>
        <p:nvSpPr>
          <p:cNvPr id="404" name="Google Shape;404;p66"/>
          <p:cNvSpPr txBox="1"/>
          <p:nvPr>
            <p:ph idx="1" type="body"/>
          </p:nvPr>
        </p:nvSpPr>
        <p:spPr>
          <a:xfrm>
            <a:off x="311700" y="11524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600"/>
              <a:buChar char="●"/>
            </a:pPr>
            <a:r>
              <a:rPr b="1" lang="en" sz="2600">
                <a:solidFill>
                  <a:srgbClr val="FFD966"/>
                </a:solidFill>
              </a:rPr>
              <a:t>Avoid using</a:t>
            </a:r>
            <a:r>
              <a:rPr b="1" lang="en" sz="2600">
                <a:solidFill>
                  <a:srgbClr val="FFD966"/>
                </a:solidFill>
              </a:rPr>
              <a:t> T/F questions</a:t>
            </a:r>
            <a:r>
              <a:rPr lang="en" sz="2600">
                <a:solidFill>
                  <a:srgbClr val="FFD966"/>
                </a:solidFill>
              </a:rPr>
              <a:t>, students have a 50% chance of getting the correct answer, and results could show minimum growth</a:t>
            </a:r>
            <a:endParaRPr sz="2600">
              <a:solidFill>
                <a:srgbClr val="FFD966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600"/>
              <a:buChar char="●"/>
            </a:pPr>
            <a:r>
              <a:rPr lang="en" sz="2600">
                <a:solidFill>
                  <a:srgbClr val="FFD966"/>
                </a:solidFill>
              </a:rPr>
              <a:t>The </a:t>
            </a:r>
            <a:r>
              <a:rPr b="1" lang="en" sz="2600">
                <a:solidFill>
                  <a:srgbClr val="FFD966"/>
                </a:solidFill>
              </a:rPr>
              <a:t>more choices</a:t>
            </a:r>
            <a:r>
              <a:rPr lang="en" sz="2600">
                <a:solidFill>
                  <a:srgbClr val="FFD966"/>
                </a:solidFill>
              </a:rPr>
              <a:t> available in a Multiple Choice Question, the more difficult the question, and the </a:t>
            </a:r>
            <a:r>
              <a:rPr b="1" lang="en" sz="2600">
                <a:solidFill>
                  <a:srgbClr val="FFD966"/>
                </a:solidFill>
              </a:rPr>
              <a:t>more valid</a:t>
            </a:r>
            <a:r>
              <a:rPr lang="en" sz="2600">
                <a:solidFill>
                  <a:srgbClr val="FFD966"/>
                </a:solidFill>
              </a:rPr>
              <a:t> the results</a:t>
            </a:r>
            <a:endParaRPr sz="2600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66"/>
          <p:cNvSpPr txBox="1"/>
          <p:nvPr/>
        </p:nvSpPr>
        <p:spPr>
          <a:xfrm>
            <a:off x="3478750" y="4682925"/>
            <a:ext cx="54420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(</a:t>
            </a:r>
            <a:r>
              <a:rPr i="1" lang="en">
                <a:solidFill>
                  <a:srgbClr val="FFD966"/>
                </a:solidFill>
              </a:rPr>
              <a:t>The Use of Data in School Counseling</a:t>
            </a:r>
            <a:r>
              <a:rPr lang="en">
                <a:solidFill>
                  <a:srgbClr val="FFD966"/>
                </a:solidFill>
              </a:rPr>
              <a:t>, Hatch, 2013)</a:t>
            </a:r>
            <a:endParaRPr>
              <a:solidFill>
                <a:srgbClr val="FFD966"/>
              </a:solidFill>
            </a:endParaRPr>
          </a:p>
        </p:txBody>
      </p:sp>
      <p:pic>
        <p:nvPicPr>
          <p:cNvPr id="406" name="Google Shape;40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3850" y="3606074"/>
            <a:ext cx="2363700" cy="112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Skills Question Examples:</a:t>
            </a:r>
            <a:endParaRPr/>
          </a:p>
        </p:txBody>
      </p:sp>
      <p:sp>
        <p:nvSpPr>
          <p:cNvPr id="412" name="Google Shape;412;p67"/>
          <p:cNvSpPr txBox="1"/>
          <p:nvPr>
            <p:ph idx="1" type="body"/>
          </p:nvPr>
        </p:nvSpPr>
        <p:spPr>
          <a:xfrm>
            <a:off x="216725" y="1529350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40"/>
              </a:spcBef>
              <a:spcAft>
                <a:spcPts val="0"/>
              </a:spcAft>
              <a:buClr>
                <a:srgbClr val="FFD966"/>
              </a:buClr>
              <a:buSzPts val="2400"/>
              <a:buFont typeface="Georgia"/>
              <a:buChar char="●"/>
            </a:pPr>
            <a:r>
              <a:rPr b="1" lang="en" sz="2400">
                <a:solidFill>
                  <a:srgbClr val="FFD966"/>
                </a:solidFill>
                <a:latin typeface="Georgia"/>
                <a:ea typeface="Georgia"/>
                <a:cs typeface="Georgia"/>
                <a:sym typeface="Georgia"/>
              </a:rPr>
              <a:t>Demonstrate</a:t>
            </a:r>
            <a:r>
              <a:rPr lang="en" sz="2400">
                <a:solidFill>
                  <a:srgbClr val="FFD966"/>
                </a:solidFill>
                <a:latin typeface="Georgia"/>
                <a:ea typeface="Georgia"/>
                <a:cs typeface="Georgia"/>
                <a:sym typeface="Georgia"/>
              </a:rPr>
              <a:t> Calm Down Steps</a:t>
            </a:r>
            <a:endParaRPr sz="2400">
              <a:solidFill>
                <a:srgbClr val="FFD966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400"/>
              <a:buFont typeface="Georgia"/>
              <a:buChar char="●"/>
            </a:pPr>
            <a:r>
              <a:rPr lang="en" sz="2400">
                <a:solidFill>
                  <a:srgbClr val="FFD966"/>
                </a:solidFill>
                <a:latin typeface="Georgia"/>
                <a:ea typeface="Georgia"/>
                <a:cs typeface="Georgia"/>
                <a:sym typeface="Georgia"/>
              </a:rPr>
              <a:t>What are the Second Step Problem Solving STEPS? </a:t>
            </a:r>
            <a:r>
              <a:rPr b="1" lang="en" sz="2400">
                <a:solidFill>
                  <a:srgbClr val="FFD966"/>
                </a:solidFill>
                <a:latin typeface="Georgia"/>
                <a:ea typeface="Georgia"/>
                <a:cs typeface="Georgia"/>
                <a:sym typeface="Georgia"/>
              </a:rPr>
              <a:t>Fill out </a:t>
            </a:r>
            <a:r>
              <a:rPr lang="en" sz="2400">
                <a:solidFill>
                  <a:srgbClr val="FFD966"/>
                </a:solidFill>
                <a:latin typeface="Georgia"/>
                <a:ea typeface="Georgia"/>
                <a:cs typeface="Georgia"/>
                <a:sym typeface="Georgia"/>
              </a:rPr>
              <a:t>a problem solving Worksheet.</a:t>
            </a:r>
            <a:endParaRPr sz="2400">
              <a:solidFill>
                <a:srgbClr val="FFD966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400"/>
              <a:buChar char="●"/>
            </a:pPr>
            <a:r>
              <a:rPr lang="en" sz="2400">
                <a:solidFill>
                  <a:srgbClr val="FFD966"/>
                </a:solidFill>
                <a:latin typeface="Georgia"/>
                <a:ea typeface="Georgia"/>
                <a:cs typeface="Georgia"/>
                <a:sym typeface="Georgia"/>
              </a:rPr>
              <a:t>Demonstrate how to ask for help Assertively</a:t>
            </a:r>
            <a:r>
              <a:rPr lang="en" sz="2400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          </a:t>
            </a:r>
            <a:endParaRPr sz="24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400"/>
              <a:buChar char="●"/>
            </a:pPr>
            <a:r>
              <a:rPr lang="en" sz="2400">
                <a:solidFill>
                  <a:srgbClr val="FFD966"/>
                </a:solidFill>
                <a:latin typeface="Georgia"/>
                <a:ea typeface="Georgia"/>
                <a:cs typeface="Georgia"/>
                <a:sym typeface="Georgia"/>
              </a:rPr>
              <a:t>Using a Transcript or Grade Information to </a:t>
            </a:r>
            <a:r>
              <a:rPr b="1" lang="en" sz="2400">
                <a:solidFill>
                  <a:srgbClr val="FFD966"/>
                </a:solidFill>
                <a:latin typeface="Georgia"/>
                <a:ea typeface="Georgia"/>
                <a:cs typeface="Georgia"/>
                <a:sym typeface="Georgia"/>
              </a:rPr>
              <a:t>Calculate</a:t>
            </a:r>
            <a:r>
              <a:rPr lang="en" sz="2400">
                <a:solidFill>
                  <a:srgbClr val="FFD966"/>
                </a:solidFill>
                <a:latin typeface="Georgia"/>
                <a:ea typeface="Georgia"/>
                <a:cs typeface="Georgia"/>
                <a:sym typeface="Georgia"/>
              </a:rPr>
              <a:t> GPA</a:t>
            </a:r>
            <a:endParaRPr sz="2400">
              <a:solidFill>
                <a:srgbClr val="FFD966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13" name="Google Shape;41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1925" y="79750"/>
            <a:ext cx="1616300" cy="209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Who’s in the room?</a:t>
            </a:r>
            <a:endParaRPr/>
          </a:p>
        </p:txBody>
      </p:sp>
      <p:sp>
        <p:nvSpPr>
          <p:cNvPr id="215" name="Google Shape;215;p41"/>
          <p:cNvSpPr txBox="1"/>
          <p:nvPr/>
        </p:nvSpPr>
        <p:spPr>
          <a:xfrm>
            <a:off x="353250" y="1525525"/>
            <a:ext cx="7985700" cy="11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400"/>
              <a:buFont typeface="Open Sans"/>
              <a:buChar char="❖"/>
            </a:pPr>
            <a:r>
              <a:rPr b="1" lang="en" sz="2400">
                <a:solidFill>
                  <a:srgbClr val="FFD966"/>
                </a:solidFill>
                <a:latin typeface="Open Sans"/>
                <a:ea typeface="Open Sans"/>
                <a:cs typeface="Open Sans"/>
                <a:sym typeface="Open Sans"/>
              </a:rPr>
              <a:t>First year </a:t>
            </a:r>
            <a:endParaRPr b="1" sz="2400">
              <a:solidFill>
                <a:srgbClr val="FFD9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D9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400"/>
              <a:buFont typeface="Open Sans"/>
              <a:buChar char="❖"/>
            </a:pPr>
            <a:r>
              <a:rPr b="1" lang="en" sz="2400">
                <a:solidFill>
                  <a:srgbClr val="FFD966"/>
                </a:solidFill>
                <a:latin typeface="Open Sans"/>
                <a:ea typeface="Open Sans"/>
                <a:cs typeface="Open Sans"/>
                <a:sym typeface="Open Sans"/>
              </a:rPr>
              <a:t>2-3 years  </a:t>
            </a:r>
            <a:endParaRPr b="1" sz="2400">
              <a:solidFill>
                <a:srgbClr val="FFD9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D9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400"/>
              <a:buFont typeface="Open Sans"/>
              <a:buChar char="❖"/>
            </a:pPr>
            <a:r>
              <a:rPr b="1" lang="en" sz="2400">
                <a:solidFill>
                  <a:srgbClr val="FFD966"/>
                </a:solidFill>
                <a:latin typeface="Open Sans"/>
                <a:ea typeface="Open Sans"/>
                <a:cs typeface="Open Sans"/>
                <a:sym typeface="Open Sans"/>
              </a:rPr>
              <a:t>Future School Counselors</a:t>
            </a:r>
            <a:endParaRPr b="1" sz="2400">
              <a:solidFill>
                <a:srgbClr val="FFD9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D9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400"/>
              <a:buFont typeface="Open Sans"/>
              <a:buChar char="❖"/>
            </a:pPr>
            <a:r>
              <a:rPr b="1" lang="en" sz="2400">
                <a:solidFill>
                  <a:srgbClr val="FFD966"/>
                </a:solidFill>
                <a:latin typeface="Open Sans"/>
                <a:ea typeface="Open Sans"/>
                <a:cs typeface="Open Sans"/>
                <a:sym typeface="Open Sans"/>
              </a:rPr>
              <a:t>COSAs</a:t>
            </a:r>
            <a:endParaRPr b="1" sz="2400">
              <a:solidFill>
                <a:srgbClr val="FFD9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6" name="Google Shape;21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2625" y="3185475"/>
            <a:ext cx="4161375" cy="184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8"/>
          <p:cNvSpPr txBox="1"/>
          <p:nvPr>
            <p:ph type="title"/>
          </p:nvPr>
        </p:nvSpPr>
        <p:spPr>
          <a:xfrm>
            <a:off x="248638" y="23760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Tips for Creating Pre/Posts</a:t>
            </a:r>
            <a:endParaRPr/>
          </a:p>
        </p:txBody>
      </p:sp>
      <p:sp>
        <p:nvSpPr>
          <p:cNvPr id="419" name="Google Shape;419;p68"/>
          <p:cNvSpPr txBox="1"/>
          <p:nvPr/>
        </p:nvSpPr>
        <p:spPr>
          <a:xfrm>
            <a:off x="3478750" y="4682925"/>
            <a:ext cx="54420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(</a:t>
            </a:r>
            <a:r>
              <a:rPr i="1" lang="en">
                <a:solidFill>
                  <a:srgbClr val="FFD966"/>
                </a:solidFill>
              </a:rPr>
              <a:t>The Use of Data in School Counseling</a:t>
            </a:r>
            <a:r>
              <a:rPr lang="en">
                <a:solidFill>
                  <a:srgbClr val="FFD966"/>
                </a:solidFill>
              </a:rPr>
              <a:t>, Hatch, 2013)</a:t>
            </a:r>
            <a:endParaRPr>
              <a:solidFill>
                <a:srgbClr val="FFD966"/>
              </a:solidFill>
            </a:endParaRPr>
          </a:p>
        </p:txBody>
      </p:sp>
      <p:graphicFrame>
        <p:nvGraphicFramePr>
          <p:cNvPr id="420" name="Google Shape;420;p68"/>
          <p:cNvGraphicFramePr/>
          <p:nvPr/>
        </p:nvGraphicFramePr>
        <p:xfrm>
          <a:off x="529913" y="1011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{195763B0-0867-4445-B892-82CF01203758}</a:tableStyleId>
              </a:tblPr>
              <a:tblGrid>
                <a:gridCol w="4096875"/>
                <a:gridCol w="38612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D966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Keep it short 1-8 questions for elementary </a:t>
                      </a:r>
                      <a:endParaRPr sz="1800">
                        <a:solidFill>
                          <a:srgbClr val="FFD966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D966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AVOID </a:t>
                      </a:r>
                      <a:r>
                        <a:rPr lang="en" sz="1800">
                          <a:solidFill>
                            <a:srgbClr val="FFD966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essay tests, fill in the blanks or short answers!</a:t>
                      </a:r>
                      <a:endParaRPr sz="1800">
                        <a:solidFill>
                          <a:srgbClr val="FFD96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64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D966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Try not to use paper! But if using paper use programs like EADMS </a:t>
                      </a:r>
                      <a:endParaRPr sz="1800">
                        <a:solidFill>
                          <a:srgbClr val="FFD966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64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D966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Try, google doc., Edusoft, Naviance, CLICKERS!</a:t>
                      </a:r>
                      <a:endParaRPr sz="1800">
                        <a:solidFill>
                          <a:srgbClr val="FFD96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64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D966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Pilot your survey- modify if needed  </a:t>
                      </a:r>
                      <a:endParaRPr sz="1800">
                        <a:solidFill>
                          <a:srgbClr val="FFD96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64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D966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Try giving it a week before the  lesson to see what they already know</a:t>
                      </a:r>
                      <a:endParaRPr sz="1800">
                        <a:solidFill>
                          <a:srgbClr val="FFD96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-215900" lvl="0" marL="27432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D966"/>
                        </a:buClr>
                        <a:buSzPts val="1800"/>
                        <a:buFont typeface="Noto Sans Symbols"/>
                        <a:buChar char=""/>
                      </a:pPr>
                      <a:r>
                        <a:rPr lang="en" sz="1800">
                          <a:solidFill>
                            <a:srgbClr val="FFD966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It’s best if you don’t try to not use questions with double negatives  </a:t>
                      </a:r>
                      <a:endParaRPr sz="1800">
                        <a:solidFill>
                          <a:srgbClr val="FFD96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indent="-215900" lvl="0" marL="274320" rtl="0" algn="l">
                        <a:lnSpc>
                          <a:spcPct val="115000"/>
                        </a:lnSpc>
                        <a:spcBef>
                          <a:spcPts val="640"/>
                        </a:spcBef>
                        <a:spcAft>
                          <a:spcPts val="0"/>
                        </a:spcAft>
                        <a:buClr>
                          <a:srgbClr val="FFD966"/>
                        </a:buClr>
                        <a:buSzPts val="1800"/>
                        <a:buFont typeface="Noto Sans Symbols"/>
                        <a:buChar char=""/>
                      </a:pPr>
                      <a:r>
                        <a:rPr lang="en" sz="1800">
                          <a:solidFill>
                            <a:srgbClr val="FFD966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Pay attention to language that is developmentally appropriate</a:t>
                      </a:r>
                      <a:endParaRPr sz="1800">
                        <a:solidFill>
                          <a:srgbClr val="FFD96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indent="-215900" lvl="0" marL="274320" rtl="0" algn="l">
                        <a:lnSpc>
                          <a:spcPct val="115000"/>
                        </a:lnSpc>
                        <a:spcBef>
                          <a:spcPts val="640"/>
                        </a:spcBef>
                        <a:spcAft>
                          <a:spcPts val="0"/>
                        </a:spcAft>
                        <a:buClr>
                          <a:srgbClr val="FFD966"/>
                        </a:buClr>
                        <a:buSzPts val="1800"/>
                        <a:buFont typeface="Noto Sans Symbols"/>
                        <a:buChar char=""/>
                      </a:pPr>
                      <a:r>
                        <a:rPr lang="en" sz="1800">
                          <a:solidFill>
                            <a:srgbClr val="FFD966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Use symbols with younger children   </a:t>
                      </a:r>
                      <a:endParaRPr sz="1800">
                        <a:solidFill>
                          <a:srgbClr val="FFD96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indent="-215900" lvl="0" marL="274320" rtl="0" algn="l">
                        <a:lnSpc>
                          <a:spcPct val="115000"/>
                        </a:lnSpc>
                        <a:spcBef>
                          <a:spcPts val="640"/>
                        </a:spcBef>
                        <a:spcAft>
                          <a:spcPts val="1600"/>
                        </a:spcAft>
                        <a:buClr>
                          <a:srgbClr val="FFD966"/>
                        </a:buClr>
                        <a:buSzPts val="1800"/>
                        <a:buFont typeface="Noto Sans Symbols"/>
                        <a:buChar char=""/>
                      </a:pPr>
                      <a:r>
                        <a:rPr lang="en" sz="1800">
                          <a:solidFill>
                            <a:srgbClr val="FFD966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Your lesson is the BEST way to decide what to ask</a:t>
                      </a:r>
                      <a:endParaRPr sz="1800">
                        <a:solidFill>
                          <a:srgbClr val="FFD96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21" name="Google Shape;42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9500" y="2814138"/>
            <a:ext cx="370480" cy="3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3475" y="2773275"/>
            <a:ext cx="460575" cy="46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7550" y="2856887"/>
            <a:ext cx="370474" cy="29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9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Pre/Post Test</a:t>
            </a:r>
            <a:r>
              <a:rPr lang="en" sz="7200"/>
              <a:t> Examples</a:t>
            </a:r>
            <a:endParaRPr sz="7200"/>
          </a:p>
        </p:txBody>
      </p:sp>
      <p:pic>
        <p:nvPicPr>
          <p:cNvPr id="429" name="Google Shape;42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9425" y="2644800"/>
            <a:ext cx="3021715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0799" y="2644800"/>
            <a:ext cx="2668401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0800" y="154775"/>
            <a:ext cx="3585151" cy="45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70"/>
          <p:cNvSpPr txBox="1"/>
          <p:nvPr/>
        </p:nvSpPr>
        <p:spPr>
          <a:xfrm>
            <a:off x="5825750" y="4572000"/>
            <a:ext cx="3101400" cy="3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D966"/>
                </a:solidFill>
                <a:latin typeface="Open Sans"/>
                <a:ea typeface="Open Sans"/>
                <a:cs typeface="Open Sans"/>
                <a:sym typeface="Open Sans"/>
              </a:rPr>
              <a:t>3rd Grade Pre/Post </a:t>
            </a:r>
            <a:endParaRPr b="1">
              <a:solidFill>
                <a:srgbClr val="FFD9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D966"/>
                </a:solidFill>
                <a:latin typeface="Open Sans"/>
                <a:ea typeface="Open Sans"/>
                <a:cs typeface="Open Sans"/>
                <a:sym typeface="Open Sans"/>
              </a:rPr>
              <a:t>Lesson Being Assertive</a:t>
            </a:r>
            <a:endParaRPr b="1">
              <a:solidFill>
                <a:srgbClr val="FFD9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7" name="Google Shape;437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880028"/>
            <a:ext cx="4615999" cy="29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70"/>
          <p:cNvSpPr txBox="1"/>
          <p:nvPr/>
        </p:nvSpPr>
        <p:spPr>
          <a:xfrm>
            <a:off x="509350" y="3883125"/>
            <a:ext cx="24003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D966"/>
                </a:solidFill>
                <a:latin typeface="Open Sans"/>
                <a:ea typeface="Open Sans"/>
                <a:cs typeface="Open Sans"/>
                <a:sym typeface="Open Sans"/>
              </a:rPr>
              <a:t>4th Grade Pre/Post</a:t>
            </a:r>
            <a:endParaRPr b="1">
              <a:solidFill>
                <a:srgbClr val="FFD9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D966"/>
                </a:solidFill>
                <a:latin typeface="Open Sans"/>
                <a:ea typeface="Open Sans"/>
                <a:cs typeface="Open Sans"/>
                <a:sym typeface="Open Sans"/>
              </a:rPr>
              <a:t>Lesson: Problem Solving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9" name="Google Shape;439;p70"/>
          <p:cNvSpPr txBox="1"/>
          <p:nvPr/>
        </p:nvSpPr>
        <p:spPr>
          <a:xfrm>
            <a:off x="1322625" y="154775"/>
            <a:ext cx="38373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ASK</a:t>
            </a:r>
            <a:endParaRPr b="1" sz="3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7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Pre/Posts</a:t>
            </a:r>
            <a:endParaRPr/>
          </a:p>
        </p:txBody>
      </p:sp>
      <p:sp>
        <p:nvSpPr>
          <p:cNvPr id="445" name="Google Shape;445;p7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Link to Copy of MVMS 8th Grade Academic Lesson Pre/Post: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https://docs.google.com/forms/d/1r1vYuQpuzx33kyF45CjwsK0lJIYg4SNPzkTBGBlxorM/edit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46" name="Google Shape;446;p71"/>
          <p:cNvPicPr preferRelativeResize="0"/>
          <p:nvPr/>
        </p:nvPicPr>
        <p:blipFill rotWithShape="1">
          <a:blip r:embed="rId4">
            <a:alphaModFix/>
          </a:blip>
          <a:srcRect b="0" l="8717" r="0" t="0"/>
          <a:stretch/>
        </p:blipFill>
        <p:spPr>
          <a:xfrm>
            <a:off x="36525" y="3180900"/>
            <a:ext cx="2830750" cy="18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4375" y="2261000"/>
            <a:ext cx="2648275" cy="1401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64775" y="3316974"/>
            <a:ext cx="1835575" cy="170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00288" y="2261000"/>
            <a:ext cx="1600050" cy="89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34375" y="3762650"/>
            <a:ext cx="2648275" cy="125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16675" y="3180900"/>
            <a:ext cx="1835575" cy="18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7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0075" y="2649175"/>
            <a:ext cx="2430999" cy="8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2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Presenting Your </a:t>
            </a:r>
            <a:endParaRPr sz="7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Pre/Post Results</a:t>
            </a:r>
            <a:endParaRPr sz="7200"/>
          </a:p>
        </p:txBody>
      </p:sp>
      <p:pic>
        <p:nvPicPr>
          <p:cNvPr id="458" name="Google Shape;45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0388" y="2762400"/>
            <a:ext cx="4063224" cy="21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3"/>
          <p:cNvSpPr txBox="1"/>
          <p:nvPr/>
        </p:nvSpPr>
        <p:spPr>
          <a:xfrm>
            <a:off x="301752" y="171450"/>
            <a:ext cx="8534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74D6C"/>
              </a:buClr>
              <a:buSzPts val="3300"/>
              <a:buFont typeface="Georgia"/>
              <a:buNone/>
            </a:pPr>
            <a:r>
              <a:rPr b="1" lang="en" sz="3300">
                <a:solidFill>
                  <a:srgbClr val="FFD966"/>
                </a:solidFill>
                <a:latin typeface="Georgia"/>
                <a:ea typeface="Georgia"/>
                <a:cs typeface="Georgia"/>
                <a:sym typeface="Georgia"/>
              </a:rPr>
              <a:t>WHAT DO STUDENTS KNOW? </a:t>
            </a:r>
            <a:endParaRPr b="1" sz="3300">
              <a:solidFill>
                <a:srgbClr val="FFD966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64" name="Google Shape;46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500" y="740850"/>
            <a:ext cx="6603001" cy="409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gure 10.6 p235.png" id="469" name="Google Shape;469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602" y="846675"/>
            <a:ext cx="8029550" cy="405765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74"/>
          <p:cNvSpPr txBox="1"/>
          <p:nvPr/>
        </p:nvSpPr>
        <p:spPr>
          <a:xfrm>
            <a:off x="301752" y="171450"/>
            <a:ext cx="8534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74D6C"/>
              </a:buClr>
              <a:buSzPts val="3300"/>
              <a:buFont typeface="Georgia"/>
              <a:buNone/>
            </a:pPr>
            <a:r>
              <a:rPr b="1" lang="en" sz="3300">
                <a:solidFill>
                  <a:srgbClr val="FFD966"/>
                </a:solidFill>
                <a:latin typeface="Georgia"/>
                <a:ea typeface="Georgia"/>
                <a:cs typeface="Georgia"/>
                <a:sym typeface="Georgia"/>
              </a:rPr>
              <a:t>WHAT CAN STUDENTS DO? </a:t>
            </a:r>
            <a:endParaRPr b="1" sz="3300">
              <a:solidFill>
                <a:srgbClr val="FFD966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71" name="Google Shape;471;p74"/>
          <p:cNvSpPr txBox="1"/>
          <p:nvPr/>
        </p:nvSpPr>
        <p:spPr>
          <a:xfrm>
            <a:off x="3478750" y="4764625"/>
            <a:ext cx="54420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</a:t>
            </a:r>
            <a:r>
              <a:rPr i="1" lang="en"/>
              <a:t>The Use of Data in School Counseling</a:t>
            </a:r>
            <a:r>
              <a:rPr lang="en"/>
              <a:t>, Hatch, 2013)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5"/>
          <p:cNvSpPr txBox="1"/>
          <p:nvPr>
            <p:ph type="title"/>
          </p:nvPr>
        </p:nvSpPr>
        <p:spPr>
          <a:xfrm>
            <a:off x="114800" y="192425"/>
            <a:ext cx="91440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Percentage Change to Show Growth  (David Effect)</a:t>
            </a:r>
            <a:endParaRPr/>
          </a:p>
        </p:txBody>
      </p:sp>
      <p:sp>
        <p:nvSpPr>
          <p:cNvPr id="477" name="Google Shape;477;p75"/>
          <p:cNvSpPr txBox="1"/>
          <p:nvPr>
            <p:ph idx="1" type="body"/>
          </p:nvPr>
        </p:nvSpPr>
        <p:spPr>
          <a:xfrm>
            <a:off x="311700" y="899825"/>
            <a:ext cx="8520600" cy="37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It’s </a:t>
            </a:r>
            <a:r>
              <a:rPr b="1" lang="en" u="sng">
                <a:solidFill>
                  <a:srgbClr val="FFD966"/>
                </a:solidFill>
              </a:rPr>
              <a:t>not</a:t>
            </a:r>
            <a:r>
              <a:rPr b="1" lang="en">
                <a:solidFill>
                  <a:srgbClr val="FFD966"/>
                </a:solidFill>
              </a:rPr>
              <a:t> the pointage of growth</a:t>
            </a:r>
            <a:r>
              <a:rPr lang="en">
                <a:solidFill>
                  <a:srgbClr val="FFD966"/>
                </a:solidFill>
              </a:rPr>
              <a:t> it’s the </a:t>
            </a:r>
            <a:r>
              <a:rPr b="1" lang="en">
                <a:solidFill>
                  <a:srgbClr val="FFD966"/>
                </a:solidFill>
              </a:rPr>
              <a:t>amount of change</a:t>
            </a:r>
            <a:r>
              <a:rPr lang="en">
                <a:solidFill>
                  <a:srgbClr val="FFD966"/>
                </a:solidFill>
              </a:rPr>
              <a:t> based on two variables 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D966"/>
                </a:solidFill>
              </a:rPr>
              <a:t>How much growth is shown here? </a:t>
            </a:r>
            <a:endParaRPr b="1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I originally had one Quarter, then I gained another Quarter.  What is the percentage change?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D966"/>
                </a:solidFill>
              </a:rPr>
              <a:t>Calculating Percent Change:</a:t>
            </a:r>
            <a:endParaRPr b="1">
              <a:solidFill>
                <a:srgbClr val="FFD966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http://www.percent-change.com/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75"/>
          <p:cNvSpPr txBox="1"/>
          <p:nvPr/>
        </p:nvSpPr>
        <p:spPr>
          <a:xfrm>
            <a:off x="4385750" y="4042050"/>
            <a:ext cx="4873200" cy="8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</a:rPr>
              <a:t>% Change = </a:t>
            </a:r>
            <a:r>
              <a:rPr b="1" lang="en" sz="2000" u="sng">
                <a:solidFill>
                  <a:schemeClr val="accent1"/>
                </a:solidFill>
              </a:rPr>
              <a:t>(New-Original)</a:t>
            </a:r>
            <a:r>
              <a:rPr b="1" lang="en" sz="2000">
                <a:solidFill>
                  <a:schemeClr val="accent1"/>
                </a:solidFill>
              </a:rPr>
              <a:t> X 100%</a:t>
            </a:r>
            <a:endParaRPr b="1" sz="20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</a:rPr>
              <a:t>		             Original</a:t>
            </a:r>
            <a:endParaRPr b="1" sz="2000">
              <a:solidFill>
                <a:schemeClr val="accent1"/>
              </a:solidFill>
            </a:endParaRPr>
          </a:p>
        </p:txBody>
      </p:sp>
      <p:pic>
        <p:nvPicPr>
          <p:cNvPr id="479" name="Google Shape;479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4275" y="2144088"/>
            <a:ext cx="1067000" cy="10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75"/>
          <p:cNvSpPr txBox="1"/>
          <p:nvPr/>
        </p:nvSpPr>
        <p:spPr>
          <a:xfrm>
            <a:off x="4434225" y="1738350"/>
            <a:ext cx="1067100" cy="1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FFD966"/>
                </a:solidFill>
              </a:rPr>
              <a:t>Original</a:t>
            </a:r>
            <a:endParaRPr b="1" u="sng">
              <a:solidFill>
                <a:srgbClr val="FFD966"/>
              </a:solidFill>
            </a:endParaRPr>
          </a:p>
        </p:txBody>
      </p:sp>
      <p:pic>
        <p:nvPicPr>
          <p:cNvPr id="481" name="Google Shape;481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1350" y="2144100"/>
            <a:ext cx="1067000" cy="10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8350" y="2144100"/>
            <a:ext cx="1067000" cy="10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75"/>
          <p:cNvSpPr txBox="1"/>
          <p:nvPr/>
        </p:nvSpPr>
        <p:spPr>
          <a:xfrm>
            <a:off x="6526875" y="1738350"/>
            <a:ext cx="10671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FFD966"/>
                </a:solidFill>
              </a:rPr>
              <a:t>New</a:t>
            </a:r>
            <a:endParaRPr b="1" u="sng"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6"/>
          <p:cNvSpPr txBox="1"/>
          <p:nvPr>
            <p:ph type="title"/>
          </p:nvPr>
        </p:nvSpPr>
        <p:spPr>
          <a:xfrm>
            <a:off x="311700" y="83177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Why do you think it is important to show Pre/Post data to Stakeholders?</a:t>
            </a:r>
            <a:endParaRPr sz="6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How do you share your data? </a:t>
            </a:r>
            <a:endParaRPr sz="60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7"/>
          <p:cNvSpPr txBox="1"/>
          <p:nvPr>
            <p:ph type="title"/>
          </p:nvPr>
        </p:nvSpPr>
        <p:spPr>
          <a:xfrm>
            <a:off x="311700" y="18097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Presenting Data to Stakeholders</a:t>
            </a:r>
            <a:endParaRPr/>
          </a:p>
        </p:txBody>
      </p:sp>
      <p:sp>
        <p:nvSpPr>
          <p:cNvPr id="494" name="Google Shape;494;p77"/>
          <p:cNvSpPr txBox="1"/>
          <p:nvPr>
            <p:ph idx="1" type="body"/>
          </p:nvPr>
        </p:nvSpPr>
        <p:spPr>
          <a:xfrm>
            <a:off x="254300" y="825200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966"/>
                </a:solidFill>
              </a:rPr>
              <a:t>Staff Presentations</a:t>
            </a:r>
            <a:endParaRPr sz="1600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966"/>
                </a:solidFill>
              </a:rPr>
              <a:t>School Board Presentations </a:t>
            </a:r>
            <a:endParaRPr sz="1600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966"/>
                </a:solidFill>
              </a:rPr>
              <a:t>National School Counselor Week</a:t>
            </a:r>
            <a:endParaRPr sz="1600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966"/>
                </a:solidFill>
              </a:rPr>
              <a:t>Results Report</a:t>
            </a:r>
            <a:endParaRPr sz="1600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966"/>
                </a:solidFill>
              </a:rPr>
              <a:t>Newsletter</a:t>
            </a:r>
            <a:endParaRPr sz="1600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966"/>
                </a:solidFill>
              </a:rPr>
              <a:t>Website</a:t>
            </a:r>
            <a:endParaRPr sz="1600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966"/>
                </a:solidFill>
              </a:rPr>
              <a:t>School Site Council (SSC)</a:t>
            </a:r>
            <a:endParaRPr sz="1600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966"/>
                </a:solidFill>
              </a:rPr>
              <a:t>ELAC</a:t>
            </a:r>
            <a:endParaRPr sz="1600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FFD966"/>
                </a:solidFill>
              </a:rPr>
              <a:t>School Counseling Advisory Council</a:t>
            </a:r>
            <a:endParaRPr sz="1600">
              <a:solidFill>
                <a:srgbClr val="FFD966"/>
              </a:solidFill>
            </a:endParaRPr>
          </a:p>
        </p:txBody>
      </p:sp>
      <p:pic>
        <p:nvPicPr>
          <p:cNvPr id="495" name="Google Shape;49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6778" y="1394750"/>
            <a:ext cx="3738125" cy="280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222" name="Google Shape;222;p42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000"/>
              <a:buChar char="●"/>
            </a:pPr>
            <a:r>
              <a:rPr lang="en" sz="2000">
                <a:solidFill>
                  <a:srgbClr val="FFD966"/>
                </a:solidFill>
              </a:rPr>
              <a:t>Review </a:t>
            </a:r>
            <a:r>
              <a:rPr b="1" lang="en" sz="2000">
                <a:solidFill>
                  <a:srgbClr val="FFD966"/>
                </a:solidFill>
              </a:rPr>
              <a:t>Types of Data</a:t>
            </a:r>
            <a:r>
              <a:rPr lang="en" sz="2000">
                <a:solidFill>
                  <a:srgbClr val="FFD966"/>
                </a:solidFill>
              </a:rPr>
              <a:t> and </a:t>
            </a:r>
            <a:r>
              <a:rPr b="1" lang="en" sz="2000">
                <a:solidFill>
                  <a:srgbClr val="FFD966"/>
                </a:solidFill>
              </a:rPr>
              <a:t>Examples</a:t>
            </a:r>
            <a:endParaRPr b="1" sz="2000">
              <a:solidFill>
                <a:srgbClr val="FFD966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000"/>
              <a:buChar char="●"/>
            </a:pPr>
            <a:r>
              <a:rPr lang="en" sz="2000">
                <a:solidFill>
                  <a:srgbClr val="FFD966"/>
                </a:solidFill>
              </a:rPr>
              <a:t>Learn How to </a:t>
            </a:r>
            <a:r>
              <a:rPr b="1" lang="en" sz="2000">
                <a:solidFill>
                  <a:srgbClr val="FFD966"/>
                </a:solidFill>
              </a:rPr>
              <a:t>Create to a Pre/Post Test </a:t>
            </a:r>
            <a:r>
              <a:rPr lang="en" sz="2000">
                <a:solidFill>
                  <a:srgbClr val="FFD966"/>
                </a:solidFill>
              </a:rPr>
              <a:t>and </a:t>
            </a:r>
            <a:r>
              <a:rPr b="1" lang="en" sz="2000">
                <a:solidFill>
                  <a:srgbClr val="FFD966"/>
                </a:solidFill>
              </a:rPr>
              <a:t>Utilize Results</a:t>
            </a:r>
            <a:endParaRPr b="1" sz="2000">
              <a:solidFill>
                <a:srgbClr val="FFD966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000"/>
              <a:buChar char="●"/>
            </a:pPr>
            <a:r>
              <a:rPr lang="en" sz="2000">
                <a:solidFill>
                  <a:srgbClr val="FFD966"/>
                </a:solidFill>
              </a:rPr>
              <a:t>Learn how to </a:t>
            </a:r>
            <a:r>
              <a:rPr b="1" lang="en" sz="2000">
                <a:solidFill>
                  <a:srgbClr val="FFD966"/>
                </a:solidFill>
              </a:rPr>
              <a:t>Develop SMART Goals</a:t>
            </a:r>
            <a:r>
              <a:rPr lang="en" sz="2000">
                <a:solidFill>
                  <a:srgbClr val="FFD966"/>
                </a:solidFill>
              </a:rPr>
              <a:t> using the</a:t>
            </a:r>
            <a:r>
              <a:rPr b="1" lang="en" sz="2000">
                <a:solidFill>
                  <a:srgbClr val="FFD966"/>
                </a:solidFill>
              </a:rPr>
              <a:t> ASCA Template</a:t>
            </a:r>
            <a:endParaRPr b="1" sz="2000">
              <a:solidFill>
                <a:srgbClr val="FFD966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000"/>
              <a:buChar char="●"/>
            </a:pPr>
            <a:r>
              <a:rPr lang="en" sz="2000">
                <a:solidFill>
                  <a:srgbClr val="FFD966"/>
                </a:solidFill>
              </a:rPr>
              <a:t>Review </a:t>
            </a:r>
            <a:r>
              <a:rPr b="1" lang="en" sz="2000">
                <a:solidFill>
                  <a:srgbClr val="FFD966"/>
                </a:solidFill>
              </a:rPr>
              <a:t>Action Plan Templates</a:t>
            </a:r>
            <a:r>
              <a:rPr lang="en" sz="2000">
                <a:solidFill>
                  <a:srgbClr val="FFD966"/>
                </a:solidFill>
              </a:rPr>
              <a:t> and </a:t>
            </a:r>
            <a:r>
              <a:rPr b="1" lang="en" sz="2000">
                <a:solidFill>
                  <a:srgbClr val="FFD966"/>
                </a:solidFill>
              </a:rPr>
              <a:t>Examples</a:t>
            </a:r>
            <a:endParaRPr b="1" sz="2000">
              <a:solidFill>
                <a:srgbClr val="FFD966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000"/>
              <a:buChar char="●"/>
            </a:pPr>
            <a:r>
              <a:rPr lang="en" sz="2000">
                <a:solidFill>
                  <a:srgbClr val="FFD966"/>
                </a:solidFill>
              </a:rPr>
              <a:t>Learn Different Ways to </a:t>
            </a:r>
            <a:r>
              <a:rPr b="1" lang="en" sz="2000">
                <a:solidFill>
                  <a:srgbClr val="FFD966"/>
                </a:solidFill>
              </a:rPr>
              <a:t>Share Data</a:t>
            </a:r>
            <a:r>
              <a:rPr lang="en" sz="2000">
                <a:solidFill>
                  <a:srgbClr val="FFD966"/>
                </a:solidFill>
              </a:rPr>
              <a:t> with Stakeholders</a:t>
            </a:r>
            <a:endParaRPr sz="2000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42"/>
          <p:cNvPicPr preferRelativeResize="0"/>
          <p:nvPr/>
        </p:nvPicPr>
        <p:blipFill rotWithShape="1">
          <a:blip r:embed="rId3">
            <a:alphaModFix/>
          </a:blip>
          <a:srcRect b="6442" l="0" r="0" t="7194"/>
          <a:stretch/>
        </p:blipFill>
        <p:spPr>
          <a:xfrm>
            <a:off x="6027550" y="3092950"/>
            <a:ext cx="3116449" cy="1948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8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78"/>
          <p:cNvSpPr txBox="1"/>
          <p:nvPr>
            <p:ph idx="2" type="body"/>
          </p:nvPr>
        </p:nvSpPr>
        <p:spPr>
          <a:xfrm>
            <a:off x="4892750" y="62350"/>
            <a:ext cx="3837000" cy="239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Focus on a few things</a:t>
            </a:r>
            <a:endParaRPr b="1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Keep it short</a:t>
            </a:r>
            <a:endParaRPr b="1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Include pictures </a:t>
            </a:r>
            <a:endParaRPr b="1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/>
              <a:t>Ask for feedback </a:t>
            </a:r>
            <a:endParaRPr b="1"/>
          </a:p>
        </p:txBody>
      </p:sp>
      <p:pic>
        <p:nvPicPr>
          <p:cNvPr id="502" name="Google Shape;502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975" y="62350"/>
            <a:ext cx="3962250" cy="501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1300" y="2262850"/>
            <a:ext cx="4462699" cy="281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9"/>
          <p:cNvSpPr txBox="1"/>
          <p:nvPr>
            <p:ph type="title"/>
          </p:nvPr>
        </p:nvSpPr>
        <p:spPr>
          <a:xfrm>
            <a:off x="208000" y="3407175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Developing Goals and Action Plans</a:t>
            </a:r>
            <a:endParaRPr sz="7200"/>
          </a:p>
        </p:txBody>
      </p:sp>
      <p:pic>
        <p:nvPicPr>
          <p:cNvPr id="509" name="Google Shape;50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2252" y="177325"/>
            <a:ext cx="4822800" cy="231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80"/>
          <p:cNvSpPr txBox="1"/>
          <p:nvPr>
            <p:ph type="title"/>
          </p:nvPr>
        </p:nvSpPr>
        <p:spPr>
          <a:xfrm>
            <a:off x="311700" y="7737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Developing SMART GOALS</a:t>
            </a:r>
            <a:endParaRPr/>
          </a:p>
        </p:txBody>
      </p:sp>
      <p:sp>
        <p:nvSpPr>
          <p:cNvPr id="515" name="Google Shape;515;p80"/>
          <p:cNvSpPr txBox="1"/>
          <p:nvPr>
            <p:ph idx="1" type="body"/>
          </p:nvPr>
        </p:nvSpPr>
        <p:spPr>
          <a:xfrm>
            <a:off x="245725" y="1033525"/>
            <a:ext cx="40530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D966"/>
                </a:solidFill>
              </a:rPr>
              <a:t>Include in your Annual Agreement- incorporate school/</a:t>
            </a:r>
            <a:r>
              <a:rPr b="1" lang="en">
                <a:solidFill>
                  <a:srgbClr val="FFD966"/>
                </a:solidFill>
              </a:rPr>
              <a:t>district</a:t>
            </a:r>
            <a:r>
              <a:rPr b="1" lang="en">
                <a:solidFill>
                  <a:srgbClr val="FFD966"/>
                </a:solidFill>
              </a:rPr>
              <a:t> goals </a:t>
            </a:r>
            <a:endParaRPr b="1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D966"/>
                </a:solidFill>
              </a:rPr>
              <a:t>Smart Goal Examples:</a:t>
            </a:r>
            <a:endParaRPr b="1">
              <a:solidFill>
                <a:srgbClr val="FFD966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D966"/>
              </a:buClr>
              <a:buSzPts val="1800"/>
              <a:buChar char="●"/>
            </a:pPr>
            <a:r>
              <a:rPr lang="en">
                <a:solidFill>
                  <a:srgbClr val="FFD966"/>
                </a:solidFill>
              </a:rPr>
              <a:t>By June 2018, current 8th Grade Chronically Absent students will increase their average daily attendance at school by 10% from 87.6% (baseline) to 96.4% (target data). </a:t>
            </a:r>
            <a:endParaRPr>
              <a:solidFill>
                <a:srgbClr val="FFD966"/>
              </a:solidFill>
            </a:endParaRPr>
          </a:p>
        </p:txBody>
      </p:sp>
      <p:pic>
        <p:nvPicPr>
          <p:cNvPr id="516" name="Google Shape;51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7500" y="1161938"/>
            <a:ext cx="4609000" cy="2819625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80"/>
          <p:cNvSpPr/>
          <p:nvPr/>
        </p:nvSpPr>
        <p:spPr>
          <a:xfrm rot="1357641">
            <a:off x="3695428" y="1199573"/>
            <a:ext cx="707238" cy="23589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80"/>
          <p:cNvSpPr txBox="1"/>
          <p:nvPr/>
        </p:nvSpPr>
        <p:spPr>
          <a:xfrm>
            <a:off x="4686700" y="3459625"/>
            <a:ext cx="4230600" cy="22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 u="sng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ASCA SMART Goal Template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8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Action Plans</a:t>
            </a:r>
            <a:endParaRPr/>
          </a:p>
        </p:txBody>
      </p:sp>
      <p:sp>
        <p:nvSpPr>
          <p:cNvPr id="524" name="Google Shape;524;p8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D966"/>
                </a:solidFill>
              </a:rPr>
              <a:t>What Are Action Plans Used For?</a:t>
            </a:r>
            <a:endParaRPr b="1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D966"/>
                </a:solidFill>
              </a:rPr>
              <a:t>What Goes in an Action Plan? </a:t>
            </a:r>
            <a:endParaRPr b="1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D966"/>
                </a:solidFill>
              </a:rPr>
              <a:t>What </a:t>
            </a:r>
            <a:r>
              <a:rPr b="1" lang="en">
                <a:solidFill>
                  <a:srgbClr val="FFD966"/>
                </a:solidFill>
              </a:rPr>
              <a:t>information</a:t>
            </a:r>
            <a:r>
              <a:rPr b="1" lang="en">
                <a:solidFill>
                  <a:srgbClr val="FFD966"/>
                </a:solidFill>
              </a:rPr>
              <a:t> should you look at to complete your Action Plans? </a:t>
            </a:r>
            <a:endParaRPr b="1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D966"/>
                </a:solidFill>
              </a:rPr>
              <a:t>Who Should you Share an Action Plan With?</a:t>
            </a:r>
            <a:endParaRPr b="1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hlinkClick r:id="rId3"/>
              </a:rPr>
              <a:t>ASCA Action Plan Templates</a:t>
            </a:r>
            <a:endParaRPr b="1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D966"/>
              </a:buClr>
              <a:buSzPts val="1800"/>
              <a:buChar char="●"/>
            </a:pPr>
            <a:r>
              <a:rPr b="1" lang="en">
                <a:solidFill>
                  <a:srgbClr val="FFD966"/>
                </a:solidFill>
              </a:rPr>
              <a:t>Download Templates from ASCA Website:</a:t>
            </a:r>
            <a:r>
              <a:rPr b="1" lang="en"/>
              <a:t> </a:t>
            </a:r>
            <a:r>
              <a:rPr b="1" lang="en" u="sng">
                <a:solidFill>
                  <a:schemeClr val="hlink"/>
                </a:solidFill>
                <a:hlinkClick r:id="rId4"/>
              </a:rPr>
              <a:t>www.schoolcounselor.org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8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Tier 1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(Core Curriculum)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Action Plan </a:t>
            </a:r>
            <a:endParaRPr/>
          </a:p>
        </p:txBody>
      </p:sp>
      <p:pic>
        <p:nvPicPr>
          <p:cNvPr id="530" name="Google Shape;53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8375" y="126475"/>
            <a:ext cx="5286524" cy="477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3"/>
          <p:cNvSpPr txBox="1"/>
          <p:nvPr>
            <p:ph type="title"/>
          </p:nvPr>
        </p:nvSpPr>
        <p:spPr>
          <a:xfrm>
            <a:off x="311700" y="2659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Tier 2 Data-Driven Action Plan - </a:t>
            </a:r>
            <a:r>
              <a:rPr lang="en"/>
              <a:t>Elementary</a:t>
            </a:r>
            <a:r>
              <a:rPr lang="en"/>
              <a:t> </a:t>
            </a:r>
            <a:endParaRPr/>
          </a:p>
        </p:txBody>
      </p:sp>
      <p:graphicFrame>
        <p:nvGraphicFramePr>
          <p:cNvPr id="536" name="Google Shape;536;p83"/>
          <p:cNvGraphicFramePr/>
          <p:nvPr/>
        </p:nvGraphicFramePr>
        <p:xfrm>
          <a:off x="765125" y="1152425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{00684310-7D5A-4A86-9272-28AC582A97B1}</a:tableStyleId>
              </a:tblPr>
              <a:tblGrid>
                <a:gridCol w="843275"/>
                <a:gridCol w="1859275"/>
                <a:gridCol w="4383400"/>
              </a:tblGrid>
              <a:tr h="127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Oswald"/>
                          <a:ea typeface="Oswald"/>
                          <a:cs typeface="Oswald"/>
                          <a:sym typeface="Oswald"/>
                        </a:rPr>
                        <a:t>ELEMENTARY </a:t>
                      </a:r>
                      <a:endParaRPr b="1" sz="10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Oswald"/>
                          <a:ea typeface="Oswald"/>
                          <a:cs typeface="Oswald"/>
                          <a:sym typeface="Oswald"/>
                        </a:rPr>
                        <a:t>(TK-5)</a:t>
                      </a:r>
                      <a:endParaRPr b="1" sz="10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0" marB="0" marR="68575" marL="68575">
                    <a:solidFill>
                      <a:srgbClr val="D9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Oswald"/>
                          <a:ea typeface="Oswald"/>
                          <a:cs typeface="Oswald"/>
                          <a:sym typeface="Oswald"/>
                        </a:rPr>
                        <a:t>Interventions*</a:t>
                      </a:r>
                      <a:endParaRPr b="1" sz="10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0" marB="0" marR="68575" marL="68575">
                    <a:solidFill>
                      <a:srgbClr val="D9E2F3"/>
                    </a:solidFill>
                  </a:tcPr>
                </a:tc>
              </a:tr>
              <a:tr h="4318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Attendance/</a:t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Tardies</a:t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9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285750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Noto Sans Symbols"/>
                        <a:buChar char="●"/>
                      </a:pPr>
                      <a:r>
                        <a:rPr lang="en" sz="9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Monthly Screening Data</a:t>
                      </a:r>
                      <a:endParaRPr sz="9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85750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Noto Sans Symbols"/>
                        <a:buChar char="●"/>
                      </a:pPr>
                      <a:r>
                        <a:rPr lang="en" sz="9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Attendance Letter 2 </a:t>
                      </a:r>
                      <a:endParaRPr sz="9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457200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(SART : 5-7 absences)</a:t>
                      </a:r>
                      <a:endParaRPr sz="9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68575" marL="6857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288925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50"/>
                        <a:buFont typeface="Noto Sans Symbols"/>
                        <a:buChar char="●"/>
                      </a:pPr>
                      <a:r>
                        <a:rPr lang="en" sz="95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School counselors provide resources/support to families as needed</a:t>
                      </a:r>
                      <a:endParaRPr sz="95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-288925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50"/>
                        <a:buFont typeface="Noto Sans Symbols"/>
                        <a:buChar char="●"/>
                      </a:pPr>
                      <a:r>
                        <a:rPr lang="en" sz="95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Collaborate with SART Coordinator and attend meetings as appropriate</a:t>
                      </a:r>
                      <a:endParaRPr sz="95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solidFill>
                      <a:srgbClr val="FFFFFF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Behavior</a:t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9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285750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Noto Sans Symbols"/>
                        <a:buChar char="●"/>
                      </a:pPr>
                      <a:r>
                        <a:rPr lang="en" sz="9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Each In-School/Out of School Suspension</a:t>
                      </a:r>
                      <a:endParaRPr sz="9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68575" marL="6857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288925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50"/>
                        <a:buFont typeface="Noto Sans Symbols"/>
                        <a:buChar char="●"/>
                      </a:pPr>
                      <a:r>
                        <a:rPr lang="en" sz="95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Post-suspension meeting with student individually upon returning from suspension</a:t>
                      </a:r>
                      <a:endParaRPr sz="95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FFFFFF"/>
                    </a:solidFill>
                  </a:tcPr>
                </a:tc>
              </a:tr>
              <a:tr h="5969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Report Card </a:t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(Study Habits) </a:t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9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285750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Noto Sans Symbols"/>
                        <a:buChar char="●"/>
                      </a:pPr>
                      <a:r>
                        <a:rPr lang="en" sz="9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1 U at mark 1 </a:t>
                      </a:r>
                      <a:endParaRPr b="1" sz="9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85750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Noto Sans Symbols"/>
                        <a:buChar char="●"/>
                      </a:pPr>
                      <a:r>
                        <a:rPr lang="en" sz="9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5 or more N’s and/or U’s at mark 2 </a:t>
                      </a:r>
                      <a:endParaRPr b="1" sz="9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68575" marL="6857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276225" lvl="0" marL="2159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50"/>
                        <a:buFont typeface="Noto Sans Symbols"/>
                        <a:buChar char="●"/>
                      </a:pPr>
                      <a:r>
                        <a:rPr lang="en" sz="95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Mark 1: School counselor participates in parent teacher conference, if possible, or contacts family. </a:t>
                      </a:r>
                      <a:endParaRPr sz="95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76225" lvl="0" marL="2159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50"/>
                        <a:buFont typeface="Noto Sans Symbols"/>
                        <a:buChar char="●"/>
                      </a:pPr>
                      <a:r>
                        <a:rPr lang="en" sz="95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Mark 2: School counselor will screen 2</a:t>
                      </a:r>
                      <a:r>
                        <a:rPr baseline="30000" lang="en" sz="95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" sz="95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5</a:t>
                      </a:r>
                      <a:r>
                        <a:rPr baseline="30000" lang="en" sz="95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" sz="95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grade students to assess appropriateness to participate in small group intervention</a:t>
                      </a:r>
                      <a:endParaRPr sz="95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solidFill>
                      <a:srgbClr val="FFFFFF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Report Card (Citizenship)</a:t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9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285750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Noto Sans Symbols"/>
                        <a:buChar char="●"/>
                      </a:pPr>
                      <a:r>
                        <a:rPr lang="en" sz="9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1 U at mark 1 </a:t>
                      </a:r>
                      <a:endParaRPr b="1" sz="9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85750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Noto Sans Symbols"/>
                        <a:buChar char="●"/>
                      </a:pPr>
                      <a:r>
                        <a:rPr lang="en" sz="9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3 or more N’s and/or U’s at mark 2</a:t>
                      </a:r>
                      <a:endParaRPr sz="9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68575" marL="6857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276225" lvl="0" marL="2159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50"/>
                        <a:buFont typeface="Noto Sans Symbols"/>
                        <a:buChar char="●"/>
                      </a:pPr>
                      <a:r>
                        <a:rPr lang="en" sz="95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At Mark 1: School counselor participates in parent teacher conference, if possible, or contacts family. </a:t>
                      </a:r>
                      <a:endParaRPr sz="95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-276225" lvl="0" marL="2159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50"/>
                        <a:buFont typeface="Noto Sans Symbols"/>
                        <a:buChar char="●"/>
                      </a:pPr>
                      <a:r>
                        <a:rPr lang="en" sz="95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At Mark 2: School counselor will screen 2</a:t>
                      </a:r>
                      <a:r>
                        <a:rPr baseline="30000" lang="en" sz="95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nd</a:t>
                      </a:r>
                      <a:r>
                        <a:rPr lang="en" sz="95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– 5</a:t>
                      </a:r>
                      <a:r>
                        <a:rPr baseline="30000" lang="en" sz="95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</a:t>
                      </a:r>
                      <a:r>
                        <a:rPr lang="en" sz="95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grade students to assess appropriateness to participate in small group intervention</a:t>
                      </a:r>
                      <a:endParaRPr sz="95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solidFill>
                      <a:srgbClr val="FFFFFF"/>
                    </a:solidFill>
                  </a:tcPr>
                </a:tc>
              </a:tr>
              <a:tr h="6096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Course Failures</a:t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9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285750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Noto Sans Symbols"/>
                        <a:buChar char="●"/>
                      </a:pPr>
                      <a:r>
                        <a:rPr lang="en" sz="9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Students identified for SST based on low academic performance</a:t>
                      </a:r>
                      <a:endParaRPr b="1" sz="9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68575" marL="6857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288925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50"/>
                        <a:buFont typeface="Noto Sans Symbols"/>
                        <a:buChar char="●"/>
                      </a:pPr>
                      <a:r>
                        <a:rPr lang="en" sz="95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School counselor participates in SST when there is an Identified behavior and /or social/emotional concern</a:t>
                      </a:r>
                      <a:endParaRPr sz="95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5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FFFFFF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Incoming Indicator</a:t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9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Outgoing 5</a:t>
                      </a:r>
                      <a:r>
                        <a:rPr baseline="30000" lang="en" sz="9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th</a:t>
                      </a:r>
                      <a:r>
                        <a:rPr lang="en" sz="9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Graders</a:t>
                      </a:r>
                      <a:endParaRPr sz="9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85750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Noto Sans Symbols"/>
                        <a:buChar char="●"/>
                      </a:pPr>
                      <a:r>
                        <a:rPr lang="en" sz="9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Indicator of risk: Attendance, Behaviors and Academic Placement (for ELA and Math levels)</a:t>
                      </a:r>
                      <a:endParaRPr sz="9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85750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Noto Sans Symbols"/>
                        <a:buChar char="●"/>
                      </a:pPr>
                      <a:r>
                        <a:rPr lang="en" sz="9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By end of April</a:t>
                      </a:r>
                      <a:endParaRPr sz="9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9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68575" marL="6857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288925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50"/>
                        <a:buFont typeface="Noto Sans Symbols"/>
                        <a:buChar char="●"/>
                      </a:pPr>
                      <a:r>
                        <a:rPr lang="en" sz="95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Provide school counselor at feeder middle school with information about at-risk students</a:t>
                      </a:r>
                      <a:endParaRPr sz="95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84"/>
          <p:cNvSpPr txBox="1"/>
          <p:nvPr>
            <p:ph type="title"/>
          </p:nvPr>
        </p:nvSpPr>
        <p:spPr>
          <a:xfrm>
            <a:off x="311700" y="24367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Action Plan Examples</a:t>
            </a:r>
            <a:endParaRPr/>
          </a:p>
        </p:txBody>
      </p:sp>
      <p:sp>
        <p:nvSpPr>
          <p:cNvPr id="542" name="Google Shape;542;p84"/>
          <p:cNvSpPr txBox="1"/>
          <p:nvPr>
            <p:ph idx="1" type="body"/>
          </p:nvPr>
        </p:nvSpPr>
        <p:spPr>
          <a:xfrm>
            <a:off x="841913" y="951075"/>
            <a:ext cx="7339200" cy="239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D966"/>
                </a:solidFill>
              </a:rPr>
              <a:t>Monte Vista Middle School</a:t>
            </a:r>
            <a:r>
              <a:rPr lang="en"/>
              <a:t>    </a:t>
            </a:r>
            <a:r>
              <a:rPr b="1" lang="en" sz="2400" u="sng">
                <a:solidFill>
                  <a:schemeClr val="hlink"/>
                </a:solidFill>
                <a:hlinkClick r:id="rId3"/>
              </a:rPr>
              <a:t>Closing the Gap</a:t>
            </a:r>
            <a:endParaRPr b="1" sz="24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43" name="Google Shape;543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4826" y="1641300"/>
            <a:ext cx="4518591" cy="350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5"/>
          <p:cNvSpPr txBox="1"/>
          <p:nvPr>
            <p:ph type="title"/>
          </p:nvPr>
        </p:nvSpPr>
        <p:spPr>
          <a:xfrm>
            <a:off x="311700" y="1893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KWL Chart for Data - </a:t>
            </a:r>
            <a:r>
              <a:rPr lang="en" u="sng"/>
              <a:t>Did We Learn Anything New?</a:t>
            </a:r>
            <a:endParaRPr u="sng"/>
          </a:p>
        </p:txBody>
      </p:sp>
      <p:sp>
        <p:nvSpPr>
          <p:cNvPr id="549" name="Google Shape;549;p85"/>
          <p:cNvSpPr txBox="1"/>
          <p:nvPr>
            <p:ph idx="1" type="body"/>
          </p:nvPr>
        </p:nvSpPr>
        <p:spPr>
          <a:xfrm>
            <a:off x="282475" y="840025"/>
            <a:ext cx="8520600" cy="5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E599"/>
                </a:solidFill>
              </a:rPr>
              <a:t>K- What I </a:t>
            </a:r>
            <a:r>
              <a:rPr b="1" lang="en" u="sng">
                <a:solidFill>
                  <a:srgbClr val="FFE599"/>
                </a:solidFill>
              </a:rPr>
              <a:t>Know</a:t>
            </a:r>
            <a:r>
              <a:rPr b="1" lang="en">
                <a:solidFill>
                  <a:srgbClr val="FFE599"/>
                </a:solidFill>
              </a:rPr>
              <a:t>		W- What I </a:t>
            </a:r>
            <a:r>
              <a:rPr b="1" lang="en" u="sng">
                <a:solidFill>
                  <a:srgbClr val="FFE599"/>
                </a:solidFill>
              </a:rPr>
              <a:t>Want to Know</a:t>
            </a:r>
            <a:r>
              <a:rPr b="1" lang="en">
                <a:solidFill>
                  <a:srgbClr val="FFE599"/>
                </a:solidFill>
              </a:rPr>
              <a:t>		L- </a:t>
            </a:r>
            <a:r>
              <a:rPr b="1" lang="en" u="sng">
                <a:solidFill>
                  <a:srgbClr val="FFE599"/>
                </a:solidFill>
              </a:rPr>
              <a:t>What I Learned</a:t>
            </a:r>
            <a:endParaRPr b="1" u="sng">
              <a:solidFill>
                <a:srgbClr val="FFE599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/>
          </a:p>
        </p:txBody>
      </p:sp>
      <p:pic>
        <p:nvPicPr>
          <p:cNvPr id="550" name="Google Shape;550;p85"/>
          <p:cNvPicPr preferRelativeResize="0"/>
          <p:nvPr/>
        </p:nvPicPr>
        <p:blipFill rotWithShape="1">
          <a:blip r:embed="rId3">
            <a:alphaModFix/>
          </a:blip>
          <a:srcRect b="0" l="0" r="0" t="12503"/>
          <a:stretch/>
        </p:blipFill>
        <p:spPr>
          <a:xfrm>
            <a:off x="177225" y="1424700"/>
            <a:ext cx="3293451" cy="2944352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85"/>
          <p:cNvSpPr txBox="1"/>
          <p:nvPr/>
        </p:nvSpPr>
        <p:spPr>
          <a:xfrm>
            <a:off x="4997375" y="1380925"/>
            <a:ext cx="4032300" cy="28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D966"/>
                </a:solidFill>
              </a:rPr>
              <a:t>Directions: Please take</a:t>
            </a:r>
            <a:r>
              <a:rPr b="1" lang="en" sz="1600">
                <a:solidFill>
                  <a:srgbClr val="FF0000"/>
                </a:solidFill>
              </a:rPr>
              <a:t> 3 Post-It Notes</a:t>
            </a:r>
            <a:endParaRPr b="1" sz="16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966"/>
                </a:solidFill>
              </a:rPr>
              <a:t>1.	On the 1st Post-It </a:t>
            </a:r>
            <a:r>
              <a:rPr b="1" lang="en" sz="1600">
                <a:solidFill>
                  <a:srgbClr val="FFD966"/>
                </a:solidFill>
              </a:rPr>
              <a:t>write down What </a:t>
            </a:r>
            <a:endParaRPr b="1" sz="1600">
              <a:solidFill>
                <a:srgbClr val="FFD966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D966"/>
                </a:solidFill>
              </a:rPr>
              <a:t>You Know about data </a:t>
            </a:r>
            <a:r>
              <a:rPr lang="en" sz="1600">
                <a:solidFill>
                  <a:srgbClr val="FFD966"/>
                </a:solidFill>
              </a:rPr>
              <a:t>already (You </a:t>
            </a:r>
            <a:endParaRPr sz="1600">
              <a:solidFill>
                <a:srgbClr val="FFD966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966"/>
                </a:solidFill>
              </a:rPr>
              <a:t>will later post it on the</a:t>
            </a:r>
            <a:r>
              <a:rPr b="1" lang="en" sz="1600">
                <a:solidFill>
                  <a:srgbClr val="FFD966"/>
                </a:solidFill>
              </a:rPr>
              <a:t> “K” Column</a:t>
            </a:r>
            <a:r>
              <a:rPr lang="en" sz="1600">
                <a:solidFill>
                  <a:srgbClr val="FFD966"/>
                </a:solidFill>
              </a:rPr>
              <a:t>)</a:t>
            </a:r>
            <a:endParaRPr sz="1600">
              <a:solidFill>
                <a:srgbClr val="FFD966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966"/>
                </a:solidFill>
              </a:rPr>
              <a:t>2.	On the 2nd Post-It write down </a:t>
            </a:r>
            <a:endParaRPr sz="1600">
              <a:solidFill>
                <a:srgbClr val="FFD966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966"/>
                </a:solidFill>
              </a:rPr>
              <a:t>What You </a:t>
            </a:r>
            <a:r>
              <a:rPr b="1" lang="en" sz="1600">
                <a:solidFill>
                  <a:srgbClr val="FFD966"/>
                </a:solidFill>
              </a:rPr>
              <a:t>Want to Know about data </a:t>
            </a:r>
            <a:endParaRPr b="1" sz="1600">
              <a:solidFill>
                <a:srgbClr val="FFD966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966"/>
                </a:solidFill>
              </a:rPr>
              <a:t>(You will later post it on the</a:t>
            </a:r>
            <a:r>
              <a:rPr b="1" lang="en" sz="1600">
                <a:solidFill>
                  <a:srgbClr val="FFD966"/>
                </a:solidFill>
              </a:rPr>
              <a:t> “W” Column</a:t>
            </a:r>
            <a:r>
              <a:rPr lang="en" sz="1600">
                <a:solidFill>
                  <a:srgbClr val="FFD966"/>
                </a:solidFill>
              </a:rPr>
              <a:t>)</a:t>
            </a:r>
            <a:endParaRPr sz="1600">
              <a:solidFill>
                <a:srgbClr val="FFD966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E599"/>
                </a:solidFill>
              </a:rPr>
              <a:t>3.</a:t>
            </a:r>
            <a:r>
              <a:rPr lang="en" sz="1600"/>
              <a:t>	</a:t>
            </a:r>
            <a:r>
              <a:rPr lang="en" sz="1600">
                <a:highlight>
                  <a:srgbClr val="FFFF00"/>
                </a:highlight>
              </a:rPr>
              <a:t>On the 3rd Post-It write down </a:t>
            </a:r>
            <a:r>
              <a:rPr b="1" lang="en" sz="1600">
                <a:highlight>
                  <a:srgbClr val="FFFF00"/>
                </a:highlight>
              </a:rPr>
              <a:t>What </a:t>
            </a:r>
            <a:endParaRPr b="1" sz="1600">
              <a:highlight>
                <a:srgbClr val="FFFF00"/>
              </a:highlight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highlight>
                  <a:srgbClr val="FFFF00"/>
                </a:highlight>
              </a:rPr>
              <a:t>you Learned</a:t>
            </a:r>
            <a:r>
              <a:rPr lang="en" sz="1600">
                <a:highlight>
                  <a:srgbClr val="FFFF00"/>
                </a:highlight>
              </a:rPr>
              <a:t> </a:t>
            </a:r>
            <a:r>
              <a:rPr b="1" lang="en" sz="1600">
                <a:highlight>
                  <a:srgbClr val="FFFF00"/>
                </a:highlight>
              </a:rPr>
              <a:t>and/or plan to use at </a:t>
            </a:r>
            <a:endParaRPr b="1" sz="1600">
              <a:highlight>
                <a:srgbClr val="FFFF00"/>
              </a:highlight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highlight>
                  <a:srgbClr val="FFFF00"/>
                </a:highlight>
              </a:rPr>
              <a:t>your site</a:t>
            </a:r>
            <a:r>
              <a:rPr lang="en" sz="1600">
                <a:highlight>
                  <a:srgbClr val="FFFF00"/>
                </a:highlight>
              </a:rPr>
              <a:t> (Post to </a:t>
            </a:r>
            <a:r>
              <a:rPr b="1" lang="en" sz="1600">
                <a:highlight>
                  <a:srgbClr val="FFFF00"/>
                </a:highlight>
              </a:rPr>
              <a:t>“L” Column</a:t>
            </a:r>
            <a:r>
              <a:rPr lang="en" sz="1600">
                <a:highlight>
                  <a:srgbClr val="FFFF00"/>
                </a:highlight>
              </a:rPr>
              <a:t>)</a:t>
            </a:r>
            <a:endParaRPr sz="1600">
              <a:highlight>
                <a:srgbClr val="FFFF00"/>
              </a:highlight>
            </a:endParaRPr>
          </a:p>
        </p:txBody>
      </p:sp>
      <p:pic>
        <p:nvPicPr>
          <p:cNvPr id="552" name="Google Shape;552;p85"/>
          <p:cNvPicPr preferRelativeResize="0"/>
          <p:nvPr/>
        </p:nvPicPr>
        <p:blipFill rotWithShape="1">
          <a:blip r:embed="rId4">
            <a:alphaModFix/>
          </a:blip>
          <a:srcRect b="0" l="0" r="6367" t="8256"/>
          <a:stretch/>
        </p:blipFill>
        <p:spPr>
          <a:xfrm>
            <a:off x="2795600" y="2215272"/>
            <a:ext cx="2128725" cy="2781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8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data can you present this school year?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can we support you?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Any Questions?</a:t>
            </a:r>
            <a:endParaRPr/>
          </a:p>
        </p:txBody>
      </p:sp>
      <p:sp>
        <p:nvSpPr>
          <p:cNvPr id="558" name="Google Shape;558;p8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hlinkClick r:id="rId3"/>
              </a:rPr>
              <a:t>jpereyra@sanjacinto.k12.ca.us</a:t>
            </a:r>
            <a:endParaRPr b="1" u="sng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hlinkClick r:id="rId4"/>
              </a:rPr>
              <a:t>Erika.Zam2018@gmail.com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59" name="Google Shape;559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2411175"/>
            <a:ext cx="4063275" cy="24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5475" y="152400"/>
            <a:ext cx="4377850" cy="457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Data… how </a:t>
            </a:r>
            <a:r>
              <a:rPr lang="en"/>
              <a:t>comfortable</a:t>
            </a:r>
            <a:r>
              <a:rPr lang="en"/>
              <a:t> are you? </a:t>
            </a:r>
            <a:endParaRPr/>
          </a:p>
        </p:txBody>
      </p:sp>
      <p:pic>
        <p:nvPicPr>
          <p:cNvPr id="235" name="Google Shape;23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3050" y="1787250"/>
            <a:ext cx="5857875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5"/>
          <p:cNvSpPr txBox="1"/>
          <p:nvPr>
            <p:ph type="title"/>
          </p:nvPr>
        </p:nvSpPr>
        <p:spPr>
          <a:xfrm>
            <a:off x="311700" y="1893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KWL Chart for Data!</a:t>
            </a:r>
            <a:endParaRPr/>
          </a:p>
        </p:txBody>
      </p:sp>
      <p:sp>
        <p:nvSpPr>
          <p:cNvPr id="241" name="Google Shape;241;p45"/>
          <p:cNvSpPr txBox="1"/>
          <p:nvPr>
            <p:ph idx="1" type="body"/>
          </p:nvPr>
        </p:nvSpPr>
        <p:spPr>
          <a:xfrm>
            <a:off x="282475" y="840025"/>
            <a:ext cx="8520600" cy="5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D966"/>
                </a:solidFill>
              </a:rPr>
              <a:t>K- What I </a:t>
            </a:r>
            <a:r>
              <a:rPr b="1" lang="en" u="sng">
                <a:solidFill>
                  <a:srgbClr val="FFD966"/>
                </a:solidFill>
              </a:rPr>
              <a:t>Know</a:t>
            </a:r>
            <a:r>
              <a:rPr b="1" lang="en">
                <a:solidFill>
                  <a:srgbClr val="FFD966"/>
                </a:solidFill>
              </a:rPr>
              <a:t>		W- What I </a:t>
            </a:r>
            <a:r>
              <a:rPr b="1" lang="en" u="sng">
                <a:solidFill>
                  <a:srgbClr val="FFD966"/>
                </a:solidFill>
              </a:rPr>
              <a:t>Want to Know</a:t>
            </a:r>
            <a:r>
              <a:rPr b="1" lang="en">
                <a:solidFill>
                  <a:srgbClr val="FFD966"/>
                </a:solidFill>
              </a:rPr>
              <a:t>		L- What I Learned</a:t>
            </a:r>
            <a:endParaRPr b="1">
              <a:solidFill>
                <a:srgbClr val="FFD966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/>
          </a:p>
        </p:txBody>
      </p:sp>
      <p:pic>
        <p:nvPicPr>
          <p:cNvPr id="242" name="Google Shape;242;p45"/>
          <p:cNvPicPr preferRelativeResize="0"/>
          <p:nvPr/>
        </p:nvPicPr>
        <p:blipFill rotWithShape="1">
          <a:blip r:embed="rId3">
            <a:alphaModFix/>
          </a:blip>
          <a:srcRect b="0" l="0" r="0" t="12503"/>
          <a:stretch/>
        </p:blipFill>
        <p:spPr>
          <a:xfrm>
            <a:off x="177225" y="1424700"/>
            <a:ext cx="3293451" cy="294435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5"/>
          <p:cNvSpPr txBox="1"/>
          <p:nvPr/>
        </p:nvSpPr>
        <p:spPr>
          <a:xfrm>
            <a:off x="5004700" y="1424700"/>
            <a:ext cx="4032300" cy="28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D966"/>
                </a:solidFill>
              </a:rPr>
              <a:t>Directions: </a:t>
            </a:r>
            <a:r>
              <a:rPr b="1" lang="en" sz="1600">
                <a:solidFill>
                  <a:srgbClr val="FFD966"/>
                </a:solidFill>
              </a:rPr>
              <a:t>Please take 2 Post-It Notes</a:t>
            </a:r>
            <a:endParaRPr b="1" sz="1600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966"/>
                </a:solidFill>
              </a:rPr>
              <a:t>1.	On the 1st Post-It </a:t>
            </a:r>
            <a:r>
              <a:rPr b="1" lang="en" sz="1600">
                <a:solidFill>
                  <a:srgbClr val="FFD966"/>
                </a:solidFill>
              </a:rPr>
              <a:t>write down What </a:t>
            </a:r>
            <a:endParaRPr b="1" sz="1600">
              <a:solidFill>
                <a:srgbClr val="FFD966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D966"/>
                </a:solidFill>
              </a:rPr>
              <a:t>You Know about data </a:t>
            </a:r>
            <a:r>
              <a:rPr lang="en" sz="1600">
                <a:solidFill>
                  <a:srgbClr val="FFD966"/>
                </a:solidFill>
              </a:rPr>
              <a:t>already (You </a:t>
            </a:r>
            <a:endParaRPr sz="1600">
              <a:solidFill>
                <a:srgbClr val="FFD966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966"/>
                </a:solidFill>
              </a:rPr>
              <a:t>will later post it on the</a:t>
            </a:r>
            <a:r>
              <a:rPr b="1" lang="en" sz="1600">
                <a:solidFill>
                  <a:srgbClr val="FFD966"/>
                </a:solidFill>
              </a:rPr>
              <a:t> “K” Column”</a:t>
            </a:r>
            <a:r>
              <a:rPr lang="en" sz="1600">
                <a:solidFill>
                  <a:srgbClr val="FFD966"/>
                </a:solidFill>
              </a:rPr>
              <a:t>)</a:t>
            </a:r>
            <a:endParaRPr sz="1600">
              <a:solidFill>
                <a:srgbClr val="FFD966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966"/>
                </a:solidFill>
              </a:rPr>
              <a:t>2.	On the 2nd Post-It write down </a:t>
            </a:r>
            <a:endParaRPr sz="1600">
              <a:solidFill>
                <a:srgbClr val="FFD966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966"/>
                </a:solidFill>
              </a:rPr>
              <a:t>What You </a:t>
            </a:r>
            <a:r>
              <a:rPr b="1" lang="en" sz="1600">
                <a:solidFill>
                  <a:srgbClr val="FFD966"/>
                </a:solidFill>
              </a:rPr>
              <a:t>Want to Know about data </a:t>
            </a:r>
            <a:endParaRPr b="1" sz="1600">
              <a:solidFill>
                <a:srgbClr val="FFD966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966"/>
                </a:solidFill>
              </a:rPr>
              <a:t>(You will later post it on the</a:t>
            </a:r>
            <a:r>
              <a:rPr b="1" lang="en" sz="1600">
                <a:solidFill>
                  <a:srgbClr val="FFD966"/>
                </a:solidFill>
              </a:rPr>
              <a:t> “W” Column”</a:t>
            </a:r>
            <a:r>
              <a:rPr lang="en" sz="1600">
                <a:solidFill>
                  <a:srgbClr val="FFD966"/>
                </a:solidFill>
              </a:rPr>
              <a:t>)</a:t>
            </a:r>
            <a:endParaRPr sz="1600">
              <a:solidFill>
                <a:srgbClr val="FFD966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966"/>
                </a:solidFill>
              </a:rPr>
              <a:t>3.	After you write on both Post-Its, </a:t>
            </a:r>
            <a:r>
              <a:rPr b="1" lang="en" sz="1600">
                <a:solidFill>
                  <a:srgbClr val="FFD966"/>
                </a:solidFill>
              </a:rPr>
              <a:t>post </a:t>
            </a:r>
            <a:endParaRPr b="1" sz="1600">
              <a:solidFill>
                <a:srgbClr val="FFD966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D966"/>
                </a:solidFill>
              </a:rPr>
              <a:t>them on the appropriate Column</a:t>
            </a:r>
            <a:r>
              <a:rPr lang="en" sz="1600">
                <a:solidFill>
                  <a:srgbClr val="FFD966"/>
                </a:solidFill>
              </a:rPr>
              <a:t> </a:t>
            </a:r>
            <a:endParaRPr sz="1600">
              <a:solidFill>
                <a:srgbClr val="FFD966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966"/>
                </a:solidFill>
              </a:rPr>
              <a:t>on the Chart Paper</a:t>
            </a:r>
            <a:endParaRPr sz="1600">
              <a:solidFill>
                <a:srgbClr val="FFD966"/>
              </a:solidFill>
            </a:endParaRPr>
          </a:p>
        </p:txBody>
      </p:sp>
      <p:pic>
        <p:nvPicPr>
          <p:cNvPr id="244" name="Google Shape;244;p45"/>
          <p:cNvPicPr preferRelativeResize="0"/>
          <p:nvPr/>
        </p:nvPicPr>
        <p:blipFill rotWithShape="1">
          <a:blip r:embed="rId4">
            <a:alphaModFix/>
          </a:blip>
          <a:srcRect b="0" l="0" r="6367" t="8256"/>
          <a:stretch/>
        </p:blipFill>
        <p:spPr>
          <a:xfrm>
            <a:off x="2795600" y="2215272"/>
            <a:ext cx="2128725" cy="2781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6"/>
          <p:cNvSpPr txBox="1"/>
          <p:nvPr>
            <p:ph type="title"/>
          </p:nvPr>
        </p:nvSpPr>
        <p:spPr>
          <a:xfrm>
            <a:off x="311700" y="865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Finding</a:t>
            </a:r>
            <a:r>
              <a:rPr lang="en"/>
              <a:t> Data </a:t>
            </a:r>
            <a:endParaRPr/>
          </a:p>
        </p:txBody>
      </p:sp>
      <p:sp>
        <p:nvSpPr>
          <p:cNvPr id="250" name="Google Shape;250;p46"/>
          <p:cNvSpPr txBox="1"/>
          <p:nvPr>
            <p:ph idx="1" type="body"/>
          </p:nvPr>
        </p:nvSpPr>
        <p:spPr>
          <a:xfrm>
            <a:off x="311700" y="616450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D966"/>
                </a:solidFill>
              </a:rPr>
              <a:t>What student information system do you use? Where else can you find data? </a:t>
            </a:r>
            <a:endParaRPr b="1" sz="2200">
              <a:solidFill>
                <a:srgbClr val="FFD966"/>
              </a:solidFill>
            </a:endParaRPr>
          </a:p>
          <a:p>
            <a:pPr indent="-330200" lvl="0" marL="914400" rtl="0" algn="l">
              <a:spcBef>
                <a:spcPts val="1600"/>
              </a:spcBef>
              <a:spcAft>
                <a:spcPts val="0"/>
              </a:spcAft>
              <a:buClr>
                <a:srgbClr val="FFD966"/>
              </a:buClr>
              <a:buSzPts val="1600"/>
              <a:buChar char="●"/>
            </a:pPr>
            <a:r>
              <a:rPr lang="en" sz="1600">
                <a:solidFill>
                  <a:srgbClr val="FFD966"/>
                </a:solidFill>
              </a:rPr>
              <a:t>AERIES</a:t>
            </a:r>
            <a:endParaRPr sz="1600">
              <a:solidFill>
                <a:srgbClr val="FFD966"/>
              </a:solidFill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600"/>
              <a:buChar char="●"/>
            </a:pPr>
            <a:r>
              <a:rPr lang="en" sz="1600">
                <a:solidFill>
                  <a:srgbClr val="FFD966"/>
                </a:solidFill>
              </a:rPr>
              <a:t>Attention 2 Attendance</a:t>
            </a:r>
            <a:endParaRPr sz="1600">
              <a:solidFill>
                <a:srgbClr val="FFD966"/>
              </a:solidFill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600"/>
              <a:buChar char="●"/>
            </a:pPr>
            <a:r>
              <a:rPr lang="en" sz="1600">
                <a:solidFill>
                  <a:srgbClr val="FFD966"/>
                </a:solidFill>
              </a:rPr>
              <a:t>Schoolzilla</a:t>
            </a:r>
            <a:endParaRPr sz="1600">
              <a:solidFill>
                <a:srgbClr val="FFD966"/>
              </a:solidFill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600"/>
              <a:buChar char="●"/>
            </a:pPr>
            <a:r>
              <a:rPr lang="en" sz="1600">
                <a:solidFill>
                  <a:srgbClr val="FFD966"/>
                </a:solidFill>
              </a:rPr>
              <a:t>California Dashboard</a:t>
            </a:r>
            <a:endParaRPr sz="1600">
              <a:solidFill>
                <a:srgbClr val="FFD966"/>
              </a:solidFill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600"/>
              <a:buChar char="●"/>
            </a:pPr>
            <a:r>
              <a:rPr lang="en" sz="1600">
                <a:solidFill>
                  <a:srgbClr val="FFD966"/>
                </a:solidFill>
              </a:rPr>
              <a:t>California Healthy Kids Survey (West Ed)</a:t>
            </a:r>
            <a:endParaRPr sz="1600">
              <a:solidFill>
                <a:srgbClr val="FFD966"/>
              </a:solidFill>
            </a:endParaRPr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600"/>
              <a:buChar char="●"/>
            </a:pPr>
            <a:r>
              <a:rPr lang="en" sz="1600">
                <a:solidFill>
                  <a:srgbClr val="FFD966"/>
                </a:solidFill>
              </a:rPr>
              <a:t>Counselor Created Forms</a:t>
            </a:r>
            <a:endParaRPr sz="1600">
              <a:solidFill>
                <a:srgbClr val="FFD9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D966"/>
                </a:solidFill>
              </a:rPr>
              <a:t>Reports to Run</a:t>
            </a:r>
            <a:endParaRPr b="1" sz="2200">
              <a:solidFill>
                <a:srgbClr val="FFD966"/>
              </a:solidFill>
            </a:endParaRPr>
          </a:p>
          <a:p>
            <a:pPr indent="-330200" lvl="0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D966"/>
              </a:buClr>
              <a:buSzPts val="1600"/>
              <a:buChar char="●"/>
            </a:pPr>
            <a:r>
              <a:rPr lang="en" sz="1600">
                <a:solidFill>
                  <a:srgbClr val="FFD966"/>
                </a:solidFill>
              </a:rPr>
              <a:t>Attendance (e.g. students chronically absent)</a:t>
            </a:r>
            <a:endParaRPr sz="1600">
              <a:solidFill>
                <a:srgbClr val="FFD966"/>
              </a:solidFill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600"/>
              <a:buChar char="●"/>
            </a:pPr>
            <a:r>
              <a:rPr lang="en" sz="1600">
                <a:solidFill>
                  <a:srgbClr val="FFD966"/>
                </a:solidFill>
              </a:rPr>
              <a:t>Discipline (e.g. office referrals, suspensions, detentions, etc.)</a:t>
            </a:r>
            <a:endParaRPr sz="1600">
              <a:solidFill>
                <a:srgbClr val="FFD966"/>
              </a:solidFill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600"/>
              <a:buChar char="●"/>
            </a:pPr>
            <a:r>
              <a:rPr lang="en" sz="1600">
                <a:solidFill>
                  <a:srgbClr val="FFD966"/>
                </a:solidFill>
              </a:rPr>
              <a:t>Achievement (e.g. test scores, report card grades, etc.)</a:t>
            </a:r>
            <a:endParaRPr sz="1600">
              <a:solidFill>
                <a:srgbClr val="FFD966"/>
              </a:solidFill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600"/>
              <a:buChar char="●"/>
            </a:pPr>
            <a:r>
              <a:rPr lang="en" sz="1600">
                <a:solidFill>
                  <a:srgbClr val="FFD966"/>
                </a:solidFill>
              </a:rPr>
              <a:t>Achievement Related (e.g. attendance rates, behavior grades, etc.)</a:t>
            </a:r>
            <a:endParaRPr sz="1600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1" name="Google Shape;25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0450" y="1496381"/>
            <a:ext cx="3823551" cy="2150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7"/>
          <p:cNvSpPr txBox="1"/>
          <p:nvPr>
            <p:ph type="title"/>
          </p:nvPr>
        </p:nvSpPr>
        <p:spPr>
          <a:xfrm>
            <a:off x="1129475" y="14450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data are you using now?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are you getting it from?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are you using it? </a:t>
            </a:r>
            <a:endParaRPr/>
          </a:p>
        </p:txBody>
      </p:sp>
      <p:pic>
        <p:nvPicPr>
          <p:cNvPr id="257" name="Google Shape;25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8025" y="2958975"/>
            <a:ext cx="3995976" cy="209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