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Lst>
  <p:sldSz cy="6858000" cx="12192000"/>
  <p:notesSz cx="6858000" cy="9144000"/>
  <p:embeddedFontLst>
    <p:embeddedFont>
      <p:font typeface="Overlock"/>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font" Target="fonts/Overlock-italic.fntdata"/><Relationship Id="rId10" Type="http://schemas.openxmlformats.org/officeDocument/2006/relationships/font" Target="fonts/Overlock-bold.fntdata"/><Relationship Id="rId12" Type="http://schemas.openxmlformats.org/officeDocument/2006/relationships/font" Target="fonts/Overlock-boldItalic.fntdata"/><Relationship Id="rId9" Type="http://schemas.openxmlformats.org/officeDocument/2006/relationships/font" Target="fonts/Overlock-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 name="Google Shape;9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7" name="Google Shape;9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 Id="rId4" Type="http://schemas.openxmlformats.org/officeDocument/2006/relationships/image" Target="../media/image5.png"/><Relationship Id="rId5" Type="http://schemas.openxmlformats.org/officeDocument/2006/relationships/hyperlink" Target="https://www.csac.ca.gov/cacollegeaffordabilitysummi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jpg"/><Relationship Id="rId4" Type="http://schemas.openxmlformats.org/officeDocument/2006/relationships/image" Target="../media/image3.jpg"/><Relationship Id="rId5" Type="http://schemas.openxmlformats.org/officeDocument/2006/relationships/hyperlink" Target="https://t.sidekickopen76.com/s1t/c/5/f18dQhb0S7lM8dDMPbW2n0x6l2B9nMJN7t5XWPfhMynW2BW4yM64k8w-N56dyv3BRxl-102?te=W3R5hFj4cm2zwW4rCvX64hcdn5W1Lv71M1GjBb7f2THm0304&amp;si=8000000002720560&amp;pi=4163dad9-f1b1-439d-ed11-dc69c742e1de" TargetMode="External"/><Relationship Id="rId6" Type="http://schemas.openxmlformats.org/officeDocument/2006/relationships/hyperlink" Target="https://my.thoughtexchange.com/43701143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7" name="Shape 87"/>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1" name="Shape 91"/>
        <p:cNvGrpSpPr/>
        <p:nvPr/>
      </p:nvGrpSpPr>
      <p:grpSpPr>
        <a:xfrm>
          <a:off x="0" y="0"/>
          <a:ext cx="0" cy="0"/>
          <a:chOff x="0" y="0"/>
          <a:chExt cx="0" cy="0"/>
        </a:xfrm>
      </p:grpSpPr>
      <p:pic>
        <p:nvPicPr>
          <p:cNvPr id="92" name="Google Shape;92;p14"/>
          <p:cNvPicPr preferRelativeResize="0"/>
          <p:nvPr/>
        </p:nvPicPr>
        <p:blipFill rotWithShape="1">
          <a:blip r:embed="rId4">
            <a:alphaModFix/>
          </a:blip>
          <a:srcRect b="0" l="0" r="0" t="0"/>
          <a:stretch/>
        </p:blipFill>
        <p:spPr>
          <a:xfrm>
            <a:off x="2239735" y="879701"/>
            <a:ext cx="4381500" cy="5686425"/>
          </a:xfrm>
          <a:prstGeom prst="rect">
            <a:avLst/>
          </a:prstGeom>
          <a:noFill/>
          <a:ln>
            <a:noFill/>
          </a:ln>
        </p:spPr>
      </p:pic>
      <p:sp>
        <p:nvSpPr>
          <p:cNvPr id="93" name="Google Shape;93;p14"/>
          <p:cNvSpPr txBox="1"/>
          <p:nvPr/>
        </p:nvSpPr>
        <p:spPr>
          <a:xfrm>
            <a:off x="2239735" y="247973"/>
            <a:ext cx="9631967" cy="646331"/>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accent5"/>
                </a:solidFill>
                <a:latin typeface="Calibri"/>
                <a:ea typeface="Calibri"/>
                <a:cs typeface="Calibri"/>
                <a:sym typeface="Calibri"/>
              </a:rPr>
              <a:t>The California College Affordability Summit</a:t>
            </a:r>
            <a:endParaRPr b="0" i="0" sz="3600" u="none" cap="none" strike="noStrike">
              <a:solidFill>
                <a:schemeClr val="accent5"/>
              </a:solidFill>
              <a:latin typeface="Calibri"/>
              <a:ea typeface="Calibri"/>
              <a:cs typeface="Calibri"/>
              <a:sym typeface="Calibri"/>
            </a:endParaRPr>
          </a:p>
        </p:txBody>
      </p:sp>
      <p:sp>
        <p:nvSpPr>
          <p:cNvPr id="94" name="Google Shape;94;p14"/>
          <p:cNvSpPr txBox="1"/>
          <p:nvPr/>
        </p:nvSpPr>
        <p:spPr>
          <a:xfrm>
            <a:off x="6772759" y="1065681"/>
            <a:ext cx="5253926" cy="4893647"/>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November 17, 2020</a:t>
            </a:r>
            <a:endParaRPr/>
          </a:p>
          <a:p>
            <a:pPr indent="-285750" lvl="0" marL="28575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8:30 a.m. – 5:00 p.m.</a:t>
            </a:r>
            <a:endParaRPr/>
          </a:p>
          <a:p>
            <a:pPr indent="-285750" lvl="0" marL="28575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Register at </a:t>
            </a:r>
            <a:r>
              <a:rPr b="0" i="0" lang="en-US" sz="2400" u="sng" cap="none" strike="noStrike">
                <a:solidFill>
                  <a:schemeClr val="hlink"/>
                </a:solidFill>
                <a:latin typeface="Calibri"/>
                <a:ea typeface="Calibri"/>
                <a:cs typeface="Calibri"/>
                <a:sym typeface="Calibri"/>
                <a:hlinkClick r:id="rId5"/>
              </a:rPr>
              <a:t>https://www.csac.ca.gov/cacollegeaffordabilitysummit</a:t>
            </a:r>
            <a:r>
              <a:rPr b="0" i="0" lang="en-US" sz="2400" u="none" cap="none" strike="noStrike">
                <a:solidFill>
                  <a:schemeClr val="dk1"/>
                </a:solidFill>
                <a:latin typeface="Calibri"/>
                <a:ea typeface="Calibri"/>
                <a:cs typeface="Calibri"/>
                <a:sym typeface="Calibri"/>
              </a:rPr>
              <a:t> </a:t>
            </a:r>
            <a:endParaRPr/>
          </a:p>
          <a:p>
            <a:pPr indent="-285750" lvl="0" marL="28575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Free Summit with over 16 breakout sessions and 3 general sessions related to financial aid and college affordability</a:t>
            </a:r>
            <a:endParaRPr/>
          </a:p>
          <a:p>
            <a:pPr indent="-285750" lvl="0" marL="28575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Special Guest Speakers</a:t>
            </a:r>
            <a:endParaRPr/>
          </a:p>
          <a:p>
            <a:pPr indent="-285750" lvl="0" marL="28575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Best practices on how to work with students on the FAFSA/CADAA applications in a virtual setting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8" name="Shape 98"/>
        <p:cNvGrpSpPr/>
        <p:nvPr/>
      </p:nvGrpSpPr>
      <p:grpSpPr>
        <a:xfrm>
          <a:off x="0" y="0"/>
          <a:ext cx="0" cy="0"/>
          <a:chOff x="0" y="0"/>
          <a:chExt cx="0" cy="0"/>
        </a:xfrm>
      </p:grpSpPr>
      <p:pic>
        <p:nvPicPr>
          <p:cNvPr id="99" name="Google Shape;99;p15"/>
          <p:cNvPicPr preferRelativeResize="0"/>
          <p:nvPr/>
        </p:nvPicPr>
        <p:blipFill rotWithShape="1">
          <a:blip r:embed="rId4">
            <a:alphaModFix/>
          </a:blip>
          <a:srcRect b="0" l="0" r="0" t="0"/>
          <a:stretch/>
        </p:blipFill>
        <p:spPr>
          <a:xfrm>
            <a:off x="1027811" y="1680516"/>
            <a:ext cx="5088439" cy="1047186"/>
          </a:xfrm>
          <a:prstGeom prst="rect">
            <a:avLst/>
          </a:prstGeom>
          <a:noFill/>
          <a:ln>
            <a:noFill/>
          </a:ln>
        </p:spPr>
      </p:pic>
      <p:sp>
        <p:nvSpPr>
          <p:cNvPr id="100" name="Google Shape;100;p15"/>
          <p:cNvSpPr txBox="1"/>
          <p:nvPr/>
        </p:nvSpPr>
        <p:spPr>
          <a:xfrm>
            <a:off x="1689315" y="2727702"/>
            <a:ext cx="10104895" cy="437042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000" u="none" cap="none" strike="noStrike">
                <a:solidFill>
                  <a:schemeClr val="dk1"/>
                </a:solidFill>
                <a:latin typeface="Calibri"/>
                <a:ea typeface="Calibri"/>
                <a:cs typeface="Calibri"/>
                <a:sym typeface="Calibri"/>
              </a:rPr>
              <a:t>To gather your thoughts and questions for the Town Hall with Dr. Stone, we're using a tool called </a:t>
            </a:r>
            <a:r>
              <a:rPr b="0" i="0" lang="en-US" sz="2000" u="sng" cap="none" strike="noStrike">
                <a:solidFill>
                  <a:schemeClr val="hlink"/>
                </a:solidFill>
                <a:latin typeface="Calibri"/>
                <a:ea typeface="Calibri"/>
                <a:cs typeface="Calibri"/>
                <a:sym typeface="Calibri"/>
                <a:hlinkClick r:id="rId5"/>
              </a:rPr>
              <a:t>Thoughtexchange</a:t>
            </a:r>
            <a:r>
              <a:rPr b="0" i="0" lang="en-US" sz="2000" u="none" cap="none" strike="noStrike">
                <a:solidFill>
                  <a:schemeClr val="dk1"/>
                </a:solidFill>
                <a:latin typeface="Calibri"/>
                <a:ea typeface="Calibri"/>
                <a:cs typeface="Calibri"/>
                <a:sym typeface="Calibri"/>
              </a:rPr>
              <a:t>. All of our voices matter, so your participation is crucial and valued.</a:t>
            </a:r>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b="1" lang="en-US" sz="2000">
                <a:solidFill>
                  <a:schemeClr val="dk1"/>
                </a:solidFill>
                <a:latin typeface="Calibri"/>
                <a:ea typeface="Calibri"/>
                <a:cs typeface="Calibri"/>
                <a:sym typeface="Calibri"/>
              </a:rPr>
              <a:t>Click here to participate: </a:t>
            </a:r>
            <a:r>
              <a:rPr b="1" lang="en-US" sz="2000" u="sng">
                <a:solidFill>
                  <a:schemeClr val="hlink"/>
                </a:solidFill>
                <a:latin typeface="Calibri"/>
                <a:ea typeface="Calibri"/>
                <a:cs typeface="Calibri"/>
                <a:sym typeface="Calibri"/>
                <a:hlinkClick r:id="rId6"/>
              </a:rPr>
              <a:t>https://my.thoughtexchange.com/437011430</a:t>
            </a:r>
            <a:endParaRPr b="1" sz="20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You'll be asked to share your thoughts and questions for Dr. Stone, consider and assign stars to some of the ideas shared by others (20 to 30 is ideal), and learn what's important to the group.</a:t>
            </a:r>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Your thoughts and stars are confidential. You can come back as often as you'd like to participate and, in fact, we ask that you do come back to star some of the new ideas shared since you first participated.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Participation will be open until 1:30 pm on Wednesday, September 30th.</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4" name="Shape 104"/>
        <p:cNvGrpSpPr/>
        <p:nvPr/>
      </p:nvGrpSpPr>
      <p:grpSpPr>
        <a:xfrm>
          <a:off x="0" y="0"/>
          <a:ext cx="0" cy="0"/>
          <a:chOff x="0" y="0"/>
          <a:chExt cx="0" cy="0"/>
        </a:xfrm>
      </p:grpSpPr>
      <p:pic>
        <p:nvPicPr>
          <p:cNvPr id="105" name="Google Shape;105;p16"/>
          <p:cNvPicPr preferRelativeResize="0"/>
          <p:nvPr/>
        </p:nvPicPr>
        <p:blipFill rotWithShape="1">
          <a:blip r:embed="rId4">
            <a:alphaModFix/>
          </a:blip>
          <a:srcRect b="0" l="0" r="0" t="0"/>
          <a:stretch/>
        </p:blipFill>
        <p:spPr>
          <a:xfrm>
            <a:off x="2376487" y="1586801"/>
            <a:ext cx="7439025" cy="1390650"/>
          </a:xfrm>
          <a:prstGeom prst="rect">
            <a:avLst/>
          </a:prstGeom>
          <a:noFill/>
          <a:ln>
            <a:noFill/>
          </a:ln>
        </p:spPr>
      </p:pic>
      <p:sp>
        <p:nvSpPr>
          <p:cNvPr id="106" name="Google Shape;106;p16"/>
          <p:cNvSpPr txBox="1"/>
          <p:nvPr/>
        </p:nvSpPr>
        <p:spPr>
          <a:xfrm>
            <a:off x="294469" y="3162117"/>
            <a:ext cx="11654724" cy="212365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6600">
                <a:solidFill>
                  <a:schemeClr val="dk1"/>
                </a:solidFill>
                <a:latin typeface="Overlock"/>
                <a:ea typeface="Overlock"/>
                <a:cs typeface="Overlock"/>
                <a:sym typeface="Overlock"/>
              </a:rPr>
              <a:t>#SCLN2020        @RCOE                     </a:t>
            </a:r>
            <a:endParaRPr/>
          </a:p>
          <a:p>
            <a:pPr indent="0" lvl="0" marL="0" marR="0" rtl="0" algn="l">
              <a:spcBef>
                <a:spcPts val="0"/>
              </a:spcBef>
              <a:spcAft>
                <a:spcPts val="0"/>
              </a:spcAft>
              <a:buNone/>
            </a:pPr>
            <a:r>
              <a:rPr lang="en-US" sz="6600">
                <a:solidFill>
                  <a:schemeClr val="dk1"/>
                </a:solidFill>
                <a:latin typeface="Overlock"/>
                <a:ea typeface="Overlock"/>
                <a:cs typeface="Overlock"/>
                <a:sym typeface="Overlock"/>
              </a:rPr>
              <a:t>@RCECUS      	@riverside_coe</a:t>
            </a:r>
            <a:endParaRPr sz="6600">
              <a:solidFill>
                <a:schemeClr val="dk1"/>
              </a:solidFill>
              <a:latin typeface="Overlock"/>
              <a:ea typeface="Overlock"/>
              <a:cs typeface="Overlock"/>
              <a:sym typeface="Overlock"/>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