
<file path=[Content_Types].xml><?xml version="1.0" encoding="utf-8"?>
<Types xmlns="http://schemas.openxmlformats.org/package/2006/content-types">
  <Default Extension="png" ContentType="image/png"/>
  <Default Extension="mp3" ContentType="audio/mpe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3.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4.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692" r:id="rId6"/>
    <p:sldMasterId id="2147483704" r:id="rId7"/>
    <p:sldMasterId id="2147483716" r:id="rId8"/>
  </p:sldMasterIdLst>
  <p:notesMasterIdLst>
    <p:notesMasterId r:id="rId78"/>
  </p:notesMasterIdLst>
  <p:sldIdLst>
    <p:sldId id="331" r:id="rId9"/>
    <p:sldId id="332" r:id="rId10"/>
    <p:sldId id="333" r:id="rId11"/>
    <p:sldId id="334" r:id="rId12"/>
    <p:sldId id="261" r:id="rId13"/>
    <p:sldId id="260" r:id="rId14"/>
    <p:sldId id="267" r:id="rId15"/>
    <p:sldId id="290" r:id="rId16"/>
    <p:sldId id="271" r:id="rId17"/>
    <p:sldId id="272" r:id="rId18"/>
    <p:sldId id="268" r:id="rId19"/>
    <p:sldId id="270" r:id="rId20"/>
    <p:sldId id="277" r:id="rId21"/>
    <p:sldId id="274" r:id="rId22"/>
    <p:sldId id="280" r:id="rId23"/>
    <p:sldId id="284" r:id="rId24"/>
    <p:sldId id="291" r:id="rId25"/>
    <p:sldId id="293" r:id="rId26"/>
    <p:sldId id="292" r:id="rId27"/>
    <p:sldId id="258" r:id="rId28"/>
    <p:sldId id="264" r:id="rId29"/>
    <p:sldId id="294" r:id="rId30"/>
    <p:sldId id="295" r:id="rId31"/>
    <p:sldId id="296" r:id="rId32"/>
    <p:sldId id="297" r:id="rId33"/>
    <p:sldId id="298" r:id="rId34"/>
    <p:sldId id="299" r:id="rId35"/>
    <p:sldId id="300" r:id="rId36"/>
    <p:sldId id="301" r:id="rId37"/>
    <p:sldId id="302" r:id="rId38"/>
    <p:sldId id="303" r:id="rId39"/>
    <p:sldId id="304" r:id="rId40"/>
    <p:sldId id="305" r:id="rId41"/>
    <p:sldId id="306" r:id="rId42"/>
    <p:sldId id="307" r:id="rId43"/>
    <p:sldId id="308" r:id="rId44"/>
    <p:sldId id="309" r:id="rId45"/>
    <p:sldId id="310" r:id="rId46"/>
    <p:sldId id="311" r:id="rId47"/>
    <p:sldId id="312" r:id="rId48"/>
    <p:sldId id="313" r:id="rId49"/>
    <p:sldId id="314" r:id="rId50"/>
    <p:sldId id="315" r:id="rId51"/>
    <p:sldId id="316" r:id="rId52"/>
    <p:sldId id="317" r:id="rId53"/>
    <p:sldId id="318" r:id="rId54"/>
    <p:sldId id="319" r:id="rId55"/>
    <p:sldId id="320" r:id="rId56"/>
    <p:sldId id="321" r:id="rId57"/>
    <p:sldId id="322" r:id="rId58"/>
    <p:sldId id="323" r:id="rId59"/>
    <p:sldId id="324" r:id="rId60"/>
    <p:sldId id="325" r:id="rId61"/>
    <p:sldId id="326" r:id="rId62"/>
    <p:sldId id="327" r:id="rId63"/>
    <p:sldId id="328" r:id="rId64"/>
    <p:sldId id="329" r:id="rId65"/>
    <p:sldId id="330" r:id="rId66"/>
    <p:sldId id="339" r:id="rId67"/>
    <p:sldId id="340" r:id="rId68"/>
    <p:sldId id="341" r:id="rId69"/>
    <p:sldId id="342" r:id="rId70"/>
    <p:sldId id="343" r:id="rId71"/>
    <p:sldId id="344" r:id="rId72"/>
    <p:sldId id="345" r:id="rId73"/>
    <p:sldId id="335" r:id="rId74"/>
    <p:sldId id="336" r:id="rId75"/>
    <p:sldId id="337" r:id="rId76"/>
    <p:sldId id="338" r:id="rId7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4F868E"/>
    <a:srgbClr val="FFC65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CCEA26C-CBEA-1C09-7631-F607D6476611}" v="210" dt="2020-04-27T19:21:27.712"/>
    <p1510:client id="{91DC4049-E857-7B1F-BE23-4D9EBE05B61F}" v="30" dt="2020-04-27T19:29:49.882"/>
    <p1510:client id="{B18892AE-9A2C-B0F1-C345-5B4D52F85748}" v="137" dt="2020-04-27T19:44:14.994"/>
    <p1510:client id="{DFD2569A-B98E-4317-B7AB-F7695DE9155B}" v="1" dt="2020-04-27T19:30:46.60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38" d="100"/>
          <a:sy n="38" d="100"/>
        </p:scale>
        <p:origin x="78" y="12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16" Type="http://schemas.openxmlformats.org/officeDocument/2006/relationships/slide" Target="slides/slide8.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slide" Target="slides/slide53.xml"/><Relationship Id="rId82" Type="http://schemas.openxmlformats.org/officeDocument/2006/relationships/tableStyles" Target="tableStyles.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slide" Target="slides/slide69.xml"/><Relationship Id="rId8" Type="http://schemas.openxmlformats.org/officeDocument/2006/relationships/slideMaster" Target="slideMasters/slideMaster5.xml"/><Relationship Id="rId51" Type="http://schemas.openxmlformats.org/officeDocument/2006/relationships/slide" Target="slides/slide43.xml"/><Relationship Id="rId72" Type="http://schemas.openxmlformats.org/officeDocument/2006/relationships/slide" Target="slides/slide64.xml"/><Relationship Id="rId80"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notesMaster" Target="notesMasters/notesMaster1.xml"/><Relationship Id="rId8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7" Type="http://schemas.openxmlformats.org/officeDocument/2006/relationships/slideMaster" Target="slideMasters/slideMaster4.xml"/><Relationship Id="rId71" Type="http://schemas.openxmlformats.org/officeDocument/2006/relationships/slide" Target="slides/slide63.xml"/><Relationship Id="rId2" Type="http://schemas.openxmlformats.org/officeDocument/2006/relationships/customXml" Target="../customXml/item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E38839-FED8-414A-B44E-659CB9E39C93}" type="datetimeFigureOut">
              <a:rPr lang="en-US" smtClean="0"/>
              <a:t>4/28/2020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A1B9FE-960B-4F65-AA23-9001BE4DD554}" type="slidenum">
              <a:rPr lang="en-US" smtClean="0"/>
              <a:t>‹#›</a:t>
            </a:fld>
            <a:endParaRPr lang="en-US"/>
          </a:p>
        </p:txBody>
      </p:sp>
    </p:spTree>
    <p:extLst>
      <p:ext uri="{BB962C8B-B14F-4D97-AF65-F5344CB8AC3E}">
        <p14:creationId xmlns:p14="http://schemas.microsoft.com/office/powerpoint/2010/main" val="18939025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www.therapistaid.com/therapy-worksheet/my-stages-of-grief" TargetMode="External"/><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www.cbsnews.com/video/watch/?id=6392732n" TargetMode="External"/><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www.crisistextline.org/mental-health/everybody-hurts-the-state-of-mental-health-in-america/" TargetMode="External"/><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JD &amp; KS – Introduce ourselves</a:t>
            </a:r>
          </a:p>
        </p:txBody>
      </p:sp>
      <p:sp>
        <p:nvSpPr>
          <p:cNvPr id="4" name="Slide Number Placeholder 3"/>
          <p:cNvSpPr>
            <a:spLocks noGrp="1"/>
          </p:cNvSpPr>
          <p:nvPr>
            <p:ph type="sldNum" sz="quarter" idx="5"/>
          </p:nvPr>
        </p:nvSpPr>
        <p:spPr/>
        <p:txBody>
          <a:bodyPr/>
          <a:lstStyle/>
          <a:p>
            <a:fld id="{E6A1B9FE-960B-4F65-AA23-9001BE4DD554}" type="slidenum">
              <a:rPr lang="en-US" smtClean="0"/>
              <a:t>5</a:t>
            </a:fld>
            <a:endParaRPr lang="en-US"/>
          </a:p>
        </p:txBody>
      </p:sp>
    </p:spTree>
    <p:extLst>
      <p:ext uri="{BB962C8B-B14F-4D97-AF65-F5344CB8AC3E}">
        <p14:creationId xmlns:p14="http://schemas.microsoft.com/office/powerpoint/2010/main" val="25301692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JD – </a:t>
            </a:r>
            <a:br>
              <a:rPr lang="en-US"/>
            </a:br>
            <a:r>
              <a:rPr lang="en-US"/>
              <a:t>What’s the stereotype of what grief looks like? Who gets left out? How are grief reactions penalized in your school?</a:t>
            </a:r>
          </a:p>
          <a:p>
            <a:r>
              <a:rPr lang="en-US"/>
              <a:t>Looks different for everyone. Similar expressions could be for different emotions. Will look at the ways it affects body, mind, and heart. </a:t>
            </a:r>
          </a:p>
        </p:txBody>
      </p:sp>
      <p:sp>
        <p:nvSpPr>
          <p:cNvPr id="4" name="Slide Number Placeholder 3"/>
          <p:cNvSpPr>
            <a:spLocks noGrp="1"/>
          </p:cNvSpPr>
          <p:nvPr>
            <p:ph type="sldNum" sz="quarter" idx="5"/>
          </p:nvPr>
        </p:nvSpPr>
        <p:spPr/>
        <p:txBody>
          <a:bodyPr/>
          <a:lstStyle/>
          <a:p>
            <a:fld id="{E6A1B9FE-960B-4F65-AA23-9001BE4DD554}" type="slidenum">
              <a:rPr lang="en-US" smtClean="0"/>
              <a:t>14</a:t>
            </a:fld>
            <a:endParaRPr lang="en-US"/>
          </a:p>
        </p:txBody>
      </p:sp>
    </p:spTree>
    <p:extLst>
      <p:ext uri="{BB962C8B-B14F-4D97-AF65-F5344CB8AC3E}">
        <p14:creationId xmlns:p14="http://schemas.microsoft.com/office/powerpoint/2010/main" val="39446697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JD - </a:t>
            </a:r>
          </a:p>
        </p:txBody>
      </p:sp>
      <p:sp>
        <p:nvSpPr>
          <p:cNvPr id="4" name="Slide Number Placeholder 3"/>
          <p:cNvSpPr>
            <a:spLocks noGrp="1"/>
          </p:cNvSpPr>
          <p:nvPr>
            <p:ph type="sldNum" sz="quarter" idx="5"/>
          </p:nvPr>
        </p:nvSpPr>
        <p:spPr/>
        <p:txBody>
          <a:bodyPr/>
          <a:lstStyle/>
          <a:p>
            <a:fld id="{E6A1B9FE-960B-4F65-AA23-9001BE4DD554}" type="slidenum">
              <a:rPr lang="en-US" smtClean="0"/>
              <a:t>15</a:t>
            </a:fld>
            <a:endParaRPr lang="en-US"/>
          </a:p>
        </p:txBody>
      </p:sp>
    </p:spTree>
    <p:extLst>
      <p:ext uri="{BB962C8B-B14F-4D97-AF65-F5344CB8AC3E}">
        <p14:creationId xmlns:p14="http://schemas.microsoft.com/office/powerpoint/2010/main" val="10269489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JD</a:t>
            </a:r>
          </a:p>
        </p:txBody>
      </p:sp>
      <p:sp>
        <p:nvSpPr>
          <p:cNvPr id="4" name="Slide Number Placeholder 3"/>
          <p:cNvSpPr>
            <a:spLocks noGrp="1"/>
          </p:cNvSpPr>
          <p:nvPr>
            <p:ph type="sldNum" sz="quarter" idx="5"/>
          </p:nvPr>
        </p:nvSpPr>
        <p:spPr/>
        <p:txBody>
          <a:bodyPr/>
          <a:lstStyle/>
          <a:p>
            <a:fld id="{E6A1B9FE-960B-4F65-AA23-9001BE4DD554}" type="slidenum">
              <a:rPr lang="en-US" smtClean="0"/>
              <a:t>16</a:t>
            </a:fld>
            <a:endParaRPr lang="en-US"/>
          </a:p>
        </p:txBody>
      </p:sp>
    </p:spTree>
    <p:extLst>
      <p:ext uri="{BB962C8B-B14F-4D97-AF65-F5344CB8AC3E}">
        <p14:creationId xmlns:p14="http://schemas.microsoft.com/office/powerpoint/2010/main" val="24418907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JD - </a:t>
            </a:r>
          </a:p>
        </p:txBody>
      </p:sp>
      <p:sp>
        <p:nvSpPr>
          <p:cNvPr id="4" name="Slide Number Placeholder 3"/>
          <p:cNvSpPr>
            <a:spLocks noGrp="1"/>
          </p:cNvSpPr>
          <p:nvPr>
            <p:ph type="sldNum" sz="quarter" idx="5"/>
          </p:nvPr>
        </p:nvSpPr>
        <p:spPr/>
        <p:txBody>
          <a:bodyPr/>
          <a:lstStyle/>
          <a:p>
            <a:fld id="{E6A1B9FE-960B-4F65-AA23-9001BE4DD554}" type="slidenum">
              <a:rPr lang="en-US" smtClean="0"/>
              <a:t>17</a:t>
            </a:fld>
            <a:endParaRPr lang="en-US"/>
          </a:p>
        </p:txBody>
      </p:sp>
    </p:spTree>
    <p:extLst>
      <p:ext uri="{BB962C8B-B14F-4D97-AF65-F5344CB8AC3E}">
        <p14:creationId xmlns:p14="http://schemas.microsoft.com/office/powerpoint/2010/main" val="35314134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JD - </a:t>
            </a:r>
          </a:p>
        </p:txBody>
      </p:sp>
      <p:sp>
        <p:nvSpPr>
          <p:cNvPr id="4" name="Slide Number Placeholder 3"/>
          <p:cNvSpPr>
            <a:spLocks noGrp="1"/>
          </p:cNvSpPr>
          <p:nvPr>
            <p:ph type="sldNum" sz="quarter" idx="5"/>
          </p:nvPr>
        </p:nvSpPr>
        <p:spPr/>
        <p:txBody>
          <a:bodyPr/>
          <a:lstStyle/>
          <a:p>
            <a:fld id="{E6A1B9FE-960B-4F65-AA23-9001BE4DD554}" type="slidenum">
              <a:rPr lang="en-US" smtClean="0"/>
              <a:t>18</a:t>
            </a:fld>
            <a:endParaRPr lang="en-US"/>
          </a:p>
        </p:txBody>
      </p:sp>
    </p:spTree>
    <p:extLst>
      <p:ext uri="{BB962C8B-B14F-4D97-AF65-F5344CB8AC3E}">
        <p14:creationId xmlns:p14="http://schemas.microsoft.com/office/powerpoint/2010/main" val="34000212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JD - </a:t>
            </a:r>
          </a:p>
        </p:txBody>
      </p:sp>
      <p:sp>
        <p:nvSpPr>
          <p:cNvPr id="4" name="Slide Number Placeholder 3"/>
          <p:cNvSpPr>
            <a:spLocks noGrp="1"/>
          </p:cNvSpPr>
          <p:nvPr>
            <p:ph type="sldNum" sz="quarter" idx="5"/>
          </p:nvPr>
        </p:nvSpPr>
        <p:spPr/>
        <p:txBody>
          <a:bodyPr/>
          <a:lstStyle/>
          <a:p>
            <a:fld id="{E6A1B9FE-960B-4F65-AA23-9001BE4DD554}" type="slidenum">
              <a:rPr lang="en-US" smtClean="0"/>
              <a:t>19</a:t>
            </a:fld>
            <a:endParaRPr lang="en-US"/>
          </a:p>
        </p:txBody>
      </p:sp>
    </p:spTree>
    <p:extLst>
      <p:ext uri="{BB962C8B-B14F-4D97-AF65-F5344CB8AC3E}">
        <p14:creationId xmlns:p14="http://schemas.microsoft.com/office/powerpoint/2010/main" val="38146775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Both</a:t>
            </a:r>
          </a:p>
        </p:txBody>
      </p:sp>
      <p:sp>
        <p:nvSpPr>
          <p:cNvPr id="4" name="Slide Number Placeholder 3"/>
          <p:cNvSpPr>
            <a:spLocks noGrp="1"/>
          </p:cNvSpPr>
          <p:nvPr>
            <p:ph type="sldNum" sz="quarter" idx="5"/>
          </p:nvPr>
        </p:nvSpPr>
        <p:spPr/>
        <p:txBody>
          <a:bodyPr/>
          <a:lstStyle/>
          <a:p>
            <a:fld id="{E6A1B9FE-960B-4F65-AA23-9001BE4DD554}" type="slidenum">
              <a:rPr lang="en-US" smtClean="0"/>
              <a:t>20</a:t>
            </a:fld>
            <a:endParaRPr lang="en-US"/>
          </a:p>
        </p:txBody>
      </p:sp>
    </p:spTree>
    <p:extLst>
      <p:ext uri="{BB962C8B-B14F-4D97-AF65-F5344CB8AC3E}">
        <p14:creationId xmlns:p14="http://schemas.microsoft.com/office/powerpoint/2010/main" val="31469635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A62EC5-AE31-824A-A6CF-0D601FC9C181}" type="datetime1">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4/28/2020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167045-AED8-7945-8C2B-B479983C939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505977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A62EC5-AE31-824A-A6CF-0D601FC9C181}" type="datetime1">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4/28/2020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167045-AED8-7945-8C2B-B479983C939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128585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A62EC5-AE31-824A-A6CF-0D601FC9C181}" type="datetime1">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4/28/2020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167045-AED8-7945-8C2B-B479983C939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170563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JD – Who we are, who we serve</a:t>
            </a:r>
          </a:p>
        </p:txBody>
      </p:sp>
      <p:sp>
        <p:nvSpPr>
          <p:cNvPr id="4" name="Slide Number Placeholder 3"/>
          <p:cNvSpPr>
            <a:spLocks noGrp="1"/>
          </p:cNvSpPr>
          <p:nvPr>
            <p:ph type="sldNum" sz="quarter" idx="5"/>
          </p:nvPr>
        </p:nvSpPr>
        <p:spPr/>
        <p:txBody>
          <a:bodyPr/>
          <a:lstStyle/>
          <a:p>
            <a:fld id="{E6A1B9FE-960B-4F65-AA23-9001BE4DD554}" type="slidenum">
              <a:rPr lang="en-US" smtClean="0"/>
              <a:t>6</a:t>
            </a:fld>
            <a:endParaRPr lang="en-US"/>
          </a:p>
        </p:txBody>
      </p:sp>
    </p:spTree>
    <p:extLst>
      <p:ext uri="{BB962C8B-B14F-4D97-AF65-F5344CB8AC3E}">
        <p14:creationId xmlns:p14="http://schemas.microsoft.com/office/powerpoint/2010/main" val="4311183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A62EC5-AE31-824A-A6CF-0D601FC9C181}" type="datetime1">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4/28/2020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167045-AED8-7945-8C2B-B479983C939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801350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A62EC5-AE31-824A-A6CF-0D601FC9C181}" type="datetime1">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4/28/2020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167045-AED8-7945-8C2B-B479983C939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593016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A62EC5-AE31-824A-A6CF-0D601FC9C181}" type="datetime1">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4/28/2020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167045-AED8-7945-8C2B-B479983C939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060795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A62EC5-AE31-824A-A6CF-0D601FC9C181}" type="datetime1">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4/28/2020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167045-AED8-7945-8C2B-B479983C939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017834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A62EC5-AE31-824A-A6CF-0D601FC9C181}" type="datetime1">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4/28/2020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167045-AED8-7945-8C2B-B479983C939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340787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A62EC5-AE31-824A-A6CF-0D601FC9C181}" type="datetime1">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4/28/2020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167045-AED8-7945-8C2B-B479983C939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181184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A62EC5-AE31-824A-A6CF-0D601FC9C181}" type="datetime1">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4/28/2020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167045-AED8-7945-8C2B-B479983C939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474396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A62EC5-AE31-824A-A6CF-0D601FC9C181}" type="datetime1">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4/28/2020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167045-AED8-7945-8C2B-B479983C939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135326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A62EC5-AE31-824A-A6CF-0D601FC9C181}" type="datetime1">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4/28/2020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167045-AED8-7945-8C2B-B479983C939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296781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A62EC5-AE31-824A-A6CF-0D601FC9C181}" type="datetime1">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4/28/2020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167045-AED8-7945-8C2B-B479983C939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01384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JD – Not telling you anything you didn’t already know, just confirming that what you do naturally is exactly what these grieving students need. And a plug to start a group in your school setting…</a:t>
            </a:r>
          </a:p>
        </p:txBody>
      </p:sp>
      <p:sp>
        <p:nvSpPr>
          <p:cNvPr id="4" name="Slide Number Placeholder 3"/>
          <p:cNvSpPr>
            <a:spLocks noGrp="1"/>
          </p:cNvSpPr>
          <p:nvPr>
            <p:ph type="sldNum" sz="quarter" idx="5"/>
          </p:nvPr>
        </p:nvSpPr>
        <p:spPr/>
        <p:txBody>
          <a:bodyPr/>
          <a:lstStyle/>
          <a:p>
            <a:fld id="{E6A1B9FE-960B-4F65-AA23-9001BE4DD554}" type="slidenum">
              <a:rPr lang="en-US" smtClean="0"/>
              <a:t>7</a:t>
            </a:fld>
            <a:endParaRPr lang="en-US"/>
          </a:p>
        </p:txBody>
      </p:sp>
    </p:spTree>
    <p:extLst>
      <p:ext uri="{BB962C8B-B14F-4D97-AF65-F5344CB8AC3E}">
        <p14:creationId xmlns:p14="http://schemas.microsoft.com/office/powerpoint/2010/main" val="5878959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A62EC5-AE31-824A-A6CF-0D601FC9C181}" type="datetime1">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4/28/2020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167045-AED8-7945-8C2B-B479983C939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413213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A62EC5-AE31-824A-A6CF-0D601FC9C181}" type="datetime1">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4/28/2020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167045-AED8-7945-8C2B-B479983C939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656176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A62EC5-AE31-824A-A6CF-0D601FC9C181}" type="datetime1">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4/28/2020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167045-AED8-7945-8C2B-B479983C939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428572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A62EC5-AE31-824A-A6CF-0D601FC9C181}" type="datetime1">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4/28/2020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167045-AED8-7945-8C2B-B479983C939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436640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A62EC5-AE31-824A-A6CF-0D601FC9C181}" type="datetime1">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4/28/2020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167045-AED8-7945-8C2B-B479983C939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8426005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A62EC5-AE31-824A-A6CF-0D601FC9C181}" type="datetime1">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4/28/2020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167045-AED8-7945-8C2B-B479983C939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967676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A62EC5-AE31-824A-A6CF-0D601FC9C181}" type="datetime1">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4/28/2020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167045-AED8-7945-8C2B-B479983C939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120043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A62EC5-AE31-824A-A6CF-0D601FC9C181}" type="datetime1">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4/28/2020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167045-AED8-7945-8C2B-B479983C939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021036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A62EC5-AE31-824A-A6CF-0D601FC9C181}" type="datetime1">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4/28/2020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167045-AED8-7945-8C2B-B479983C939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5852916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A62EC5-AE31-824A-A6CF-0D601FC9C181}" type="datetime1">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4/28/2020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167045-AED8-7945-8C2B-B479983C939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169549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JD – Not telling you anything you didn’t already know, just confirming that what you do naturally is exactly what these grieving students need. And a plug to start a group in your school setting…</a:t>
            </a:r>
          </a:p>
        </p:txBody>
      </p:sp>
      <p:sp>
        <p:nvSpPr>
          <p:cNvPr id="4" name="Slide Number Placeholder 3"/>
          <p:cNvSpPr>
            <a:spLocks noGrp="1"/>
          </p:cNvSpPr>
          <p:nvPr>
            <p:ph type="sldNum" sz="quarter" idx="5"/>
          </p:nvPr>
        </p:nvSpPr>
        <p:spPr/>
        <p:txBody>
          <a:bodyPr/>
          <a:lstStyle/>
          <a:p>
            <a:fld id="{E6A1B9FE-960B-4F65-AA23-9001BE4DD554}" type="slidenum">
              <a:rPr lang="en-US" smtClean="0"/>
              <a:t>8</a:t>
            </a:fld>
            <a:endParaRPr lang="en-US"/>
          </a:p>
        </p:txBody>
      </p:sp>
    </p:spTree>
    <p:extLst>
      <p:ext uri="{BB962C8B-B14F-4D97-AF65-F5344CB8AC3E}">
        <p14:creationId xmlns:p14="http://schemas.microsoft.com/office/powerpoint/2010/main" val="15248029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i will share that I run a grief group at Poly and have run them also at the MS and Elementary level </a:t>
            </a:r>
            <a:endParaRPr/>
          </a:p>
          <a:p>
            <a:pPr marL="0" lvl="0" indent="0" algn="l" rtl="0">
              <a:spcBef>
                <a:spcPts val="0"/>
              </a:spcBef>
              <a:spcAft>
                <a:spcPts val="0"/>
              </a:spcAft>
              <a:buNone/>
            </a:pPr>
            <a:endParaRPr/>
          </a:p>
          <a:p>
            <a:pPr marL="0" lvl="0" indent="0" algn="l" rtl="0">
              <a:spcBef>
                <a:spcPts val="0"/>
              </a:spcBef>
              <a:spcAft>
                <a:spcPts val="0"/>
              </a:spcAft>
              <a:buNone/>
            </a:pPr>
            <a:r>
              <a:rPr lang="en-US"/>
              <a:t>every single handout will be on the rcec.us website, if you haven't already created an account- your going to want to create it NOW </a:t>
            </a:r>
            <a:endParaRPr/>
          </a:p>
          <a:p>
            <a:pPr marL="0" lvl="0" indent="0" algn="l" rtl="0">
              <a:spcBef>
                <a:spcPts val="0"/>
              </a:spcBef>
              <a:spcAft>
                <a:spcPts val="0"/>
              </a:spcAft>
              <a:buNone/>
            </a:pPr>
            <a:endParaRPr/>
          </a:p>
          <a:p>
            <a:pPr marL="0" lvl="0" indent="0" algn="l" rtl="0">
              <a:spcBef>
                <a:spcPts val="0"/>
              </a:spcBef>
              <a:spcAft>
                <a:spcPts val="0"/>
              </a:spcAft>
              <a:buNone/>
            </a:pPr>
            <a:r>
              <a:rPr lang="en-US"/>
              <a:t>these activities can be used with students who have lost someone due to COVID-19 or with students experiencing loss due to the school closure </a:t>
            </a:r>
            <a:endParaRPr/>
          </a:p>
          <a:p>
            <a:pPr marL="0" lvl="0" indent="0" algn="l" rtl="0">
              <a:spcBef>
                <a:spcPts val="0"/>
              </a:spcBef>
              <a:spcAft>
                <a:spcPts val="0"/>
              </a:spcAft>
              <a:buNone/>
            </a:pPr>
            <a:endParaRPr/>
          </a:p>
          <a:p>
            <a:pPr marL="0" lvl="0" indent="0" algn="l" rtl="0">
              <a:spcBef>
                <a:spcPts val="0"/>
              </a:spcBef>
              <a:spcAft>
                <a:spcPts val="0"/>
              </a:spcAft>
              <a:buNone/>
            </a:pPr>
            <a:r>
              <a:rPr lang="en-US"/>
              <a:t>they are adaptable and practical and you can customize the handouts with your school logo or information  on the sheets </a:t>
            </a:r>
            <a:endParaRPr/>
          </a:p>
        </p:txBody>
      </p:sp>
      <p:sp>
        <p:nvSpPr>
          <p:cNvPr id="82" name="Google Shape;8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2340344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83927fc3fd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04800" algn="l" rtl="0">
              <a:lnSpc>
                <a:spcPct val="115000"/>
              </a:lnSpc>
              <a:spcBef>
                <a:spcPts val="0"/>
              </a:spcBef>
              <a:spcAft>
                <a:spcPts val="0"/>
              </a:spcAft>
              <a:buClr>
                <a:schemeClr val="dk1"/>
              </a:buClr>
              <a:buSzPts val="1200"/>
              <a:buFont typeface="Roboto"/>
              <a:buChar char="●"/>
            </a:pPr>
            <a:r>
              <a:rPr lang="en-US" sz="1200">
                <a:solidFill>
                  <a:schemeClr val="dk1"/>
                </a:solidFill>
                <a:highlight>
                  <a:srgbClr val="FDFDFD"/>
                </a:highlight>
                <a:latin typeface="Roboto"/>
                <a:ea typeface="Roboto"/>
                <a:cs typeface="Roboto"/>
                <a:sym typeface="Roboto"/>
              </a:rPr>
              <a:t>these help us as SC’s as well because I know that sometimes it's uncomfortable to talk about grief and loss, we don't know what to say ,etc </a:t>
            </a:r>
            <a:endParaRPr sz="1200">
              <a:solidFill>
                <a:schemeClr val="dk1"/>
              </a:solidFill>
              <a:highlight>
                <a:srgbClr val="FDFDFD"/>
              </a:highlight>
              <a:latin typeface="Roboto"/>
              <a:ea typeface="Roboto"/>
              <a:cs typeface="Roboto"/>
              <a:sym typeface="Roboto"/>
            </a:endParaRPr>
          </a:p>
          <a:p>
            <a:pPr marL="457200" lvl="0" indent="-304800" algn="l" rtl="0">
              <a:lnSpc>
                <a:spcPct val="115000"/>
              </a:lnSpc>
              <a:spcBef>
                <a:spcPts val="0"/>
              </a:spcBef>
              <a:spcAft>
                <a:spcPts val="0"/>
              </a:spcAft>
              <a:buClr>
                <a:schemeClr val="dk1"/>
              </a:buClr>
              <a:buSzPts val="1200"/>
              <a:buFont typeface="Roboto"/>
              <a:buChar char="●"/>
            </a:pPr>
            <a:r>
              <a:rPr lang="en-US" sz="1200">
                <a:solidFill>
                  <a:schemeClr val="dk1"/>
                </a:solidFill>
                <a:highlight>
                  <a:srgbClr val="FDFDFD"/>
                </a:highlight>
                <a:latin typeface="Roboto"/>
                <a:ea typeface="Roboto"/>
                <a:cs typeface="Roboto"/>
                <a:sym typeface="Roboto"/>
              </a:rPr>
              <a:t>Help children and adolescents process their grief using the </a:t>
            </a:r>
            <a:r>
              <a:rPr lang="en-US" sz="1200" b="1">
                <a:solidFill>
                  <a:schemeClr val="dk1"/>
                </a:solidFill>
                <a:highlight>
                  <a:srgbClr val="FDFDFD"/>
                </a:highlight>
                <a:latin typeface="Roboto"/>
                <a:ea typeface="Roboto"/>
                <a:cs typeface="Roboto"/>
                <a:sym typeface="Roboto"/>
              </a:rPr>
              <a:t>Goodbye Letter</a:t>
            </a:r>
            <a:r>
              <a:rPr lang="en-US" sz="1200">
                <a:solidFill>
                  <a:schemeClr val="dk1"/>
                </a:solidFill>
                <a:highlight>
                  <a:srgbClr val="FDFDFD"/>
                </a:highlight>
                <a:latin typeface="Roboto"/>
                <a:ea typeface="Roboto"/>
                <a:cs typeface="Roboto"/>
                <a:sym typeface="Roboto"/>
              </a:rPr>
              <a:t> writing exercise. Your students will be asked to describe who they are grieving or what they are grieving, special memories with that person or place , and lessons learned from the relationship or best memories of school </a:t>
            </a:r>
            <a:endParaRPr sz="1200">
              <a:solidFill>
                <a:schemeClr val="dk1"/>
              </a:solidFill>
              <a:highlight>
                <a:srgbClr val="FDFDFD"/>
              </a:highlight>
              <a:latin typeface="Roboto"/>
              <a:ea typeface="Roboto"/>
              <a:cs typeface="Roboto"/>
              <a:sym typeface="Roboto"/>
            </a:endParaRPr>
          </a:p>
          <a:p>
            <a:pPr marL="457200" lvl="0" indent="-304800" algn="l" rtl="0">
              <a:lnSpc>
                <a:spcPct val="115000"/>
              </a:lnSpc>
              <a:spcBef>
                <a:spcPts val="0"/>
              </a:spcBef>
              <a:spcAft>
                <a:spcPts val="0"/>
              </a:spcAft>
              <a:buClr>
                <a:schemeClr val="dk1"/>
              </a:buClr>
              <a:buSzPts val="1200"/>
              <a:buFont typeface="Roboto"/>
              <a:buChar char="●"/>
            </a:pPr>
            <a:r>
              <a:rPr lang="en-US" sz="1200">
                <a:solidFill>
                  <a:schemeClr val="dk1"/>
                </a:solidFill>
                <a:highlight>
                  <a:srgbClr val="FDFDFD"/>
                </a:highlight>
                <a:latin typeface="Roboto"/>
                <a:ea typeface="Roboto"/>
                <a:cs typeface="Roboto"/>
                <a:sym typeface="Roboto"/>
              </a:rPr>
              <a:t>The goal of this grief worksheet is to build positive meaning associated with the lost relationship, and to begin moving toward closure. This worksheet will be helpful with children and adolescents who have difficulty talking openly about their loss.</a:t>
            </a:r>
            <a:endParaRPr sz="1200">
              <a:solidFill>
                <a:schemeClr val="dk1"/>
              </a:solidFill>
              <a:highlight>
                <a:srgbClr val="FDFDFD"/>
              </a:highlight>
              <a:latin typeface="Roboto"/>
              <a:ea typeface="Roboto"/>
              <a:cs typeface="Roboto"/>
              <a:sym typeface="Roboto"/>
            </a:endParaRPr>
          </a:p>
          <a:p>
            <a:pPr marL="457200" lvl="0" indent="-304800" algn="l" rtl="0">
              <a:lnSpc>
                <a:spcPct val="115000"/>
              </a:lnSpc>
              <a:spcBef>
                <a:spcPts val="0"/>
              </a:spcBef>
              <a:spcAft>
                <a:spcPts val="0"/>
              </a:spcAft>
              <a:buClr>
                <a:schemeClr val="dk1"/>
              </a:buClr>
              <a:buSzPts val="1200"/>
              <a:buFont typeface="Roboto"/>
              <a:buChar char="●"/>
            </a:pPr>
            <a:r>
              <a:rPr lang="en-US" sz="1200">
                <a:solidFill>
                  <a:schemeClr val="dk1"/>
                </a:solidFill>
                <a:highlight>
                  <a:srgbClr val="FDFDFD"/>
                </a:highlight>
                <a:latin typeface="Roboto"/>
                <a:ea typeface="Roboto"/>
                <a:cs typeface="Roboto"/>
                <a:sym typeface="Roboto"/>
              </a:rPr>
              <a:t>these three simple activities can be done synchronously and asynchronously. - you can ask your students to email you the answers- and you can give feedback, you can video conference with them, you can meet with them in peer groups formerly known as Group Counseling. The difference in group counseling in brick and mortar and counseling during COVID-19 is that prior to the closure we always ran closed groups. Now we have to think of our peer support groups as open groups that anyone can join to share feelings and thoughts and learn from each other collectively. </a:t>
            </a:r>
            <a:endParaRPr sz="1200">
              <a:solidFill>
                <a:schemeClr val="dk1"/>
              </a:solidFill>
              <a:highlight>
                <a:srgbClr val="FDFDFD"/>
              </a:highlight>
              <a:latin typeface="Roboto"/>
              <a:ea typeface="Roboto"/>
              <a:cs typeface="Roboto"/>
              <a:sym typeface="Roboto"/>
            </a:endParaRPr>
          </a:p>
          <a:p>
            <a:pPr marL="457200" lvl="0" indent="-304800" algn="l" rtl="0">
              <a:lnSpc>
                <a:spcPct val="115000"/>
              </a:lnSpc>
              <a:spcBef>
                <a:spcPts val="0"/>
              </a:spcBef>
              <a:spcAft>
                <a:spcPts val="0"/>
              </a:spcAft>
              <a:buClr>
                <a:schemeClr val="dk1"/>
              </a:buClr>
              <a:buSzPts val="1200"/>
              <a:buFont typeface="Roboto"/>
              <a:buChar char="●"/>
            </a:pPr>
            <a:r>
              <a:rPr lang="en-US" sz="1200">
                <a:solidFill>
                  <a:schemeClr val="dk1"/>
                </a:solidFill>
                <a:highlight>
                  <a:srgbClr val="FDFDFD"/>
                </a:highlight>
                <a:latin typeface="Roboto"/>
                <a:ea typeface="Roboto"/>
                <a:cs typeface="Roboto"/>
                <a:sym typeface="Roboto"/>
              </a:rPr>
              <a:t>you can do these with your own caseload and open it can be per grade level or all of your students. Remember that not just your seniors are grieving school being closed. Lets not forget about all our other students whome school was a place to see their friends and have their cup filled with those relationships. They are grieving too </a:t>
            </a:r>
            <a:endParaRPr sz="1200">
              <a:solidFill>
                <a:schemeClr val="dk1"/>
              </a:solidFill>
              <a:highlight>
                <a:srgbClr val="FDFDFD"/>
              </a:highlight>
              <a:latin typeface="Roboto"/>
              <a:ea typeface="Roboto"/>
              <a:cs typeface="Roboto"/>
              <a:sym typeface="Roboto"/>
            </a:endParaRPr>
          </a:p>
          <a:p>
            <a:pPr marL="457200" lvl="0" indent="-304800" algn="l" rtl="0">
              <a:lnSpc>
                <a:spcPct val="115000"/>
              </a:lnSpc>
              <a:spcBef>
                <a:spcPts val="0"/>
              </a:spcBef>
              <a:spcAft>
                <a:spcPts val="0"/>
              </a:spcAft>
              <a:buClr>
                <a:schemeClr val="dk1"/>
              </a:buClr>
              <a:buSzPts val="1200"/>
              <a:buFont typeface="Roboto"/>
              <a:buChar char="●"/>
            </a:pPr>
            <a:r>
              <a:rPr lang="en-US" sz="1200">
                <a:solidFill>
                  <a:schemeClr val="dk1"/>
                </a:solidFill>
                <a:highlight>
                  <a:srgbClr val="FDFDFD"/>
                </a:highlight>
                <a:latin typeface="Roboto"/>
                <a:ea typeface="Roboto"/>
                <a:cs typeface="Roboto"/>
                <a:sym typeface="Roboto"/>
              </a:rPr>
              <a:t>I suggest using this worksheet as an education piece, encouraging your students to explore how they have personally experienced the stages. Try pairing this worksheet with the </a:t>
            </a:r>
            <a:r>
              <a:rPr lang="en-US" sz="1200" b="1" u="sng">
                <a:solidFill>
                  <a:srgbClr val="008000"/>
                </a:solidFill>
                <a:highlight>
                  <a:srgbClr val="FDFDFD"/>
                </a:highlight>
                <a:latin typeface="Roboto"/>
                <a:ea typeface="Roboto"/>
                <a:cs typeface="Roboto"/>
                <a:sym typeface="Roboto"/>
                <a:hlinkClick r:id="rId3"/>
              </a:rPr>
              <a:t>My Stages of Grief</a:t>
            </a:r>
            <a:r>
              <a:rPr lang="en-US" sz="1200">
                <a:solidFill>
                  <a:schemeClr val="dk1"/>
                </a:solidFill>
                <a:highlight>
                  <a:srgbClr val="FDFDFD"/>
                </a:highlight>
                <a:latin typeface="Roboto"/>
                <a:ea typeface="Roboto"/>
                <a:cs typeface="Roboto"/>
                <a:sym typeface="Roboto"/>
              </a:rPr>
              <a:t> worksheet to increase their involvement.</a:t>
            </a:r>
            <a:endParaRPr sz="1200">
              <a:solidFill>
                <a:schemeClr val="dk1"/>
              </a:solidFill>
              <a:highlight>
                <a:srgbClr val="FDFDFD"/>
              </a:highlight>
              <a:latin typeface="Roboto"/>
              <a:ea typeface="Roboto"/>
              <a:cs typeface="Roboto"/>
              <a:sym typeface="Roboto"/>
            </a:endParaRPr>
          </a:p>
          <a:p>
            <a:pPr marL="457200" lvl="0" indent="-304800" algn="l" rtl="0">
              <a:lnSpc>
                <a:spcPct val="115000"/>
              </a:lnSpc>
              <a:spcBef>
                <a:spcPts val="0"/>
              </a:spcBef>
              <a:spcAft>
                <a:spcPts val="0"/>
              </a:spcAft>
              <a:buClr>
                <a:schemeClr val="dk1"/>
              </a:buClr>
              <a:buSzPts val="1200"/>
              <a:buFont typeface="Roboto"/>
              <a:buChar char="●"/>
            </a:pPr>
            <a:r>
              <a:rPr lang="en-US" sz="1200">
                <a:solidFill>
                  <a:schemeClr val="dk1"/>
                </a:solidFill>
                <a:highlight>
                  <a:srgbClr val="FDFDFD"/>
                </a:highlight>
                <a:latin typeface="Roboto"/>
                <a:ea typeface="Roboto"/>
                <a:cs typeface="Roboto"/>
                <a:sym typeface="Roboto"/>
              </a:rPr>
              <a:t>you can create a collage of these - with the students who participate and create a digital “Good Bye Video” using Flipagram </a:t>
            </a:r>
            <a:endParaRPr sz="1200">
              <a:solidFill>
                <a:schemeClr val="dk1"/>
              </a:solidFill>
              <a:highlight>
                <a:srgbClr val="FDFDFD"/>
              </a:highlight>
              <a:latin typeface="Roboto"/>
              <a:ea typeface="Roboto"/>
              <a:cs typeface="Roboto"/>
              <a:sym typeface="Roboto"/>
            </a:endParaRPr>
          </a:p>
          <a:p>
            <a:pPr marL="457200" lvl="0" indent="-304800" algn="l" rtl="0">
              <a:lnSpc>
                <a:spcPct val="115000"/>
              </a:lnSpc>
              <a:spcBef>
                <a:spcPts val="0"/>
              </a:spcBef>
              <a:spcAft>
                <a:spcPts val="0"/>
              </a:spcAft>
              <a:buClr>
                <a:schemeClr val="dk1"/>
              </a:buClr>
              <a:buSzPts val="1200"/>
              <a:buFont typeface="Roboto"/>
              <a:buChar char="●"/>
            </a:pPr>
            <a:r>
              <a:rPr lang="en-US" sz="1200">
                <a:solidFill>
                  <a:schemeClr val="dk1"/>
                </a:solidFill>
                <a:highlight>
                  <a:srgbClr val="FDFDFD"/>
                </a:highlight>
                <a:latin typeface="Roboto"/>
                <a:ea typeface="Roboto"/>
                <a:cs typeface="Roboto"/>
                <a:sym typeface="Roboto"/>
              </a:rPr>
              <a:t>students can film themselves, they can post it to their to their social media, you can repost with permission to your schools social media for anyone who wants to particiapte, it becomes a way to validate what our students are feelings. You can make this a social media campaign and customize the forms to be related to the school closure - our students never to to say good bye . Right now alog of people are posting those fillable blank forms on their Instagram accounts. </a:t>
            </a:r>
            <a:endParaRPr sz="1200">
              <a:solidFill>
                <a:schemeClr val="dk1"/>
              </a:solidFill>
              <a:highlight>
                <a:srgbClr val="FDFDFD"/>
              </a:highlight>
              <a:latin typeface="Roboto"/>
              <a:ea typeface="Roboto"/>
              <a:cs typeface="Roboto"/>
              <a:sym typeface="Roboto"/>
            </a:endParaRPr>
          </a:p>
          <a:p>
            <a:pPr marL="457200" lvl="0" indent="-304800" algn="l" rtl="0">
              <a:lnSpc>
                <a:spcPct val="115000"/>
              </a:lnSpc>
              <a:spcBef>
                <a:spcPts val="0"/>
              </a:spcBef>
              <a:spcAft>
                <a:spcPts val="0"/>
              </a:spcAft>
              <a:buClr>
                <a:schemeClr val="dk1"/>
              </a:buClr>
              <a:buSzPts val="1200"/>
              <a:buFont typeface="Roboto"/>
              <a:buChar char="●"/>
            </a:pPr>
            <a:r>
              <a:rPr lang="en-US" sz="1200">
                <a:solidFill>
                  <a:schemeClr val="dk1"/>
                </a:solidFill>
                <a:highlight>
                  <a:srgbClr val="FDFDFD"/>
                </a:highlight>
                <a:latin typeface="Roboto"/>
                <a:ea typeface="Roboto"/>
                <a:cs typeface="Roboto"/>
                <a:sym typeface="Roboto"/>
              </a:rPr>
              <a:t>I held office hours last week and the students who joined, we used the grief sentence completion as our chat guide. Students were able to express themselves and felt so good to be there for each other. We know that helping others during grief is helpful for our students. It gives them a sense of purpose and relief. </a:t>
            </a:r>
            <a:endParaRPr sz="1200">
              <a:solidFill>
                <a:schemeClr val="dk1"/>
              </a:solidFill>
              <a:highlight>
                <a:srgbClr val="FDFDFD"/>
              </a:highlight>
              <a:latin typeface="Roboto"/>
              <a:ea typeface="Roboto"/>
              <a:cs typeface="Roboto"/>
              <a:sym typeface="Roboto"/>
            </a:endParaRPr>
          </a:p>
          <a:p>
            <a:pPr marL="457200" lvl="0" indent="-304800" algn="l" rtl="0">
              <a:lnSpc>
                <a:spcPct val="115000"/>
              </a:lnSpc>
              <a:spcBef>
                <a:spcPts val="0"/>
              </a:spcBef>
              <a:spcAft>
                <a:spcPts val="0"/>
              </a:spcAft>
              <a:buClr>
                <a:schemeClr val="dk1"/>
              </a:buClr>
              <a:buSzPts val="1200"/>
              <a:buFont typeface="Roboto"/>
              <a:buChar char="●"/>
            </a:pPr>
            <a:r>
              <a:rPr lang="en-US" sz="1200">
                <a:solidFill>
                  <a:schemeClr val="dk1"/>
                </a:solidFill>
                <a:highlight>
                  <a:srgbClr val="FDFDFD"/>
                </a:highlight>
                <a:latin typeface="Roboto"/>
                <a:ea typeface="Roboto"/>
                <a:cs typeface="Roboto"/>
                <a:sym typeface="Roboto"/>
              </a:rPr>
              <a:t>can also send to students through Remind and they can send back individually or share with the group- allows flexbility </a:t>
            </a:r>
            <a:endParaRPr sz="1200">
              <a:solidFill>
                <a:schemeClr val="dk1"/>
              </a:solidFill>
              <a:highlight>
                <a:srgbClr val="FDFDFD"/>
              </a:highlight>
              <a:latin typeface="Roboto"/>
              <a:ea typeface="Roboto"/>
              <a:cs typeface="Roboto"/>
              <a:sym typeface="Roboto"/>
            </a:endParaRPr>
          </a:p>
          <a:p>
            <a:pPr marL="0" lvl="0" indent="0" algn="l" rtl="0">
              <a:lnSpc>
                <a:spcPct val="115000"/>
              </a:lnSpc>
              <a:spcBef>
                <a:spcPts val="1500"/>
              </a:spcBef>
              <a:spcAft>
                <a:spcPts val="1500"/>
              </a:spcAft>
              <a:buNone/>
            </a:pPr>
            <a:endParaRPr/>
          </a:p>
        </p:txBody>
      </p:sp>
      <p:sp>
        <p:nvSpPr>
          <p:cNvPr id="90" name="Google Shape;90;g83927fc3fd_0_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2500946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84535db3ee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200">
                <a:solidFill>
                  <a:schemeClr val="dk1"/>
                </a:solidFill>
                <a:highlight>
                  <a:srgbClr val="FDFDFD"/>
                </a:highlight>
                <a:latin typeface="Roboto"/>
                <a:ea typeface="Roboto"/>
                <a:cs typeface="Roboto"/>
                <a:sym typeface="Roboto"/>
              </a:rPr>
              <a:t>if you pre record- have a surprise guest “puppet” children love stuffed animals surprise guests. It could be your school mascot plush or whatever you have at home. They would help with the process questions at the end  </a:t>
            </a:r>
            <a:endParaRPr sz="1200">
              <a:solidFill>
                <a:schemeClr val="dk1"/>
              </a:solidFill>
              <a:highlight>
                <a:srgbClr val="FDFDFD"/>
              </a:highlight>
              <a:latin typeface="Roboto"/>
              <a:ea typeface="Roboto"/>
              <a:cs typeface="Roboto"/>
              <a:sym typeface="Roboto"/>
            </a:endParaRPr>
          </a:p>
          <a:p>
            <a:pPr marL="0" lvl="0" indent="0" algn="l" rtl="0">
              <a:spcBef>
                <a:spcPts val="0"/>
              </a:spcBef>
              <a:spcAft>
                <a:spcPts val="0"/>
              </a:spcAft>
              <a:buNone/>
            </a:pPr>
            <a:endParaRPr sz="1200">
              <a:solidFill>
                <a:schemeClr val="dk1"/>
              </a:solidFill>
              <a:highlight>
                <a:srgbClr val="FDFDFD"/>
              </a:highlight>
              <a:latin typeface="Roboto"/>
              <a:ea typeface="Roboto"/>
              <a:cs typeface="Roboto"/>
              <a:sym typeface="Roboto"/>
            </a:endParaRPr>
          </a:p>
          <a:p>
            <a:pPr marL="0" lvl="0" indent="0" algn="l" rtl="0">
              <a:spcBef>
                <a:spcPts val="0"/>
              </a:spcBef>
              <a:spcAft>
                <a:spcPts val="0"/>
              </a:spcAft>
              <a:buNone/>
            </a:pPr>
            <a:r>
              <a:rPr lang="en-US" sz="1200">
                <a:solidFill>
                  <a:schemeClr val="dk1"/>
                </a:solidFill>
                <a:highlight>
                  <a:srgbClr val="FDFDFD"/>
                </a:highlight>
                <a:latin typeface="Roboto"/>
                <a:ea typeface="Roboto"/>
                <a:cs typeface="Roboto"/>
                <a:sym typeface="Roboto"/>
              </a:rPr>
              <a:t>this can be adjusted for everyone's comfort level- if you are more comfortable talking to studetns about grief you can do this live, if you are not, you can pre record and create your own youtube channel where students and parents can access the reading later</a:t>
            </a:r>
            <a:endParaRPr sz="1200">
              <a:solidFill>
                <a:schemeClr val="dk1"/>
              </a:solidFill>
              <a:highlight>
                <a:srgbClr val="FDFDFD"/>
              </a:highlight>
              <a:latin typeface="Roboto"/>
              <a:ea typeface="Roboto"/>
              <a:cs typeface="Roboto"/>
              <a:sym typeface="Roboto"/>
            </a:endParaRPr>
          </a:p>
          <a:p>
            <a:pPr marL="0" lvl="0" indent="0" algn="l" rtl="0">
              <a:spcBef>
                <a:spcPts val="0"/>
              </a:spcBef>
              <a:spcAft>
                <a:spcPts val="0"/>
              </a:spcAft>
              <a:buNone/>
            </a:pPr>
            <a:endParaRPr sz="1200">
              <a:solidFill>
                <a:schemeClr val="dk1"/>
              </a:solidFill>
              <a:highlight>
                <a:srgbClr val="FDFDFD"/>
              </a:highlight>
              <a:latin typeface="Roboto"/>
              <a:ea typeface="Roboto"/>
              <a:cs typeface="Roboto"/>
              <a:sym typeface="Roboto"/>
            </a:endParaRPr>
          </a:p>
          <a:p>
            <a:pPr marL="0" lvl="0" indent="0" algn="l" rtl="0">
              <a:spcBef>
                <a:spcPts val="0"/>
              </a:spcBef>
              <a:spcAft>
                <a:spcPts val="0"/>
              </a:spcAft>
              <a:buNone/>
            </a:pPr>
            <a:r>
              <a:rPr lang="en-US" sz="1200">
                <a:solidFill>
                  <a:schemeClr val="dk1"/>
                </a:solidFill>
                <a:highlight>
                  <a:srgbClr val="FDFDFD"/>
                </a:highlight>
                <a:latin typeface="Roboto"/>
                <a:ea typeface="Roboto"/>
                <a:cs typeface="Roboto"/>
                <a:sym typeface="Roboto"/>
              </a:rPr>
              <a:t>any of these can be synchronously or asynchronously and across all three tiers 1-3 </a:t>
            </a:r>
            <a:endParaRPr sz="1200">
              <a:solidFill>
                <a:schemeClr val="dk1"/>
              </a:solidFill>
              <a:highlight>
                <a:srgbClr val="FDFDFD"/>
              </a:highlight>
              <a:latin typeface="Roboto"/>
              <a:ea typeface="Roboto"/>
              <a:cs typeface="Roboto"/>
              <a:sym typeface="Roboto"/>
            </a:endParaRPr>
          </a:p>
          <a:p>
            <a:pPr marL="0" lvl="0" indent="0" algn="l" rtl="0">
              <a:spcBef>
                <a:spcPts val="0"/>
              </a:spcBef>
              <a:spcAft>
                <a:spcPts val="0"/>
              </a:spcAft>
              <a:buNone/>
            </a:pPr>
            <a:endParaRPr sz="1200">
              <a:solidFill>
                <a:schemeClr val="dk1"/>
              </a:solidFill>
              <a:highlight>
                <a:srgbClr val="FDFDFD"/>
              </a:highlight>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en-US" sz="900" b="1">
                <a:solidFill>
                  <a:schemeClr val="dk1"/>
                </a:solidFill>
                <a:highlight>
                  <a:srgbClr val="FFFFFF"/>
                </a:highlight>
              </a:rPr>
              <a:t>VIDEO</a:t>
            </a:r>
            <a:endParaRPr sz="900" b="1">
              <a:solidFill>
                <a:schemeClr val="dk1"/>
              </a:solidFill>
              <a:highlight>
                <a:srgbClr val="FFFFFF"/>
              </a:highlight>
            </a:endParaRPr>
          </a:p>
          <a:p>
            <a:pPr marL="0" lvl="0" indent="0" algn="l" rtl="0">
              <a:spcBef>
                <a:spcPts val="0"/>
              </a:spcBef>
              <a:spcAft>
                <a:spcPts val="0"/>
              </a:spcAft>
              <a:buClr>
                <a:schemeClr val="dk1"/>
              </a:buClr>
              <a:buSzPts val="1100"/>
              <a:buFont typeface="Arial"/>
              <a:buNone/>
            </a:pPr>
            <a:r>
              <a:rPr lang="en-US" sz="900">
                <a:solidFill>
                  <a:schemeClr val="dk1"/>
                </a:solidFill>
                <a:highlight>
                  <a:srgbClr val="FFFFFF"/>
                </a:highlight>
              </a:rPr>
              <a:t>In a televised segment, Katie Couric speaks with Dr. Jeanette Betancourt and </a:t>
            </a:r>
            <a:r>
              <a:rPr lang="en-US" sz="900" i="1">
                <a:solidFill>
                  <a:schemeClr val="dk1"/>
                </a:solidFill>
                <a:highlight>
                  <a:srgbClr val="FFFFFF"/>
                </a:highlight>
              </a:rPr>
              <a:t>Sesame Street's</a:t>
            </a:r>
            <a:r>
              <a:rPr lang="en-US" sz="900">
                <a:solidFill>
                  <a:schemeClr val="dk1"/>
                </a:solidFill>
                <a:highlight>
                  <a:srgbClr val="FFFFFF"/>
                </a:highlight>
              </a:rPr>
              <a:t> Elmo about how children cope with grief. Review the video and identify segments that will help your students further understand grief. Show the selected segments to the class after your initial conversation. Extend the conversation by discussing the things Elmo learned about grief when he lost someone close to him.</a:t>
            </a:r>
            <a:endParaRPr sz="900">
              <a:solidFill>
                <a:schemeClr val="dk1"/>
              </a:solidFill>
              <a:highlight>
                <a:srgbClr val="FFFFFF"/>
              </a:highlight>
            </a:endParaRPr>
          </a:p>
          <a:p>
            <a:pPr marL="0" lvl="0" indent="0" algn="l" rtl="0">
              <a:spcBef>
                <a:spcPts val="0"/>
              </a:spcBef>
              <a:spcAft>
                <a:spcPts val="0"/>
              </a:spcAft>
              <a:buNone/>
            </a:pPr>
            <a:r>
              <a:rPr lang="en-US" sz="900">
                <a:solidFill>
                  <a:srgbClr val="006699"/>
                </a:solidFill>
                <a:highlight>
                  <a:srgbClr val="FFFFFF"/>
                </a:highlight>
                <a:uFill>
                  <a:noFill/>
                </a:uFill>
                <a:hlinkClick r:id="rId3"/>
              </a:rPr>
              <a:t>www.cbsnews.com/video/watch/?id=6392732n</a:t>
            </a:r>
            <a:endParaRPr sz="1200">
              <a:solidFill>
                <a:schemeClr val="dk1"/>
              </a:solidFill>
              <a:highlight>
                <a:srgbClr val="FDFDFD"/>
              </a:highlight>
              <a:latin typeface="Roboto"/>
              <a:ea typeface="Roboto"/>
              <a:cs typeface="Roboto"/>
              <a:sym typeface="Roboto"/>
            </a:endParaRPr>
          </a:p>
        </p:txBody>
      </p:sp>
      <p:sp>
        <p:nvSpPr>
          <p:cNvPr id="99" name="Google Shape;99;g84535db3ee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0625802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7ffe8c6178_1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200">
                <a:solidFill>
                  <a:schemeClr val="dk1"/>
                </a:solidFill>
                <a:highlight>
                  <a:srgbClr val="FDFDFD"/>
                </a:highlight>
                <a:latin typeface="Roboto"/>
                <a:ea typeface="Roboto"/>
                <a:cs typeface="Roboto"/>
                <a:sym typeface="Roboto"/>
              </a:rPr>
              <a:t>can be done individually or in groups </a:t>
            </a:r>
            <a:endParaRPr sz="1200">
              <a:solidFill>
                <a:schemeClr val="dk1"/>
              </a:solidFill>
              <a:highlight>
                <a:srgbClr val="FDFDFD"/>
              </a:highlight>
              <a:latin typeface="Roboto"/>
              <a:ea typeface="Roboto"/>
              <a:cs typeface="Roboto"/>
              <a:sym typeface="Roboto"/>
            </a:endParaRPr>
          </a:p>
          <a:p>
            <a:pPr marL="0" lvl="0" indent="0" algn="l" rtl="0">
              <a:spcBef>
                <a:spcPts val="0"/>
              </a:spcBef>
              <a:spcAft>
                <a:spcPts val="0"/>
              </a:spcAft>
              <a:buNone/>
            </a:pPr>
            <a:endParaRPr sz="1200">
              <a:solidFill>
                <a:schemeClr val="dk1"/>
              </a:solidFill>
              <a:highlight>
                <a:srgbClr val="FDFDFD"/>
              </a:highlight>
              <a:latin typeface="Roboto"/>
              <a:ea typeface="Roboto"/>
              <a:cs typeface="Roboto"/>
              <a:sym typeface="Roboto"/>
            </a:endParaRPr>
          </a:p>
          <a:p>
            <a:pPr marL="0" lvl="0" indent="0" algn="l" rtl="0">
              <a:spcBef>
                <a:spcPts val="0"/>
              </a:spcBef>
              <a:spcAft>
                <a:spcPts val="0"/>
              </a:spcAft>
              <a:buNone/>
            </a:pPr>
            <a:r>
              <a:rPr lang="en-US" sz="1200">
                <a:solidFill>
                  <a:schemeClr val="dk1"/>
                </a:solidFill>
                <a:highlight>
                  <a:srgbClr val="FDFDFD"/>
                </a:highlight>
                <a:latin typeface="Roboto"/>
                <a:ea typeface="Roboto"/>
                <a:cs typeface="Roboto"/>
                <a:sym typeface="Roboto"/>
              </a:rPr>
              <a:t>can be done as worksheets, homework assignments, and adapted for different age levels </a:t>
            </a:r>
            <a:endParaRPr sz="1200">
              <a:solidFill>
                <a:schemeClr val="dk1"/>
              </a:solidFill>
              <a:highlight>
                <a:srgbClr val="FDFDFD"/>
              </a:highlight>
              <a:latin typeface="Roboto"/>
              <a:ea typeface="Roboto"/>
              <a:cs typeface="Roboto"/>
              <a:sym typeface="Roboto"/>
            </a:endParaRPr>
          </a:p>
          <a:p>
            <a:pPr marL="0" lvl="0" indent="0" algn="l" rtl="0">
              <a:spcBef>
                <a:spcPts val="0"/>
              </a:spcBef>
              <a:spcAft>
                <a:spcPts val="0"/>
              </a:spcAft>
              <a:buNone/>
            </a:pPr>
            <a:endParaRPr sz="1200">
              <a:solidFill>
                <a:schemeClr val="dk1"/>
              </a:solidFill>
              <a:highlight>
                <a:srgbClr val="FDFDFD"/>
              </a:highlight>
              <a:latin typeface="Roboto"/>
              <a:ea typeface="Roboto"/>
              <a:cs typeface="Roboto"/>
              <a:sym typeface="Roboto"/>
            </a:endParaRPr>
          </a:p>
          <a:p>
            <a:pPr marL="457200" lvl="0" indent="-381000" algn="l" rtl="0">
              <a:lnSpc>
                <a:spcPct val="90000"/>
              </a:lnSpc>
              <a:spcBef>
                <a:spcPts val="1000"/>
              </a:spcBef>
              <a:spcAft>
                <a:spcPts val="0"/>
              </a:spcAft>
              <a:buClr>
                <a:schemeClr val="dk1"/>
              </a:buClr>
              <a:buSzPts val="2400"/>
              <a:buChar char="●"/>
            </a:pPr>
            <a:r>
              <a:rPr lang="en-US" sz="2400">
                <a:solidFill>
                  <a:schemeClr val="dk1"/>
                </a:solidFill>
              </a:rPr>
              <a:t>Digital </a:t>
            </a:r>
            <a:r>
              <a:rPr lang="en-US" sz="2400">
                <a:solidFill>
                  <a:schemeClr val="dk1"/>
                </a:solidFill>
                <a:latin typeface="Calibri"/>
                <a:ea typeface="Calibri"/>
                <a:cs typeface="Calibri"/>
                <a:sym typeface="Calibri"/>
              </a:rPr>
              <a:t>Memory Mural Collage- perfect for school closure, students can share all the images related to school and what school means to them, seniors can do this for graduation or senior year - then they can take turns sharing and post to social media. students can share their top 3-5 images and explain what they mean </a:t>
            </a:r>
            <a:endParaRPr sz="2400">
              <a:solidFill>
                <a:schemeClr val="dk1"/>
              </a:solidFill>
              <a:latin typeface="Calibri"/>
              <a:ea typeface="Calibri"/>
              <a:cs typeface="Calibri"/>
              <a:sym typeface="Calibri"/>
            </a:endParaRPr>
          </a:p>
          <a:p>
            <a:pPr marL="457200" lvl="0" indent="-381000" algn="l" rtl="0">
              <a:lnSpc>
                <a:spcPct val="90000"/>
              </a:lnSpc>
              <a:spcBef>
                <a:spcPts val="0"/>
              </a:spcBef>
              <a:spcAft>
                <a:spcPts val="0"/>
              </a:spcAft>
              <a:buClr>
                <a:schemeClr val="dk1"/>
              </a:buClr>
              <a:buSzPts val="2400"/>
              <a:buChar char="●"/>
            </a:pPr>
            <a:r>
              <a:rPr lang="en-US" sz="2400">
                <a:solidFill>
                  <a:schemeClr val="dk1"/>
                </a:solidFill>
              </a:rPr>
              <a:t>Digital </a:t>
            </a:r>
            <a:r>
              <a:rPr lang="en-US" sz="2400">
                <a:solidFill>
                  <a:schemeClr val="dk1"/>
                </a:solidFill>
                <a:latin typeface="Calibri"/>
                <a:ea typeface="Calibri"/>
                <a:cs typeface="Calibri"/>
                <a:sym typeface="Calibri"/>
              </a:rPr>
              <a:t>Memory Book- create a collage of pictures of their loved one or school. this is one picture at a time. students can share their pictures and why they chose them- share out individually or small groups. You can then put them together to make one for your groups </a:t>
            </a:r>
            <a:endParaRPr sz="2400">
              <a:solidFill>
                <a:schemeClr val="dk1"/>
              </a:solidFill>
              <a:latin typeface="Calibri"/>
              <a:ea typeface="Calibri"/>
              <a:cs typeface="Calibri"/>
              <a:sym typeface="Calibri"/>
            </a:endParaRPr>
          </a:p>
          <a:p>
            <a:pPr marL="457200" lvl="0" indent="-381000" algn="l" rtl="0">
              <a:lnSpc>
                <a:spcPct val="90000"/>
              </a:lnSpc>
              <a:spcBef>
                <a:spcPts val="0"/>
              </a:spcBef>
              <a:spcAft>
                <a:spcPts val="0"/>
              </a:spcAft>
              <a:buClr>
                <a:schemeClr val="dk1"/>
              </a:buClr>
              <a:buSzPts val="2400"/>
              <a:buChar char="●"/>
            </a:pPr>
            <a:r>
              <a:rPr lang="en-US" sz="2400">
                <a:solidFill>
                  <a:schemeClr val="dk1"/>
                </a:solidFill>
                <a:latin typeface="Calibri"/>
                <a:ea typeface="Calibri"/>
                <a:cs typeface="Calibri"/>
                <a:sym typeface="Calibri"/>
              </a:rPr>
              <a:t>Digital Memory Video - a video that includes audio (songs) or videos from the person or school. These are part of the collage and students can incorporate a song that is like their anthem about school or if doing this of a person then their favorite song.  you can select time frame like 1 min or 2 min for each students- this is something students can share with freinds and family, post on social media </a:t>
            </a:r>
            <a:endParaRPr sz="1200">
              <a:solidFill>
                <a:schemeClr val="dk1"/>
              </a:solidFill>
              <a:highlight>
                <a:srgbClr val="FDFDFD"/>
              </a:highlight>
              <a:latin typeface="Roboto"/>
              <a:ea typeface="Roboto"/>
              <a:cs typeface="Roboto"/>
              <a:sym typeface="Roboto"/>
            </a:endParaRPr>
          </a:p>
        </p:txBody>
      </p:sp>
      <p:sp>
        <p:nvSpPr>
          <p:cNvPr id="107" name="Google Shape;107;g7ffe8c6178_1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1226131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84535db3ee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solidFill>
                  <a:srgbClr val="222222"/>
                </a:solidFill>
                <a:highlight>
                  <a:srgbClr val="FFFFFF"/>
                </a:highlight>
              </a:rPr>
              <a:t>t's also super important to be familiar with what key words or emojis youth may use that signal lethality or harm to self or others. Research by the National Crisis Text Line skimmed 129 million words in their chat and they found that the Pill Emoji, crying face emoji, now there are also other emojis such as the syringe. Also, </a:t>
            </a:r>
            <a:r>
              <a:rPr lang="en-US">
                <a:solidFill>
                  <a:schemeClr val="dk1"/>
                </a:solidFill>
                <a:highlight>
                  <a:srgbClr val="FFFFFF"/>
                </a:highlight>
              </a:rPr>
              <a:t>the words you should look for are the words that are the </a:t>
            </a:r>
            <a:r>
              <a:rPr lang="en-US" i="1">
                <a:solidFill>
                  <a:schemeClr val="dk1"/>
                </a:solidFill>
                <a:highlight>
                  <a:srgbClr val="FFFFFF"/>
                </a:highlight>
              </a:rPr>
              <a:t>mode</a:t>
            </a:r>
            <a:r>
              <a:rPr lang="en-US">
                <a:solidFill>
                  <a:schemeClr val="dk1"/>
                </a:solidFill>
                <a:highlight>
                  <a:srgbClr val="FFFFFF"/>
                </a:highlight>
              </a:rPr>
              <a:t> of attempting harm rather than words like depressed or sad. Words that are the mode of attempting harm are pictured here... MG for example which means milligrams and could signal substance abuse or overdose. here is the</a:t>
            </a:r>
            <a:r>
              <a:rPr lang="en-US" u="sng">
                <a:solidFill>
                  <a:srgbClr val="1155CC"/>
                </a:solidFill>
                <a:highlight>
                  <a:srgbClr val="FFFFFF"/>
                </a:highlight>
                <a:hlinkClick r:id="rId3"/>
              </a:rPr>
              <a:t> link</a:t>
            </a:r>
            <a:r>
              <a:rPr lang="en-US">
                <a:solidFill>
                  <a:schemeClr val="dk1"/>
                </a:solidFill>
                <a:highlight>
                  <a:srgbClr val="FFFFFF"/>
                </a:highlight>
              </a:rPr>
              <a:t> to the research which even breaks down data by state.</a:t>
            </a:r>
            <a:endParaRPr>
              <a:solidFill>
                <a:schemeClr val="dk1"/>
              </a:solidFill>
              <a:highlight>
                <a:srgbClr val="FFFFFF"/>
              </a:highlight>
            </a:endParaRPr>
          </a:p>
          <a:p>
            <a:pPr marL="0" lvl="0" indent="0" algn="l" rtl="0">
              <a:spcBef>
                <a:spcPts val="0"/>
              </a:spcBef>
              <a:spcAft>
                <a:spcPts val="0"/>
              </a:spcAft>
              <a:buNone/>
            </a:pPr>
            <a:endParaRPr>
              <a:solidFill>
                <a:schemeClr val="dk1"/>
              </a:solidFill>
              <a:highlight>
                <a:srgbClr val="FFFFFF"/>
              </a:highlight>
            </a:endParaRPr>
          </a:p>
          <a:p>
            <a:pPr marL="0" lvl="0" indent="0" algn="l" rtl="0">
              <a:spcBef>
                <a:spcPts val="0"/>
              </a:spcBef>
              <a:spcAft>
                <a:spcPts val="0"/>
              </a:spcAft>
              <a:buNone/>
            </a:pPr>
            <a:r>
              <a:rPr lang="en-US" sz="1350">
                <a:solidFill>
                  <a:srgbClr val="333333"/>
                </a:solidFill>
                <a:highlight>
                  <a:srgbClr val="FFFFFF"/>
                </a:highlight>
              </a:rPr>
              <a:t>Lethal language is predictive. Crisis Text Lines use Artificial Intelligence to triage texters so it can support people at risk for suicide within seconds. Through machine learning, it has learned that when a texter uses the words “Excedrin,” “Ibuprofens” and “800mg,” the conversation is more likely to lead to an active rescue.</a:t>
            </a:r>
            <a:endParaRPr sz="1350">
              <a:solidFill>
                <a:srgbClr val="333333"/>
              </a:solidFill>
              <a:highlight>
                <a:srgbClr val="FFFFFF"/>
              </a:highlight>
            </a:endParaRPr>
          </a:p>
          <a:p>
            <a:pPr marL="0" lvl="0" indent="0" algn="l" rtl="0">
              <a:spcBef>
                <a:spcPts val="0"/>
              </a:spcBef>
              <a:spcAft>
                <a:spcPts val="0"/>
              </a:spcAft>
              <a:buNone/>
            </a:pPr>
            <a:endParaRPr sz="1350">
              <a:solidFill>
                <a:srgbClr val="333333"/>
              </a:solidFill>
              <a:highlight>
                <a:srgbClr val="FFFFFF"/>
              </a:highlight>
            </a:endParaRPr>
          </a:p>
          <a:p>
            <a:pPr marL="0" lvl="0" indent="0" algn="l" rtl="0">
              <a:spcBef>
                <a:spcPts val="0"/>
              </a:spcBef>
              <a:spcAft>
                <a:spcPts val="0"/>
              </a:spcAft>
              <a:buNone/>
            </a:pPr>
            <a:r>
              <a:rPr lang="en-US" sz="1600" b="1">
                <a:solidFill>
                  <a:srgbClr val="343536"/>
                </a:solidFill>
                <a:latin typeface="Roboto"/>
                <a:ea typeface="Roboto"/>
                <a:cs typeface="Roboto"/>
                <a:sym typeface="Roboto"/>
              </a:rPr>
              <a:t>Making preparations</a:t>
            </a:r>
            <a:r>
              <a:rPr lang="en-US" sz="1600">
                <a:solidFill>
                  <a:srgbClr val="343536"/>
                </a:solidFill>
                <a:highlight>
                  <a:srgbClr val="FFFFFF"/>
                </a:highlight>
                <a:latin typeface="Roboto"/>
                <a:ea typeface="Roboto"/>
                <a:cs typeface="Roboto"/>
                <a:sym typeface="Roboto"/>
              </a:rPr>
              <a:t>: Often, a person considering suicide will begin to put his or her personal business in order. This might include calling/textingfriends and family members, giving away personal possessions or telling others what will go to them, cleaning up his or her room or home. Some students will  write a note before committing suicide. And they will say something I am writing a letter to my family, or im leaving a note for my parents, </a:t>
            </a:r>
            <a:endParaRPr sz="1600">
              <a:solidFill>
                <a:srgbClr val="343536"/>
              </a:solidFill>
              <a:highlight>
                <a:srgbClr val="FFFFFF"/>
              </a:highlight>
              <a:latin typeface="Roboto"/>
              <a:ea typeface="Roboto"/>
              <a:cs typeface="Roboto"/>
              <a:sym typeface="Roboto"/>
            </a:endParaRPr>
          </a:p>
          <a:p>
            <a:pPr marL="0" lvl="0" indent="0" algn="l" rtl="0">
              <a:spcBef>
                <a:spcPts val="0"/>
              </a:spcBef>
              <a:spcAft>
                <a:spcPts val="0"/>
              </a:spcAft>
              <a:buNone/>
            </a:pPr>
            <a:endParaRPr sz="1600">
              <a:solidFill>
                <a:srgbClr val="343536"/>
              </a:solidFill>
              <a:highlight>
                <a:srgbClr val="FFFFFF"/>
              </a:highlight>
              <a:latin typeface="Roboto"/>
              <a:ea typeface="Roboto"/>
              <a:cs typeface="Roboto"/>
              <a:sym typeface="Roboto"/>
            </a:endParaRPr>
          </a:p>
          <a:p>
            <a:pPr marL="0" lvl="0" indent="0" algn="l" rtl="0">
              <a:spcBef>
                <a:spcPts val="0"/>
              </a:spcBef>
              <a:spcAft>
                <a:spcPts val="0"/>
              </a:spcAft>
              <a:buNone/>
            </a:pPr>
            <a:r>
              <a:rPr lang="en-US" sz="1600">
                <a:solidFill>
                  <a:srgbClr val="343536"/>
                </a:solidFill>
                <a:highlight>
                  <a:srgbClr val="FFFFFF"/>
                </a:highlight>
                <a:latin typeface="Roboto"/>
                <a:ea typeface="Roboto"/>
                <a:cs typeface="Roboto"/>
                <a:sym typeface="Roboto"/>
              </a:rPr>
              <a:t>When you ask the student o what have you been doing? And they say things like “getting ready” and when you ask “getting ready for what” and they cant answer- its important to follow up with the parent and ask if there is an event or if they have noticed something strange. </a:t>
            </a:r>
            <a:endParaRPr sz="1600">
              <a:solidFill>
                <a:srgbClr val="343536"/>
              </a:solidFill>
              <a:highlight>
                <a:srgbClr val="FFFFFF"/>
              </a:highlight>
              <a:latin typeface="Roboto"/>
              <a:ea typeface="Roboto"/>
              <a:cs typeface="Roboto"/>
              <a:sym typeface="Roboto"/>
            </a:endParaRPr>
          </a:p>
          <a:p>
            <a:pPr marL="0" lvl="0" indent="0" algn="l" rtl="0">
              <a:spcBef>
                <a:spcPts val="0"/>
              </a:spcBef>
              <a:spcAft>
                <a:spcPts val="0"/>
              </a:spcAft>
              <a:buNone/>
            </a:pPr>
            <a:endParaRPr sz="1600">
              <a:solidFill>
                <a:srgbClr val="343536"/>
              </a:solidFill>
              <a:highlight>
                <a:srgbClr val="FFFFFF"/>
              </a:highlight>
              <a:latin typeface="Roboto"/>
              <a:ea typeface="Roboto"/>
              <a:cs typeface="Roboto"/>
              <a:sym typeface="Roboto"/>
            </a:endParaRPr>
          </a:p>
          <a:p>
            <a:pPr marL="0" lvl="0" indent="0" algn="l" rtl="0">
              <a:spcBef>
                <a:spcPts val="0"/>
              </a:spcBef>
              <a:spcAft>
                <a:spcPts val="0"/>
              </a:spcAft>
              <a:buNone/>
            </a:pPr>
            <a:r>
              <a:rPr lang="en-US" sz="1600">
                <a:solidFill>
                  <a:srgbClr val="343536"/>
                </a:solidFill>
                <a:highlight>
                  <a:srgbClr val="FFFFFF"/>
                </a:highlight>
                <a:latin typeface="Roboto"/>
                <a:ea typeface="Roboto"/>
                <a:cs typeface="Roboto"/>
                <a:sym typeface="Roboto"/>
              </a:rPr>
              <a:t>talk to your principal about having a parent forum, parent virtual group meeting, or sending out a newsletter.. Empower our parents and students to know what these warning signs are so that they can get help if someon they know is struggling with grief. It is a myth that talking about grief or suicide will lead to grief or suicide. Talking about it allows for validation, it allows for the student to feel SEEN, Heard, and buys time to then talk, process, have a plan, and get help. </a:t>
            </a:r>
            <a:endParaRPr sz="1600">
              <a:solidFill>
                <a:srgbClr val="343536"/>
              </a:solidFill>
              <a:highlight>
                <a:srgbClr val="FFFFFF"/>
              </a:highlight>
              <a:latin typeface="Roboto"/>
              <a:ea typeface="Roboto"/>
              <a:cs typeface="Roboto"/>
              <a:sym typeface="Roboto"/>
            </a:endParaRPr>
          </a:p>
        </p:txBody>
      </p:sp>
      <p:sp>
        <p:nvSpPr>
          <p:cNvPr id="116" name="Google Shape;116;g84535db3ee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5743599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84535db3ee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200">
                <a:solidFill>
                  <a:srgbClr val="444444"/>
                </a:solidFill>
                <a:highlight>
                  <a:srgbClr val="FFFFFF"/>
                </a:highlight>
              </a:rPr>
              <a:t>1) As a caring and loving SC, you likely already have the qualities necessary to navigate this situation</a:t>
            </a:r>
            <a:endParaRPr sz="2300">
              <a:solidFill>
                <a:schemeClr val="dk1"/>
              </a:solidFill>
              <a:latin typeface="Calibri"/>
              <a:ea typeface="Calibri"/>
              <a:cs typeface="Calibri"/>
              <a:sym typeface="Calibri"/>
            </a:endParaRPr>
          </a:p>
          <a:p>
            <a:pPr marL="0" lvl="0" indent="0" algn="l" rtl="0">
              <a:lnSpc>
                <a:spcPct val="115000"/>
              </a:lnSpc>
              <a:spcBef>
                <a:spcPts val="800"/>
              </a:spcBef>
              <a:spcAft>
                <a:spcPts val="0"/>
              </a:spcAft>
              <a:buClr>
                <a:schemeClr val="dk1"/>
              </a:buClr>
              <a:buSzPts val="1100"/>
              <a:buFont typeface="Arial"/>
              <a:buNone/>
            </a:pPr>
            <a:r>
              <a:rPr lang="en-US" sz="1200">
                <a:solidFill>
                  <a:srgbClr val="444444"/>
                </a:solidFill>
              </a:rPr>
              <a:t>(2) Qualities like reliability, consistency, warmth, and openness are far more beneficial to the child’s well-being than having the perfect words and right answers.</a:t>
            </a:r>
            <a:endParaRPr sz="1200">
              <a:solidFill>
                <a:srgbClr val="444444"/>
              </a:solidFill>
            </a:endParaRPr>
          </a:p>
          <a:p>
            <a:pPr marL="0" lvl="0" indent="0" algn="l" rtl="0">
              <a:lnSpc>
                <a:spcPct val="115000"/>
              </a:lnSpc>
              <a:spcBef>
                <a:spcPts val="800"/>
              </a:spcBef>
              <a:spcAft>
                <a:spcPts val="0"/>
              </a:spcAft>
              <a:buNone/>
            </a:pPr>
            <a:r>
              <a:rPr lang="en-US" sz="1200">
                <a:solidFill>
                  <a:srgbClr val="444444"/>
                </a:solidFill>
              </a:rPr>
              <a:t>(3) I can’t tell you exactly what to say, but I </a:t>
            </a:r>
            <a:r>
              <a:rPr lang="en-US" sz="1200" i="1">
                <a:solidFill>
                  <a:srgbClr val="444444"/>
                </a:solidFill>
              </a:rPr>
              <a:t>can</a:t>
            </a:r>
            <a:r>
              <a:rPr lang="en-US" sz="1200">
                <a:solidFill>
                  <a:srgbClr val="444444"/>
                </a:solidFill>
              </a:rPr>
              <a:t> offer you tips on talking to kids about death and grief.</a:t>
            </a:r>
            <a:endParaRPr sz="1200">
              <a:solidFill>
                <a:srgbClr val="444444"/>
              </a:solidFill>
            </a:endParaRPr>
          </a:p>
          <a:p>
            <a:pPr marL="0" lvl="0" indent="0" algn="l" rtl="0">
              <a:lnSpc>
                <a:spcPct val="115000"/>
              </a:lnSpc>
              <a:spcBef>
                <a:spcPts val="800"/>
              </a:spcBef>
              <a:spcAft>
                <a:spcPts val="0"/>
              </a:spcAft>
              <a:buNone/>
            </a:pPr>
            <a:endParaRPr sz="1200">
              <a:solidFill>
                <a:srgbClr val="444444"/>
              </a:solidFill>
            </a:endParaRPr>
          </a:p>
          <a:p>
            <a:pPr marL="0" lvl="0" indent="0" algn="l" rtl="0">
              <a:lnSpc>
                <a:spcPct val="115000"/>
              </a:lnSpc>
              <a:spcBef>
                <a:spcPts val="800"/>
              </a:spcBef>
              <a:spcAft>
                <a:spcPts val="0"/>
              </a:spcAft>
              <a:buNone/>
            </a:pPr>
            <a:endParaRPr sz="1200">
              <a:solidFill>
                <a:srgbClr val="444444"/>
              </a:solidFill>
            </a:endParaRPr>
          </a:p>
          <a:p>
            <a:pPr marL="0" lvl="0" indent="0" algn="l" rtl="0">
              <a:lnSpc>
                <a:spcPct val="130000"/>
              </a:lnSpc>
              <a:spcBef>
                <a:spcPts val="800"/>
              </a:spcBef>
              <a:spcAft>
                <a:spcPts val="0"/>
              </a:spcAft>
              <a:buNone/>
            </a:pPr>
            <a:r>
              <a:rPr lang="en-US" sz="2900" b="1">
                <a:solidFill>
                  <a:srgbClr val="6EA6AF"/>
                </a:solidFill>
              </a:rPr>
              <a:t>What to Avoid Writing</a:t>
            </a:r>
            <a:endParaRPr sz="2900" b="1">
              <a:solidFill>
                <a:srgbClr val="6EA6AF"/>
              </a:solidFill>
            </a:endParaRPr>
          </a:p>
          <a:p>
            <a:pPr marL="0" lvl="0" indent="0" algn="l" rtl="0">
              <a:lnSpc>
                <a:spcPct val="115000"/>
              </a:lnSpc>
              <a:spcBef>
                <a:spcPts val="2000"/>
              </a:spcBef>
              <a:spcAft>
                <a:spcPts val="0"/>
              </a:spcAft>
              <a:buNone/>
            </a:pPr>
            <a:r>
              <a:rPr lang="en-US" sz="1050">
                <a:solidFill>
                  <a:srgbClr val="4B4949"/>
                </a:solidFill>
              </a:rPr>
              <a:t>There are both inappropriate and overused messages of sympathy that should be avoided. The following cliched or insensitive messages may offend, confuse, or generally harm the grieving person. This is not a time to display your own pride or be shallow. Do not use the following ten types of messages of sympathy:</a:t>
            </a:r>
            <a:endParaRPr sz="1050">
              <a:solidFill>
                <a:srgbClr val="4B4949"/>
              </a:solidFill>
            </a:endParaRPr>
          </a:p>
          <a:p>
            <a:pPr marL="723900" lvl="0" indent="-295275" algn="l" rtl="0">
              <a:lnSpc>
                <a:spcPct val="115000"/>
              </a:lnSpc>
              <a:spcBef>
                <a:spcPts val="800"/>
              </a:spcBef>
              <a:spcAft>
                <a:spcPts val="0"/>
              </a:spcAft>
              <a:buClr>
                <a:srgbClr val="4B4949"/>
              </a:buClr>
              <a:buSzPts val="1050"/>
              <a:buChar char="●"/>
            </a:pPr>
            <a:r>
              <a:rPr lang="en-US" sz="1050">
                <a:solidFill>
                  <a:srgbClr val="4B4949"/>
                </a:solidFill>
              </a:rPr>
              <a:t>"</a:t>
            </a:r>
            <a:r>
              <a:rPr lang="en-US" sz="1050" i="1">
                <a:solidFill>
                  <a:srgbClr val="4B4949"/>
                </a:solidFill>
              </a:rPr>
              <a:t>He had a good life.</a:t>
            </a:r>
            <a:r>
              <a:rPr lang="en-US" sz="1050">
                <a:solidFill>
                  <a:srgbClr val="4B4949"/>
                </a:solidFill>
              </a:rPr>
              <a:t>" While this isn't necessarily offensive, it is overused. On top of that, saying that the deceased had a good life may not even be true.</a:t>
            </a:r>
            <a:endParaRPr sz="1050">
              <a:solidFill>
                <a:srgbClr val="4B4949"/>
              </a:solidFill>
            </a:endParaRPr>
          </a:p>
          <a:p>
            <a:pPr marL="723900" lvl="0" indent="-295275" algn="l" rtl="0">
              <a:lnSpc>
                <a:spcPct val="115000"/>
              </a:lnSpc>
              <a:spcBef>
                <a:spcPts val="0"/>
              </a:spcBef>
              <a:spcAft>
                <a:spcPts val="0"/>
              </a:spcAft>
              <a:buClr>
                <a:srgbClr val="4B4949"/>
              </a:buClr>
              <a:buSzPts val="1050"/>
              <a:buChar char="●"/>
            </a:pPr>
            <a:r>
              <a:rPr lang="en-US" sz="1050">
                <a:solidFill>
                  <a:srgbClr val="4B4949"/>
                </a:solidFill>
              </a:rPr>
              <a:t>"</a:t>
            </a:r>
            <a:r>
              <a:rPr lang="en-US" sz="1050" i="1">
                <a:solidFill>
                  <a:srgbClr val="4B4949"/>
                </a:solidFill>
              </a:rPr>
              <a:t>That is not fair that ________ died. Why did it have to be him? He didn't deserve to die. He was a better man than most. It's just not fair.</a:t>
            </a:r>
            <a:r>
              <a:rPr lang="en-US" sz="1050">
                <a:solidFill>
                  <a:srgbClr val="4B4949"/>
                </a:solidFill>
              </a:rPr>
              <a:t>" This type of message honing in on the unfairness only focuses on the pain that the living is already dealing with and doesn't do anything to help with the healing process.</a:t>
            </a:r>
            <a:endParaRPr sz="1050">
              <a:solidFill>
                <a:srgbClr val="4B4949"/>
              </a:solidFill>
            </a:endParaRPr>
          </a:p>
          <a:p>
            <a:pPr marL="723900" lvl="0" indent="-295275" algn="l" rtl="0">
              <a:lnSpc>
                <a:spcPct val="115000"/>
              </a:lnSpc>
              <a:spcBef>
                <a:spcPts val="0"/>
              </a:spcBef>
              <a:spcAft>
                <a:spcPts val="0"/>
              </a:spcAft>
              <a:buClr>
                <a:srgbClr val="4B4949"/>
              </a:buClr>
              <a:buSzPts val="1050"/>
              <a:buChar char="●"/>
            </a:pPr>
            <a:r>
              <a:rPr lang="en-US" sz="1050">
                <a:solidFill>
                  <a:srgbClr val="4B4949"/>
                </a:solidFill>
              </a:rPr>
              <a:t>"</a:t>
            </a:r>
            <a:r>
              <a:rPr lang="en-US" sz="1050" i="1">
                <a:solidFill>
                  <a:srgbClr val="4B4949"/>
                </a:solidFill>
              </a:rPr>
              <a:t>He is finally getting some rest now. He feels no pain because he is in a better place.</a:t>
            </a:r>
            <a:r>
              <a:rPr lang="en-US" sz="1050">
                <a:solidFill>
                  <a:srgbClr val="4B4949"/>
                </a:solidFill>
              </a:rPr>
              <a:t>" This is not necessarily offensive, but rather, again, is cliched and overused. Chances are the receiver has heard these phrases a few times already.</a:t>
            </a:r>
            <a:endParaRPr sz="1050">
              <a:solidFill>
                <a:srgbClr val="4B4949"/>
              </a:solidFill>
            </a:endParaRPr>
          </a:p>
          <a:p>
            <a:pPr marL="723900" lvl="0" indent="-295275" algn="l" rtl="0">
              <a:lnSpc>
                <a:spcPct val="115000"/>
              </a:lnSpc>
              <a:spcBef>
                <a:spcPts val="0"/>
              </a:spcBef>
              <a:spcAft>
                <a:spcPts val="0"/>
              </a:spcAft>
              <a:buClr>
                <a:srgbClr val="4B4949"/>
              </a:buClr>
              <a:buSzPts val="1050"/>
              <a:buChar char="●"/>
            </a:pPr>
            <a:r>
              <a:rPr lang="en-US" sz="1050">
                <a:solidFill>
                  <a:srgbClr val="4B4949"/>
                </a:solidFill>
              </a:rPr>
              <a:t>"</a:t>
            </a:r>
            <a:r>
              <a:rPr lang="en-US" sz="1050" i="1">
                <a:solidFill>
                  <a:srgbClr val="4B4949"/>
                </a:solidFill>
              </a:rPr>
              <a:t>At least he was able to live a good, pleasurable, full life. He lived much longer than some.</a:t>
            </a:r>
            <a:r>
              <a:rPr lang="en-US" sz="1050">
                <a:solidFill>
                  <a:srgbClr val="4B4949"/>
                </a:solidFill>
              </a:rPr>
              <a:t>" This message is similar to the one above and bringing up the fact that one lived a long life, regardless of how long, is unnecessary because that person's life is never going to be long enough.</a:t>
            </a:r>
            <a:endParaRPr sz="1050">
              <a:solidFill>
                <a:srgbClr val="4B4949"/>
              </a:solidFill>
            </a:endParaRPr>
          </a:p>
          <a:p>
            <a:pPr marL="723900" lvl="0" indent="-295275" algn="l" rtl="0">
              <a:lnSpc>
                <a:spcPct val="115000"/>
              </a:lnSpc>
              <a:spcBef>
                <a:spcPts val="0"/>
              </a:spcBef>
              <a:spcAft>
                <a:spcPts val="0"/>
              </a:spcAft>
              <a:buClr>
                <a:srgbClr val="4B4949"/>
              </a:buClr>
              <a:buSzPts val="1050"/>
              <a:buChar char="●"/>
            </a:pPr>
            <a:r>
              <a:rPr lang="en-US" sz="1050">
                <a:solidFill>
                  <a:srgbClr val="4B4949"/>
                </a:solidFill>
              </a:rPr>
              <a:t>"</a:t>
            </a:r>
            <a:r>
              <a:rPr lang="en-US" sz="1050" i="1">
                <a:solidFill>
                  <a:srgbClr val="4B4949"/>
                </a:solidFill>
              </a:rPr>
              <a:t>I know how you feel. You'll get over it. Time heals all wounds.</a:t>
            </a:r>
            <a:r>
              <a:rPr lang="en-US" sz="1050">
                <a:solidFill>
                  <a:srgbClr val="4B4949"/>
                </a:solidFill>
              </a:rPr>
              <a:t>" This comes off as insensitive and offers very little consolation to the receiver.</a:t>
            </a:r>
            <a:endParaRPr sz="1050">
              <a:solidFill>
                <a:srgbClr val="4B4949"/>
              </a:solidFill>
            </a:endParaRPr>
          </a:p>
          <a:p>
            <a:pPr marL="723900" lvl="0" indent="-295275" algn="l" rtl="0">
              <a:lnSpc>
                <a:spcPct val="115000"/>
              </a:lnSpc>
              <a:spcBef>
                <a:spcPts val="0"/>
              </a:spcBef>
              <a:spcAft>
                <a:spcPts val="0"/>
              </a:spcAft>
              <a:buClr>
                <a:srgbClr val="4B4949"/>
              </a:buClr>
              <a:buSzPts val="1050"/>
              <a:buChar char="●"/>
            </a:pPr>
            <a:r>
              <a:rPr lang="en-US" sz="1050">
                <a:solidFill>
                  <a:srgbClr val="4B4949"/>
                </a:solidFill>
              </a:rPr>
              <a:t>"</a:t>
            </a:r>
            <a:r>
              <a:rPr lang="en-US" sz="1050" i="1">
                <a:solidFill>
                  <a:srgbClr val="4B4949"/>
                </a:solidFill>
              </a:rPr>
              <a:t>Try to stay positive. Everything works together for a reason.</a:t>
            </a:r>
            <a:r>
              <a:rPr lang="en-US" sz="1050">
                <a:solidFill>
                  <a:srgbClr val="4B4949"/>
                </a:solidFill>
              </a:rPr>
              <a:t>" This may come off as a bit condescending to the receiver. If not that, it's unhelpful to hear in the mourning process.</a:t>
            </a:r>
            <a:endParaRPr sz="1050">
              <a:solidFill>
                <a:srgbClr val="4B4949"/>
              </a:solidFill>
            </a:endParaRPr>
          </a:p>
          <a:p>
            <a:pPr marL="723900" lvl="0" indent="-295275" algn="l" rtl="0">
              <a:lnSpc>
                <a:spcPct val="115000"/>
              </a:lnSpc>
              <a:spcBef>
                <a:spcPts val="0"/>
              </a:spcBef>
              <a:spcAft>
                <a:spcPts val="0"/>
              </a:spcAft>
              <a:buClr>
                <a:srgbClr val="4B4949"/>
              </a:buClr>
              <a:buSzPts val="1050"/>
              <a:buChar char="●"/>
            </a:pPr>
            <a:r>
              <a:rPr lang="en-US" sz="1050">
                <a:solidFill>
                  <a:srgbClr val="4B4949"/>
                </a:solidFill>
              </a:rPr>
              <a:t>"</a:t>
            </a:r>
            <a:r>
              <a:rPr lang="en-US" sz="1050" i="1">
                <a:solidFill>
                  <a:srgbClr val="4B4949"/>
                </a:solidFill>
              </a:rPr>
              <a:t>At least you're still alive, you have to be grateful for that.</a:t>
            </a:r>
            <a:r>
              <a:rPr lang="en-US" sz="1050">
                <a:solidFill>
                  <a:srgbClr val="4B4949"/>
                </a:solidFill>
              </a:rPr>
              <a:t>" The focus should never be on the receiver directly but rather their relationship to the deceased and their mourning process.</a:t>
            </a:r>
            <a:endParaRPr sz="1050">
              <a:solidFill>
                <a:srgbClr val="4B4949"/>
              </a:solidFill>
            </a:endParaRPr>
          </a:p>
          <a:p>
            <a:pPr marL="723900" lvl="0" indent="-295275" algn="l" rtl="0">
              <a:lnSpc>
                <a:spcPct val="115000"/>
              </a:lnSpc>
              <a:spcBef>
                <a:spcPts val="0"/>
              </a:spcBef>
              <a:spcAft>
                <a:spcPts val="0"/>
              </a:spcAft>
              <a:buClr>
                <a:srgbClr val="4B4949"/>
              </a:buClr>
              <a:buSzPts val="1050"/>
              <a:buChar char="●"/>
            </a:pPr>
            <a:r>
              <a:rPr lang="en-US" sz="1050">
                <a:solidFill>
                  <a:srgbClr val="4B4949"/>
                </a:solidFill>
              </a:rPr>
              <a:t>"</a:t>
            </a:r>
            <a:r>
              <a:rPr lang="en-US" sz="1050" i="1">
                <a:solidFill>
                  <a:srgbClr val="4B4949"/>
                </a:solidFill>
              </a:rPr>
              <a:t>I guess it was just his time to go.</a:t>
            </a:r>
            <a:r>
              <a:rPr lang="en-US" sz="1050">
                <a:solidFill>
                  <a:srgbClr val="4B4949"/>
                </a:solidFill>
              </a:rPr>
              <a:t>" Again, this is unhelpful, unnecessary, and insensitive to say this, regardless of its truth (which can't be verified, anyway).</a:t>
            </a:r>
            <a:endParaRPr sz="1050">
              <a:solidFill>
                <a:srgbClr val="4B4949"/>
              </a:solidFill>
            </a:endParaRPr>
          </a:p>
          <a:p>
            <a:pPr marL="723900" lvl="0" indent="-295275" algn="l" rtl="0">
              <a:lnSpc>
                <a:spcPct val="115000"/>
              </a:lnSpc>
              <a:spcBef>
                <a:spcPts val="0"/>
              </a:spcBef>
              <a:spcAft>
                <a:spcPts val="0"/>
              </a:spcAft>
              <a:buClr>
                <a:srgbClr val="4B4949"/>
              </a:buClr>
              <a:buSzPts val="1050"/>
              <a:buChar char="●"/>
            </a:pPr>
            <a:r>
              <a:rPr lang="en-US" sz="1050">
                <a:solidFill>
                  <a:srgbClr val="4B4949"/>
                </a:solidFill>
              </a:rPr>
              <a:t>"</a:t>
            </a:r>
            <a:r>
              <a:rPr lang="en-US" sz="1050" i="1">
                <a:solidFill>
                  <a:srgbClr val="4B4949"/>
                </a:solidFill>
              </a:rPr>
              <a:t>You should get over this in a couple of weeks. He will be a faded memory and you will move on with your life.</a:t>
            </a:r>
            <a:r>
              <a:rPr lang="en-US" sz="1050">
                <a:solidFill>
                  <a:srgbClr val="4B4949"/>
                </a:solidFill>
              </a:rPr>
              <a:t>" While these things may or may not happen, it's again very insensitive to dictate whether someone will "get over" something, especially something as serious and tragic as a death in an arbitrary amount of time.</a:t>
            </a:r>
            <a:endParaRPr sz="1050">
              <a:solidFill>
                <a:srgbClr val="4B4949"/>
              </a:solidFill>
            </a:endParaRPr>
          </a:p>
          <a:p>
            <a:pPr marL="723900" lvl="0" indent="-295275" algn="l" rtl="0">
              <a:lnSpc>
                <a:spcPct val="115000"/>
              </a:lnSpc>
              <a:spcBef>
                <a:spcPts val="0"/>
              </a:spcBef>
              <a:spcAft>
                <a:spcPts val="0"/>
              </a:spcAft>
              <a:buClr>
                <a:srgbClr val="4B4949"/>
              </a:buClr>
              <a:buSzPts val="1050"/>
              <a:buChar char="●"/>
            </a:pPr>
            <a:r>
              <a:rPr lang="en-US" sz="1050">
                <a:solidFill>
                  <a:srgbClr val="4B4949"/>
                </a:solidFill>
              </a:rPr>
              <a:t>"</a:t>
            </a:r>
            <a:r>
              <a:rPr lang="en-US" sz="1050" i="1">
                <a:solidFill>
                  <a:srgbClr val="4B4949"/>
                </a:solidFill>
              </a:rPr>
              <a:t>I hated the jerk anyway. I'm glad he's dead.</a:t>
            </a:r>
            <a:r>
              <a:rPr lang="en-US" sz="1050">
                <a:solidFill>
                  <a:srgbClr val="4B4949"/>
                </a:solidFill>
              </a:rPr>
              <a:t>" Self-explanatory.</a:t>
            </a:r>
            <a:endParaRPr sz="1050">
              <a:solidFill>
                <a:srgbClr val="4B4949"/>
              </a:solidFill>
            </a:endParaRPr>
          </a:p>
          <a:p>
            <a:pPr marL="0" lvl="0" indent="0" algn="l" rtl="0">
              <a:lnSpc>
                <a:spcPct val="115000"/>
              </a:lnSpc>
              <a:spcBef>
                <a:spcPts val="2100"/>
              </a:spcBef>
              <a:spcAft>
                <a:spcPts val="800"/>
              </a:spcAft>
              <a:buClr>
                <a:schemeClr val="dk1"/>
              </a:buClr>
              <a:buSzPts val="1100"/>
              <a:buFont typeface="Arial"/>
              <a:buNone/>
            </a:pPr>
            <a:endParaRPr sz="1200">
              <a:solidFill>
                <a:srgbClr val="444444"/>
              </a:solidFill>
            </a:endParaRPr>
          </a:p>
        </p:txBody>
      </p:sp>
      <p:sp>
        <p:nvSpPr>
          <p:cNvPr id="122" name="Google Shape;122;g84535db3ee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7333110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84535db3ee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a:solidFill>
                <a:schemeClr val="dk1"/>
              </a:solidFill>
              <a:highlight>
                <a:srgbClr val="FDFDFD"/>
              </a:highlight>
              <a:latin typeface="Roboto"/>
              <a:ea typeface="Roboto"/>
              <a:cs typeface="Roboto"/>
              <a:sym typeface="Roboto"/>
            </a:endParaRPr>
          </a:p>
        </p:txBody>
      </p:sp>
      <p:sp>
        <p:nvSpPr>
          <p:cNvPr id="130" name="Google Shape;130;g84535db3ee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1184988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cs typeface="Calibri"/>
              </a:rPr>
              <a:t>Castro Slide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FCC37B-D6A5-469A-BB2C-BE72192274D7}"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90490925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Castro Slide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FCC37B-D6A5-469A-BB2C-BE72192274D7}"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8916730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JD – Brief hx of Road to Resilience - </a:t>
            </a:r>
          </a:p>
        </p:txBody>
      </p:sp>
      <p:sp>
        <p:nvSpPr>
          <p:cNvPr id="4" name="Slide Number Placeholder 3"/>
          <p:cNvSpPr>
            <a:spLocks noGrp="1"/>
          </p:cNvSpPr>
          <p:nvPr>
            <p:ph type="sldNum" sz="quarter" idx="5"/>
          </p:nvPr>
        </p:nvSpPr>
        <p:spPr/>
        <p:txBody>
          <a:bodyPr/>
          <a:lstStyle/>
          <a:p>
            <a:fld id="{E6A1B9FE-960B-4F65-AA23-9001BE4DD554}" type="slidenum">
              <a:rPr lang="en-US" smtClean="0"/>
              <a:t>9</a:t>
            </a:fld>
            <a:endParaRPr lang="en-US"/>
          </a:p>
        </p:txBody>
      </p:sp>
    </p:spTree>
    <p:extLst>
      <p:ext uri="{BB962C8B-B14F-4D97-AF65-F5344CB8AC3E}">
        <p14:creationId xmlns:p14="http://schemas.microsoft.com/office/powerpoint/2010/main" val="30782354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KS</a:t>
            </a:r>
          </a:p>
          <a:p>
            <a:r>
              <a:rPr lang="en-US">
                <a:cs typeface="Calibri"/>
              </a:rPr>
              <a:t>Talk about expectations of school admin, </a:t>
            </a:r>
            <a:r>
              <a:rPr lang="en-US" err="1">
                <a:cs typeface="Calibri"/>
              </a:rPr>
              <a:t>etc</a:t>
            </a:r>
            <a:r>
              <a:rPr lang="en-US">
                <a:cs typeface="Calibri"/>
              </a:rPr>
              <a:t>- want THE intervention... but nope, this is what it looks like</a:t>
            </a:r>
          </a:p>
        </p:txBody>
      </p:sp>
      <p:sp>
        <p:nvSpPr>
          <p:cNvPr id="4" name="Slide Number Placeholder 3"/>
          <p:cNvSpPr>
            <a:spLocks noGrp="1"/>
          </p:cNvSpPr>
          <p:nvPr>
            <p:ph type="sldNum" sz="quarter" idx="5"/>
          </p:nvPr>
        </p:nvSpPr>
        <p:spPr/>
        <p:txBody>
          <a:bodyPr/>
          <a:lstStyle/>
          <a:p>
            <a:fld id="{E6A1B9FE-960B-4F65-AA23-9001BE4DD554}" type="slidenum">
              <a:rPr lang="en-US" smtClean="0"/>
              <a:t>10</a:t>
            </a:fld>
            <a:endParaRPr lang="en-US"/>
          </a:p>
        </p:txBody>
      </p:sp>
    </p:spTree>
    <p:extLst>
      <p:ext uri="{BB962C8B-B14F-4D97-AF65-F5344CB8AC3E}">
        <p14:creationId xmlns:p14="http://schemas.microsoft.com/office/powerpoint/2010/main" val="3980116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KS</a:t>
            </a:r>
          </a:p>
          <a:p>
            <a:r>
              <a:rPr lang="en-US">
                <a:cs typeface="Calibri"/>
              </a:rPr>
              <a:t>- Grief doesn’t fit well into a classroom plan and that's why we created these principles, </a:t>
            </a:r>
            <a:r>
              <a:rPr lang="en-US"/>
              <a:t>refer to Lillies " What I needed" </a:t>
            </a:r>
            <a:endParaRPr lang="en-US">
              <a:cs typeface="Calibri"/>
            </a:endParaRPr>
          </a:p>
          <a:p>
            <a:r>
              <a:rPr lang="en-US">
                <a:cs typeface="Calibri"/>
              </a:rPr>
              <a:t>-"there is no right or wrong way to grieve"- ex of what we hear kiddos say "you should be over it.." </a:t>
            </a:r>
          </a:p>
          <a:p>
            <a:r>
              <a:rPr lang="en-US">
                <a:cs typeface="Calibri"/>
              </a:rPr>
              <a:t>-"duration and intensity are unique"- refer back to image of straight line vs squiggles</a:t>
            </a:r>
          </a:p>
          <a:p>
            <a:r>
              <a:rPr lang="en-US">
                <a:cs typeface="Calibri"/>
              </a:rPr>
              <a:t>-"ack and understanding..." Quick ex of </a:t>
            </a:r>
            <a:r>
              <a:rPr lang="en-US" err="1">
                <a:cs typeface="Calibri"/>
              </a:rPr>
              <a:t>midd</a:t>
            </a:r>
            <a:r>
              <a:rPr lang="en-US">
                <a:cs typeface="Calibri"/>
              </a:rPr>
              <a:t> school card</a:t>
            </a:r>
          </a:p>
          <a:p>
            <a:r>
              <a:rPr lang="en-US">
                <a:cs typeface="Calibri"/>
              </a:rPr>
              <a:t>-"social and cultural"- informs our grief </a:t>
            </a:r>
          </a:p>
          <a:p>
            <a:r>
              <a:rPr lang="en-US">
                <a:cs typeface="Calibri"/>
              </a:rPr>
              <a:t>-"seen, heard, not fixed"- fixing/helping/serving text from sf </a:t>
            </a:r>
            <a:r>
              <a:rPr lang="en-US" err="1">
                <a:cs typeface="Calibri"/>
              </a:rPr>
              <a:t>zen</a:t>
            </a:r>
            <a:r>
              <a:rPr lang="en-US">
                <a:cs typeface="Calibri"/>
              </a:rPr>
              <a:t> center- and role of </a:t>
            </a:r>
            <a:r>
              <a:rPr lang="en-US" err="1">
                <a:cs typeface="Calibri"/>
              </a:rPr>
              <a:t>ssw</a:t>
            </a:r>
            <a:r>
              <a:rPr lang="en-US">
                <a:cs typeface="Calibri"/>
              </a:rPr>
              <a:t> is to often "fix" (survey group)</a:t>
            </a:r>
          </a:p>
        </p:txBody>
      </p:sp>
      <p:sp>
        <p:nvSpPr>
          <p:cNvPr id="4" name="Slide Number Placeholder 3"/>
          <p:cNvSpPr>
            <a:spLocks noGrp="1"/>
          </p:cNvSpPr>
          <p:nvPr>
            <p:ph type="sldNum" sz="quarter" idx="5"/>
          </p:nvPr>
        </p:nvSpPr>
        <p:spPr/>
        <p:txBody>
          <a:bodyPr/>
          <a:lstStyle/>
          <a:p>
            <a:fld id="{E6A1B9FE-960B-4F65-AA23-9001BE4DD554}" type="slidenum">
              <a:rPr lang="en-US" smtClean="0"/>
              <a:t>11</a:t>
            </a:fld>
            <a:endParaRPr lang="en-US"/>
          </a:p>
        </p:txBody>
      </p:sp>
    </p:spTree>
    <p:extLst>
      <p:ext uri="{BB962C8B-B14F-4D97-AF65-F5344CB8AC3E}">
        <p14:creationId xmlns:p14="http://schemas.microsoft.com/office/powerpoint/2010/main" val="28864411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JD – Can’t make assumptions on the story. GMA might be most significant relationship. These are just death losses we are talking about, but don’t discount non-death losses. </a:t>
            </a:r>
          </a:p>
        </p:txBody>
      </p:sp>
      <p:sp>
        <p:nvSpPr>
          <p:cNvPr id="4" name="Slide Number Placeholder 3"/>
          <p:cNvSpPr>
            <a:spLocks noGrp="1"/>
          </p:cNvSpPr>
          <p:nvPr>
            <p:ph type="sldNum" sz="quarter" idx="5"/>
          </p:nvPr>
        </p:nvSpPr>
        <p:spPr/>
        <p:txBody>
          <a:bodyPr/>
          <a:lstStyle/>
          <a:p>
            <a:fld id="{E6A1B9FE-960B-4F65-AA23-9001BE4DD554}" type="slidenum">
              <a:rPr lang="en-US" smtClean="0"/>
              <a:t>12</a:t>
            </a:fld>
            <a:endParaRPr lang="en-US"/>
          </a:p>
        </p:txBody>
      </p:sp>
    </p:spTree>
    <p:extLst>
      <p:ext uri="{BB962C8B-B14F-4D97-AF65-F5344CB8AC3E}">
        <p14:creationId xmlns:p14="http://schemas.microsoft.com/office/powerpoint/2010/main" val="20802171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JD</a:t>
            </a:r>
          </a:p>
        </p:txBody>
      </p:sp>
      <p:sp>
        <p:nvSpPr>
          <p:cNvPr id="4" name="Slide Number Placeholder 3"/>
          <p:cNvSpPr>
            <a:spLocks noGrp="1"/>
          </p:cNvSpPr>
          <p:nvPr>
            <p:ph type="sldNum" sz="quarter" idx="5"/>
          </p:nvPr>
        </p:nvSpPr>
        <p:spPr/>
        <p:txBody>
          <a:bodyPr/>
          <a:lstStyle/>
          <a:p>
            <a:fld id="{E6A1B9FE-960B-4F65-AA23-9001BE4DD554}" type="slidenum">
              <a:rPr lang="en-US" smtClean="0"/>
              <a:t>13</a:t>
            </a:fld>
            <a:endParaRPr lang="en-US"/>
          </a:p>
        </p:txBody>
      </p:sp>
    </p:spTree>
    <p:extLst>
      <p:ext uri="{BB962C8B-B14F-4D97-AF65-F5344CB8AC3E}">
        <p14:creationId xmlns:p14="http://schemas.microsoft.com/office/powerpoint/2010/main" val="39666799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9D92F-944B-4624-A0E5-D939E6CE238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326B0B3-272D-4F29-A879-720CB6CFD03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F224D4B-F1B8-4A45-A680-7F3566CB3F3C}"/>
              </a:ext>
            </a:extLst>
          </p:cNvPr>
          <p:cNvSpPr>
            <a:spLocks noGrp="1"/>
          </p:cNvSpPr>
          <p:nvPr>
            <p:ph type="dt" sz="half" idx="10"/>
          </p:nvPr>
        </p:nvSpPr>
        <p:spPr/>
        <p:txBody>
          <a:bodyPr/>
          <a:lstStyle/>
          <a:p>
            <a:fld id="{478E1274-F644-4EC5-8591-3132E207FBB4}" type="datetimeFigureOut">
              <a:rPr lang="en-US" smtClean="0"/>
              <a:t>4/28/2020</a:t>
            </a:fld>
            <a:endParaRPr lang="en-US"/>
          </a:p>
        </p:txBody>
      </p:sp>
      <p:sp>
        <p:nvSpPr>
          <p:cNvPr id="5" name="Footer Placeholder 4">
            <a:extLst>
              <a:ext uri="{FF2B5EF4-FFF2-40B4-BE49-F238E27FC236}">
                <a16:creationId xmlns:a16="http://schemas.microsoft.com/office/drawing/2014/main" id="{55FE45C0-31E0-4EED-875F-1715D33374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C09FDB-9748-480B-9F76-7B72588E16FF}"/>
              </a:ext>
            </a:extLst>
          </p:cNvPr>
          <p:cNvSpPr>
            <a:spLocks noGrp="1"/>
          </p:cNvSpPr>
          <p:nvPr>
            <p:ph type="sldNum" sz="quarter" idx="12"/>
          </p:nvPr>
        </p:nvSpPr>
        <p:spPr/>
        <p:txBody>
          <a:bodyPr/>
          <a:lstStyle/>
          <a:p>
            <a:fld id="{B604EFD4-D961-48AF-9B85-7501CB03E612}" type="slidenum">
              <a:rPr lang="en-US" smtClean="0"/>
              <a:t>‹#›</a:t>
            </a:fld>
            <a:endParaRPr lang="en-US"/>
          </a:p>
        </p:txBody>
      </p:sp>
    </p:spTree>
    <p:extLst>
      <p:ext uri="{BB962C8B-B14F-4D97-AF65-F5344CB8AC3E}">
        <p14:creationId xmlns:p14="http://schemas.microsoft.com/office/powerpoint/2010/main" val="6337561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BF951-AA5C-4417-9FDA-E40E5FB5235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64C7CE8-8A4E-4CC6-92F7-74FD6401FC2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45C25E-B04C-4344-9900-584D2D4F0061}"/>
              </a:ext>
            </a:extLst>
          </p:cNvPr>
          <p:cNvSpPr>
            <a:spLocks noGrp="1"/>
          </p:cNvSpPr>
          <p:nvPr>
            <p:ph type="dt" sz="half" idx="10"/>
          </p:nvPr>
        </p:nvSpPr>
        <p:spPr/>
        <p:txBody>
          <a:bodyPr/>
          <a:lstStyle/>
          <a:p>
            <a:fld id="{478E1274-F644-4EC5-8591-3132E207FBB4}" type="datetimeFigureOut">
              <a:rPr lang="en-US" smtClean="0"/>
              <a:t>4/28/2020</a:t>
            </a:fld>
            <a:endParaRPr lang="en-US"/>
          </a:p>
        </p:txBody>
      </p:sp>
      <p:sp>
        <p:nvSpPr>
          <p:cNvPr id="5" name="Footer Placeholder 4">
            <a:extLst>
              <a:ext uri="{FF2B5EF4-FFF2-40B4-BE49-F238E27FC236}">
                <a16:creationId xmlns:a16="http://schemas.microsoft.com/office/drawing/2014/main" id="{A910D1FA-45C3-4190-84DC-433AB831DF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2B7484-B130-4C0F-88B1-3A8CDC89D1B2}"/>
              </a:ext>
            </a:extLst>
          </p:cNvPr>
          <p:cNvSpPr>
            <a:spLocks noGrp="1"/>
          </p:cNvSpPr>
          <p:nvPr>
            <p:ph type="sldNum" sz="quarter" idx="12"/>
          </p:nvPr>
        </p:nvSpPr>
        <p:spPr/>
        <p:txBody>
          <a:bodyPr/>
          <a:lstStyle/>
          <a:p>
            <a:fld id="{B604EFD4-D961-48AF-9B85-7501CB03E612}" type="slidenum">
              <a:rPr lang="en-US" smtClean="0"/>
              <a:t>‹#›</a:t>
            </a:fld>
            <a:endParaRPr lang="en-US"/>
          </a:p>
        </p:txBody>
      </p:sp>
    </p:spTree>
    <p:extLst>
      <p:ext uri="{BB962C8B-B14F-4D97-AF65-F5344CB8AC3E}">
        <p14:creationId xmlns:p14="http://schemas.microsoft.com/office/powerpoint/2010/main" val="39170089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EFFA60B-12ED-47F1-9A49-E5A156C297B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6CC9196-E9FF-483D-8ED8-62B0D1FE3AD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9B1DF5-5673-4483-91DF-CDE0259457D6}"/>
              </a:ext>
            </a:extLst>
          </p:cNvPr>
          <p:cNvSpPr>
            <a:spLocks noGrp="1"/>
          </p:cNvSpPr>
          <p:nvPr>
            <p:ph type="dt" sz="half" idx="10"/>
          </p:nvPr>
        </p:nvSpPr>
        <p:spPr/>
        <p:txBody>
          <a:bodyPr/>
          <a:lstStyle/>
          <a:p>
            <a:fld id="{478E1274-F644-4EC5-8591-3132E207FBB4}" type="datetimeFigureOut">
              <a:rPr lang="en-US" smtClean="0"/>
              <a:t>4/28/2020</a:t>
            </a:fld>
            <a:endParaRPr lang="en-US"/>
          </a:p>
        </p:txBody>
      </p:sp>
      <p:sp>
        <p:nvSpPr>
          <p:cNvPr id="5" name="Footer Placeholder 4">
            <a:extLst>
              <a:ext uri="{FF2B5EF4-FFF2-40B4-BE49-F238E27FC236}">
                <a16:creationId xmlns:a16="http://schemas.microsoft.com/office/drawing/2014/main" id="{B47423B0-2B30-4E7B-ADF4-F201E52DB6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1FB78A-0018-4661-B96B-7E82075A8FD8}"/>
              </a:ext>
            </a:extLst>
          </p:cNvPr>
          <p:cNvSpPr>
            <a:spLocks noGrp="1"/>
          </p:cNvSpPr>
          <p:nvPr>
            <p:ph type="sldNum" sz="quarter" idx="12"/>
          </p:nvPr>
        </p:nvSpPr>
        <p:spPr/>
        <p:txBody>
          <a:bodyPr/>
          <a:lstStyle/>
          <a:p>
            <a:fld id="{B604EFD4-D961-48AF-9B85-7501CB03E612}" type="slidenum">
              <a:rPr lang="en-US" smtClean="0"/>
              <a:t>‹#›</a:t>
            </a:fld>
            <a:endParaRPr lang="en-US"/>
          </a:p>
        </p:txBody>
      </p:sp>
    </p:spTree>
    <p:extLst>
      <p:ext uri="{BB962C8B-B14F-4D97-AF65-F5344CB8AC3E}">
        <p14:creationId xmlns:p14="http://schemas.microsoft.com/office/powerpoint/2010/main" val="20000292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 White">
    <p:spTree>
      <p:nvGrpSpPr>
        <p:cNvPr id="1" name=""/>
        <p:cNvGrpSpPr/>
        <p:nvPr/>
      </p:nvGrpSpPr>
      <p:grpSpPr>
        <a:xfrm>
          <a:off x="0" y="0"/>
          <a:ext cx="0" cy="0"/>
          <a:chOff x="0" y="0"/>
          <a:chExt cx="0" cy="0"/>
        </a:xfrm>
      </p:grpSpPr>
      <p:pic>
        <p:nvPicPr>
          <p:cNvPr id="2" name="Picture 1" descr="RUHS CornerstoneBoarder3.ai"/>
          <p:cNvPicPr>
            <a:picLocks noChangeAspect="1"/>
          </p:cNvPicPr>
          <p:nvPr userDrawn="1"/>
        </p:nvPicPr>
        <p:blipFill rotWithShape="1">
          <a:blip r:embed="rId2">
            <a:extLst>
              <a:ext uri="{28A0092B-C50C-407E-A947-70E740481C1C}">
                <a14:useLocalDpi xmlns:a14="http://schemas.microsoft.com/office/drawing/2010/main" val="0"/>
              </a:ext>
            </a:extLst>
          </a:blip>
          <a:srcRect t="4628"/>
          <a:stretch/>
        </p:blipFill>
        <p:spPr>
          <a:xfrm>
            <a:off x="1" y="0"/>
            <a:ext cx="12208844" cy="6858000"/>
          </a:xfrm>
          <a:prstGeom prst="rect">
            <a:avLst/>
          </a:prstGeom>
        </p:spPr>
      </p:pic>
      <p:sp>
        <p:nvSpPr>
          <p:cNvPr id="5" name="Title 1"/>
          <p:cNvSpPr>
            <a:spLocks noGrp="1"/>
          </p:cNvSpPr>
          <p:nvPr>
            <p:ph type="ctrTitle" hasCustomPrompt="1"/>
          </p:nvPr>
        </p:nvSpPr>
        <p:spPr>
          <a:xfrm>
            <a:off x="2133600" y="1143000"/>
            <a:ext cx="9448800" cy="1828800"/>
          </a:xfrm>
        </p:spPr>
        <p:txBody>
          <a:bodyPr anchor="b" anchorCtr="1"/>
          <a:lstStyle>
            <a:lvl1pPr>
              <a:lnSpc>
                <a:spcPts val="4600"/>
              </a:lnSpc>
              <a:defRPr>
                <a:solidFill>
                  <a:srgbClr val="003469"/>
                </a:solidFill>
              </a:defRPr>
            </a:lvl1pPr>
          </a:lstStyle>
          <a:p>
            <a:r>
              <a:rPr lang="en-US" dirty="0"/>
              <a:t>Click to edit Master </a:t>
            </a:r>
            <a:br>
              <a:rPr lang="en-US" dirty="0"/>
            </a:br>
            <a:r>
              <a:rPr lang="en-US" dirty="0"/>
              <a:t>title style</a:t>
            </a:r>
          </a:p>
        </p:txBody>
      </p:sp>
      <p:sp>
        <p:nvSpPr>
          <p:cNvPr id="6" name="Subtitle 2"/>
          <p:cNvSpPr>
            <a:spLocks noGrp="1"/>
          </p:cNvSpPr>
          <p:nvPr>
            <p:ph type="subTitle" idx="1"/>
          </p:nvPr>
        </p:nvSpPr>
        <p:spPr>
          <a:xfrm>
            <a:off x="2438400" y="3200400"/>
            <a:ext cx="8839200" cy="1600200"/>
          </a:xfrm>
        </p:spPr>
        <p:txBody>
          <a:bodyPr anchor="t" anchorCtr="1"/>
          <a:lstStyle>
            <a:lvl1pPr marL="0" indent="0" algn="ctr">
              <a:buNone/>
              <a:defRPr>
                <a:solidFill>
                  <a:srgbClr val="8A8C9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3" name="Date Placeholder 3"/>
          <p:cNvSpPr>
            <a:spLocks noGrp="1"/>
          </p:cNvSpPr>
          <p:nvPr>
            <p:ph type="dt" sz="half" idx="2"/>
          </p:nvPr>
        </p:nvSpPr>
        <p:spPr>
          <a:xfrm>
            <a:off x="1828800" y="6400800"/>
            <a:ext cx="1219200" cy="228600"/>
          </a:xfrm>
          <a:prstGeom prst="rect">
            <a:avLst/>
          </a:prstGeom>
        </p:spPr>
        <p:txBody>
          <a:bodyPr vert="horz" lIns="0" tIns="0" rIns="0" bIns="0" rtlCol="0" anchor="t" anchorCtr="0"/>
          <a:lstStyle>
            <a:lvl1pPr algn="l">
              <a:defRPr sz="1200">
                <a:solidFill>
                  <a:schemeClr val="tx1">
                    <a:tint val="75000"/>
                  </a:schemeClr>
                </a:solidFill>
              </a:defRPr>
            </a:lvl1pPr>
          </a:lstStyle>
          <a:p>
            <a:fld id="{33C29B63-6DA0-6B42-8766-858B842843D2}" type="datetime1">
              <a:rPr lang="en-US" smtClean="0"/>
              <a:t>4/28/2020</a:t>
            </a:fld>
            <a:endParaRPr lang="en-US" dirty="0"/>
          </a:p>
        </p:txBody>
      </p:sp>
      <p:sp>
        <p:nvSpPr>
          <p:cNvPr id="14" name="Footer Placeholder 4"/>
          <p:cNvSpPr>
            <a:spLocks noGrp="1"/>
          </p:cNvSpPr>
          <p:nvPr>
            <p:ph type="ftr" sz="quarter" idx="3"/>
          </p:nvPr>
        </p:nvSpPr>
        <p:spPr>
          <a:xfrm>
            <a:off x="3048000" y="6400800"/>
            <a:ext cx="3657600" cy="228600"/>
          </a:xfrm>
          <a:prstGeom prst="rect">
            <a:avLst/>
          </a:prstGeom>
        </p:spPr>
        <p:txBody>
          <a:bodyPr vert="horz" lIns="0" tIns="0" rIns="0" bIns="0" rtlCol="0" anchor="t" anchorCtr="0"/>
          <a:lstStyle>
            <a:lvl1pPr algn="ctr">
              <a:defRPr sz="1200">
                <a:solidFill>
                  <a:schemeClr val="tx1">
                    <a:tint val="75000"/>
                  </a:schemeClr>
                </a:solidFill>
              </a:defRPr>
            </a:lvl1pPr>
          </a:lstStyle>
          <a:p>
            <a:endParaRPr lang="en-US" dirty="0"/>
          </a:p>
        </p:txBody>
      </p:sp>
      <p:sp>
        <p:nvSpPr>
          <p:cNvPr id="15" name="Slide Number Placeholder 5"/>
          <p:cNvSpPr>
            <a:spLocks noGrp="1"/>
          </p:cNvSpPr>
          <p:nvPr>
            <p:ph type="sldNum" sz="quarter" idx="4"/>
          </p:nvPr>
        </p:nvSpPr>
        <p:spPr>
          <a:xfrm>
            <a:off x="6705600" y="6400800"/>
            <a:ext cx="914400" cy="228600"/>
          </a:xfrm>
          <a:prstGeom prst="rect">
            <a:avLst/>
          </a:prstGeom>
        </p:spPr>
        <p:txBody>
          <a:bodyPr vert="horz" lIns="0" tIns="0" rIns="0" bIns="0" rtlCol="0" anchor="t" anchorCtr="0"/>
          <a:lstStyle>
            <a:lvl1pPr algn="r">
              <a:defRPr sz="1200">
                <a:solidFill>
                  <a:schemeClr val="tx1">
                    <a:tint val="75000"/>
                  </a:schemeClr>
                </a:solidFill>
              </a:defRPr>
            </a:lvl1pPr>
          </a:lstStyle>
          <a:p>
            <a:fld id="{27C42CBD-A71F-E145-880C-AAE760575688}" type="slidenum">
              <a:rPr lang="en-US" smtClean="0"/>
              <a:t>‹#›</a:t>
            </a:fld>
            <a:endParaRPr lang="en-US" dirty="0"/>
          </a:p>
        </p:txBody>
      </p:sp>
    </p:spTree>
    <p:extLst>
      <p:ext uri="{BB962C8B-B14F-4D97-AF65-F5344CB8AC3E}">
        <p14:creationId xmlns:p14="http://schemas.microsoft.com/office/powerpoint/2010/main" val="23105818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Slide - White Screened">
    <p:spTree>
      <p:nvGrpSpPr>
        <p:cNvPr id="1" name=""/>
        <p:cNvGrpSpPr/>
        <p:nvPr/>
      </p:nvGrpSpPr>
      <p:grpSpPr>
        <a:xfrm>
          <a:off x="0" y="0"/>
          <a:ext cx="0" cy="0"/>
          <a:chOff x="0" y="0"/>
          <a:chExt cx="0" cy="0"/>
        </a:xfrm>
      </p:grpSpPr>
      <p:pic>
        <p:nvPicPr>
          <p:cNvPr id="9" name="Picture 8" descr="RUHS CornerstoneBoarder3.ai"/>
          <p:cNvPicPr>
            <a:picLocks noChangeAspect="1"/>
          </p:cNvPicPr>
          <p:nvPr userDrawn="1"/>
        </p:nvPicPr>
        <p:blipFill rotWithShape="1">
          <a:blip r:embed="rId2">
            <a:alphaModFix amt="13000"/>
            <a:extLst>
              <a:ext uri="{28A0092B-C50C-407E-A947-70E740481C1C}">
                <a14:useLocalDpi xmlns:a14="http://schemas.microsoft.com/office/drawing/2010/main" val="0"/>
              </a:ext>
            </a:extLst>
          </a:blip>
          <a:srcRect t="4628"/>
          <a:stretch/>
        </p:blipFill>
        <p:spPr>
          <a:xfrm>
            <a:off x="1" y="0"/>
            <a:ext cx="12208844" cy="6858000"/>
          </a:xfrm>
          <a:prstGeom prst="rect">
            <a:avLst/>
          </a:prstGeom>
        </p:spPr>
      </p:pic>
      <p:sp>
        <p:nvSpPr>
          <p:cNvPr id="10" name="Title 1"/>
          <p:cNvSpPr>
            <a:spLocks noGrp="1"/>
          </p:cNvSpPr>
          <p:nvPr>
            <p:ph type="ctrTitle" hasCustomPrompt="1"/>
          </p:nvPr>
        </p:nvSpPr>
        <p:spPr>
          <a:xfrm>
            <a:off x="2133600" y="1143000"/>
            <a:ext cx="9448800" cy="1828800"/>
          </a:xfrm>
        </p:spPr>
        <p:txBody>
          <a:bodyPr anchor="b" anchorCtr="1"/>
          <a:lstStyle>
            <a:lvl1pPr>
              <a:lnSpc>
                <a:spcPts val="4600"/>
              </a:lnSpc>
              <a:defRPr>
                <a:solidFill>
                  <a:srgbClr val="003469"/>
                </a:solidFill>
              </a:defRPr>
            </a:lvl1pPr>
          </a:lstStyle>
          <a:p>
            <a:r>
              <a:rPr lang="en-US" dirty="0"/>
              <a:t>Click to edit Master </a:t>
            </a:r>
            <a:br>
              <a:rPr lang="en-US" dirty="0"/>
            </a:br>
            <a:r>
              <a:rPr lang="en-US" dirty="0"/>
              <a:t>title style</a:t>
            </a:r>
          </a:p>
        </p:txBody>
      </p:sp>
      <p:sp>
        <p:nvSpPr>
          <p:cNvPr id="11" name="Subtitle 2"/>
          <p:cNvSpPr>
            <a:spLocks noGrp="1"/>
          </p:cNvSpPr>
          <p:nvPr>
            <p:ph type="subTitle" idx="1"/>
          </p:nvPr>
        </p:nvSpPr>
        <p:spPr>
          <a:xfrm>
            <a:off x="2438400" y="3200400"/>
            <a:ext cx="8839200" cy="1600200"/>
          </a:xfrm>
        </p:spPr>
        <p:txBody>
          <a:bodyPr anchor="t" anchorCtr="1"/>
          <a:lstStyle>
            <a:lvl1pPr marL="0" indent="0" algn="ctr">
              <a:buNone/>
              <a:defRPr>
                <a:solidFill>
                  <a:srgbClr val="8A8C9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8" name="Date Placeholder 3"/>
          <p:cNvSpPr>
            <a:spLocks noGrp="1"/>
          </p:cNvSpPr>
          <p:nvPr>
            <p:ph type="dt" sz="half" idx="2"/>
          </p:nvPr>
        </p:nvSpPr>
        <p:spPr>
          <a:xfrm>
            <a:off x="1828800" y="6400800"/>
            <a:ext cx="1219200" cy="228600"/>
          </a:xfrm>
          <a:prstGeom prst="rect">
            <a:avLst/>
          </a:prstGeom>
        </p:spPr>
        <p:txBody>
          <a:bodyPr vert="horz" lIns="0" tIns="0" rIns="0" bIns="0" rtlCol="0" anchor="t" anchorCtr="0"/>
          <a:lstStyle>
            <a:lvl1pPr algn="l">
              <a:defRPr sz="1200">
                <a:solidFill>
                  <a:schemeClr val="tx1">
                    <a:tint val="75000"/>
                  </a:schemeClr>
                </a:solidFill>
              </a:defRPr>
            </a:lvl1pPr>
          </a:lstStyle>
          <a:p>
            <a:fld id="{872E7929-DB83-8B43-89DE-4C7B18CA6B81}" type="datetime1">
              <a:rPr lang="en-US" smtClean="0"/>
              <a:t>4/28/2020</a:t>
            </a:fld>
            <a:endParaRPr lang="en-US" dirty="0"/>
          </a:p>
        </p:txBody>
      </p:sp>
      <p:sp>
        <p:nvSpPr>
          <p:cNvPr id="19" name="Footer Placeholder 4"/>
          <p:cNvSpPr>
            <a:spLocks noGrp="1"/>
          </p:cNvSpPr>
          <p:nvPr>
            <p:ph type="ftr" sz="quarter" idx="3"/>
          </p:nvPr>
        </p:nvSpPr>
        <p:spPr>
          <a:xfrm>
            <a:off x="3048000" y="6400800"/>
            <a:ext cx="3657600" cy="228600"/>
          </a:xfrm>
          <a:prstGeom prst="rect">
            <a:avLst/>
          </a:prstGeom>
        </p:spPr>
        <p:txBody>
          <a:bodyPr vert="horz" lIns="0" tIns="0" rIns="0" bIns="0" rtlCol="0" anchor="t" anchorCtr="0"/>
          <a:lstStyle>
            <a:lvl1pPr algn="ctr">
              <a:defRPr sz="1200">
                <a:solidFill>
                  <a:schemeClr val="tx1">
                    <a:tint val="75000"/>
                  </a:schemeClr>
                </a:solidFill>
              </a:defRPr>
            </a:lvl1pPr>
          </a:lstStyle>
          <a:p>
            <a:endParaRPr lang="en-US" dirty="0"/>
          </a:p>
        </p:txBody>
      </p:sp>
      <p:sp>
        <p:nvSpPr>
          <p:cNvPr id="20" name="Slide Number Placeholder 5"/>
          <p:cNvSpPr>
            <a:spLocks noGrp="1"/>
          </p:cNvSpPr>
          <p:nvPr>
            <p:ph type="sldNum" sz="quarter" idx="4"/>
          </p:nvPr>
        </p:nvSpPr>
        <p:spPr>
          <a:xfrm>
            <a:off x="6705600" y="6400800"/>
            <a:ext cx="914400" cy="228600"/>
          </a:xfrm>
          <a:prstGeom prst="rect">
            <a:avLst/>
          </a:prstGeom>
        </p:spPr>
        <p:txBody>
          <a:bodyPr vert="horz" lIns="0" tIns="0" rIns="0" bIns="0" rtlCol="0" anchor="t" anchorCtr="0"/>
          <a:lstStyle>
            <a:lvl1pPr algn="r">
              <a:defRPr sz="1200">
                <a:solidFill>
                  <a:schemeClr val="tx1">
                    <a:tint val="75000"/>
                  </a:schemeClr>
                </a:solidFill>
              </a:defRPr>
            </a:lvl1pPr>
          </a:lstStyle>
          <a:p>
            <a:fld id="{27C42CBD-A71F-E145-880C-AAE760575688}" type="slidenum">
              <a:rPr lang="en-US" smtClean="0"/>
              <a:t>‹#›</a:t>
            </a:fld>
            <a:endParaRPr lang="en-US" dirty="0"/>
          </a:p>
        </p:txBody>
      </p:sp>
    </p:spTree>
    <p:extLst>
      <p:ext uri="{BB962C8B-B14F-4D97-AF65-F5344CB8AC3E}">
        <p14:creationId xmlns:p14="http://schemas.microsoft.com/office/powerpoint/2010/main" val="19659293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Slide - Blue">
    <p:spTree>
      <p:nvGrpSpPr>
        <p:cNvPr id="1" name=""/>
        <p:cNvGrpSpPr/>
        <p:nvPr/>
      </p:nvGrpSpPr>
      <p:grpSpPr>
        <a:xfrm>
          <a:off x="0" y="0"/>
          <a:ext cx="0" cy="0"/>
          <a:chOff x="0" y="0"/>
          <a:chExt cx="0" cy="0"/>
        </a:xfrm>
      </p:grpSpPr>
      <p:pic>
        <p:nvPicPr>
          <p:cNvPr id="6" name="Picture 5" descr="RUHS CornerstoneBoarder.ai"/>
          <p:cNvPicPr>
            <a:picLocks noChangeAspect="1"/>
          </p:cNvPicPr>
          <p:nvPr userDrawn="1"/>
        </p:nvPicPr>
        <p:blipFill rotWithShape="1">
          <a:blip r:embed="rId2">
            <a:extLst>
              <a:ext uri="{28A0092B-C50C-407E-A947-70E740481C1C}">
                <a14:useLocalDpi xmlns:a14="http://schemas.microsoft.com/office/drawing/2010/main" val="0"/>
              </a:ext>
            </a:extLst>
          </a:blip>
          <a:srcRect l="32291" t="18827" r="26117" b="42710"/>
          <a:stretch/>
        </p:blipFill>
        <p:spPr>
          <a:xfrm>
            <a:off x="2" y="1"/>
            <a:ext cx="12191999" cy="6935901"/>
          </a:xfrm>
          <a:prstGeom prst="rect">
            <a:avLst/>
          </a:prstGeom>
        </p:spPr>
      </p:pic>
      <p:sp>
        <p:nvSpPr>
          <p:cNvPr id="16" name="Title 1"/>
          <p:cNvSpPr>
            <a:spLocks noGrp="1"/>
          </p:cNvSpPr>
          <p:nvPr>
            <p:ph type="ctrTitle" hasCustomPrompt="1"/>
          </p:nvPr>
        </p:nvSpPr>
        <p:spPr>
          <a:xfrm>
            <a:off x="2133600" y="1143000"/>
            <a:ext cx="9448800" cy="1828800"/>
          </a:xfrm>
        </p:spPr>
        <p:txBody>
          <a:bodyPr anchor="b" anchorCtr="1"/>
          <a:lstStyle>
            <a:lvl1pPr>
              <a:lnSpc>
                <a:spcPts val="4600"/>
              </a:lnSpc>
              <a:defRPr>
                <a:solidFill>
                  <a:schemeClr val="bg1"/>
                </a:solidFill>
              </a:defRPr>
            </a:lvl1pPr>
          </a:lstStyle>
          <a:p>
            <a:r>
              <a:rPr lang="en-US" dirty="0"/>
              <a:t>Click to edit Master </a:t>
            </a:r>
            <a:br>
              <a:rPr lang="en-US" dirty="0"/>
            </a:br>
            <a:r>
              <a:rPr lang="en-US" dirty="0"/>
              <a:t>title style</a:t>
            </a:r>
          </a:p>
        </p:txBody>
      </p:sp>
      <p:sp>
        <p:nvSpPr>
          <p:cNvPr id="17" name="Subtitle 2"/>
          <p:cNvSpPr>
            <a:spLocks noGrp="1"/>
          </p:cNvSpPr>
          <p:nvPr>
            <p:ph type="subTitle" idx="1"/>
          </p:nvPr>
        </p:nvSpPr>
        <p:spPr>
          <a:xfrm>
            <a:off x="2438400" y="3200400"/>
            <a:ext cx="8839200" cy="1600200"/>
          </a:xfrm>
        </p:spPr>
        <p:txBody>
          <a:bodyPr anchor="t" anchorCtr="1"/>
          <a:lstStyle>
            <a:lvl1pPr marL="0" indent="0" algn="ctr">
              <a:buNone/>
              <a:defRPr>
                <a:solidFill>
                  <a:srgbClr val="8A8C9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21" name="Date Placeholder 3"/>
          <p:cNvSpPr>
            <a:spLocks noGrp="1"/>
          </p:cNvSpPr>
          <p:nvPr>
            <p:ph type="dt" sz="half" idx="2"/>
          </p:nvPr>
        </p:nvSpPr>
        <p:spPr>
          <a:xfrm>
            <a:off x="1828800" y="6400800"/>
            <a:ext cx="1219200" cy="228600"/>
          </a:xfrm>
          <a:prstGeom prst="rect">
            <a:avLst/>
          </a:prstGeom>
        </p:spPr>
        <p:txBody>
          <a:bodyPr vert="horz" lIns="0" tIns="0" rIns="0" bIns="0" rtlCol="0" anchor="t" anchorCtr="0"/>
          <a:lstStyle>
            <a:lvl1pPr algn="l">
              <a:defRPr sz="1200">
                <a:solidFill>
                  <a:schemeClr val="tx1">
                    <a:tint val="75000"/>
                  </a:schemeClr>
                </a:solidFill>
              </a:defRPr>
            </a:lvl1pPr>
          </a:lstStyle>
          <a:p>
            <a:fld id="{9F7AEA1D-5743-8D42-A5D4-C1EE4DEFD16F}" type="datetime1">
              <a:rPr lang="en-US" smtClean="0"/>
              <a:t>4/28/2020</a:t>
            </a:fld>
            <a:endParaRPr lang="en-US" dirty="0"/>
          </a:p>
        </p:txBody>
      </p:sp>
      <p:sp>
        <p:nvSpPr>
          <p:cNvPr id="22" name="Footer Placeholder 4"/>
          <p:cNvSpPr>
            <a:spLocks noGrp="1"/>
          </p:cNvSpPr>
          <p:nvPr>
            <p:ph type="ftr" sz="quarter" idx="3"/>
          </p:nvPr>
        </p:nvSpPr>
        <p:spPr>
          <a:xfrm>
            <a:off x="3048000" y="6400800"/>
            <a:ext cx="3657600" cy="228600"/>
          </a:xfrm>
          <a:prstGeom prst="rect">
            <a:avLst/>
          </a:prstGeom>
        </p:spPr>
        <p:txBody>
          <a:bodyPr vert="horz" lIns="0" tIns="0" rIns="0" bIns="0" rtlCol="0" anchor="t" anchorCtr="0"/>
          <a:lstStyle>
            <a:lvl1pPr algn="ctr">
              <a:defRPr sz="1200">
                <a:solidFill>
                  <a:schemeClr val="tx1">
                    <a:tint val="75000"/>
                  </a:schemeClr>
                </a:solidFill>
              </a:defRPr>
            </a:lvl1pPr>
          </a:lstStyle>
          <a:p>
            <a:endParaRPr lang="en-US" dirty="0"/>
          </a:p>
        </p:txBody>
      </p:sp>
      <p:sp>
        <p:nvSpPr>
          <p:cNvPr id="23" name="Slide Number Placeholder 5"/>
          <p:cNvSpPr>
            <a:spLocks noGrp="1"/>
          </p:cNvSpPr>
          <p:nvPr>
            <p:ph type="sldNum" sz="quarter" idx="4"/>
          </p:nvPr>
        </p:nvSpPr>
        <p:spPr>
          <a:xfrm>
            <a:off x="6705600" y="6400800"/>
            <a:ext cx="914400" cy="228600"/>
          </a:xfrm>
          <a:prstGeom prst="rect">
            <a:avLst/>
          </a:prstGeom>
        </p:spPr>
        <p:txBody>
          <a:bodyPr vert="horz" lIns="0" tIns="0" rIns="0" bIns="0" rtlCol="0" anchor="t" anchorCtr="0"/>
          <a:lstStyle>
            <a:lvl1pPr algn="r">
              <a:defRPr sz="1200">
                <a:solidFill>
                  <a:schemeClr val="tx1">
                    <a:tint val="75000"/>
                  </a:schemeClr>
                </a:solidFill>
              </a:defRPr>
            </a:lvl1pPr>
          </a:lstStyle>
          <a:p>
            <a:fld id="{27C42CBD-A71F-E145-880C-AAE760575688}" type="slidenum">
              <a:rPr lang="en-US" smtClean="0"/>
              <a:t>‹#›</a:t>
            </a:fld>
            <a:endParaRPr lang="en-US" dirty="0"/>
          </a:p>
        </p:txBody>
      </p:sp>
    </p:spTree>
    <p:extLst>
      <p:ext uri="{BB962C8B-B14F-4D97-AF65-F5344CB8AC3E}">
        <p14:creationId xmlns:p14="http://schemas.microsoft.com/office/powerpoint/2010/main" val="15361641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Slide - Blue Screened">
    <p:spTree>
      <p:nvGrpSpPr>
        <p:cNvPr id="1" name=""/>
        <p:cNvGrpSpPr/>
        <p:nvPr/>
      </p:nvGrpSpPr>
      <p:grpSpPr>
        <a:xfrm>
          <a:off x="0" y="0"/>
          <a:ext cx="0" cy="0"/>
          <a:chOff x="0" y="0"/>
          <a:chExt cx="0" cy="0"/>
        </a:xfrm>
      </p:grpSpPr>
      <p:pic>
        <p:nvPicPr>
          <p:cNvPr id="6" name="Picture 5" descr="RUHS CornerstoneBoarder2.ai"/>
          <p:cNvPicPr>
            <a:picLocks noChangeAspect="1"/>
          </p:cNvPicPr>
          <p:nvPr userDrawn="1"/>
        </p:nvPicPr>
        <p:blipFill>
          <a:blip r:embed="rId2">
            <a:alphaModFix amt="13000"/>
            <a:extLst>
              <a:ext uri="{28A0092B-C50C-407E-A947-70E740481C1C}">
                <a14:useLocalDpi xmlns:a14="http://schemas.microsoft.com/office/drawing/2010/main" val="0"/>
              </a:ext>
            </a:extLst>
          </a:blip>
          <a:stretch>
            <a:fillRect/>
          </a:stretch>
        </p:blipFill>
        <p:spPr>
          <a:xfrm>
            <a:off x="0" y="0"/>
            <a:ext cx="12273621" cy="6858000"/>
          </a:xfrm>
          <a:prstGeom prst="rect">
            <a:avLst/>
          </a:prstGeom>
        </p:spPr>
      </p:pic>
      <p:sp>
        <p:nvSpPr>
          <p:cNvPr id="9" name="Title 1"/>
          <p:cNvSpPr>
            <a:spLocks noGrp="1"/>
          </p:cNvSpPr>
          <p:nvPr>
            <p:ph type="ctrTitle" hasCustomPrompt="1"/>
          </p:nvPr>
        </p:nvSpPr>
        <p:spPr>
          <a:xfrm>
            <a:off x="2133600" y="1143000"/>
            <a:ext cx="9448800" cy="1828800"/>
          </a:xfrm>
        </p:spPr>
        <p:txBody>
          <a:bodyPr anchor="b" anchorCtr="1"/>
          <a:lstStyle>
            <a:lvl1pPr>
              <a:lnSpc>
                <a:spcPts val="4600"/>
              </a:lnSpc>
              <a:defRPr>
                <a:solidFill>
                  <a:srgbClr val="003469"/>
                </a:solidFill>
              </a:defRPr>
            </a:lvl1pPr>
          </a:lstStyle>
          <a:p>
            <a:r>
              <a:rPr lang="en-US" dirty="0"/>
              <a:t>Click to edit Master </a:t>
            </a:r>
            <a:br>
              <a:rPr lang="en-US" dirty="0"/>
            </a:br>
            <a:r>
              <a:rPr lang="en-US" dirty="0"/>
              <a:t>title style</a:t>
            </a:r>
          </a:p>
        </p:txBody>
      </p:sp>
      <p:sp>
        <p:nvSpPr>
          <p:cNvPr id="10" name="Subtitle 2"/>
          <p:cNvSpPr>
            <a:spLocks noGrp="1"/>
          </p:cNvSpPr>
          <p:nvPr>
            <p:ph type="subTitle" idx="1"/>
          </p:nvPr>
        </p:nvSpPr>
        <p:spPr>
          <a:xfrm>
            <a:off x="2133600" y="3200400"/>
            <a:ext cx="9448800" cy="2743200"/>
          </a:xfrm>
        </p:spPr>
        <p:txBody>
          <a:bodyPr anchor="t" anchorCtr="1"/>
          <a:lstStyle>
            <a:lvl1pPr marL="0" indent="0" algn="ctr">
              <a:buNone/>
              <a:defRPr>
                <a:solidFill>
                  <a:srgbClr val="8A8C9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4" name="Date Placeholder 3"/>
          <p:cNvSpPr>
            <a:spLocks noGrp="1"/>
          </p:cNvSpPr>
          <p:nvPr>
            <p:ph type="dt" sz="half" idx="2"/>
          </p:nvPr>
        </p:nvSpPr>
        <p:spPr>
          <a:xfrm>
            <a:off x="1828800" y="6400800"/>
            <a:ext cx="1219200" cy="228600"/>
          </a:xfrm>
          <a:prstGeom prst="rect">
            <a:avLst/>
          </a:prstGeom>
        </p:spPr>
        <p:txBody>
          <a:bodyPr vert="horz" lIns="0" tIns="0" rIns="0" bIns="0" rtlCol="0" anchor="t" anchorCtr="0"/>
          <a:lstStyle>
            <a:lvl1pPr algn="l">
              <a:defRPr sz="1200">
                <a:solidFill>
                  <a:schemeClr val="tx1">
                    <a:tint val="75000"/>
                  </a:schemeClr>
                </a:solidFill>
              </a:defRPr>
            </a:lvl1pPr>
          </a:lstStyle>
          <a:p>
            <a:fld id="{F49118AD-DF09-3E4B-A053-7E52489C844D}" type="datetime1">
              <a:rPr lang="en-US" smtClean="0"/>
              <a:t>4/28/2020</a:t>
            </a:fld>
            <a:endParaRPr lang="en-US" dirty="0"/>
          </a:p>
        </p:txBody>
      </p:sp>
      <p:sp>
        <p:nvSpPr>
          <p:cNvPr id="15" name="Footer Placeholder 4"/>
          <p:cNvSpPr>
            <a:spLocks noGrp="1"/>
          </p:cNvSpPr>
          <p:nvPr>
            <p:ph type="ftr" sz="quarter" idx="3"/>
          </p:nvPr>
        </p:nvSpPr>
        <p:spPr>
          <a:xfrm>
            <a:off x="3048000" y="6400800"/>
            <a:ext cx="3657600" cy="228600"/>
          </a:xfrm>
          <a:prstGeom prst="rect">
            <a:avLst/>
          </a:prstGeom>
        </p:spPr>
        <p:txBody>
          <a:bodyPr vert="horz" lIns="0" tIns="0" rIns="0" bIns="0" rtlCol="0" anchor="t" anchorCtr="0"/>
          <a:lstStyle>
            <a:lvl1pPr algn="ctr">
              <a:defRPr sz="1200">
                <a:solidFill>
                  <a:schemeClr val="tx1">
                    <a:tint val="75000"/>
                  </a:schemeClr>
                </a:solidFill>
              </a:defRPr>
            </a:lvl1pPr>
          </a:lstStyle>
          <a:p>
            <a:endParaRPr lang="en-US" dirty="0"/>
          </a:p>
        </p:txBody>
      </p:sp>
      <p:sp>
        <p:nvSpPr>
          <p:cNvPr id="16" name="Slide Number Placeholder 5"/>
          <p:cNvSpPr>
            <a:spLocks noGrp="1"/>
          </p:cNvSpPr>
          <p:nvPr>
            <p:ph type="sldNum" sz="quarter" idx="4"/>
          </p:nvPr>
        </p:nvSpPr>
        <p:spPr>
          <a:xfrm>
            <a:off x="6705600" y="6400800"/>
            <a:ext cx="914400" cy="228600"/>
          </a:xfrm>
          <a:prstGeom prst="rect">
            <a:avLst/>
          </a:prstGeom>
        </p:spPr>
        <p:txBody>
          <a:bodyPr vert="horz" lIns="0" tIns="0" rIns="0" bIns="0" rtlCol="0" anchor="t" anchorCtr="0"/>
          <a:lstStyle>
            <a:lvl1pPr algn="r">
              <a:defRPr sz="1200">
                <a:solidFill>
                  <a:schemeClr val="tx1">
                    <a:tint val="75000"/>
                  </a:schemeClr>
                </a:solidFill>
              </a:defRPr>
            </a:lvl1pPr>
          </a:lstStyle>
          <a:p>
            <a:fld id="{27C42CBD-A71F-E145-880C-AAE760575688}" type="slidenum">
              <a:rPr lang="en-US" smtClean="0"/>
              <a:t>‹#›</a:t>
            </a:fld>
            <a:endParaRPr lang="en-US" dirty="0"/>
          </a:p>
        </p:txBody>
      </p:sp>
    </p:spTree>
    <p:extLst>
      <p:ext uri="{BB962C8B-B14F-4D97-AF65-F5344CB8AC3E}">
        <p14:creationId xmlns:p14="http://schemas.microsoft.com/office/powerpoint/2010/main" val="7152012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Breaker Slide - Horiz Blue">
    <p:spTree>
      <p:nvGrpSpPr>
        <p:cNvPr id="1" name=""/>
        <p:cNvGrpSpPr/>
        <p:nvPr/>
      </p:nvGrpSpPr>
      <p:grpSpPr>
        <a:xfrm>
          <a:off x="0" y="0"/>
          <a:ext cx="0" cy="0"/>
          <a:chOff x="0" y="0"/>
          <a:chExt cx="0" cy="0"/>
        </a:xfrm>
      </p:grpSpPr>
      <p:sp>
        <p:nvSpPr>
          <p:cNvPr id="7" name="Rectangle 6"/>
          <p:cNvSpPr/>
          <p:nvPr userDrawn="1"/>
        </p:nvSpPr>
        <p:spPr>
          <a:xfrm>
            <a:off x="0" y="1700785"/>
            <a:ext cx="12192000" cy="3196897"/>
          </a:xfrm>
          <a:prstGeom prst="rect">
            <a:avLst/>
          </a:prstGeom>
          <a:solidFill>
            <a:srgbClr val="003469"/>
          </a:solidFill>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US" sz="1800"/>
          </a:p>
        </p:txBody>
      </p:sp>
      <p:sp>
        <p:nvSpPr>
          <p:cNvPr id="2" name="Title 1"/>
          <p:cNvSpPr>
            <a:spLocks noGrp="1"/>
          </p:cNvSpPr>
          <p:nvPr>
            <p:ph type="title"/>
          </p:nvPr>
        </p:nvSpPr>
        <p:spPr>
          <a:xfrm>
            <a:off x="609600" y="2159000"/>
            <a:ext cx="10972800" cy="2286000"/>
          </a:xfrm>
        </p:spPr>
        <p:txBody>
          <a:bodyPr anchor="ctr" anchorCtr="1"/>
          <a:lstStyle>
            <a:lvl1pPr>
              <a:defRPr>
                <a:solidFill>
                  <a:schemeClr val="bg1"/>
                </a:solidFill>
              </a:defRPr>
            </a:lvl1pPr>
          </a:lstStyle>
          <a:p>
            <a:r>
              <a:rPr lang="en-US" dirty="0"/>
              <a:t>Click to edit Master title style</a:t>
            </a:r>
          </a:p>
        </p:txBody>
      </p:sp>
      <p:sp>
        <p:nvSpPr>
          <p:cNvPr id="11" name="Date Placeholder 3"/>
          <p:cNvSpPr>
            <a:spLocks noGrp="1"/>
          </p:cNvSpPr>
          <p:nvPr>
            <p:ph type="dt" sz="half" idx="2"/>
          </p:nvPr>
        </p:nvSpPr>
        <p:spPr>
          <a:xfrm>
            <a:off x="1828800" y="6400800"/>
            <a:ext cx="1219200" cy="228600"/>
          </a:xfrm>
          <a:prstGeom prst="rect">
            <a:avLst/>
          </a:prstGeom>
        </p:spPr>
        <p:txBody>
          <a:bodyPr vert="horz" lIns="0" tIns="0" rIns="0" bIns="0" rtlCol="0" anchor="t" anchorCtr="0"/>
          <a:lstStyle>
            <a:lvl1pPr algn="l">
              <a:defRPr sz="1200">
                <a:solidFill>
                  <a:schemeClr val="tx1">
                    <a:tint val="75000"/>
                  </a:schemeClr>
                </a:solidFill>
              </a:defRPr>
            </a:lvl1pPr>
          </a:lstStyle>
          <a:p>
            <a:fld id="{5AC5E8CC-1EF5-824B-9684-D6A739127D97}" type="datetime1">
              <a:rPr lang="en-US" smtClean="0"/>
              <a:t>4/28/2020</a:t>
            </a:fld>
            <a:endParaRPr lang="en-US" dirty="0"/>
          </a:p>
        </p:txBody>
      </p:sp>
      <p:sp>
        <p:nvSpPr>
          <p:cNvPr id="12" name="Footer Placeholder 4"/>
          <p:cNvSpPr>
            <a:spLocks noGrp="1"/>
          </p:cNvSpPr>
          <p:nvPr>
            <p:ph type="ftr" sz="quarter" idx="3"/>
          </p:nvPr>
        </p:nvSpPr>
        <p:spPr>
          <a:xfrm>
            <a:off x="3048000" y="6400800"/>
            <a:ext cx="3657600" cy="228600"/>
          </a:xfrm>
          <a:prstGeom prst="rect">
            <a:avLst/>
          </a:prstGeom>
        </p:spPr>
        <p:txBody>
          <a:bodyPr vert="horz" lIns="0" tIns="0" rIns="0" bIns="0" rtlCol="0" anchor="t" anchorCtr="0"/>
          <a:lstStyle>
            <a:lvl1pPr algn="ctr">
              <a:defRPr sz="1200">
                <a:solidFill>
                  <a:schemeClr val="tx1">
                    <a:tint val="75000"/>
                  </a:schemeClr>
                </a:solidFill>
              </a:defRPr>
            </a:lvl1pPr>
          </a:lstStyle>
          <a:p>
            <a:endParaRPr lang="en-US" dirty="0"/>
          </a:p>
        </p:txBody>
      </p:sp>
      <p:sp>
        <p:nvSpPr>
          <p:cNvPr id="13" name="Slide Number Placeholder 5"/>
          <p:cNvSpPr>
            <a:spLocks noGrp="1"/>
          </p:cNvSpPr>
          <p:nvPr>
            <p:ph type="sldNum" sz="quarter" idx="4"/>
          </p:nvPr>
        </p:nvSpPr>
        <p:spPr>
          <a:xfrm>
            <a:off x="6705600" y="6400800"/>
            <a:ext cx="914400" cy="228600"/>
          </a:xfrm>
          <a:prstGeom prst="rect">
            <a:avLst/>
          </a:prstGeom>
        </p:spPr>
        <p:txBody>
          <a:bodyPr vert="horz" lIns="0" tIns="0" rIns="0" bIns="0" rtlCol="0" anchor="t" anchorCtr="0"/>
          <a:lstStyle>
            <a:lvl1pPr algn="r">
              <a:defRPr sz="1200">
                <a:solidFill>
                  <a:schemeClr val="tx1">
                    <a:tint val="75000"/>
                  </a:schemeClr>
                </a:solidFill>
              </a:defRPr>
            </a:lvl1pPr>
          </a:lstStyle>
          <a:p>
            <a:fld id="{27C42CBD-A71F-E145-880C-AAE760575688}" type="slidenum">
              <a:rPr lang="en-US" smtClean="0"/>
              <a:t>‹#›</a:t>
            </a:fld>
            <a:endParaRPr lang="en-US" dirty="0"/>
          </a:p>
        </p:txBody>
      </p:sp>
    </p:spTree>
    <p:extLst>
      <p:ext uri="{BB962C8B-B14F-4D97-AF65-F5344CB8AC3E}">
        <p14:creationId xmlns:p14="http://schemas.microsoft.com/office/powerpoint/2010/main" val="21436909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reaker Slide - Horiz Orange">
    <p:spTree>
      <p:nvGrpSpPr>
        <p:cNvPr id="1" name=""/>
        <p:cNvGrpSpPr/>
        <p:nvPr/>
      </p:nvGrpSpPr>
      <p:grpSpPr>
        <a:xfrm>
          <a:off x="0" y="0"/>
          <a:ext cx="0" cy="0"/>
          <a:chOff x="0" y="0"/>
          <a:chExt cx="0" cy="0"/>
        </a:xfrm>
      </p:grpSpPr>
      <p:sp>
        <p:nvSpPr>
          <p:cNvPr id="7" name="Rectangle 6"/>
          <p:cNvSpPr/>
          <p:nvPr userDrawn="1"/>
        </p:nvSpPr>
        <p:spPr>
          <a:xfrm>
            <a:off x="0" y="1700785"/>
            <a:ext cx="12192000" cy="3196897"/>
          </a:xfrm>
          <a:prstGeom prst="rect">
            <a:avLst/>
          </a:prstGeom>
          <a:solidFill>
            <a:srgbClr val="F8972A"/>
          </a:solidFill>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US" sz="1800"/>
          </a:p>
        </p:txBody>
      </p:sp>
      <p:sp>
        <p:nvSpPr>
          <p:cNvPr id="8" name="Title 1"/>
          <p:cNvSpPr>
            <a:spLocks noGrp="1"/>
          </p:cNvSpPr>
          <p:nvPr>
            <p:ph type="title"/>
          </p:nvPr>
        </p:nvSpPr>
        <p:spPr>
          <a:xfrm>
            <a:off x="609600" y="2159000"/>
            <a:ext cx="10972800" cy="2286000"/>
          </a:xfrm>
        </p:spPr>
        <p:txBody>
          <a:bodyPr anchor="ctr" anchorCtr="1"/>
          <a:lstStyle>
            <a:lvl1pPr>
              <a:defRPr>
                <a:solidFill>
                  <a:schemeClr val="bg1"/>
                </a:solidFill>
              </a:defRPr>
            </a:lvl1pPr>
          </a:lstStyle>
          <a:p>
            <a:r>
              <a:rPr lang="en-US" dirty="0"/>
              <a:t>Click to edit Master title style</a:t>
            </a:r>
          </a:p>
        </p:txBody>
      </p:sp>
      <p:sp>
        <p:nvSpPr>
          <p:cNvPr id="13" name="Date Placeholder 3"/>
          <p:cNvSpPr>
            <a:spLocks noGrp="1"/>
          </p:cNvSpPr>
          <p:nvPr>
            <p:ph type="dt" sz="half" idx="2"/>
          </p:nvPr>
        </p:nvSpPr>
        <p:spPr>
          <a:xfrm>
            <a:off x="1828800" y="6400800"/>
            <a:ext cx="1219200" cy="228600"/>
          </a:xfrm>
          <a:prstGeom prst="rect">
            <a:avLst/>
          </a:prstGeom>
        </p:spPr>
        <p:txBody>
          <a:bodyPr vert="horz" lIns="0" tIns="0" rIns="0" bIns="0" rtlCol="0" anchor="t" anchorCtr="0"/>
          <a:lstStyle>
            <a:lvl1pPr algn="l">
              <a:defRPr sz="1200">
                <a:solidFill>
                  <a:schemeClr val="tx1">
                    <a:tint val="75000"/>
                  </a:schemeClr>
                </a:solidFill>
              </a:defRPr>
            </a:lvl1pPr>
          </a:lstStyle>
          <a:p>
            <a:fld id="{EBCDF650-CA4A-3A48-B707-43B85B7D5426}" type="datetime1">
              <a:rPr lang="en-US" smtClean="0"/>
              <a:t>4/28/2020</a:t>
            </a:fld>
            <a:endParaRPr lang="en-US" dirty="0"/>
          </a:p>
        </p:txBody>
      </p:sp>
      <p:sp>
        <p:nvSpPr>
          <p:cNvPr id="14" name="Footer Placeholder 4"/>
          <p:cNvSpPr>
            <a:spLocks noGrp="1"/>
          </p:cNvSpPr>
          <p:nvPr>
            <p:ph type="ftr" sz="quarter" idx="3"/>
          </p:nvPr>
        </p:nvSpPr>
        <p:spPr>
          <a:xfrm>
            <a:off x="3048000" y="6400800"/>
            <a:ext cx="3657600" cy="228600"/>
          </a:xfrm>
          <a:prstGeom prst="rect">
            <a:avLst/>
          </a:prstGeom>
        </p:spPr>
        <p:txBody>
          <a:bodyPr vert="horz" lIns="0" tIns="0" rIns="0" bIns="0" rtlCol="0" anchor="t" anchorCtr="0"/>
          <a:lstStyle>
            <a:lvl1pPr algn="ctr">
              <a:defRPr sz="1200">
                <a:solidFill>
                  <a:schemeClr val="tx1">
                    <a:tint val="75000"/>
                  </a:schemeClr>
                </a:solidFill>
              </a:defRPr>
            </a:lvl1pPr>
          </a:lstStyle>
          <a:p>
            <a:endParaRPr lang="en-US" dirty="0"/>
          </a:p>
        </p:txBody>
      </p:sp>
      <p:sp>
        <p:nvSpPr>
          <p:cNvPr id="15" name="Slide Number Placeholder 5"/>
          <p:cNvSpPr>
            <a:spLocks noGrp="1"/>
          </p:cNvSpPr>
          <p:nvPr>
            <p:ph type="sldNum" sz="quarter" idx="4"/>
          </p:nvPr>
        </p:nvSpPr>
        <p:spPr>
          <a:xfrm>
            <a:off x="6705600" y="6400800"/>
            <a:ext cx="914400" cy="228600"/>
          </a:xfrm>
          <a:prstGeom prst="rect">
            <a:avLst/>
          </a:prstGeom>
        </p:spPr>
        <p:txBody>
          <a:bodyPr vert="horz" lIns="0" tIns="0" rIns="0" bIns="0" rtlCol="0" anchor="t" anchorCtr="0"/>
          <a:lstStyle>
            <a:lvl1pPr algn="r">
              <a:defRPr sz="1200">
                <a:solidFill>
                  <a:schemeClr val="tx1">
                    <a:tint val="75000"/>
                  </a:schemeClr>
                </a:solidFill>
              </a:defRPr>
            </a:lvl1pPr>
          </a:lstStyle>
          <a:p>
            <a:fld id="{27C42CBD-A71F-E145-880C-AAE760575688}" type="slidenum">
              <a:rPr lang="en-US" smtClean="0"/>
              <a:t>‹#›</a:t>
            </a:fld>
            <a:endParaRPr lang="en-US" dirty="0"/>
          </a:p>
        </p:txBody>
      </p:sp>
    </p:spTree>
    <p:extLst>
      <p:ext uri="{BB962C8B-B14F-4D97-AF65-F5344CB8AC3E}">
        <p14:creationId xmlns:p14="http://schemas.microsoft.com/office/powerpoint/2010/main" val="11342371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reaker Slide - Horiz Green">
    <p:spTree>
      <p:nvGrpSpPr>
        <p:cNvPr id="1" name=""/>
        <p:cNvGrpSpPr/>
        <p:nvPr/>
      </p:nvGrpSpPr>
      <p:grpSpPr>
        <a:xfrm>
          <a:off x="0" y="0"/>
          <a:ext cx="0" cy="0"/>
          <a:chOff x="0" y="0"/>
          <a:chExt cx="0" cy="0"/>
        </a:xfrm>
      </p:grpSpPr>
      <p:sp>
        <p:nvSpPr>
          <p:cNvPr id="7" name="Rectangle 6"/>
          <p:cNvSpPr/>
          <p:nvPr userDrawn="1"/>
        </p:nvSpPr>
        <p:spPr>
          <a:xfrm>
            <a:off x="0" y="1700785"/>
            <a:ext cx="12192000" cy="3196897"/>
          </a:xfrm>
          <a:prstGeom prst="rect">
            <a:avLst/>
          </a:prstGeom>
          <a:solidFill>
            <a:srgbClr val="BCD62A"/>
          </a:solidFill>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US" sz="1800"/>
          </a:p>
        </p:txBody>
      </p:sp>
      <p:sp>
        <p:nvSpPr>
          <p:cNvPr id="8" name="Title 1"/>
          <p:cNvSpPr>
            <a:spLocks noGrp="1"/>
          </p:cNvSpPr>
          <p:nvPr>
            <p:ph type="title"/>
          </p:nvPr>
        </p:nvSpPr>
        <p:spPr>
          <a:xfrm>
            <a:off x="609600" y="2159000"/>
            <a:ext cx="10972800" cy="2286000"/>
          </a:xfrm>
        </p:spPr>
        <p:txBody>
          <a:bodyPr anchor="ctr" anchorCtr="1"/>
          <a:lstStyle>
            <a:lvl1pPr>
              <a:defRPr>
                <a:solidFill>
                  <a:schemeClr val="bg1"/>
                </a:solidFill>
              </a:defRPr>
            </a:lvl1pPr>
          </a:lstStyle>
          <a:p>
            <a:r>
              <a:rPr lang="en-US" dirty="0"/>
              <a:t>Click to edit Master title style</a:t>
            </a:r>
          </a:p>
        </p:txBody>
      </p:sp>
      <p:sp>
        <p:nvSpPr>
          <p:cNvPr id="13" name="Date Placeholder 3"/>
          <p:cNvSpPr>
            <a:spLocks noGrp="1"/>
          </p:cNvSpPr>
          <p:nvPr>
            <p:ph type="dt" sz="half" idx="2"/>
          </p:nvPr>
        </p:nvSpPr>
        <p:spPr>
          <a:xfrm>
            <a:off x="1828800" y="6400800"/>
            <a:ext cx="1219200" cy="228600"/>
          </a:xfrm>
          <a:prstGeom prst="rect">
            <a:avLst/>
          </a:prstGeom>
        </p:spPr>
        <p:txBody>
          <a:bodyPr vert="horz" lIns="0" tIns="0" rIns="0" bIns="0" rtlCol="0" anchor="t" anchorCtr="0"/>
          <a:lstStyle>
            <a:lvl1pPr algn="l">
              <a:defRPr sz="1200">
                <a:solidFill>
                  <a:schemeClr val="tx1">
                    <a:tint val="75000"/>
                  </a:schemeClr>
                </a:solidFill>
              </a:defRPr>
            </a:lvl1pPr>
          </a:lstStyle>
          <a:p>
            <a:fld id="{F7DF351A-D498-C444-B6CF-C0F356DCAD41}" type="datetime1">
              <a:rPr lang="en-US" smtClean="0"/>
              <a:t>4/28/2020</a:t>
            </a:fld>
            <a:endParaRPr lang="en-US" dirty="0"/>
          </a:p>
        </p:txBody>
      </p:sp>
      <p:sp>
        <p:nvSpPr>
          <p:cNvPr id="14" name="Footer Placeholder 4"/>
          <p:cNvSpPr>
            <a:spLocks noGrp="1"/>
          </p:cNvSpPr>
          <p:nvPr>
            <p:ph type="ftr" sz="quarter" idx="3"/>
          </p:nvPr>
        </p:nvSpPr>
        <p:spPr>
          <a:xfrm>
            <a:off x="3048000" y="6400800"/>
            <a:ext cx="3657600" cy="228600"/>
          </a:xfrm>
          <a:prstGeom prst="rect">
            <a:avLst/>
          </a:prstGeom>
        </p:spPr>
        <p:txBody>
          <a:bodyPr vert="horz" lIns="0" tIns="0" rIns="0" bIns="0" rtlCol="0" anchor="t" anchorCtr="0"/>
          <a:lstStyle>
            <a:lvl1pPr algn="ctr">
              <a:defRPr sz="1200">
                <a:solidFill>
                  <a:schemeClr val="tx1">
                    <a:tint val="75000"/>
                  </a:schemeClr>
                </a:solidFill>
              </a:defRPr>
            </a:lvl1pPr>
          </a:lstStyle>
          <a:p>
            <a:endParaRPr lang="en-US" dirty="0"/>
          </a:p>
        </p:txBody>
      </p:sp>
      <p:sp>
        <p:nvSpPr>
          <p:cNvPr id="15" name="Slide Number Placeholder 5"/>
          <p:cNvSpPr>
            <a:spLocks noGrp="1"/>
          </p:cNvSpPr>
          <p:nvPr>
            <p:ph type="sldNum" sz="quarter" idx="4"/>
          </p:nvPr>
        </p:nvSpPr>
        <p:spPr>
          <a:xfrm>
            <a:off x="6705600" y="6400800"/>
            <a:ext cx="914400" cy="228600"/>
          </a:xfrm>
          <a:prstGeom prst="rect">
            <a:avLst/>
          </a:prstGeom>
        </p:spPr>
        <p:txBody>
          <a:bodyPr vert="horz" lIns="0" tIns="0" rIns="0" bIns="0" rtlCol="0" anchor="t" anchorCtr="0"/>
          <a:lstStyle>
            <a:lvl1pPr algn="r">
              <a:defRPr sz="1200">
                <a:solidFill>
                  <a:schemeClr val="tx1">
                    <a:tint val="75000"/>
                  </a:schemeClr>
                </a:solidFill>
              </a:defRPr>
            </a:lvl1pPr>
          </a:lstStyle>
          <a:p>
            <a:fld id="{27C42CBD-A71F-E145-880C-AAE760575688}" type="slidenum">
              <a:rPr lang="en-US" smtClean="0"/>
              <a:t>‹#›</a:t>
            </a:fld>
            <a:endParaRPr lang="en-US" dirty="0"/>
          </a:p>
        </p:txBody>
      </p:sp>
    </p:spTree>
    <p:extLst>
      <p:ext uri="{BB962C8B-B14F-4D97-AF65-F5344CB8AC3E}">
        <p14:creationId xmlns:p14="http://schemas.microsoft.com/office/powerpoint/2010/main" val="7524555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reaker Slide - Horiz Purple">
    <p:spTree>
      <p:nvGrpSpPr>
        <p:cNvPr id="1" name=""/>
        <p:cNvGrpSpPr/>
        <p:nvPr/>
      </p:nvGrpSpPr>
      <p:grpSpPr>
        <a:xfrm>
          <a:off x="0" y="0"/>
          <a:ext cx="0" cy="0"/>
          <a:chOff x="0" y="0"/>
          <a:chExt cx="0" cy="0"/>
        </a:xfrm>
      </p:grpSpPr>
      <p:sp>
        <p:nvSpPr>
          <p:cNvPr id="10" name="Rectangle 9"/>
          <p:cNvSpPr/>
          <p:nvPr userDrawn="1"/>
        </p:nvSpPr>
        <p:spPr>
          <a:xfrm>
            <a:off x="0" y="1700785"/>
            <a:ext cx="12192000" cy="3196897"/>
          </a:xfrm>
          <a:prstGeom prst="rect">
            <a:avLst/>
          </a:prstGeom>
          <a:solidFill>
            <a:srgbClr val="893B81"/>
          </a:solidFill>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US" sz="1800"/>
          </a:p>
        </p:txBody>
      </p:sp>
      <p:sp>
        <p:nvSpPr>
          <p:cNvPr id="11" name="Title 1"/>
          <p:cNvSpPr>
            <a:spLocks noGrp="1"/>
          </p:cNvSpPr>
          <p:nvPr>
            <p:ph type="title"/>
          </p:nvPr>
        </p:nvSpPr>
        <p:spPr>
          <a:xfrm>
            <a:off x="609600" y="2159000"/>
            <a:ext cx="10972800" cy="2286000"/>
          </a:xfrm>
        </p:spPr>
        <p:txBody>
          <a:bodyPr anchor="ctr" anchorCtr="1"/>
          <a:lstStyle>
            <a:lvl1pPr>
              <a:defRPr>
                <a:solidFill>
                  <a:schemeClr val="bg1"/>
                </a:solidFill>
              </a:defRPr>
            </a:lvl1pPr>
          </a:lstStyle>
          <a:p>
            <a:r>
              <a:rPr lang="en-US" dirty="0"/>
              <a:t>Click to edit Master title style</a:t>
            </a:r>
          </a:p>
        </p:txBody>
      </p:sp>
      <p:sp>
        <p:nvSpPr>
          <p:cNvPr id="15" name="Date Placeholder 3"/>
          <p:cNvSpPr>
            <a:spLocks noGrp="1"/>
          </p:cNvSpPr>
          <p:nvPr>
            <p:ph type="dt" sz="half" idx="2"/>
          </p:nvPr>
        </p:nvSpPr>
        <p:spPr>
          <a:xfrm>
            <a:off x="1828800" y="6400800"/>
            <a:ext cx="1219200" cy="228600"/>
          </a:xfrm>
          <a:prstGeom prst="rect">
            <a:avLst/>
          </a:prstGeom>
        </p:spPr>
        <p:txBody>
          <a:bodyPr vert="horz" lIns="0" tIns="0" rIns="0" bIns="0" rtlCol="0" anchor="t" anchorCtr="0"/>
          <a:lstStyle>
            <a:lvl1pPr algn="l">
              <a:defRPr sz="1200">
                <a:solidFill>
                  <a:schemeClr val="tx1">
                    <a:tint val="75000"/>
                  </a:schemeClr>
                </a:solidFill>
              </a:defRPr>
            </a:lvl1pPr>
          </a:lstStyle>
          <a:p>
            <a:fld id="{499E396E-AE53-664B-B73F-46E6BA5B8301}" type="datetime1">
              <a:rPr lang="en-US" smtClean="0"/>
              <a:t>4/28/2020</a:t>
            </a:fld>
            <a:endParaRPr lang="en-US" dirty="0"/>
          </a:p>
        </p:txBody>
      </p:sp>
      <p:sp>
        <p:nvSpPr>
          <p:cNvPr id="16" name="Footer Placeholder 4"/>
          <p:cNvSpPr>
            <a:spLocks noGrp="1"/>
          </p:cNvSpPr>
          <p:nvPr>
            <p:ph type="ftr" sz="quarter" idx="3"/>
          </p:nvPr>
        </p:nvSpPr>
        <p:spPr>
          <a:xfrm>
            <a:off x="3048000" y="6400800"/>
            <a:ext cx="3657600" cy="228600"/>
          </a:xfrm>
          <a:prstGeom prst="rect">
            <a:avLst/>
          </a:prstGeom>
        </p:spPr>
        <p:txBody>
          <a:bodyPr vert="horz" lIns="0" tIns="0" rIns="0" bIns="0" rtlCol="0" anchor="t" anchorCtr="0"/>
          <a:lstStyle>
            <a:lvl1pPr algn="ctr">
              <a:defRPr sz="1200">
                <a:solidFill>
                  <a:schemeClr val="tx1">
                    <a:tint val="75000"/>
                  </a:schemeClr>
                </a:solidFill>
              </a:defRPr>
            </a:lvl1pPr>
          </a:lstStyle>
          <a:p>
            <a:endParaRPr lang="en-US" dirty="0"/>
          </a:p>
        </p:txBody>
      </p:sp>
      <p:sp>
        <p:nvSpPr>
          <p:cNvPr id="17" name="Slide Number Placeholder 5"/>
          <p:cNvSpPr>
            <a:spLocks noGrp="1"/>
          </p:cNvSpPr>
          <p:nvPr>
            <p:ph type="sldNum" sz="quarter" idx="4"/>
          </p:nvPr>
        </p:nvSpPr>
        <p:spPr>
          <a:xfrm>
            <a:off x="6705600" y="6400800"/>
            <a:ext cx="914400" cy="228600"/>
          </a:xfrm>
          <a:prstGeom prst="rect">
            <a:avLst/>
          </a:prstGeom>
        </p:spPr>
        <p:txBody>
          <a:bodyPr vert="horz" lIns="0" tIns="0" rIns="0" bIns="0" rtlCol="0" anchor="t" anchorCtr="0"/>
          <a:lstStyle>
            <a:lvl1pPr algn="r">
              <a:defRPr sz="1200">
                <a:solidFill>
                  <a:schemeClr val="tx1">
                    <a:tint val="75000"/>
                  </a:schemeClr>
                </a:solidFill>
              </a:defRPr>
            </a:lvl1pPr>
          </a:lstStyle>
          <a:p>
            <a:fld id="{27C42CBD-A71F-E145-880C-AAE760575688}" type="slidenum">
              <a:rPr lang="en-US" smtClean="0"/>
              <a:t>‹#›</a:t>
            </a:fld>
            <a:endParaRPr lang="en-US" dirty="0"/>
          </a:p>
        </p:txBody>
      </p:sp>
    </p:spTree>
    <p:extLst>
      <p:ext uri="{BB962C8B-B14F-4D97-AF65-F5344CB8AC3E}">
        <p14:creationId xmlns:p14="http://schemas.microsoft.com/office/powerpoint/2010/main" val="17484321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E57CBC-E44D-480E-B638-BB3CDD6F70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52E145D-D46A-40CD-B268-D59CE65D725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D4A35D-D176-4DE8-94D2-D7D616BB305C}"/>
              </a:ext>
            </a:extLst>
          </p:cNvPr>
          <p:cNvSpPr>
            <a:spLocks noGrp="1"/>
          </p:cNvSpPr>
          <p:nvPr>
            <p:ph type="dt" sz="half" idx="10"/>
          </p:nvPr>
        </p:nvSpPr>
        <p:spPr/>
        <p:txBody>
          <a:bodyPr/>
          <a:lstStyle/>
          <a:p>
            <a:fld id="{478E1274-F644-4EC5-8591-3132E207FBB4}" type="datetimeFigureOut">
              <a:rPr lang="en-US" smtClean="0"/>
              <a:t>4/28/2020</a:t>
            </a:fld>
            <a:endParaRPr lang="en-US"/>
          </a:p>
        </p:txBody>
      </p:sp>
      <p:sp>
        <p:nvSpPr>
          <p:cNvPr id="5" name="Footer Placeholder 4">
            <a:extLst>
              <a:ext uri="{FF2B5EF4-FFF2-40B4-BE49-F238E27FC236}">
                <a16:creationId xmlns:a16="http://schemas.microsoft.com/office/drawing/2014/main" id="{595D0BF4-E6CE-4A12-B530-C2E6CD0606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A3121A-A79A-45FC-BB2E-3FBE6F9755DF}"/>
              </a:ext>
            </a:extLst>
          </p:cNvPr>
          <p:cNvSpPr>
            <a:spLocks noGrp="1"/>
          </p:cNvSpPr>
          <p:nvPr>
            <p:ph type="sldNum" sz="quarter" idx="12"/>
          </p:nvPr>
        </p:nvSpPr>
        <p:spPr/>
        <p:txBody>
          <a:bodyPr/>
          <a:lstStyle/>
          <a:p>
            <a:fld id="{B604EFD4-D961-48AF-9B85-7501CB03E612}" type="slidenum">
              <a:rPr lang="en-US" smtClean="0"/>
              <a:t>‹#›</a:t>
            </a:fld>
            <a:endParaRPr lang="en-US"/>
          </a:p>
        </p:txBody>
      </p:sp>
    </p:spTree>
    <p:extLst>
      <p:ext uri="{BB962C8B-B14F-4D97-AF65-F5344CB8AC3E}">
        <p14:creationId xmlns:p14="http://schemas.microsoft.com/office/powerpoint/2010/main" val="33632965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reaker Slide - Vert Blue">
    <p:spTree>
      <p:nvGrpSpPr>
        <p:cNvPr id="1" name=""/>
        <p:cNvGrpSpPr/>
        <p:nvPr/>
      </p:nvGrpSpPr>
      <p:grpSpPr>
        <a:xfrm>
          <a:off x="0" y="0"/>
          <a:ext cx="0" cy="0"/>
          <a:chOff x="0" y="0"/>
          <a:chExt cx="0" cy="0"/>
        </a:xfrm>
      </p:grpSpPr>
      <p:sp>
        <p:nvSpPr>
          <p:cNvPr id="8" name="Rectangle 7"/>
          <p:cNvSpPr/>
          <p:nvPr userDrawn="1"/>
        </p:nvSpPr>
        <p:spPr>
          <a:xfrm>
            <a:off x="0" y="0"/>
            <a:ext cx="1219200" cy="6858000"/>
          </a:xfrm>
          <a:prstGeom prst="rect">
            <a:avLst/>
          </a:prstGeom>
          <a:solidFill>
            <a:srgbClr val="003469"/>
          </a:solidFill>
          <a:effectLst>
            <a:outerShdw blurRad="50800" dist="38100" algn="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8" name="Date Placeholder 3"/>
          <p:cNvSpPr>
            <a:spLocks noGrp="1"/>
          </p:cNvSpPr>
          <p:nvPr>
            <p:ph type="dt" sz="half" idx="2"/>
          </p:nvPr>
        </p:nvSpPr>
        <p:spPr>
          <a:xfrm>
            <a:off x="1828800" y="6400800"/>
            <a:ext cx="1219200" cy="228600"/>
          </a:xfrm>
          <a:prstGeom prst="rect">
            <a:avLst/>
          </a:prstGeom>
        </p:spPr>
        <p:txBody>
          <a:bodyPr vert="horz" lIns="0" tIns="0" rIns="0" bIns="0" rtlCol="0" anchor="t" anchorCtr="0"/>
          <a:lstStyle>
            <a:lvl1pPr algn="l">
              <a:defRPr sz="1200">
                <a:solidFill>
                  <a:schemeClr val="tx1">
                    <a:tint val="75000"/>
                  </a:schemeClr>
                </a:solidFill>
              </a:defRPr>
            </a:lvl1pPr>
          </a:lstStyle>
          <a:p>
            <a:fld id="{FDDDE2E2-3BE5-CF49-95B0-67426CE48C97}" type="datetime1">
              <a:rPr lang="en-US" smtClean="0"/>
              <a:t>4/28/2020</a:t>
            </a:fld>
            <a:endParaRPr lang="en-US" dirty="0"/>
          </a:p>
        </p:txBody>
      </p:sp>
      <p:sp>
        <p:nvSpPr>
          <p:cNvPr id="19" name="Footer Placeholder 4"/>
          <p:cNvSpPr>
            <a:spLocks noGrp="1"/>
          </p:cNvSpPr>
          <p:nvPr>
            <p:ph type="ftr" sz="quarter" idx="3"/>
          </p:nvPr>
        </p:nvSpPr>
        <p:spPr>
          <a:xfrm>
            <a:off x="3048000" y="6400800"/>
            <a:ext cx="3657600" cy="228600"/>
          </a:xfrm>
          <a:prstGeom prst="rect">
            <a:avLst/>
          </a:prstGeom>
        </p:spPr>
        <p:txBody>
          <a:bodyPr vert="horz" lIns="0" tIns="0" rIns="0" bIns="0" rtlCol="0" anchor="t" anchorCtr="0"/>
          <a:lstStyle>
            <a:lvl1pPr algn="ctr">
              <a:defRPr sz="1200">
                <a:solidFill>
                  <a:schemeClr val="tx1">
                    <a:tint val="75000"/>
                  </a:schemeClr>
                </a:solidFill>
              </a:defRPr>
            </a:lvl1pPr>
          </a:lstStyle>
          <a:p>
            <a:endParaRPr lang="en-US" dirty="0"/>
          </a:p>
        </p:txBody>
      </p:sp>
      <p:sp>
        <p:nvSpPr>
          <p:cNvPr id="20" name="Slide Number Placeholder 5"/>
          <p:cNvSpPr>
            <a:spLocks noGrp="1"/>
          </p:cNvSpPr>
          <p:nvPr>
            <p:ph type="sldNum" sz="quarter" idx="4"/>
          </p:nvPr>
        </p:nvSpPr>
        <p:spPr>
          <a:xfrm>
            <a:off x="6705600" y="6400800"/>
            <a:ext cx="914400" cy="228600"/>
          </a:xfrm>
          <a:prstGeom prst="rect">
            <a:avLst/>
          </a:prstGeom>
        </p:spPr>
        <p:txBody>
          <a:bodyPr vert="horz" lIns="0" tIns="0" rIns="0" bIns="0" rtlCol="0" anchor="t" anchorCtr="0"/>
          <a:lstStyle>
            <a:lvl1pPr algn="r">
              <a:defRPr sz="1200">
                <a:solidFill>
                  <a:schemeClr val="tx1">
                    <a:tint val="75000"/>
                  </a:schemeClr>
                </a:solidFill>
              </a:defRPr>
            </a:lvl1pPr>
          </a:lstStyle>
          <a:p>
            <a:fld id="{27C42CBD-A71F-E145-880C-AAE760575688}" type="slidenum">
              <a:rPr lang="en-US" smtClean="0"/>
              <a:t>‹#›</a:t>
            </a:fld>
            <a:endParaRPr lang="en-US" dirty="0"/>
          </a:p>
        </p:txBody>
      </p:sp>
      <p:sp>
        <p:nvSpPr>
          <p:cNvPr id="2" name="Title 1"/>
          <p:cNvSpPr>
            <a:spLocks noGrp="1"/>
          </p:cNvSpPr>
          <p:nvPr>
            <p:ph type="title" hasCustomPrompt="1"/>
          </p:nvPr>
        </p:nvSpPr>
        <p:spPr>
          <a:xfrm>
            <a:off x="1828800" y="1828800"/>
            <a:ext cx="9753600" cy="1828800"/>
          </a:xfrm>
        </p:spPr>
        <p:txBody>
          <a:bodyPr anchor="b" anchorCtr="1"/>
          <a:lstStyle/>
          <a:p>
            <a:r>
              <a:rPr lang="en-US" dirty="0"/>
              <a:t>Click to edit Master </a:t>
            </a:r>
            <a:br>
              <a:rPr lang="en-US" dirty="0"/>
            </a:br>
            <a:r>
              <a:rPr lang="en-US" dirty="0"/>
              <a:t>title style</a:t>
            </a:r>
          </a:p>
        </p:txBody>
      </p:sp>
      <p:sp>
        <p:nvSpPr>
          <p:cNvPr id="9" name="Subtitle 2"/>
          <p:cNvSpPr>
            <a:spLocks noGrp="1"/>
          </p:cNvSpPr>
          <p:nvPr>
            <p:ph type="subTitle" idx="1"/>
          </p:nvPr>
        </p:nvSpPr>
        <p:spPr>
          <a:xfrm>
            <a:off x="1828800" y="3886200"/>
            <a:ext cx="9753600" cy="1600200"/>
          </a:xfrm>
        </p:spPr>
        <p:txBody>
          <a:bodyPr anchor="t" anchorCtr="1"/>
          <a:lstStyle>
            <a:lvl1pPr marL="0" indent="0" algn="ctr">
              <a:buNone/>
              <a:defRPr>
                <a:solidFill>
                  <a:srgbClr val="8A8C9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33605363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reaker Slide - Vert Orange">
    <p:spTree>
      <p:nvGrpSpPr>
        <p:cNvPr id="1" name=""/>
        <p:cNvGrpSpPr/>
        <p:nvPr/>
      </p:nvGrpSpPr>
      <p:grpSpPr>
        <a:xfrm>
          <a:off x="0" y="0"/>
          <a:ext cx="0" cy="0"/>
          <a:chOff x="0" y="0"/>
          <a:chExt cx="0" cy="0"/>
        </a:xfrm>
      </p:grpSpPr>
      <p:sp>
        <p:nvSpPr>
          <p:cNvPr id="12" name="Rectangle 11"/>
          <p:cNvSpPr/>
          <p:nvPr userDrawn="1"/>
        </p:nvSpPr>
        <p:spPr>
          <a:xfrm>
            <a:off x="0" y="0"/>
            <a:ext cx="1219200" cy="6858000"/>
          </a:xfrm>
          <a:prstGeom prst="rect">
            <a:avLst/>
          </a:prstGeom>
          <a:solidFill>
            <a:srgbClr val="F8972A"/>
          </a:solidFill>
          <a:effectLst>
            <a:outerShdw blurRad="50800" dist="38100" algn="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8" name="Date Placeholder 3"/>
          <p:cNvSpPr>
            <a:spLocks noGrp="1"/>
          </p:cNvSpPr>
          <p:nvPr>
            <p:ph type="dt" sz="half" idx="2"/>
          </p:nvPr>
        </p:nvSpPr>
        <p:spPr>
          <a:xfrm>
            <a:off x="1828800" y="6400800"/>
            <a:ext cx="1219200" cy="228600"/>
          </a:xfrm>
          <a:prstGeom prst="rect">
            <a:avLst/>
          </a:prstGeom>
        </p:spPr>
        <p:txBody>
          <a:bodyPr vert="horz" lIns="0" tIns="0" rIns="0" bIns="0" rtlCol="0" anchor="t" anchorCtr="0"/>
          <a:lstStyle>
            <a:lvl1pPr algn="l">
              <a:defRPr sz="1200">
                <a:solidFill>
                  <a:schemeClr val="tx1">
                    <a:tint val="75000"/>
                  </a:schemeClr>
                </a:solidFill>
              </a:defRPr>
            </a:lvl1pPr>
          </a:lstStyle>
          <a:p>
            <a:fld id="{CF63EEED-3947-8B41-A8EE-12D501F7E983}" type="datetime1">
              <a:rPr lang="en-US" smtClean="0"/>
              <a:t>4/28/2020</a:t>
            </a:fld>
            <a:endParaRPr lang="en-US" dirty="0"/>
          </a:p>
        </p:txBody>
      </p:sp>
      <p:sp>
        <p:nvSpPr>
          <p:cNvPr id="19" name="Footer Placeholder 4"/>
          <p:cNvSpPr>
            <a:spLocks noGrp="1"/>
          </p:cNvSpPr>
          <p:nvPr>
            <p:ph type="ftr" sz="quarter" idx="3"/>
          </p:nvPr>
        </p:nvSpPr>
        <p:spPr>
          <a:xfrm>
            <a:off x="3048000" y="6400800"/>
            <a:ext cx="3657600" cy="228600"/>
          </a:xfrm>
          <a:prstGeom prst="rect">
            <a:avLst/>
          </a:prstGeom>
        </p:spPr>
        <p:txBody>
          <a:bodyPr vert="horz" lIns="0" tIns="0" rIns="0" bIns="0" rtlCol="0" anchor="t" anchorCtr="0"/>
          <a:lstStyle>
            <a:lvl1pPr algn="ctr">
              <a:defRPr sz="1200">
                <a:solidFill>
                  <a:schemeClr val="tx1">
                    <a:tint val="75000"/>
                  </a:schemeClr>
                </a:solidFill>
              </a:defRPr>
            </a:lvl1pPr>
          </a:lstStyle>
          <a:p>
            <a:endParaRPr lang="en-US" dirty="0"/>
          </a:p>
        </p:txBody>
      </p:sp>
      <p:sp>
        <p:nvSpPr>
          <p:cNvPr id="20" name="Slide Number Placeholder 5"/>
          <p:cNvSpPr>
            <a:spLocks noGrp="1"/>
          </p:cNvSpPr>
          <p:nvPr>
            <p:ph type="sldNum" sz="quarter" idx="4"/>
          </p:nvPr>
        </p:nvSpPr>
        <p:spPr>
          <a:xfrm>
            <a:off x="6705600" y="6400800"/>
            <a:ext cx="914400" cy="228600"/>
          </a:xfrm>
          <a:prstGeom prst="rect">
            <a:avLst/>
          </a:prstGeom>
        </p:spPr>
        <p:txBody>
          <a:bodyPr vert="horz" lIns="0" tIns="0" rIns="0" bIns="0" rtlCol="0" anchor="t" anchorCtr="0"/>
          <a:lstStyle>
            <a:lvl1pPr algn="r">
              <a:defRPr sz="1200">
                <a:solidFill>
                  <a:schemeClr val="tx1">
                    <a:tint val="75000"/>
                  </a:schemeClr>
                </a:solidFill>
              </a:defRPr>
            </a:lvl1pPr>
          </a:lstStyle>
          <a:p>
            <a:fld id="{27C42CBD-A71F-E145-880C-AAE760575688}" type="slidenum">
              <a:rPr lang="en-US" smtClean="0"/>
              <a:t>‹#›</a:t>
            </a:fld>
            <a:endParaRPr lang="en-US" dirty="0"/>
          </a:p>
        </p:txBody>
      </p:sp>
      <p:sp>
        <p:nvSpPr>
          <p:cNvPr id="8" name="Title 1"/>
          <p:cNvSpPr>
            <a:spLocks noGrp="1"/>
          </p:cNvSpPr>
          <p:nvPr>
            <p:ph type="title" hasCustomPrompt="1"/>
          </p:nvPr>
        </p:nvSpPr>
        <p:spPr>
          <a:xfrm>
            <a:off x="1828800" y="1828800"/>
            <a:ext cx="9753600" cy="1828800"/>
          </a:xfrm>
        </p:spPr>
        <p:txBody>
          <a:bodyPr anchor="b" anchorCtr="1"/>
          <a:lstStyle/>
          <a:p>
            <a:r>
              <a:rPr lang="en-US" dirty="0"/>
              <a:t>Click to edit Master </a:t>
            </a:r>
            <a:br>
              <a:rPr lang="en-US" dirty="0"/>
            </a:br>
            <a:r>
              <a:rPr lang="en-US" dirty="0"/>
              <a:t>title style</a:t>
            </a:r>
          </a:p>
        </p:txBody>
      </p:sp>
      <p:sp>
        <p:nvSpPr>
          <p:cNvPr id="9" name="Subtitle 2"/>
          <p:cNvSpPr>
            <a:spLocks noGrp="1"/>
          </p:cNvSpPr>
          <p:nvPr>
            <p:ph type="subTitle" idx="1"/>
          </p:nvPr>
        </p:nvSpPr>
        <p:spPr>
          <a:xfrm>
            <a:off x="1828800" y="3886200"/>
            <a:ext cx="9753600" cy="1600200"/>
          </a:xfrm>
        </p:spPr>
        <p:txBody>
          <a:bodyPr anchor="t" anchorCtr="1"/>
          <a:lstStyle>
            <a:lvl1pPr marL="0" indent="0" algn="ctr">
              <a:buNone/>
              <a:defRPr>
                <a:solidFill>
                  <a:srgbClr val="8A8C9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8325890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reaker Slide - Vert Green">
    <p:spTree>
      <p:nvGrpSpPr>
        <p:cNvPr id="1" name=""/>
        <p:cNvGrpSpPr/>
        <p:nvPr/>
      </p:nvGrpSpPr>
      <p:grpSpPr>
        <a:xfrm>
          <a:off x="0" y="0"/>
          <a:ext cx="0" cy="0"/>
          <a:chOff x="0" y="0"/>
          <a:chExt cx="0" cy="0"/>
        </a:xfrm>
      </p:grpSpPr>
      <p:sp>
        <p:nvSpPr>
          <p:cNvPr id="9" name="Rectangle 8"/>
          <p:cNvSpPr/>
          <p:nvPr userDrawn="1"/>
        </p:nvSpPr>
        <p:spPr>
          <a:xfrm>
            <a:off x="0" y="0"/>
            <a:ext cx="1219200" cy="6858000"/>
          </a:xfrm>
          <a:prstGeom prst="rect">
            <a:avLst/>
          </a:prstGeom>
          <a:solidFill>
            <a:srgbClr val="BCD62A"/>
          </a:solidFill>
          <a:effectLst>
            <a:outerShdw blurRad="50800" dist="38100" algn="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5" name="Date Placeholder 3"/>
          <p:cNvSpPr>
            <a:spLocks noGrp="1"/>
          </p:cNvSpPr>
          <p:nvPr>
            <p:ph type="dt" sz="half" idx="2"/>
          </p:nvPr>
        </p:nvSpPr>
        <p:spPr>
          <a:xfrm>
            <a:off x="1828800" y="6400800"/>
            <a:ext cx="1219200" cy="228600"/>
          </a:xfrm>
          <a:prstGeom prst="rect">
            <a:avLst/>
          </a:prstGeom>
        </p:spPr>
        <p:txBody>
          <a:bodyPr vert="horz" lIns="0" tIns="0" rIns="0" bIns="0" rtlCol="0" anchor="t" anchorCtr="0"/>
          <a:lstStyle>
            <a:lvl1pPr algn="l">
              <a:defRPr sz="1200">
                <a:solidFill>
                  <a:schemeClr val="tx1">
                    <a:tint val="75000"/>
                  </a:schemeClr>
                </a:solidFill>
              </a:defRPr>
            </a:lvl1pPr>
          </a:lstStyle>
          <a:p>
            <a:fld id="{BB0E3DA6-F793-CC4D-B54D-E131A7CB7144}" type="datetime1">
              <a:rPr lang="en-US" smtClean="0"/>
              <a:t>4/28/2020</a:t>
            </a:fld>
            <a:endParaRPr lang="en-US" dirty="0"/>
          </a:p>
        </p:txBody>
      </p:sp>
      <p:sp>
        <p:nvSpPr>
          <p:cNvPr id="16" name="Footer Placeholder 4"/>
          <p:cNvSpPr>
            <a:spLocks noGrp="1"/>
          </p:cNvSpPr>
          <p:nvPr>
            <p:ph type="ftr" sz="quarter" idx="3"/>
          </p:nvPr>
        </p:nvSpPr>
        <p:spPr>
          <a:xfrm>
            <a:off x="3048000" y="6400800"/>
            <a:ext cx="3657600" cy="228600"/>
          </a:xfrm>
          <a:prstGeom prst="rect">
            <a:avLst/>
          </a:prstGeom>
        </p:spPr>
        <p:txBody>
          <a:bodyPr vert="horz" lIns="0" tIns="0" rIns="0" bIns="0" rtlCol="0" anchor="t" anchorCtr="0"/>
          <a:lstStyle>
            <a:lvl1pPr algn="ctr">
              <a:defRPr sz="1200">
                <a:solidFill>
                  <a:schemeClr val="tx1">
                    <a:tint val="75000"/>
                  </a:schemeClr>
                </a:solidFill>
              </a:defRPr>
            </a:lvl1pPr>
          </a:lstStyle>
          <a:p>
            <a:endParaRPr lang="en-US" dirty="0"/>
          </a:p>
        </p:txBody>
      </p:sp>
      <p:sp>
        <p:nvSpPr>
          <p:cNvPr id="17" name="Slide Number Placeholder 5"/>
          <p:cNvSpPr>
            <a:spLocks noGrp="1"/>
          </p:cNvSpPr>
          <p:nvPr>
            <p:ph type="sldNum" sz="quarter" idx="4"/>
          </p:nvPr>
        </p:nvSpPr>
        <p:spPr>
          <a:xfrm>
            <a:off x="6705600" y="6400800"/>
            <a:ext cx="914400" cy="228600"/>
          </a:xfrm>
          <a:prstGeom prst="rect">
            <a:avLst/>
          </a:prstGeom>
        </p:spPr>
        <p:txBody>
          <a:bodyPr vert="horz" lIns="0" tIns="0" rIns="0" bIns="0" rtlCol="0" anchor="t" anchorCtr="0"/>
          <a:lstStyle>
            <a:lvl1pPr algn="r">
              <a:defRPr sz="1200">
                <a:solidFill>
                  <a:schemeClr val="tx1">
                    <a:tint val="75000"/>
                  </a:schemeClr>
                </a:solidFill>
              </a:defRPr>
            </a:lvl1pPr>
          </a:lstStyle>
          <a:p>
            <a:fld id="{27C42CBD-A71F-E145-880C-AAE760575688}" type="slidenum">
              <a:rPr lang="en-US" smtClean="0"/>
              <a:t>‹#›</a:t>
            </a:fld>
            <a:endParaRPr lang="en-US" dirty="0"/>
          </a:p>
        </p:txBody>
      </p:sp>
      <p:sp>
        <p:nvSpPr>
          <p:cNvPr id="8" name="Title 1"/>
          <p:cNvSpPr>
            <a:spLocks noGrp="1"/>
          </p:cNvSpPr>
          <p:nvPr>
            <p:ph type="title" hasCustomPrompt="1"/>
          </p:nvPr>
        </p:nvSpPr>
        <p:spPr>
          <a:xfrm>
            <a:off x="1828800" y="1828800"/>
            <a:ext cx="9753600" cy="1828800"/>
          </a:xfrm>
        </p:spPr>
        <p:txBody>
          <a:bodyPr anchor="b" anchorCtr="1"/>
          <a:lstStyle/>
          <a:p>
            <a:r>
              <a:rPr lang="en-US" dirty="0"/>
              <a:t>Click to edit Master </a:t>
            </a:r>
            <a:br>
              <a:rPr lang="en-US" dirty="0"/>
            </a:br>
            <a:r>
              <a:rPr lang="en-US" dirty="0"/>
              <a:t>title style</a:t>
            </a:r>
          </a:p>
        </p:txBody>
      </p:sp>
      <p:sp>
        <p:nvSpPr>
          <p:cNvPr id="12" name="Subtitle 2"/>
          <p:cNvSpPr>
            <a:spLocks noGrp="1"/>
          </p:cNvSpPr>
          <p:nvPr>
            <p:ph type="subTitle" idx="1"/>
          </p:nvPr>
        </p:nvSpPr>
        <p:spPr>
          <a:xfrm>
            <a:off x="1828800" y="3886200"/>
            <a:ext cx="9753600" cy="1600200"/>
          </a:xfrm>
        </p:spPr>
        <p:txBody>
          <a:bodyPr anchor="t" anchorCtr="1"/>
          <a:lstStyle>
            <a:lvl1pPr marL="0" indent="0" algn="ctr">
              <a:buNone/>
              <a:defRPr>
                <a:solidFill>
                  <a:srgbClr val="8A8C9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5481378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reaker Slide - Vert Purple">
    <p:spTree>
      <p:nvGrpSpPr>
        <p:cNvPr id="1" name=""/>
        <p:cNvGrpSpPr/>
        <p:nvPr/>
      </p:nvGrpSpPr>
      <p:grpSpPr>
        <a:xfrm>
          <a:off x="0" y="0"/>
          <a:ext cx="0" cy="0"/>
          <a:chOff x="0" y="0"/>
          <a:chExt cx="0" cy="0"/>
        </a:xfrm>
      </p:grpSpPr>
      <p:sp>
        <p:nvSpPr>
          <p:cNvPr id="9" name="Rectangle 8"/>
          <p:cNvSpPr/>
          <p:nvPr userDrawn="1"/>
        </p:nvSpPr>
        <p:spPr>
          <a:xfrm>
            <a:off x="0" y="0"/>
            <a:ext cx="1219200" cy="6858000"/>
          </a:xfrm>
          <a:prstGeom prst="rect">
            <a:avLst/>
          </a:prstGeom>
          <a:solidFill>
            <a:srgbClr val="893B81"/>
          </a:solidFill>
          <a:effectLst>
            <a:outerShdw blurRad="50800" dist="38100" algn="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5" name="Date Placeholder 3"/>
          <p:cNvSpPr>
            <a:spLocks noGrp="1"/>
          </p:cNvSpPr>
          <p:nvPr>
            <p:ph type="dt" sz="half" idx="2"/>
          </p:nvPr>
        </p:nvSpPr>
        <p:spPr>
          <a:xfrm>
            <a:off x="1828800" y="6400800"/>
            <a:ext cx="1219200" cy="228600"/>
          </a:xfrm>
          <a:prstGeom prst="rect">
            <a:avLst/>
          </a:prstGeom>
        </p:spPr>
        <p:txBody>
          <a:bodyPr vert="horz" lIns="0" tIns="0" rIns="0" bIns="0" rtlCol="0" anchor="t" anchorCtr="0"/>
          <a:lstStyle>
            <a:lvl1pPr algn="l">
              <a:defRPr sz="1200">
                <a:solidFill>
                  <a:schemeClr val="tx1">
                    <a:tint val="75000"/>
                  </a:schemeClr>
                </a:solidFill>
              </a:defRPr>
            </a:lvl1pPr>
          </a:lstStyle>
          <a:p>
            <a:fld id="{CCE18B8C-BFE8-1940-A56A-B459BE5F8B26}" type="datetime1">
              <a:rPr lang="en-US" smtClean="0"/>
              <a:t>4/28/2020</a:t>
            </a:fld>
            <a:endParaRPr lang="en-US" dirty="0"/>
          </a:p>
        </p:txBody>
      </p:sp>
      <p:sp>
        <p:nvSpPr>
          <p:cNvPr id="16" name="Footer Placeholder 4"/>
          <p:cNvSpPr>
            <a:spLocks noGrp="1"/>
          </p:cNvSpPr>
          <p:nvPr>
            <p:ph type="ftr" sz="quarter" idx="3"/>
          </p:nvPr>
        </p:nvSpPr>
        <p:spPr>
          <a:xfrm>
            <a:off x="3048000" y="6400800"/>
            <a:ext cx="3657600" cy="228600"/>
          </a:xfrm>
          <a:prstGeom prst="rect">
            <a:avLst/>
          </a:prstGeom>
        </p:spPr>
        <p:txBody>
          <a:bodyPr vert="horz" lIns="0" tIns="0" rIns="0" bIns="0" rtlCol="0" anchor="t" anchorCtr="0"/>
          <a:lstStyle>
            <a:lvl1pPr algn="ctr">
              <a:defRPr sz="1200">
                <a:solidFill>
                  <a:schemeClr val="tx1">
                    <a:tint val="75000"/>
                  </a:schemeClr>
                </a:solidFill>
              </a:defRPr>
            </a:lvl1pPr>
          </a:lstStyle>
          <a:p>
            <a:endParaRPr lang="en-US" dirty="0"/>
          </a:p>
        </p:txBody>
      </p:sp>
      <p:sp>
        <p:nvSpPr>
          <p:cNvPr id="17" name="Slide Number Placeholder 5"/>
          <p:cNvSpPr>
            <a:spLocks noGrp="1"/>
          </p:cNvSpPr>
          <p:nvPr>
            <p:ph type="sldNum" sz="quarter" idx="4"/>
          </p:nvPr>
        </p:nvSpPr>
        <p:spPr>
          <a:xfrm>
            <a:off x="6705600" y="6400800"/>
            <a:ext cx="914400" cy="228600"/>
          </a:xfrm>
          <a:prstGeom prst="rect">
            <a:avLst/>
          </a:prstGeom>
        </p:spPr>
        <p:txBody>
          <a:bodyPr vert="horz" lIns="0" tIns="0" rIns="0" bIns="0" rtlCol="0" anchor="t" anchorCtr="0"/>
          <a:lstStyle>
            <a:lvl1pPr algn="r">
              <a:defRPr sz="1200">
                <a:solidFill>
                  <a:schemeClr val="tx1">
                    <a:tint val="75000"/>
                  </a:schemeClr>
                </a:solidFill>
              </a:defRPr>
            </a:lvl1pPr>
          </a:lstStyle>
          <a:p>
            <a:fld id="{27C42CBD-A71F-E145-880C-AAE760575688}" type="slidenum">
              <a:rPr lang="en-US" smtClean="0"/>
              <a:t>‹#›</a:t>
            </a:fld>
            <a:endParaRPr lang="en-US" dirty="0"/>
          </a:p>
        </p:txBody>
      </p:sp>
      <p:sp>
        <p:nvSpPr>
          <p:cNvPr id="8" name="Title 1"/>
          <p:cNvSpPr>
            <a:spLocks noGrp="1"/>
          </p:cNvSpPr>
          <p:nvPr>
            <p:ph type="title" hasCustomPrompt="1"/>
          </p:nvPr>
        </p:nvSpPr>
        <p:spPr>
          <a:xfrm>
            <a:off x="1828800" y="1828800"/>
            <a:ext cx="9753600" cy="1828800"/>
          </a:xfrm>
        </p:spPr>
        <p:txBody>
          <a:bodyPr anchor="b" anchorCtr="1"/>
          <a:lstStyle/>
          <a:p>
            <a:r>
              <a:rPr lang="en-US" dirty="0"/>
              <a:t>Click to edit Master </a:t>
            </a:r>
            <a:br>
              <a:rPr lang="en-US" dirty="0"/>
            </a:br>
            <a:r>
              <a:rPr lang="en-US" dirty="0"/>
              <a:t>title style</a:t>
            </a:r>
          </a:p>
        </p:txBody>
      </p:sp>
      <p:sp>
        <p:nvSpPr>
          <p:cNvPr id="12" name="Subtitle 2"/>
          <p:cNvSpPr>
            <a:spLocks noGrp="1"/>
          </p:cNvSpPr>
          <p:nvPr>
            <p:ph type="subTitle" idx="1"/>
          </p:nvPr>
        </p:nvSpPr>
        <p:spPr>
          <a:xfrm>
            <a:off x="1828800" y="3886200"/>
            <a:ext cx="9753600" cy="1600200"/>
          </a:xfrm>
        </p:spPr>
        <p:txBody>
          <a:bodyPr anchor="t" anchorCtr="1"/>
          <a:lstStyle>
            <a:lvl1pPr marL="0" indent="0" algn="ctr">
              <a:buNone/>
              <a:defRPr>
                <a:solidFill>
                  <a:srgbClr val="8A8C9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3032678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py Slide - Title Only Blue">
    <p:spTree>
      <p:nvGrpSpPr>
        <p:cNvPr id="1" name=""/>
        <p:cNvGrpSpPr/>
        <p:nvPr/>
      </p:nvGrpSpPr>
      <p:grpSpPr>
        <a:xfrm>
          <a:off x="0" y="0"/>
          <a:ext cx="0" cy="0"/>
          <a:chOff x="0" y="0"/>
          <a:chExt cx="0" cy="0"/>
        </a:xfrm>
      </p:grpSpPr>
      <p:sp>
        <p:nvSpPr>
          <p:cNvPr id="8" name="Rectangle 7"/>
          <p:cNvSpPr/>
          <p:nvPr userDrawn="1"/>
        </p:nvSpPr>
        <p:spPr>
          <a:xfrm>
            <a:off x="0" y="0"/>
            <a:ext cx="303632" cy="6858000"/>
          </a:xfrm>
          <a:prstGeom prst="rect">
            <a:avLst/>
          </a:prstGeom>
          <a:solidFill>
            <a:srgbClr val="003469"/>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9" name="Title Placeholder 1"/>
          <p:cNvSpPr>
            <a:spLocks noGrp="1"/>
          </p:cNvSpPr>
          <p:nvPr>
            <p:ph type="title"/>
          </p:nvPr>
        </p:nvSpPr>
        <p:spPr>
          <a:xfrm>
            <a:off x="609600" y="457200"/>
            <a:ext cx="10972800" cy="1143000"/>
          </a:xfrm>
          <a:prstGeom prst="rect">
            <a:avLst/>
          </a:prstGeom>
        </p:spPr>
        <p:txBody>
          <a:bodyPr vert="horz" lIns="0" tIns="0" rIns="0" bIns="0" rtlCol="0" anchor="ctr">
            <a:normAutofit/>
          </a:bodyPr>
          <a:lstStyle/>
          <a:p>
            <a:r>
              <a:rPr lang="en-US" dirty="0"/>
              <a:t>Click to edit Master title style</a:t>
            </a:r>
          </a:p>
        </p:txBody>
      </p:sp>
      <p:sp>
        <p:nvSpPr>
          <p:cNvPr id="11" name="Date Placeholder 3"/>
          <p:cNvSpPr>
            <a:spLocks noGrp="1"/>
          </p:cNvSpPr>
          <p:nvPr>
            <p:ph type="dt" sz="half" idx="2"/>
          </p:nvPr>
        </p:nvSpPr>
        <p:spPr>
          <a:xfrm>
            <a:off x="1828800" y="6400801"/>
            <a:ext cx="1219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872FAF-A488-E94C-8F38-746E2B9B3C0B}" type="datetime1">
              <a:rPr lang="en-US" smtClean="0"/>
              <a:t>4/28/2020</a:t>
            </a:fld>
            <a:endParaRPr lang="en-US" dirty="0"/>
          </a:p>
        </p:txBody>
      </p:sp>
      <p:sp>
        <p:nvSpPr>
          <p:cNvPr id="12" name="Footer Placeholder 4"/>
          <p:cNvSpPr>
            <a:spLocks noGrp="1"/>
          </p:cNvSpPr>
          <p:nvPr>
            <p:ph type="ftr" sz="quarter" idx="3"/>
          </p:nvPr>
        </p:nvSpPr>
        <p:spPr>
          <a:xfrm>
            <a:off x="3048000" y="6400801"/>
            <a:ext cx="3657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13" name="Slide Number Placeholder 5"/>
          <p:cNvSpPr>
            <a:spLocks noGrp="1"/>
          </p:cNvSpPr>
          <p:nvPr>
            <p:ph type="sldNum" sz="quarter" idx="4"/>
          </p:nvPr>
        </p:nvSpPr>
        <p:spPr>
          <a:xfrm>
            <a:off x="6705600" y="6400801"/>
            <a:ext cx="914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C42CBD-A71F-E145-880C-AAE760575688}" type="slidenum">
              <a:rPr lang="en-US" smtClean="0"/>
              <a:t>‹#›</a:t>
            </a:fld>
            <a:endParaRPr lang="en-US" dirty="0"/>
          </a:p>
        </p:txBody>
      </p:sp>
    </p:spTree>
    <p:extLst>
      <p:ext uri="{BB962C8B-B14F-4D97-AF65-F5344CB8AC3E}">
        <p14:creationId xmlns:p14="http://schemas.microsoft.com/office/powerpoint/2010/main" val="16457804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py Slide - Title and Content Blue">
    <p:spTree>
      <p:nvGrpSpPr>
        <p:cNvPr id="1" name=""/>
        <p:cNvGrpSpPr/>
        <p:nvPr/>
      </p:nvGrpSpPr>
      <p:grpSpPr>
        <a:xfrm>
          <a:off x="0" y="0"/>
          <a:ext cx="0" cy="0"/>
          <a:chOff x="0" y="0"/>
          <a:chExt cx="0" cy="0"/>
        </a:xfrm>
      </p:grpSpPr>
      <p:sp>
        <p:nvSpPr>
          <p:cNvPr id="8" name="Rectangle 7"/>
          <p:cNvSpPr/>
          <p:nvPr userDrawn="1"/>
        </p:nvSpPr>
        <p:spPr>
          <a:xfrm>
            <a:off x="0" y="0"/>
            <a:ext cx="303632" cy="6858000"/>
          </a:xfrm>
          <a:prstGeom prst="rect">
            <a:avLst/>
          </a:prstGeom>
          <a:solidFill>
            <a:srgbClr val="003469"/>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9" name="Title Placeholder 1"/>
          <p:cNvSpPr>
            <a:spLocks noGrp="1"/>
          </p:cNvSpPr>
          <p:nvPr>
            <p:ph type="title"/>
          </p:nvPr>
        </p:nvSpPr>
        <p:spPr>
          <a:xfrm>
            <a:off x="609600" y="457200"/>
            <a:ext cx="10972800" cy="1143000"/>
          </a:xfrm>
          <a:prstGeom prst="rect">
            <a:avLst/>
          </a:prstGeom>
        </p:spPr>
        <p:txBody>
          <a:bodyPr vert="horz" lIns="0" tIns="0" rIns="0" bIns="0" rtlCol="0" anchor="ctr">
            <a:normAutofit/>
          </a:bodyPr>
          <a:lstStyle/>
          <a:p>
            <a:r>
              <a:rPr lang="en-US" dirty="0"/>
              <a:t>Click to edit Master title style</a:t>
            </a:r>
          </a:p>
        </p:txBody>
      </p:sp>
      <p:sp>
        <p:nvSpPr>
          <p:cNvPr id="10" name="Text Placeholder 2"/>
          <p:cNvSpPr>
            <a:spLocks noGrp="1"/>
          </p:cNvSpPr>
          <p:nvPr>
            <p:ph idx="1"/>
          </p:nvPr>
        </p:nvSpPr>
        <p:spPr>
          <a:xfrm>
            <a:off x="609600" y="1828800"/>
            <a:ext cx="10972800" cy="3931920"/>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Date Placeholder 3"/>
          <p:cNvSpPr>
            <a:spLocks noGrp="1"/>
          </p:cNvSpPr>
          <p:nvPr>
            <p:ph type="dt" sz="half" idx="2"/>
          </p:nvPr>
        </p:nvSpPr>
        <p:spPr>
          <a:xfrm>
            <a:off x="1828800" y="6400801"/>
            <a:ext cx="1219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549BDC-7703-954B-8D10-EBF3812C80B9}" type="datetime1">
              <a:rPr lang="en-US" smtClean="0"/>
              <a:t>4/28/2020</a:t>
            </a:fld>
            <a:endParaRPr lang="en-US" dirty="0"/>
          </a:p>
        </p:txBody>
      </p:sp>
      <p:sp>
        <p:nvSpPr>
          <p:cNvPr id="12" name="Footer Placeholder 4"/>
          <p:cNvSpPr>
            <a:spLocks noGrp="1"/>
          </p:cNvSpPr>
          <p:nvPr>
            <p:ph type="ftr" sz="quarter" idx="3"/>
          </p:nvPr>
        </p:nvSpPr>
        <p:spPr>
          <a:xfrm>
            <a:off x="3048000" y="6400801"/>
            <a:ext cx="3657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13" name="Slide Number Placeholder 5"/>
          <p:cNvSpPr>
            <a:spLocks noGrp="1"/>
          </p:cNvSpPr>
          <p:nvPr>
            <p:ph type="sldNum" sz="quarter" idx="4"/>
          </p:nvPr>
        </p:nvSpPr>
        <p:spPr>
          <a:xfrm>
            <a:off x="6705600" y="6400801"/>
            <a:ext cx="914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C42CBD-A71F-E145-880C-AAE760575688}" type="slidenum">
              <a:rPr lang="en-US" smtClean="0"/>
              <a:t>‹#›</a:t>
            </a:fld>
            <a:endParaRPr lang="en-US" dirty="0"/>
          </a:p>
        </p:txBody>
      </p:sp>
    </p:spTree>
    <p:extLst>
      <p:ext uri="{BB962C8B-B14F-4D97-AF65-F5344CB8AC3E}">
        <p14:creationId xmlns:p14="http://schemas.microsoft.com/office/powerpoint/2010/main" val="18784589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py Slide - Two Content Blue">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828800"/>
            <a:ext cx="524256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339840" y="1828800"/>
            <a:ext cx="5242560" cy="3886200"/>
          </a:xfrm>
        </p:spPr>
        <p:txBody>
          <a:bodyPr anchor="t" anchorCtr="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p:cNvSpPr/>
          <p:nvPr userDrawn="1"/>
        </p:nvSpPr>
        <p:spPr>
          <a:xfrm>
            <a:off x="-10861" y="0"/>
            <a:ext cx="303919" cy="6858000"/>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0" name="Title Placeholder 1"/>
          <p:cNvSpPr>
            <a:spLocks noGrp="1"/>
          </p:cNvSpPr>
          <p:nvPr>
            <p:ph type="title"/>
          </p:nvPr>
        </p:nvSpPr>
        <p:spPr>
          <a:xfrm>
            <a:off x="609600" y="457200"/>
            <a:ext cx="10972800" cy="1143000"/>
          </a:xfrm>
          <a:prstGeom prst="rect">
            <a:avLst/>
          </a:prstGeom>
        </p:spPr>
        <p:txBody>
          <a:bodyPr vert="horz" lIns="0" tIns="0" rIns="0" bIns="0" rtlCol="0" anchor="ctr">
            <a:normAutofit/>
          </a:bodyPr>
          <a:lstStyle/>
          <a:p>
            <a:r>
              <a:rPr lang="en-US" dirty="0"/>
              <a:t>Click to edit Master title style</a:t>
            </a:r>
          </a:p>
        </p:txBody>
      </p:sp>
      <p:sp>
        <p:nvSpPr>
          <p:cNvPr id="15" name="Date Placeholder 3"/>
          <p:cNvSpPr>
            <a:spLocks noGrp="1"/>
          </p:cNvSpPr>
          <p:nvPr>
            <p:ph type="dt" sz="half" idx="10"/>
          </p:nvPr>
        </p:nvSpPr>
        <p:spPr>
          <a:xfrm>
            <a:off x="1828800" y="6400800"/>
            <a:ext cx="1219200" cy="228600"/>
          </a:xfrm>
          <a:prstGeom prst="rect">
            <a:avLst/>
          </a:prstGeom>
        </p:spPr>
        <p:txBody>
          <a:bodyPr vert="horz" lIns="0" tIns="0" rIns="0" bIns="0" rtlCol="0" anchor="t" anchorCtr="0"/>
          <a:lstStyle>
            <a:lvl1pPr algn="l">
              <a:defRPr sz="1200">
                <a:solidFill>
                  <a:schemeClr val="tx1">
                    <a:tint val="75000"/>
                  </a:schemeClr>
                </a:solidFill>
              </a:defRPr>
            </a:lvl1pPr>
          </a:lstStyle>
          <a:p>
            <a:fld id="{ECFBB6BD-75D0-6C46-98AE-F7680F46FE91}" type="datetime1">
              <a:rPr lang="en-US" smtClean="0"/>
              <a:t>4/28/2020</a:t>
            </a:fld>
            <a:endParaRPr lang="en-US" dirty="0"/>
          </a:p>
        </p:txBody>
      </p:sp>
      <p:sp>
        <p:nvSpPr>
          <p:cNvPr id="16" name="Footer Placeholder 4"/>
          <p:cNvSpPr>
            <a:spLocks noGrp="1"/>
          </p:cNvSpPr>
          <p:nvPr>
            <p:ph type="ftr" sz="quarter" idx="3"/>
          </p:nvPr>
        </p:nvSpPr>
        <p:spPr>
          <a:xfrm>
            <a:off x="3048000" y="6400800"/>
            <a:ext cx="3657600" cy="228600"/>
          </a:xfrm>
          <a:prstGeom prst="rect">
            <a:avLst/>
          </a:prstGeom>
        </p:spPr>
        <p:txBody>
          <a:bodyPr vert="horz" lIns="0" tIns="0" rIns="0" bIns="0" rtlCol="0" anchor="t" anchorCtr="0"/>
          <a:lstStyle>
            <a:lvl1pPr algn="ctr">
              <a:defRPr sz="1200">
                <a:solidFill>
                  <a:schemeClr val="tx1">
                    <a:tint val="75000"/>
                  </a:schemeClr>
                </a:solidFill>
              </a:defRPr>
            </a:lvl1pPr>
          </a:lstStyle>
          <a:p>
            <a:endParaRPr lang="en-US" dirty="0"/>
          </a:p>
        </p:txBody>
      </p:sp>
      <p:sp>
        <p:nvSpPr>
          <p:cNvPr id="17" name="Slide Number Placeholder 5"/>
          <p:cNvSpPr>
            <a:spLocks noGrp="1"/>
          </p:cNvSpPr>
          <p:nvPr>
            <p:ph type="sldNum" sz="quarter" idx="4"/>
          </p:nvPr>
        </p:nvSpPr>
        <p:spPr>
          <a:xfrm>
            <a:off x="6705600" y="6400800"/>
            <a:ext cx="914400" cy="228600"/>
          </a:xfrm>
          <a:prstGeom prst="rect">
            <a:avLst/>
          </a:prstGeom>
        </p:spPr>
        <p:txBody>
          <a:bodyPr vert="horz" lIns="0" tIns="0" rIns="0" bIns="0" rtlCol="0" anchor="t" anchorCtr="0"/>
          <a:lstStyle>
            <a:lvl1pPr algn="r">
              <a:defRPr sz="1200">
                <a:solidFill>
                  <a:schemeClr val="tx1">
                    <a:tint val="75000"/>
                  </a:schemeClr>
                </a:solidFill>
              </a:defRPr>
            </a:lvl1pPr>
          </a:lstStyle>
          <a:p>
            <a:fld id="{27C42CBD-A71F-E145-880C-AAE760575688}" type="slidenum">
              <a:rPr lang="en-US" smtClean="0"/>
              <a:t>‹#›</a:t>
            </a:fld>
            <a:endParaRPr lang="en-US" dirty="0"/>
          </a:p>
        </p:txBody>
      </p:sp>
    </p:spTree>
    <p:extLst>
      <p:ext uri="{BB962C8B-B14F-4D97-AF65-F5344CB8AC3E}">
        <p14:creationId xmlns:p14="http://schemas.microsoft.com/office/powerpoint/2010/main" val="341922867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Copy Slide - Two Content Comparison Blue">
    <p:spTree>
      <p:nvGrpSpPr>
        <p:cNvPr id="1" name=""/>
        <p:cNvGrpSpPr/>
        <p:nvPr/>
      </p:nvGrpSpPr>
      <p:grpSpPr>
        <a:xfrm>
          <a:off x="0" y="0"/>
          <a:ext cx="0" cy="0"/>
          <a:chOff x="0" y="0"/>
          <a:chExt cx="0" cy="0"/>
        </a:xfrm>
      </p:grpSpPr>
      <p:sp>
        <p:nvSpPr>
          <p:cNvPr id="9" name="Rectangle 8"/>
          <p:cNvSpPr/>
          <p:nvPr userDrawn="1"/>
        </p:nvSpPr>
        <p:spPr>
          <a:xfrm>
            <a:off x="-10861" y="0"/>
            <a:ext cx="303919" cy="6858000"/>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0" name="Title Placeholder 1"/>
          <p:cNvSpPr>
            <a:spLocks noGrp="1"/>
          </p:cNvSpPr>
          <p:nvPr>
            <p:ph type="title"/>
          </p:nvPr>
        </p:nvSpPr>
        <p:spPr>
          <a:xfrm>
            <a:off x="609600" y="457200"/>
            <a:ext cx="10972800" cy="1143000"/>
          </a:xfrm>
          <a:prstGeom prst="rect">
            <a:avLst/>
          </a:prstGeom>
        </p:spPr>
        <p:txBody>
          <a:bodyPr vert="horz" lIns="0" tIns="0" rIns="0" bIns="0" rtlCol="0" anchor="ctr">
            <a:normAutofit/>
          </a:bodyPr>
          <a:lstStyle/>
          <a:p>
            <a:r>
              <a:rPr lang="en-US" dirty="0"/>
              <a:t>Click to edit Master title style</a:t>
            </a:r>
          </a:p>
        </p:txBody>
      </p:sp>
      <p:sp>
        <p:nvSpPr>
          <p:cNvPr id="15" name="Date Placeholder 3"/>
          <p:cNvSpPr>
            <a:spLocks noGrp="1"/>
          </p:cNvSpPr>
          <p:nvPr>
            <p:ph type="dt" sz="half" idx="10"/>
          </p:nvPr>
        </p:nvSpPr>
        <p:spPr>
          <a:xfrm>
            <a:off x="1828800" y="6400800"/>
            <a:ext cx="1219200" cy="228600"/>
          </a:xfrm>
          <a:prstGeom prst="rect">
            <a:avLst/>
          </a:prstGeom>
        </p:spPr>
        <p:txBody>
          <a:bodyPr vert="horz" lIns="0" tIns="0" rIns="0" bIns="0" rtlCol="0" anchor="t" anchorCtr="0"/>
          <a:lstStyle>
            <a:lvl1pPr algn="l">
              <a:defRPr sz="1200">
                <a:solidFill>
                  <a:schemeClr val="tx1">
                    <a:tint val="75000"/>
                  </a:schemeClr>
                </a:solidFill>
              </a:defRPr>
            </a:lvl1pPr>
          </a:lstStyle>
          <a:p>
            <a:fld id="{0D9545D3-98CC-8746-882B-7DC091D9522F}" type="datetime1">
              <a:rPr lang="en-US" smtClean="0"/>
              <a:t>4/28/2020</a:t>
            </a:fld>
            <a:endParaRPr lang="en-US" dirty="0"/>
          </a:p>
        </p:txBody>
      </p:sp>
      <p:sp>
        <p:nvSpPr>
          <p:cNvPr id="16" name="Footer Placeholder 4"/>
          <p:cNvSpPr>
            <a:spLocks noGrp="1"/>
          </p:cNvSpPr>
          <p:nvPr>
            <p:ph type="ftr" sz="quarter" idx="3"/>
          </p:nvPr>
        </p:nvSpPr>
        <p:spPr>
          <a:xfrm>
            <a:off x="3048000" y="6400800"/>
            <a:ext cx="3657600" cy="228600"/>
          </a:xfrm>
          <a:prstGeom prst="rect">
            <a:avLst/>
          </a:prstGeom>
        </p:spPr>
        <p:txBody>
          <a:bodyPr vert="horz" lIns="0" tIns="0" rIns="0" bIns="0" rtlCol="0" anchor="t" anchorCtr="0"/>
          <a:lstStyle>
            <a:lvl1pPr algn="ctr">
              <a:defRPr sz="1200">
                <a:solidFill>
                  <a:schemeClr val="tx1">
                    <a:tint val="75000"/>
                  </a:schemeClr>
                </a:solidFill>
              </a:defRPr>
            </a:lvl1pPr>
          </a:lstStyle>
          <a:p>
            <a:endParaRPr lang="en-US" dirty="0"/>
          </a:p>
        </p:txBody>
      </p:sp>
      <p:sp>
        <p:nvSpPr>
          <p:cNvPr id="17" name="Slide Number Placeholder 5"/>
          <p:cNvSpPr>
            <a:spLocks noGrp="1"/>
          </p:cNvSpPr>
          <p:nvPr>
            <p:ph type="sldNum" sz="quarter" idx="4"/>
          </p:nvPr>
        </p:nvSpPr>
        <p:spPr>
          <a:xfrm>
            <a:off x="6705600" y="6400800"/>
            <a:ext cx="914400" cy="228600"/>
          </a:xfrm>
          <a:prstGeom prst="rect">
            <a:avLst/>
          </a:prstGeom>
        </p:spPr>
        <p:txBody>
          <a:bodyPr vert="horz" lIns="0" tIns="0" rIns="0" bIns="0" rtlCol="0" anchor="t" anchorCtr="0"/>
          <a:lstStyle>
            <a:lvl1pPr algn="r">
              <a:defRPr sz="1200">
                <a:solidFill>
                  <a:schemeClr val="tx1">
                    <a:tint val="75000"/>
                  </a:schemeClr>
                </a:solidFill>
              </a:defRPr>
            </a:lvl1pPr>
          </a:lstStyle>
          <a:p>
            <a:fld id="{27C42CBD-A71F-E145-880C-AAE760575688}" type="slidenum">
              <a:rPr lang="en-US" smtClean="0"/>
              <a:t>‹#›</a:t>
            </a:fld>
            <a:endParaRPr lang="en-US" dirty="0"/>
          </a:p>
        </p:txBody>
      </p:sp>
      <p:sp>
        <p:nvSpPr>
          <p:cNvPr id="19" name="Text Placeholder 2"/>
          <p:cNvSpPr>
            <a:spLocks noGrp="1"/>
          </p:cNvSpPr>
          <p:nvPr>
            <p:ph type="body" idx="1"/>
          </p:nvPr>
        </p:nvSpPr>
        <p:spPr>
          <a:xfrm>
            <a:off x="609600" y="1828800"/>
            <a:ext cx="524256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0" name="Content Placeholder 3"/>
          <p:cNvSpPr>
            <a:spLocks noGrp="1"/>
          </p:cNvSpPr>
          <p:nvPr>
            <p:ph sz="half" idx="2"/>
          </p:nvPr>
        </p:nvSpPr>
        <p:spPr>
          <a:xfrm>
            <a:off x="609600" y="2743200"/>
            <a:ext cx="5242560" cy="297180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 Placeholder 4"/>
          <p:cNvSpPr>
            <a:spLocks noGrp="1"/>
          </p:cNvSpPr>
          <p:nvPr>
            <p:ph type="body" sz="quarter" idx="11"/>
          </p:nvPr>
        </p:nvSpPr>
        <p:spPr>
          <a:xfrm>
            <a:off x="6339840" y="1828800"/>
            <a:ext cx="524256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2" name="Content Placeholder 5"/>
          <p:cNvSpPr>
            <a:spLocks noGrp="1"/>
          </p:cNvSpPr>
          <p:nvPr>
            <p:ph sz="quarter" idx="12"/>
          </p:nvPr>
        </p:nvSpPr>
        <p:spPr>
          <a:xfrm>
            <a:off x="6339840" y="2743200"/>
            <a:ext cx="5242560" cy="29718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87218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Copy Slide - Title Only Orange">
    <p:spTree>
      <p:nvGrpSpPr>
        <p:cNvPr id="1" name=""/>
        <p:cNvGrpSpPr/>
        <p:nvPr/>
      </p:nvGrpSpPr>
      <p:grpSpPr>
        <a:xfrm>
          <a:off x="0" y="0"/>
          <a:ext cx="0" cy="0"/>
          <a:chOff x="0" y="0"/>
          <a:chExt cx="0" cy="0"/>
        </a:xfrm>
      </p:grpSpPr>
      <p:sp>
        <p:nvSpPr>
          <p:cNvPr id="8" name="Rectangle 7"/>
          <p:cNvSpPr/>
          <p:nvPr userDrawn="1"/>
        </p:nvSpPr>
        <p:spPr>
          <a:xfrm>
            <a:off x="0" y="0"/>
            <a:ext cx="303632" cy="6858000"/>
          </a:xfrm>
          <a:prstGeom prst="rect">
            <a:avLst/>
          </a:prstGeom>
          <a:solidFill>
            <a:srgbClr val="F8972A"/>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9" name="Title Placeholder 1"/>
          <p:cNvSpPr>
            <a:spLocks noGrp="1"/>
          </p:cNvSpPr>
          <p:nvPr>
            <p:ph type="title"/>
          </p:nvPr>
        </p:nvSpPr>
        <p:spPr>
          <a:xfrm>
            <a:off x="609600" y="457200"/>
            <a:ext cx="10972800" cy="1143000"/>
          </a:xfrm>
          <a:prstGeom prst="rect">
            <a:avLst/>
          </a:prstGeom>
        </p:spPr>
        <p:txBody>
          <a:bodyPr vert="horz" lIns="0" tIns="0" rIns="0" bIns="0" rtlCol="0" anchor="ctr">
            <a:normAutofit/>
          </a:bodyPr>
          <a:lstStyle/>
          <a:p>
            <a:r>
              <a:rPr lang="en-US" dirty="0"/>
              <a:t>Click to edit Master title style</a:t>
            </a:r>
          </a:p>
        </p:txBody>
      </p:sp>
      <p:sp>
        <p:nvSpPr>
          <p:cNvPr id="11" name="Date Placeholder 3"/>
          <p:cNvSpPr>
            <a:spLocks noGrp="1"/>
          </p:cNvSpPr>
          <p:nvPr>
            <p:ph type="dt" sz="half" idx="2"/>
          </p:nvPr>
        </p:nvSpPr>
        <p:spPr>
          <a:xfrm>
            <a:off x="1828800" y="6400801"/>
            <a:ext cx="1219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C04404-ECE1-0A49-9902-749AA9266E45}" type="datetime1">
              <a:rPr lang="en-US" smtClean="0"/>
              <a:t>4/28/2020</a:t>
            </a:fld>
            <a:endParaRPr lang="en-US" dirty="0"/>
          </a:p>
        </p:txBody>
      </p:sp>
      <p:sp>
        <p:nvSpPr>
          <p:cNvPr id="12" name="Footer Placeholder 4"/>
          <p:cNvSpPr>
            <a:spLocks noGrp="1"/>
          </p:cNvSpPr>
          <p:nvPr>
            <p:ph type="ftr" sz="quarter" idx="3"/>
          </p:nvPr>
        </p:nvSpPr>
        <p:spPr>
          <a:xfrm>
            <a:off x="3048000" y="6400801"/>
            <a:ext cx="3657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13" name="Slide Number Placeholder 5"/>
          <p:cNvSpPr>
            <a:spLocks noGrp="1"/>
          </p:cNvSpPr>
          <p:nvPr>
            <p:ph type="sldNum" sz="quarter" idx="4"/>
          </p:nvPr>
        </p:nvSpPr>
        <p:spPr>
          <a:xfrm>
            <a:off x="6705600" y="6400801"/>
            <a:ext cx="914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C42CBD-A71F-E145-880C-AAE760575688}" type="slidenum">
              <a:rPr lang="en-US" smtClean="0"/>
              <a:t>‹#›</a:t>
            </a:fld>
            <a:endParaRPr lang="en-US" dirty="0"/>
          </a:p>
        </p:txBody>
      </p:sp>
    </p:spTree>
    <p:extLst>
      <p:ext uri="{BB962C8B-B14F-4D97-AF65-F5344CB8AC3E}">
        <p14:creationId xmlns:p14="http://schemas.microsoft.com/office/powerpoint/2010/main" val="185307645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Copy Slide - Title and Content Orange">
    <p:spTree>
      <p:nvGrpSpPr>
        <p:cNvPr id="1" name=""/>
        <p:cNvGrpSpPr/>
        <p:nvPr/>
      </p:nvGrpSpPr>
      <p:grpSpPr>
        <a:xfrm>
          <a:off x="0" y="0"/>
          <a:ext cx="0" cy="0"/>
          <a:chOff x="0" y="0"/>
          <a:chExt cx="0" cy="0"/>
        </a:xfrm>
      </p:grpSpPr>
      <p:sp>
        <p:nvSpPr>
          <p:cNvPr id="8" name="Rectangle 7"/>
          <p:cNvSpPr/>
          <p:nvPr userDrawn="1"/>
        </p:nvSpPr>
        <p:spPr>
          <a:xfrm>
            <a:off x="0" y="0"/>
            <a:ext cx="303632" cy="6858000"/>
          </a:xfrm>
          <a:prstGeom prst="rect">
            <a:avLst/>
          </a:prstGeom>
          <a:solidFill>
            <a:srgbClr val="F8972A"/>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9" name="Title Placeholder 1"/>
          <p:cNvSpPr>
            <a:spLocks noGrp="1"/>
          </p:cNvSpPr>
          <p:nvPr>
            <p:ph type="title"/>
          </p:nvPr>
        </p:nvSpPr>
        <p:spPr>
          <a:xfrm>
            <a:off x="609600" y="457200"/>
            <a:ext cx="10972800" cy="1143000"/>
          </a:xfrm>
          <a:prstGeom prst="rect">
            <a:avLst/>
          </a:prstGeom>
        </p:spPr>
        <p:txBody>
          <a:bodyPr vert="horz" lIns="0" tIns="0" rIns="0" bIns="0" rtlCol="0" anchor="ctr">
            <a:normAutofit/>
          </a:bodyPr>
          <a:lstStyle/>
          <a:p>
            <a:r>
              <a:rPr lang="en-US" dirty="0"/>
              <a:t>Click to edit Master title style</a:t>
            </a:r>
          </a:p>
        </p:txBody>
      </p:sp>
      <p:sp>
        <p:nvSpPr>
          <p:cNvPr id="11" name="Date Placeholder 3"/>
          <p:cNvSpPr>
            <a:spLocks noGrp="1"/>
          </p:cNvSpPr>
          <p:nvPr>
            <p:ph type="dt" sz="half" idx="2"/>
          </p:nvPr>
        </p:nvSpPr>
        <p:spPr>
          <a:xfrm>
            <a:off x="1828800" y="6400801"/>
            <a:ext cx="1219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8EE84D-9939-324F-B27A-AACD494A23B3}" type="datetime1">
              <a:rPr lang="en-US" smtClean="0"/>
              <a:t>4/28/2020</a:t>
            </a:fld>
            <a:endParaRPr lang="en-US" dirty="0"/>
          </a:p>
        </p:txBody>
      </p:sp>
      <p:sp>
        <p:nvSpPr>
          <p:cNvPr id="12" name="Footer Placeholder 4"/>
          <p:cNvSpPr>
            <a:spLocks noGrp="1"/>
          </p:cNvSpPr>
          <p:nvPr>
            <p:ph type="ftr" sz="quarter" idx="3"/>
          </p:nvPr>
        </p:nvSpPr>
        <p:spPr>
          <a:xfrm>
            <a:off x="3048000" y="6400801"/>
            <a:ext cx="3657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13" name="Slide Number Placeholder 5"/>
          <p:cNvSpPr>
            <a:spLocks noGrp="1"/>
          </p:cNvSpPr>
          <p:nvPr>
            <p:ph type="sldNum" sz="quarter" idx="4"/>
          </p:nvPr>
        </p:nvSpPr>
        <p:spPr>
          <a:xfrm>
            <a:off x="6705600" y="6400801"/>
            <a:ext cx="914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C42CBD-A71F-E145-880C-AAE760575688}" type="slidenum">
              <a:rPr lang="en-US" smtClean="0"/>
              <a:t>‹#›</a:t>
            </a:fld>
            <a:endParaRPr lang="en-US" dirty="0"/>
          </a:p>
        </p:txBody>
      </p:sp>
      <p:sp>
        <p:nvSpPr>
          <p:cNvPr id="15" name="Text Placeholder 2"/>
          <p:cNvSpPr>
            <a:spLocks noGrp="1"/>
          </p:cNvSpPr>
          <p:nvPr>
            <p:ph idx="1"/>
          </p:nvPr>
        </p:nvSpPr>
        <p:spPr>
          <a:xfrm>
            <a:off x="609600" y="1828800"/>
            <a:ext cx="10972800" cy="3931920"/>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707417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41CAD2-B265-43CF-91AB-2B248468EB7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82B014C-29D5-4DFF-A7EC-2DC3319BD16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8980654-4A8C-4EDF-B1BE-827FB138D816}"/>
              </a:ext>
            </a:extLst>
          </p:cNvPr>
          <p:cNvSpPr>
            <a:spLocks noGrp="1"/>
          </p:cNvSpPr>
          <p:nvPr>
            <p:ph type="dt" sz="half" idx="10"/>
          </p:nvPr>
        </p:nvSpPr>
        <p:spPr/>
        <p:txBody>
          <a:bodyPr/>
          <a:lstStyle/>
          <a:p>
            <a:fld id="{478E1274-F644-4EC5-8591-3132E207FBB4}" type="datetimeFigureOut">
              <a:rPr lang="en-US" smtClean="0"/>
              <a:t>4/28/2020</a:t>
            </a:fld>
            <a:endParaRPr lang="en-US"/>
          </a:p>
        </p:txBody>
      </p:sp>
      <p:sp>
        <p:nvSpPr>
          <p:cNvPr id="5" name="Footer Placeholder 4">
            <a:extLst>
              <a:ext uri="{FF2B5EF4-FFF2-40B4-BE49-F238E27FC236}">
                <a16:creationId xmlns:a16="http://schemas.microsoft.com/office/drawing/2014/main" id="{9121BE6E-C149-4157-83BD-A913B49762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24F9FE-F41F-482C-A807-C38176EB2144}"/>
              </a:ext>
            </a:extLst>
          </p:cNvPr>
          <p:cNvSpPr>
            <a:spLocks noGrp="1"/>
          </p:cNvSpPr>
          <p:nvPr>
            <p:ph type="sldNum" sz="quarter" idx="12"/>
          </p:nvPr>
        </p:nvSpPr>
        <p:spPr/>
        <p:txBody>
          <a:bodyPr/>
          <a:lstStyle/>
          <a:p>
            <a:fld id="{B604EFD4-D961-48AF-9B85-7501CB03E612}" type="slidenum">
              <a:rPr lang="en-US" smtClean="0"/>
              <a:t>‹#›</a:t>
            </a:fld>
            <a:endParaRPr lang="en-US"/>
          </a:p>
        </p:txBody>
      </p:sp>
    </p:spTree>
    <p:extLst>
      <p:ext uri="{BB962C8B-B14F-4D97-AF65-F5344CB8AC3E}">
        <p14:creationId xmlns:p14="http://schemas.microsoft.com/office/powerpoint/2010/main" val="1529899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Copy Slide - Two Content Orange">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828800"/>
            <a:ext cx="524256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339840" y="1828800"/>
            <a:ext cx="5242560" cy="3886200"/>
          </a:xfrm>
        </p:spPr>
        <p:txBody>
          <a:bodyPr anchor="t" anchorCtr="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p:cNvSpPr/>
          <p:nvPr userDrawn="1"/>
        </p:nvSpPr>
        <p:spPr>
          <a:xfrm>
            <a:off x="-10861" y="0"/>
            <a:ext cx="303919" cy="6858000"/>
          </a:xfrm>
          <a:prstGeom prst="rect">
            <a:avLst/>
          </a:prstGeom>
          <a:solidFill>
            <a:srgbClr val="F8972A"/>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0" name="Title Placeholder 1"/>
          <p:cNvSpPr>
            <a:spLocks noGrp="1"/>
          </p:cNvSpPr>
          <p:nvPr>
            <p:ph type="title"/>
          </p:nvPr>
        </p:nvSpPr>
        <p:spPr>
          <a:xfrm>
            <a:off x="609600" y="457200"/>
            <a:ext cx="10972800" cy="1143000"/>
          </a:xfrm>
          <a:prstGeom prst="rect">
            <a:avLst/>
          </a:prstGeom>
        </p:spPr>
        <p:txBody>
          <a:bodyPr vert="horz" lIns="0" tIns="0" rIns="0" bIns="0" rtlCol="0" anchor="ctr">
            <a:normAutofit/>
          </a:bodyPr>
          <a:lstStyle/>
          <a:p>
            <a:r>
              <a:rPr lang="en-US" dirty="0"/>
              <a:t>Click to edit Master title style</a:t>
            </a:r>
          </a:p>
        </p:txBody>
      </p:sp>
      <p:sp>
        <p:nvSpPr>
          <p:cNvPr id="15" name="Date Placeholder 3"/>
          <p:cNvSpPr>
            <a:spLocks noGrp="1"/>
          </p:cNvSpPr>
          <p:nvPr>
            <p:ph type="dt" sz="half" idx="10"/>
          </p:nvPr>
        </p:nvSpPr>
        <p:spPr>
          <a:xfrm>
            <a:off x="1828800" y="6400800"/>
            <a:ext cx="1219200" cy="228600"/>
          </a:xfrm>
          <a:prstGeom prst="rect">
            <a:avLst/>
          </a:prstGeom>
        </p:spPr>
        <p:txBody>
          <a:bodyPr vert="horz" lIns="0" tIns="0" rIns="0" bIns="0" rtlCol="0" anchor="t" anchorCtr="0"/>
          <a:lstStyle>
            <a:lvl1pPr algn="l">
              <a:defRPr sz="1200">
                <a:solidFill>
                  <a:schemeClr val="tx1">
                    <a:tint val="75000"/>
                  </a:schemeClr>
                </a:solidFill>
              </a:defRPr>
            </a:lvl1pPr>
          </a:lstStyle>
          <a:p>
            <a:fld id="{82357888-5ACE-244C-B4D6-997750E9636B}" type="datetime1">
              <a:rPr lang="en-US" smtClean="0"/>
              <a:t>4/28/2020</a:t>
            </a:fld>
            <a:endParaRPr lang="en-US" dirty="0"/>
          </a:p>
        </p:txBody>
      </p:sp>
      <p:sp>
        <p:nvSpPr>
          <p:cNvPr id="16" name="Footer Placeholder 4"/>
          <p:cNvSpPr>
            <a:spLocks noGrp="1"/>
          </p:cNvSpPr>
          <p:nvPr>
            <p:ph type="ftr" sz="quarter" idx="3"/>
          </p:nvPr>
        </p:nvSpPr>
        <p:spPr>
          <a:xfrm>
            <a:off x="3048000" y="6400800"/>
            <a:ext cx="3657600" cy="228600"/>
          </a:xfrm>
          <a:prstGeom prst="rect">
            <a:avLst/>
          </a:prstGeom>
        </p:spPr>
        <p:txBody>
          <a:bodyPr vert="horz" lIns="0" tIns="0" rIns="0" bIns="0" rtlCol="0" anchor="t" anchorCtr="0"/>
          <a:lstStyle>
            <a:lvl1pPr algn="ctr">
              <a:defRPr sz="1200">
                <a:solidFill>
                  <a:schemeClr val="tx1">
                    <a:tint val="75000"/>
                  </a:schemeClr>
                </a:solidFill>
              </a:defRPr>
            </a:lvl1pPr>
          </a:lstStyle>
          <a:p>
            <a:endParaRPr lang="en-US" dirty="0"/>
          </a:p>
        </p:txBody>
      </p:sp>
      <p:sp>
        <p:nvSpPr>
          <p:cNvPr id="17" name="Slide Number Placeholder 5"/>
          <p:cNvSpPr>
            <a:spLocks noGrp="1"/>
          </p:cNvSpPr>
          <p:nvPr>
            <p:ph type="sldNum" sz="quarter" idx="4"/>
          </p:nvPr>
        </p:nvSpPr>
        <p:spPr>
          <a:xfrm>
            <a:off x="6705600" y="6400800"/>
            <a:ext cx="914400" cy="228600"/>
          </a:xfrm>
          <a:prstGeom prst="rect">
            <a:avLst/>
          </a:prstGeom>
        </p:spPr>
        <p:txBody>
          <a:bodyPr vert="horz" lIns="0" tIns="0" rIns="0" bIns="0" rtlCol="0" anchor="t" anchorCtr="0"/>
          <a:lstStyle>
            <a:lvl1pPr algn="r">
              <a:defRPr sz="1200">
                <a:solidFill>
                  <a:schemeClr val="tx1">
                    <a:tint val="75000"/>
                  </a:schemeClr>
                </a:solidFill>
              </a:defRPr>
            </a:lvl1pPr>
          </a:lstStyle>
          <a:p>
            <a:fld id="{27C42CBD-A71F-E145-880C-AAE760575688}" type="slidenum">
              <a:rPr lang="en-US" smtClean="0"/>
              <a:t>‹#›</a:t>
            </a:fld>
            <a:endParaRPr lang="en-US" dirty="0"/>
          </a:p>
        </p:txBody>
      </p:sp>
    </p:spTree>
    <p:extLst>
      <p:ext uri="{BB962C8B-B14F-4D97-AF65-F5344CB8AC3E}">
        <p14:creationId xmlns:p14="http://schemas.microsoft.com/office/powerpoint/2010/main" val="13947807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Copy Slide - Two Content Comparison Orange">
    <p:spTree>
      <p:nvGrpSpPr>
        <p:cNvPr id="1" name=""/>
        <p:cNvGrpSpPr/>
        <p:nvPr/>
      </p:nvGrpSpPr>
      <p:grpSpPr>
        <a:xfrm>
          <a:off x="0" y="0"/>
          <a:ext cx="0" cy="0"/>
          <a:chOff x="0" y="0"/>
          <a:chExt cx="0" cy="0"/>
        </a:xfrm>
      </p:grpSpPr>
      <p:sp>
        <p:nvSpPr>
          <p:cNvPr id="9" name="Rectangle 8"/>
          <p:cNvSpPr/>
          <p:nvPr userDrawn="1"/>
        </p:nvSpPr>
        <p:spPr>
          <a:xfrm>
            <a:off x="-10861" y="0"/>
            <a:ext cx="303919" cy="6858000"/>
          </a:xfrm>
          <a:prstGeom prst="rect">
            <a:avLst/>
          </a:prstGeom>
          <a:solidFill>
            <a:srgbClr val="F8972A"/>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0" name="Title Placeholder 1"/>
          <p:cNvSpPr>
            <a:spLocks noGrp="1"/>
          </p:cNvSpPr>
          <p:nvPr>
            <p:ph type="title"/>
          </p:nvPr>
        </p:nvSpPr>
        <p:spPr>
          <a:xfrm>
            <a:off x="609600" y="457200"/>
            <a:ext cx="10972800" cy="1143000"/>
          </a:xfrm>
          <a:prstGeom prst="rect">
            <a:avLst/>
          </a:prstGeom>
        </p:spPr>
        <p:txBody>
          <a:bodyPr vert="horz" lIns="0" tIns="0" rIns="0" bIns="0" rtlCol="0" anchor="ctr">
            <a:normAutofit/>
          </a:bodyPr>
          <a:lstStyle/>
          <a:p>
            <a:r>
              <a:rPr lang="en-US" dirty="0"/>
              <a:t>Click to edit Master title style</a:t>
            </a:r>
          </a:p>
        </p:txBody>
      </p:sp>
      <p:sp>
        <p:nvSpPr>
          <p:cNvPr id="15" name="Date Placeholder 3"/>
          <p:cNvSpPr>
            <a:spLocks noGrp="1"/>
          </p:cNvSpPr>
          <p:nvPr>
            <p:ph type="dt" sz="half" idx="10"/>
          </p:nvPr>
        </p:nvSpPr>
        <p:spPr>
          <a:xfrm>
            <a:off x="1828800" y="6400800"/>
            <a:ext cx="1219200" cy="228600"/>
          </a:xfrm>
          <a:prstGeom prst="rect">
            <a:avLst/>
          </a:prstGeom>
        </p:spPr>
        <p:txBody>
          <a:bodyPr vert="horz" lIns="0" tIns="0" rIns="0" bIns="0" rtlCol="0" anchor="t" anchorCtr="0"/>
          <a:lstStyle>
            <a:lvl1pPr algn="l">
              <a:defRPr sz="1200">
                <a:solidFill>
                  <a:schemeClr val="tx1">
                    <a:tint val="75000"/>
                  </a:schemeClr>
                </a:solidFill>
              </a:defRPr>
            </a:lvl1pPr>
          </a:lstStyle>
          <a:p>
            <a:fld id="{D12A0EF9-BB69-8E4F-8971-B8FAB6798AC4}" type="datetime1">
              <a:rPr lang="en-US" smtClean="0"/>
              <a:t>4/28/2020</a:t>
            </a:fld>
            <a:endParaRPr lang="en-US" dirty="0"/>
          </a:p>
        </p:txBody>
      </p:sp>
      <p:sp>
        <p:nvSpPr>
          <p:cNvPr id="16" name="Footer Placeholder 4"/>
          <p:cNvSpPr>
            <a:spLocks noGrp="1"/>
          </p:cNvSpPr>
          <p:nvPr>
            <p:ph type="ftr" sz="quarter" idx="3"/>
          </p:nvPr>
        </p:nvSpPr>
        <p:spPr>
          <a:xfrm>
            <a:off x="3048000" y="6400800"/>
            <a:ext cx="3657600" cy="228600"/>
          </a:xfrm>
          <a:prstGeom prst="rect">
            <a:avLst/>
          </a:prstGeom>
        </p:spPr>
        <p:txBody>
          <a:bodyPr vert="horz" lIns="0" tIns="0" rIns="0" bIns="0" rtlCol="0" anchor="t" anchorCtr="0"/>
          <a:lstStyle>
            <a:lvl1pPr algn="ctr">
              <a:defRPr sz="1200">
                <a:solidFill>
                  <a:schemeClr val="tx1">
                    <a:tint val="75000"/>
                  </a:schemeClr>
                </a:solidFill>
              </a:defRPr>
            </a:lvl1pPr>
          </a:lstStyle>
          <a:p>
            <a:endParaRPr lang="en-US" dirty="0"/>
          </a:p>
        </p:txBody>
      </p:sp>
      <p:sp>
        <p:nvSpPr>
          <p:cNvPr id="17" name="Slide Number Placeholder 5"/>
          <p:cNvSpPr>
            <a:spLocks noGrp="1"/>
          </p:cNvSpPr>
          <p:nvPr>
            <p:ph type="sldNum" sz="quarter" idx="4"/>
          </p:nvPr>
        </p:nvSpPr>
        <p:spPr>
          <a:xfrm>
            <a:off x="6705600" y="6400800"/>
            <a:ext cx="914400" cy="228600"/>
          </a:xfrm>
          <a:prstGeom prst="rect">
            <a:avLst/>
          </a:prstGeom>
        </p:spPr>
        <p:txBody>
          <a:bodyPr vert="horz" lIns="0" tIns="0" rIns="0" bIns="0" rtlCol="0" anchor="t" anchorCtr="0"/>
          <a:lstStyle>
            <a:lvl1pPr algn="r">
              <a:defRPr sz="1200">
                <a:solidFill>
                  <a:schemeClr val="tx1">
                    <a:tint val="75000"/>
                  </a:schemeClr>
                </a:solidFill>
              </a:defRPr>
            </a:lvl1pPr>
          </a:lstStyle>
          <a:p>
            <a:fld id="{27C42CBD-A71F-E145-880C-AAE760575688}" type="slidenum">
              <a:rPr lang="en-US" smtClean="0"/>
              <a:t>‹#›</a:t>
            </a:fld>
            <a:endParaRPr lang="en-US" dirty="0"/>
          </a:p>
        </p:txBody>
      </p:sp>
      <p:sp>
        <p:nvSpPr>
          <p:cNvPr id="19" name="Text Placeholder 2"/>
          <p:cNvSpPr>
            <a:spLocks noGrp="1"/>
          </p:cNvSpPr>
          <p:nvPr>
            <p:ph type="body" idx="1"/>
          </p:nvPr>
        </p:nvSpPr>
        <p:spPr>
          <a:xfrm>
            <a:off x="609600" y="1828800"/>
            <a:ext cx="524256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0" name="Content Placeholder 3"/>
          <p:cNvSpPr>
            <a:spLocks noGrp="1"/>
          </p:cNvSpPr>
          <p:nvPr>
            <p:ph sz="half" idx="2"/>
          </p:nvPr>
        </p:nvSpPr>
        <p:spPr>
          <a:xfrm>
            <a:off x="609600" y="2743200"/>
            <a:ext cx="5242560" cy="297180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 Placeholder 4"/>
          <p:cNvSpPr>
            <a:spLocks noGrp="1"/>
          </p:cNvSpPr>
          <p:nvPr>
            <p:ph type="body" sz="quarter" idx="11"/>
          </p:nvPr>
        </p:nvSpPr>
        <p:spPr>
          <a:xfrm>
            <a:off x="6339840" y="1828800"/>
            <a:ext cx="524256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2" name="Content Placeholder 5"/>
          <p:cNvSpPr>
            <a:spLocks noGrp="1"/>
          </p:cNvSpPr>
          <p:nvPr>
            <p:ph sz="quarter" idx="12"/>
          </p:nvPr>
        </p:nvSpPr>
        <p:spPr>
          <a:xfrm>
            <a:off x="6339840" y="2743200"/>
            <a:ext cx="5242560" cy="29718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699405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Copy Slide - Title Only Green">
    <p:spTree>
      <p:nvGrpSpPr>
        <p:cNvPr id="1" name=""/>
        <p:cNvGrpSpPr/>
        <p:nvPr/>
      </p:nvGrpSpPr>
      <p:grpSpPr>
        <a:xfrm>
          <a:off x="0" y="0"/>
          <a:ext cx="0" cy="0"/>
          <a:chOff x="0" y="0"/>
          <a:chExt cx="0" cy="0"/>
        </a:xfrm>
      </p:grpSpPr>
      <p:sp>
        <p:nvSpPr>
          <p:cNvPr id="8" name="Rectangle 7"/>
          <p:cNvSpPr/>
          <p:nvPr userDrawn="1"/>
        </p:nvSpPr>
        <p:spPr>
          <a:xfrm>
            <a:off x="0" y="0"/>
            <a:ext cx="303632" cy="6858000"/>
          </a:xfrm>
          <a:prstGeom prst="rect">
            <a:avLst/>
          </a:prstGeom>
          <a:solidFill>
            <a:srgbClr val="BCD62A"/>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9" name="Title Placeholder 1"/>
          <p:cNvSpPr>
            <a:spLocks noGrp="1"/>
          </p:cNvSpPr>
          <p:nvPr>
            <p:ph type="title"/>
          </p:nvPr>
        </p:nvSpPr>
        <p:spPr>
          <a:xfrm>
            <a:off x="609600" y="457200"/>
            <a:ext cx="10972800" cy="1143000"/>
          </a:xfrm>
          <a:prstGeom prst="rect">
            <a:avLst/>
          </a:prstGeom>
        </p:spPr>
        <p:txBody>
          <a:bodyPr vert="horz" lIns="0" tIns="0" rIns="0" bIns="0" rtlCol="0" anchor="ctr">
            <a:normAutofit/>
          </a:bodyPr>
          <a:lstStyle/>
          <a:p>
            <a:r>
              <a:rPr lang="en-US" dirty="0"/>
              <a:t>Click to edit Master title style</a:t>
            </a:r>
          </a:p>
        </p:txBody>
      </p:sp>
      <p:sp>
        <p:nvSpPr>
          <p:cNvPr id="11" name="Date Placeholder 3"/>
          <p:cNvSpPr>
            <a:spLocks noGrp="1"/>
          </p:cNvSpPr>
          <p:nvPr>
            <p:ph type="dt" sz="half" idx="2"/>
          </p:nvPr>
        </p:nvSpPr>
        <p:spPr>
          <a:xfrm>
            <a:off x="1828800" y="6400801"/>
            <a:ext cx="1219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ADEB52-2389-CA4F-B8C4-6F353338A3E0}" type="datetime1">
              <a:rPr lang="en-US" smtClean="0"/>
              <a:t>4/28/2020</a:t>
            </a:fld>
            <a:endParaRPr lang="en-US" dirty="0"/>
          </a:p>
        </p:txBody>
      </p:sp>
      <p:sp>
        <p:nvSpPr>
          <p:cNvPr id="12" name="Footer Placeholder 4"/>
          <p:cNvSpPr>
            <a:spLocks noGrp="1"/>
          </p:cNvSpPr>
          <p:nvPr>
            <p:ph type="ftr" sz="quarter" idx="3"/>
          </p:nvPr>
        </p:nvSpPr>
        <p:spPr>
          <a:xfrm>
            <a:off x="3048000" y="6400801"/>
            <a:ext cx="3657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13" name="Slide Number Placeholder 5"/>
          <p:cNvSpPr>
            <a:spLocks noGrp="1"/>
          </p:cNvSpPr>
          <p:nvPr>
            <p:ph type="sldNum" sz="quarter" idx="4"/>
          </p:nvPr>
        </p:nvSpPr>
        <p:spPr>
          <a:xfrm>
            <a:off x="6705600" y="6400801"/>
            <a:ext cx="914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C42CBD-A71F-E145-880C-AAE760575688}" type="slidenum">
              <a:rPr lang="en-US" smtClean="0"/>
              <a:t>‹#›</a:t>
            </a:fld>
            <a:endParaRPr lang="en-US" dirty="0"/>
          </a:p>
        </p:txBody>
      </p:sp>
    </p:spTree>
    <p:extLst>
      <p:ext uri="{BB962C8B-B14F-4D97-AF65-F5344CB8AC3E}">
        <p14:creationId xmlns:p14="http://schemas.microsoft.com/office/powerpoint/2010/main" val="40290792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Copy Slide - Title and Content Green">
    <p:spTree>
      <p:nvGrpSpPr>
        <p:cNvPr id="1" name=""/>
        <p:cNvGrpSpPr/>
        <p:nvPr/>
      </p:nvGrpSpPr>
      <p:grpSpPr>
        <a:xfrm>
          <a:off x="0" y="0"/>
          <a:ext cx="0" cy="0"/>
          <a:chOff x="0" y="0"/>
          <a:chExt cx="0" cy="0"/>
        </a:xfrm>
      </p:grpSpPr>
      <p:sp>
        <p:nvSpPr>
          <p:cNvPr id="8" name="Rectangle 7"/>
          <p:cNvSpPr/>
          <p:nvPr userDrawn="1"/>
        </p:nvSpPr>
        <p:spPr>
          <a:xfrm>
            <a:off x="0" y="0"/>
            <a:ext cx="303632" cy="6858000"/>
          </a:xfrm>
          <a:prstGeom prst="rect">
            <a:avLst/>
          </a:prstGeom>
          <a:solidFill>
            <a:srgbClr val="BCD62A"/>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9" name="Title Placeholder 1"/>
          <p:cNvSpPr>
            <a:spLocks noGrp="1"/>
          </p:cNvSpPr>
          <p:nvPr>
            <p:ph type="title"/>
          </p:nvPr>
        </p:nvSpPr>
        <p:spPr>
          <a:xfrm>
            <a:off x="609600" y="457200"/>
            <a:ext cx="10972800" cy="1143000"/>
          </a:xfrm>
          <a:prstGeom prst="rect">
            <a:avLst/>
          </a:prstGeom>
        </p:spPr>
        <p:txBody>
          <a:bodyPr vert="horz" lIns="0" tIns="0" rIns="0" bIns="0" rtlCol="0" anchor="ctr">
            <a:normAutofit/>
          </a:bodyPr>
          <a:lstStyle/>
          <a:p>
            <a:r>
              <a:rPr lang="en-US" dirty="0"/>
              <a:t>Click to edit Master title style</a:t>
            </a:r>
          </a:p>
        </p:txBody>
      </p:sp>
      <p:sp>
        <p:nvSpPr>
          <p:cNvPr id="11" name="Date Placeholder 3"/>
          <p:cNvSpPr>
            <a:spLocks noGrp="1"/>
          </p:cNvSpPr>
          <p:nvPr>
            <p:ph type="dt" sz="half" idx="2"/>
          </p:nvPr>
        </p:nvSpPr>
        <p:spPr>
          <a:xfrm>
            <a:off x="1828800" y="6400801"/>
            <a:ext cx="1219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176C1C-36E2-074A-8DDD-A5FC3F6C42C0}" type="datetime1">
              <a:rPr lang="en-US" smtClean="0"/>
              <a:t>4/28/2020</a:t>
            </a:fld>
            <a:endParaRPr lang="en-US" dirty="0"/>
          </a:p>
        </p:txBody>
      </p:sp>
      <p:sp>
        <p:nvSpPr>
          <p:cNvPr id="12" name="Footer Placeholder 4"/>
          <p:cNvSpPr>
            <a:spLocks noGrp="1"/>
          </p:cNvSpPr>
          <p:nvPr>
            <p:ph type="ftr" sz="quarter" idx="3"/>
          </p:nvPr>
        </p:nvSpPr>
        <p:spPr>
          <a:xfrm>
            <a:off x="3048000" y="6400801"/>
            <a:ext cx="3657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13" name="Slide Number Placeholder 5"/>
          <p:cNvSpPr>
            <a:spLocks noGrp="1"/>
          </p:cNvSpPr>
          <p:nvPr>
            <p:ph type="sldNum" sz="quarter" idx="4"/>
          </p:nvPr>
        </p:nvSpPr>
        <p:spPr>
          <a:xfrm>
            <a:off x="6705600" y="6400801"/>
            <a:ext cx="914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C42CBD-A71F-E145-880C-AAE760575688}" type="slidenum">
              <a:rPr lang="en-US" smtClean="0"/>
              <a:t>‹#›</a:t>
            </a:fld>
            <a:endParaRPr lang="en-US" dirty="0"/>
          </a:p>
        </p:txBody>
      </p:sp>
      <p:sp>
        <p:nvSpPr>
          <p:cNvPr id="10" name="Text Placeholder 2"/>
          <p:cNvSpPr>
            <a:spLocks noGrp="1"/>
          </p:cNvSpPr>
          <p:nvPr>
            <p:ph idx="1"/>
          </p:nvPr>
        </p:nvSpPr>
        <p:spPr>
          <a:xfrm>
            <a:off x="609600" y="1828800"/>
            <a:ext cx="10972800" cy="3931920"/>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998711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Copy Slide - Two Content Green">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828800"/>
            <a:ext cx="524256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339840" y="1828800"/>
            <a:ext cx="5242560" cy="3886200"/>
          </a:xfrm>
        </p:spPr>
        <p:txBody>
          <a:bodyPr anchor="t" anchorCtr="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p:cNvSpPr/>
          <p:nvPr userDrawn="1"/>
        </p:nvSpPr>
        <p:spPr>
          <a:xfrm>
            <a:off x="-10861" y="0"/>
            <a:ext cx="303919" cy="6858000"/>
          </a:xfrm>
          <a:prstGeom prst="rect">
            <a:avLst/>
          </a:prstGeom>
          <a:solidFill>
            <a:srgbClr val="BCD62A"/>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0" name="Title Placeholder 1"/>
          <p:cNvSpPr>
            <a:spLocks noGrp="1"/>
          </p:cNvSpPr>
          <p:nvPr>
            <p:ph type="title"/>
          </p:nvPr>
        </p:nvSpPr>
        <p:spPr>
          <a:xfrm>
            <a:off x="609600" y="457200"/>
            <a:ext cx="10972800" cy="1143000"/>
          </a:xfrm>
          <a:prstGeom prst="rect">
            <a:avLst/>
          </a:prstGeom>
        </p:spPr>
        <p:txBody>
          <a:bodyPr vert="horz" lIns="0" tIns="0" rIns="0" bIns="0" rtlCol="0" anchor="ctr">
            <a:normAutofit/>
          </a:bodyPr>
          <a:lstStyle/>
          <a:p>
            <a:r>
              <a:rPr lang="en-US" dirty="0"/>
              <a:t>Click to edit Master title style</a:t>
            </a:r>
          </a:p>
        </p:txBody>
      </p:sp>
      <p:sp>
        <p:nvSpPr>
          <p:cNvPr id="15" name="Date Placeholder 3"/>
          <p:cNvSpPr>
            <a:spLocks noGrp="1"/>
          </p:cNvSpPr>
          <p:nvPr>
            <p:ph type="dt" sz="half" idx="10"/>
          </p:nvPr>
        </p:nvSpPr>
        <p:spPr>
          <a:xfrm>
            <a:off x="1828800" y="6400800"/>
            <a:ext cx="1219200" cy="228600"/>
          </a:xfrm>
          <a:prstGeom prst="rect">
            <a:avLst/>
          </a:prstGeom>
        </p:spPr>
        <p:txBody>
          <a:bodyPr vert="horz" lIns="0" tIns="0" rIns="0" bIns="0" rtlCol="0" anchor="t" anchorCtr="0"/>
          <a:lstStyle>
            <a:lvl1pPr algn="l">
              <a:defRPr sz="1200">
                <a:solidFill>
                  <a:schemeClr val="tx1">
                    <a:tint val="75000"/>
                  </a:schemeClr>
                </a:solidFill>
              </a:defRPr>
            </a:lvl1pPr>
          </a:lstStyle>
          <a:p>
            <a:fld id="{993AC42F-C345-D940-AB7F-4C585BDC34E1}" type="datetime1">
              <a:rPr lang="en-US" smtClean="0"/>
              <a:t>4/28/2020</a:t>
            </a:fld>
            <a:endParaRPr lang="en-US" dirty="0"/>
          </a:p>
        </p:txBody>
      </p:sp>
      <p:sp>
        <p:nvSpPr>
          <p:cNvPr id="16" name="Footer Placeholder 4"/>
          <p:cNvSpPr>
            <a:spLocks noGrp="1"/>
          </p:cNvSpPr>
          <p:nvPr>
            <p:ph type="ftr" sz="quarter" idx="3"/>
          </p:nvPr>
        </p:nvSpPr>
        <p:spPr>
          <a:xfrm>
            <a:off x="3048000" y="6400800"/>
            <a:ext cx="3657600" cy="228600"/>
          </a:xfrm>
          <a:prstGeom prst="rect">
            <a:avLst/>
          </a:prstGeom>
        </p:spPr>
        <p:txBody>
          <a:bodyPr vert="horz" lIns="0" tIns="0" rIns="0" bIns="0" rtlCol="0" anchor="t" anchorCtr="0"/>
          <a:lstStyle>
            <a:lvl1pPr algn="ctr">
              <a:defRPr sz="1200">
                <a:solidFill>
                  <a:schemeClr val="tx1">
                    <a:tint val="75000"/>
                  </a:schemeClr>
                </a:solidFill>
              </a:defRPr>
            </a:lvl1pPr>
          </a:lstStyle>
          <a:p>
            <a:endParaRPr lang="en-US" dirty="0"/>
          </a:p>
        </p:txBody>
      </p:sp>
      <p:sp>
        <p:nvSpPr>
          <p:cNvPr id="17" name="Slide Number Placeholder 5"/>
          <p:cNvSpPr>
            <a:spLocks noGrp="1"/>
          </p:cNvSpPr>
          <p:nvPr>
            <p:ph type="sldNum" sz="quarter" idx="4"/>
          </p:nvPr>
        </p:nvSpPr>
        <p:spPr>
          <a:xfrm>
            <a:off x="6705600" y="6400800"/>
            <a:ext cx="914400" cy="228600"/>
          </a:xfrm>
          <a:prstGeom prst="rect">
            <a:avLst/>
          </a:prstGeom>
        </p:spPr>
        <p:txBody>
          <a:bodyPr vert="horz" lIns="0" tIns="0" rIns="0" bIns="0" rtlCol="0" anchor="t" anchorCtr="0"/>
          <a:lstStyle>
            <a:lvl1pPr algn="r">
              <a:defRPr sz="1200">
                <a:solidFill>
                  <a:schemeClr val="tx1">
                    <a:tint val="75000"/>
                  </a:schemeClr>
                </a:solidFill>
              </a:defRPr>
            </a:lvl1pPr>
          </a:lstStyle>
          <a:p>
            <a:fld id="{27C42CBD-A71F-E145-880C-AAE760575688}" type="slidenum">
              <a:rPr lang="en-US" smtClean="0"/>
              <a:t>‹#›</a:t>
            </a:fld>
            <a:endParaRPr lang="en-US" dirty="0"/>
          </a:p>
        </p:txBody>
      </p:sp>
    </p:spTree>
    <p:extLst>
      <p:ext uri="{BB962C8B-B14F-4D97-AF65-F5344CB8AC3E}">
        <p14:creationId xmlns:p14="http://schemas.microsoft.com/office/powerpoint/2010/main" val="274111740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Copy Slide - Two Content Comparison Green">
    <p:spTree>
      <p:nvGrpSpPr>
        <p:cNvPr id="1" name=""/>
        <p:cNvGrpSpPr/>
        <p:nvPr/>
      </p:nvGrpSpPr>
      <p:grpSpPr>
        <a:xfrm>
          <a:off x="0" y="0"/>
          <a:ext cx="0" cy="0"/>
          <a:chOff x="0" y="0"/>
          <a:chExt cx="0" cy="0"/>
        </a:xfrm>
      </p:grpSpPr>
      <p:sp>
        <p:nvSpPr>
          <p:cNvPr id="9" name="Rectangle 8"/>
          <p:cNvSpPr/>
          <p:nvPr userDrawn="1"/>
        </p:nvSpPr>
        <p:spPr>
          <a:xfrm>
            <a:off x="-10861" y="0"/>
            <a:ext cx="303919" cy="6858000"/>
          </a:xfrm>
          <a:prstGeom prst="rect">
            <a:avLst/>
          </a:prstGeom>
          <a:solidFill>
            <a:srgbClr val="BCD62A"/>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0" name="Title Placeholder 1"/>
          <p:cNvSpPr>
            <a:spLocks noGrp="1"/>
          </p:cNvSpPr>
          <p:nvPr>
            <p:ph type="title"/>
          </p:nvPr>
        </p:nvSpPr>
        <p:spPr>
          <a:xfrm>
            <a:off x="609600" y="457200"/>
            <a:ext cx="10972800" cy="1143000"/>
          </a:xfrm>
          <a:prstGeom prst="rect">
            <a:avLst/>
          </a:prstGeom>
        </p:spPr>
        <p:txBody>
          <a:bodyPr vert="horz" lIns="0" tIns="0" rIns="0" bIns="0" rtlCol="0" anchor="ctr">
            <a:normAutofit/>
          </a:bodyPr>
          <a:lstStyle/>
          <a:p>
            <a:r>
              <a:rPr lang="en-US" dirty="0"/>
              <a:t>Click to edit Master title style</a:t>
            </a:r>
          </a:p>
        </p:txBody>
      </p:sp>
      <p:sp>
        <p:nvSpPr>
          <p:cNvPr id="15" name="Date Placeholder 3"/>
          <p:cNvSpPr>
            <a:spLocks noGrp="1"/>
          </p:cNvSpPr>
          <p:nvPr>
            <p:ph type="dt" sz="half" idx="10"/>
          </p:nvPr>
        </p:nvSpPr>
        <p:spPr>
          <a:xfrm>
            <a:off x="1828800" y="6400800"/>
            <a:ext cx="1219200" cy="228600"/>
          </a:xfrm>
          <a:prstGeom prst="rect">
            <a:avLst/>
          </a:prstGeom>
        </p:spPr>
        <p:txBody>
          <a:bodyPr vert="horz" lIns="0" tIns="0" rIns="0" bIns="0" rtlCol="0" anchor="t" anchorCtr="0"/>
          <a:lstStyle>
            <a:lvl1pPr algn="l">
              <a:defRPr sz="1200">
                <a:solidFill>
                  <a:schemeClr val="tx1">
                    <a:tint val="75000"/>
                  </a:schemeClr>
                </a:solidFill>
              </a:defRPr>
            </a:lvl1pPr>
          </a:lstStyle>
          <a:p>
            <a:fld id="{42C696EA-7EE6-7845-8BDF-98848005FFB7}" type="datetime1">
              <a:rPr lang="en-US" smtClean="0"/>
              <a:t>4/28/2020</a:t>
            </a:fld>
            <a:endParaRPr lang="en-US" dirty="0"/>
          </a:p>
        </p:txBody>
      </p:sp>
      <p:sp>
        <p:nvSpPr>
          <p:cNvPr id="16" name="Footer Placeholder 4"/>
          <p:cNvSpPr>
            <a:spLocks noGrp="1"/>
          </p:cNvSpPr>
          <p:nvPr>
            <p:ph type="ftr" sz="quarter" idx="3"/>
          </p:nvPr>
        </p:nvSpPr>
        <p:spPr>
          <a:xfrm>
            <a:off x="3048000" y="6400800"/>
            <a:ext cx="3657600" cy="228600"/>
          </a:xfrm>
          <a:prstGeom prst="rect">
            <a:avLst/>
          </a:prstGeom>
        </p:spPr>
        <p:txBody>
          <a:bodyPr vert="horz" lIns="0" tIns="0" rIns="0" bIns="0" rtlCol="0" anchor="t" anchorCtr="0"/>
          <a:lstStyle>
            <a:lvl1pPr algn="ctr">
              <a:defRPr sz="1200">
                <a:solidFill>
                  <a:schemeClr val="tx1">
                    <a:tint val="75000"/>
                  </a:schemeClr>
                </a:solidFill>
              </a:defRPr>
            </a:lvl1pPr>
          </a:lstStyle>
          <a:p>
            <a:endParaRPr lang="en-US" dirty="0"/>
          </a:p>
        </p:txBody>
      </p:sp>
      <p:sp>
        <p:nvSpPr>
          <p:cNvPr id="17" name="Slide Number Placeholder 5"/>
          <p:cNvSpPr>
            <a:spLocks noGrp="1"/>
          </p:cNvSpPr>
          <p:nvPr>
            <p:ph type="sldNum" sz="quarter" idx="4"/>
          </p:nvPr>
        </p:nvSpPr>
        <p:spPr>
          <a:xfrm>
            <a:off x="6705600" y="6400800"/>
            <a:ext cx="914400" cy="228600"/>
          </a:xfrm>
          <a:prstGeom prst="rect">
            <a:avLst/>
          </a:prstGeom>
        </p:spPr>
        <p:txBody>
          <a:bodyPr vert="horz" lIns="0" tIns="0" rIns="0" bIns="0" rtlCol="0" anchor="t" anchorCtr="0"/>
          <a:lstStyle>
            <a:lvl1pPr algn="r">
              <a:defRPr sz="1200">
                <a:solidFill>
                  <a:schemeClr val="tx1">
                    <a:tint val="75000"/>
                  </a:schemeClr>
                </a:solidFill>
              </a:defRPr>
            </a:lvl1pPr>
          </a:lstStyle>
          <a:p>
            <a:fld id="{27C42CBD-A71F-E145-880C-AAE760575688}" type="slidenum">
              <a:rPr lang="en-US" smtClean="0"/>
              <a:t>‹#›</a:t>
            </a:fld>
            <a:endParaRPr lang="en-US" dirty="0"/>
          </a:p>
        </p:txBody>
      </p:sp>
      <p:sp>
        <p:nvSpPr>
          <p:cNvPr id="19" name="Text Placeholder 2"/>
          <p:cNvSpPr>
            <a:spLocks noGrp="1"/>
          </p:cNvSpPr>
          <p:nvPr>
            <p:ph type="body" idx="1"/>
          </p:nvPr>
        </p:nvSpPr>
        <p:spPr>
          <a:xfrm>
            <a:off x="609600" y="1828800"/>
            <a:ext cx="524256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0" name="Content Placeholder 3"/>
          <p:cNvSpPr>
            <a:spLocks noGrp="1"/>
          </p:cNvSpPr>
          <p:nvPr>
            <p:ph sz="half" idx="2"/>
          </p:nvPr>
        </p:nvSpPr>
        <p:spPr>
          <a:xfrm>
            <a:off x="609600" y="2743200"/>
            <a:ext cx="5242560" cy="297180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 Placeholder 4"/>
          <p:cNvSpPr>
            <a:spLocks noGrp="1"/>
          </p:cNvSpPr>
          <p:nvPr>
            <p:ph type="body" sz="quarter" idx="11"/>
          </p:nvPr>
        </p:nvSpPr>
        <p:spPr>
          <a:xfrm>
            <a:off x="6339840" y="1828800"/>
            <a:ext cx="524256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2" name="Content Placeholder 5"/>
          <p:cNvSpPr>
            <a:spLocks noGrp="1"/>
          </p:cNvSpPr>
          <p:nvPr>
            <p:ph sz="quarter" idx="12"/>
          </p:nvPr>
        </p:nvSpPr>
        <p:spPr>
          <a:xfrm>
            <a:off x="6339840" y="2743200"/>
            <a:ext cx="5242560" cy="29718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616871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Copy Slide - Title Only Purple">
    <p:spTree>
      <p:nvGrpSpPr>
        <p:cNvPr id="1" name=""/>
        <p:cNvGrpSpPr/>
        <p:nvPr/>
      </p:nvGrpSpPr>
      <p:grpSpPr>
        <a:xfrm>
          <a:off x="0" y="0"/>
          <a:ext cx="0" cy="0"/>
          <a:chOff x="0" y="0"/>
          <a:chExt cx="0" cy="0"/>
        </a:xfrm>
      </p:grpSpPr>
      <p:sp>
        <p:nvSpPr>
          <p:cNvPr id="8" name="Rectangle 7"/>
          <p:cNvSpPr/>
          <p:nvPr userDrawn="1"/>
        </p:nvSpPr>
        <p:spPr>
          <a:xfrm>
            <a:off x="0" y="0"/>
            <a:ext cx="303632" cy="6858000"/>
          </a:xfrm>
          <a:prstGeom prst="rect">
            <a:avLst/>
          </a:prstGeom>
          <a:solidFill>
            <a:srgbClr val="893B8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9" name="Title Placeholder 1"/>
          <p:cNvSpPr>
            <a:spLocks noGrp="1"/>
          </p:cNvSpPr>
          <p:nvPr>
            <p:ph type="title"/>
          </p:nvPr>
        </p:nvSpPr>
        <p:spPr>
          <a:xfrm>
            <a:off x="609600" y="457200"/>
            <a:ext cx="10972800" cy="1143000"/>
          </a:xfrm>
          <a:prstGeom prst="rect">
            <a:avLst/>
          </a:prstGeom>
        </p:spPr>
        <p:txBody>
          <a:bodyPr vert="horz" lIns="0" tIns="0" rIns="0" bIns="0" rtlCol="0" anchor="ctr">
            <a:normAutofit/>
          </a:bodyPr>
          <a:lstStyle/>
          <a:p>
            <a:r>
              <a:rPr lang="en-US" dirty="0"/>
              <a:t>Click to edit Master title style</a:t>
            </a:r>
          </a:p>
        </p:txBody>
      </p:sp>
      <p:sp>
        <p:nvSpPr>
          <p:cNvPr id="11" name="Date Placeholder 3"/>
          <p:cNvSpPr>
            <a:spLocks noGrp="1"/>
          </p:cNvSpPr>
          <p:nvPr>
            <p:ph type="dt" sz="half" idx="2"/>
          </p:nvPr>
        </p:nvSpPr>
        <p:spPr>
          <a:xfrm>
            <a:off x="1828800" y="6400801"/>
            <a:ext cx="1219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44371E-94A7-EC4B-8084-0CAFF61CA7E4}" type="datetime1">
              <a:rPr lang="en-US" smtClean="0"/>
              <a:t>4/28/2020</a:t>
            </a:fld>
            <a:endParaRPr lang="en-US" dirty="0"/>
          </a:p>
        </p:txBody>
      </p:sp>
      <p:sp>
        <p:nvSpPr>
          <p:cNvPr id="12" name="Footer Placeholder 4"/>
          <p:cNvSpPr>
            <a:spLocks noGrp="1"/>
          </p:cNvSpPr>
          <p:nvPr>
            <p:ph type="ftr" sz="quarter" idx="3"/>
          </p:nvPr>
        </p:nvSpPr>
        <p:spPr>
          <a:xfrm>
            <a:off x="3048000" y="6400801"/>
            <a:ext cx="3657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13" name="Slide Number Placeholder 5"/>
          <p:cNvSpPr>
            <a:spLocks noGrp="1"/>
          </p:cNvSpPr>
          <p:nvPr>
            <p:ph type="sldNum" sz="quarter" idx="4"/>
          </p:nvPr>
        </p:nvSpPr>
        <p:spPr>
          <a:xfrm>
            <a:off x="6705600" y="6400801"/>
            <a:ext cx="914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C42CBD-A71F-E145-880C-AAE760575688}" type="slidenum">
              <a:rPr lang="en-US" smtClean="0"/>
              <a:t>‹#›</a:t>
            </a:fld>
            <a:endParaRPr lang="en-US" dirty="0"/>
          </a:p>
        </p:txBody>
      </p:sp>
    </p:spTree>
    <p:extLst>
      <p:ext uri="{BB962C8B-B14F-4D97-AF65-F5344CB8AC3E}">
        <p14:creationId xmlns:p14="http://schemas.microsoft.com/office/powerpoint/2010/main" val="280284590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Copy Slide - Title and Content Purple">
    <p:spTree>
      <p:nvGrpSpPr>
        <p:cNvPr id="1" name=""/>
        <p:cNvGrpSpPr/>
        <p:nvPr/>
      </p:nvGrpSpPr>
      <p:grpSpPr>
        <a:xfrm>
          <a:off x="0" y="0"/>
          <a:ext cx="0" cy="0"/>
          <a:chOff x="0" y="0"/>
          <a:chExt cx="0" cy="0"/>
        </a:xfrm>
      </p:grpSpPr>
      <p:sp>
        <p:nvSpPr>
          <p:cNvPr id="9" name="Title Placeholder 1"/>
          <p:cNvSpPr>
            <a:spLocks noGrp="1"/>
          </p:cNvSpPr>
          <p:nvPr>
            <p:ph type="title"/>
          </p:nvPr>
        </p:nvSpPr>
        <p:spPr>
          <a:xfrm>
            <a:off x="609600" y="457200"/>
            <a:ext cx="10972800" cy="1143000"/>
          </a:xfrm>
          <a:prstGeom prst="rect">
            <a:avLst/>
          </a:prstGeom>
        </p:spPr>
        <p:txBody>
          <a:bodyPr vert="horz" lIns="0" tIns="0" rIns="0" bIns="0" rtlCol="0" anchor="ctr">
            <a:normAutofit/>
          </a:bodyPr>
          <a:lstStyle/>
          <a:p>
            <a:r>
              <a:rPr lang="en-US" dirty="0"/>
              <a:t>Click to edit Master title style</a:t>
            </a:r>
          </a:p>
        </p:txBody>
      </p:sp>
      <p:sp>
        <p:nvSpPr>
          <p:cNvPr id="11" name="Date Placeholder 3"/>
          <p:cNvSpPr>
            <a:spLocks noGrp="1"/>
          </p:cNvSpPr>
          <p:nvPr>
            <p:ph type="dt" sz="half" idx="2"/>
          </p:nvPr>
        </p:nvSpPr>
        <p:spPr>
          <a:xfrm>
            <a:off x="1828800" y="6400801"/>
            <a:ext cx="1219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8045D7-8EB9-0F49-9C44-C3D64FADF8F8}" type="datetime1">
              <a:rPr lang="en-US" smtClean="0"/>
              <a:t>4/28/2020</a:t>
            </a:fld>
            <a:endParaRPr lang="en-US" dirty="0"/>
          </a:p>
        </p:txBody>
      </p:sp>
      <p:sp>
        <p:nvSpPr>
          <p:cNvPr id="12" name="Footer Placeholder 4"/>
          <p:cNvSpPr>
            <a:spLocks noGrp="1"/>
          </p:cNvSpPr>
          <p:nvPr>
            <p:ph type="ftr" sz="quarter" idx="3"/>
          </p:nvPr>
        </p:nvSpPr>
        <p:spPr>
          <a:xfrm>
            <a:off x="3048000" y="6400801"/>
            <a:ext cx="3657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13" name="Slide Number Placeholder 5"/>
          <p:cNvSpPr>
            <a:spLocks noGrp="1"/>
          </p:cNvSpPr>
          <p:nvPr>
            <p:ph type="sldNum" sz="quarter" idx="4"/>
          </p:nvPr>
        </p:nvSpPr>
        <p:spPr>
          <a:xfrm>
            <a:off x="6705600" y="6400801"/>
            <a:ext cx="914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C42CBD-A71F-E145-880C-AAE760575688}" type="slidenum">
              <a:rPr lang="en-US" smtClean="0"/>
              <a:t>‹#›</a:t>
            </a:fld>
            <a:endParaRPr lang="en-US" dirty="0"/>
          </a:p>
        </p:txBody>
      </p:sp>
      <p:sp>
        <p:nvSpPr>
          <p:cNvPr id="10" name="Text Placeholder 2"/>
          <p:cNvSpPr>
            <a:spLocks noGrp="1"/>
          </p:cNvSpPr>
          <p:nvPr>
            <p:ph idx="1"/>
          </p:nvPr>
        </p:nvSpPr>
        <p:spPr>
          <a:xfrm>
            <a:off x="609600" y="1828800"/>
            <a:ext cx="10972800" cy="3931920"/>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Rectangle 13"/>
          <p:cNvSpPr/>
          <p:nvPr userDrawn="1"/>
        </p:nvSpPr>
        <p:spPr>
          <a:xfrm>
            <a:off x="0" y="0"/>
            <a:ext cx="303632" cy="6858000"/>
          </a:xfrm>
          <a:prstGeom prst="rect">
            <a:avLst/>
          </a:prstGeom>
          <a:solidFill>
            <a:srgbClr val="893B8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8736750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_Copy Slide - Two Content Purple">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828800"/>
            <a:ext cx="524256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339840" y="1828800"/>
            <a:ext cx="5242560" cy="3886200"/>
          </a:xfrm>
        </p:spPr>
        <p:txBody>
          <a:bodyPr anchor="t" anchorCtr="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Placeholder 1"/>
          <p:cNvSpPr>
            <a:spLocks noGrp="1"/>
          </p:cNvSpPr>
          <p:nvPr>
            <p:ph type="title"/>
          </p:nvPr>
        </p:nvSpPr>
        <p:spPr>
          <a:xfrm>
            <a:off x="609600" y="457200"/>
            <a:ext cx="10972800" cy="1143000"/>
          </a:xfrm>
          <a:prstGeom prst="rect">
            <a:avLst/>
          </a:prstGeom>
        </p:spPr>
        <p:txBody>
          <a:bodyPr vert="horz" lIns="0" tIns="0" rIns="0" bIns="0" rtlCol="0" anchor="ctr">
            <a:normAutofit/>
          </a:bodyPr>
          <a:lstStyle/>
          <a:p>
            <a:r>
              <a:rPr lang="en-US" dirty="0"/>
              <a:t>Click to edit Master title style</a:t>
            </a:r>
          </a:p>
        </p:txBody>
      </p:sp>
      <p:sp>
        <p:nvSpPr>
          <p:cNvPr id="15" name="Date Placeholder 3"/>
          <p:cNvSpPr>
            <a:spLocks noGrp="1"/>
          </p:cNvSpPr>
          <p:nvPr>
            <p:ph type="dt" sz="half" idx="10"/>
          </p:nvPr>
        </p:nvSpPr>
        <p:spPr>
          <a:xfrm>
            <a:off x="1828800" y="6400800"/>
            <a:ext cx="1219200" cy="228600"/>
          </a:xfrm>
          <a:prstGeom prst="rect">
            <a:avLst/>
          </a:prstGeom>
        </p:spPr>
        <p:txBody>
          <a:bodyPr vert="horz" lIns="0" tIns="0" rIns="0" bIns="0" rtlCol="0" anchor="t" anchorCtr="0"/>
          <a:lstStyle>
            <a:lvl1pPr algn="l">
              <a:defRPr sz="1200">
                <a:solidFill>
                  <a:schemeClr val="tx1">
                    <a:tint val="75000"/>
                  </a:schemeClr>
                </a:solidFill>
              </a:defRPr>
            </a:lvl1pPr>
          </a:lstStyle>
          <a:p>
            <a:fld id="{F4A96ECC-F0CA-7747-9895-7BDA0DE2453C}" type="datetime1">
              <a:rPr lang="en-US" smtClean="0"/>
              <a:t>4/28/2020</a:t>
            </a:fld>
            <a:endParaRPr lang="en-US" dirty="0"/>
          </a:p>
        </p:txBody>
      </p:sp>
      <p:sp>
        <p:nvSpPr>
          <p:cNvPr id="16" name="Footer Placeholder 4"/>
          <p:cNvSpPr>
            <a:spLocks noGrp="1"/>
          </p:cNvSpPr>
          <p:nvPr>
            <p:ph type="ftr" sz="quarter" idx="3"/>
          </p:nvPr>
        </p:nvSpPr>
        <p:spPr>
          <a:xfrm>
            <a:off x="3048000" y="6400800"/>
            <a:ext cx="3657600" cy="228600"/>
          </a:xfrm>
          <a:prstGeom prst="rect">
            <a:avLst/>
          </a:prstGeom>
        </p:spPr>
        <p:txBody>
          <a:bodyPr vert="horz" lIns="0" tIns="0" rIns="0" bIns="0" rtlCol="0" anchor="t" anchorCtr="0"/>
          <a:lstStyle>
            <a:lvl1pPr algn="ctr">
              <a:defRPr sz="1200">
                <a:solidFill>
                  <a:schemeClr val="tx1">
                    <a:tint val="75000"/>
                  </a:schemeClr>
                </a:solidFill>
              </a:defRPr>
            </a:lvl1pPr>
          </a:lstStyle>
          <a:p>
            <a:endParaRPr lang="en-US" dirty="0"/>
          </a:p>
        </p:txBody>
      </p:sp>
      <p:sp>
        <p:nvSpPr>
          <p:cNvPr id="17" name="Slide Number Placeholder 5"/>
          <p:cNvSpPr>
            <a:spLocks noGrp="1"/>
          </p:cNvSpPr>
          <p:nvPr>
            <p:ph type="sldNum" sz="quarter" idx="4"/>
          </p:nvPr>
        </p:nvSpPr>
        <p:spPr>
          <a:xfrm>
            <a:off x="6705600" y="6400800"/>
            <a:ext cx="914400" cy="228600"/>
          </a:xfrm>
          <a:prstGeom prst="rect">
            <a:avLst/>
          </a:prstGeom>
        </p:spPr>
        <p:txBody>
          <a:bodyPr vert="horz" lIns="0" tIns="0" rIns="0" bIns="0" rtlCol="0" anchor="t" anchorCtr="0"/>
          <a:lstStyle>
            <a:lvl1pPr algn="r">
              <a:defRPr sz="1200">
                <a:solidFill>
                  <a:schemeClr val="tx1">
                    <a:tint val="75000"/>
                  </a:schemeClr>
                </a:solidFill>
              </a:defRPr>
            </a:lvl1pPr>
          </a:lstStyle>
          <a:p>
            <a:fld id="{27C42CBD-A71F-E145-880C-AAE760575688}" type="slidenum">
              <a:rPr lang="en-US" smtClean="0"/>
              <a:t>‹#›</a:t>
            </a:fld>
            <a:endParaRPr lang="en-US" dirty="0"/>
          </a:p>
        </p:txBody>
      </p:sp>
      <p:sp>
        <p:nvSpPr>
          <p:cNvPr id="11" name="Rectangle 10"/>
          <p:cNvSpPr/>
          <p:nvPr userDrawn="1"/>
        </p:nvSpPr>
        <p:spPr>
          <a:xfrm>
            <a:off x="0" y="0"/>
            <a:ext cx="303632" cy="6858000"/>
          </a:xfrm>
          <a:prstGeom prst="rect">
            <a:avLst/>
          </a:prstGeom>
          <a:solidFill>
            <a:srgbClr val="893B8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18792143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_Copy Slide - Two Content Comparison Purple">
    <p:spTree>
      <p:nvGrpSpPr>
        <p:cNvPr id="1" name=""/>
        <p:cNvGrpSpPr/>
        <p:nvPr/>
      </p:nvGrpSpPr>
      <p:grpSpPr>
        <a:xfrm>
          <a:off x="0" y="0"/>
          <a:ext cx="0" cy="0"/>
          <a:chOff x="0" y="0"/>
          <a:chExt cx="0" cy="0"/>
        </a:xfrm>
      </p:grpSpPr>
      <p:sp>
        <p:nvSpPr>
          <p:cNvPr id="10" name="Title Placeholder 1"/>
          <p:cNvSpPr>
            <a:spLocks noGrp="1"/>
          </p:cNvSpPr>
          <p:nvPr>
            <p:ph type="title"/>
          </p:nvPr>
        </p:nvSpPr>
        <p:spPr>
          <a:xfrm>
            <a:off x="609600" y="457200"/>
            <a:ext cx="10972800" cy="1143000"/>
          </a:xfrm>
          <a:prstGeom prst="rect">
            <a:avLst/>
          </a:prstGeom>
        </p:spPr>
        <p:txBody>
          <a:bodyPr vert="horz" lIns="0" tIns="0" rIns="0" bIns="0" rtlCol="0" anchor="ctr">
            <a:normAutofit/>
          </a:bodyPr>
          <a:lstStyle/>
          <a:p>
            <a:r>
              <a:rPr lang="en-US" dirty="0"/>
              <a:t>Click to edit Master title style</a:t>
            </a:r>
          </a:p>
        </p:txBody>
      </p:sp>
      <p:sp>
        <p:nvSpPr>
          <p:cNvPr id="15" name="Date Placeholder 3"/>
          <p:cNvSpPr>
            <a:spLocks noGrp="1"/>
          </p:cNvSpPr>
          <p:nvPr>
            <p:ph type="dt" sz="half" idx="10"/>
          </p:nvPr>
        </p:nvSpPr>
        <p:spPr>
          <a:xfrm>
            <a:off x="1828800" y="6400800"/>
            <a:ext cx="1219200" cy="228600"/>
          </a:xfrm>
          <a:prstGeom prst="rect">
            <a:avLst/>
          </a:prstGeom>
        </p:spPr>
        <p:txBody>
          <a:bodyPr vert="horz" lIns="0" tIns="0" rIns="0" bIns="0" rtlCol="0" anchor="t" anchorCtr="0"/>
          <a:lstStyle>
            <a:lvl1pPr algn="l">
              <a:defRPr sz="1200">
                <a:solidFill>
                  <a:schemeClr val="tx1">
                    <a:tint val="75000"/>
                  </a:schemeClr>
                </a:solidFill>
              </a:defRPr>
            </a:lvl1pPr>
          </a:lstStyle>
          <a:p>
            <a:fld id="{8509252F-DDA4-4E47-A56F-9EF0EB9C8F06}" type="datetime1">
              <a:rPr lang="en-US" smtClean="0"/>
              <a:t>4/28/2020</a:t>
            </a:fld>
            <a:endParaRPr lang="en-US" dirty="0"/>
          </a:p>
        </p:txBody>
      </p:sp>
      <p:sp>
        <p:nvSpPr>
          <p:cNvPr id="16" name="Footer Placeholder 4"/>
          <p:cNvSpPr>
            <a:spLocks noGrp="1"/>
          </p:cNvSpPr>
          <p:nvPr>
            <p:ph type="ftr" sz="quarter" idx="3"/>
          </p:nvPr>
        </p:nvSpPr>
        <p:spPr>
          <a:xfrm>
            <a:off x="3048000" y="6400800"/>
            <a:ext cx="3657600" cy="228600"/>
          </a:xfrm>
          <a:prstGeom prst="rect">
            <a:avLst/>
          </a:prstGeom>
        </p:spPr>
        <p:txBody>
          <a:bodyPr vert="horz" lIns="0" tIns="0" rIns="0" bIns="0" rtlCol="0" anchor="t" anchorCtr="0"/>
          <a:lstStyle>
            <a:lvl1pPr algn="ctr">
              <a:defRPr sz="1200">
                <a:solidFill>
                  <a:schemeClr val="tx1">
                    <a:tint val="75000"/>
                  </a:schemeClr>
                </a:solidFill>
              </a:defRPr>
            </a:lvl1pPr>
          </a:lstStyle>
          <a:p>
            <a:endParaRPr lang="en-US" dirty="0"/>
          </a:p>
        </p:txBody>
      </p:sp>
      <p:sp>
        <p:nvSpPr>
          <p:cNvPr id="17" name="Slide Number Placeholder 5"/>
          <p:cNvSpPr>
            <a:spLocks noGrp="1"/>
          </p:cNvSpPr>
          <p:nvPr>
            <p:ph type="sldNum" sz="quarter" idx="4"/>
          </p:nvPr>
        </p:nvSpPr>
        <p:spPr>
          <a:xfrm>
            <a:off x="6705600" y="6400800"/>
            <a:ext cx="914400" cy="228600"/>
          </a:xfrm>
          <a:prstGeom prst="rect">
            <a:avLst/>
          </a:prstGeom>
        </p:spPr>
        <p:txBody>
          <a:bodyPr vert="horz" lIns="0" tIns="0" rIns="0" bIns="0" rtlCol="0" anchor="t" anchorCtr="0"/>
          <a:lstStyle>
            <a:lvl1pPr algn="r">
              <a:defRPr sz="1200">
                <a:solidFill>
                  <a:schemeClr val="tx1">
                    <a:tint val="75000"/>
                  </a:schemeClr>
                </a:solidFill>
              </a:defRPr>
            </a:lvl1pPr>
          </a:lstStyle>
          <a:p>
            <a:fld id="{27C42CBD-A71F-E145-880C-AAE760575688}" type="slidenum">
              <a:rPr lang="en-US" smtClean="0"/>
              <a:t>‹#›</a:t>
            </a:fld>
            <a:endParaRPr lang="en-US" dirty="0"/>
          </a:p>
        </p:txBody>
      </p:sp>
      <p:sp>
        <p:nvSpPr>
          <p:cNvPr id="19" name="Text Placeholder 2"/>
          <p:cNvSpPr>
            <a:spLocks noGrp="1"/>
          </p:cNvSpPr>
          <p:nvPr>
            <p:ph type="body" idx="1"/>
          </p:nvPr>
        </p:nvSpPr>
        <p:spPr>
          <a:xfrm>
            <a:off x="609600" y="1828800"/>
            <a:ext cx="524256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0" name="Content Placeholder 3"/>
          <p:cNvSpPr>
            <a:spLocks noGrp="1"/>
          </p:cNvSpPr>
          <p:nvPr>
            <p:ph sz="half" idx="2"/>
          </p:nvPr>
        </p:nvSpPr>
        <p:spPr>
          <a:xfrm>
            <a:off x="609600" y="2743200"/>
            <a:ext cx="5242560" cy="297180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 Placeholder 4"/>
          <p:cNvSpPr>
            <a:spLocks noGrp="1"/>
          </p:cNvSpPr>
          <p:nvPr>
            <p:ph type="body" sz="quarter" idx="11"/>
          </p:nvPr>
        </p:nvSpPr>
        <p:spPr>
          <a:xfrm>
            <a:off x="6339840" y="1828800"/>
            <a:ext cx="524256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2" name="Content Placeholder 5"/>
          <p:cNvSpPr>
            <a:spLocks noGrp="1"/>
          </p:cNvSpPr>
          <p:nvPr>
            <p:ph sz="quarter" idx="12"/>
          </p:nvPr>
        </p:nvSpPr>
        <p:spPr>
          <a:xfrm>
            <a:off x="6339840" y="2743200"/>
            <a:ext cx="5242560" cy="29718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Rectangle 10"/>
          <p:cNvSpPr/>
          <p:nvPr userDrawn="1"/>
        </p:nvSpPr>
        <p:spPr>
          <a:xfrm>
            <a:off x="0" y="0"/>
            <a:ext cx="303632" cy="6858000"/>
          </a:xfrm>
          <a:prstGeom prst="rect">
            <a:avLst/>
          </a:prstGeom>
          <a:solidFill>
            <a:srgbClr val="893B8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0762884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4876CA-0EDA-4F84-A397-FF7668BCC00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C6745DC-754E-4CED-A710-767A1CA7C08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EB74D83-811D-4D8C-A123-28C026D5090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828AE2F-6643-4E14-BDDD-1978994005DB}"/>
              </a:ext>
            </a:extLst>
          </p:cNvPr>
          <p:cNvSpPr>
            <a:spLocks noGrp="1"/>
          </p:cNvSpPr>
          <p:nvPr>
            <p:ph type="dt" sz="half" idx="10"/>
          </p:nvPr>
        </p:nvSpPr>
        <p:spPr/>
        <p:txBody>
          <a:bodyPr/>
          <a:lstStyle/>
          <a:p>
            <a:fld id="{478E1274-F644-4EC5-8591-3132E207FBB4}" type="datetimeFigureOut">
              <a:rPr lang="en-US" smtClean="0"/>
              <a:t>4/28/2020</a:t>
            </a:fld>
            <a:endParaRPr lang="en-US"/>
          </a:p>
        </p:txBody>
      </p:sp>
      <p:sp>
        <p:nvSpPr>
          <p:cNvPr id="6" name="Footer Placeholder 5">
            <a:extLst>
              <a:ext uri="{FF2B5EF4-FFF2-40B4-BE49-F238E27FC236}">
                <a16:creationId xmlns:a16="http://schemas.microsoft.com/office/drawing/2014/main" id="{8F4047EF-BF98-4909-AB01-E3D47666FD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C793E1-8CDF-47B6-9EF7-7C5D020E8536}"/>
              </a:ext>
            </a:extLst>
          </p:cNvPr>
          <p:cNvSpPr>
            <a:spLocks noGrp="1"/>
          </p:cNvSpPr>
          <p:nvPr>
            <p:ph type="sldNum" sz="quarter" idx="12"/>
          </p:nvPr>
        </p:nvSpPr>
        <p:spPr/>
        <p:txBody>
          <a:bodyPr/>
          <a:lstStyle/>
          <a:p>
            <a:fld id="{B604EFD4-D961-48AF-9B85-7501CB03E612}" type="slidenum">
              <a:rPr lang="en-US" smtClean="0"/>
              <a:t>‹#›</a:t>
            </a:fld>
            <a:endParaRPr lang="en-US"/>
          </a:p>
        </p:txBody>
      </p:sp>
    </p:spTree>
    <p:extLst>
      <p:ext uri="{BB962C8B-B14F-4D97-AF65-F5344CB8AC3E}">
        <p14:creationId xmlns:p14="http://schemas.microsoft.com/office/powerpoint/2010/main" val="349802455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457200"/>
            <a:ext cx="3962400" cy="1143000"/>
          </a:xfrm>
        </p:spPr>
        <p:txBody>
          <a:bodyPr anchor="b"/>
          <a:lstStyle>
            <a:lvl1pPr algn="l">
              <a:lnSpc>
                <a:spcPts val="2200"/>
              </a:lnSpc>
              <a:defRPr sz="2000" b="1"/>
            </a:lvl1pPr>
          </a:lstStyle>
          <a:p>
            <a:r>
              <a:rPr lang="en-US" dirty="0"/>
              <a:t>Click to edit Master</a:t>
            </a:r>
            <a:br>
              <a:rPr lang="en-US" dirty="0"/>
            </a:br>
            <a:r>
              <a:rPr lang="en-US" dirty="0"/>
              <a:t>title style</a:t>
            </a:r>
          </a:p>
        </p:txBody>
      </p:sp>
      <p:sp>
        <p:nvSpPr>
          <p:cNvPr id="3" name="Content Placeholder 2"/>
          <p:cNvSpPr>
            <a:spLocks noGrp="1"/>
          </p:cNvSpPr>
          <p:nvPr>
            <p:ph idx="1"/>
          </p:nvPr>
        </p:nvSpPr>
        <p:spPr>
          <a:xfrm>
            <a:off x="4893733" y="457201"/>
            <a:ext cx="6688667" cy="5257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09600" y="1727201"/>
            <a:ext cx="3962400" cy="398780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357295640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Slide">
    <p:spTree>
      <p:nvGrpSpPr>
        <p:cNvPr id="1" name=""/>
        <p:cNvGrpSpPr/>
        <p:nvPr/>
      </p:nvGrpSpPr>
      <p:grpSpPr>
        <a:xfrm>
          <a:off x="0" y="0"/>
          <a:ext cx="0" cy="0"/>
          <a:chOff x="0" y="0"/>
          <a:chExt cx="0" cy="0"/>
        </a:xfrm>
      </p:grpSpPr>
      <p:sp>
        <p:nvSpPr>
          <p:cNvPr id="2" name="Title 1"/>
          <p:cNvSpPr>
            <a:spLocks noGrp="1"/>
          </p:cNvSpPr>
          <p:nvPr>
            <p:ph type="title"/>
          </p:nvPr>
        </p:nvSpPr>
        <p:spPr>
          <a:xfrm>
            <a:off x="2438400" y="4681728"/>
            <a:ext cx="7315200" cy="685800"/>
          </a:xfrm>
        </p:spPr>
        <p:txBody>
          <a:bodyPr anchor="b"/>
          <a:lstStyle>
            <a:lvl1pPr algn="l">
              <a:defRPr sz="2000" b="1"/>
            </a:lvl1pPr>
          </a:lstStyle>
          <a:p>
            <a:r>
              <a:rPr lang="en-US" dirty="0"/>
              <a:t>Click to edit Master title style</a:t>
            </a:r>
          </a:p>
        </p:txBody>
      </p:sp>
      <p:sp>
        <p:nvSpPr>
          <p:cNvPr id="3" name="Picture Placeholder 2"/>
          <p:cNvSpPr>
            <a:spLocks noGrp="1"/>
          </p:cNvSpPr>
          <p:nvPr>
            <p:ph type="pic" idx="1"/>
          </p:nvPr>
        </p:nvSpPr>
        <p:spPr>
          <a:xfrm>
            <a:off x="2438400" y="685800"/>
            <a:ext cx="7315200" cy="38862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2438400" y="5486400"/>
            <a:ext cx="7315200" cy="4619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11" name="Date Placeholder 3"/>
          <p:cNvSpPr>
            <a:spLocks noGrp="1"/>
          </p:cNvSpPr>
          <p:nvPr>
            <p:ph type="dt" sz="half" idx="10"/>
          </p:nvPr>
        </p:nvSpPr>
        <p:spPr>
          <a:xfrm>
            <a:off x="1828800" y="6400800"/>
            <a:ext cx="1219200" cy="228600"/>
          </a:xfrm>
          <a:prstGeom prst="rect">
            <a:avLst/>
          </a:prstGeom>
        </p:spPr>
        <p:txBody>
          <a:bodyPr vert="horz" lIns="0" tIns="0" rIns="0" bIns="0" rtlCol="0" anchor="t" anchorCtr="0"/>
          <a:lstStyle>
            <a:lvl1pPr algn="l">
              <a:defRPr sz="1200">
                <a:solidFill>
                  <a:schemeClr val="tx1">
                    <a:tint val="75000"/>
                  </a:schemeClr>
                </a:solidFill>
              </a:defRPr>
            </a:lvl1pPr>
          </a:lstStyle>
          <a:p>
            <a:fld id="{1B75C488-4E58-A345-8DE7-184D658C552A}" type="datetime1">
              <a:rPr lang="en-US" smtClean="0"/>
              <a:t>4/28/2020</a:t>
            </a:fld>
            <a:endParaRPr lang="en-US" dirty="0"/>
          </a:p>
        </p:txBody>
      </p:sp>
      <p:sp>
        <p:nvSpPr>
          <p:cNvPr id="12" name="Footer Placeholder 4"/>
          <p:cNvSpPr>
            <a:spLocks noGrp="1"/>
          </p:cNvSpPr>
          <p:nvPr>
            <p:ph type="ftr" sz="quarter" idx="3"/>
          </p:nvPr>
        </p:nvSpPr>
        <p:spPr>
          <a:xfrm>
            <a:off x="3048000" y="6400800"/>
            <a:ext cx="3657600" cy="228600"/>
          </a:xfrm>
          <a:prstGeom prst="rect">
            <a:avLst/>
          </a:prstGeom>
        </p:spPr>
        <p:txBody>
          <a:bodyPr vert="horz" lIns="0" tIns="0" rIns="0" bIns="0" rtlCol="0" anchor="t" anchorCtr="0"/>
          <a:lstStyle>
            <a:lvl1pPr algn="ctr">
              <a:defRPr sz="1200">
                <a:solidFill>
                  <a:schemeClr val="tx1">
                    <a:tint val="75000"/>
                  </a:schemeClr>
                </a:solidFill>
              </a:defRPr>
            </a:lvl1pPr>
          </a:lstStyle>
          <a:p>
            <a:endParaRPr lang="en-US" dirty="0"/>
          </a:p>
        </p:txBody>
      </p:sp>
      <p:sp>
        <p:nvSpPr>
          <p:cNvPr id="13" name="Slide Number Placeholder 5"/>
          <p:cNvSpPr>
            <a:spLocks noGrp="1"/>
          </p:cNvSpPr>
          <p:nvPr>
            <p:ph type="sldNum" sz="quarter" idx="4"/>
          </p:nvPr>
        </p:nvSpPr>
        <p:spPr>
          <a:xfrm>
            <a:off x="6705600" y="6400800"/>
            <a:ext cx="914400" cy="228600"/>
          </a:xfrm>
          <a:prstGeom prst="rect">
            <a:avLst/>
          </a:prstGeom>
        </p:spPr>
        <p:txBody>
          <a:bodyPr vert="horz" lIns="0" tIns="0" rIns="0" bIns="0" rtlCol="0" anchor="t" anchorCtr="0"/>
          <a:lstStyle>
            <a:lvl1pPr algn="r">
              <a:defRPr sz="1200">
                <a:solidFill>
                  <a:schemeClr val="tx1">
                    <a:tint val="75000"/>
                  </a:schemeClr>
                </a:solidFill>
              </a:defRPr>
            </a:lvl1pPr>
          </a:lstStyle>
          <a:p>
            <a:fld id="{27C42CBD-A71F-E145-880C-AAE760575688}" type="slidenum">
              <a:rPr lang="en-US" smtClean="0"/>
              <a:t>‹#›</a:t>
            </a:fld>
            <a:endParaRPr lang="en-US" dirty="0"/>
          </a:p>
        </p:txBody>
      </p:sp>
    </p:spTree>
    <p:extLst>
      <p:ext uri="{BB962C8B-B14F-4D97-AF65-F5344CB8AC3E}">
        <p14:creationId xmlns:p14="http://schemas.microsoft.com/office/powerpoint/2010/main" val="243778821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8" name="Rectangle 7"/>
          <p:cNvSpPr/>
          <p:nvPr userDrawn="1"/>
        </p:nvSpPr>
        <p:spPr>
          <a:xfrm>
            <a:off x="1" y="0"/>
            <a:ext cx="12191999" cy="228600"/>
          </a:xfrm>
          <a:prstGeom prst="rect">
            <a:avLst/>
          </a:prstGeom>
          <a:solidFill>
            <a:schemeClr val="accent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1" name="Rectangle 10"/>
          <p:cNvSpPr/>
          <p:nvPr userDrawn="1"/>
        </p:nvSpPr>
        <p:spPr>
          <a:xfrm>
            <a:off x="2" y="6629400"/>
            <a:ext cx="12191999" cy="228600"/>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3621025" y="2331719"/>
            <a:ext cx="4938247" cy="1885310"/>
          </a:xfrm>
          <a:prstGeom prst="rect">
            <a:avLst/>
          </a:prstGeom>
        </p:spPr>
      </p:pic>
      <p:sp>
        <p:nvSpPr>
          <p:cNvPr id="10" name="Date Placeholder 3"/>
          <p:cNvSpPr>
            <a:spLocks noGrp="1"/>
          </p:cNvSpPr>
          <p:nvPr>
            <p:ph type="dt" sz="half" idx="2"/>
          </p:nvPr>
        </p:nvSpPr>
        <p:spPr>
          <a:xfrm>
            <a:off x="1828800" y="6400800"/>
            <a:ext cx="1219200" cy="228600"/>
          </a:xfrm>
          <a:prstGeom prst="rect">
            <a:avLst/>
          </a:prstGeom>
        </p:spPr>
        <p:txBody>
          <a:bodyPr vert="horz" lIns="0" tIns="0" rIns="0" bIns="0" rtlCol="0" anchor="t" anchorCtr="0"/>
          <a:lstStyle>
            <a:lvl1pPr algn="l">
              <a:defRPr sz="1200">
                <a:solidFill>
                  <a:schemeClr val="tx1">
                    <a:tint val="75000"/>
                  </a:schemeClr>
                </a:solidFill>
              </a:defRPr>
            </a:lvl1pPr>
          </a:lstStyle>
          <a:p>
            <a:fld id="{FEC5D13B-884C-554D-9C2C-4E1D6D3AF66F}" type="datetime1">
              <a:rPr lang="en-US" smtClean="0"/>
              <a:t>4/28/2020</a:t>
            </a:fld>
            <a:endParaRPr lang="en-US" dirty="0"/>
          </a:p>
        </p:txBody>
      </p:sp>
      <p:sp>
        <p:nvSpPr>
          <p:cNvPr id="12" name="Footer Placeholder 4"/>
          <p:cNvSpPr>
            <a:spLocks noGrp="1"/>
          </p:cNvSpPr>
          <p:nvPr>
            <p:ph type="ftr" sz="quarter" idx="3"/>
          </p:nvPr>
        </p:nvSpPr>
        <p:spPr>
          <a:xfrm>
            <a:off x="3048000" y="6400800"/>
            <a:ext cx="3657600" cy="228600"/>
          </a:xfrm>
          <a:prstGeom prst="rect">
            <a:avLst/>
          </a:prstGeom>
        </p:spPr>
        <p:txBody>
          <a:bodyPr vert="horz" lIns="0" tIns="0" rIns="0" bIns="0" rtlCol="0" anchor="t" anchorCtr="0"/>
          <a:lstStyle>
            <a:lvl1pPr algn="ctr">
              <a:defRPr sz="1200">
                <a:solidFill>
                  <a:schemeClr val="tx1">
                    <a:tint val="75000"/>
                  </a:schemeClr>
                </a:solidFill>
              </a:defRPr>
            </a:lvl1pPr>
          </a:lstStyle>
          <a:p>
            <a:endParaRPr lang="en-US" dirty="0"/>
          </a:p>
        </p:txBody>
      </p:sp>
      <p:sp>
        <p:nvSpPr>
          <p:cNvPr id="13" name="Slide Number Placeholder 5"/>
          <p:cNvSpPr>
            <a:spLocks noGrp="1"/>
          </p:cNvSpPr>
          <p:nvPr>
            <p:ph type="sldNum" sz="quarter" idx="4"/>
          </p:nvPr>
        </p:nvSpPr>
        <p:spPr>
          <a:xfrm>
            <a:off x="6705600" y="6400800"/>
            <a:ext cx="914400" cy="228600"/>
          </a:xfrm>
          <a:prstGeom prst="rect">
            <a:avLst/>
          </a:prstGeom>
        </p:spPr>
        <p:txBody>
          <a:bodyPr vert="horz" lIns="0" tIns="0" rIns="0" bIns="0" rtlCol="0" anchor="t" anchorCtr="0"/>
          <a:lstStyle>
            <a:lvl1pPr algn="r">
              <a:defRPr sz="1200">
                <a:solidFill>
                  <a:schemeClr val="tx1">
                    <a:tint val="75000"/>
                  </a:schemeClr>
                </a:solidFill>
              </a:defRPr>
            </a:lvl1pPr>
          </a:lstStyle>
          <a:p>
            <a:fld id="{27C42CBD-A71F-E145-880C-AAE760575688}" type="slidenum">
              <a:rPr lang="en-US" smtClean="0"/>
              <a:t>‹#›</a:t>
            </a:fld>
            <a:endParaRPr lang="en-US" dirty="0"/>
          </a:p>
        </p:txBody>
      </p:sp>
    </p:spTree>
    <p:extLst>
      <p:ext uri="{BB962C8B-B14F-4D97-AF65-F5344CB8AC3E}">
        <p14:creationId xmlns:p14="http://schemas.microsoft.com/office/powerpoint/2010/main" val="148070185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C1A3323-271B-4B4B-80C4-33ACADEE58D3}" type="datetimeFigureOut">
              <a:rPr lang="en-US" smtClean="0"/>
              <a:t>4/28/2020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FD05C9-68B6-6242-BE30-1C50B077565A}" type="slidenum">
              <a:rPr lang="en-US" smtClean="0"/>
              <a:t>‹#›</a:t>
            </a:fld>
            <a:endParaRPr lang="en-US"/>
          </a:p>
        </p:txBody>
      </p:sp>
    </p:spTree>
    <p:extLst>
      <p:ext uri="{BB962C8B-B14F-4D97-AF65-F5344CB8AC3E}">
        <p14:creationId xmlns:p14="http://schemas.microsoft.com/office/powerpoint/2010/main" val="125547742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C1A3323-271B-4B4B-80C4-33ACADEE58D3}" type="datetimeFigureOut">
              <a:rPr lang="en-US" smtClean="0"/>
              <a:t>4/28/2020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FD05C9-68B6-6242-BE30-1C50B077565A}" type="slidenum">
              <a:rPr lang="en-US" smtClean="0"/>
              <a:t>‹#›</a:t>
            </a:fld>
            <a:endParaRPr lang="en-US"/>
          </a:p>
        </p:txBody>
      </p:sp>
    </p:spTree>
    <p:extLst>
      <p:ext uri="{BB962C8B-B14F-4D97-AF65-F5344CB8AC3E}">
        <p14:creationId xmlns:p14="http://schemas.microsoft.com/office/powerpoint/2010/main" val="77809686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C1A3323-271B-4B4B-80C4-33ACADEE58D3}" type="datetimeFigureOut">
              <a:rPr lang="en-US" smtClean="0"/>
              <a:t>4/28/2020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FD05C9-68B6-6242-BE30-1C50B077565A}" type="slidenum">
              <a:rPr lang="en-US" smtClean="0"/>
              <a:t>‹#›</a:t>
            </a:fld>
            <a:endParaRPr lang="en-US"/>
          </a:p>
        </p:txBody>
      </p:sp>
    </p:spTree>
    <p:extLst>
      <p:ext uri="{BB962C8B-B14F-4D97-AF65-F5344CB8AC3E}">
        <p14:creationId xmlns:p14="http://schemas.microsoft.com/office/powerpoint/2010/main" val="89875258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C1A3323-271B-4B4B-80C4-33ACADEE58D3}" type="datetimeFigureOut">
              <a:rPr lang="en-US" smtClean="0"/>
              <a:t>4/28/2020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FD05C9-68B6-6242-BE30-1C50B077565A}" type="slidenum">
              <a:rPr lang="en-US" smtClean="0"/>
              <a:t>‹#›</a:t>
            </a:fld>
            <a:endParaRPr lang="en-US"/>
          </a:p>
        </p:txBody>
      </p:sp>
    </p:spTree>
    <p:extLst>
      <p:ext uri="{BB962C8B-B14F-4D97-AF65-F5344CB8AC3E}">
        <p14:creationId xmlns:p14="http://schemas.microsoft.com/office/powerpoint/2010/main" val="22227567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C1A3323-271B-4B4B-80C4-33ACADEE58D3}" type="datetimeFigureOut">
              <a:rPr lang="en-US" smtClean="0"/>
              <a:t>4/28/2020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FD05C9-68B6-6242-BE30-1C50B077565A}" type="slidenum">
              <a:rPr lang="en-US" smtClean="0"/>
              <a:t>‹#›</a:t>
            </a:fld>
            <a:endParaRPr lang="en-US"/>
          </a:p>
        </p:txBody>
      </p:sp>
    </p:spTree>
    <p:extLst>
      <p:ext uri="{BB962C8B-B14F-4D97-AF65-F5344CB8AC3E}">
        <p14:creationId xmlns:p14="http://schemas.microsoft.com/office/powerpoint/2010/main" val="105598417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C1A3323-271B-4B4B-80C4-33ACADEE58D3}" type="datetimeFigureOut">
              <a:rPr lang="en-US" smtClean="0"/>
              <a:t>4/28/2020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FD05C9-68B6-6242-BE30-1C50B077565A}" type="slidenum">
              <a:rPr lang="en-US" smtClean="0"/>
              <a:t>‹#›</a:t>
            </a:fld>
            <a:endParaRPr lang="en-US"/>
          </a:p>
        </p:txBody>
      </p:sp>
    </p:spTree>
    <p:extLst>
      <p:ext uri="{BB962C8B-B14F-4D97-AF65-F5344CB8AC3E}">
        <p14:creationId xmlns:p14="http://schemas.microsoft.com/office/powerpoint/2010/main" val="289026700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1A3323-271B-4B4B-80C4-33ACADEE58D3}" type="datetimeFigureOut">
              <a:rPr lang="en-US" smtClean="0"/>
              <a:t>4/28/2020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FD05C9-68B6-6242-BE30-1C50B077565A}" type="slidenum">
              <a:rPr lang="en-US" smtClean="0"/>
              <a:t>‹#›</a:t>
            </a:fld>
            <a:endParaRPr lang="en-US"/>
          </a:p>
        </p:txBody>
      </p:sp>
    </p:spTree>
    <p:extLst>
      <p:ext uri="{BB962C8B-B14F-4D97-AF65-F5344CB8AC3E}">
        <p14:creationId xmlns:p14="http://schemas.microsoft.com/office/powerpoint/2010/main" val="22657956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44B10-523A-4307-9B50-DDEC4E993AB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9FAF21F-B4C4-4F34-8C89-B2AF79A81D4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62CFC87-7DC2-4833-BF38-78BCEEA221E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1557DB7-088F-40C6-A7DC-E4DF7BE7688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470584D-84D3-43C4-B16C-A990745C722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64C1BBF-B19A-40D3-A85E-021E7D16823D}"/>
              </a:ext>
            </a:extLst>
          </p:cNvPr>
          <p:cNvSpPr>
            <a:spLocks noGrp="1"/>
          </p:cNvSpPr>
          <p:nvPr>
            <p:ph type="dt" sz="half" idx="10"/>
          </p:nvPr>
        </p:nvSpPr>
        <p:spPr/>
        <p:txBody>
          <a:bodyPr/>
          <a:lstStyle/>
          <a:p>
            <a:fld id="{478E1274-F644-4EC5-8591-3132E207FBB4}" type="datetimeFigureOut">
              <a:rPr lang="en-US" smtClean="0"/>
              <a:t>4/28/2020</a:t>
            </a:fld>
            <a:endParaRPr lang="en-US"/>
          </a:p>
        </p:txBody>
      </p:sp>
      <p:sp>
        <p:nvSpPr>
          <p:cNvPr id="8" name="Footer Placeholder 7">
            <a:extLst>
              <a:ext uri="{FF2B5EF4-FFF2-40B4-BE49-F238E27FC236}">
                <a16:creationId xmlns:a16="http://schemas.microsoft.com/office/drawing/2014/main" id="{F1DD691A-638A-4092-93AD-BF4E6F320EF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3FDC2FE-C5CC-4402-B12C-9FDC208F3ACA}"/>
              </a:ext>
            </a:extLst>
          </p:cNvPr>
          <p:cNvSpPr>
            <a:spLocks noGrp="1"/>
          </p:cNvSpPr>
          <p:nvPr>
            <p:ph type="sldNum" sz="quarter" idx="12"/>
          </p:nvPr>
        </p:nvSpPr>
        <p:spPr/>
        <p:txBody>
          <a:bodyPr/>
          <a:lstStyle/>
          <a:p>
            <a:fld id="{B604EFD4-D961-48AF-9B85-7501CB03E612}" type="slidenum">
              <a:rPr lang="en-US" smtClean="0"/>
              <a:t>‹#›</a:t>
            </a:fld>
            <a:endParaRPr lang="en-US"/>
          </a:p>
        </p:txBody>
      </p:sp>
    </p:spTree>
    <p:extLst>
      <p:ext uri="{BB962C8B-B14F-4D97-AF65-F5344CB8AC3E}">
        <p14:creationId xmlns:p14="http://schemas.microsoft.com/office/powerpoint/2010/main" val="362304220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C1A3323-271B-4B4B-80C4-33ACADEE58D3}" type="datetimeFigureOut">
              <a:rPr lang="en-US" smtClean="0"/>
              <a:t>4/28/2020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FD05C9-68B6-6242-BE30-1C50B077565A}" type="slidenum">
              <a:rPr lang="en-US" smtClean="0"/>
              <a:t>‹#›</a:t>
            </a:fld>
            <a:endParaRPr lang="en-US"/>
          </a:p>
        </p:txBody>
      </p:sp>
    </p:spTree>
    <p:extLst>
      <p:ext uri="{BB962C8B-B14F-4D97-AF65-F5344CB8AC3E}">
        <p14:creationId xmlns:p14="http://schemas.microsoft.com/office/powerpoint/2010/main" val="197149144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C1A3323-271B-4B4B-80C4-33ACADEE58D3}" type="datetimeFigureOut">
              <a:rPr lang="en-US" smtClean="0"/>
              <a:t>4/28/2020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FD05C9-68B6-6242-BE30-1C50B077565A}" type="slidenum">
              <a:rPr lang="en-US" smtClean="0"/>
              <a:t>‹#›</a:t>
            </a:fld>
            <a:endParaRPr lang="en-US"/>
          </a:p>
        </p:txBody>
      </p:sp>
    </p:spTree>
    <p:extLst>
      <p:ext uri="{BB962C8B-B14F-4D97-AF65-F5344CB8AC3E}">
        <p14:creationId xmlns:p14="http://schemas.microsoft.com/office/powerpoint/2010/main" val="421792998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C1A3323-271B-4B4B-80C4-33ACADEE58D3}" type="datetimeFigureOut">
              <a:rPr lang="en-US" smtClean="0"/>
              <a:t>4/28/2020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FD05C9-68B6-6242-BE30-1C50B077565A}" type="slidenum">
              <a:rPr lang="en-US" smtClean="0"/>
              <a:t>‹#›</a:t>
            </a:fld>
            <a:endParaRPr lang="en-US"/>
          </a:p>
        </p:txBody>
      </p:sp>
    </p:spTree>
    <p:extLst>
      <p:ext uri="{BB962C8B-B14F-4D97-AF65-F5344CB8AC3E}">
        <p14:creationId xmlns:p14="http://schemas.microsoft.com/office/powerpoint/2010/main" val="369246583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C1A3323-271B-4B4B-80C4-33ACADEE58D3}" type="datetimeFigureOut">
              <a:rPr lang="en-US" smtClean="0"/>
              <a:t>4/28/2020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FD05C9-68B6-6242-BE30-1C50B077565A}" type="slidenum">
              <a:rPr lang="en-US" smtClean="0"/>
              <a:t>‹#›</a:t>
            </a:fld>
            <a:endParaRPr lang="en-US"/>
          </a:p>
        </p:txBody>
      </p:sp>
    </p:spTree>
    <p:extLst>
      <p:ext uri="{BB962C8B-B14F-4D97-AF65-F5344CB8AC3E}">
        <p14:creationId xmlns:p14="http://schemas.microsoft.com/office/powerpoint/2010/main" val="41320280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C1A3323-271B-4B4B-80C4-33ACADEE58D3}" type="datetimeFigureOut">
              <a:rPr lang="en-US" smtClean="0"/>
              <a:t>4/28/2020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FD05C9-68B6-6242-BE30-1C50B077565A}" type="slidenum">
              <a:rPr lang="en-US" smtClean="0"/>
              <a:t>‹#›</a:t>
            </a:fld>
            <a:endParaRPr lang="en-US"/>
          </a:p>
        </p:txBody>
      </p:sp>
    </p:spTree>
    <p:extLst>
      <p:ext uri="{BB962C8B-B14F-4D97-AF65-F5344CB8AC3E}">
        <p14:creationId xmlns:p14="http://schemas.microsoft.com/office/powerpoint/2010/main" val="119370582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C1A3323-271B-4B4B-80C4-33ACADEE58D3}" type="datetimeFigureOut">
              <a:rPr lang="en-US" smtClean="0"/>
              <a:t>4/28/2020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FD05C9-68B6-6242-BE30-1C50B077565A}" type="slidenum">
              <a:rPr lang="en-US" smtClean="0"/>
              <a:t>‹#›</a:t>
            </a:fld>
            <a:endParaRPr lang="en-US"/>
          </a:p>
        </p:txBody>
      </p:sp>
    </p:spTree>
    <p:extLst>
      <p:ext uri="{BB962C8B-B14F-4D97-AF65-F5344CB8AC3E}">
        <p14:creationId xmlns:p14="http://schemas.microsoft.com/office/powerpoint/2010/main" val="66849923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1"/>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C1A3323-271B-4B4B-80C4-33ACADEE58D3}" type="datetimeFigureOut">
              <a:rPr lang="en-US" smtClean="0"/>
              <a:t>4/28/2020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FD05C9-68B6-6242-BE30-1C50B077565A}" type="slidenum">
              <a:rPr lang="en-US" smtClean="0"/>
              <a:t>‹#›</a:t>
            </a:fld>
            <a:endParaRPr lang="en-US"/>
          </a:p>
        </p:txBody>
      </p:sp>
    </p:spTree>
    <p:extLst>
      <p:ext uri="{BB962C8B-B14F-4D97-AF65-F5344CB8AC3E}">
        <p14:creationId xmlns:p14="http://schemas.microsoft.com/office/powerpoint/2010/main" val="215552791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C1A3323-271B-4B4B-80C4-33ACADEE58D3}" type="datetimeFigureOut">
              <a:rPr lang="en-US" smtClean="0"/>
              <a:t>4/28/2020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FD05C9-68B6-6242-BE30-1C50B077565A}" type="slidenum">
              <a:rPr lang="en-US" smtClean="0"/>
              <a:t>‹#›</a:t>
            </a:fld>
            <a:endParaRPr lang="en-US"/>
          </a:p>
        </p:txBody>
      </p:sp>
    </p:spTree>
    <p:extLst>
      <p:ext uri="{BB962C8B-B14F-4D97-AF65-F5344CB8AC3E}">
        <p14:creationId xmlns:p14="http://schemas.microsoft.com/office/powerpoint/2010/main" val="288440958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C1A3323-271B-4B4B-80C4-33ACADEE58D3}" type="datetimeFigureOut">
              <a:rPr lang="en-US" smtClean="0"/>
              <a:t>4/28/2020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FD05C9-68B6-6242-BE30-1C50B077565A}" type="slidenum">
              <a:rPr lang="en-US" smtClean="0"/>
              <a:t>‹#›</a:t>
            </a:fld>
            <a:endParaRPr lang="en-US"/>
          </a:p>
        </p:txBody>
      </p:sp>
    </p:spTree>
    <p:extLst>
      <p:ext uri="{BB962C8B-B14F-4D97-AF65-F5344CB8AC3E}">
        <p14:creationId xmlns:p14="http://schemas.microsoft.com/office/powerpoint/2010/main" val="50429114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C1A3323-271B-4B4B-80C4-33ACADEE58D3}" type="datetimeFigureOut">
              <a:rPr lang="en-US" smtClean="0"/>
              <a:t>4/28/2020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FD05C9-68B6-6242-BE30-1C50B077565A}" type="slidenum">
              <a:rPr lang="en-US" smtClean="0"/>
              <a:t>‹#›</a:t>
            </a:fld>
            <a:endParaRPr lang="en-US"/>
          </a:p>
        </p:txBody>
      </p:sp>
    </p:spTree>
    <p:extLst>
      <p:ext uri="{BB962C8B-B14F-4D97-AF65-F5344CB8AC3E}">
        <p14:creationId xmlns:p14="http://schemas.microsoft.com/office/powerpoint/2010/main" val="20635915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B67FA-843F-4D23-A849-E70F3730425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C6AF892-2861-4073-B8AC-0AEE46FC0745}"/>
              </a:ext>
            </a:extLst>
          </p:cNvPr>
          <p:cNvSpPr>
            <a:spLocks noGrp="1"/>
          </p:cNvSpPr>
          <p:nvPr>
            <p:ph type="dt" sz="half" idx="10"/>
          </p:nvPr>
        </p:nvSpPr>
        <p:spPr/>
        <p:txBody>
          <a:bodyPr/>
          <a:lstStyle/>
          <a:p>
            <a:fld id="{478E1274-F644-4EC5-8591-3132E207FBB4}" type="datetimeFigureOut">
              <a:rPr lang="en-US" smtClean="0"/>
              <a:t>4/28/2020</a:t>
            </a:fld>
            <a:endParaRPr lang="en-US"/>
          </a:p>
        </p:txBody>
      </p:sp>
      <p:sp>
        <p:nvSpPr>
          <p:cNvPr id="4" name="Footer Placeholder 3">
            <a:extLst>
              <a:ext uri="{FF2B5EF4-FFF2-40B4-BE49-F238E27FC236}">
                <a16:creationId xmlns:a16="http://schemas.microsoft.com/office/drawing/2014/main" id="{7C5FCA52-E265-47CF-8DCF-73C9CF3609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0E10AD4-2917-4F85-B617-D802F6F694FE}"/>
              </a:ext>
            </a:extLst>
          </p:cNvPr>
          <p:cNvSpPr>
            <a:spLocks noGrp="1"/>
          </p:cNvSpPr>
          <p:nvPr>
            <p:ph type="sldNum" sz="quarter" idx="12"/>
          </p:nvPr>
        </p:nvSpPr>
        <p:spPr/>
        <p:txBody>
          <a:bodyPr/>
          <a:lstStyle/>
          <a:p>
            <a:fld id="{B604EFD4-D961-48AF-9B85-7501CB03E612}" type="slidenum">
              <a:rPr lang="en-US" smtClean="0"/>
              <a:t>‹#›</a:t>
            </a:fld>
            <a:endParaRPr lang="en-US"/>
          </a:p>
        </p:txBody>
      </p:sp>
    </p:spTree>
    <p:extLst>
      <p:ext uri="{BB962C8B-B14F-4D97-AF65-F5344CB8AC3E}">
        <p14:creationId xmlns:p14="http://schemas.microsoft.com/office/powerpoint/2010/main" val="273912467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1A3323-271B-4B4B-80C4-33ACADEE58D3}" type="datetimeFigureOut">
              <a:rPr lang="en-US" smtClean="0"/>
              <a:t>4/28/2020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FD05C9-68B6-6242-BE30-1C50B077565A}" type="slidenum">
              <a:rPr lang="en-US" smtClean="0"/>
              <a:t>‹#›</a:t>
            </a:fld>
            <a:endParaRPr lang="en-US"/>
          </a:p>
        </p:txBody>
      </p:sp>
    </p:spTree>
    <p:extLst>
      <p:ext uri="{BB962C8B-B14F-4D97-AF65-F5344CB8AC3E}">
        <p14:creationId xmlns:p14="http://schemas.microsoft.com/office/powerpoint/2010/main" val="334957266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8"/>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2"/>
            <a:ext cx="3932237" cy="3811588"/>
          </a:xfr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C1A3323-271B-4B4B-80C4-33ACADEE58D3}" type="datetimeFigureOut">
              <a:rPr lang="en-US" smtClean="0"/>
              <a:t>4/28/2020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FD05C9-68B6-6242-BE30-1C50B077565A}" type="slidenum">
              <a:rPr lang="en-US" smtClean="0"/>
              <a:t>‹#›</a:t>
            </a:fld>
            <a:endParaRPr lang="en-US"/>
          </a:p>
        </p:txBody>
      </p:sp>
    </p:spTree>
    <p:extLst>
      <p:ext uri="{BB962C8B-B14F-4D97-AF65-F5344CB8AC3E}">
        <p14:creationId xmlns:p14="http://schemas.microsoft.com/office/powerpoint/2010/main" val="153415871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8"/>
            <a:ext cx="6172200" cy="4873625"/>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endParaRPr lang="en-US"/>
          </a:p>
        </p:txBody>
      </p:sp>
      <p:sp>
        <p:nvSpPr>
          <p:cNvPr id="4" name="Text Placeholder 3"/>
          <p:cNvSpPr>
            <a:spLocks noGrp="1"/>
          </p:cNvSpPr>
          <p:nvPr>
            <p:ph type="body" sz="half" idx="2"/>
          </p:nvPr>
        </p:nvSpPr>
        <p:spPr>
          <a:xfrm>
            <a:off x="839788" y="2057402"/>
            <a:ext cx="3932237" cy="3811588"/>
          </a:xfr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C1A3323-271B-4B4B-80C4-33ACADEE58D3}" type="datetimeFigureOut">
              <a:rPr lang="en-US" smtClean="0"/>
              <a:t>4/28/2020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FD05C9-68B6-6242-BE30-1C50B077565A}" type="slidenum">
              <a:rPr lang="en-US" smtClean="0"/>
              <a:t>‹#›</a:t>
            </a:fld>
            <a:endParaRPr lang="en-US"/>
          </a:p>
        </p:txBody>
      </p:sp>
    </p:spTree>
    <p:extLst>
      <p:ext uri="{BB962C8B-B14F-4D97-AF65-F5344CB8AC3E}">
        <p14:creationId xmlns:p14="http://schemas.microsoft.com/office/powerpoint/2010/main" val="158607676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C1A3323-271B-4B4B-80C4-33ACADEE58D3}" type="datetimeFigureOut">
              <a:rPr lang="en-US" smtClean="0"/>
              <a:t>4/28/2020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FD05C9-68B6-6242-BE30-1C50B077565A}" type="slidenum">
              <a:rPr lang="en-US" smtClean="0"/>
              <a:t>‹#›</a:t>
            </a:fld>
            <a:endParaRPr lang="en-US"/>
          </a:p>
        </p:txBody>
      </p:sp>
    </p:spTree>
    <p:extLst>
      <p:ext uri="{BB962C8B-B14F-4D97-AF65-F5344CB8AC3E}">
        <p14:creationId xmlns:p14="http://schemas.microsoft.com/office/powerpoint/2010/main" val="336865616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7"/>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2" y="365127"/>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C1A3323-271B-4B4B-80C4-33ACADEE58D3}" type="datetimeFigureOut">
              <a:rPr lang="en-US" smtClean="0"/>
              <a:t>4/28/2020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FD05C9-68B6-6242-BE30-1C50B077565A}" type="slidenum">
              <a:rPr lang="en-US" smtClean="0"/>
              <a:t>‹#›</a:t>
            </a:fld>
            <a:endParaRPr lang="en-US"/>
          </a:p>
        </p:txBody>
      </p:sp>
    </p:spTree>
    <p:extLst>
      <p:ext uri="{BB962C8B-B14F-4D97-AF65-F5344CB8AC3E}">
        <p14:creationId xmlns:p14="http://schemas.microsoft.com/office/powerpoint/2010/main" val="238491895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1"/>
        <p:cNvGrpSpPr/>
        <p:nvPr/>
      </p:nvGrpSpPr>
      <p:grpSpPr>
        <a:xfrm>
          <a:off x="0" y="0"/>
          <a:ext cx="0" cy="0"/>
          <a:chOff x="0" y="0"/>
          <a:chExt cx="0" cy="0"/>
        </a:xfrm>
      </p:grpSpPr>
      <p:sp>
        <p:nvSpPr>
          <p:cNvPr id="12" name="Google Shape;12;p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16792839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30497421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3"/>
        <p:cNvGrpSpPr/>
        <p:nvPr/>
      </p:nvGrpSpPr>
      <p:grpSpPr>
        <a:xfrm>
          <a:off x="0" y="0"/>
          <a:ext cx="0" cy="0"/>
          <a:chOff x="0" y="0"/>
          <a:chExt cx="0" cy="0"/>
        </a:xfrm>
      </p:grpSpPr>
      <p:sp>
        <p:nvSpPr>
          <p:cNvPr id="24" name="Google Shape;24;p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 name="Google Shape;26;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7714283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9"/>
        <p:cNvGrpSpPr/>
        <p:nvPr/>
      </p:nvGrpSpPr>
      <p:grpSpPr>
        <a:xfrm>
          <a:off x="0" y="0"/>
          <a:ext cx="0" cy="0"/>
          <a:chOff x="0" y="0"/>
          <a:chExt cx="0" cy="0"/>
        </a:xfrm>
      </p:grpSpPr>
      <p:sp>
        <p:nvSpPr>
          <p:cNvPr id="30" name="Google Shape;30;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34366395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6"/>
        <p:cNvGrpSpPr/>
        <p:nvPr/>
      </p:nvGrpSpPr>
      <p:grpSpPr>
        <a:xfrm>
          <a:off x="0" y="0"/>
          <a:ext cx="0" cy="0"/>
          <a:chOff x="0" y="0"/>
          <a:chExt cx="0" cy="0"/>
        </a:xfrm>
      </p:grpSpPr>
      <p:sp>
        <p:nvSpPr>
          <p:cNvPr id="37" name="Google Shape;37;p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9156008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807816B-AB30-40FC-AA9A-9145AB1397A5}"/>
              </a:ext>
            </a:extLst>
          </p:cNvPr>
          <p:cNvSpPr>
            <a:spLocks noGrp="1"/>
          </p:cNvSpPr>
          <p:nvPr>
            <p:ph type="dt" sz="half" idx="10"/>
          </p:nvPr>
        </p:nvSpPr>
        <p:spPr/>
        <p:txBody>
          <a:bodyPr/>
          <a:lstStyle/>
          <a:p>
            <a:fld id="{478E1274-F644-4EC5-8591-3132E207FBB4}" type="datetimeFigureOut">
              <a:rPr lang="en-US" smtClean="0"/>
              <a:t>4/28/2020</a:t>
            </a:fld>
            <a:endParaRPr lang="en-US"/>
          </a:p>
        </p:txBody>
      </p:sp>
      <p:sp>
        <p:nvSpPr>
          <p:cNvPr id="3" name="Footer Placeholder 2">
            <a:extLst>
              <a:ext uri="{FF2B5EF4-FFF2-40B4-BE49-F238E27FC236}">
                <a16:creationId xmlns:a16="http://schemas.microsoft.com/office/drawing/2014/main" id="{AD935177-E77D-454B-B472-927690AD671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8440B6A-7460-47A5-A16B-3FB7F4A6B597}"/>
              </a:ext>
            </a:extLst>
          </p:cNvPr>
          <p:cNvSpPr>
            <a:spLocks noGrp="1"/>
          </p:cNvSpPr>
          <p:nvPr>
            <p:ph type="sldNum" sz="quarter" idx="12"/>
          </p:nvPr>
        </p:nvSpPr>
        <p:spPr/>
        <p:txBody>
          <a:bodyPr/>
          <a:lstStyle/>
          <a:p>
            <a:fld id="{B604EFD4-D961-48AF-9B85-7501CB03E612}" type="slidenum">
              <a:rPr lang="en-US" smtClean="0"/>
              <a:t>‹#›</a:t>
            </a:fld>
            <a:endParaRPr lang="en-US"/>
          </a:p>
        </p:txBody>
      </p:sp>
    </p:spTree>
    <p:extLst>
      <p:ext uri="{BB962C8B-B14F-4D97-AF65-F5344CB8AC3E}">
        <p14:creationId xmlns:p14="http://schemas.microsoft.com/office/powerpoint/2010/main" val="201806215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5"/>
        <p:cNvGrpSpPr/>
        <p:nvPr/>
      </p:nvGrpSpPr>
      <p:grpSpPr>
        <a:xfrm>
          <a:off x="0" y="0"/>
          <a:ext cx="0" cy="0"/>
          <a:chOff x="0" y="0"/>
          <a:chExt cx="0" cy="0"/>
        </a:xfrm>
      </p:grpSpPr>
      <p:sp>
        <p:nvSpPr>
          <p:cNvPr id="46" name="Google Shape;46;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07396868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60539077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95557523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0"/>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4" name="Google Shape;64;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43061709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07471872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3936656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A09BA2-4A3A-4BFD-B6D8-819ED7B4CDF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FADCF0D-FDAB-4037-A502-21A71B26362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8584613-4F21-4692-976C-18B4A6CD91C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3C049CF-F1AC-49E8-BB74-915ADE1ECC36}"/>
              </a:ext>
            </a:extLst>
          </p:cNvPr>
          <p:cNvSpPr>
            <a:spLocks noGrp="1"/>
          </p:cNvSpPr>
          <p:nvPr>
            <p:ph type="dt" sz="half" idx="10"/>
          </p:nvPr>
        </p:nvSpPr>
        <p:spPr/>
        <p:txBody>
          <a:bodyPr/>
          <a:lstStyle/>
          <a:p>
            <a:fld id="{478E1274-F644-4EC5-8591-3132E207FBB4}" type="datetimeFigureOut">
              <a:rPr lang="en-US" smtClean="0"/>
              <a:t>4/28/2020</a:t>
            </a:fld>
            <a:endParaRPr lang="en-US"/>
          </a:p>
        </p:txBody>
      </p:sp>
      <p:sp>
        <p:nvSpPr>
          <p:cNvPr id="6" name="Footer Placeholder 5">
            <a:extLst>
              <a:ext uri="{FF2B5EF4-FFF2-40B4-BE49-F238E27FC236}">
                <a16:creationId xmlns:a16="http://schemas.microsoft.com/office/drawing/2014/main" id="{568CFFA5-99BC-4207-B139-BEF8F7EBB3D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E1F92C-CE28-4ACE-A414-BE497345A3EA}"/>
              </a:ext>
            </a:extLst>
          </p:cNvPr>
          <p:cNvSpPr>
            <a:spLocks noGrp="1"/>
          </p:cNvSpPr>
          <p:nvPr>
            <p:ph type="sldNum" sz="quarter" idx="12"/>
          </p:nvPr>
        </p:nvSpPr>
        <p:spPr/>
        <p:txBody>
          <a:bodyPr/>
          <a:lstStyle/>
          <a:p>
            <a:fld id="{B604EFD4-D961-48AF-9B85-7501CB03E612}" type="slidenum">
              <a:rPr lang="en-US" smtClean="0"/>
              <a:t>‹#›</a:t>
            </a:fld>
            <a:endParaRPr lang="en-US"/>
          </a:p>
        </p:txBody>
      </p:sp>
    </p:spTree>
    <p:extLst>
      <p:ext uri="{BB962C8B-B14F-4D97-AF65-F5344CB8AC3E}">
        <p14:creationId xmlns:p14="http://schemas.microsoft.com/office/powerpoint/2010/main" val="4636944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B0EC5D-2E18-4D56-B5DA-F1CE800B40C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8545693-62DC-4903-9B03-176BD0C7A7E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45791F0-FBEF-497D-A208-8BE4FE6C50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44F37BC-3F1A-4266-AC4E-F1658F548E6A}"/>
              </a:ext>
            </a:extLst>
          </p:cNvPr>
          <p:cNvSpPr>
            <a:spLocks noGrp="1"/>
          </p:cNvSpPr>
          <p:nvPr>
            <p:ph type="dt" sz="half" idx="10"/>
          </p:nvPr>
        </p:nvSpPr>
        <p:spPr/>
        <p:txBody>
          <a:bodyPr/>
          <a:lstStyle/>
          <a:p>
            <a:fld id="{478E1274-F644-4EC5-8591-3132E207FBB4}" type="datetimeFigureOut">
              <a:rPr lang="en-US" smtClean="0"/>
              <a:t>4/28/2020</a:t>
            </a:fld>
            <a:endParaRPr lang="en-US"/>
          </a:p>
        </p:txBody>
      </p:sp>
      <p:sp>
        <p:nvSpPr>
          <p:cNvPr id="6" name="Footer Placeholder 5">
            <a:extLst>
              <a:ext uri="{FF2B5EF4-FFF2-40B4-BE49-F238E27FC236}">
                <a16:creationId xmlns:a16="http://schemas.microsoft.com/office/drawing/2014/main" id="{2BB4E77B-169A-450D-9F08-9E451FE0BA5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E1B181-6321-4E7F-AA74-6D090780D753}"/>
              </a:ext>
            </a:extLst>
          </p:cNvPr>
          <p:cNvSpPr>
            <a:spLocks noGrp="1"/>
          </p:cNvSpPr>
          <p:nvPr>
            <p:ph type="sldNum" sz="quarter" idx="12"/>
          </p:nvPr>
        </p:nvSpPr>
        <p:spPr/>
        <p:txBody>
          <a:bodyPr/>
          <a:lstStyle/>
          <a:p>
            <a:fld id="{B604EFD4-D961-48AF-9B85-7501CB03E612}" type="slidenum">
              <a:rPr lang="en-US" smtClean="0"/>
              <a:t>‹#›</a:t>
            </a:fld>
            <a:endParaRPr lang="en-US"/>
          </a:p>
        </p:txBody>
      </p:sp>
    </p:spTree>
    <p:extLst>
      <p:ext uri="{BB962C8B-B14F-4D97-AF65-F5344CB8AC3E}">
        <p14:creationId xmlns:p14="http://schemas.microsoft.com/office/powerpoint/2010/main" val="25621209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image" Target="../media/image1.png"/><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theme" Target="../theme/theme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3.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4.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5.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C97B59-5989-4D26-AEE8-21BA54EFA6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9E8D868-B32D-4260-8270-CE496580CAB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EF7AFB-78F9-4B70-B532-31D712C5433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8E1274-F644-4EC5-8591-3132E207FBB4}" type="datetimeFigureOut">
              <a:rPr lang="en-US" smtClean="0"/>
              <a:t>4/28/2020</a:t>
            </a:fld>
            <a:endParaRPr lang="en-US"/>
          </a:p>
        </p:txBody>
      </p:sp>
      <p:sp>
        <p:nvSpPr>
          <p:cNvPr id="5" name="Footer Placeholder 4">
            <a:extLst>
              <a:ext uri="{FF2B5EF4-FFF2-40B4-BE49-F238E27FC236}">
                <a16:creationId xmlns:a16="http://schemas.microsoft.com/office/drawing/2014/main" id="{EB57E6C8-21F9-4C67-9F20-F4CA8B65894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0D33A6F-52BF-4756-ABD9-A300805863E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04EFD4-D961-48AF-9B85-7501CB03E612}" type="slidenum">
              <a:rPr lang="en-US" smtClean="0"/>
              <a:t>‹#›</a:t>
            </a:fld>
            <a:endParaRPr lang="en-US"/>
          </a:p>
        </p:txBody>
      </p:sp>
    </p:spTree>
    <p:extLst>
      <p:ext uri="{BB962C8B-B14F-4D97-AF65-F5344CB8AC3E}">
        <p14:creationId xmlns:p14="http://schemas.microsoft.com/office/powerpoint/2010/main" val="26852137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ounded Rectangle 7"/>
          <p:cNvSpPr/>
          <p:nvPr/>
        </p:nvSpPr>
        <p:spPr>
          <a:xfrm>
            <a:off x="9179709" y="6018720"/>
            <a:ext cx="544384" cy="367375"/>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US" sz="1800"/>
          </a:p>
        </p:txBody>
      </p:sp>
      <p:sp>
        <p:nvSpPr>
          <p:cNvPr id="2" name="Title Placeholder 1"/>
          <p:cNvSpPr>
            <a:spLocks noGrp="1"/>
          </p:cNvSpPr>
          <p:nvPr>
            <p:ph type="title"/>
          </p:nvPr>
        </p:nvSpPr>
        <p:spPr>
          <a:xfrm>
            <a:off x="609600" y="457200"/>
            <a:ext cx="10972800" cy="1143000"/>
          </a:xfrm>
          <a:prstGeom prst="rect">
            <a:avLst/>
          </a:prstGeom>
        </p:spPr>
        <p:txBody>
          <a:bodyPr vert="horz" lIns="0" tIns="0" rIns="0" bIns="0" rtlCol="0" anchor="ctr">
            <a:normAutofit/>
          </a:bodyPr>
          <a:lstStyle/>
          <a:p>
            <a:r>
              <a:rPr lang="en-US" dirty="0"/>
              <a:t>Click to edit Master title style</a:t>
            </a:r>
          </a:p>
        </p:txBody>
      </p:sp>
      <p:sp>
        <p:nvSpPr>
          <p:cNvPr id="3" name="Text Placeholder 2"/>
          <p:cNvSpPr>
            <a:spLocks noGrp="1"/>
          </p:cNvSpPr>
          <p:nvPr>
            <p:ph type="body" idx="1"/>
          </p:nvPr>
        </p:nvSpPr>
        <p:spPr>
          <a:xfrm>
            <a:off x="609600" y="1828800"/>
            <a:ext cx="10972800" cy="3931920"/>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Date Placeholder 3"/>
          <p:cNvSpPr>
            <a:spLocks noGrp="1"/>
          </p:cNvSpPr>
          <p:nvPr>
            <p:ph type="dt" sz="half" idx="2"/>
          </p:nvPr>
        </p:nvSpPr>
        <p:spPr>
          <a:xfrm>
            <a:off x="1828800" y="6400800"/>
            <a:ext cx="1219200" cy="228600"/>
          </a:xfrm>
          <a:prstGeom prst="rect">
            <a:avLst/>
          </a:prstGeom>
        </p:spPr>
        <p:txBody>
          <a:bodyPr vert="horz" lIns="0" tIns="0" rIns="0" bIns="0" rtlCol="0" anchor="t" anchorCtr="0"/>
          <a:lstStyle>
            <a:lvl1pPr algn="l">
              <a:defRPr sz="1200">
                <a:solidFill>
                  <a:schemeClr val="tx1">
                    <a:tint val="75000"/>
                  </a:schemeClr>
                </a:solidFill>
              </a:defRPr>
            </a:lvl1pPr>
          </a:lstStyle>
          <a:p>
            <a:fld id="{52E87A1A-AA9A-B044-8F62-CBD937703812}" type="datetime1">
              <a:rPr lang="en-US" smtClean="0"/>
              <a:t>4/28/2020</a:t>
            </a:fld>
            <a:endParaRPr lang="en-US" dirty="0"/>
          </a:p>
        </p:txBody>
      </p:sp>
      <p:sp>
        <p:nvSpPr>
          <p:cNvPr id="16" name="Footer Placeholder 4"/>
          <p:cNvSpPr>
            <a:spLocks noGrp="1"/>
          </p:cNvSpPr>
          <p:nvPr>
            <p:ph type="ftr" sz="quarter" idx="3"/>
          </p:nvPr>
        </p:nvSpPr>
        <p:spPr>
          <a:xfrm>
            <a:off x="3048000" y="6400800"/>
            <a:ext cx="3657600" cy="228600"/>
          </a:xfrm>
          <a:prstGeom prst="rect">
            <a:avLst/>
          </a:prstGeom>
        </p:spPr>
        <p:txBody>
          <a:bodyPr vert="horz" lIns="0" tIns="0" rIns="0" bIns="0" rtlCol="0" anchor="t" anchorCtr="0"/>
          <a:lstStyle>
            <a:lvl1pPr algn="ctr">
              <a:defRPr sz="1200">
                <a:solidFill>
                  <a:schemeClr val="tx1">
                    <a:tint val="75000"/>
                  </a:schemeClr>
                </a:solidFill>
              </a:defRPr>
            </a:lvl1pPr>
          </a:lstStyle>
          <a:p>
            <a:endParaRPr lang="en-US" dirty="0"/>
          </a:p>
        </p:txBody>
      </p:sp>
      <p:sp>
        <p:nvSpPr>
          <p:cNvPr id="17" name="Slide Number Placeholder 5"/>
          <p:cNvSpPr>
            <a:spLocks noGrp="1"/>
          </p:cNvSpPr>
          <p:nvPr>
            <p:ph type="sldNum" sz="quarter" idx="4"/>
          </p:nvPr>
        </p:nvSpPr>
        <p:spPr>
          <a:xfrm>
            <a:off x="6705600" y="6400800"/>
            <a:ext cx="914400" cy="228600"/>
          </a:xfrm>
          <a:prstGeom prst="rect">
            <a:avLst/>
          </a:prstGeom>
        </p:spPr>
        <p:txBody>
          <a:bodyPr vert="horz" lIns="0" tIns="0" rIns="0" bIns="0" rtlCol="0" anchor="t" anchorCtr="0"/>
          <a:lstStyle>
            <a:lvl1pPr algn="r">
              <a:defRPr sz="1200">
                <a:solidFill>
                  <a:schemeClr val="tx1">
                    <a:tint val="75000"/>
                  </a:schemeClr>
                </a:solidFill>
              </a:defRPr>
            </a:lvl1pPr>
          </a:lstStyle>
          <a:p>
            <a:fld id="{27C42CBD-A71F-E145-880C-AAE760575688}" type="slidenum">
              <a:rPr lang="en-US" smtClean="0"/>
              <a:t>‹#›</a:t>
            </a:fld>
            <a:endParaRPr lang="en-US" dirty="0"/>
          </a:p>
        </p:txBody>
      </p:sp>
      <p:pic>
        <p:nvPicPr>
          <p:cNvPr id="4" name="Picture 3"/>
          <p:cNvPicPr>
            <a:picLocks noChangeAspect="1"/>
          </p:cNvPicPr>
          <p:nvPr userDrawn="1"/>
        </p:nvPicPr>
        <p:blipFill>
          <a:blip r:embed="rId33" cstate="email">
            <a:extLst>
              <a:ext uri="{28A0092B-C50C-407E-A947-70E740481C1C}">
                <a14:useLocalDpi xmlns:a14="http://schemas.microsoft.com/office/drawing/2010/main" val="0"/>
              </a:ext>
            </a:extLst>
          </a:blip>
          <a:stretch>
            <a:fillRect/>
          </a:stretch>
        </p:blipFill>
        <p:spPr>
          <a:xfrm>
            <a:off x="9180576" y="5742433"/>
            <a:ext cx="2266736" cy="865387"/>
          </a:xfrm>
          <a:prstGeom prst="rect">
            <a:avLst/>
          </a:prstGeom>
        </p:spPr>
      </p:pic>
    </p:spTree>
    <p:extLst>
      <p:ext uri="{BB962C8B-B14F-4D97-AF65-F5344CB8AC3E}">
        <p14:creationId xmlns:p14="http://schemas.microsoft.com/office/powerpoint/2010/main" val="34017613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Lst>
  <p:hf sldNum="0" hdr="0" ftr="0" dt="0"/>
  <p:txStyles>
    <p:titleStyle>
      <a:lvl1pPr algn="ctr" defTabSz="914400" rtl="0" eaLnBrk="1" latinLnBrk="0" hangingPunct="1">
        <a:lnSpc>
          <a:spcPts val="4600"/>
        </a:lnSpc>
        <a:spcBef>
          <a:spcPct val="0"/>
        </a:spcBef>
        <a:buNone/>
        <a:defRPr sz="4400" u="none" kern="1200" baseline="0">
          <a:solidFill>
            <a:srgbClr val="003469"/>
          </a:solidFill>
          <a:uFill>
            <a:solidFill>
              <a:schemeClr val="tx2">
                <a:lumMod val="40000"/>
                <a:lumOff val="60000"/>
              </a:schemeClr>
            </a:solidFill>
          </a:uFill>
          <a:latin typeface="Open Sans"/>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rgbClr val="003469"/>
          </a:solidFill>
          <a:latin typeface="Open Sans"/>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003469"/>
          </a:solidFill>
          <a:latin typeface="Open Sans"/>
          <a:ea typeface="+mn-ea"/>
          <a:cs typeface="+mn-cs"/>
        </a:defRPr>
      </a:lvl2pPr>
      <a:lvl3pPr marL="1143000" indent="-228600" algn="l" defTabSz="914400" rtl="0" eaLnBrk="1" latinLnBrk="0" hangingPunct="1">
        <a:spcBef>
          <a:spcPct val="20000"/>
        </a:spcBef>
        <a:buFont typeface="Arial" pitchFamily="34" charset="0"/>
        <a:buChar char="•"/>
        <a:defRPr sz="2400" kern="1200">
          <a:solidFill>
            <a:srgbClr val="003469"/>
          </a:solidFill>
          <a:latin typeface="Open Sans"/>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003469"/>
          </a:solidFill>
          <a:latin typeface="Open Sans"/>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003469"/>
          </a:solidFill>
          <a:latin typeface="Open Sans"/>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1A3323-271B-4B4B-80C4-33ACADEE58D3}" type="datetimeFigureOut">
              <a:rPr lang="en-US" smtClean="0"/>
              <a:t>4/28/2020</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FD05C9-68B6-6242-BE30-1C50B077565A}" type="slidenum">
              <a:rPr lang="en-US" smtClean="0"/>
              <a:t>‹#›</a:t>
            </a:fld>
            <a:endParaRPr lang="en-US"/>
          </a:p>
        </p:txBody>
      </p:sp>
    </p:spTree>
    <p:extLst>
      <p:ext uri="{BB962C8B-B14F-4D97-AF65-F5344CB8AC3E}">
        <p14:creationId xmlns:p14="http://schemas.microsoft.com/office/powerpoint/2010/main" val="181584967"/>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1A3323-271B-4B4B-80C4-33ACADEE58D3}" type="datetimeFigureOut">
              <a:rPr lang="en-US" smtClean="0"/>
              <a:t>4/28/2020</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FD05C9-68B6-6242-BE30-1C50B077565A}" type="slidenum">
              <a:rPr lang="en-US" smtClean="0"/>
              <a:t>‹#›</a:t>
            </a:fld>
            <a:endParaRPr lang="en-US"/>
          </a:p>
        </p:txBody>
      </p:sp>
    </p:spTree>
    <p:extLst>
      <p:ext uri="{BB962C8B-B14F-4D97-AF65-F5344CB8AC3E}">
        <p14:creationId xmlns:p14="http://schemas.microsoft.com/office/powerpoint/2010/main" val="3835743566"/>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184745466"/>
      </p:ext>
    </p:extLst>
  </p:cSld>
  <p:clrMap bg1="lt1" tx1="dk1" bg2="dk2" tx2="lt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3.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17.jpeg"/><Relationship Id="rId7" Type="http://schemas.openxmlformats.org/officeDocument/2006/relationships/image" Target="../media/image28.jpe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 Id="rId9"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35.png"/><Relationship Id="rId4" Type="http://schemas.openxmlformats.org/officeDocument/2006/relationships/image" Target="../media/image34.jpeg"/></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37.pn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55.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32.xml"/><Relationship Id="rId4" Type="http://schemas.openxmlformats.org/officeDocument/2006/relationships/hyperlink" Target="mailto:Melinda@visionycompromiso.org" TargetMode="External"/></Relationships>
</file>

<file path=ppt/slides/_rels/slide28.xml.rels><?xml version="1.0" encoding="UTF-8" standalone="yes"?>
<Relationships xmlns="http://schemas.openxmlformats.org/package/2006/relationships"><Relationship Id="rId8" Type="http://schemas.openxmlformats.org/officeDocument/2006/relationships/hyperlink" Target="mailto:Hartl.aamhc@gmail.com" TargetMode="External"/><Relationship Id="rId3" Type="http://schemas.openxmlformats.org/officeDocument/2006/relationships/image" Target="../media/image44.png"/><Relationship Id="rId7" Type="http://schemas.openxmlformats.org/officeDocument/2006/relationships/hyperlink" Target="mailto:esteesong@apctc.org" TargetMode="External"/><Relationship Id="rId2" Type="http://schemas.openxmlformats.org/officeDocument/2006/relationships/image" Target="../media/image43.png"/><Relationship Id="rId1" Type="http://schemas.openxmlformats.org/officeDocument/2006/relationships/slideLayout" Target="../slideLayouts/slideLayout28.xml"/><Relationship Id="rId6" Type="http://schemas.openxmlformats.org/officeDocument/2006/relationships/hyperlink" Target="mailto:vmotschman@rsbcihi.org" TargetMode="External"/><Relationship Id="rId5" Type="http://schemas.openxmlformats.org/officeDocument/2006/relationships/image" Target="../media/image45.png"/><Relationship Id="rId4" Type="http://schemas.microsoft.com/office/2007/relationships/hdphoto" Target="../media/hdphoto1.wdp"/></Relationships>
</file>

<file path=ppt/slides/_rels/slide29.xml.rels><?xml version="1.0" encoding="UTF-8" standalone="yes"?>
<Relationships xmlns="http://schemas.openxmlformats.org/package/2006/relationships"><Relationship Id="rId3" Type="http://schemas.openxmlformats.org/officeDocument/2006/relationships/hyperlink" Target="mailto:ron.hoffman@riinternational.com" TargetMode="External"/><Relationship Id="rId2" Type="http://schemas.openxmlformats.org/officeDocument/2006/relationships/image" Target="../media/image46.jpeg"/><Relationship Id="rId1" Type="http://schemas.openxmlformats.org/officeDocument/2006/relationships/slideLayout" Target="../slideLayouts/slideLayout36.xml"/></Relationships>
</file>

<file path=ppt/slides/_rels/slide3.xml.rels><?xml version="1.0" encoding="UTF-8" standalone="yes"?>
<Relationships xmlns="http://schemas.openxmlformats.org/package/2006/relationships"><Relationship Id="rId3" Type="http://schemas.openxmlformats.org/officeDocument/2006/relationships/hyperlink" Target="http://www.rcec.us/" TargetMode="External"/><Relationship Id="rId2" Type="http://schemas.openxmlformats.org/officeDocument/2006/relationships/image" Target="../media/image7.png"/><Relationship Id="rId1" Type="http://schemas.openxmlformats.org/officeDocument/2006/relationships/slideLayout" Target="../slideLayouts/slideLayout5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7.jpeg"/><Relationship Id="rId7" Type="http://schemas.openxmlformats.org/officeDocument/2006/relationships/hyperlink" Target="mailto:amora@latinocommission.com" TargetMode="External"/><Relationship Id="rId2" Type="http://schemas.openxmlformats.org/officeDocument/2006/relationships/notesSlide" Target="../notesSlides/notesSlide22.xml"/><Relationship Id="rId1" Type="http://schemas.openxmlformats.org/officeDocument/2006/relationships/slideLayout" Target="../slideLayouts/slideLayout24.xml"/><Relationship Id="rId6" Type="http://schemas.openxmlformats.org/officeDocument/2006/relationships/hyperlink" Target="mailto:MariaAlcaraz@mfirecovery.com" TargetMode="External"/><Relationship Id="rId5" Type="http://schemas.openxmlformats.org/officeDocument/2006/relationships/hyperlink" Target="mailto:CesiaAlvarenga@mfirecovery.com" TargetMode="External"/><Relationship Id="rId10" Type="http://schemas.openxmlformats.org/officeDocument/2006/relationships/image" Target="../media/image51.png"/><Relationship Id="rId4" Type="http://schemas.openxmlformats.org/officeDocument/2006/relationships/image" Target="../media/image48.png"/><Relationship Id="rId9" Type="http://schemas.openxmlformats.org/officeDocument/2006/relationships/image" Target="../media/image50.png"/></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3.xml"/><Relationship Id="rId1" Type="http://schemas.openxmlformats.org/officeDocument/2006/relationships/slideLayout" Target="../slideLayouts/slideLayout32.xml"/><Relationship Id="rId5" Type="http://schemas.openxmlformats.org/officeDocument/2006/relationships/image" Target="../media/image50.png"/><Relationship Id="rId4" Type="http://schemas.openxmlformats.org/officeDocument/2006/relationships/hyperlink" Target="mailto:lchagolla@wyliecenter.org" TargetMode="Externa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5.xml"/><Relationship Id="rId1" Type="http://schemas.openxmlformats.org/officeDocument/2006/relationships/slideLayout" Target="../slideLayouts/slideLayout28.xml"/><Relationship Id="rId4" Type="http://schemas.openxmlformats.org/officeDocument/2006/relationships/hyperlink" Target="mailto:nwatson@operationsafehouse.org"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hyperlink" Target="mailto:Shaterra.mahone@operationsafehouse.org" TargetMode="External"/><Relationship Id="rId2" Type="http://schemas.openxmlformats.org/officeDocument/2006/relationships/notesSlide" Target="../notesSlides/notesSlide26.xml"/><Relationship Id="rId1" Type="http://schemas.openxmlformats.org/officeDocument/2006/relationships/slideLayout" Target="../slideLayouts/slideLayout36.xml"/><Relationship Id="rId6" Type="http://schemas.openxmlformats.org/officeDocument/2006/relationships/image" Target="../media/image51.png"/><Relationship Id="rId5" Type="http://schemas.openxmlformats.org/officeDocument/2006/relationships/hyperlink" Target="mailto:nwatson@operationsafehouse.org" TargetMode="External"/><Relationship Id="rId4" Type="http://schemas.openxmlformats.org/officeDocument/2006/relationships/image" Target="../media/image54.jpeg"/></Relationships>
</file>

<file path=ppt/slides/_rels/slide3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hyperlink" Target="mailto:rantillon@ruhealth.org" TargetMode="External"/><Relationship Id="rId1" Type="http://schemas.openxmlformats.org/officeDocument/2006/relationships/slideLayout" Target="../slideLayouts/slideLayout29.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8.xml"/><Relationship Id="rId1" Type="http://schemas.openxmlformats.org/officeDocument/2006/relationships/slideLayout" Target="../slideLayouts/slideLayout24.xml"/><Relationship Id="rId5" Type="http://schemas.microsoft.com/office/2007/relationships/hdphoto" Target="../media/hdphoto2.wdp"/><Relationship Id="rId4" Type="http://schemas.openxmlformats.org/officeDocument/2006/relationships/image" Target="../media/image57.png"/></Relationships>
</file>

<file path=ppt/slides/_rels/slide3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9.xml"/><Relationship Id="rId1" Type="http://schemas.openxmlformats.org/officeDocument/2006/relationships/slideLayout" Target="../slideLayouts/slideLayout32.xml"/></Relationships>
</file>

<file path=ppt/slides/_rels/slide4.xml.rels><?xml version="1.0" encoding="UTF-8" standalone="yes"?>
<Relationships xmlns="http://schemas.openxmlformats.org/package/2006/relationships"><Relationship Id="rId3" Type="http://schemas.openxmlformats.org/officeDocument/2006/relationships/hyperlink" Target="http://www.rcec.us/" TargetMode="External"/><Relationship Id="rId7" Type="http://schemas.openxmlformats.org/officeDocument/2006/relationships/image" Target="../media/image14.png"/><Relationship Id="rId2" Type="http://schemas.openxmlformats.org/officeDocument/2006/relationships/image" Target="../media/image10.tiff"/><Relationship Id="rId1" Type="http://schemas.openxmlformats.org/officeDocument/2006/relationships/slideLayout" Target="../slideLayouts/slideLayout55.xml"/><Relationship Id="rId6" Type="http://schemas.openxmlformats.org/officeDocument/2006/relationships/image" Target="../media/image13.tiff"/><Relationship Id="rId5" Type="http://schemas.openxmlformats.org/officeDocument/2006/relationships/image" Target="../media/image12.tiff"/><Relationship Id="rId4" Type="http://schemas.openxmlformats.org/officeDocument/2006/relationships/image" Target="../media/image11.tiff"/></Relationships>
</file>

<file path=ppt/slides/_rels/slide4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8.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1.xml"/><Relationship Id="rId1" Type="http://schemas.openxmlformats.org/officeDocument/2006/relationships/slideLayout" Target="../slideLayouts/slideLayout36.xml"/><Relationship Id="rId6" Type="http://schemas.openxmlformats.org/officeDocument/2006/relationships/hyperlink" Target="mailto:Gloria@we-reachout.org" TargetMode="External"/><Relationship Id="rId5" Type="http://schemas.openxmlformats.org/officeDocument/2006/relationships/hyperlink" Target="mailto:Terri@rchf.org" TargetMode="External"/><Relationship Id="rId4" Type="http://schemas.openxmlformats.org/officeDocument/2006/relationships/image" Target="../media/image62.png"/></Relationships>
</file>

<file path=ppt/slides/_rels/slide4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2.xml"/><Relationship Id="rId1" Type="http://schemas.openxmlformats.org/officeDocument/2006/relationships/slideLayout" Target="../slideLayouts/slideLayout24.xml"/><Relationship Id="rId4" Type="http://schemas.openxmlformats.org/officeDocument/2006/relationships/hyperlink" Target="mailto:kchnglim@apctc.org" TargetMode="External"/></Relationships>
</file>

<file path=ppt/slides/_rels/slide4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4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3.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5.xml"/></Relationships>
</file>

<file path=ppt/slides/_rels/slide51.xml.rels><?xml version="1.0" encoding="UTF-8" standalone="yes"?>
<Relationships xmlns="http://schemas.openxmlformats.org/package/2006/relationships"><Relationship Id="rId3" Type="http://schemas.openxmlformats.org/officeDocument/2006/relationships/hyperlink" Target="http://www.takemyhand.co/" TargetMode="External"/><Relationship Id="rId2" Type="http://schemas.openxmlformats.org/officeDocument/2006/relationships/notesSlide" Target="../notesSlides/notesSlide36.xml"/><Relationship Id="rId1" Type="http://schemas.openxmlformats.org/officeDocument/2006/relationships/slideLayout" Target="../slideLayouts/slideLayout29.xml"/><Relationship Id="rId4" Type="http://schemas.openxmlformats.org/officeDocument/2006/relationships/image" Target="../media/image65.png"/></Relationships>
</file>

<file path=ppt/slides/_rels/slide5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5.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3.xml"/></Relationships>
</file>

<file path=ppt/slides/_rels/slide5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hyperlink" Target="https://rivcoph.org/coronavirus" TargetMode="External"/><Relationship Id="rId1" Type="http://schemas.openxmlformats.org/officeDocument/2006/relationships/slideLayout" Target="../slideLayouts/slideLayout21.xml"/><Relationship Id="rId4" Type="http://schemas.openxmlformats.org/officeDocument/2006/relationships/image" Target="../media/image69.png"/></Relationships>
</file>

<file path=ppt/slides/_rels/slide56.xml.rels><?xml version="1.0" encoding="UTF-8" standalone="yes"?>
<Relationships xmlns="http://schemas.openxmlformats.org/package/2006/relationships"><Relationship Id="rId3" Type="http://schemas.openxmlformats.org/officeDocument/2006/relationships/hyperlink" Target="https://rivcoph.org/coronavirus" TargetMode="External"/><Relationship Id="rId2" Type="http://schemas.openxmlformats.org/officeDocument/2006/relationships/image" Target="../media/image68.png"/><Relationship Id="rId1" Type="http://schemas.openxmlformats.org/officeDocument/2006/relationships/slideLayout" Target="../slideLayouts/slideLayout21.xml"/><Relationship Id="rId4" Type="http://schemas.openxmlformats.org/officeDocument/2006/relationships/image" Target="../media/image70.png"/></Relationships>
</file>

<file path=ppt/slides/_rels/slide57.xml.rels><?xml version="1.0" encoding="UTF-8" standalone="yes"?>
<Relationships xmlns="http://schemas.openxmlformats.org/package/2006/relationships"><Relationship Id="rId3" Type="http://schemas.openxmlformats.org/officeDocument/2006/relationships/hyperlink" Target="https://rivcoph.org/coronavirus" TargetMode="External"/><Relationship Id="rId2" Type="http://schemas.openxmlformats.org/officeDocument/2006/relationships/image" Target="../media/image71.png"/><Relationship Id="rId1" Type="http://schemas.openxmlformats.org/officeDocument/2006/relationships/slideLayout" Target="../slideLayouts/slideLayout21.xml"/><Relationship Id="rId4" Type="http://schemas.openxmlformats.org/officeDocument/2006/relationships/image" Target="../media/image68.png"/></Relationships>
</file>

<file path=ppt/slides/_rels/slide58.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72.jpeg"/><Relationship Id="rId2" Type="http://schemas.openxmlformats.org/officeDocument/2006/relationships/notesSlide" Target="../notesSlides/notesSlide39.xml"/><Relationship Id="rId1" Type="http://schemas.openxmlformats.org/officeDocument/2006/relationships/slideLayout" Target="../slideLayouts/slideLayout21.xml"/><Relationship Id="rId6" Type="http://schemas.openxmlformats.org/officeDocument/2006/relationships/hyperlink" Target="https://www.facebook.com/countyriversidedepartmentofpublichealth/" TargetMode="External"/><Relationship Id="rId5" Type="http://schemas.openxmlformats.org/officeDocument/2006/relationships/hyperlink" Target="http://dpss.co.riverside.ca.us/self-sufficiency" TargetMode="External"/><Relationship Id="rId4" Type="http://schemas.openxmlformats.org/officeDocument/2006/relationships/hyperlink" Target="https://rivcoph.org/coronavirus" TargetMode="External"/></Relationships>
</file>

<file path=ppt/slides/_rels/slide59.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3.png"/><Relationship Id="rId7" Type="http://schemas.openxmlformats.org/officeDocument/2006/relationships/image" Target="../media/image75.png"/><Relationship Id="rId2" Type="http://schemas.openxmlformats.org/officeDocument/2006/relationships/notesSlide" Target="../notesSlides/notesSlide40.xml"/><Relationship Id="rId1" Type="http://schemas.openxmlformats.org/officeDocument/2006/relationships/slideLayout" Target="../slideLayouts/slideLayout66.xml"/><Relationship Id="rId6" Type="http://schemas.openxmlformats.org/officeDocument/2006/relationships/image" Target="../media/image74.jpg"/><Relationship Id="rId5" Type="http://schemas.openxmlformats.org/officeDocument/2006/relationships/hyperlink" Target="mailto:ynava@lasierra.edu" TargetMode="External"/><Relationship Id="rId4" Type="http://schemas.openxmlformats.org/officeDocument/2006/relationships/hyperlink" Target="mailto:ynava@riversideunified.org"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7.png"/><Relationship Id="rId7" Type="http://schemas.openxmlformats.org/officeDocument/2006/relationships/hyperlink" Target="https://www.therapistaid.com/worksheets/stages-of-grief-education.pdf" TargetMode="External"/><Relationship Id="rId2" Type="http://schemas.openxmlformats.org/officeDocument/2006/relationships/notesSlide" Target="../notesSlides/notesSlide41.xml"/><Relationship Id="rId1" Type="http://schemas.openxmlformats.org/officeDocument/2006/relationships/slideLayout" Target="../slideLayouts/slideLayout66.xml"/><Relationship Id="rId6" Type="http://schemas.openxmlformats.org/officeDocument/2006/relationships/hyperlink" Target="https://www.therapistaid.com/therapy-worksheet/grief-sentence-completion/grief/none" TargetMode="External"/><Relationship Id="rId11" Type="http://schemas.openxmlformats.org/officeDocument/2006/relationships/image" Target="../media/image81.png"/><Relationship Id="rId5" Type="http://schemas.openxmlformats.org/officeDocument/2006/relationships/hyperlink" Target="https://www.therapistaid.com/therapy-worksheet/goodbye-letter/grief/none" TargetMode="External"/><Relationship Id="rId10" Type="http://schemas.openxmlformats.org/officeDocument/2006/relationships/image" Target="../media/image80.png"/><Relationship Id="rId4" Type="http://schemas.openxmlformats.org/officeDocument/2006/relationships/hyperlink" Target="https://www.therapistaid.com/therapy-worksheet/my-stages-of-grief/grief/none" TargetMode="External"/><Relationship Id="rId9" Type="http://schemas.openxmlformats.org/officeDocument/2006/relationships/image" Target="../media/image79.png"/></Relationships>
</file>

<file path=ppt/slides/_rels/slide61.xml.rels><?xml version="1.0" encoding="UTF-8" standalone="yes"?>
<Relationships xmlns="http://schemas.openxmlformats.org/package/2006/relationships"><Relationship Id="rId8" Type="http://schemas.openxmlformats.org/officeDocument/2006/relationships/hyperlink" Target="http://www.scholastic.com/snp/childrenandgrief-9.htm" TargetMode="External"/><Relationship Id="rId3" Type="http://schemas.openxmlformats.org/officeDocument/2006/relationships/image" Target="../media/image77.png"/><Relationship Id="rId7" Type="http://schemas.openxmlformats.org/officeDocument/2006/relationships/hyperlink" Target="https://www.youtube.com/watch?v=X60vnw6tcsI" TargetMode="External"/><Relationship Id="rId12" Type="http://schemas.openxmlformats.org/officeDocument/2006/relationships/image" Target="../media/image84.png"/><Relationship Id="rId2" Type="http://schemas.openxmlformats.org/officeDocument/2006/relationships/notesSlide" Target="../notesSlides/notesSlide42.xml"/><Relationship Id="rId1" Type="http://schemas.openxmlformats.org/officeDocument/2006/relationships/slideLayout" Target="../slideLayouts/slideLayout66.xml"/><Relationship Id="rId6" Type="http://schemas.openxmlformats.org/officeDocument/2006/relationships/hyperlink" Target="http://www.cbsnews.com/video/watch/?id=6392732n" TargetMode="External"/><Relationship Id="rId11" Type="http://schemas.openxmlformats.org/officeDocument/2006/relationships/image" Target="../media/image83.png"/><Relationship Id="rId5" Type="http://schemas.openxmlformats.org/officeDocument/2006/relationships/hyperlink" Target="https://www.youtube.com/watch?v=pFfIEqiJMcc" TargetMode="External"/><Relationship Id="rId10" Type="http://schemas.openxmlformats.org/officeDocument/2006/relationships/image" Target="../media/image82.png"/><Relationship Id="rId4" Type="http://schemas.openxmlformats.org/officeDocument/2006/relationships/hyperlink" Target="https://www.youtube.com/watch?v=6eBjmc5Xwe0" TargetMode="External"/><Relationship Id="rId9" Type="http://schemas.openxmlformats.org/officeDocument/2006/relationships/hyperlink" Target="http://schoolcounselorsconnect.weebly.com/uploads/1/0/2/4/10242617/clinical_grief_activities_booklet.pdf" TargetMode="External"/></Relationships>
</file>

<file path=ppt/slides/_rels/slide62.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77.png"/><Relationship Id="rId7" Type="http://schemas.openxmlformats.org/officeDocument/2006/relationships/image" Target="../media/image86.png"/><Relationship Id="rId2" Type="http://schemas.openxmlformats.org/officeDocument/2006/relationships/notesSlide" Target="../notesSlides/notesSlide43.xml"/><Relationship Id="rId1" Type="http://schemas.openxmlformats.org/officeDocument/2006/relationships/slideLayout" Target="../slideLayouts/slideLayout66.xml"/><Relationship Id="rId6" Type="http://schemas.openxmlformats.org/officeDocument/2006/relationships/image" Target="../media/image85.png"/><Relationship Id="rId5" Type="http://schemas.openxmlformats.org/officeDocument/2006/relationships/hyperlink" Target="https://docs.google.com/presentation/d/1vFM8CWQrod_prxXD5wmxSoAR2u-BJZxlj6RsYbyoyoI/edit?usp=sharing" TargetMode="External"/><Relationship Id="rId4" Type="http://schemas.openxmlformats.org/officeDocument/2006/relationships/hyperlink" Target="https://www.canva.com/" TargetMode="External"/><Relationship Id="rId9" Type="http://schemas.openxmlformats.org/officeDocument/2006/relationships/image" Target="../media/image88.png"/></Relationships>
</file>

<file path=ppt/slides/_rels/slide63.xml.rels><?xml version="1.0" encoding="UTF-8" standalone="yes"?>
<Relationships xmlns="http://schemas.openxmlformats.org/package/2006/relationships"><Relationship Id="rId3" Type="http://schemas.openxmlformats.org/officeDocument/2006/relationships/image" Target="../media/image77.png"/><Relationship Id="rId7" Type="http://schemas.openxmlformats.org/officeDocument/2006/relationships/image" Target="../media/image89.png"/><Relationship Id="rId2" Type="http://schemas.openxmlformats.org/officeDocument/2006/relationships/notesSlide" Target="../notesSlides/notesSlide44.xml"/><Relationship Id="rId1" Type="http://schemas.openxmlformats.org/officeDocument/2006/relationships/slideLayout" Target="../slideLayouts/slideLayout66.xml"/><Relationship Id="rId6" Type="http://schemas.openxmlformats.org/officeDocument/2006/relationships/hyperlink" Target="https://teenshealth.org/en/teens/someone-died.html?WT.ac=ctg#catfeeling-sad" TargetMode="External"/><Relationship Id="rId5" Type="http://schemas.openxmlformats.org/officeDocument/2006/relationships/hyperlink" Target="https://teenshealth.org/en/parents/suicide.html#catfeelings" TargetMode="External"/><Relationship Id="rId4" Type="http://schemas.openxmlformats.org/officeDocument/2006/relationships/hyperlink" Target="https://www.crisistextline.org/mental-health/everybody-hurts-the-state-of-mental-health-in-america/" TargetMode="External"/></Relationships>
</file>

<file path=ppt/slides/_rels/slide64.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77.png"/><Relationship Id="rId7" Type="http://schemas.openxmlformats.org/officeDocument/2006/relationships/image" Target="../media/image91.png"/><Relationship Id="rId2" Type="http://schemas.openxmlformats.org/officeDocument/2006/relationships/notesSlide" Target="../notesSlides/notesSlide45.xml"/><Relationship Id="rId1" Type="http://schemas.openxmlformats.org/officeDocument/2006/relationships/slideLayout" Target="../slideLayouts/slideLayout66.xml"/><Relationship Id="rId6" Type="http://schemas.openxmlformats.org/officeDocument/2006/relationships/image" Target="../media/image90.png"/><Relationship Id="rId5" Type="http://schemas.openxmlformats.org/officeDocument/2006/relationships/hyperlink" Target="https://holidappy.com/greeting-cards/What-To-Write-In-A-Sympathy-Card-Sympathy-Card-Message-Examples" TargetMode="External"/><Relationship Id="rId4" Type="http://schemas.openxmlformats.org/officeDocument/2006/relationships/hyperlink" Target="https://whatsyourgrief.com/kids-and-euphemism-part-two/"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6.xml"/><Relationship Id="rId1" Type="http://schemas.openxmlformats.org/officeDocument/2006/relationships/slideLayout" Target="../slideLayouts/slideLayout66.xml"/><Relationship Id="rId6" Type="http://schemas.openxmlformats.org/officeDocument/2006/relationships/hyperlink" Target="mailto:ynava@lasierra.edu" TargetMode="External"/><Relationship Id="rId5" Type="http://schemas.openxmlformats.org/officeDocument/2006/relationships/hyperlink" Target="mailto:ynava@riversideunified.org" TargetMode="External"/><Relationship Id="rId4" Type="http://schemas.openxmlformats.org/officeDocument/2006/relationships/image" Target="../media/image93.jpg"/></Relationships>
</file>

<file path=ppt/slides/_rels/slide6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47.xml"/><Relationship Id="rId1" Type="http://schemas.openxmlformats.org/officeDocument/2006/relationships/slideLayout" Target="../slideLayouts/slideLayout55.xml"/><Relationship Id="rId4" Type="http://schemas.openxmlformats.org/officeDocument/2006/relationships/image" Target="../media/image95.png"/></Relationships>
</file>

<file path=ppt/slides/_rels/slide6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48.xml"/><Relationship Id="rId1" Type="http://schemas.openxmlformats.org/officeDocument/2006/relationships/slideLayout" Target="../slideLayouts/slideLayout55.xml"/><Relationship Id="rId5" Type="http://schemas.openxmlformats.org/officeDocument/2006/relationships/hyperlink" Target="mailto:pcaro@rcoe.us" TargetMode="External"/><Relationship Id="rId4" Type="http://schemas.openxmlformats.org/officeDocument/2006/relationships/hyperlink" Target="mailto:ccifuentes@rcoe.us" TargetMode="External"/></Relationships>
</file>

<file path=ppt/slides/_rels/slide68.xml.rels><?xml version="1.0" encoding="UTF-8" standalone="yes"?>
<Relationships xmlns="http://schemas.openxmlformats.org/package/2006/relationships"><Relationship Id="rId3" Type="http://schemas.openxmlformats.org/officeDocument/2006/relationships/hyperlink" Target="http://www.rcec.us/" TargetMode="External"/><Relationship Id="rId7" Type="http://schemas.openxmlformats.org/officeDocument/2006/relationships/image" Target="../media/image14.png"/><Relationship Id="rId2" Type="http://schemas.openxmlformats.org/officeDocument/2006/relationships/image" Target="../media/image10.tiff"/><Relationship Id="rId1" Type="http://schemas.openxmlformats.org/officeDocument/2006/relationships/slideLayout" Target="../slideLayouts/slideLayout55.xml"/><Relationship Id="rId6" Type="http://schemas.openxmlformats.org/officeDocument/2006/relationships/image" Target="../media/image13.tiff"/><Relationship Id="rId5" Type="http://schemas.openxmlformats.org/officeDocument/2006/relationships/image" Target="../media/image12.tiff"/><Relationship Id="rId4" Type="http://schemas.openxmlformats.org/officeDocument/2006/relationships/image" Target="../media/image11.tiff"/></Relationships>
</file>

<file path=ppt/slides/_rels/slide69.xml.rels><?xml version="1.0" encoding="UTF-8" standalone="yes"?>
<Relationships xmlns="http://schemas.openxmlformats.org/package/2006/relationships"><Relationship Id="rId3" Type="http://schemas.openxmlformats.org/officeDocument/2006/relationships/hyperlink" Target="http://www.pngall.com/thank-you-png" TargetMode="External"/><Relationship Id="rId2" Type="http://schemas.openxmlformats.org/officeDocument/2006/relationships/image" Target="../media/image96.png"/><Relationship Id="rId1" Type="http://schemas.openxmlformats.org/officeDocument/2006/relationships/slideLayout" Target="../slideLayouts/slideLayout60.xml"/><Relationship Id="rId4" Type="http://schemas.openxmlformats.org/officeDocument/2006/relationships/image" Target="../media/image97.png"/></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video" Target="https://www.youtube.com/embed/oN16R7wlq6M?feature=oembed" TargetMode="External"/><Relationship Id="rId7" Type="http://schemas.openxmlformats.org/officeDocument/2006/relationships/image" Target="../media/image2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7.jpeg"/><Relationship Id="rId5" Type="http://schemas.openxmlformats.org/officeDocument/2006/relationships/notesSlide" Target="../notesSlides/notesSlide5.xml"/><Relationship Id="rId4"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987284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logo&#10;&#10;Description automatically generated">
            <a:extLst>
              <a:ext uri="{FF2B5EF4-FFF2-40B4-BE49-F238E27FC236}">
                <a16:creationId xmlns:a16="http://schemas.microsoft.com/office/drawing/2014/main" id="{8A2C0BD4-8427-41A8-B925-75EB6E28F9A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48827CE7-79F6-4B21-A2A1-16562092B14F}"/>
              </a:ext>
            </a:extLst>
          </p:cNvPr>
          <p:cNvSpPr/>
          <p:nvPr/>
        </p:nvSpPr>
        <p:spPr>
          <a:xfrm>
            <a:off x="5974813" y="3244334"/>
            <a:ext cx="242374" cy="369332"/>
          </a:xfrm>
          <a:prstGeom prst="rect">
            <a:avLst/>
          </a:prstGeom>
        </p:spPr>
        <p:txBody>
          <a:bodyPr wrap="none">
            <a:spAutoFit/>
          </a:bodyPr>
          <a:lstStyle/>
          <a:p>
            <a:r>
              <a:rPr lang="en-US">
                <a:solidFill>
                  <a:srgbClr val="000000"/>
                </a:solidFill>
                <a:latin typeface="Times New Roman" panose="02020603050405020304" pitchFamily="18" charset="0"/>
              </a:rPr>
              <a:t> </a:t>
            </a:r>
            <a:endParaRPr lang="en-US"/>
          </a:p>
        </p:txBody>
      </p:sp>
      <p:sp>
        <p:nvSpPr>
          <p:cNvPr id="3" name="Rectangle 2">
            <a:extLst>
              <a:ext uri="{FF2B5EF4-FFF2-40B4-BE49-F238E27FC236}">
                <a16:creationId xmlns:a16="http://schemas.microsoft.com/office/drawing/2014/main" id="{540BAF88-C1D0-490F-A859-BDC43147D57F}"/>
              </a:ext>
            </a:extLst>
          </p:cNvPr>
          <p:cNvSpPr/>
          <p:nvPr/>
        </p:nvSpPr>
        <p:spPr>
          <a:xfrm>
            <a:off x="5974813" y="3244334"/>
            <a:ext cx="242374" cy="369332"/>
          </a:xfrm>
          <a:prstGeom prst="rect">
            <a:avLst/>
          </a:prstGeom>
        </p:spPr>
        <p:txBody>
          <a:bodyPr wrap="none">
            <a:spAutoFit/>
          </a:bodyPr>
          <a:lstStyle/>
          <a:p>
            <a:r>
              <a:rPr lang="en-US">
                <a:solidFill>
                  <a:srgbClr val="000000"/>
                </a:solidFill>
                <a:latin typeface="Times New Roman" panose="02020603050405020304" pitchFamily="18" charset="0"/>
              </a:rPr>
              <a:t> </a:t>
            </a:r>
            <a:endParaRPr lang="en-US"/>
          </a:p>
        </p:txBody>
      </p:sp>
      <p:sp>
        <p:nvSpPr>
          <p:cNvPr id="4" name="Rectangle 3">
            <a:extLst>
              <a:ext uri="{FF2B5EF4-FFF2-40B4-BE49-F238E27FC236}">
                <a16:creationId xmlns:a16="http://schemas.microsoft.com/office/drawing/2014/main" id="{55397020-6850-43EA-91B5-2D68C8D0C9FF}"/>
              </a:ext>
            </a:extLst>
          </p:cNvPr>
          <p:cNvSpPr/>
          <p:nvPr/>
        </p:nvSpPr>
        <p:spPr>
          <a:xfrm>
            <a:off x="409110" y="342357"/>
            <a:ext cx="3546164" cy="707886"/>
          </a:xfrm>
          <a:prstGeom prst="rect">
            <a:avLst/>
          </a:prstGeom>
        </p:spPr>
        <p:txBody>
          <a:bodyPr wrap="none">
            <a:spAutoFit/>
          </a:bodyPr>
          <a:lstStyle/>
          <a:p>
            <a:r>
              <a:rPr lang="en-US" sz="4000">
                <a:solidFill>
                  <a:srgbClr val="4F868E"/>
                </a:solidFill>
                <a:latin typeface="Questrial"/>
              </a:rPr>
              <a:t>Premise of Grief</a:t>
            </a:r>
            <a:endParaRPr lang="en-US" sz="4000">
              <a:solidFill>
                <a:srgbClr val="4F868E"/>
              </a:solidFill>
            </a:endParaRPr>
          </a:p>
        </p:txBody>
      </p:sp>
      <p:pic>
        <p:nvPicPr>
          <p:cNvPr id="2050" name="Picture 2">
            <a:extLst>
              <a:ext uri="{FF2B5EF4-FFF2-40B4-BE49-F238E27FC236}">
                <a16:creationId xmlns:a16="http://schemas.microsoft.com/office/drawing/2014/main" id="{4C38469C-EA73-4659-9522-3C2987B15A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71713" y="1471613"/>
            <a:ext cx="7648575" cy="3914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862549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logo&#10;&#10;Description automatically generated">
            <a:extLst>
              <a:ext uri="{FF2B5EF4-FFF2-40B4-BE49-F238E27FC236}">
                <a16:creationId xmlns:a16="http://schemas.microsoft.com/office/drawing/2014/main" id="{8A2C0BD4-8427-41A8-B925-75EB6E28F9A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63FBFC0E-40A9-43A3-B264-9AEB61060CF5}"/>
              </a:ext>
            </a:extLst>
          </p:cNvPr>
          <p:cNvSpPr/>
          <p:nvPr/>
        </p:nvSpPr>
        <p:spPr>
          <a:xfrm>
            <a:off x="5974813" y="3244334"/>
            <a:ext cx="242374" cy="369332"/>
          </a:xfrm>
          <a:prstGeom prst="rect">
            <a:avLst/>
          </a:prstGeom>
        </p:spPr>
        <p:txBody>
          <a:bodyPr wrap="none">
            <a:spAutoFit/>
          </a:bodyPr>
          <a:lstStyle/>
          <a:p>
            <a:r>
              <a:rPr lang="en-US">
                <a:solidFill>
                  <a:srgbClr val="000000"/>
                </a:solidFill>
                <a:latin typeface="Times New Roman" panose="02020603050405020304" pitchFamily="18" charset="0"/>
              </a:rPr>
              <a:t> </a:t>
            </a:r>
            <a:endParaRPr lang="en-US"/>
          </a:p>
        </p:txBody>
      </p:sp>
      <p:sp>
        <p:nvSpPr>
          <p:cNvPr id="3" name="Rectangle 2">
            <a:extLst>
              <a:ext uri="{FF2B5EF4-FFF2-40B4-BE49-F238E27FC236}">
                <a16:creationId xmlns:a16="http://schemas.microsoft.com/office/drawing/2014/main" id="{FF3EBEDD-FEC0-4D9D-8AF4-47F7A426A220}"/>
              </a:ext>
            </a:extLst>
          </p:cNvPr>
          <p:cNvSpPr/>
          <p:nvPr/>
        </p:nvSpPr>
        <p:spPr>
          <a:xfrm>
            <a:off x="575621" y="1708098"/>
            <a:ext cx="8568379" cy="4401205"/>
          </a:xfrm>
          <a:prstGeom prst="rect">
            <a:avLst/>
          </a:prstGeom>
        </p:spPr>
        <p:txBody>
          <a:bodyPr wrap="square">
            <a:spAutoFit/>
          </a:bodyPr>
          <a:lstStyle/>
          <a:p>
            <a:pPr marL="457200" indent="-457200" fontAlgn="base">
              <a:buFont typeface="Arial" panose="020B0604020202020204" pitchFamily="34" charset="0"/>
              <a:buChar char="•"/>
            </a:pPr>
            <a:r>
              <a:rPr lang="en-US" sz="2800">
                <a:solidFill>
                  <a:srgbClr val="4F868E"/>
                </a:solidFill>
              </a:rPr>
              <a:t>Grief is a natural response to loss​</a:t>
            </a:r>
          </a:p>
          <a:p>
            <a:pPr marL="457200" indent="-457200" fontAlgn="base">
              <a:buFont typeface="Arial" panose="020B0604020202020204" pitchFamily="34" charset="0"/>
              <a:buChar char="•"/>
            </a:pPr>
            <a:r>
              <a:rPr lang="en-US" sz="2800">
                <a:solidFill>
                  <a:srgbClr val="4F868E"/>
                </a:solidFill>
              </a:rPr>
              <a:t>There is no right or wrong way to grieve​</a:t>
            </a:r>
          </a:p>
          <a:p>
            <a:pPr marL="457200" indent="-457200" fontAlgn="base">
              <a:buFont typeface="Arial" panose="020B0604020202020204" pitchFamily="34" charset="0"/>
              <a:buChar char="•"/>
            </a:pPr>
            <a:r>
              <a:rPr lang="en-US" sz="2800">
                <a:solidFill>
                  <a:srgbClr val="4F868E"/>
                </a:solidFill>
              </a:rPr>
              <a:t>Duration and intensity are unique for everyone​</a:t>
            </a:r>
          </a:p>
          <a:p>
            <a:pPr marL="457200" indent="-457200" fontAlgn="base">
              <a:buFont typeface="Arial" panose="020B0604020202020204" pitchFamily="34" charset="0"/>
              <a:buChar char="•"/>
            </a:pPr>
            <a:r>
              <a:rPr lang="en-US" sz="2800">
                <a:solidFill>
                  <a:srgbClr val="4F868E"/>
                </a:solidFill>
              </a:rPr>
              <a:t>Acknowledgment and understanding help​</a:t>
            </a:r>
          </a:p>
          <a:p>
            <a:pPr marL="457200" indent="-457200" fontAlgn="base">
              <a:buFont typeface="Arial" panose="020B0604020202020204" pitchFamily="34" charset="0"/>
              <a:buChar char="•"/>
            </a:pPr>
            <a:r>
              <a:rPr lang="en-US" sz="2800">
                <a:solidFill>
                  <a:srgbClr val="4F868E"/>
                </a:solidFill>
              </a:rPr>
              <a:t>Grief happens in a social &amp; cultural context​</a:t>
            </a:r>
          </a:p>
          <a:p>
            <a:pPr marL="457200" indent="-457200" fontAlgn="base">
              <a:buFont typeface="Arial" panose="020B0604020202020204" pitchFamily="34" charset="0"/>
              <a:buChar char="•"/>
            </a:pPr>
            <a:r>
              <a:rPr lang="en-US" sz="2800">
                <a:solidFill>
                  <a:srgbClr val="4F868E"/>
                </a:solidFill>
              </a:rPr>
              <a:t>Grief needs to be seen and heard, not fixed​</a:t>
            </a:r>
          </a:p>
          <a:p>
            <a:pPr fontAlgn="base"/>
            <a:r>
              <a:rPr lang="en-US" sz="2800">
                <a:solidFill>
                  <a:srgbClr val="4F868E"/>
                </a:solidFill>
              </a:rPr>
              <a:t>​</a:t>
            </a:r>
          </a:p>
          <a:p>
            <a:pPr fontAlgn="base"/>
            <a:r>
              <a:rPr lang="en-US" sz="2800" i="1">
                <a:solidFill>
                  <a:srgbClr val="4F868E"/>
                </a:solidFill>
              </a:rPr>
              <a:t>The way to survive grief is by allowing pain to exist, not in trying to cover it up or rush through it.</a:t>
            </a:r>
            <a:r>
              <a:rPr lang="en-US" sz="2800">
                <a:solidFill>
                  <a:srgbClr val="4F868E"/>
                </a:solidFill>
              </a:rPr>
              <a:t>​</a:t>
            </a:r>
          </a:p>
          <a:p>
            <a:pPr fontAlgn="base"/>
            <a:r>
              <a:rPr lang="en-US" sz="2800">
                <a:solidFill>
                  <a:srgbClr val="4F868E"/>
                </a:solidFill>
              </a:rPr>
              <a:t>~Megan Devine​</a:t>
            </a:r>
            <a:endParaRPr lang="en-US" sz="2800" b="0" i="0">
              <a:solidFill>
                <a:srgbClr val="4F868E"/>
              </a:solidFill>
              <a:effectLst/>
            </a:endParaRPr>
          </a:p>
        </p:txBody>
      </p:sp>
      <p:sp>
        <p:nvSpPr>
          <p:cNvPr id="4" name="Rectangle 3">
            <a:extLst>
              <a:ext uri="{FF2B5EF4-FFF2-40B4-BE49-F238E27FC236}">
                <a16:creationId xmlns:a16="http://schemas.microsoft.com/office/drawing/2014/main" id="{068A0BCD-3096-4E79-AF8F-4065124ADED0}"/>
              </a:ext>
            </a:extLst>
          </p:cNvPr>
          <p:cNvSpPr/>
          <p:nvPr/>
        </p:nvSpPr>
        <p:spPr>
          <a:xfrm>
            <a:off x="575621" y="702470"/>
            <a:ext cx="3794950" cy="707886"/>
          </a:xfrm>
          <a:prstGeom prst="rect">
            <a:avLst/>
          </a:prstGeom>
        </p:spPr>
        <p:txBody>
          <a:bodyPr wrap="none">
            <a:spAutoFit/>
          </a:bodyPr>
          <a:lstStyle/>
          <a:p>
            <a:r>
              <a:rPr lang="en-US" sz="4000">
                <a:solidFill>
                  <a:srgbClr val="4F868E"/>
                </a:solidFill>
                <a:latin typeface="Questrial"/>
              </a:rPr>
              <a:t>Principles of grief</a:t>
            </a:r>
            <a:endParaRPr lang="en-US" sz="4000">
              <a:solidFill>
                <a:srgbClr val="4F868E"/>
              </a:solidFill>
            </a:endParaRPr>
          </a:p>
        </p:txBody>
      </p:sp>
    </p:spTree>
    <p:extLst>
      <p:ext uri="{BB962C8B-B14F-4D97-AF65-F5344CB8AC3E}">
        <p14:creationId xmlns:p14="http://schemas.microsoft.com/office/powerpoint/2010/main" val="416281647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logo&#10;&#10;Description automatically generated">
            <a:extLst>
              <a:ext uri="{FF2B5EF4-FFF2-40B4-BE49-F238E27FC236}">
                <a16:creationId xmlns:a16="http://schemas.microsoft.com/office/drawing/2014/main" id="{8A2C0BD4-8427-41A8-B925-75EB6E28F9A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DD18EA6F-C840-4608-B737-36FAF66614E1}"/>
              </a:ext>
            </a:extLst>
          </p:cNvPr>
          <p:cNvSpPr/>
          <p:nvPr/>
        </p:nvSpPr>
        <p:spPr>
          <a:xfrm>
            <a:off x="731151" y="559857"/>
            <a:ext cx="5744137" cy="707886"/>
          </a:xfrm>
          <a:prstGeom prst="rect">
            <a:avLst/>
          </a:prstGeom>
        </p:spPr>
        <p:txBody>
          <a:bodyPr wrap="none">
            <a:spAutoFit/>
          </a:bodyPr>
          <a:lstStyle/>
          <a:p>
            <a:r>
              <a:rPr lang="en-US" sz="4000">
                <a:solidFill>
                  <a:srgbClr val="4F868E"/>
                </a:solidFill>
                <a:latin typeface="Questrial"/>
              </a:rPr>
              <a:t>Factors that influence grief​</a:t>
            </a:r>
            <a:endParaRPr lang="en-US" sz="4000">
              <a:solidFill>
                <a:srgbClr val="4F868E"/>
              </a:solidFill>
            </a:endParaRPr>
          </a:p>
        </p:txBody>
      </p:sp>
      <p:pic>
        <p:nvPicPr>
          <p:cNvPr id="7" name="Picture 6" descr="A picture containing person, building, outdoor, man&#10;&#10;Description automatically generated">
            <a:extLst>
              <a:ext uri="{FF2B5EF4-FFF2-40B4-BE49-F238E27FC236}">
                <a16:creationId xmlns:a16="http://schemas.microsoft.com/office/drawing/2014/main" id="{D97A03E8-5E97-4766-A797-E15856E6DD1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157519" y="1719742"/>
            <a:ext cx="5421341" cy="4066006"/>
          </a:xfrm>
          <a:prstGeom prst="rect">
            <a:avLst/>
          </a:prstGeom>
        </p:spPr>
      </p:pic>
      <p:sp>
        <p:nvSpPr>
          <p:cNvPr id="8" name="Rectangle 7">
            <a:extLst>
              <a:ext uri="{FF2B5EF4-FFF2-40B4-BE49-F238E27FC236}">
                <a16:creationId xmlns:a16="http://schemas.microsoft.com/office/drawing/2014/main" id="{328E34BA-1E79-4EBD-A388-FEECBEB582D2}"/>
              </a:ext>
            </a:extLst>
          </p:cNvPr>
          <p:cNvSpPr/>
          <p:nvPr/>
        </p:nvSpPr>
        <p:spPr>
          <a:xfrm>
            <a:off x="731151" y="1719742"/>
            <a:ext cx="6096000" cy="4031873"/>
          </a:xfrm>
          <a:prstGeom prst="rect">
            <a:avLst/>
          </a:prstGeom>
        </p:spPr>
        <p:txBody>
          <a:bodyPr>
            <a:spAutoFit/>
          </a:bodyPr>
          <a:lstStyle/>
          <a:p>
            <a:pPr marL="457200" indent="-457200" fontAlgn="base">
              <a:buFont typeface="Arial" panose="020B0604020202020204" pitchFamily="34" charset="0"/>
              <a:buChar char="•"/>
            </a:pPr>
            <a:r>
              <a:rPr lang="en-US" sz="3200">
                <a:solidFill>
                  <a:srgbClr val="4F868E"/>
                </a:solidFill>
              </a:rPr>
              <a:t>Age​</a:t>
            </a:r>
          </a:p>
          <a:p>
            <a:pPr marL="457200" indent="-457200" fontAlgn="base">
              <a:buFont typeface="Arial" panose="020B0604020202020204" pitchFamily="34" charset="0"/>
              <a:buChar char="•"/>
            </a:pPr>
            <a:r>
              <a:rPr lang="en-US" sz="3200">
                <a:solidFill>
                  <a:srgbClr val="4F868E"/>
                </a:solidFill>
              </a:rPr>
              <a:t>Death​</a:t>
            </a:r>
          </a:p>
          <a:p>
            <a:pPr marL="457200" indent="-457200" fontAlgn="base">
              <a:buFont typeface="Arial" panose="020B0604020202020204" pitchFamily="34" charset="0"/>
              <a:buChar char="•"/>
            </a:pPr>
            <a:r>
              <a:rPr lang="en-US" sz="3200">
                <a:solidFill>
                  <a:srgbClr val="4F868E"/>
                </a:solidFill>
              </a:rPr>
              <a:t>Relationship​</a:t>
            </a:r>
          </a:p>
          <a:p>
            <a:pPr marL="457200" indent="-457200" fontAlgn="base">
              <a:buFont typeface="Arial" panose="020B0604020202020204" pitchFamily="34" charset="0"/>
              <a:buChar char="•"/>
            </a:pPr>
            <a:r>
              <a:rPr lang="en-US" sz="3200">
                <a:solidFill>
                  <a:srgbClr val="4F868E"/>
                </a:solidFill>
              </a:rPr>
              <a:t>Response of others​</a:t>
            </a:r>
          </a:p>
          <a:p>
            <a:pPr marL="457200" indent="-457200" fontAlgn="base">
              <a:buFont typeface="Arial" panose="020B0604020202020204" pitchFamily="34" charset="0"/>
              <a:buChar char="•"/>
            </a:pPr>
            <a:r>
              <a:rPr lang="en-US" sz="3200">
                <a:solidFill>
                  <a:srgbClr val="4F868E"/>
                </a:solidFill>
              </a:rPr>
              <a:t>Family history​</a:t>
            </a:r>
          </a:p>
          <a:p>
            <a:pPr marL="457200" indent="-457200" fontAlgn="base">
              <a:buFont typeface="Arial" panose="020B0604020202020204" pitchFamily="34" charset="0"/>
              <a:buChar char="•"/>
            </a:pPr>
            <a:r>
              <a:rPr lang="en-US" sz="3200">
                <a:solidFill>
                  <a:srgbClr val="4F868E"/>
                </a:solidFill>
              </a:rPr>
              <a:t>Oppression/racism​</a:t>
            </a:r>
          </a:p>
          <a:p>
            <a:pPr marL="457200" indent="-457200" fontAlgn="base">
              <a:buFont typeface="Arial" panose="020B0604020202020204" pitchFamily="34" charset="0"/>
              <a:buChar char="•"/>
            </a:pPr>
            <a:r>
              <a:rPr lang="en-US" sz="3200">
                <a:solidFill>
                  <a:srgbClr val="4F868E"/>
                </a:solidFill>
              </a:rPr>
              <a:t>Cultural aspects​</a:t>
            </a:r>
          </a:p>
          <a:p>
            <a:pPr marL="457200" indent="-457200" fontAlgn="base">
              <a:buFont typeface="Arial" panose="020B0604020202020204" pitchFamily="34" charset="0"/>
              <a:buChar char="•"/>
            </a:pPr>
            <a:r>
              <a:rPr lang="en-US" sz="3200">
                <a:solidFill>
                  <a:srgbClr val="4F868E"/>
                </a:solidFill>
              </a:rPr>
              <a:t>Social support​</a:t>
            </a:r>
            <a:endParaRPr lang="en-US" sz="3200" b="0" i="0">
              <a:solidFill>
                <a:srgbClr val="4F868E"/>
              </a:solidFill>
              <a:effectLst/>
            </a:endParaRPr>
          </a:p>
        </p:txBody>
      </p:sp>
    </p:spTree>
    <p:extLst>
      <p:ext uri="{BB962C8B-B14F-4D97-AF65-F5344CB8AC3E}">
        <p14:creationId xmlns:p14="http://schemas.microsoft.com/office/powerpoint/2010/main" val="2557630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logo&#10;&#10;Description automatically generated">
            <a:extLst>
              <a:ext uri="{FF2B5EF4-FFF2-40B4-BE49-F238E27FC236}">
                <a16:creationId xmlns:a16="http://schemas.microsoft.com/office/drawing/2014/main" id="{8A2C0BD4-8427-41A8-B925-75EB6E28F9A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Google Shape;305;p27">
            <a:extLst>
              <a:ext uri="{FF2B5EF4-FFF2-40B4-BE49-F238E27FC236}">
                <a16:creationId xmlns:a16="http://schemas.microsoft.com/office/drawing/2014/main" id="{9306E989-FF60-45E3-8A71-F0FD9DEADBB6}"/>
              </a:ext>
            </a:extLst>
          </p:cNvPr>
          <p:cNvPicPr preferRelativeResize="0"/>
          <p:nvPr/>
        </p:nvPicPr>
        <p:blipFill>
          <a:blip r:embed="rId4">
            <a:alphaModFix/>
          </a:blip>
          <a:stretch>
            <a:fillRect/>
          </a:stretch>
        </p:blipFill>
        <p:spPr>
          <a:xfrm>
            <a:off x="6096000" y="1073791"/>
            <a:ext cx="4675464" cy="4971381"/>
          </a:xfrm>
          <a:prstGeom prst="rect">
            <a:avLst/>
          </a:prstGeom>
          <a:noFill/>
          <a:ln>
            <a:noFill/>
          </a:ln>
        </p:spPr>
      </p:pic>
      <p:sp>
        <p:nvSpPr>
          <p:cNvPr id="2" name="Rectangle 1">
            <a:extLst>
              <a:ext uri="{FF2B5EF4-FFF2-40B4-BE49-F238E27FC236}">
                <a16:creationId xmlns:a16="http://schemas.microsoft.com/office/drawing/2014/main" id="{FB8F6D50-0B30-4FE9-97A7-1390F39BB1CE}"/>
              </a:ext>
            </a:extLst>
          </p:cNvPr>
          <p:cNvSpPr/>
          <p:nvPr/>
        </p:nvSpPr>
        <p:spPr>
          <a:xfrm>
            <a:off x="774583" y="470249"/>
            <a:ext cx="6096000" cy="1261884"/>
          </a:xfrm>
          <a:prstGeom prst="rect">
            <a:avLst/>
          </a:prstGeom>
        </p:spPr>
        <p:txBody>
          <a:bodyPr>
            <a:spAutoFit/>
          </a:bodyPr>
          <a:lstStyle/>
          <a:p>
            <a:pPr lvl="0">
              <a:buClr>
                <a:schemeClr val="dk1"/>
              </a:buClr>
              <a:buSzPts val="1100"/>
            </a:pPr>
            <a:r>
              <a:rPr lang="en-US" sz="4000">
                <a:solidFill>
                  <a:srgbClr val="4F868E"/>
                </a:solidFill>
                <a:latin typeface="Questrial" panose="020B0604020202020204" charset="0"/>
              </a:rPr>
              <a:t>What is grief?</a:t>
            </a:r>
          </a:p>
          <a:p>
            <a:pPr lvl="0"/>
            <a:r>
              <a:rPr lang="en-US" sz="3600">
                <a:solidFill>
                  <a:srgbClr val="FFC658"/>
                </a:solidFill>
              </a:rPr>
              <a:t>Way more than sadness…</a:t>
            </a:r>
          </a:p>
        </p:txBody>
      </p:sp>
      <p:sp>
        <p:nvSpPr>
          <p:cNvPr id="4" name="Rectangle 3">
            <a:extLst>
              <a:ext uri="{FF2B5EF4-FFF2-40B4-BE49-F238E27FC236}">
                <a16:creationId xmlns:a16="http://schemas.microsoft.com/office/drawing/2014/main" id="{2C20A502-57C3-43DA-8685-16CE1A334C10}"/>
              </a:ext>
            </a:extLst>
          </p:cNvPr>
          <p:cNvSpPr/>
          <p:nvPr/>
        </p:nvSpPr>
        <p:spPr>
          <a:xfrm>
            <a:off x="774583" y="1889349"/>
            <a:ext cx="6096000" cy="3834896"/>
          </a:xfrm>
          <a:prstGeom prst="rect">
            <a:avLst/>
          </a:prstGeom>
        </p:spPr>
        <p:txBody>
          <a:bodyPr>
            <a:spAutoFit/>
          </a:bodyPr>
          <a:lstStyle/>
          <a:p>
            <a:pPr marL="482600" lvl="0" indent="-457200">
              <a:lnSpc>
                <a:spcPct val="115000"/>
              </a:lnSpc>
              <a:buSzPts val="3200"/>
              <a:buFont typeface="Arial" panose="020B0604020202020204" pitchFamily="34" charset="0"/>
              <a:buChar char="•"/>
            </a:pPr>
            <a:r>
              <a:rPr lang="en-US" sz="3200">
                <a:solidFill>
                  <a:srgbClr val="4F868E"/>
                </a:solidFill>
              </a:rPr>
              <a:t>Cognitive</a:t>
            </a:r>
          </a:p>
          <a:p>
            <a:pPr marL="482600" lvl="0" indent="-457200">
              <a:lnSpc>
                <a:spcPct val="115000"/>
              </a:lnSpc>
              <a:buSzPts val="3200"/>
              <a:buFont typeface="Arial" panose="020B0604020202020204" pitchFamily="34" charset="0"/>
              <a:buChar char="•"/>
            </a:pPr>
            <a:r>
              <a:rPr lang="en-US" sz="3200">
                <a:solidFill>
                  <a:srgbClr val="4F868E"/>
                </a:solidFill>
              </a:rPr>
              <a:t>Emotional</a:t>
            </a:r>
          </a:p>
          <a:p>
            <a:pPr marL="482600" lvl="0" indent="-457200">
              <a:lnSpc>
                <a:spcPct val="115000"/>
              </a:lnSpc>
              <a:buSzPts val="3200"/>
              <a:buFont typeface="Arial" panose="020B0604020202020204" pitchFamily="34" charset="0"/>
              <a:buChar char="•"/>
            </a:pPr>
            <a:r>
              <a:rPr lang="en-US" sz="3200">
                <a:solidFill>
                  <a:srgbClr val="4F868E"/>
                </a:solidFill>
              </a:rPr>
              <a:t>Behavioral</a:t>
            </a:r>
          </a:p>
          <a:p>
            <a:pPr marL="482600" lvl="0" indent="-457200">
              <a:lnSpc>
                <a:spcPct val="115000"/>
              </a:lnSpc>
              <a:buSzPts val="3200"/>
              <a:buFont typeface="Arial" panose="020B0604020202020204" pitchFamily="34" charset="0"/>
              <a:buChar char="•"/>
            </a:pPr>
            <a:r>
              <a:rPr lang="en-US" sz="3200">
                <a:solidFill>
                  <a:srgbClr val="4F868E"/>
                </a:solidFill>
              </a:rPr>
              <a:t>Physical</a:t>
            </a:r>
          </a:p>
          <a:p>
            <a:pPr marL="482600" lvl="0" indent="-457200">
              <a:buSzPts val="3200"/>
              <a:buFont typeface="Arial" panose="020B0604020202020204" pitchFamily="34" charset="0"/>
              <a:buChar char="•"/>
            </a:pPr>
            <a:r>
              <a:rPr lang="en-US" sz="3200">
                <a:solidFill>
                  <a:srgbClr val="4F868E"/>
                </a:solidFill>
              </a:rPr>
              <a:t>Spiritual</a:t>
            </a:r>
          </a:p>
          <a:p>
            <a:pPr marL="482600" lvl="0" indent="-457200">
              <a:buSzPts val="3200"/>
              <a:buFont typeface="Arial" panose="020B0604020202020204" pitchFamily="34" charset="0"/>
              <a:buChar char="•"/>
            </a:pPr>
            <a:r>
              <a:rPr lang="en-US" sz="3200">
                <a:solidFill>
                  <a:srgbClr val="4F868E"/>
                </a:solidFill>
              </a:rPr>
              <a:t>Social</a:t>
            </a:r>
          </a:p>
          <a:p>
            <a:pPr marL="482600" lvl="0" indent="-457200">
              <a:buSzPts val="3200"/>
              <a:buFont typeface="Arial" panose="020B0604020202020204" pitchFamily="34" charset="0"/>
              <a:buChar char="•"/>
            </a:pPr>
            <a:r>
              <a:rPr lang="en-US" sz="3200">
                <a:solidFill>
                  <a:srgbClr val="4F868E"/>
                </a:solidFill>
              </a:rPr>
              <a:t>Cultural</a:t>
            </a:r>
          </a:p>
        </p:txBody>
      </p:sp>
    </p:spTree>
    <p:extLst>
      <p:ext uri="{BB962C8B-B14F-4D97-AF65-F5344CB8AC3E}">
        <p14:creationId xmlns:p14="http://schemas.microsoft.com/office/powerpoint/2010/main" val="40213050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logo&#10;&#10;Description automatically generated">
            <a:extLst>
              <a:ext uri="{FF2B5EF4-FFF2-40B4-BE49-F238E27FC236}">
                <a16:creationId xmlns:a16="http://schemas.microsoft.com/office/drawing/2014/main" id="{8A2C0BD4-8427-41A8-B925-75EB6E28F9A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descr="A koala eating leaves from a tree&#10;&#10;Description automatically generated">
            <a:extLst>
              <a:ext uri="{FF2B5EF4-FFF2-40B4-BE49-F238E27FC236}">
                <a16:creationId xmlns:a16="http://schemas.microsoft.com/office/drawing/2014/main" id="{09B87195-5E75-4D07-9CEA-255274F4C40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561519" y="1275431"/>
            <a:ext cx="3680183" cy="2300115"/>
          </a:xfrm>
          <a:prstGeom prst="rect">
            <a:avLst/>
          </a:prstGeom>
        </p:spPr>
      </p:pic>
      <p:pic>
        <p:nvPicPr>
          <p:cNvPr id="14" name="Picture 13" descr="A cat that is looking at the camera&#10;&#10;Description automatically generated">
            <a:extLst>
              <a:ext uri="{FF2B5EF4-FFF2-40B4-BE49-F238E27FC236}">
                <a16:creationId xmlns:a16="http://schemas.microsoft.com/office/drawing/2014/main" id="{038B034A-6897-448B-9F3D-6E22B5AA37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7904" y="3761194"/>
            <a:ext cx="3680183" cy="2060903"/>
          </a:xfrm>
          <a:prstGeom prst="rect">
            <a:avLst/>
          </a:prstGeom>
        </p:spPr>
      </p:pic>
      <p:pic>
        <p:nvPicPr>
          <p:cNvPr id="16" name="Picture 15" descr="A picture containing dog, small, swimming, sitting&#10;&#10;Description automatically generated">
            <a:extLst>
              <a:ext uri="{FF2B5EF4-FFF2-40B4-BE49-F238E27FC236}">
                <a16:creationId xmlns:a16="http://schemas.microsoft.com/office/drawing/2014/main" id="{22444E9E-45A0-4C1D-85CF-90A8F9E37842}"/>
              </a:ext>
            </a:extLst>
          </p:cNvPr>
          <p:cNvPicPr>
            <a:picLocks noChangeAspect="1"/>
          </p:cNvPicPr>
          <p:nvPr/>
        </p:nvPicPr>
        <p:blipFill rotWithShape="1">
          <a:blip r:embed="rId6">
            <a:extLst>
              <a:ext uri="{28A0092B-C50C-407E-A947-70E740481C1C}">
                <a14:useLocalDpi xmlns:a14="http://schemas.microsoft.com/office/drawing/2010/main" val="0"/>
              </a:ext>
            </a:extLst>
          </a:blip>
          <a:srcRect r="49621"/>
          <a:stretch/>
        </p:blipFill>
        <p:spPr>
          <a:xfrm>
            <a:off x="563638" y="3663892"/>
            <a:ext cx="2474752" cy="2582913"/>
          </a:xfrm>
          <a:prstGeom prst="rect">
            <a:avLst/>
          </a:prstGeom>
        </p:spPr>
      </p:pic>
      <p:pic>
        <p:nvPicPr>
          <p:cNvPr id="20" name="Picture 19" descr="A polar bear sitting on a rock&#10;&#10;Description automatically generated">
            <a:extLst>
              <a:ext uri="{FF2B5EF4-FFF2-40B4-BE49-F238E27FC236}">
                <a16:creationId xmlns:a16="http://schemas.microsoft.com/office/drawing/2014/main" id="{F4FD17BE-C46C-4D59-8935-31B6849E5B0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60902" y="3733715"/>
            <a:ext cx="2868618" cy="2487723"/>
          </a:xfrm>
          <a:prstGeom prst="rect">
            <a:avLst/>
          </a:prstGeom>
        </p:spPr>
      </p:pic>
      <p:pic>
        <p:nvPicPr>
          <p:cNvPr id="22" name="Picture 21" descr="A cat sitting on top of a grass covered field&#10;&#10;Description automatically generated">
            <a:extLst>
              <a:ext uri="{FF2B5EF4-FFF2-40B4-BE49-F238E27FC236}">
                <a16:creationId xmlns:a16="http://schemas.microsoft.com/office/drawing/2014/main" id="{07E87652-990F-4C87-A842-4D3F5E9CE7A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3638" y="1188498"/>
            <a:ext cx="2474752" cy="2314746"/>
          </a:xfrm>
          <a:prstGeom prst="rect">
            <a:avLst/>
          </a:prstGeom>
        </p:spPr>
      </p:pic>
      <p:sp>
        <p:nvSpPr>
          <p:cNvPr id="23" name="Rectangle 22">
            <a:extLst>
              <a:ext uri="{FF2B5EF4-FFF2-40B4-BE49-F238E27FC236}">
                <a16:creationId xmlns:a16="http://schemas.microsoft.com/office/drawing/2014/main" id="{C90EB7D9-E717-413E-9356-1E6E78D6A720}"/>
              </a:ext>
            </a:extLst>
          </p:cNvPr>
          <p:cNvSpPr/>
          <p:nvPr/>
        </p:nvSpPr>
        <p:spPr>
          <a:xfrm>
            <a:off x="618309" y="398144"/>
            <a:ext cx="5886420" cy="707886"/>
          </a:xfrm>
          <a:prstGeom prst="rect">
            <a:avLst/>
          </a:prstGeom>
        </p:spPr>
        <p:txBody>
          <a:bodyPr wrap="none">
            <a:spAutoFit/>
          </a:bodyPr>
          <a:lstStyle/>
          <a:p>
            <a:r>
              <a:rPr lang="en-US" sz="4000">
                <a:solidFill>
                  <a:srgbClr val="4F868E"/>
                </a:solidFill>
                <a:latin typeface="Questrial"/>
              </a:rPr>
              <a:t>What Does Grief Look Like?​</a:t>
            </a:r>
            <a:endParaRPr lang="en-US" sz="4000">
              <a:solidFill>
                <a:srgbClr val="4F868E"/>
              </a:solidFill>
            </a:endParaRPr>
          </a:p>
        </p:txBody>
      </p:sp>
      <p:pic>
        <p:nvPicPr>
          <p:cNvPr id="25" name="Google Shape;225;p20">
            <a:extLst>
              <a:ext uri="{FF2B5EF4-FFF2-40B4-BE49-F238E27FC236}">
                <a16:creationId xmlns:a16="http://schemas.microsoft.com/office/drawing/2014/main" id="{680CA69E-6582-40C7-AF5A-EE0CD125BEB6}"/>
              </a:ext>
            </a:extLst>
          </p:cNvPr>
          <p:cNvPicPr preferRelativeResize="0"/>
          <p:nvPr/>
        </p:nvPicPr>
        <p:blipFill>
          <a:blip r:embed="rId9">
            <a:alphaModFix/>
          </a:blip>
          <a:stretch>
            <a:fillRect/>
          </a:stretch>
        </p:blipFill>
        <p:spPr>
          <a:xfrm>
            <a:off x="8037911" y="1051421"/>
            <a:ext cx="2514600" cy="2524125"/>
          </a:xfrm>
          <a:prstGeom prst="rect">
            <a:avLst/>
          </a:prstGeom>
          <a:noFill/>
          <a:ln>
            <a:noFill/>
          </a:ln>
        </p:spPr>
      </p:pic>
    </p:spTree>
    <p:extLst>
      <p:ext uri="{BB962C8B-B14F-4D97-AF65-F5344CB8AC3E}">
        <p14:creationId xmlns:p14="http://schemas.microsoft.com/office/powerpoint/2010/main" val="17778332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logo&#10;&#10;Description automatically generated">
            <a:extLst>
              <a:ext uri="{FF2B5EF4-FFF2-40B4-BE49-F238E27FC236}">
                <a16:creationId xmlns:a16="http://schemas.microsoft.com/office/drawing/2014/main" id="{8A2C0BD4-8427-41A8-B925-75EB6E28F9A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AA8D33E9-62BD-4B92-9557-5E78EF36ADC7}"/>
              </a:ext>
            </a:extLst>
          </p:cNvPr>
          <p:cNvSpPr/>
          <p:nvPr/>
        </p:nvSpPr>
        <p:spPr>
          <a:xfrm>
            <a:off x="715860" y="463303"/>
            <a:ext cx="8576616" cy="707886"/>
          </a:xfrm>
          <a:prstGeom prst="rect">
            <a:avLst/>
          </a:prstGeom>
        </p:spPr>
        <p:txBody>
          <a:bodyPr wrap="square" anchor="t">
            <a:spAutoFit/>
          </a:bodyPr>
          <a:lstStyle/>
          <a:p>
            <a:r>
              <a:rPr lang="en-US" sz="4000">
                <a:solidFill>
                  <a:srgbClr val="4F868E"/>
                </a:solidFill>
                <a:latin typeface="Questrial"/>
              </a:rPr>
              <a:t>Reach Out – Make the Connection</a:t>
            </a:r>
            <a:endParaRPr lang="en-US"/>
          </a:p>
        </p:txBody>
      </p:sp>
      <p:sp>
        <p:nvSpPr>
          <p:cNvPr id="3" name="Rectangle 2">
            <a:extLst>
              <a:ext uri="{FF2B5EF4-FFF2-40B4-BE49-F238E27FC236}">
                <a16:creationId xmlns:a16="http://schemas.microsoft.com/office/drawing/2014/main" id="{36D0B79C-EECD-42EE-B31E-4380B14526E0}"/>
              </a:ext>
            </a:extLst>
          </p:cNvPr>
          <p:cNvSpPr/>
          <p:nvPr/>
        </p:nvSpPr>
        <p:spPr>
          <a:xfrm>
            <a:off x="6259497" y="1377433"/>
            <a:ext cx="4466672" cy="523220"/>
          </a:xfrm>
          <a:prstGeom prst="rect">
            <a:avLst/>
          </a:prstGeom>
        </p:spPr>
        <p:txBody>
          <a:bodyPr wrap="none">
            <a:spAutoFit/>
          </a:bodyPr>
          <a:lstStyle/>
          <a:p>
            <a:pPr lvl="0"/>
            <a:r>
              <a:rPr lang="en-US" sz="2800" b="1">
                <a:solidFill>
                  <a:srgbClr val="FFC658"/>
                </a:solidFill>
                <a:ea typeface="Questrial"/>
                <a:cs typeface="Questrial"/>
                <a:sym typeface="Questrial"/>
              </a:rPr>
              <a:t>What grieving students need</a:t>
            </a:r>
          </a:p>
        </p:txBody>
      </p:sp>
      <p:sp>
        <p:nvSpPr>
          <p:cNvPr id="4" name="Rectangle 3">
            <a:extLst>
              <a:ext uri="{FF2B5EF4-FFF2-40B4-BE49-F238E27FC236}">
                <a16:creationId xmlns:a16="http://schemas.microsoft.com/office/drawing/2014/main" id="{A9B883D1-C4AA-496D-BA83-B75F9E4E58A1}"/>
              </a:ext>
            </a:extLst>
          </p:cNvPr>
          <p:cNvSpPr/>
          <p:nvPr/>
        </p:nvSpPr>
        <p:spPr>
          <a:xfrm>
            <a:off x="874111" y="1377433"/>
            <a:ext cx="3839834" cy="523220"/>
          </a:xfrm>
          <a:prstGeom prst="rect">
            <a:avLst/>
          </a:prstGeom>
        </p:spPr>
        <p:txBody>
          <a:bodyPr wrap="none">
            <a:spAutoFit/>
          </a:bodyPr>
          <a:lstStyle/>
          <a:p>
            <a:pPr lvl="0"/>
            <a:r>
              <a:rPr lang="en-US" sz="2800" b="1">
                <a:solidFill>
                  <a:srgbClr val="FFC658"/>
                </a:solidFill>
                <a:ea typeface="Questrial"/>
                <a:cs typeface="Questrial"/>
                <a:sym typeface="Questrial"/>
              </a:rPr>
              <a:t>How the world responds</a:t>
            </a:r>
          </a:p>
        </p:txBody>
      </p:sp>
      <p:sp>
        <p:nvSpPr>
          <p:cNvPr id="7" name="Google Shape;253;p22">
            <a:extLst>
              <a:ext uri="{FF2B5EF4-FFF2-40B4-BE49-F238E27FC236}">
                <a16:creationId xmlns:a16="http://schemas.microsoft.com/office/drawing/2014/main" id="{FD0EB0BB-B122-4646-8BE0-221CE992193F}"/>
              </a:ext>
            </a:extLst>
          </p:cNvPr>
          <p:cNvSpPr txBox="1">
            <a:spLocks/>
          </p:cNvSpPr>
          <p:nvPr/>
        </p:nvSpPr>
        <p:spPr>
          <a:xfrm>
            <a:off x="1025097" y="2116371"/>
            <a:ext cx="3766200" cy="3088500"/>
          </a:xfrm>
          <a:prstGeom prst="rect">
            <a:avLst/>
          </a:prstGeom>
        </p:spPr>
        <p:txBody>
          <a:bodyPr spcFirstLastPara="1" vert="horz" wrap="square" lIns="91425" tIns="91425" rIns="91425" bIns="91425"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28600" indent="-228600" algn="l">
              <a:lnSpc>
                <a:spcPct val="100000"/>
              </a:lnSpc>
              <a:spcBef>
                <a:spcPts val="0"/>
              </a:spcBef>
              <a:buSzPts val="2600"/>
              <a:buFont typeface="Arial" panose="020B0604020202020204" pitchFamily="34" charset="0"/>
              <a:buChar char="•"/>
            </a:pPr>
            <a:r>
              <a:rPr lang="en-US" sz="3600">
                <a:solidFill>
                  <a:srgbClr val="4F868E"/>
                </a:solidFill>
                <a:ea typeface="Questrial"/>
                <a:cs typeface="Questrial"/>
                <a:sym typeface="Questrial"/>
              </a:rPr>
              <a:t>Platitudes</a:t>
            </a:r>
            <a:endParaRPr lang="en-US" sz="3600">
              <a:solidFill>
                <a:srgbClr val="4F868E"/>
              </a:solidFill>
              <a:ea typeface="Questrial"/>
              <a:cs typeface="Questrial"/>
            </a:endParaRPr>
          </a:p>
          <a:p>
            <a:pPr marL="228600" indent="-228600" algn="l">
              <a:lnSpc>
                <a:spcPct val="100000"/>
              </a:lnSpc>
              <a:spcBef>
                <a:spcPts val="0"/>
              </a:spcBef>
              <a:buSzPts val="2600"/>
              <a:buFont typeface="Arial" panose="020B0604020202020204" pitchFamily="34" charset="0"/>
              <a:buChar char="•"/>
            </a:pPr>
            <a:r>
              <a:rPr lang="en-US" sz="3600">
                <a:solidFill>
                  <a:srgbClr val="4F868E"/>
                </a:solidFill>
                <a:ea typeface="Questrial"/>
                <a:cs typeface="Questrial"/>
                <a:sym typeface="Questrial"/>
              </a:rPr>
              <a:t>Euphemisms</a:t>
            </a:r>
            <a:endParaRPr lang="en-US" sz="3600">
              <a:solidFill>
                <a:srgbClr val="4F868E"/>
              </a:solidFill>
              <a:ea typeface="Questrial"/>
              <a:cs typeface="Questrial"/>
            </a:endParaRPr>
          </a:p>
          <a:p>
            <a:pPr marL="228600" indent="-228600" algn="l">
              <a:lnSpc>
                <a:spcPct val="100000"/>
              </a:lnSpc>
              <a:spcBef>
                <a:spcPts val="0"/>
              </a:spcBef>
              <a:buSzPts val="2600"/>
              <a:buFont typeface="Arial" panose="020B0604020202020204" pitchFamily="34" charset="0"/>
              <a:buChar char="•"/>
            </a:pPr>
            <a:r>
              <a:rPr lang="en-US" sz="3600">
                <a:solidFill>
                  <a:srgbClr val="4F868E"/>
                </a:solidFill>
                <a:ea typeface="Questrial"/>
                <a:cs typeface="Questrial"/>
              </a:rPr>
              <a:t>Pathologizing</a:t>
            </a:r>
          </a:p>
          <a:p>
            <a:pPr marL="228600" indent="-228600" algn="l">
              <a:lnSpc>
                <a:spcPct val="100000"/>
              </a:lnSpc>
              <a:spcBef>
                <a:spcPts val="0"/>
              </a:spcBef>
              <a:buSzPts val="2600"/>
              <a:buFont typeface="Arial" panose="020B0604020202020204" pitchFamily="34" charset="0"/>
              <a:buChar char="•"/>
            </a:pPr>
            <a:r>
              <a:rPr lang="en-US" sz="3600">
                <a:solidFill>
                  <a:srgbClr val="4F868E"/>
                </a:solidFill>
                <a:ea typeface="Questrial"/>
                <a:cs typeface="Questrial"/>
                <a:sym typeface="Questrial"/>
              </a:rPr>
              <a:t>Awkwardness</a:t>
            </a:r>
            <a:endParaRPr lang="en-US" sz="3600">
              <a:solidFill>
                <a:srgbClr val="4F868E"/>
              </a:solidFill>
              <a:ea typeface="Questrial"/>
              <a:cs typeface="Questrial"/>
            </a:endParaRPr>
          </a:p>
          <a:p>
            <a:pPr marL="228600" indent="-228600" algn="l">
              <a:lnSpc>
                <a:spcPct val="100000"/>
              </a:lnSpc>
              <a:spcBef>
                <a:spcPts val="0"/>
              </a:spcBef>
              <a:buSzPts val="2600"/>
              <a:buFont typeface="Arial" panose="020B0604020202020204" pitchFamily="34" charset="0"/>
              <a:buChar char="•"/>
            </a:pPr>
            <a:r>
              <a:rPr lang="en-US" sz="3600">
                <a:solidFill>
                  <a:srgbClr val="4F868E"/>
                </a:solidFill>
                <a:ea typeface="Questrial"/>
                <a:cs typeface="Questrial"/>
                <a:sym typeface="Questrial"/>
              </a:rPr>
              <a:t>Avoidance</a:t>
            </a:r>
            <a:endParaRPr lang="en-US" sz="3600">
              <a:solidFill>
                <a:srgbClr val="4F868E"/>
              </a:solidFill>
              <a:ea typeface="Questrial"/>
              <a:cs typeface="Questrial"/>
            </a:endParaRPr>
          </a:p>
          <a:p>
            <a:pPr marL="228600" indent="-228600" algn="l">
              <a:lnSpc>
                <a:spcPct val="100000"/>
              </a:lnSpc>
              <a:spcBef>
                <a:spcPts val="0"/>
              </a:spcBef>
              <a:buSzPts val="2600"/>
              <a:buFont typeface="Arial" panose="020B0604020202020204" pitchFamily="34" charset="0"/>
              <a:buChar char="•"/>
            </a:pPr>
            <a:r>
              <a:rPr lang="en-US" sz="3600">
                <a:solidFill>
                  <a:srgbClr val="4F868E"/>
                </a:solidFill>
                <a:ea typeface="Questrial"/>
                <a:cs typeface="Questrial"/>
                <a:sym typeface="Questrial"/>
              </a:rPr>
              <a:t>Tries to…</a:t>
            </a:r>
            <a:endParaRPr lang="en-US" sz="3600">
              <a:solidFill>
                <a:srgbClr val="4F868E"/>
              </a:solidFill>
              <a:ea typeface="Questrial"/>
              <a:cs typeface="Questrial"/>
            </a:endParaRPr>
          </a:p>
          <a:p>
            <a:pPr marL="685800" lvl="2" indent="-228600" algn="l">
              <a:lnSpc>
                <a:spcPct val="100000"/>
              </a:lnSpc>
              <a:spcBef>
                <a:spcPts val="0"/>
              </a:spcBef>
              <a:buSzPts val="2600"/>
              <a:buFont typeface="Arial" panose="020B0604020202020204" pitchFamily="34" charset="0"/>
              <a:buChar char="•"/>
            </a:pPr>
            <a:r>
              <a:rPr lang="en-US" sz="2200">
                <a:solidFill>
                  <a:srgbClr val="4F868E"/>
                </a:solidFill>
                <a:ea typeface="Questrial"/>
                <a:cs typeface="Questrial"/>
                <a:sym typeface="Questrial"/>
              </a:rPr>
              <a:t>Rescue </a:t>
            </a:r>
            <a:endParaRPr lang="en-US" sz="2200">
              <a:solidFill>
                <a:srgbClr val="4F868E"/>
              </a:solidFill>
              <a:ea typeface="Questrial"/>
              <a:cs typeface="Questrial"/>
            </a:endParaRPr>
          </a:p>
          <a:p>
            <a:pPr marL="685800" lvl="2" indent="-228600" algn="l">
              <a:lnSpc>
                <a:spcPct val="100000"/>
              </a:lnSpc>
              <a:spcBef>
                <a:spcPts val="0"/>
              </a:spcBef>
              <a:buSzPts val="2600"/>
              <a:buFont typeface="Arial" panose="020B0604020202020204" pitchFamily="34" charset="0"/>
              <a:buChar char="•"/>
            </a:pPr>
            <a:r>
              <a:rPr lang="en-US" sz="2200">
                <a:solidFill>
                  <a:srgbClr val="4F868E"/>
                </a:solidFill>
                <a:ea typeface="Questrial"/>
                <a:cs typeface="Questrial"/>
                <a:sym typeface="Questrial"/>
              </a:rPr>
              <a:t>Take it away</a:t>
            </a:r>
            <a:endParaRPr lang="en-US" sz="2200">
              <a:solidFill>
                <a:srgbClr val="4F868E"/>
              </a:solidFill>
              <a:ea typeface="Questrial"/>
              <a:cs typeface="Questrial"/>
            </a:endParaRPr>
          </a:p>
        </p:txBody>
      </p:sp>
      <p:sp>
        <p:nvSpPr>
          <p:cNvPr id="8" name="Google Shape;254;p22">
            <a:extLst>
              <a:ext uri="{FF2B5EF4-FFF2-40B4-BE49-F238E27FC236}">
                <a16:creationId xmlns:a16="http://schemas.microsoft.com/office/drawing/2014/main" id="{6835B5D9-DA85-4D16-ABA7-445E3A7FCCD3}"/>
              </a:ext>
            </a:extLst>
          </p:cNvPr>
          <p:cNvSpPr txBox="1">
            <a:spLocks/>
          </p:cNvSpPr>
          <p:nvPr/>
        </p:nvSpPr>
        <p:spPr>
          <a:xfrm>
            <a:off x="6402983" y="2079200"/>
            <a:ext cx="4172400" cy="2699400"/>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buSzPts val="2600"/>
            </a:pPr>
            <a:r>
              <a:rPr lang="en-US" sz="3600">
                <a:solidFill>
                  <a:srgbClr val="4F868E"/>
                </a:solidFill>
                <a:ea typeface="Questrial"/>
                <a:cs typeface="Questrial"/>
                <a:sym typeface="Questrial"/>
              </a:rPr>
              <a:t>Acknowledgement</a:t>
            </a:r>
            <a:endParaRPr lang="en-US" sz="3600">
              <a:solidFill>
                <a:srgbClr val="4F868E"/>
              </a:solidFill>
              <a:ea typeface="Questrial"/>
              <a:cs typeface="Questrial"/>
            </a:endParaRPr>
          </a:p>
          <a:p>
            <a:pPr>
              <a:lnSpc>
                <a:spcPct val="100000"/>
              </a:lnSpc>
              <a:spcBef>
                <a:spcPts val="0"/>
              </a:spcBef>
              <a:buSzPts val="2600"/>
            </a:pPr>
            <a:r>
              <a:rPr lang="en-US" sz="3600">
                <a:solidFill>
                  <a:srgbClr val="4F868E"/>
                </a:solidFill>
                <a:ea typeface="Questrial"/>
                <a:cs typeface="Questrial"/>
                <a:sym typeface="Questrial"/>
              </a:rPr>
              <a:t>Understanding</a:t>
            </a:r>
            <a:endParaRPr lang="en-US" sz="3600">
              <a:solidFill>
                <a:srgbClr val="4F868E"/>
              </a:solidFill>
              <a:ea typeface="Questrial"/>
              <a:cs typeface="Questrial"/>
            </a:endParaRPr>
          </a:p>
          <a:p>
            <a:pPr>
              <a:lnSpc>
                <a:spcPct val="100000"/>
              </a:lnSpc>
              <a:spcBef>
                <a:spcPts val="0"/>
              </a:spcBef>
              <a:buSzPts val="2600"/>
            </a:pPr>
            <a:r>
              <a:rPr lang="en-US" sz="3600">
                <a:solidFill>
                  <a:srgbClr val="4F868E"/>
                </a:solidFill>
                <a:ea typeface="Questrial"/>
                <a:cs typeface="Questrial"/>
                <a:sym typeface="Questrial"/>
              </a:rPr>
              <a:t>Acceptance</a:t>
            </a:r>
            <a:endParaRPr lang="en-US" sz="3600">
              <a:solidFill>
                <a:srgbClr val="4F868E"/>
              </a:solidFill>
              <a:ea typeface="Questrial"/>
              <a:cs typeface="Questrial"/>
            </a:endParaRPr>
          </a:p>
          <a:p>
            <a:pPr>
              <a:lnSpc>
                <a:spcPct val="100000"/>
              </a:lnSpc>
              <a:spcBef>
                <a:spcPts val="0"/>
              </a:spcBef>
              <a:buSzPts val="2600"/>
            </a:pPr>
            <a:r>
              <a:rPr lang="en-US" sz="3600">
                <a:solidFill>
                  <a:srgbClr val="4F868E"/>
                </a:solidFill>
                <a:ea typeface="Questrial"/>
                <a:cs typeface="Questrial"/>
                <a:sym typeface="Questrial"/>
              </a:rPr>
              <a:t>Space to grieve</a:t>
            </a:r>
            <a:endParaRPr lang="en-US" sz="3600">
              <a:solidFill>
                <a:srgbClr val="4F868E"/>
              </a:solidFill>
              <a:ea typeface="Questrial"/>
              <a:cs typeface="Questrial"/>
            </a:endParaRPr>
          </a:p>
          <a:p>
            <a:pPr>
              <a:lnSpc>
                <a:spcPct val="100000"/>
              </a:lnSpc>
              <a:spcBef>
                <a:spcPts val="0"/>
              </a:spcBef>
              <a:buSzPts val="2600"/>
            </a:pPr>
            <a:r>
              <a:rPr lang="en-US" sz="3600">
                <a:solidFill>
                  <a:srgbClr val="4F868E"/>
                </a:solidFill>
                <a:ea typeface="Questrial"/>
                <a:cs typeface="Questrial"/>
                <a:sym typeface="Questrial"/>
              </a:rPr>
              <a:t>Listening</a:t>
            </a:r>
            <a:endParaRPr lang="en-US" sz="3600">
              <a:solidFill>
                <a:srgbClr val="4F868E"/>
              </a:solidFill>
              <a:ea typeface="Questrial"/>
              <a:cs typeface="Questrial"/>
            </a:endParaRPr>
          </a:p>
          <a:p>
            <a:pPr>
              <a:lnSpc>
                <a:spcPct val="100000"/>
              </a:lnSpc>
              <a:spcBef>
                <a:spcPts val="0"/>
              </a:spcBef>
              <a:buSzPts val="2600"/>
            </a:pPr>
            <a:r>
              <a:rPr lang="en-US" sz="3600">
                <a:solidFill>
                  <a:srgbClr val="4F868E"/>
                </a:solidFill>
                <a:ea typeface="Questrial"/>
                <a:cs typeface="Questrial"/>
                <a:sym typeface="Questrial"/>
              </a:rPr>
              <a:t>Interest</a:t>
            </a:r>
            <a:endParaRPr lang="en-US" sz="3600">
              <a:solidFill>
                <a:srgbClr val="4F868E"/>
              </a:solidFill>
              <a:ea typeface="Questrial"/>
              <a:cs typeface="Questrial"/>
            </a:endParaRPr>
          </a:p>
          <a:p>
            <a:pPr>
              <a:lnSpc>
                <a:spcPct val="100000"/>
              </a:lnSpc>
              <a:spcBef>
                <a:spcPts val="0"/>
              </a:spcBef>
              <a:buSzPts val="2600"/>
            </a:pPr>
            <a:r>
              <a:rPr lang="en-US" sz="3600">
                <a:solidFill>
                  <a:srgbClr val="4F868E"/>
                </a:solidFill>
                <a:ea typeface="Questrial"/>
                <a:cs typeface="Questrial"/>
                <a:sym typeface="Questrial"/>
              </a:rPr>
              <a:t>Support</a:t>
            </a:r>
            <a:endParaRPr lang="en-US" sz="3600">
              <a:solidFill>
                <a:srgbClr val="4F868E"/>
              </a:solidFill>
              <a:ea typeface="Questrial"/>
              <a:cs typeface="Questrial"/>
            </a:endParaRPr>
          </a:p>
          <a:p>
            <a:pPr marL="457200" indent="0">
              <a:spcBef>
                <a:spcPts val="480"/>
              </a:spcBef>
              <a:buFont typeface="Arial" panose="020B0604020202020204" pitchFamily="34" charset="0"/>
              <a:buNone/>
            </a:pPr>
            <a:endParaRPr lang="en-US" sz="2400">
              <a:latin typeface="Calibri"/>
              <a:ea typeface="Calibri"/>
              <a:cs typeface="Calibri"/>
              <a:sym typeface="Calibri"/>
            </a:endParaRPr>
          </a:p>
        </p:txBody>
      </p:sp>
    </p:spTree>
    <p:extLst>
      <p:ext uri="{BB962C8B-B14F-4D97-AF65-F5344CB8AC3E}">
        <p14:creationId xmlns:p14="http://schemas.microsoft.com/office/powerpoint/2010/main" val="2247966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logo&#10;&#10;Description automatically generated">
            <a:extLst>
              <a:ext uri="{FF2B5EF4-FFF2-40B4-BE49-F238E27FC236}">
                <a16:creationId xmlns:a16="http://schemas.microsoft.com/office/drawing/2014/main" id="{8A2C0BD4-8427-41A8-B925-75EB6E28F9A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Google Shape;267;p23">
            <a:extLst>
              <a:ext uri="{FF2B5EF4-FFF2-40B4-BE49-F238E27FC236}">
                <a16:creationId xmlns:a16="http://schemas.microsoft.com/office/drawing/2014/main" id="{E4C96046-BD0A-49E0-9503-5F4200C222A1}"/>
              </a:ext>
            </a:extLst>
          </p:cNvPr>
          <p:cNvPicPr preferRelativeResize="0"/>
          <p:nvPr/>
        </p:nvPicPr>
        <p:blipFill>
          <a:blip r:embed="rId4">
            <a:alphaModFix/>
          </a:blip>
          <a:stretch>
            <a:fillRect/>
          </a:stretch>
        </p:blipFill>
        <p:spPr>
          <a:xfrm>
            <a:off x="2262425" y="100668"/>
            <a:ext cx="7667150" cy="6427326"/>
          </a:xfrm>
          <a:prstGeom prst="rect">
            <a:avLst/>
          </a:prstGeom>
          <a:noFill/>
          <a:ln>
            <a:noFill/>
          </a:ln>
        </p:spPr>
      </p:pic>
    </p:spTree>
    <p:extLst>
      <p:ext uri="{BB962C8B-B14F-4D97-AF65-F5344CB8AC3E}">
        <p14:creationId xmlns:p14="http://schemas.microsoft.com/office/powerpoint/2010/main" val="8372213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logo&#10;&#10;Description automatically generated">
            <a:extLst>
              <a:ext uri="{FF2B5EF4-FFF2-40B4-BE49-F238E27FC236}">
                <a16:creationId xmlns:a16="http://schemas.microsoft.com/office/drawing/2014/main" id="{8A2C0BD4-8427-41A8-B925-75EB6E28F9A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2" descr="A screenshot of a cell phone&#10;&#10;Description generated with very high confidence">
            <a:extLst>
              <a:ext uri="{FF2B5EF4-FFF2-40B4-BE49-F238E27FC236}">
                <a16:creationId xmlns:a16="http://schemas.microsoft.com/office/drawing/2014/main" id="{A9BCBFD8-0B2D-47CE-8938-E8B69C54EE2D}"/>
              </a:ext>
            </a:extLst>
          </p:cNvPr>
          <p:cNvPicPr>
            <a:picLocks noChangeAspect="1"/>
          </p:cNvPicPr>
          <p:nvPr/>
        </p:nvPicPr>
        <p:blipFill>
          <a:blip r:embed="rId4"/>
          <a:stretch>
            <a:fillRect/>
          </a:stretch>
        </p:blipFill>
        <p:spPr>
          <a:xfrm>
            <a:off x="78059" y="210853"/>
            <a:ext cx="7027126" cy="5850853"/>
          </a:xfrm>
          <a:prstGeom prst="rect">
            <a:avLst/>
          </a:prstGeom>
        </p:spPr>
      </p:pic>
      <p:pic>
        <p:nvPicPr>
          <p:cNvPr id="4" name="Picture 5" descr="A picture containing text, newspaper, woman&#10;&#10;Description generated with very high confidence">
            <a:extLst>
              <a:ext uri="{FF2B5EF4-FFF2-40B4-BE49-F238E27FC236}">
                <a16:creationId xmlns:a16="http://schemas.microsoft.com/office/drawing/2014/main" id="{B31853B8-85AF-4D97-AF51-A6C4512F88D4}"/>
              </a:ext>
            </a:extLst>
          </p:cNvPr>
          <p:cNvPicPr>
            <a:picLocks noChangeAspect="1"/>
          </p:cNvPicPr>
          <p:nvPr/>
        </p:nvPicPr>
        <p:blipFill>
          <a:blip r:embed="rId5"/>
          <a:stretch>
            <a:fillRect/>
          </a:stretch>
        </p:blipFill>
        <p:spPr>
          <a:xfrm>
            <a:off x="6982522" y="422615"/>
            <a:ext cx="4982736" cy="5418039"/>
          </a:xfrm>
          <a:prstGeom prst="rect">
            <a:avLst/>
          </a:prstGeom>
        </p:spPr>
      </p:pic>
      <p:sp>
        <p:nvSpPr>
          <p:cNvPr id="7" name="TextBox 6">
            <a:extLst>
              <a:ext uri="{FF2B5EF4-FFF2-40B4-BE49-F238E27FC236}">
                <a16:creationId xmlns:a16="http://schemas.microsoft.com/office/drawing/2014/main" id="{0FBB2ED5-4020-4D57-938C-1893EA96993C}"/>
              </a:ext>
            </a:extLst>
          </p:cNvPr>
          <p:cNvSpPr txBox="1"/>
          <p:nvPr/>
        </p:nvSpPr>
        <p:spPr>
          <a:xfrm>
            <a:off x="3906644" y="6053254"/>
            <a:ext cx="436941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800">
                <a:solidFill>
                  <a:srgbClr val="4F868E"/>
                </a:solidFill>
              </a:rPr>
              <a:t>www.tdcschooltoolkit.org</a:t>
            </a:r>
            <a:endParaRPr lang="en-US" sz="2800">
              <a:solidFill>
                <a:srgbClr val="4F868E"/>
              </a:solidFill>
              <a:cs typeface="Calibri"/>
            </a:endParaRPr>
          </a:p>
        </p:txBody>
      </p:sp>
      <p:sp>
        <p:nvSpPr>
          <p:cNvPr id="8" name="Arrow: Right 7">
            <a:extLst>
              <a:ext uri="{FF2B5EF4-FFF2-40B4-BE49-F238E27FC236}">
                <a16:creationId xmlns:a16="http://schemas.microsoft.com/office/drawing/2014/main" id="{9F90A0EE-EFF2-478F-9323-E14B389AF9CA}"/>
              </a:ext>
            </a:extLst>
          </p:cNvPr>
          <p:cNvSpPr/>
          <p:nvPr/>
        </p:nvSpPr>
        <p:spPr>
          <a:xfrm>
            <a:off x="1660890" y="6052314"/>
            <a:ext cx="2053682" cy="529682"/>
          </a:xfrm>
          <a:prstGeom prst="rightArrow">
            <a:avLst/>
          </a:prstGeom>
          <a:solidFill>
            <a:srgbClr val="FFC65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45473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logo&#10;&#10;Description automatically generated">
            <a:extLst>
              <a:ext uri="{FF2B5EF4-FFF2-40B4-BE49-F238E27FC236}">
                <a16:creationId xmlns:a16="http://schemas.microsoft.com/office/drawing/2014/main" id="{8A2C0BD4-8427-41A8-B925-75EB6E28F9A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2" descr="A screenshot of a newspaper&#10;&#10;Description generated with very high confidence">
            <a:extLst>
              <a:ext uri="{FF2B5EF4-FFF2-40B4-BE49-F238E27FC236}">
                <a16:creationId xmlns:a16="http://schemas.microsoft.com/office/drawing/2014/main" id="{E153DB88-6EBD-43BA-9447-1D0B057AC664}"/>
              </a:ext>
            </a:extLst>
          </p:cNvPr>
          <p:cNvPicPr>
            <a:picLocks noChangeAspect="1"/>
          </p:cNvPicPr>
          <p:nvPr/>
        </p:nvPicPr>
        <p:blipFill>
          <a:blip r:embed="rId4"/>
          <a:stretch>
            <a:fillRect/>
          </a:stretch>
        </p:blipFill>
        <p:spPr>
          <a:xfrm>
            <a:off x="1140157" y="263257"/>
            <a:ext cx="4930588" cy="5974864"/>
          </a:xfrm>
          <a:prstGeom prst="rect">
            <a:avLst/>
          </a:prstGeom>
        </p:spPr>
      </p:pic>
      <p:pic>
        <p:nvPicPr>
          <p:cNvPr id="3" name="Picture 3" descr="A screenshot of a cell phone&#10;&#10;Description generated with very high confidence">
            <a:extLst>
              <a:ext uri="{FF2B5EF4-FFF2-40B4-BE49-F238E27FC236}">
                <a16:creationId xmlns:a16="http://schemas.microsoft.com/office/drawing/2014/main" id="{BA79C9DA-1EF0-4EF7-BE96-C3B2C734215A}"/>
              </a:ext>
            </a:extLst>
          </p:cNvPr>
          <p:cNvPicPr>
            <a:picLocks noChangeAspect="1"/>
          </p:cNvPicPr>
          <p:nvPr/>
        </p:nvPicPr>
        <p:blipFill>
          <a:blip r:embed="rId5"/>
          <a:stretch>
            <a:fillRect/>
          </a:stretch>
        </p:blipFill>
        <p:spPr>
          <a:xfrm>
            <a:off x="6379372" y="260845"/>
            <a:ext cx="5419493" cy="5998819"/>
          </a:xfrm>
          <a:prstGeom prst="rect">
            <a:avLst/>
          </a:prstGeom>
        </p:spPr>
      </p:pic>
    </p:spTree>
    <p:extLst>
      <p:ext uri="{BB962C8B-B14F-4D97-AF65-F5344CB8AC3E}">
        <p14:creationId xmlns:p14="http://schemas.microsoft.com/office/powerpoint/2010/main" val="10399912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logo&#10;&#10;Description automatically generated">
            <a:extLst>
              <a:ext uri="{FF2B5EF4-FFF2-40B4-BE49-F238E27FC236}">
                <a16:creationId xmlns:a16="http://schemas.microsoft.com/office/drawing/2014/main" id="{8A2C0BD4-8427-41A8-B925-75EB6E28F9A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2" descr="A screenshot of a cell phone&#10;&#10;Description generated with very high confidence">
            <a:extLst>
              <a:ext uri="{FF2B5EF4-FFF2-40B4-BE49-F238E27FC236}">
                <a16:creationId xmlns:a16="http://schemas.microsoft.com/office/drawing/2014/main" id="{5344DAC7-A083-4547-88A2-6AFC334727E1}"/>
              </a:ext>
            </a:extLst>
          </p:cNvPr>
          <p:cNvPicPr>
            <a:picLocks noChangeAspect="1"/>
          </p:cNvPicPr>
          <p:nvPr/>
        </p:nvPicPr>
        <p:blipFill>
          <a:blip r:embed="rId4"/>
          <a:stretch>
            <a:fillRect/>
          </a:stretch>
        </p:blipFill>
        <p:spPr>
          <a:xfrm>
            <a:off x="263912" y="279119"/>
            <a:ext cx="5540297" cy="6113908"/>
          </a:xfrm>
          <a:prstGeom prst="rect">
            <a:avLst/>
          </a:prstGeom>
        </p:spPr>
      </p:pic>
      <p:pic>
        <p:nvPicPr>
          <p:cNvPr id="4" name="Picture 5" descr="A screenshot of a cell phone&#10;&#10;Description generated with very high confidence">
            <a:extLst>
              <a:ext uri="{FF2B5EF4-FFF2-40B4-BE49-F238E27FC236}">
                <a16:creationId xmlns:a16="http://schemas.microsoft.com/office/drawing/2014/main" id="{6CF3DD0E-D33B-4123-8F4F-5357D8C2850E}"/>
              </a:ext>
            </a:extLst>
          </p:cNvPr>
          <p:cNvPicPr>
            <a:picLocks noChangeAspect="1"/>
          </p:cNvPicPr>
          <p:nvPr/>
        </p:nvPicPr>
        <p:blipFill>
          <a:blip r:embed="rId5"/>
          <a:stretch>
            <a:fillRect/>
          </a:stretch>
        </p:blipFill>
        <p:spPr>
          <a:xfrm>
            <a:off x="5876693" y="282628"/>
            <a:ext cx="6042102" cy="5735182"/>
          </a:xfrm>
          <a:prstGeom prst="rect">
            <a:avLst/>
          </a:prstGeom>
        </p:spPr>
      </p:pic>
    </p:spTree>
    <p:extLst>
      <p:ext uri="{BB962C8B-B14F-4D97-AF65-F5344CB8AC3E}">
        <p14:creationId xmlns:p14="http://schemas.microsoft.com/office/powerpoint/2010/main" val="20865168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9A4FC95-B2F1-400E-8881-98B446FB3491}"/>
              </a:ext>
            </a:extLst>
          </p:cNvPr>
          <p:cNvSpPr txBox="1"/>
          <p:nvPr/>
        </p:nvSpPr>
        <p:spPr>
          <a:xfrm>
            <a:off x="727589" y="1825855"/>
            <a:ext cx="6754761" cy="49705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3300" b="0" i="0" u="none" strike="noStrike" kern="1200" cap="none" spc="0" normalizeH="0" baseline="0" noProof="0" dirty="0">
              <a:ln>
                <a:noFill/>
              </a:ln>
              <a:solidFill>
                <a:prstClr val="black"/>
              </a:solidFill>
              <a:effectLst/>
              <a:uLnTx/>
              <a:uFillTx/>
              <a:latin typeface="Calibri" panose="020F0502020204030204"/>
              <a:ea typeface="+mn-ea"/>
              <a:cs typeface="Calibri"/>
              <a:sym typeface="Arial"/>
            </a:endParaRPr>
          </a:p>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Calibri Light" panose="020F0302020204030204"/>
              <a:ea typeface="+mn-ea"/>
              <a:cs typeface="Calibri"/>
              <a:sym typeface="Arial"/>
            </a:endParaRPr>
          </a:p>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Calibri Light" panose="020F0302020204030204"/>
              <a:ea typeface="+mn-ea"/>
              <a:cs typeface="Calibri"/>
              <a:sym typeface="Arial"/>
            </a:endParaRPr>
          </a:p>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Calibri Light" panose="020F0302020204030204"/>
              <a:ea typeface="+mn-ea"/>
              <a:cs typeface="Calibri"/>
              <a:sym typeface="Arial"/>
            </a:endParaRPr>
          </a:p>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Calibri Light" panose="020F0302020204030204"/>
              <a:ea typeface="+mn-ea"/>
              <a:cs typeface="Calibri"/>
              <a:sym typeface="Arial"/>
            </a:endParaRPr>
          </a:p>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Light" panose="020F0302020204030204"/>
              <a:ea typeface="+mn-ea"/>
              <a:cs typeface="Calibri"/>
              <a:sym typeface="Arial"/>
            </a:endParaRPr>
          </a:p>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Light" panose="020F0302020204030204"/>
                <a:ea typeface="+mn-ea"/>
                <a:cs typeface="Calibri"/>
                <a:sym typeface="Arial"/>
              </a:rPr>
              <a:t>Catalina Cifuentes</a:t>
            </a:r>
          </a:p>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Light" panose="020F0302020204030204"/>
                <a:ea typeface="+mn-ea"/>
                <a:cs typeface="Calibri"/>
                <a:sym typeface="Arial"/>
              </a:rPr>
              <a:t>Executive Director, </a:t>
            </a:r>
          </a:p>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Light" panose="020F0302020204030204"/>
                <a:ea typeface="+mn-ea"/>
                <a:cs typeface="Calibri"/>
                <a:sym typeface="Arial"/>
              </a:rPr>
              <a:t>College and Career Readiness</a:t>
            </a:r>
          </a:p>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Light" panose="020F0302020204030204"/>
                <a:ea typeface="+mn-ea"/>
                <a:cs typeface="Calibri"/>
                <a:sym typeface="Arial"/>
              </a:rPr>
              <a:t>ccifuentes@rcoe.us</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95719" y="245808"/>
            <a:ext cx="3598607" cy="4355691"/>
          </a:xfrm>
          <a:prstGeom prst="rect">
            <a:avLst/>
          </a:prstGeom>
        </p:spPr>
      </p:pic>
      <p:pic>
        <p:nvPicPr>
          <p:cNvPr id="3" name="Picture 2"/>
          <p:cNvPicPr>
            <a:picLocks noChangeAspect="1"/>
          </p:cNvPicPr>
          <p:nvPr/>
        </p:nvPicPr>
        <p:blipFill>
          <a:blip r:embed="rId4"/>
          <a:stretch>
            <a:fillRect/>
          </a:stretch>
        </p:blipFill>
        <p:spPr>
          <a:xfrm>
            <a:off x="7610168" y="245808"/>
            <a:ext cx="3982064" cy="4424517"/>
          </a:xfrm>
          <a:prstGeom prst="rect">
            <a:avLst/>
          </a:prstGeom>
        </p:spPr>
      </p:pic>
      <p:sp>
        <p:nvSpPr>
          <p:cNvPr id="6" name="Rectangle 5"/>
          <p:cNvSpPr/>
          <p:nvPr/>
        </p:nvSpPr>
        <p:spPr>
          <a:xfrm rot="10800000" flipV="1">
            <a:off x="6990735" y="4088265"/>
            <a:ext cx="4729319" cy="2677656"/>
          </a:xfrm>
          <a:prstGeom prst="rect">
            <a:avLst/>
          </a:prstGeom>
        </p:spPr>
        <p:txBody>
          <a:bodyPr wrap="square">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Light" panose="020F0302020204030204"/>
              <a:ea typeface="+mn-ea"/>
              <a:cs typeface="Arial"/>
              <a:sym typeface="Arial"/>
            </a:endParaRPr>
          </a:p>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Light" panose="020F0302020204030204"/>
              <a:ea typeface="+mn-ea"/>
              <a:cs typeface="Arial"/>
              <a:sym typeface="Arial"/>
            </a:endParaRPr>
          </a:p>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Light" panose="020F0302020204030204"/>
                <a:ea typeface="+mn-ea"/>
                <a:cs typeface="Arial"/>
                <a:sym typeface="Arial"/>
              </a:rPr>
              <a:t>Dr. Pedro Caro</a:t>
            </a:r>
          </a:p>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Light" panose="020F0302020204030204"/>
                <a:ea typeface="+mn-ea"/>
                <a:cs typeface="Arial"/>
                <a:sym typeface="Arial"/>
              </a:rPr>
              <a:t>Coordinator, </a:t>
            </a:r>
          </a:p>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Light" panose="020F0302020204030204"/>
                <a:ea typeface="+mn-ea"/>
                <a:cs typeface="Arial"/>
                <a:sym typeface="Arial"/>
              </a:rPr>
              <a:t>College and Career Readiness</a:t>
            </a:r>
          </a:p>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Light" panose="020F0302020204030204"/>
                <a:ea typeface="+mn-ea"/>
                <a:cs typeface="Arial"/>
                <a:sym typeface="Arial"/>
              </a:rPr>
              <a:t>pcaro@rcoe.us</a:t>
            </a:r>
          </a:p>
        </p:txBody>
      </p:sp>
    </p:spTree>
    <p:extLst>
      <p:ext uri="{BB962C8B-B14F-4D97-AF65-F5344CB8AC3E}">
        <p14:creationId xmlns:p14="http://schemas.microsoft.com/office/powerpoint/2010/main" val="244356107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sign&#10;&#10;Description automatically generated">
            <a:extLst>
              <a:ext uri="{FF2B5EF4-FFF2-40B4-BE49-F238E27FC236}">
                <a16:creationId xmlns:a16="http://schemas.microsoft.com/office/drawing/2014/main" id="{A8274AB0-DB08-44ED-AACA-8DA0877BE1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77672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computer&#10;&#10;Description automatically generated">
            <a:extLst>
              <a:ext uri="{FF2B5EF4-FFF2-40B4-BE49-F238E27FC236}">
                <a16:creationId xmlns:a16="http://schemas.microsoft.com/office/drawing/2014/main" id="{5211FF88-A3ED-46D8-85BC-EBEDCC0982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851257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36040" y="2974237"/>
            <a:ext cx="8380520" cy="2027258"/>
          </a:xfrm>
        </p:spPr>
        <p:txBody>
          <a:bodyPr>
            <a:normAutofit fontScale="90000"/>
          </a:bodyPr>
          <a:lstStyle/>
          <a:p>
            <a:r>
              <a:rPr lang="en-US" b="1" dirty="0">
                <a:uFill>
                  <a:solidFill>
                    <a:srgbClr val="083065">
                      <a:lumMod val="40000"/>
                      <a:lumOff val="60000"/>
                    </a:srgbClr>
                  </a:solidFill>
                </a:uFill>
              </a:rPr>
              <a:t/>
            </a:r>
            <a:br>
              <a:rPr lang="en-US" b="1" dirty="0">
                <a:uFill>
                  <a:solidFill>
                    <a:srgbClr val="083065">
                      <a:lumMod val="40000"/>
                      <a:lumOff val="60000"/>
                    </a:srgbClr>
                  </a:solidFill>
                </a:uFill>
              </a:rPr>
            </a:br>
            <a:r>
              <a:rPr lang="en-US" sz="3600" b="1" dirty="0">
                <a:uFill>
                  <a:solidFill>
                    <a:srgbClr val="083065">
                      <a:lumMod val="40000"/>
                      <a:lumOff val="60000"/>
                    </a:srgbClr>
                  </a:solidFill>
                </a:uFill>
              </a:rPr>
              <a:t>Behavioral Health and Public Health</a:t>
            </a:r>
            <a:r>
              <a:rPr lang="en-US" sz="4000" b="1" dirty="0">
                <a:uFill>
                  <a:solidFill>
                    <a:srgbClr val="083065">
                      <a:lumMod val="40000"/>
                      <a:lumOff val="60000"/>
                    </a:srgbClr>
                  </a:solidFill>
                </a:uFill>
              </a:rPr>
              <a:t/>
            </a:r>
            <a:br>
              <a:rPr lang="en-US" sz="4000" b="1" dirty="0">
                <a:uFill>
                  <a:solidFill>
                    <a:srgbClr val="083065">
                      <a:lumMod val="40000"/>
                      <a:lumOff val="60000"/>
                    </a:srgbClr>
                  </a:solidFill>
                </a:uFill>
              </a:rPr>
            </a:br>
            <a:r>
              <a:rPr lang="en-US" sz="3100" dirty="0">
                <a:uFill>
                  <a:solidFill>
                    <a:srgbClr val="083065">
                      <a:lumMod val="40000"/>
                      <a:lumOff val="60000"/>
                    </a:srgbClr>
                  </a:solidFill>
                </a:uFill>
              </a:rPr>
              <a:t>Prevention and Early Intervention, </a:t>
            </a:r>
            <a:br>
              <a:rPr lang="en-US" sz="3100" dirty="0">
                <a:uFill>
                  <a:solidFill>
                    <a:srgbClr val="083065">
                      <a:lumMod val="40000"/>
                      <a:lumOff val="60000"/>
                    </a:srgbClr>
                  </a:solidFill>
                </a:uFill>
              </a:rPr>
            </a:br>
            <a:r>
              <a:rPr lang="en-US" sz="3100" dirty="0">
                <a:uFill>
                  <a:solidFill>
                    <a:srgbClr val="083065">
                      <a:lumMod val="40000"/>
                      <a:lumOff val="60000"/>
                    </a:srgbClr>
                  </a:solidFill>
                </a:uFill>
              </a:rPr>
              <a:t>Crisis Supports, Outpatient MH Treatment</a:t>
            </a:r>
            <a:br>
              <a:rPr lang="en-US" sz="3100" dirty="0">
                <a:uFill>
                  <a:solidFill>
                    <a:srgbClr val="083065">
                      <a:lumMod val="40000"/>
                      <a:lumOff val="60000"/>
                    </a:srgbClr>
                  </a:solidFill>
                </a:uFill>
              </a:rPr>
            </a:br>
            <a:r>
              <a:rPr lang="en-US" sz="3100" dirty="0">
                <a:uFill>
                  <a:solidFill>
                    <a:srgbClr val="083065">
                      <a:lumMod val="40000"/>
                      <a:lumOff val="60000"/>
                    </a:srgbClr>
                  </a:solidFill>
                </a:uFill>
              </a:rPr>
              <a:t>Presenters: </a:t>
            </a:r>
            <a:br>
              <a:rPr lang="en-US" sz="3100" dirty="0">
                <a:uFill>
                  <a:solidFill>
                    <a:srgbClr val="083065">
                      <a:lumMod val="40000"/>
                      <a:lumOff val="60000"/>
                    </a:srgbClr>
                  </a:solidFill>
                </a:uFill>
              </a:rPr>
            </a:br>
            <a:r>
              <a:rPr lang="en-US" sz="3100" dirty="0">
                <a:uFill>
                  <a:solidFill>
                    <a:srgbClr val="083065">
                      <a:lumMod val="40000"/>
                      <a:lumOff val="60000"/>
                    </a:srgbClr>
                  </a:solidFill>
                </a:uFill>
              </a:rPr>
              <a:t>Diana A. Brown, PEI Coordinator</a:t>
            </a:r>
            <a:br>
              <a:rPr lang="en-US" sz="3100" dirty="0">
                <a:uFill>
                  <a:solidFill>
                    <a:srgbClr val="083065">
                      <a:lumMod val="40000"/>
                      <a:lumOff val="60000"/>
                    </a:srgbClr>
                  </a:solidFill>
                </a:uFill>
              </a:rPr>
            </a:br>
            <a:r>
              <a:rPr lang="en-US" sz="3100" dirty="0">
                <a:uFill>
                  <a:solidFill>
                    <a:srgbClr val="083065">
                      <a:lumMod val="40000"/>
                      <a:lumOff val="60000"/>
                    </a:srgbClr>
                  </a:solidFill>
                </a:uFill>
              </a:rPr>
              <a:t>Rebecca Antillon, Program Coordinator</a:t>
            </a:r>
          </a:p>
        </p:txBody>
      </p:sp>
      <p:sp>
        <p:nvSpPr>
          <p:cNvPr id="3" name="Subtitle 2"/>
          <p:cNvSpPr>
            <a:spLocks noGrp="1"/>
          </p:cNvSpPr>
          <p:nvPr>
            <p:ph type="subTitle" idx="1"/>
          </p:nvPr>
        </p:nvSpPr>
        <p:spPr>
          <a:xfrm>
            <a:off x="2456338" y="467648"/>
            <a:ext cx="7894222" cy="1331370"/>
          </a:xfrm>
        </p:spPr>
        <p:txBody>
          <a:bodyPr vert="horz" lIns="0" tIns="0" rIns="0" bIns="0" rtlCol="0" anchor="t" anchorCtr="1">
            <a:noAutofit/>
          </a:bodyPr>
          <a:lstStyle/>
          <a:p>
            <a:r>
              <a:rPr lang="en-US" sz="4000" b="1" dirty="0">
                <a:solidFill>
                  <a:srgbClr val="003469"/>
                </a:solidFill>
              </a:rPr>
              <a:t>Programming During COVID and Beyond</a:t>
            </a:r>
          </a:p>
        </p:txBody>
      </p:sp>
      <p:pic>
        <p:nvPicPr>
          <p:cNvPr id="4" name="Picture 3"/>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8413705" y="5600936"/>
            <a:ext cx="2005720" cy="1012929"/>
          </a:xfrm>
          <a:prstGeom prst="rect">
            <a:avLst/>
          </a:prstGeom>
        </p:spPr>
      </p:pic>
    </p:spTree>
    <p:extLst>
      <p:ext uri="{BB962C8B-B14F-4D97-AF65-F5344CB8AC3E}">
        <p14:creationId xmlns:p14="http://schemas.microsoft.com/office/powerpoint/2010/main" val="414165352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Prevention and Early Intervention </a:t>
            </a:r>
            <a:endParaRPr lang="en-US" dirty="0"/>
          </a:p>
        </p:txBody>
      </p:sp>
      <p:sp>
        <p:nvSpPr>
          <p:cNvPr id="3" name="Subtitle 2"/>
          <p:cNvSpPr>
            <a:spLocks noGrp="1"/>
          </p:cNvSpPr>
          <p:nvPr>
            <p:ph type="subTitle" idx="1"/>
          </p:nvPr>
        </p:nvSpPr>
        <p:spPr/>
        <p:txBody>
          <a:bodyPr/>
          <a:lstStyle/>
          <a:p>
            <a:r>
              <a:rPr lang="en-US" dirty="0" smtClean="0"/>
              <a:t>Mental Health Services Act</a:t>
            </a:r>
            <a:endParaRPr lang="en-US" dirty="0"/>
          </a:p>
        </p:txBody>
      </p:sp>
    </p:spTree>
    <p:extLst>
      <p:ext uri="{BB962C8B-B14F-4D97-AF65-F5344CB8AC3E}">
        <p14:creationId xmlns:p14="http://schemas.microsoft.com/office/powerpoint/2010/main" val="168222179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99747"/>
            <a:ext cx="8229600" cy="791308"/>
          </a:xfrm>
        </p:spPr>
        <p:txBody>
          <a:bodyPr/>
          <a:lstStyle/>
          <a:p>
            <a:r>
              <a:rPr lang="en-US" dirty="0" smtClean="0"/>
              <a:t>Goals of PEI</a:t>
            </a:r>
            <a:endParaRPr lang="en-US" dirty="0"/>
          </a:p>
        </p:txBody>
      </p:sp>
      <p:sp>
        <p:nvSpPr>
          <p:cNvPr id="3" name="Content Placeholder 2"/>
          <p:cNvSpPr>
            <a:spLocks noGrp="1"/>
          </p:cNvSpPr>
          <p:nvPr>
            <p:ph idx="1"/>
          </p:nvPr>
        </p:nvSpPr>
        <p:spPr>
          <a:xfrm>
            <a:off x="1834718" y="894767"/>
            <a:ext cx="8490382" cy="5523788"/>
          </a:xfrm>
        </p:spPr>
        <p:txBody>
          <a:bodyPr>
            <a:normAutofit fontScale="92500" lnSpcReduction="20000"/>
          </a:bodyPr>
          <a:lstStyle/>
          <a:p>
            <a:r>
              <a:rPr lang="en-US" sz="2400" dirty="0"/>
              <a:t>Increase community outreach and awareness regarding mental health within unserved and underserved populations.</a:t>
            </a:r>
          </a:p>
          <a:p>
            <a:r>
              <a:rPr lang="en-US" sz="2400" dirty="0"/>
              <a:t>Increase awareness of mental health topics and reduce discrimination.</a:t>
            </a:r>
          </a:p>
          <a:p>
            <a:r>
              <a:rPr lang="en-US" sz="2400" dirty="0"/>
              <a:t>Prevent the development of mental health issues by building protective factors and skills, increasing support, and reducing risk factors or stressors.</a:t>
            </a:r>
          </a:p>
          <a:p>
            <a:r>
              <a:rPr lang="en-US" sz="2400" dirty="0"/>
              <a:t>Address a condition early in its manifestation that is of relatively low intensity and is of relatively short duration (less than one year).</a:t>
            </a:r>
          </a:p>
          <a:p>
            <a:r>
              <a:rPr lang="en-US" sz="2400" dirty="0"/>
              <a:t>Services for all ages, with a focus on youth (51% for 0-25 </a:t>
            </a:r>
            <a:r>
              <a:rPr lang="en-US" sz="2400" dirty="0" err="1"/>
              <a:t>y.o</a:t>
            </a:r>
            <a:r>
              <a:rPr lang="en-US" sz="2400" dirty="0"/>
              <a:t>.)</a:t>
            </a:r>
          </a:p>
          <a:p>
            <a:r>
              <a:rPr lang="en-US" sz="2400" dirty="0"/>
              <a:t>All services are free of charge</a:t>
            </a:r>
          </a:p>
          <a:p>
            <a:r>
              <a:rPr lang="en-US" sz="2400" dirty="0"/>
              <a:t>Riverside </a:t>
            </a:r>
            <a:r>
              <a:rPr lang="en-US" sz="2400" dirty="0" err="1"/>
              <a:t>Workplans</a:t>
            </a:r>
            <a:r>
              <a:rPr lang="en-US" sz="2400" dirty="0"/>
              <a:t>: 1) MH Outreach, Awareness, &amp; Stigma Reduction; 2) Parent Education &amp; Support; 3) Early Intervention for Families in Schools; 4) TAY Project; 5) First Onset for Older Adults; 6) Trauma Exposed Services; 7) Underserved Cultural Populations</a:t>
            </a:r>
          </a:p>
        </p:txBody>
      </p:sp>
    </p:spTree>
    <p:extLst>
      <p:ext uri="{BB962C8B-B14F-4D97-AF65-F5344CB8AC3E}">
        <p14:creationId xmlns:p14="http://schemas.microsoft.com/office/powerpoint/2010/main" val="384621173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976488" y="2349630"/>
            <a:ext cx="8234313" cy="1828800"/>
          </a:xfrm>
        </p:spPr>
        <p:txBody>
          <a:bodyPr/>
          <a:lstStyle/>
          <a:p>
            <a:r>
              <a:rPr lang="en-US" dirty="0" smtClean="0"/>
              <a:t>Community Education and Stigma Reduction</a:t>
            </a:r>
            <a:br>
              <a:rPr lang="en-US" dirty="0" smtClean="0"/>
            </a:br>
            <a:r>
              <a:rPr lang="en-US" dirty="0" smtClean="0"/>
              <a:t>Programs</a:t>
            </a:r>
            <a:endParaRPr lang="en-US" dirty="0"/>
          </a:p>
        </p:txBody>
      </p:sp>
    </p:spTree>
    <p:extLst>
      <p:ext uri="{BB962C8B-B14F-4D97-AF65-F5344CB8AC3E}">
        <p14:creationId xmlns:p14="http://schemas.microsoft.com/office/powerpoint/2010/main" val="64848889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Toll Free 24/7 Helpline and 2-1-1</a:t>
            </a:r>
            <a:endParaRPr lang="en-US" dirty="0"/>
          </a:p>
        </p:txBody>
      </p:sp>
      <p:pic>
        <p:nvPicPr>
          <p:cNvPr id="3" name="Picture 2" descr="Image result for helpline 211 riverside county"/>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099016" y="2195932"/>
            <a:ext cx="2448345" cy="244834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4" name="TextBox 3"/>
          <p:cNvSpPr txBox="1"/>
          <p:nvPr/>
        </p:nvSpPr>
        <p:spPr>
          <a:xfrm>
            <a:off x="6938210" y="2057662"/>
            <a:ext cx="3272590" cy="2462213"/>
          </a:xfrm>
          <a:prstGeom prst="rect">
            <a:avLst/>
          </a:prstGeom>
          <a:noFill/>
        </p:spPr>
        <p:txBody>
          <a:bodyPr wrap="square" rtlCol="0">
            <a:spAutoFit/>
          </a:bodyPr>
          <a:lstStyle/>
          <a:p>
            <a:pPr marL="342900" indent="-342900" algn="ctr">
              <a:buFont typeface="Arial" panose="020B0604020202020204" pitchFamily="34" charset="0"/>
              <a:buChar char="•"/>
            </a:pPr>
            <a:r>
              <a:rPr lang="en-US" sz="2200" dirty="0">
                <a:solidFill>
                  <a:srgbClr val="003469"/>
                </a:solidFill>
                <a:latin typeface="Calibri"/>
              </a:rPr>
              <a:t>24/7 Crisis and suicide prevention hotline</a:t>
            </a:r>
          </a:p>
          <a:p>
            <a:pPr marL="342900" indent="-342900" algn="ctr">
              <a:buFont typeface="Arial" panose="020B0604020202020204" pitchFamily="34" charset="0"/>
              <a:buChar char="•"/>
            </a:pPr>
            <a:r>
              <a:rPr lang="en-US" sz="2200" dirty="0">
                <a:solidFill>
                  <a:srgbClr val="003469"/>
                </a:solidFill>
                <a:latin typeface="Calibri"/>
              </a:rPr>
              <a:t>Provides referrals and resource information</a:t>
            </a:r>
          </a:p>
          <a:p>
            <a:pPr marL="342900" indent="-342900" algn="ctr">
              <a:buFont typeface="Arial" panose="020B0604020202020204" pitchFamily="34" charset="0"/>
              <a:buChar char="•"/>
            </a:pPr>
            <a:r>
              <a:rPr lang="en-US" sz="2200" dirty="0">
                <a:solidFill>
                  <a:srgbClr val="003469"/>
                </a:solidFill>
                <a:latin typeface="Calibri"/>
              </a:rPr>
              <a:t>Information regarding County’s Response to COVID-19</a:t>
            </a:r>
          </a:p>
        </p:txBody>
      </p:sp>
      <p:sp>
        <p:nvSpPr>
          <p:cNvPr id="5" name="TextBox 4"/>
          <p:cNvSpPr txBox="1"/>
          <p:nvPr/>
        </p:nvSpPr>
        <p:spPr>
          <a:xfrm>
            <a:off x="2985524" y="4916841"/>
            <a:ext cx="2675326" cy="923330"/>
          </a:xfrm>
          <a:prstGeom prst="rect">
            <a:avLst/>
          </a:prstGeom>
          <a:noFill/>
        </p:spPr>
        <p:txBody>
          <a:bodyPr wrap="square" rtlCol="0">
            <a:spAutoFit/>
          </a:bodyPr>
          <a:lstStyle/>
          <a:p>
            <a:pPr algn="ctr"/>
            <a:r>
              <a:rPr lang="en-US" b="1" dirty="0">
                <a:solidFill>
                  <a:srgbClr val="0E213D"/>
                </a:solidFill>
                <a:latin typeface="Calibri"/>
              </a:rPr>
              <a:t>Community Connect</a:t>
            </a:r>
          </a:p>
          <a:p>
            <a:r>
              <a:rPr lang="en-US" dirty="0">
                <a:solidFill>
                  <a:srgbClr val="0E213D"/>
                </a:solidFill>
                <a:latin typeface="Calibri"/>
              </a:rPr>
              <a:t>Contact: 	2-1-1</a:t>
            </a:r>
          </a:p>
          <a:p>
            <a:r>
              <a:rPr lang="en-US" dirty="0">
                <a:solidFill>
                  <a:srgbClr val="0E213D"/>
                </a:solidFill>
                <a:latin typeface="Calibri"/>
              </a:rPr>
              <a:t>Serving: 	Riverside County</a:t>
            </a:r>
          </a:p>
        </p:txBody>
      </p:sp>
    </p:spTree>
    <p:extLst>
      <p:ext uri="{BB962C8B-B14F-4D97-AF65-F5344CB8AC3E}">
        <p14:creationId xmlns:p14="http://schemas.microsoft.com/office/powerpoint/2010/main" val="7693707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Promotores</a:t>
            </a:r>
            <a:r>
              <a:rPr lang="en-US" dirty="0" smtClean="0"/>
              <a:t> de </a:t>
            </a:r>
            <a:r>
              <a:rPr lang="en-US" dirty="0" err="1" smtClean="0"/>
              <a:t>Salud</a:t>
            </a:r>
            <a:r>
              <a:rPr lang="en-US" dirty="0" smtClean="0"/>
              <a:t> Mental</a:t>
            </a:r>
            <a:endParaRPr lang="en-US" dirty="0"/>
          </a:p>
        </p:txBody>
      </p:sp>
      <p:sp>
        <p:nvSpPr>
          <p:cNvPr id="3" name="Content Placeholder 2"/>
          <p:cNvSpPr>
            <a:spLocks noGrp="1"/>
          </p:cNvSpPr>
          <p:nvPr>
            <p:ph idx="4294967295"/>
          </p:nvPr>
        </p:nvSpPr>
        <p:spPr>
          <a:xfrm>
            <a:off x="6477000" y="2248216"/>
            <a:ext cx="3733800" cy="1137091"/>
          </a:xfrm>
        </p:spPr>
        <p:txBody>
          <a:bodyPr>
            <a:normAutofit/>
          </a:bodyPr>
          <a:lstStyle/>
          <a:p>
            <a:pPr algn="ctr"/>
            <a:r>
              <a:rPr lang="en-US" sz="2200" dirty="0">
                <a:latin typeface="+mj-lt"/>
              </a:rPr>
              <a:t>Provides virtual presentations on behavioral health topics and resources in Spanish</a:t>
            </a:r>
          </a:p>
        </p:txBody>
      </p:sp>
      <p:pic>
        <p:nvPicPr>
          <p:cNvPr id="4" name="Picture 3"/>
          <p:cNvPicPr>
            <a:picLocks noChangeAspect="1"/>
          </p:cNvPicPr>
          <p:nvPr/>
        </p:nvPicPr>
        <p:blipFill>
          <a:blip r:embed="rId3"/>
          <a:stretch>
            <a:fillRect/>
          </a:stretch>
        </p:blipFill>
        <p:spPr>
          <a:xfrm>
            <a:off x="2650504" y="2246876"/>
            <a:ext cx="3445497" cy="1509233"/>
          </a:xfrm>
          <a:prstGeom prst="rect">
            <a:avLst/>
          </a:prstGeom>
        </p:spPr>
      </p:pic>
      <p:sp>
        <p:nvSpPr>
          <p:cNvPr id="5" name="Rectangle 4"/>
          <p:cNvSpPr/>
          <p:nvPr/>
        </p:nvSpPr>
        <p:spPr>
          <a:xfrm>
            <a:off x="2195659" y="3512031"/>
            <a:ext cx="4355184" cy="1354217"/>
          </a:xfrm>
          <a:prstGeom prst="rect">
            <a:avLst/>
          </a:prstGeom>
        </p:spPr>
        <p:txBody>
          <a:bodyPr wrap="square">
            <a:spAutoFit/>
          </a:bodyPr>
          <a:lstStyle/>
          <a:p>
            <a:pPr algn="ctr"/>
            <a:r>
              <a:rPr lang="en-US" sz="1600" b="1" dirty="0" err="1">
                <a:solidFill>
                  <a:srgbClr val="003469"/>
                </a:solidFill>
                <a:latin typeface="Calibri"/>
                <a:ea typeface="Open Sans" panose="020B0606030504020204" pitchFamily="34" charset="0"/>
                <a:cs typeface="Open Sans" panose="020B0606030504020204" pitchFamily="34" charset="0"/>
              </a:rPr>
              <a:t>Visión</a:t>
            </a:r>
            <a:r>
              <a:rPr lang="en-US" sz="1600" b="1" dirty="0">
                <a:solidFill>
                  <a:srgbClr val="003469"/>
                </a:solidFill>
                <a:latin typeface="Calibri"/>
                <a:ea typeface="Open Sans" panose="020B0606030504020204" pitchFamily="34" charset="0"/>
                <a:cs typeface="Open Sans" panose="020B0606030504020204" pitchFamily="34" charset="0"/>
              </a:rPr>
              <a:t> y </a:t>
            </a:r>
            <a:r>
              <a:rPr lang="en-US" sz="1600" b="1" dirty="0" err="1">
                <a:solidFill>
                  <a:srgbClr val="003469"/>
                </a:solidFill>
                <a:latin typeface="Calibri"/>
                <a:ea typeface="Open Sans" panose="020B0606030504020204" pitchFamily="34" charset="0"/>
                <a:cs typeface="Open Sans" panose="020B0606030504020204" pitchFamily="34" charset="0"/>
              </a:rPr>
              <a:t>Compromiso</a:t>
            </a:r>
            <a:endParaRPr lang="en-US" sz="1600" b="1" dirty="0">
              <a:solidFill>
                <a:srgbClr val="003469"/>
              </a:solidFill>
              <a:latin typeface="Calibri"/>
              <a:ea typeface="Open Sans" panose="020B0606030504020204" pitchFamily="34" charset="0"/>
              <a:cs typeface="Open Sans" panose="020B0606030504020204" pitchFamily="34" charset="0"/>
            </a:endParaRPr>
          </a:p>
          <a:p>
            <a:r>
              <a:rPr lang="en-US" sz="1600" dirty="0">
                <a:solidFill>
                  <a:srgbClr val="003469"/>
                </a:solidFill>
                <a:latin typeface="Calibri"/>
                <a:ea typeface="Open Sans" panose="020B0606030504020204" pitchFamily="34" charset="0"/>
                <a:cs typeface="Open Sans" panose="020B0606030504020204" pitchFamily="34" charset="0"/>
              </a:rPr>
              <a:t>Contact: 	Marisela </a:t>
            </a:r>
            <a:r>
              <a:rPr lang="en-US" sz="1600" dirty="0" err="1">
                <a:solidFill>
                  <a:srgbClr val="003469"/>
                </a:solidFill>
                <a:latin typeface="Calibri"/>
                <a:ea typeface="Open Sans" panose="020B0606030504020204" pitchFamily="34" charset="0"/>
                <a:cs typeface="Open Sans" panose="020B0606030504020204" pitchFamily="34" charset="0"/>
              </a:rPr>
              <a:t>Blancas</a:t>
            </a:r>
            <a:endParaRPr lang="en-US" sz="1600" dirty="0">
              <a:solidFill>
                <a:srgbClr val="003469"/>
              </a:solidFill>
              <a:latin typeface="Calibri"/>
              <a:ea typeface="Open Sans" panose="020B0606030504020204" pitchFamily="34" charset="0"/>
              <a:cs typeface="Open Sans" panose="020B0606030504020204" pitchFamily="34" charset="0"/>
            </a:endParaRPr>
          </a:p>
          <a:p>
            <a:r>
              <a:rPr lang="en-US" sz="1600" dirty="0">
                <a:solidFill>
                  <a:srgbClr val="003469"/>
                </a:solidFill>
                <a:latin typeface="Calibri"/>
                <a:ea typeface="Open Sans" panose="020B0606030504020204" pitchFamily="34" charset="0"/>
                <a:cs typeface="Open Sans" panose="020B0606030504020204" pitchFamily="34" charset="0"/>
              </a:rPr>
              <a:t>	</a:t>
            </a:r>
            <a:r>
              <a:rPr lang="en-US" sz="1600" dirty="0">
                <a:solidFill>
                  <a:srgbClr val="0E213D"/>
                </a:solidFill>
                <a:latin typeface="Calibri"/>
                <a:ea typeface="Open Sans" panose="020B0606030504020204" pitchFamily="34" charset="0"/>
                <a:cs typeface="Open Sans" panose="020B0606030504020204" pitchFamily="34" charset="0"/>
                <a:hlinkClick r:id="rId4"/>
              </a:rPr>
              <a:t>Marisela@visionycompromiso.org</a:t>
            </a:r>
            <a:endParaRPr lang="en-US" sz="1600" dirty="0">
              <a:solidFill>
                <a:srgbClr val="0E213D"/>
              </a:solidFill>
              <a:latin typeface="Calibri"/>
              <a:ea typeface="Open Sans" panose="020B0606030504020204" pitchFamily="34" charset="0"/>
              <a:cs typeface="Open Sans" panose="020B0606030504020204" pitchFamily="34" charset="0"/>
            </a:endParaRPr>
          </a:p>
          <a:p>
            <a:r>
              <a:rPr lang="en-US" sz="1600" dirty="0">
                <a:solidFill>
                  <a:srgbClr val="003469"/>
                </a:solidFill>
                <a:latin typeface="Calibri"/>
                <a:ea typeface="Open Sans" panose="020B0606030504020204" pitchFamily="34" charset="0"/>
                <a:cs typeface="Open Sans" panose="020B0606030504020204" pitchFamily="34" charset="0"/>
              </a:rPr>
              <a:t>Serving: 	Western and Desert Region</a:t>
            </a:r>
          </a:p>
          <a:p>
            <a:endParaRPr lang="en-US" dirty="0">
              <a:solidFill>
                <a:srgbClr val="003469"/>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9275938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Community Mental Health Promotor Program</a:t>
            </a:r>
            <a:endParaRPr lang="en-US" dirty="0"/>
          </a:p>
        </p:txBody>
      </p:sp>
      <p:sp>
        <p:nvSpPr>
          <p:cNvPr id="2" name="Content Placeholder 1"/>
          <p:cNvSpPr>
            <a:spLocks noGrp="1"/>
          </p:cNvSpPr>
          <p:nvPr>
            <p:ph sz="half" idx="4294967295"/>
          </p:nvPr>
        </p:nvSpPr>
        <p:spPr>
          <a:xfrm>
            <a:off x="6672264" y="2167216"/>
            <a:ext cx="3538537" cy="2582863"/>
          </a:xfrm>
        </p:spPr>
        <p:txBody>
          <a:bodyPr>
            <a:normAutofit/>
          </a:bodyPr>
          <a:lstStyle/>
          <a:p>
            <a:pPr algn="ctr"/>
            <a:r>
              <a:rPr lang="en-US" sz="2200" dirty="0">
                <a:latin typeface="+mn-lt"/>
              </a:rPr>
              <a:t>Promotes awareness of mental health topics and resources specifically tailored to identified ethnic and cultural groups through virtual presentations</a:t>
            </a:r>
          </a:p>
        </p:txBody>
      </p:sp>
      <p:pic>
        <p:nvPicPr>
          <p:cNvPr id="5" name="Picture 4"/>
          <p:cNvPicPr>
            <a:picLocks noChangeAspect="1"/>
          </p:cNvPicPr>
          <p:nvPr/>
        </p:nvPicPr>
        <p:blipFill>
          <a:blip r:embed="rId2"/>
          <a:stretch>
            <a:fillRect/>
          </a:stretch>
        </p:blipFill>
        <p:spPr>
          <a:xfrm>
            <a:off x="1760353" y="5016238"/>
            <a:ext cx="1301061" cy="1227841"/>
          </a:xfrm>
          <a:prstGeom prst="rect">
            <a:avLst/>
          </a:prstGeom>
        </p:spPr>
      </p:pic>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33667" y1="45583" x2="33667" y2="45583"/>
                        <a14:foregroundMark x1="54333" y1="43250" x2="54333" y2="43250"/>
                        <a14:foregroundMark x1="66000" y1="44000" x2="66000" y2="44000"/>
                        <a14:foregroundMark x1="47083" y1="38083" x2="47083" y2="38083"/>
                        <a14:foregroundMark x1="45250" y1="32500" x2="45250" y2="32500"/>
                        <a14:foregroundMark x1="41250" y1="28667" x2="41250" y2="28667"/>
                        <a14:foregroundMark x1="34583" y1="26500" x2="34583" y2="26500"/>
                        <a14:foregroundMark x1="28667" y1="26583" x2="28667" y2="26583"/>
                        <a14:foregroundMark x1="40667" y1="28083" x2="40667" y2="28083"/>
                        <a14:foregroundMark x1="47583" y1="37000" x2="47583" y2="37000"/>
                        <a14:foregroundMark x1="24917" y1="29417" x2="24917" y2="29417"/>
                        <a14:foregroundMark x1="20000" y1="32667" x2="20000" y2="32667"/>
                        <a14:foregroundMark x1="19250" y1="39000" x2="19250" y2="39000"/>
                        <a14:foregroundMark x1="19000" y1="44583" x2="19000" y2="44583"/>
                        <a14:foregroundMark x1="20667" y1="50250" x2="20667" y2="50250"/>
                        <a14:foregroundMark x1="25583" y1="54083" x2="25583" y2="54083"/>
                        <a14:foregroundMark x1="22083" y1="50083" x2="22083" y2="50083"/>
                        <a14:foregroundMark x1="26333" y1="54000" x2="26333" y2="54000"/>
                        <a14:foregroundMark x1="27750" y1="50167" x2="27750" y2="50167"/>
                        <a14:foregroundMark x1="25083" y1="46917" x2="25083" y2="46917"/>
                        <a14:foregroundMark x1="23250" y1="43667" x2="23250" y2="43667"/>
                        <a14:foregroundMark x1="23250" y1="39667" x2="23250" y2="39667"/>
                        <a14:foregroundMark x1="24500" y1="36083" x2="24500" y2="36083"/>
                        <a14:foregroundMark x1="27000" y1="33167" x2="27000" y2="33167"/>
                        <a14:foregroundMark x1="30583" y1="31500" x2="30583" y2="31500"/>
                        <a14:foregroundMark x1="34167" y1="31500" x2="34167" y2="31500"/>
                        <a14:foregroundMark x1="38167" y1="32667" x2="38167" y2="32667"/>
                        <a14:foregroundMark x1="40917" y1="35083" x2="40917" y2="35083"/>
                        <a14:foregroundMark x1="42750" y1="39583" x2="42750" y2="39583"/>
                        <a14:foregroundMark x1="34667" y1="62333" x2="34667" y2="62333"/>
                        <a14:foregroundMark x1="36000" y1="63917" x2="36000" y2="63917"/>
                        <a14:foregroundMark x1="36250" y1="65417" x2="36250" y2="65417"/>
                        <a14:foregroundMark x1="43667" y1="64083" x2="43667" y2="64083"/>
                        <a14:foregroundMark x1="45917" y1="63167" x2="45917" y2="63167"/>
                        <a14:foregroundMark x1="49333" y1="61750" x2="49333" y2="61750"/>
                        <a14:foregroundMark x1="49500" y1="63417" x2="49500" y2="63417"/>
                        <a14:foregroundMark x1="53417" y1="63583" x2="53417" y2="63583"/>
                        <a14:foregroundMark x1="55167" y1="62750" x2="55167" y2="62750"/>
                        <a14:foregroundMark x1="60167" y1="61750" x2="60167" y2="61750"/>
                        <a14:foregroundMark x1="66000" y1="63750" x2="66000" y2="63750"/>
                        <a14:foregroundMark x1="67583" y1="63667" x2="67583" y2="63667"/>
                        <a14:foregroundMark x1="70833" y1="63917" x2="70833" y2="63917"/>
                        <a14:foregroundMark x1="74250" y1="64083" x2="74250" y2="64083"/>
                        <a14:foregroundMark x1="74417" y1="62000" x2="74417" y2="62000"/>
                        <a14:foregroundMark x1="77750" y1="63167" x2="77750" y2="63167"/>
                        <a14:foregroundMark x1="82833" y1="63583" x2="82833" y2="63583"/>
                        <a14:foregroundMark x1="31833" y1="70667" x2="31833" y2="70667"/>
                        <a14:foregroundMark x1="35083" y1="70333" x2="35083" y2="70333"/>
                        <a14:foregroundMark x1="38333" y1="71083" x2="38333" y2="71083"/>
                        <a14:foregroundMark x1="45583" y1="69333" x2="45583" y2="69333"/>
                        <a14:foregroundMark x1="48833" y1="71083" x2="48833" y2="71083"/>
                        <a14:foregroundMark x1="53083" y1="70667" x2="53083" y2="70667"/>
                        <a14:foregroundMark x1="55833" y1="70917" x2="55833" y2="70917"/>
                        <a14:foregroundMark x1="60000" y1="71250" x2="60000" y2="71250"/>
                        <a14:foregroundMark x1="65083" y1="70583" x2="65083" y2="70583"/>
                        <a14:backgroundMark x1="38083" y1="64500" x2="38083" y2="64500"/>
                        <a14:backgroundMark x1="42417" y1="63917" x2="42417" y2="63917"/>
                        <a14:backgroundMark x1="52417" y1="65417" x2="52417" y2="65417"/>
                        <a14:backgroundMark x1="64667" y1="63750" x2="64667" y2="63750"/>
                        <a14:backgroundMark x1="81583" y1="63667" x2="81583" y2="63667"/>
                        <a14:backgroundMark x1="62167" y1="71750" x2="62167" y2="71750"/>
                        <a14:backgroundMark x1="53000" y1="71833" x2="53000" y2="71833"/>
                        <a14:backgroundMark x1="35333" y1="72417" x2="35333" y2="72417"/>
                      </a14:backgroundRemoval>
                    </a14:imgEffect>
                  </a14:imgLayer>
                </a14:imgProps>
              </a:ext>
            </a:extLst>
          </a:blip>
          <a:stretch>
            <a:fillRect/>
          </a:stretch>
        </p:blipFill>
        <p:spPr>
          <a:xfrm>
            <a:off x="1533849" y="1495439"/>
            <a:ext cx="1874625" cy="1874625"/>
          </a:xfrm>
          <a:prstGeom prst="rect">
            <a:avLst/>
          </a:prstGeom>
        </p:spPr>
      </p:pic>
      <p:pic>
        <p:nvPicPr>
          <p:cNvPr id="8" name="Picture 8" descr="No photo description available."/>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803175" y="3657646"/>
            <a:ext cx="1316275" cy="107553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3061414" y="5020757"/>
            <a:ext cx="4650775" cy="1323439"/>
          </a:xfrm>
          <a:prstGeom prst="rect">
            <a:avLst/>
          </a:prstGeom>
          <a:noFill/>
        </p:spPr>
        <p:txBody>
          <a:bodyPr wrap="square" rtlCol="0">
            <a:spAutoFit/>
          </a:bodyPr>
          <a:lstStyle/>
          <a:p>
            <a:r>
              <a:rPr lang="en-US" sz="1600" dirty="0">
                <a:solidFill>
                  <a:srgbClr val="003469"/>
                </a:solidFill>
                <a:latin typeface="Calibri"/>
              </a:rPr>
              <a:t>Native American</a:t>
            </a:r>
          </a:p>
          <a:p>
            <a:r>
              <a:rPr lang="en-US" sz="1600" b="1" dirty="0">
                <a:solidFill>
                  <a:srgbClr val="003469"/>
                </a:solidFill>
                <a:latin typeface="Calibri"/>
              </a:rPr>
              <a:t>Riverside San Bernardino County Indian Health Inc.</a:t>
            </a:r>
            <a:endParaRPr lang="en-US" sz="1600" dirty="0">
              <a:solidFill>
                <a:srgbClr val="003469"/>
              </a:solidFill>
              <a:latin typeface="Calibri"/>
            </a:endParaRPr>
          </a:p>
          <a:p>
            <a:r>
              <a:rPr lang="en-US" sz="1600" dirty="0">
                <a:solidFill>
                  <a:srgbClr val="003469"/>
                </a:solidFill>
                <a:latin typeface="Calibri"/>
              </a:rPr>
              <a:t>Contact: Vernon Motschman</a:t>
            </a:r>
          </a:p>
          <a:p>
            <a:r>
              <a:rPr lang="en-US" sz="1600" dirty="0">
                <a:solidFill>
                  <a:srgbClr val="003469"/>
                </a:solidFill>
                <a:latin typeface="Calibri"/>
                <a:hlinkClick r:id="rId6"/>
              </a:rPr>
              <a:t>vmotschman@rsbcihi.org</a:t>
            </a:r>
            <a:endParaRPr lang="en-US" sz="1600" dirty="0">
              <a:solidFill>
                <a:srgbClr val="003469"/>
              </a:solidFill>
              <a:latin typeface="Calibri"/>
            </a:endParaRPr>
          </a:p>
          <a:p>
            <a:r>
              <a:rPr lang="en-US" sz="1600" dirty="0">
                <a:solidFill>
                  <a:srgbClr val="003469"/>
                </a:solidFill>
                <a:latin typeface="Calibri"/>
              </a:rPr>
              <a:t>Serving: Western, Mid-County and Desert Regions</a:t>
            </a:r>
          </a:p>
        </p:txBody>
      </p:sp>
      <p:sp>
        <p:nvSpPr>
          <p:cNvPr id="10" name="TextBox 9"/>
          <p:cNvSpPr txBox="1"/>
          <p:nvPr/>
        </p:nvSpPr>
        <p:spPr>
          <a:xfrm>
            <a:off x="3048230" y="1922672"/>
            <a:ext cx="3756482" cy="1323439"/>
          </a:xfrm>
          <a:prstGeom prst="rect">
            <a:avLst/>
          </a:prstGeom>
          <a:noFill/>
        </p:spPr>
        <p:txBody>
          <a:bodyPr wrap="square" rtlCol="0">
            <a:spAutoFit/>
          </a:bodyPr>
          <a:lstStyle/>
          <a:p>
            <a:r>
              <a:rPr lang="en-US" sz="1600" dirty="0">
                <a:solidFill>
                  <a:srgbClr val="003469"/>
                </a:solidFill>
                <a:latin typeface="Calibri"/>
              </a:rPr>
              <a:t>Asian American</a:t>
            </a:r>
          </a:p>
          <a:p>
            <a:r>
              <a:rPr lang="en-US" sz="1600" b="1" dirty="0">
                <a:solidFill>
                  <a:srgbClr val="003469"/>
                </a:solidFill>
                <a:latin typeface="Calibri"/>
              </a:rPr>
              <a:t>Special Services for Groups</a:t>
            </a:r>
          </a:p>
          <a:p>
            <a:r>
              <a:rPr lang="en-US" sz="1600" dirty="0">
                <a:solidFill>
                  <a:srgbClr val="003469"/>
                </a:solidFill>
                <a:latin typeface="Calibri"/>
              </a:rPr>
              <a:t>Contact: Estee Song</a:t>
            </a:r>
          </a:p>
          <a:p>
            <a:r>
              <a:rPr lang="en-US" sz="1600" dirty="0">
                <a:solidFill>
                  <a:srgbClr val="003469"/>
                </a:solidFill>
                <a:latin typeface="Calibri"/>
                <a:hlinkClick r:id="rId7"/>
              </a:rPr>
              <a:t>esteesong@apctc.org</a:t>
            </a:r>
            <a:endParaRPr lang="en-US" sz="1600" dirty="0">
              <a:solidFill>
                <a:srgbClr val="003469"/>
              </a:solidFill>
              <a:latin typeface="Calibri"/>
            </a:endParaRPr>
          </a:p>
          <a:p>
            <a:r>
              <a:rPr lang="en-US" sz="1600" dirty="0">
                <a:solidFill>
                  <a:srgbClr val="003469"/>
                </a:solidFill>
                <a:latin typeface="Calibri"/>
              </a:rPr>
              <a:t>Serving: Western and Mid-County Regions</a:t>
            </a:r>
          </a:p>
        </p:txBody>
      </p:sp>
      <p:sp>
        <p:nvSpPr>
          <p:cNvPr id="12" name="TextBox 11"/>
          <p:cNvSpPr txBox="1"/>
          <p:nvPr/>
        </p:nvSpPr>
        <p:spPr>
          <a:xfrm>
            <a:off x="3158743" y="3533691"/>
            <a:ext cx="4227043" cy="1323439"/>
          </a:xfrm>
          <a:prstGeom prst="rect">
            <a:avLst/>
          </a:prstGeom>
          <a:noFill/>
        </p:spPr>
        <p:txBody>
          <a:bodyPr wrap="square" rtlCol="0">
            <a:spAutoFit/>
          </a:bodyPr>
          <a:lstStyle/>
          <a:p>
            <a:r>
              <a:rPr lang="en-US" sz="1600" dirty="0">
                <a:solidFill>
                  <a:srgbClr val="003469"/>
                </a:solidFill>
                <a:latin typeface="Calibri"/>
              </a:rPr>
              <a:t>African American</a:t>
            </a:r>
          </a:p>
          <a:p>
            <a:r>
              <a:rPr lang="en-US" sz="1600" b="1" dirty="0">
                <a:solidFill>
                  <a:srgbClr val="003469"/>
                </a:solidFill>
                <a:latin typeface="Calibri"/>
              </a:rPr>
              <a:t>African American Health Coalition</a:t>
            </a:r>
            <a:endParaRPr lang="en-US" sz="1600" dirty="0">
              <a:solidFill>
                <a:srgbClr val="003469"/>
              </a:solidFill>
              <a:latin typeface="Calibri"/>
            </a:endParaRPr>
          </a:p>
          <a:p>
            <a:r>
              <a:rPr lang="en-US" sz="1600" dirty="0">
                <a:solidFill>
                  <a:srgbClr val="003469"/>
                </a:solidFill>
                <a:latin typeface="Calibri"/>
              </a:rPr>
              <a:t>Contact: Linda Hart</a:t>
            </a:r>
          </a:p>
          <a:p>
            <a:r>
              <a:rPr lang="en-US" sz="1600" dirty="0">
                <a:solidFill>
                  <a:srgbClr val="003469"/>
                </a:solidFill>
                <a:latin typeface="Calibri"/>
                <a:hlinkClick r:id="rId8"/>
              </a:rPr>
              <a:t>Hartl.aamhc@gmail.com</a:t>
            </a:r>
            <a:endParaRPr lang="en-US" sz="1600" dirty="0">
              <a:solidFill>
                <a:srgbClr val="003469"/>
              </a:solidFill>
              <a:latin typeface="Calibri"/>
            </a:endParaRPr>
          </a:p>
          <a:p>
            <a:r>
              <a:rPr lang="en-US" sz="1600" dirty="0">
                <a:solidFill>
                  <a:srgbClr val="003469"/>
                </a:solidFill>
                <a:latin typeface="Calibri"/>
              </a:rPr>
              <a:t>Serving: Western, Mid-County and Desert Region </a:t>
            </a:r>
          </a:p>
        </p:txBody>
      </p:sp>
    </p:spTree>
    <p:extLst>
      <p:ext uri="{BB962C8B-B14F-4D97-AF65-F5344CB8AC3E}">
        <p14:creationId xmlns:p14="http://schemas.microsoft.com/office/powerpoint/2010/main" val="80130442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Contact for Change</a:t>
            </a:r>
            <a:endParaRPr lang="en-US" dirty="0"/>
          </a:p>
        </p:txBody>
      </p:sp>
      <p:sp>
        <p:nvSpPr>
          <p:cNvPr id="2" name="Content Placeholder 1"/>
          <p:cNvSpPr>
            <a:spLocks noGrp="1"/>
          </p:cNvSpPr>
          <p:nvPr>
            <p:ph sz="half" idx="4294967295"/>
          </p:nvPr>
        </p:nvSpPr>
        <p:spPr>
          <a:xfrm>
            <a:off x="6278564" y="1862139"/>
            <a:ext cx="3932237" cy="2625725"/>
          </a:xfrm>
        </p:spPr>
        <p:txBody>
          <a:bodyPr>
            <a:normAutofit/>
          </a:bodyPr>
          <a:lstStyle/>
          <a:p>
            <a:pPr algn="ctr"/>
            <a:r>
              <a:rPr lang="en-US" sz="2200" dirty="0">
                <a:latin typeface="+mn-lt"/>
              </a:rPr>
              <a:t>Virtual presentations in which two presenters share their lived experience with mental illness and their personal stories of recovery to reduce stigma and increase hope and help-seeking</a:t>
            </a:r>
          </a:p>
        </p:txBody>
      </p:sp>
      <p:pic>
        <p:nvPicPr>
          <p:cNvPr id="1026" name="Picture 2" descr="Locations – RI International"/>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728229" y="2174611"/>
            <a:ext cx="2678003" cy="143719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789770" y="3611808"/>
            <a:ext cx="4554919" cy="1323439"/>
          </a:xfrm>
          <a:prstGeom prst="rect">
            <a:avLst/>
          </a:prstGeom>
        </p:spPr>
        <p:txBody>
          <a:bodyPr wrap="square">
            <a:spAutoFit/>
          </a:bodyPr>
          <a:lstStyle/>
          <a:p>
            <a:pPr algn="ctr"/>
            <a:r>
              <a:rPr lang="en-US" sz="1600" b="1" dirty="0">
                <a:solidFill>
                  <a:srgbClr val="003469"/>
                </a:solidFill>
                <a:latin typeface="Calibri"/>
                <a:ea typeface="Open Sans" panose="020B0606030504020204" pitchFamily="34" charset="0"/>
                <a:cs typeface="Open Sans" panose="020B0606030504020204" pitchFamily="34" charset="0"/>
              </a:rPr>
              <a:t>RI International</a:t>
            </a:r>
          </a:p>
          <a:p>
            <a:r>
              <a:rPr lang="en-US" sz="1600" dirty="0">
                <a:solidFill>
                  <a:srgbClr val="003469"/>
                </a:solidFill>
                <a:latin typeface="Calibri"/>
                <a:ea typeface="Open Sans" panose="020B0606030504020204" pitchFamily="34" charset="0"/>
                <a:cs typeface="Open Sans" panose="020B0606030504020204" pitchFamily="34" charset="0"/>
              </a:rPr>
              <a:t>Contact: 	Ron Hoffman</a:t>
            </a:r>
          </a:p>
          <a:p>
            <a:r>
              <a:rPr lang="en-US" sz="1600" dirty="0">
                <a:solidFill>
                  <a:srgbClr val="003469"/>
                </a:solidFill>
                <a:latin typeface="Calibri"/>
                <a:ea typeface="Open Sans" panose="020B0606030504020204" pitchFamily="34" charset="0"/>
                <a:cs typeface="Open Sans" panose="020B0606030504020204" pitchFamily="34" charset="0"/>
              </a:rPr>
              <a:t>	(951) 217-5517</a:t>
            </a:r>
          </a:p>
          <a:p>
            <a:r>
              <a:rPr lang="en-US" sz="1600" dirty="0">
                <a:solidFill>
                  <a:srgbClr val="000000"/>
                </a:solidFill>
                <a:latin typeface="Calibri"/>
                <a:ea typeface="Open Sans" panose="020B0606030504020204" pitchFamily="34" charset="0"/>
                <a:cs typeface="Open Sans" panose="020B0606030504020204" pitchFamily="34" charset="0"/>
              </a:rPr>
              <a:t>	</a:t>
            </a:r>
            <a:r>
              <a:rPr lang="en-US" sz="1600" dirty="0">
                <a:solidFill>
                  <a:srgbClr val="000000"/>
                </a:solidFill>
                <a:latin typeface="Calibri"/>
                <a:ea typeface="Open Sans" panose="020B0606030504020204" pitchFamily="34" charset="0"/>
                <a:cs typeface="Open Sans" panose="020B0606030504020204" pitchFamily="34" charset="0"/>
                <a:hlinkClick r:id="rId3"/>
              </a:rPr>
              <a:t>ron.hoffman@riinternational.com</a:t>
            </a:r>
            <a:endParaRPr lang="en-US" sz="1600" dirty="0">
              <a:solidFill>
                <a:srgbClr val="000000"/>
              </a:solidFill>
              <a:latin typeface="Calibri"/>
              <a:ea typeface="Open Sans" panose="020B0606030504020204" pitchFamily="34" charset="0"/>
              <a:cs typeface="Open Sans" panose="020B0606030504020204" pitchFamily="34" charset="0"/>
            </a:endParaRPr>
          </a:p>
          <a:p>
            <a:r>
              <a:rPr lang="en-US" sz="1600" dirty="0">
                <a:solidFill>
                  <a:srgbClr val="003469"/>
                </a:solidFill>
                <a:latin typeface="Calibri"/>
                <a:ea typeface="Open Sans" panose="020B0606030504020204" pitchFamily="34" charset="0"/>
                <a:cs typeface="Open Sans" panose="020B0606030504020204" pitchFamily="34" charset="0"/>
              </a:rPr>
              <a:t>Serving: 	Western, Mid-County, and Desert Regions</a:t>
            </a:r>
          </a:p>
        </p:txBody>
      </p:sp>
    </p:spTree>
    <p:extLst>
      <p:ext uri="{BB962C8B-B14F-4D97-AF65-F5344CB8AC3E}">
        <p14:creationId xmlns:p14="http://schemas.microsoft.com/office/powerpoint/2010/main" val="29886497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9A4FC95-B2F1-400E-8881-98B446FB3491}"/>
              </a:ext>
            </a:extLst>
          </p:cNvPr>
          <p:cNvSpPr txBox="1"/>
          <p:nvPr/>
        </p:nvSpPr>
        <p:spPr>
          <a:xfrm>
            <a:off x="5832764" y="1195154"/>
            <a:ext cx="6051176" cy="17081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3300" b="0" i="0" u="none" strike="noStrike" kern="1200" cap="none" spc="0" normalizeH="0" baseline="0" noProof="0" dirty="0">
              <a:ln>
                <a:noFill/>
              </a:ln>
              <a:solidFill>
                <a:prstClr val="black"/>
              </a:solidFill>
              <a:effectLst/>
              <a:uLnTx/>
              <a:uFillTx/>
              <a:latin typeface="Calibri" panose="020F0502020204030204"/>
              <a:ea typeface="+mn-ea"/>
              <a:cs typeface="Calibri"/>
              <a:sym typeface="Arial"/>
            </a:endParaRPr>
          </a:p>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Calibri Light" panose="020F0302020204030204"/>
              <a:ea typeface="+mn-ea"/>
              <a:cs typeface="Calibri"/>
              <a:sym typeface="Arial"/>
            </a:endParaRPr>
          </a:p>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Calibri Light" panose="020F0302020204030204"/>
              <a:ea typeface="+mn-ea"/>
              <a:cs typeface="Calibri"/>
              <a:sym typeface="Arial"/>
            </a:endParaRPr>
          </a:p>
        </p:txBody>
      </p:sp>
      <p:sp>
        <p:nvSpPr>
          <p:cNvPr id="3" name="Rectangle 2"/>
          <p:cNvSpPr/>
          <p:nvPr/>
        </p:nvSpPr>
        <p:spPr>
          <a:xfrm>
            <a:off x="4606737" y="196405"/>
            <a:ext cx="3865224" cy="923330"/>
          </a:xfrm>
          <a:prstGeom prst="rect">
            <a:avLst/>
          </a:prstGeom>
          <a:noFill/>
        </p:spPr>
        <p:txBody>
          <a:bodyPr wrap="none" lIns="91440" tIns="45720" rIns="91440" bIns="45720">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uLnTx/>
                <a:uFillTx/>
                <a:latin typeface="Calibri" panose="020F0502020204030204"/>
                <a:ea typeface="+mn-ea"/>
                <a:cs typeface="Arial"/>
                <a:sym typeface="Arial"/>
              </a:rPr>
              <a:t>Webinar Tips</a:t>
            </a:r>
          </a:p>
        </p:txBody>
      </p:sp>
      <p:sp>
        <p:nvSpPr>
          <p:cNvPr id="4" name="TextBox 3"/>
          <p:cNvSpPr txBox="1"/>
          <p:nvPr/>
        </p:nvSpPr>
        <p:spPr>
          <a:xfrm>
            <a:off x="2396836" y="1468583"/>
            <a:ext cx="9379528" cy="5355312"/>
          </a:xfrm>
          <a:prstGeom prst="rect">
            <a:avLst/>
          </a:prstGeom>
          <a:noFill/>
        </p:spPr>
        <p:txBody>
          <a:bodyPr wrap="square" rtlCol="0">
            <a:spAutoFit/>
          </a:bodyPr>
          <a:lstStyle/>
          <a:p>
            <a:pPr marL="285737" marR="0" lvl="0" indent="-28573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This webinar is being recorded so that others may listen to it at a later time for reference and will be uploaded to the RCEC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Arial"/>
                <a:sym typeface="Arial"/>
              </a:rPr>
              <a:t>Youtube</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page as well as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3"/>
              </a:rPr>
              <a:t>www.rcec.us</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once you log in to access the content of the webinar series</a:t>
            </a:r>
          </a:p>
          <a:p>
            <a:pPr marL="285737" marR="0" lvl="0" indent="-28573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All connections to this live Webinar feature have been accounted for so please do not forward the Zoom link or invite anyone to join because you are taking someone else’s spot and Zoom will automatically start kicking off connections randomly</a:t>
            </a:r>
          </a:p>
          <a:p>
            <a:pPr marL="285737" marR="0" lvl="0" indent="-28573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All participant mics have been muted and only panelists and facilitators have the ability to unmute anyone </a:t>
            </a:r>
          </a:p>
          <a:p>
            <a:pPr marL="285737" marR="0" lvl="0" indent="-28573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Since all participants have been muted, please use the Q&amp;A and chat screens to enter your questions</a:t>
            </a:r>
          </a:p>
          <a:p>
            <a:pPr marL="285737" marR="0" lvl="0" indent="-28573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Participants can submit a question in the Q&amp;A box at the bottom of the screen for the panelists</a:t>
            </a:r>
          </a:p>
          <a:p>
            <a:pPr marL="742913" marR="0" lvl="1" indent="-28573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Only panelists and facilitators will be able to respond back to those questions and can do so publicly or privately to the individual</a:t>
            </a:r>
          </a:p>
          <a:p>
            <a:pPr marL="742913" marR="0" lvl="1" indent="-28573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Participants can submit comments or questions in the chat box if they would like to engage with each other</a:t>
            </a:r>
          </a:p>
          <a:p>
            <a:pPr marL="742913" marR="0" lvl="1" indent="-28573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a:p>
            <a:pPr marL="457178" marR="0" lvl="1" indent="0" algn="l" defTabSz="914354"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**Every effort has been made to ensure the security of this webinar from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Arial"/>
                <a:sym typeface="Arial"/>
              </a:rPr>
              <a:t>zoombombers</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but in the event that we experience that, please stay calm and we will resume as soon as the technical difficulties have been resolved.**</a:t>
            </a:r>
          </a:p>
        </p:txBody>
      </p:sp>
    </p:spTree>
    <p:extLst>
      <p:ext uri="{BB962C8B-B14F-4D97-AF65-F5344CB8AC3E}">
        <p14:creationId xmlns:p14="http://schemas.microsoft.com/office/powerpoint/2010/main" val="80127970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01652" y="2057400"/>
            <a:ext cx="7086600" cy="1828800"/>
          </a:xfrm>
        </p:spPr>
        <p:txBody>
          <a:bodyPr/>
          <a:lstStyle/>
          <a:p>
            <a:r>
              <a:rPr lang="en-US" dirty="0" smtClean="0"/>
              <a:t>Parent and Family Education and Support</a:t>
            </a:r>
            <a:br>
              <a:rPr lang="en-US" dirty="0" smtClean="0"/>
            </a:br>
            <a:r>
              <a:rPr lang="en-US" dirty="0" smtClean="0"/>
              <a:t>Programs</a:t>
            </a:r>
            <a:endParaRPr lang="en-US" dirty="0"/>
          </a:p>
        </p:txBody>
      </p:sp>
    </p:spTree>
    <p:extLst>
      <p:ext uri="{BB962C8B-B14F-4D97-AF65-F5344CB8AC3E}">
        <p14:creationId xmlns:p14="http://schemas.microsoft.com/office/powerpoint/2010/main" val="29774394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Strengthening Families Program (SFP)</a:t>
            </a:r>
            <a:endParaRPr lang="en-US" dirty="0"/>
          </a:p>
        </p:txBody>
      </p:sp>
      <p:pic>
        <p:nvPicPr>
          <p:cNvPr id="1026" name="Picture 2" descr="Image result for mfi recovery"/>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871742" y="1257005"/>
            <a:ext cx="1547206" cy="194007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latino commission"/>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000363" y="5545775"/>
            <a:ext cx="2191275" cy="803846"/>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1712537" y="1782394"/>
            <a:ext cx="4520153" cy="3139321"/>
          </a:xfrm>
          <a:prstGeom prst="rect">
            <a:avLst/>
          </a:prstGeom>
        </p:spPr>
        <p:txBody>
          <a:bodyPr wrap="square">
            <a:spAutoFit/>
          </a:bodyPr>
          <a:lstStyle/>
          <a:p>
            <a:pPr marL="285750" indent="-285750" algn="ctr">
              <a:buFont typeface="Arial" panose="020B0604020202020204" pitchFamily="34" charset="0"/>
              <a:buChar char="•"/>
            </a:pPr>
            <a:r>
              <a:rPr lang="en-US" sz="2200" dirty="0">
                <a:solidFill>
                  <a:srgbClr val="003469"/>
                </a:solidFill>
                <a:latin typeface="Calibri"/>
                <a:ea typeface="Open Sans" panose="020B0606030504020204" pitchFamily="34" charset="0"/>
                <a:cs typeface="Open Sans" panose="020B0606030504020204" pitchFamily="34" charset="0"/>
              </a:rPr>
              <a:t>A virtual 14-week program for parents and families with children ages 6-11 </a:t>
            </a:r>
          </a:p>
          <a:p>
            <a:pPr marL="285750" indent="-285750" algn="ctr">
              <a:buFont typeface="Arial" panose="020B0604020202020204" pitchFamily="34" charset="0"/>
              <a:buChar char="•"/>
            </a:pPr>
            <a:r>
              <a:rPr lang="en-US" sz="2200" dirty="0">
                <a:solidFill>
                  <a:srgbClr val="003469"/>
                </a:solidFill>
                <a:latin typeface="Calibri"/>
                <a:ea typeface="Open Sans" panose="020B0606030504020204" pitchFamily="34" charset="0"/>
                <a:cs typeface="Open Sans" panose="020B0606030504020204" pitchFamily="34" charset="0"/>
              </a:rPr>
              <a:t>Focus is to help prevent teen problem behaviors and substance abuse, strengthen parenting skills, and build on family strengths </a:t>
            </a:r>
          </a:p>
          <a:p>
            <a:pPr marL="285750" indent="-285750" algn="ctr">
              <a:buFont typeface="Arial" panose="020B0604020202020204" pitchFamily="34" charset="0"/>
              <a:buChar char="•"/>
            </a:pPr>
            <a:r>
              <a:rPr lang="en-US" sz="2200" dirty="0">
                <a:solidFill>
                  <a:srgbClr val="003469"/>
                </a:solidFill>
                <a:latin typeface="Calibri"/>
                <a:ea typeface="Open Sans" panose="020B0606030504020204" pitchFamily="34" charset="0"/>
                <a:cs typeface="Open Sans" panose="020B0606030504020204" pitchFamily="34" charset="0"/>
              </a:rPr>
              <a:t>Gift card and gift basket incentives upon completion</a:t>
            </a:r>
          </a:p>
        </p:txBody>
      </p:sp>
      <p:sp>
        <p:nvSpPr>
          <p:cNvPr id="8" name="Rectangle 7"/>
          <p:cNvSpPr/>
          <p:nvPr/>
        </p:nvSpPr>
        <p:spPr>
          <a:xfrm>
            <a:off x="7104670" y="2977327"/>
            <a:ext cx="3186259" cy="2800767"/>
          </a:xfrm>
          <a:prstGeom prst="rect">
            <a:avLst/>
          </a:prstGeom>
        </p:spPr>
        <p:txBody>
          <a:bodyPr wrap="square">
            <a:spAutoFit/>
          </a:bodyPr>
          <a:lstStyle/>
          <a:p>
            <a:pPr algn="ctr"/>
            <a:r>
              <a:rPr lang="en-US" sz="1600" b="1" dirty="0">
                <a:solidFill>
                  <a:srgbClr val="003469"/>
                </a:solidFill>
                <a:latin typeface="Calibri"/>
                <a:ea typeface="Open Sans" panose="020B0606030504020204" pitchFamily="34" charset="0"/>
                <a:cs typeface="Open Sans" panose="020B0606030504020204" pitchFamily="34" charset="0"/>
              </a:rPr>
              <a:t>MFI Recovery</a:t>
            </a:r>
          </a:p>
          <a:p>
            <a:r>
              <a:rPr lang="en-US" sz="1600" dirty="0">
                <a:solidFill>
                  <a:srgbClr val="003469"/>
                </a:solidFill>
                <a:latin typeface="Calibri"/>
                <a:ea typeface="Open Sans" panose="020B0606030504020204" pitchFamily="34" charset="0"/>
                <a:cs typeface="Open Sans" panose="020B0606030504020204" pitchFamily="34" charset="0"/>
              </a:rPr>
              <a:t>Contact: 	</a:t>
            </a:r>
            <a:r>
              <a:rPr lang="en-US" sz="1600" dirty="0" err="1">
                <a:solidFill>
                  <a:srgbClr val="003469"/>
                </a:solidFill>
                <a:latin typeface="Calibri"/>
              </a:rPr>
              <a:t>Cesia</a:t>
            </a:r>
            <a:r>
              <a:rPr lang="en-US" sz="1600" dirty="0">
                <a:solidFill>
                  <a:srgbClr val="003469"/>
                </a:solidFill>
                <a:latin typeface="Calibri"/>
              </a:rPr>
              <a:t> </a:t>
            </a:r>
            <a:r>
              <a:rPr lang="en-US" sz="1600" dirty="0" err="1">
                <a:solidFill>
                  <a:srgbClr val="003469"/>
                </a:solidFill>
                <a:latin typeface="Calibri"/>
              </a:rPr>
              <a:t>Alvarenga</a:t>
            </a:r>
            <a:r>
              <a:rPr lang="en-US" sz="1600" dirty="0">
                <a:solidFill>
                  <a:srgbClr val="003469"/>
                </a:solidFill>
                <a:latin typeface="Calibri"/>
              </a:rPr>
              <a:t> or </a:t>
            </a:r>
          </a:p>
          <a:p>
            <a:r>
              <a:rPr lang="en-US" sz="1600" dirty="0">
                <a:solidFill>
                  <a:srgbClr val="003469"/>
                </a:solidFill>
                <a:latin typeface="Calibri"/>
              </a:rPr>
              <a:t>	Maria Alcaraz</a:t>
            </a:r>
            <a:endParaRPr lang="en-US" sz="1600" dirty="0">
              <a:solidFill>
                <a:srgbClr val="003469"/>
              </a:solidFill>
              <a:latin typeface="Calibri"/>
              <a:ea typeface="Open Sans" panose="020B0606030504020204" pitchFamily="34" charset="0"/>
              <a:cs typeface="Open Sans" panose="020B0606030504020204" pitchFamily="34" charset="0"/>
            </a:endParaRPr>
          </a:p>
          <a:p>
            <a:r>
              <a:rPr lang="en-US" sz="1600" dirty="0">
                <a:solidFill>
                  <a:srgbClr val="003469"/>
                </a:solidFill>
                <a:latin typeface="Calibri"/>
                <a:ea typeface="Open Sans" panose="020B0606030504020204" pitchFamily="34" charset="0"/>
                <a:cs typeface="Open Sans" panose="020B0606030504020204" pitchFamily="34" charset="0"/>
              </a:rPr>
              <a:t>	951-683-6596 </a:t>
            </a:r>
          </a:p>
          <a:p>
            <a:r>
              <a:rPr lang="en-US" sz="1600" u="sng" dirty="0">
                <a:solidFill>
                  <a:srgbClr val="0E213D"/>
                </a:solidFill>
                <a:latin typeface="Calibri"/>
                <a:hlinkClick r:id="rId5"/>
              </a:rPr>
              <a:t>CesiaAlvarenga@mfirecovery.com</a:t>
            </a:r>
            <a:endParaRPr lang="en-US" sz="1600" u="sng" dirty="0">
              <a:solidFill>
                <a:srgbClr val="0E213D"/>
              </a:solidFill>
              <a:latin typeface="Calibri"/>
            </a:endParaRPr>
          </a:p>
          <a:p>
            <a:r>
              <a:rPr lang="en-US" sz="1600" u="sng" dirty="0">
                <a:solidFill>
                  <a:srgbClr val="0E213D"/>
                </a:solidFill>
                <a:latin typeface="Calibri"/>
                <a:hlinkClick r:id="rId6"/>
              </a:rPr>
              <a:t>MariaAlcaraz@mfirecovery.com</a:t>
            </a:r>
            <a:endParaRPr lang="en-US" sz="1600" dirty="0">
              <a:solidFill>
                <a:srgbClr val="003469"/>
              </a:solidFill>
              <a:latin typeface="Calibri"/>
              <a:ea typeface="Open Sans" panose="020B0606030504020204" pitchFamily="34" charset="0"/>
              <a:cs typeface="Open Sans" panose="020B0606030504020204" pitchFamily="34" charset="0"/>
            </a:endParaRPr>
          </a:p>
          <a:p>
            <a:r>
              <a:rPr lang="en-US" sz="1600" dirty="0">
                <a:solidFill>
                  <a:srgbClr val="003469"/>
                </a:solidFill>
                <a:latin typeface="Calibri"/>
                <a:ea typeface="Open Sans" panose="020B0606030504020204" pitchFamily="34" charset="0"/>
                <a:cs typeface="Open Sans" panose="020B0606030504020204" pitchFamily="34" charset="0"/>
              </a:rPr>
              <a:t>	@</a:t>
            </a:r>
            <a:r>
              <a:rPr lang="en-US" sz="1600" dirty="0" err="1">
                <a:solidFill>
                  <a:srgbClr val="003469"/>
                </a:solidFill>
                <a:latin typeface="Calibri"/>
                <a:ea typeface="Open Sans" panose="020B0606030504020204" pitchFamily="34" charset="0"/>
                <a:cs typeface="Open Sans" panose="020B0606030504020204" pitchFamily="34" charset="0"/>
              </a:rPr>
              <a:t>mfiriverside</a:t>
            </a:r>
            <a:endParaRPr lang="en-US" sz="1600" dirty="0">
              <a:solidFill>
                <a:srgbClr val="003469"/>
              </a:solidFill>
              <a:latin typeface="Calibri"/>
              <a:ea typeface="Open Sans" panose="020B0606030504020204" pitchFamily="34" charset="0"/>
              <a:cs typeface="Open Sans" panose="020B0606030504020204" pitchFamily="34" charset="0"/>
            </a:endParaRPr>
          </a:p>
          <a:p>
            <a:r>
              <a:rPr lang="en-US" sz="1600" dirty="0">
                <a:solidFill>
                  <a:srgbClr val="003469"/>
                </a:solidFill>
                <a:latin typeface="Calibri"/>
                <a:ea typeface="Open Sans" panose="020B0606030504020204" pitchFamily="34" charset="0"/>
                <a:cs typeface="Open Sans" panose="020B0606030504020204" pitchFamily="34" charset="0"/>
              </a:rPr>
              <a:t>	</a:t>
            </a:r>
            <a:r>
              <a:rPr lang="en-US" sz="1600" dirty="0" err="1">
                <a:solidFill>
                  <a:srgbClr val="003469"/>
                </a:solidFill>
                <a:latin typeface="Calibri"/>
                <a:ea typeface="Open Sans" panose="020B0606030504020204" pitchFamily="34" charset="0"/>
                <a:cs typeface="Open Sans" panose="020B0606030504020204" pitchFamily="34" charset="0"/>
              </a:rPr>
              <a:t>MFIRecovery</a:t>
            </a:r>
            <a:endParaRPr lang="en-US" sz="1600" dirty="0">
              <a:solidFill>
                <a:srgbClr val="003469"/>
              </a:solidFill>
              <a:latin typeface="Calibri"/>
              <a:ea typeface="Open Sans" panose="020B0606030504020204" pitchFamily="34" charset="0"/>
              <a:cs typeface="Open Sans" panose="020B0606030504020204" pitchFamily="34" charset="0"/>
            </a:endParaRPr>
          </a:p>
          <a:p>
            <a:r>
              <a:rPr lang="en-US" sz="1600" dirty="0">
                <a:solidFill>
                  <a:srgbClr val="003469"/>
                </a:solidFill>
                <a:latin typeface="Calibri"/>
                <a:ea typeface="Open Sans" panose="020B0606030504020204" pitchFamily="34" charset="0"/>
                <a:cs typeface="Open Sans" panose="020B0606030504020204" pitchFamily="34" charset="0"/>
              </a:rPr>
              <a:t>Serving: 	Western  and Mid-	County Regions</a:t>
            </a:r>
          </a:p>
          <a:p>
            <a:endParaRPr lang="en-US" sz="1600" dirty="0">
              <a:solidFill>
                <a:srgbClr val="003469"/>
              </a:solidFill>
              <a:latin typeface="Calibri"/>
              <a:ea typeface="Open Sans" panose="020B0606030504020204" pitchFamily="34" charset="0"/>
              <a:cs typeface="Open Sans" panose="020B0606030504020204" pitchFamily="34" charset="0"/>
            </a:endParaRPr>
          </a:p>
        </p:txBody>
      </p:sp>
      <p:sp>
        <p:nvSpPr>
          <p:cNvPr id="12" name="Rectangle 11"/>
          <p:cNvSpPr/>
          <p:nvPr/>
        </p:nvSpPr>
        <p:spPr>
          <a:xfrm>
            <a:off x="2149141" y="5363583"/>
            <a:ext cx="2881631" cy="1354217"/>
          </a:xfrm>
          <a:prstGeom prst="rect">
            <a:avLst/>
          </a:prstGeom>
        </p:spPr>
        <p:txBody>
          <a:bodyPr wrap="square">
            <a:spAutoFit/>
          </a:bodyPr>
          <a:lstStyle/>
          <a:p>
            <a:pPr algn="ctr"/>
            <a:r>
              <a:rPr lang="en-US" sz="1600" b="1" dirty="0">
                <a:solidFill>
                  <a:srgbClr val="003469"/>
                </a:solidFill>
                <a:latin typeface="Calibri"/>
                <a:ea typeface="Open Sans" panose="020B0606030504020204" pitchFamily="34" charset="0"/>
                <a:cs typeface="Open Sans" panose="020B0606030504020204" pitchFamily="34" charset="0"/>
              </a:rPr>
              <a:t>Riverside Latino Commission</a:t>
            </a:r>
          </a:p>
          <a:p>
            <a:r>
              <a:rPr lang="en-US" sz="1600" dirty="0">
                <a:solidFill>
                  <a:srgbClr val="003469"/>
                </a:solidFill>
                <a:latin typeface="Calibri"/>
                <a:ea typeface="Open Sans" panose="020B0606030504020204" pitchFamily="34" charset="0"/>
                <a:cs typeface="Open Sans" panose="020B0606030504020204" pitchFamily="34" charset="0"/>
              </a:rPr>
              <a:t>Contact: 	</a:t>
            </a:r>
            <a:r>
              <a:rPr lang="en-US" sz="1600" dirty="0">
                <a:solidFill>
                  <a:srgbClr val="003469"/>
                </a:solidFill>
                <a:latin typeface="Calibri"/>
              </a:rPr>
              <a:t>Alan Mora-Lopez</a:t>
            </a:r>
            <a:endParaRPr lang="en-US" sz="1600" dirty="0">
              <a:solidFill>
                <a:srgbClr val="003469"/>
              </a:solidFill>
              <a:latin typeface="Calibri"/>
              <a:ea typeface="Open Sans" panose="020B0606030504020204" pitchFamily="34" charset="0"/>
              <a:cs typeface="Open Sans" panose="020B0606030504020204" pitchFamily="34" charset="0"/>
            </a:endParaRPr>
          </a:p>
          <a:p>
            <a:r>
              <a:rPr lang="en-US" sz="1600" dirty="0">
                <a:solidFill>
                  <a:srgbClr val="003469"/>
                </a:solidFill>
                <a:latin typeface="Calibri"/>
                <a:ea typeface="Open Sans" panose="020B0606030504020204" pitchFamily="34" charset="0"/>
                <a:cs typeface="Open Sans" panose="020B0606030504020204" pitchFamily="34" charset="0"/>
              </a:rPr>
              <a:t>	760-398-9000</a:t>
            </a:r>
            <a:r>
              <a:rPr lang="en-US" sz="1600" dirty="0">
                <a:solidFill>
                  <a:srgbClr val="003469"/>
                </a:solidFill>
                <a:latin typeface="Calibri"/>
              </a:rPr>
              <a:t> </a:t>
            </a:r>
            <a:r>
              <a:rPr lang="en-US" sz="1600" dirty="0">
                <a:solidFill>
                  <a:srgbClr val="003469"/>
                </a:solidFill>
                <a:latin typeface="Calibri"/>
                <a:ea typeface="Open Sans" panose="020B0606030504020204" pitchFamily="34" charset="0"/>
                <a:cs typeface="Open Sans" panose="020B0606030504020204" pitchFamily="34" charset="0"/>
              </a:rPr>
              <a:t> </a:t>
            </a:r>
          </a:p>
          <a:p>
            <a:r>
              <a:rPr lang="en-US" sz="1600" u="sng" dirty="0">
                <a:solidFill>
                  <a:srgbClr val="0E213D"/>
                </a:solidFill>
                <a:latin typeface="Calibri"/>
                <a:hlinkClick r:id="rId7"/>
              </a:rPr>
              <a:t>amora@latinocommission.com</a:t>
            </a:r>
            <a:endParaRPr lang="en-US" sz="1600" dirty="0">
              <a:solidFill>
                <a:srgbClr val="003469"/>
              </a:solidFill>
              <a:latin typeface="Calibri"/>
              <a:ea typeface="Open Sans" panose="020B0606030504020204" pitchFamily="34" charset="0"/>
              <a:cs typeface="Open Sans" panose="020B0606030504020204" pitchFamily="34" charset="0"/>
            </a:endParaRPr>
          </a:p>
          <a:p>
            <a:r>
              <a:rPr lang="en-US" sz="1600" dirty="0">
                <a:solidFill>
                  <a:srgbClr val="003469"/>
                </a:solidFill>
                <a:latin typeface="Calibri"/>
                <a:ea typeface="Open Sans" panose="020B0606030504020204" pitchFamily="34" charset="0"/>
                <a:cs typeface="Open Sans" panose="020B0606030504020204" pitchFamily="34" charset="0"/>
              </a:rPr>
              <a:t>Serving: 	Desert Region </a:t>
            </a:r>
          </a:p>
        </p:txBody>
      </p:sp>
      <p:pic>
        <p:nvPicPr>
          <p:cNvPr id="3" name="Picture 2"/>
          <p:cNvPicPr>
            <a:picLocks noChangeAspect="1"/>
          </p:cNvPicPr>
          <p:nvPr/>
        </p:nvPicPr>
        <p:blipFill>
          <a:blip r:embed="rId8"/>
          <a:stretch>
            <a:fillRect/>
          </a:stretch>
        </p:blipFill>
        <p:spPr>
          <a:xfrm>
            <a:off x="7843462" y="4757774"/>
            <a:ext cx="243893" cy="243893"/>
          </a:xfrm>
          <a:prstGeom prst="rect">
            <a:avLst/>
          </a:prstGeom>
        </p:spPr>
      </p:pic>
      <p:pic>
        <p:nvPicPr>
          <p:cNvPr id="9" name="Picture 8"/>
          <p:cNvPicPr>
            <a:picLocks noChangeAspect="1"/>
          </p:cNvPicPr>
          <p:nvPr/>
        </p:nvPicPr>
        <p:blipFill>
          <a:blip r:embed="rId9"/>
          <a:stretch>
            <a:fillRect/>
          </a:stretch>
        </p:blipFill>
        <p:spPr>
          <a:xfrm>
            <a:off x="7566257" y="4762168"/>
            <a:ext cx="248925" cy="248925"/>
          </a:xfrm>
          <a:prstGeom prst="rect">
            <a:avLst/>
          </a:prstGeom>
        </p:spPr>
      </p:pic>
      <p:pic>
        <p:nvPicPr>
          <p:cNvPr id="10" name="Picture 9"/>
          <p:cNvPicPr>
            <a:picLocks noChangeAspect="1"/>
          </p:cNvPicPr>
          <p:nvPr/>
        </p:nvPicPr>
        <p:blipFill rotWithShape="1">
          <a:blip r:embed="rId10"/>
          <a:srcRect l="13894" t="41" r="12231" b="34331"/>
          <a:stretch/>
        </p:blipFill>
        <p:spPr>
          <a:xfrm>
            <a:off x="7828470" y="4515440"/>
            <a:ext cx="258885" cy="222929"/>
          </a:xfrm>
          <a:prstGeom prst="rect">
            <a:avLst/>
          </a:prstGeom>
        </p:spPr>
      </p:pic>
    </p:spTree>
    <p:extLst>
      <p:ext uri="{BB962C8B-B14F-4D97-AF65-F5344CB8AC3E}">
        <p14:creationId xmlns:p14="http://schemas.microsoft.com/office/powerpoint/2010/main" val="192447028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Triple P</a:t>
            </a:r>
            <a:br>
              <a:rPr lang="en-US" dirty="0" smtClean="0"/>
            </a:br>
            <a:r>
              <a:rPr lang="en-US" dirty="0" smtClean="0"/>
              <a:t>(Positive Parenting Program)</a:t>
            </a:r>
            <a:endParaRPr lang="en-US" dirty="0"/>
          </a:p>
        </p:txBody>
      </p:sp>
      <p:pic>
        <p:nvPicPr>
          <p:cNvPr id="4" name="Picture 3"/>
          <p:cNvPicPr>
            <a:picLocks noChangeAspect="1"/>
          </p:cNvPicPr>
          <p:nvPr/>
        </p:nvPicPr>
        <p:blipFill>
          <a:blip r:embed="rId3"/>
          <a:stretch>
            <a:fillRect/>
          </a:stretch>
        </p:blipFill>
        <p:spPr>
          <a:xfrm>
            <a:off x="2966299" y="2181951"/>
            <a:ext cx="2526384" cy="1609128"/>
          </a:xfrm>
          <a:prstGeom prst="rect">
            <a:avLst/>
          </a:prstGeom>
        </p:spPr>
      </p:pic>
      <p:sp>
        <p:nvSpPr>
          <p:cNvPr id="3" name="Rectangle 2"/>
          <p:cNvSpPr/>
          <p:nvPr/>
        </p:nvSpPr>
        <p:spPr>
          <a:xfrm>
            <a:off x="6143134" y="2181952"/>
            <a:ext cx="4308051" cy="2800767"/>
          </a:xfrm>
          <a:prstGeom prst="rect">
            <a:avLst/>
          </a:prstGeom>
        </p:spPr>
        <p:txBody>
          <a:bodyPr wrap="square">
            <a:spAutoFit/>
          </a:bodyPr>
          <a:lstStyle/>
          <a:p>
            <a:pPr marL="342900" indent="-342900" algn="ctr">
              <a:buFont typeface="Arial" panose="020B0604020202020204" pitchFamily="34" charset="0"/>
              <a:buChar char="•"/>
            </a:pPr>
            <a:r>
              <a:rPr lang="en-US" sz="2200" dirty="0">
                <a:solidFill>
                  <a:srgbClr val="003469"/>
                </a:solidFill>
                <a:latin typeface="Calibri"/>
                <a:ea typeface="Open Sans" panose="020B0606030504020204" pitchFamily="34" charset="0"/>
                <a:cs typeface="Open Sans" panose="020B0606030504020204" pitchFamily="34" charset="0"/>
              </a:rPr>
              <a:t>A virtual 8-week parent education program for parents and caregivers of children age   2-12 and adolescents age 12-16. </a:t>
            </a:r>
          </a:p>
          <a:p>
            <a:pPr marL="342900" indent="-342900" algn="ctr">
              <a:buFont typeface="Arial" panose="020B0604020202020204" pitchFamily="34" charset="0"/>
              <a:buChar char="•"/>
            </a:pPr>
            <a:r>
              <a:rPr lang="en-US" sz="2200" dirty="0">
                <a:solidFill>
                  <a:srgbClr val="003469"/>
                </a:solidFill>
                <a:latin typeface="Calibri"/>
                <a:ea typeface="Open Sans" panose="020B0606030504020204" pitchFamily="34" charset="0"/>
                <a:cs typeface="Open Sans" panose="020B0606030504020204" pitchFamily="34" charset="0"/>
              </a:rPr>
              <a:t>Learn a variety of parenting skills and how to promote your child’s development. </a:t>
            </a:r>
          </a:p>
          <a:p>
            <a:pPr marL="342900" indent="-342900" algn="ctr">
              <a:buFont typeface="Arial" panose="020B0604020202020204" pitchFamily="34" charset="0"/>
              <a:buChar char="•"/>
            </a:pPr>
            <a:r>
              <a:rPr lang="en-US" sz="2200" dirty="0">
                <a:solidFill>
                  <a:srgbClr val="003469"/>
                </a:solidFill>
                <a:latin typeface="Calibri"/>
                <a:ea typeface="Open Sans" panose="020B0606030504020204" pitchFamily="34" charset="0"/>
                <a:cs typeface="Open Sans" panose="020B0606030504020204" pitchFamily="34" charset="0"/>
              </a:rPr>
              <a:t>$20 gift card upon completion</a:t>
            </a:r>
          </a:p>
        </p:txBody>
      </p:sp>
      <p:sp>
        <p:nvSpPr>
          <p:cNvPr id="9" name="Rectangle 8"/>
          <p:cNvSpPr/>
          <p:nvPr/>
        </p:nvSpPr>
        <p:spPr>
          <a:xfrm>
            <a:off x="1942747" y="4134870"/>
            <a:ext cx="4573489" cy="1569660"/>
          </a:xfrm>
          <a:prstGeom prst="rect">
            <a:avLst/>
          </a:prstGeom>
        </p:spPr>
        <p:txBody>
          <a:bodyPr wrap="square">
            <a:spAutoFit/>
          </a:bodyPr>
          <a:lstStyle/>
          <a:p>
            <a:pPr algn="ctr"/>
            <a:r>
              <a:rPr lang="en-US" sz="1600" b="1" dirty="0">
                <a:solidFill>
                  <a:srgbClr val="003469"/>
                </a:solidFill>
                <a:latin typeface="Calibri"/>
                <a:ea typeface="Open Sans" panose="020B0606030504020204" pitchFamily="34" charset="0"/>
                <a:cs typeface="Open Sans" panose="020B0606030504020204" pitchFamily="34" charset="0"/>
              </a:rPr>
              <a:t>The Carolyn E. Wylie Center</a:t>
            </a:r>
          </a:p>
          <a:p>
            <a:r>
              <a:rPr lang="en-US" sz="1600" dirty="0">
                <a:solidFill>
                  <a:srgbClr val="003469"/>
                </a:solidFill>
                <a:latin typeface="Calibri"/>
                <a:ea typeface="Open Sans" panose="020B0606030504020204" pitchFamily="34" charset="0"/>
                <a:cs typeface="Open Sans" panose="020B0606030504020204" pitchFamily="34" charset="0"/>
              </a:rPr>
              <a:t>Contact: 	Lucinda Chagolla</a:t>
            </a:r>
          </a:p>
          <a:p>
            <a:r>
              <a:rPr lang="en-US" sz="1600" dirty="0">
                <a:solidFill>
                  <a:srgbClr val="003469"/>
                </a:solidFill>
                <a:latin typeface="Calibri"/>
                <a:ea typeface="Open Sans" panose="020B0606030504020204" pitchFamily="34" charset="0"/>
                <a:cs typeface="Open Sans" panose="020B0606030504020204" pitchFamily="34" charset="0"/>
              </a:rPr>
              <a:t>	(951) 683-5193</a:t>
            </a:r>
          </a:p>
          <a:p>
            <a:r>
              <a:rPr lang="en-US" sz="1600" dirty="0">
                <a:solidFill>
                  <a:srgbClr val="000000"/>
                </a:solidFill>
                <a:latin typeface="Calibri"/>
                <a:ea typeface="Open Sans" panose="020B0606030504020204" pitchFamily="34" charset="0"/>
                <a:cs typeface="Open Sans" panose="020B0606030504020204" pitchFamily="34" charset="0"/>
              </a:rPr>
              <a:t>	</a:t>
            </a:r>
            <a:r>
              <a:rPr lang="en-US" sz="1600" dirty="0">
                <a:solidFill>
                  <a:srgbClr val="000000"/>
                </a:solidFill>
                <a:latin typeface="Calibri"/>
                <a:ea typeface="Open Sans" panose="020B0606030504020204" pitchFamily="34" charset="0"/>
                <a:cs typeface="Open Sans" panose="020B0606030504020204" pitchFamily="34" charset="0"/>
                <a:hlinkClick r:id="rId4"/>
              </a:rPr>
              <a:t>lchagolla@wyliecenter.org</a:t>
            </a:r>
            <a:endParaRPr lang="en-US" sz="1600" dirty="0">
              <a:solidFill>
                <a:srgbClr val="000000"/>
              </a:solidFill>
              <a:latin typeface="Calibri"/>
              <a:ea typeface="Open Sans" panose="020B0606030504020204" pitchFamily="34" charset="0"/>
              <a:cs typeface="Open Sans" panose="020B0606030504020204" pitchFamily="34" charset="0"/>
            </a:endParaRPr>
          </a:p>
          <a:p>
            <a:r>
              <a:rPr lang="en-US" sz="1600" dirty="0">
                <a:solidFill>
                  <a:srgbClr val="000000"/>
                </a:solidFill>
                <a:latin typeface="Calibri"/>
                <a:ea typeface="Open Sans" panose="020B0606030504020204" pitchFamily="34" charset="0"/>
                <a:cs typeface="Open Sans" panose="020B0606030504020204" pitchFamily="34" charset="0"/>
              </a:rPr>
              <a:t>	</a:t>
            </a:r>
            <a:r>
              <a:rPr lang="en-US" sz="1600" dirty="0" err="1">
                <a:solidFill>
                  <a:srgbClr val="003469"/>
                </a:solidFill>
                <a:latin typeface="Calibri"/>
                <a:ea typeface="Open Sans" panose="020B0606030504020204" pitchFamily="34" charset="0"/>
                <a:cs typeface="Open Sans" panose="020B0606030504020204" pitchFamily="34" charset="0"/>
              </a:rPr>
              <a:t>TheWylieCenter</a:t>
            </a:r>
            <a:endParaRPr lang="en-US" sz="1600" dirty="0">
              <a:solidFill>
                <a:srgbClr val="003469"/>
              </a:solidFill>
              <a:latin typeface="Calibri"/>
              <a:ea typeface="Open Sans" panose="020B0606030504020204" pitchFamily="34" charset="0"/>
              <a:cs typeface="Open Sans" panose="020B0606030504020204" pitchFamily="34" charset="0"/>
            </a:endParaRPr>
          </a:p>
          <a:p>
            <a:r>
              <a:rPr lang="en-US" sz="1600" dirty="0">
                <a:solidFill>
                  <a:srgbClr val="003469"/>
                </a:solidFill>
                <a:latin typeface="Calibri"/>
                <a:ea typeface="Open Sans" panose="020B0606030504020204" pitchFamily="34" charset="0"/>
                <a:cs typeface="Open Sans" panose="020B0606030504020204" pitchFamily="34" charset="0"/>
              </a:rPr>
              <a:t>Serving: 	Western, Mid-County, and Desert Regions</a:t>
            </a:r>
          </a:p>
        </p:txBody>
      </p:sp>
      <p:pic>
        <p:nvPicPr>
          <p:cNvPr id="10" name="Picture 9"/>
          <p:cNvPicPr>
            <a:picLocks noChangeAspect="1"/>
          </p:cNvPicPr>
          <p:nvPr/>
        </p:nvPicPr>
        <p:blipFill>
          <a:blip r:embed="rId5"/>
          <a:stretch>
            <a:fillRect/>
          </a:stretch>
        </p:blipFill>
        <p:spPr>
          <a:xfrm>
            <a:off x="2726892" y="5198941"/>
            <a:ext cx="196013" cy="196013"/>
          </a:xfrm>
          <a:prstGeom prst="rect">
            <a:avLst/>
          </a:prstGeom>
        </p:spPr>
      </p:pic>
    </p:spTree>
    <p:extLst>
      <p:ext uri="{BB962C8B-B14F-4D97-AF65-F5344CB8AC3E}">
        <p14:creationId xmlns:p14="http://schemas.microsoft.com/office/powerpoint/2010/main" val="138237908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96299" y="2481606"/>
            <a:ext cx="7086600" cy="1828800"/>
          </a:xfrm>
        </p:spPr>
        <p:txBody>
          <a:bodyPr/>
          <a:lstStyle/>
          <a:p>
            <a:r>
              <a:rPr lang="en-US" dirty="0" smtClean="0"/>
              <a:t>Transition Age Youth (TAY)</a:t>
            </a:r>
            <a:br>
              <a:rPr lang="en-US" dirty="0" smtClean="0"/>
            </a:br>
            <a:r>
              <a:rPr lang="en-US" dirty="0" smtClean="0"/>
              <a:t>Programs</a:t>
            </a:r>
            <a:endParaRPr lang="en-US" dirty="0"/>
          </a:p>
        </p:txBody>
      </p:sp>
    </p:spTree>
    <p:extLst>
      <p:ext uri="{BB962C8B-B14F-4D97-AF65-F5344CB8AC3E}">
        <p14:creationId xmlns:p14="http://schemas.microsoft.com/office/powerpoint/2010/main" val="150468266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Stress and Your Mood (SAYM)</a:t>
            </a:r>
            <a:endParaRPr lang="en-US" dirty="0"/>
          </a:p>
        </p:txBody>
      </p:sp>
      <p:pic>
        <p:nvPicPr>
          <p:cNvPr id="2050" name="Picture 2" descr="Image result for operation safehou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1966" y="1503496"/>
            <a:ext cx="3628835" cy="181441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876053" y="2256085"/>
            <a:ext cx="3830055" cy="2123658"/>
          </a:xfrm>
          <a:prstGeom prst="rect">
            <a:avLst/>
          </a:prstGeom>
        </p:spPr>
        <p:txBody>
          <a:bodyPr wrap="square">
            <a:spAutoFit/>
          </a:bodyPr>
          <a:lstStyle/>
          <a:p>
            <a:pPr marL="342900" indent="-342900" algn="ctr">
              <a:buFont typeface="Arial" panose="020B0604020202020204" pitchFamily="34" charset="0"/>
              <a:buChar char="•"/>
            </a:pPr>
            <a:r>
              <a:rPr lang="en-US" sz="2200" dirty="0">
                <a:solidFill>
                  <a:srgbClr val="003469"/>
                </a:solidFill>
                <a:latin typeface="Calibri"/>
                <a:ea typeface="Open Sans" panose="020B0606030504020204" pitchFamily="34" charset="0"/>
                <a:cs typeface="Open Sans" panose="020B0606030504020204" pitchFamily="34" charset="0"/>
              </a:rPr>
              <a:t>An early intervention program used to reduce and treat depression. Provided over 12-20 virtual sessions.</a:t>
            </a:r>
          </a:p>
          <a:p>
            <a:pPr marL="342900" indent="-342900" algn="ctr">
              <a:buFont typeface="Arial" panose="020B0604020202020204" pitchFamily="34" charset="0"/>
              <a:buChar char="•"/>
            </a:pPr>
            <a:r>
              <a:rPr lang="en-US" sz="2200" dirty="0">
                <a:solidFill>
                  <a:srgbClr val="003469"/>
                </a:solidFill>
                <a:latin typeface="Calibri"/>
                <a:ea typeface="Open Sans" panose="020B0606030504020204" pitchFamily="34" charset="0"/>
                <a:cs typeface="Open Sans" panose="020B0606030504020204" pitchFamily="34" charset="0"/>
              </a:rPr>
              <a:t>$20 gift card upon completion</a:t>
            </a:r>
          </a:p>
        </p:txBody>
      </p:sp>
      <p:sp>
        <p:nvSpPr>
          <p:cNvPr id="4" name="TextBox 3"/>
          <p:cNvSpPr txBox="1"/>
          <p:nvPr/>
        </p:nvSpPr>
        <p:spPr>
          <a:xfrm>
            <a:off x="6402613" y="2958813"/>
            <a:ext cx="3987538" cy="1569660"/>
          </a:xfrm>
          <a:prstGeom prst="rect">
            <a:avLst/>
          </a:prstGeom>
          <a:noFill/>
        </p:spPr>
        <p:txBody>
          <a:bodyPr wrap="square" rtlCol="0">
            <a:spAutoFit/>
          </a:bodyPr>
          <a:lstStyle/>
          <a:p>
            <a:pPr algn="ctr"/>
            <a:r>
              <a:rPr lang="en-US" sz="1600" b="1" dirty="0">
                <a:solidFill>
                  <a:srgbClr val="003469"/>
                </a:solidFill>
                <a:latin typeface="Calibri"/>
                <a:ea typeface="Open Sans" panose="020B0606030504020204" pitchFamily="34" charset="0"/>
                <a:cs typeface="Open Sans" panose="020B0606030504020204" pitchFamily="34" charset="0"/>
              </a:rPr>
              <a:t>Operation </a:t>
            </a:r>
            <a:r>
              <a:rPr lang="en-US" sz="1600" b="1" dirty="0" err="1">
                <a:solidFill>
                  <a:srgbClr val="003469"/>
                </a:solidFill>
                <a:latin typeface="Calibri"/>
                <a:ea typeface="Open Sans" panose="020B0606030504020204" pitchFamily="34" charset="0"/>
                <a:cs typeface="Open Sans" panose="020B0606030504020204" pitchFamily="34" charset="0"/>
              </a:rPr>
              <a:t>SafeHouse</a:t>
            </a:r>
            <a:endParaRPr lang="en-US" sz="1600" b="1" dirty="0">
              <a:solidFill>
                <a:srgbClr val="003469"/>
              </a:solidFill>
              <a:latin typeface="Calibri"/>
              <a:ea typeface="Open Sans" panose="020B0606030504020204" pitchFamily="34" charset="0"/>
              <a:cs typeface="Open Sans" panose="020B0606030504020204" pitchFamily="34" charset="0"/>
            </a:endParaRPr>
          </a:p>
          <a:p>
            <a:r>
              <a:rPr lang="en-US" sz="1600" dirty="0">
                <a:solidFill>
                  <a:srgbClr val="003469"/>
                </a:solidFill>
                <a:latin typeface="Calibri"/>
                <a:ea typeface="Open Sans" panose="020B0606030504020204" pitchFamily="34" charset="0"/>
                <a:cs typeface="Open Sans" panose="020B0606030504020204" pitchFamily="34" charset="0"/>
              </a:rPr>
              <a:t>Contact: 	Nicole Watson</a:t>
            </a:r>
          </a:p>
          <a:p>
            <a:r>
              <a:rPr lang="en-US" sz="1600" dirty="0">
                <a:solidFill>
                  <a:srgbClr val="003469"/>
                </a:solidFill>
                <a:latin typeface="Calibri"/>
                <a:ea typeface="Open Sans" panose="020B0606030504020204" pitchFamily="34" charset="0"/>
                <a:cs typeface="Open Sans" panose="020B0606030504020204" pitchFamily="34" charset="0"/>
              </a:rPr>
              <a:t>	(760) 285-1740</a:t>
            </a:r>
          </a:p>
          <a:p>
            <a:r>
              <a:rPr lang="en-US" sz="1600" dirty="0">
                <a:solidFill>
                  <a:srgbClr val="003469"/>
                </a:solidFill>
                <a:latin typeface="Calibri"/>
                <a:ea typeface="Open Sans" panose="020B0606030504020204" pitchFamily="34" charset="0"/>
                <a:cs typeface="Open Sans" panose="020B0606030504020204" pitchFamily="34" charset="0"/>
              </a:rPr>
              <a:t>	</a:t>
            </a:r>
            <a:r>
              <a:rPr lang="en-US" sz="1600" dirty="0">
                <a:solidFill>
                  <a:srgbClr val="003469"/>
                </a:solidFill>
                <a:latin typeface="Calibri"/>
                <a:ea typeface="Open Sans" panose="020B0606030504020204" pitchFamily="34" charset="0"/>
                <a:cs typeface="Open Sans" panose="020B0606030504020204" pitchFamily="34" charset="0"/>
                <a:hlinkClick r:id="rId4"/>
              </a:rPr>
              <a:t>nwatson@operationsafehouse.org</a:t>
            </a:r>
            <a:r>
              <a:rPr lang="en-US" sz="1600" dirty="0">
                <a:solidFill>
                  <a:srgbClr val="003469"/>
                </a:solidFill>
                <a:latin typeface="Calibri"/>
                <a:ea typeface="Open Sans" panose="020B0606030504020204" pitchFamily="34" charset="0"/>
                <a:cs typeface="Open Sans" panose="020B0606030504020204" pitchFamily="34" charset="0"/>
              </a:rPr>
              <a:t> </a:t>
            </a:r>
          </a:p>
          <a:p>
            <a:r>
              <a:rPr lang="en-US" sz="1600" dirty="0">
                <a:solidFill>
                  <a:srgbClr val="003469"/>
                </a:solidFill>
                <a:latin typeface="Calibri"/>
                <a:ea typeface="Open Sans" panose="020B0606030504020204" pitchFamily="34" charset="0"/>
                <a:cs typeface="Open Sans" panose="020B0606030504020204" pitchFamily="34" charset="0"/>
              </a:rPr>
              <a:t>Serving:	Western, Mid-County, and Desert 	Regions</a:t>
            </a:r>
          </a:p>
        </p:txBody>
      </p:sp>
    </p:spTree>
    <p:extLst>
      <p:ext uri="{BB962C8B-B14F-4D97-AF65-F5344CB8AC3E}">
        <p14:creationId xmlns:p14="http://schemas.microsoft.com/office/powerpoint/2010/main" val="254976913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TAY Peer-to-Peer Services</a:t>
            </a:r>
            <a:endParaRPr lang="en-US" dirty="0"/>
          </a:p>
        </p:txBody>
      </p:sp>
      <p:pic>
        <p:nvPicPr>
          <p:cNvPr id="4" name="Picture 2" descr="Image result for operation safehou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11898" y="1167010"/>
            <a:ext cx="3598902" cy="1799452"/>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Image result for victor community support services"/>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857333" y="4867242"/>
            <a:ext cx="2936845" cy="139010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750244" y="1574306"/>
            <a:ext cx="4155227" cy="2800767"/>
          </a:xfrm>
          <a:prstGeom prst="rect">
            <a:avLst/>
          </a:prstGeom>
        </p:spPr>
        <p:txBody>
          <a:bodyPr wrap="square">
            <a:spAutoFit/>
          </a:bodyPr>
          <a:lstStyle/>
          <a:p>
            <a:pPr marL="342900" indent="-342900" algn="ctr">
              <a:buFont typeface="Arial" panose="020B0604020202020204" pitchFamily="34" charset="0"/>
              <a:buChar char="•"/>
            </a:pPr>
            <a:r>
              <a:rPr lang="en-US" sz="2200" dirty="0">
                <a:solidFill>
                  <a:srgbClr val="003469"/>
                </a:solidFill>
                <a:latin typeface="Calibri"/>
              </a:rPr>
              <a:t>Virtual presentations of hope and recovery with TAY presenters to reduce stigma </a:t>
            </a:r>
          </a:p>
          <a:p>
            <a:pPr marL="342900" indent="-342900" algn="ctr">
              <a:buFont typeface="Arial" panose="020B0604020202020204" pitchFamily="34" charset="0"/>
              <a:buChar char="•"/>
            </a:pPr>
            <a:r>
              <a:rPr lang="en-US" sz="2200" dirty="0">
                <a:solidFill>
                  <a:srgbClr val="003469"/>
                </a:solidFill>
                <a:latin typeface="Calibri"/>
              </a:rPr>
              <a:t>Virtual LGBTQ support groups </a:t>
            </a:r>
          </a:p>
          <a:p>
            <a:pPr marL="342900" indent="-342900" algn="ctr">
              <a:buFont typeface="Arial" panose="020B0604020202020204" pitchFamily="34" charset="0"/>
              <a:buChar char="•"/>
            </a:pPr>
            <a:r>
              <a:rPr lang="en-US" sz="2200" dirty="0">
                <a:solidFill>
                  <a:srgbClr val="003469"/>
                </a:solidFill>
                <a:latin typeface="Calibri"/>
              </a:rPr>
              <a:t>Virtual Coping and Support Training for at-risk youth to help with suicide prevention ($20 gift card upon completion)</a:t>
            </a:r>
          </a:p>
        </p:txBody>
      </p:sp>
      <p:sp>
        <p:nvSpPr>
          <p:cNvPr id="11" name="TextBox 10"/>
          <p:cNvSpPr txBox="1"/>
          <p:nvPr/>
        </p:nvSpPr>
        <p:spPr>
          <a:xfrm>
            <a:off x="6391657" y="2623140"/>
            <a:ext cx="4039385" cy="1815882"/>
          </a:xfrm>
          <a:prstGeom prst="rect">
            <a:avLst/>
          </a:prstGeom>
          <a:noFill/>
        </p:spPr>
        <p:txBody>
          <a:bodyPr wrap="square" rtlCol="0">
            <a:spAutoFit/>
          </a:bodyPr>
          <a:lstStyle/>
          <a:p>
            <a:pPr algn="ctr"/>
            <a:r>
              <a:rPr lang="en-US" sz="1600" b="1" dirty="0">
                <a:solidFill>
                  <a:srgbClr val="003469"/>
                </a:solidFill>
                <a:latin typeface="Calibri"/>
                <a:ea typeface="Open Sans" panose="020B0606030504020204" pitchFamily="34" charset="0"/>
                <a:cs typeface="Open Sans" panose="020B0606030504020204" pitchFamily="34" charset="0"/>
              </a:rPr>
              <a:t>Operation </a:t>
            </a:r>
            <a:r>
              <a:rPr lang="en-US" sz="1600" b="1" dirty="0" err="1">
                <a:solidFill>
                  <a:srgbClr val="003469"/>
                </a:solidFill>
                <a:latin typeface="Calibri"/>
                <a:ea typeface="Open Sans" panose="020B0606030504020204" pitchFamily="34" charset="0"/>
                <a:cs typeface="Open Sans" panose="020B0606030504020204" pitchFamily="34" charset="0"/>
              </a:rPr>
              <a:t>SafeHouse</a:t>
            </a:r>
            <a:endParaRPr lang="en-US" sz="1600" b="1" dirty="0">
              <a:solidFill>
                <a:srgbClr val="003469"/>
              </a:solidFill>
              <a:latin typeface="Calibri"/>
              <a:ea typeface="Open Sans" panose="020B0606030504020204" pitchFamily="34" charset="0"/>
              <a:cs typeface="Open Sans" panose="020B0606030504020204" pitchFamily="34" charset="0"/>
            </a:endParaRPr>
          </a:p>
          <a:p>
            <a:r>
              <a:rPr lang="en-US" sz="1600" dirty="0">
                <a:solidFill>
                  <a:srgbClr val="003469"/>
                </a:solidFill>
                <a:latin typeface="Calibri"/>
                <a:ea typeface="Open Sans" panose="020B0606030504020204" pitchFamily="34" charset="0"/>
                <a:cs typeface="Open Sans" panose="020B0606030504020204" pitchFamily="34" charset="0"/>
              </a:rPr>
              <a:t>Contact: 	Nicole Watson</a:t>
            </a:r>
          </a:p>
          <a:p>
            <a:r>
              <a:rPr lang="en-US" sz="1600" dirty="0">
                <a:solidFill>
                  <a:srgbClr val="003469"/>
                </a:solidFill>
                <a:latin typeface="Calibri"/>
                <a:ea typeface="Open Sans" panose="020B0606030504020204" pitchFamily="34" charset="0"/>
                <a:cs typeface="Open Sans" panose="020B0606030504020204" pitchFamily="34" charset="0"/>
              </a:rPr>
              <a:t>	(760) 285-1740</a:t>
            </a:r>
          </a:p>
          <a:p>
            <a:r>
              <a:rPr lang="en-US" sz="1600" dirty="0">
                <a:solidFill>
                  <a:srgbClr val="003469"/>
                </a:solidFill>
                <a:latin typeface="Calibri"/>
                <a:ea typeface="Open Sans" panose="020B0606030504020204" pitchFamily="34" charset="0"/>
                <a:cs typeface="Open Sans" panose="020B0606030504020204" pitchFamily="34" charset="0"/>
              </a:rPr>
              <a:t>	</a:t>
            </a:r>
            <a:r>
              <a:rPr lang="en-US" sz="1600" dirty="0">
                <a:solidFill>
                  <a:srgbClr val="003469"/>
                </a:solidFill>
                <a:latin typeface="Calibri"/>
                <a:ea typeface="Open Sans" panose="020B0606030504020204" pitchFamily="34" charset="0"/>
                <a:cs typeface="Open Sans" panose="020B0606030504020204" pitchFamily="34" charset="0"/>
                <a:hlinkClick r:id="rId5"/>
              </a:rPr>
              <a:t>nwatson@operationsafehouse.org</a:t>
            </a:r>
            <a:r>
              <a:rPr lang="en-US" sz="1600" dirty="0">
                <a:solidFill>
                  <a:srgbClr val="003469"/>
                </a:solidFill>
                <a:latin typeface="Calibri"/>
                <a:ea typeface="Open Sans" panose="020B0606030504020204" pitchFamily="34" charset="0"/>
                <a:cs typeface="Open Sans" panose="020B0606030504020204" pitchFamily="34" charset="0"/>
              </a:rPr>
              <a:t> </a:t>
            </a:r>
          </a:p>
          <a:p>
            <a:r>
              <a:rPr lang="en-US" sz="1600" dirty="0">
                <a:solidFill>
                  <a:srgbClr val="003469"/>
                </a:solidFill>
                <a:latin typeface="Calibri"/>
                <a:ea typeface="Open Sans" panose="020B0606030504020204" pitchFamily="34" charset="0"/>
                <a:cs typeface="Open Sans" panose="020B0606030504020204" pitchFamily="34" charset="0"/>
              </a:rPr>
              <a:t>	@</a:t>
            </a:r>
            <a:r>
              <a:rPr lang="en-US" sz="1600" dirty="0" err="1">
                <a:solidFill>
                  <a:srgbClr val="003469"/>
                </a:solidFill>
                <a:latin typeface="Calibri"/>
                <a:ea typeface="Open Sans" panose="020B0606030504020204" pitchFamily="34" charset="0"/>
                <a:cs typeface="Open Sans" panose="020B0606030504020204" pitchFamily="34" charset="0"/>
              </a:rPr>
              <a:t>CupofHappyEast</a:t>
            </a:r>
            <a:endParaRPr lang="en-US" sz="1600" dirty="0">
              <a:solidFill>
                <a:srgbClr val="003469"/>
              </a:solidFill>
              <a:latin typeface="Calibri"/>
              <a:ea typeface="Open Sans" panose="020B0606030504020204" pitchFamily="34" charset="0"/>
              <a:cs typeface="Open Sans" panose="020B0606030504020204" pitchFamily="34" charset="0"/>
            </a:endParaRPr>
          </a:p>
          <a:p>
            <a:r>
              <a:rPr lang="en-US" sz="1600" dirty="0">
                <a:solidFill>
                  <a:srgbClr val="003469"/>
                </a:solidFill>
                <a:latin typeface="Calibri"/>
                <a:ea typeface="Open Sans" panose="020B0606030504020204" pitchFamily="34" charset="0"/>
                <a:cs typeface="Open Sans" panose="020B0606030504020204" pitchFamily="34" charset="0"/>
              </a:rPr>
              <a:t>	@</a:t>
            </a:r>
            <a:r>
              <a:rPr lang="en-US" sz="1600" dirty="0" err="1">
                <a:solidFill>
                  <a:srgbClr val="003469"/>
                </a:solidFill>
                <a:latin typeface="Calibri"/>
                <a:ea typeface="Open Sans" panose="020B0606030504020204" pitchFamily="34" charset="0"/>
                <a:cs typeface="Open Sans" panose="020B0606030504020204" pitchFamily="34" charset="0"/>
              </a:rPr>
              <a:t>CupofHappyWest</a:t>
            </a:r>
            <a:endParaRPr lang="en-US" sz="1600" dirty="0">
              <a:solidFill>
                <a:srgbClr val="003469"/>
              </a:solidFill>
              <a:latin typeface="Calibri"/>
              <a:ea typeface="Open Sans" panose="020B0606030504020204" pitchFamily="34" charset="0"/>
              <a:cs typeface="Open Sans" panose="020B0606030504020204" pitchFamily="34" charset="0"/>
            </a:endParaRPr>
          </a:p>
          <a:p>
            <a:r>
              <a:rPr lang="en-US" sz="1600" dirty="0">
                <a:solidFill>
                  <a:srgbClr val="003469"/>
                </a:solidFill>
                <a:latin typeface="Calibri"/>
                <a:ea typeface="Open Sans" panose="020B0606030504020204" pitchFamily="34" charset="0"/>
                <a:cs typeface="Open Sans" panose="020B0606030504020204" pitchFamily="34" charset="0"/>
              </a:rPr>
              <a:t>Serving:	Western and Desert Regions</a:t>
            </a:r>
          </a:p>
        </p:txBody>
      </p:sp>
      <p:pic>
        <p:nvPicPr>
          <p:cNvPr id="9" name="Picture 8"/>
          <p:cNvPicPr>
            <a:picLocks noChangeAspect="1"/>
          </p:cNvPicPr>
          <p:nvPr/>
        </p:nvPicPr>
        <p:blipFill rotWithShape="1">
          <a:blip r:embed="rId6"/>
          <a:srcRect l="13894" t="41" r="12231" b="34331"/>
          <a:stretch/>
        </p:blipFill>
        <p:spPr>
          <a:xfrm>
            <a:off x="7029255" y="3772588"/>
            <a:ext cx="339365" cy="292231"/>
          </a:xfrm>
          <a:prstGeom prst="rect">
            <a:avLst/>
          </a:prstGeom>
        </p:spPr>
      </p:pic>
      <p:sp>
        <p:nvSpPr>
          <p:cNvPr id="12" name="TextBox 11"/>
          <p:cNvSpPr txBox="1"/>
          <p:nvPr/>
        </p:nvSpPr>
        <p:spPr>
          <a:xfrm>
            <a:off x="4794177" y="4981976"/>
            <a:ext cx="3495912" cy="1354217"/>
          </a:xfrm>
          <a:prstGeom prst="rect">
            <a:avLst/>
          </a:prstGeom>
          <a:noFill/>
        </p:spPr>
        <p:txBody>
          <a:bodyPr wrap="square" rtlCol="0">
            <a:spAutoFit/>
          </a:bodyPr>
          <a:lstStyle/>
          <a:p>
            <a:pPr algn="ctr"/>
            <a:r>
              <a:rPr lang="en-US" sz="1600" b="1" dirty="0">
                <a:solidFill>
                  <a:srgbClr val="003469"/>
                </a:solidFill>
                <a:latin typeface="Calibri"/>
                <a:ea typeface="Open Sans" panose="020B0606030504020204" pitchFamily="34" charset="0"/>
                <a:cs typeface="Open Sans" panose="020B0606030504020204" pitchFamily="34" charset="0"/>
              </a:rPr>
              <a:t>Victor Community Support Services</a:t>
            </a:r>
          </a:p>
          <a:p>
            <a:r>
              <a:rPr lang="en-US" sz="1600" dirty="0">
                <a:solidFill>
                  <a:srgbClr val="003469"/>
                </a:solidFill>
                <a:latin typeface="Calibri"/>
                <a:ea typeface="Open Sans" panose="020B0606030504020204" pitchFamily="34" charset="0"/>
                <a:cs typeface="Open Sans" panose="020B0606030504020204" pitchFamily="34" charset="0"/>
              </a:rPr>
              <a:t>Contact: 	Shaterra Mahone</a:t>
            </a:r>
          </a:p>
          <a:p>
            <a:r>
              <a:rPr lang="en-US" sz="1600" dirty="0">
                <a:solidFill>
                  <a:srgbClr val="003469"/>
                </a:solidFill>
                <a:latin typeface="Calibri"/>
                <a:ea typeface="Open Sans" panose="020B0606030504020204" pitchFamily="34" charset="0"/>
                <a:cs typeface="Open Sans" panose="020B0606030504020204" pitchFamily="34" charset="0"/>
              </a:rPr>
              <a:t>	(</a:t>
            </a:r>
            <a:r>
              <a:rPr lang="en-US" sz="1600" dirty="0">
                <a:solidFill>
                  <a:srgbClr val="003469"/>
                </a:solidFill>
                <a:latin typeface="Calibri"/>
              </a:rPr>
              <a:t>951) 436-5312</a:t>
            </a:r>
            <a:r>
              <a:rPr lang="en-US" sz="1600" dirty="0">
                <a:solidFill>
                  <a:srgbClr val="003469"/>
                </a:solidFill>
                <a:latin typeface="Calibri"/>
                <a:ea typeface="Open Sans" panose="020B0606030504020204" pitchFamily="34" charset="0"/>
                <a:cs typeface="Open Sans" panose="020B0606030504020204" pitchFamily="34" charset="0"/>
              </a:rPr>
              <a:t>	</a:t>
            </a:r>
            <a:r>
              <a:rPr lang="en-US" sz="1600" dirty="0">
                <a:solidFill>
                  <a:srgbClr val="003469"/>
                </a:solidFill>
                <a:latin typeface="Calibri"/>
                <a:ea typeface="Open Sans" panose="020B0606030504020204" pitchFamily="34" charset="0"/>
                <a:cs typeface="Open Sans" panose="020B0606030504020204" pitchFamily="34" charset="0"/>
                <a:hlinkClick r:id="rId7"/>
              </a:rPr>
              <a:t>Shaterra.mahone@victor.org</a:t>
            </a:r>
            <a:r>
              <a:rPr lang="en-US" sz="1600" dirty="0">
                <a:solidFill>
                  <a:srgbClr val="003469"/>
                </a:solidFill>
                <a:latin typeface="Calibri"/>
                <a:ea typeface="Open Sans" panose="020B0606030504020204" pitchFamily="34" charset="0"/>
                <a:cs typeface="Open Sans" panose="020B0606030504020204" pitchFamily="34" charset="0"/>
              </a:rPr>
              <a:t> </a:t>
            </a:r>
          </a:p>
          <a:p>
            <a:r>
              <a:rPr lang="en-US" sz="1600" dirty="0">
                <a:solidFill>
                  <a:srgbClr val="003469"/>
                </a:solidFill>
                <a:latin typeface="Calibri"/>
                <a:ea typeface="Open Sans" panose="020B0606030504020204" pitchFamily="34" charset="0"/>
                <a:cs typeface="Open Sans" panose="020B0606030504020204" pitchFamily="34" charset="0"/>
              </a:rPr>
              <a:t>Serving:	Mid-County Region</a:t>
            </a:r>
          </a:p>
        </p:txBody>
      </p:sp>
    </p:spTree>
    <p:extLst>
      <p:ext uri="{BB962C8B-B14F-4D97-AF65-F5344CB8AC3E}">
        <p14:creationId xmlns:p14="http://schemas.microsoft.com/office/powerpoint/2010/main" val="60352706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814286" y="174172"/>
            <a:ext cx="8752114" cy="1143000"/>
          </a:xfrm>
        </p:spPr>
        <p:txBody>
          <a:bodyPr>
            <a:normAutofit fontScale="90000"/>
          </a:bodyPr>
          <a:lstStyle/>
          <a:p>
            <a:r>
              <a:rPr lang="en-US" dirty="0" smtClean="0"/>
              <a:t>Teen Suicide Awareness and Prevention Program</a:t>
            </a:r>
            <a:endParaRPr lang="en-US" dirty="0"/>
          </a:p>
        </p:txBody>
      </p:sp>
      <p:sp>
        <p:nvSpPr>
          <p:cNvPr id="4" name="Content Placeholder 3"/>
          <p:cNvSpPr>
            <a:spLocks noGrp="1"/>
          </p:cNvSpPr>
          <p:nvPr>
            <p:ph idx="1"/>
          </p:nvPr>
        </p:nvSpPr>
        <p:spPr>
          <a:xfrm>
            <a:off x="1981200" y="1545772"/>
            <a:ext cx="8229600" cy="4214949"/>
          </a:xfrm>
        </p:spPr>
        <p:txBody>
          <a:bodyPr>
            <a:normAutofit lnSpcReduction="10000"/>
          </a:bodyPr>
          <a:lstStyle/>
          <a:p>
            <a:r>
              <a:rPr lang="en-US" sz="2900" dirty="0"/>
              <a:t>Live stream training for students on suicide prevention, self-care strategies and resources</a:t>
            </a:r>
          </a:p>
          <a:p>
            <a:r>
              <a:rPr lang="en-US" sz="2900" dirty="0"/>
              <a:t>Virtual Know the Signs Presentation for parents and school staff</a:t>
            </a:r>
          </a:p>
          <a:p>
            <a:r>
              <a:rPr lang="en-US" sz="2900" dirty="0"/>
              <a:t>Provide digital or mail out suicide prevention, mental health resources to families, students and school staff</a:t>
            </a:r>
            <a:endParaRPr lang="en-US" sz="2500" dirty="0"/>
          </a:p>
          <a:p>
            <a:pPr marL="0" indent="0" algn="ctr">
              <a:buNone/>
            </a:pPr>
            <a:endParaRPr lang="en-US" sz="1000" dirty="0"/>
          </a:p>
          <a:p>
            <a:pPr marL="0" indent="0" algn="ctr">
              <a:buNone/>
            </a:pPr>
            <a:r>
              <a:rPr lang="en-US" sz="2400" dirty="0"/>
              <a:t>For more information, please contact Rebecca Antillon at:</a:t>
            </a:r>
          </a:p>
          <a:p>
            <a:pPr marL="0" indent="0" algn="ctr">
              <a:buNone/>
            </a:pPr>
            <a:r>
              <a:rPr lang="en-US" sz="2400" dirty="0"/>
              <a:t>951-358-7171 or </a:t>
            </a:r>
            <a:r>
              <a:rPr lang="en-US" sz="2400" dirty="0">
                <a:hlinkClick r:id="rId2"/>
              </a:rPr>
              <a:t>rantillon@ruhealth.org</a:t>
            </a:r>
            <a:endParaRPr lang="en-US" sz="2400" dirty="0"/>
          </a:p>
          <a:p>
            <a:pPr marL="0" indent="0" algn="ctr">
              <a:buNone/>
            </a:pPr>
            <a:endParaRPr lang="en-US" sz="2900" dirty="0"/>
          </a:p>
        </p:txBody>
      </p:sp>
      <p:pic>
        <p:nvPicPr>
          <p:cNvPr id="5" name="Picture 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032000" y="5760720"/>
            <a:ext cx="1778000" cy="905066"/>
          </a:xfrm>
          <a:prstGeom prst="rect">
            <a:avLst/>
          </a:prstGeom>
        </p:spPr>
      </p:pic>
    </p:spTree>
    <p:extLst>
      <p:ext uri="{BB962C8B-B14F-4D97-AF65-F5344CB8AC3E}">
        <p14:creationId xmlns:p14="http://schemas.microsoft.com/office/powerpoint/2010/main" val="126519439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794262" y="2057400"/>
            <a:ext cx="7086600" cy="1828800"/>
          </a:xfrm>
        </p:spPr>
        <p:txBody>
          <a:bodyPr/>
          <a:lstStyle/>
          <a:p>
            <a:r>
              <a:rPr lang="en-US" dirty="0" smtClean="0"/>
              <a:t>Older Adult </a:t>
            </a:r>
            <a:br>
              <a:rPr lang="en-US" dirty="0" smtClean="0"/>
            </a:br>
            <a:r>
              <a:rPr lang="en-US" dirty="0" smtClean="0"/>
              <a:t>Programs</a:t>
            </a:r>
            <a:endParaRPr lang="en-US" dirty="0"/>
          </a:p>
        </p:txBody>
      </p:sp>
    </p:spTree>
    <p:extLst>
      <p:ext uri="{BB962C8B-B14F-4D97-AF65-F5344CB8AC3E}">
        <p14:creationId xmlns:p14="http://schemas.microsoft.com/office/powerpoint/2010/main" val="395431250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Cognitive-Behavioral Therapy (CBT) for Late-Life Depression</a:t>
            </a:r>
            <a:endParaRPr lang="en-US" dirty="0"/>
          </a:p>
        </p:txBody>
      </p:sp>
      <p:sp>
        <p:nvSpPr>
          <p:cNvPr id="3" name="Rectangle 2"/>
          <p:cNvSpPr/>
          <p:nvPr/>
        </p:nvSpPr>
        <p:spPr>
          <a:xfrm>
            <a:off x="6642755" y="2474535"/>
            <a:ext cx="3685881" cy="1785104"/>
          </a:xfrm>
          <a:prstGeom prst="rect">
            <a:avLst/>
          </a:prstGeom>
        </p:spPr>
        <p:txBody>
          <a:bodyPr wrap="square">
            <a:spAutoFit/>
          </a:bodyPr>
          <a:lstStyle/>
          <a:p>
            <a:pPr marL="285750" indent="-285750" algn="ctr">
              <a:buFont typeface="Arial" panose="020B0604020202020204" pitchFamily="34" charset="0"/>
              <a:buChar char="•"/>
            </a:pPr>
            <a:r>
              <a:rPr lang="en-US" sz="2200" dirty="0">
                <a:solidFill>
                  <a:srgbClr val="003469"/>
                </a:solidFill>
                <a:latin typeface="Calibri"/>
                <a:ea typeface="Open Sans" panose="020B0606030504020204" pitchFamily="34" charset="0"/>
                <a:cs typeface="Open Sans" panose="020B0606030504020204" pitchFamily="34" charset="0"/>
              </a:rPr>
              <a:t>An early intervention program that focuses on structured problem-solving to reduce depression and suicide risk in older adults. </a:t>
            </a:r>
          </a:p>
        </p:txBody>
      </p:sp>
      <p:pic>
        <p:nvPicPr>
          <p:cNvPr id="5" name="Picture 4"/>
          <p:cNvPicPr>
            <a:picLocks noChangeAspect="1"/>
          </p:cNvPicPr>
          <p:nvPr/>
        </p:nvPicPr>
        <p:blipFill>
          <a:blip r:embed="rId3">
            <a:clrChange>
              <a:clrFrom>
                <a:srgbClr val="FFFFFF"/>
              </a:clrFrom>
              <a:clrTo>
                <a:srgbClr val="FFFFFF">
                  <a:alpha val="0"/>
                </a:srgbClr>
              </a:clrTo>
            </a:clrChange>
          </a:blip>
          <a:stretch>
            <a:fillRect/>
          </a:stretch>
        </p:blipFill>
        <p:spPr>
          <a:xfrm>
            <a:off x="3774897" y="2998902"/>
            <a:ext cx="2519067" cy="1156792"/>
          </a:xfrm>
          <a:prstGeom prst="rect">
            <a:avLst/>
          </a:prstGeom>
        </p:spPr>
      </p:pic>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2132029" y="1734241"/>
            <a:ext cx="2045814" cy="2045814"/>
          </a:xfrm>
          <a:prstGeom prst="rect">
            <a:avLst/>
          </a:prstGeom>
        </p:spPr>
      </p:pic>
      <p:sp>
        <p:nvSpPr>
          <p:cNvPr id="6" name="TextBox 5"/>
          <p:cNvSpPr txBox="1"/>
          <p:nvPr/>
        </p:nvSpPr>
        <p:spPr>
          <a:xfrm>
            <a:off x="2259290" y="4326264"/>
            <a:ext cx="4383464" cy="1107996"/>
          </a:xfrm>
          <a:prstGeom prst="rect">
            <a:avLst/>
          </a:prstGeom>
          <a:noFill/>
        </p:spPr>
        <p:txBody>
          <a:bodyPr wrap="square" rtlCol="0">
            <a:spAutoFit/>
          </a:bodyPr>
          <a:lstStyle/>
          <a:p>
            <a:pPr algn="ctr"/>
            <a:r>
              <a:rPr lang="en-US" sz="1600" b="1" dirty="0">
                <a:solidFill>
                  <a:srgbClr val="003469"/>
                </a:solidFill>
                <a:latin typeface="Calibri"/>
                <a:ea typeface="Open Sans" panose="020B0606030504020204" pitchFamily="34" charset="0"/>
                <a:cs typeface="Open Sans" panose="020B0606030504020204" pitchFamily="34" charset="0"/>
              </a:rPr>
              <a:t>The Scott Hines Mental Health Clinic </a:t>
            </a:r>
          </a:p>
          <a:p>
            <a:pPr algn="ctr"/>
            <a:r>
              <a:rPr lang="en-US" sz="1600" b="1" dirty="0">
                <a:solidFill>
                  <a:srgbClr val="003469"/>
                </a:solidFill>
                <a:latin typeface="Calibri"/>
                <a:ea typeface="Open Sans" panose="020B0606030504020204" pitchFamily="34" charset="0"/>
                <a:cs typeface="Open Sans" panose="020B0606030504020204" pitchFamily="34" charset="0"/>
              </a:rPr>
              <a:t>at The Center</a:t>
            </a:r>
          </a:p>
          <a:p>
            <a:r>
              <a:rPr lang="en-US" sz="1600" dirty="0">
                <a:solidFill>
                  <a:srgbClr val="003469"/>
                </a:solidFill>
                <a:latin typeface="Calibri"/>
                <a:ea typeface="Open Sans" panose="020B0606030504020204" pitchFamily="34" charset="0"/>
                <a:cs typeface="Open Sans" panose="020B0606030504020204" pitchFamily="34" charset="0"/>
              </a:rPr>
              <a:t>Contact: 	(</a:t>
            </a:r>
            <a:r>
              <a:rPr lang="en-US" sz="1600" dirty="0">
                <a:solidFill>
                  <a:srgbClr val="003469"/>
                </a:solidFill>
                <a:latin typeface="Calibri"/>
              </a:rPr>
              <a:t>760) 416-7899 </a:t>
            </a:r>
            <a:r>
              <a:rPr lang="en-US" sz="1600" dirty="0">
                <a:solidFill>
                  <a:srgbClr val="003469"/>
                </a:solidFill>
                <a:latin typeface="Calibri"/>
                <a:ea typeface="Open Sans" panose="020B0606030504020204" pitchFamily="34" charset="0"/>
                <a:cs typeface="Open Sans" panose="020B0606030504020204" pitchFamily="34" charset="0"/>
              </a:rPr>
              <a:t>	</a:t>
            </a:r>
          </a:p>
          <a:p>
            <a:r>
              <a:rPr lang="en-US" sz="1600" dirty="0">
                <a:solidFill>
                  <a:srgbClr val="003469"/>
                </a:solidFill>
                <a:latin typeface="Calibri"/>
                <a:ea typeface="Open Sans" panose="020B0606030504020204" pitchFamily="34" charset="0"/>
                <a:cs typeface="Open Sans" panose="020B0606030504020204" pitchFamily="34" charset="0"/>
              </a:rPr>
              <a:t>Serving:	Desert Region</a:t>
            </a:r>
          </a:p>
        </p:txBody>
      </p:sp>
    </p:spTree>
    <p:extLst>
      <p:ext uri="{BB962C8B-B14F-4D97-AF65-F5344CB8AC3E}">
        <p14:creationId xmlns:p14="http://schemas.microsoft.com/office/powerpoint/2010/main" val="291671716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Program to Encourage Active Rewarding Lives for Seniors (PEARLS)</a:t>
            </a:r>
            <a:endParaRPr lang="en-US" dirty="0"/>
          </a:p>
        </p:txBody>
      </p:sp>
      <p:pic>
        <p:nvPicPr>
          <p:cNvPr id="4" name="Picture 3"/>
          <p:cNvPicPr>
            <a:picLocks noChangeAspect="1"/>
          </p:cNvPicPr>
          <p:nvPr/>
        </p:nvPicPr>
        <p:blipFill>
          <a:blip r:embed="rId3"/>
          <a:stretch>
            <a:fillRect/>
          </a:stretch>
        </p:blipFill>
        <p:spPr>
          <a:xfrm>
            <a:off x="7349766" y="2059022"/>
            <a:ext cx="1673993" cy="1673993"/>
          </a:xfrm>
          <a:prstGeom prst="rect">
            <a:avLst/>
          </a:prstGeom>
        </p:spPr>
      </p:pic>
      <p:sp>
        <p:nvSpPr>
          <p:cNvPr id="3" name="Rectangle 2"/>
          <p:cNvSpPr/>
          <p:nvPr/>
        </p:nvSpPr>
        <p:spPr>
          <a:xfrm>
            <a:off x="2114280" y="2370463"/>
            <a:ext cx="4047708" cy="2123658"/>
          </a:xfrm>
          <a:prstGeom prst="rect">
            <a:avLst/>
          </a:prstGeom>
        </p:spPr>
        <p:txBody>
          <a:bodyPr wrap="square">
            <a:spAutoFit/>
          </a:bodyPr>
          <a:lstStyle/>
          <a:p>
            <a:pPr marL="342900" indent="-342900" algn="ctr">
              <a:buFont typeface="Arial" panose="020B0604020202020204" pitchFamily="34" charset="0"/>
              <a:buChar char="•"/>
            </a:pPr>
            <a:r>
              <a:rPr lang="en-US" sz="2200" dirty="0">
                <a:solidFill>
                  <a:srgbClr val="003469"/>
                </a:solidFill>
                <a:latin typeface="Calibri"/>
              </a:rPr>
              <a:t>Virtual individual sessions over the course of 19-weeks for people 60 years or older who have minor depression.</a:t>
            </a:r>
          </a:p>
          <a:p>
            <a:pPr marL="342900" indent="-342900" algn="ctr">
              <a:buFont typeface="Arial" panose="020B0604020202020204" pitchFamily="34" charset="0"/>
              <a:buChar char="•"/>
            </a:pPr>
            <a:r>
              <a:rPr lang="en-US" sz="2200" dirty="0">
                <a:solidFill>
                  <a:srgbClr val="003469"/>
                </a:solidFill>
                <a:latin typeface="Calibri"/>
              </a:rPr>
              <a:t>Utilizes an empowering and skill-building approach.</a:t>
            </a:r>
          </a:p>
        </p:txBody>
      </p:sp>
      <p:sp>
        <p:nvSpPr>
          <p:cNvPr id="8" name="TextBox 7"/>
          <p:cNvSpPr txBox="1"/>
          <p:nvPr/>
        </p:nvSpPr>
        <p:spPr>
          <a:xfrm>
            <a:off x="6454219" y="3804246"/>
            <a:ext cx="3921550" cy="1107996"/>
          </a:xfrm>
          <a:prstGeom prst="rect">
            <a:avLst/>
          </a:prstGeom>
          <a:noFill/>
        </p:spPr>
        <p:txBody>
          <a:bodyPr wrap="square" rtlCol="0">
            <a:spAutoFit/>
          </a:bodyPr>
          <a:lstStyle/>
          <a:p>
            <a:pPr algn="ctr"/>
            <a:r>
              <a:rPr lang="en-US" sz="1600" b="1" dirty="0">
                <a:solidFill>
                  <a:srgbClr val="003469"/>
                </a:solidFill>
                <a:latin typeface="Calibri"/>
                <a:ea typeface="Open Sans" panose="020B0606030504020204" pitchFamily="34" charset="0"/>
                <a:cs typeface="Open Sans" panose="020B0606030504020204" pitchFamily="34" charset="0"/>
              </a:rPr>
              <a:t>Inland Caregiver Resource Center</a:t>
            </a:r>
          </a:p>
          <a:p>
            <a:r>
              <a:rPr lang="en-US" sz="1600" dirty="0">
                <a:solidFill>
                  <a:srgbClr val="003469"/>
                </a:solidFill>
                <a:latin typeface="Calibri"/>
                <a:ea typeface="Open Sans" panose="020B0606030504020204" pitchFamily="34" charset="0"/>
                <a:cs typeface="Open Sans" panose="020B0606030504020204" pitchFamily="34" charset="0"/>
              </a:rPr>
              <a:t>Contact: 	</a:t>
            </a:r>
            <a:r>
              <a:rPr lang="en-US" sz="1600" dirty="0">
                <a:solidFill>
                  <a:srgbClr val="003469"/>
                </a:solidFill>
                <a:latin typeface="Calibri"/>
              </a:rPr>
              <a:t>(800) 675-6694 </a:t>
            </a:r>
            <a:r>
              <a:rPr lang="en-US" sz="1600" dirty="0">
                <a:solidFill>
                  <a:srgbClr val="003469"/>
                </a:solidFill>
                <a:latin typeface="Calibri"/>
                <a:ea typeface="Open Sans" panose="020B0606030504020204" pitchFamily="34" charset="0"/>
                <a:cs typeface="Open Sans" panose="020B0606030504020204" pitchFamily="34" charset="0"/>
              </a:rPr>
              <a:t>	</a:t>
            </a:r>
          </a:p>
          <a:p>
            <a:r>
              <a:rPr lang="en-US" sz="1600" dirty="0">
                <a:solidFill>
                  <a:srgbClr val="003469"/>
                </a:solidFill>
                <a:latin typeface="Calibri"/>
                <a:ea typeface="Open Sans" panose="020B0606030504020204" pitchFamily="34" charset="0"/>
                <a:cs typeface="Open Sans" panose="020B0606030504020204" pitchFamily="34" charset="0"/>
              </a:rPr>
              <a:t>Serving:	Western, Mid-County, and Desert 	Regions</a:t>
            </a:r>
          </a:p>
        </p:txBody>
      </p:sp>
    </p:spTree>
    <p:extLst>
      <p:ext uri="{BB962C8B-B14F-4D97-AF65-F5344CB8AC3E}">
        <p14:creationId xmlns:p14="http://schemas.microsoft.com/office/powerpoint/2010/main" val="314173244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27545" y="2501040"/>
            <a:ext cx="5272227" cy="4186237"/>
          </a:xfrm>
          <a:prstGeom prst="rect">
            <a:avLst/>
          </a:prstGeom>
        </p:spPr>
      </p:pic>
      <p:sp>
        <p:nvSpPr>
          <p:cNvPr id="2" name="Title 1"/>
          <p:cNvSpPr>
            <a:spLocks noGrp="1"/>
          </p:cNvSpPr>
          <p:nvPr>
            <p:ph type="title"/>
          </p:nvPr>
        </p:nvSpPr>
        <p:spPr>
          <a:xfrm>
            <a:off x="838200" y="765901"/>
            <a:ext cx="10515600" cy="1325563"/>
          </a:xfrm>
        </p:spPr>
        <p:txBody>
          <a:bodyPr>
            <a:normAutofit/>
          </a:bodyPr>
          <a:lstStyle/>
          <a:p>
            <a:pPr algn="ctr"/>
            <a:r>
              <a:rPr lang="en-US" b="1" dirty="0">
                <a:solidFill>
                  <a:schemeClr val="accent4"/>
                </a:solidFill>
                <a:latin typeface="+mn-lt"/>
                <a:ea typeface="Avenir Next" charset="0"/>
                <a:cs typeface="Avenir Next" charset="0"/>
              </a:rPr>
              <a:t>FOR MORE INFORMATION </a:t>
            </a:r>
            <a:r>
              <a:rPr lang="en-US" b="1" dirty="0" smtClean="0">
                <a:solidFill>
                  <a:schemeClr val="accent4"/>
                </a:solidFill>
                <a:latin typeface="+mn-lt"/>
                <a:ea typeface="Avenir Next" charset="0"/>
                <a:cs typeface="Avenir Next" charset="0"/>
              </a:rPr>
              <a:t>AND RESOURCES PLEASE </a:t>
            </a:r>
            <a:r>
              <a:rPr lang="en-US" b="1" dirty="0">
                <a:solidFill>
                  <a:schemeClr val="accent4"/>
                </a:solidFill>
                <a:latin typeface="+mn-lt"/>
                <a:ea typeface="Avenir Next" charset="0"/>
                <a:cs typeface="Avenir Next" charset="0"/>
              </a:rPr>
              <a:t>VISIT US @</a:t>
            </a:r>
          </a:p>
        </p:txBody>
      </p:sp>
      <p:sp>
        <p:nvSpPr>
          <p:cNvPr id="3" name="Content Placeholder 2"/>
          <p:cNvSpPr>
            <a:spLocks noGrp="1"/>
          </p:cNvSpPr>
          <p:nvPr>
            <p:ph idx="1"/>
          </p:nvPr>
        </p:nvSpPr>
        <p:spPr>
          <a:xfrm>
            <a:off x="838200" y="1939929"/>
            <a:ext cx="10515600" cy="4351339"/>
          </a:xfrm>
        </p:spPr>
        <p:txBody>
          <a:bodyPr>
            <a:normAutofit/>
          </a:bodyPr>
          <a:lstStyle/>
          <a:p>
            <a:pPr marL="0" indent="0" algn="ctr">
              <a:buNone/>
            </a:pPr>
            <a:r>
              <a:rPr lang="en-US" sz="4400" b="1" dirty="0">
                <a:hlinkClick r:id="rId3"/>
              </a:rPr>
              <a:t>www.rcec.us</a:t>
            </a:r>
            <a:endParaRPr lang="en-US" sz="4400" b="1" dirty="0"/>
          </a:p>
          <a:p>
            <a:pPr marL="0" indent="0" algn="ctr">
              <a:buNone/>
            </a:pPr>
            <a:endParaRPr lang="en-US" sz="4400" dirty="0"/>
          </a:p>
        </p:txBody>
      </p:sp>
      <p:pic>
        <p:nvPicPr>
          <p:cNvPr id="5" name="Picture 4"/>
          <p:cNvPicPr>
            <a:picLocks noChangeAspect="1"/>
          </p:cNvPicPr>
          <p:nvPr/>
        </p:nvPicPr>
        <p:blipFill>
          <a:blip r:embed="rId4"/>
          <a:stretch>
            <a:fillRect/>
          </a:stretch>
        </p:blipFill>
        <p:spPr>
          <a:xfrm>
            <a:off x="6194409" y="4044162"/>
            <a:ext cx="1389408" cy="2444751"/>
          </a:xfrm>
          <a:prstGeom prst="rect">
            <a:avLst/>
          </a:prstGeom>
        </p:spPr>
      </p:pic>
      <p:pic>
        <p:nvPicPr>
          <p:cNvPr id="6" name="Picture 5"/>
          <p:cNvPicPr>
            <a:picLocks noChangeAspect="1"/>
          </p:cNvPicPr>
          <p:nvPr/>
        </p:nvPicPr>
        <p:blipFill>
          <a:blip r:embed="rId5"/>
          <a:stretch>
            <a:fillRect/>
          </a:stretch>
        </p:blipFill>
        <p:spPr>
          <a:xfrm>
            <a:off x="7885313" y="3559108"/>
            <a:ext cx="2082944" cy="2930525"/>
          </a:xfrm>
          <a:prstGeom prst="rect">
            <a:avLst/>
          </a:prstGeom>
        </p:spPr>
      </p:pic>
      <p:pic>
        <p:nvPicPr>
          <p:cNvPr id="8" name="Picture 7"/>
          <p:cNvPicPr>
            <a:picLocks noChangeAspect="1"/>
          </p:cNvPicPr>
          <p:nvPr/>
        </p:nvPicPr>
        <p:blipFill>
          <a:blip r:embed="rId6"/>
          <a:stretch>
            <a:fillRect/>
          </a:stretch>
        </p:blipFill>
        <p:spPr>
          <a:xfrm>
            <a:off x="6168382" y="3998873"/>
            <a:ext cx="1441705" cy="2536771"/>
          </a:xfrm>
          <a:prstGeom prst="rect">
            <a:avLst/>
          </a:prstGeom>
        </p:spPr>
      </p:pic>
      <p:sp>
        <p:nvSpPr>
          <p:cNvPr id="9" name="Freeform 71"/>
          <p:cNvSpPr>
            <a:spLocks noChangeArrowheads="1"/>
          </p:cNvSpPr>
          <p:nvPr/>
        </p:nvSpPr>
        <p:spPr bwMode="auto">
          <a:xfrm>
            <a:off x="10210911" y="3741329"/>
            <a:ext cx="564719" cy="554387"/>
          </a:xfrm>
          <a:custGeom>
            <a:avLst/>
            <a:gdLst>
              <a:gd name="T0" fmla="*/ 239 w 480"/>
              <a:gd name="T1" fmla="*/ 0 h 471"/>
              <a:gd name="T2" fmla="*/ 239 w 480"/>
              <a:gd name="T3" fmla="*/ 0 h 471"/>
              <a:gd name="T4" fmla="*/ 0 w 480"/>
              <a:gd name="T5" fmla="*/ 231 h 471"/>
              <a:gd name="T6" fmla="*/ 239 w 480"/>
              <a:gd name="T7" fmla="*/ 470 h 471"/>
              <a:gd name="T8" fmla="*/ 479 w 480"/>
              <a:gd name="T9" fmla="*/ 231 h 471"/>
              <a:gd name="T10" fmla="*/ 239 w 480"/>
              <a:gd name="T11" fmla="*/ 0 h 471"/>
              <a:gd name="T12" fmla="*/ 301 w 480"/>
              <a:gd name="T13" fmla="*/ 338 h 471"/>
              <a:gd name="T14" fmla="*/ 301 w 480"/>
              <a:gd name="T15" fmla="*/ 338 h 471"/>
              <a:gd name="T16" fmla="*/ 274 w 480"/>
              <a:gd name="T17" fmla="*/ 347 h 471"/>
              <a:gd name="T18" fmla="*/ 248 w 480"/>
              <a:gd name="T19" fmla="*/ 347 h 471"/>
              <a:gd name="T20" fmla="*/ 221 w 480"/>
              <a:gd name="T21" fmla="*/ 347 h 471"/>
              <a:gd name="T22" fmla="*/ 204 w 480"/>
              <a:gd name="T23" fmla="*/ 338 h 471"/>
              <a:gd name="T24" fmla="*/ 186 w 480"/>
              <a:gd name="T25" fmla="*/ 320 h 471"/>
              <a:gd name="T26" fmla="*/ 186 w 480"/>
              <a:gd name="T27" fmla="*/ 293 h 471"/>
              <a:gd name="T28" fmla="*/ 186 w 480"/>
              <a:gd name="T29" fmla="*/ 213 h 471"/>
              <a:gd name="T30" fmla="*/ 159 w 480"/>
              <a:gd name="T31" fmla="*/ 213 h 471"/>
              <a:gd name="T32" fmla="*/ 159 w 480"/>
              <a:gd name="T33" fmla="*/ 178 h 471"/>
              <a:gd name="T34" fmla="*/ 186 w 480"/>
              <a:gd name="T35" fmla="*/ 169 h 471"/>
              <a:gd name="T36" fmla="*/ 204 w 480"/>
              <a:gd name="T37" fmla="*/ 151 h 471"/>
              <a:gd name="T38" fmla="*/ 213 w 480"/>
              <a:gd name="T39" fmla="*/ 116 h 471"/>
              <a:gd name="T40" fmla="*/ 239 w 480"/>
              <a:gd name="T41" fmla="*/ 116 h 471"/>
              <a:gd name="T42" fmla="*/ 239 w 480"/>
              <a:gd name="T43" fmla="*/ 178 h 471"/>
              <a:gd name="T44" fmla="*/ 292 w 480"/>
              <a:gd name="T45" fmla="*/ 178 h 471"/>
              <a:gd name="T46" fmla="*/ 292 w 480"/>
              <a:gd name="T47" fmla="*/ 213 h 471"/>
              <a:gd name="T48" fmla="*/ 239 w 480"/>
              <a:gd name="T49" fmla="*/ 213 h 471"/>
              <a:gd name="T50" fmla="*/ 239 w 480"/>
              <a:gd name="T51" fmla="*/ 275 h 471"/>
              <a:gd name="T52" fmla="*/ 239 w 480"/>
              <a:gd name="T53" fmla="*/ 303 h 471"/>
              <a:gd name="T54" fmla="*/ 248 w 480"/>
              <a:gd name="T55" fmla="*/ 311 h 471"/>
              <a:gd name="T56" fmla="*/ 266 w 480"/>
              <a:gd name="T57" fmla="*/ 311 h 471"/>
              <a:gd name="T58" fmla="*/ 301 w 480"/>
              <a:gd name="T59" fmla="*/ 303 h 471"/>
              <a:gd name="T60" fmla="*/ 301 w 480"/>
              <a:gd name="T61" fmla="*/ 338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80" h="471">
                <a:moveTo>
                  <a:pt x="239" y="0"/>
                </a:moveTo>
                <a:lnTo>
                  <a:pt x="239" y="0"/>
                </a:lnTo>
                <a:cubicBezTo>
                  <a:pt x="107" y="0"/>
                  <a:pt x="0" y="107"/>
                  <a:pt x="0" y="231"/>
                </a:cubicBezTo>
                <a:cubicBezTo>
                  <a:pt x="0" y="364"/>
                  <a:pt x="107" y="470"/>
                  <a:pt x="239" y="470"/>
                </a:cubicBezTo>
                <a:cubicBezTo>
                  <a:pt x="372" y="470"/>
                  <a:pt x="479" y="364"/>
                  <a:pt x="479" y="231"/>
                </a:cubicBezTo>
                <a:cubicBezTo>
                  <a:pt x="479" y="107"/>
                  <a:pt x="372" y="0"/>
                  <a:pt x="239" y="0"/>
                </a:cubicBezTo>
                <a:close/>
                <a:moveTo>
                  <a:pt x="301" y="338"/>
                </a:moveTo>
                <a:lnTo>
                  <a:pt x="301" y="338"/>
                </a:lnTo>
                <a:cubicBezTo>
                  <a:pt x="292" y="347"/>
                  <a:pt x="283" y="347"/>
                  <a:pt x="274" y="347"/>
                </a:cubicBezTo>
                <a:cubicBezTo>
                  <a:pt x="266" y="347"/>
                  <a:pt x="257" y="347"/>
                  <a:pt x="248" y="347"/>
                </a:cubicBezTo>
                <a:cubicBezTo>
                  <a:pt x="239" y="347"/>
                  <a:pt x="230" y="347"/>
                  <a:pt x="221" y="347"/>
                </a:cubicBezTo>
                <a:cubicBezTo>
                  <a:pt x="213" y="347"/>
                  <a:pt x="204" y="338"/>
                  <a:pt x="204" y="338"/>
                </a:cubicBezTo>
                <a:cubicBezTo>
                  <a:pt x="195" y="328"/>
                  <a:pt x="195" y="328"/>
                  <a:pt x="186" y="320"/>
                </a:cubicBezTo>
                <a:cubicBezTo>
                  <a:pt x="186" y="311"/>
                  <a:pt x="186" y="303"/>
                  <a:pt x="186" y="293"/>
                </a:cubicBezTo>
                <a:cubicBezTo>
                  <a:pt x="186" y="213"/>
                  <a:pt x="186" y="213"/>
                  <a:pt x="186" y="213"/>
                </a:cubicBezTo>
                <a:cubicBezTo>
                  <a:pt x="159" y="213"/>
                  <a:pt x="159" y="213"/>
                  <a:pt x="159" y="213"/>
                </a:cubicBezTo>
                <a:cubicBezTo>
                  <a:pt x="159" y="178"/>
                  <a:pt x="159" y="178"/>
                  <a:pt x="159" y="178"/>
                </a:cubicBezTo>
                <a:cubicBezTo>
                  <a:pt x="168" y="178"/>
                  <a:pt x="177" y="178"/>
                  <a:pt x="186" y="169"/>
                </a:cubicBezTo>
                <a:cubicBezTo>
                  <a:pt x="195" y="160"/>
                  <a:pt x="195" y="160"/>
                  <a:pt x="204" y="151"/>
                </a:cubicBezTo>
                <a:cubicBezTo>
                  <a:pt x="204" y="143"/>
                  <a:pt x="204" y="134"/>
                  <a:pt x="213" y="116"/>
                </a:cubicBezTo>
                <a:cubicBezTo>
                  <a:pt x="239" y="116"/>
                  <a:pt x="239" y="116"/>
                  <a:pt x="239" y="116"/>
                </a:cubicBezTo>
                <a:cubicBezTo>
                  <a:pt x="239" y="178"/>
                  <a:pt x="239" y="178"/>
                  <a:pt x="239" y="178"/>
                </a:cubicBezTo>
                <a:cubicBezTo>
                  <a:pt x="292" y="178"/>
                  <a:pt x="292" y="178"/>
                  <a:pt x="292" y="178"/>
                </a:cubicBezTo>
                <a:cubicBezTo>
                  <a:pt x="292" y="213"/>
                  <a:pt x="292" y="213"/>
                  <a:pt x="292" y="213"/>
                </a:cubicBezTo>
                <a:cubicBezTo>
                  <a:pt x="239" y="213"/>
                  <a:pt x="239" y="213"/>
                  <a:pt x="239" y="213"/>
                </a:cubicBezTo>
                <a:cubicBezTo>
                  <a:pt x="239" y="275"/>
                  <a:pt x="239" y="275"/>
                  <a:pt x="239" y="275"/>
                </a:cubicBezTo>
                <a:cubicBezTo>
                  <a:pt x="239" y="284"/>
                  <a:pt x="239" y="293"/>
                  <a:pt x="239" y="303"/>
                </a:cubicBezTo>
                <a:cubicBezTo>
                  <a:pt x="248" y="303"/>
                  <a:pt x="248" y="303"/>
                  <a:pt x="248" y="311"/>
                </a:cubicBezTo>
                <a:cubicBezTo>
                  <a:pt x="257" y="311"/>
                  <a:pt x="266" y="311"/>
                  <a:pt x="266" y="311"/>
                </a:cubicBezTo>
                <a:cubicBezTo>
                  <a:pt x="283" y="311"/>
                  <a:pt x="292" y="311"/>
                  <a:pt x="301" y="303"/>
                </a:cubicBezTo>
                <a:lnTo>
                  <a:pt x="301" y="338"/>
                </a:lnTo>
                <a:close/>
              </a:path>
            </a:pathLst>
          </a:custGeom>
          <a:solidFill>
            <a:schemeClr val="accent1"/>
          </a:solidFill>
          <a:ln>
            <a:noFill/>
          </a:ln>
          <a:effectLst/>
        </p:spPr>
        <p:txBody>
          <a:bodyPr wrap="none" lIns="34291" tIns="17145" rIns="34291" bIns="17145" anchor="ctr"/>
          <a:lstStyle/>
          <a:p>
            <a:pPr marL="0" marR="0" lvl="0" indent="0" algn="l" defTabSz="914241"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
        <p:nvSpPr>
          <p:cNvPr id="10" name="Freeform 79"/>
          <p:cNvSpPr>
            <a:spLocks noChangeArrowheads="1"/>
          </p:cNvSpPr>
          <p:nvPr/>
        </p:nvSpPr>
        <p:spPr bwMode="auto">
          <a:xfrm>
            <a:off x="10224739" y="4412553"/>
            <a:ext cx="536088" cy="529551"/>
          </a:xfrm>
          <a:custGeom>
            <a:avLst/>
            <a:gdLst>
              <a:gd name="T0" fmla="*/ 240 w 479"/>
              <a:gd name="T1" fmla="*/ 0 h 471"/>
              <a:gd name="T2" fmla="*/ 240 w 479"/>
              <a:gd name="T3" fmla="*/ 0 h 471"/>
              <a:gd name="T4" fmla="*/ 0 w 479"/>
              <a:gd name="T5" fmla="*/ 231 h 471"/>
              <a:gd name="T6" fmla="*/ 240 w 479"/>
              <a:gd name="T7" fmla="*/ 470 h 471"/>
              <a:gd name="T8" fmla="*/ 478 w 479"/>
              <a:gd name="T9" fmla="*/ 231 h 471"/>
              <a:gd name="T10" fmla="*/ 240 w 479"/>
              <a:gd name="T11" fmla="*/ 0 h 471"/>
              <a:gd name="T12" fmla="*/ 293 w 479"/>
              <a:gd name="T13" fmla="*/ 160 h 471"/>
              <a:gd name="T14" fmla="*/ 293 w 479"/>
              <a:gd name="T15" fmla="*/ 160 h 471"/>
              <a:gd name="T16" fmla="*/ 257 w 479"/>
              <a:gd name="T17" fmla="*/ 160 h 471"/>
              <a:gd name="T18" fmla="*/ 249 w 479"/>
              <a:gd name="T19" fmla="*/ 178 h 471"/>
              <a:gd name="T20" fmla="*/ 249 w 479"/>
              <a:gd name="T21" fmla="*/ 195 h 471"/>
              <a:gd name="T22" fmla="*/ 293 w 479"/>
              <a:gd name="T23" fmla="*/ 195 h 471"/>
              <a:gd name="T24" fmla="*/ 293 w 479"/>
              <a:gd name="T25" fmla="*/ 240 h 471"/>
              <a:gd name="T26" fmla="*/ 249 w 479"/>
              <a:gd name="T27" fmla="*/ 240 h 471"/>
              <a:gd name="T28" fmla="*/ 249 w 479"/>
              <a:gd name="T29" fmla="*/ 346 h 471"/>
              <a:gd name="T30" fmla="*/ 213 w 479"/>
              <a:gd name="T31" fmla="*/ 346 h 471"/>
              <a:gd name="T32" fmla="*/ 213 w 479"/>
              <a:gd name="T33" fmla="*/ 240 h 471"/>
              <a:gd name="T34" fmla="*/ 169 w 479"/>
              <a:gd name="T35" fmla="*/ 240 h 471"/>
              <a:gd name="T36" fmla="*/ 169 w 479"/>
              <a:gd name="T37" fmla="*/ 195 h 471"/>
              <a:gd name="T38" fmla="*/ 213 w 479"/>
              <a:gd name="T39" fmla="*/ 195 h 471"/>
              <a:gd name="T40" fmla="*/ 213 w 479"/>
              <a:gd name="T41" fmla="*/ 178 h 471"/>
              <a:gd name="T42" fmla="*/ 257 w 479"/>
              <a:gd name="T43" fmla="*/ 125 h 471"/>
              <a:gd name="T44" fmla="*/ 293 w 479"/>
              <a:gd name="T45" fmla="*/ 125 h 471"/>
              <a:gd name="T46" fmla="*/ 293 w 479"/>
              <a:gd name="T47" fmla="*/ 160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79" h="471">
                <a:moveTo>
                  <a:pt x="240" y="0"/>
                </a:moveTo>
                <a:lnTo>
                  <a:pt x="240" y="0"/>
                </a:lnTo>
                <a:cubicBezTo>
                  <a:pt x="106" y="0"/>
                  <a:pt x="0" y="107"/>
                  <a:pt x="0" y="231"/>
                </a:cubicBezTo>
                <a:cubicBezTo>
                  <a:pt x="0" y="363"/>
                  <a:pt x="106" y="470"/>
                  <a:pt x="240" y="470"/>
                </a:cubicBezTo>
                <a:cubicBezTo>
                  <a:pt x="372" y="470"/>
                  <a:pt x="478" y="363"/>
                  <a:pt x="478" y="231"/>
                </a:cubicBezTo>
                <a:cubicBezTo>
                  <a:pt x="478" y="107"/>
                  <a:pt x="372" y="0"/>
                  <a:pt x="240" y="0"/>
                </a:cubicBezTo>
                <a:close/>
                <a:moveTo>
                  <a:pt x="293" y="160"/>
                </a:moveTo>
                <a:lnTo>
                  <a:pt x="293" y="160"/>
                </a:lnTo>
                <a:cubicBezTo>
                  <a:pt x="257" y="160"/>
                  <a:pt x="257" y="160"/>
                  <a:pt x="257" y="160"/>
                </a:cubicBezTo>
                <a:cubicBezTo>
                  <a:pt x="257" y="160"/>
                  <a:pt x="249" y="169"/>
                  <a:pt x="249" y="178"/>
                </a:cubicBezTo>
                <a:cubicBezTo>
                  <a:pt x="249" y="195"/>
                  <a:pt x="249" y="195"/>
                  <a:pt x="249" y="195"/>
                </a:cubicBezTo>
                <a:cubicBezTo>
                  <a:pt x="293" y="195"/>
                  <a:pt x="293" y="195"/>
                  <a:pt x="293" y="195"/>
                </a:cubicBezTo>
                <a:cubicBezTo>
                  <a:pt x="293" y="240"/>
                  <a:pt x="293" y="240"/>
                  <a:pt x="293" y="240"/>
                </a:cubicBezTo>
                <a:cubicBezTo>
                  <a:pt x="249" y="240"/>
                  <a:pt x="249" y="240"/>
                  <a:pt x="249" y="240"/>
                </a:cubicBezTo>
                <a:cubicBezTo>
                  <a:pt x="249" y="346"/>
                  <a:pt x="249" y="346"/>
                  <a:pt x="249" y="346"/>
                </a:cubicBezTo>
                <a:cubicBezTo>
                  <a:pt x="213" y="346"/>
                  <a:pt x="213" y="346"/>
                  <a:pt x="213" y="346"/>
                </a:cubicBezTo>
                <a:cubicBezTo>
                  <a:pt x="213" y="240"/>
                  <a:pt x="213" y="240"/>
                  <a:pt x="213" y="240"/>
                </a:cubicBezTo>
                <a:cubicBezTo>
                  <a:pt x="169" y="240"/>
                  <a:pt x="169" y="240"/>
                  <a:pt x="169" y="240"/>
                </a:cubicBezTo>
                <a:cubicBezTo>
                  <a:pt x="169" y="195"/>
                  <a:pt x="169" y="195"/>
                  <a:pt x="169" y="195"/>
                </a:cubicBezTo>
                <a:cubicBezTo>
                  <a:pt x="213" y="195"/>
                  <a:pt x="213" y="195"/>
                  <a:pt x="213" y="195"/>
                </a:cubicBezTo>
                <a:cubicBezTo>
                  <a:pt x="213" y="178"/>
                  <a:pt x="213" y="178"/>
                  <a:pt x="213" y="178"/>
                </a:cubicBezTo>
                <a:cubicBezTo>
                  <a:pt x="213" y="151"/>
                  <a:pt x="230" y="125"/>
                  <a:pt x="257" y="125"/>
                </a:cubicBezTo>
                <a:cubicBezTo>
                  <a:pt x="293" y="125"/>
                  <a:pt x="293" y="125"/>
                  <a:pt x="293" y="125"/>
                </a:cubicBezTo>
                <a:lnTo>
                  <a:pt x="293" y="160"/>
                </a:lnTo>
                <a:close/>
              </a:path>
            </a:pathLst>
          </a:custGeom>
          <a:solidFill>
            <a:schemeClr val="accent1">
              <a:lumMod val="50000"/>
            </a:schemeClr>
          </a:solidFill>
          <a:ln>
            <a:noFill/>
          </a:ln>
          <a:effectLst/>
        </p:spPr>
        <p:txBody>
          <a:bodyPr wrap="none" lIns="34291" tIns="17145" rIns="34291" bIns="17145" anchor="ctr"/>
          <a:lstStyle/>
          <a:p>
            <a:pPr marL="0" marR="0" lvl="0" indent="0" algn="l" defTabSz="914241"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
        <p:nvSpPr>
          <p:cNvPr id="11" name="Freeform 87"/>
          <p:cNvSpPr>
            <a:spLocks noChangeArrowheads="1"/>
          </p:cNvSpPr>
          <p:nvPr/>
        </p:nvSpPr>
        <p:spPr bwMode="auto">
          <a:xfrm>
            <a:off x="10304671" y="5058931"/>
            <a:ext cx="448943" cy="458168"/>
          </a:xfrm>
          <a:custGeom>
            <a:avLst/>
            <a:gdLst>
              <a:gd name="T0" fmla="*/ 345 w 426"/>
              <a:gd name="T1" fmla="*/ 213 h 435"/>
              <a:gd name="T2" fmla="*/ 345 w 426"/>
              <a:gd name="T3" fmla="*/ 213 h 435"/>
              <a:gd name="T4" fmla="*/ 213 w 426"/>
              <a:gd name="T5" fmla="*/ 346 h 435"/>
              <a:gd name="T6" fmla="*/ 79 w 426"/>
              <a:gd name="T7" fmla="*/ 213 h 435"/>
              <a:gd name="T8" fmla="*/ 88 w 426"/>
              <a:gd name="T9" fmla="*/ 195 h 435"/>
              <a:gd name="T10" fmla="*/ 0 w 426"/>
              <a:gd name="T11" fmla="*/ 195 h 435"/>
              <a:gd name="T12" fmla="*/ 0 w 426"/>
              <a:gd name="T13" fmla="*/ 363 h 435"/>
              <a:gd name="T14" fmla="*/ 62 w 426"/>
              <a:gd name="T15" fmla="*/ 434 h 435"/>
              <a:gd name="T16" fmla="*/ 363 w 426"/>
              <a:gd name="T17" fmla="*/ 434 h 435"/>
              <a:gd name="T18" fmla="*/ 425 w 426"/>
              <a:gd name="T19" fmla="*/ 363 h 435"/>
              <a:gd name="T20" fmla="*/ 425 w 426"/>
              <a:gd name="T21" fmla="*/ 195 h 435"/>
              <a:gd name="T22" fmla="*/ 337 w 426"/>
              <a:gd name="T23" fmla="*/ 195 h 435"/>
              <a:gd name="T24" fmla="*/ 345 w 426"/>
              <a:gd name="T25" fmla="*/ 213 h 435"/>
              <a:gd name="T26" fmla="*/ 363 w 426"/>
              <a:gd name="T27" fmla="*/ 0 h 435"/>
              <a:gd name="T28" fmla="*/ 363 w 426"/>
              <a:gd name="T29" fmla="*/ 0 h 435"/>
              <a:gd name="T30" fmla="*/ 62 w 426"/>
              <a:gd name="T31" fmla="*/ 0 h 435"/>
              <a:gd name="T32" fmla="*/ 0 w 426"/>
              <a:gd name="T33" fmla="*/ 71 h 435"/>
              <a:gd name="T34" fmla="*/ 0 w 426"/>
              <a:gd name="T35" fmla="*/ 142 h 435"/>
              <a:gd name="T36" fmla="*/ 106 w 426"/>
              <a:gd name="T37" fmla="*/ 142 h 435"/>
              <a:gd name="T38" fmla="*/ 213 w 426"/>
              <a:gd name="T39" fmla="*/ 89 h 435"/>
              <a:gd name="T40" fmla="*/ 319 w 426"/>
              <a:gd name="T41" fmla="*/ 142 h 435"/>
              <a:gd name="T42" fmla="*/ 425 w 426"/>
              <a:gd name="T43" fmla="*/ 142 h 435"/>
              <a:gd name="T44" fmla="*/ 425 w 426"/>
              <a:gd name="T45" fmla="*/ 71 h 435"/>
              <a:gd name="T46" fmla="*/ 363 w 426"/>
              <a:gd name="T47" fmla="*/ 0 h 435"/>
              <a:gd name="T48" fmla="*/ 390 w 426"/>
              <a:gd name="T49" fmla="*/ 89 h 435"/>
              <a:gd name="T50" fmla="*/ 390 w 426"/>
              <a:gd name="T51" fmla="*/ 89 h 435"/>
              <a:gd name="T52" fmla="*/ 381 w 426"/>
              <a:gd name="T53" fmla="*/ 97 h 435"/>
              <a:gd name="T54" fmla="*/ 345 w 426"/>
              <a:gd name="T55" fmla="*/ 97 h 435"/>
              <a:gd name="T56" fmla="*/ 328 w 426"/>
              <a:gd name="T57" fmla="*/ 89 h 435"/>
              <a:gd name="T58" fmla="*/ 328 w 426"/>
              <a:gd name="T59" fmla="*/ 53 h 435"/>
              <a:gd name="T60" fmla="*/ 345 w 426"/>
              <a:gd name="T61" fmla="*/ 36 h 435"/>
              <a:gd name="T62" fmla="*/ 381 w 426"/>
              <a:gd name="T63" fmla="*/ 36 h 435"/>
              <a:gd name="T64" fmla="*/ 390 w 426"/>
              <a:gd name="T65" fmla="*/ 53 h 435"/>
              <a:gd name="T66" fmla="*/ 390 w 426"/>
              <a:gd name="T67" fmla="*/ 89 h 435"/>
              <a:gd name="T68" fmla="*/ 292 w 426"/>
              <a:gd name="T69" fmla="*/ 213 h 435"/>
              <a:gd name="T70" fmla="*/ 292 w 426"/>
              <a:gd name="T71" fmla="*/ 213 h 435"/>
              <a:gd name="T72" fmla="*/ 213 w 426"/>
              <a:gd name="T73" fmla="*/ 133 h 435"/>
              <a:gd name="T74" fmla="*/ 132 w 426"/>
              <a:gd name="T75" fmla="*/ 213 h 435"/>
              <a:gd name="T76" fmla="*/ 213 w 426"/>
              <a:gd name="T77" fmla="*/ 293 h 435"/>
              <a:gd name="T78" fmla="*/ 292 w 426"/>
              <a:gd name="T79" fmla="*/ 213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26" h="435">
                <a:moveTo>
                  <a:pt x="345" y="213"/>
                </a:moveTo>
                <a:lnTo>
                  <a:pt x="345" y="213"/>
                </a:lnTo>
                <a:cubicBezTo>
                  <a:pt x="345" y="284"/>
                  <a:pt x="284" y="346"/>
                  <a:pt x="213" y="346"/>
                </a:cubicBezTo>
                <a:cubicBezTo>
                  <a:pt x="142" y="346"/>
                  <a:pt x="79" y="284"/>
                  <a:pt x="79" y="213"/>
                </a:cubicBezTo>
                <a:cubicBezTo>
                  <a:pt x="79" y="203"/>
                  <a:pt x="88" y="203"/>
                  <a:pt x="88" y="195"/>
                </a:cubicBezTo>
                <a:cubicBezTo>
                  <a:pt x="0" y="195"/>
                  <a:pt x="0" y="195"/>
                  <a:pt x="0" y="195"/>
                </a:cubicBezTo>
                <a:cubicBezTo>
                  <a:pt x="0" y="363"/>
                  <a:pt x="0" y="363"/>
                  <a:pt x="0" y="363"/>
                </a:cubicBezTo>
                <a:cubicBezTo>
                  <a:pt x="0" y="399"/>
                  <a:pt x="26" y="434"/>
                  <a:pt x="62" y="434"/>
                </a:cubicBezTo>
                <a:cubicBezTo>
                  <a:pt x="363" y="434"/>
                  <a:pt x="363" y="434"/>
                  <a:pt x="363" y="434"/>
                </a:cubicBezTo>
                <a:cubicBezTo>
                  <a:pt x="398" y="434"/>
                  <a:pt x="425" y="399"/>
                  <a:pt x="425" y="363"/>
                </a:cubicBezTo>
                <a:cubicBezTo>
                  <a:pt x="425" y="195"/>
                  <a:pt x="425" y="195"/>
                  <a:pt x="425" y="195"/>
                </a:cubicBezTo>
                <a:cubicBezTo>
                  <a:pt x="337" y="195"/>
                  <a:pt x="337" y="195"/>
                  <a:pt x="337" y="195"/>
                </a:cubicBezTo>
                <a:cubicBezTo>
                  <a:pt x="337" y="203"/>
                  <a:pt x="345" y="203"/>
                  <a:pt x="345" y="213"/>
                </a:cubicBezTo>
                <a:close/>
                <a:moveTo>
                  <a:pt x="363" y="0"/>
                </a:moveTo>
                <a:lnTo>
                  <a:pt x="363" y="0"/>
                </a:lnTo>
                <a:cubicBezTo>
                  <a:pt x="62" y="0"/>
                  <a:pt x="62" y="0"/>
                  <a:pt x="62" y="0"/>
                </a:cubicBezTo>
                <a:cubicBezTo>
                  <a:pt x="26" y="0"/>
                  <a:pt x="0" y="36"/>
                  <a:pt x="0" y="71"/>
                </a:cubicBezTo>
                <a:cubicBezTo>
                  <a:pt x="0" y="142"/>
                  <a:pt x="0" y="142"/>
                  <a:pt x="0" y="142"/>
                </a:cubicBezTo>
                <a:cubicBezTo>
                  <a:pt x="106" y="142"/>
                  <a:pt x="106" y="142"/>
                  <a:pt x="106" y="142"/>
                </a:cubicBezTo>
                <a:cubicBezTo>
                  <a:pt x="132" y="106"/>
                  <a:pt x="168" y="89"/>
                  <a:pt x="213" y="89"/>
                </a:cubicBezTo>
                <a:cubicBezTo>
                  <a:pt x="257" y="89"/>
                  <a:pt x="292" y="106"/>
                  <a:pt x="319" y="142"/>
                </a:cubicBezTo>
                <a:cubicBezTo>
                  <a:pt x="425" y="142"/>
                  <a:pt x="425" y="142"/>
                  <a:pt x="425" y="142"/>
                </a:cubicBezTo>
                <a:cubicBezTo>
                  <a:pt x="425" y="71"/>
                  <a:pt x="425" y="71"/>
                  <a:pt x="425" y="71"/>
                </a:cubicBezTo>
                <a:cubicBezTo>
                  <a:pt x="425" y="36"/>
                  <a:pt x="398" y="0"/>
                  <a:pt x="363" y="0"/>
                </a:cubicBezTo>
                <a:close/>
                <a:moveTo>
                  <a:pt x="390" y="89"/>
                </a:moveTo>
                <a:lnTo>
                  <a:pt x="390" y="89"/>
                </a:lnTo>
                <a:cubicBezTo>
                  <a:pt x="390" y="89"/>
                  <a:pt x="390" y="97"/>
                  <a:pt x="381" y="97"/>
                </a:cubicBezTo>
                <a:cubicBezTo>
                  <a:pt x="345" y="97"/>
                  <a:pt x="345" y="97"/>
                  <a:pt x="345" y="97"/>
                </a:cubicBezTo>
                <a:cubicBezTo>
                  <a:pt x="337" y="97"/>
                  <a:pt x="328" y="89"/>
                  <a:pt x="328" y="89"/>
                </a:cubicBezTo>
                <a:cubicBezTo>
                  <a:pt x="328" y="53"/>
                  <a:pt x="328" y="53"/>
                  <a:pt x="328" y="53"/>
                </a:cubicBezTo>
                <a:cubicBezTo>
                  <a:pt x="328" y="44"/>
                  <a:pt x="337" y="36"/>
                  <a:pt x="345" y="36"/>
                </a:cubicBezTo>
                <a:cubicBezTo>
                  <a:pt x="381" y="36"/>
                  <a:pt x="381" y="36"/>
                  <a:pt x="381" y="36"/>
                </a:cubicBezTo>
                <a:cubicBezTo>
                  <a:pt x="390" y="36"/>
                  <a:pt x="390" y="44"/>
                  <a:pt x="390" y="53"/>
                </a:cubicBezTo>
                <a:lnTo>
                  <a:pt x="390" y="89"/>
                </a:lnTo>
                <a:close/>
                <a:moveTo>
                  <a:pt x="292" y="213"/>
                </a:moveTo>
                <a:lnTo>
                  <a:pt x="292" y="213"/>
                </a:lnTo>
                <a:cubicBezTo>
                  <a:pt x="292" y="168"/>
                  <a:pt x="257" y="133"/>
                  <a:pt x="213" y="133"/>
                </a:cubicBezTo>
                <a:cubicBezTo>
                  <a:pt x="168" y="133"/>
                  <a:pt x="132" y="168"/>
                  <a:pt x="132" y="213"/>
                </a:cubicBezTo>
                <a:cubicBezTo>
                  <a:pt x="132" y="257"/>
                  <a:pt x="168" y="293"/>
                  <a:pt x="213" y="293"/>
                </a:cubicBezTo>
                <a:cubicBezTo>
                  <a:pt x="257" y="293"/>
                  <a:pt x="292" y="257"/>
                  <a:pt x="292" y="213"/>
                </a:cubicBezTo>
                <a:close/>
              </a:path>
            </a:pathLst>
          </a:custGeom>
          <a:solidFill>
            <a:schemeClr val="accent2"/>
          </a:solidFill>
          <a:ln>
            <a:noFill/>
          </a:ln>
          <a:effectLst/>
        </p:spPr>
        <p:txBody>
          <a:bodyPr wrap="none" lIns="34291" tIns="17145" rIns="34291" bIns="17145" anchor="ctr"/>
          <a:lstStyle/>
          <a:p>
            <a:pPr marL="0" marR="0" lvl="0" indent="0" algn="l" defTabSz="914241"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244091" y="5633937"/>
            <a:ext cx="570103" cy="570103"/>
          </a:xfrm>
          <a:prstGeom prst="rect">
            <a:avLst/>
          </a:prstGeom>
        </p:spPr>
      </p:pic>
    </p:spTree>
    <p:extLst>
      <p:ext uri="{BB962C8B-B14F-4D97-AF65-F5344CB8AC3E}">
        <p14:creationId xmlns:p14="http://schemas.microsoft.com/office/powerpoint/2010/main" val="860548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childTnLst>
                                </p:cTn>
                              </p:par>
                            </p:childTnLst>
                          </p:cTn>
                        </p:par>
                        <p:par>
                          <p:cTn id="16" fill="hold">
                            <p:stCondLst>
                              <p:cond delay="2500"/>
                            </p:stCondLst>
                            <p:childTnLst>
                              <p:par>
                                <p:cTn id="17" presetID="10"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childTnLst>
                                </p:cTn>
                              </p:par>
                            </p:childTnLst>
                          </p:cTn>
                        </p:par>
                        <p:par>
                          <p:cTn id="20" fill="hold">
                            <p:stCondLst>
                              <p:cond delay="3500"/>
                            </p:stCondLst>
                            <p:childTnLst>
                              <p:par>
                                <p:cTn id="21" presetID="10" presetClass="entr" presetSubtype="0"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000"/>
                                        <p:tgtEl>
                                          <p:spTgt spid="10"/>
                                        </p:tgtEl>
                                      </p:cBhvr>
                                    </p:animEffect>
                                  </p:childTnLst>
                                </p:cTn>
                              </p:par>
                            </p:childTnLst>
                          </p:cTn>
                        </p:par>
                        <p:par>
                          <p:cTn id="24" fill="hold">
                            <p:stCondLst>
                              <p:cond delay="4500"/>
                            </p:stCondLst>
                            <p:childTnLst>
                              <p:par>
                                <p:cTn id="25" presetID="10" presetClass="entr" presetSubtype="0" fill="hold" grpId="0"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childTnLst>
                                </p:cTn>
                              </p:par>
                            </p:childTnLst>
                          </p:cTn>
                        </p:par>
                        <p:par>
                          <p:cTn id="28" fill="hold">
                            <p:stCondLst>
                              <p:cond delay="5500"/>
                            </p:stCondLst>
                            <p:childTnLst>
                              <p:par>
                                <p:cTn id="29" presetID="10" presetClass="entr" presetSubtype="0" fill="hold" nodeType="after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Care Pathways – </a:t>
            </a:r>
            <a:br>
              <a:rPr lang="en-US" dirty="0" smtClean="0"/>
            </a:br>
            <a:r>
              <a:rPr lang="en-US" dirty="0" smtClean="0"/>
              <a:t>Caregiver Support Groups</a:t>
            </a:r>
            <a:endParaRPr lang="en-US" dirty="0"/>
          </a:p>
        </p:txBody>
      </p:sp>
      <p:pic>
        <p:nvPicPr>
          <p:cNvPr id="3" name="Picture 2"/>
          <p:cNvPicPr>
            <a:picLocks noChangeAspect="1"/>
          </p:cNvPicPr>
          <p:nvPr/>
        </p:nvPicPr>
        <p:blipFill>
          <a:blip r:embed="rId2"/>
          <a:stretch>
            <a:fillRect/>
          </a:stretch>
        </p:blipFill>
        <p:spPr>
          <a:xfrm>
            <a:off x="1876512" y="2064292"/>
            <a:ext cx="3071518" cy="2372898"/>
          </a:xfrm>
          <a:prstGeom prst="rect">
            <a:avLst/>
          </a:prstGeom>
        </p:spPr>
      </p:pic>
      <p:pic>
        <p:nvPicPr>
          <p:cNvPr id="4" name="Picture 3"/>
          <p:cNvPicPr>
            <a:picLocks noChangeAspect="1"/>
          </p:cNvPicPr>
          <p:nvPr/>
        </p:nvPicPr>
        <p:blipFill>
          <a:blip r:embed="rId3"/>
          <a:stretch>
            <a:fillRect/>
          </a:stretch>
        </p:blipFill>
        <p:spPr>
          <a:xfrm>
            <a:off x="4843343" y="3187627"/>
            <a:ext cx="1599943" cy="1599943"/>
          </a:xfrm>
          <a:prstGeom prst="rect">
            <a:avLst/>
          </a:prstGeom>
        </p:spPr>
      </p:pic>
      <p:sp>
        <p:nvSpPr>
          <p:cNvPr id="5" name="TextBox 4"/>
          <p:cNvSpPr txBox="1"/>
          <p:nvPr/>
        </p:nvSpPr>
        <p:spPr>
          <a:xfrm>
            <a:off x="6817896" y="2358190"/>
            <a:ext cx="3392905" cy="2800767"/>
          </a:xfrm>
          <a:prstGeom prst="rect">
            <a:avLst/>
          </a:prstGeom>
          <a:noFill/>
        </p:spPr>
        <p:txBody>
          <a:bodyPr wrap="square" rtlCol="0">
            <a:spAutoFit/>
          </a:bodyPr>
          <a:lstStyle/>
          <a:p>
            <a:pPr marL="342900" indent="-342900" algn="ctr">
              <a:buFont typeface="Arial" panose="020B0604020202020204" pitchFamily="34" charset="0"/>
              <a:buChar char="•"/>
            </a:pPr>
            <a:r>
              <a:rPr lang="en-US" sz="2200" dirty="0">
                <a:solidFill>
                  <a:srgbClr val="003469"/>
                </a:solidFill>
                <a:latin typeface="Calibri"/>
              </a:rPr>
              <a:t>Provides virtual support groups for caregivers of seniors with mental illness, dementia, or receiving PEI services</a:t>
            </a:r>
          </a:p>
          <a:p>
            <a:pPr marL="342900" indent="-342900" algn="ctr">
              <a:buFont typeface="Arial" panose="020B0604020202020204" pitchFamily="34" charset="0"/>
              <a:buChar char="•"/>
            </a:pPr>
            <a:r>
              <a:rPr lang="en-US" sz="2200" b="1" i="1" dirty="0">
                <a:solidFill>
                  <a:srgbClr val="003469"/>
                </a:solidFill>
                <a:latin typeface="Calibri"/>
              </a:rPr>
              <a:t>Groups will be starting in July – contact for more information</a:t>
            </a:r>
          </a:p>
        </p:txBody>
      </p:sp>
      <p:sp>
        <p:nvSpPr>
          <p:cNvPr id="6" name="TextBox 5"/>
          <p:cNvSpPr txBox="1"/>
          <p:nvPr/>
        </p:nvSpPr>
        <p:spPr>
          <a:xfrm>
            <a:off x="2251123" y="4901283"/>
            <a:ext cx="4566773" cy="830997"/>
          </a:xfrm>
          <a:prstGeom prst="rect">
            <a:avLst/>
          </a:prstGeom>
          <a:noFill/>
        </p:spPr>
        <p:txBody>
          <a:bodyPr wrap="square" rtlCol="0">
            <a:spAutoFit/>
          </a:bodyPr>
          <a:lstStyle/>
          <a:p>
            <a:pPr algn="ctr"/>
            <a:r>
              <a:rPr lang="en-US" sz="1600" b="1" dirty="0">
                <a:solidFill>
                  <a:srgbClr val="003469"/>
                </a:solidFill>
                <a:latin typeface="Calibri"/>
              </a:rPr>
              <a:t>Riverside County Office on Aging</a:t>
            </a:r>
          </a:p>
          <a:p>
            <a:r>
              <a:rPr lang="en-US" sz="1600" dirty="0">
                <a:solidFill>
                  <a:srgbClr val="003469"/>
                </a:solidFill>
                <a:latin typeface="Calibri"/>
              </a:rPr>
              <a:t>Contact: 	1-800-510-2020</a:t>
            </a:r>
          </a:p>
          <a:p>
            <a:r>
              <a:rPr lang="en-US" sz="1600" dirty="0">
                <a:solidFill>
                  <a:srgbClr val="003469"/>
                </a:solidFill>
                <a:latin typeface="Calibri"/>
              </a:rPr>
              <a:t>Serving: 	Western, Mid-County, and Desert Regions</a:t>
            </a:r>
          </a:p>
        </p:txBody>
      </p:sp>
    </p:spTree>
    <p:extLst>
      <p:ext uri="{BB962C8B-B14F-4D97-AF65-F5344CB8AC3E}">
        <p14:creationId xmlns:p14="http://schemas.microsoft.com/office/powerpoint/2010/main" val="340098702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15532" y="2171700"/>
            <a:ext cx="7866668" cy="1828800"/>
          </a:xfrm>
        </p:spPr>
        <p:txBody>
          <a:bodyPr/>
          <a:lstStyle/>
          <a:p>
            <a:r>
              <a:rPr lang="en-US" dirty="0" smtClean="0"/>
              <a:t>Specialized Ethnic Community </a:t>
            </a:r>
            <a:br>
              <a:rPr lang="en-US" dirty="0" smtClean="0"/>
            </a:br>
            <a:r>
              <a:rPr lang="en-US" dirty="0" smtClean="0"/>
              <a:t>Programs</a:t>
            </a:r>
            <a:endParaRPr lang="en-US" dirty="0"/>
          </a:p>
        </p:txBody>
      </p:sp>
    </p:spTree>
    <p:extLst>
      <p:ext uri="{BB962C8B-B14F-4D97-AF65-F5344CB8AC3E}">
        <p14:creationId xmlns:p14="http://schemas.microsoft.com/office/powerpoint/2010/main" val="142018115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Mamás</a:t>
            </a:r>
            <a:r>
              <a:rPr lang="en-US" dirty="0" smtClean="0"/>
              <a:t> y </a:t>
            </a:r>
            <a:r>
              <a:rPr lang="en-US" dirty="0" err="1" smtClean="0"/>
              <a:t>Bebés</a:t>
            </a:r>
            <a:r>
              <a:rPr lang="en-US" dirty="0" smtClean="0"/>
              <a:t> </a:t>
            </a:r>
            <a:br>
              <a:rPr lang="en-US" dirty="0" smtClean="0"/>
            </a:br>
            <a:r>
              <a:rPr lang="en-US" dirty="0" smtClean="0"/>
              <a:t>(Mothers &amp; Babies)</a:t>
            </a:r>
            <a:endParaRPr lang="en-US" dirty="0"/>
          </a:p>
        </p:txBody>
      </p:sp>
      <p:pic>
        <p:nvPicPr>
          <p:cNvPr id="4" name="Picture 3"/>
          <p:cNvPicPr>
            <a:picLocks noChangeAspect="1"/>
          </p:cNvPicPr>
          <p:nvPr/>
        </p:nvPicPr>
        <p:blipFill>
          <a:blip r:embed="rId3"/>
          <a:stretch>
            <a:fillRect/>
          </a:stretch>
        </p:blipFill>
        <p:spPr>
          <a:xfrm>
            <a:off x="3222030" y="4227543"/>
            <a:ext cx="2628852" cy="815401"/>
          </a:xfrm>
          <a:prstGeom prst="rect">
            <a:avLst/>
          </a:prstGeom>
        </p:spPr>
      </p:pic>
      <p:pic>
        <p:nvPicPr>
          <p:cNvPr id="5" name="Picture 4"/>
          <p:cNvPicPr>
            <a:picLocks noChangeAspect="1"/>
          </p:cNvPicPr>
          <p:nvPr/>
        </p:nvPicPr>
        <p:blipFill>
          <a:blip r:embed="rId4"/>
          <a:stretch>
            <a:fillRect/>
          </a:stretch>
        </p:blipFill>
        <p:spPr>
          <a:xfrm>
            <a:off x="4882542" y="2085630"/>
            <a:ext cx="1734212" cy="1734212"/>
          </a:xfrm>
          <a:prstGeom prst="rect">
            <a:avLst/>
          </a:prstGeom>
        </p:spPr>
      </p:pic>
      <p:sp>
        <p:nvSpPr>
          <p:cNvPr id="3" name="Rectangle 2"/>
          <p:cNvSpPr/>
          <p:nvPr/>
        </p:nvSpPr>
        <p:spPr>
          <a:xfrm>
            <a:off x="6938078" y="2045492"/>
            <a:ext cx="3414124" cy="3477875"/>
          </a:xfrm>
          <a:prstGeom prst="rect">
            <a:avLst/>
          </a:prstGeom>
        </p:spPr>
        <p:txBody>
          <a:bodyPr wrap="square">
            <a:spAutoFit/>
          </a:bodyPr>
          <a:lstStyle/>
          <a:p>
            <a:pPr marL="285750" indent="-285750" algn="ctr">
              <a:buFont typeface="Arial" panose="020B0604020202020204" pitchFamily="34" charset="0"/>
              <a:buChar char="•"/>
            </a:pPr>
            <a:r>
              <a:rPr lang="en-US" sz="2200" dirty="0">
                <a:solidFill>
                  <a:srgbClr val="003469"/>
                </a:solidFill>
                <a:latin typeface="Calibri"/>
              </a:rPr>
              <a:t>Virtual 8-week individual or group support groups</a:t>
            </a:r>
          </a:p>
          <a:p>
            <a:pPr marL="285750" indent="-285750" algn="ctr">
              <a:buFont typeface="Arial" panose="020B0604020202020204" pitchFamily="34" charset="0"/>
              <a:buChar char="•"/>
            </a:pPr>
            <a:r>
              <a:rPr lang="en-US" sz="2200" dirty="0">
                <a:solidFill>
                  <a:srgbClr val="003469"/>
                </a:solidFill>
                <a:latin typeface="Calibri"/>
              </a:rPr>
              <a:t>A mood management course provided during and after pregnancy for women at risk of post-partum depression.</a:t>
            </a:r>
          </a:p>
          <a:p>
            <a:pPr marL="285750" indent="-285750" algn="ctr">
              <a:buFont typeface="Arial" panose="020B0604020202020204" pitchFamily="34" charset="0"/>
              <a:buChar char="•"/>
            </a:pPr>
            <a:r>
              <a:rPr lang="en-US" sz="2200" dirty="0">
                <a:solidFill>
                  <a:srgbClr val="003469"/>
                </a:solidFill>
                <a:latin typeface="Calibri"/>
              </a:rPr>
              <a:t>$50 gift card upon completion </a:t>
            </a:r>
          </a:p>
          <a:p>
            <a:pPr marL="285750" indent="-285750" algn="ctr">
              <a:buFont typeface="Arial" panose="020B0604020202020204" pitchFamily="34" charset="0"/>
              <a:buChar char="•"/>
            </a:pPr>
            <a:r>
              <a:rPr lang="en-US" sz="2200" dirty="0">
                <a:solidFill>
                  <a:srgbClr val="003469"/>
                </a:solidFill>
                <a:latin typeface="Calibri"/>
              </a:rPr>
              <a:t>Free Diapers</a:t>
            </a:r>
          </a:p>
        </p:txBody>
      </p:sp>
      <p:sp>
        <p:nvSpPr>
          <p:cNvPr id="7" name="Rectangle 6"/>
          <p:cNvSpPr/>
          <p:nvPr/>
        </p:nvSpPr>
        <p:spPr>
          <a:xfrm>
            <a:off x="1982988" y="2335200"/>
            <a:ext cx="3648173" cy="1323439"/>
          </a:xfrm>
          <a:prstGeom prst="rect">
            <a:avLst/>
          </a:prstGeom>
        </p:spPr>
        <p:txBody>
          <a:bodyPr wrap="square">
            <a:spAutoFit/>
          </a:bodyPr>
          <a:lstStyle/>
          <a:p>
            <a:pPr algn="ctr"/>
            <a:r>
              <a:rPr lang="en-US" sz="1600" b="1" dirty="0">
                <a:solidFill>
                  <a:srgbClr val="003469"/>
                </a:solidFill>
                <a:latin typeface="Calibri"/>
              </a:rPr>
              <a:t>Riverside Community Health Foundation</a:t>
            </a:r>
          </a:p>
          <a:p>
            <a:r>
              <a:rPr lang="en-US" sz="1600" dirty="0">
                <a:solidFill>
                  <a:srgbClr val="003469"/>
                </a:solidFill>
                <a:latin typeface="Calibri"/>
              </a:rPr>
              <a:t>Contact: 	Terri Akens </a:t>
            </a:r>
          </a:p>
          <a:p>
            <a:r>
              <a:rPr lang="en-US" sz="1600" dirty="0">
                <a:solidFill>
                  <a:srgbClr val="003469"/>
                </a:solidFill>
                <a:latin typeface="Calibri"/>
              </a:rPr>
              <a:t>	951-788-3471 ext. 137</a:t>
            </a:r>
          </a:p>
          <a:p>
            <a:r>
              <a:rPr lang="en-US" sz="1600" dirty="0">
                <a:solidFill>
                  <a:srgbClr val="003469"/>
                </a:solidFill>
                <a:latin typeface="Calibri"/>
              </a:rPr>
              <a:t>	</a:t>
            </a:r>
            <a:r>
              <a:rPr lang="en-US" sz="1600" dirty="0">
                <a:solidFill>
                  <a:srgbClr val="003469"/>
                </a:solidFill>
                <a:latin typeface="Calibri"/>
                <a:hlinkClick r:id="rId5"/>
              </a:rPr>
              <a:t>Terri@rchf.org</a:t>
            </a:r>
            <a:endParaRPr lang="en-US" sz="1600" dirty="0">
              <a:solidFill>
                <a:srgbClr val="003469"/>
              </a:solidFill>
              <a:latin typeface="Calibri"/>
            </a:endParaRPr>
          </a:p>
          <a:p>
            <a:r>
              <a:rPr lang="en-US" sz="1600" dirty="0">
                <a:solidFill>
                  <a:srgbClr val="003469"/>
                </a:solidFill>
                <a:latin typeface="Calibri"/>
              </a:rPr>
              <a:t>Serving: 	Mid-County Region</a:t>
            </a:r>
          </a:p>
        </p:txBody>
      </p:sp>
      <p:sp>
        <p:nvSpPr>
          <p:cNvPr id="8" name="Rectangle 7"/>
          <p:cNvSpPr/>
          <p:nvPr/>
        </p:nvSpPr>
        <p:spPr>
          <a:xfrm>
            <a:off x="2777482" y="5042944"/>
            <a:ext cx="3517948" cy="1354217"/>
          </a:xfrm>
          <a:prstGeom prst="rect">
            <a:avLst/>
          </a:prstGeom>
        </p:spPr>
        <p:txBody>
          <a:bodyPr wrap="square">
            <a:spAutoFit/>
          </a:bodyPr>
          <a:lstStyle/>
          <a:p>
            <a:pPr algn="ctr"/>
            <a:r>
              <a:rPr lang="en-US" sz="1600" b="1" dirty="0">
                <a:solidFill>
                  <a:srgbClr val="003469"/>
                </a:solidFill>
                <a:latin typeface="Calibri"/>
              </a:rPr>
              <a:t>Reach Out</a:t>
            </a:r>
          </a:p>
          <a:p>
            <a:r>
              <a:rPr lang="en-US" sz="1600" dirty="0">
                <a:solidFill>
                  <a:srgbClr val="003469"/>
                </a:solidFill>
                <a:latin typeface="Calibri"/>
              </a:rPr>
              <a:t>Contact: 	Gloria Lopez</a:t>
            </a:r>
          </a:p>
          <a:p>
            <a:r>
              <a:rPr lang="en-US" sz="1600" dirty="0">
                <a:solidFill>
                  <a:srgbClr val="003469"/>
                </a:solidFill>
                <a:latin typeface="Calibri"/>
              </a:rPr>
              <a:t>	909-982-8641 </a:t>
            </a:r>
          </a:p>
          <a:p>
            <a:r>
              <a:rPr lang="en-US" dirty="0">
                <a:solidFill>
                  <a:srgbClr val="0E213D"/>
                </a:solidFill>
                <a:latin typeface="Calibri"/>
              </a:rPr>
              <a:t>	</a:t>
            </a:r>
            <a:r>
              <a:rPr lang="en-US" dirty="0">
                <a:solidFill>
                  <a:srgbClr val="0E213D"/>
                </a:solidFill>
                <a:latin typeface="Calibri"/>
                <a:hlinkClick r:id="rId6"/>
              </a:rPr>
              <a:t>Gloria@we-reachout.org</a:t>
            </a:r>
            <a:endParaRPr lang="en-US" dirty="0">
              <a:solidFill>
                <a:srgbClr val="0E213D"/>
              </a:solidFill>
              <a:latin typeface="Calibri"/>
            </a:endParaRPr>
          </a:p>
          <a:p>
            <a:r>
              <a:rPr lang="en-US" sz="1600" dirty="0">
                <a:solidFill>
                  <a:srgbClr val="003469"/>
                </a:solidFill>
                <a:latin typeface="Calibri"/>
              </a:rPr>
              <a:t> Serving: 	Western Region</a:t>
            </a:r>
          </a:p>
        </p:txBody>
      </p:sp>
    </p:spTree>
    <p:extLst>
      <p:ext uri="{BB962C8B-B14F-4D97-AF65-F5344CB8AC3E}">
        <p14:creationId xmlns:p14="http://schemas.microsoft.com/office/powerpoint/2010/main" val="236239047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Keeping Intergenerational Ties in Ethnic Families (KITE)</a:t>
            </a:r>
            <a:endParaRPr lang="en-US" dirty="0"/>
          </a:p>
        </p:txBody>
      </p:sp>
      <p:pic>
        <p:nvPicPr>
          <p:cNvPr id="4" name="Picture 3"/>
          <p:cNvPicPr>
            <a:picLocks noChangeAspect="1"/>
          </p:cNvPicPr>
          <p:nvPr/>
        </p:nvPicPr>
        <p:blipFill>
          <a:blip r:embed="rId3"/>
          <a:stretch>
            <a:fillRect/>
          </a:stretch>
        </p:blipFill>
        <p:spPr>
          <a:xfrm>
            <a:off x="7044686" y="1600200"/>
            <a:ext cx="2449104" cy="2449104"/>
          </a:xfrm>
          <a:prstGeom prst="rect">
            <a:avLst/>
          </a:prstGeom>
        </p:spPr>
      </p:pic>
      <p:sp>
        <p:nvSpPr>
          <p:cNvPr id="3" name="Rectangle 2"/>
          <p:cNvSpPr/>
          <p:nvPr/>
        </p:nvSpPr>
        <p:spPr>
          <a:xfrm>
            <a:off x="1989125" y="2449249"/>
            <a:ext cx="4097448" cy="2123658"/>
          </a:xfrm>
          <a:prstGeom prst="rect">
            <a:avLst/>
          </a:prstGeom>
        </p:spPr>
        <p:txBody>
          <a:bodyPr wrap="square">
            <a:spAutoFit/>
          </a:bodyPr>
          <a:lstStyle/>
          <a:p>
            <a:pPr marL="285750" indent="-285750" algn="ctr">
              <a:buFont typeface="Arial" panose="020B0604020202020204" pitchFamily="34" charset="0"/>
              <a:buChar char="•"/>
            </a:pPr>
            <a:r>
              <a:rPr lang="en-US" sz="2200" dirty="0">
                <a:solidFill>
                  <a:srgbClr val="003469"/>
                </a:solidFill>
                <a:latin typeface="Calibri"/>
              </a:rPr>
              <a:t>Virtual 10-session parent education groups for Asian-American Pacific Islander parents with school-aged children and adolescents (6-17) </a:t>
            </a:r>
          </a:p>
          <a:p>
            <a:pPr marL="285750" indent="-285750" algn="ctr">
              <a:buFont typeface="Arial" panose="020B0604020202020204" pitchFamily="34" charset="0"/>
              <a:buChar char="•"/>
            </a:pPr>
            <a:r>
              <a:rPr lang="en-US" sz="2200" dirty="0">
                <a:solidFill>
                  <a:srgbClr val="003469"/>
                </a:solidFill>
                <a:latin typeface="Calibri"/>
              </a:rPr>
              <a:t>$40 gift card upon completion</a:t>
            </a:r>
          </a:p>
        </p:txBody>
      </p:sp>
      <p:sp>
        <p:nvSpPr>
          <p:cNvPr id="6" name="Rectangle 5"/>
          <p:cNvSpPr/>
          <p:nvPr/>
        </p:nvSpPr>
        <p:spPr>
          <a:xfrm>
            <a:off x="6327676" y="3779485"/>
            <a:ext cx="3883124" cy="1077218"/>
          </a:xfrm>
          <a:prstGeom prst="rect">
            <a:avLst/>
          </a:prstGeom>
        </p:spPr>
        <p:txBody>
          <a:bodyPr wrap="square">
            <a:spAutoFit/>
          </a:bodyPr>
          <a:lstStyle/>
          <a:p>
            <a:pPr algn="ctr"/>
            <a:r>
              <a:rPr lang="en-US" sz="1600" b="1" dirty="0">
                <a:solidFill>
                  <a:srgbClr val="003469"/>
                </a:solidFill>
                <a:latin typeface="Calibri"/>
              </a:rPr>
              <a:t>Special Services for Groups</a:t>
            </a:r>
          </a:p>
          <a:p>
            <a:r>
              <a:rPr lang="en-US" sz="1600" dirty="0">
                <a:solidFill>
                  <a:srgbClr val="003469"/>
                </a:solidFill>
                <a:latin typeface="Calibri"/>
              </a:rPr>
              <a:t>Contact: 	Karen Lim</a:t>
            </a:r>
          </a:p>
          <a:p>
            <a:r>
              <a:rPr lang="en-US" sz="1600" dirty="0">
                <a:solidFill>
                  <a:srgbClr val="003469"/>
                </a:solidFill>
                <a:latin typeface="Calibri"/>
              </a:rPr>
              <a:t>	</a:t>
            </a:r>
            <a:r>
              <a:rPr lang="en-US" sz="1600" dirty="0">
                <a:solidFill>
                  <a:srgbClr val="000000"/>
                </a:solidFill>
                <a:latin typeface="Calibri"/>
                <a:hlinkClick r:id="rId4"/>
              </a:rPr>
              <a:t>kchnglim@apctc.org</a:t>
            </a:r>
            <a:endParaRPr lang="en-US" sz="1600" dirty="0">
              <a:solidFill>
                <a:srgbClr val="000000"/>
              </a:solidFill>
              <a:latin typeface="Calibri"/>
            </a:endParaRPr>
          </a:p>
          <a:p>
            <a:r>
              <a:rPr lang="en-US" sz="1600" dirty="0">
                <a:solidFill>
                  <a:srgbClr val="003469"/>
                </a:solidFill>
                <a:latin typeface="Calibri"/>
              </a:rPr>
              <a:t>Serving: 	Western and Mid-County Regions</a:t>
            </a:r>
          </a:p>
        </p:txBody>
      </p:sp>
    </p:spTree>
    <p:extLst>
      <p:ext uri="{BB962C8B-B14F-4D97-AF65-F5344CB8AC3E}">
        <p14:creationId xmlns:p14="http://schemas.microsoft.com/office/powerpoint/2010/main" val="204750984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smtClean="0"/>
              <a:t>Training for School Staff, Community </a:t>
            </a:r>
            <a:r>
              <a:rPr lang="en-US" dirty="0"/>
              <a:t>O</a:t>
            </a:r>
            <a:r>
              <a:rPr lang="en-US" dirty="0" smtClean="0"/>
              <a:t>rganizations, and Parents</a:t>
            </a:r>
            <a:endParaRPr lang="en-US" dirty="0"/>
          </a:p>
        </p:txBody>
      </p:sp>
      <p:sp>
        <p:nvSpPr>
          <p:cNvPr id="4" name="Subtitle 3"/>
          <p:cNvSpPr>
            <a:spLocks noGrp="1"/>
          </p:cNvSpPr>
          <p:nvPr>
            <p:ph type="subTitle" idx="1"/>
          </p:nvPr>
        </p:nvSpPr>
        <p:spPr/>
        <p:txBody>
          <a:bodyPr/>
          <a:lstStyle/>
          <a:p>
            <a:endParaRPr lang="en-US"/>
          </a:p>
        </p:txBody>
      </p:sp>
      <p:pic>
        <p:nvPicPr>
          <p:cNvPr id="5" name="Picture 4"/>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8457461" y="5628746"/>
            <a:ext cx="2077199" cy="1049028"/>
          </a:xfrm>
          <a:prstGeom prst="rect">
            <a:avLst/>
          </a:prstGeom>
        </p:spPr>
      </p:pic>
    </p:spTree>
    <p:extLst>
      <p:ext uri="{BB962C8B-B14F-4D97-AF65-F5344CB8AC3E}">
        <p14:creationId xmlns:p14="http://schemas.microsoft.com/office/powerpoint/2010/main" val="308755489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Available Now - Virtually</a:t>
            </a:r>
            <a:endParaRPr lang="en-US" dirty="0"/>
          </a:p>
        </p:txBody>
      </p:sp>
      <p:sp>
        <p:nvSpPr>
          <p:cNvPr id="6" name="Content Placeholder 5"/>
          <p:cNvSpPr>
            <a:spLocks noGrp="1"/>
          </p:cNvSpPr>
          <p:nvPr>
            <p:ph idx="1"/>
          </p:nvPr>
        </p:nvSpPr>
        <p:spPr/>
        <p:txBody>
          <a:bodyPr>
            <a:normAutofit fontScale="92500" lnSpcReduction="10000"/>
          </a:bodyPr>
          <a:lstStyle/>
          <a:p>
            <a:r>
              <a:rPr lang="en-US" dirty="0" smtClean="0"/>
              <a:t>Mental Health 101</a:t>
            </a:r>
          </a:p>
          <a:p>
            <a:endParaRPr lang="en-US" dirty="0" smtClean="0"/>
          </a:p>
          <a:p>
            <a:r>
              <a:rPr lang="en-US" dirty="0" smtClean="0"/>
              <a:t>Self Care/Wellness during COVID</a:t>
            </a:r>
          </a:p>
          <a:p>
            <a:pPr lvl="1"/>
            <a:r>
              <a:rPr lang="en-US" dirty="0" smtClean="0"/>
              <a:t>45-60 minutes</a:t>
            </a:r>
          </a:p>
          <a:p>
            <a:endParaRPr lang="en-US" dirty="0" smtClean="0"/>
          </a:p>
          <a:p>
            <a:r>
              <a:rPr lang="en-US" dirty="0" smtClean="0"/>
              <a:t>Know </a:t>
            </a:r>
            <a:r>
              <a:rPr lang="en-US" dirty="0"/>
              <a:t>the </a:t>
            </a:r>
            <a:r>
              <a:rPr lang="en-US" dirty="0" smtClean="0"/>
              <a:t>Signs</a:t>
            </a:r>
          </a:p>
          <a:p>
            <a:pPr lvl="1"/>
            <a:r>
              <a:rPr lang="en-US" dirty="0" smtClean="0"/>
              <a:t>Suicide </a:t>
            </a:r>
            <a:r>
              <a:rPr lang="en-US" dirty="0"/>
              <a:t>prevention </a:t>
            </a:r>
            <a:r>
              <a:rPr lang="en-US" dirty="0" smtClean="0"/>
              <a:t>training</a:t>
            </a:r>
          </a:p>
          <a:p>
            <a:pPr lvl="1"/>
            <a:r>
              <a:rPr lang="en-US" dirty="0" smtClean="0"/>
              <a:t>60 minutes</a:t>
            </a:r>
            <a:endParaRPr lang="en-US" dirty="0"/>
          </a:p>
          <a:p>
            <a:pPr marL="914400" lvl="2" indent="0">
              <a:buNone/>
            </a:pPr>
            <a:endParaRPr lang="en-US" dirty="0" smtClean="0"/>
          </a:p>
        </p:txBody>
      </p:sp>
    </p:spTree>
    <p:extLst>
      <p:ext uri="{BB962C8B-B14F-4D97-AF65-F5344CB8AC3E}">
        <p14:creationId xmlns:p14="http://schemas.microsoft.com/office/powerpoint/2010/main" val="256454904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Available Later – when we can gather</a:t>
            </a:r>
            <a:endParaRPr lang="en-US" dirty="0"/>
          </a:p>
        </p:txBody>
      </p:sp>
      <p:sp>
        <p:nvSpPr>
          <p:cNvPr id="5" name="Content Placeholder 4"/>
          <p:cNvSpPr>
            <a:spLocks noGrp="1"/>
          </p:cNvSpPr>
          <p:nvPr>
            <p:ph idx="1"/>
          </p:nvPr>
        </p:nvSpPr>
        <p:spPr/>
        <p:txBody>
          <a:bodyPr/>
          <a:lstStyle/>
          <a:p>
            <a:r>
              <a:rPr lang="en-US" dirty="0" err="1" smtClean="0"/>
              <a:t>safeTALK</a:t>
            </a:r>
            <a:endParaRPr lang="en-US" dirty="0" smtClean="0"/>
          </a:p>
          <a:p>
            <a:r>
              <a:rPr lang="en-US" dirty="0" smtClean="0"/>
              <a:t>ASIST</a:t>
            </a:r>
          </a:p>
          <a:p>
            <a:r>
              <a:rPr lang="en-US" dirty="0" smtClean="0"/>
              <a:t>Mental Health First Aid</a:t>
            </a:r>
          </a:p>
          <a:p>
            <a:pPr lvl="1"/>
            <a:r>
              <a:rPr lang="en-US" dirty="0" smtClean="0"/>
              <a:t>For Youth</a:t>
            </a:r>
          </a:p>
          <a:p>
            <a:pPr lvl="1"/>
            <a:r>
              <a:rPr lang="en-US" dirty="0" smtClean="0"/>
              <a:t>For Adults</a:t>
            </a:r>
            <a:endParaRPr lang="en-US" dirty="0"/>
          </a:p>
        </p:txBody>
      </p:sp>
    </p:spTree>
    <p:extLst>
      <p:ext uri="{BB962C8B-B14F-4D97-AF65-F5344CB8AC3E}">
        <p14:creationId xmlns:p14="http://schemas.microsoft.com/office/powerpoint/2010/main" val="169267429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smtClean="0"/>
              <a:t>Crisis Services and Supports</a:t>
            </a:r>
            <a:endParaRPr lang="en-US" dirty="0"/>
          </a:p>
        </p:txBody>
      </p:sp>
      <p:sp>
        <p:nvSpPr>
          <p:cNvPr id="4" name="Subtitle 3"/>
          <p:cNvSpPr>
            <a:spLocks noGrp="1"/>
          </p:cNvSpPr>
          <p:nvPr>
            <p:ph type="subTitle" idx="1"/>
          </p:nvPr>
        </p:nvSpPr>
        <p:spPr/>
        <p:txBody>
          <a:bodyPr/>
          <a:lstStyle/>
          <a:p>
            <a:endParaRPr lang="en-US"/>
          </a:p>
        </p:txBody>
      </p:sp>
      <p:pic>
        <p:nvPicPr>
          <p:cNvPr id="5" name="Picture 4"/>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8457461" y="5628746"/>
            <a:ext cx="2077199" cy="1049028"/>
          </a:xfrm>
          <a:prstGeom prst="rect">
            <a:avLst/>
          </a:prstGeom>
        </p:spPr>
      </p:pic>
    </p:spTree>
    <p:extLst>
      <p:ext uri="{BB962C8B-B14F-4D97-AF65-F5344CB8AC3E}">
        <p14:creationId xmlns:p14="http://schemas.microsoft.com/office/powerpoint/2010/main" val="419506642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910179" y="75461"/>
            <a:ext cx="8229600" cy="856694"/>
          </a:xfrm>
        </p:spPr>
        <p:txBody>
          <a:bodyPr/>
          <a:lstStyle/>
          <a:p>
            <a:r>
              <a:rPr lang="en-US" dirty="0" smtClean="0"/>
              <a:t>Mental Health Urgent Care</a:t>
            </a:r>
            <a:endParaRPr lang="en-US" dirty="0"/>
          </a:p>
        </p:txBody>
      </p:sp>
      <p:sp>
        <p:nvSpPr>
          <p:cNvPr id="7" name="Content Placeholder 6"/>
          <p:cNvSpPr>
            <a:spLocks noGrp="1"/>
          </p:cNvSpPr>
          <p:nvPr>
            <p:ph idx="1"/>
          </p:nvPr>
        </p:nvSpPr>
        <p:spPr>
          <a:xfrm>
            <a:off x="1790330" y="834502"/>
            <a:ext cx="8420470" cy="5894773"/>
          </a:xfrm>
        </p:spPr>
        <p:txBody>
          <a:bodyPr>
            <a:normAutofit fontScale="92500" lnSpcReduction="20000"/>
          </a:bodyPr>
          <a:lstStyle/>
          <a:p>
            <a:pPr marL="0" indent="0">
              <a:buNone/>
            </a:pPr>
            <a:r>
              <a:rPr lang="en-US" sz="1800" dirty="0"/>
              <a:t>If you or someone close to you is experiencing troubling thoughts, feelings, or behaviors, and you would like to speak with someone today, call or walk into one of Riverside Counties 24/7 Mental Health Urgent Care locations anytime.  Someone who has been in your situation and knows how to help will be there to greet you. Whether you are in crisis or just need someone to talk to, all services are voluntary.  Counseling and nursing, as well as, psychiatric medications are available. </a:t>
            </a:r>
          </a:p>
          <a:p>
            <a:pPr marL="0" indent="0">
              <a:buNone/>
            </a:pPr>
            <a:r>
              <a:rPr lang="en-US" sz="1800" dirty="0"/>
              <a:t>All locations are open 24/7.  Call or walk-in.  No appointments needed.</a:t>
            </a:r>
          </a:p>
          <a:p>
            <a:pPr marL="0" indent="0">
              <a:buNone/>
            </a:pPr>
            <a:r>
              <a:rPr lang="en-US" sz="1800" dirty="0"/>
              <a:t>All are welcome regardless of insurance type or ability to pay.</a:t>
            </a:r>
          </a:p>
          <a:p>
            <a:pPr marL="0" indent="0">
              <a:buNone/>
            </a:pPr>
            <a:endParaRPr lang="en-US" sz="1800" dirty="0"/>
          </a:p>
          <a:p>
            <a:pPr marL="0" indent="0">
              <a:buNone/>
            </a:pPr>
            <a:r>
              <a:rPr lang="en-US" sz="1800" dirty="0"/>
              <a:t>	Riverside (for adults ages 18 and over)</a:t>
            </a:r>
          </a:p>
          <a:p>
            <a:pPr marL="0" indent="0">
              <a:buNone/>
            </a:pPr>
            <a:r>
              <a:rPr lang="en-US" sz="1800" dirty="0"/>
              <a:t>	9890 County Farm Rd. Bldg. 2</a:t>
            </a:r>
          </a:p>
          <a:p>
            <a:pPr marL="0" indent="0">
              <a:buNone/>
            </a:pPr>
            <a:r>
              <a:rPr lang="en-US" sz="1800" dirty="0"/>
              <a:t>	Riverside, CA 92503</a:t>
            </a:r>
          </a:p>
          <a:p>
            <a:pPr marL="0" indent="0">
              <a:buNone/>
            </a:pPr>
            <a:r>
              <a:rPr lang="en-US" sz="1800" dirty="0"/>
              <a:t>	(951) 509-2499</a:t>
            </a:r>
          </a:p>
          <a:p>
            <a:pPr marL="0" indent="0">
              <a:buNone/>
            </a:pPr>
            <a:endParaRPr lang="en-US" sz="1800" dirty="0"/>
          </a:p>
          <a:p>
            <a:pPr marL="0" indent="0">
              <a:buNone/>
            </a:pPr>
            <a:r>
              <a:rPr lang="en-US" sz="1800" dirty="0"/>
              <a:t>	Perris (Youth and Adults ages 13 and older)</a:t>
            </a:r>
          </a:p>
          <a:p>
            <a:pPr marL="0" indent="0">
              <a:buNone/>
            </a:pPr>
            <a:r>
              <a:rPr lang="en-US" sz="1800" dirty="0"/>
              <a:t>	85 Ramona Expressway Suites 1-3</a:t>
            </a:r>
          </a:p>
          <a:p>
            <a:pPr marL="0" indent="0">
              <a:buNone/>
            </a:pPr>
            <a:r>
              <a:rPr lang="en-US" sz="1800" dirty="0"/>
              <a:t>	Perris, CA 92571</a:t>
            </a:r>
          </a:p>
          <a:p>
            <a:pPr marL="0" indent="0">
              <a:buNone/>
            </a:pPr>
            <a:r>
              <a:rPr lang="en-US" sz="1800" dirty="0"/>
              <a:t>	(951) 349-4195</a:t>
            </a:r>
          </a:p>
          <a:p>
            <a:pPr marL="0" indent="0">
              <a:buNone/>
            </a:pPr>
            <a:endParaRPr lang="en-US" sz="1800" dirty="0"/>
          </a:p>
          <a:p>
            <a:pPr marL="0" indent="0">
              <a:buNone/>
            </a:pPr>
            <a:r>
              <a:rPr lang="en-US" sz="1800" dirty="0"/>
              <a:t>	Palm Springs (Youth and Adults ages 13 and older)</a:t>
            </a:r>
          </a:p>
          <a:p>
            <a:pPr marL="0" indent="0">
              <a:buNone/>
            </a:pPr>
            <a:r>
              <a:rPr lang="en-US" sz="1800" dirty="0"/>
              <a:t>	2500 N Palm Canyon Dr. Suite A4</a:t>
            </a:r>
          </a:p>
          <a:p>
            <a:pPr marL="0" indent="0">
              <a:buNone/>
            </a:pPr>
            <a:r>
              <a:rPr lang="en-US" sz="1800" dirty="0"/>
              <a:t>	Palm Springs, CA 92262</a:t>
            </a:r>
          </a:p>
          <a:p>
            <a:pPr marL="0" indent="0">
              <a:buNone/>
            </a:pPr>
            <a:r>
              <a:rPr lang="en-US" sz="1800" dirty="0"/>
              <a:t>	(442) 268-7000</a:t>
            </a:r>
          </a:p>
          <a:p>
            <a:pPr marL="0" indent="0">
              <a:buNone/>
            </a:pPr>
            <a:endParaRPr lang="en-US" sz="1800" dirty="0"/>
          </a:p>
        </p:txBody>
      </p:sp>
    </p:spTree>
    <p:extLst>
      <p:ext uri="{BB962C8B-B14F-4D97-AF65-F5344CB8AC3E}">
        <p14:creationId xmlns:p14="http://schemas.microsoft.com/office/powerpoint/2010/main" val="15826576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Community Response Evaluation and Support Team (CREST)</a:t>
            </a:r>
            <a:endParaRPr lang="en-US" dirty="0"/>
          </a:p>
        </p:txBody>
      </p:sp>
      <p:sp>
        <p:nvSpPr>
          <p:cNvPr id="5" name="Content Placeholder 4"/>
          <p:cNvSpPr>
            <a:spLocks noGrp="1"/>
          </p:cNvSpPr>
          <p:nvPr>
            <p:ph idx="1"/>
          </p:nvPr>
        </p:nvSpPr>
        <p:spPr>
          <a:xfrm>
            <a:off x="1799208" y="1828800"/>
            <a:ext cx="8411592" cy="4438835"/>
          </a:xfrm>
        </p:spPr>
        <p:txBody>
          <a:bodyPr>
            <a:normAutofit fontScale="92500" lnSpcReduction="20000"/>
          </a:bodyPr>
          <a:lstStyle/>
          <a:p>
            <a:r>
              <a:rPr lang="en-US" dirty="0"/>
              <a:t>CREST units work collaboratively with local Police and Sheriff Departments to decrease the need for inpatient hospitalizations as well as decreasing the amount of time that law enforcement personnel are dedicating to consumers in psychiatric crisis. </a:t>
            </a:r>
            <a:br>
              <a:rPr lang="en-US" dirty="0"/>
            </a:br>
            <a:r>
              <a:rPr lang="en-US" dirty="0"/>
              <a:t>Any age person that is experiencing a psychiatric crisis.</a:t>
            </a:r>
          </a:p>
          <a:p>
            <a:r>
              <a:rPr lang="en-US" dirty="0"/>
              <a:t>Those with insurance and those without.</a:t>
            </a:r>
          </a:p>
          <a:p>
            <a:r>
              <a:rPr lang="en-US" dirty="0" smtClean="0"/>
              <a:t>Schools can call the team directly:</a:t>
            </a:r>
          </a:p>
          <a:p>
            <a:pPr lvl="1"/>
            <a:r>
              <a:rPr lang="en-US" dirty="0" smtClean="0"/>
              <a:t>Crisis </a:t>
            </a:r>
            <a:r>
              <a:rPr lang="en-US" dirty="0"/>
              <a:t>Call </a:t>
            </a:r>
            <a:r>
              <a:rPr lang="en-US" dirty="0" smtClean="0"/>
              <a:t>Center </a:t>
            </a:r>
            <a:r>
              <a:rPr lang="en-US" dirty="0"/>
              <a:t>888-374-1113</a:t>
            </a:r>
          </a:p>
        </p:txBody>
      </p:sp>
    </p:spTree>
    <p:extLst>
      <p:ext uri="{BB962C8B-B14F-4D97-AF65-F5344CB8AC3E}">
        <p14:creationId xmlns:p14="http://schemas.microsoft.com/office/powerpoint/2010/main" val="305783137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house with trees in the background&#10;&#10;Description automatically generated">
            <a:extLst>
              <a:ext uri="{FF2B5EF4-FFF2-40B4-BE49-F238E27FC236}">
                <a16:creationId xmlns:a16="http://schemas.microsoft.com/office/drawing/2014/main" id="{9554B77E-7B51-4AD4-BCAA-77CB221034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B903336D-4312-4A56-8FED-30B527A3524C}"/>
              </a:ext>
            </a:extLst>
          </p:cNvPr>
          <p:cNvSpPr txBox="1"/>
          <p:nvPr/>
        </p:nvSpPr>
        <p:spPr>
          <a:xfrm>
            <a:off x="5274934" y="850006"/>
            <a:ext cx="6019837" cy="3785652"/>
          </a:xfrm>
          <a:prstGeom prst="rect">
            <a:avLst/>
          </a:prstGeom>
          <a:noFill/>
        </p:spPr>
        <p:txBody>
          <a:bodyPr wrap="square" rtlCol="0" anchor="t">
            <a:spAutoFit/>
          </a:bodyPr>
          <a:lstStyle/>
          <a:p>
            <a:r>
              <a:rPr lang="en-US" sz="6000">
                <a:solidFill>
                  <a:schemeClr val="bg1"/>
                </a:solidFill>
                <a:cs typeface="Times New Roman"/>
              </a:rPr>
              <a:t>Making the Connection: </a:t>
            </a:r>
            <a:endParaRPr lang="en-US" sz="4000">
              <a:solidFill>
                <a:schemeClr val="bg1"/>
              </a:solidFill>
              <a:cs typeface="Calibri"/>
            </a:endParaRPr>
          </a:p>
          <a:p>
            <a:r>
              <a:rPr lang="en-US" sz="4000">
                <a:solidFill>
                  <a:schemeClr val="bg1"/>
                </a:solidFill>
                <a:cs typeface="Times New Roman"/>
              </a:rPr>
              <a:t>Supporting Grieving Children &amp; Teens During COVID-19</a:t>
            </a:r>
          </a:p>
        </p:txBody>
      </p:sp>
      <p:sp>
        <p:nvSpPr>
          <p:cNvPr id="5" name="TextBox 4">
            <a:extLst>
              <a:ext uri="{FF2B5EF4-FFF2-40B4-BE49-F238E27FC236}">
                <a16:creationId xmlns:a16="http://schemas.microsoft.com/office/drawing/2014/main" id="{7810CE24-588B-437E-B4EF-397567F4E81F}"/>
              </a:ext>
            </a:extLst>
          </p:cNvPr>
          <p:cNvSpPr txBox="1"/>
          <p:nvPr/>
        </p:nvSpPr>
        <p:spPr>
          <a:xfrm>
            <a:off x="5274935" y="4870180"/>
            <a:ext cx="6522176" cy="1938992"/>
          </a:xfrm>
          <a:prstGeom prst="rect">
            <a:avLst/>
          </a:prstGeom>
          <a:noFill/>
        </p:spPr>
        <p:txBody>
          <a:bodyPr wrap="square" rtlCol="0" anchor="t">
            <a:spAutoFit/>
          </a:bodyPr>
          <a:lstStyle/>
          <a:p>
            <a:endParaRPr lang="en-US" sz="4000">
              <a:solidFill>
                <a:schemeClr val="bg1"/>
              </a:solidFill>
              <a:cs typeface="Times New Roman"/>
            </a:endParaRPr>
          </a:p>
          <a:p>
            <a:r>
              <a:rPr lang="en-US" sz="4000">
                <a:solidFill>
                  <a:schemeClr val="bg1"/>
                </a:solidFill>
                <a:cs typeface="Times New Roman"/>
              </a:rPr>
              <a:t>Jana </a:t>
            </a:r>
            <a:r>
              <a:rPr lang="en-US" sz="4000" err="1">
                <a:solidFill>
                  <a:schemeClr val="bg1"/>
                </a:solidFill>
                <a:cs typeface="Times New Roman"/>
              </a:rPr>
              <a:t>DeCristofaro</a:t>
            </a:r>
            <a:r>
              <a:rPr lang="en-US" sz="4000">
                <a:solidFill>
                  <a:schemeClr val="bg1"/>
                </a:solidFill>
                <a:cs typeface="Times New Roman"/>
              </a:rPr>
              <a:t>, LCSW</a:t>
            </a:r>
            <a:r>
              <a:rPr lang="en-US" sz="4000">
                <a:cs typeface="Times New Roman"/>
              </a:rPr>
              <a:t/>
            </a:r>
            <a:br>
              <a:rPr lang="en-US" sz="4000">
                <a:cs typeface="Times New Roman"/>
              </a:rPr>
            </a:br>
            <a:endParaRPr lang="en-US" sz="4000">
              <a:solidFill>
                <a:schemeClr val="bg1"/>
              </a:solidFill>
              <a:cs typeface="Times New Roman" panose="02020603050405020304" pitchFamily="18" charset="0"/>
            </a:endParaRPr>
          </a:p>
        </p:txBody>
      </p:sp>
      <p:sp>
        <p:nvSpPr>
          <p:cNvPr id="6" name="TextBox 5">
            <a:extLst>
              <a:ext uri="{FF2B5EF4-FFF2-40B4-BE49-F238E27FC236}">
                <a16:creationId xmlns:a16="http://schemas.microsoft.com/office/drawing/2014/main" id="{DA4901F7-9002-4C81-B03B-93AFA9FAE0BF}"/>
              </a:ext>
            </a:extLst>
          </p:cNvPr>
          <p:cNvSpPr txBox="1"/>
          <p:nvPr/>
        </p:nvSpPr>
        <p:spPr>
          <a:xfrm>
            <a:off x="7095402" y="6343046"/>
            <a:ext cx="274319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solidFill>
                  <a:schemeClr val="bg2">
                    <a:lumMod val="90000"/>
                  </a:schemeClr>
                </a:solidFill>
              </a:rPr>
              <a:t>www.dougy.org</a:t>
            </a:r>
            <a:endParaRPr lang="en-US"/>
          </a:p>
        </p:txBody>
      </p:sp>
    </p:spTree>
    <p:extLst>
      <p:ext uri="{BB962C8B-B14F-4D97-AF65-F5344CB8AC3E}">
        <p14:creationId xmlns:p14="http://schemas.microsoft.com/office/powerpoint/2010/main" val="80842457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RUHS-BH Outpatient Services</a:t>
            </a:r>
            <a:endParaRPr lang="en-US" dirty="0"/>
          </a:p>
        </p:txBody>
      </p:sp>
      <p:sp>
        <p:nvSpPr>
          <p:cNvPr id="5" name="Content Placeholder 4"/>
          <p:cNvSpPr>
            <a:spLocks noGrp="1"/>
          </p:cNvSpPr>
          <p:nvPr>
            <p:ph idx="1"/>
          </p:nvPr>
        </p:nvSpPr>
        <p:spPr/>
        <p:txBody>
          <a:bodyPr>
            <a:normAutofit/>
          </a:bodyPr>
          <a:lstStyle/>
          <a:p>
            <a:r>
              <a:rPr lang="en-US" sz="2000" b="1" dirty="0"/>
              <a:t>CARES Line Phone: (800) 706-7500 </a:t>
            </a:r>
            <a:r>
              <a:rPr lang="en-US" sz="2000" dirty="0"/>
              <a:t>The Community Access, Referral, Evaluation and Support line (CARES Line) is available Monday-Friday 8am – 5pm and answered by licensed clinicians who provide support and crisis intervention, as well as connections to outpatient, inpatient and community resources. After hours service is available to refer individuals across Riverside County with appropriate mental health resources in their area. This resource provides information and referrals for </a:t>
            </a:r>
            <a:r>
              <a:rPr lang="en-US" sz="2000" dirty="0" err="1"/>
              <a:t>Medi</a:t>
            </a:r>
            <a:r>
              <a:rPr lang="en-US" sz="2000" dirty="0"/>
              <a:t>-Cal beneficiaries seeking Mental Health Services in English and Spanish.</a:t>
            </a:r>
          </a:p>
          <a:p>
            <a:endParaRPr lang="en-US" sz="2000" b="1" dirty="0"/>
          </a:p>
          <a:p>
            <a:r>
              <a:rPr lang="en-US" sz="2000" b="1" dirty="0"/>
              <a:t>Substance Use CARES Line (24/7 in English and Spanish) Phone: (800) 499-3008</a:t>
            </a:r>
            <a:endParaRPr lang="en-US" sz="2000" dirty="0"/>
          </a:p>
        </p:txBody>
      </p:sp>
    </p:spTree>
    <p:extLst>
      <p:ext uri="{BB962C8B-B14F-4D97-AF65-F5344CB8AC3E}">
        <p14:creationId xmlns:p14="http://schemas.microsoft.com/office/powerpoint/2010/main" val="298189815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81199" y="39950"/>
            <a:ext cx="8229600" cy="1143000"/>
          </a:xfrm>
        </p:spPr>
        <p:txBody>
          <a:bodyPr/>
          <a:lstStyle/>
          <a:p>
            <a:r>
              <a:rPr lang="en-US" dirty="0" smtClean="0"/>
              <a:t>Take My Hand App</a:t>
            </a:r>
            <a:endParaRPr lang="en-US" dirty="0"/>
          </a:p>
        </p:txBody>
      </p:sp>
      <p:sp>
        <p:nvSpPr>
          <p:cNvPr id="5" name="Content Placeholder 4"/>
          <p:cNvSpPr>
            <a:spLocks noGrp="1"/>
          </p:cNvSpPr>
          <p:nvPr>
            <p:ph idx="1"/>
          </p:nvPr>
        </p:nvSpPr>
        <p:spPr>
          <a:xfrm>
            <a:off x="1981200" y="958285"/>
            <a:ext cx="8384959" cy="4420192"/>
          </a:xfrm>
        </p:spPr>
        <p:txBody>
          <a:bodyPr>
            <a:normAutofit fontScale="77500" lnSpcReduction="20000"/>
          </a:bodyPr>
          <a:lstStyle/>
          <a:p>
            <a:r>
              <a:rPr lang="en-US" dirty="0"/>
              <a:t>The following is a hyperlink to </a:t>
            </a:r>
            <a:r>
              <a:rPr lang="en-US" dirty="0" smtClean="0"/>
              <a:t>RUHS-BH </a:t>
            </a:r>
            <a:r>
              <a:rPr lang="en-US" dirty="0"/>
              <a:t>Live Peer Chat, Take My Hand at </a:t>
            </a:r>
            <a:r>
              <a:rPr lang="en-US" u="sng" dirty="0">
                <a:hlinkClick r:id="rId3"/>
              </a:rPr>
              <a:t>www.takemyhand.co</a:t>
            </a:r>
            <a:r>
              <a:rPr lang="en-US" dirty="0"/>
              <a:t> (and yes, the “m” is missing on purpose</a:t>
            </a:r>
            <a:r>
              <a:rPr lang="en-US" dirty="0" smtClean="0"/>
              <a:t>). </a:t>
            </a:r>
            <a:r>
              <a:rPr lang="en-US" dirty="0"/>
              <a:t>  It is a free on-line chat service that encourages any community member to reach out and chat.  It is operated by an All-Peer Support staff.  Peer Support Specialists are on-line 24/7 to assist and support anyone who is looking for someone to talk to, a resource in the community and to create a sense of belonging, in a time when many are feeling very isolated and alone.  If you know anyone who may benefit from this unique service, someone who may not want to talk on the phone or use face-to-face “skype-style” communication, Peer Support is just a click away.   </a:t>
            </a:r>
          </a:p>
        </p:txBody>
      </p:sp>
      <p:pic>
        <p:nvPicPr>
          <p:cNvPr id="1026" name="Picture 2" descr="image001"/>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162256" y="5242588"/>
            <a:ext cx="3501917" cy="1500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0066560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Essential Staff Crisis Support Line</a:t>
            </a:r>
            <a:endParaRPr lang="en-US" dirty="0"/>
          </a:p>
        </p:txBody>
      </p:sp>
      <p:pic>
        <p:nvPicPr>
          <p:cNvPr id="6" name="Content Placeholder 5"/>
          <p:cNvPicPr>
            <a:picLocks noGrp="1" noChangeAspect="1"/>
          </p:cNvPicPr>
          <p:nvPr>
            <p:ph idx="1"/>
          </p:nvPr>
        </p:nvPicPr>
        <p:blipFill>
          <a:blip r:embed="rId2" cstate="email">
            <a:extLst>
              <a:ext uri="{28A0092B-C50C-407E-A947-70E740481C1C}">
                <a14:useLocalDpi xmlns:a14="http://schemas.microsoft.com/office/drawing/2010/main" val="0"/>
              </a:ext>
            </a:extLst>
          </a:blip>
          <a:stretch>
            <a:fillRect/>
          </a:stretch>
        </p:blipFill>
        <p:spPr>
          <a:xfrm>
            <a:off x="3992881" y="1676400"/>
            <a:ext cx="3844019" cy="4947695"/>
          </a:xfrm>
        </p:spPr>
      </p:pic>
    </p:spTree>
    <p:extLst>
      <p:ext uri="{BB962C8B-B14F-4D97-AF65-F5344CB8AC3E}">
        <p14:creationId xmlns:p14="http://schemas.microsoft.com/office/powerpoint/2010/main" val="121020042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81200" y="128726"/>
            <a:ext cx="8229600" cy="1143000"/>
          </a:xfrm>
        </p:spPr>
        <p:txBody>
          <a:bodyPr/>
          <a:lstStyle/>
          <a:p>
            <a:r>
              <a:rPr lang="en-US" dirty="0" smtClean="0"/>
              <a:t>Crisis/Support Lines</a:t>
            </a:r>
            <a:endParaRPr lang="en-US" dirty="0"/>
          </a:p>
        </p:txBody>
      </p:sp>
      <p:sp>
        <p:nvSpPr>
          <p:cNvPr id="5" name="Content Placeholder 4"/>
          <p:cNvSpPr>
            <a:spLocks noGrp="1"/>
          </p:cNvSpPr>
          <p:nvPr>
            <p:ph idx="1"/>
          </p:nvPr>
        </p:nvSpPr>
        <p:spPr>
          <a:xfrm>
            <a:off x="1763698" y="1393794"/>
            <a:ext cx="8602461" cy="5335480"/>
          </a:xfrm>
        </p:spPr>
        <p:txBody>
          <a:bodyPr>
            <a:normAutofit fontScale="77500" lnSpcReduction="20000"/>
          </a:bodyPr>
          <a:lstStyle/>
          <a:p>
            <a:r>
              <a:rPr lang="en-US" dirty="0" smtClean="0"/>
              <a:t>National Suicide Prevention Lifeline</a:t>
            </a:r>
          </a:p>
          <a:p>
            <a:pPr lvl="1"/>
            <a:r>
              <a:rPr lang="en-US" dirty="0" smtClean="0"/>
              <a:t>1-800-273-8255</a:t>
            </a:r>
          </a:p>
          <a:p>
            <a:endParaRPr lang="en-US" dirty="0" smtClean="0"/>
          </a:p>
          <a:p>
            <a:r>
              <a:rPr lang="en-US" dirty="0" smtClean="0"/>
              <a:t>Crisis Text Line</a:t>
            </a:r>
          </a:p>
          <a:p>
            <a:pPr lvl="1"/>
            <a:r>
              <a:rPr lang="en-US" dirty="0" smtClean="0"/>
              <a:t>Text “Home” to 741741</a:t>
            </a:r>
          </a:p>
          <a:p>
            <a:endParaRPr lang="en-US" dirty="0" smtClean="0"/>
          </a:p>
          <a:p>
            <a:r>
              <a:rPr lang="en-US" dirty="0" err="1" smtClean="0"/>
              <a:t>HELPline</a:t>
            </a:r>
            <a:r>
              <a:rPr lang="en-US" dirty="0" smtClean="0"/>
              <a:t>/211</a:t>
            </a:r>
          </a:p>
          <a:p>
            <a:pPr lvl="1"/>
            <a:r>
              <a:rPr lang="en-US" dirty="0" smtClean="0"/>
              <a:t>951-686-HELP (4357)</a:t>
            </a:r>
          </a:p>
          <a:p>
            <a:endParaRPr lang="en-US" dirty="0" smtClean="0"/>
          </a:p>
          <a:p>
            <a:r>
              <a:rPr lang="en-US" dirty="0" smtClean="0"/>
              <a:t>What’s Up </a:t>
            </a:r>
            <a:r>
              <a:rPr lang="en-US" dirty="0" err="1" smtClean="0"/>
              <a:t>Safehouse</a:t>
            </a:r>
            <a:r>
              <a:rPr lang="en-US" dirty="0" smtClean="0"/>
              <a:t> Text line</a:t>
            </a:r>
          </a:p>
          <a:p>
            <a:pPr lvl="1"/>
            <a:r>
              <a:rPr lang="en-US" dirty="0"/>
              <a:t>Text SHHELP to </a:t>
            </a:r>
            <a:r>
              <a:rPr lang="en-US" dirty="0" smtClean="0"/>
              <a:t>844-204-0880 </a:t>
            </a:r>
          </a:p>
          <a:p>
            <a:endParaRPr lang="en-US" dirty="0" smtClean="0"/>
          </a:p>
          <a:p>
            <a:r>
              <a:rPr lang="en-US" dirty="0" smtClean="0"/>
              <a:t>Trevor Project (LGBTQ Youth)</a:t>
            </a:r>
          </a:p>
          <a:p>
            <a:pPr lvl="1"/>
            <a:r>
              <a:rPr lang="en-US" dirty="0"/>
              <a:t>866-4-U-TREVOR (866-488-7386)</a:t>
            </a:r>
            <a:endParaRPr lang="en-US" dirty="0" smtClean="0"/>
          </a:p>
          <a:p>
            <a:pPr lvl="1"/>
            <a:endParaRPr lang="en-US" dirty="0"/>
          </a:p>
        </p:txBody>
      </p:sp>
    </p:spTree>
    <p:extLst>
      <p:ext uri="{BB962C8B-B14F-4D97-AF65-F5344CB8AC3E}">
        <p14:creationId xmlns:p14="http://schemas.microsoft.com/office/powerpoint/2010/main" val="332821781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RUHS – Public Health</a:t>
            </a:r>
            <a:endParaRPr lang="en-US" dirty="0"/>
          </a:p>
        </p:txBody>
      </p:sp>
      <p:sp>
        <p:nvSpPr>
          <p:cNvPr id="5" name="Subtitle 4"/>
          <p:cNvSpPr>
            <a:spLocks noGrp="1"/>
          </p:cNvSpPr>
          <p:nvPr>
            <p:ph type="subTitle" idx="1"/>
          </p:nvPr>
        </p:nvSpPr>
        <p:spPr/>
        <p:txBody>
          <a:bodyPr/>
          <a:lstStyle/>
          <a:p>
            <a:r>
              <a:rPr lang="en-US" dirty="0" smtClean="0">
                <a:solidFill>
                  <a:schemeClr val="tx2"/>
                </a:solidFill>
              </a:rPr>
              <a:t>COVID-19 Information and Resources</a:t>
            </a:r>
            <a:endParaRPr lang="en-US" dirty="0">
              <a:solidFill>
                <a:schemeClr val="tx2"/>
              </a:solidFill>
            </a:endParaRPr>
          </a:p>
        </p:txBody>
      </p:sp>
      <p:pic>
        <p:nvPicPr>
          <p:cNvPr id="6" name="Picture 5"/>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8236990" y="5624287"/>
            <a:ext cx="2169753" cy="1104483"/>
          </a:xfrm>
          <a:prstGeom prst="rect">
            <a:avLst/>
          </a:prstGeom>
        </p:spPr>
      </p:pic>
    </p:spTree>
    <p:extLst>
      <p:ext uri="{BB962C8B-B14F-4D97-AF65-F5344CB8AC3E}">
        <p14:creationId xmlns:p14="http://schemas.microsoft.com/office/powerpoint/2010/main" val="254451981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895600" y="210457"/>
            <a:ext cx="7315200" cy="825500"/>
          </a:xfrm>
        </p:spPr>
        <p:txBody>
          <a:bodyPr anchor="ctr"/>
          <a:lstStyle/>
          <a:p>
            <a:r>
              <a:rPr lang="en-US" dirty="0" smtClean="0"/>
              <a:t>Website</a:t>
            </a:r>
            <a:endParaRPr lang="en-US" dirty="0"/>
          </a:p>
        </p:txBody>
      </p:sp>
      <p:sp>
        <p:nvSpPr>
          <p:cNvPr id="5" name="Subtitle 4"/>
          <p:cNvSpPr>
            <a:spLocks noGrp="1"/>
          </p:cNvSpPr>
          <p:nvPr>
            <p:ph type="subTitle" idx="1"/>
          </p:nvPr>
        </p:nvSpPr>
        <p:spPr>
          <a:xfrm>
            <a:off x="2975428" y="912587"/>
            <a:ext cx="7315200" cy="526143"/>
          </a:xfrm>
        </p:spPr>
        <p:txBody>
          <a:bodyPr/>
          <a:lstStyle/>
          <a:p>
            <a:r>
              <a:rPr lang="en-US" dirty="0">
                <a:hlinkClick r:id="rId2"/>
              </a:rPr>
              <a:t>https://rivcoph.org/coronavirus</a:t>
            </a:r>
            <a:endParaRPr lang="en-US" dirty="0"/>
          </a:p>
        </p:txBody>
      </p:sp>
      <p:pic>
        <p:nvPicPr>
          <p:cNvPr id="6" name="Picture 5"/>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8411030" y="5712879"/>
            <a:ext cx="1995713" cy="1015890"/>
          </a:xfrm>
          <a:prstGeom prst="rect">
            <a:avLst/>
          </a:prstGeom>
        </p:spPr>
      </p:pic>
      <p:pic>
        <p:nvPicPr>
          <p:cNvPr id="7" name="Picture 6"/>
          <p:cNvPicPr>
            <a:picLocks noChangeAspect="1"/>
          </p:cNvPicPr>
          <p:nvPr/>
        </p:nvPicPr>
        <p:blipFill rotWithShape="1">
          <a:blip r:embed="rId4"/>
          <a:srcRect l="20476" t="7600" r="21905" b="4183"/>
          <a:stretch/>
        </p:blipFill>
        <p:spPr>
          <a:xfrm>
            <a:off x="2590801" y="1567542"/>
            <a:ext cx="5551715" cy="4920345"/>
          </a:xfrm>
          <a:prstGeom prst="rect">
            <a:avLst/>
          </a:prstGeom>
        </p:spPr>
      </p:pic>
      <p:sp>
        <p:nvSpPr>
          <p:cNvPr id="8" name="TextBox 7"/>
          <p:cNvSpPr txBox="1"/>
          <p:nvPr/>
        </p:nvSpPr>
        <p:spPr>
          <a:xfrm>
            <a:off x="8236858" y="1741714"/>
            <a:ext cx="2278743" cy="2308324"/>
          </a:xfrm>
          <a:prstGeom prst="rect">
            <a:avLst/>
          </a:prstGeom>
          <a:noFill/>
          <a:ln w="28575">
            <a:solidFill>
              <a:schemeClr val="accent1"/>
            </a:solidFill>
          </a:ln>
        </p:spPr>
        <p:txBody>
          <a:bodyPr wrap="square" rtlCol="0">
            <a:spAutoFit/>
          </a:bodyPr>
          <a:lstStyle/>
          <a:p>
            <a:pPr algn="ctr"/>
            <a:r>
              <a:rPr lang="en-US" dirty="0">
                <a:solidFill>
                  <a:srgbClr val="0E213D"/>
                </a:solidFill>
                <a:latin typeface="Calibri"/>
              </a:rPr>
              <a:t>The webpage was developed to provide current and comprehensive information on  COVID-19 related issues in Riverside County.</a:t>
            </a:r>
          </a:p>
        </p:txBody>
      </p:sp>
      <p:sp>
        <p:nvSpPr>
          <p:cNvPr id="9" name="TextBox 8"/>
          <p:cNvSpPr txBox="1"/>
          <p:nvPr/>
        </p:nvSpPr>
        <p:spPr>
          <a:xfrm>
            <a:off x="8236858" y="4209143"/>
            <a:ext cx="2278743" cy="1200329"/>
          </a:xfrm>
          <a:prstGeom prst="rect">
            <a:avLst/>
          </a:prstGeom>
          <a:noFill/>
          <a:ln w="28575">
            <a:solidFill>
              <a:schemeClr val="accent1"/>
            </a:solidFill>
          </a:ln>
        </p:spPr>
        <p:txBody>
          <a:bodyPr wrap="square" rtlCol="0">
            <a:spAutoFit/>
          </a:bodyPr>
          <a:lstStyle/>
          <a:p>
            <a:pPr algn="ctr"/>
            <a:r>
              <a:rPr lang="en-US" dirty="0">
                <a:solidFill>
                  <a:srgbClr val="0E213D"/>
                </a:solidFill>
                <a:latin typeface="Calibri"/>
              </a:rPr>
              <a:t>This includes updated case numbers, local  public health orders, and resources.</a:t>
            </a:r>
          </a:p>
        </p:txBody>
      </p:sp>
    </p:spTree>
    <p:extLst>
      <p:ext uri="{BB962C8B-B14F-4D97-AF65-F5344CB8AC3E}">
        <p14:creationId xmlns:p14="http://schemas.microsoft.com/office/powerpoint/2010/main" val="117950103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8411030" y="5712879"/>
            <a:ext cx="1995713" cy="1015890"/>
          </a:xfrm>
          <a:prstGeom prst="rect">
            <a:avLst/>
          </a:prstGeom>
        </p:spPr>
      </p:pic>
      <p:sp>
        <p:nvSpPr>
          <p:cNvPr id="5" name="Title 3"/>
          <p:cNvSpPr>
            <a:spLocks noGrp="1"/>
          </p:cNvSpPr>
          <p:nvPr>
            <p:ph type="title"/>
          </p:nvPr>
        </p:nvSpPr>
        <p:spPr>
          <a:xfrm>
            <a:off x="2895600" y="210457"/>
            <a:ext cx="7315200" cy="825500"/>
          </a:xfrm>
        </p:spPr>
        <p:txBody>
          <a:bodyPr anchor="ctr"/>
          <a:lstStyle/>
          <a:p>
            <a:r>
              <a:rPr lang="en-US" dirty="0" smtClean="0"/>
              <a:t>Website</a:t>
            </a:r>
            <a:endParaRPr lang="en-US" dirty="0"/>
          </a:p>
        </p:txBody>
      </p:sp>
      <p:sp>
        <p:nvSpPr>
          <p:cNvPr id="6" name="Subtitle 4"/>
          <p:cNvSpPr>
            <a:spLocks noGrp="1"/>
          </p:cNvSpPr>
          <p:nvPr>
            <p:ph type="subTitle" idx="1"/>
          </p:nvPr>
        </p:nvSpPr>
        <p:spPr>
          <a:xfrm>
            <a:off x="2975428" y="912587"/>
            <a:ext cx="7315200" cy="526143"/>
          </a:xfrm>
        </p:spPr>
        <p:txBody>
          <a:bodyPr/>
          <a:lstStyle/>
          <a:p>
            <a:r>
              <a:rPr lang="en-US" dirty="0">
                <a:hlinkClick r:id="rId3"/>
              </a:rPr>
              <a:t>https://rivcoph.org/coronavirus</a:t>
            </a:r>
            <a:endParaRPr lang="en-US" dirty="0"/>
          </a:p>
        </p:txBody>
      </p:sp>
      <p:pic>
        <p:nvPicPr>
          <p:cNvPr id="8" name="Picture 7"/>
          <p:cNvPicPr>
            <a:picLocks noChangeAspect="1"/>
          </p:cNvPicPr>
          <p:nvPr/>
        </p:nvPicPr>
        <p:blipFill rotWithShape="1">
          <a:blip r:embed="rId4"/>
          <a:srcRect l="33651" t="17478" r="36270" b="12540"/>
          <a:stretch/>
        </p:blipFill>
        <p:spPr>
          <a:xfrm>
            <a:off x="2630724" y="1438729"/>
            <a:ext cx="4176477" cy="5465782"/>
          </a:xfrm>
          <a:prstGeom prst="rect">
            <a:avLst/>
          </a:prstGeom>
        </p:spPr>
      </p:pic>
      <p:sp>
        <p:nvSpPr>
          <p:cNvPr id="10" name="TextBox 9"/>
          <p:cNvSpPr txBox="1"/>
          <p:nvPr/>
        </p:nvSpPr>
        <p:spPr>
          <a:xfrm>
            <a:off x="6858000" y="1937658"/>
            <a:ext cx="3432628" cy="3139321"/>
          </a:xfrm>
          <a:prstGeom prst="rect">
            <a:avLst/>
          </a:prstGeom>
          <a:noFill/>
          <a:ln w="19050">
            <a:solidFill>
              <a:schemeClr val="tx2"/>
            </a:solidFill>
          </a:ln>
        </p:spPr>
        <p:txBody>
          <a:bodyPr wrap="square" rtlCol="0">
            <a:spAutoFit/>
          </a:bodyPr>
          <a:lstStyle/>
          <a:p>
            <a:pPr algn="ctr"/>
            <a:r>
              <a:rPr lang="en-US" dirty="0">
                <a:solidFill>
                  <a:srgbClr val="0E213D"/>
                </a:solidFill>
                <a:latin typeface="Calibri"/>
              </a:rPr>
              <a:t>As part of our ongoing effort to provide accurate information to the public, we have created toolkits specific to organizations/ populations within Riverside County.  Each toolkit includes information such as sanitizing and hygiene guidelines, orders and recommendations.  The toolkits are updated frequently as new information becomes available. </a:t>
            </a:r>
          </a:p>
        </p:txBody>
      </p:sp>
    </p:spTree>
    <p:extLst>
      <p:ext uri="{BB962C8B-B14F-4D97-AF65-F5344CB8AC3E}">
        <p14:creationId xmlns:p14="http://schemas.microsoft.com/office/powerpoint/2010/main" val="37298437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33730" t="26649" r="34445" b="4921"/>
          <a:stretch/>
        </p:blipFill>
        <p:spPr>
          <a:xfrm>
            <a:off x="2569028" y="1438729"/>
            <a:ext cx="4412343" cy="5336624"/>
          </a:xfrm>
          <a:prstGeom prst="rect">
            <a:avLst/>
          </a:prstGeom>
        </p:spPr>
      </p:pic>
      <p:sp>
        <p:nvSpPr>
          <p:cNvPr id="5" name="Title 3"/>
          <p:cNvSpPr>
            <a:spLocks noGrp="1"/>
          </p:cNvSpPr>
          <p:nvPr>
            <p:ph type="title"/>
          </p:nvPr>
        </p:nvSpPr>
        <p:spPr>
          <a:xfrm>
            <a:off x="2895600" y="210457"/>
            <a:ext cx="7315200" cy="825500"/>
          </a:xfrm>
        </p:spPr>
        <p:txBody>
          <a:bodyPr anchor="ctr"/>
          <a:lstStyle/>
          <a:p>
            <a:r>
              <a:rPr lang="en-US" dirty="0" smtClean="0"/>
              <a:t>Website</a:t>
            </a:r>
            <a:endParaRPr lang="en-US" dirty="0"/>
          </a:p>
        </p:txBody>
      </p:sp>
      <p:sp>
        <p:nvSpPr>
          <p:cNvPr id="6" name="Subtitle 4"/>
          <p:cNvSpPr>
            <a:spLocks noGrp="1"/>
          </p:cNvSpPr>
          <p:nvPr>
            <p:ph type="subTitle" idx="1"/>
          </p:nvPr>
        </p:nvSpPr>
        <p:spPr>
          <a:xfrm>
            <a:off x="2975428" y="912587"/>
            <a:ext cx="7315200" cy="526143"/>
          </a:xfrm>
        </p:spPr>
        <p:txBody>
          <a:bodyPr/>
          <a:lstStyle/>
          <a:p>
            <a:r>
              <a:rPr lang="en-US" dirty="0">
                <a:hlinkClick r:id="rId3"/>
              </a:rPr>
              <a:t>https://rivcoph.org/coronavirus</a:t>
            </a:r>
            <a:endParaRPr lang="en-US" dirty="0"/>
          </a:p>
        </p:txBody>
      </p:sp>
      <p:pic>
        <p:nvPicPr>
          <p:cNvPr id="7" name="Picture 6"/>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411030" y="5712879"/>
            <a:ext cx="1995713" cy="1015890"/>
          </a:xfrm>
          <a:prstGeom prst="rect">
            <a:avLst/>
          </a:prstGeom>
        </p:spPr>
      </p:pic>
      <p:sp>
        <p:nvSpPr>
          <p:cNvPr id="8" name="TextBox 7"/>
          <p:cNvSpPr txBox="1"/>
          <p:nvPr/>
        </p:nvSpPr>
        <p:spPr>
          <a:xfrm>
            <a:off x="7148288" y="2018871"/>
            <a:ext cx="3062513" cy="2585323"/>
          </a:xfrm>
          <a:prstGeom prst="rect">
            <a:avLst/>
          </a:prstGeom>
          <a:noFill/>
          <a:ln w="19050">
            <a:solidFill>
              <a:schemeClr val="tx2"/>
            </a:solidFill>
          </a:ln>
        </p:spPr>
        <p:txBody>
          <a:bodyPr wrap="square" rtlCol="0">
            <a:spAutoFit/>
          </a:bodyPr>
          <a:lstStyle/>
          <a:p>
            <a:pPr algn="ctr"/>
            <a:r>
              <a:rPr lang="en-US" dirty="0">
                <a:solidFill>
                  <a:srgbClr val="0E213D"/>
                </a:solidFill>
                <a:latin typeface="Calibri"/>
              </a:rPr>
              <a:t>When you click on a toolkit, a pop up screen will appear.</a:t>
            </a:r>
          </a:p>
          <a:p>
            <a:pPr algn="ctr"/>
            <a:r>
              <a:rPr lang="en-US" dirty="0">
                <a:solidFill>
                  <a:srgbClr val="0E213D"/>
                </a:solidFill>
                <a:latin typeface="Calibri"/>
              </a:rPr>
              <a:t>Each screen will include links, or PDF documents addressing various resources or needs that are specific to that population/organization. In many cases, translated information is also included.</a:t>
            </a:r>
          </a:p>
        </p:txBody>
      </p:sp>
    </p:spTree>
    <p:extLst>
      <p:ext uri="{BB962C8B-B14F-4D97-AF65-F5344CB8AC3E}">
        <p14:creationId xmlns:p14="http://schemas.microsoft.com/office/powerpoint/2010/main" val="297625814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8411028" y="5712879"/>
            <a:ext cx="1995713" cy="1015890"/>
          </a:xfrm>
          <a:prstGeom prst="rect">
            <a:avLst/>
          </a:prstGeom>
        </p:spPr>
      </p:pic>
      <p:sp>
        <p:nvSpPr>
          <p:cNvPr id="5" name="Title 3"/>
          <p:cNvSpPr>
            <a:spLocks noGrp="1"/>
          </p:cNvSpPr>
          <p:nvPr>
            <p:ph type="title"/>
          </p:nvPr>
        </p:nvSpPr>
        <p:spPr>
          <a:xfrm>
            <a:off x="2895600" y="210457"/>
            <a:ext cx="7315200" cy="825500"/>
          </a:xfrm>
        </p:spPr>
        <p:txBody>
          <a:bodyPr anchor="ctr"/>
          <a:lstStyle/>
          <a:p>
            <a:r>
              <a:rPr lang="en-US" dirty="0" smtClean="0"/>
              <a:t>Website</a:t>
            </a:r>
            <a:endParaRPr lang="en-US" dirty="0"/>
          </a:p>
        </p:txBody>
      </p:sp>
      <p:sp>
        <p:nvSpPr>
          <p:cNvPr id="6" name="Subtitle 4"/>
          <p:cNvSpPr>
            <a:spLocks noGrp="1"/>
          </p:cNvSpPr>
          <p:nvPr>
            <p:ph type="subTitle" idx="1"/>
          </p:nvPr>
        </p:nvSpPr>
        <p:spPr>
          <a:xfrm>
            <a:off x="2975428" y="912587"/>
            <a:ext cx="7315200" cy="526143"/>
          </a:xfrm>
        </p:spPr>
        <p:txBody>
          <a:bodyPr/>
          <a:lstStyle/>
          <a:p>
            <a:r>
              <a:rPr lang="en-US" dirty="0">
                <a:hlinkClick r:id="rId4"/>
              </a:rPr>
              <a:t>https://rivcoph.org/coronavirus</a:t>
            </a:r>
            <a:endParaRPr lang="en-US" dirty="0"/>
          </a:p>
        </p:txBody>
      </p:sp>
      <p:sp>
        <p:nvSpPr>
          <p:cNvPr id="7" name="TextBox 6"/>
          <p:cNvSpPr txBox="1"/>
          <p:nvPr/>
        </p:nvSpPr>
        <p:spPr>
          <a:xfrm>
            <a:off x="2627087" y="1595022"/>
            <a:ext cx="7881256" cy="5663089"/>
          </a:xfrm>
          <a:prstGeom prst="rect">
            <a:avLst/>
          </a:prstGeom>
          <a:noFill/>
        </p:spPr>
        <p:txBody>
          <a:bodyPr wrap="square" rtlCol="0">
            <a:spAutoFit/>
          </a:bodyPr>
          <a:lstStyle/>
          <a:p>
            <a:pPr algn="ctr"/>
            <a:r>
              <a:rPr lang="en-US" sz="2400" b="1" u="sng" dirty="0">
                <a:solidFill>
                  <a:srgbClr val="0E213D"/>
                </a:solidFill>
                <a:latin typeface="Calibri"/>
              </a:rPr>
              <a:t>ADDITIONAL RESOURCES</a:t>
            </a:r>
          </a:p>
          <a:p>
            <a:r>
              <a:rPr lang="en-US" b="1" dirty="0">
                <a:solidFill>
                  <a:srgbClr val="0E213D"/>
                </a:solidFill>
                <a:latin typeface="Calibri"/>
              </a:rPr>
              <a:t>Expanded COVID-19 Testing (Riverside County residents)</a:t>
            </a:r>
          </a:p>
          <a:p>
            <a:r>
              <a:rPr lang="en-US" dirty="0">
                <a:solidFill>
                  <a:srgbClr val="0E213D"/>
                </a:solidFill>
                <a:latin typeface="Calibri"/>
              </a:rPr>
              <a:t>800-945-6171 </a:t>
            </a:r>
          </a:p>
          <a:p>
            <a:endParaRPr lang="en-US" sz="1000" b="1" dirty="0">
              <a:solidFill>
                <a:srgbClr val="0E213D"/>
              </a:solidFill>
              <a:latin typeface="Calibri"/>
            </a:endParaRPr>
          </a:p>
          <a:p>
            <a:r>
              <a:rPr lang="en-US" b="1" dirty="0">
                <a:solidFill>
                  <a:srgbClr val="0E213D"/>
                </a:solidFill>
                <a:latin typeface="Calibri"/>
              </a:rPr>
              <a:t>General COVID-19 Resources/Information	Riverside County Complaint Line</a:t>
            </a:r>
          </a:p>
          <a:p>
            <a:r>
              <a:rPr lang="en-US" dirty="0">
                <a:solidFill>
                  <a:srgbClr val="0E213D"/>
                </a:solidFill>
                <a:latin typeface="Calibri"/>
              </a:rPr>
              <a:t>211 or 800-464-1123			951-351-6866</a:t>
            </a:r>
          </a:p>
          <a:p>
            <a:endParaRPr lang="en-US" sz="1000" b="1" dirty="0">
              <a:solidFill>
                <a:srgbClr val="0E213D"/>
              </a:solidFill>
              <a:latin typeface="Calibri"/>
            </a:endParaRPr>
          </a:p>
          <a:p>
            <a:r>
              <a:rPr lang="en-US" b="1" dirty="0" err="1">
                <a:solidFill>
                  <a:srgbClr val="0E213D"/>
                </a:solidFill>
                <a:latin typeface="Calibri"/>
              </a:rPr>
              <a:t>Medi</a:t>
            </a:r>
            <a:r>
              <a:rPr lang="en-US" b="1" dirty="0">
                <a:solidFill>
                  <a:srgbClr val="0E213D"/>
                </a:solidFill>
                <a:latin typeface="Calibri"/>
              </a:rPr>
              <a:t>-Cal, </a:t>
            </a:r>
            <a:r>
              <a:rPr lang="en-US" b="1" dirty="0" err="1">
                <a:solidFill>
                  <a:srgbClr val="0E213D"/>
                </a:solidFill>
                <a:latin typeface="Calibri"/>
              </a:rPr>
              <a:t>CalFresh</a:t>
            </a:r>
            <a:r>
              <a:rPr lang="en-US" b="1" dirty="0">
                <a:solidFill>
                  <a:srgbClr val="0E213D"/>
                </a:solidFill>
                <a:latin typeface="Calibri"/>
              </a:rPr>
              <a:t>, </a:t>
            </a:r>
            <a:r>
              <a:rPr lang="en-US" b="1" dirty="0" err="1">
                <a:solidFill>
                  <a:srgbClr val="0E213D"/>
                </a:solidFill>
                <a:latin typeface="Calibri"/>
              </a:rPr>
              <a:t>CalWorks</a:t>
            </a:r>
            <a:r>
              <a:rPr lang="en-US" b="1" dirty="0">
                <a:solidFill>
                  <a:srgbClr val="0E213D"/>
                </a:solidFill>
                <a:latin typeface="Calibri"/>
              </a:rPr>
              <a:t> Enrollment</a:t>
            </a:r>
          </a:p>
          <a:p>
            <a:r>
              <a:rPr lang="en-US" dirty="0">
                <a:solidFill>
                  <a:srgbClr val="0E213D"/>
                </a:solidFill>
                <a:latin typeface="Calibri"/>
              </a:rPr>
              <a:t>877-410-8827 </a:t>
            </a:r>
          </a:p>
          <a:p>
            <a:r>
              <a:rPr lang="en-US" dirty="0">
                <a:solidFill>
                  <a:srgbClr val="0E213D"/>
                </a:solidFill>
                <a:latin typeface="Calibri"/>
                <a:hlinkClick r:id="rId5"/>
              </a:rPr>
              <a:t>http://dpss.co.riverside.ca.us/self-sufficiency</a:t>
            </a:r>
            <a:r>
              <a:rPr lang="en-US" dirty="0">
                <a:solidFill>
                  <a:srgbClr val="0E213D"/>
                </a:solidFill>
                <a:latin typeface="Calibri"/>
              </a:rPr>
              <a:t> </a:t>
            </a:r>
          </a:p>
          <a:p>
            <a:endParaRPr lang="en-US" sz="1000" b="1" dirty="0">
              <a:solidFill>
                <a:srgbClr val="0E213D"/>
              </a:solidFill>
              <a:latin typeface="Calibri"/>
            </a:endParaRPr>
          </a:p>
          <a:p>
            <a:endParaRPr lang="en-US" sz="1000" b="1" dirty="0">
              <a:solidFill>
                <a:srgbClr val="0E213D"/>
              </a:solidFill>
              <a:latin typeface="Calibri"/>
            </a:endParaRPr>
          </a:p>
          <a:p>
            <a:r>
              <a:rPr lang="en-US" b="1" dirty="0">
                <a:solidFill>
                  <a:srgbClr val="0E213D"/>
                </a:solidFill>
                <a:latin typeface="Calibri"/>
              </a:rPr>
              <a:t>Domestic Violence Resources</a:t>
            </a:r>
          </a:p>
          <a:p>
            <a:r>
              <a:rPr lang="en-US" dirty="0">
                <a:solidFill>
                  <a:srgbClr val="0E213D"/>
                </a:solidFill>
                <a:latin typeface="Calibri"/>
              </a:rPr>
              <a:t>Alternatives to Domestic Violence - 951-320-1370</a:t>
            </a:r>
          </a:p>
          <a:p>
            <a:r>
              <a:rPr lang="en-US" dirty="0">
                <a:solidFill>
                  <a:srgbClr val="0E213D"/>
                </a:solidFill>
                <a:latin typeface="Calibri"/>
              </a:rPr>
              <a:t>Shelter from the Storm (Palm Desert) - 760-328-7233</a:t>
            </a:r>
          </a:p>
          <a:p>
            <a:endParaRPr lang="en-US" sz="1000" b="1" dirty="0">
              <a:solidFill>
                <a:srgbClr val="0E213D"/>
              </a:solidFill>
              <a:latin typeface="Calibri"/>
            </a:endParaRPr>
          </a:p>
          <a:p>
            <a:r>
              <a:rPr lang="en-US" b="1" dirty="0">
                <a:solidFill>
                  <a:srgbClr val="0E213D"/>
                </a:solidFill>
                <a:latin typeface="Calibri"/>
              </a:rPr>
              <a:t>Homeless Resources</a:t>
            </a:r>
          </a:p>
          <a:p>
            <a:r>
              <a:rPr lang="en-US" dirty="0">
                <a:solidFill>
                  <a:srgbClr val="0E213D"/>
                </a:solidFill>
                <a:latin typeface="Calibri"/>
              </a:rPr>
              <a:t>Path of Life Ministries Access Shelter</a:t>
            </a:r>
          </a:p>
          <a:p>
            <a:r>
              <a:rPr lang="en-US" dirty="0">
                <a:solidFill>
                  <a:srgbClr val="0E213D"/>
                </a:solidFill>
                <a:latin typeface="Calibri"/>
              </a:rPr>
              <a:t>951-462-9822 – western/mid region</a:t>
            </a:r>
          </a:p>
          <a:p>
            <a:r>
              <a:rPr lang="en-US" dirty="0">
                <a:solidFill>
                  <a:srgbClr val="0E213D"/>
                </a:solidFill>
                <a:latin typeface="Calibri"/>
              </a:rPr>
              <a:t>760-601-5424 – eastern region</a:t>
            </a:r>
          </a:p>
          <a:p>
            <a:endParaRPr lang="en-US" dirty="0">
              <a:solidFill>
                <a:srgbClr val="0E213D"/>
              </a:solidFill>
              <a:latin typeface="Calibri"/>
            </a:endParaRPr>
          </a:p>
          <a:p>
            <a:endParaRPr lang="en-US" dirty="0">
              <a:solidFill>
                <a:srgbClr val="0E213D"/>
              </a:solidFill>
              <a:latin typeface="Calibri"/>
            </a:endParaRPr>
          </a:p>
        </p:txBody>
      </p:sp>
      <p:sp>
        <p:nvSpPr>
          <p:cNvPr id="8" name="Rectangle 7"/>
          <p:cNvSpPr/>
          <p:nvPr/>
        </p:nvSpPr>
        <p:spPr>
          <a:xfrm>
            <a:off x="8697684" y="4719942"/>
            <a:ext cx="1422400" cy="646331"/>
          </a:xfrm>
          <a:prstGeom prst="rect">
            <a:avLst/>
          </a:prstGeom>
        </p:spPr>
        <p:txBody>
          <a:bodyPr wrap="square">
            <a:spAutoFit/>
          </a:bodyPr>
          <a:lstStyle/>
          <a:p>
            <a:pPr algn="ctr"/>
            <a:r>
              <a:rPr lang="en-US" dirty="0">
                <a:solidFill>
                  <a:srgbClr val="0E213D"/>
                </a:solidFill>
                <a:latin typeface="Calibri"/>
                <a:hlinkClick r:id="rId6"/>
              </a:rPr>
              <a:t>Follow us on Facebook!</a:t>
            </a:r>
            <a:endParaRPr lang="en-US" dirty="0">
              <a:solidFill>
                <a:srgbClr val="0E213D"/>
              </a:solidFill>
              <a:latin typeface="Calibri"/>
            </a:endParaRPr>
          </a:p>
        </p:txBody>
      </p:sp>
      <p:pic>
        <p:nvPicPr>
          <p:cNvPr id="9" name="Picture 8"/>
          <p:cNvPicPr>
            <a:picLocks noChangeAspect="1"/>
          </p:cNvPicPr>
          <p:nvPr/>
        </p:nvPicPr>
        <p:blipFill rotWithShape="1">
          <a:blip r:embed="rId7" cstate="email">
            <a:extLst>
              <a:ext uri="{28A0092B-C50C-407E-A947-70E740481C1C}">
                <a14:useLocalDpi xmlns:a14="http://schemas.microsoft.com/office/drawing/2010/main" val="0"/>
              </a:ext>
            </a:extLst>
          </a:blip>
          <a:srcRect l="17116" r="17835" b="4804"/>
          <a:stretch/>
        </p:blipFill>
        <p:spPr>
          <a:xfrm>
            <a:off x="9044350" y="4089377"/>
            <a:ext cx="729067" cy="702067"/>
          </a:xfrm>
          <a:prstGeom prst="rect">
            <a:avLst/>
          </a:prstGeom>
        </p:spPr>
      </p:pic>
    </p:spTree>
    <p:extLst>
      <p:ext uri="{BB962C8B-B14F-4D97-AF65-F5344CB8AC3E}">
        <p14:creationId xmlns:p14="http://schemas.microsoft.com/office/powerpoint/2010/main" val="284752762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3"/>
        <p:cNvGrpSpPr/>
        <p:nvPr/>
      </p:nvGrpSpPr>
      <p:grpSpPr>
        <a:xfrm>
          <a:off x="0" y="0"/>
          <a:ext cx="0" cy="0"/>
          <a:chOff x="0" y="0"/>
          <a:chExt cx="0" cy="0"/>
        </a:xfrm>
      </p:grpSpPr>
      <p:sp>
        <p:nvSpPr>
          <p:cNvPr id="84" name="Google Shape;84;p13"/>
          <p:cNvSpPr txBox="1"/>
          <p:nvPr/>
        </p:nvSpPr>
        <p:spPr>
          <a:xfrm>
            <a:off x="2032975" y="351375"/>
            <a:ext cx="5025600" cy="6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00000"/>
                </a:solidFill>
                <a:effectLst/>
                <a:uLnTx/>
                <a:uFillTx/>
                <a:latin typeface="Calibri"/>
                <a:ea typeface="Calibri"/>
                <a:cs typeface="Calibri"/>
                <a:sym typeface="Calibri"/>
              </a:rPr>
              <a:t>Dr. Yuri Nava- School Counselor </a:t>
            </a: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00000"/>
                </a:solidFill>
                <a:effectLst/>
                <a:uLnTx/>
                <a:uFillTx/>
                <a:latin typeface="Calibri"/>
                <a:ea typeface="Calibri"/>
                <a:cs typeface="Calibri"/>
                <a:sym typeface="Calibri"/>
              </a:rPr>
              <a:t>Riverside Poly High School</a:t>
            </a: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00000"/>
                </a:solidFill>
                <a:effectLst/>
                <a:uLnTx/>
                <a:uFillTx/>
                <a:latin typeface="Calibri"/>
                <a:ea typeface="Calibri"/>
                <a:cs typeface="Calibri"/>
                <a:sym typeface="Calibri"/>
              </a:rPr>
              <a:t>Adjunct Professor-La Sierra University School Psychology &amp; Counseling Program</a:t>
            </a: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sng" strike="noStrike" kern="0" cap="none" spc="0" normalizeH="0" baseline="0" noProof="0">
                <a:ln>
                  <a:noFill/>
                </a:ln>
                <a:solidFill>
                  <a:srgbClr val="0563C1"/>
                </a:solidFill>
                <a:effectLst/>
                <a:uLnTx/>
                <a:uFillTx/>
                <a:latin typeface="Calibri"/>
                <a:ea typeface="Calibri"/>
                <a:cs typeface="Calibri"/>
                <a:sym typeface="Calibri"/>
                <a:hlinkClick r:id="rId4"/>
              </a:rPr>
              <a:t>ynava@riversideunified.org</a:t>
            </a:r>
            <a:r>
              <a:rPr kumimoji="0" lang="en-US" sz="2400" b="0" i="0" u="none" strike="noStrike" kern="0" cap="none" spc="0" normalizeH="0" baseline="0" noProof="0">
                <a:ln>
                  <a:noFill/>
                </a:ln>
                <a:solidFill>
                  <a:srgbClr val="000000"/>
                </a:solidFill>
                <a:effectLst/>
                <a:uLnTx/>
                <a:uFillTx/>
                <a:latin typeface="Calibri"/>
                <a:ea typeface="Calibri"/>
                <a:cs typeface="Calibri"/>
                <a:sym typeface="Calibri"/>
              </a:rPr>
              <a:t> </a:t>
            </a: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sng" strike="noStrike" kern="0" cap="none" spc="0" normalizeH="0" baseline="0" noProof="0">
                <a:ln>
                  <a:noFill/>
                </a:ln>
                <a:solidFill>
                  <a:srgbClr val="0563C1"/>
                </a:solidFill>
                <a:effectLst/>
                <a:uLnTx/>
                <a:uFillTx/>
                <a:latin typeface="Calibri"/>
                <a:ea typeface="Calibri"/>
                <a:cs typeface="Calibri"/>
                <a:sym typeface="Calibri"/>
                <a:hlinkClick r:id="rId5"/>
              </a:rPr>
              <a:t>ynava@lasierra.edu</a:t>
            </a:r>
            <a:r>
              <a:rPr kumimoji="0" lang="en-US" sz="2400" b="0" i="0" u="none" strike="noStrike" kern="0" cap="none" spc="0" normalizeH="0" baseline="0" noProof="0">
                <a:ln>
                  <a:noFill/>
                </a:ln>
                <a:solidFill>
                  <a:srgbClr val="000000"/>
                </a:solidFill>
                <a:effectLst/>
                <a:uLnTx/>
                <a:uFillTx/>
                <a:latin typeface="Calibri"/>
                <a:ea typeface="Calibri"/>
                <a:cs typeface="Calibri"/>
                <a:sym typeface="Calibri"/>
              </a:rPr>
              <a:t> </a:t>
            </a: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00000"/>
                </a:solidFill>
                <a:effectLst/>
                <a:uLnTx/>
                <a:uFillTx/>
                <a:latin typeface="Calibri"/>
                <a:ea typeface="Calibri"/>
                <a:cs typeface="Calibri"/>
                <a:sym typeface="Calibri"/>
              </a:rPr>
              <a:t>951-788-7203 x 64217 </a:t>
            </a: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500" b="0" i="0" u="none" strike="noStrike" kern="0" cap="none" spc="0" normalizeH="0" baseline="0" noProof="0">
                <a:ln>
                  <a:noFill/>
                </a:ln>
                <a:solidFill>
                  <a:srgbClr val="2B2B2B"/>
                </a:solidFill>
                <a:effectLst/>
                <a:highlight>
                  <a:srgbClr val="FFFFFF"/>
                </a:highlight>
                <a:uLnTx/>
                <a:uFillTx/>
                <a:latin typeface="Arial"/>
                <a:cs typeface="Arial"/>
                <a:sym typeface="Arial"/>
              </a:rPr>
              <a:t>Throughout time there have always been individuals who have counseled others. For our purposes, counseling refers to a profession whose primary purpose is to help individuals improve the overall quality of their lives academically, socially, emotionally, and for their future dreams and aspirations ~ SOE Beliefs </a:t>
            </a: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pic>
        <p:nvPicPr>
          <p:cNvPr id="85" name="Google Shape;85;p13"/>
          <p:cNvPicPr preferRelativeResize="0"/>
          <p:nvPr/>
        </p:nvPicPr>
        <p:blipFill>
          <a:blip r:embed="rId6">
            <a:alphaModFix/>
          </a:blip>
          <a:stretch>
            <a:fillRect/>
          </a:stretch>
        </p:blipFill>
        <p:spPr>
          <a:xfrm>
            <a:off x="8430835" y="2573050"/>
            <a:ext cx="2499950" cy="2499950"/>
          </a:xfrm>
          <a:prstGeom prst="rect">
            <a:avLst/>
          </a:prstGeom>
          <a:noFill/>
          <a:ln>
            <a:noFill/>
          </a:ln>
        </p:spPr>
      </p:pic>
      <p:pic>
        <p:nvPicPr>
          <p:cNvPr id="86" name="Google Shape;86;p13"/>
          <p:cNvPicPr preferRelativeResize="0"/>
          <p:nvPr/>
        </p:nvPicPr>
        <p:blipFill>
          <a:blip r:embed="rId7">
            <a:alphaModFix/>
          </a:blip>
          <a:stretch>
            <a:fillRect/>
          </a:stretch>
        </p:blipFill>
        <p:spPr>
          <a:xfrm>
            <a:off x="7297713" y="419550"/>
            <a:ext cx="4667250" cy="1790700"/>
          </a:xfrm>
          <a:prstGeom prst="rect">
            <a:avLst/>
          </a:prstGeom>
          <a:noFill/>
          <a:ln>
            <a:noFill/>
          </a:ln>
        </p:spPr>
      </p:pic>
      <p:pic>
        <p:nvPicPr>
          <p:cNvPr id="87" name="Google Shape;87;p13"/>
          <p:cNvPicPr preferRelativeResize="0"/>
          <p:nvPr/>
        </p:nvPicPr>
        <p:blipFill>
          <a:blip r:embed="rId8">
            <a:alphaModFix/>
          </a:blip>
          <a:stretch>
            <a:fillRect/>
          </a:stretch>
        </p:blipFill>
        <p:spPr>
          <a:xfrm>
            <a:off x="7198850" y="5625250"/>
            <a:ext cx="4864975" cy="921685"/>
          </a:xfrm>
          <a:prstGeom prst="rect">
            <a:avLst/>
          </a:prstGeom>
          <a:noFill/>
          <a:ln>
            <a:noFill/>
          </a:ln>
        </p:spPr>
      </p:pic>
    </p:spTree>
    <p:extLst>
      <p:ext uri="{BB962C8B-B14F-4D97-AF65-F5344CB8AC3E}">
        <p14:creationId xmlns:p14="http://schemas.microsoft.com/office/powerpoint/2010/main" val="6663500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smiling for the camera&#10;&#10;Description automatically generated">
            <a:extLst>
              <a:ext uri="{FF2B5EF4-FFF2-40B4-BE49-F238E27FC236}">
                <a16:creationId xmlns:a16="http://schemas.microsoft.com/office/drawing/2014/main" id="{A219BBA2-F63B-4BFF-AFD8-A355262EE1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3943008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1"/>
        <p:cNvGrpSpPr/>
        <p:nvPr/>
      </p:nvGrpSpPr>
      <p:grpSpPr>
        <a:xfrm>
          <a:off x="0" y="0"/>
          <a:ext cx="0" cy="0"/>
          <a:chOff x="0" y="0"/>
          <a:chExt cx="0" cy="0"/>
        </a:xfrm>
      </p:grpSpPr>
      <p:sp>
        <p:nvSpPr>
          <p:cNvPr id="92" name="Google Shape;92;p14"/>
          <p:cNvSpPr txBox="1"/>
          <p:nvPr/>
        </p:nvSpPr>
        <p:spPr>
          <a:xfrm>
            <a:off x="143925" y="1013900"/>
            <a:ext cx="7399800" cy="52749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00000"/>
                </a:solidFill>
                <a:effectLst/>
                <a:uLnTx/>
                <a:uFillTx/>
                <a:latin typeface="Calibri"/>
                <a:ea typeface="Calibri"/>
                <a:cs typeface="Calibri"/>
                <a:sym typeface="Calibri"/>
              </a:rPr>
              <a:t> Three Simple Grief Activities During Covid-19 MS/HS - </a:t>
            </a:r>
            <a:r>
              <a:rPr kumimoji="0" lang="en-US" sz="2400" b="0" i="0" u="sng" strike="noStrike" kern="0" cap="none" spc="0" normalizeH="0" baseline="0" noProof="0">
                <a:ln>
                  <a:noFill/>
                </a:ln>
                <a:solidFill>
                  <a:srgbClr val="0563C1"/>
                </a:solidFill>
                <a:effectLst/>
                <a:uLnTx/>
                <a:uFillTx/>
                <a:latin typeface="Calibri"/>
                <a:ea typeface="Calibri"/>
                <a:cs typeface="Calibri"/>
                <a:sym typeface="Calibri"/>
                <a:hlinkClick r:id="rId4"/>
              </a:rPr>
              <a:t>TherapistAid.com</a:t>
            </a: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a:p>
            <a:pPr marL="457200" marR="0" lvl="0" indent="-381000" algn="l" defTabSz="914400" rtl="0" eaLnBrk="1" fontAlgn="auto" latinLnBrk="0" hangingPunct="1">
              <a:lnSpc>
                <a:spcPct val="100000"/>
              </a:lnSpc>
              <a:spcBef>
                <a:spcPts val="0"/>
              </a:spcBef>
              <a:spcAft>
                <a:spcPts val="0"/>
              </a:spcAft>
              <a:buClr>
                <a:srgbClr val="000000"/>
              </a:buClr>
              <a:buSzPts val="2400"/>
              <a:buFont typeface="Calibri"/>
              <a:buAutoNum type="arabicParenR"/>
              <a:tabLst/>
              <a:defRPr/>
            </a:pPr>
            <a:r>
              <a:rPr kumimoji="0" lang="en-US" sz="2400" b="0" i="0" u="none" strike="noStrike" kern="0" cap="none" spc="0" normalizeH="0" baseline="0" noProof="0">
                <a:ln>
                  <a:noFill/>
                </a:ln>
                <a:solidFill>
                  <a:srgbClr val="000000"/>
                </a:solidFill>
                <a:effectLst/>
                <a:uLnTx/>
                <a:uFillTx/>
                <a:latin typeface="Calibri"/>
                <a:ea typeface="Calibri"/>
                <a:cs typeface="Calibri"/>
                <a:sym typeface="Calibri"/>
              </a:rPr>
              <a:t>The </a:t>
            </a:r>
            <a:r>
              <a:rPr kumimoji="0" lang="en-US" sz="2400" b="0" i="0" u="sng" strike="noStrike" kern="0" cap="none" spc="0" normalizeH="0" baseline="0" noProof="0">
                <a:ln>
                  <a:noFill/>
                </a:ln>
                <a:solidFill>
                  <a:srgbClr val="0563C1"/>
                </a:solidFill>
                <a:effectLst/>
                <a:uLnTx/>
                <a:uFillTx/>
                <a:latin typeface="Calibri"/>
                <a:ea typeface="Calibri"/>
                <a:cs typeface="Calibri"/>
                <a:sym typeface="Calibri"/>
                <a:hlinkClick r:id="rId5"/>
              </a:rPr>
              <a:t>Good Bye Letter</a:t>
            </a:r>
            <a:r>
              <a:rPr kumimoji="0" lang="en-US" sz="2400" b="0" i="0" u="none" strike="noStrike" kern="0" cap="none" spc="0" normalizeH="0" baseline="0" noProof="0">
                <a:ln>
                  <a:noFill/>
                </a:ln>
                <a:solidFill>
                  <a:srgbClr val="000000"/>
                </a:solidFill>
                <a:effectLst/>
                <a:uLnTx/>
                <a:uFillTx/>
                <a:latin typeface="Calibri"/>
                <a:ea typeface="Calibri"/>
                <a:cs typeface="Calibri"/>
                <a:sym typeface="Calibri"/>
              </a:rPr>
              <a:t> ~ English/Spanish </a:t>
            </a: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a:p>
            <a:pPr marL="914400" marR="0" lvl="0" indent="-381000" algn="l" defTabSz="914400" rtl="0" eaLnBrk="1" fontAlgn="auto" latinLnBrk="0" hangingPunct="1">
              <a:lnSpc>
                <a:spcPct val="100000"/>
              </a:lnSpc>
              <a:spcBef>
                <a:spcPts val="0"/>
              </a:spcBef>
              <a:spcAft>
                <a:spcPts val="0"/>
              </a:spcAft>
              <a:buClr>
                <a:srgbClr val="000000"/>
              </a:buClr>
              <a:buSzPts val="2400"/>
              <a:buFont typeface="Calibri"/>
              <a:buChar char="●"/>
              <a:tabLst/>
              <a:defRPr/>
            </a:pPr>
            <a:r>
              <a:rPr kumimoji="0" lang="en-US" sz="2400" b="0" i="0" u="none" strike="noStrike" kern="0" cap="none" spc="0" normalizeH="0" baseline="0" noProof="0">
                <a:ln>
                  <a:noFill/>
                </a:ln>
                <a:solidFill>
                  <a:srgbClr val="000000"/>
                </a:solidFill>
                <a:effectLst/>
                <a:uLnTx/>
                <a:uFillTx/>
                <a:latin typeface="Calibri"/>
                <a:ea typeface="Calibri"/>
                <a:cs typeface="Calibri"/>
                <a:sym typeface="Calibri"/>
              </a:rPr>
              <a:t>For a person or pet</a:t>
            </a: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a:p>
            <a:pPr marL="914400" marR="0" lvl="0" indent="-381000" algn="l" defTabSz="914400" rtl="0" eaLnBrk="1" fontAlgn="auto" latinLnBrk="0" hangingPunct="1">
              <a:lnSpc>
                <a:spcPct val="100000"/>
              </a:lnSpc>
              <a:spcBef>
                <a:spcPts val="0"/>
              </a:spcBef>
              <a:spcAft>
                <a:spcPts val="0"/>
              </a:spcAft>
              <a:buClr>
                <a:srgbClr val="000000"/>
              </a:buClr>
              <a:buSzPts val="2400"/>
              <a:buFont typeface="Calibri"/>
              <a:buChar char="●"/>
              <a:tabLst/>
              <a:defRPr/>
            </a:pPr>
            <a:r>
              <a:rPr kumimoji="0" lang="en-US" sz="2400" b="0" i="0" u="none" strike="noStrike" kern="0" cap="none" spc="0" normalizeH="0" baseline="0" noProof="0">
                <a:ln>
                  <a:noFill/>
                </a:ln>
                <a:solidFill>
                  <a:srgbClr val="000000"/>
                </a:solidFill>
                <a:effectLst/>
                <a:uLnTx/>
                <a:uFillTx/>
                <a:latin typeface="Calibri"/>
                <a:ea typeface="Calibri"/>
                <a:cs typeface="Calibri"/>
                <a:sym typeface="Calibri"/>
              </a:rPr>
              <a:t>For the school closure </a:t>
            </a: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a:p>
            <a:pPr marL="457200" marR="0" lvl="0" indent="-381000" algn="l" defTabSz="914400" rtl="0" eaLnBrk="1" fontAlgn="auto" latinLnBrk="0" hangingPunct="1">
              <a:lnSpc>
                <a:spcPct val="100000"/>
              </a:lnSpc>
              <a:spcBef>
                <a:spcPts val="0"/>
              </a:spcBef>
              <a:spcAft>
                <a:spcPts val="0"/>
              </a:spcAft>
              <a:buClr>
                <a:srgbClr val="000000"/>
              </a:buClr>
              <a:buSzPts val="2400"/>
              <a:buFont typeface="Calibri"/>
              <a:buAutoNum type="arabicParenR"/>
              <a:tabLst/>
              <a:defRPr/>
            </a:pPr>
            <a:r>
              <a:rPr kumimoji="0" lang="en-US" sz="2400" b="0" i="0" u="sng" strike="noStrike" kern="0" cap="none" spc="0" normalizeH="0" baseline="0" noProof="0">
                <a:ln>
                  <a:noFill/>
                </a:ln>
                <a:solidFill>
                  <a:srgbClr val="0563C1"/>
                </a:solidFill>
                <a:effectLst/>
                <a:uLnTx/>
                <a:uFillTx/>
                <a:latin typeface="Calibri"/>
                <a:ea typeface="Calibri"/>
                <a:cs typeface="Calibri"/>
                <a:sym typeface="Calibri"/>
                <a:hlinkClick r:id="rId6"/>
              </a:rPr>
              <a:t>Grief Sentence Completion</a:t>
            </a:r>
            <a:r>
              <a:rPr kumimoji="0" lang="en-US" sz="2400" b="0" i="0" u="none" strike="noStrike" kern="0" cap="none" spc="0" normalizeH="0" baseline="0" noProof="0">
                <a:ln>
                  <a:noFill/>
                </a:ln>
                <a:solidFill>
                  <a:srgbClr val="000000"/>
                </a:solidFill>
                <a:effectLst/>
                <a:uLnTx/>
                <a:uFillTx/>
                <a:latin typeface="Calibri"/>
                <a:ea typeface="Calibri"/>
                <a:cs typeface="Calibri"/>
                <a:sym typeface="Calibri"/>
              </a:rPr>
              <a:t>- English/Spanish </a:t>
            </a: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a:p>
            <a:pPr marL="914400" marR="0" lvl="1" indent="-381000" algn="l" defTabSz="914400" rtl="0" eaLnBrk="1" fontAlgn="auto" latinLnBrk="0" hangingPunct="1">
              <a:lnSpc>
                <a:spcPct val="100000"/>
              </a:lnSpc>
              <a:spcBef>
                <a:spcPts val="0"/>
              </a:spcBef>
              <a:spcAft>
                <a:spcPts val="0"/>
              </a:spcAft>
              <a:buClr>
                <a:srgbClr val="000000"/>
              </a:buClr>
              <a:buSzPts val="2400"/>
              <a:buFont typeface="Calibri"/>
              <a:buChar char="○"/>
              <a:tabLst/>
              <a:defRPr/>
            </a:pPr>
            <a:r>
              <a:rPr kumimoji="0" lang="en-US" sz="2400" b="0" i="0" u="none" strike="noStrike" kern="0" cap="none" spc="0" normalizeH="0" baseline="0" noProof="0">
                <a:ln>
                  <a:noFill/>
                </a:ln>
                <a:solidFill>
                  <a:srgbClr val="000000"/>
                </a:solidFill>
                <a:effectLst/>
                <a:uLnTx/>
                <a:uFillTx/>
                <a:latin typeface="Calibri"/>
                <a:ea typeface="Calibri"/>
                <a:cs typeface="Calibri"/>
                <a:sym typeface="Calibri"/>
              </a:rPr>
              <a:t>For a person or pet</a:t>
            </a: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a:p>
            <a:pPr marL="914400" marR="0" lvl="1" indent="-381000" algn="l" defTabSz="914400" rtl="0" eaLnBrk="1" fontAlgn="auto" latinLnBrk="0" hangingPunct="1">
              <a:lnSpc>
                <a:spcPct val="100000"/>
              </a:lnSpc>
              <a:spcBef>
                <a:spcPts val="0"/>
              </a:spcBef>
              <a:spcAft>
                <a:spcPts val="0"/>
              </a:spcAft>
              <a:buClr>
                <a:srgbClr val="000000"/>
              </a:buClr>
              <a:buSzPts val="2400"/>
              <a:buFont typeface="Calibri"/>
              <a:buChar char="○"/>
              <a:tabLst/>
              <a:defRPr/>
            </a:pPr>
            <a:r>
              <a:rPr kumimoji="0" lang="en-US" sz="2400" b="0" i="0" u="none" strike="noStrike" kern="0" cap="none" spc="0" normalizeH="0" baseline="0" noProof="0">
                <a:ln>
                  <a:noFill/>
                </a:ln>
                <a:solidFill>
                  <a:srgbClr val="000000"/>
                </a:solidFill>
                <a:effectLst/>
                <a:uLnTx/>
                <a:uFillTx/>
                <a:latin typeface="Calibri"/>
                <a:ea typeface="Calibri"/>
                <a:cs typeface="Calibri"/>
                <a:sym typeface="Calibri"/>
              </a:rPr>
              <a:t>For the school closure</a:t>
            </a: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a:p>
            <a:pPr marL="914400" marR="0" lvl="1" indent="-381000" algn="l" defTabSz="914400" rtl="0" eaLnBrk="1" fontAlgn="auto" latinLnBrk="0" hangingPunct="1">
              <a:lnSpc>
                <a:spcPct val="100000"/>
              </a:lnSpc>
              <a:spcBef>
                <a:spcPts val="0"/>
              </a:spcBef>
              <a:spcAft>
                <a:spcPts val="0"/>
              </a:spcAft>
              <a:buClr>
                <a:srgbClr val="000000"/>
              </a:buClr>
              <a:buSzPts val="2400"/>
              <a:buFont typeface="Calibri"/>
              <a:buChar char="○"/>
              <a:tabLst/>
              <a:defRPr/>
            </a:pPr>
            <a:r>
              <a:rPr kumimoji="0" lang="en-US" sz="2400" b="0" i="0" u="none" strike="noStrike" kern="0" cap="none" spc="0" normalizeH="0" baseline="0" noProof="0">
                <a:ln>
                  <a:noFill/>
                </a:ln>
                <a:solidFill>
                  <a:srgbClr val="000000"/>
                </a:solidFill>
                <a:effectLst/>
                <a:uLnTx/>
                <a:uFillTx/>
                <a:latin typeface="Calibri"/>
                <a:ea typeface="Calibri"/>
                <a:cs typeface="Calibri"/>
                <a:sym typeface="Calibri"/>
              </a:rPr>
              <a:t>Individual check ins or with multiple students</a:t>
            </a: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a:p>
            <a:pPr marL="457200" marR="0" lvl="0" indent="-381000" algn="l" defTabSz="914400" rtl="0" eaLnBrk="1" fontAlgn="auto" latinLnBrk="0" hangingPunct="1">
              <a:lnSpc>
                <a:spcPct val="100000"/>
              </a:lnSpc>
              <a:spcBef>
                <a:spcPts val="0"/>
              </a:spcBef>
              <a:spcAft>
                <a:spcPts val="0"/>
              </a:spcAft>
              <a:buClr>
                <a:srgbClr val="000000"/>
              </a:buClr>
              <a:buSzPts val="2400"/>
              <a:buFont typeface="Calibri"/>
              <a:buAutoNum type="arabicParenR"/>
              <a:tabLst/>
              <a:defRPr/>
            </a:pPr>
            <a:r>
              <a:rPr kumimoji="0" lang="en-US" sz="2400" b="0" i="0" u="sng" strike="noStrike" kern="0" cap="none" spc="0" normalizeH="0" baseline="0" noProof="0">
                <a:ln>
                  <a:noFill/>
                </a:ln>
                <a:solidFill>
                  <a:srgbClr val="0563C1"/>
                </a:solidFill>
                <a:effectLst/>
                <a:uLnTx/>
                <a:uFillTx/>
                <a:latin typeface="Calibri"/>
                <a:ea typeface="Calibri"/>
                <a:cs typeface="Calibri"/>
                <a:sym typeface="Calibri"/>
                <a:hlinkClick r:id="rId4"/>
              </a:rPr>
              <a:t>Stages of Grief</a:t>
            </a:r>
            <a:r>
              <a:rPr kumimoji="0" lang="en-US" sz="2400" b="0" i="0" u="none" strike="noStrike" kern="0" cap="none" spc="0" normalizeH="0" baseline="0" noProof="0">
                <a:ln>
                  <a:noFill/>
                </a:ln>
                <a:solidFill>
                  <a:srgbClr val="000000"/>
                </a:solidFill>
                <a:effectLst/>
                <a:uLnTx/>
                <a:uFillTx/>
                <a:latin typeface="Calibri"/>
                <a:ea typeface="Calibri"/>
                <a:cs typeface="Calibri"/>
                <a:sym typeface="Calibri"/>
              </a:rPr>
              <a:t>- </a:t>
            </a:r>
            <a:r>
              <a:rPr kumimoji="0" lang="en-US" sz="2400" b="0" i="0" u="sng" strike="noStrike" kern="0" cap="none" spc="0" normalizeH="0" baseline="0" noProof="0">
                <a:ln>
                  <a:noFill/>
                </a:ln>
                <a:solidFill>
                  <a:srgbClr val="0563C1"/>
                </a:solidFill>
                <a:effectLst/>
                <a:uLnTx/>
                <a:uFillTx/>
                <a:latin typeface="Calibri"/>
                <a:ea typeface="Calibri"/>
                <a:cs typeface="Calibri"/>
                <a:sym typeface="Calibri"/>
                <a:hlinkClick r:id="rId7"/>
              </a:rPr>
              <a:t>English</a:t>
            </a:r>
            <a:r>
              <a:rPr kumimoji="0" lang="en-US" sz="2400" b="0" i="0" u="none" strike="noStrike" kern="0" cap="none" spc="0" normalizeH="0" baseline="0" noProof="0">
                <a:ln>
                  <a:noFill/>
                </a:ln>
                <a:solidFill>
                  <a:srgbClr val="000000"/>
                </a:solidFill>
                <a:effectLst/>
                <a:uLnTx/>
                <a:uFillTx/>
                <a:latin typeface="Calibri"/>
                <a:ea typeface="Calibri"/>
                <a:cs typeface="Calibri"/>
                <a:sym typeface="Calibri"/>
              </a:rPr>
              <a:t>/Spanish </a:t>
            </a: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a:p>
            <a:pPr marL="914400" marR="0" lvl="1" indent="-381000" algn="l" defTabSz="914400" rtl="0" eaLnBrk="1" fontAlgn="auto" latinLnBrk="0" hangingPunct="1">
              <a:lnSpc>
                <a:spcPct val="100000"/>
              </a:lnSpc>
              <a:spcBef>
                <a:spcPts val="0"/>
              </a:spcBef>
              <a:spcAft>
                <a:spcPts val="0"/>
              </a:spcAft>
              <a:buClr>
                <a:srgbClr val="000000"/>
              </a:buClr>
              <a:buSzPts val="2400"/>
              <a:buFont typeface="Calibri"/>
              <a:buChar char="○"/>
              <a:tabLst/>
              <a:defRPr/>
            </a:pPr>
            <a:r>
              <a:rPr kumimoji="0" lang="en-US" sz="2400" b="0" i="0" u="none" strike="noStrike" kern="0" cap="none" spc="0" normalizeH="0" baseline="0" noProof="0">
                <a:ln>
                  <a:noFill/>
                </a:ln>
                <a:solidFill>
                  <a:srgbClr val="000000"/>
                </a:solidFill>
                <a:effectLst/>
                <a:uLnTx/>
                <a:uFillTx/>
                <a:latin typeface="Calibri"/>
                <a:ea typeface="Calibri"/>
                <a:cs typeface="Calibri"/>
                <a:sym typeface="Calibri"/>
              </a:rPr>
              <a:t>Individual check ins or with multiple students</a:t>
            </a: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a:p>
            <a:pPr marL="91440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45720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00000"/>
                </a:solidFill>
                <a:effectLst/>
                <a:uLnTx/>
                <a:uFillTx/>
                <a:latin typeface="Calibri"/>
                <a:ea typeface="Calibri"/>
                <a:cs typeface="Calibri"/>
                <a:sym typeface="Calibri"/>
              </a:rPr>
              <a:t> </a:t>
            </a: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00000"/>
                </a:solidFill>
                <a:effectLst/>
                <a:uLnTx/>
                <a:uFillTx/>
                <a:latin typeface="Calibri"/>
                <a:ea typeface="Calibri"/>
                <a:cs typeface="Calibri"/>
                <a:sym typeface="Calibri"/>
              </a:rPr>
              <a:t> </a:t>
            </a: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pic>
        <p:nvPicPr>
          <p:cNvPr id="93" name="Google Shape;93;p14"/>
          <p:cNvPicPr preferRelativeResize="0"/>
          <p:nvPr/>
        </p:nvPicPr>
        <p:blipFill>
          <a:blip r:embed="rId8">
            <a:alphaModFix/>
          </a:blip>
          <a:stretch>
            <a:fillRect/>
          </a:stretch>
        </p:blipFill>
        <p:spPr>
          <a:xfrm>
            <a:off x="8962450" y="3179300"/>
            <a:ext cx="2781776" cy="3495525"/>
          </a:xfrm>
          <a:prstGeom prst="rect">
            <a:avLst/>
          </a:prstGeom>
          <a:noFill/>
          <a:ln>
            <a:noFill/>
          </a:ln>
        </p:spPr>
      </p:pic>
      <p:pic>
        <p:nvPicPr>
          <p:cNvPr id="94" name="Google Shape;94;p14"/>
          <p:cNvPicPr preferRelativeResize="0"/>
          <p:nvPr/>
        </p:nvPicPr>
        <p:blipFill>
          <a:blip r:embed="rId9">
            <a:alphaModFix/>
          </a:blip>
          <a:stretch>
            <a:fillRect/>
          </a:stretch>
        </p:blipFill>
        <p:spPr>
          <a:xfrm>
            <a:off x="8998375" y="177175"/>
            <a:ext cx="2709907" cy="2874500"/>
          </a:xfrm>
          <a:prstGeom prst="rect">
            <a:avLst/>
          </a:prstGeom>
          <a:noFill/>
          <a:ln>
            <a:noFill/>
          </a:ln>
        </p:spPr>
      </p:pic>
      <p:pic>
        <p:nvPicPr>
          <p:cNvPr id="95" name="Google Shape;95;p14"/>
          <p:cNvPicPr preferRelativeResize="0"/>
          <p:nvPr/>
        </p:nvPicPr>
        <p:blipFill>
          <a:blip r:embed="rId10">
            <a:alphaModFix/>
          </a:blip>
          <a:stretch>
            <a:fillRect/>
          </a:stretch>
        </p:blipFill>
        <p:spPr>
          <a:xfrm>
            <a:off x="7178923" y="1786899"/>
            <a:ext cx="3028325" cy="3114402"/>
          </a:xfrm>
          <a:prstGeom prst="rect">
            <a:avLst/>
          </a:prstGeom>
          <a:noFill/>
          <a:ln>
            <a:noFill/>
          </a:ln>
        </p:spPr>
      </p:pic>
      <p:pic>
        <p:nvPicPr>
          <p:cNvPr id="96" name="Google Shape;96;p14"/>
          <p:cNvPicPr preferRelativeResize="0"/>
          <p:nvPr/>
        </p:nvPicPr>
        <p:blipFill>
          <a:blip r:embed="rId11">
            <a:alphaModFix/>
          </a:blip>
          <a:stretch>
            <a:fillRect/>
          </a:stretch>
        </p:blipFill>
        <p:spPr>
          <a:xfrm>
            <a:off x="6347775" y="5883950"/>
            <a:ext cx="2515942" cy="709100"/>
          </a:xfrm>
          <a:prstGeom prst="rect">
            <a:avLst/>
          </a:prstGeom>
          <a:noFill/>
          <a:ln>
            <a:noFill/>
          </a:ln>
        </p:spPr>
      </p:pic>
    </p:spTree>
    <p:extLst>
      <p:ext uri="{BB962C8B-B14F-4D97-AF65-F5344CB8AC3E}">
        <p14:creationId xmlns:p14="http://schemas.microsoft.com/office/powerpoint/2010/main" val="262366150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0"/>
        <p:cNvGrpSpPr/>
        <p:nvPr/>
      </p:nvGrpSpPr>
      <p:grpSpPr>
        <a:xfrm>
          <a:off x="0" y="0"/>
          <a:ext cx="0" cy="0"/>
          <a:chOff x="0" y="0"/>
          <a:chExt cx="0" cy="0"/>
        </a:xfrm>
      </p:grpSpPr>
      <p:sp>
        <p:nvSpPr>
          <p:cNvPr id="101" name="Google Shape;101;p15"/>
          <p:cNvSpPr txBox="1"/>
          <p:nvPr/>
        </p:nvSpPr>
        <p:spPr>
          <a:xfrm>
            <a:off x="222975" y="70925"/>
            <a:ext cx="8073300" cy="44913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300" b="0" i="0" u="none" strike="noStrike" kern="0" cap="none" spc="0" normalizeH="0" baseline="0" noProof="0">
                <a:ln>
                  <a:noFill/>
                </a:ln>
                <a:solidFill>
                  <a:srgbClr val="000000"/>
                </a:solidFill>
                <a:effectLst/>
                <a:uLnTx/>
                <a:uFillTx/>
                <a:latin typeface="Calibri"/>
                <a:ea typeface="Calibri"/>
                <a:cs typeface="Calibri"/>
                <a:sym typeface="Calibri"/>
              </a:rPr>
              <a:t> Three Simple Grief Activities During </a:t>
            </a:r>
            <a:br>
              <a:rPr kumimoji="0" lang="en-US" sz="2300" b="0" i="0" u="none" strike="noStrike" kern="0" cap="none" spc="0" normalizeH="0" baseline="0" noProof="0">
                <a:ln>
                  <a:noFill/>
                </a:ln>
                <a:solidFill>
                  <a:srgbClr val="000000"/>
                </a:solidFill>
                <a:effectLst/>
                <a:uLnTx/>
                <a:uFillTx/>
                <a:latin typeface="Calibri"/>
                <a:ea typeface="Calibri"/>
                <a:cs typeface="Calibri"/>
                <a:sym typeface="Calibri"/>
              </a:rPr>
            </a:br>
            <a:r>
              <a:rPr kumimoji="0" lang="en-US" sz="2300" b="0" i="0" u="none" strike="noStrike" kern="0" cap="none" spc="0" normalizeH="0" baseline="0" noProof="0">
                <a:ln>
                  <a:noFill/>
                </a:ln>
                <a:solidFill>
                  <a:srgbClr val="000000"/>
                </a:solidFill>
                <a:effectLst/>
                <a:uLnTx/>
                <a:uFillTx/>
                <a:latin typeface="Calibri"/>
                <a:ea typeface="Calibri"/>
                <a:cs typeface="Calibri"/>
                <a:sym typeface="Calibri"/>
              </a:rPr>
              <a:t>Covid-19 - Elementary</a:t>
            </a:r>
            <a:endParaRPr kumimoji="0" sz="2300" b="0"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300" b="0" i="0" u="none" strike="noStrike" kern="0" cap="none" spc="0" normalizeH="0" baseline="0" noProof="0">
              <a:ln>
                <a:noFill/>
              </a:ln>
              <a:solidFill>
                <a:srgbClr val="000000"/>
              </a:solidFill>
              <a:effectLst/>
              <a:uLnTx/>
              <a:uFillTx/>
              <a:latin typeface="Calibri"/>
              <a:ea typeface="Calibri"/>
              <a:cs typeface="Calibri"/>
              <a:sym typeface="Calibri"/>
            </a:endParaRPr>
          </a:p>
          <a:p>
            <a:pPr marL="457200" marR="0" lvl="0" indent="-374650" algn="l" defTabSz="914400" rtl="0" eaLnBrk="1" fontAlgn="auto" latinLnBrk="0" hangingPunct="1">
              <a:lnSpc>
                <a:spcPct val="100000"/>
              </a:lnSpc>
              <a:spcBef>
                <a:spcPts val="0"/>
              </a:spcBef>
              <a:spcAft>
                <a:spcPts val="0"/>
              </a:spcAft>
              <a:buClr>
                <a:srgbClr val="000000"/>
              </a:buClr>
              <a:buSzPts val="2300"/>
              <a:buFont typeface="Calibri"/>
              <a:buAutoNum type="arabicParenR"/>
              <a:tabLst/>
              <a:defRPr/>
            </a:pPr>
            <a:r>
              <a:rPr kumimoji="0" lang="en-US" sz="2300" b="0" i="0" u="sng" strike="noStrike" kern="0" cap="none" spc="0" normalizeH="0" baseline="0" noProof="0">
                <a:ln>
                  <a:noFill/>
                </a:ln>
                <a:solidFill>
                  <a:srgbClr val="0563C1"/>
                </a:solidFill>
                <a:effectLst/>
                <a:uLnTx/>
                <a:uFillTx/>
                <a:latin typeface="Calibri"/>
                <a:ea typeface="Calibri"/>
                <a:cs typeface="Calibri"/>
                <a:sym typeface="Calibri"/>
                <a:hlinkClick r:id="rId4"/>
              </a:rPr>
              <a:t>Read a Book</a:t>
            </a:r>
            <a:r>
              <a:rPr kumimoji="0" lang="en-US" sz="2300" b="0" i="0" u="none" strike="noStrike" kern="0" cap="none" spc="0" normalizeH="0" baseline="0" noProof="0">
                <a:ln>
                  <a:noFill/>
                </a:ln>
                <a:solidFill>
                  <a:srgbClr val="000000"/>
                </a:solidFill>
                <a:effectLst/>
                <a:uLnTx/>
                <a:uFillTx/>
                <a:latin typeface="Calibri"/>
                <a:ea typeface="Calibri"/>
                <a:cs typeface="Calibri"/>
                <a:sym typeface="Calibri"/>
              </a:rPr>
              <a:t> ~ Tier 1 (School Wide) </a:t>
            </a:r>
            <a:endParaRPr kumimoji="0" sz="2300" b="0" i="0" u="none" strike="noStrike" kern="0" cap="none" spc="0" normalizeH="0" baseline="0" noProof="0">
              <a:ln>
                <a:noFill/>
              </a:ln>
              <a:solidFill>
                <a:srgbClr val="000000"/>
              </a:solidFill>
              <a:effectLst/>
              <a:uLnTx/>
              <a:uFillTx/>
              <a:latin typeface="Calibri"/>
              <a:ea typeface="Calibri"/>
              <a:cs typeface="Calibri"/>
              <a:sym typeface="Calibri"/>
            </a:endParaRPr>
          </a:p>
          <a:p>
            <a:pPr marL="914400" marR="0" lvl="0" indent="-374650" algn="l" defTabSz="914400" rtl="0" eaLnBrk="1" fontAlgn="auto" latinLnBrk="0" hangingPunct="1">
              <a:lnSpc>
                <a:spcPct val="100000"/>
              </a:lnSpc>
              <a:spcBef>
                <a:spcPts val="0"/>
              </a:spcBef>
              <a:spcAft>
                <a:spcPts val="0"/>
              </a:spcAft>
              <a:buClr>
                <a:srgbClr val="000000"/>
              </a:buClr>
              <a:buSzPts val="2300"/>
              <a:buFont typeface="Calibri"/>
              <a:buChar char="●"/>
              <a:tabLst/>
              <a:defRPr/>
            </a:pPr>
            <a:r>
              <a:rPr kumimoji="0" lang="en-US" sz="1000" b="0" i="0" u="sng" strike="noStrike" kern="0" cap="none" spc="0" normalizeH="0" baseline="0" noProof="0">
                <a:ln>
                  <a:noFill/>
                </a:ln>
                <a:solidFill>
                  <a:srgbClr val="0563C1"/>
                </a:solidFill>
                <a:effectLst/>
                <a:uLnTx/>
                <a:uFillTx/>
                <a:latin typeface="Calibri"/>
                <a:ea typeface="Calibri"/>
                <a:cs typeface="Calibri"/>
                <a:sym typeface="Calibri"/>
                <a:hlinkClick r:id="rId5"/>
              </a:rPr>
              <a:t>The Fall of Freddy the Leaf</a:t>
            </a:r>
            <a:r>
              <a:rPr kumimoji="0" lang="en-US" sz="1000" b="0" i="0" u="none" strike="noStrike" kern="0" cap="none" spc="0" normalizeH="0" baseline="0" noProof="0">
                <a:ln>
                  <a:noFill/>
                </a:ln>
                <a:solidFill>
                  <a:srgbClr val="FFFFFF"/>
                </a:solidFill>
                <a:effectLst/>
                <a:uLnTx/>
                <a:uFillTx/>
                <a:latin typeface="Calibri"/>
                <a:ea typeface="Calibri"/>
                <a:cs typeface="Calibri"/>
                <a:sym typeface="Calibri"/>
              </a:rPr>
              <a:t> (</a:t>
            </a:r>
            <a:endParaRPr kumimoji="0" sz="2300" b="0" i="0" u="none" strike="noStrike" kern="0" cap="none" spc="0" normalizeH="0" baseline="0" noProof="0">
              <a:ln>
                <a:noFill/>
              </a:ln>
              <a:solidFill>
                <a:srgbClr val="000000"/>
              </a:solidFill>
              <a:effectLst/>
              <a:uLnTx/>
              <a:uFillTx/>
              <a:latin typeface="Calibri"/>
              <a:ea typeface="Calibri"/>
              <a:cs typeface="Calibri"/>
              <a:sym typeface="Calibri"/>
            </a:endParaRPr>
          </a:p>
          <a:p>
            <a:pPr marL="914400" marR="0" lvl="0" indent="-374650" algn="l" defTabSz="914400" rtl="0" eaLnBrk="1" fontAlgn="auto" latinLnBrk="0" hangingPunct="1">
              <a:lnSpc>
                <a:spcPct val="100000"/>
              </a:lnSpc>
              <a:spcBef>
                <a:spcPts val="0"/>
              </a:spcBef>
              <a:spcAft>
                <a:spcPts val="0"/>
              </a:spcAft>
              <a:buClr>
                <a:srgbClr val="000000"/>
              </a:buClr>
              <a:buSzPts val="2300"/>
              <a:buFont typeface="Calibri"/>
              <a:buChar char="●"/>
              <a:tabLst/>
              <a:defRPr/>
            </a:pPr>
            <a:r>
              <a:rPr kumimoji="0" lang="en-US" sz="2300" b="0" i="0" u="none" strike="noStrike" kern="0" cap="none" spc="0" normalizeH="0" baseline="0" noProof="0">
                <a:ln>
                  <a:noFill/>
                </a:ln>
                <a:solidFill>
                  <a:srgbClr val="000000"/>
                </a:solidFill>
                <a:effectLst/>
                <a:uLnTx/>
                <a:uFillTx/>
                <a:latin typeface="Calibri"/>
                <a:ea typeface="Calibri"/>
                <a:cs typeface="Calibri"/>
                <a:sym typeface="Calibri"/>
              </a:rPr>
              <a:t>Live or Pre-Recorded</a:t>
            </a:r>
            <a:endParaRPr kumimoji="0" sz="2300" b="0" i="0" u="none" strike="noStrike" kern="0" cap="none" spc="0" normalizeH="0" baseline="0" noProof="0">
              <a:ln>
                <a:noFill/>
              </a:ln>
              <a:solidFill>
                <a:srgbClr val="000000"/>
              </a:solidFill>
              <a:effectLst/>
              <a:uLnTx/>
              <a:uFillTx/>
              <a:latin typeface="Calibri"/>
              <a:ea typeface="Calibri"/>
              <a:cs typeface="Calibri"/>
              <a:sym typeface="Calibri"/>
            </a:endParaRPr>
          </a:p>
          <a:p>
            <a:pPr marL="137160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300" b="0" i="0" u="none" strike="noStrike" kern="0" cap="none" spc="0" normalizeH="0" baseline="0" noProof="0">
              <a:ln>
                <a:noFill/>
              </a:ln>
              <a:solidFill>
                <a:srgbClr val="000000"/>
              </a:solidFill>
              <a:effectLst/>
              <a:uLnTx/>
              <a:uFillTx/>
              <a:latin typeface="Calibri"/>
              <a:ea typeface="Calibri"/>
              <a:cs typeface="Calibri"/>
              <a:sym typeface="Calibri"/>
            </a:endParaRPr>
          </a:p>
          <a:p>
            <a:pPr marL="457200" marR="0" lvl="0" indent="-374650" algn="l" defTabSz="914400" rtl="0" eaLnBrk="1" fontAlgn="auto" latinLnBrk="0" hangingPunct="1">
              <a:lnSpc>
                <a:spcPct val="100000"/>
              </a:lnSpc>
              <a:spcBef>
                <a:spcPts val="0"/>
              </a:spcBef>
              <a:spcAft>
                <a:spcPts val="0"/>
              </a:spcAft>
              <a:buClr>
                <a:srgbClr val="000000"/>
              </a:buClr>
              <a:buSzPts val="2300"/>
              <a:buFont typeface="Calibri"/>
              <a:buAutoNum type="arabicParenR"/>
              <a:tabLst/>
              <a:defRPr/>
            </a:pPr>
            <a:r>
              <a:rPr kumimoji="0" lang="en-US" sz="2300" b="0" i="0" u="none" strike="noStrike" kern="0" cap="none" spc="0" normalizeH="0" baseline="0" noProof="0">
                <a:ln>
                  <a:noFill/>
                </a:ln>
                <a:solidFill>
                  <a:srgbClr val="000000"/>
                </a:solidFill>
                <a:effectLst/>
                <a:uLnTx/>
                <a:uFillTx/>
                <a:latin typeface="Calibri"/>
                <a:ea typeface="Calibri"/>
                <a:cs typeface="Calibri"/>
                <a:sym typeface="Calibri"/>
              </a:rPr>
              <a:t>Restorative Questions or </a:t>
            </a:r>
            <a:r>
              <a:rPr kumimoji="0" lang="en-US" sz="2300" b="0" i="0" u="sng" strike="noStrike" kern="0" cap="none" spc="0" normalizeH="0" baseline="0" noProof="0">
                <a:ln>
                  <a:noFill/>
                </a:ln>
                <a:solidFill>
                  <a:srgbClr val="0563C1"/>
                </a:solidFill>
                <a:effectLst/>
                <a:uLnTx/>
                <a:uFillTx/>
                <a:latin typeface="Calibri"/>
                <a:ea typeface="Calibri"/>
                <a:cs typeface="Calibri"/>
                <a:sym typeface="Calibri"/>
                <a:hlinkClick r:id="rId6"/>
              </a:rPr>
              <a:t>Elmo Video</a:t>
            </a:r>
            <a:r>
              <a:rPr kumimoji="0" lang="en-US" sz="2300" b="0" i="0" u="none" strike="noStrike" kern="0" cap="none" spc="0" normalizeH="0" baseline="0" noProof="0">
                <a:ln>
                  <a:noFill/>
                </a:ln>
                <a:solidFill>
                  <a:srgbClr val="000000"/>
                </a:solidFill>
                <a:effectLst/>
                <a:uLnTx/>
                <a:uFillTx/>
                <a:latin typeface="Calibri"/>
                <a:ea typeface="Calibri"/>
                <a:cs typeface="Calibri"/>
                <a:sym typeface="Calibri"/>
              </a:rPr>
              <a:t>~ Tier 2 (Multiple Students)</a:t>
            </a:r>
            <a:endParaRPr kumimoji="0" sz="2300" b="0" i="0" u="none" strike="noStrike" kern="0" cap="none" spc="0" normalizeH="0" baseline="0" noProof="0">
              <a:ln>
                <a:noFill/>
              </a:ln>
              <a:solidFill>
                <a:srgbClr val="000000"/>
              </a:solidFill>
              <a:effectLst/>
              <a:uLnTx/>
              <a:uFillTx/>
              <a:latin typeface="Calibri"/>
              <a:ea typeface="Calibri"/>
              <a:cs typeface="Calibri"/>
              <a:sym typeface="Calibri"/>
            </a:endParaRPr>
          </a:p>
          <a:p>
            <a:pPr marL="914400" marR="0" lvl="1" indent="-374650" algn="l" defTabSz="914400" rtl="0" eaLnBrk="1" fontAlgn="auto" latinLnBrk="0" hangingPunct="1">
              <a:lnSpc>
                <a:spcPct val="100000"/>
              </a:lnSpc>
              <a:spcBef>
                <a:spcPts val="0"/>
              </a:spcBef>
              <a:spcAft>
                <a:spcPts val="0"/>
              </a:spcAft>
              <a:buClr>
                <a:srgbClr val="000000"/>
              </a:buClr>
              <a:buSzPts val="2300"/>
              <a:buFont typeface="Calibri"/>
              <a:buChar char="○"/>
              <a:tabLst/>
              <a:defRPr/>
            </a:pPr>
            <a:r>
              <a:rPr kumimoji="0" lang="en-US" sz="2300" b="0" i="0" u="none" strike="noStrike" kern="0" cap="none" spc="0" normalizeH="0" baseline="0" noProof="0">
                <a:ln>
                  <a:noFill/>
                </a:ln>
                <a:solidFill>
                  <a:srgbClr val="000000"/>
                </a:solidFill>
                <a:effectLst/>
                <a:uLnTx/>
                <a:uFillTx/>
                <a:latin typeface="Calibri"/>
                <a:ea typeface="Calibri"/>
                <a:cs typeface="Calibri"/>
                <a:sym typeface="Calibri"/>
              </a:rPr>
              <a:t>Peer Support Groups</a:t>
            </a:r>
            <a:endParaRPr kumimoji="0" sz="2300" b="0" i="0" u="none" strike="noStrike" kern="0" cap="none" spc="0" normalizeH="0" baseline="0" noProof="0">
              <a:ln>
                <a:noFill/>
              </a:ln>
              <a:solidFill>
                <a:srgbClr val="000000"/>
              </a:solidFill>
              <a:effectLst/>
              <a:uLnTx/>
              <a:uFillTx/>
              <a:latin typeface="Calibri"/>
              <a:ea typeface="Calibri"/>
              <a:cs typeface="Calibri"/>
              <a:sym typeface="Calibri"/>
            </a:endParaRPr>
          </a:p>
          <a:p>
            <a:pPr marL="914400" marR="0" lvl="1" indent="-374650" algn="l" defTabSz="914400" rtl="0" eaLnBrk="1" fontAlgn="auto" latinLnBrk="0" hangingPunct="1">
              <a:lnSpc>
                <a:spcPct val="100000"/>
              </a:lnSpc>
              <a:spcBef>
                <a:spcPts val="0"/>
              </a:spcBef>
              <a:spcAft>
                <a:spcPts val="0"/>
              </a:spcAft>
              <a:buClr>
                <a:srgbClr val="000000"/>
              </a:buClr>
              <a:buSzPts val="2300"/>
              <a:buFont typeface="Calibri"/>
              <a:buChar char="○"/>
              <a:tabLst/>
              <a:defRPr/>
            </a:pPr>
            <a:r>
              <a:rPr kumimoji="0" lang="en-US" sz="2300" b="0" i="0" u="sng" strike="noStrike" kern="0" cap="none" spc="0" normalizeH="0" baseline="0" noProof="0">
                <a:ln>
                  <a:noFill/>
                </a:ln>
                <a:solidFill>
                  <a:srgbClr val="0563C1"/>
                </a:solidFill>
                <a:effectLst/>
                <a:uLnTx/>
                <a:uFillTx/>
                <a:latin typeface="Calibri"/>
                <a:ea typeface="Calibri"/>
                <a:cs typeface="Calibri"/>
                <a:sym typeface="Calibri"/>
                <a:hlinkClick r:id="rId7"/>
              </a:rPr>
              <a:t>Include a video</a:t>
            </a:r>
            <a:r>
              <a:rPr kumimoji="0" lang="en-US" sz="2300" b="0" i="0" u="none" strike="noStrike" kern="0" cap="none" spc="0" normalizeH="0" baseline="0" noProof="0">
                <a:ln>
                  <a:noFill/>
                </a:ln>
                <a:solidFill>
                  <a:srgbClr val="000000"/>
                </a:solidFill>
                <a:effectLst/>
                <a:uLnTx/>
                <a:uFillTx/>
                <a:latin typeface="Calibri"/>
                <a:ea typeface="Calibri"/>
                <a:cs typeface="Calibri"/>
                <a:sym typeface="Calibri"/>
              </a:rPr>
              <a:t>~ Psychoeducation</a:t>
            </a:r>
            <a:endParaRPr kumimoji="0" sz="2300" b="0" i="0" u="none" strike="noStrike" kern="0" cap="none" spc="0" normalizeH="0" baseline="0" noProof="0">
              <a:ln>
                <a:noFill/>
              </a:ln>
              <a:solidFill>
                <a:srgbClr val="000000"/>
              </a:solidFill>
              <a:effectLst/>
              <a:uLnTx/>
              <a:uFillTx/>
              <a:latin typeface="Calibri"/>
              <a:ea typeface="Calibri"/>
              <a:cs typeface="Calibri"/>
              <a:sym typeface="Calibri"/>
            </a:endParaRPr>
          </a:p>
          <a:p>
            <a:pPr marL="914400" marR="0" lvl="1" indent="-374650" algn="l" defTabSz="914400" rtl="0" eaLnBrk="1" fontAlgn="auto" latinLnBrk="0" hangingPunct="1">
              <a:lnSpc>
                <a:spcPct val="100000"/>
              </a:lnSpc>
              <a:spcBef>
                <a:spcPts val="0"/>
              </a:spcBef>
              <a:spcAft>
                <a:spcPts val="0"/>
              </a:spcAft>
              <a:buClr>
                <a:srgbClr val="000000"/>
              </a:buClr>
              <a:buSzPts val="2300"/>
              <a:buFont typeface="Calibri"/>
              <a:buChar char="○"/>
              <a:tabLst/>
              <a:defRPr/>
            </a:pPr>
            <a:r>
              <a:rPr kumimoji="0" lang="en-US" sz="2300" b="0" i="0" u="none" strike="noStrike" kern="0" cap="none" spc="0" normalizeH="0" baseline="0" noProof="0">
                <a:ln>
                  <a:noFill/>
                </a:ln>
                <a:solidFill>
                  <a:srgbClr val="000000"/>
                </a:solidFill>
                <a:effectLst/>
                <a:uLnTx/>
                <a:uFillTx/>
                <a:latin typeface="Calibri"/>
                <a:ea typeface="Calibri"/>
                <a:cs typeface="Calibri"/>
                <a:sym typeface="Calibri"/>
              </a:rPr>
              <a:t>Students can type, answer in emojis, or bitmojis</a:t>
            </a:r>
            <a:endParaRPr kumimoji="0" sz="2300" b="0" i="0" u="none" strike="noStrike" kern="0" cap="none" spc="0" normalizeH="0" baseline="0" noProof="0">
              <a:ln>
                <a:noFill/>
              </a:ln>
              <a:solidFill>
                <a:srgbClr val="000000"/>
              </a:solidFill>
              <a:effectLst/>
              <a:uLnTx/>
              <a:uFillTx/>
              <a:latin typeface="Calibri"/>
              <a:ea typeface="Calibri"/>
              <a:cs typeface="Calibri"/>
              <a:sym typeface="Calibri"/>
            </a:endParaRPr>
          </a:p>
          <a:p>
            <a:pPr marL="914400" marR="0" lvl="1" indent="-374650" algn="l" defTabSz="914400" rtl="0" eaLnBrk="1" fontAlgn="auto" latinLnBrk="0" hangingPunct="1">
              <a:lnSpc>
                <a:spcPct val="100000"/>
              </a:lnSpc>
              <a:spcBef>
                <a:spcPts val="0"/>
              </a:spcBef>
              <a:spcAft>
                <a:spcPts val="0"/>
              </a:spcAft>
              <a:buClr>
                <a:srgbClr val="000000"/>
              </a:buClr>
              <a:buSzPts val="2300"/>
              <a:buFont typeface="Calibri"/>
              <a:buChar char="○"/>
              <a:tabLst/>
              <a:defRPr/>
            </a:pPr>
            <a:r>
              <a:rPr kumimoji="0" lang="en-US" sz="2300" b="0" i="0" u="none" strike="noStrike" kern="0" cap="none" spc="0" normalizeH="0" baseline="0" noProof="0">
                <a:ln>
                  <a:noFill/>
                </a:ln>
                <a:solidFill>
                  <a:srgbClr val="000000"/>
                </a:solidFill>
                <a:effectLst/>
                <a:uLnTx/>
                <a:uFillTx/>
                <a:latin typeface="Calibri"/>
                <a:ea typeface="Calibri"/>
                <a:cs typeface="Calibri"/>
                <a:sym typeface="Calibri"/>
              </a:rPr>
              <a:t>Example “Share what your feeling with a picture”</a:t>
            </a:r>
            <a:endParaRPr kumimoji="0" sz="2300" b="0" i="0" u="none" strike="noStrike" kern="0" cap="none" spc="0" normalizeH="0" baseline="0" noProof="0">
              <a:ln>
                <a:noFill/>
              </a:ln>
              <a:solidFill>
                <a:srgbClr val="000000"/>
              </a:solidFill>
              <a:effectLst/>
              <a:uLnTx/>
              <a:uFillTx/>
              <a:latin typeface="Calibri"/>
              <a:ea typeface="Calibri"/>
              <a:cs typeface="Calibri"/>
              <a:sym typeface="Calibri"/>
            </a:endParaRPr>
          </a:p>
          <a:p>
            <a:pPr marL="91440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300" b="0" i="0" u="none" strike="noStrike" kern="0" cap="none" spc="0" normalizeH="0" baseline="0" noProof="0">
              <a:ln>
                <a:noFill/>
              </a:ln>
              <a:solidFill>
                <a:srgbClr val="000000"/>
              </a:solidFill>
              <a:effectLst/>
              <a:uLnTx/>
              <a:uFillTx/>
              <a:latin typeface="Calibri"/>
              <a:ea typeface="Calibri"/>
              <a:cs typeface="Calibri"/>
              <a:sym typeface="Calibri"/>
            </a:endParaRPr>
          </a:p>
          <a:p>
            <a:pPr marL="457200" marR="0" lvl="0" indent="-374650" algn="l" defTabSz="914400" rtl="0" eaLnBrk="1" fontAlgn="auto" latinLnBrk="0" hangingPunct="1">
              <a:lnSpc>
                <a:spcPct val="100000"/>
              </a:lnSpc>
              <a:spcBef>
                <a:spcPts val="0"/>
              </a:spcBef>
              <a:spcAft>
                <a:spcPts val="0"/>
              </a:spcAft>
              <a:buClr>
                <a:srgbClr val="000000"/>
              </a:buClr>
              <a:buSzPts val="2300"/>
              <a:buFont typeface="Calibri"/>
              <a:buAutoNum type="arabicParenR"/>
              <a:tabLst/>
              <a:defRPr/>
            </a:pPr>
            <a:r>
              <a:rPr kumimoji="0" lang="en-US" sz="2300" b="0" i="0" u="sng" strike="noStrike" kern="0" cap="none" spc="0" normalizeH="0" baseline="0" noProof="0">
                <a:ln>
                  <a:noFill/>
                </a:ln>
                <a:solidFill>
                  <a:srgbClr val="0563C1"/>
                </a:solidFill>
                <a:effectLst/>
                <a:uLnTx/>
                <a:uFillTx/>
                <a:latin typeface="Calibri"/>
                <a:ea typeface="Calibri"/>
                <a:cs typeface="Calibri"/>
                <a:sym typeface="Calibri"/>
                <a:hlinkClick r:id="rId8"/>
              </a:rPr>
              <a:t>Grief Sentence Completion</a:t>
            </a:r>
            <a:r>
              <a:rPr kumimoji="0" lang="en-US" sz="2300" b="0" i="0" u="none" strike="noStrike" kern="0" cap="none" spc="0" normalizeH="0" baseline="0" noProof="0">
                <a:ln>
                  <a:noFill/>
                </a:ln>
                <a:solidFill>
                  <a:srgbClr val="000000"/>
                </a:solidFill>
                <a:effectLst/>
                <a:uLnTx/>
                <a:uFillTx/>
                <a:latin typeface="Calibri"/>
                <a:ea typeface="Calibri"/>
                <a:cs typeface="Calibri"/>
                <a:sym typeface="Calibri"/>
              </a:rPr>
              <a:t>~ Tier 3 (Individually)</a:t>
            </a:r>
            <a:endParaRPr kumimoji="0" sz="2300" b="0" i="0" u="none" strike="noStrike" kern="0" cap="none" spc="0" normalizeH="0" baseline="0" noProof="0">
              <a:ln>
                <a:noFill/>
              </a:ln>
              <a:solidFill>
                <a:srgbClr val="000000"/>
              </a:solidFill>
              <a:effectLst/>
              <a:uLnTx/>
              <a:uFillTx/>
              <a:latin typeface="Calibri"/>
              <a:ea typeface="Calibri"/>
              <a:cs typeface="Calibri"/>
              <a:sym typeface="Calibri"/>
            </a:endParaRPr>
          </a:p>
          <a:p>
            <a:pPr marL="914400" marR="0" lvl="1" indent="-374650" algn="l" defTabSz="914400" rtl="0" eaLnBrk="1" fontAlgn="auto" latinLnBrk="0" hangingPunct="1">
              <a:lnSpc>
                <a:spcPct val="100000"/>
              </a:lnSpc>
              <a:spcBef>
                <a:spcPts val="0"/>
              </a:spcBef>
              <a:spcAft>
                <a:spcPts val="0"/>
              </a:spcAft>
              <a:buClr>
                <a:srgbClr val="000000"/>
              </a:buClr>
              <a:buSzPts val="2300"/>
              <a:buFont typeface="Calibri"/>
              <a:buChar char="○"/>
              <a:tabLst/>
              <a:defRPr/>
            </a:pPr>
            <a:r>
              <a:rPr kumimoji="0" lang="en-US" sz="2300" b="0" i="0" u="none" strike="noStrike" kern="0" cap="none" spc="0" normalizeH="0" baseline="0" noProof="0">
                <a:ln>
                  <a:noFill/>
                </a:ln>
                <a:solidFill>
                  <a:srgbClr val="000000"/>
                </a:solidFill>
                <a:effectLst/>
                <a:uLnTx/>
                <a:uFillTx/>
                <a:latin typeface="Calibri"/>
                <a:ea typeface="Calibri"/>
                <a:cs typeface="Calibri"/>
                <a:sym typeface="Calibri"/>
              </a:rPr>
              <a:t>Can be used for individuals or regarding school closure</a:t>
            </a:r>
            <a:endParaRPr kumimoji="0" sz="2300" b="0"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300" b="0"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300" b="0" i="0" u="sng" strike="noStrike" kern="0" cap="none" spc="0" normalizeH="0" baseline="0" noProof="0">
                <a:ln>
                  <a:noFill/>
                </a:ln>
                <a:solidFill>
                  <a:srgbClr val="0563C1"/>
                </a:solidFill>
                <a:effectLst/>
                <a:uLnTx/>
                <a:uFillTx/>
                <a:latin typeface="Calibri"/>
                <a:ea typeface="Calibri"/>
                <a:cs typeface="Calibri"/>
                <a:sym typeface="Calibri"/>
                <a:hlinkClick r:id="rId9"/>
              </a:rPr>
              <a:t>Activity Resource Handbook</a:t>
            </a:r>
            <a:endParaRPr kumimoji="0" sz="2300" b="0" i="0" u="none" strike="noStrike" kern="0" cap="none" spc="0" normalizeH="0" baseline="0" noProof="0">
              <a:ln>
                <a:noFill/>
              </a:ln>
              <a:solidFill>
                <a:srgbClr val="000000"/>
              </a:solidFill>
              <a:effectLst/>
              <a:uLnTx/>
              <a:uFillTx/>
              <a:latin typeface="Calibri"/>
              <a:ea typeface="Calibri"/>
              <a:cs typeface="Calibri"/>
              <a:sym typeface="Calibri"/>
            </a:endParaRPr>
          </a:p>
          <a:p>
            <a:pPr marL="91440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300" b="0"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45720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300" b="0" i="0" u="none" strike="noStrike" kern="0" cap="none" spc="0" normalizeH="0" baseline="0" noProof="0">
                <a:ln>
                  <a:noFill/>
                </a:ln>
                <a:solidFill>
                  <a:srgbClr val="000000"/>
                </a:solidFill>
                <a:effectLst/>
                <a:uLnTx/>
                <a:uFillTx/>
                <a:latin typeface="Calibri"/>
                <a:ea typeface="Calibri"/>
                <a:cs typeface="Calibri"/>
                <a:sym typeface="Calibri"/>
              </a:rPr>
              <a:t> </a:t>
            </a:r>
            <a:endParaRPr kumimoji="0" sz="2300" b="0"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300" b="0"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300" b="0" i="0" u="none" strike="noStrike" kern="0" cap="none" spc="0" normalizeH="0" baseline="0" noProof="0">
                <a:ln>
                  <a:noFill/>
                </a:ln>
                <a:solidFill>
                  <a:srgbClr val="000000"/>
                </a:solidFill>
                <a:effectLst/>
                <a:uLnTx/>
                <a:uFillTx/>
                <a:latin typeface="Calibri"/>
                <a:ea typeface="Calibri"/>
                <a:cs typeface="Calibri"/>
                <a:sym typeface="Calibri"/>
              </a:rPr>
              <a:t> </a:t>
            </a:r>
            <a:endParaRPr kumimoji="0" sz="2300" b="0" i="0" u="none" strike="noStrike" kern="0" cap="none" spc="0" normalizeH="0" baseline="0" noProof="0">
              <a:ln>
                <a:noFill/>
              </a:ln>
              <a:solidFill>
                <a:srgbClr val="000000"/>
              </a:solidFill>
              <a:effectLst/>
              <a:uLnTx/>
              <a:uFillTx/>
              <a:latin typeface="Calibri"/>
              <a:ea typeface="Calibri"/>
              <a:cs typeface="Calibri"/>
              <a:sym typeface="Calibri"/>
            </a:endParaRPr>
          </a:p>
        </p:txBody>
      </p:sp>
      <p:pic>
        <p:nvPicPr>
          <p:cNvPr id="102" name="Google Shape;102;p15"/>
          <p:cNvPicPr preferRelativeResize="0"/>
          <p:nvPr/>
        </p:nvPicPr>
        <p:blipFill>
          <a:blip r:embed="rId10">
            <a:alphaModFix/>
          </a:blip>
          <a:stretch>
            <a:fillRect/>
          </a:stretch>
        </p:blipFill>
        <p:spPr>
          <a:xfrm>
            <a:off x="10364225" y="1013900"/>
            <a:ext cx="1609725" cy="1933575"/>
          </a:xfrm>
          <a:prstGeom prst="rect">
            <a:avLst/>
          </a:prstGeom>
          <a:noFill/>
          <a:ln>
            <a:noFill/>
          </a:ln>
        </p:spPr>
      </p:pic>
      <p:pic>
        <p:nvPicPr>
          <p:cNvPr id="103" name="Google Shape;103;p15"/>
          <p:cNvPicPr preferRelativeResize="0"/>
          <p:nvPr/>
        </p:nvPicPr>
        <p:blipFill>
          <a:blip r:embed="rId11">
            <a:alphaModFix/>
          </a:blip>
          <a:stretch>
            <a:fillRect/>
          </a:stretch>
        </p:blipFill>
        <p:spPr>
          <a:xfrm>
            <a:off x="9478400" y="3116950"/>
            <a:ext cx="2495550" cy="3314700"/>
          </a:xfrm>
          <a:prstGeom prst="rect">
            <a:avLst/>
          </a:prstGeom>
          <a:noFill/>
          <a:ln>
            <a:noFill/>
          </a:ln>
        </p:spPr>
      </p:pic>
      <p:pic>
        <p:nvPicPr>
          <p:cNvPr id="104" name="Google Shape;104;p15"/>
          <p:cNvPicPr preferRelativeResize="0"/>
          <p:nvPr/>
        </p:nvPicPr>
        <p:blipFill>
          <a:blip r:embed="rId12">
            <a:alphaModFix/>
          </a:blip>
          <a:stretch>
            <a:fillRect/>
          </a:stretch>
        </p:blipFill>
        <p:spPr>
          <a:xfrm>
            <a:off x="8087763" y="2591725"/>
            <a:ext cx="3673834" cy="2034100"/>
          </a:xfrm>
          <a:prstGeom prst="rect">
            <a:avLst/>
          </a:prstGeom>
          <a:noFill/>
          <a:ln>
            <a:noFill/>
          </a:ln>
        </p:spPr>
      </p:pic>
    </p:spTree>
    <p:extLst>
      <p:ext uri="{BB962C8B-B14F-4D97-AF65-F5344CB8AC3E}">
        <p14:creationId xmlns:p14="http://schemas.microsoft.com/office/powerpoint/2010/main" val="15095412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8"/>
        <p:cNvGrpSpPr/>
        <p:nvPr/>
      </p:nvGrpSpPr>
      <p:grpSpPr>
        <a:xfrm>
          <a:off x="0" y="0"/>
          <a:ext cx="0" cy="0"/>
          <a:chOff x="0" y="0"/>
          <a:chExt cx="0" cy="0"/>
        </a:xfrm>
      </p:grpSpPr>
      <p:sp>
        <p:nvSpPr>
          <p:cNvPr id="109" name="Google Shape;109;p16"/>
          <p:cNvSpPr txBox="1"/>
          <p:nvPr/>
        </p:nvSpPr>
        <p:spPr>
          <a:xfrm>
            <a:off x="222975" y="1130175"/>
            <a:ext cx="8073300" cy="34320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300" b="0" i="0" u="none" strike="noStrike" kern="0" cap="none" spc="0" normalizeH="0" baseline="0" noProof="0">
                <a:ln>
                  <a:noFill/>
                </a:ln>
                <a:solidFill>
                  <a:srgbClr val="000000"/>
                </a:solidFill>
                <a:effectLst/>
                <a:uLnTx/>
                <a:uFillTx/>
                <a:latin typeface="Calibri"/>
                <a:ea typeface="Calibri"/>
                <a:cs typeface="Calibri"/>
                <a:sym typeface="Calibri"/>
              </a:rPr>
              <a:t> OTHER GRIEF ACTIVITIES</a:t>
            </a:r>
            <a:endParaRPr kumimoji="0" sz="2300" b="0"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300" b="0"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90000"/>
              </a:lnSpc>
              <a:spcBef>
                <a:spcPts val="1000"/>
              </a:spcBef>
              <a:spcAft>
                <a:spcPts val="0"/>
              </a:spcAft>
              <a:buClr>
                <a:srgbClr val="000000"/>
              </a:buClr>
              <a:buSzPts val="1100"/>
              <a:buFont typeface="Arial"/>
              <a:buNone/>
              <a:tabLst/>
              <a:defRPr/>
            </a:pPr>
            <a:r>
              <a:rPr kumimoji="0" lang="en-US" sz="1000" b="0" i="0" u="none" strike="noStrike" kern="0" cap="none" spc="0" normalizeH="0" baseline="0" noProof="0">
                <a:ln>
                  <a:noFill/>
                </a:ln>
                <a:solidFill>
                  <a:srgbClr val="FFFFFF"/>
                </a:solidFill>
                <a:effectLst/>
                <a:uLnTx/>
                <a:uFillTx/>
                <a:latin typeface="Calibri"/>
                <a:ea typeface="Calibri"/>
                <a:cs typeface="Calibri"/>
                <a:sym typeface="Calibri"/>
              </a:rPr>
              <a:t>rief Activities</a:t>
            </a:r>
            <a:endParaRPr kumimoji="0" sz="1000" b="0" i="0" u="none" strike="noStrike" kern="0" cap="none" spc="0" normalizeH="0" baseline="0" noProof="0">
              <a:ln>
                <a:noFill/>
              </a:ln>
              <a:solidFill>
                <a:srgbClr val="FFFFFF"/>
              </a:solidFill>
              <a:effectLst/>
              <a:uLnTx/>
              <a:uFillTx/>
              <a:latin typeface="Calibri"/>
              <a:ea typeface="Calibri"/>
              <a:cs typeface="Calibri"/>
              <a:sym typeface="Calibri"/>
            </a:endParaRPr>
          </a:p>
          <a:p>
            <a:pPr marL="457200" marR="0" lvl="0" indent="-381000" algn="l" defTabSz="914400" rtl="0" eaLnBrk="1" fontAlgn="auto" latinLnBrk="0" hangingPunct="1">
              <a:lnSpc>
                <a:spcPct val="150000"/>
              </a:lnSpc>
              <a:spcBef>
                <a:spcPts val="1000"/>
              </a:spcBef>
              <a:spcAft>
                <a:spcPts val="0"/>
              </a:spcAft>
              <a:buClr>
                <a:srgbClr val="000000"/>
              </a:buClr>
              <a:buSzPts val="2400"/>
              <a:buFont typeface="Arial"/>
              <a:buChar char="●"/>
              <a:tabLst/>
              <a:defRPr/>
            </a:pPr>
            <a:r>
              <a:rPr kumimoji="0" lang="en-US" sz="2400" b="0" i="0" u="none" strike="noStrike" kern="0" cap="none" spc="0" normalizeH="0" baseline="0" noProof="0">
                <a:ln>
                  <a:noFill/>
                </a:ln>
                <a:solidFill>
                  <a:srgbClr val="000000"/>
                </a:solidFill>
                <a:effectLst/>
                <a:uLnTx/>
                <a:uFillTx/>
                <a:latin typeface="Arial"/>
                <a:cs typeface="Arial"/>
                <a:sym typeface="Arial"/>
              </a:rPr>
              <a:t>Digital </a:t>
            </a:r>
            <a:r>
              <a:rPr kumimoji="0" lang="en-US" sz="2400" b="0" i="0" u="none" strike="noStrike" kern="0" cap="none" spc="0" normalizeH="0" baseline="0" noProof="0">
                <a:ln>
                  <a:noFill/>
                </a:ln>
                <a:solidFill>
                  <a:srgbClr val="000000"/>
                </a:solidFill>
                <a:effectLst/>
                <a:uLnTx/>
                <a:uFillTx/>
                <a:latin typeface="Calibri"/>
                <a:ea typeface="Calibri"/>
                <a:cs typeface="Calibri"/>
                <a:sym typeface="Calibri"/>
              </a:rPr>
              <a:t>Memory Mural Collage</a:t>
            </a: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a:p>
            <a:pPr marL="457200" marR="0" lvl="0" indent="-381000" algn="l" defTabSz="914400" rtl="0" eaLnBrk="1" fontAlgn="auto" latinLnBrk="0" hangingPunct="1">
              <a:lnSpc>
                <a:spcPct val="150000"/>
              </a:lnSpc>
              <a:spcBef>
                <a:spcPts val="0"/>
              </a:spcBef>
              <a:spcAft>
                <a:spcPts val="0"/>
              </a:spcAft>
              <a:buClr>
                <a:srgbClr val="000000"/>
              </a:buClr>
              <a:buSzPts val="2400"/>
              <a:buFont typeface="Arial"/>
              <a:buChar char="●"/>
              <a:tabLst/>
              <a:defRPr/>
            </a:pPr>
            <a:r>
              <a:rPr kumimoji="0" lang="en-US" sz="2400" b="0" i="0" u="none" strike="noStrike" kern="0" cap="none" spc="0" normalizeH="0" baseline="0" noProof="0">
                <a:ln>
                  <a:noFill/>
                </a:ln>
                <a:solidFill>
                  <a:srgbClr val="000000"/>
                </a:solidFill>
                <a:effectLst/>
                <a:uLnTx/>
                <a:uFillTx/>
                <a:latin typeface="Arial"/>
                <a:cs typeface="Arial"/>
                <a:sym typeface="Arial"/>
              </a:rPr>
              <a:t>Digital </a:t>
            </a:r>
            <a:r>
              <a:rPr kumimoji="0" lang="en-US" sz="2400" b="0" i="0" u="none" strike="noStrike" kern="0" cap="none" spc="0" normalizeH="0" baseline="0" noProof="0">
                <a:ln>
                  <a:noFill/>
                </a:ln>
                <a:solidFill>
                  <a:srgbClr val="000000"/>
                </a:solidFill>
                <a:effectLst/>
                <a:uLnTx/>
                <a:uFillTx/>
                <a:latin typeface="Calibri"/>
                <a:ea typeface="Calibri"/>
                <a:cs typeface="Calibri"/>
                <a:sym typeface="Calibri"/>
              </a:rPr>
              <a:t>Memory Book</a:t>
            </a: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a:p>
            <a:pPr marL="457200" marR="0" lvl="0" indent="-381000" algn="l" defTabSz="914400" rtl="0" eaLnBrk="1" fontAlgn="auto" latinLnBrk="0" hangingPunct="1">
              <a:lnSpc>
                <a:spcPct val="150000"/>
              </a:lnSpc>
              <a:spcBef>
                <a:spcPts val="0"/>
              </a:spcBef>
              <a:spcAft>
                <a:spcPts val="0"/>
              </a:spcAft>
              <a:buClr>
                <a:srgbClr val="000000"/>
              </a:buClr>
              <a:buSzPts val="2400"/>
              <a:buFont typeface="Arial"/>
              <a:buChar char="●"/>
              <a:tabLst/>
              <a:defRPr/>
            </a:pPr>
            <a:r>
              <a:rPr kumimoji="0" lang="en-US" sz="2400" b="0" i="0" u="none" strike="noStrike" kern="0" cap="none" spc="0" normalizeH="0" baseline="0" noProof="0">
                <a:ln>
                  <a:noFill/>
                </a:ln>
                <a:solidFill>
                  <a:srgbClr val="000000"/>
                </a:solidFill>
                <a:effectLst/>
                <a:uLnTx/>
                <a:uFillTx/>
                <a:latin typeface="Calibri"/>
                <a:ea typeface="Calibri"/>
                <a:cs typeface="Calibri"/>
                <a:sym typeface="Calibri"/>
              </a:rPr>
              <a:t>Digital Memory Video</a:t>
            </a: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a:p>
            <a:pPr marL="457200" marR="0" lvl="0" indent="-381000" algn="l" defTabSz="914400" rtl="0" eaLnBrk="1" fontAlgn="auto" latinLnBrk="0" hangingPunct="1">
              <a:lnSpc>
                <a:spcPct val="90000"/>
              </a:lnSpc>
              <a:spcBef>
                <a:spcPts val="0"/>
              </a:spcBef>
              <a:spcAft>
                <a:spcPts val="0"/>
              </a:spcAft>
              <a:buClr>
                <a:srgbClr val="000000"/>
              </a:buClr>
              <a:buSzPts val="2400"/>
              <a:buFont typeface="Arial"/>
              <a:buChar char="●"/>
              <a:tabLst/>
              <a:defRPr/>
            </a:pPr>
            <a:r>
              <a:rPr kumimoji="0" lang="en-US" sz="2400" b="0" i="0" u="none" strike="noStrike" kern="0" cap="none" spc="0" normalizeH="0" baseline="0" noProof="0">
                <a:ln>
                  <a:noFill/>
                </a:ln>
                <a:solidFill>
                  <a:srgbClr val="000000"/>
                </a:solidFill>
                <a:effectLst/>
                <a:uLnTx/>
                <a:uFillTx/>
                <a:latin typeface="Calibri"/>
                <a:ea typeface="Calibri"/>
                <a:cs typeface="Calibri"/>
                <a:sym typeface="Calibri"/>
              </a:rPr>
              <a:t>Tools</a:t>
            </a: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a:p>
            <a:pPr marL="914400" marR="0" lvl="1" indent="-355600" algn="l" defTabSz="914400" rtl="0" eaLnBrk="1" fontAlgn="auto" latinLnBrk="0" hangingPunct="1">
              <a:lnSpc>
                <a:spcPct val="90000"/>
              </a:lnSpc>
              <a:spcBef>
                <a:spcPts val="0"/>
              </a:spcBef>
              <a:spcAft>
                <a:spcPts val="0"/>
              </a:spcAft>
              <a:buClr>
                <a:srgbClr val="000000"/>
              </a:buClr>
              <a:buSzPts val="2000"/>
              <a:buFont typeface="Arial"/>
              <a:buChar char="○"/>
              <a:tabLst/>
              <a:defRPr/>
            </a:pPr>
            <a:r>
              <a:rPr kumimoji="0" lang="en-US" sz="2000" b="0" i="0" u="sng" strike="noStrike" kern="0" cap="none" spc="0" normalizeH="0" baseline="0" noProof="0">
                <a:ln>
                  <a:noFill/>
                </a:ln>
                <a:solidFill>
                  <a:srgbClr val="0563C1"/>
                </a:solidFill>
                <a:effectLst/>
                <a:uLnTx/>
                <a:uFillTx/>
                <a:latin typeface="Calibri"/>
                <a:ea typeface="Calibri"/>
                <a:cs typeface="Calibri"/>
                <a:sym typeface="Calibri"/>
                <a:hlinkClick r:id="rId4"/>
              </a:rPr>
              <a:t>Canva</a:t>
            </a:r>
            <a:endParaRPr kumimoji="0" sz="2000" b="0" i="0" u="none" strike="noStrike" kern="0" cap="none" spc="0" normalizeH="0" baseline="0" noProof="0">
              <a:ln>
                <a:noFill/>
              </a:ln>
              <a:solidFill>
                <a:srgbClr val="000000"/>
              </a:solidFill>
              <a:effectLst/>
              <a:uLnTx/>
              <a:uFillTx/>
              <a:latin typeface="Calibri"/>
              <a:ea typeface="Calibri"/>
              <a:cs typeface="Calibri"/>
              <a:sym typeface="Calibri"/>
            </a:endParaRPr>
          </a:p>
          <a:p>
            <a:pPr marL="914400" marR="0" lvl="1" indent="-355600" algn="l" defTabSz="914400" rtl="0" eaLnBrk="1" fontAlgn="auto" latinLnBrk="0" hangingPunct="1">
              <a:lnSpc>
                <a:spcPct val="90000"/>
              </a:lnSpc>
              <a:spcBef>
                <a:spcPts val="0"/>
              </a:spcBef>
              <a:spcAft>
                <a:spcPts val="0"/>
              </a:spcAft>
              <a:buClr>
                <a:srgbClr val="000000"/>
              </a:buClr>
              <a:buSzPts val="2000"/>
              <a:buFont typeface="Arial"/>
              <a:buChar char="○"/>
              <a:tabLst/>
              <a:defRPr/>
            </a:pPr>
            <a:r>
              <a:rPr kumimoji="0" lang="en-US" sz="2000" b="0" i="0" u="none" strike="noStrike" kern="0" cap="none" spc="0" normalizeH="0" baseline="0" noProof="0">
                <a:ln>
                  <a:noFill/>
                </a:ln>
                <a:solidFill>
                  <a:srgbClr val="000000"/>
                </a:solidFill>
                <a:effectLst/>
                <a:uLnTx/>
                <a:uFillTx/>
                <a:latin typeface="Calibri"/>
                <a:ea typeface="Calibri"/>
                <a:cs typeface="Calibri"/>
                <a:sym typeface="Calibri"/>
              </a:rPr>
              <a:t>Flipagram</a:t>
            </a:r>
            <a:endParaRPr kumimoji="0" sz="2000" b="0" i="0" u="none" strike="noStrike" kern="0" cap="none" spc="0" normalizeH="0" baseline="0" noProof="0">
              <a:ln>
                <a:noFill/>
              </a:ln>
              <a:solidFill>
                <a:srgbClr val="000000"/>
              </a:solidFill>
              <a:effectLst/>
              <a:uLnTx/>
              <a:uFillTx/>
              <a:latin typeface="Calibri"/>
              <a:ea typeface="Calibri"/>
              <a:cs typeface="Calibri"/>
              <a:sym typeface="Calibri"/>
            </a:endParaRPr>
          </a:p>
          <a:p>
            <a:pPr marL="914400" marR="0" lvl="1" indent="-355600" algn="l" defTabSz="914400" rtl="0" eaLnBrk="1" fontAlgn="auto" latinLnBrk="0" hangingPunct="1">
              <a:lnSpc>
                <a:spcPct val="90000"/>
              </a:lnSpc>
              <a:spcBef>
                <a:spcPts val="0"/>
              </a:spcBef>
              <a:spcAft>
                <a:spcPts val="0"/>
              </a:spcAft>
              <a:buClr>
                <a:srgbClr val="000000"/>
              </a:buClr>
              <a:buSzPts val="2000"/>
              <a:buFont typeface="Arial"/>
              <a:buChar char="○"/>
              <a:tabLst/>
              <a:defRPr/>
            </a:pPr>
            <a:r>
              <a:rPr kumimoji="0" lang="en-US" sz="2000" b="0" i="0" u="none" strike="noStrike" kern="0" cap="none" spc="0" normalizeH="0" baseline="0" noProof="0">
                <a:ln>
                  <a:noFill/>
                </a:ln>
                <a:solidFill>
                  <a:srgbClr val="000000"/>
                </a:solidFill>
                <a:effectLst/>
                <a:uLnTx/>
                <a:uFillTx/>
                <a:latin typeface="Calibri"/>
                <a:ea typeface="Calibri"/>
                <a:cs typeface="Calibri"/>
                <a:sym typeface="Calibri"/>
              </a:rPr>
              <a:t>Flipchart </a:t>
            </a:r>
            <a:endParaRPr kumimoji="0" sz="2000" b="0" i="0" u="none" strike="noStrike" kern="0" cap="none" spc="0" normalizeH="0" baseline="0" noProof="0">
              <a:ln>
                <a:noFill/>
              </a:ln>
              <a:solidFill>
                <a:srgbClr val="000000"/>
              </a:solidFill>
              <a:effectLst/>
              <a:uLnTx/>
              <a:uFillTx/>
              <a:latin typeface="Calibri"/>
              <a:ea typeface="Calibri"/>
              <a:cs typeface="Calibri"/>
              <a:sym typeface="Calibri"/>
            </a:endParaRPr>
          </a:p>
          <a:p>
            <a:pPr marL="914400" marR="0" lvl="1" indent="-355600" algn="l" defTabSz="914400" rtl="0" eaLnBrk="1" fontAlgn="auto" latinLnBrk="0" hangingPunct="1">
              <a:lnSpc>
                <a:spcPct val="90000"/>
              </a:lnSpc>
              <a:spcBef>
                <a:spcPts val="0"/>
              </a:spcBef>
              <a:spcAft>
                <a:spcPts val="0"/>
              </a:spcAft>
              <a:buClr>
                <a:srgbClr val="000000"/>
              </a:buClr>
              <a:buSzPts val="2000"/>
              <a:buFont typeface="Calibri"/>
              <a:buChar char="○"/>
              <a:tabLst/>
              <a:defRPr/>
            </a:pPr>
            <a:r>
              <a:rPr kumimoji="0" lang="en-US" sz="2000" b="0" i="0" u="none" strike="noStrike" kern="0" cap="none" spc="0" normalizeH="0" baseline="0" noProof="0">
                <a:ln>
                  <a:noFill/>
                </a:ln>
                <a:solidFill>
                  <a:srgbClr val="000000"/>
                </a:solidFill>
                <a:effectLst/>
                <a:uLnTx/>
                <a:uFillTx/>
                <a:latin typeface="Calibri"/>
                <a:ea typeface="Calibri"/>
                <a:cs typeface="Calibri"/>
                <a:sym typeface="Calibri"/>
              </a:rPr>
              <a:t>Slidely</a:t>
            </a:r>
            <a:endParaRPr kumimoji="0" sz="2000" b="0" i="0" u="none" strike="noStrike" kern="0" cap="none" spc="0" normalizeH="0" baseline="0" noProof="0">
              <a:ln>
                <a:noFill/>
              </a:ln>
              <a:solidFill>
                <a:srgbClr val="000000"/>
              </a:solidFill>
              <a:effectLst/>
              <a:uLnTx/>
              <a:uFillTx/>
              <a:latin typeface="Calibri"/>
              <a:ea typeface="Calibri"/>
              <a:cs typeface="Calibri"/>
              <a:sym typeface="Calibri"/>
            </a:endParaRPr>
          </a:p>
          <a:p>
            <a:pPr marL="914400" marR="0" lvl="1" indent="-355600" algn="l" defTabSz="914400" rtl="0" eaLnBrk="1" fontAlgn="auto" latinLnBrk="0" hangingPunct="1">
              <a:lnSpc>
                <a:spcPct val="90000"/>
              </a:lnSpc>
              <a:spcBef>
                <a:spcPts val="0"/>
              </a:spcBef>
              <a:spcAft>
                <a:spcPts val="0"/>
              </a:spcAft>
              <a:buClr>
                <a:srgbClr val="000000"/>
              </a:buClr>
              <a:buSzPts val="2000"/>
              <a:buFont typeface="Calibri"/>
              <a:buChar char="○"/>
              <a:tabLst/>
              <a:defRPr/>
            </a:pPr>
            <a:r>
              <a:rPr kumimoji="0" lang="en-US" sz="2000" b="0" i="0" u="none" strike="noStrike" kern="0" cap="none" spc="0" normalizeH="0" baseline="0" noProof="0">
                <a:ln>
                  <a:noFill/>
                </a:ln>
                <a:solidFill>
                  <a:srgbClr val="000000"/>
                </a:solidFill>
                <a:effectLst/>
                <a:uLnTx/>
                <a:uFillTx/>
                <a:latin typeface="Calibri"/>
                <a:ea typeface="Calibri"/>
                <a:cs typeface="Calibri"/>
                <a:sym typeface="Calibri"/>
              </a:rPr>
              <a:t>Instagram Collage</a:t>
            </a:r>
            <a:endParaRPr kumimoji="0" sz="2000" b="0" i="0" u="none" strike="noStrike" kern="0" cap="none" spc="0" normalizeH="0" baseline="0" noProof="0">
              <a:ln>
                <a:noFill/>
              </a:ln>
              <a:solidFill>
                <a:srgbClr val="000000"/>
              </a:solidFill>
              <a:effectLst/>
              <a:uLnTx/>
              <a:uFillTx/>
              <a:latin typeface="Calibri"/>
              <a:ea typeface="Calibri"/>
              <a:cs typeface="Calibri"/>
              <a:sym typeface="Calibri"/>
            </a:endParaRPr>
          </a:p>
          <a:p>
            <a:pPr marL="914400" marR="0" lvl="1" indent="-355600" algn="l" defTabSz="914400" rtl="0" eaLnBrk="1" fontAlgn="auto" latinLnBrk="0" hangingPunct="1">
              <a:lnSpc>
                <a:spcPct val="90000"/>
              </a:lnSpc>
              <a:spcBef>
                <a:spcPts val="0"/>
              </a:spcBef>
              <a:spcAft>
                <a:spcPts val="0"/>
              </a:spcAft>
              <a:buClr>
                <a:srgbClr val="000000"/>
              </a:buClr>
              <a:buSzPts val="2000"/>
              <a:buFont typeface="Calibri"/>
              <a:buChar char="○"/>
              <a:tabLst/>
              <a:defRPr/>
            </a:pPr>
            <a:r>
              <a:rPr kumimoji="0" lang="en-US" sz="2000" b="0" i="0" u="sng" strike="noStrike" kern="0" cap="none" spc="0" normalizeH="0" baseline="0" noProof="0">
                <a:ln>
                  <a:noFill/>
                </a:ln>
                <a:solidFill>
                  <a:srgbClr val="0563C1"/>
                </a:solidFill>
                <a:effectLst/>
                <a:uLnTx/>
                <a:uFillTx/>
                <a:latin typeface="Calibri"/>
                <a:ea typeface="Calibri"/>
                <a:cs typeface="Calibri"/>
                <a:sym typeface="Calibri"/>
                <a:hlinkClick r:id="rId5"/>
              </a:rPr>
              <a:t>Google Slides</a:t>
            </a:r>
            <a:endParaRPr kumimoji="0" sz="2000" b="0"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45720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300" b="0" i="0" u="none" strike="noStrike" kern="0" cap="none" spc="0" normalizeH="0" baseline="0" noProof="0">
                <a:ln>
                  <a:noFill/>
                </a:ln>
                <a:solidFill>
                  <a:srgbClr val="000000"/>
                </a:solidFill>
                <a:effectLst/>
                <a:uLnTx/>
                <a:uFillTx/>
                <a:latin typeface="Calibri"/>
                <a:ea typeface="Calibri"/>
                <a:cs typeface="Calibri"/>
                <a:sym typeface="Calibri"/>
              </a:rPr>
              <a:t> </a:t>
            </a:r>
            <a:endParaRPr kumimoji="0" sz="2300" b="0"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300" b="0"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300" b="0" i="0" u="none" strike="noStrike" kern="0" cap="none" spc="0" normalizeH="0" baseline="0" noProof="0">
                <a:ln>
                  <a:noFill/>
                </a:ln>
                <a:solidFill>
                  <a:srgbClr val="000000"/>
                </a:solidFill>
                <a:effectLst/>
                <a:uLnTx/>
                <a:uFillTx/>
                <a:latin typeface="Calibri"/>
                <a:ea typeface="Calibri"/>
                <a:cs typeface="Calibri"/>
                <a:sym typeface="Calibri"/>
              </a:rPr>
              <a:t> </a:t>
            </a:r>
            <a:endParaRPr kumimoji="0" sz="2300" b="0" i="0" u="none" strike="noStrike" kern="0" cap="none" spc="0" normalizeH="0" baseline="0" noProof="0">
              <a:ln>
                <a:noFill/>
              </a:ln>
              <a:solidFill>
                <a:srgbClr val="000000"/>
              </a:solidFill>
              <a:effectLst/>
              <a:uLnTx/>
              <a:uFillTx/>
              <a:latin typeface="Calibri"/>
              <a:ea typeface="Calibri"/>
              <a:cs typeface="Calibri"/>
              <a:sym typeface="Calibri"/>
            </a:endParaRPr>
          </a:p>
        </p:txBody>
      </p:sp>
      <p:pic>
        <p:nvPicPr>
          <p:cNvPr id="110" name="Google Shape;110;p16"/>
          <p:cNvPicPr preferRelativeResize="0"/>
          <p:nvPr/>
        </p:nvPicPr>
        <p:blipFill>
          <a:blip r:embed="rId6">
            <a:alphaModFix/>
          </a:blip>
          <a:stretch>
            <a:fillRect/>
          </a:stretch>
        </p:blipFill>
        <p:spPr>
          <a:xfrm>
            <a:off x="8545975" y="973850"/>
            <a:ext cx="3590925" cy="2748234"/>
          </a:xfrm>
          <a:prstGeom prst="rect">
            <a:avLst/>
          </a:prstGeom>
          <a:noFill/>
          <a:ln>
            <a:noFill/>
          </a:ln>
        </p:spPr>
      </p:pic>
      <p:pic>
        <p:nvPicPr>
          <p:cNvPr id="111" name="Google Shape;111;p16"/>
          <p:cNvPicPr preferRelativeResize="0"/>
          <p:nvPr/>
        </p:nvPicPr>
        <p:blipFill>
          <a:blip r:embed="rId7">
            <a:alphaModFix/>
          </a:blip>
          <a:stretch>
            <a:fillRect/>
          </a:stretch>
        </p:blipFill>
        <p:spPr>
          <a:xfrm>
            <a:off x="8452275" y="4108750"/>
            <a:ext cx="3441440" cy="1991025"/>
          </a:xfrm>
          <a:prstGeom prst="rect">
            <a:avLst/>
          </a:prstGeom>
          <a:noFill/>
          <a:ln>
            <a:noFill/>
          </a:ln>
        </p:spPr>
      </p:pic>
      <p:pic>
        <p:nvPicPr>
          <p:cNvPr id="112" name="Google Shape;112;p16"/>
          <p:cNvPicPr preferRelativeResize="0"/>
          <p:nvPr/>
        </p:nvPicPr>
        <p:blipFill>
          <a:blip r:embed="rId8">
            <a:alphaModFix/>
          </a:blip>
          <a:stretch>
            <a:fillRect/>
          </a:stretch>
        </p:blipFill>
        <p:spPr>
          <a:xfrm>
            <a:off x="5944150" y="2848625"/>
            <a:ext cx="4206472" cy="1991025"/>
          </a:xfrm>
          <a:prstGeom prst="rect">
            <a:avLst/>
          </a:prstGeom>
          <a:noFill/>
          <a:ln>
            <a:noFill/>
          </a:ln>
        </p:spPr>
      </p:pic>
      <p:pic>
        <p:nvPicPr>
          <p:cNvPr id="113" name="Google Shape;113;p16"/>
          <p:cNvPicPr preferRelativeResize="0"/>
          <p:nvPr/>
        </p:nvPicPr>
        <p:blipFill>
          <a:blip r:embed="rId9">
            <a:alphaModFix/>
          </a:blip>
          <a:stretch>
            <a:fillRect/>
          </a:stretch>
        </p:blipFill>
        <p:spPr>
          <a:xfrm>
            <a:off x="6397425" y="4656900"/>
            <a:ext cx="1995519" cy="1991025"/>
          </a:xfrm>
          <a:prstGeom prst="rect">
            <a:avLst/>
          </a:prstGeom>
          <a:noFill/>
          <a:ln>
            <a:noFill/>
          </a:ln>
        </p:spPr>
      </p:pic>
    </p:spTree>
    <p:extLst>
      <p:ext uri="{BB962C8B-B14F-4D97-AF65-F5344CB8AC3E}">
        <p14:creationId xmlns:p14="http://schemas.microsoft.com/office/powerpoint/2010/main" val="54034638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7"/>
        <p:cNvGrpSpPr/>
        <p:nvPr/>
      </p:nvGrpSpPr>
      <p:grpSpPr>
        <a:xfrm>
          <a:off x="0" y="0"/>
          <a:ext cx="0" cy="0"/>
          <a:chOff x="0" y="0"/>
          <a:chExt cx="0" cy="0"/>
        </a:xfrm>
      </p:grpSpPr>
      <p:sp>
        <p:nvSpPr>
          <p:cNvPr id="118" name="Google Shape;118;p17"/>
          <p:cNvSpPr txBox="1"/>
          <p:nvPr/>
        </p:nvSpPr>
        <p:spPr>
          <a:xfrm>
            <a:off x="299175" y="990325"/>
            <a:ext cx="7399800" cy="55080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300" b="1" i="0" u="sng" strike="noStrike" kern="0" cap="none" spc="0" normalizeH="0" baseline="0" noProof="0">
                <a:ln>
                  <a:noFill/>
                </a:ln>
                <a:solidFill>
                  <a:srgbClr val="000000"/>
                </a:solidFill>
                <a:effectLst/>
                <a:uLnTx/>
                <a:uFillTx/>
                <a:latin typeface="Calibri"/>
                <a:ea typeface="Calibri"/>
                <a:cs typeface="Calibri"/>
                <a:sym typeface="Calibri"/>
              </a:rPr>
              <a:t>Know the Signs During COVID-19</a:t>
            </a:r>
            <a:endParaRPr kumimoji="0" sz="2300" b="1" i="0" u="sng" strike="noStrike" kern="0" cap="none" spc="0" normalizeH="0" baseline="0" noProof="0">
              <a:ln>
                <a:noFill/>
              </a:ln>
              <a:solidFill>
                <a:srgbClr val="000000"/>
              </a:solidFill>
              <a:effectLst/>
              <a:uLnTx/>
              <a:uFillTx/>
              <a:latin typeface="Calibri"/>
              <a:ea typeface="Calibri"/>
              <a:cs typeface="Calibri"/>
              <a:sym typeface="Calibri"/>
            </a:endParaRPr>
          </a:p>
          <a:p>
            <a:pPr marL="457200" marR="0" lvl="0" indent="-374650" algn="l" defTabSz="914400" rtl="0" eaLnBrk="1" fontAlgn="auto" latinLnBrk="0" hangingPunct="1">
              <a:lnSpc>
                <a:spcPct val="150000"/>
              </a:lnSpc>
              <a:spcBef>
                <a:spcPts val="0"/>
              </a:spcBef>
              <a:spcAft>
                <a:spcPts val="0"/>
              </a:spcAft>
              <a:buClr>
                <a:srgbClr val="000000"/>
              </a:buClr>
              <a:buSzPts val="2300"/>
              <a:buFont typeface="Calibri"/>
              <a:buChar char="●"/>
              <a:tabLst/>
              <a:defRPr/>
            </a:pPr>
            <a:r>
              <a:rPr kumimoji="0" lang="en-US" sz="2300" b="0" i="0" u="none" strike="noStrike" kern="0" cap="none" spc="0" normalizeH="0" baseline="0" noProof="0">
                <a:ln>
                  <a:noFill/>
                </a:ln>
                <a:solidFill>
                  <a:srgbClr val="000000"/>
                </a:solidFill>
                <a:effectLst/>
                <a:uLnTx/>
                <a:uFillTx/>
                <a:latin typeface="Calibri"/>
                <a:ea typeface="Calibri"/>
                <a:cs typeface="Calibri"/>
                <a:sym typeface="Calibri"/>
              </a:rPr>
              <a:t>Images</a:t>
            </a:r>
            <a:endParaRPr kumimoji="0" sz="2300" b="0" i="0" u="none" strike="noStrike" kern="0" cap="none" spc="0" normalizeH="0" baseline="0" noProof="0">
              <a:ln>
                <a:noFill/>
              </a:ln>
              <a:solidFill>
                <a:srgbClr val="000000"/>
              </a:solidFill>
              <a:effectLst/>
              <a:uLnTx/>
              <a:uFillTx/>
              <a:latin typeface="Calibri"/>
              <a:ea typeface="Calibri"/>
              <a:cs typeface="Calibri"/>
              <a:sym typeface="Calibri"/>
            </a:endParaRPr>
          </a:p>
          <a:p>
            <a:pPr marL="457200" marR="0" lvl="0" indent="-374650" algn="l" defTabSz="914400" rtl="0" eaLnBrk="1" fontAlgn="auto" latinLnBrk="0" hangingPunct="1">
              <a:lnSpc>
                <a:spcPct val="150000"/>
              </a:lnSpc>
              <a:spcBef>
                <a:spcPts val="0"/>
              </a:spcBef>
              <a:spcAft>
                <a:spcPts val="0"/>
              </a:spcAft>
              <a:buClr>
                <a:srgbClr val="000000"/>
              </a:buClr>
              <a:buSzPts val="2300"/>
              <a:buFont typeface="Calibri"/>
              <a:buChar char="●"/>
              <a:tabLst/>
              <a:defRPr/>
            </a:pPr>
            <a:r>
              <a:rPr kumimoji="0" lang="en-US" sz="2300" b="0" i="0" u="sng" strike="noStrike" kern="0" cap="none" spc="0" normalizeH="0" baseline="0" noProof="0">
                <a:ln>
                  <a:noFill/>
                </a:ln>
                <a:solidFill>
                  <a:srgbClr val="0563C1"/>
                </a:solidFill>
                <a:effectLst/>
                <a:uLnTx/>
                <a:uFillTx/>
                <a:latin typeface="Calibri"/>
                <a:ea typeface="Calibri"/>
                <a:cs typeface="Calibri"/>
                <a:sym typeface="Calibri"/>
                <a:hlinkClick r:id="rId4"/>
              </a:rPr>
              <a:t>Lethal Language</a:t>
            </a:r>
            <a:endParaRPr kumimoji="0" sz="2300" b="0" i="0" u="none" strike="noStrike" kern="0" cap="none" spc="0" normalizeH="0" baseline="0" noProof="0">
              <a:ln>
                <a:noFill/>
              </a:ln>
              <a:solidFill>
                <a:srgbClr val="000000"/>
              </a:solidFill>
              <a:effectLst/>
              <a:uLnTx/>
              <a:uFillTx/>
              <a:latin typeface="Calibri"/>
              <a:ea typeface="Calibri"/>
              <a:cs typeface="Calibri"/>
              <a:sym typeface="Calibri"/>
            </a:endParaRPr>
          </a:p>
          <a:p>
            <a:pPr marL="457200" marR="0" lvl="0" indent="-374650" algn="l" defTabSz="914400" rtl="0" eaLnBrk="1" fontAlgn="auto" latinLnBrk="0" hangingPunct="1">
              <a:lnSpc>
                <a:spcPct val="150000"/>
              </a:lnSpc>
              <a:spcBef>
                <a:spcPts val="0"/>
              </a:spcBef>
              <a:spcAft>
                <a:spcPts val="0"/>
              </a:spcAft>
              <a:buClr>
                <a:srgbClr val="000000"/>
              </a:buClr>
              <a:buSzPts val="2300"/>
              <a:buFont typeface="Calibri"/>
              <a:buChar char="●"/>
              <a:tabLst/>
              <a:defRPr/>
            </a:pPr>
            <a:r>
              <a:rPr kumimoji="0" lang="en-US" sz="2300" b="0" i="0" u="none" strike="noStrike" kern="0" cap="none" spc="0" normalizeH="0" baseline="0" noProof="0">
                <a:ln>
                  <a:noFill/>
                </a:ln>
                <a:solidFill>
                  <a:srgbClr val="000000"/>
                </a:solidFill>
                <a:effectLst/>
                <a:uLnTx/>
                <a:uFillTx/>
                <a:latin typeface="Calibri"/>
                <a:ea typeface="Calibri"/>
                <a:cs typeface="Calibri"/>
                <a:sym typeface="Calibri"/>
              </a:rPr>
              <a:t> Other Warning Signs</a:t>
            </a:r>
            <a:endParaRPr kumimoji="0" sz="2300" b="0" i="0" u="none" strike="noStrike" kern="0" cap="none" spc="0" normalizeH="0" baseline="0" noProof="0">
              <a:ln>
                <a:noFill/>
              </a:ln>
              <a:solidFill>
                <a:srgbClr val="000000"/>
              </a:solidFill>
              <a:effectLst/>
              <a:uLnTx/>
              <a:uFillTx/>
              <a:latin typeface="Calibri"/>
              <a:ea typeface="Calibri"/>
              <a:cs typeface="Calibri"/>
              <a:sym typeface="Calibri"/>
            </a:endParaRPr>
          </a:p>
          <a:p>
            <a:pPr marL="914400" marR="0" lvl="1" indent="-374650" algn="l" defTabSz="914400" rtl="0" eaLnBrk="1" fontAlgn="auto" latinLnBrk="0" hangingPunct="1">
              <a:lnSpc>
                <a:spcPct val="150000"/>
              </a:lnSpc>
              <a:spcBef>
                <a:spcPts val="0"/>
              </a:spcBef>
              <a:spcAft>
                <a:spcPts val="0"/>
              </a:spcAft>
              <a:buClr>
                <a:srgbClr val="000000"/>
              </a:buClr>
              <a:buSzPts val="2300"/>
              <a:buFont typeface="Calibri"/>
              <a:buChar char="○"/>
              <a:tabLst/>
              <a:defRPr/>
            </a:pPr>
            <a:r>
              <a:rPr kumimoji="0" lang="en-US" sz="2300" b="0" i="0" u="none" strike="noStrike" kern="0" cap="none" spc="0" normalizeH="0" baseline="0" noProof="0">
                <a:ln>
                  <a:noFill/>
                </a:ln>
                <a:solidFill>
                  <a:srgbClr val="000000"/>
                </a:solidFill>
                <a:effectLst/>
                <a:uLnTx/>
                <a:uFillTx/>
                <a:latin typeface="Calibri"/>
                <a:ea typeface="Calibri"/>
                <a:cs typeface="Calibri"/>
                <a:sym typeface="Calibri"/>
              </a:rPr>
              <a:t>Making Preparations</a:t>
            </a:r>
            <a:endParaRPr kumimoji="0" sz="2300" b="0"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300" b="1" i="0" u="sng" strike="noStrike" kern="0" cap="none" spc="0" normalizeH="0" baseline="0" noProof="0">
                <a:ln>
                  <a:noFill/>
                </a:ln>
                <a:solidFill>
                  <a:srgbClr val="000000"/>
                </a:solidFill>
                <a:effectLst/>
                <a:uLnTx/>
                <a:uFillTx/>
                <a:latin typeface="Calibri"/>
                <a:ea typeface="Calibri"/>
                <a:cs typeface="Calibri"/>
                <a:sym typeface="Calibri"/>
              </a:rPr>
              <a:t>What Can You Do ?</a:t>
            </a:r>
            <a:endParaRPr kumimoji="0" sz="2300" b="1" i="0" u="sng" strike="noStrike" kern="0" cap="none" spc="0" normalizeH="0" baseline="0" noProof="0">
              <a:ln>
                <a:noFill/>
              </a:ln>
              <a:solidFill>
                <a:srgbClr val="000000"/>
              </a:solidFill>
              <a:effectLst/>
              <a:uLnTx/>
              <a:uFillTx/>
              <a:latin typeface="Calibri"/>
              <a:ea typeface="Calibri"/>
              <a:cs typeface="Calibri"/>
              <a:sym typeface="Calibri"/>
            </a:endParaRPr>
          </a:p>
          <a:p>
            <a:pPr marL="457200" marR="0" lvl="0" indent="-374650" algn="l" defTabSz="914400" rtl="0" eaLnBrk="1" fontAlgn="auto" latinLnBrk="0" hangingPunct="1">
              <a:lnSpc>
                <a:spcPct val="150000"/>
              </a:lnSpc>
              <a:spcBef>
                <a:spcPts val="0"/>
              </a:spcBef>
              <a:spcAft>
                <a:spcPts val="0"/>
              </a:spcAft>
              <a:buClr>
                <a:srgbClr val="000000"/>
              </a:buClr>
              <a:buSzPts val="2300"/>
              <a:buFont typeface="Calibri"/>
              <a:buAutoNum type="arabicPeriod"/>
              <a:tabLst/>
              <a:defRPr/>
            </a:pPr>
            <a:r>
              <a:rPr kumimoji="0" lang="en-US" sz="2300" b="0" i="0" u="none" strike="noStrike" kern="0" cap="none" spc="0" normalizeH="0" baseline="0" noProof="0">
                <a:ln>
                  <a:noFill/>
                </a:ln>
                <a:solidFill>
                  <a:srgbClr val="000000"/>
                </a:solidFill>
                <a:effectLst/>
                <a:uLnTx/>
                <a:uFillTx/>
                <a:latin typeface="Calibri"/>
                <a:ea typeface="Calibri"/>
                <a:cs typeface="Calibri"/>
                <a:sym typeface="Calibri"/>
              </a:rPr>
              <a:t>Be Preventative</a:t>
            </a:r>
            <a:endParaRPr kumimoji="0" sz="2300" b="0" i="0" u="none" strike="noStrike" kern="0" cap="none" spc="0" normalizeH="0" baseline="0" noProof="0">
              <a:ln>
                <a:noFill/>
              </a:ln>
              <a:solidFill>
                <a:srgbClr val="000000"/>
              </a:solidFill>
              <a:effectLst/>
              <a:uLnTx/>
              <a:uFillTx/>
              <a:latin typeface="Calibri"/>
              <a:ea typeface="Calibri"/>
              <a:cs typeface="Calibri"/>
              <a:sym typeface="Calibri"/>
            </a:endParaRPr>
          </a:p>
          <a:p>
            <a:pPr marL="457200" marR="0" lvl="0" indent="-374650" algn="l" defTabSz="914400" rtl="0" eaLnBrk="1" fontAlgn="auto" latinLnBrk="0" hangingPunct="1">
              <a:lnSpc>
                <a:spcPct val="150000"/>
              </a:lnSpc>
              <a:spcBef>
                <a:spcPts val="0"/>
              </a:spcBef>
              <a:spcAft>
                <a:spcPts val="0"/>
              </a:spcAft>
              <a:buClr>
                <a:srgbClr val="000000"/>
              </a:buClr>
              <a:buSzPts val="2300"/>
              <a:buFont typeface="Calibri"/>
              <a:buAutoNum type="arabicPeriod"/>
              <a:tabLst/>
              <a:defRPr/>
            </a:pPr>
            <a:r>
              <a:rPr kumimoji="0" lang="en-US" sz="2300" b="0" i="0" u="none" strike="noStrike" kern="0" cap="none" spc="0" normalizeH="0" baseline="0" noProof="0">
                <a:ln>
                  <a:noFill/>
                </a:ln>
                <a:solidFill>
                  <a:srgbClr val="000000"/>
                </a:solidFill>
                <a:effectLst/>
                <a:uLnTx/>
                <a:uFillTx/>
                <a:latin typeface="Calibri"/>
                <a:ea typeface="Calibri"/>
                <a:cs typeface="Calibri"/>
                <a:sym typeface="Calibri"/>
              </a:rPr>
              <a:t>Educate Parents/Students on signs of crisis/suicide </a:t>
            </a:r>
            <a:endParaRPr kumimoji="0" sz="2300" b="0" i="0" u="none" strike="noStrike" kern="0" cap="none" spc="0" normalizeH="0" baseline="0" noProof="0">
              <a:ln>
                <a:noFill/>
              </a:ln>
              <a:solidFill>
                <a:srgbClr val="000000"/>
              </a:solidFill>
              <a:effectLst/>
              <a:uLnTx/>
              <a:uFillTx/>
              <a:latin typeface="Calibri"/>
              <a:ea typeface="Calibri"/>
              <a:cs typeface="Calibri"/>
              <a:sym typeface="Calibri"/>
            </a:endParaRPr>
          </a:p>
          <a:p>
            <a:pPr marL="914400" marR="0" lvl="1" indent="-374650" algn="l" defTabSz="914400" rtl="0" eaLnBrk="1" fontAlgn="auto" latinLnBrk="0" hangingPunct="1">
              <a:lnSpc>
                <a:spcPct val="150000"/>
              </a:lnSpc>
              <a:spcBef>
                <a:spcPts val="0"/>
              </a:spcBef>
              <a:spcAft>
                <a:spcPts val="0"/>
              </a:spcAft>
              <a:buClr>
                <a:srgbClr val="000000"/>
              </a:buClr>
              <a:buSzPts val="2300"/>
              <a:buFont typeface="Calibri"/>
              <a:buAutoNum type="alphaLcPeriod"/>
              <a:tabLst/>
              <a:defRPr/>
            </a:pPr>
            <a:r>
              <a:rPr kumimoji="0" lang="en-US" sz="2300" b="0" i="0" u="sng" strike="noStrike" kern="0" cap="none" spc="0" normalizeH="0" baseline="0" noProof="0">
                <a:ln>
                  <a:noFill/>
                </a:ln>
                <a:solidFill>
                  <a:srgbClr val="0563C1"/>
                </a:solidFill>
                <a:effectLst/>
                <a:uLnTx/>
                <a:uFillTx/>
                <a:latin typeface="Calibri"/>
                <a:ea typeface="Calibri"/>
                <a:cs typeface="Calibri"/>
                <a:sym typeface="Calibri"/>
                <a:hlinkClick r:id="rId5"/>
              </a:rPr>
              <a:t>Smore Newsletter</a:t>
            </a:r>
            <a:r>
              <a:rPr kumimoji="0" lang="en-US" sz="2300" b="0" i="0" u="none" strike="noStrike" kern="0" cap="none" spc="0" normalizeH="0" baseline="0" noProof="0">
                <a:ln>
                  <a:noFill/>
                </a:ln>
                <a:solidFill>
                  <a:srgbClr val="000000"/>
                </a:solidFill>
                <a:effectLst/>
                <a:uLnTx/>
                <a:uFillTx/>
                <a:latin typeface="Calibri"/>
                <a:ea typeface="Calibri"/>
                <a:cs typeface="Calibri"/>
                <a:sym typeface="Calibri"/>
              </a:rPr>
              <a:t> to Parents</a:t>
            </a:r>
            <a:endParaRPr kumimoji="0" sz="2300" b="0" i="0" u="none" strike="noStrike" kern="0" cap="none" spc="0" normalizeH="0" baseline="0" noProof="0">
              <a:ln>
                <a:noFill/>
              </a:ln>
              <a:solidFill>
                <a:srgbClr val="000000"/>
              </a:solidFill>
              <a:effectLst/>
              <a:uLnTx/>
              <a:uFillTx/>
              <a:latin typeface="Calibri"/>
              <a:ea typeface="Calibri"/>
              <a:cs typeface="Calibri"/>
              <a:sym typeface="Calibri"/>
            </a:endParaRPr>
          </a:p>
          <a:p>
            <a:pPr marL="914400" marR="0" lvl="1" indent="-374650" algn="l" defTabSz="914400" rtl="0" eaLnBrk="1" fontAlgn="auto" latinLnBrk="0" hangingPunct="1">
              <a:lnSpc>
                <a:spcPct val="150000"/>
              </a:lnSpc>
              <a:spcBef>
                <a:spcPts val="0"/>
              </a:spcBef>
              <a:spcAft>
                <a:spcPts val="0"/>
              </a:spcAft>
              <a:buClr>
                <a:srgbClr val="000000"/>
              </a:buClr>
              <a:buSzPts val="2300"/>
              <a:buFont typeface="Calibri"/>
              <a:buAutoNum type="alphaLcPeriod"/>
              <a:tabLst/>
              <a:defRPr/>
            </a:pPr>
            <a:r>
              <a:rPr kumimoji="0" lang="en-US" sz="2300" b="0" i="0" u="sng" strike="noStrike" kern="0" cap="none" spc="0" normalizeH="0" baseline="0" noProof="0">
                <a:ln>
                  <a:noFill/>
                </a:ln>
                <a:solidFill>
                  <a:srgbClr val="0563C1"/>
                </a:solidFill>
                <a:effectLst/>
                <a:uLnTx/>
                <a:uFillTx/>
                <a:latin typeface="Calibri"/>
                <a:ea typeface="Calibri"/>
                <a:cs typeface="Calibri"/>
                <a:sym typeface="Calibri"/>
                <a:hlinkClick r:id="rId6"/>
              </a:rPr>
              <a:t>Smore Newsletter</a:t>
            </a:r>
            <a:r>
              <a:rPr kumimoji="0" lang="en-US" sz="2300" b="0" i="0" u="none" strike="noStrike" kern="0" cap="none" spc="0" normalizeH="0" baseline="0" noProof="0">
                <a:ln>
                  <a:noFill/>
                </a:ln>
                <a:solidFill>
                  <a:srgbClr val="000000"/>
                </a:solidFill>
                <a:effectLst/>
                <a:uLnTx/>
                <a:uFillTx/>
                <a:latin typeface="Calibri"/>
                <a:ea typeface="Calibri"/>
                <a:cs typeface="Calibri"/>
                <a:sym typeface="Calibri"/>
              </a:rPr>
              <a:t> or Video to Students </a:t>
            </a:r>
            <a:endParaRPr kumimoji="0" sz="2300" b="0"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2300" b="0"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2300" b="0" i="0" u="none" strike="noStrike" kern="0" cap="none" spc="0" normalizeH="0" baseline="0" noProof="0">
              <a:ln>
                <a:noFill/>
              </a:ln>
              <a:solidFill>
                <a:srgbClr val="000000"/>
              </a:solidFill>
              <a:effectLst/>
              <a:uLnTx/>
              <a:uFillTx/>
              <a:latin typeface="Calibri"/>
              <a:ea typeface="Calibri"/>
              <a:cs typeface="Calibri"/>
              <a:sym typeface="Calibri"/>
            </a:endParaRPr>
          </a:p>
        </p:txBody>
      </p:sp>
      <p:pic>
        <p:nvPicPr>
          <p:cNvPr id="119" name="Google Shape;119;p17"/>
          <p:cNvPicPr preferRelativeResize="0"/>
          <p:nvPr/>
        </p:nvPicPr>
        <p:blipFill>
          <a:blip r:embed="rId7">
            <a:alphaModFix/>
          </a:blip>
          <a:stretch>
            <a:fillRect/>
          </a:stretch>
        </p:blipFill>
        <p:spPr>
          <a:xfrm>
            <a:off x="7794100" y="1788450"/>
            <a:ext cx="4152900" cy="3752850"/>
          </a:xfrm>
          <a:prstGeom prst="rect">
            <a:avLst/>
          </a:prstGeom>
          <a:noFill/>
          <a:ln>
            <a:noFill/>
          </a:ln>
        </p:spPr>
      </p:pic>
    </p:spTree>
    <p:extLst>
      <p:ext uri="{BB962C8B-B14F-4D97-AF65-F5344CB8AC3E}">
        <p14:creationId xmlns:p14="http://schemas.microsoft.com/office/powerpoint/2010/main" val="372839116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3"/>
        <p:cNvGrpSpPr/>
        <p:nvPr/>
      </p:nvGrpSpPr>
      <p:grpSpPr>
        <a:xfrm>
          <a:off x="0" y="0"/>
          <a:ext cx="0" cy="0"/>
          <a:chOff x="0" y="0"/>
          <a:chExt cx="0" cy="0"/>
        </a:xfrm>
      </p:grpSpPr>
      <p:sp>
        <p:nvSpPr>
          <p:cNvPr id="124" name="Google Shape;124;p18"/>
          <p:cNvSpPr txBox="1"/>
          <p:nvPr/>
        </p:nvSpPr>
        <p:spPr>
          <a:xfrm>
            <a:off x="127725" y="971550"/>
            <a:ext cx="5844600" cy="36312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300" b="1" i="0" u="sng" strike="noStrike" kern="0" cap="none" spc="0" normalizeH="0" baseline="0" noProof="0">
                <a:ln>
                  <a:noFill/>
                </a:ln>
                <a:solidFill>
                  <a:srgbClr val="000000"/>
                </a:solidFill>
                <a:effectLst/>
                <a:uLnTx/>
                <a:uFillTx/>
                <a:latin typeface="Calibri"/>
                <a:ea typeface="Calibri"/>
                <a:cs typeface="Calibri"/>
                <a:sym typeface="Calibri"/>
              </a:rPr>
              <a:t>TIPS WHAT TO SAY/WHAT QUESTIONS TO ASK</a:t>
            </a:r>
            <a:endParaRPr kumimoji="0" sz="2300" b="1" i="0" u="sng"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2300" b="1" i="0" u="sng" strike="noStrike" kern="0" cap="none" spc="0" normalizeH="0" baseline="0" noProof="0">
              <a:ln>
                <a:noFill/>
              </a:ln>
              <a:solidFill>
                <a:srgbClr val="000000"/>
              </a:solidFill>
              <a:effectLst/>
              <a:uLnTx/>
              <a:uFillTx/>
              <a:latin typeface="Calibri"/>
              <a:ea typeface="Calibri"/>
              <a:cs typeface="Calibri"/>
              <a:sym typeface="Calibri"/>
            </a:endParaRPr>
          </a:p>
          <a:p>
            <a:pPr marL="457200" marR="0" lvl="0" indent="-317500" algn="l" defTabSz="914400" rtl="0" eaLnBrk="1" fontAlgn="auto" latinLnBrk="0" hangingPunct="1">
              <a:lnSpc>
                <a:spcPct val="100000"/>
              </a:lnSpc>
              <a:spcBef>
                <a:spcPts val="0"/>
              </a:spcBef>
              <a:spcAft>
                <a:spcPts val="0"/>
              </a:spcAft>
              <a:buClr>
                <a:srgbClr val="000000"/>
              </a:buClr>
              <a:buSzPts val="1400"/>
              <a:buFont typeface="Calibri"/>
              <a:buChar char="●"/>
              <a:tabLst/>
              <a:defRPr/>
            </a:pPr>
            <a:r>
              <a:rPr kumimoji="0" lang="en-US" sz="1400" b="0" i="0" u="none" strike="noStrike" kern="0" cap="none" spc="0" normalizeH="0" baseline="0" noProof="0">
                <a:ln>
                  <a:noFill/>
                </a:ln>
                <a:solidFill>
                  <a:srgbClr val="000000"/>
                </a:solidFill>
                <a:effectLst/>
                <a:uLnTx/>
                <a:uFillTx/>
                <a:latin typeface="Calibri"/>
                <a:ea typeface="Calibri"/>
                <a:cs typeface="Calibri"/>
                <a:sym typeface="Calibri"/>
              </a:rPr>
              <a:t>Considerations</a:t>
            </a: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a:p>
            <a:pPr marL="914400" marR="0" lvl="1" indent="-317500" algn="l" defTabSz="914400" rtl="0" eaLnBrk="1" fontAlgn="auto" latinLnBrk="0" hangingPunct="1">
              <a:lnSpc>
                <a:spcPct val="100000"/>
              </a:lnSpc>
              <a:spcBef>
                <a:spcPts val="0"/>
              </a:spcBef>
              <a:spcAft>
                <a:spcPts val="0"/>
              </a:spcAft>
              <a:buClr>
                <a:srgbClr val="000000"/>
              </a:buClr>
              <a:buSzPts val="1400"/>
              <a:buFont typeface="Calibri"/>
              <a:buChar char="○"/>
              <a:tabLst/>
              <a:defRPr/>
            </a:pPr>
            <a:r>
              <a:rPr kumimoji="0" lang="en-US" sz="1400" b="0" i="0" u="none" strike="noStrike" kern="0" cap="none" spc="0" normalizeH="0" baseline="0" noProof="0">
                <a:ln>
                  <a:noFill/>
                </a:ln>
                <a:solidFill>
                  <a:srgbClr val="000000"/>
                </a:solidFill>
                <a:effectLst/>
                <a:uLnTx/>
                <a:uFillTx/>
                <a:latin typeface="Calibri"/>
                <a:ea typeface="Calibri"/>
                <a:cs typeface="Calibri"/>
                <a:sym typeface="Calibri"/>
              </a:rPr>
              <a:t>Age</a:t>
            </a: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a:p>
            <a:pPr marL="914400" marR="0" lvl="1" indent="-317500" algn="l" defTabSz="914400" rtl="0" eaLnBrk="1" fontAlgn="auto" latinLnBrk="0" hangingPunct="1">
              <a:lnSpc>
                <a:spcPct val="100000"/>
              </a:lnSpc>
              <a:spcBef>
                <a:spcPts val="0"/>
              </a:spcBef>
              <a:spcAft>
                <a:spcPts val="0"/>
              </a:spcAft>
              <a:buClr>
                <a:srgbClr val="000000"/>
              </a:buClr>
              <a:buSzPts val="1400"/>
              <a:buFont typeface="Calibri"/>
              <a:buChar char="○"/>
              <a:tabLst/>
              <a:defRPr/>
            </a:pPr>
            <a:r>
              <a:rPr kumimoji="0" lang="en-US" sz="1400" b="0" i="0" u="none" strike="noStrike" kern="0" cap="none" spc="0" normalizeH="0" baseline="0" noProof="0">
                <a:ln>
                  <a:noFill/>
                </a:ln>
                <a:solidFill>
                  <a:srgbClr val="000000"/>
                </a:solidFill>
                <a:effectLst/>
                <a:uLnTx/>
                <a:uFillTx/>
                <a:latin typeface="Calibri"/>
                <a:ea typeface="Calibri"/>
                <a:cs typeface="Calibri"/>
                <a:sym typeface="Calibri"/>
              </a:rPr>
              <a:t>How close they where they to their loved one</a:t>
            </a: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a:p>
            <a:pPr marL="457200" marR="0" lvl="0" indent="-317500" algn="l" defTabSz="914400" rtl="0" eaLnBrk="1" fontAlgn="auto" latinLnBrk="0" hangingPunct="1">
              <a:lnSpc>
                <a:spcPct val="100000"/>
              </a:lnSpc>
              <a:spcBef>
                <a:spcPts val="0"/>
              </a:spcBef>
              <a:spcAft>
                <a:spcPts val="0"/>
              </a:spcAft>
              <a:buClr>
                <a:srgbClr val="000000"/>
              </a:buClr>
              <a:buSzPts val="1400"/>
              <a:buFont typeface="Calibri"/>
              <a:buChar char="●"/>
              <a:tabLst/>
              <a:defRPr/>
            </a:pPr>
            <a:r>
              <a:rPr kumimoji="0" lang="en-US" sz="1400" b="0" i="0" u="none" strike="noStrike" kern="0" cap="none" spc="0" normalizeH="0" baseline="0" noProof="0">
                <a:ln>
                  <a:noFill/>
                </a:ln>
                <a:solidFill>
                  <a:srgbClr val="000000"/>
                </a:solidFill>
                <a:effectLst/>
                <a:uLnTx/>
                <a:uFillTx/>
                <a:latin typeface="Calibri"/>
                <a:ea typeface="Calibri"/>
                <a:cs typeface="Calibri"/>
                <a:sym typeface="Calibri"/>
              </a:rPr>
              <a:t>Curiosity </a:t>
            </a: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a:p>
            <a:pPr marL="457200" marR="0" lvl="0" indent="-317500" algn="l" defTabSz="914400" rtl="0" eaLnBrk="1" fontAlgn="auto" latinLnBrk="0" hangingPunct="1">
              <a:lnSpc>
                <a:spcPct val="100000"/>
              </a:lnSpc>
              <a:spcBef>
                <a:spcPts val="0"/>
              </a:spcBef>
              <a:spcAft>
                <a:spcPts val="0"/>
              </a:spcAft>
              <a:buClr>
                <a:srgbClr val="000000"/>
              </a:buClr>
              <a:buSzPts val="1400"/>
              <a:buFont typeface="Calibri"/>
              <a:buChar char="●"/>
              <a:tabLst/>
              <a:defRPr/>
            </a:pPr>
            <a:r>
              <a:rPr kumimoji="0" lang="en-US" sz="1400" b="0" i="0" u="none" strike="noStrike" kern="0" cap="none" spc="0" normalizeH="0" baseline="0" noProof="0">
                <a:ln>
                  <a:noFill/>
                </a:ln>
                <a:solidFill>
                  <a:srgbClr val="000000"/>
                </a:solidFill>
                <a:effectLst/>
                <a:uLnTx/>
                <a:uFillTx/>
                <a:latin typeface="Calibri"/>
                <a:ea typeface="Calibri"/>
                <a:cs typeface="Calibri"/>
                <a:sym typeface="Calibri"/>
              </a:rPr>
              <a:t>Assess For Understanding</a:t>
            </a: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a:p>
            <a:pPr marL="457200" marR="0" lvl="0" indent="-317500" algn="l" defTabSz="914400" rtl="0" eaLnBrk="1" fontAlgn="auto" latinLnBrk="0" hangingPunct="1">
              <a:lnSpc>
                <a:spcPct val="100000"/>
              </a:lnSpc>
              <a:spcBef>
                <a:spcPts val="0"/>
              </a:spcBef>
              <a:spcAft>
                <a:spcPts val="0"/>
              </a:spcAft>
              <a:buClr>
                <a:srgbClr val="000000"/>
              </a:buClr>
              <a:buSzPts val="1400"/>
              <a:buFont typeface="Calibri"/>
              <a:buChar char="●"/>
              <a:tabLst/>
              <a:defRPr/>
            </a:pPr>
            <a:r>
              <a:rPr kumimoji="0" lang="en-US" sz="1400" b="0" i="0" u="none" strike="noStrike" kern="0" cap="none" spc="0" normalizeH="0" baseline="0" noProof="0">
                <a:ln>
                  <a:noFill/>
                </a:ln>
                <a:solidFill>
                  <a:srgbClr val="000000"/>
                </a:solidFill>
                <a:effectLst/>
                <a:uLnTx/>
                <a:uFillTx/>
                <a:latin typeface="Calibri"/>
                <a:ea typeface="Calibri"/>
                <a:cs typeface="Calibri"/>
                <a:sym typeface="Calibri"/>
              </a:rPr>
              <a:t>Be Honest &amp; Straightforward</a:t>
            </a: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a:p>
            <a:pPr marL="457200" marR="0" lvl="0" indent="-317500" algn="l" defTabSz="914400" rtl="0" eaLnBrk="1" fontAlgn="auto" latinLnBrk="0" hangingPunct="1">
              <a:lnSpc>
                <a:spcPct val="100000"/>
              </a:lnSpc>
              <a:spcBef>
                <a:spcPts val="0"/>
              </a:spcBef>
              <a:spcAft>
                <a:spcPts val="0"/>
              </a:spcAft>
              <a:buClr>
                <a:srgbClr val="000000"/>
              </a:buClr>
              <a:buSzPts val="1400"/>
              <a:buFont typeface="Calibri"/>
              <a:buChar char="●"/>
              <a:tabLst/>
              <a:defRPr/>
            </a:pPr>
            <a:r>
              <a:rPr kumimoji="0" lang="en-US" sz="1400" b="0" i="0" u="none" strike="noStrike" kern="0" cap="none" spc="0" normalizeH="0" baseline="0" noProof="0">
                <a:ln>
                  <a:noFill/>
                </a:ln>
                <a:solidFill>
                  <a:srgbClr val="000000"/>
                </a:solidFill>
                <a:effectLst/>
                <a:uLnTx/>
                <a:uFillTx/>
                <a:latin typeface="Calibri"/>
                <a:ea typeface="Calibri"/>
                <a:cs typeface="Calibri"/>
                <a:sym typeface="Calibri"/>
              </a:rPr>
              <a:t>Don't use </a:t>
            </a:r>
            <a:r>
              <a:rPr kumimoji="0" lang="en-US" sz="1400" b="0" i="0" u="sng" strike="noStrike" kern="0" cap="none" spc="0" normalizeH="0" baseline="0" noProof="0">
                <a:ln>
                  <a:noFill/>
                </a:ln>
                <a:solidFill>
                  <a:srgbClr val="0563C1"/>
                </a:solidFill>
                <a:effectLst/>
                <a:uLnTx/>
                <a:uFillTx/>
                <a:latin typeface="Calibri"/>
                <a:ea typeface="Calibri"/>
                <a:cs typeface="Calibri"/>
                <a:sym typeface="Calibri"/>
                <a:hlinkClick r:id="rId4"/>
              </a:rPr>
              <a:t>euphemisms </a:t>
            </a: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a:p>
            <a:pPr marL="457200" marR="0" lvl="0" indent="-317500" algn="l" defTabSz="914400" rtl="0" eaLnBrk="1" fontAlgn="auto" latinLnBrk="0" hangingPunct="1">
              <a:lnSpc>
                <a:spcPct val="100000"/>
              </a:lnSpc>
              <a:spcBef>
                <a:spcPts val="0"/>
              </a:spcBef>
              <a:spcAft>
                <a:spcPts val="0"/>
              </a:spcAft>
              <a:buClr>
                <a:srgbClr val="000000"/>
              </a:buClr>
              <a:buSzPts val="1400"/>
              <a:buFont typeface="Calibri"/>
              <a:buChar char="●"/>
              <a:tabLst/>
              <a:defRPr/>
            </a:pPr>
            <a:r>
              <a:rPr kumimoji="0" lang="en-US" sz="1400" b="0" i="0" u="none" strike="noStrike" kern="0" cap="none" spc="0" normalizeH="0" baseline="0" noProof="0">
                <a:ln>
                  <a:noFill/>
                </a:ln>
                <a:solidFill>
                  <a:srgbClr val="000000"/>
                </a:solidFill>
                <a:effectLst/>
                <a:uLnTx/>
                <a:uFillTx/>
                <a:latin typeface="Calibri"/>
                <a:ea typeface="Calibri"/>
                <a:cs typeface="Calibri"/>
                <a:sym typeface="Calibri"/>
              </a:rPr>
              <a:t>Validate emotions</a:t>
            </a: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a:p>
            <a:pPr marL="457200" marR="0" lvl="0" indent="-317500" algn="l" defTabSz="914400" rtl="0" eaLnBrk="1" fontAlgn="auto" latinLnBrk="0" hangingPunct="1">
              <a:lnSpc>
                <a:spcPct val="100000"/>
              </a:lnSpc>
              <a:spcBef>
                <a:spcPts val="0"/>
              </a:spcBef>
              <a:spcAft>
                <a:spcPts val="0"/>
              </a:spcAft>
              <a:buClr>
                <a:srgbClr val="000000"/>
              </a:buClr>
              <a:buSzPts val="1400"/>
              <a:buFont typeface="Calibri"/>
              <a:buChar char="●"/>
              <a:tabLst/>
              <a:defRPr/>
            </a:pPr>
            <a:r>
              <a:rPr kumimoji="0" lang="en-US" sz="1400" b="0" i="0" u="none" strike="noStrike" kern="0" cap="none" spc="0" normalizeH="0" baseline="0" noProof="0">
                <a:ln>
                  <a:noFill/>
                </a:ln>
                <a:solidFill>
                  <a:srgbClr val="000000"/>
                </a:solidFill>
                <a:effectLst/>
                <a:uLnTx/>
                <a:uFillTx/>
                <a:latin typeface="Calibri"/>
                <a:ea typeface="Calibri"/>
                <a:cs typeface="Calibri"/>
                <a:sym typeface="Calibri"/>
              </a:rPr>
              <a:t>Reassure, Reassure, Reassure</a:t>
            </a: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a:p>
            <a:pPr marL="914400" marR="0" lvl="1" indent="-317500" algn="l" defTabSz="914400" rtl="0" eaLnBrk="1" fontAlgn="auto" latinLnBrk="0" hangingPunct="1">
              <a:lnSpc>
                <a:spcPct val="100000"/>
              </a:lnSpc>
              <a:spcBef>
                <a:spcPts val="0"/>
              </a:spcBef>
              <a:spcAft>
                <a:spcPts val="0"/>
              </a:spcAft>
              <a:buClr>
                <a:srgbClr val="000000"/>
              </a:buClr>
              <a:buSzPts val="1400"/>
              <a:buFont typeface="Calibri"/>
              <a:buChar char="○"/>
              <a:tabLst/>
              <a:defRPr/>
            </a:pPr>
            <a:r>
              <a:rPr kumimoji="0" lang="en-US" sz="1400" b="0" i="0" u="none" strike="noStrike" kern="0" cap="none" spc="0" normalizeH="0" baseline="0" noProof="0">
                <a:ln>
                  <a:noFill/>
                </a:ln>
                <a:solidFill>
                  <a:srgbClr val="000000"/>
                </a:solidFill>
                <a:effectLst/>
                <a:uLnTx/>
                <a:uFillTx/>
                <a:latin typeface="Calibri"/>
                <a:ea typeface="Calibri"/>
                <a:cs typeface="Calibri"/>
                <a:sym typeface="Calibri"/>
              </a:rPr>
              <a:t>Death was not their fault</a:t>
            </a: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a:p>
            <a:pPr marL="914400" marR="0" lvl="1" indent="-317500" algn="l" defTabSz="914400" rtl="0" eaLnBrk="1" fontAlgn="auto" latinLnBrk="0" hangingPunct="1">
              <a:lnSpc>
                <a:spcPct val="100000"/>
              </a:lnSpc>
              <a:spcBef>
                <a:spcPts val="0"/>
              </a:spcBef>
              <a:spcAft>
                <a:spcPts val="0"/>
              </a:spcAft>
              <a:buClr>
                <a:srgbClr val="000000"/>
              </a:buClr>
              <a:buSzPts val="1400"/>
              <a:buFont typeface="Calibri"/>
              <a:buChar char="○"/>
              <a:tabLst/>
              <a:defRPr/>
            </a:pPr>
            <a:r>
              <a:rPr kumimoji="0" lang="en-US" sz="1400" b="0" i="0" u="none" strike="noStrike" kern="0" cap="none" spc="0" normalizeH="0" baseline="0" noProof="0">
                <a:ln>
                  <a:noFill/>
                </a:ln>
                <a:solidFill>
                  <a:srgbClr val="000000"/>
                </a:solidFill>
                <a:effectLst/>
                <a:uLnTx/>
                <a:uFillTx/>
                <a:latin typeface="Calibri"/>
                <a:ea typeface="Calibri"/>
                <a:cs typeface="Calibri"/>
                <a:sym typeface="Calibri"/>
              </a:rPr>
              <a:t>Death was not a choice</a:t>
            </a: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a:p>
            <a:pPr marL="914400" marR="0" lvl="1" indent="-317500" algn="l" defTabSz="914400" rtl="0" eaLnBrk="1" fontAlgn="auto" latinLnBrk="0" hangingPunct="1">
              <a:lnSpc>
                <a:spcPct val="100000"/>
              </a:lnSpc>
              <a:spcBef>
                <a:spcPts val="0"/>
              </a:spcBef>
              <a:spcAft>
                <a:spcPts val="0"/>
              </a:spcAft>
              <a:buClr>
                <a:srgbClr val="000000"/>
              </a:buClr>
              <a:buSzPts val="1400"/>
              <a:buFont typeface="Calibri"/>
              <a:buChar char="○"/>
              <a:tabLst/>
              <a:defRPr/>
            </a:pPr>
            <a:r>
              <a:rPr kumimoji="0" lang="en-US" sz="1400" b="0" i="0" u="none" strike="noStrike" kern="0" cap="none" spc="0" normalizeH="0" baseline="0" noProof="0">
                <a:ln>
                  <a:noFill/>
                </a:ln>
                <a:solidFill>
                  <a:srgbClr val="000000"/>
                </a:solidFill>
                <a:effectLst/>
                <a:uLnTx/>
                <a:uFillTx/>
                <a:latin typeface="Calibri"/>
                <a:ea typeface="Calibri"/>
                <a:cs typeface="Calibri"/>
                <a:sym typeface="Calibri"/>
              </a:rPr>
              <a:t>They are safe and their family is safe</a:t>
            </a: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a:p>
            <a:pPr marL="914400" marR="0" lvl="1" indent="-317500" algn="l" defTabSz="914400" rtl="0" eaLnBrk="1" fontAlgn="auto" latinLnBrk="0" hangingPunct="1">
              <a:lnSpc>
                <a:spcPct val="100000"/>
              </a:lnSpc>
              <a:spcBef>
                <a:spcPts val="0"/>
              </a:spcBef>
              <a:spcAft>
                <a:spcPts val="0"/>
              </a:spcAft>
              <a:buClr>
                <a:srgbClr val="000000"/>
              </a:buClr>
              <a:buSzPts val="1400"/>
              <a:buFont typeface="Calibri"/>
              <a:buChar char="○"/>
              <a:tabLst/>
              <a:defRPr/>
            </a:pPr>
            <a:r>
              <a:rPr kumimoji="0" lang="en-US" sz="1400" b="0" i="0" u="none" strike="noStrike" kern="0" cap="none" spc="0" normalizeH="0" baseline="0" noProof="0">
                <a:ln>
                  <a:noFill/>
                </a:ln>
                <a:solidFill>
                  <a:srgbClr val="000000"/>
                </a:solidFill>
                <a:effectLst/>
                <a:uLnTx/>
                <a:uFillTx/>
                <a:latin typeface="Calibri"/>
                <a:ea typeface="Calibri"/>
                <a:cs typeface="Calibri"/>
                <a:sym typeface="Calibri"/>
              </a:rPr>
              <a:t>What they can control to prevent COVID-19 spread</a:t>
            </a: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a:p>
            <a:pPr marL="914400" marR="0" lvl="1" indent="-317500" algn="l" defTabSz="914400" rtl="0" eaLnBrk="1" fontAlgn="auto" latinLnBrk="0" hangingPunct="1">
              <a:lnSpc>
                <a:spcPct val="100000"/>
              </a:lnSpc>
              <a:spcBef>
                <a:spcPts val="0"/>
              </a:spcBef>
              <a:spcAft>
                <a:spcPts val="0"/>
              </a:spcAft>
              <a:buClr>
                <a:srgbClr val="000000"/>
              </a:buClr>
              <a:buSzPts val="1400"/>
              <a:buFont typeface="Calibri"/>
              <a:buChar char="○"/>
              <a:tabLst/>
              <a:defRPr/>
            </a:pPr>
            <a:r>
              <a:rPr kumimoji="0" lang="en-US" sz="1400" b="0" i="0" u="none" strike="noStrike" kern="0" cap="none" spc="0" normalizeH="0" baseline="0" noProof="0">
                <a:ln>
                  <a:noFill/>
                </a:ln>
                <a:solidFill>
                  <a:srgbClr val="000000"/>
                </a:solidFill>
                <a:effectLst/>
                <a:uLnTx/>
                <a:uFillTx/>
                <a:latin typeface="Calibri"/>
                <a:ea typeface="Calibri"/>
                <a:cs typeface="Calibri"/>
                <a:sym typeface="Calibri"/>
              </a:rPr>
              <a:t>You will be honest and keep them informed </a:t>
            </a: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a:p>
            <a:pPr marL="914400" marR="0" lvl="1" indent="-317500" algn="l" defTabSz="914400" rtl="0" eaLnBrk="1" fontAlgn="auto" latinLnBrk="0" hangingPunct="1">
              <a:lnSpc>
                <a:spcPct val="100000"/>
              </a:lnSpc>
              <a:spcBef>
                <a:spcPts val="0"/>
              </a:spcBef>
              <a:spcAft>
                <a:spcPts val="0"/>
              </a:spcAft>
              <a:buClr>
                <a:srgbClr val="000000"/>
              </a:buClr>
              <a:buSzPts val="1400"/>
              <a:buFont typeface="Calibri"/>
              <a:buChar char="○"/>
              <a:tabLst/>
              <a:defRPr/>
            </a:pPr>
            <a:r>
              <a:rPr kumimoji="0" lang="en-US" sz="1400" b="0" i="0" u="none" strike="noStrike" kern="0" cap="none" spc="0" normalizeH="0" baseline="0" noProof="0">
                <a:ln>
                  <a:noFill/>
                </a:ln>
                <a:solidFill>
                  <a:srgbClr val="000000"/>
                </a:solidFill>
                <a:effectLst/>
                <a:uLnTx/>
                <a:uFillTx/>
                <a:latin typeface="Calibri"/>
                <a:ea typeface="Calibri"/>
                <a:cs typeface="Calibri"/>
                <a:sym typeface="Calibri"/>
              </a:rPr>
              <a:t>Prepare them for customary rituals </a:t>
            </a: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a:p>
            <a:pPr marL="457200" marR="0" lvl="0" indent="-317500" algn="l" defTabSz="914400" rtl="0" eaLnBrk="1" fontAlgn="auto" latinLnBrk="0" hangingPunct="1">
              <a:lnSpc>
                <a:spcPct val="135000"/>
              </a:lnSpc>
              <a:spcBef>
                <a:spcPts val="0"/>
              </a:spcBef>
              <a:spcAft>
                <a:spcPts val="0"/>
              </a:spcAft>
              <a:buClr>
                <a:srgbClr val="000000"/>
              </a:buClr>
              <a:buSzPts val="1400"/>
              <a:buFont typeface="Calibri"/>
              <a:buChar char="●"/>
              <a:tabLst/>
              <a:defRPr/>
            </a:pPr>
            <a:r>
              <a:rPr kumimoji="0" lang="en-US" sz="1400" b="0" i="0" u="none" strike="noStrike" kern="0" cap="none" spc="0" normalizeH="0" baseline="0" noProof="0">
                <a:ln>
                  <a:noFill/>
                </a:ln>
                <a:solidFill>
                  <a:srgbClr val="474747"/>
                </a:solidFill>
                <a:effectLst/>
                <a:uLnTx/>
                <a:uFillTx/>
                <a:latin typeface="Calibri"/>
                <a:ea typeface="Calibri"/>
                <a:cs typeface="Calibri"/>
                <a:sym typeface="Calibri"/>
              </a:rPr>
              <a:t> If you think it’s necessary, help them to decide what they will say and/or share if people ask them about their loved one’s death.</a:t>
            </a:r>
            <a:endParaRPr kumimoji="0" sz="1400" b="0" i="0" u="none" strike="noStrike" kern="0" cap="none" spc="0" normalizeH="0" baseline="0" noProof="0">
              <a:ln>
                <a:noFill/>
              </a:ln>
              <a:solidFill>
                <a:srgbClr val="474747"/>
              </a:solidFill>
              <a:effectLst/>
              <a:uLnTx/>
              <a:uFillTx/>
              <a:latin typeface="Calibri"/>
              <a:ea typeface="Calibri"/>
              <a:cs typeface="Calibri"/>
              <a:sym typeface="Calibri"/>
            </a:endParaRPr>
          </a:p>
          <a:p>
            <a:pPr marL="457200" marR="0" lvl="0" indent="-317500" algn="l" defTabSz="914400" rtl="0" eaLnBrk="1" fontAlgn="auto" latinLnBrk="0" hangingPunct="1">
              <a:lnSpc>
                <a:spcPct val="135000"/>
              </a:lnSpc>
              <a:spcBef>
                <a:spcPts val="0"/>
              </a:spcBef>
              <a:spcAft>
                <a:spcPts val="0"/>
              </a:spcAft>
              <a:buClr>
                <a:srgbClr val="000000"/>
              </a:buClr>
              <a:buSzPts val="1400"/>
              <a:buFont typeface="Calibri"/>
              <a:buChar char="●"/>
              <a:tabLst/>
              <a:defRPr/>
            </a:pPr>
            <a:r>
              <a:rPr kumimoji="0" lang="en-US" sz="1400" b="0" i="0" u="none" strike="noStrike" kern="0" cap="none" spc="0" normalizeH="0" baseline="0" noProof="0">
                <a:ln>
                  <a:noFill/>
                </a:ln>
                <a:solidFill>
                  <a:srgbClr val="474747"/>
                </a:solidFill>
                <a:effectLst/>
                <a:uLnTx/>
                <a:uFillTx/>
                <a:latin typeface="Calibri"/>
                <a:ea typeface="Calibri"/>
                <a:cs typeface="Calibri"/>
                <a:sym typeface="Calibri"/>
              </a:rPr>
              <a:t>Help them identify other support people who they feel comfortable talking with</a:t>
            </a:r>
            <a:endParaRPr kumimoji="0" sz="1400" b="0" i="0" u="none" strike="noStrike" kern="0" cap="none" spc="0" normalizeH="0" baseline="0" noProof="0">
              <a:ln>
                <a:noFill/>
              </a:ln>
              <a:solidFill>
                <a:srgbClr val="474747"/>
              </a:solidFill>
              <a:effectLst/>
              <a:uLnTx/>
              <a:uFillTx/>
              <a:latin typeface="Calibri"/>
              <a:ea typeface="Calibri"/>
              <a:cs typeface="Calibri"/>
              <a:sym typeface="Calibri"/>
            </a:endParaRPr>
          </a:p>
          <a:p>
            <a:pPr marL="457200" marR="0" lvl="0" indent="0" algn="l" defTabSz="914400" rtl="0" eaLnBrk="1" fontAlgn="auto" latinLnBrk="0" hangingPunct="1">
              <a:lnSpc>
                <a:spcPct val="135000"/>
              </a:lnSpc>
              <a:spcBef>
                <a:spcPts val="800"/>
              </a:spcBef>
              <a:spcAft>
                <a:spcPts val="0"/>
              </a:spcAft>
              <a:buClr>
                <a:srgbClr val="000000"/>
              </a:buClr>
              <a:buSzTx/>
              <a:buFont typeface="Arial"/>
              <a:buNone/>
              <a:tabLst/>
              <a:defRPr/>
            </a:pPr>
            <a:r>
              <a:rPr kumimoji="0" lang="en-US" sz="1400" b="0" i="0" u="sng" strike="noStrike" kern="0" cap="none" spc="0" normalizeH="0" baseline="0" noProof="0">
                <a:ln>
                  <a:noFill/>
                </a:ln>
                <a:solidFill>
                  <a:srgbClr val="0563C1"/>
                </a:solidFill>
                <a:effectLst/>
                <a:uLnTx/>
                <a:uFillTx/>
                <a:latin typeface="Calibri"/>
                <a:ea typeface="Calibri"/>
                <a:cs typeface="Calibri"/>
                <a:sym typeface="Calibri"/>
                <a:hlinkClick r:id="rId5"/>
              </a:rPr>
              <a:t>WHAT TO AVOID</a:t>
            </a:r>
            <a:endParaRPr kumimoji="0" sz="1400" b="0" i="0" u="none" strike="noStrike" kern="0" cap="none" spc="0" normalizeH="0" baseline="0" noProof="0">
              <a:ln>
                <a:noFill/>
              </a:ln>
              <a:solidFill>
                <a:srgbClr val="474747"/>
              </a:solidFill>
              <a:effectLst/>
              <a:uLnTx/>
              <a:uFillTx/>
              <a:latin typeface="Calibri"/>
              <a:ea typeface="Calibri"/>
              <a:cs typeface="Calibri"/>
              <a:sym typeface="Calibri"/>
            </a:endParaRPr>
          </a:p>
          <a:p>
            <a:pPr marL="457200" marR="0" lvl="0" indent="0" algn="l" defTabSz="914400" rtl="0" eaLnBrk="1" fontAlgn="auto" latinLnBrk="0" hangingPunct="1">
              <a:lnSpc>
                <a:spcPct val="100000"/>
              </a:lnSpc>
              <a:spcBef>
                <a:spcPts val="800"/>
              </a:spcBef>
              <a:spcAft>
                <a:spcPts val="0"/>
              </a:spcAft>
              <a:buClr>
                <a:srgbClr val="000000"/>
              </a:buClr>
              <a:buSzTx/>
              <a:buFont typeface="Arial"/>
              <a:buNone/>
              <a:tabLst/>
              <a:defRPr/>
            </a:pPr>
            <a:endParaRPr kumimoji="0" sz="2300" b="1"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2300" b="1" i="0" u="sng"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300" b="1" i="0" u="sng"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15000"/>
              </a:lnSpc>
              <a:spcBef>
                <a:spcPts val="800"/>
              </a:spcBef>
              <a:spcAft>
                <a:spcPts val="0"/>
              </a:spcAft>
              <a:buClr>
                <a:srgbClr val="000000"/>
              </a:buClr>
              <a:buSzTx/>
              <a:buFont typeface="Arial"/>
              <a:buNone/>
              <a:tabLst/>
              <a:defRPr/>
            </a:pPr>
            <a:endParaRPr kumimoji="0" sz="1200" b="0" i="0" u="none" strike="noStrike" kern="0" cap="none" spc="0" normalizeH="0" baseline="0" noProof="0">
              <a:ln>
                <a:noFill/>
              </a:ln>
              <a:solidFill>
                <a:srgbClr val="444444"/>
              </a:solidFill>
              <a:effectLst/>
              <a:uLnTx/>
              <a:uFillTx/>
              <a:latin typeface="Arial"/>
              <a:cs typeface="Arial"/>
              <a:sym typeface="Arial"/>
            </a:endParaRPr>
          </a:p>
          <a:p>
            <a:pPr marL="0" marR="0" lvl="0" indent="0" algn="l" defTabSz="914400" rtl="0" eaLnBrk="1" fontAlgn="auto" latinLnBrk="0" hangingPunct="1">
              <a:lnSpc>
                <a:spcPct val="115000"/>
              </a:lnSpc>
              <a:spcBef>
                <a:spcPts val="800"/>
              </a:spcBef>
              <a:spcAft>
                <a:spcPts val="0"/>
              </a:spcAft>
              <a:buClr>
                <a:srgbClr val="000000"/>
              </a:buClr>
              <a:buSzTx/>
              <a:buFont typeface="Arial"/>
              <a:buNone/>
              <a:tabLst/>
              <a:defRPr/>
            </a:pPr>
            <a:endParaRPr kumimoji="0" sz="1200" b="0" i="0" u="none" strike="noStrike" kern="0" cap="none" spc="0" normalizeH="0" baseline="0" noProof="0">
              <a:ln>
                <a:noFill/>
              </a:ln>
              <a:solidFill>
                <a:srgbClr val="444444"/>
              </a:solidFill>
              <a:effectLst/>
              <a:uLnTx/>
              <a:uFillTx/>
              <a:latin typeface="Arial"/>
              <a:cs typeface="Arial"/>
              <a:sym typeface="Arial"/>
            </a:endParaRPr>
          </a:p>
          <a:p>
            <a:pPr marL="0" marR="0" lvl="0" indent="0" algn="l" defTabSz="914400" rtl="0" eaLnBrk="1" fontAlgn="auto" latinLnBrk="0" hangingPunct="1">
              <a:lnSpc>
                <a:spcPct val="115000"/>
              </a:lnSpc>
              <a:spcBef>
                <a:spcPts val="800"/>
              </a:spcBef>
              <a:spcAft>
                <a:spcPts val="0"/>
              </a:spcAft>
              <a:buClr>
                <a:srgbClr val="000000"/>
              </a:buClr>
              <a:buSzPts val="1100"/>
              <a:buFont typeface="Arial"/>
              <a:buNone/>
              <a:tabLst/>
              <a:defRPr/>
            </a:pPr>
            <a:endParaRPr kumimoji="0" sz="1200" b="0" i="0" u="none" strike="noStrike" kern="0" cap="none" spc="0" normalizeH="0" baseline="0" noProof="0">
              <a:ln>
                <a:noFill/>
              </a:ln>
              <a:solidFill>
                <a:srgbClr val="444444"/>
              </a:solidFill>
              <a:effectLst/>
              <a:uLnTx/>
              <a:uFillTx/>
              <a:latin typeface="Arial"/>
              <a:cs typeface="Arial"/>
              <a:sym typeface="Arial"/>
            </a:endParaRPr>
          </a:p>
          <a:p>
            <a:pPr marL="0" marR="0" lvl="0" indent="0" algn="l" defTabSz="914400" rtl="0" eaLnBrk="1" fontAlgn="auto" latinLnBrk="0" hangingPunct="1">
              <a:lnSpc>
                <a:spcPct val="100000"/>
              </a:lnSpc>
              <a:spcBef>
                <a:spcPts val="800"/>
              </a:spcBef>
              <a:spcAft>
                <a:spcPts val="0"/>
              </a:spcAft>
              <a:buClr>
                <a:srgbClr val="000000"/>
              </a:buClr>
              <a:buSzTx/>
              <a:buFont typeface="Arial"/>
              <a:buNone/>
              <a:tabLst/>
              <a:defRPr/>
            </a:pPr>
            <a:endParaRPr kumimoji="0" sz="2300" b="0" i="0" u="none" strike="noStrike" kern="0" cap="none" spc="0" normalizeH="0" baseline="0" noProof="0">
              <a:ln>
                <a:noFill/>
              </a:ln>
              <a:solidFill>
                <a:srgbClr val="000000"/>
              </a:solidFill>
              <a:effectLst/>
              <a:uLnTx/>
              <a:uFillTx/>
              <a:latin typeface="Calibri"/>
              <a:ea typeface="Calibri"/>
              <a:cs typeface="Calibri"/>
              <a:sym typeface="Calibri"/>
            </a:endParaRPr>
          </a:p>
        </p:txBody>
      </p:sp>
      <p:pic>
        <p:nvPicPr>
          <p:cNvPr id="125" name="Google Shape;125;p18"/>
          <p:cNvPicPr preferRelativeResize="0"/>
          <p:nvPr/>
        </p:nvPicPr>
        <p:blipFill>
          <a:blip r:embed="rId6">
            <a:alphaModFix/>
          </a:blip>
          <a:stretch>
            <a:fillRect/>
          </a:stretch>
        </p:blipFill>
        <p:spPr>
          <a:xfrm>
            <a:off x="7800975" y="832300"/>
            <a:ext cx="4098850" cy="2672475"/>
          </a:xfrm>
          <a:prstGeom prst="rect">
            <a:avLst/>
          </a:prstGeom>
          <a:noFill/>
          <a:ln>
            <a:noFill/>
          </a:ln>
        </p:spPr>
      </p:pic>
      <p:pic>
        <p:nvPicPr>
          <p:cNvPr id="126" name="Google Shape;126;p18"/>
          <p:cNvPicPr preferRelativeResize="0"/>
          <p:nvPr/>
        </p:nvPicPr>
        <p:blipFill>
          <a:blip r:embed="rId7">
            <a:alphaModFix/>
          </a:blip>
          <a:stretch>
            <a:fillRect/>
          </a:stretch>
        </p:blipFill>
        <p:spPr>
          <a:xfrm>
            <a:off x="5257800" y="2923748"/>
            <a:ext cx="6803949" cy="1814950"/>
          </a:xfrm>
          <a:prstGeom prst="rect">
            <a:avLst/>
          </a:prstGeom>
          <a:noFill/>
          <a:ln>
            <a:noFill/>
          </a:ln>
        </p:spPr>
      </p:pic>
      <p:pic>
        <p:nvPicPr>
          <p:cNvPr id="127" name="Google Shape;127;p18"/>
          <p:cNvPicPr preferRelativeResize="0"/>
          <p:nvPr/>
        </p:nvPicPr>
        <p:blipFill>
          <a:blip r:embed="rId8">
            <a:alphaModFix/>
          </a:blip>
          <a:stretch>
            <a:fillRect/>
          </a:stretch>
        </p:blipFill>
        <p:spPr>
          <a:xfrm>
            <a:off x="6629400" y="4829173"/>
            <a:ext cx="5113850" cy="1681175"/>
          </a:xfrm>
          <a:prstGeom prst="rect">
            <a:avLst/>
          </a:prstGeom>
          <a:noFill/>
          <a:ln>
            <a:noFill/>
          </a:ln>
        </p:spPr>
      </p:pic>
    </p:spTree>
    <p:extLst>
      <p:ext uri="{BB962C8B-B14F-4D97-AF65-F5344CB8AC3E}">
        <p14:creationId xmlns:p14="http://schemas.microsoft.com/office/powerpoint/2010/main" val="184755837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31"/>
        <p:cNvGrpSpPr/>
        <p:nvPr/>
      </p:nvGrpSpPr>
      <p:grpSpPr>
        <a:xfrm>
          <a:off x="0" y="0"/>
          <a:ext cx="0" cy="0"/>
          <a:chOff x="0" y="0"/>
          <a:chExt cx="0" cy="0"/>
        </a:xfrm>
      </p:grpSpPr>
      <p:pic>
        <p:nvPicPr>
          <p:cNvPr id="132" name="Google Shape;132;p19"/>
          <p:cNvPicPr preferRelativeResize="0"/>
          <p:nvPr/>
        </p:nvPicPr>
        <p:blipFill>
          <a:blip r:embed="rId4">
            <a:alphaModFix/>
          </a:blip>
          <a:stretch>
            <a:fillRect/>
          </a:stretch>
        </p:blipFill>
        <p:spPr>
          <a:xfrm>
            <a:off x="644188" y="1852650"/>
            <a:ext cx="6634674" cy="4417599"/>
          </a:xfrm>
          <a:prstGeom prst="rect">
            <a:avLst/>
          </a:prstGeom>
          <a:noFill/>
          <a:ln>
            <a:noFill/>
          </a:ln>
        </p:spPr>
      </p:pic>
      <p:sp>
        <p:nvSpPr>
          <p:cNvPr id="133" name="Google Shape;133;p19"/>
          <p:cNvSpPr txBox="1"/>
          <p:nvPr/>
        </p:nvSpPr>
        <p:spPr>
          <a:xfrm>
            <a:off x="8122825" y="2470450"/>
            <a:ext cx="3794700" cy="30000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00000"/>
                </a:solidFill>
                <a:effectLst/>
                <a:uLnTx/>
                <a:uFillTx/>
                <a:latin typeface="Calibri"/>
                <a:ea typeface="Calibri"/>
                <a:cs typeface="Calibri"/>
                <a:sym typeface="Calibri"/>
              </a:rPr>
              <a:t>Dr. Yuri Nava- School Counselor </a:t>
            </a: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00000"/>
                </a:solidFill>
                <a:effectLst/>
                <a:uLnTx/>
                <a:uFillTx/>
                <a:latin typeface="Calibri"/>
                <a:ea typeface="Calibri"/>
                <a:cs typeface="Calibri"/>
                <a:sym typeface="Calibri"/>
              </a:rPr>
              <a:t>Riverside Poly High School</a:t>
            </a: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00000"/>
                </a:solidFill>
                <a:effectLst/>
                <a:uLnTx/>
                <a:uFillTx/>
                <a:latin typeface="Calibri"/>
                <a:ea typeface="Calibri"/>
                <a:cs typeface="Calibri"/>
                <a:sym typeface="Calibri"/>
              </a:rPr>
              <a:t>Adjunct Professor-La Sierra University School Psychology &amp; Counseling Program</a:t>
            </a: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sng" strike="noStrike" kern="0" cap="none" spc="0" normalizeH="0" baseline="0" noProof="0">
                <a:ln>
                  <a:noFill/>
                </a:ln>
                <a:solidFill>
                  <a:srgbClr val="0563C1"/>
                </a:solidFill>
                <a:effectLst/>
                <a:uLnTx/>
                <a:uFillTx/>
                <a:latin typeface="Calibri"/>
                <a:ea typeface="Calibri"/>
                <a:cs typeface="Calibri"/>
                <a:sym typeface="Calibri"/>
                <a:hlinkClick r:id="rId5"/>
              </a:rPr>
              <a:t>ynava@riversideunified.org</a:t>
            </a:r>
            <a:r>
              <a:rPr kumimoji="0" lang="en-US" sz="2400" b="0" i="0" u="none" strike="noStrike" kern="0" cap="none" spc="0" normalizeH="0" baseline="0" noProof="0">
                <a:ln>
                  <a:noFill/>
                </a:ln>
                <a:solidFill>
                  <a:srgbClr val="000000"/>
                </a:solidFill>
                <a:effectLst/>
                <a:uLnTx/>
                <a:uFillTx/>
                <a:latin typeface="Calibri"/>
                <a:ea typeface="Calibri"/>
                <a:cs typeface="Calibri"/>
                <a:sym typeface="Calibri"/>
              </a:rPr>
              <a:t> </a:t>
            </a: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sng" strike="noStrike" kern="0" cap="none" spc="0" normalizeH="0" baseline="0" noProof="0">
                <a:ln>
                  <a:noFill/>
                </a:ln>
                <a:solidFill>
                  <a:srgbClr val="0563C1"/>
                </a:solidFill>
                <a:effectLst/>
                <a:uLnTx/>
                <a:uFillTx/>
                <a:latin typeface="Calibri"/>
                <a:ea typeface="Calibri"/>
                <a:cs typeface="Calibri"/>
                <a:sym typeface="Calibri"/>
                <a:hlinkClick r:id="rId6"/>
              </a:rPr>
              <a:t>ynava@lasierra.edu</a:t>
            </a:r>
            <a:r>
              <a:rPr kumimoji="0" lang="en-US" sz="2400" b="0" i="0" u="none" strike="noStrike" kern="0" cap="none" spc="0" normalizeH="0" baseline="0" noProof="0">
                <a:ln>
                  <a:noFill/>
                </a:ln>
                <a:solidFill>
                  <a:srgbClr val="000000"/>
                </a:solidFill>
                <a:effectLst/>
                <a:uLnTx/>
                <a:uFillTx/>
                <a:latin typeface="Calibri"/>
                <a:ea typeface="Calibri"/>
                <a:cs typeface="Calibri"/>
                <a:sym typeface="Calibri"/>
              </a:rPr>
              <a:t> </a:t>
            </a: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00000"/>
                </a:solidFill>
                <a:effectLst/>
                <a:uLnTx/>
                <a:uFillTx/>
                <a:latin typeface="Calibri"/>
                <a:ea typeface="Calibri"/>
                <a:cs typeface="Calibri"/>
                <a:sym typeface="Calibri"/>
              </a:rPr>
              <a:t>951-788-7203 x 64217 </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2980069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E4502E4F-BB53-4793-BD4F-F00481624DFE}"/>
              </a:ext>
            </a:extLst>
          </p:cNvPr>
          <p:cNvSpPr>
            <a:spLocks noGrp="1"/>
          </p:cNvSpPr>
          <p:nvPr/>
        </p:nvSpPr>
        <p:spPr>
          <a:xfrm>
            <a:off x="778020" y="1347738"/>
            <a:ext cx="10956779" cy="5316298"/>
          </a:xfrm>
          <a:prstGeom prst="rect">
            <a:avLst/>
          </a:prstGeom>
        </p:spPr>
        <p:txBody>
          <a:bodyPr vert="horz" lIns="91440" tIns="45720" rIns="91440" bIns="45720" rtlCol="0" anchor="t">
            <a:normAutofit fontScale="85000" lnSpcReduction="2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90000"/>
              </a:lnSpc>
              <a:spcBef>
                <a:spcPts val="1000"/>
              </a:spcBef>
              <a:spcAft>
                <a:spcPts val="0"/>
              </a:spcAft>
              <a:buClrTx/>
              <a:buSzTx/>
              <a:buFont typeface="Arial"/>
              <a:buNone/>
              <a:tabLst/>
              <a:defRPr/>
            </a:pPr>
            <a:endParaRPr kumimoji="0" lang="en-US" sz="4800" b="1" i="0" u="none" strike="noStrike" kern="1200" cap="none" spc="0" normalizeH="0" baseline="0" noProof="0" dirty="0">
              <a:ln>
                <a:noFill/>
              </a:ln>
              <a:solidFill>
                <a:prstClr val="black"/>
              </a:solidFill>
              <a:effectLst/>
              <a:uLnTx/>
              <a:uFillTx/>
              <a:latin typeface="Calibri" panose="020F0502020204030204"/>
              <a:ea typeface="+mn-ea"/>
              <a:cs typeface="Calibri"/>
              <a:sym typeface="Arial"/>
            </a:endParaRPr>
          </a:p>
          <a:p>
            <a:pPr marL="304784" marR="0" lvl="0" indent="-304784" algn="l" defTabSz="914354" rtl="0" eaLnBrk="1" fontAlgn="auto" latinLnBrk="0" hangingPunct="1">
              <a:lnSpc>
                <a:spcPct val="90000"/>
              </a:lnSpc>
              <a:spcBef>
                <a:spcPts val="1000"/>
              </a:spcBef>
              <a:spcAft>
                <a:spcPts val="0"/>
              </a:spcAft>
              <a:buClrTx/>
              <a:buSzTx/>
              <a:buFont typeface="Arial"/>
              <a:buChar char="•"/>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Calibri"/>
                <a:sym typeface="Arial"/>
              </a:rPr>
              <a:t> </a:t>
            </a:r>
            <a:r>
              <a:rPr kumimoji="0" lang="en-US" sz="3200" b="1" i="0" u="none" strike="noStrike" kern="1200" cap="none" spc="0" normalizeH="0" baseline="0" noProof="0" dirty="0" smtClean="0">
                <a:ln>
                  <a:noFill/>
                </a:ln>
                <a:solidFill>
                  <a:prstClr val="black"/>
                </a:solidFill>
                <a:effectLst/>
                <a:uLnTx/>
                <a:uFillTx/>
                <a:latin typeface="Footlight MT Light" panose="0204060206030A020304" pitchFamily="18" charset="0"/>
                <a:ea typeface="+mn-ea"/>
                <a:cs typeface="Calibri"/>
                <a:sym typeface="Arial"/>
              </a:rPr>
              <a:t>Jana</a:t>
            </a:r>
            <a:r>
              <a:rPr kumimoji="0" lang="en-US" sz="3200" b="1" i="0" u="none" strike="noStrike" kern="1200" cap="none" spc="0" normalizeH="0" noProof="0" dirty="0" smtClean="0">
                <a:ln>
                  <a:noFill/>
                </a:ln>
                <a:solidFill>
                  <a:prstClr val="black"/>
                </a:solidFill>
                <a:effectLst/>
                <a:uLnTx/>
                <a:uFillTx/>
                <a:latin typeface="Footlight MT Light" panose="0204060206030A020304" pitchFamily="18" charset="0"/>
                <a:ea typeface="+mn-ea"/>
                <a:cs typeface="Calibri"/>
                <a:sym typeface="Arial"/>
              </a:rPr>
              <a:t> </a:t>
            </a:r>
            <a:r>
              <a:rPr kumimoji="0" lang="en-US" sz="3200" b="1" i="0" u="none" strike="noStrike" kern="1200" cap="none" spc="0" normalizeH="0" noProof="0" dirty="0" err="1" smtClean="0">
                <a:ln>
                  <a:noFill/>
                </a:ln>
                <a:solidFill>
                  <a:prstClr val="black"/>
                </a:solidFill>
                <a:effectLst/>
                <a:uLnTx/>
                <a:uFillTx/>
                <a:latin typeface="Footlight MT Light" panose="0204060206030A020304" pitchFamily="18" charset="0"/>
                <a:ea typeface="+mn-ea"/>
                <a:cs typeface="Calibri"/>
                <a:sym typeface="Arial"/>
              </a:rPr>
              <a:t>DeCristofaro</a:t>
            </a:r>
            <a:endParaRPr kumimoji="0" lang="en-US" sz="3200" b="1" i="0" u="none" strike="noStrike" kern="1200" cap="none" spc="0" normalizeH="0" baseline="0" noProof="0" dirty="0" smtClean="0">
              <a:ln>
                <a:noFill/>
              </a:ln>
              <a:solidFill>
                <a:prstClr val="black"/>
              </a:solidFill>
              <a:effectLst/>
              <a:uLnTx/>
              <a:uFillTx/>
              <a:latin typeface="Footlight MT Light" panose="0204060206030A020304" pitchFamily="18" charset="0"/>
              <a:ea typeface="+mn-ea"/>
              <a:cs typeface="Calibri"/>
              <a:sym typeface="Arial"/>
            </a:endParaRPr>
          </a:p>
          <a:p>
            <a:pPr marL="0" marR="0" lvl="0" indent="0" algn="l" defTabSz="914354" rtl="0" eaLnBrk="1" fontAlgn="auto" latinLnBrk="0" hangingPunct="1">
              <a:lnSpc>
                <a:spcPct val="90000"/>
              </a:lnSpc>
              <a:spcBef>
                <a:spcPts val="1000"/>
              </a:spcBef>
              <a:spcAft>
                <a:spcPts val="0"/>
              </a:spcAft>
              <a:buClrTx/>
              <a:buSzTx/>
              <a:buFont typeface="Arial"/>
              <a:buNone/>
              <a:tabLst/>
              <a:defRPr/>
            </a:pPr>
            <a:r>
              <a:rPr kumimoji="0" lang="en-US" sz="3200" b="1" i="0" u="none" strike="noStrike" kern="1200" cap="none" spc="0" normalizeH="0" baseline="0" noProof="0" dirty="0" smtClean="0">
                <a:ln>
                  <a:noFill/>
                </a:ln>
                <a:solidFill>
                  <a:prstClr val="black"/>
                </a:solidFill>
                <a:effectLst/>
                <a:uLnTx/>
                <a:uFillTx/>
                <a:latin typeface="Footlight MT Light" panose="0204060206030A020304" pitchFamily="18" charset="0"/>
                <a:ea typeface="+mn-ea"/>
                <a:cs typeface="Calibri"/>
                <a:sym typeface="Arial"/>
              </a:rPr>
              <a:t>	</a:t>
            </a:r>
            <a:r>
              <a:rPr kumimoji="0" lang="en-US" sz="3200" b="1" i="0" u="none" strike="noStrike" kern="1200" cap="none" spc="0" normalizeH="0" baseline="0" noProof="0" dirty="0" err="1" smtClean="0">
                <a:ln>
                  <a:noFill/>
                </a:ln>
                <a:solidFill>
                  <a:prstClr val="black"/>
                </a:solidFill>
                <a:effectLst/>
                <a:uLnTx/>
                <a:uFillTx/>
                <a:latin typeface="Footlight MT Light" panose="0204060206030A020304" pitchFamily="18" charset="0"/>
                <a:ea typeface="+mn-ea"/>
                <a:cs typeface="Calibri"/>
                <a:sym typeface="Arial"/>
              </a:rPr>
              <a:t>Dougy</a:t>
            </a:r>
            <a:r>
              <a:rPr kumimoji="0" lang="en-US" sz="3200" b="1" i="0" u="none" strike="noStrike" kern="1200" cap="none" spc="0" normalizeH="0" baseline="0" noProof="0" dirty="0" smtClean="0">
                <a:ln>
                  <a:noFill/>
                </a:ln>
                <a:solidFill>
                  <a:prstClr val="black"/>
                </a:solidFill>
                <a:effectLst/>
                <a:uLnTx/>
                <a:uFillTx/>
                <a:latin typeface="Footlight MT Light" panose="0204060206030A020304" pitchFamily="18" charset="0"/>
                <a:ea typeface="+mn-ea"/>
                <a:cs typeface="Calibri"/>
                <a:sym typeface="Arial"/>
              </a:rPr>
              <a:t> Center</a:t>
            </a:r>
          </a:p>
          <a:p>
            <a:pPr marL="0" marR="0" lvl="0" indent="0" algn="l" defTabSz="914354" rtl="0" eaLnBrk="1" fontAlgn="auto" latinLnBrk="0" hangingPunct="1">
              <a:lnSpc>
                <a:spcPct val="90000"/>
              </a:lnSpc>
              <a:spcBef>
                <a:spcPts val="1000"/>
              </a:spcBef>
              <a:spcAft>
                <a:spcPts val="0"/>
              </a:spcAft>
              <a:buClrTx/>
              <a:buSzTx/>
              <a:buFont typeface="Arial"/>
              <a:buNone/>
              <a:tabLst/>
              <a:defRPr/>
            </a:pPr>
            <a:endParaRPr kumimoji="0" lang="en-US" sz="3200" b="1" i="0" u="none" strike="noStrike" kern="1200" cap="none" spc="0" normalizeH="0" baseline="0" noProof="0" dirty="0">
              <a:ln>
                <a:noFill/>
              </a:ln>
              <a:solidFill>
                <a:prstClr val="black"/>
              </a:solidFill>
              <a:effectLst/>
              <a:uLnTx/>
              <a:uFillTx/>
              <a:latin typeface="Footlight MT Light" panose="0204060206030A020304" pitchFamily="18" charset="0"/>
              <a:ea typeface="+mn-ea"/>
              <a:cs typeface="Calibri"/>
              <a:sym typeface="Arial"/>
            </a:endParaRPr>
          </a:p>
          <a:p>
            <a:pPr marL="228600" marR="0" lvl="0" indent="-228600" algn="l" defTabSz="914354" rtl="0" eaLnBrk="1" fontAlgn="auto" latinLnBrk="0" hangingPunct="1">
              <a:lnSpc>
                <a:spcPct val="90000"/>
              </a:lnSpc>
              <a:spcBef>
                <a:spcPts val="1000"/>
              </a:spcBef>
              <a:spcAft>
                <a:spcPts val="0"/>
              </a:spcAft>
              <a:buClrTx/>
              <a:buSzTx/>
              <a:buFont typeface="Arial"/>
              <a:buChar char="•"/>
              <a:tabLst/>
              <a:defRPr/>
            </a:pPr>
            <a:r>
              <a:rPr kumimoji="0" lang="en-US" sz="3200" b="1" i="0" u="none" strike="noStrike" kern="1200" cap="none" spc="0" normalizeH="0" baseline="0" noProof="0" dirty="0" smtClean="0">
                <a:ln>
                  <a:noFill/>
                </a:ln>
                <a:solidFill>
                  <a:prstClr val="black"/>
                </a:solidFill>
                <a:effectLst/>
                <a:uLnTx/>
                <a:uFillTx/>
                <a:latin typeface="Footlight MT Light" panose="0204060206030A020304" pitchFamily="18" charset="0"/>
                <a:ea typeface="+mn-ea"/>
                <a:cs typeface="Calibri"/>
                <a:sym typeface="Arial"/>
              </a:rPr>
              <a:t>Diana Brown</a:t>
            </a:r>
          </a:p>
          <a:p>
            <a:pPr marL="0" marR="0" lvl="0" indent="0" algn="l" defTabSz="914354" rtl="0" eaLnBrk="1" fontAlgn="auto" latinLnBrk="0" hangingPunct="1">
              <a:lnSpc>
                <a:spcPct val="90000"/>
              </a:lnSpc>
              <a:spcBef>
                <a:spcPts val="1000"/>
              </a:spcBef>
              <a:spcAft>
                <a:spcPts val="0"/>
              </a:spcAft>
              <a:buClrTx/>
              <a:buSzTx/>
              <a:buFont typeface="Arial"/>
              <a:buNone/>
              <a:tabLst/>
              <a:defRPr/>
            </a:pPr>
            <a:r>
              <a:rPr kumimoji="0" lang="en-US" sz="3200" b="1" i="0" u="none" strike="noStrike" kern="1200" cap="none" spc="0" normalizeH="0" baseline="0" noProof="0" dirty="0">
                <a:ln>
                  <a:noFill/>
                </a:ln>
                <a:solidFill>
                  <a:prstClr val="black"/>
                </a:solidFill>
                <a:effectLst/>
                <a:uLnTx/>
                <a:uFillTx/>
                <a:latin typeface="Footlight MT Light" panose="0204060206030A020304" pitchFamily="18" charset="0"/>
                <a:ea typeface="+mn-ea"/>
                <a:cs typeface="Calibri"/>
                <a:sym typeface="Arial"/>
              </a:rPr>
              <a:t>	</a:t>
            </a:r>
            <a:r>
              <a:rPr kumimoji="0" lang="en-US" sz="3200" b="1" i="0" u="none" strike="noStrike" kern="1200" cap="none" spc="0" normalizeH="0" baseline="0" noProof="0" dirty="0" smtClean="0">
                <a:ln>
                  <a:noFill/>
                </a:ln>
                <a:solidFill>
                  <a:prstClr val="black"/>
                </a:solidFill>
                <a:effectLst/>
                <a:uLnTx/>
                <a:uFillTx/>
                <a:latin typeface="Footlight MT Light" panose="0204060206030A020304" pitchFamily="18" charset="0"/>
                <a:ea typeface="+mn-ea"/>
                <a:cs typeface="Calibri"/>
                <a:sym typeface="Arial"/>
              </a:rPr>
              <a:t>RUHS-Behavioral</a:t>
            </a:r>
            <a:r>
              <a:rPr kumimoji="0" lang="en-US" sz="3200" b="1" i="0" u="none" strike="noStrike" kern="1200" cap="none" spc="0" normalizeH="0" noProof="0" dirty="0" smtClean="0">
                <a:ln>
                  <a:noFill/>
                </a:ln>
                <a:solidFill>
                  <a:prstClr val="black"/>
                </a:solidFill>
                <a:effectLst/>
                <a:uLnTx/>
                <a:uFillTx/>
                <a:latin typeface="Footlight MT Light" panose="0204060206030A020304" pitchFamily="18" charset="0"/>
                <a:ea typeface="+mn-ea"/>
                <a:cs typeface="Calibri"/>
                <a:sym typeface="Arial"/>
              </a:rPr>
              <a:t> Health</a:t>
            </a:r>
            <a:endParaRPr kumimoji="0" lang="en-US" sz="3200" b="1" i="0" u="none" strike="noStrike" kern="1200" cap="none" spc="0" normalizeH="0" baseline="0" noProof="0" dirty="0" smtClean="0">
              <a:ln>
                <a:noFill/>
              </a:ln>
              <a:solidFill>
                <a:prstClr val="black"/>
              </a:solidFill>
              <a:effectLst/>
              <a:uLnTx/>
              <a:uFillTx/>
              <a:latin typeface="Footlight MT Light" panose="0204060206030A020304" pitchFamily="18" charset="0"/>
              <a:ea typeface="+mn-ea"/>
              <a:cs typeface="Calibri"/>
              <a:sym typeface="Arial"/>
            </a:endParaRPr>
          </a:p>
          <a:p>
            <a:pPr marL="0" marR="0" lvl="0" indent="0" algn="l" defTabSz="914354" rtl="0" eaLnBrk="1" fontAlgn="auto" latinLnBrk="0" hangingPunct="1">
              <a:lnSpc>
                <a:spcPct val="90000"/>
              </a:lnSpc>
              <a:spcBef>
                <a:spcPts val="1000"/>
              </a:spcBef>
              <a:spcAft>
                <a:spcPts val="0"/>
              </a:spcAft>
              <a:buClrTx/>
              <a:buSzTx/>
              <a:buFont typeface="Arial"/>
              <a:buNone/>
              <a:tabLst/>
              <a:defRPr/>
            </a:pPr>
            <a:endParaRPr lang="en-US" sz="3200" b="1" dirty="0">
              <a:solidFill>
                <a:prstClr val="black"/>
              </a:solidFill>
              <a:latin typeface="Footlight MT Light" panose="0204060206030A020304" pitchFamily="18" charset="0"/>
              <a:cs typeface="Calibri"/>
              <a:sym typeface="Arial"/>
            </a:endParaRPr>
          </a:p>
          <a:p>
            <a:pPr defTabSz="914354">
              <a:defRPr/>
            </a:pPr>
            <a:r>
              <a:rPr kumimoji="0" lang="en-US" sz="3200" b="1" i="0" u="none" strike="noStrike" kern="1200" cap="none" spc="0" normalizeH="0" baseline="0" noProof="0" dirty="0" smtClean="0">
                <a:ln>
                  <a:noFill/>
                </a:ln>
                <a:solidFill>
                  <a:prstClr val="black"/>
                </a:solidFill>
                <a:effectLst/>
                <a:uLnTx/>
                <a:uFillTx/>
                <a:latin typeface="Footlight MT Light" panose="0204060206030A020304" pitchFamily="18" charset="0"/>
                <a:ea typeface="+mn-ea"/>
                <a:cs typeface="Calibri"/>
                <a:sym typeface="Arial"/>
              </a:rPr>
              <a:t>Rebecca </a:t>
            </a:r>
            <a:r>
              <a:rPr kumimoji="0" lang="en-US" sz="3200" b="1" i="0" u="none" strike="noStrike" kern="1200" cap="none" spc="0" normalizeH="0" baseline="0" noProof="0" dirty="0" err="1" smtClean="0">
                <a:ln>
                  <a:noFill/>
                </a:ln>
                <a:solidFill>
                  <a:prstClr val="black"/>
                </a:solidFill>
                <a:effectLst/>
                <a:uLnTx/>
                <a:uFillTx/>
                <a:latin typeface="Footlight MT Light" panose="0204060206030A020304" pitchFamily="18" charset="0"/>
                <a:ea typeface="+mn-ea"/>
                <a:cs typeface="Calibri"/>
                <a:sym typeface="Arial"/>
              </a:rPr>
              <a:t>Antillon</a:t>
            </a:r>
            <a:endParaRPr kumimoji="0" lang="en-US" sz="3200" b="1" i="0" u="none" strike="noStrike" kern="1200" cap="none" spc="0" normalizeH="0" baseline="0" noProof="0" dirty="0" smtClean="0">
              <a:ln>
                <a:noFill/>
              </a:ln>
              <a:solidFill>
                <a:prstClr val="black"/>
              </a:solidFill>
              <a:effectLst/>
              <a:uLnTx/>
              <a:uFillTx/>
              <a:latin typeface="Footlight MT Light" panose="0204060206030A020304" pitchFamily="18" charset="0"/>
              <a:ea typeface="+mn-ea"/>
              <a:cs typeface="Calibri"/>
              <a:sym typeface="Arial"/>
            </a:endParaRPr>
          </a:p>
          <a:p>
            <a:pPr marL="0" indent="0" defTabSz="914354">
              <a:buNone/>
              <a:defRPr/>
            </a:pPr>
            <a:r>
              <a:rPr lang="en-US" sz="3200" b="1" dirty="0">
                <a:solidFill>
                  <a:prstClr val="black"/>
                </a:solidFill>
                <a:latin typeface="Footlight MT Light" panose="0204060206030A020304" pitchFamily="18" charset="0"/>
                <a:cs typeface="Calibri"/>
                <a:sym typeface="Arial"/>
              </a:rPr>
              <a:t>	RUHS-Behavioral </a:t>
            </a:r>
            <a:r>
              <a:rPr lang="en-US" sz="3200" b="1" dirty="0" smtClean="0">
                <a:solidFill>
                  <a:prstClr val="black"/>
                </a:solidFill>
                <a:latin typeface="Footlight MT Light" panose="0204060206030A020304" pitchFamily="18" charset="0"/>
                <a:cs typeface="Calibri"/>
                <a:sym typeface="Arial"/>
              </a:rPr>
              <a:t>Health</a:t>
            </a:r>
          </a:p>
          <a:p>
            <a:pPr marL="0" indent="0" defTabSz="914354">
              <a:buNone/>
              <a:defRPr/>
            </a:pPr>
            <a:endParaRPr lang="en-US" sz="3200" b="1" dirty="0">
              <a:solidFill>
                <a:prstClr val="black"/>
              </a:solidFill>
              <a:latin typeface="Footlight MT Light" panose="0204060206030A020304" pitchFamily="18" charset="0"/>
              <a:cs typeface="Calibri"/>
              <a:sym typeface="Arial"/>
            </a:endParaRPr>
          </a:p>
          <a:p>
            <a:pPr defTabSz="914354">
              <a:defRPr/>
            </a:pPr>
            <a:r>
              <a:rPr lang="en-US" sz="3200" b="1" dirty="0" smtClean="0">
                <a:solidFill>
                  <a:prstClr val="black"/>
                </a:solidFill>
                <a:latin typeface="Footlight MT Light" panose="0204060206030A020304" pitchFamily="18" charset="0"/>
                <a:cs typeface="Calibri"/>
                <a:sym typeface="Arial"/>
              </a:rPr>
              <a:t> Dr. Yuri Nava</a:t>
            </a:r>
          </a:p>
          <a:p>
            <a:pPr marL="0" indent="0" defTabSz="914354">
              <a:buNone/>
              <a:defRPr/>
            </a:pPr>
            <a:r>
              <a:rPr lang="en-US" sz="3200" b="1" dirty="0">
                <a:solidFill>
                  <a:prstClr val="black"/>
                </a:solidFill>
                <a:latin typeface="Footlight MT Light" panose="0204060206030A020304" pitchFamily="18" charset="0"/>
                <a:cs typeface="Calibri"/>
                <a:sym typeface="Arial"/>
              </a:rPr>
              <a:t>	</a:t>
            </a:r>
            <a:r>
              <a:rPr lang="en-US" sz="3200" b="1" dirty="0" smtClean="0">
                <a:solidFill>
                  <a:prstClr val="black"/>
                </a:solidFill>
                <a:latin typeface="Footlight MT Light" panose="0204060206030A020304" pitchFamily="18" charset="0"/>
                <a:cs typeface="Calibri"/>
                <a:sym typeface="Arial"/>
              </a:rPr>
              <a:t>Riverside Unified School District</a:t>
            </a:r>
            <a:endParaRPr lang="en-US" sz="3200" b="1" dirty="0">
              <a:solidFill>
                <a:prstClr val="black"/>
              </a:solidFill>
              <a:latin typeface="Footlight MT Light" panose="0204060206030A020304" pitchFamily="18" charset="0"/>
              <a:cs typeface="Calibri"/>
              <a:sym typeface="Arial"/>
            </a:endParaRPr>
          </a:p>
          <a:p>
            <a:pPr marL="0" marR="0" lvl="0" indent="0" algn="l" defTabSz="914354" rtl="0" eaLnBrk="1" fontAlgn="auto" latinLnBrk="0" hangingPunct="1">
              <a:lnSpc>
                <a:spcPct val="90000"/>
              </a:lnSpc>
              <a:spcBef>
                <a:spcPts val="1000"/>
              </a:spcBef>
              <a:spcAft>
                <a:spcPts val="0"/>
              </a:spcAft>
              <a:buClrTx/>
              <a:buSzTx/>
              <a:buNone/>
              <a:tabLst/>
              <a:defRPr/>
            </a:pPr>
            <a:endParaRPr kumimoji="0" lang="en-US" sz="4800" b="1" i="0" u="none" strike="noStrike" kern="1200" cap="none" spc="0" normalizeH="0" baseline="0" noProof="0" dirty="0">
              <a:ln>
                <a:noFill/>
              </a:ln>
              <a:solidFill>
                <a:prstClr val="black"/>
              </a:solidFill>
              <a:effectLst/>
              <a:uLnTx/>
              <a:uFillTx/>
              <a:latin typeface="Calibri" panose="020F0502020204030204"/>
              <a:ea typeface="+mn-ea"/>
              <a:cs typeface="Calibri"/>
              <a:sym typeface="Arial"/>
            </a:endParaRPr>
          </a:p>
          <a:p>
            <a:pPr marL="304784" marR="0" lvl="0" indent="-304784" algn="l" defTabSz="914354" rtl="0" eaLnBrk="1" fontAlgn="auto" latinLnBrk="0" hangingPunct="1">
              <a:lnSpc>
                <a:spcPct val="90000"/>
              </a:lnSpc>
              <a:spcBef>
                <a:spcPts val="1000"/>
              </a:spcBef>
              <a:spcAft>
                <a:spcPts val="0"/>
              </a:spcAft>
              <a:buClrTx/>
              <a:buSzTx/>
              <a:buFont typeface="Arial"/>
              <a:buChar char="•"/>
              <a:tabLst/>
              <a:defRPr/>
            </a:pPr>
            <a:endParaRPr kumimoji="0" lang="en-US" sz="4800" b="1" i="0" u="none" strike="noStrike" kern="1200" cap="none" spc="0" normalizeH="0" baseline="0" noProof="0" dirty="0">
              <a:ln>
                <a:noFill/>
              </a:ln>
              <a:solidFill>
                <a:prstClr val="black"/>
              </a:solidFill>
              <a:effectLst/>
              <a:uLnTx/>
              <a:uFillTx/>
              <a:latin typeface="Calibri" panose="020F0502020204030204"/>
              <a:ea typeface="+mn-ea"/>
              <a:cs typeface="Calibri"/>
              <a:sym typeface="Arial"/>
            </a:endParaRPr>
          </a:p>
          <a:p>
            <a:pPr marL="0" marR="0" lvl="0" indent="0" algn="l" defTabSz="914354" rtl="0" eaLnBrk="1" fontAlgn="auto" latinLnBrk="0" hangingPunct="1">
              <a:lnSpc>
                <a:spcPct val="90000"/>
              </a:lnSpc>
              <a:spcBef>
                <a:spcPts val="1000"/>
              </a:spcBef>
              <a:spcAft>
                <a:spcPts val="0"/>
              </a:spcAft>
              <a:buClrTx/>
              <a:buSzTx/>
              <a:buFont typeface="Arial"/>
              <a:buNone/>
              <a:tabLst/>
              <a:defRPr/>
            </a:pPr>
            <a:endParaRPr kumimoji="0" lang="en-US" sz="3300" b="1" i="0" u="none" strike="noStrike" kern="1200" cap="none" spc="0" normalizeH="0" baseline="0" noProof="0" dirty="0">
              <a:ln>
                <a:noFill/>
              </a:ln>
              <a:solidFill>
                <a:prstClr val="black"/>
              </a:solidFill>
              <a:effectLst/>
              <a:uLnTx/>
              <a:uFillTx/>
              <a:latin typeface="Calibri" panose="020F0502020204030204"/>
              <a:ea typeface="+mn-ea"/>
              <a:cs typeface="Calibri"/>
              <a:sym typeface="Arial"/>
            </a:endParaRPr>
          </a:p>
          <a:p>
            <a:pPr marL="457178" marR="0" lvl="0" indent="-457178" algn="l" defTabSz="914354" rtl="0" eaLnBrk="1" fontAlgn="auto" latinLnBrk="0" hangingPunct="1">
              <a:lnSpc>
                <a:spcPct val="90000"/>
              </a:lnSpc>
              <a:spcBef>
                <a:spcPts val="1000"/>
              </a:spcBef>
              <a:spcAft>
                <a:spcPts val="0"/>
              </a:spcAft>
              <a:buClrTx/>
              <a:buSzTx/>
              <a:buFont typeface="Arial"/>
              <a:buChar char="•"/>
              <a:tabLst/>
              <a:defRPr/>
            </a:pPr>
            <a:endPar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Calibri"/>
              <a:sym typeface="Arial"/>
            </a:endParaRPr>
          </a:p>
          <a:p>
            <a:pPr marL="0" marR="0" lvl="0" indent="0" algn="l" defTabSz="914354" rtl="0" eaLnBrk="1" fontAlgn="auto" latinLnBrk="0" hangingPunct="1">
              <a:lnSpc>
                <a:spcPct val="90000"/>
              </a:lnSpc>
              <a:spcBef>
                <a:spcPts val="1000"/>
              </a:spcBef>
              <a:spcAft>
                <a:spcPts val="0"/>
              </a:spcAft>
              <a:buClrTx/>
              <a:buSzTx/>
              <a:buFont typeface="Arial"/>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Calibri"/>
              <a:sym typeface="Arial"/>
            </a:endParaRPr>
          </a:p>
          <a:p>
            <a:pPr marL="0" marR="0" lvl="0" indent="0" algn="l" defTabSz="914354" rtl="0" eaLnBrk="1" fontAlgn="auto" latinLnBrk="0" hangingPunct="1">
              <a:lnSpc>
                <a:spcPct val="90000"/>
              </a:lnSpc>
              <a:spcBef>
                <a:spcPts val="1000"/>
              </a:spcBef>
              <a:spcAft>
                <a:spcPts val="0"/>
              </a:spcAft>
              <a:buClrTx/>
              <a:buSzTx/>
              <a:buFont typeface="Arial"/>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Calibri"/>
              <a:sym typeface="Arial"/>
            </a:endParaRPr>
          </a:p>
        </p:txBody>
      </p:sp>
      <p:sp>
        <p:nvSpPr>
          <p:cNvPr id="3" name="TextBox 2">
            <a:extLst>
              <a:ext uri="{FF2B5EF4-FFF2-40B4-BE49-F238E27FC236}">
                <a16:creationId xmlns:a16="http://schemas.microsoft.com/office/drawing/2014/main" id="{AF5B04E4-A591-4EFD-9C5C-EBD33B455BE8}"/>
              </a:ext>
            </a:extLst>
          </p:cNvPr>
          <p:cNvSpPr txBox="1"/>
          <p:nvPr/>
        </p:nvSpPr>
        <p:spPr>
          <a:xfrm>
            <a:off x="1414940" y="971373"/>
            <a:ext cx="9241765"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4000" b="0" i="0" u="sng" strike="noStrike" kern="1200" cap="none" spc="0" normalizeH="0" baseline="0" noProof="0" dirty="0">
                <a:ln>
                  <a:noFill/>
                </a:ln>
                <a:solidFill>
                  <a:prstClr val="black"/>
                </a:solidFill>
                <a:effectLst/>
                <a:uLnTx/>
                <a:uFillTx/>
                <a:latin typeface="Calibri" panose="020F0502020204030204"/>
                <a:ea typeface="+mn-ea"/>
                <a:cs typeface="Calibri"/>
                <a:sym typeface="Arial"/>
              </a:rPr>
              <a:t>Round of Applause for our </a:t>
            </a:r>
            <a:r>
              <a:rPr kumimoji="0" lang="en-US" sz="4000" b="0" i="0" u="sng" strike="noStrike" kern="1200" cap="none" spc="0" normalizeH="0" baseline="0" noProof="0" dirty="0" smtClean="0">
                <a:ln>
                  <a:noFill/>
                </a:ln>
                <a:solidFill>
                  <a:prstClr val="black"/>
                </a:solidFill>
                <a:effectLst/>
                <a:uLnTx/>
                <a:uFillTx/>
                <a:latin typeface="Calibri" panose="020F0502020204030204"/>
                <a:ea typeface="+mn-ea"/>
                <a:cs typeface="Calibri"/>
                <a:sym typeface="Arial"/>
              </a:rPr>
              <a:t>Presenters!!</a:t>
            </a:r>
            <a:endParaRPr kumimoji="0" lang="en-US" sz="4000" b="0" i="0" u="sng" strike="noStrike" kern="1200" cap="none" spc="0" normalizeH="0" baseline="0" noProof="0" dirty="0">
              <a:ln>
                <a:noFill/>
              </a:ln>
              <a:solidFill>
                <a:prstClr val="black"/>
              </a:solidFill>
              <a:effectLst/>
              <a:uLnTx/>
              <a:uFillTx/>
              <a:latin typeface="Calibri" panose="020F0502020204030204"/>
              <a:ea typeface="+mn-ea"/>
              <a:cs typeface="Calibri"/>
              <a:sym typeface="Arial"/>
            </a:endParaRPr>
          </a:p>
        </p:txBody>
      </p:sp>
      <p:pic>
        <p:nvPicPr>
          <p:cNvPr id="4" name="Picture 3" descr="Applause (Counter-Strike 1.6 &gt; Sprays &gt; Funny) - GAMEBANAN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5911" y="2840181"/>
            <a:ext cx="4017819" cy="4017819"/>
          </a:xfrm>
          <a:prstGeom prst="rect">
            <a:avLst/>
          </a:prstGeom>
        </p:spPr>
      </p:pic>
    </p:spTree>
    <p:extLst>
      <p:ext uri="{BB962C8B-B14F-4D97-AF65-F5344CB8AC3E}">
        <p14:creationId xmlns:p14="http://schemas.microsoft.com/office/powerpoint/2010/main" val="261116705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E4502E4F-BB53-4793-BD4F-F00481624DFE}"/>
              </a:ext>
            </a:extLst>
          </p:cNvPr>
          <p:cNvSpPr>
            <a:spLocks noGrp="1"/>
          </p:cNvSpPr>
          <p:nvPr/>
        </p:nvSpPr>
        <p:spPr>
          <a:xfrm>
            <a:off x="1240767" y="1983779"/>
            <a:ext cx="10515600" cy="463888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90000"/>
              </a:lnSpc>
              <a:spcBef>
                <a:spcPts val="1000"/>
              </a:spcBef>
              <a:spcAft>
                <a:spcPts val="0"/>
              </a:spcAft>
              <a:buClrTx/>
              <a:buSzTx/>
              <a:buFont typeface="Arial"/>
              <a:buNone/>
              <a:tabLst/>
              <a:defRPr/>
            </a:pPr>
            <a:r>
              <a:rPr kumimoji="0" lang="en-US" sz="3300" b="1" i="0" u="none" strike="noStrike" kern="1200" cap="none" spc="0" normalizeH="0" baseline="0" noProof="0" dirty="0">
                <a:ln>
                  <a:noFill/>
                </a:ln>
                <a:solidFill>
                  <a:prstClr val="black"/>
                </a:solidFill>
                <a:effectLst/>
                <a:uLnTx/>
                <a:uFillTx/>
                <a:latin typeface="Calibri" panose="020F0502020204030204"/>
                <a:ea typeface="+mn-ea"/>
                <a:cs typeface="Calibri"/>
                <a:sym typeface="Arial"/>
              </a:rPr>
              <a:t>Please reach out to College and Career Readiness with any needs at your school site, professional development topics, or general questions at:</a:t>
            </a:r>
          </a:p>
          <a:p>
            <a:pPr marL="0" marR="0" lvl="0" indent="0" algn="l" defTabSz="914354" rtl="0" eaLnBrk="1" fontAlgn="auto" latinLnBrk="0" hangingPunct="1">
              <a:lnSpc>
                <a:spcPct val="90000"/>
              </a:lnSpc>
              <a:spcBef>
                <a:spcPts val="1000"/>
              </a:spcBef>
              <a:spcAft>
                <a:spcPts val="0"/>
              </a:spcAft>
              <a:buClrTx/>
              <a:buSzTx/>
              <a:buFont typeface="Arial"/>
              <a:buNone/>
              <a:tabLst/>
              <a:defRPr/>
            </a:pPr>
            <a:endParaRPr kumimoji="0" lang="en-US" sz="3300" b="1" i="0" u="none" strike="noStrike" kern="1200" cap="none" spc="0" normalizeH="0" baseline="0" noProof="0" dirty="0">
              <a:ln>
                <a:noFill/>
              </a:ln>
              <a:solidFill>
                <a:prstClr val="black"/>
              </a:solidFill>
              <a:effectLst/>
              <a:uLnTx/>
              <a:uFillTx/>
              <a:latin typeface="Calibri" panose="020F0502020204030204"/>
              <a:ea typeface="+mn-ea"/>
              <a:cs typeface="Calibri"/>
              <a:sym typeface="Arial"/>
            </a:endParaRPr>
          </a:p>
          <a:p>
            <a:pPr marL="0" marR="0" lvl="0" indent="0" algn="ctr" defTabSz="914354" rtl="0" eaLnBrk="1" fontAlgn="auto" latinLnBrk="0" hangingPunct="1">
              <a:lnSpc>
                <a:spcPct val="90000"/>
              </a:lnSpc>
              <a:spcBef>
                <a:spcPts val="1000"/>
              </a:spcBef>
              <a:spcAft>
                <a:spcPts val="0"/>
              </a:spcAft>
              <a:buClrTx/>
              <a:buSzTx/>
              <a:buFont typeface="Arial"/>
              <a:buNone/>
              <a:tabLst/>
              <a:defRPr/>
            </a:pP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Calibri"/>
                <a:sym typeface="Arial"/>
              </a:rPr>
              <a:t>Catalina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Calibri"/>
                <a:sym typeface="Arial"/>
              </a:rPr>
              <a:t>Cifuentes</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Calibri"/>
                <a:sym typeface="Arial"/>
              </a:rPr>
              <a:t>          </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Calibri"/>
                <a:sym typeface="Arial"/>
                <a:hlinkClick r:id="rId4"/>
              </a:rPr>
              <a:t>ccifuentes@rcoe.us</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Calibri"/>
                <a:sym typeface="Arial"/>
              </a:rPr>
              <a:t> </a:t>
            </a:r>
          </a:p>
          <a:p>
            <a:pPr marL="0" marR="0" lvl="0" indent="0" algn="ctr" defTabSz="914354" rtl="0" eaLnBrk="1" fontAlgn="auto" latinLnBrk="0" hangingPunct="1">
              <a:lnSpc>
                <a:spcPct val="90000"/>
              </a:lnSpc>
              <a:spcBef>
                <a:spcPts val="1000"/>
              </a:spcBef>
              <a:spcAft>
                <a:spcPts val="0"/>
              </a:spcAft>
              <a:buClrTx/>
              <a:buSzTx/>
              <a:buFont typeface="Arial"/>
              <a:buNone/>
              <a:tabLst/>
              <a:defRPr/>
            </a:pP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Calibri"/>
                <a:sym typeface="Arial"/>
              </a:rPr>
              <a:t>Dr. Pedro Caro                 </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Calibri"/>
                <a:sym typeface="Arial"/>
                <a:hlinkClick r:id="rId5"/>
              </a:rPr>
              <a:t>pcaro@rcoe.us</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Calibri"/>
                <a:sym typeface="Arial"/>
              </a:rPr>
              <a:t> </a:t>
            </a:r>
          </a:p>
          <a:p>
            <a:pPr marL="0" marR="0" lvl="0" indent="0" algn="l" defTabSz="914354" rtl="0" eaLnBrk="1" fontAlgn="auto" latinLnBrk="0" hangingPunct="1">
              <a:lnSpc>
                <a:spcPct val="90000"/>
              </a:lnSpc>
              <a:spcBef>
                <a:spcPts val="1000"/>
              </a:spcBef>
              <a:spcAft>
                <a:spcPts val="0"/>
              </a:spcAft>
              <a:buClrTx/>
              <a:buSzTx/>
              <a:buFont typeface="Arial"/>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Calibri"/>
              <a:sym typeface="Arial"/>
            </a:endParaRPr>
          </a:p>
          <a:p>
            <a:pPr marL="0" marR="0" lvl="0" indent="0" algn="l" defTabSz="914354" rtl="0" eaLnBrk="1" fontAlgn="auto" latinLnBrk="0" hangingPunct="1">
              <a:lnSpc>
                <a:spcPct val="90000"/>
              </a:lnSpc>
              <a:spcBef>
                <a:spcPts val="1000"/>
              </a:spcBef>
              <a:spcAft>
                <a:spcPts val="0"/>
              </a:spcAft>
              <a:buClrTx/>
              <a:buSzTx/>
              <a:buFont typeface="Arial"/>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Calibri"/>
              <a:sym typeface="Arial"/>
            </a:endParaRPr>
          </a:p>
        </p:txBody>
      </p:sp>
      <p:sp>
        <p:nvSpPr>
          <p:cNvPr id="3" name="TextBox 2">
            <a:extLst>
              <a:ext uri="{FF2B5EF4-FFF2-40B4-BE49-F238E27FC236}">
                <a16:creationId xmlns:a16="http://schemas.microsoft.com/office/drawing/2014/main" id="{AF5B04E4-A591-4EFD-9C5C-EBD33B455BE8}"/>
              </a:ext>
            </a:extLst>
          </p:cNvPr>
          <p:cNvSpPr txBox="1"/>
          <p:nvPr/>
        </p:nvSpPr>
        <p:spPr>
          <a:xfrm>
            <a:off x="1489496" y="1015042"/>
            <a:ext cx="9241765"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4000" b="0" i="0" u="sng" strike="noStrike" kern="1200" cap="none" spc="0" normalizeH="0" baseline="0" noProof="0" dirty="0">
                <a:ln>
                  <a:noFill/>
                </a:ln>
                <a:solidFill>
                  <a:prstClr val="black"/>
                </a:solidFill>
                <a:effectLst/>
                <a:uLnTx/>
                <a:uFillTx/>
                <a:latin typeface="Calibri" panose="020F0502020204030204"/>
                <a:ea typeface="+mn-ea"/>
                <a:cs typeface="Calibri"/>
                <a:sym typeface="Arial"/>
              </a:rPr>
              <a:t>We are here to support you!</a:t>
            </a:r>
          </a:p>
        </p:txBody>
      </p:sp>
    </p:spTree>
    <p:extLst>
      <p:ext uri="{BB962C8B-B14F-4D97-AF65-F5344CB8AC3E}">
        <p14:creationId xmlns:p14="http://schemas.microsoft.com/office/powerpoint/2010/main" val="24579474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27545" y="2501040"/>
            <a:ext cx="5272227" cy="4186237"/>
          </a:xfrm>
          <a:prstGeom prst="rect">
            <a:avLst/>
          </a:prstGeom>
        </p:spPr>
      </p:pic>
      <p:sp>
        <p:nvSpPr>
          <p:cNvPr id="2" name="Title 1"/>
          <p:cNvSpPr>
            <a:spLocks noGrp="1"/>
          </p:cNvSpPr>
          <p:nvPr>
            <p:ph type="title"/>
          </p:nvPr>
        </p:nvSpPr>
        <p:spPr>
          <a:xfrm>
            <a:off x="838200" y="765901"/>
            <a:ext cx="10515600" cy="1325563"/>
          </a:xfrm>
        </p:spPr>
        <p:txBody>
          <a:bodyPr>
            <a:normAutofit/>
          </a:bodyPr>
          <a:lstStyle/>
          <a:p>
            <a:pPr algn="ctr"/>
            <a:r>
              <a:rPr lang="en-US" b="1" dirty="0">
                <a:solidFill>
                  <a:schemeClr val="accent4"/>
                </a:solidFill>
                <a:latin typeface="+mn-lt"/>
                <a:ea typeface="Avenir Next" charset="0"/>
                <a:cs typeface="Avenir Next" charset="0"/>
              </a:rPr>
              <a:t>FOR MORE INFORMATION </a:t>
            </a:r>
            <a:r>
              <a:rPr lang="en-US" b="1" dirty="0" smtClean="0">
                <a:solidFill>
                  <a:schemeClr val="accent4"/>
                </a:solidFill>
                <a:latin typeface="+mn-lt"/>
                <a:ea typeface="Avenir Next" charset="0"/>
                <a:cs typeface="Avenir Next" charset="0"/>
              </a:rPr>
              <a:t>AND RESOURCES PLEASE </a:t>
            </a:r>
            <a:r>
              <a:rPr lang="en-US" b="1" dirty="0">
                <a:solidFill>
                  <a:schemeClr val="accent4"/>
                </a:solidFill>
                <a:latin typeface="+mn-lt"/>
                <a:ea typeface="Avenir Next" charset="0"/>
                <a:cs typeface="Avenir Next" charset="0"/>
              </a:rPr>
              <a:t>VISIT US @</a:t>
            </a:r>
          </a:p>
        </p:txBody>
      </p:sp>
      <p:sp>
        <p:nvSpPr>
          <p:cNvPr id="3" name="Content Placeholder 2"/>
          <p:cNvSpPr>
            <a:spLocks noGrp="1"/>
          </p:cNvSpPr>
          <p:nvPr>
            <p:ph idx="1"/>
          </p:nvPr>
        </p:nvSpPr>
        <p:spPr>
          <a:xfrm>
            <a:off x="838200" y="1939929"/>
            <a:ext cx="10515600" cy="4351339"/>
          </a:xfrm>
        </p:spPr>
        <p:txBody>
          <a:bodyPr>
            <a:normAutofit/>
          </a:bodyPr>
          <a:lstStyle/>
          <a:p>
            <a:pPr marL="0" indent="0" algn="ctr">
              <a:buNone/>
            </a:pPr>
            <a:r>
              <a:rPr lang="en-US" sz="4400" b="1" dirty="0">
                <a:hlinkClick r:id="rId3"/>
              </a:rPr>
              <a:t>www.rcec.us</a:t>
            </a:r>
            <a:endParaRPr lang="en-US" sz="4400" b="1" dirty="0"/>
          </a:p>
          <a:p>
            <a:pPr marL="0" indent="0" algn="ctr">
              <a:buNone/>
            </a:pPr>
            <a:endParaRPr lang="en-US" sz="4400" dirty="0"/>
          </a:p>
        </p:txBody>
      </p:sp>
      <p:pic>
        <p:nvPicPr>
          <p:cNvPr id="5" name="Picture 4"/>
          <p:cNvPicPr>
            <a:picLocks noChangeAspect="1"/>
          </p:cNvPicPr>
          <p:nvPr/>
        </p:nvPicPr>
        <p:blipFill>
          <a:blip r:embed="rId4"/>
          <a:stretch>
            <a:fillRect/>
          </a:stretch>
        </p:blipFill>
        <p:spPr>
          <a:xfrm>
            <a:off x="6194409" y="4044162"/>
            <a:ext cx="1389408" cy="2444751"/>
          </a:xfrm>
          <a:prstGeom prst="rect">
            <a:avLst/>
          </a:prstGeom>
        </p:spPr>
      </p:pic>
      <p:pic>
        <p:nvPicPr>
          <p:cNvPr id="6" name="Picture 5"/>
          <p:cNvPicPr>
            <a:picLocks noChangeAspect="1"/>
          </p:cNvPicPr>
          <p:nvPr/>
        </p:nvPicPr>
        <p:blipFill>
          <a:blip r:embed="rId5"/>
          <a:stretch>
            <a:fillRect/>
          </a:stretch>
        </p:blipFill>
        <p:spPr>
          <a:xfrm>
            <a:off x="7885313" y="3559108"/>
            <a:ext cx="2082944" cy="2930525"/>
          </a:xfrm>
          <a:prstGeom prst="rect">
            <a:avLst/>
          </a:prstGeom>
        </p:spPr>
      </p:pic>
      <p:pic>
        <p:nvPicPr>
          <p:cNvPr id="8" name="Picture 7"/>
          <p:cNvPicPr>
            <a:picLocks noChangeAspect="1"/>
          </p:cNvPicPr>
          <p:nvPr/>
        </p:nvPicPr>
        <p:blipFill>
          <a:blip r:embed="rId6"/>
          <a:stretch>
            <a:fillRect/>
          </a:stretch>
        </p:blipFill>
        <p:spPr>
          <a:xfrm>
            <a:off x="6168382" y="3998873"/>
            <a:ext cx="1441705" cy="2536771"/>
          </a:xfrm>
          <a:prstGeom prst="rect">
            <a:avLst/>
          </a:prstGeom>
        </p:spPr>
      </p:pic>
      <p:sp>
        <p:nvSpPr>
          <p:cNvPr id="9" name="Freeform 71"/>
          <p:cNvSpPr>
            <a:spLocks noChangeArrowheads="1"/>
          </p:cNvSpPr>
          <p:nvPr/>
        </p:nvSpPr>
        <p:spPr bwMode="auto">
          <a:xfrm>
            <a:off x="10210911" y="3741329"/>
            <a:ext cx="564719" cy="554387"/>
          </a:xfrm>
          <a:custGeom>
            <a:avLst/>
            <a:gdLst>
              <a:gd name="T0" fmla="*/ 239 w 480"/>
              <a:gd name="T1" fmla="*/ 0 h 471"/>
              <a:gd name="T2" fmla="*/ 239 w 480"/>
              <a:gd name="T3" fmla="*/ 0 h 471"/>
              <a:gd name="T4" fmla="*/ 0 w 480"/>
              <a:gd name="T5" fmla="*/ 231 h 471"/>
              <a:gd name="T6" fmla="*/ 239 w 480"/>
              <a:gd name="T7" fmla="*/ 470 h 471"/>
              <a:gd name="T8" fmla="*/ 479 w 480"/>
              <a:gd name="T9" fmla="*/ 231 h 471"/>
              <a:gd name="T10" fmla="*/ 239 w 480"/>
              <a:gd name="T11" fmla="*/ 0 h 471"/>
              <a:gd name="T12" fmla="*/ 301 w 480"/>
              <a:gd name="T13" fmla="*/ 338 h 471"/>
              <a:gd name="T14" fmla="*/ 301 w 480"/>
              <a:gd name="T15" fmla="*/ 338 h 471"/>
              <a:gd name="T16" fmla="*/ 274 w 480"/>
              <a:gd name="T17" fmla="*/ 347 h 471"/>
              <a:gd name="T18" fmla="*/ 248 w 480"/>
              <a:gd name="T19" fmla="*/ 347 h 471"/>
              <a:gd name="T20" fmla="*/ 221 w 480"/>
              <a:gd name="T21" fmla="*/ 347 h 471"/>
              <a:gd name="T22" fmla="*/ 204 w 480"/>
              <a:gd name="T23" fmla="*/ 338 h 471"/>
              <a:gd name="T24" fmla="*/ 186 w 480"/>
              <a:gd name="T25" fmla="*/ 320 h 471"/>
              <a:gd name="T26" fmla="*/ 186 w 480"/>
              <a:gd name="T27" fmla="*/ 293 h 471"/>
              <a:gd name="T28" fmla="*/ 186 w 480"/>
              <a:gd name="T29" fmla="*/ 213 h 471"/>
              <a:gd name="T30" fmla="*/ 159 w 480"/>
              <a:gd name="T31" fmla="*/ 213 h 471"/>
              <a:gd name="T32" fmla="*/ 159 w 480"/>
              <a:gd name="T33" fmla="*/ 178 h 471"/>
              <a:gd name="T34" fmla="*/ 186 w 480"/>
              <a:gd name="T35" fmla="*/ 169 h 471"/>
              <a:gd name="T36" fmla="*/ 204 w 480"/>
              <a:gd name="T37" fmla="*/ 151 h 471"/>
              <a:gd name="T38" fmla="*/ 213 w 480"/>
              <a:gd name="T39" fmla="*/ 116 h 471"/>
              <a:gd name="T40" fmla="*/ 239 w 480"/>
              <a:gd name="T41" fmla="*/ 116 h 471"/>
              <a:gd name="T42" fmla="*/ 239 w 480"/>
              <a:gd name="T43" fmla="*/ 178 h 471"/>
              <a:gd name="T44" fmla="*/ 292 w 480"/>
              <a:gd name="T45" fmla="*/ 178 h 471"/>
              <a:gd name="T46" fmla="*/ 292 w 480"/>
              <a:gd name="T47" fmla="*/ 213 h 471"/>
              <a:gd name="T48" fmla="*/ 239 w 480"/>
              <a:gd name="T49" fmla="*/ 213 h 471"/>
              <a:gd name="T50" fmla="*/ 239 w 480"/>
              <a:gd name="T51" fmla="*/ 275 h 471"/>
              <a:gd name="T52" fmla="*/ 239 w 480"/>
              <a:gd name="T53" fmla="*/ 303 h 471"/>
              <a:gd name="T54" fmla="*/ 248 w 480"/>
              <a:gd name="T55" fmla="*/ 311 h 471"/>
              <a:gd name="T56" fmla="*/ 266 w 480"/>
              <a:gd name="T57" fmla="*/ 311 h 471"/>
              <a:gd name="T58" fmla="*/ 301 w 480"/>
              <a:gd name="T59" fmla="*/ 303 h 471"/>
              <a:gd name="T60" fmla="*/ 301 w 480"/>
              <a:gd name="T61" fmla="*/ 338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80" h="471">
                <a:moveTo>
                  <a:pt x="239" y="0"/>
                </a:moveTo>
                <a:lnTo>
                  <a:pt x="239" y="0"/>
                </a:lnTo>
                <a:cubicBezTo>
                  <a:pt x="107" y="0"/>
                  <a:pt x="0" y="107"/>
                  <a:pt x="0" y="231"/>
                </a:cubicBezTo>
                <a:cubicBezTo>
                  <a:pt x="0" y="364"/>
                  <a:pt x="107" y="470"/>
                  <a:pt x="239" y="470"/>
                </a:cubicBezTo>
                <a:cubicBezTo>
                  <a:pt x="372" y="470"/>
                  <a:pt x="479" y="364"/>
                  <a:pt x="479" y="231"/>
                </a:cubicBezTo>
                <a:cubicBezTo>
                  <a:pt x="479" y="107"/>
                  <a:pt x="372" y="0"/>
                  <a:pt x="239" y="0"/>
                </a:cubicBezTo>
                <a:close/>
                <a:moveTo>
                  <a:pt x="301" y="338"/>
                </a:moveTo>
                <a:lnTo>
                  <a:pt x="301" y="338"/>
                </a:lnTo>
                <a:cubicBezTo>
                  <a:pt x="292" y="347"/>
                  <a:pt x="283" y="347"/>
                  <a:pt x="274" y="347"/>
                </a:cubicBezTo>
                <a:cubicBezTo>
                  <a:pt x="266" y="347"/>
                  <a:pt x="257" y="347"/>
                  <a:pt x="248" y="347"/>
                </a:cubicBezTo>
                <a:cubicBezTo>
                  <a:pt x="239" y="347"/>
                  <a:pt x="230" y="347"/>
                  <a:pt x="221" y="347"/>
                </a:cubicBezTo>
                <a:cubicBezTo>
                  <a:pt x="213" y="347"/>
                  <a:pt x="204" y="338"/>
                  <a:pt x="204" y="338"/>
                </a:cubicBezTo>
                <a:cubicBezTo>
                  <a:pt x="195" y="328"/>
                  <a:pt x="195" y="328"/>
                  <a:pt x="186" y="320"/>
                </a:cubicBezTo>
                <a:cubicBezTo>
                  <a:pt x="186" y="311"/>
                  <a:pt x="186" y="303"/>
                  <a:pt x="186" y="293"/>
                </a:cubicBezTo>
                <a:cubicBezTo>
                  <a:pt x="186" y="213"/>
                  <a:pt x="186" y="213"/>
                  <a:pt x="186" y="213"/>
                </a:cubicBezTo>
                <a:cubicBezTo>
                  <a:pt x="159" y="213"/>
                  <a:pt x="159" y="213"/>
                  <a:pt x="159" y="213"/>
                </a:cubicBezTo>
                <a:cubicBezTo>
                  <a:pt x="159" y="178"/>
                  <a:pt x="159" y="178"/>
                  <a:pt x="159" y="178"/>
                </a:cubicBezTo>
                <a:cubicBezTo>
                  <a:pt x="168" y="178"/>
                  <a:pt x="177" y="178"/>
                  <a:pt x="186" y="169"/>
                </a:cubicBezTo>
                <a:cubicBezTo>
                  <a:pt x="195" y="160"/>
                  <a:pt x="195" y="160"/>
                  <a:pt x="204" y="151"/>
                </a:cubicBezTo>
                <a:cubicBezTo>
                  <a:pt x="204" y="143"/>
                  <a:pt x="204" y="134"/>
                  <a:pt x="213" y="116"/>
                </a:cubicBezTo>
                <a:cubicBezTo>
                  <a:pt x="239" y="116"/>
                  <a:pt x="239" y="116"/>
                  <a:pt x="239" y="116"/>
                </a:cubicBezTo>
                <a:cubicBezTo>
                  <a:pt x="239" y="178"/>
                  <a:pt x="239" y="178"/>
                  <a:pt x="239" y="178"/>
                </a:cubicBezTo>
                <a:cubicBezTo>
                  <a:pt x="292" y="178"/>
                  <a:pt x="292" y="178"/>
                  <a:pt x="292" y="178"/>
                </a:cubicBezTo>
                <a:cubicBezTo>
                  <a:pt x="292" y="213"/>
                  <a:pt x="292" y="213"/>
                  <a:pt x="292" y="213"/>
                </a:cubicBezTo>
                <a:cubicBezTo>
                  <a:pt x="239" y="213"/>
                  <a:pt x="239" y="213"/>
                  <a:pt x="239" y="213"/>
                </a:cubicBezTo>
                <a:cubicBezTo>
                  <a:pt x="239" y="275"/>
                  <a:pt x="239" y="275"/>
                  <a:pt x="239" y="275"/>
                </a:cubicBezTo>
                <a:cubicBezTo>
                  <a:pt x="239" y="284"/>
                  <a:pt x="239" y="293"/>
                  <a:pt x="239" y="303"/>
                </a:cubicBezTo>
                <a:cubicBezTo>
                  <a:pt x="248" y="303"/>
                  <a:pt x="248" y="303"/>
                  <a:pt x="248" y="311"/>
                </a:cubicBezTo>
                <a:cubicBezTo>
                  <a:pt x="257" y="311"/>
                  <a:pt x="266" y="311"/>
                  <a:pt x="266" y="311"/>
                </a:cubicBezTo>
                <a:cubicBezTo>
                  <a:pt x="283" y="311"/>
                  <a:pt x="292" y="311"/>
                  <a:pt x="301" y="303"/>
                </a:cubicBezTo>
                <a:lnTo>
                  <a:pt x="301" y="338"/>
                </a:lnTo>
                <a:close/>
              </a:path>
            </a:pathLst>
          </a:custGeom>
          <a:solidFill>
            <a:schemeClr val="accent1"/>
          </a:solidFill>
          <a:ln>
            <a:noFill/>
          </a:ln>
          <a:effectLst/>
        </p:spPr>
        <p:txBody>
          <a:bodyPr wrap="none" lIns="34291" tIns="17145" rIns="34291" bIns="17145" anchor="ctr"/>
          <a:lstStyle/>
          <a:p>
            <a:pPr marL="0" marR="0" lvl="0" indent="0" algn="l" defTabSz="914241"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
        <p:nvSpPr>
          <p:cNvPr id="10" name="Freeform 79"/>
          <p:cNvSpPr>
            <a:spLocks noChangeArrowheads="1"/>
          </p:cNvSpPr>
          <p:nvPr/>
        </p:nvSpPr>
        <p:spPr bwMode="auto">
          <a:xfrm>
            <a:off x="10224739" y="4412553"/>
            <a:ext cx="536088" cy="529551"/>
          </a:xfrm>
          <a:custGeom>
            <a:avLst/>
            <a:gdLst>
              <a:gd name="T0" fmla="*/ 240 w 479"/>
              <a:gd name="T1" fmla="*/ 0 h 471"/>
              <a:gd name="T2" fmla="*/ 240 w 479"/>
              <a:gd name="T3" fmla="*/ 0 h 471"/>
              <a:gd name="T4" fmla="*/ 0 w 479"/>
              <a:gd name="T5" fmla="*/ 231 h 471"/>
              <a:gd name="T6" fmla="*/ 240 w 479"/>
              <a:gd name="T7" fmla="*/ 470 h 471"/>
              <a:gd name="T8" fmla="*/ 478 w 479"/>
              <a:gd name="T9" fmla="*/ 231 h 471"/>
              <a:gd name="T10" fmla="*/ 240 w 479"/>
              <a:gd name="T11" fmla="*/ 0 h 471"/>
              <a:gd name="T12" fmla="*/ 293 w 479"/>
              <a:gd name="T13" fmla="*/ 160 h 471"/>
              <a:gd name="T14" fmla="*/ 293 w 479"/>
              <a:gd name="T15" fmla="*/ 160 h 471"/>
              <a:gd name="T16" fmla="*/ 257 w 479"/>
              <a:gd name="T17" fmla="*/ 160 h 471"/>
              <a:gd name="T18" fmla="*/ 249 w 479"/>
              <a:gd name="T19" fmla="*/ 178 h 471"/>
              <a:gd name="T20" fmla="*/ 249 w 479"/>
              <a:gd name="T21" fmla="*/ 195 h 471"/>
              <a:gd name="T22" fmla="*/ 293 w 479"/>
              <a:gd name="T23" fmla="*/ 195 h 471"/>
              <a:gd name="T24" fmla="*/ 293 w 479"/>
              <a:gd name="T25" fmla="*/ 240 h 471"/>
              <a:gd name="T26" fmla="*/ 249 w 479"/>
              <a:gd name="T27" fmla="*/ 240 h 471"/>
              <a:gd name="T28" fmla="*/ 249 w 479"/>
              <a:gd name="T29" fmla="*/ 346 h 471"/>
              <a:gd name="T30" fmla="*/ 213 w 479"/>
              <a:gd name="T31" fmla="*/ 346 h 471"/>
              <a:gd name="T32" fmla="*/ 213 w 479"/>
              <a:gd name="T33" fmla="*/ 240 h 471"/>
              <a:gd name="T34" fmla="*/ 169 w 479"/>
              <a:gd name="T35" fmla="*/ 240 h 471"/>
              <a:gd name="T36" fmla="*/ 169 w 479"/>
              <a:gd name="T37" fmla="*/ 195 h 471"/>
              <a:gd name="T38" fmla="*/ 213 w 479"/>
              <a:gd name="T39" fmla="*/ 195 h 471"/>
              <a:gd name="T40" fmla="*/ 213 w 479"/>
              <a:gd name="T41" fmla="*/ 178 h 471"/>
              <a:gd name="T42" fmla="*/ 257 w 479"/>
              <a:gd name="T43" fmla="*/ 125 h 471"/>
              <a:gd name="T44" fmla="*/ 293 w 479"/>
              <a:gd name="T45" fmla="*/ 125 h 471"/>
              <a:gd name="T46" fmla="*/ 293 w 479"/>
              <a:gd name="T47" fmla="*/ 160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79" h="471">
                <a:moveTo>
                  <a:pt x="240" y="0"/>
                </a:moveTo>
                <a:lnTo>
                  <a:pt x="240" y="0"/>
                </a:lnTo>
                <a:cubicBezTo>
                  <a:pt x="106" y="0"/>
                  <a:pt x="0" y="107"/>
                  <a:pt x="0" y="231"/>
                </a:cubicBezTo>
                <a:cubicBezTo>
                  <a:pt x="0" y="363"/>
                  <a:pt x="106" y="470"/>
                  <a:pt x="240" y="470"/>
                </a:cubicBezTo>
                <a:cubicBezTo>
                  <a:pt x="372" y="470"/>
                  <a:pt x="478" y="363"/>
                  <a:pt x="478" y="231"/>
                </a:cubicBezTo>
                <a:cubicBezTo>
                  <a:pt x="478" y="107"/>
                  <a:pt x="372" y="0"/>
                  <a:pt x="240" y="0"/>
                </a:cubicBezTo>
                <a:close/>
                <a:moveTo>
                  <a:pt x="293" y="160"/>
                </a:moveTo>
                <a:lnTo>
                  <a:pt x="293" y="160"/>
                </a:lnTo>
                <a:cubicBezTo>
                  <a:pt x="257" y="160"/>
                  <a:pt x="257" y="160"/>
                  <a:pt x="257" y="160"/>
                </a:cubicBezTo>
                <a:cubicBezTo>
                  <a:pt x="257" y="160"/>
                  <a:pt x="249" y="169"/>
                  <a:pt x="249" y="178"/>
                </a:cubicBezTo>
                <a:cubicBezTo>
                  <a:pt x="249" y="195"/>
                  <a:pt x="249" y="195"/>
                  <a:pt x="249" y="195"/>
                </a:cubicBezTo>
                <a:cubicBezTo>
                  <a:pt x="293" y="195"/>
                  <a:pt x="293" y="195"/>
                  <a:pt x="293" y="195"/>
                </a:cubicBezTo>
                <a:cubicBezTo>
                  <a:pt x="293" y="240"/>
                  <a:pt x="293" y="240"/>
                  <a:pt x="293" y="240"/>
                </a:cubicBezTo>
                <a:cubicBezTo>
                  <a:pt x="249" y="240"/>
                  <a:pt x="249" y="240"/>
                  <a:pt x="249" y="240"/>
                </a:cubicBezTo>
                <a:cubicBezTo>
                  <a:pt x="249" y="346"/>
                  <a:pt x="249" y="346"/>
                  <a:pt x="249" y="346"/>
                </a:cubicBezTo>
                <a:cubicBezTo>
                  <a:pt x="213" y="346"/>
                  <a:pt x="213" y="346"/>
                  <a:pt x="213" y="346"/>
                </a:cubicBezTo>
                <a:cubicBezTo>
                  <a:pt x="213" y="240"/>
                  <a:pt x="213" y="240"/>
                  <a:pt x="213" y="240"/>
                </a:cubicBezTo>
                <a:cubicBezTo>
                  <a:pt x="169" y="240"/>
                  <a:pt x="169" y="240"/>
                  <a:pt x="169" y="240"/>
                </a:cubicBezTo>
                <a:cubicBezTo>
                  <a:pt x="169" y="195"/>
                  <a:pt x="169" y="195"/>
                  <a:pt x="169" y="195"/>
                </a:cubicBezTo>
                <a:cubicBezTo>
                  <a:pt x="213" y="195"/>
                  <a:pt x="213" y="195"/>
                  <a:pt x="213" y="195"/>
                </a:cubicBezTo>
                <a:cubicBezTo>
                  <a:pt x="213" y="178"/>
                  <a:pt x="213" y="178"/>
                  <a:pt x="213" y="178"/>
                </a:cubicBezTo>
                <a:cubicBezTo>
                  <a:pt x="213" y="151"/>
                  <a:pt x="230" y="125"/>
                  <a:pt x="257" y="125"/>
                </a:cubicBezTo>
                <a:cubicBezTo>
                  <a:pt x="293" y="125"/>
                  <a:pt x="293" y="125"/>
                  <a:pt x="293" y="125"/>
                </a:cubicBezTo>
                <a:lnTo>
                  <a:pt x="293" y="160"/>
                </a:lnTo>
                <a:close/>
              </a:path>
            </a:pathLst>
          </a:custGeom>
          <a:solidFill>
            <a:schemeClr val="accent1">
              <a:lumMod val="50000"/>
            </a:schemeClr>
          </a:solidFill>
          <a:ln>
            <a:noFill/>
          </a:ln>
          <a:effectLst/>
        </p:spPr>
        <p:txBody>
          <a:bodyPr wrap="none" lIns="34291" tIns="17145" rIns="34291" bIns="17145" anchor="ctr"/>
          <a:lstStyle/>
          <a:p>
            <a:pPr marL="0" marR="0" lvl="0" indent="0" algn="l" defTabSz="914241"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
        <p:nvSpPr>
          <p:cNvPr id="11" name="Freeform 87"/>
          <p:cNvSpPr>
            <a:spLocks noChangeArrowheads="1"/>
          </p:cNvSpPr>
          <p:nvPr/>
        </p:nvSpPr>
        <p:spPr bwMode="auto">
          <a:xfrm>
            <a:off x="10304671" y="5058931"/>
            <a:ext cx="448943" cy="458168"/>
          </a:xfrm>
          <a:custGeom>
            <a:avLst/>
            <a:gdLst>
              <a:gd name="T0" fmla="*/ 345 w 426"/>
              <a:gd name="T1" fmla="*/ 213 h 435"/>
              <a:gd name="T2" fmla="*/ 345 w 426"/>
              <a:gd name="T3" fmla="*/ 213 h 435"/>
              <a:gd name="T4" fmla="*/ 213 w 426"/>
              <a:gd name="T5" fmla="*/ 346 h 435"/>
              <a:gd name="T6" fmla="*/ 79 w 426"/>
              <a:gd name="T7" fmla="*/ 213 h 435"/>
              <a:gd name="T8" fmla="*/ 88 w 426"/>
              <a:gd name="T9" fmla="*/ 195 h 435"/>
              <a:gd name="T10" fmla="*/ 0 w 426"/>
              <a:gd name="T11" fmla="*/ 195 h 435"/>
              <a:gd name="T12" fmla="*/ 0 w 426"/>
              <a:gd name="T13" fmla="*/ 363 h 435"/>
              <a:gd name="T14" fmla="*/ 62 w 426"/>
              <a:gd name="T15" fmla="*/ 434 h 435"/>
              <a:gd name="T16" fmla="*/ 363 w 426"/>
              <a:gd name="T17" fmla="*/ 434 h 435"/>
              <a:gd name="T18" fmla="*/ 425 w 426"/>
              <a:gd name="T19" fmla="*/ 363 h 435"/>
              <a:gd name="T20" fmla="*/ 425 w 426"/>
              <a:gd name="T21" fmla="*/ 195 h 435"/>
              <a:gd name="T22" fmla="*/ 337 w 426"/>
              <a:gd name="T23" fmla="*/ 195 h 435"/>
              <a:gd name="T24" fmla="*/ 345 w 426"/>
              <a:gd name="T25" fmla="*/ 213 h 435"/>
              <a:gd name="T26" fmla="*/ 363 w 426"/>
              <a:gd name="T27" fmla="*/ 0 h 435"/>
              <a:gd name="T28" fmla="*/ 363 w 426"/>
              <a:gd name="T29" fmla="*/ 0 h 435"/>
              <a:gd name="T30" fmla="*/ 62 w 426"/>
              <a:gd name="T31" fmla="*/ 0 h 435"/>
              <a:gd name="T32" fmla="*/ 0 w 426"/>
              <a:gd name="T33" fmla="*/ 71 h 435"/>
              <a:gd name="T34" fmla="*/ 0 w 426"/>
              <a:gd name="T35" fmla="*/ 142 h 435"/>
              <a:gd name="T36" fmla="*/ 106 w 426"/>
              <a:gd name="T37" fmla="*/ 142 h 435"/>
              <a:gd name="T38" fmla="*/ 213 w 426"/>
              <a:gd name="T39" fmla="*/ 89 h 435"/>
              <a:gd name="T40" fmla="*/ 319 w 426"/>
              <a:gd name="T41" fmla="*/ 142 h 435"/>
              <a:gd name="T42" fmla="*/ 425 w 426"/>
              <a:gd name="T43" fmla="*/ 142 h 435"/>
              <a:gd name="T44" fmla="*/ 425 w 426"/>
              <a:gd name="T45" fmla="*/ 71 h 435"/>
              <a:gd name="T46" fmla="*/ 363 w 426"/>
              <a:gd name="T47" fmla="*/ 0 h 435"/>
              <a:gd name="T48" fmla="*/ 390 w 426"/>
              <a:gd name="T49" fmla="*/ 89 h 435"/>
              <a:gd name="T50" fmla="*/ 390 w 426"/>
              <a:gd name="T51" fmla="*/ 89 h 435"/>
              <a:gd name="T52" fmla="*/ 381 w 426"/>
              <a:gd name="T53" fmla="*/ 97 h 435"/>
              <a:gd name="T54" fmla="*/ 345 w 426"/>
              <a:gd name="T55" fmla="*/ 97 h 435"/>
              <a:gd name="T56" fmla="*/ 328 w 426"/>
              <a:gd name="T57" fmla="*/ 89 h 435"/>
              <a:gd name="T58" fmla="*/ 328 w 426"/>
              <a:gd name="T59" fmla="*/ 53 h 435"/>
              <a:gd name="T60" fmla="*/ 345 w 426"/>
              <a:gd name="T61" fmla="*/ 36 h 435"/>
              <a:gd name="T62" fmla="*/ 381 w 426"/>
              <a:gd name="T63" fmla="*/ 36 h 435"/>
              <a:gd name="T64" fmla="*/ 390 w 426"/>
              <a:gd name="T65" fmla="*/ 53 h 435"/>
              <a:gd name="T66" fmla="*/ 390 w 426"/>
              <a:gd name="T67" fmla="*/ 89 h 435"/>
              <a:gd name="T68" fmla="*/ 292 w 426"/>
              <a:gd name="T69" fmla="*/ 213 h 435"/>
              <a:gd name="T70" fmla="*/ 292 w 426"/>
              <a:gd name="T71" fmla="*/ 213 h 435"/>
              <a:gd name="T72" fmla="*/ 213 w 426"/>
              <a:gd name="T73" fmla="*/ 133 h 435"/>
              <a:gd name="T74" fmla="*/ 132 w 426"/>
              <a:gd name="T75" fmla="*/ 213 h 435"/>
              <a:gd name="T76" fmla="*/ 213 w 426"/>
              <a:gd name="T77" fmla="*/ 293 h 435"/>
              <a:gd name="T78" fmla="*/ 292 w 426"/>
              <a:gd name="T79" fmla="*/ 213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26" h="435">
                <a:moveTo>
                  <a:pt x="345" y="213"/>
                </a:moveTo>
                <a:lnTo>
                  <a:pt x="345" y="213"/>
                </a:lnTo>
                <a:cubicBezTo>
                  <a:pt x="345" y="284"/>
                  <a:pt x="284" y="346"/>
                  <a:pt x="213" y="346"/>
                </a:cubicBezTo>
                <a:cubicBezTo>
                  <a:pt x="142" y="346"/>
                  <a:pt x="79" y="284"/>
                  <a:pt x="79" y="213"/>
                </a:cubicBezTo>
                <a:cubicBezTo>
                  <a:pt x="79" y="203"/>
                  <a:pt x="88" y="203"/>
                  <a:pt x="88" y="195"/>
                </a:cubicBezTo>
                <a:cubicBezTo>
                  <a:pt x="0" y="195"/>
                  <a:pt x="0" y="195"/>
                  <a:pt x="0" y="195"/>
                </a:cubicBezTo>
                <a:cubicBezTo>
                  <a:pt x="0" y="363"/>
                  <a:pt x="0" y="363"/>
                  <a:pt x="0" y="363"/>
                </a:cubicBezTo>
                <a:cubicBezTo>
                  <a:pt x="0" y="399"/>
                  <a:pt x="26" y="434"/>
                  <a:pt x="62" y="434"/>
                </a:cubicBezTo>
                <a:cubicBezTo>
                  <a:pt x="363" y="434"/>
                  <a:pt x="363" y="434"/>
                  <a:pt x="363" y="434"/>
                </a:cubicBezTo>
                <a:cubicBezTo>
                  <a:pt x="398" y="434"/>
                  <a:pt x="425" y="399"/>
                  <a:pt x="425" y="363"/>
                </a:cubicBezTo>
                <a:cubicBezTo>
                  <a:pt x="425" y="195"/>
                  <a:pt x="425" y="195"/>
                  <a:pt x="425" y="195"/>
                </a:cubicBezTo>
                <a:cubicBezTo>
                  <a:pt x="337" y="195"/>
                  <a:pt x="337" y="195"/>
                  <a:pt x="337" y="195"/>
                </a:cubicBezTo>
                <a:cubicBezTo>
                  <a:pt x="337" y="203"/>
                  <a:pt x="345" y="203"/>
                  <a:pt x="345" y="213"/>
                </a:cubicBezTo>
                <a:close/>
                <a:moveTo>
                  <a:pt x="363" y="0"/>
                </a:moveTo>
                <a:lnTo>
                  <a:pt x="363" y="0"/>
                </a:lnTo>
                <a:cubicBezTo>
                  <a:pt x="62" y="0"/>
                  <a:pt x="62" y="0"/>
                  <a:pt x="62" y="0"/>
                </a:cubicBezTo>
                <a:cubicBezTo>
                  <a:pt x="26" y="0"/>
                  <a:pt x="0" y="36"/>
                  <a:pt x="0" y="71"/>
                </a:cubicBezTo>
                <a:cubicBezTo>
                  <a:pt x="0" y="142"/>
                  <a:pt x="0" y="142"/>
                  <a:pt x="0" y="142"/>
                </a:cubicBezTo>
                <a:cubicBezTo>
                  <a:pt x="106" y="142"/>
                  <a:pt x="106" y="142"/>
                  <a:pt x="106" y="142"/>
                </a:cubicBezTo>
                <a:cubicBezTo>
                  <a:pt x="132" y="106"/>
                  <a:pt x="168" y="89"/>
                  <a:pt x="213" y="89"/>
                </a:cubicBezTo>
                <a:cubicBezTo>
                  <a:pt x="257" y="89"/>
                  <a:pt x="292" y="106"/>
                  <a:pt x="319" y="142"/>
                </a:cubicBezTo>
                <a:cubicBezTo>
                  <a:pt x="425" y="142"/>
                  <a:pt x="425" y="142"/>
                  <a:pt x="425" y="142"/>
                </a:cubicBezTo>
                <a:cubicBezTo>
                  <a:pt x="425" y="71"/>
                  <a:pt x="425" y="71"/>
                  <a:pt x="425" y="71"/>
                </a:cubicBezTo>
                <a:cubicBezTo>
                  <a:pt x="425" y="36"/>
                  <a:pt x="398" y="0"/>
                  <a:pt x="363" y="0"/>
                </a:cubicBezTo>
                <a:close/>
                <a:moveTo>
                  <a:pt x="390" y="89"/>
                </a:moveTo>
                <a:lnTo>
                  <a:pt x="390" y="89"/>
                </a:lnTo>
                <a:cubicBezTo>
                  <a:pt x="390" y="89"/>
                  <a:pt x="390" y="97"/>
                  <a:pt x="381" y="97"/>
                </a:cubicBezTo>
                <a:cubicBezTo>
                  <a:pt x="345" y="97"/>
                  <a:pt x="345" y="97"/>
                  <a:pt x="345" y="97"/>
                </a:cubicBezTo>
                <a:cubicBezTo>
                  <a:pt x="337" y="97"/>
                  <a:pt x="328" y="89"/>
                  <a:pt x="328" y="89"/>
                </a:cubicBezTo>
                <a:cubicBezTo>
                  <a:pt x="328" y="53"/>
                  <a:pt x="328" y="53"/>
                  <a:pt x="328" y="53"/>
                </a:cubicBezTo>
                <a:cubicBezTo>
                  <a:pt x="328" y="44"/>
                  <a:pt x="337" y="36"/>
                  <a:pt x="345" y="36"/>
                </a:cubicBezTo>
                <a:cubicBezTo>
                  <a:pt x="381" y="36"/>
                  <a:pt x="381" y="36"/>
                  <a:pt x="381" y="36"/>
                </a:cubicBezTo>
                <a:cubicBezTo>
                  <a:pt x="390" y="36"/>
                  <a:pt x="390" y="44"/>
                  <a:pt x="390" y="53"/>
                </a:cubicBezTo>
                <a:lnTo>
                  <a:pt x="390" y="89"/>
                </a:lnTo>
                <a:close/>
                <a:moveTo>
                  <a:pt x="292" y="213"/>
                </a:moveTo>
                <a:lnTo>
                  <a:pt x="292" y="213"/>
                </a:lnTo>
                <a:cubicBezTo>
                  <a:pt x="292" y="168"/>
                  <a:pt x="257" y="133"/>
                  <a:pt x="213" y="133"/>
                </a:cubicBezTo>
                <a:cubicBezTo>
                  <a:pt x="168" y="133"/>
                  <a:pt x="132" y="168"/>
                  <a:pt x="132" y="213"/>
                </a:cubicBezTo>
                <a:cubicBezTo>
                  <a:pt x="132" y="257"/>
                  <a:pt x="168" y="293"/>
                  <a:pt x="213" y="293"/>
                </a:cubicBezTo>
                <a:cubicBezTo>
                  <a:pt x="257" y="293"/>
                  <a:pt x="292" y="257"/>
                  <a:pt x="292" y="213"/>
                </a:cubicBezTo>
                <a:close/>
              </a:path>
            </a:pathLst>
          </a:custGeom>
          <a:solidFill>
            <a:schemeClr val="accent2"/>
          </a:solidFill>
          <a:ln>
            <a:noFill/>
          </a:ln>
          <a:effectLst/>
        </p:spPr>
        <p:txBody>
          <a:bodyPr wrap="none" lIns="34291" tIns="17145" rIns="34291" bIns="17145" anchor="ctr"/>
          <a:lstStyle/>
          <a:p>
            <a:pPr marL="0" marR="0" lvl="0" indent="0" algn="l" defTabSz="914241"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244091" y="5633937"/>
            <a:ext cx="570103" cy="570103"/>
          </a:xfrm>
          <a:prstGeom prst="rect">
            <a:avLst/>
          </a:prstGeom>
        </p:spPr>
      </p:pic>
    </p:spTree>
    <p:extLst>
      <p:ext uri="{BB962C8B-B14F-4D97-AF65-F5344CB8AC3E}">
        <p14:creationId xmlns:p14="http://schemas.microsoft.com/office/powerpoint/2010/main" val="2455976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childTnLst>
                                </p:cTn>
                              </p:par>
                            </p:childTnLst>
                          </p:cTn>
                        </p:par>
                        <p:par>
                          <p:cTn id="16" fill="hold">
                            <p:stCondLst>
                              <p:cond delay="2500"/>
                            </p:stCondLst>
                            <p:childTnLst>
                              <p:par>
                                <p:cTn id="17" presetID="10"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childTnLst>
                                </p:cTn>
                              </p:par>
                            </p:childTnLst>
                          </p:cTn>
                        </p:par>
                        <p:par>
                          <p:cTn id="20" fill="hold">
                            <p:stCondLst>
                              <p:cond delay="3500"/>
                            </p:stCondLst>
                            <p:childTnLst>
                              <p:par>
                                <p:cTn id="21" presetID="10" presetClass="entr" presetSubtype="0"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000"/>
                                        <p:tgtEl>
                                          <p:spTgt spid="10"/>
                                        </p:tgtEl>
                                      </p:cBhvr>
                                    </p:animEffect>
                                  </p:childTnLst>
                                </p:cTn>
                              </p:par>
                            </p:childTnLst>
                          </p:cTn>
                        </p:par>
                        <p:par>
                          <p:cTn id="24" fill="hold">
                            <p:stCondLst>
                              <p:cond delay="4500"/>
                            </p:stCondLst>
                            <p:childTnLst>
                              <p:par>
                                <p:cTn id="25" presetID="10" presetClass="entr" presetSubtype="0" fill="hold" grpId="0"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childTnLst>
                                </p:cTn>
                              </p:par>
                            </p:childTnLst>
                          </p:cTn>
                        </p:par>
                        <p:par>
                          <p:cTn id="28" fill="hold">
                            <p:stCondLst>
                              <p:cond delay="5500"/>
                            </p:stCondLst>
                            <p:childTnLst>
                              <p:par>
                                <p:cTn id="29" presetID="10" presetClass="entr" presetSubtype="0" fill="hold" nodeType="after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9E90EB45-EEE9-4563-8179-65EF62AE097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3" name="Picture 2" descr="A picture containing drawing&#10;&#10;Description automatically generated">
            <a:extLst>
              <a:ext uri="{FF2B5EF4-FFF2-40B4-BE49-F238E27FC236}">
                <a16:creationId xmlns:a16="http://schemas.microsoft.com/office/drawing/2014/main" id="{2ECB4498-DE0A-4EA5-BDEA-0DBD818873CA}"/>
              </a:ext>
            </a:extLst>
          </p:cNvPr>
          <p:cNvPicPr>
            <a:picLocks noChangeAspect="1"/>
          </p:cNvPicPr>
          <p:nvPr/>
        </p:nvPicPr>
        <p:blipFill>
          <a:blip r:embed="rId2">
            <a:extLst>
              <a:ext uri="{837473B0-CC2E-450A-ABE3-18F120FF3D39}">
                <a1611:picAttrSrcUrl xmlns="" xmlns:a1611="http://schemas.microsoft.com/office/drawing/2016/11/main" r:id="rId3"/>
              </a:ext>
            </a:extLst>
          </a:blip>
          <a:stretch>
            <a:fillRect/>
          </a:stretch>
        </p:blipFill>
        <p:spPr>
          <a:xfrm>
            <a:off x="6209906" y="608648"/>
            <a:ext cx="5372100" cy="2820352"/>
          </a:xfrm>
          <a:prstGeom prst="rect">
            <a:avLst/>
          </a:prstGeom>
        </p:spPr>
      </p:pic>
      <p:sp>
        <p:nvSpPr>
          <p:cNvPr id="24" name="Rectangle 23">
            <a:extLst>
              <a:ext uri="{FF2B5EF4-FFF2-40B4-BE49-F238E27FC236}">
                <a16:creationId xmlns:a16="http://schemas.microsoft.com/office/drawing/2014/main" id="{23D0EF74-AD1E-4FD9-914D-8EC9058EBBA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5" name="Picture 4" descr="A graffiti covered wall&#10;&#10;Description automatically generated">
            <a:extLst>
              <a:ext uri="{FF2B5EF4-FFF2-40B4-BE49-F238E27FC236}">
                <a16:creationId xmlns:a16="http://schemas.microsoft.com/office/drawing/2014/main" id="{74F4F082-79BF-410E-AA35-E6F0259A543F}"/>
              </a:ext>
            </a:extLst>
          </p:cNvPr>
          <p:cNvPicPr>
            <a:picLocks noChangeAspect="1"/>
          </p:cNvPicPr>
          <p:nvPr/>
        </p:nvPicPr>
        <p:blipFill>
          <a:blip r:embed="rId4"/>
          <a:stretch>
            <a:fillRect/>
          </a:stretch>
        </p:blipFill>
        <p:spPr>
          <a:xfrm>
            <a:off x="502738" y="2485293"/>
            <a:ext cx="6106116" cy="3892649"/>
          </a:xfrm>
          <a:prstGeom prst="rect">
            <a:avLst/>
          </a:prstGeom>
        </p:spPr>
      </p:pic>
    </p:spTree>
    <p:extLst>
      <p:ext uri="{BB962C8B-B14F-4D97-AF65-F5344CB8AC3E}">
        <p14:creationId xmlns:p14="http://schemas.microsoft.com/office/powerpoint/2010/main" val="245234863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logo&#10;&#10;Description automatically generated">
            <a:extLst>
              <a:ext uri="{FF2B5EF4-FFF2-40B4-BE49-F238E27FC236}">
                <a16:creationId xmlns:a16="http://schemas.microsoft.com/office/drawing/2014/main" id="{8A2C0BD4-8427-41A8-B925-75EB6E28F9A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Google Shape;186;p15">
            <a:extLst>
              <a:ext uri="{FF2B5EF4-FFF2-40B4-BE49-F238E27FC236}">
                <a16:creationId xmlns:a16="http://schemas.microsoft.com/office/drawing/2014/main" id="{9FF297A6-93EE-4224-A5BB-A0F96CA7F235}"/>
              </a:ext>
            </a:extLst>
          </p:cNvPr>
          <p:cNvSpPr txBox="1">
            <a:spLocks noGrp="1"/>
          </p:cNvSpPr>
          <p:nvPr/>
        </p:nvSpPr>
        <p:spPr>
          <a:xfrm>
            <a:off x="517774" y="464714"/>
            <a:ext cx="7024800" cy="770400"/>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Questrial"/>
              <a:buNone/>
              <a:defRPr sz="1400" b="0" i="0" u="none" strike="noStrike" cap="none">
                <a:solidFill>
                  <a:srgbClr val="000000"/>
                </a:solidFill>
                <a:latin typeface="Questrial"/>
                <a:ea typeface="Questrial"/>
                <a:cs typeface="Questrial"/>
                <a:sym typeface="Quest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chemeClr val="accent1"/>
              </a:buClr>
              <a:buSzPts val="1000"/>
            </a:pPr>
            <a:r>
              <a:rPr lang="en-US" sz="4000">
                <a:solidFill>
                  <a:srgbClr val="4F868E"/>
                </a:solidFill>
              </a:rPr>
              <a:t>Is There a Program Near Me?</a:t>
            </a:r>
          </a:p>
        </p:txBody>
      </p:sp>
      <p:pic>
        <p:nvPicPr>
          <p:cNvPr id="3" name="Picture 3" descr="A screenshot of a social media post&#10;&#10;Description generated with very high confidence">
            <a:extLst>
              <a:ext uri="{FF2B5EF4-FFF2-40B4-BE49-F238E27FC236}">
                <a16:creationId xmlns:a16="http://schemas.microsoft.com/office/drawing/2014/main" id="{F40E45E7-42E1-49C4-9116-A69DF2C3E535}"/>
              </a:ext>
            </a:extLst>
          </p:cNvPr>
          <p:cNvPicPr>
            <a:picLocks noChangeAspect="1"/>
          </p:cNvPicPr>
          <p:nvPr/>
        </p:nvPicPr>
        <p:blipFill>
          <a:blip r:embed="rId4"/>
          <a:stretch>
            <a:fillRect/>
          </a:stretch>
        </p:blipFill>
        <p:spPr>
          <a:xfrm>
            <a:off x="932985" y="1766205"/>
            <a:ext cx="10316735" cy="4468588"/>
          </a:xfrm>
          <a:prstGeom prst="rect">
            <a:avLst/>
          </a:prstGeom>
        </p:spPr>
      </p:pic>
      <p:sp>
        <p:nvSpPr>
          <p:cNvPr id="9" name="TextBox 8">
            <a:extLst>
              <a:ext uri="{FF2B5EF4-FFF2-40B4-BE49-F238E27FC236}">
                <a16:creationId xmlns:a16="http://schemas.microsoft.com/office/drawing/2014/main" id="{EFCF799A-25A5-4E58-84FC-A4F8A54D7E02}"/>
              </a:ext>
            </a:extLst>
          </p:cNvPr>
          <p:cNvSpPr txBox="1"/>
          <p:nvPr/>
        </p:nvSpPr>
        <p:spPr>
          <a:xfrm>
            <a:off x="3953108" y="1379034"/>
            <a:ext cx="763115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200">
                <a:solidFill>
                  <a:srgbClr val="4F868E"/>
                </a:solidFill>
              </a:rPr>
              <a:t>www.dougy.org/grief-support-programs</a:t>
            </a:r>
            <a:endParaRPr lang="en-US" sz="3200">
              <a:solidFill>
                <a:srgbClr val="4F868E"/>
              </a:solidFill>
              <a:cs typeface="Calibri"/>
            </a:endParaRPr>
          </a:p>
        </p:txBody>
      </p:sp>
      <p:sp>
        <p:nvSpPr>
          <p:cNvPr id="10" name="Arrow: Right 9">
            <a:extLst>
              <a:ext uri="{FF2B5EF4-FFF2-40B4-BE49-F238E27FC236}">
                <a16:creationId xmlns:a16="http://schemas.microsoft.com/office/drawing/2014/main" id="{7807C6DA-F8D0-473B-9DD7-03332A78997D}"/>
              </a:ext>
            </a:extLst>
          </p:cNvPr>
          <p:cNvSpPr/>
          <p:nvPr/>
        </p:nvSpPr>
        <p:spPr>
          <a:xfrm>
            <a:off x="1818865" y="4230949"/>
            <a:ext cx="1877121" cy="5854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6475884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logo&#10;&#10;Description automatically generated">
            <a:extLst>
              <a:ext uri="{FF2B5EF4-FFF2-40B4-BE49-F238E27FC236}">
                <a16:creationId xmlns:a16="http://schemas.microsoft.com/office/drawing/2014/main" id="{8A2C0BD4-8427-41A8-B925-75EB6E28F9A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2" descr="A screenshot of a cell phone&#10;&#10;Description generated with very high confidence">
            <a:extLst>
              <a:ext uri="{FF2B5EF4-FFF2-40B4-BE49-F238E27FC236}">
                <a16:creationId xmlns:a16="http://schemas.microsoft.com/office/drawing/2014/main" id="{17BA9422-8E0B-4A05-ACC2-EA436D07BB1D}"/>
              </a:ext>
            </a:extLst>
          </p:cNvPr>
          <p:cNvPicPr>
            <a:picLocks noChangeAspect="1"/>
          </p:cNvPicPr>
          <p:nvPr/>
        </p:nvPicPr>
        <p:blipFill>
          <a:blip r:embed="rId4"/>
          <a:stretch>
            <a:fillRect/>
          </a:stretch>
        </p:blipFill>
        <p:spPr>
          <a:xfrm>
            <a:off x="6323354" y="390373"/>
            <a:ext cx="5153495" cy="5489045"/>
          </a:xfrm>
          <a:prstGeom prst="rect">
            <a:avLst/>
          </a:prstGeom>
        </p:spPr>
      </p:pic>
      <p:sp>
        <p:nvSpPr>
          <p:cNvPr id="6" name="Google Shape;188;p15">
            <a:extLst>
              <a:ext uri="{FF2B5EF4-FFF2-40B4-BE49-F238E27FC236}">
                <a16:creationId xmlns:a16="http://schemas.microsoft.com/office/drawing/2014/main" id="{5A54C41A-E7FC-4B69-B7B9-77043E540449}"/>
              </a:ext>
            </a:extLst>
          </p:cNvPr>
          <p:cNvSpPr txBox="1"/>
          <p:nvPr/>
        </p:nvSpPr>
        <p:spPr>
          <a:xfrm>
            <a:off x="517775" y="1409581"/>
            <a:ext cx="5153494" cy="3195975"/>
          </a:xfrm>
          <a:prstGeom prst="rect">
            <a:avLst/>
          </a:prstGeom>
          <a:solidFill>
            <a:srgbClr val="4F868E"/>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419100" lvl="0" indent="-342900" algn="l" rtl="0">
              <a:spcBef>
                <a:spcPts val="0"/>
              </a:spcBef>
              <a:spcAft>
                <a:spcPts val="0"/>
              </a:spcAft>
              <a:buClr>
                <a:schemeClr val="bg1"/>
              </a:buClr>
              <a:buSzPts val="2400"/>
              <a:buFont typeface="Arial" panose="020B0604020202020204" pitchFamily="34" charset="0"/>
              <a:buChar char="•"/>
            </a:pPr>
            <a:r>
              <a:rPr lang="en-US" sz="3200">
                <a:solidFill>
                  <a:srgbClr val="FFFFFF"/>
                </a:solidFill>
                <a:latin typeface="Calibri"/>
                <a:ea typeface="Calibri"/>
                <a:cs typeface="Calibri"/>
                <a:sym typeface="Calibri"/>
              </a:rPr>
              <a:t>Caring community</a:t>
            </a:r>
            <a:endParaRPr lang="en-US" sz="3200">
              <a:solidFill>
                <a:srgbClr val="FFFFFF"/>
              </a:solidFill>
              <a:latin typeface="Calibri"/>
              <a:ea typeface="Calibri"/>
              <a:cs typeface="Calibri"/>
            </a:endParaRPr>
          </a:p>
          <a:p>
            <a:pPr marL="419100" lvl="0" indent="-342900" algn="l" rtl="0">
              <a:spcBef>
                <a:spcPts val="0"/>
              </a:spcBef>
              <a:spcAft>
                <a:spcPts val="0"/>
              </a:spcAft>
              <a:buClr>
                <a:schemeClr val="bg1"/>
              </a:buClr>
              <a:buSzPts val="2400"/>
              <a:buFont typeface="Arial" panose="020B0604020202020204" pitchFamily="34" charset="0"/>
              <a:buChar char="•"/>
            </a:pPr>
            <a:r>
              <a:rPr lang="en-US" sz="3200">
                <a:solidFill>
                  <a:srgbClr val="FFFFFF"/>
                </a:solidFill>
                <a:latin typeface="Calibri"/>
                <a:ea typeface="Calibri"/>
                <a:cs typeface="Calibri"/>
                <a:sym typeface="Calibri"/>
              </a:rPr>
              <a:t>Positive role models</a:t>
            </a:r>
            <a:endParaRPr sz="3200">
              <a:solidFill>
                <a:srgbClr val="FFFFFF"/>
              </a:solidFill>
              <a:latin typeface="Calibri"/>
              <a:ea typeface="Calibri"/>
              <a:cs typeface="Calibri"/>
            </a:endParaRPr>
          </a:p>
          <a:p>
            <a:pPr marL="419100" lvl="0" indent="-342900" algn="l" rtl="0">
              <a:spcBef>
                <a:spcPts val="0"/>
              </a:spcBef>
              <a:spcAft>
                <a:spcPts val="0"/>
              </a:spcAft>
              <a:buClr>
                <a:schemeClr val="bg1"/>
              </a:buClr>
              <a:buSzPts val="2400"/>
              <a:buFont typeface="Arial" panose="020B0604020202020204" pitchFamily="34" charset="0"/>
              <a:buChar char="•"/>
            </a:pPr>
            <a:r>
              <a:rPr lang="en-US" sz="3200">
                <a:solidFill>
                  <a:srgbClr val="FFFFFF"/>
                </a:solidFill>
                <a:latin typeface="Calibri"/>
                <a:ea typeface="Calibri"/>
                <a:cs typeface="Calibri"/>
                <a:sym typeface="Calibri"/>
              </a:rPr>
              <a:t>Peer support</a:t>
            </a:r>
            <a:endParaRPr sz="3200">
              <a:solidFill>
                <a:srgbClr val="FFFFFF"/>
              </a:solidFill>
              <a:latin typeface="Calibri"/>
              <a:ea typeface="Calibri"/>
              <a:cs typeface="Calibri"/>
            </a:endParaRPr>
          </a:p>
          <a:p>
            <a:pPr marL="419100" lvl="0" indent="-342900" algn="l" rtl="0">
              <a:spcBef>
                <a:spcPts val="0"/>
              </a:spcBef>
              <a:spcAft>
                <a:spcPts val="0"/>
              </a:spcAft>
              <a:buClr>
                <a:schemeClr val="bg1"/>
              </a:buClr>
              <a:buSzPts val="2400"/>
              <a:buFont typeface="Arial" panose="020B0604020202020204" pitchFamily="34" charset="0"/>
              <a:buChar char="•"/>
            </a:pPr>
            <a:r>
              <a:rPr lang="en-US" sz="3200">
                <a:solidFill>
                  <a:srgbClr val="FFFFFF"/>
                </a:solidFill>
                <a:latin typeface="Calibri"/>
                <a:ea typeface="Calibri"/>
                <a:cs typeface="Calibri"/>
                <a:sym typeface="Calibri"/>
              </a:rPr>
              <a:t>Healthy coping skills</a:t>
            </a:r>
            <a:endParaRPr sz="3200">
              <a:solidFill>
                <a:srgbClr val="FFFFFF"/>
              </a:solidFill>
              <a:latin typeface="Calibri"/>
              <a:ea typeface="Calibri"/>
              <a:cs typeface="Calibri"/>
            </a:endParaRPr>
          </a:p>
          <a:p>
            <a:pPr marL="419100" lvl="0" indent="-342900" algn="l" rtl="0">
              <a:spcBef>
                <a:spcPts val="0"/>
              </a:spcBef>
              <a:spcAft>
                <a:spcPts val="0"/>
              </a:spcAft>
              <a:buClr>
                <a:schemeClr val="bg1"/>
              </a:buClr>
              <a:buSzPts val="2400"/>
              <a:buFont typeface="Arial" panose="020B0604020202020204" pitchFamily="34" charset="0"/>
              <a:buChar char="•"/>
            </a:pPr>
            <a:r>
              <a:rPr lang="en-US" sz="3200">
                <a:solidFill>
                  <a:srgbClr val="FFFFFF"/>
                </a:solidFill>
                <a:latin typeface="Calibri"/>
                <a:ea typeface="Calibri"/>
                <a:cs typeface="Calibri"/>
                <a:sym typeface="Calibri"/>
              </a:rPr>
              <a:t>Encouraging educators</a:t>
            </a:r>
            <a:endParaRPr sz="3200">
              <a:solidFill>
                <a:srgbClr val="FFFFFF"/>
              </a:solidFill>
              <a:latin typeface="Calibri"/>
              <a:ea typeface="Calibri"/>
              <a:cs typeface="Calibri"/>
            </a:endParaRPr>
          </a:p>
          <a:p>
            <a:pPr marL="419100" lvl="0" indent="-342900" algn="l" rtl="0">
              <a:spcBef>
                <a:spcPts val="0"/>
              </a:spcBef>
              <a:spcAft>
                <a:spcPts val="0"/>
              </a:spcAft>
              <a:buClr>
                <a:schemeClr val="bg1"/>
              </a:buClr>
              <a:buSzPts val="2400"/>
              <a:buFont typeface="Arial" panose="020B0604020202020204" pitchFamily="34" charset="0"/>
              <a:buChar char="•"/>
            </a:pPr>
            <a:r>
              <a:rPr lang="en-US" sz="3200">
                <a:solidFill>
                  <a:srgbClr val="FFFFFF"/>
                </a:solidFill>
                <a:latin typeface="Calibri"/>
                <a:ea typeface="Calibri"/>
                <a:cs typeface="Calibri"/>
                <a:sym typeface="Calibri"/>
              </a:rPr>
              <a:t>Stable caregivers</a:t>
            </a:r>
            <a:endParaRPr sz="3200">
              <a:solidFill>
                <a:srgbClr val="FFFFFF"/>
              </a:solidFill>
              <a:latin typeface="Calibri"/>
              <a:ea typeface="Calibri"/>
              <a:cs typeface="Calibri"/>
            </a:endParaRPr>
          </a:p>
        </p:txBody>
      </p:sp>
      <p:sp>
        <p:nvSpPr>
          <p:cNvPr id="7" name="Google Shape;189;p15">
            <a:extLst>
              <a:ext uri="{FF2B5EF4-FFF2-40B4-BE49-F238E27FC236}">
                <a16:creationId xmlns:a16="http://schemas.microsoft.com/office/drawing/2014/main" id="{BEAF345A-4AB6-4AB9-B88F-F7352609A654}"/>
              </a:ext>
            </a:extLst>
          </p:cNvPr>
          <p:cNvSpPr txBox="1"/>
          <p:nvPr/>
        </p:nvSpPr>
        <p:spPr>
          <a:xfrm>
            <a:off x="593275" y="4919070"/>
            <a:ext cx="4339451" cy="1233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US" sz="2800">
                <a:solidFill>
                  <a:schemeClr val="tx1">
                    <a:lumMod val="65000"/>
                    <a:lumOff val="35000"/>
                  </a:schemeClr>
                </a:solidFill>
                <a:latin typeface="+mn-lt"/>
                <a:ea typeface="Questrial"/>
                <a:cs typeface="Questrial"/>
                <a:sym typeface="Questrial"/>
              </a:rPr>
              <a:t>27% of bereaved children parents born outside of U.S. </a:t>
            </a:r>
            <a:endParaRPr sz="2800">
              <a:solidFill>
                <a:schemeClr val="tx1">
                  <a:lumMod val="65000"/>
                  <a:lumOff val="35000"/>
                </a:schemeClr>
              </a:solidFill>
              <a:latin typeface="+mn-lt"/>
              <a:ea typeface="Questrial"/>
              <a:cs typeface="Questrial"/>
              <a:sym typeface="Questrial"/>
            </a:endParaRPr>
          </a:p>
          <a:p>
            <a:pPr marL="0" lvl="0" indent="0" algn="l" rtl="0">
              <a:spcBef>
                <a:spcPts val="0"/>
              </a:spcBef>
              <a:spcAft>
                <a:spcPts val="0"/>
              </a:spcAft>
              <a:buNone/>
            </a:pPr>
            <a:r>
              <a:rPr lang="en-US" sz="2800">
                <a:solidFill>
                  <a:schemeClr val="tx1">
                    <a:lumMod val="65000"/>
                    <a:lumOff val="35000"/>
                  </a:schemeClr>
                </a:solidFill>
                <a:latin typeface="+mn-lt"/>
                <a:ea typeface="Questrial"/>
                <a:cs typeface="Questrial"/>
                <a:sym typeface="Questrial"/>
              </a:rPr>
              <a:t>(Weaver, 2019)</a:t>
            </a:r>
            <a:endParaRPr sz="2800">
              <a:solidFill>
                <a:schemeClr val="tx1">
                  <a:lumMod val="65000"/>
                  <a:lumOff val="35000"/>
                </a:schemeClr>
              </a:solidFill>
              <a:latin typeface="+mn-lt"/>
              <a:ea typeface="Questrial"/>
              <a:cs typeface="Questrial"/>
              <a:sym typeface="Questrial"/>
            </a:endParaRPr>
          </a:p>
        </p:txBody>
      </p:sp>
      <p:sp>
        <p:nvSpPr>
          <p:cNvPr id="8" name="Google Shape;186;p15">
            <a:extLst>
              <a:ext uri="{FF2B5EF4-FFF2-40B4-BE49-F238E27FC236}">
                <a16:creationId xmlns:a16="http://schemas.microsoft.com/office/drawing/2014/main" id="{9FF297A6-93EE-4224-A5BB-A0F96CA7F235}"/>
              </a:ext>
            </a:extLst>
          </p:cNvPr>
          <p:cNvSpPr txBox="1">
            <a:spLocks noGrp="1"/>
          </p:cNvSpPr>
          <p:nvPr/>
        </p:nvSpPr>
        <p:spPr>
          <a:xfrm>
            <a:off x="517774" y="464714"/>
            <a:ext cx="7024800" cy="770400"/>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Questrial"/>
              <a:buNone/>
              <a:defRPr sz="1400" b="0" i="0" u="none" strike="noStrike" cap="none">
                <a:solidFill>
                  <a:srgbClr val="000000"/>
                </a:solidFill>
                <a:latin typeface="Questrial"/>
                <a:ea typeface="Questrial"/>
                <a:cs typeface="Questrial"/>
                <a:sym typeface="Quest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chemeClr val="accent1"/>
              </a:buClr>
              <a:buSzPts val="1000"/>
              <a:buFont typeface="Questrial"/>
              <a:buNone/>
            </a:pPr>
            <a:r>
              <a:rPr lang="en-US" sz="4000">
                <a:solidFill>
                  <a:srgbClr val="4F868E"/>
                </a:solidFill>
              </a:rPr>
              <a:t>What is needed?</a:t>
            </a:r>
            <a:endParaRPr>
              <a:solidFill>
                <a:srgbClr val="4F868E"/>
              </a:solidFill>
            </a:endParaRPr>
          </a:p>
        </p:txBody>
      </p:sp>
      <p:sp>
        <p:nvSpPr>
          <p:cNvPr id="3" name="Oval 2">
            <a:extLst>
              <a:ext uri="{FF2B5EF4-FFF2-40B4-BE49-F238E27FC236}">
                <a16:creationId xmlns:a16="http://schemas.microsoft.com/office/drawing/2014/main" id="{CAA039A8-4395-4B55-8CCF-4D9894F05EDC}"/>
              </a:ext>
            </a:extLst>
          </p:cNvPr>
          <p:cNvSpPr/>
          <p:nvPr/>
        </p:nvSpPr>
        <p:spPr>
          <a:xfrm>
            <a:off x="249044" y="2860288"/>
            <a:ext cx="4971584" cy="1235925"/>
          </a:xfrm>
          <a:prstGeom prst="ellipse">
            <a:avLst/>
          </a:prstGeom>
          <a:noFill/>
          <a:ln w="57150">
            <a:solidFill>
              <a:srgbClr val="FFC6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5463448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logo&#10;&#10;Description automatically generated">
            <a:extLst>
              <a:ext uri="{FF2B5EF4-FFF2-40B4-BE49-F238E27FC236}">
                <a16:creationId xmlns:a16="http://schemas.microsoft.com/office/drawing/2014/main" id="{8A2C0BD4-8427-41A8-B925-75EB6E28F9AC}"/>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48827CE7-79F6-4B21-A2A1-16562092B14F}"/>
              </a:ext>
            </a:extLst>
          </p:cNvPr>
          <p:cNvSpPr/>
          <p:nvPr/>
        </p:nvSpPr>
        <p:spPr>
          <a:xfrm>
            <a:off x="5974813" y="3244334"/>
            <a:ext cx="242374" cy="369332"/>
          </a:xfrm>
          <a:prstGeom prst="rect">
            <a:avLst/>
          </a:prstGeom>
        </p:spPr>
        <p:txBody>
          <a:bodyPr wrap="none">
            <a:spAutoFit/>
          </a:bodyPr>
          <a:lstStyle/>
          <a:p>
            <a:r>
              <a:rPr lang="en-US">
                <a:solidFill>
                  <a:srgbClr val="000000"/>
                </a:solidFill>
                <a:latin typeface="Times New Roman" panose="02020603050405020304" pitchFamily="18" charset="0"/>
              </a:rPr>
              <a:t> </a:t>
            </a:r>
            <a:endParaRPr lang="en-US"/>
          </a:p>
        </p:txBody>
      </p:sp>
      <p:sp>
        <p:nvSpPr>
          <p:cNvPr id="3" name="Rectangle 2">
            <a:extLst>
              <a:ext uri="{FF2B5EF4-FFF2-40B4-BE49-F238E27FC236}">
                <a16:creationId xmlns:a16="http://schemas.microsoft.com/office/drawing/2014/main" id="{540BAF88-C1D0-490F-A859-BDC43147D57F}"/>
              </a:ext>
            </a:extLst>
          </p:cNvPr>
          <p:cNvSpPr/>
          <p:nvPr/>
        </p:nvSpPr>
        <p:spPr>
          <a:xfrm>
            <a:off x="5974813" y="3244334"/>
            <a:ext cx="242374" cy="369332"/>
          </a:xfrm>
          <a:prstGeom prst="rect">
            <a:avLst/>
          </a:prstGeom>
        </p:spPr>
        <p:txBody>
          <a:bodyPr wrap="none">
            <a:spAutoFit/>
          </a:bodyPr>
          <a:lstStyle/>
          <a:p>
            <a:r>
              <a:rPr lang="en-US">
                <a:solidFill>
                  <a:srgbClr val="000000"/>
                </a:solidFill>
                <a:latin typeface="Times New Roman" panose="02020603050405020304" pitchFamily="18" charset="0"/>
              </a:rPr>
              <a:t> </a:t>
            </a:r>
            <a:endParaRPr lang="en-US"/>
          </a:p>
        </p:txBody>
      </p:sp>
      <p:sp>
        <p:nvSpPr>
          <p:cNvPr id="4" name="Rectangle 3">
            <a:extLst>
              <a:ext uri="{FF2B5EF4-FFF2-40B4-BE49-F238E27FC236}">
                <a16:creationId xmlns:a16="http://schemas.microsoft.com/office/drawing/2014/main" id="{55397020-6850-43EA-91B5-2D68C8D0C9FF}"/>
              </a:ext>
            </a:extLst>
          </p:cNvPr>
          <p:cNvSpPr/>
          <p:nvPr/>
        </p:nvSpPr>
        <p:spPr>
          <a:xfrm>
            <a:off x="409110" y="342357"/>
            <a:ext cx="5385192" cy="707886"/>
          </a:xfrm>
          <a:prstGeom prst="rect">
            <a:avLst/>
          </a:prstGeom>
        </p:spPr>
        <p:txBody>
          <a:bodyPr wrap="none">
            <a:spAutoFit/>
          </a:bodyPr>
          <a:lstStyle/>
          <a:p>
            <a:r>
              <a:rPr lang="en-US" sz="4000">
                <a:solidFill>
                  <a:srgbClr val="4F868E"/>
                </a:solidFill>
                <a:latin typeface="Questrial"/>
              </a:rPr>
              <a:t>Who are these students?</a:t>
            </a:r>
            <a:endParaRPr lang="en-US" sz="4000">
              <a:solidFill>
                <a:srgbClr val="4F868E"/>
              </a:solidFill>
            </a:endParaRPr>
          </a:p>
        </p:txBody>
      </p:sp>
      <p:pic>
        <p:nvPicPr>
          <p:cNvPr id="6" name="Traci Amira &amp; Alina">
            <a:hlinkClick r:id="" action="ppaction://media"/>
            <a:extLst>
              <a:ext uri="{FF2B5EF4-FFF2-40B4-BE49-F238E27FC236}">
                <a16:creationId xmlns:a16="http://schemas.microsoft.com/office/drawing/2014/main" id="{9F8DD7A1-C8C5-4A6D-AF77-5D96A85B7EE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844454" y="5681920"/>
            <a:ext cx="503091" cy="503091"/>
          </a:xfrm>
          <a:prstGeom prst="rect">
            <a:avLst/>
          </a:prstGeom>
        </p:spPr>
      </p:pic>
      <p:pic>
        <p:nvPicPr>
          <p:cNvPr id="7" name="Picture 7">
            <a:hlinkClick r:id="" action="ppaction://media"/>
            <a:extLst>
              <a:ext uri="{FF2B5EF4-FFF2-40B4-BE49-F238E27FC236}">
                <a16:creationId xmlns:a16="http://schemas.microsoft.com/office/drawing/2014/main" id="{0EAD87BF-C859-4153-B560-BF895A445351}"/>
              </a:ext>
            </a:extLst>
          </p:cNvPr>
          <p:cNvPicPr>
            <a:picLocks noRot="1" noChangeAspect="1"/>
          </p:cNvPicPr>
          <p:nvPr>
            <a:videoFile r:link="rId3"/>
          </p:nvPr>
        </p:nvPicPr>
        <p:blipFill>
          <a:blip r:embed="rId8"/>
          <a:stretch>
            <a:fillRect/>
          </a:stretch>
        </p:blipFill>
        <p:spPr>
          <a:xfrm>
            <a:off x="2601952" y="1232443"/>
            <a:ext cx="6988097" cy="4904212"/>
          </a:xfrm>
          <a:prstGeom prst="rect">
            <a:avLst/>
          </a:prstGeom>
        </p:spPr>
      </p:pic>
    </p:spTree>
    <p:extLst>
      <p:ext uri="{BB962C8B-B14F-4D97-AF65-F5344CB8AC3E}">
        <p14:creationId xmlns:p14="http://schemas.microsoft.com/office/powerpoint/2010/main" val="1855242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6"/>
                </p:tgtEl>
              </p:cMediaNode>
            </p:audio>
            <p:video>
              <p:cMediaNode>
                <p:cTn id="8" fill="hold" display="0">
                  <p:stCondLst>
                    <p:cond delay="indefinite"/>
                  </p:stCondLst>
                </p:cTn>
                <p:tgtEl>
                  <p:spTgt spid="7"/>
                </p:tgtEl>
              </p:cMediaNode>
            </p:video>
            <p:seq concurrent="1" nextAc="seek">
              <p:cTn id="9" restart="whenNotActive" fill="hold" evtFilter="cancelBubble" nodeType="interactiveSeq">
                <p:stCondLst>
                  <p:cond evt="onClick" delay="0">
                    <p:tgtEl>
                      <p:spTgt spid="7"/>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RUHS PPT template1">
  <a:themeElements>
    <a:clrScheme name="RUHS 2">
      <a:dk1>
        <a:srgbClr val="0E213D"/>
      </a:dk1>
      <a:lt1>
        <a:sysClr val="window" lastClr="FFFFFF"/>
      </a:lt1>
      <a:dk2>
        <a:srgbClr val="083065"/>
      </a:dk2>
      <a:lt2>
        <a:srgbClr val="EEECE1"/>
      </a:lt2>
      <a:accent1>
        <a:srgbClr val="073166"/>
      </a:accent1>
      <a:accent2>
        <a:srgbClr val="67235C"/>
      </a:accent2>
      <a:accent3>
        <a:srgbClr val="ACCB2A"/>
      </a:accent3>
      <a:accent4>
        <a:srgbClr val="E57C2A"/>
      </a:accent4>
      <a:accent5>
        <a:srgbClr val="FFFEFD"/>
      </a:accent5>
      <a:accent6>
        <a:srgbClr val="FFFDFC"/>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23C2A86760E9E4D9CD382AB68EE7F6E" ma:contentTypeVersion="7" ma:contentTypeDescription="Create a new document." ma:contentTypeScope="" ma:versionID="77323fb10c95050f9e0216a35328b37f">
  <xsd:schema xmlns:xsd="http://www.w3.org/2001/XMLSchema" xmlns:xs="http://www.w3.org/2001/XMLSchema" xmlns:p="http://schemas.microsoft.com/office/2006/metadata/properties" xmlns:ns3="24a7b8bf-b839-4b00-8281-9525678aae81" targetNamespace="http://schemas.microsoft.com/office/2006/metadata/properties" ma:root="true" ma:fieldsID="0a54987df5cab346f719ce7333fc1bf2" ns3:_="">
    <xsd:import namespace="24a7b8bf-b839-4b00-8281-9525678aae81"/>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4a7b8bf-b839-4b00-8281-9525678aae8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6BC07F0-CB7A-4476-8880-228325CCF18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4a7b8bf-b839-4b00-8281-9525678aae8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CB463FA-5A03-425C-AE72-E40B4DA9191A}">
  <ds:schemaRefs>
    <ds:schemaRef ds:uri="http://schemas.microsoft.com/sharepoint/v3/contenttype/forms"/>
  </ds:schemaRefs>
</ds:datastoreItem>
</file>

<file path=customXml/itemProps3.xml><?xml version="1.0" encoding="utf-8"?>
<ds:datastoreItem xmlns:ds="http://schemas.openxmlformats.org/officeDocument/2006/customXml" ds:itemID="{0E530427-F5EA-41B4-B4CB-4AF8F48D2468}">
  <ds:schemaRefs>
    <ds:schemaRef ds:uri="24a7b8bf-b839-4b00-8281-9525678aae81"/>
    <ds:schemaRef ds:uri="http://www.w3.org/XML/1998/namespace"/>
    <ds:schemaRef ds:uri="http://purl.org/dc/dcmitype/"/>
    <ds:schemaRef ds:uri="http://schemas.openxmlformats.org/package/2006/metadata/core-properties"/>
    <ds:schemaRef ds:uri="http://purl.org/dc/elements/1.1/"/>
    <ds:schemaRef ds:uri="http://schemas.microsoft.com/office/2006/documentManagement/types"/>
    <ds:schemaRef ds:uri="http://purl.org/dc/term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24</TotalTime>
  <Words>5413</Words>
  <Application>Microsoft Office PowerPoint</Application>
  <PresentationFormat>Widescreen</PresentationFormat>
  <Paragraphs>631</Paragraphs>
  <Slides>69</Slides>
  <Notes>48</Notes>
  <HiddenSlides>0</HiddenSlides>
  <MMClips>2</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69</vt:i4>
      </vt:variant>
    </vt:vector>
  </HeadingPairs>
  <TitlesOfParts>
    <vt:vector size="83" baseType="lpstr">
      <vt:lpstr>Arial</vt:lpstr>
      <vt:lpstr>Avenir Next</vt:lpstr>
      <vt:lpstr>Calibri</vt:lpstr>
      <vt:lpstr>Calibri Light</vt:lpstr>
      <vt:lpstr>Footlight MT Light</vt:lpstr>
      <vt:lpstr>Open Sans</vt:lpstr>
      <vt:lpstr>Questrial</vt:lpstr>
      <vt:lpstr>Roboto</vt:lpstr>
      <vt:lpstr>Times New Roman</vt:lpstr>
      <vt:lpstr>Office Theme</vt:lpstr>
      <vt:lpstr>RUHS PPT template1</vt:lpstr>
      <vt:lpstr>1_Office Theme</vt:lpstr>
      <vt:lpstr>2_Office Theme</vt:lpstr>
      <vt:lpstr>3_Office Theme</vt:lpstr>
      <vt:lpstr>PowerPoint Presentation</vt:lpstr>
      <vt:lpstr>PowerPoint Presentation</vt:lpstr>
      <vt:lpstr>PowerPoint Presentation</vt:lpstr>
      <vt:lpstr>FOR MORE INFORMATION AND RESOURCES PLEASE VISIT US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Behavioral Health and Public Health Prevention and Early Intervention,  Crisis Supports, Outpatient MH Treatment Presenters:  Diana A. Brown, PEI Coordinator Rebecca Antillon, Program Coordinator</vt:lpstr>
      <vt:lpstr>Prevention and Early Intervention </vt:lpstr>
      <vt:lpstr>Goals of PEI</vt:lpstr>
      <vt:lpstr>Community Education and Stigma Reduction Programs</vt:lpstr>
      <vt:lpstr>Toll Free 24/7 Helpline and 2-1-1</vt:lpstr>
      <vt:lpstr>Promotores de Salud Mental</vt:lpstr>
      <vt:lpstr>Community Mental Health Promotor Program</vt:lpstr>
      <vt:lpstr>Contact for Change</vt:lpstr>
      <vt:lpstr>Parent and Family Education and Support Programs</vt:lpstr>
      <vt:lpstr>Strengthening Families Program (SFP)</vt:lpstr>
      <vt:lpstr>Triple P (Positive Parenting Program)</vt:lpstr>
      <vt:lpstr>Transition Age Youth (TAY) Programs</vt:lpstr>
      <vt:lpstr>Stress and Your Mood (SAYM)</vt:lpstr>
      <vt:lpstr>TAY Peer-to-Peer Services</vt:lpstr>
      <vt:lpstr>Teen Suicide Awareness and Prevention Program</vt:lpstr>
      <vt:lpstr>Older Adult  Programs</vt:lpstr>
      <vt:lpstr>Cognitive-Behavioral Therapy (CBT) for Late-Life Depression</vt:lpstr>
      <vt:lpstr>Program to Encourage Active Rewarding Lives for Seniors (PEARLS)</vt:lpstr>
      <vt:lpstr>Care Pathways –  Caregiver Support Groups</vt:lpstr>
      <vt:lpstr>Specialized Ethnic Community  Programs</vt:lpstr>
      <vt:lpstr>Mamás y Bebés  (Mothers &amp; Babies)</vt:lpstr>
      <vt:lpstr>Keeping Intergenerational Ties in Ethnic Families (KITE)</vt:lpstr>
      <vt:lpstr>Training for School Staff, Community Organizations, and Parents</vt:lpstr>
      <vt:lpstr>Available Now - Virtually</vt:lpstr>
      <vt:lpstr>Available Later – when we can gather</vt:lpstr>
      <vt:lpstr>Crisis Services and Supports</vt:lpstr>
      <vt:lpstr>Mental Health Urgent Care</vt:lpstr>
      <vt:lpstr>Community Response Evaluation and Support Team (CREST)</vt:lpstr>
      <vt:lpstr>RUHS-BH Outpatient Services</vt:lpstr>
      <vt:lpstr>Take My Hand App</vt:lpstr>
      <vt:lpstr>Essential Staff Crisis Support Line</vt:lpstr>
      <vt:lpstr>Crisis/Support Lines</vt:lpstr>
      <vt:lpstr>RUHS – Public Health</vt:lpstr>
      <vt:lpstr>Website</vt:lpstr>
      <vt:lpstr>Website</vt:lpstr>
      <vt:lpstr>Website</vt:lpstr>
      <vt:lpstr>Website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FOR MORE INFORMATION AND RESOURCES PLEASE VISIT US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Jana DeCristofaro</dc:creator>
  <cp:lastModifiedBy>Cherrie Cunningham</cp:lastModifiedBy>
  <cp:revision>5</cp:revision>
  <dcterms:created xsi:type="dcterms:W3CDTF">2020-03-02T20:07:07Z</dcterms:created>
  <dcterms:modified xsi:type="dcterms:W3CDTF">2020-04-29T06:15:06Z</dcterms:modified>
</cp:coreProperties>
</file>